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embeddings/oleObject5.bin" ContentType="application/vnd.openxmlformats-officedocument.oleObject"/>
  <Override PartName="/ppt/notesSlides/notesSlide11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3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4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6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7.xml" ContentType="application/vnd.openxmlformats-officedocument.presentationml.notesSlide+xml"/>
  <Override PartName="/ppt/embeddings/oleObject21.bin" ContentType="application/vnd.openxmlformats-officedocument.oleObject"/>
  <Override PartName="/ppt/notesSlides/notesSlide18.xml" ContentType="application/vnd.openxmlformats-officedocument.presentationml.notesSlide+xml"/>
  <Override PartName="/ppt/embeddings/oleObject22.bin" ContentType="application/vnd.openxmlformats-officedocument.oleObject"/>
  <Override PartName="/ppt/notesSlides/notesSlide19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0.xml" ContentType="application/vnd.openxmlformats-officedocument.presentationml.notesSlide+xml"/>
  <Override PartName="/ppt/embeddings/oleObject25.bin" ContentType="application/vnd.openxmlformats-officedocument.oleObject"/>
  <Override PartName="/ppt/notesSlides/notesSlide21.xml" ContentType="application/vnd.openxmlformats-officedocument.presentationml.notesSlide+xml"/>
  <Override PartName="/ppt/embeddings/oleObject26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27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9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37" d="100"/>
          <a:sy n="37" d="100"/>
        </p:scale>
        <p:origin x="-1760" y="-96"/>
      </p:cViewPr>
      <p:guideLst>
        <p:guide orient="horz" pos="2007"/>
        <p:guide pos="4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9.wmf"/><Relationship Id="rId3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20.wmf"/><Relationship Id="rId3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E0E6-60B0-C843-8738-5A08A3E9E23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AB92-4EFA-E540-AFCD-86127F7CB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339DC-571A-4E39-BC34-691E4C3C819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5488A-3EFF-400C-8427-8AE04859B31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5488A-3EFF-400C-8427-8AE04859B31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6F9B3-F1DB-49DE-8789-6858F183E86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021FC2-C7F3-4574-9C31-EFA353B15FE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0D9EC-CDB1-4A29-840E-D931B2C7C7D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7C5F1-2E86-46B2-A962-7D0A810239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92FDA-CBFA-427A-9C00-083111ABB72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32992-AC2A-49A4-932C-4343DA93EAE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41675-5D24-41B5-8066-CAFF7158EC9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C9A90-482E-4287-96BA-EF8FBDD08A9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F4009-2D6F-4FC9-9146-E1D9B37D025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0DD9B-995A-43D8-B577-D19504D9C5D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9AD-CBA7-451E-A0FB-046C3F8B36D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827-A65F-4974-9517-192DBA03D0A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9164-AFA8-437F-8197-2DEE4225045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34C2-BDE7-430E-97AE-5D372B93FC0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E44-973C-4BA8-A5F4-3C8558A66CD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CCCC-9D11-44FE-B2C4-0D49E7EC55E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ABAE7-56ED-4255-9120-9709941717B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42FD7-B686-4494-9F56-192B0E9BC4A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8883-7D78-49B7-A580-81B4C8DF369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B8E37-7C59-4C51-B72A-493F76F18F7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D639B-8A9E-4E7A-9CD3-B00FB82FBD0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6C558-F578-4149-B0B7-306B66A9D99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81140-0B36-414A-A357-083AE2115B7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822960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2.wmf"/><Relationship Id="rId9" Type="http://schemas.openxmlformats.org/officeDocument/2006/relationships/image" Target="../media/image23.png"/><Relationship Id="rId1" Type="http://schemas.openxmlformats.org/officeDocument/2006/relationships/vmlDrawing" Target="../drawings/vmlDrawing10.vml"/><Relationship Id="rId2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5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7.wmf"/><Relationship Id="rId6" Type="http://schemas.openxmlformats.org/officeDocument/2006/relationships/image" Target="../media/image28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7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0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0.png"/><Relationship Id="rId6" Type="http://schemas.openxmlformats.org/officeDocument/2006/relationships/image" Target="../media/image31.jpe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2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bmva.org/bmvc/1988/avc-88-023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6" Type="http://schemas.openxmlformats.org/officeDocument/2006/relationships/hyperlink" Target="http://www.csse.uwa.edu.au/~pk/research/matlabfns/Spatial/Docs/Harris/A_Combined_Corner_and_Edge_Detector.pdf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776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Jan-Michael Frahm, Enrique Dunn</a:t>
            </a:r>
          </a:p>
          <a:p>
            <a:r>
              <a:rPr lang="en-US" smtClean="0"/>
              <a:t>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Math</a:t>
            </a:r>
            <a:endParaRPr lang="ru-RU" dirty="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name="Equation" r:id="rId4" imgW="2768400" imgH="380880" progId="Equation.3">
                  <p:embed/>
                </p:oleObj>
              </mc:Choice>
              <mc:Fallback>
                <p:oleObj name="Equation" r:id="rId4" imgW="2768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29400" y="5084763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24600" y="5224463"/>
            <a:ext cx="715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60470" y="914400"/>
            <a:ext cx="66848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cs typeface="Times New Roman" pitchFamily="18" charset="0"/>
              </a:rPr>
              <a:t>Change in </a:t>
            </a:r>
            <a:r>
              <a:rPr lang="en-US" dirty="0" smtClean="0">
                <a:cs typeface="Times New Roman" pitchFamily="18" charset="0"/>
              </a:rPr>
              <a:t>appearance of window </a:t>
            </a:r>
            <a:r>
              <a:rPr lang="en-US" i="1" dirty="0" smtClean="0">
                <a:cs typeface="Times New Roman" pitchFamily="18" charset="0"/>
              </a:rPr>
              <a:t>w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,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) </a:t>
            </a:r>
          </a:p>
          <a:p>
            <a:pPr algn="ctr" eaLnBrk="1" hangingPunct="1"/>
            <a:r>
              <a:rPr lang="en-US" dirty="0" smtClean="0">
                <a:cs typeface="Times New Roman" pitchFamily="18" charset="0"/>
              </a:rPr>
              <a:t>for </a:t>
            </a:r>
            <a:r>
              <a:rPr lang="en-US" dirty="0">
                <a:cs typeface="Times New Roman" pitchFamily="18" charset="0"/>
              </a:rPr>
              <a:t>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850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Math</a:t>
            </a:r>
            <a:endParaRPr lang="ru-RU" dirty="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1" name="Equation" r:id="rId4" imgW="2768400" imgH="380880" progId="Equation.3">
                  <p:embed/>
                </p:oleObj>
              </mc:Choice>
              <mc:Fallback>
                <p:oleObj name="Equation" r:id="rId4" imgW="2768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2081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  <a:cs typeface="Tahoma" pitchFamily="34" charset="0"/>
                </a:rPr>
                <a:t>Intensity</a:t>
              </a:r>
              <a:endParaRPr lang="ru-RU" sz="20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2078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  <a:cs typeface="Tahoma" pitchFamily="34" charset="0"/>
                </a:rPr>
                <a:t>Shifted intensity</a:t>
              </a:r>
              <a:endParaRPr lang="ru-RU" sz="2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80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2075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  <a:cs typeface="Tahoma" pitchFamily="34" charset="0"/>
                </a:rPr>
                <a:t>Window function</a:t>
              </a:r>
              <a:endParaRPr lang="ru-RU" sz="20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77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876800"/>
            <a:ext cx="8758238" cy="1281113"/>
            <a:chOff x="99" y="3312"/>
            <a:chExt cx="5517" cy="807"/>
          </a:xfrm>
        </p:grpSpPr>
        <p:grpSp>
          <p:nvGrpSpPr>
            <p:cNvPr id="2058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2068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2073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9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2070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9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2064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2066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65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0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cs typeface="Times New Roman" pitchFamily="18" charset="0"/>
                </a:rPr>
                <a:t>or</a:t>
              </a:r>
              <a:endParaRPr lang="ru-RU" sz="2000">
                <a:cs typeface="Times New Roman" pitchFamily="18" charset="0"/>
              </a:endParaRPr>
            </a:p>
          </p:txBody>
        </p:sp>
        <p:sp>
          <p:nvSpPr>
            <p:cNvPr id="2061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cs typeface="Times New Roman" pitchFamily="18" charset="0"/>
                </a:rPr>
                <a:t>Window function </a:t>
              </a:r>
              <a:r>
                <a:rPr lang="en-US" i="1">
                  <a:latin typeface="Times New Roman" pitchFamily="18" charset="0"/>
                  <a:cs typeface="Times New Roman" pitchFamily="18" charset="0"/>
                </a:rPr>
                <a:t>w(x,y)</a:t>
              </a: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cs typeface="Times New Roman" pitchFamily="18" charset="0"/>
                </a:rPr>
                <a:t>Gaussian</a:t>
              </a:r>
              <a:endParaRPr lang="ru-RU" sz="2000">
                <a:cs typeface="Times New Roman" pitchFamily="18" charset="0"/>
              </a:endParaRPr>
            </a:p>
          </p:txBody>
        </p:sp>
        <p:sp>
          <p:nvSpPr>
            <p:cNvPr id="2063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cs typeface="Times New Roman" pitchFamily="18" charset="0"/>
                </a:rPr>
                <a:t>1 in window, 0 outside</a:t>
              </a:r>
              <a:endParaRPr lang="ru-RU" sz="2000">
                <a:cs typeface="Times New Roman" pitchFamily="18" charset="0"/>
              </a:endParaRPr>
            </a:p>
          </p:txBody>
        </p:sp>
      </p:grpSp>
      <p:sp>
        <p:nvSpPr>
          <p:cNvPr id="2057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R. Szeliski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360470" y="914400"/>
            <a:ext cx="66848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cs typeface="Times New Roman" pitchFamily="18" charset="0"/>
              </a:rPr>
              <a:t>Change in </a:t>
            </a:r>
            <a:r>
              <a:rPr lang="en-US" dirty="0" smtClean="0">
                <a:cs typeface="Times New Roman" pitchFamily="18" charset="0"/>
              </a:rPr>
              <a:t>appearance of window </a:t>
            </a:r>
            <a:r>
              <a:rPr lang="en-US" i="1" dirty="0" smtClean="0">
                <a:cs typeface="Times New Roman" pitchFamily="18" charset="0"/>
              </a:rPr>
              <a:t>w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,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) </a:t>
            </a:r>
          </a:p>
          <a:p>
            <a:pPr algn="ctr" eaLnBrk="1" hangingPunct="1"/>
            <a:r>
              <a:rPr lang="en-US" dirty="0" smtClean="0">
                <a:cs typeface="Times New Roman" pitchFamily="18" charset="0"/>
              </a:rPr>
              <a:t>for </a:t>
            </a:r>
            <a:r>
              <a:rPr lang="en-US" dirty="0">
                <a:cs typeface="Times New Roman" pitchFamily="18" charset="0"/>
              </a:rPr>
              <a:t>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1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</a:t>
            </a:r>
            <a:r>
              <a:rPr lang="en-US" dirty="0" err="1" smtClean="0"/>
              <a:t>Mathe</a:t>
            </a:r>
            <a:endParaRPr lang="ru-RU" dirty="0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5" name="Equation" r:id="rId4" imgW="2768400" imgH="380880" progId="Equation.3">
                  <p:embed/>
                </p:oleObj>
              </mc:Choice>
              <mc:Fallback>
                <p:oleObj name="Equation" r:id="rId4" imgW="2768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cs typeface="Times New Roman" pitchFamily="18" charset="0"/>
              </a:rPr>
              <a:t>We want to find out how this function behaves for small shifts</a:t>
            </a:r>
            <a:endParaRPr lang="ru-RU"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60470" y="914400"/>
            <a:ext cx="66848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cs typeface="Times New Roman" pitchFamily="18" charset="0"/>
              </a:rPr>
              <a:t>Change in </a:t>
            </a:r>
            <a:r>
              <a:rPr lang="en-US" dirty="0" smtClean="0">
                <a:cs typeface="Times New Roman" pitchFamily="18" charset="0"/>
              </a:rPr>
              <a:t>appearance of window </a:t>
            </a:r>
            <a:r>
              <a:rPr lang="en-US" i="1" dirty="0" smtClean="0">
                <a:cs typeface="Times New Roman" pitchFamily="18" charset="0"/>
              </a:rPr>
              <a:t>w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,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) </a:t>
            </a:r>
          </a:p>
          <a:p>
            <a:pPr algn="ctr" eaLnBrk="1" hangingPunct="1"/>
            <a:r>
              <a:rPr lang="en-US" dirty="0" smtClean="0">
                <a:cs typeface="Times New Roman" pitchFamily="18" charset="0"/>
              </a:rPr>
              <a:t>for </a:t>
            </a:r>
            <a:r>
              <a:rPr lang="en-US" dirty="0">
                <a:cs typeface="Times New Roman" pitchFamily="18" charset="0"/>
              </a:rPr>
              <a:t>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291013" y="3895725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869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Math</a:t>
            </a:r>
            <a:endParaRPr lang="ru-RU" dirty="0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1" name="Equation" r:id="rId4" imgW="2768400" imgH="380880" progId="">
                  <p:embed/>
                </p:oleObj>
              </mc:Choice>
              <mc:Fallback>
                <p:oleObj name="Equation" r:id="rId4" imgW="2768400" imgH="380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35"/>
          <p:cNvSpPr txBox="1">
            <a:spLocks noChangeArrowheads="1"/>
          </p:cNvSpPr>
          <p:nvPr/>
        </p:nvSpPr>
        <p:spPr bwMode="auto">
          <a:xfrm>
            <a:off x="457200" y="4191000"/>
            <a:ext cx="84218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Local quadratic approximation of </a:t>
            </a:r>
            <a:r>
              <a:rPr lang="en-US" i="1" dirty="0" smtClean="0">
                <a:cs typeface="Times New Roman" pitchFamily="18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err="1" smtClean="0">
                <a:cs typeface="Times New Roman" pitchFamily="18" charset="0"/>
              </a:rPr>
              <a:t>u</a:t>
            </a:r>
            <a:r>
              <a:rPr lang="en-US" dirty="0" err="1" smtClean="0">
                <a:cs typeface="Times New Roman" pitchFamily="18" charset="0"/>
              </a:rPr>
              <a:t>,</a:t>
            </a:r>
            <a:r>
              <a:rPr lang="en-US" i="1" dirty="0" err="1" smtClean="0">
                <a:cs typeface="Times New Roman" pitchFamily="18" charset="0"/>
              </a:rPr>
              <a:t>v</a:t>
            </a:r>
            <a:r>
              <a:rPr lang="en-US" dirty="0" smtClean="0">
                <a:cs typeface="Times New Roman" pitchFamily="18" charset="0"/>
              </a:rPr>
              <a:t>) in the neighborhood of (0,0) is given by the </a:t>
            </a:r>
            <a:r>
              <a:rPr lang="en-US" i="1" dirty="0" smtClean="0">
                <a:cs typeface="Times New Roman" pitchFamily="18" charset="0"/>
              </a:rPr>
              <a:t>second-order </a:t>
            </a:r>
            <a:r>
              <a:rPr lang="en-US" i="1" dirty="0">
                <a:cs typeface="Times New Roman" pitchFamily="18" charset="0"/>
              </a:rPr>
              <a:t>Taylor </a:t>
            </a:r>
            <a:r>
              <a:rPr lang="en-US" i="1" dirty="0" smtClean="0">
                <a:cs typeface="Times New Roman" pitchFamily="18" charset="0"/>
              </a:rPr>
              <a:t>expansion</a:t>
            </a:r>
            <a:r>
              <a:rPr lang="en-US" dirty="0" smtClean="0">
                <a:cs typeface="Times New Roman" pitchFamily="18" charset="0"/>
              </a:rPr>
              <a:t>:</a:t>
            </a: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4099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334963" y="5622925"/>
          <a:ext cx="85502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2" name="Equation" r:id="rId6" imgW="4101840" imgH="482400" progId="Equation.3">
                  <p:embed/>
                </p:oleObj>
              </mc:Choice>
              <mc:Fallback>
                <p:oleObj name="Equation" r:id="rId6" imgW="4101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622925"/>
                        <a:ext cx="85502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cs typeface="Times New Roman" pitchFamily="18" charset="0"/>
              </a:rPr>
              <a:t>We want to find out how this function behaves for small shifts</a:t>
            </a:r>
            <a:endParaRPr lang="ru-RU"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60470" y="914400"/>
            <a:ext cx="66848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cs typeface="Times New Roman" pitchFamily="18" charset="0"/>
              </a:rPr>
              <a:t>Change in </a:t>
            </a:r>
            <a:r>
              <a:rPr lang="en-US" dirty="0" smtClean="0">
                <a:cs typeface="Times New Roman" pitchFamily="18" charset="0"/>
              </a:rPr>
              <a:t>appearance of window </a:t>
            </a:r>
            <a:r>
              <a:rPr lang="en-US" i="1" dirty="0" smtClean="0">
                <a:cs typeface="Times New Roman" pitchFamily="18" charset="0"/>
              </a:rPr>
              <a:t>w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,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) </a:t>
            </a:r>
          </a:p>
          <a:p>
            <a:pPr algn="ctr" eaLnBrk="1" hangingPunct="1"/>
            <a:r>
              <a:rPr lang="en-US" dirty="0" smtClean="0">
                <a:cs typeface="Times New Roman" pitchFamily="18" charset="0"/>
              </a:rPr>
              <a:t>for </a:t>
            </a:r>
            <a:r>
              <a:rPr lang="en-US" dirty="0">
                <a:cs typeface="Times New Roman" pitchFamily="18" charset="0"/>
              </a:rPr>
              <a:t>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427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Math</a:t>
            </a:r>
            <a:endParaRPr lang="ru-RU" dirty="0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219200" y="9144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7" name="Equation" r:id="rId4" imgW="2768400" imgH="380880" progId="">
                  <p:embed/>
                </p:oleObj>
              </mc:Choice>
              <mc:Fallback>
                <p:oleObj name="Equation" r:id="rId4" imgW="2768400" imgH="380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8656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cs typeface="Times New Roman" pitchFamily="18" charset="0"/>
              </a:rPr>
              <a:t>Second-order Taylor expansion of </a:t>
            </a:r>
            <a:r>
              <a:rPr lang="en-US" i="1">
                <a:cs typeface="Times New Roman" pitchFamily="18" charset="0"/>
              </a:rPr>
              <a:t>E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u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v</a:t>
            </a:r>
            <a:r>
              <a:rPr lang="en-US">
                <a:cs typeface="Times New Roman" pitchFamily="18" charset="0"/>
              </a:rPr>
              <a:t>) about (0,0):</a:t>
            </a:r>
            <a:endParaRPr lang="ru-RU">
              <a:cs typeface="Times New Roman" pitchFamily="18" charset="0"/>
            </a:endParaRPr>
          </a:p>
        </p:txBody>
      </p:sp>
      <p:graphicFrame>
        <p:nvGraphicFramePr>
          <p:cNvPr id="5123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563563" y="2424113"/>
          <a:ext cx="78946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8" name="Equation" r:id="rId6" imgW="4101840" imgH="482400" progId="Equation.3">
                  <p:embed/>
                </p:oleObj>
              </mc:Choice>
              <mc:Fallback>
                <p:oleObj name="Equation" r:id="rId6" imgW="4101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424113"/>
                        <a:ext cx="7894637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838200" y="3424238"/>
          <a:ext cx="7032625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19" name="Equation" r:id="rId8" imgW="3797280" imgH="1854000" progId="Equation.3">
                  <p:embed/>
                </p:oleObj>
              </mc:Choice>
              <mc:Fallback>
                <p:oleObj name="Equation" r:id="rId8" imgW="379728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4238"/>
                        <a:ext cx="7032625" cy="343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91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Math</a:t>
            </a:r>
            <a:endParaRPr lang="ru-RU" dirty="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219200" y="9144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1" name="Equation" r:id="rId4" imgW="2768400" imgH="380880" progId="">
                  <p:embed/>
                </p:oleObj>
              </mc:Choice>
              <mc:Fallback>
                <p:oleObj name="Equation" r:id="rId4" imgW="2768400" imgH="380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8656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cs typeface="Times New Roman" pitchFamily="18" charset="0"/>
              </a:rPr>
              <a:t>Second-order Taylor expansion of </a:t>
            </a:r>
            <a:r>
              <a:rPr lang="en-US" i="1">
                <a:cs typeface="Times New Roman" pitchFamily="18" charset="0"/>
              </a:rPr>
              <a:t>E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u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v</a:t>
            </a:r>
            <a:r>
              <a:rPr lang="en-US">
                <a:cs typeface="Times New Roman" pitchFamily="18" charset="0"/>
              </a:rPr>
              <a:t>) about (0,0):</a:t>
            </a:r>
            <a:endParaRPr lang="ru-RU">
              <a:cs typeface="Times New Roman" pitchFamily="18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514600" y="3519488"/>
          <a:ext cx="4256088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2" name="Equation" r:id="rId6" imgW="2298600" imgH="1803240" progId="Equation.3">
                  <p:embed/>
                </p:oleObj>
              </mc:Choice>
              <mc:Fallback>
                <p:oleObj name="Equation" r:id="rId6" imgW="229860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19488"/>
                        <a:ext cx="4256088" cy="333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6"/>
          <p:cNvGraphicFramePr>
            <a:graphicFrameLocks noChangeAspect="1"/>
          </p:cNvGraphicFramePr>
          <p:nvPr/>
        </p:nvGraphicFramePr>
        <p:xfrm>
          <a:off x="563563" y="2424113"/>
          <a:ext cx="78946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43" name="Equation" r:id="rId8" imgW="4101840" imgH="482400" progId="Equation.3">
                  <p:embed/>
                </p:oleObj>
              </mc:Choice>
              <mc:Fallback>
                <p:oleObj name="Equation" r:id="rId8" imgW="4101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424113"/>
                        <a:ext cx="7894637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996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Math</a:t>
            </a:r>
            <a:endParaRPr lang="ru-RU" dirty="0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219200" y="9144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5" name="Equation" r:id="rId4" imgW="2768400" imgH="380880" progId="">
                  <p:embed/>
                </p:oleObj>
              </mc:Choice>
              <mc:Fallback>
                <p:oleObj name="Equation" r:id="rId4" imgW="2768400" imgH="380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8656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cs typeface="Times New Roman" pitchFamily="18" charset="0"/>
              </a:rPr>
              <a:t>Second-order Taylor expansion of </a:t>
            </a:r>
            <a:r>
              <a:rPr lang="en-US" i="1">
                <a:cs typeface="Times New Roman" pitchFamily="18" charset="0"/>
              </a:rPr>
              <a:t>E</a:t>
            </a:r>
            <a:r>
              <a:rPr lang="en-US">
                <a:cs typeface="Times New Roman" pitchFamily="18" charset="0"/>
              </a:rPr>
              <a:t>(</a:t>
            </a:r>
            <a:r>
              <a:rPr lang="en-US" i="1">
                <a:cs typeface="Times New Roman" pitchFamily="18" charset="0"/>
              </a:rPr>
              <a:t>u</a:t>
            </a:r>
            <a:r>
              <a:rPr lang="en-US">
                <a:cs typeface="Times New Roman" pitchFamily="18" charset="0"/>
              </a:rPr>
              <a:t>,</a:t>
            </a:r>
            <a:r>
              <a:rPr lang="en-US" i="1">
                <a:cs typeface="Times New Roman" pitchFamily="18" charset="0"/>
              </a:rPr>
              <a:t>v</a:t>
            </a:r>
            <a:r>
              <a:rPr lang="en-US">
                <a:cs typeface="Times New Roman" pitchFamily="18" charset="0"/>
              </a:rPr>
              <a:t>) about (0,0):</a:t>
            </a:r>
            <a:endParaRPr lang="ru-RU">
              <a:cs typeface="Times New Roman" pitchFamily="18" charset="0"/>
            </a:endParaRPr>
          </a:p>
        </p:txBody>
      </p:sp>
      <p:graphicFrame>
        <p:nvGraphicFramePr>
          <p:cNvPr id="7171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685800" y="2362200"/>
          <a:ext cx="78057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6" name="Equation" r:id="rId6" imgW="4508280" imgH="711000" progId="Equation.3">
                  <p:embed/>
                </p:oleObj>
              </mc:Choice>
              <mc:Fallback>
                <p:oleObj name="Equation" r:id="rId6" imgW="4508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7805738" cy="123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514600" y="3519488"/>
          <a:ext cx="4256088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67" name="Equation" r:id="rId8" imgW="2298600" imgH="1803240" progId="Equation.3">
                  <p:embed/>
                </p:oleObj>
              </mc:Choice>
              <mc:Fallback>
                <p:oleObj name="Equation" r:id="rId8" imgW="229860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19488"/>
                        <a:ext cx="4256088" cy="333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268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2286000" y="1524000"/>
            <a:ext cx="4038600" cy="1295400"/>
          </a:xfrm>
          <a:prstGeom prst="rect">
            <a:avLst/>
          </a:prstGeom>
          <a:solidFill>
            <a:srgbClr val="62D86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Math</a:t>
            </a:r>
            <a:endParaRPr lang="ru-RU" dirty="0" smtClean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The quadratic approximation simplifies to</a:t>
            </a:r>
            <a:endParaRPr lang="ru-RU" sz="2400">
              <a:cs typeface="Times New Roman" pitchFamily="18" charset="0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2286000" y="4140200"/>
          <a:ext cx="442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7" name="Equation" r:id="rId5" imgW="1765080" imgH="507960" progId="">
                  <p:embed/>
                </p:oleObj>
              </mc:Choice>
              <mc:Fallback>
                <p:oleObj name="Equation" r:id="rId5" imgW="1765080" imgH="507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40200"/>
                        <a:ext cx="4422775" cy="1270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81000" y="3208338"/>
            <a:ext cx="853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where </a:t>
            </a:r>
            <a:r>
              <a:rPr lang="en-US" sz="2400" i="1">
                <a:cs typeface="Times New Roman" pitchFamily="18" charset="0"/>
              </a:rPr>
              <a:t>M</a:t>
            </a:r>
            <a:r>
              <a:rPr lang="en-US" sz="2400">
                <a:cs typeface="Times New Roman" pitchFamily="18" charset="0"/>
              </a:rPr>
              <a:t> is a </a:t>
            </a:r>
            <a:r>
              <a:rPr lang="en-US" sz="2400" i="1">
                <a:cs typeface="Times New Roman" pitchFamily="18" charset="0"/>
              </a:rPr>
              <a:t>second moment matrix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computed from image derivatives:</a:t>
            </a:r>
            <a:endParaRPr lang="ru-RU" sz="2400">
              <a:cs typeface="Times New Roman" pitchFamily="18" charset="0"/>
            </a:endParaRPr>
          </a:p>
        </p:txBody>
      </p:sp>
      <p:graphicFrame>
        <p:nvGraphicFramePr>
          <p:cNvPr id="8195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286000" y="1560513"/>
          <a:ext cx="4038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8" name="Equation" r:id="rId7" imgW="1536480" imgH="457200" progId="Equation.3">
                  <p:embed/>
                </p:oleObj>
              </mc:Choice>
              <mc:Fallback>
                <p:oleObj name="Equation" r:id="rId7" imgW="153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60513"/>
                        <a:ext cx="40386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5867400"/>
            <a:ext cx="7431088" cy="687388"/>
            <a:chOff x="528" y="3696"/>
            <a:chExt cx="4681" cy="433"/>
          </a:xfrm>
        </p:grpSpPr>
        <p:pic>
          <p:nvPicPr>
            <p:cNvPr id="8201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" y="3696"/>
              <a:ext cx="4681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2" name="Rectangle 11"/>
            <p:cNvSpPr>
              <a:spLocks noChangeArrowheads="1"/>
            </p:cNvSpPr>
            <p:nvPr/>
          </p:nvSpPr>
          <p:spPr bwMode="auto">
            <a:xfrm>
              <a:off x="528" y="3696"/>
              <a:ext cx="432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latin typeface="Times New Roman" pitchFamily="18" charset="0"/>
                </a:rPr>
                <a:t>M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299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The surface </a:t>
            </a:r>
            <a:r>
              <a:rPr lang="en-US" i="1"/>
              <a:t>E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,</a:t>
            </a:r>
            <a:r>
              <a:rPr lang="en-US" i="1"/>
              <a:t>v</a:t>
            </a:r>
            <a:r>
              <a:rPr lang="en-US"/>
              <a:t>) is locally approximated by a quadratic form. Let’s try to understand its shape.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Interpreting the second moment matrix</a:t>
            </a:r>
          </a:p>
        </p:txBody>
      </p:sp>
      <p:pic>
        <p:nvPicPr>
          <p:cNvPr id="922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533400" y="27432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9" name="Equation" r:id="rId5" imgW="1536480" imgH="457200" progId="Equation.3">
                  <p:embed/>
                </p:oleObj>
              </mc:Choice>
              <mc:Fallback>
                <p:oleObj name="Equation" r:id="rId5" imgW="153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403860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304800" y="4267200"/>
          <a:ext cx="44958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0" name="Equation" r:id="rId7" imgW="1752480" imgH="507960" progId="Equation.3">
                  <p:embed/>
                </p:oleObj>
              </mc:Choice>
              <mc:Fallback>
                <p:oleObj name="Equation" r:id="rId7" imgW="1752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495800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322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846138" y="2514600"/>
          <a:ext cx="74739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2" name="Equation" r:id="rId4" imgW="2450880" imgH="507960" progId="Equation.3">
                  <p:embed/>
                </p:oleObj>
              </mc:Choice>
              <mc:Fallback>
                <p:oleObj name="Equation" r:id="rId4" imgW="2450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514600"/>
                        <a:ext cx="747395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First, consider the axis-aligned case (gradients are either horizontal or vertical)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/>
              <a:t>If either </a:t>
            </a:r>
            <a:r>
              <a:rPr lang="el-GR"/>
              <a:t>λ</a:t>
            </a:r>
            <a:r>
              <a:rPr lang="en-US"/>
              <a:t> is close to 0, then this is </a:t>
            </a:r>
            <a:r>
              <a:rPr lang="en-US" b="1"/>
              <a:t>not</a:t>
            </a:r>
            <a:r>
              <a:rPr lang="en-US"/>
              <a:t> a corner, so look for locations where both are large.</a:t>
            </a:r>
            <a:endParaRPr lang="en-US" sz="2400">
              <a:latin typeface="Symbol" pitchFamily="18" charset="2"/>
            </a:endParaRP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Interpreting the second moment matrix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2200" y="2438400"/>
            <a:ext cx="2286000" cy="1676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71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extraction: Corners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47800" y="1257300"/>
            <a:ext cx="6290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>
                <a:solidFill>
                  <a:schemeClr val="bg1"/>
                </a:solidFill>
              </a:rPr>
              <a:t>9300 Harris Corners Pkwy, Charlotte, NC</a:t>
            </a:r>
          </a:p>
        </p:txBody>
      </p:sp>
      <p:pic>
        <p:nvPicPr>
          <p:cNvPr id="7" name="Picture 6" descr="all1.png"/>
          <p:cNvPicPr>
            <a:picLocks noChangeAspect="1"/>
          </p:cNvPicPr>
          <p:nvPr/>
        </p:nvPicPr>
        <p:blipFill>
          <a:blip r:embed="rId3"/>
          <a:srcRect l="16204" t="5919" r="16664" b="10912"/>
          <a:stretch>
            <a:fillRect/>
          </a:stretch>
        </p:blipFill>
        <p:spPr>
          <a:xfrm>
            <a:off x="858013" y="1116175"/>
            <a:ext cx="7519444" cy="501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Consider a horizontal “slice” of </a:t>
            </a:r>
            <a:r>
              <a:rPr lang="en-US" sz="2400" i="1"/>
              <a:t>E</a:t>
            </a:r>
            <a:r>
              <a:rPr lang="en-US" sz="2400"/>
              <a:t>(</a:t>
            </a:r>
            <a:r>
              <a:rPr lang="en-US" sz="2400" i="1"/>
              <a:t>u</a:t>
            </a:r>
            <a:r>
              <a:rPr lang="en-US" sz="2400"/>
              <a:t>, </a:t>
            </a:r>
            <a:r>
              <a:rPr lang="en-US" sz="2400" i="1"/>
              <a:t>v</a:t>
            </a:r>
            <a:r>
              <a:rPr lang="en-US" sz="2400"/>
              <a:t>):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Interpreting the second moment matrix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This is the equation of an ellipse.</a:t>
            </a:r>
          </a:p>
        </p:txBody>
      </p:sp>
      <p:graphicFrame>
        <p:nvGraphicFramePr>
          <p:cNvPr id="11266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6" name="Equation" r:id="rId4" imgW="1358640" imgH="457200" progId="Equation.3">
                  <p:embed/>
                </p:oleObj>
              </mc:Choice>
              <mc:Fallback>
                <p:oleObj name="Equation" r:id="rId4" imgW="1358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2667000"/>
            <a:ext cx="6699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431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Consider a horizontal “slice” of </a:t>
            </a:r>
            <a:r>
              <a:rPr lang="en-US" sz="2400" i="1"/>
              <a:t>E</a:t>
            </a:r>
            <a:r>
              <a:rPr lang="en-US" sz="2400"/>
              <a:t>(</a:t>
            </a:r>
            <a:r>
              <a:rPr lang="en-US" sz="2400" i="1"/>
              <a:t>u</a:t>
            </a:r>
            <a:r>
              <a:rPr lang="en-US" sz="2400"/>
              <a:t>, </a:t>
            </a:r>
            <a:r>
              <a:rPr lang="en-US" sz="2400" i="1"/>
              <a:t>v</a:t>
            </a:r>
            <a:r>
              <a:rPr lang="en-US" sz="2400"/>
              <a:t>):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Interpreting the second moment matrix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This is the equation of an ellipse.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343400" y="2117725"/>
          <a:ext cx="2514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1" name="Equation" r:id="rId4" imgW="1206360" imgH="482400" progId="Equation.3">
                  <p:embed/>
                </p:oleObj>
              </mc:Choice>
              <mc:Fallback>
                <p:oleObj name="Equation" r:id="rId4" imgW="1206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17725"/>
                        <a:ext cx="25146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7315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The axis lengths of the ellipse are determined by the eigenvalues and the orientation is determined by </a:t>
            </a:r>
            <a:r>
              <a:rPr lang="en-US" sz="2400" i="1"/>
              <a:t>R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pSp>
        <p:nvGrpSpPr>
          <p:cNvPr id="12296" name="Group 21"/>
          <p:cNvGrpSpPr>
            <a:grpSpLocks/>
          </p:cNvGrpSpPr>
          <p:nvPr/>
        </p:nvGrpSpPr>
        <p:grpSpPr bwMode="auto">
          <a:xfrm>
            <a:off x="2438400" y="3979863"/>
            <a:ext cx="5413375" cy="2878137"/>
            <a:chOff x="2254" y="2352"/>
            <a:chExt cx="3410" cy="1813"/>
          </a:xfrm>
        </p:grpSpPr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3300"/>
                  </a:solidFill>
                  <a:cs typeface="Times New Roman" pitchFamily="18" charset="0"/>
                </a:rPr>
                <a:t>direction of the slowest change</a:t>
              </a:r>
              <a:endParaRPr lang="ru-RU" sz="16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0033CC"/>
                  </a:solidFill>
                  <a:cs typeface="Times New Roman" pitchFamily="18" charset="0"/>
                </a:rPr>
                <a:t>direction of the fastest change</a:t>
              </a:r>
              <a:endParaRPr lang="ru-RU" sz="160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12300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US" sz="24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aphicFrame>
        <p:nvGraphicFramePr>
          <p:cNvPr id="12291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2" name="Equation" r:id="rId6" imgW="1358640" imgH="457200" progId="Equation.3">
                  <p:embed/>
                </p:oleObj>
              </mc:Choice>
              <mc:Fallback>
                <p:oleObj name="Equation" r:id="rId6" imgW="1358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381000" y="2373313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Diagonalization of M: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552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63000" cy="838200"/>
          </a:xfrm>
        </p:spPr>
        <p:txBody>
          <a:bodyPr/>
          <a:lstStyle/>
          <a:p>
            <a:r>
              <a:rPr lang="en-US" sz="3600" dirty="0" smtClean="0"/>
              <a:t>Visualization of second moment matrices</a:t>
            </a:r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4" name="Image" r:id="rId4" imgW="5650794" imgH="5282540" progId="Photoshop.Image.10">
                  <p:embed/>
                </p:oleObj>
              </mc:Choice>
              <mc:Fallback>
                <p:oleObj name="Image" r:id="rId4" imgW="5650794" imgH="528254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650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sz="3600" dirty="0" smtClean="0"/>
              <a:t>Visualization of second moment matrices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8" name="Image" r:id="rId4" imgW="5650794" imgH="5282540" progId="Photoshop.Image.10">
                  <p:embed/>
                </p:oleObj>
              </mc:Choice>
              <mc:Fallback>
                <p:oleObj name="Image" r:id="rId4" imgW="5650794" imgH="528254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second_moment_v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139825"/>
            <a:ext cx="56388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692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838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Interpreting the eigenvalues</a:t>
            </a:r>
            <a:endParaRPr lang="ru-RU" smtClean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772400" y="609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124200" y="182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562600" y="2362200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increases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914400" y="4800600"/>
            <a:ext cx="2362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almost constant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Classification of image points using eigenvalues of </a:t>
            </a:r>
            <a:r>
              <a:rPr lang="en-US" i="1">
                <a:cs typeface="Times New Roman" pitchFamily="18" charset="0"/>
              </a:rPr>
              <a:t>M</a:t>
            </a:r>
            <a:r>
              <a:rPr lang="en-US">
                <a:cs typeface="Times New Roman" pitchFamily="18" charset="0"/>
              </a:rPr>
              <a:t>:</a:t>
            </a:r>
            <a:endParaRPr lang="ru-RU">
              <a:cs typeface="Times New Roman" pitchFamily="18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005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Corner response function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562600" y="2362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&gt;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899025" y="4714875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sym typeface="Symbol" pitchFamily="18" charset="2"/>
              </a:rPr>
              <a:t>|R|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small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5029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2" name="Object 17"/>
          <p:cNvGraphicFramePr>
            <a:graphicFrameLocks noChangeAspect="1"/>
          </p:cNvGraphicFramePr>
          <p:nvPr/>
        </p:nvGraphicFramePr>
        <p:xfrm>
          <a:off x="990600" y="990600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2" name="Equation" r:id="rId4" imgW="2844720" imgH="228600" progId="Equation.3">
                  <p:embed/>
                </p:oleObj>
              </mc:Choice>
              <mc:Fallback>
                <p:oleObj name="Equation" r:id="rId4" imgW="2844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1231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1006475" y="1828800"/>
            <a:ext cx="272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i="1">
                <a:latin typeface="Times New Roman" pitchFamily="18" charset="0"/>
              </a:rPr>
              <a:t>α</a:t>
            </a:r>
            <a:r>
              <a:rPr lang="en-US" sz="1800"/>
              <a:t>: constant (0.04 to 0.06)</a:t>
            </a:r>
            <a:endParaRPr lang="el-GR" sz="1800"/>
          </a:p>
        </p:txBody>
      </p:sp>
      <p:sp>
        <p:nvSpPr>
          <p:cNvPr id="18" name="TextBox 17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447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Harris detector: Steps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mtClean="0"/>
              <a:t>Compute Gaussian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Compute second moment matrix </a:t>
            </a:r>
            <a:r>
              <a:rPr lang="en-US" i="1" smtClean="0"/>
              <a:t>M</a:t>
            </a:r>
            <a:r>
              <a:rPr lang="en-US" smtClean="0"/>
              <a:t> in a Gaussian window around each pixel 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Compute corner response function </a:t>
            </a:r>
            <a:r>
              <a:rPr lang="en-US" i="1" smtClean="0"/>
              <a:t>R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Threshold </a:t>
            </a:r>
            <a:r>
              <a:rPr lang="en-US" i="1" smtClean="0"/>
              <a:t>R</a:t>
            </a:r>
            <a:endParaRPr lang="en-US" i="1" smtClean="0">
              <a:latin typeface="Symbol" pitchFamily="18" charset="2"/>
            </a:endParaRPr>
          </a:p>
          <a:p>
            <a:pPr marL="533400" indent="-533400">
              <a:buFontTx/>
              <a:buAutoNum type="arabicPeriod"/>
            </a:pPr>
            <a:r>
              <a:rPr lang="en-US" smtClean="0"/>
              <a:t>Find local maxima of response function (nonmaximum suppression)</a:t>
            </a:r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. </a:t>
            </a:r>
            <a:r>
              <a:rPr lang="en-US" sz="2000" dirty="0" smtClean="0">
                <a:hlinkClick r:id="rId3"/>
              </a:rPr>
              <a:t>“A </a:t>
            </a:r>
            <a:r>
              <a:rPr lang="en-US" sz="2000" dirty="0">
                <a:hlinkClick r:id="rId3"/>
              </a:rPr>
              <a:t>Combined Corner and Edge Detector</a:t>
            </a:r>
            <a:r>
              <a:rPr lang="en-US" sz="2000" dirty="0" smtClean="0">
                <a:hlinkClick r:id="rId3"/>
              </a:rPr>
              <a:t>.”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811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Harris Detector: Steps</a:t>
            </a:r>
            <a:endParaRPr lang="ru-RU" sz="3200" smtClean="0"/>
          </a:p>
        </p:txBody>
      </p:sp>
      <p:pic>
        <p:nvPicPr>
          <p:cNvPr id="35843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920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Harris Detector: Steps</a:t>
            </a:r>
            <a:endParaRPr lang="ru-RU" sz="3200" smtClean="0"/>
          </a:p>
        </p:txBody>
      </p:sp>
      <p:pic>
        <p:nvPicPr>
          <p:cNvPr id="36867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Compute corner response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40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Harris Detector: Steps</a:t>
            </a:r>
            <a:endParaRPr lang="ru-RU" sz="3200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45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Find points with large corner response: </a:t>
            </a:r>
            <a:r>
              <a:rPr lang="en-US" i="1">
                <a:cs typeface="Times New Roman" pitchFamily="18" charset="0"/>
              </a:rPr>
              <a:t>R&gt;</a:t>
            </a:r>
            <a:r>
              <a:rPr lang="en-US">
                <a:cs typeface="Times New Roman" pitchFamily="18" charset="0"/>
              </a:rPr>
              <a:t>threshold</a:t>
            </a:r>
            <a:endParaRPr lang="ru-RU">
              <a:cs typeface="Times New Roman" pitchFamily="18" charset="0"/>
            </a:endParaRPr>
          </a:p>
        </p:txBody>
      </p:sp>
      <p:pic>
        <p:nvPicPr>
          <p:cNvPr id="37892" name="Picture 4" descr="cows_step2_thr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40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extract features?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7600"/>
            <a:ext cx="4135647" cy="5008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Motivation: How do the images relate to each other</a:t>
            </a:r>
          </a:p>
          <a:p>
            <a:pPr lvl="1"/>
            <a:r>
              <a:rPr lang="en-US" dirty="0" smtClean="0"/>
              <a:t>We have two images – how do we combine them?</a:t>
            </a:r>
          </a:p>
        </p:txBody>
      </p:sp>
      <p:pic>
        <p:nvPicPr>
          <p:cNvPr id="6" name="Picture 5" descr="coliseu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131" y="1179784"/>
            <a:ext cx="2251185" cy="1688389"/>
          </a:xfrm>
          <a:prstGeom prst="rect">
            <a:avLst/>
          </a:prstGeom>
        </p:spPr>
      </p:pic>
      <p:pic>
        <p:nvPicPr>
          <p:cNvPr id="9" name="Picture 8" descr="coliseu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890" y="3776441"/>
            <a:ext cx="2242675" cy="149628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87627" y="1658004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05443" y="1738362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rgbClr val="3AFF2A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97247" y="2219937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rgbClr val="FFFF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8627" y="2115557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3921" y="2453950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81881" y="1817191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25908" y="4113998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32523" y="4238715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rgbClr val="3AFF2A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80520" y="4773593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rgbClr val="FFFF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3022" y="4661076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19820" y="4964391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27924" y="4304966"/>
            <a:ext cx="205965" cy="154450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>
            <a:stCxn id="11" idx="4"/>
            <a:endCxn id="17" idx="1"/>
          </p:cNvCxnSpPr>
          <p:nvPr/>
        </p:nvCxnSpPr>
        <p:spPr>
          <a:xfrm rot="16200000" flipH="1">
            <a:off x="4051295" y="3049943"/>
            <a:ext cx="2368522" cy="54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4"/>
            <a:endCxn id="16" idx="1"/>
          </p:cNvCxnSpPr>
          <p:nvPr/>
        </p:nvCxnSpPr>
        <p:spPr>
          <a:xfrm rot="16200000" flipH="1">
            <a:off x="4461259" y="2841804"/>
            <a:ext cx="2324163" cy="2654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4"/>
            <a:endCxn id="21" idx="1"/>
          </p:cNvCxnSpPr>
          <p:nvPr/>
        </p:nvCxnSpPr>
        <p:spPr>
          <a:xfrm rot="16200000" flipH="1">
            <a:off x="4793503" y="3063001"/>
            <a:ext cx="2355944" cy="173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4"/>
            <a:endCxn id="18" idx="1"/>
          </p:cNvCxnSpPr>
          <p:nvPr/>
        </p:nvCxnSpPr>
        <p:spPr>
          <a:xfrm rot="5400000">
            <a:off x="3844545" y="3540526"/>
            <a:ext cx="2421825" cy="895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5"/>
            <a:endCxn id="19" idx="0"/>
          </p:cNvCxnSpPr>
          <p:nvPr/>
        </p:nvCxnSpPr>
        <p:spPr>
          <a:xfrm rot="16200000" flipH="1">
            <a:off x="4908373" y="3453444"/>
            <a:ext cx="2413688" cy="15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5"/>
            <a:endCxn id="20" idx="0"/>
          </p:cNvCxnSpPr>
          <p:nvPr/>
        </p:nvCxnSpPr>
        <p:spPr>
          <a:xfrm rot="5400000">
            <a:off x="5356958" y="3751626"/>
            <a:ext cx="2378610" cy="469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8630" y="3286558"/>
            <a:ext cx="248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Step extract features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8630" y="3776441"/>
            <a:ext cx="24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Step match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3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Harris Detector: Steps</a:t>
            </a:r>
            <a:endParaRPr lang="ru-RU" sz="320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Take only the points of local maxima of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  <p:pic>
        <p:nvPicPr>
          <p:cNvPr id="38916" name="Picture 4" descr="cows_step3_thresh&amp;max"/>
          <p:cNvPicPr>
            <a:picLocks noChangeAspect="1" noChangeArrowheads="1"/>
          </p:cNvPicPr>
          <p:nvPr/>
        </p:nvPicPr>
        <p:blipFill>
          <a:blip r:embed="rId3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542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Harris Detector: Steps</a:t>
            </a:r>
            <a:endParaRPr lang="ru-RU" sz="3200" smtClean="0"/>
          </a:p>
        </p:txBody>
      </p:sp>
      <p:pic>
        <p:nvPicPr>
          <p:cNvPr id="39939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443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and covariance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410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We want corner locations to be </a:t>
            </a:r>
            <a:r>
              <a:rPr lang="en-US" sz="2400" i="1" dirty="0" smtClean="0"/>
              <a:t>invariant</a:t>
            </a:r>
            <a:r>
              <a:rPr lang="en-US" sz="2400" dirty="0" smtClean="0"/>
              <a:t> to photometric transformations and </a:t>
            </a:r>
            <a:r>
              <a:rPr lang="en-US" sz="2400" i="1" dirty="0" smtClean="0"/>
              <a:t>covariant</a:t>
            </a:r>
            <a:r>
              <a:rPr lang="en-US" sz="2400" dirty="0" smtClean="0"/>
              <a:t> to geometric transformations</a:t>
            </a:r>
          </a:p>
          <a:p>
            <a:pPr lvl="1"/>
            <a:r>
              <a:rPr lang="en-US" b="1" dirty="0" smtClean="0"/>
              <a:t>Invariance:</a:t>
            </a:r>
            <a:r>
              <a:rPr lang="en-US" dirty="0" smtClean="0"/>
              <a:t> image is transformed and corner locations do not change</a:t>
            </a:r>
          </a:p>
          <a:p>
            <a:pPr lvl="1"/>
            <a:r>
              <a:rPr lang="en-US" b="1" dirty="0" smtClean="0"/>
              <a:t>Covariance: </a:t>
            </a:r>
            <a:r>
              <a:rPr lang="en-US" dirty="0" smtClean="0"/>
              <a:t>if we have two transformed versions of the same image, features should be detected in corresponding locations</a:t>
            </a:r>
          </a:p>
        </p:txBody>
      </p:sp>
      <p:pic>
        <p:nvPicPr>
          <p:cNvPr id="40964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676400" y="3051657"/>
            <a:ext cx="5715000" cy="36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318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intensity change</a:t>
            </a:r>
            <a:endParaRPr lang="ru-RU" smtClean="0"/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1447800" y="1997075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cs typeface="Times New Roman" pitchFamily="18" charset="0"/>
              </a:rPr>
              <a:t>Only </a:t>
            </a:r>
            <a:r>
              <a:rPr lang="en-US" sz="2400" dirty="0">
                <a:cs typeface="Times New Roman" pitchFamily="18" charset="0"/>
              </a:rPr>
              <a:t>derivatives are used =&gt; invariance to intensity shift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he-I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he-IL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675" y="2962572"/>
            <a:ext cx="8289925" cy="2819400"/>
            <a:chOff x="106" y="2378"/>
            <a:chExt cx="5222" cy="1776"/>
          </a:xfrm>
        </p:grpSpPr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816" y="2378"/>
              <a:ext cx="3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he-IL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cs typeface="Times New Roman" pitchFamily="18" charset="0"/>
                </a:rPr>
                <a:t>Intensity </a:t>
              </a:r>
              <a:r>
                <a:rPr lang="en-US" sz="2400" dirty="0" smtClean="0">
                  <a:cs typeface="Times New Roman" pitchFamily="18" charset="0"/>
                </a:rPr>
                <a:t>scaling: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he-IL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auto">
            <a:xfrm>
              <a:off x="912" y="2992"/>
              <a:ext cx="1584" cy="752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3444" y="2496"/>
              <a:ext cx="1584" cy="1232"/>
            </a:xfrm>
            <a:custGeom>
              <a:avLst/>
              <a:gdLst>
                <a:gd name="T0" fmla="*/ 0 w 1584"/>
                <a:gd name="T1" fmla="*/ 14537 h 752"/>
                <a:gd name="T2" fmla="*/ 144 w 1584"/>
                <a:gd name="T3" fmla="*/ 4332 h 752"/>
                <a:gd name="T4" fmla="*/ 384 w 1584"/>
                <a:gd name="T5" fmla="*/ 8047 h 752"/>
                <a:gd name="T6" fmla="*/ 528 w 1584"/>
                <a:gd name="T7" fmla="*/ 613 h 752"/>
                <a:gd name="T8" fmla="*/ 768 w 1584"/>
                <a:gd name="T9" fmla="*/ 11758 h 752"/>
                <a:gd name="T10" fmla="*/ 912 w 1584"/>
                <a:gd name="T11" fmla="*/ 8970 h 752"/>
                <a:gd name="T12" fmla="*/ 1104 w 1584"/>
                <a:gd name="T13" fmla="*/ 12685 h 752"/>
                <a:gd name="T14" fmla="*/ 1248 w 1584"/>
                <a:gd name="T15" fmla="*/ 5269 h 752"/>
                <a:gd name="T16" fmla="*/ 1584 w 1584"/>
                <a:gd name="T17" fmla="*/ 12685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7" name="Group 9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grpSp>
            <p:nvGrpSpPr>
              <p:cNvPr id="43033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43035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0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034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18" name="Text Box 16"/>
            <p:cNvSpPr txBox="1">
              <a:spLocks noChangeArrowheads="1"/>
            </p:cNvSpPr>
            <p:nvPr/>
          </p:nvSpPr>
          <p:spPr bwMode="auto">
            <a:xfrm>
              <a:off x="106" y="3206"/>
              <a:ext cx="7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threshold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019" name="Group 17"/>
            <p:cNvGrpSpPr>
              <a:grpSpLocks/>
            </p:cNvGrpSpPr>
            <p:nvPr/>
          </p:nvGrpSpPr>
          <p:grpSpPr bwMode="auto">
            <a:xfrm>
              <a:off x="3108" y="2880"/>
              <a:ext cx="2220" cy="1274"/>
              <a:chOff x="583" y="2880"/>
              <a:chExt cx="2220" cy="1274"/>
            </a:xfrm>
          </p:grpSpPr>
          <p:grpSp>
            <p:nvGrpSpPr>
              <p:cNvPr id="43027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43029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03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028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20" name="Oval 24"/>
            <p:cNvSpPr>
              <a:spLocks noChangeArrowheads="1"/>
            </p:cNvSpPr>
            <p:nvPr/>
          </p:nvSpPr>
          <p:spPr bwMode="auto">
            <a:xfrm>
              <a:off x="1047" y="3177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1" name="Oval 25"/>
            <p:cNvSpPr>
              <a:spLocks noChangeArrowheads="1"/>
            </p:cNvSpPr>
            <p:nvPr/>
          </p:nvSpPr>
          <p:spPr bwMode="auto">
            <a:xfrm>
              <a:off x="1401" y="2994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2" name="Oval 26"/>
            <p:cNvSpPr>
              <a:spLocks noChangeArrowheads="1"/>
            </p:cNvSpPr>
            <p:nvPr/>
          </p:nvSpPr>
          <p:spPr bwMode="auto">
            <a:xfrm>
              <a:off x="2141" y="3241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3" name="Oval 27"/>
            <p:cNvSpPr>
              <a:spLocks noChangeArrowheads="1"/>
            </p:cNvSpPr>
            <p:nvPr/>
          </p:nvSpPr>
          <p:spPr bwMode="auto">
            <a:xfrm>
              <a:off x="3592" y="2830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4" name="Oval 28"/>
            <p:cNvSpPr>
              <a:spLocks noChangeArrowheads="1"/>
            </p:cNvSpPr>
            <p:nvPr/>
          </p:nvSpPr>
          <p:spPr bwMode="auto">
            <a:xfrm>
              <a:off x="3939" y="2528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5" name="Oval 29"/>
            <p:cNvSpPr>
              <a:spLocks noChangeArrowheads="1"/>
            </p:cNvSpPr>
            <p:nvPr/>
          </p:nvSpPr>
          <p:spPr bwMode="auto">
            <a:xfrm>
              <a:off x="4320" y="3216"/>
              <a:ext cx="57" cy="4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6" name="Oval 30"/>
            <p:cNvSpPr>
              <a:spLocks noChangeArrowheads="1"/>
            </p:cNvSpPr>
            <p:nvPr/>
          </p:nvSpPr>
          <p:spPr bwMode="auto">
            <a:xfrm>
              <a:off x="4671" y="2939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1219200" y="6015335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0033CC"/>
                </a:solidFill>
                <a:cs typeface="Times New Roman" pitchFamily="18" charset="0"/>
              </a:rPr>
              <a:t>Partially </a:t>
            </a: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invariant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to affine intensity change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1143000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he-I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 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733800" y="1219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362200" y="12192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3048000" y="12954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830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 autoUpdateAnimBg="0"/>
      <p:bldP spid="12103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translation</a:t>
            </a:r>
            <a:endParaRPr lang="ru-RU" dirty="0" smtClean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  Derivatives and window function are shift-invariant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44051" name="Rectangle 7"/>
          <p:cNvSpPr>
            <a:spLocks noChangeArrowheads="1"/>
          </p:cNvSpPr>
          <p:nvPr/>
        </p:nvSpPr>
        <p:spPr bwMode="auto">
          <a:xfrm>
            <a:off x="1447800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Freeform 8"/>
          <p:cNvSpPr>
            <a:spLocks/>
          </p:cNvSpPr>
          <p:nvPr/>
        </p:nvSpPr>
        <p:spPr bwMode="auto">
          <a:xfrm>
            <a:off x="1756112" y="152682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AutoShape 12"/>
          <p:cNvSpPr>
            <a:spLocks noChangeArrowheads="1"/>
          </p:cNvSpPr>
          <p:nvPr/>
        </p:nvSpPr>
        <p:spPr bwMode="auto">
          <a:xfrm>
            <a:off x="3899439" y="1663566"/>
            <a:ext cx="1218023" cy="123203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Corner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location is 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covariant </a:t>
            </a:r>
            <a:r>
              <a:rPr lang="en-US" sz="2400" dirty="0" err="1" smtClean="0">
                <a:solidFill>
                  <a:srgbClr val="0033CC"/>
                </a:solidFill>
                <a:cs typeface="Times New Roman" pitchFamily="18" charset="0"/>
              </a:rPr>
              <a:t>w.r.t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. translation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435329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6553200" y="224679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433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rotation</a:t>
            </a:r>
            <a:endParaRPr lang="ru-RU" smtClean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1219200" y="45720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 smtClean="0">
                <a:cs typeface="Times New Roman" pitchFamily="18" charset="0"/>
              </a:rPr>
              <a:t>Second moment ellipse </a:t>
            </a:r>
            <a:r>
              <a:rPr lang="en-US" sz="2400" dirty="0">
                <a:cs typeface="Times New Roman" pitchFamily="18" charset="0"/>
              </a:rPr>
              <a:t>rotates but its shape (i.e. </a:t>
            </a:r>
            <a:r>
              <a:rPr lang="en-US" sz="2400" dirty="0" err="1">
                <a:cs typeface="Times New Roman" pitchFamily="18" charset="0"/>
              </a:rPr>
              <a:t>eigenvalues</a:t>
            </a:r>
            <a:r>
              <a:rPr lang="en-US" sz="2400" dirty="0">
                <a:cs typeface="Times New Roman" pitchFamily="18" charset="0"/>
              </a:rPr>
              <a:t>) remains the same</a:t>
            </a:r>
            <a:endParaRPr lang="ru-RU" sz="2400" dirty="0"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1676400"/>
            <a:ext cx="5257800" cy="2438400"/>
            <a:chOff x="1720" y="1344"/>
            <a:chExt cx="2072" cy="9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44051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2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7194 h 528"/>
                  <a:gd name="T2" fmla="*/ 623 w 720"/>
                  <a:gd name="T3" fmla="*/ 0 h 528"/>
                  <a:gd name="T4" fmla="*/ 9359 w 720"/>
                  <a:gd name="T5" fmla="*/ 4575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44049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0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28 h 528"/>
                  <a:gd name="T2" fmla="*/ 1 w 720"/>
                  <a:gd name="T3" fmla="*/ 0 h 528"/>
                  <a:gd name="T4" fmla="*/ 12 w 720"/>
                  <a:gd name="T5" fmla="*/ 18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0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44046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44043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4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Corner 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location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is 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covariant </a:t>
            </a:r>
            <a:r>
              <a:rPr lang="en-US" sz="2400" dirty="0" err="1" smtClean="0">
                <a:solidFill>
                  <a:srgbClr val="0033CC"/>
                </a:solidFill>
                <a:cs typeface="Times New Roman" pitchFamily="18" charset="0"/>
              </a:rPr>
              <a:t>w.r.t</a:t>
            </a: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. rotation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891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</a:t>
            </a:r>
            <a:endParaRPr lang="ru-RU" smtClean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5791200" y="4265613"/>
            <a:ext cx="259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All points will be classified as </a:t>
            </a:r>
            <a:r>
              <a:rPr lang="en-US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45060" name="Group 17"/>
          <p:cNvGrpSpPr>
            <a:grpSpLocks/>
          </p:cNvGrpSpPr>
          <p:nvPr/>
        </p:nvGrpSpPr>
        <p:grpSpPr bwMode="auto">
          <a:xfrm>
            <a:off x="1690688" y="2751138"/>
            <a:ext cx="442912" cy="434975"/>
            <a:chOff x="4329" y="1733"/>
            <a:chExt cx="279" cy="274"/>
          </a:xfrm>
        </p:grpSpPr>
        <p:sp>
          <p:nvSpPr>
            <p:cNvPr id="45070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0 h 1264"/>
                <a:gd name="T2" fmla="*/ 0 w 1728"/>
                <a:gd name="T3" fmla="*/ 0 h 1264"/>
                <a:gd name="T4" fmla="*/ 0 w 1728"/>
                <a:gd name="T5" fmla="*/ 0 h 1264"/>
                <a:gd name="T6" fmla="*/ 0 w 1728"/>
                <a:gd name="T7" fmla="*/ 0 h 1264"/>
                <a:gd name="T8" fmla="*/ 0 w 1728"/>
                <a:gd name="T9" fmla="*/ 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1219200" y="3505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Corner</a:t>
            </a:r>
            <a:endParaRPr lang="ru-RU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1143000" y="6015335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0033CC"/>
                </a:solidFill>
                <a:cs typeface="Times New Roman" pitchFamily="18" charset="0"/>
              </a:rPr>
              <a:t>Corner location is not covariant to scaling!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76600" y="1828800"/>
            <a:ext cx="5029200" cy="2159000"/>
            <a:chOff x="2064" y="1152"/>
            <a:chExt cx="3168" cy="1360"/>
          </a:xfrm>
        </p:grpSpPr>
        <p:grpSp>
          <p:nvGrpSpPr>
            <p:cNvPr id="4506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45068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9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65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554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good features</a:t>
            </a:r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932001" y="1792978"/>
            <a:ext cx="7683118" cy="4027658"/>
            <a:chOff x="2226" y="1351"/>
            <a:chExt cx="2811" cy="1928"/>
          </a:xfrm>
        </p:grpSpPr>
        <p:pic>
          <p:nvPicPr>
            <p:cNvPr id="5" name="Picture 8" descr="cast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9" t="4146" r="13924" b="62576"/>
            <a:stretch>
              <a:fillRect/>
            </a:stretch>
          </p:blipFill>
          <p:spPr bwMode="auto">
            <a:xfrm>
              <a:off x="2226" y="1351"/>
              <a:ext cx="1663" cy="1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MHIGH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" y="2435"/>
              <a:ext cx="882" cy="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MHIGH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" y="1391"/>
              <a:ext cx="882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241" y="1572"/>
              <a:ext cx="192" cy="19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238" y="1954"/>
              <a:ext cx="192" cy="19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240" y="2336"/>
              <a:ext cx="192" cy="192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 flipH="1" flipV="1">
              <a:off x="3438" y="1603"/>
              <a:ext cx="742" cy="70"/>
            </a:xfrm>
            <a:custGeom>
              <a:avLst/>
              <a:gdLst>
                <a:gd name="T0" fmla="*/ 492 w 492"/>
                <a:gd name="T1" fmla="*/ 0 h 431"/>
                <a:gd name="T2" fmla="*/ 0 w 492"/>
                <a:gd name="T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2" h="431">
                  <a:moveTo>
                    <a:pt x="492" y="0"/>
                  </a:moveTo>
                  <a:lnTo>
                    <a:pt x="0" y="431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433" y="2483"/>
              <a:ext cx="819" cy="486"/>
            </a:xfrm>
            <a:custGeom>
              <a:avLst/>
              <a:gdLst>
                <a:gd name="T0" fmla="*/ 0 w 620"/>
                <a:gd name="T1" fmla="*/ 0 h 184"/>
                <a:gd name="T2" fmla="*/ 620 w 620"/>
                <a:gd name="T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84">
                  <a:moveTo>
                    <a:pt x="0" y="0"/>
                  </a:moveTo>
                  <a:lnTo>
                    <a:pt x="620" y="184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 flipV="1">
              <a:off x="3438" y="2059"/>
              <a:ext cx="777" cy="37"/>
            </a:xfrm>
            <a:custGeom>
              <a:avLst/>
              <a:gdLst>
                <a:gd name="T0" fmla="*/ 0 w 935"/>
                <a:gd name="T1" fmla="*/ 413 h 413"/>
                <a:gd name="T2" fmla="*/ 935 w 935"/>
                <a:gd name="T3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5" h="413">
                  <a:moveTo>
                    <a:pt x="0" y="413"/>
                  </a:moveTo>
                  <a:lnTo>
                    <a:pt x="935" y="0"/>
                  </a:lnTo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17" descr="MLOWB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" y="1731"/>
              <a:ext cx="768" cy="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870371" y="1514329"/>
            <a:ext cx="2303236" cy="120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653946" y="2667127"/>
            <a:ext cx="2116257" cy="1209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FF33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4225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good features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Each feature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Many fewer features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 feature occupies a relatively small area of the image; robust to clutter and occlusion</a:t>
            </a:r>
          </a:p>
        </p:txBody>
      </p:sp>
      <p:pic>
        <p:nvPicPr>
          <p:cNvPr id="7" name="Picture 6" descr="all1.png"/>
          <p:cNvPicPr>
            <a:picLocks noChangeAspect="1"/>
          </p:cNvPicPr>
          <p:nvPr/>
        </p:nvPicPr>
        <p:blipFill>
          <a:blip r:embed="rId3"/>
          <a:srcRect l="16204" t="5919" r="16664" b="10912"/>
          <a:stretch>
            <a:fillRect/>
          </a:stretch>
        </p:blipFill>
        <p:spPr>
          <a:xfrm>
            <a:off x="832355" y="821131"/>
            <a:ext cx="3651729" cy="2437093"/>
          </a:xfrm>
          <a:prstGeom prst="rect">
            <a:avLst/>
          </a:prstGeom>
        </p:spPr>
      </p:pic>
      <p:pic>
        <p:nvPicPr>
          <p:cNvPr id="8" name="Picture 7" descr="all2.png"/>
          <p:cNvPicPr>
            <a:picLocks noChangeAspect="1"/>
          </p:cNvPicPr>
          <p:nvPr/>
        </p:nvPicPr>
        <p:blipFill>
          <a:blip r:embed="rId4"/>
          <a:srcRect l="19472" t="5413" r="19873" b="10406"/>
          <a:stretch>
            <a:fillRect/>
          </a:stretch>
        </p:blipFill>
        <p:spPr>
          <a:xfrm>
            <a:off x="5037839" y="811222"/>
            <a:ext cx="3348216" cy="24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0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 </a:t>
            </a:r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sz="3200" dirty="0" smtClean="0"/>
              <a:t>Feature points are used for:</a:t>
            </a:r>
          </a:p>
          <a:p>
            <a:pPr lvl="1"/>
            <a:r>
              <a:rPr lang="en-US" sz="2400" dirty="0" smtClean="0"/>
              <a:t>Image alignment </a:t>
            </a:r>
          </a:p>
          <a:p>
            <a:pPr lvl="1"/>
            <a:r>
              <a:rPr lang="en-US" sz="2400" dirty="0" smtClean="0"/>
              <a:t>3D reconstruction</a:t>
            </a:r>
          </a:p>
          <a:p>
            <a:pPr lvl="1"/>
            <a:r>
              <a:rPr lang="en-US" sz="2400" dirty="0" smtClean="0"/>
              <a:t>Motion tracking</a:t>
            </a:r>
          </a:p>
          <a:p>
            <a:pPr lvl="1"/>
            <a:r>
              <a:rPr lang="en-US" sz="2400" dirty="0" smtClean="0"/>
              <a:t>Robot navigation</a:t>
            </a:r>
          </a:p>
          <a:p>
            <a:pPr lvl="1"/>
            <a:r>
              <a:rPr lang="en-US" sz="2400" dirty="0" smtClean="0"/>
              <a:t>Indexing and database retrieval</a:t>
            </a:r>
          </a:p>
          <a:p>
            <a:pPr lvl="1"/>
            <a:r>
              <a:rPr lang="en-US" sz="2400" dirty="0" smtClean="0"/>
              <a:t>Object recognition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6825" y="1463692"/>
            <a:ext cx="2339975" cy="23926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4" descr="Inliers_im1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557" y="4267199"/>
            <a:ext cx="3645578" cy="2360887"/>
          </a:xfrm>
          <a:prstGeom prst="rect">
            <a:avLst/>
          </a:prstGeom>
        </p:spPr>
      </p:pic>
      <p:pic>
        <p:nvPicPr>
          <p:cNvPr id="6" name="Picture 5" descr="Inliers_i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266525"/>
            <a:ext cx="3286996" cy="2362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327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Corners</a:t>
            </a:r>
          </a:p>
        </p:txBody>
      </p:sp>
      <p:sp>
        <p:nvSpPr>
          <p:cNvPr id="115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772400" cy="2286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Key property: in the region around a corner, image gradient has two or more dominant directions</a:t>
            </a:r>
          </a:p>
          <a:p>
            <a:pPr>
              <a:buFontTx/>
              <a:buChar char="•"/>
            </a:pPr>
            <a:r>
              <a:rPr lang="en-US" smtClean="0"/>
              <a:t>Corners are repeatable and distinctive</a:t>
            </a:r>
          </a:p>
        </p:txBody>
      </p:sp>
      <p:graphicFrame>
        <p:nvGraphicFramePr>
          <p:cNvPr id="1026" name="Object 1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935038"/>
          <a:ext cx="6248400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Bitmap Image" r:id="rId4" imgW="7411485" imgH="2685714" progId="PBrush">
                  <p:embed/>
                </p:oleObj>
              </mc:Choice>
              <mc:Fallback>
                <p:oleObj name="Bitmap Image" r:id="rId4" imgW="7411485" imgH="26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35038"/>
                        <a:ext cx="6248400" cy="226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457200" y="575945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/>
              <a:t>C.Harris and M.Stephens. </a:t>
            </a:r>
            <a:r>
              <a:rPr lang="en-US" sz="2000">
                <a:hlinkClick r:id="rId6"/>
              </a:rPr>
              <a:t>"A Combined Corner and Edge Detector.“</a:t>
            </a:r>
            <a:r>
              <a:rPr lang="en-US" sz="2000"/>
              <a:t> </a:t>
            </a:r>
            <a:r>
              <a:rPr lang="en-US" sz="2000" i="1"/>
              <a:t>Proceedings of the 4th Alvey Vision Conference</a:t>
            </a:r>
            <a:r>
              <a:rPr lang="en-US" sz="2000"/>
              <a:t>: pages 147--151. 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719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000" smtClean="0"/>
              <a:t>Corner Detection: Basic Idea</a:t>
            </a:r>
            <a:endParaRPr lang="ru-RU" sz="3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Shifting a window in </a:t>
            </a:r>
            <a:r>
              <a:rPr lang="en-US" i="1" smtClean="0"/>
              <a:t>any</a:t>
            </a:r>
            <a:r>
              <a:rPr lang="en-US" smtClean="0"/>
              <a:t> </a:t>
            </a:r>
            <a:r>
              <a:rPr lang="en-US" i="1" smtClean="0"/>
              <a:t>direction</a:t>
            </a:r>
            <a:r>
              <a:rPr lang="en-US" smtClean="0"/>
              <a:t> should give </a:t>
            </a:r>
            <a:r>
              <a:rPr lang="en-US" i="1" smtClean="0"/>
              <a:t>a large change</a:t>
            </a:r>
            <a:r>
              <a:rPr lang="en-US" smtClean="0"/>
              <a:t> in intensity</a:t>
            </a:r>
            <a:endParaRPr lang="ru-RU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32790" name="Picture 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9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32783" name="Picture 9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32776" name="Picture 7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5" name="Text Box 27"/>
          <p:cNvSpPr txBox="1">
            <a:spLocks noChangeArrowheads="1"/>
          </p:cNvSpPr>
          <p:nvPr/>
        </p:nvSpPr>
        <p:spPr bwMode="auto">
          <a:xfrm>
            <a:off x="47625" y="6553200"/>
            <a:ext cx="147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A. Efros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196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Detection: Math</a:t>
            </a:r>
            <a:endParaRPr lang="ru-RU" dirty="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Equation" r:id="rId4" imgW="2768400" imgH="380880" progId="Equation.3">
                  <p:embed/>
                </p:oleObj>
              </mc:Choice>
              <mc:Fallback>
                <p:oleObj name="Equation" r:id="rId4" imgW="27684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60470" y="914400"/>
            <a:ext cx="66848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cs typeface="Times New Roman" pitchFamily="18" charset="0"/>
              </a:rPr>
              <a:t>Change in </a:t>
            </a:r>
            <a:r>
              <a:rPr lang="en-US" dirty="0" smtClean="0">
                <a:cs typeface="Times New Roman" pitchFamily="18" charset="0"/>
              </a:rPr>
              <a:t>appearance of window </a:t>
            </a:r>
            <a:r>
              <a:rPr lang="en-US" i="1" dirty="0" smtClean="0">
                <a:cs typeface="Times New Roman" pitchFamily="18" charset="0"/>
              </a:rPr>
              <a:t>w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,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) </a:t>
            </a:r>
          </a:p>
          <a:p>
            <a:pPr algn="ctr" eaLnBrk="1" hangingPunct="1"/>
            <a:r>
              <a:rPr lang="en-US" dirty="0" smtClean="0">
                <a:cs typeface="Times New Roman" pitchFamily="18" charset="0"/>
              </a:rPr>
              <a:t>for </a:t>
            </a:r>
            <a:r>
              <a:rPr lang="en-US" dirty="0">
                <a:cs typeface="Times New Roman" pitchFamily="18" charset="0"/>
              </a:rPr>
              <a:t>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51125" y="4191000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59625" y="4745038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48768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(3,2)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8184" y="6550223"/>
            <a:ext cx="1565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S.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063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5290</TotalTime>
  <Words>1273</Words>
  <Application>Microsoft Macintosh PowerPoint</Application>
  <PresentationFormat>On-screen Show (4:3)</PresentationFormat>
  <Paragraphs>224</Paragraphs>
  <Slides>36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Executive</vt:lpstr>
      <vt:lpstr>Bitmap Image</vt:lpstr>
      <vt:lpstr>Equation</vt:lpstr>
      <vt:lpstr>Image</vt:lpstr>
      <vt:lpstr>776 Computer Vision</vt:lpstr>
      <vt:lpstr>Feature extraction: Corners</vt:lpstr>
      <vt:lpstr>Why extract features?</vt:lpstr>
      <vt:lpstr>What are good features</vt:lpstr>
      <vt:lpstr>Characteristics of good features</vt:lpstr>
      <vt:lpstr>Applications  </vt:lpstr>
      <vt:lpstr>Finding Corners</vt:lpstr>
      <vt:lpstr>Corner Detection: Basic Idea</vt:lpstr>
      <vt:lpstr>Corner Detection: Math</vt:lpstr>
      <vt:lpstr>Corner Detection: Math</vt:lpstr>
      <vt:lpstr>Corner Detection: Math</vt:lpstr>
      <vt:lpstr>Corner Detection: Mathe</vt:lpstr>
      <vt:lpstr>Corner Detection: Math</vt:lpstr>
      <vt:lpstr>Corner Detection: Math</vt:lpstr>
      <vt:lpstr>Corner Detection: Math</vt:lpstr>
      <vt:lpstr>Corner Detection: Math</vt:lpstr>
      <vt:lpstr>Corner Detection: Math</vt:lpstr>
      <vt:lpstr>Interpreting the second moment matrix</vt:lpstr>
      <vt:lpstr>Interpreting the second moment matrix</vt:lpstr>
      <vt:lpstr>Interpreting the second moment matrix</vt:lpstr>
      <vt:lpstr>Interpreting the second moment matrix</vt:lpstr>
      <vt:lpstr>Visualization of second moment matrices</vt:lpstr>
      <vt:lpstr>Visualization of second moment matrices</vt:lpstr>
      <vt:lpstr>Interpreting the eigenvalues</vt:lpstr>
      <vt:lpstr>Corner response function</vt:lpstr>
      <vt:lpstr>Harris detector: Steps</vt:lpstr>
      <vt:lpstr>Harris Detector: Steps</vt:lpstr>
      <vt:lpstr>Harris Detector: Steps</vt:lpstr>
      <vt:lpstr>Harris Detector: Steps</vt:lpstr>
      <vt:lpstr>Harris Detector: Steps</vt:lpstr>
      <vt:lpstr>Harris Detector: Steps</vt:lpstr>
      <vt:lpstr>Invariance and covariance</vt:lpstr>
      <vt:lpstr>Affine intensity change</vt:lpstr>
      <vt:lpstr>Image translation</vt:lpstr>
      <vt:lpstr>Image rotation</vt:lpstr>
      <vt:lpstr>Scaling</vt:lpstr>
    </vt:vector>
  </TitlesOfParts>
  <Company>UNC 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Jan-Michael  Frahm</dc:creator>
  <cp:lastModifiedBy>Enrique Dunn</cp:lastModifiedBy>
  <cp:revision>74</cp:revision>
  <dcterms:created xsi:type="dcterms:W3CDTF">2012-01-10T14:04:09Z</dcterms:created>
  <dcterms:modified xsi:type="dcterms:W3CDTF">2014-09-22T13:36:55Z</dcterms:modified>
</cp:coreProperties>
</file>