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notesSlides/notesSlide16.xml" ContentType="application/vnd.openxmlformats-officedocument.presentationml.notesSlide+xml"/>
  <Override PartName="/ppt/embeddings/oleObject2.bin" ContentType="application/vnd.openxmlformats-officedocument.oleObject"/>
  <Override PartName="/ppt/embeddings/Microsoft_Equation2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1.xml" ContentType="application/vnd.openxmlformats-officedocument.presentationml.notesSlide+xml"/>
  <Override PartName="/ppt/embeddings/oleObject6.bin" ContentType="application/vnd.openxmlformats-officedocument.oleObject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7.bin" ContentType="application/vnd.openxmlformats-officedocument.oleObject"/>
  <Override PartName="/ppt/notesSlides/notesSlide36.xml" ContentType="application/vnd.openxmlformats-officedocument.presentationml.notesSlide+xml"/>
  <Override PartName="/ppt/embeddings/oleObject8.bin" ContentType="application/vnd.openxmlformats-officedocument.oleObject"/>
  <Override PartName="/ppt/notesSlides/notesSlide37.xml" ContentType="application/vnd.openxmlformats-officedocument.presentationml.notesSlide+xml"/>
  <Override PartName="/ppt/embeddings/oleObject9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embeddings/oleObject12.bin" ContentType="application/vnd.openxmlformats-officedocument.oleObject"/>
  <Override PartName="/ppt/notesSlides/notesSlide49.xml" ContentType="application/vnd.openxmlformats-officedocument.presentationml.notesSlide+xml"/>
  <Override PartName="/ppt/embeddings/oleObject13.bin" ContentType="application/vnd.openxmlformats-officedocument.oleObject"/>
  <Override PartName="/ppt/notesSlides/notesSlide50.xml" ContentType="application/vnd.openxmlformats-officedocument.presentationml.notesSlide+xml"/>
  <Override PartName="/ppt/embeddings/oleObject14.bin" ContentType="application/vnd.openxmlformats-officedocument.oleObject"/>
  <Override PartName="/ppt/notesSlides/notesSlide51.xml" ContentType="application/vnd.openxmlformats-officedocument.presentationml.notesSlide+xml"/>
  <Override PartName="/ppt/embeddings/oleObject15.bin" ContentType="application/vnd.openxmlformats-officedocument.oleObject"/>
  <Override PartName="/ppt/notesSlides/notesSlide52.xml" ContentType="application/vnd.openxmlformats-officedocument.presentationml.notesSlide+xml"/>
  <Override PartName="/ppt/embeddings/oleObject16.bin" ContentType="application/vnd.openxmlformats-officedocument.oleObject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embeddings/oleObject17.bin" ContentType="application/vnd.openxmlformats-officedocument.oleObject"/>
  <Override PartName="/ppt/notesSlides/notesSlide55.xml" ContentType="application/vnd.openxmlformats-officedocument.presentationml.notesSlide+xml"/>
  <Override PartName="/ppt/embeddings/oleObject18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70.xml" ContentType="application/vnd.openxmlformats-officedocument.presentationml.notesSlide+xml"/>
  <Override PartName="/ppt/embeddings/oleObject21.bin" ContentType="application/vnd.openxmlformats-officedocument.oleObject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440" r:id="rId3"/>
    <p:sldId id="441" r:id="rId4"/>
    <p:sldId id="442" r:id="rId5"/>
    <p:sldId id="443" r:id="rId6"/>
    <p:sldId id="444" r:id="rId7"/>
    <p:sldId id="264" r:id="rId8"/>
    <p:sldId id="436" r:id="rId9"/>
    <p:sldId id="446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64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312" r:id="rId54"/>
    <p:sldId id="313" r:id="rId55"/>
    <p:sldId id="314" r:id="rId56"/>
    <p:sldId id="433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434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9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288" y="-112"/>
      </p:cViewPr>
      <p:guideLst>
        <p:guide orient="horz" pos="1837"/>
        <p:guide pos="4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Relationship Id="rId2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E0E6-60B0-C843-8738-5A08A3E9E235}" type="datetimeFigureOut">
              <a:rPr lang="en-US" smtClean="0"/>
              <a:t>9/22/14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AB92-4EFA-E540-AFCD-86127F7CB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6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24663-249D-EB4D-91F0-73283337F57E}" type="slidenum">
              <a:rPr lang="en-US"/>
              <a:pPr/>
              <a:t>7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Stopped here!!!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49BBD-CC78-4878-B2B0-C84274EA2B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8" rIns="91497" bIns="45748" anchor="b"/>
          <a:lstStyle/>
          <a:p>
            <a:pPr algn="r"/>
            <a:fld id="{DF90736E-B8D3-409F-9692-429E6C860CE8}" type="slidenum">
              <a:rPr lang="en-US" sz="1200">
                <a:latin typeface="Calibri" pitchFamily="34" charset="0"/>
              </a:rPr>
              <a:pPr algn="r"/>
              <a:t>19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7A177-E38C-46BD-9809-48F44DAC63D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792A7-E03E-419D-A5C5-5B162789E98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D047E-EDBE-4BAB-B092-A0E869D0099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05634-8733-4CF9-B3EE-87D2B931C7B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FE79-1A40-4FDD-ADD8-34F1AA5458C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3E7DF-CEB1-4AF5-904B-BC7FADF6020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algorithm contains concepts that are hugely useful; in my experience, everyone with some</a:t>
            </a:r>
          </a:p>
          <a:p>
            <a:pPr eaLnBrk="1" hangingPunct="1"/>
            <a:r>
              <a:rPr lang="en-US" smtClean="0"/>
              <a:t>experience of applied problems who doesn’t yet know RANSAC is almost immediately able to use it to simplify some problem they’ve seen.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13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375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92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8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77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11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89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063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555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2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388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01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8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2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818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478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74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332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4DB2F-CE21-4C1B-9AAE-112251B0D15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265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3C59A-2D9B-4F08-94A7-0C029C44D16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B42DC-20C5-425F-BF05-801BC030F72E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4D55B-611F-4DD0-8A93-FCB36690A3F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132CE-64BE-401B-A925-C1066DF8E82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C9F6B-1193-4755-9262-27DB37F34433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EADD7-6249-45D3-8B1D-8C5384BEE2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2F8BE-D67B-4C34-9799-F0F895D440F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84B97-CFA3-4C6F-B864-4F643915BC7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214BD-EA1C-4E2C-95C8-2ED8D8250D42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006A6-61E3-4CD3-83EA-3803AC73A7D6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1809E0-E778-429F-AD13-B2D3AD8CB85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C5BBA-3476-435F-9915-DEDB5DFD8B82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740AC-6A1A-4AB0-AB5B-52FA5B47F315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15.1, top half.  Note that most points in the vote array are very dark, because they</a:t>
            </a:r>
          </a:p>
          <a:p>
            <a:pPr eaLnBrk="1" hangingPunct="1"/>
            <a:r>
              <a:rPr lang="en-US" smtClean="0"/>
              <a:t>get only one vote.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FB1B7-0581-4C25-8766-D8FC9FB5DD2C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FB1B7-0581-4C25-8766-D8FC9FB5DD2C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BDA8C-E750-47F1-ACB0-B8D35AA381A8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62836-8A74-464F-A631-30DA8D631D5C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4B767-D43E-4AA0-9C49-A3DDF236D880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15.1 lower half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7DC28-F467-4DAF-9976-9D881365CB30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15.1 lower half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60C9B-EB1B-41A5-881E-E5AAE04B0C38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the number of votes that the real line of 20 points gets with increasing noise (figure15.3)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2F289-7FCC-46B5-9350-0C72FE123055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15.2; main point is that lots of noise can lead to large peaks in the array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E232D-0190-4DCD-835A-0B5C538A442C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15.4; as the noise increases in a picture without a line, the number of points in the max cell goes</a:t>
            </a:r>
          </a:p>
          <a:p>
            <a:pPr eaLnBrk="1" hangingPunct="1"/>
            <a:r>
              <a:rPr lang="en-US" smtClean="0"/>
              <a:t>up, too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424B74-C20E-4F49-87B2-68861CFEB5CF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0B838-16DB-4A35-89DC-51AB5510E955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3 dim  = 2 position + radius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0B258-9A09-4AA1-A355-95F22493D87A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E4A7B-F8B4-4DD2-BA3C-CD956DCA1912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6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600"/>
            <a:ext cx="822960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0798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Jan-Michael Frahm, UNC-Chapel Hill, Spring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w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6" Type="http://schemas.openxmlformats.org/officeDocument/2006/relationships/oleObject" Target="../embeddings/Microsoft_Equation2.bin"/><Relationship Id="rId7" Type="http://schemas.openxmlformats.org/officeDocument/2006/relationships/image" Target="../media/image22.wmf"/><Relationship Id="rId8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39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8.emf"/><Relationship Id="rId6" Type="http://schemas.openxmlformats.org/officeDocument/2006/relationships/image" Target="../media/image4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38.emf"/><Relationship Id="rId6" Type="http://schemas.openxmlformats.org/officeDocument/2006/relationships/image" Target="../media/image16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46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7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47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8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48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image" Target="../media/image50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4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51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7.xml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66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67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68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ai.sri.com/pubs/files/83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776 Computer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Jan-Michael Frahm, Enrique Dunn</a:t>
            </a:r>
          </a:p>
          <a:p>
            <a:r>
              <a:rPr lang="en-US" dirty="0" smtClean="0"/>
              <a:t>Spring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239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Least-squares fit</a:t>
            </a:r>
          </a:p>
        </p:txBody>
      </p:sp>
    </p:spTree>
    <p:extLst>
      <p:ext uri="{BB962C8B-B14F-4D97-AF65-F5344CB8AC3E}">
        <p14:creationId xmlns:p14="http://schemas.microsoft.com/office/powerpoint/2010/main" val="292550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8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Hypothesize a model</a:t>
            </a:r>
          </a:p>
        </p:txBody>
      </p:sp>
    </p:spTree>
    <p:extLst>
      <p:ext uri="{BB962C8B-B14F-4D97-AF65-F5344CB8AC3E}">
        <p14:creationId xmlns:p14="http://schemas.microsoft.com/office/powerpoint/2010/main" val="156973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/>
              <a:t>Source: </a:t>
            </a:r>
            <a:r>
              <a:rPr lang="en-US" sz="1200" b="0" dirty="0" smtClean="0"/>
              <a:t>R. </a:t>
            </a:r>
            <a:r>
              <a:rPr lang="en-US" sz="1200" b="0" dirty="0" err="1" smtClean="0"/>
              <a:t>Raguram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33991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038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96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5613A4-6CC5-4909-A815-DFA32D608AB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2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17DC88-5B31-43EF-88D5-7BE42F3C352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4233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Calibri" pitchFamily="34" charset="0"/>
              </a:rPr>
              <a:t>Uncontaminated sample</a:t>
            </a:r>
          </a:p>
        </p:txBody>
      </p:sp>
    </p:spTree>
    <p:extLst>
      <p:ext uri="{BB962C8B-B14F-4D97-AF65-F5344CB8AC3E}">
        <p14:creationId xmlns:p14="http://schemas.microsoft.com/office/powerpoint/2010/main" val="45451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Randomly select minimal subset of points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Hypothesize a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Compute error function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latin typeface="Calibri" pitchFamily="34" charset="0"/>
              </a:rPr>
              <a:t>Select points consistent with model</a:t>
            </a:r>
          </a:p>
          <a:p>
            <a:pPr marL="342900" indent="-342900">
              <a:buFontTx/>
              <a:buAutoNum type="arabicPeriod"/>
            </a:pP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Repeat </a:t>
            </a:r>
            <a:r>
              <a:rPr lang="en-US" sz="1800" b="0" i="1" dirty="0">
                <a:solidFill>
                  <a:srgbClr val="CC0000"/>
                </a:solidFill>
                <a:latin typeface="Calibri" pitchFamily="34" charset="0"/>
              </a:rPr>
              <a:t>hypothesize-and-verify</a:t>
            </a:r>
            <a:r>
              <a:rPr lang="en-US" sz="1800" b="0" dirty="0">
                <a:solidFill>
                  <a:srgbClr val="CC0000"/>
                </a:solidFill>
                <a:latin typeface="Calibri" pitchFamily="34" charset="0"/>
              </a:rPr>
              <a:t> loop</a:t>
            </a:r>
          </a:p>
          <a:p>
            <a:pPr marL="342900" indent="-342900">
              <a:buFontTx/>
              <a:buAutoNum type="arabicPeriod"/>
            </a:pPr>
            <a:endParaRPr lang="en-US" sz="1800" b="0" dirty="0">
              <a:solidFill>
                <a:srgbClr val="CC0000"/>
              </a:solidFill>
              <a:latin typeface="Calibri" pitchFamily="34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2136"/>
            <a:ext cx="8229600" cy="5008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www.cs.unc.edu</a:t>
            </a:r>
            <a:r>
              <a:rPr lang="en-US" dirty="0" smtClean="0"/>
              <a:t>/~</a:t>
            </a:r>
            <a:r>
              <a:rPr lang="en-US" dirty="0" err="1" smtClean="0"/>
              <a:t>jmf</a:t>
            </a:r>
            <a:r>
              <a:rPr lang="en-US" dirty="0" smtClean="0"/>
              <a:t>/teaching</a:t>
            </a:r>
            <a:r>
              <a:rPr lang="en-US" dirty="0"/>
              <a:t>/</a:t>
            </a:r>
            <a:r>
              <a:rPr lang="en-US" dirty="0" smtClean="0"/>
              <a:t>spring2014/</a:t>
            </a:r>
            <a:r>
              <a:rPr lang="en-US" dirty="0"/>
              <a:t>2Assignment776-</a:t>
            </a:r>
            <a:r>
              <a:rPr lang="en-US" dirty="0" smtClean="0"/>
              <a:t>Spring2014.</a:t>
            </a:r>
            <a:r>
              <a:rPr lang="en-US" dirty="0" smtClean="0"/>
              <a:t>pdf</a:t>
            </a:r>
            <a:endParaRPr lang="en-US" dirty="0"/>
          </a:p>
        </p:txBody>
      </p:sp>
      <p:pic>
        <p:nvPicPr>
          <p:cNvPr id="4" name="Picture 3" descr="D:\Documents and Settings\dunn\My Documents\Downloads\dolly_zoo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99725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7999" y="545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Dolly Zoom</a:t>
            </a:r>
          </a:p>
        </p:txBody>
      </p:sp>
    </p:spTree>
    <p:extLst>
      <p:ext uri="{BB962C8B-B14F-4D97-AF65-F5344CB8AC3E}">
        <p14:creationId xmlns:p14="http://schemas.microsoft.com/office/powerpoint/2010/main" val="342388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Repeat </a:t>
            </a:r>
            <a:r>
              <a:rPr lang="en-US" b="1" i="1" smtClean="0"/>
              <a:t>N</a:t>
            </a:r>
            <a:r>
              <a:rPr lang="en-US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smtClean="0"/>
              <a:t>Draw </a:t>
            </a:r>
            <a:r>
              <a:rPr lang="en-US" b="1" i="1" smtClean="0"/>
              <a:t>s</a:t>
            </a:r>
            <a:r>
              <a:rPr lang="en-US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smtClean="0"/>
              <a:t>Fit line to these </a:t>
            </a:r>
            <a:r>
              <a:rPr lang="en-US" b="1" i="1" smtClean="0"/>
              <a:t>s</a:t>
            </a:r>
            <a:r>
              <a:rPr lang="en-US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smtClean="0"/>
              <a:t>Find inliers to this line among the remaining points (i.e., points whose distance from the line is less than </a:t>
            </a:r>
            <a:r>
              <a:rPr lang="en-US" b="1" i="1" smtClean="0"/>
              <a:t>t</a:t>
            </a:r>
            <a:r>
              <a:rPr lang="en-US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smtClean="0"/>
              <a:t>If there are </a:t>
            </a:r>
            <a:r>
              <a:rPr lang="en-US" b="1" i="1" smtClean="0"/>
              <a:t>d</a:t>
            </a:r>
            <a:r>
              <a:rPr lang="en-US" smtClean="0"/>
              <a:t> or more inliers, accept the line and refit using all inliers</a:t>
            </a:r>
          </a:p>
        </p:txBody>
      </p:sp>
    </p:spTree>
    <p:extLst>
      <p:ext uri="{BB962C8B-B14F-4D97-AF65-F5344CB8AC3E}">
        <p14:creationId xmlns:p14="http://schemas.microsoft.com/office/powerpoint/2010/main" val="171020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parameters</a:t>
            </a:r>
          </a:p>
        </p:txBody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 smtClean="0"/>
              <a:t>Initial number of points </a:t>
            </a:r>
            <a:r>
              <a:rPr lang="en-US" sz="2600" i="1" smtClean="0"/>
              <a:t>s</a:t>
            </a:r>
          </a:p>
          <a:p>
            <a:pPr lvl="1"/>
            <a:r>
              <a:rPr lang="en-US" smtClean="0"/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 smtClean="0"/>
              <a:t>Distance threshold </a:t>
            </a:r>
            <a:r>
              <a:rPr lang="en-US" sz="2600" i="1" smtClean="0"/>
              <a:t>t</a:t>
            </a:r>
          </a:p>
          <a:p>
            <a:pPr lvl="1"/>
            <a:r>
              <a:rPr lang="en-US" smtClean="0"/>
              <a:t>Choose </a:t>
            </a:r>
            <a:r>
              <a:rPr lang="en-US" sz="1900" i="1" smtClean="0"/>
              <a:t>t</a:t>
            </a:r>
            <a:r>
              <a:rPr lang="en-US" sz="1900" smtClean="0"/>
              <a:t> so probability for inlier is </a:t>
            </a:r>
            <a:r>
              <a:rPr lang="en-US" sz="1900" i="1" smtClean="0"/>
              <a:t>p</a:t>
            </a:r>
            <a:r>
              <a:rPr lang="en-US" sz="1900" smtClean="0"/>
              <a:t> (e.g. 0.95) </a:t>
            </a:r>
          </a:p>
          <a:p>
            <a:pPr lvl="1"/>
            <a:r>
              <a:rPr lang="en-US" sz="1900" smtClean="0"/>
              <a:t>Zero-mean Gaussian noise with std. dev. </a:t>
            </a:r>
            <a:r>
              <a:rPr lang="el-GR" sz="1900" smtClean="0"/>
              <a:t>σ</a:t>
            </a:r>
            <a:r>
              <a:rPr lang="en-US" sz="1900" smtClean="0"/>
              <a:t>: t</a:t>
            </a:r>
            <a:r>
              <a:rPr lang="en-US" sz="1700" baseline="30000" smtClean="0"/>
              <a:t>2</a:t>
            </a:r>
            <a:r>
              <a:rPr lang="en-US" sz="1700" smtClean="0"/>
              <a:t>=3.84</a:t>
            </a:r>
            <a:r>
              <a:rPr lang="el-GR" sz="1700" smtClean="0"/>
              <a:t>σ</a:t>
            </a:r>
            <a:r>
              <a:rPr lang="en-US" sz="1700" baseline="30000" smtClean="0"/>
              <a:t>2</a:t>
            </a:r>
          </a:p>
          <a:p>
            <a:pPr>
              <a:buFontTx/>
              <a:buChar char="•"/>
            </a:pPr>
            <a:r>
              <a:rPr lang="en-US" sz="2600" smtClean="0"/>
              <a:t>Number of samples </a:t>
            </a:r>
            <a:r>
              <a:rPr lang="en-US" sz="2600" i="1" smtClean="0"/>
              <a:t>N</a:t>
            </a:r>
          </a:p>
          <a:p>
            <a:pPr lvl="1"/>
            <a:r>
              <a:rPr lang="en-US" smtClean="0"/>
              <a:t>Choose </a:t>
            </a:r>
            <a:r>
              <a:rPr lang="en-US" sz="1900" i="1" smtClean="0"/>
              <a:t>N</a:t>
            </a:r>
            <a:r>
              <a:rPr lang="en-US" sz="1900" smtClean="0"/>
              <a:t> so that, with probability </a:t>
            </a:r>
            <a:r>
              <a:rPr lang="en-US" sz="1900" i="1" smtClean="0"/>
              <a:t>p</a:t>
            </a:r>
            <a:r>
              <a:rPr lang="en-US" sz="1900" smtClean="0"/>
              <a:t>, at least one random sample is free from outliers (e.g. </a:t>
            </a:r>
            <a:r>
              <a:rPr lang="en-US" sz="1900" i="1" smtClean="0"/>
              <a:t>p</a:t>
            </a:r>
            <a:r>
              <a:rPr lang="en-US" sz="1900" smtClean="0"/>
              <a:t>=0.99) (outlier ratio: </a:t>
            </a:r>
            <a:r>
              <a:rPr lang="en-US" sz="1900" i="1" smtClean="0"/>
              <a:t>e</a:t>
            </a:r>
            <a:r>
              <a:rPr lang="en-US" sz="19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77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parameters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 smtClean="0"/>
              <a:t>Initial number of points </a:t>
            </a:r>
            <a:r>
              <a:rPr lang="en-US" sz="2600" i="1" smtClean="0"/>
              <a:t>s</a:t>
            </a:r>
          </a:p>
          <a:p>
            <a:pPr lvl="1"/>
            <a:r>
              <a:rPr lang="en-US" smtClean="0"/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 smtClean="0"/>
              <a:t>Distance threshold </a:t>
            </a:r>
            <a:r>
              <a:rPr lang="en-US" sz="2600" i="1" smtClean="0"/>
              <a:t>t</a:t>
            </a:r>
          </a:p>
          <a:p>
            <a:pPr lvl="1"/>
            <a:r>
              <a:rPr lang="en-US" smtClean="0"/>
              <a:t>Choose </a:t>
            </a:r>
            <a:r>
              <a:rPr lang="en-US" sz="1900" i="1" smtClean="0"/>
              <a:t>t</a:t>
            </a:r>
            <a:r>
              <a:rPr lang="en-US" sz="1900" smtClean="0"/>
              <a:t> so probability for inlier is </a:t>
            </a:r>
            <a:r>
              <a:rPr lang="en-US" sz="1900" i="1" smtClean="0"/>
              <a:t>p</a:t>
            </a:r>
            <a:r>
              <a:rPr lang="en-US" sz="1900" smtClean="0"/>
              <a:t> (e.g. 0.95) </a:t>
            </a:r>
          </a:p>
          <a:p>
            <a:pPr lvl="1"/>
            <a:r>
              <a:rPr lang="en-US" sz="1900" smtClean="0"/>
              <a:t>Zero-mean Gaussian noise with std. dev. </a:t>
            </a:r>
            <a:r>
              <a:rPr lang="el-GR" sz="1900" smtClean="0"/>
              <a:t>σ</a:t>
            </a:r>
            <a:r>
              <a:rPr lang="en-US" sz="1900" smtClean="0"/>
              <a:t>: t</a:t>
            </a:r>
            <a:r>
              <a:rPr lang="en-US" sz="1700" baseline="30000" smtClean="0"/>
              <a:t>2</a:t>
            </a:r>
            <a:r>
              <a:rPr lang="en-US" sz="1700" smtClean="0"/>
              <a:t>=3.84</a:t>
            </a:r>
            <a:r>
              <a:rPr lang="el-GR" sz="1700" smtClean="0"/>
              <a:t>σ</a:t>
            </a:r>
            <a:r>
              <a:rPr lang="en-US" sz="1700" baseline="30000" smtClean="0"/>
              <a:t>2</a:t>
            </a:r>
          </a:p>
          <a:p>
            <a:pPr>
              <a:buFontTx/>
              <a:buChar char="•"/>
            </a:pPr>
            <a:r>
              <a:rPr lang="en-US" sz="2600" smtClean="0"/>
              <a:t>Number of samples </a:t>
            </a:r>
            <a:r>
              <a:rPr lang="en-US" sz="2600" i="1" smtClean="0"/>
              <a:t>N</a:t>
            </a:r>
          </a:p>
          <a:p>
            <a:pPr lvl="1"/>
            <a:r>
              <a:rPr lang="en-US" smtClean="0"/>
              <a:t>Choose </a:t>
            </a:r>
            <a:r>
              <a:rPr lang="en-US" sz="1900" i="1" smtClean="0"/>
              <a:t>N</a:t>
            </a:r>
            <a:r>
              <a:rPr lang="en-US" sz="1900" smtClean="0"/>
              <a:t> so that, with probability </a:t>
            </a:r>
            <a:r>
              <a:rPr lang="en-US" sz="1900" i="1" smtClean="0"/>
              <a:t>p</a:t>
            </a:r>
            <a:r>
              <a:rPr lang="en-US" sz="1900" smtClean="0"/>
              <a:t>, at least one random sample is free from outliers (e.g. </a:t>
            </a:r>
            <a:r>
              <a:rPr lang="en-US" sz="1900" i="1" smtClean="0"/>
              <a:t>p</a:t>
            </a:r>
            <a:r>
              <a:rPr lang="en-US" sz="1900" smtClean="0"/>
              <a:t>=0.99) (outlier ratio: </a:t>
            </a:r>
            <a:r>
              <a:rPr lang="en-US" sz="1900" i="1" smtClean="0"/>
              <a:t>e</a:t>
            </a:r>
            <a:r>
              <a:rPr lang="en-US" sz="1900" smtClean="0"/>
              <a:t>)</a:t>
            </a:r>
          </a:p>
        </p:txBody>
      </p:sp>
      <p:graphicFrame>
        <p:nvGraphicFramePr>
          <p:cNvPr id="1796100" name="Object 4"/>
          <p:cNvGraphicFramePr>
            <a:graphicFrameLocks noChangeAspect="1"/>
          </p:cNvGraphicFramePr>
          <p:nvPr/>
        </p:nvGraphicFramePr>
        <p:xfrm>
          <a:off x="457200" y="5575300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3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75300"/>
                        <a:ext cx="3200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4" name="Equation" r:id="rId6" imgW="1231560" imgH="266400" progId="Equation.3">
                  <p:embed/>
                </p:oleObj>
              </mc:Choice>
              <mc:Fallback>
                <p:oleObj name="Equation" r:id="rId6" imgW="1231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575175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6102" name="Group 6"/>
          <p:cNvGraphicFramePr>
            <a:graphicFrameLocks noGrp="1"/>
          </p:cNvGraphicFramePr>
          <p:nvPr/>
        </p:nvGraphicFramePr>
        <p:xfrm>
          <a:off x="39624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61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parameters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3276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600" smtClean="0"/>
              <a:t>Initial number of points </a:t>
            </a:r>
            <a:r>
              <a:rPr lang="en-US" sz="2600" i="1" smtClean="0"/>
              <a:t>s</a:t>
            </a:r>
          </a:p>
          <a:p>
            <a:pPr lvl="1"/>
            <a:r>
              <a:rPr lang="en-US" smtClean="0"/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 smtClean="0"/>
              <a:t>Distance threshold </a:t>
            </a:r>
            <a:r>
              <a:rPr lang="en-US" sz="2600" i="1" smtClean="0"/>
              <a:t>t</a:t>
            </a:r>
          </a:p>
          <a:p>
            <a:pPr lvl="1"/>
            <a:r>
              <a:rPr lang="en-US" smtClean="0"/>
              <a:t>Choose </a:t>
            </a:r>
            <a:r>
              <a:rPr lang="en-US" sz="1900" i="1" smtClean="0"/>
              <a:t>t</a:t>
            </a:r>
            <a:r>
              <a:rPr lang="en-US" sz="1900" smtClean="0"/>
              <a:t> so probability for inlier is </a:t>
            </a:r>
            <a:r>
              <a:rPr lang="en-US" sz="1900" i="1" smtClean="0"/>
              <a:t>p</a:t>
            </a:r>
            <a:r>
              <a:rPr lang="en-US" sz="1900" smtClean="0"/>
              <a:t> (e.g. 0.95) </a:t>
            </a:r>
          </a:p>
          <a:p>
            <a:pPr lvl="1"/>
            <a:r>
              <a:rPr lang="en-US" sz="1900" smtClean="0"/>
              <a:t>Zero-mean Gaussian noise with std. dev. </a:t>
            </a:r>
            <a:r>
              <a:rPr lang="el-GR" sz="1900" smtClean="0"/>
              <a:t>σ</a:t>
            </a:r>
            <a:r>
              <a:rPr lang="en-US" sz="1900" smtClean="0"/>
              <a:t>: t</a:t>
            </a:r>
            <a:r>
              <a:rPr lang="en-US" sz="1700" baseline="30000" smtClean="0"/>
              <a:t>2</a:t>
            </a:r>
            <a:r>
              <a:rPr lang="en-US" sz="1700" smtClean="0"/>
              <a:t>=3.84</a:t>
            </a:r>
            <a:r>
              <a:rPr lang="el-GR" sz="1700" smtClean="0"/>
              <a:t>σ</a:t>
            </a:r>
            <a:r>
              <a:rPr lang="en-US" sz="1700" baseline="30000" smtClean="0"/>
              <a:t>2</a:t>
            </a:r>
          </a:p>
          <a:p>
            <a:pPr>
              <a:buFontTx/>
              <a:buChar char="•"/>
            </a:pPr>
            <a:r>
              <a:rPr lang="en-US" sz="2600" smtClean="0"/>
              <a:t>Number of samples </a:t>
            </a:r>
            <a:r>
              <a:rPr lang="en-US" sz="2600" i="1" smtClean="0"/>
              <a:t>N</a:t>
            </a:r>
          </a:p>
          <a:p>
            <a:pPr lvl="1"/>
            <a:r>
              <a:rPr lang="en-US" smtClean="0"/>
              <a:t>Choose </a:t>
            </a:r>
            <a:r>
              <a:rPr lang="en-US" sz="1900" i="1" smtClean="0"/>
              <a:t>N</a:t>
            </a:r>
            <a:r>
              <a:rPr lang="en-US" sz="1900" smtClean="0"/>
              <a:t> so that, with probability </a:t>
            </a:r>
            <a:r>
              <a:rPr lang="en-US" sz="1900" i="1" smtClean="0"/>
              <a:t>p</a:t>
            </a:r>
            <a:r>
              <a:rPr lang="en-US" sz="1900" smtClean="0"/>
              <a:t>, at least one random sample is free from outliers (e.g. </a:t>
            </a:r>
            <a:r>
              <a:rPr lang="en-US" sz="1900" i="1" smtClean="0"/>
              <a:t>p</a:t>
            </a:r>
            <a:r>
              <a:rPr lang="en-US" sz="1900" smtClean="0"/>
              <a:t>=0.99) (outlier ratio: </a:t>
            </a:r>
            <a:r>
              <a:rPr lang="en-US" sz="1900" i="1" smtClean="0"/>
              <a:t>e</a:t>
            </a:r>
            <a:r>
              <a:rPr lang="en-US" sz="1900" smtClean="0"/>
              <a:t>)</a:t>
            </a: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7" name="Equation" r:id="rId4" imgW="1231560" imgH="266400" progId="Equation.3">
                  <p:embed/>
                </p:oleObj>
              </mc:Choice>
              <mc:Fallback>
                <p:oleObj name="Equation" r:id="rId4" imgW="1231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575175"/>
                        <a:ext cx="2841625" cy="615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96"/>
          <p:cNvGraphicFramePr>
            <a:graphicFrameLocks noChangeAspect="1"/>
          </p:cNvGraphicFramePr>
          <p:nvPr/>
        </p:nvGraphicFramePr>
        <p:xfrm>
          <a:off x="457200" y="5575300"/>
          <a:ext cx="32004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8" name="Equation" r:id="rId6" imgW="1828800" imgH="241200" progId="Equation.3">
                  <p:embed/>
                </p:oleObj>
              </mc:Choice>
              <mc:Fallback>
                <p:oleObj name="Equation" r:id="rId6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75300"/>
                        <a:ext cx="320040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97" descr="ransac_iters"/>
          <p:cNvPicPr>
            <a:picLocks noChangeAspect="1" noChangeArrowheads="1"/>
          </p:cNvPicPr>
          <p:nvPr/>
        </p:nvPicPr>
        <p:blipFill>
          <a:blip r:embed="rId8" cstate="print"/>
          <a:srcRect b="2766"/>
          <a:stretch>
            <a:fillRect/>
          </a:stretch>
        </p:blipFill>
        <p:spPr bwMode="auto">
          <a:xfrm>
            <a:off x="4419600" y="4114800"/>
            <a:ext cx="3657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6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the parameters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600" dirty="0" smtClean="0"/>
              <a:t>Initial number of points </a:t>
            </a:r>
            <a:r>
              <a:rPr lang="en-US" sz="2600" i="1" dirty="0" smtClean="0"/>
              <a:t>s</a:t>
            </a:r>
            <a:endParaRPr lang="en-US" sz="2600" dirty="0" smtClean="0"/>
          </a:p>
          <a:p>
            <a:pPr lvl="1"/>
            <a:r>
              <a:rPr lang="en-US" dirty="0" smtClean="0"/>
              <a:t>Typically minimum number needed to fit the model</a:t>
            </a:r>
          </a:p>
          <a:p>
            <a:pPr>
              <a:buFontTx/>
              <a:buChar char="•"/>
            </a:pPr>
            <a:r>
              <a:rPr lang="en-US" sz="2600" dirty="0" smtClean="0"/>
              <a:t>Distance threshold </a:t>
            </a:r>
            <a:r>
              <a:rPr lang="en-US" sz="2600" i="1" dirty="0" smtClean="0"/>
              <a:t>t</a:t>
            </a:r>
          </a:p>
          <a:p>
            <a:pPr lvl="1"/>
            <a:r>
              <a:rPr lang="en-US" dirty="0" smtClean="0"/>
              <a:t>Choose </a:t>
            </a:r>
            <a:r>
              <a:rPr lang="en-US" sz="1900" i="1" dirty="0" smtClean="0"/>
              <a:t>t</a:t>
            </a:r>
            <a:r>
              <a:rPr lang="en-US" sz="1900" dirty="0" smtClean="0"/>
              <a:t> so probability for inlier is </a:t>
            </a:r>
            <a:r>
              <a:rPr lang="en-US" sz="1900" i="1" dirty="0" smtClean="0"/>
              <a:t>p</a:t>
            </a:r>
            <a:r>
              <a:rPr lang="en-US" sz="1900" dirty="0" smtClean="0"/>
              <a:t> (e.g. 0.95) </a:t>
            </a:r>
          </a:p>
          <a:p>
            <a:pPr lvl="1"/>
            <a:r>
              <a:rPr lang="en-US" sz="1900" dirty="0" smtClean="0"/>
              <a:t>Zero-mean Gaussian noise with std. dev. </a:t>
            </a:r>
            <a:r>
              <a:rPr lang="el-GR" sz="1900" dirty="0" smtClean="0"/>
              <a:t>σ</a:t>
            </a:r>
            <a:r>
              <a:rPr lang="en-US" sz="1900" dirty="0" smtClean="0"/>
              <a:t>: t</a:t>
            </a:r>
            <a:r>
              <a:rPr lang="en-US" sz="1700" baseline="30000" dirty="0" smtClean="0"/>
              <a:t>2</a:t>
            </a:r>
            <a:r>
              <a:rPr lang="en-US" sz="1700" dirty="0" smtClean="0"/>
              <a:t>=3.84</a:t>
            </a:r>
            <a:r>
              <a:rPr lang="el-GR" sz="1700" dirty="0" smtClean="0"/>
              <a:t>σ</a:t>
            </a:r>
            <a:r>
              <a:rPr lang="en-US" sz="1700" baseline="30000" dirty="0" smtClean="0"/>
              <a:t>2</a:t>
            </a:r>
          </a:p>
          <a:p>
            <a:pPr>
              <a:buFontTx/>
              <a:buChar char="•"/>
            </a:pPr>
            <a:r>
              <a:rPr lang="en-US" sz="2600" dirty="0" smtClean="0"/>
              <a:t>Number of samples </a:t>
            </a:r>
            <a:r>
              <a:rPr lang="en-US" sz="2600" i="1" dirty="0" smtClean="0"/>
              <a:t>N</a:t>
            </a:r>
          </a:p>
          <a:p>
            <a:pPr lvl="1"/>
            <a:r>
              <a:rPr lang="en-US" dirty="0" smtClean="0"/>
              <a:t>Choose </a:t>
            </a:r>
            <a:r>
              <a:rPr lang="en-US" sz="1900" i="1" dirty="0" smtClean="0"/>
              <a:t>N</a:t>
            </a:r>
            <a:r>
              <a:rPr lang="en-US" sz="1900" dirty="0" smtClean="0"/>
              <a:t> so that, with probability </a:t>
            </a:r>
            <a:r>
              <a:rPr lang="en-US" sz="1900" i="1" dirty="0" smtClean="0"/>
              <a:t>p</a:t>
            </a:r>
            <a:r>
              <a:rPr lang="en-US" sz="1900" dirty="0" smtClean="0"/>
              <a:t>, at least one random sample is free from outliers (e.g. </a:t>
            </a:r>
            <a:r>
              <a:rPr lang="en-US" sz="1900" i="1" dirty="0" smtClean="0"/>
              <a:t>p</a:t>
            </a:r>
            <a:r>
              <a:rPr lang="en-US" sz="1900" dirty="0" smtClean="0"/>
              <a:t>=0.99) (outlier ratio: </a:t>
            </a:r>
            <a:r>
              <a:rPr lang="en-US" sz="1900" i="1" dirty="0" smtClean="0"/>
              <a:t>e</a:t>
            </a:r>
            <a:r>
              <a:rPr lang="en-US" sz="1900" dirty="0" smtClean="0"/>
              <a:t>)</a:t>
            </a:r>
          </a:p>
          <a:p>
            <a:pPr>
              <a:buFontTx/>
              <a:buChar char="•"/>
            </a:pPr>
            <a:r>
              <a:rPr lang="en-US" sz="2600" dirty="0" smtClean="0"/>
              <a:t>Consensus set size </a:t>
            </a:r>
            <a:r>
              <a:rPr lang="en-US" sz="2600" i="1" dirty="0" smtClean="0"/>
              <a:t>d</a:t>
            </a:r>
          </a:p>
          <a:p>
            <a:pPr lvl="1"/>
            <a:r>
              <a:rPr lang="en-US" dirty="0" smtClean="0"/>
              <a:t>Should match expected inlier ratio</a:t>
            </a:r>
          </a:p>
          <a:p>
            <a:pPr lvl="1"/>
            <a:endParaRPr lang="en-US" sz="1700" baseline="30000" dirty="0" smtClean="0"/>
          </a:p>
          <a:p>
            <a:pPr>
              <a:buFontTx/>
              <a:buChar char="•"/>
            </a:pPr>
            <a:endParaRPr 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157320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1042"/>
            <a:ext cx="9144000" cy="838200"/>
          </a:xfrm>
        </p:spPr>
        <p:txBody>
          <a:bodyPr/>
          <a:lstStyle/>
          <a:p>
            <a:r>
              <a:rPr lang="en-US" sz="3000" dirty="0" smtClean="0"/>
              <a:t>Adaptively determining the number of samples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Inlier ratio </a:t>
            </a:r>
            <a:r>
              <a:rPr lang="en-US" i="1" dirty="0" smtClean="0"/>
              <a:t>e</a:t>
            </a:r>
            <a:r>
              <a:rPr lang="en-US" dirty="0" smtClean="0"/>
              <a:t> is often unknown a priori, so pick worst case, e.g. </a:t>
            </a:r>
            <a:r>
              <a:rPr lang="en-US" dirty="0"/>
              <a:t>1</a:t>
            </a:r>
            <a:r>
              <a:rPr lang="en-US" dirty="0" smtClean="0"/>
              <a:t>0%, and adapt if more inliers are found, e.g. 80% would yield </a:t>
            </a:r>
            <a:r>
              <a:rPr lang="en-US" i="1" dirty="0" smtClean="0"/>
              <a:t>e</a:t>
            </a:r>
            <a:r>
              <a:rPr lang="en-US" dirty="0" smtClean="0"/>
              <a:t>=0.2 </a:t>
            </a:r>
          </a:p>
          <a:p>
            <a:pPr>
              <a:buFontTx/>
              <a:buChar char="•"/>
            </a:pPr>
            <a:r>
              <a:rPr lang="en-US" dirty="0" smtClean="0"/>
              <a:t>Adaptive procedure: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=∞, </a:t>
            </a:r>
            <a:r>
              <a:rPr lang="en-US" i="1" dirty="0" err="1" smtClean="0"/>
              <a:t>sample_count</a:t>
            </a:r>
            <a:r>
              <a:rPr lang="en-US" i="1" dirty="0" smtClean="0"/>
              <a:t> </a:t>
            </a:r>
            <a:r>
              <a:rPr lang="en-US" dirty="0" smtClean="0"/>
              <a:t>=0</a:t>
            </a:r>
          </a:p>
          <a:p>
            <a:pPr lvl="1"/>
            <a:r>
              <a:rPr lang="en-US" dirty="0" smtClean="0"/>
              <a:t>While </a:t>
            </a:r>
            <a:r>
              <a:rPr lang="en-US" i="1" dirty="0" smtClean="0"/>
              <a:t>N </a:t>
            </a:r>
            <a:r>
              <a:rPr lang="en-US" dirty="0" smtClean="0"/>
              <a:t>&gt;</a:t>
            </a:r>
            <a:r>
              <a:rPr lang="en-US" i="1" dirty="0" err="1" smtClean="0"/>
              <a:t>sample_count</a:t>
            </a:r>
            <a:endParaRPr lang="en-US" dirty="0" smtClean="0"/>
          </a:p>
          <a:p>
            <a:pPr lvl="2"/>
            <a:r>
              <a:rPr lang="en-US" sz="2000" dirty="0" smtClean="0"/>
              <a:t>Choose a sample and count the number of inliers</a:t>
            </a:r>
          </a:p>
          <a:p>
            <a:pPr lvl="2"/>
            <a:r>
              <a:rPr lang="en-US" sz="2000" dirty="0" smtClean="0"/>
              <a:t>Set e = 1 – (number of inliers)/(total number of points)</a:t>
            </a:r>
          </a:p>
          <a:p>
            <a:pPr lvl="2"/>
            <a:r>
              <a:rPr lang="en-US" sz="2000" dirty="0" err="1" smtClean="0"/>
              <a:t>Recompute</a:t>
            </a:r>
            <a:r>
              <a:rPr lang="en-US" sz="2000" dirty="0" smtClean="0"/>
              <a:t> </a:t>
            </a:r>
            <a:r>
              <a:rPr lang="en-US" sz="2000" i="1" dirty="0" smtClean="0"/>
              <a:t>N</a:t>
            </a:r>
            <a:r>
              <a:rPr lang="en-US" sz="2000" dirty="0" smtClean="0"/>
              <a:t> from </a:t>
            </a:r>
            <a:r>
              <a:rPr lang="en-US" sz="2000" i="1" dirty="0" smtClean="0"/>
              <a:t>e:</a:t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 smtClean="0"/>
          </a:p>
          <a:p>
            <a:pPr lvl="2"/>
            <a:r>
              <a:rPr lang="en-US" sz="2000" dirty="0" smtClean="0"/>
              <a:t>Increment the </a:t>
            </a:r>
            <a:r>
              <a:rPr lang="en-US" sz="2000" i="1" dirty="0" err="1" smtClean="0"/>
              <a:t>sample_count</a:t>
            </a:r>
            <a:r>
              <a:rPr lang="en-US" sz="2000" dirty="0" smtClean="0"/>
              <a:t> by 1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03255"/>
              </p:ext>
            </p:extLst>
          </p:nvPr>
        </p:nvGraphicFramePr>
        <p:xfrm>
          <a:off x="2587625" y="4643437"/>
          <a:ext cx="35099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68" name="Equation" r:id="rId4" imgW="1828800" imgH="241200" progId="Equation.3">
                  <p:embed/>
                </p:oleObj>
              </mc:Choice>
              <mc:Fallback>
                <p:oleObj name="Equation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643437"/>
                        <a:ext cx="350996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72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Lots of parameters to tune</a:t>
            </a:r>
          </a:p>
          <a:p>
            <a:pPr lvl="1"/>
            <a:r>
              <a:rPr lang="en-US" dirty="0" smtClean="0"/>
              <a:t>Doesn’t work well for low </a:t>
            </a:r>
            <a:r>
              <a:rPr lang="en-US" dirty="0" err="1" smtClean="0"/>
              <a:t>inlier</a:t>
            </a:r>
            <a:r>
              <a:rPr lang="en-US" dirty="0" smtClean="0"/>
              <a:t> ratios (too many iterations, </a:t>
            </a:r>
            <a:br>
              <a:rPr lang="en-US" dirty="0" smtClean="0"/>
            </a:br>
            <a:r>
              <a:rPr lang="en-US" dirty="0" smtClean="0"/>
              <a:t>or can fail completely)</a:t>
            </a:r>
          </a:p>
          <a:p>
            <a:pPr lvl="1"/>
            <a:r>
              <a:rPr lang="en-US" dirty="0" smtClean="0"/>
              <a:t>Can’t always get a good initialization </a:t>
            </a:r>
            <a:br>
              <a:rPr lang="en-US" dirty="0" smtClean="0"/>
            </a:br>
            <a:r>
              <a:rPr lang="en-US" dirty="0" smtClean="0"/>
              <a:t>of the model based on the minimum </a:t>
            </a:r>
            <a:br>
              <a:rPr lang="en-US" dirty="0" smtClean="0"/>
            </a:br>
            <a:r>
              <a:rPr lang="en-US" dirty="0" smtClean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75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Universal Framework Random Sample </a:t>
            </a:r>
            <a:r>
              <a:rPr lang="en-US" sz="3200" dirty="0" err="1" smtClean="0"/>
              <a:t>Consenus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17600"/>
            <a:ext cx="3470622" cy="5008563"/>
          </a:xfrm>
        </p:spPr>
        <p:txBody>
          <a:bodyPr/>
          <a:lstStyle/>
          <a:p>
            <a:r>
              <a:rPr lang="en-US" dirty="0" err="1" smtClean="0"/>
              <a:t>Raguram</a:t>
            </a:r>
            <a:r>
              <a:rPr lang="en-US" dirty="0" smtClean="0"/>
              <a:t> et al. PAMI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016" y="1117600"/>
            <a:ext cx="4882008" cy="54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24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2" y="958064"/>
            <a:ext cx="7497845" cy="4006661"/>
          </a:xfrm>
          <a:prstGeom prst="rect">
            <a:avLst/>
          </a:prstGeom>
        </p:spPr>
      </p:pic>
      <p:pic>
        <p:nvPicPr>
          <p:cNvPr id="5" name="Picture 4" descr="h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2" y="960120"/>
            <a:ext cx="7494871" cy="4005072"/>
          </a:xfrm>
          <a:prstGeom prst="rect">
            <a:avLst/>
          </a:prstGeom>
        </p:spPr>
      </p:pic>
      <p:pic>
        <p:nvPicPr>
          <p:cNvPr id="12" name="Picture 11" descr="homog3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337">
            <a:off x="2270131" y="954072"/>
            <a:ext cx="4332751" cy="4048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Threshold free Robust Estimation</a:t>
            </a:r>
            <a:endParaRPr lang="en-US" sz="4400" dirty="0"/>
          </a:p>
        </p:txBody>
      </p:sp>
      <p:sp>
        <p:nvSpPr>
          <p:cNvPr id="6" name="Curved Up Arrow 5"/>
          <p:cNvSpPr/>
          <p:nvPr/>
        </p:nvSpPr>
        <p:spPr>
          <a:xfrm>
            <a:off x="4284302" y="4230111"/>
            <a:ext cx="944905" cy="363071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37439" y="4251403"/>
            <a:ext cx="139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92934"/>
                </a:solidFill>
              </a:rPr>
              <a:t>Homography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8074" y="5687416"/>
            <a:ext cx="4314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rgbClr val="292934"/>
                </a:solidFill>
              </a:rPr>
              <a:t>Match points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srgbClr val="292934"/>
                </a:solidFill>
              </a:rPr>
              <a:t>Run RANSAC, threshold ≈ 1 - 2 pixels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591" y="5785763"/>
            <a:ext cx="265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92934"/>
                </a:solidFill>
              </a:rPr>
              <a:t>Common approach: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0974"/>
            <a:ext cx="8686800" cy="52578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Problem: Robust Estimation</a:t>
            </a:r>
          </a:p>
          <a:p>
            <a:pPr lvl="1"/>
            <a:r>
              <a:rPr lang="en-US" sz="2000" dirty="0" smtClean="0"/>
              <a:t>Estimation of model parameters in the presence of noise and outliers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32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Content Placeholder 4" descr="sparse-a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5418"/>
          <a:stretch>
            <a:fillRect/>
          </a:stretch>
        </p:blipFill>
        <p:spPr>
          <a:xfrm>
            <a:off x="5097930" y="1249082"/>
            <a:ext cx="3508188" cy="2123377"/>
          </a:xfrm>
        </p:spPr>
      </p:pic>
      <p:sp>
        <p:nvSpPr>
          <p:cNvPr id="8" name="TextBox 7"/>
          <p:cNvSpPr txBox="1"/>
          <p:nvPr/>
        </p:nvSpPr>
        <p:spPr>
          <a:xfrm>
            <a:off x="2450353" y="4721423"/>
            <a:ext cx="2044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rgbClr val="292934"/>
                </a:solidFill>
              </a:rPr>
              <a:t>Match points</a:t>
            </a:r>
          </a:p>
          <a:p>
            <a:pPr marL="342900" indent="-342900">
              <a:buFontTx/>
              <a:buAutoNum type="arabicPeriod"/>
            </a:pPr>
            <a:r>
              <a:rPr lang="en-US" sz="2200" dirty="0">
                <a:solidFill>
                  <a:srgbClr val="292934"/>
                </a:solidFill>
              </a:rPr>
              <a:t>Run RANSAC</a:t>
            </a:r>
            <a:endParaRPr lang="en-US" sz="2200" dirty="0">
              <a:solidFill>
                <a:srgbClr val="33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174" y="3572823"/>
            <a:ext cx="135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3D similarity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6488" y="5052671"/>
            <a:ext cx="1883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292934"/>
                </a:solidFill>
              </a:rPr>
              <a:t>, </a:t>
            </a:r>
            <a:r>
              <a:rPr lang="en-US" sz="2200" dirty="0">
                <a:solidFill>
                  <a:srgbClr val="3366FF"/>
                </a:solidFill>
              </a:rPr>
              <a:t>threshold  = ?</a:t>
            </a:r>
          </a:p>
          <a:p>
            <a:endParaRPr lang="en-US" sz="2200" dirty="0">
              <a:solidFill>
                <a:srgbClr val="292934"/>
              </a:solidFill>
            </a:endParaRPr>
          </a:p>
        </p:txBody>
      </p:sp>
      <p:pic>
        <p:nvPicPr>
          <p:cNvPr id="17" name="Picture 16" descr="sparse-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350460"/>
            <a:ext cx="4755321" cy="2220481"/>
          </a:xfrm>
          <a:prstGeom prst="rect">
            <a:avLst/>
          </a:prstGeom>
        </p:spPr>
      </p:pic>
      <p:sp>
        <p:nvSpPr>
          <p:cNvPr id="15" name="Curved Up Arrow 14"/>
          <p:cNvSpPr/>
          <p:nvPr/>
        </p:nvSpPr>
        <p:spPr>
          <a:xfrm rot="21256298">
            <a:off x="3139866" y="3231115"/>
            <a:ext cx="3146293" cy="820083"/>
          </a:xfrm>
          <a:prstGeom prst="curved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Dolly Zoom</a:t>
            </a:r>
          </a:p>
        </p:txBody>
      </p:sp>
      <p:pic>
        <p:nvPicPr>
          <p:cNvPr id="19" name="Picture 18" descr="0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140200"/>
            <a:ext cx="3505200" cy="2336800"/>
          </a:xfrm>
          <a:prstGeom prst="rect">
            <a:avLst/>
          </a:prstGeom>
        </p:spPr>
      </p:pic>
      <p:pic>
        <p:nvPicPr>
          <p:cNvPr id="18" name="Picture 17" descr="dz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981201"/>
            <a:ext cx="5241963" cy="30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10933"/>
            <a:ext cx="8686800" cy="1442480"/>
          </a:xfrm>
        </p:spPr>
        <p:txBody>
          <a:bodyPr>
            <a:noAutofit/>
          </a:bodyPr>
          <a:lstStyle/>
          <a:p>
            <a:r>
              <a:rPr lang="en-US" sz="2200" dirty="0" smtClean="0"/>
              <a:t>Robust estimation algorithms often require data and/or model specific threshold settings</a:t>
            </a:r>
          </a:p>
          <a:p>
            <a:pPr lvl="1"/>
            <a:r>
              <a:rPr lang="en-US" sz="1800" dirty="0" smtClean="0"/>
              <a:t>Performance degrades when parameter settings deviate from the “true” values (</a:t>
            </a:r>
            <a:r>
              <a:rPr lang="en-US" sz="1800" dirty="0" err="1" smtClean="0"/>
              <a:t>Torr</a:t>
            </a:r>
            <a:r>
              <a:rPr lang="en-US" sz="1800" dirty="0" smtClean="0"/>
              <a:t> and </a:t>
            </a:r>
            <a:r>
              <a:rPr lang="en-US" sz="1800" dirty="0" err="1" smtClean="0"/>
              <a:t>Zisserman</a:t>
            </a:r>
            <a:r>
              <a:rPr lang="en-US" sz="1800" dirty="0" smtClean="0"/>
              <a:t> 2000, Choi and </a:t>
            </a:r>
            <a:r>
              <a:rPr lang="en-US" sz="1800" dirty="0" err="1" smtClean="0"/>
              <a:t>Medioni</a:t>
            </a:r>
            <a:r>
              <a:rPr lang="en-US" sz="1800" dirty="0" smtClean="0"/>
              <a:t> 2009)</a:t>
            </a:r>
            <a:endParaRPr lang="en-US" sz="1800" dirty="0"/>
          </a:p>
          <a:p>
            <a:endParaRPr lang="en-US" sz="2200" dirty="0" smtClean="0"/>
          </a:p>
        </p:txBody>
      </p:sp>
      <p:pic>
        <p:nvPicPr>
          <p:cNvPr id="7" name="Picture 6" descr="spars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33" y="2616362"/>
            <a:ext cx="2592985" cy="2450353"/>
          </a:xfrm>
          <a:prstGeom prst="rect">
            <a:avLst/>
          </a:prstGeom>
        </p:spPr>
      </p:pic>
      <p:pic>
        <p:nvPicPr>
          <p:cNvPr id="9" name="Picture 8" descr="spars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5" y="868577"/>
            <a:ext cx="3959411" cy="1696890"/>
          </a:xfrm>
          <a:prstGeom prst="rect">
            <a:avLst/>
          </a:prstGeom>
        </p:spPr>
      </p:pic>
      <p:pic>
        <p:nvPicPr>
          <p:cNvPr id="10" name="Picture 9" descr="sparse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0" y="873200"/>
            <a:ext cx="3690470" cy="15087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73694" y="2368307"/>
            <a:ext cx="89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 = 0.01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15459" y="2368307"/>
            <a:ext cx="100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 = 0.001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9341" y="4678949"/>
            <a:ext cx="7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 = 5.0</a:t>
            </a:r>
          </a:p>
        </p:txBody>
      </p:sp>
      <p:pic>
        <p:nvPicPr>
          <p:cNvPr id="20" name="Picture 19" descr="spars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6" y="2750820"/>
            <a:ext cx="3627279" cy="20826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91765" y="4678243"/>
            <a:ext cx="7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 = 0.5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0401" y="2802517"/>
            <a:ext cx="3877833" cy="232395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235" y="1024367"/>
            <a:ext cx="4557059" cy="1744350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06046" y="977326"/>
            <a:ext cx="4557059" cy="1824261"/>
          </a:xfrm>
          <a:prstGeom prst="rect">
            <a:avLst/>
          </a:prstGeom>
          <a:solidFill>
            <a:srgbClr val="FFFFFF">
              <a:alpha val="6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9342" y="2765761"/>
            <a:ext cx="4210424" cy="2211294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4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  <p:bldP spid="12" grpId="0"/>
      <p:bldP spid="21" grpId="0" animBg="1"/>
      <p:bldP spid="23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Threshold-free robust estimation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No user-supplied inlier threshold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assumption of inlier ratio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Simple, efficient algorithm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 smtClean="0"/>
              <a:t>Instead of</a:t>
            </a:r>
            <a:r>
              <a:rPr lang="en-US" dirty="0"/>
              <a:t> </a:t>
            </a:r>
            <a:r>
              <a:rPr lang="en-US" i="1" dirty="0" smtClean="0"/>
              <a:t>per-model </a:t>
            </a:r>
            <a:r>
              <a:rPr lang="en-US" dirty="0" smtClean="0"/>
              <a:t>or </a:t>
            </a:r>
            <a:r>
              <a:rPr lang="en-US" i="1" dirty="0" smtClean="0"/>
              <a:t>point-based </a:t>
            </a:r>
            <a:r>
              <a:rPr lang="en-US" dirty="0" smtClean="0"/>
              <a:t>residual analysis</a:t>
            </a:r>
          </a:p>
          <a:p>
            <a:r>
              <a:rPr lang="en-US" dirty="0" smtClean="0"/>
              <a:t>We inspect </a:t>
            </a:r>
            <a:r>
              <a:rPr lang="en-US" dirty="0" smtClean="0">
                <a:solidFill>
                  <a:srgbClr val="00B0F0"/>
                </a:solidFill>
              </a:rPr>
              <a:t>pairs of models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49176"/>
              </p:ext>
            </p:extLst>
          </p:nvPr>
        </p:nvGraphicFramePr>
        <p:xfrm>
          <a:off x="4681330" y="3889952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1" name="Freeform 12"/>
          <p:cNvSpPr>
            <a:spLocks/>
          </p:cNvSpPr>
          <p:nvPr/>
        </p:nvSpPr>
        <p:spPr bwMode="auto">
          <a:xfrm rot="17197034">
            <a:off x="3614568" y="3099299"/>
            <a:ext cx="365710" cy="1632272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00B05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60383" y="3511556"/>
            <a:ext cx="2665963" cy="24769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275861" y="3388262"/>
            <a:ext cx="3846601" cy="3008580"/>
            <a:chOff x="275861" y="3388262"/>
            <a:chExt cx="3846601" cy="3008580"/>
          </a:xfrm>
        </p:grpSpPr>
        <p:sp>
          <p:nvSpPr>
            <p:cNvPr id="4" name="Oval 3"/>
            <p:cNvSpPr/>
            <p:nvPr/>
          </p:nvSpPr>
          <p:spPr>
            <a:xfrm rot="21288811">
              <a:off x="1047931" y="557806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21288811">
              <a:off x="710558" y="588113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1288811">
              <a:off x="1229325" y="533560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1288811">
              <a:off x="2502637" y="417587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21288811">
              <a:off x="1530419" y="5081030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288811">
              <a:off x="3057682" y="358184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1288811">
              <a:off x="1251055" y="560234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1288811">
              <a:off x="913682" y="590541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1288811">
              <a:off x="1399791" y="5452833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288811">
              <a:off x="1849622" y="504874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1288811">
              <a:off x="1657364" y="5157839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1288811">
              <a:off x="1976628" y="463248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288811">
              <a:off x="1414340" y="513759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21288811">
              <a:off x="2132608" y="457188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21288811">
              <a:off x="2651374" y="402635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288811">
              <a:off x="2590130" y="4336933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21288811">
              <a:off x="2404667" y="445472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21288811">
              <a:off x="2292209" y="455574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21288811">
              <a:off x="2778318" y="410316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21288811">
              <a:off x="1682777" y="4975972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21288811">
              <a:off x="2992369" y="3767749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21288811">
              <a:off x="3110029" y="383267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21288811">
              <a:off x="2927055" y="395365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21288811">
              <a:off x="1958458" y="490326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21288811">
              <a:off x="3300706" y="360209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21288811">
              <a:off x="1022518" y="5759932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21288811">
              <a:off x="935473" y="567908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75861" y="3396788"/>
              <a:ext cx="1" cy="299958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76279" y="6395912"/>
              <a:ext cx="3846183" cy="93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Multiply 32"/>
            <p:cNvSpPr/>
            <p:nvPr/>
          </p:nvSpPr>
          <p:spPr>
            <a:xfrm>
              <a:off x="1057535" y="426433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Multiply 33"/>
            <p:cNvSpPr/>
            <p:nvPr/>
          </p:nvSpPr>
          <p:spPr>
            <a:xfrm>
              <a:off x="755194" y="5067858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Multiply 34"/>
            <p:cNvSpPr/>
            <p:nvPr/>
          </p:nvSpPr>
          <p:spPr>
            <a:xfrm>
              <a:off x="1416258" y="425254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Multiply 35"/>
            <p:cNvSpPr/>
            <p:nvPr/>
          </p:nvSpPr>
          <p:spPr>
            <a:xfrm>
              <a:off x="1923927" y="413040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1756805" y="5653765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Multiply 37"/>
            <p:cNvSpPr/>
            <p:nvPr/>
          </p:nvSpPr>
          <p:spPr>
            <a:xfrm>
              <a:off x="2579982" y="3505443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Multiply 38"/>
            <p:cNvSpPr/>
            <p:nvPr/>
          </p:nvSpPr>
          <p:spPr>
            <a:xfrm>
              <a:off x="1949361" y="369040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Multiply 39"/>
            <p:cNvSpPr/>
            <p:nvPr/>
          </p:nvSpPr>
          <p:spPr>
            <a:xfrm>
              <a:off x="3100819" y="4147149"/>
              <a:ext cx="115185" cy="117181"/>
            </a:xfrm>
            <a:prstGeom prst="mathMultiply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Multiply 40"/>
            <p:cNvSpPr/>
            <p:nvPr/>
          </p:nvSpPr>
          <p:spPr>
            <a:xfrm>
              <a:off x="2462940" y="492835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Multiply 41"/>
            <p:cNvSpPr/>
            <p:nvPr/>
          </p:nvSpPr>
          <p:spPr>
            <a:xfrm>
              <a:off x="2708335" y="4509853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Multiply 42"/>
            <p:cNvSpPr/>
            <p:nvPr/>
          </p:nvSpPr>
          <p:spPr>
            <a:xfrm>
              <a:off x="805331" y="455982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Multiply 43"/>
            <p:cNvSpPr/>
            <p:nvPr/>
          </p:nvSpPr>
          <p:spPr>
            <a:xfrm>
              <a:off x="2276257" y="560912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Multiply 44"/>
            <p:cNvSpPr/>
            <p:nvPr/>
          </p:nvSpPr>
          <p:spPr>
            <a:xfrm>
              <a:off x="1306080" y="58937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Multiply 45"/>
            <p:cNvSpPr/>
            <p:nvPr/>
          </p:nvSpPr>
          <p:spPr>
            <a:xfrm>
              <a:off x="1640044" y="38119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Multiply 46"/>
            <p:cNvSpPr/>
            <p:nvPr/>
          </p:nvSpPr>
          <p:spPr>
            <a:xfrm>
              <a:off x="1571507" y="4263891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Multiply 47"/>
            <p:cNvSpPr/>
            <p:nvPr/>
          </p:nvSpPr>
          <p:spPr>
            <a:xfrm>
              <a:off x="2763648" y="499161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Multiply 48"/>
            <p:cNvSpPr/>
            <p:nvPr/>
          </p:nvSpPr>
          <p:spPr>
            <a:xfrm>
              <a:off x="3165081" y="440834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Multiply 49"/>
            <p:cNvSpPr/>
            <p:nvPr/>
          </p:nvSpPr>
          <p:spPr>
            <a:xfrm>
              <a:off x="2069217" y="617640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Multiply 50"/>
            <p:cNvSpPr/>
            <p:nvPr/>
          </p:nvSpPr>
          <p:spPr>
            <a:xfrm>
              <a:off x="2882941" y="555996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Multiply 51"/>
            <p:cNvSpPr/>
            <p:nvPr/>
          </p:nvSpPr>
          <p:spPr>
            <a:xfrm>
              <a:off x="3546030" y="44790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Multiply 52"/>
            <p:cNvSpPr/>
            <p:nvPr/>
          </p:nvSpPr>
          <p:spPr>
            <a:xfrm>
              <a:off x="3477492" y="4930991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Multiply 53"/>
            <p:cNvSpPr/>
            <p:nvPr/>
          </p:nvSpPr>
          <p:spPr>
            <a:xfrm>
              <a:off x="562075" y="497701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Multiply 54"/>
            <p:cNvSpPr/>
            <p:nvPr/>
          </p:nvSpPr>
          <p:spPr>
            <a:xfrm>
              <a:off x="1289368" y="473976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Multiply 55"/>
            <p:cNvSpPr/>
            <p:nvPr/>
          </p:nvSpPr>
          <p:spPr>
            <a:xfrm>
              <a:off x="2147433" y="351155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Multiply 56"/>
            <p:cNvSpPr/>
            <p:nvPr/>
          </p:nvSpPr>
          <p:spPr>
            <a:xfrm>
              <a:off x="1111442" y="371955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Multiply 57"/>
            <p:cNvSpPr/>
            <p:nvPr/>
          </p:nvSpPr>
          <p:spPr>
            <a:xfrm>
              <a:off x="2914790" y="445449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Multiply 66"/>
            <p:cNvSpPr/>
            <p:nvPr/>
          </p:nvSpPr>
          <p:spPr>
            <a:xfrm>
              <a:off x="1053849" y="594086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Multiply 68"/>
            <p:cNvSpPr/>
            <p:nvPr/>
          </p:nvSpPr>
          <p:spPr>
            <a:xfrm>
              <a:off x="2924834" y="338826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149681" y="3250318"/>
            <a:ext cx="780685" cy="510250"/>
            <a:chOff x="7703389" y="3102582"/>
            <a:chExt cx="780685" cy="510250"/>
          </a:xfrm>
        </p:grpSpPr>
        <p:sp>
          <p:nvSpPr>
            <p:cNvPr id="72" name="Rectangle 71"/>
            <p:cNvSpPr/>
            <p:nvPr/>
          </p:nvSpPr>
          <p:spPr>
            <a:xfrm>
              <a:off x="7703389" y="3209026"/>
              <a:ext cx="86264" cy="948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03389" y="3416665"/>
              <a:ext cx="86264" cy="948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89653" y="3102582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2934"/>
                  </a:solidFill>
                </a:rPr>
                <a:t>Inlier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789653" y="3305055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2934"/>
                  </a:solidFill>
                </a:rPr>
                <a:t>Outlier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887163" y="2881842"/>
            <a:ext cx="3559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92934"/>
                </a:solidFill>
              </a:rPr>
              <a:t>Sort points by distance to model</a:t>
            </a:r>
          </a:p>
        </p:txBody>
      </p:sp>
      <p:sp>
        <p:nvSpPr>
          <p:cNvPr id="76" name="Freeform 12"/>
          <p:cNvSpPr>
            <a:spLocks/>
          </p:cNvSpPr>
          <p:nvPr/>
        </p:nvSpPr>
        <p:spPr bwMode="auto">
          <a:xfrm rot="15939658">
            <a:off x="3203000" y="3351681"/>
            <a:ext cx="331857" cy="2521479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00B05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961113" y="3505443"/>
            <a:ext cx="2203968" cy="25054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72641"/>
              </p:ext>
            </p:extLst>
          </p:nvPr>
        </p:nvGraphicFramePr>
        <p:xfrm>
          <a:off x="4681728" y="42062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5959300" y="4759371"/>
            <a:ext cx="159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“Inlier” models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2" grpId="0"/>
      <p:bldP spid="76" grpId="0" animBg="1"/>
      <p:bldP spid="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We inspect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2199370" y="3430213"/>
            <a:ext cx="178433" cy="286337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63887"/>
              </p:ext>
            </p:extLst>
          </p:nvPr>
        </p:nvGraphicFramePr>
        <p:xfrm>
          <a:off x="4681728" y="484632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8149681" y="3250318"/>
            <a:ext cx="780685" cy="510250"/>
            <a:chOff x="7703389" y="3102582"/>
            <a:chExt cx="780685" cy="510250"/>
          </a:xfrm>
        </p:grpSpPr>
        <p:sp>
          <p:nvSpPr>
            <p:cNvPr id="63" name="Rectangle 62"/>
            <p:cNvSpPr/>
            <p:nvPr/>
          </p:nvSpPr>
          <p:spPr>
            <a:xfrm>
              <a:off x="7703389" y="3209026"/>
              <a:ext cx="86264" cy="948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03389" y="3416665"/>
              <a:ext cx="86264" cy="948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789653" y="3102582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2934"/>
                  </a:solidFill>
                </a:rPr>
                <a:t>Inlier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89653" y="3305055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2934"/>
                  </a:solidFill>
                </a:rPr>
                <a:t>Outlier</a:t>
              </a:r>
            </a:p>
          </p:txBody>
        </p:sp>
      </p:grpSp>
      <p:sp>
        <p:nvSpPr>
          <p:cNvPr id="69" name="Freeform 12"/>
          <p:cNvSpPr>
            <a:spLocks/>
          </p:cNvSpPr>
          <p:nvPr/>
        </p:nvSpPr>
        <p:spPr bwMode="auto">
          <a:xfrm rot="16200000">
            <a:off x="3254971" y="4140817"/>
            <a:ext cx="488505" cy="2242840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75861" y="3388262"/>
            <a:ext cx="3846601" cy="3008580"/>
            <a:chOff x="275861" y="3388262"/>
            <a:chExt cx="3846601" cy="3008580"/>
          </a:xfrm>
        </p:grpSpPr>
        <p:sp>
          <p:nvSpPr>
            <p:cNvPr id="4" name="Oval 3"/>
            <p:cNvSpPr/>
            <p:nvPr/>
          </p:nvSpPr>
          <p:spPr>
            <a:xfrm rot="21288811">
              <a:off x="1047931" y="557806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21288811">
              <a:off x="710558" y="588113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 rot="21288811">
              <a:off x="1229325" y="533560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21288811">
              <a:off x="2502637" y="417587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21288811">
              <a:off x="1530419" y="5081030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288811">
              <a:off x="3057682" y="358184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1288811">
              <a:off x="1251055" y="560234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1288811">
              <a:off x="913682" y="590541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1288811">
              <a:off x="1399791" y="5452833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1288811">
              <a:off x="1849622" y="504874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1288811">
              <a:off x="1657364" y="5157839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21288811">
              <a:off x="1976628" y="463248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21288811">
              <a:off x="1414340" y="513759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21288811">
              <a:off x="2132608" y="457188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21288811">
              <a:off x="2651374" y="402635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288811">
              <a:off x="2590130" y="4336933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21288811">
              <a:off x="2404667" y="445472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21288811">
              <a:off x="2292209" y="455574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21288811">
              <a:off x="2778318" y="4103166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21288811">
              <a:off x="1682777" y="4975972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21288811">
              <a:off x="2992369" y="3767749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21288811">
              <a:off x="3110029" y="383267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21288811">
              <a:off x="2927055" y="3953651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21288811">
              <a:off x="1958458" y="4903267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21288811">
              <a:off x="3300706" y="3602094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 rot="21288811">
              <a:off x="1022518" y="5759932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 rot="21288811">
              <a:off x="935473" y="5679088"/>
              <a:ext cx="51281" cy="5144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75861" y="3396788"/>
              <a:ext cx="1" cy="2999589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76279" y="6395912"/>
              <a:ext cx="3846183" cy="93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Multiply 32"/>
            <p:cNvSpPr/>
            <p:nvPr/>
          </p:nvSpPr>
          <p:spPr>
            <a:xfrm>
              <a:off x="1057535" y="426433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Multiply 33"/>
            <p:cNvSpPr/>
            <p:nvPr/>
          </p:nvSpPr>
          <p:spPr>
            <a:xfrm>
              <a:off x="755194" y="5067858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Multiply 34"/>
            <p:cNvSpPr/>
            <p:nvPr/>
          </p:nvSpPr>
          <p:spPr>
            <a:xfrm>
              <a:off x="1416258" y="425254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Multiply 35"/>
            <p:cNvSpPr/>
            <p:nvPr/>
          </p:nvSpPr>
          <p:spPr>
            <a:xfrm>
              <a:off x="1923927" y="413040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Multiply 36"/>
            <p:cNvSpPr/>
            <p:nvPr/>
          </p:nvSpPr>
          <p:spPr>
            <a:xfrm>
              <a:off x="1756805" y="5653765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Multiply 37"/>
            <p:cNvSpPr/>
            <p:nvPr/>
          </p:nvSpPr>
          <p:spPr>
            <a:xfrm>
              <a:off x="2579982" y="3505443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Multiply 38"/>
            <p:cNvSpPr/>
            <p:nvPr/>
          </p:nvSpPr>
          <p:spPr>
            <a:xfrm>
              <a:off x="1949361" y="369040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Multiply 39"/>
            <p:cNvSpPr/>
            <p:nvPr/>
          </p:nvSpPr>
          <p:spPr>
            <a:xfrm>
              <a:off x="3100819" y="4147149"/>
              <a:ext cx="115185" cy="117181"/>
            </a:xfrm>
            <a:prstGeom prst="mathMultiply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Multiply 40"/>
            <p:cNvSpPr/>
            <p:nvPr/>
          </p:nvSpPr>
          <p:spPr>
            <a:xfrm>
              <a:off x="2462940" y="492835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Multiply 41"/>
            <p:cNvSpPr/>
            <p:nvPr/>
          </p:nvSpPr>
          <p:spPr>
            <a:xfrm>
              <a:off x="2708335" y="4509853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Multiply 42"/>
            <p:cNvSpPr/>
            <p:nvPr/>
          </p:nvSpPr>
          <p:spPr>
            <a:xfrm>
              <a:off x="805331" y="455982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Multiply 43"/>
            <p:cNvSpPr/>
            <p:nvPr/>
          </p:nvSpPr>
          <p:spPr>
            <a:xfrm>
              <a:off x="2276257" y="560912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Multiply 44"/>
            <p:cNvSpPr/>
            <p:nvPr/>
          </p:nvSpPr>
          <p:spPr>
            <a:xfrm>
              <a:off x="1306080" y="58937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Multiply 45"/>
            <p:cNvSpPr/>
            <p:nvPr/>
          </p:nvSpPr>
          <p:spPr>
            <a:xfrm>
              <a:off x="1640044" y="38119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Multiply 46"/>
            <p:cNvSpPr/>
            <p:nvPr/>
          </p:nvSpPr>
          <p:spPr>
            <a:xfrm>
              <a:off x="1571507" y="4263891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Multiply 47"/>
            <p:cNvSpPr/>
            <p:nvPr/>
          </p:nvSpPr>
          <p:spPr>
            <a:xfrm>
              <a:off x="2763648" y="499161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Multiply 48"/>
            <p:cNvSpPr/>
            <p:nvPr/>
          </p:nvSpPr>
          <p:spPr>
            <a:xfrm>
              <a:off x="3165081" y="440834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Multiply 49"/>
            <p:cNvSpPr/>
            <p:nvPr/>
          </p:nvSpPr>
          <p:spPr>
            <a:xfrm>
              <a:off x="2069217" y="617640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Multiply 50"/>
            <p:cNvSpPr/>
            <p:nvPr/>
          </p:nvSpPr>
          <p:spPr>
            <a:xfrm>
              <a:off x="2882941" y="5559969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Multiply 51"/>
            <p:cNvSpPr/>
            <p:nvPr/>
          </p:nvSpPr>
          <p:spPr>
            <a:xfrm>
              <a:off x="3546030" y="4479007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Multiply 52"/>
            <p:cNvSpPr/>
            <p:nvPr/>
          </p:nvSpPr>
          <p:spPr>
            <a:xfrm>
              <a:off x="3477492" y="4930991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Multiply 53"/>
            <p:cNvSpPr/>
            <p:nvPr/>
          </p:nvSpPr>
          <p:spPr>
            <a:xfrm>
              <a:off x="562075" y="4977010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Multiply 54"/>
            <p:cNvSpPr/>
            <p:nvPr/>
          </p:nvSpPr>
          <p:spPr>
            <a:xfrm>
              <a:off x="1289368" y="473976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Multiply 55"/>
            <p:cNvSpPr/>
            <p:nvPr/>
          </p:nvSpPr>
          <p:spPr>
            <a:xfrm>
              <a:off x="2147433" y="351155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Multiply 56"/>
            <p:cNvSpPr/>
            <p:nvPr/>
          </p:nvSpPr>
          <p:spPr>
            <a:xfrm>
              <a:off x="1111442" y="3719554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Multiply 57"/>
            <p:cNvSpPr/>
            <p:nvPr/>
          </p:nvSpPr>
          <p:spPr>
            <a:xfrm>
              <a:off x="2914790" y="445449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Multiply 70"/>
            <p:cNvSpPr/>
            <p:nvPr/>
          </p:nvSpPr>
          <p:spPr>
            <a:xfrm>
              <a:off x="1053849" y="5940866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Multiply 71"/>
            <p:cNvSpPr/>
            <p:nvPr/>
          </p:nvSpPr>
          <p:spPr>
            <a:xfrm>
              <a:off x="2924834" y="3388262"/>
              <a:ext cx="115185" cy="117181"/>
            </a:xfrm>
            <a:prstGeom prst="mathMultiply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45574"/>
              </p:ext>
            </p:extLst>
          </p:nvPr>
        </p:nvGraphicFramePr>
        <p:xfrm>
          <a:off x="4681728" y="42062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01276"/>
              </p:ext>
            </p:extLst>
          </p:nvPr>
        </p:nvGraphicFramePr>
        <p:xfrm>
          <a:off x="4681728" y="38862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961888" y="5736919"/>
            <a:ext cx="176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“Outlier” models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227104" y="3305056"/>
            <a:ext cx="1548995" cy="2929943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12"/>
          <p:cNvSpPr>
            <a:spLocks/>
          </p:cNvSpPr>
          <p:nvPr/>
        </p:nvSpPr>
        <p:spPr bwMode="auto">
          <a:xfrm rot="16523115">
            <a:off x="2960334" y="3993348"/>
            <a:ext cx="440649" cy="2851196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58017"/>
              </p:ext>
            </p:extLst>
          </p:nvPr>
        </p:nvGraphicFramePr>
        <p:xfrm>
          <a:off x="4681728" y="516636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4887163" y="2881842"/>
            <a:ext cx="3559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92934"/>
                </a:solidFill>
              </a:rPr>
              <a:t>Sort points by distance to model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3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7" grpId="0"/>
      <p:bldP spid="7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We inspect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4976"/>
              </p:ext>
            </p:extLst>
          </p:nvPr>
        </p:nvGraphicFramePr>
        <p:xfrm>
          <a:off x="4729353" y="412517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11321"/>
              </p:ext>
            </p:extLst>
          </p:nvPr>
        </p:nvGraphicFramePr>
        <p:xfrm>
          <a:off x="4729353" y="380513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821338"/>
              </p:ext>
            </p:extLst>
          </p:nvPr>
        </p:nvGraphicFramePr>
        <p:xfrm>
          <a:off x="142845" y="41300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12659"/>
              </p:ext>
            </p:extLst>
          </p:nvPr>
        </p:nvGraphicFramePr>
        <p:xfrm>
          <a:off x="142845" y="38100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1680996" y="3213125"/>
            <a:ext cx="1344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Inlier models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2365" y="3213125"/>
            <a:ext cx="1482659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6344" y="4293874"/>
            <a:ext cx="212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“Consistent” </a:t>
            </a:r>
            <a:r>
              <a:rPr lang="en-US" sz="1600" dirty="0" err="1">
                <a:solidFill>
                  <a:srgbClr val="292934"/>
                </a:solidFill>
              </a:rPr>
              <a:t>behaviour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4293874"/>
            <a:ext cx="325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Random permutations of data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2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We inspect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15316"/>
              </p:ext>
            </p:extLst>
          </p:nvPr>
        </p:nvGraphicFramePr>
        <p:xfrm>
          <a:off x="4729353" y="412517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6461"/>
              </p:ext>
            </p:extLst>
          </p:nvPr>
        </p:nvGraphicFramePr>
        <p:xfrm>
          <a:off x="4729353" y="380513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70005"/>
              </p:ext>
            </p:extLst>
          </p:nvPr>
        </p:nvGraphicFramePr>
        <p:xfrm>
          <a:off x="142845" y="41300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09464"/>
              </p:ext>
            </p:extLst>
          </p:nvPr>
        </p:nvGraphicFramePr>
        <p:xfrm>
          <a:off x="142845" y="38100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9149" y="5076645"/>
            <a:ext cx="807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>
                <a:solidFill>
                  <a:srgbClr val="292934"/>
                </a:solidFill>
              </a:rPr>
              <a:t>“Happy families are all alike; every unhappy family is unhappy in its own way”</a:t>
            </a:r>
          </a:p>
          <a:p>
            <a:pPr marL="0" lvl="1"/>
            <a:r>
              <a:rPr lang="en-US" dirty="0">
                <a:solidFill>
                  <a:srgbClr val="292934"/>
                </a:solidFill>
              </a:rPr>
              <a:t>					- Leo Tolstoy, Anna Karenina</a:t>
            </a:r>
          </a:p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0996" y="3382402"/>
            <a:ext cx="1674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Inlier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2365" y="3373904"/>
            <a:ext cx="1840168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26344" y="4293874"/>
            <a:ext cx="212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“Consistent” </a:t>
            </a:r>
            <a:r>
              <a:rPr lang="en-US" sz="1600" dirty="0" err="1">
                <a:solidFill>
                  <a:srgbClr val="292934"/>
                </a:solidFill>
              </a:rPr>
              <a:t>behaviour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4293874"/>
            <a:ext cx="325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Random permutations of data points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2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We inspect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09395"/>
              </p:ext>
            </p:extLst>
          </p:nvPr>
        </p:nvGraphicFramePr>
        <p:xfrm>
          <a:off x="4729353" y="412517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20382"/>
              </p:ext>
            </p:extLst>
          </p:nvPr>
        </p:nvGraphicFramePr>
        <p:xfrm>
          <a:off x="4729353" y="380513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28452"/>
              </p:ext>
            </p:extLst>
          </p:nvPr>
        </p:nvGraphicFramePr>
        <p:xfrm>
          <a:off x="142845" y="41300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30760"/>
              </p:ext>
            </p:extLst>
          </p:nvPr>
        </p:nvGraphicFramePr>
        <p:xfrm>
          <a:off x="142845" y="38100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9149" y="5076645"/>
            <a:ext cx="807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>
                <a:solidFill>
                  <a:srgbClr val="292934"/>
                </a:solidFill>
              </a:rPr>
              <a:t>“</a:t>
            </a:r>
            <a:r>
              <a:rPr lang="en-US" i="1" dirty="0">
                <a:solidFill>
                  <a:srgbClr val="00B0F0"/>
                </a:solidFill>
              </a:rPr>
              <a:t>Happy families </a:t>
            </a:r>
            <a:r>
              <a:rPr lang="en-US" i="1" dirty="0">
                <a:solidFill>
                  <a:srgbClr val="292934"/>
                </a:solidFill>
              </a:rPr>
              <a:t>are all alike; every unhappy family is unhappy in its own way”</a:t>
            </a:r>
          </a:p>
          <a:p>
            <a:pPr marL="0" lvl="1"/>
            <a:r>
              <a:rPr lang="en-US" dirty="0">
                <a:solidFill>
                  <a:srgbClr val="292934"/>
                </a:solidFill>
              </a:rPr>
              <a:t>					- Leo Tolstoy, Anna Karenina</a:t>
            </a:r>
          </a:p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413762"/>
            <a:ext cx="4543425" cy="1291588"/>
          </a:xfrm>
          <a:prstGeom prst="rect">
            <a:avLst/>
          </a:prstGeom>
          <a:noFill/>
          <a:ln>
            <a:solidFill>
              <a:srgbClr val="5FC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0996" y="3063221"/>
            <a:ext cx="1344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Inlier models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6344" y="4293874"/>
            <a:ext cx="2128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“Consistent” </a:t>
            </a:r>
            <a:r>
              <a:rPr lang="en-US" sz="1600" dirty="0" err="1">
                <a:solidFill>
                  <a:srgbClr val="292934"/>
                </a:solidFill>
              </a:rPr>
              <a:t>behaviour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2365" y="3063221"/>
            <a:ext cx="1482659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57800" y="4293874"/>
            <a:ext cx="325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Random permutations of data points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4703298" y="3063221"/>
            <a:ext cx="4440701" cy="17761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05864" y="4970530"/>
            <a:ext cx="4546065" cy="45471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5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86775" cy="5257800"/>
          </a:xfrm>
        </p:spPr>
        <p:txBody>
          <a:bodyPr/>
          <a:lstStyle/>
          <a:p>
            <a:r>
              <a:rPr lang="en-US" dirty="0"/>
              <a:t>Instead of </a:t>
            </a:r>
            <a:r>
              <a:rPr lang="en-US" i="1" dirty="0"/>
              <a:t>per-model </a:t>
            </a:r>
            <a:r>
              <a:rPr lang="en-US" dirty="0"/>
              <a:t>or </a:t>
            </a:r>
            <a:r>
              <a:rPr lang="en-US" i="1" dirty="0"/>
              <a:t>point-based </a:t>
            </a:r>
            <a:r>
              <a:rPr lang="en-US" dirty="0"/>
              <a:t>residual analysis</a:t>
            </a:r>
          </a:p>
          <a:p>
            <a:r>
              <a:rPr lang="en-US" dirty="0"/>
              <a:t>We inspect </a:t>
            </a:r>
            <a:r>
              <a:rPr lang="en-US" dirty="0">
                <a:solidFill>
                  <a:srgbClr val="00B0F0"/>
                </a:solidFill>
              </a:rPr>
              <a:t>pairs of models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884"/>
              </p:ext>
            </p:extLst>
          </p:nvPr>
        </p:nvGraphicFramePr>
        <p:xfrm>
          <a:off x="4729353" y="412517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79801"/>
              </p:ext>
            </p:extLst>
          </p:nvPr>
        </p:nvGraphicFramePr>
        <p:xfrm>
          <a:off x="4729353" y="3805139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72350"/>
              </p:ext>
            </p:extLst>
          </p:nvPr>
        </p:nvGraphicFramePr>
        <p:xfrm>
          <a:off x="142845" y="413004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11623"/>
              </p:ext>
            </p:extLst>
          </p:nvPr>
        </p:nvGraphicFramePr>
        <p:xfrm>
          <a:off x="142845" y="3810000"/>
          <a:ext cx="4314855" cy="122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  <a:gridCol w="84605"/>
              </a:tblGrid>
              <a:tr h="12297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28467" y="4293874"/>
            <a:ext cx="2424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“Consistent” </a:t>
            </a:r>
            <a:r>
              <a:rPr lang="en-US" sz="1600" dirty="0" err="1">
                <a:solidFill>
                  <a:srgbClr val="292934"/>
                </a:solidFill>
              </a:rPr>
              <a:t>behaviour</a:t>
            </a:r>
            <a:endParaRPr lang="en-US" sz="1600" dirty="0">
              <a:solidFill>
                <a:srgbClr val="29293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4293874"/>
            <a:ext cx="3257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Random permutations of data points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149" y="5076645"/>
            <a:ext cx="807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>
                <a:solidFill>
                  <a:srgbClr val="292934"/>
                </a:solidFill>
              </a:rPr>
              <a:t>“Happy families are all alike; every </a:t>
            </a:r>
            <a:r>
              <a:rPr lang="en-US" i="1" dirty="0">
                <a:solidFill>
                  <a:srgbClr val="00B0F0"/>
                </a:solidFill>
              </a:rPr>
              <a:t>unhappy family </a:t>
            </a:r>
            <a:r>
              <a:rPr lang="en-US" i="1" dirty="0">
                <a:solidFill>
                  <a:srgbClr val="292934"/>
                </a:solidFill>
              </a:rPr>
              <a:t>is unhappy in its own way”</a:t>
            </a:r>
          </a:p>
          <a:p>
            <a:pPr marL="0" lvl="1"/>
            <a:r>
              <a:rPr lang="en-US" dirty="0">
                <a:solidFill>
                  <a:srgbClr val="292934"/>
                </a:solidFill>
              </a:rPr>
              <a:t>					- Leo Tolstoy, Anna Karenina</a:t>
            </a:r>
          </a:p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9150" y="3413762"/>
            <a:ext cx="4467225" cy="1291588"/>
          </a:xfrm>
          <a:prstGeom prst="rect">
            <a:avLst/>
          </a:prstGeom>
          <a:noFill/>
          <a:ln>
            <a:solidFill>
              <a:srgbClr val="5FC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394" y="5127329"/>
            <a:ext cx="2994437" cy="45471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2365" y="3112069"/>
            <a:ext cx="1482659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0996" y="3107007"/>
            <a:ext cx="1344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Inlier models</a:t>
            </a:r>
          </a:p>
        </p:txBody>
      </p:sp>
      <p:sp useBgFill="1">
        <p:nvSpPr>
          <p:cNvPr id="4" name="Rectangle 3"/>
          <p:cNvSpPr/>
          <p:nvPr/>
        </p:nvSpPr>
        <p:spPr>
          <a:xfrm>
            <a:off x="76201" y="3112069"/>
            <a:ext cx="4533900" cy="1786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can we characterize this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</a:t>
            </a:r>
            <a:endParaRPr lang="en-US" dirty="0" smtClean="0"/>
          </a:p>
          <a:p>
            <a:r>
              <a:rPr lang="en-US" sz="2000" dirty="0"/>
              <a:t>Assuming that measurement error is </a:t>
            </a:r>
            <a:r>
              <a:rPr lang="en-US" sz="2000" dirty="0" smtClean="0"/>
              <a:t>Gaussian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44607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668553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80453" y="3157954"/>
            <a:ext cx="13050" cy="76283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71435"/>
              </p:ext>
            </p:extLst>
          </p:nvPr>
        </p:nvGraphicFramePr>
        <p:xfrm>
          <a:off x="6156685" y="1392898"/>
          <a:ext cx="12176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8" name="Equation" r:id="rId4" imgW="685800" imgH="228600" progId="Equation.3">
                  <p:embed/>
                </p:oleObj>
              </mc:Choice>
              <mc:Fallback>
                <p:oleObj name="Equation" r:id="rId4" imgW="685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56685" y="1392898"/>
                        <a:ext cx="1217613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35464" y="1856851"/>
            <a:ext cx="8533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292934"/>
                </a:solidFill>
              </a:rPr>
              <a:t>     Inlier residuals are        distributed</a:t>
            </a:r>
          </a:p>
          <a:p>
            <a:r>
              <a:rPr lang="en-US" sz="2000" dirty="0">
                <a:solidFill>
                  <a:srgbClr val="292934"/>
                </a:solidFill>
              </a:rPr>
              <a:t>     If </a:t>
            </a:r>
            <a:r>
              <a:rPr lang="en-US" sz="2000" dirty="0" err="1">
                <a:solidFill>
                  <a:srgbClr val="292934"/>
                </a:solidFill>
              </a:rPr>
              <a:t>σ</a:t>
            </a:r>
            <a:r>
              <a:rPr lang="en-US" sz="2000" dirty="0">
                <a:solidFill>
                  <a:srgbClr val="292934"/>
                </a:solidFill>
              </a:rPr>
              <a:t> is known, can compute threshold </a:t>
            </a:r>
            <a:r>
              <a:rPr lang="en-US" sz="2000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sz="2000" dirty="0">
                <a:solidFill>
                  <a:srgbClr val="292934"/>
                </a:solidFill>
              </a:rPr>
              <a:t>  that finds some fraction </a:t>
            </a:r>
            <a:r>
              <a:rPr lang="el-GR" sz="2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sz="2000" dirty="0">
                <a:solidFill>
                  <a:srgbClr val="292934"/>
                </a:solidFill>
              </a:rPr>
              <a:t> of all inliers</a:t>
            </a:r>
          </a:p>
          <a:p>
            <a:endParaRPr lang="en-US" sz="2000" dirty="0">
              <a:solidFill>
                <a:srgbClr val="292934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807373"/>
              </p:ext>
            </p:extLst>
          </p:nvPr>
        </p:nvGraphicFramePr>
        <p:xfrm>
          <a:off x="3959092" y="2471928"/>
          <a:ext cx="1403513" cy="398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89" name="Equation" r:id="rId6" imgW="850900" imgH="241300" progId="Equation.3">
                  <p:embed/>
                </p:oleObj>
              </mc:Choice>
              <mc:Fallback>
                <p:oleObj name="Equation" r:id="rId6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9092" y="2471928"/>
                        <a:ext cx="1403513" cy="398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78616"/>
              </p:ext>
            </p:extLst>
          </p:nvPr>
        </p:nvGraphicFramePr>
        <p:xfrm>
          <a:off x="2798552" y="1826994"/>
          <a:ext cx="385913" cy="40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90" name="Equation" r:id="rId8" imgW="228600" imgH="241300" progId="Equation.3">
                  <p:embed/>
                </p:oleObj>
              </mc:Choice>
              <mc:Fallback>
                <p:oleObj name="Equation" r:id="rId8" imgW="22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98552" y="1826994"/>
                        <a:ext cx="385913" cy="40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>
            <a:off x="7147042" y="2464236"/>
            <a:ext cx="392907" cy="0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324125" y="2464236"/>
            <a:ext cx="0" cy="119854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81369" y="2598290"/>
            <a:ext cx="14325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92934"/>
                </a:solidFill>
              </a:rPr>
              <a:t>Typically set to 0.95 or 0.99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32685" y="2597676"/>
            <a:ext cx="1319130" cy="611976"/>
          </a:xfrm>
          <a:prstGeom prst="rect">
            <a:avLst/>
          </a:prstGeom>
          <a:noFill/>
          <a:ln w="28575" cmpd="sng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Up-Down Arrow 39"/>
          <p:cNvSpPr/>
          <p:nvPr/>
        </p:nvSpPr>
        <p:spPr>
          <a:xfrm>
            <a:off x="1175865" y="3373606"/>
            <a:ext cx="222962" cy="337600"/>
          </a:xfrm>
          <a:prstGeom prst="upDownArrow">
            <a:avLst/>
          </a:prstGeom>
          <a:solidFill>
            <a:srgbClr val="44FB2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5400000">
            <a:off x="1141799" y="3069947"/>
            <a:ext cx="281136" cy="1840958"/>
          </a:xfrm>
          <a:prstGeom prst="rightBrace">
            <a:avLst/>
          </a:prstGeom>
          <a:ln w="28575" cmpd="sng">
            <a:solidFill>
              <a:srgbClr val="44FB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590" y="4107952"/>
            <a:ext cx="14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Large overlap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779" y="4515344"/>
            <a:ext cx="7089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000" dirty="0">
                <a:solidFill>
                  <a:srgbClr val="292934"/>
                </a:solidFill>
              </a:rPr>
              <a:t>At the “true” threshold, inlier models capture a </a:t>
            </a:r>
            <a:r>
              <a:rPr lang="en-US" sz="2000" dirty="0">
                <a:solidFill>
                  <a:srgbClr val="3366FF"/>
                </a:solidFill>
              </a:rPr>
              <a:t>stable set of points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116968" y="276435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98382" y="3190825"/>
            <a:ext cx="2559" cy="39505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9" idx="2"/>
          </p:cNvCxnSpPr>
          <p:nvPr/>
        </p:nvCxnSpPr>
        <p:spPr>
          <a:xfrm>
            <a:off x="388325" y="3106896"/>
            <a:ext cx="188509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77158" y="2706821"/>
            <a:ext cx="403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α</a:t>
            </a:r>
            <a:r>
              <a:rPr lang="en-US" sz="1600" i="1" dirty="0">
                <a:solidFill>
                  <a:srgbClr val="292934"/>
                </a:solidFill>
                <a:latin typeface="Times"/>
                <a:cs typeface="Times"/>
              </a:rPr>
              <a:t>I</a:t>
            </a:r>
            <a:endParaRPr lang="en-US" sz="1600" i="1" baseline="-25000" dirty="0">
              <a:solidFill>
                <a:srgbClr val="292934"/>
              </a:solidFill>
              <a:latin typeface="Times"/>
              <a:cs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7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10" grpId="0" animBg="1"/>
      <p:bldP spid="10" grpId="1" animBg="1"/>
      <p:bldP spid="40" grpId="0" animBg="1"/>
      <p:bldP spid="28" grpId="0" animBg="1"/>
      <p:bldP spid="34" grpId="0"/>
      <p:bldP spid="6" grpId="0"/>
      <p:bldP spid="39" grpId="0"/>
      <p:bldP spid="25" grpId="0"/>
      <p:bldP spid="2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can we characterize this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</a:t>
            </a:r>
            <a:endParaRPr lang="en-US" dirty="0" smtClean="0"/>
          </a:p>
          <a:p>
            <a:r>
              <a:rPr lang="en-US" sz="2000" dirty="0" smtClean="0"/>
              <a:t>What if </a:t>
            </a:r>
            <a:r>
              <a:rPr lang="en-US" sz="2000" dirty="0" err="1" smtClean="0"/>
              <a:t>σ</a:t>
            </a:r>
            <a:r>
              <a:rPr lang="en-US" sz="2000" dirty="0" smtClean="0"/>
              <a:t> is unknown?</a:t>
            </a:r>
          </a:p>
          <a:p>
            <a:pPr marL="182880" lvl="1"/>
            <a:r>
              <a:rPr lang="en-US" sz="2000" dirty="0"/>
              <a:t>Hypothesize values of noise scale </a:t>
            </a:r>
            <a:r>
              <a:rPr lang="en-US" sz="2000" dirty="0" err="1"/>
              <a:t>σ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2090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16734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280453" y="3145316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9995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90698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45225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0701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75244" y="3143941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55689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65884" y="4075259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1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1748" y="4075259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98623" y="4075259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3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25030" y="4075259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4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38332" y="4071257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...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23558" y="4075259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i="1" baseline="-25000" dirty="0" err="1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89045" y="270116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 = ?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5768"/>
              </p:ext>
            </p:extLst>
          </p:nvPr>
        </p:nvGraphicFramePr>
        <p:xfrm>
          <a:off x="5007961" y="3210691"/>
          <a:ext cx="1659986" cy="470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6" name="Equation" r:id="rId4" imgW="850900" imgH="241300" progId="Equation.3">
                  <p:embed/>
                </p:oleObj>
              </mc:Choice>
              <mc:Fallback>
                <p:oleObj name="Equation" r:id="rId4" imgW="850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7961" y="3210691"/>
                        <a:ext cx="1659986" cy="470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Dolly Zoom Video</a:t>
            </a:r>
            <a:endParaRPr lang="en-US" dirty="0"/>
          </a:p>
        </p:txBody>
      </p:sp>
      <p:pic>
        <p:nvPicPr>
          <p:cNvPr id="4" name="SampleDollyZoo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7460" y="1024462"/>
            <a:ext cx="7349073" cy="551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0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can we characterize this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</a:t>
            </a:r>
            <a:endParaRPr lang="en-US" dirty="0" smtClean="0"/>
          </a:p>
          <a:p>
            <a:r>
              <a:rPr lang="en-US" sz="2000" dirty="0" smtClean="0"/>
              <a:t>What if </a:t>
            </a:r>
            <a:r>
              <a:rPr lang="en-US" sz="2000" dirty="0" err="1" smtClean="0"/>
              <a:t>σ</a:t>
            </a:r>
            <a:r>
              <a:rPr lang="en-US" sz="2000" dirty="0" smtClean="0"/>
              <a:t> is unknown?</a:t>
            </a:r>
          </a:p>
          <a:p>
            <a:pPr marL="182880" lvl="1"/>
            <a:r>
              <a:rPr lang="en-US" sz="2000" dirty="0"/>
              <a:t>Hypothesize values of noise scale </a:t>
            </a:r>
            <a:r>
              <a:rPr lang="en-US" sz="2000" dirty="0" err="1"/>
              <a:t>σ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830943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900995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745225" y="3143942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98623" y="40752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276" y="2676939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292934"/>
                </a:solidFill>
              </a:rPr>
              <a:t>θ</a:t>
            </a:r>
            <a:r>
              <a:rPr lang="en-US" sz="1600" baseline="-25000" dirty="0" err="1">
                <a:solidFill>
                  <a:srgbClr val="292934"/>
                </a:solidFill>
              </a:rPr>
              <a:t>t</a:t>
            </a:r>
            <a:r>
              <a:rPr lang="en-US" sz="1600" baseline="-25000" dirty="0">
                <a:solidFill>
                  <a:srgbClr val="292934"/>
                </a:solidFill>
              </a:rPr>
              <a:t> </a:t>
            </a:r>
            <a:r>
              <a:rPr lang="en-US" sz="1600" dirty="0">
                <a:solidFill>
                  <a:srgbClr val="292934"/>
                </a:solidFill>
              </a:rPr>
              <a:t>: fraction of common points</a:t>
            </a:r>
            <a:endParaRPr lang="en-US" sz="1600" baseline="-25000" dirty="0">
              <a:solidFill>
                <a:srgbClr val="292934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325" y="3106896"/>
            <a:ext cx="1311908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overlap-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17" y="2392321"/>
            <a:ext cx="3837872" cy="2121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41911" y="326263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92934"/>
                </a:solidFill>
              </a:rPr>
              <a:t>θ</a:t>
            </a:r>
            <a:r>
              <a:rPr lang="en-US" baseline="-25000" dirty="0" err="1">
                <a:solidFill>
                  <a:srgbClr val="292934"/>
                </a:solidFill>
              </a:rPr>
              <a:t>t</a:t>
            </a:r>
            <a:r>
              <a:rPr lang="en-US" baseline="-25000" dirty="0">
                <a:solidFill>
                  <a:srgbClr val="292934"/>
                </a:solidFill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09179" y="44245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9779" y="2374750"/>
            <a:ext cx="2771562" cy="2017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58148" y="2216249"/>
            <a:ext cx="1660030" cy="1031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can we characterize this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</a:t>
            </a:r>
            <a:endParaRPr lang="en-US" dirty="0" smtClean="0"/>
          </a:p>
          <a:p>
            <a:r>
              <a:rPr lang="en-US" sz="2000" dirty="0" smtClean="0"/>
              <a:t>What if </a:t>
            </a:r>
            <a:r>
              <a:rPr lang="en-US" sz="2000" dirty="0" err="1" smtClean="0"/>
              <a:t>σ</a:t>
            </a:r>
            <a:r>
              <a:rPr lang="en-US" sz="2000" dirty="0" smtClean="0"/>
              <a:t> is unknown?</a:t>
            </a:r>
          </a:p>
          <a:p>
            <a:pPr marL="182880" lvl="1"/>
            <a:r>
              <a:rPr lang="en-US" sz="2000" dirty="0"/>
              <a:t>Hypothesize values of noise scale </a:t>
            </a:r>
            <a:r>
              <a:rPr lang="en-US" sz="2000" dirty="0" err="1"/>
              <a:t>σ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51056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337900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609695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41911" y="2216249"/>
            <a:ext cx="4197597" cy="2297147"/>
            <a:chOff x="4541911" y="2216249"/>
            <a:chExt cx="4197597" cy="2297147"/>
          </a:xfrm>
        </p:grpSpPr>
        <p:pic>
          <p:nvPicPr>
            <p:cNvPr id="37" name="Picture 3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19779" y="2374750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26448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5154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68919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82684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11389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58" name="Picture 57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54250" y="2270161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67" name="Picture 6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32942" y="2270162"/>
              <a:ext cx="2592869" cy="186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76" name="Picture 7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32617" y="2270162"/>
              <a:ext cx="2393194" cy="1704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84" name="Picture 83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793981" y="2270162"/>
              <a:ext cx="2231829" cy="1522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544569" y="2212848"/>
            <a:ext cx="4197597" cy="2297147"/>
            <a:chOff x="4541911" y="2216249"/>
            <a:chExt cx="4197597" cy="2297147"/>
          </a:xfrm>
        </p:grpSpPr>
        <p:pic>
          <p:nvPicPr>
            <p:cNvPr id="92" name="Picture 91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70288" y="2270163"/>
              <a:ext cx="2055522" cy="1340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44568" y="2085360"/>
            <a:ext cx="4197597" cy="2424635"/>
            <a:chOff x="4541911" y="2088761"/>
            <a:chExt cx="4197597" cy="2424635"/>
          </a:xfrm>
        </p:grpSpPr>
        <p:pic>
          <p:nvPicPr>
            <p:cNvPr id="100" name="Picture 99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574365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07" name="Straight Connector 106"/>
          <p:cNvCxnSpPr/>
          <p:nvPr/>
        </p:nvCxnSpPr>
        <p:spPr>
          <a:xfrm>
            <a:off x="2533123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57678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196344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549122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845456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212345" y="3118104"/>
            <a:ext cx="7951" cy="87982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4544568" y="2084832"/>
            <a:ext cx="4197597" cy="2424635"/>
            <a:chOff x="4541911" y="2088761"/>
            <a:chExt cx="4197597" cy="2424635"/>
          </a:xfrm>
        </p:grpSpPr>
        <p:pic>
          <p:nvPicPr>
            <p:cNvPr id="117" name="Picture 11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729588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26" name="Picture 12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828366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34" name="Picture 133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5922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544568" y="2098943"/>
            <a:ext cx="4719608" cy="2410524"/>
            <a:chOff x="4541911" y="2102872"/>
            <a:chExt cx="4719608" cy="2410524"/>
          </a:xfrm>
        </p:grpSpPr>
        <p:pic>
          <p:nvPicPr>
            <p:cNvPr id="142" name="Picture 141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7474701" y="2193350"/>
              <a:ext cx="1688141" cy="1082789"/>
              <a:chOff x="3900360" y="3824926"/>
              <a:chExt cx="1688141" cy="1082789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3900360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928471" y="3876048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516773" y="2102872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33923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544567" y="2098943"/>
            <a:ext cx="5033042" cy="2410524"/>
            <a:chOff x="4541911" y="2102872"/>
            <a:chExt cx="5033042" cy="2410524"/>
          </a:xfrm>
        </p:grpSpPr>
        <p:pic>
          <p:nvPicPr>
            <p:cNvPr id="158" name="Picture 157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7803609" y="2193350"/>
              <a:ext cx="1359233" cy="1082789"/>
              <a:chOff x="4229268" y="3824926"/>
              <a:chExt cx="1359233" cy="1082789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29268" y="3824926"/>
                <a:ext cx="1272199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243379" y="3876048"/>
                <a:ext cx="1345122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775387" y="2102872"/>
              <a:ext cx="1486132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14923" y="2208183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544563" y="2098943"/>
            <a:ext cx="5033042" cy="2410524"/>
            <a:chOff x="4541911" y="2102872"/>
            <a:chExt cx="5033042" cy="2410524"/>
          </a:xfrm>
        </p:grpSpPr>
        <p:pic>
          <p:nvPicPr>
            <p:cNvPr id="166" name="Picture 16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8325720" y="2193350"/>
              <a:ext cx="837121" cy="1082789"/>
              <a:chOff x="4751379" y="3824926"/>
              <a:chExt cx="837121" cy="1082789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4751380" y="3824926"/>
                <a:ext cx="75008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751379" y="3876048"/>
                <a:ext cx="837121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52721" y="2102872"/>
              <a:ext cx="808798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579721" y="2208183"/>
              <a:ext cx="995232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8109179" y="44245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1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4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the “true” value of the threshold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smtClean="0"/>
              <a:t>1. A </a:t>
            </a:r>
            <a:r>
              <a:rPr lang="en-US" sz="2200" dirty="0"/>
              <a:t>fraction ≈ α</a:t>
            </a:r>
            <a:r>
              <a:rPr lang="en-US" sz="2200" baseline="30000" dirty="0"/>
              <a:t>2</a:t>
            </a:r>
            <a:r>
              <a:rPr lang="en-US" sz="2200" dirty="0"/>
              <a:t> of the inliers will be common to </a:t>
            </a:r>
            <a:r>
              <a:rPr lang="en-US" sz="2200" dirty="0" smtClean="0"/>
              <a:t>inlier models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80996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47326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41911" y="2216249"/>
            <a:ext cx="4197597" cy="2297147"/>
            <a:chOff x="4541911" y="2216249"/>
            <a:chExt cx="4197597" cy="2297147"/>
          </a:xfrm>
        </p:grpSpPr>
        <p:pic>
          <p:nvPicPr>
            <p:cNvPr id="37" name="Picture 3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19779" y="2374750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310166" y="3118104"/>
            <a:ext cx="7951" cy="879829"/>
          </a:xfrm>
          <a:prstGeom prst="line">
            <a:avLst/>
          </a:prstGeom>
          <a:ln w="38100">
            <a:solidFill>
              <a:srgbClr val="44FB25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58" name="Picture 57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54250" y="2270161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67" name="Picture 6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32942" y="2270162"/>
              <a:ext cx="2592869" cy="186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76" name="Picture 7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32617" y="2270162"/>
              <a:ext cx="2393194" cy="1704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84" name="Picture 83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793981" y="2270162"/>
              <a:ext cx="2231829" cy="1522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544569" y="2212848"/>
            <a:ext cx="4197597" cy="2297147"/>
            <a:chOff x="4541911" y="2216249"/>
            <a:chExt cx="4197597" cy="2297147"/>
          </a:xfrm>
        </p:grpSpPr>
        <p:pic>
          <p:nvPicPr>
            <p:cNvPr id="92" name="Picture 91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70288" y="2270163"/>
              <a:ext cx="2055522" cy="1340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44568" y="2085360"/>
            <a:ext cx="4197597" cy="2424635"/>
            <a:chOff x="4541911" y="2088761"/>
            <a:chExt cx="4197597" cy="2424635"/>
          </a:xfrm>
        </p:grpSpPr>
        <p:pic>
          <p:nvPicPr>
            <p:cNvPr id="100" name="Picture 99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574365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544568" y="2084832"/>
            <a:ext cx="4197597" cy="2424635"/>
            <a:chOff x="4541911" y="2088761"/>
            <a:chExt cx="4197597" cy="2424635"/>
          </a:xfrm>
        </p:grpSpPr>
        <p:pic>
          <p:nvPicPr>
            <p:cNvPr id="117" name="Picture 116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729588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26" name="Picture 12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828366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34" name="Picture 133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5922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544568" y="2098943"/>
            <a:ext cx="4719608" cy="2410524"/>
            <a:chOff x="4541911" y="2102872"/>
            <a:chExt cx="4719608" cy="2410524"/>
          </a:xfrm>
        </p:grpSpPr>
        <p:pic>
          <p:nvPicPr>
            <p:cNvPr id="142" name="Picture 141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7474701" y="2193350"/>
              <a:ext cx="1688141" cy="1082789"/>
              <a:chOff x="3900360" y="3824926"/>
              <a:chExt cx="1688141" cy="1082789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3900360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928471" y="3876048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516773" y="2102872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33923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544567" y="2098943"/>
            <a:ext cx="5033042" cy="2410524"/>
            <a:chOff x="4541911" y="2102872"/>
            <a:chExt cx="5033042" cy="2410524"/>
          </a:xfrm>
        </p:grpSpPr>
        <p:pic>
          <p:nvPicPr>
            <p:cNvPr id="158" name="Picture 157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7803609" y="2193350"/>
              <a:ext cx="1359233" cy="1082789"/>
              <a:chOff x="4229268" y="3824926"/>
              <a:chExt cx="1359233" cy="1082789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29268" y="3824926"/>
                <a:ext cx="1272199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243379" y="3876048"/>
                <a:ext cx="1345122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775387" y="2102872"/>
              <a:ext cx="1486132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14923" y="2208183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544563" y="2098943"/>
            <a:ext cx="5033042" cy="2410524"/>
            <a:chOff x="4541911" y="2102872"/>
            <a:chExt cx="5033042" cy="2410524"/>
          </a:xfrm>
        </p:grpSpPr>
        <p:pic>
          <p:nvPicPr>
            <p:cNvPr id="166" name="Picture 165" descr="overlap-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8325720" y="2193350"/>
              <a:ext cx="837121" cy="1082789"/>
              <a:chOff x="4751379" y="3824926"/>
              <a:chExt cx="837121" cy="1082789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4751380" y="3824926"/>
                <a:ext cx="75008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751379" y="3876048"/>
                <a:ext cx="837121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52721" y="2102872"/>
              <a:ext cx="808798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579721" y="2208183"/>
              <a:ext cx="995232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 flipV="1">
            <a:off x="5124736" y="2548217"/>
            <a:ext cx="1322669" cy="15340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6479441" y="2545379"/>
            <a:ext cx="0" cy="1926422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4624017" y="2437510"/>
            <a:ext cx="426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α</a:t>
            </a:r>
            <a:r>
              <a:rPr lang="en-US" sz="2000" baseline="30000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2</a:t>
            </a:r>
            <a:endParaRPr lang="en-US" sz="2000" baseline="30000" dirty="0">
              <a:solidFill>
                <a:srgbClr val="292934"/>
              </a:solidFill>
            </a:endParaRPr>
          </a:p>
        </p:txBody>
      </p:sp>
      <p:sp>
        <p:nvSpPr>
          <p:cNvPr id="151" name="Freeform 12"/>
          <p:cNvSpPr>
            <a:spLocks/>
          </p:cNvSpPr>
          <p:nvPr/>
        </p:nvSpPr>
        <p:spPr bwMode="auto">
          <a:xfrm rot="15959990" flipV="1">
            <a:off x="3839727" y="2439044"/>
            <a:ext cx="1127269" cy="3949948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00B05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8109179" y="442459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0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42423"/>
              </p:ext>
            </p:extLst>
          </p:nvPr>
        </p:nvGraphicFramePr>
        <p:xfrm>
          <a:off x="340963" y="3304572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257252"/>
              </p:ext>
            </p:extLst>
          </p:nvPr>
        </p:nvGraphicFramePr>
        <p:xfrm>
          <a:off x="341293" y="3626150"/>
          <a:ext cx="4133856" cy="151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56"/>
                <a:gridCol w="81056"/>
                <a:gridCol w="81056"/>
                <a:gridCol w="81056"/>
                <a:gridCol w="81056"/>
                <a:gridCol w="80373"/>
                <a:gridCol w="81739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  <a:gridCol w="81056"/>
              </a:tblGrid>
              <a:tr h="151291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41911" y="2216249"/>
            <a:ext cx="4197597" cy="2297147"/>
            <a:chOff x="4541911" y="2216249"/>
            <a:chExt cx="4197597" cy="2297147"/>
          </a:xfrm>
        </p:grpSpPr>
        <p:pic>
          <p:nvPicPr>
            <p:cNvPr id="37" name="Picture 36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19779" y="2374750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6786199" y="440695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58" name="Picture 57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59" name="Group 58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54250" y="2270161"/>
              <a:ext cx="2771562" cy="2017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67" name="Picture 66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432942" y="2270162"/>
              <a:ext cx="2592869" cy="1868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76" name="Picture 75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32617" y="2270162"/>
              <a:ext cx="2393194" cy="1704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544568" y="2212848"/>
            <a:ext cx="4197597" cy="2297147"/>
            <a:chOff x="4541911" y="2216249"/>
            <a:chExt cx="4197597" cy="2297147"/>
          </a:xfrm>
        </p:grpSpPr>
        <p:pic>
          <p:nvPicPr>
            <p:cNvPr id="84" name="Picture 83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541911" y="32626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793981" y="2270162"/>
              <a:ext cx="2231829" cy="1522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544569" y="2212848"/>
            <a:ext cx="4197597" cy="2297147"/>
            <a:chOff x="4541911" y="2216249"/>
            <a:chExt cx="4197597" cy="2297147"/>
          </a:xfrm>
        </p:grpSpPr>
        <p:pic>
          <p:nvPicPr>
            <p:cNvPr id="92" name="Picture 91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6311563" y="2216250"/>
              <a:ext cx="2427945" cy="1205281"/>
              <a:chOff x="2737222" y="3847826"/>
              <a:chExt cx="2427945" cy="1205281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737222" y="4006329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970288" y="2270163"/>
              <a:ext cx="2055522" cy="1340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058148" y="2216249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544568" y="2085360"/>
            <a:ext cx="4197597" cy="2424635"/>
            <a:chOff x="4541911" y="2088761"/>
            <a:chExt cx="4197597" cy="2424635"/>
          </a:xfrm>
        </p:grpSpPr>
        <p:pic>
          <p:nvPicPr>
            <p:cNvPr id="100" name="Picture 99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574365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544568" y="2084832"/>
            <a:ext cx="4197597" cy="2424635"/>
            <a:chOff x="4541911" y="2088761"/>
            <a:chExt cx="4197597" cy="2424635"/>
          </a:xfrm>
        </p:grpSpPr>
        <p:pic>
          <p:nvPicPr>
            <p:cNvPr id="117" name="Picture 116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6755034" y="2193350"/>
              <a:ext cx="1984474" cy="1054567"/>
              <a:chOff x="3180693" y="3824926"/>
              <a:chExt cx="1984474" cy="1054567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3180693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684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729588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26" name="Picture 125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828366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544568" y="2084832"/>
            <a:ext cx="4268053" cy="2424635"/>
            <a:chOff x="4541911" y="2088761"/>
            <a:chExt cx="4268053" cy="2424635"/>
          </a:xfrm>
        </p:grpSpPr>
        <p:pic>
          <p:nvPicPr>
            <p:cNvPr id="134" name="Picture 133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35" name="Group 134"/>
            <p:cNvGrpSpPr/>
            <p:nvPr/>
          </p:nvGrpSpPr>
          <p:grpSpPr>
            <a:xfrm>
              <a:off x="7079478" y="2193350"/>
              <a:ext cx="1660030" cy="1054567"/>
              <a:chOff x="3505137" y="3824926"/>
              <a:chExt cx="1660030" cy="105456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3505249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3505137" y="3847826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065218" y="2088761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025922" y="2208182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544568" y="2098943"/>
            <a:ext cx="4719608" cy="2410524"/>
            <a:chOff x="4541911" y="2102872"/>
            <a:chExt cx="4719608" cy="2410524"/>
          </a:xfrm>
        </p:grpSpPr>
        <p:pic>
          <p:nvPicPr>
            <p:cNvPr id="142" name="Picture 141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7474701" y="2193350"/>
              <a:ext cx="1688141" cy="1082789"/>
              <a:chOff x="3900360" y="3824926"/>
              <a:chExt cx="1688141" cy="1082789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3900360" y="3824926"/>
                <a:ext cx="160110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3928471" y="3876048"/>
                <a:ext cx="1660030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516773" y="2102872"/>
              <a:ext cx="1744746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533923" y="2236405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4544567" y="2098943"/>
            <a:ext cx="5033042" cy="2410524"/>
            <a:chOff x="4541911" y="2102872"/>
            <a:chExt cx="5033042" cy="2410524"/>
          </a:xfrm>
        </p:grpSpPr>
        <p:pic>
          <p:nvPicPr>
            <p:cNvPr id="158" name="Picture 157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59" name="Group 158"/>
            <p:cNvGrpSpPr/>
            <p:nvPr/>
          </p:nvGrpSpPr>
          <p:grpSpPr>
            <a:xfrm>
              <a:off x="7803609" y="2193350"/>
              <a:ext cx="1359233" cy="1082789"/>
              <a:chOff x="4229268" y="3824926"/>
              <a:chExt cx="1359233" cy="1082789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4229268" y="3824926"/>
                <a:ext cx="1272199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243379" y="3876048"/>
                <a:ext cx="1345122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775387" y="2102872"/>
              <a:ext cx="1486132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14923" y="2208183"/>
              <a:ext cx="1660030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4544563" y="2098943"/>
            <a:ext cx="5033042" cy="2410524"/>
            <a:chOff x="4541911" y="2102872"/>
            <a:chExt cx="5033042" cy="2410524"/>
          </a:xfrm>
        </p:grpSpPr>
        <p:pic>
          <p:nvPicPr>
            <p:cNvPr id="166" name="Picture 165" descr="overlap-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317" y="2392321"/>
              <a:ext cx="3837872" cy="2121075"/>
            </a:xfrm>
            <a:prstGeom prst="rect">
              <a:avLst/>
            </a:prstGeom>
          </p:spPr>
        </p:pic>
        <p:grpSp>
          <p:nvGrpSpPr>
            <p:cNvPr id="167" name="Group 166"/>
            <p:cNvGrpSpPr/>
            <p:nvPr/>
          </p:nvGrpSpPr>
          <p:grpSpPr>
            <a:xfrm>
              <a:off x="8325720" y="2193350"/>
              <a:ext cx="837121" cy="1082789"/>
              <a:chOff x="4751379" y="3824926"/>
              <a:chExt cx="837121" cy="1082789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4751380" y="3824926"/>
                <a:ext cx="750087" cy="10467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751379" y="3876048"/>
                <a:ext cx="837121" cy="10316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541911" y="326263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292934"/>
                  </a:solidFill>
                </a:rPr>
                <a:t>θ</a:t>
              </a:r>
              <a:r>
                <a:rPr lang="en-US" baseline="-25000" dirty="0" err="1">
                  <a:solidFill>
                    <a:srgbClr val="292934"/>
                  </a:solidFill>
                </a:rPr>
                <a:t>t</a:t>
              </a:r>
              <a:r>
                <a:rPr lang="en-US" baseline="-25000" dirty="0">
                  <a:solidFill>
                    <a:srgbClr val="292934"/>
                  </a:solidFill>
                </a:rPr>
                <a:t> 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452721" y="2102872"/>
              <a:ext cx="808798" cy="948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579721" y="2208183"/>
              <a:ext cx="995232" cy="1031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2" name="Right Brace 151"/>
          <p:cNvSpPr/>
          <p:nvPr/>
        </p:nvSpPr>
        <p:spPr>
          <a:xfrm rot="5400000">
            <a:off x="1141799" y="3069947"/>
            <a:ext cx="281136" cy="1840958"/>
          </a:xfrm>
          <a:prstGeom prst="rightBrace">
            <a:avLst/>
          </a:prstGeom>
          <a:ln w="28575" cmpd="sng">
            <a:solidFill>
              <a:srgbClr val="44FB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153" name="Right Brace 152"/>
          <p:cNvSpPr/>
          <p:nvPr/>
        </p:nvSpPr>
        <p:spPr>
          <a:xfrm rot="5400000">
            <a:off x="5737781" y="3899611"/>
            <a:ext cx="239873" cy="1498945"/>
          </a:xfrm>
          <a:prstGeom prst="rightBrace">
            <a:avLst/>
          </a:prstGeom>
          <a:ln w="28575" cmpd="sng">
            <a:solidFill>
              <a:srgbClr val="44FB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the “true” value of the threshold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smtClean="0"/>
              <a:t>1. A </a:t>
            </a:r>
            <a:r>
              <a:rPr lang="en-US" sz="2200" dirty="0"/>
              <a:t>fraction ≈ α</a:t>
            </a:r>
            <a:r>
              <a:rPr lang="en-US" sz="2200" baseline="30000" dirty="0"/>
              <a:t>2</a:t>
            </a:r>
            <a:r>
              <a:rPr lang="en-US" sz="2200" dirty="0"/>
              <a:t> of the inliers will be common to </a:t>
            </a:r>
            <a:r>
              <a:rPr lang="en-US" sz="2200" dirty="0" smtClean="0"/>
              <a:t>inlier models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2</a:t>
            </a:r>
            <a:r>
              <a:rPr lang="en-US" sz="2200" dirty="0"/>
              <a:t>. The inlier residuals correspond to the </a:t>
            </a:r>
            <a:r>
              <a:rPr lang="en-US" sz="2200" i="1" dirty="0"/>
              <a:t>same </a:t>
            </a:r>
            <a:r>
              <a:rPr lang="en-US" sz="2200" dirty="0"/>
              <a:t>underlying        distribution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38341"/>
              </p:ext>
            </p:extLst>
          </p:nvPr>
        </p:nvGraphicFramePr>
        <p:xfrm>
          <a:off x="8092986" y="1859511"/>
          <a:ext cx="385913" cy="40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0" name="Equation" r:id="rId5" imgW="228600" imgH="241300" progId="Equation.3">
                  <p:embed/>
                </p:oleObj>
              </mc:Choice>
              <mc:Fallback>
                <p:oleObj name="Equation" r:id="rId5" imgW="22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2986" y="1859511"/>
                        <a:ext cx="385913" cy="40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the “true” value of the threshold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smtClean="0"/>
              <a:t>1. A </a:t>
            </a:r>
            <a:r>
              <a:rPr lang="en-US" sz="2200" dirty="0"/>
              <a:t>fraction ≈ α</a:t>
            </a:r>
            <a:r>
              <a:rPr lang="en-US" sz="2200" baseline="30000" dirty="0"/>
              <a:t>2</a:t>
            </a:r>
            <a:r>
              <a:rPr lang="en-US" sz="2200" dirty="0"/>
              <a:t> of the inliers will be common to </a:t>
            </a:r>
            <a:r>
              <a:rPr lang="en-US" sz="2200" dirty="0" smtClean="0"/>
              <a:t>inlier models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2</a:t>
            </a:r>
            <a:r>
              <a:rPr lang="en-US" sz="2200" dirty="0"/>
              <a:t>. The inlier residuals correspond to the </a:t>
            </a:r>
            <a:r>
              <a:rPr lang="en-US" sz="2200" i="1" dirty="0"/>
              <a:t>same </a:t>
            </a:r>
            <a:r>
              <a:rPr lang="en-US" sz="2200" dirty="0"/>
              <a:t>underlying        distribution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148385"/>
              </p:ext>
            </p:extLst>
          </p:nvPr>
        </p:nvGraphicFramePr>
        <p:xfrm>
          <a:off x="8151389" y="1834580"/>
          <a:ext cx="385913" cy="40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4" name="Equation" r:id="rId4" imgW="228600" imgH="241300" progId="Equation.3">
                  <p:embed/>
                </p:oleObj>
              </mc:Choice>
              <mc:Fallback>
                <p:oleObj name="Equation" r:id="rId4" imgW="22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1389" y="1834580"/>
                        <a:ext cx="385913" cy="40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Table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38876"/>
              </p:ext>
            </p:extLst>
          </p:nvPr>
        </p:nvGraphicFramePr>
        <p:xfrm>
          <a:off x="338328" y="3300984"/>
          <a:ext cx="4135335" cy="157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  <a:gridCol w="81085"/>
              </a:tblGrid>
              <a:tr h="157386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" name="Table 1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85884488"/>
              </p:ext>
            </p:extLst>
          </p:nvPr>
        </p:nvGraphicFramePr>
        <p:xfrm>
          <a:off x="338328" y="3630168"/>
          <a:ext cx="4134876" cy="154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  <a:gridCol w="81076"/>
              </a:tblGrid>
              <a:tr h="154342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00B0F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overlap-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9" y="2548916"/>
            <a:ext cx="4144910" cy="2348936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4541911" y="326263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292934"/>
                </a:solidFill>
              </a:rPr>
              <a:t>θ</a:t>
            </a:r>
            <a:r>
              <a:rPr lang="en-US" baseline="-25000" dirty="0" err="1">
                <a:solidFill>
                  <a:srgbClr val="292934"/>
                </a:solidFill>
              </a:rPr>
              <a:t>t</a:t>
            </a:r>
            <a:r>
              <a:rPr lang="en-US" baseline="-25000" dirty="0">
                <a:solidFill>
                  <a:srgbClr val="292934"/>
                </a:solidFill>
              </a:rPr>
              <a:t> 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6826514" y="493100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92934"/>
                </a:solidFill>
                <a:latin typeface="Cambria Math" pitchFamily="18" charset="0"/>
                <a:ea typeface="Cambria Math" pitchFamily="18" charset="0"/>
              </a:rPr>
              <a:t>t</a:t>
            </a:r>
            <a:endParaRPr lang="en-US" baseline="-25000" dirty="0">
              <a:solidFill>
                <a:srgbClr val="292934"/>
              </a:solidFill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V="1">
            <a:off x="5084423" y="2781496"/>
            <a:ext cx="3543040" cy="23930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8636310" y="2787248"/>
            <a:ext cx="51628" cy="2110604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063879" y="3118103"/>
            <a:ext cx="7951" cy="879829"/>
          </a:xfrm>
          <a:prstGeom prst="line">
            <a:avLst/>
          </a:prstGeom>
          <a:ln w="38100">
            <a:solidFill>
              <a:srgbClr val="44FB25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Freeform 12"/>
          <p:cNvSpPr>
            <a:spLocks/>
          </p:cNvSpPr>
          <p:nvPr/>
        </p:nvSpPr>
        <p:spPr bwMode="auto">
          <a:xfrm rot="15959990" flipV="1">
            <a:off x="5567339" y="2565108"/>
            <a:ext cx="1627912" cy="4496449"/>
          </a:xfrm>
          <a:custGeom>
            <a:avLst/>
            <a:gdLst>
              <a:gd name="T0" fmla="*/ 173 w 509"/>
              <a:gd name="T1" fmla="*/ 0 h 1296"/>
              <a:gd name="T2" fmla="*/ 56 w 509"/>
              <a:gd name="T3" fmla="*/ 752 h 1296"/>
              <a:gd name="T4" fmla="*/ 509 w 509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9" h="1296">
                <a:moveTo>
                  <a:pt x="173" y="0"/>
                </a:moveTo>
                <a:cubicBezTo>
                  <a:pt x="86" y="268"/>
                  <a:pt x="0" y="536"/>
                  <a:pt x="56" y="752"/>
                </a:cubicBezTo>
                <a:cubicBezTo>
                  <a:pt x="112" y="968"/>
                  <a:pt x="310" y="1132"/>
                  <a:pt x="509" y="1296"/>
                </a:cubicBezTo>
              </a:path>
            </a:pathLst>
          </a:custGeom>
          <a:noFill/>
          <a:ln w="15875" cap="flat">
            <a:solidFill>
              <a:srgbClr val="00B05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33604"/>
            <a:ext cx="5095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lvl="1" indent="-342900">
              <a:buFont typeface="Arial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Overlap is low at the true threshold</a:t>
            </a:r>
          </a:p>
          <a:p>
            <a:pPr marL="617220" lvl="1" indent="-342900">
              <a:buFont typeface="Arial"/>
              <a:buChar char="•"/>
            </a:pPr>
            <a:r>
              <a:rPr lang="en-US" sz="2000" dirty="0">
                <a:solidFill>
                  <a:srgbClr val="292934"/>
                </a:solidFill>
              </a:rPr>
              <a:t>Overlap can be high for a large overestimate of the noise scale</a:t>
            </a:r>
          </a:p>
          <a:p>
            <a:pPr marL="1074420" lvl="2" indent="-342900">
              <a:buFont typeface="Arial"/>
              <a:buChar char="•"/>
            </a:pPr>
            <a:r>
              <a:rPr lang="en-US" sz="2000" dirty="0">
                <a:solidFill>
                  <a:srgbClr val="3366FF"/>
                </a:solidFill>
              </a:rPr>
              <a:t>Residuals are unlikely to correspond to the same underlying distribution</a:t>
            </a:r>
          </a:p>
          <a:p>
            <a:endParaRPr lang="en-US" sz="2000" dirty="0">
              <a:solidFill>
                <a:srgbClr val="292934"/>
              </a:solidFill>
            </a:endParaRPr>
          </a:p>
        </p:txBody>
      </p:sp>
      <p:sp>
        <p:nvSpPr>
          <p:cNvPr id="174" name="Right Brace 173"/>
          <p:cNvSpPr/>
          <p:nvPr/>
        </p:nvSpPr>
        <p:spPr>
          <a:xfrm rot="5400000">
            <a:off x="2015352" y="2277018"/>
            <a:ext cx="261919" cy="3568848"/>
          </a:xfrm>
          <a:prstGeom prst="rightBrace">
            <a:avLst/>
          </a:prstGeom>
          <a:ln w="28575" cmpd="sng">
            <a:solidFill>
              <a:srgbClr val="44FB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516113" y="2769231"/>
            <a:ext cx="1482659" cy="342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</a:rPr>
              <a:t>Outlier models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074453" y="3907286"/>
            <a:ext cx="1359554" cy="4417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24042" y="3887848"/>
            <a:ext cx="9964" cy="984921"/>
          </a:xfrm>
          <a:prstGeom prst="line">
            <a:avLst/>
          </a:prstGeom>
          <a:ln w="28575">
            <a:solidFill>
              <a:srgbClr val="44FB25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5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0" grpId="0"/>
      <p:bldP spid="173" grpId="0" animBg="1"/>
      <p:bldP spid="17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idx="1"/>
          </p:nvPr>
        </p:nvSpPr>
        <p:spPr>
          <a:xfrm>
            <a:off x="133419" y="962025"/>
            <a:ext cx="8949641" cy="55149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At the “true” value of the threshold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200" dirty="0" smtClean="0"/>
              <a:t>1. A </a:t>
            </a:r>
            <a:r>
              <a:rPr lang="en-US" sz="2200" dirty="0"/>
              <a:t>fraction ≈ α</a:t>
            </a:r>
            <a:r>
              <a:rPr lang="en-US" sz="2200" baseline="30000" dirty="0"/>
              <a:t>2</a:t>
            </a:r>
            <a:r>
              <a:rPr lang="en-US" sz="2200" dirty="0"/>
              <a:t> of the inliers will be common to </a:t>
            </a:r>
            <a:r>
              <a:rPr lang="en-US" sz="2200" dirty="0" smtClean="0"/>
              <a:t>inlier models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2</a:t>
            </a:r>
            <a:r>
              <a:rPr lang="en-US" sz="2200" dirty="0"/>
              <a:t>. The inlier residuals correspond to the </a:t>
            </a:r>
            <a:r>
              <a:rPr lang="en-US" sz="2200" i="1" dirty="0"/>
              <a:t>same </a:t>
            </a:r>
            <a:r>
              <a:rPr lang="en-US" sz="2200" dirty="0"/>
              <a:t>underlying        distribution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</a:t>
            </a:r>
            <a:endParaRPr lang="en-US" dirty="0"/>
          </a:p>
        </p:txBody>
      </p:sp>
      <p:graphicFrame>
        <p:nvGraphicFramePr>
          <p:cNvPr id="15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534611"/>
              </p:ext>
            </p:extLst>
          </p:nvPr>
        </p:nvGraphicFramePr>
        <p:xfrm>
          <a:off x="8011102" y="1834580"/>
          <a:ext cx="385913" cy="40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8" name="Equation" r:id="rId4" imgW="228600" imgH="241300" progId="Equation.3">
                  <p:embed/>
                </p:oleObj>
              </mc:Choice>
              <mc:Fallback>
                <p:oleObj name="Equation" r:id="rId4" imgW="228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11102" y="1834580"/>
                        <a:ext cx="385913" cy="407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66269" y="956443"/>
            <a:ext cx="8763555" cy="1502561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28222" y="2586959"/>
                <a:ext cx="20274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="" xmlns:m="http://schemas.openxmlformats.org/officeDocument/2006/math"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29293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292934"/>
                    </a:solidFill>
                  </a:rPr>
                  <a:t>-consistency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222" y="2586959"/>
                <a:ext cx="20274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if overlap ≈ α</a:t>
            </a:r>
            <a:r>
              <a:rPr lang="en-US" baseline="30000" dirty="0" smtClean="0"/>
              <a:t>2 </a:t>
            </a:r>
            <a:r>
              <a:rPr lang="en-US" dirty="0" smtClean="0"/>
              <a:t>for some </a:t>
            </a:r>
            <a:r>
              <a:rPr lang="en-US" i="1" dirty="0" smtClean="0"/>
              <a:t>t</a:t>
            </a:r>
            <a:endParaRPr lang="en-US" i="1" baseline="30000" dirty="0" smtClean="0"/>
          </a:p>
          <a:p>
            <a:pPr lvl="2"/>
            <a:r>
              <a:rPr lang="en-US" sz="2000" dirty="0" smtClean="0"/>
              <a:t>Check if residuals come from the same distribution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364941" y="1159933"/>
            <a:ext cx="347134" cy="1608667"/>
          </a:xfrm>
          <a:prstGeom prst="rightBrac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0501" y="1596608"/>
            <a:ext cx="116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Similar to RANSAC</a:t>
            </a:r>
          </a:p>
        </p:txBody>
      </p:sp>
      <p:sp useBgFill="1">
        <p:nvSpPr>
          <p:cNvPr id="9" name="Rectangle 8"/>
          <p:cNvSpPr/>
          <p:nvPr/>
        </p:nvSpPr>
        <p:spPr>
          <a:xfrm>
            <a:off x="465668" y="2759691"/>
            <a:ext cx="7648963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9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if overlap ≈ α</a:t>
            </a:r>
            <a:r>
              <a:rPr lang="en-US" baseline="30000" dirty="0" smtClean="0"/>
              <a:t>2 </a:t>
            </a:r>
            <a:r>
              <a:rPr lang="en-US" dirty="0"/>
              <a:t>for some </a:t>
            </a:r>
            <a:r>
              <a:rPr lang="en-US" i="1" dirty="0" smtClean="0"/>
              <a:t>t</a:t>
            </a:r>
            <a:endParaRPr lang="en-US" baseline="30000" dirty="0" smtClean="0"/>
          </a:p>
          <a:p>
            <a:pPr lvl="2"/>
            <a:r>
              <a:rPr lang="en-US" sz="2000" dirty="0" smtClean="0"/>
              <a:t>Check if residuals come from the same </a:t>
            </a:r>
            <a:br>
              <a:rPr lang="en-US" sz="2000" dirty="0" smtClean="0"/>
            </a:br>
            <a:r>
              <a:rPr lang="en-US" sz="2000" dirty="0" smtClean="0"/>
              <a:t>distribution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 useBgFill="1">
        <p:nvSpPr>
          <p:cNvPr id="5" name="Rectangle 4"/>
          <p:cNvSpPr/>
          <p:nvPr/>
        </p:nvSpPr>
        <p:spPr>
          <a:xfrm>
            <a:off x="524933" y="950052"/>
            <a:ext cx="6929546" cy="17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107345" y="2805466"/>
            <a:ext cx="347134" cy="1930401"/>
          </a:xfrm>
          <a:prstGeom prst="rightBrac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8937" y="3425133"/>
            <a:ext cx="172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Find consistent pairs of models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13579" y="3770667"/>
            <a:ext cx="4216" cy="1811149"/>
          </a:xfrm>
          <a:prstGeom prst="straightConnector1">
            <a:avLst/>
          </a:prstGeom>
          <a:ln w="28575">
            <a:solidFill>
              <a:srgbClr val="5FC9D7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1936" y="5389654"/>
            <a:ext cx="543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Efficient implementation: use residual ordering</a:t>
            </a:r>
          </a:p>
          <a:p>
            <a:r>
              <a:rPr lang="en-US" dirty="0">
                <a:solidFill>
                  <a:srgbClr val="292934"/>
                </a:solidFill>
              </a:rPr>
              <a:t>Single pass over sorted residuals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29354" y="3787078"/>
            <a:ext cx="262107" cy="0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9829" y="5574320"/>
            <a:ext cx="262107" cy="0"/>
          </a:xfrm>
          <a:prstGeom prst="line">
            <a:avLst/>
          </a:prstGeom>
          <a:ln w="28575">
            <a:solidFill>
              <a:srgbClr val="5FC9D7"/>
            </a:solidFill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01757" y="3619033"/>
            <a:ext cx="0" cy="364620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" name="Rectangle 7"/>
          <p:cNvSpPr/>
          <p:nvPr/>
        </p:nvSpPr>
        <p:spPr>
          <a:xfrm>
            <a:off x="465669" y="2759691"/>
            <a:ext cx="6112932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</a:t>
            </a:r>
            <a:r>
              <a:rPr lang="en-US" dirty="0"/>
              <a:t>if </a:t>
            </a:r>
            <a:r>
              <a:rPr lang="en-US" dirty="0" smtClean="0"/>
              <a:t>overlap ≈ α</a:t>
            </a:r>
            <a:r>
              <a:rPr lang="en-US" baseline="30000" dirty="0" smtClean="0"/>
              <a:t>2 </a:t>
            </a:r>
            <a:r>
              <a:rPr lang="en-US" dirty="0"/>
              <a:t>for some </a:t>
            </a:r>
            <a:r>
              <a:rPr lang="en-US" i="1" dirty="0" smtClean="0"/>
              <a:t>t</a:t>
            </a:r>
            <a:endParaRPr lang="en-US" baseline="30000" dirty="0"/>
          </a:p>
          <a:p>
            <a:pPr lvl="2"/>
            <a:r>
              <a:rPr lang="en-US" sz="2000" dirty="0" smtClean="0"/>
              <a:t>Check if residuals come from the same </a:t>
            </a:r>
            <a:br>
              <a:rPr lang="en-US" sz="2000" dirty="0" smtClean="0"/>
            </a:br>
            <a:r>
              <a:rPr lang="en-US" sz="2000" dirty="0" smtClean="0"/>
              <a:t>distribution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 useBgFill="1">
        <p:nvSpPr>
          <p:cNvPr id="5" name="Rectangle 4"/>
          <p:cNvSpPr/>
          <p:nvPr/>
        </p:nvSpPr>
        <p:spPr>
          <a:xfrm>
            <a:off x="524933" y="976788"/>
            <a:ext cx="7001488" cy="17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692900" y="2810932"/>
            <a:ext cx="347134" cy="1930401"/>
          </a:xfrm>
          <a:prstGeom prst="rightBrac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700" y="3430599"/>
            <a:ext cx="172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Find consistent pairs of models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86933" y="4422368"/>
            <a:ext cx="5291668" cy="0"/>
          </a:xfrm>
          <a:prstGeom prst="line">
            <a:avLst/>
          </a:prstGeom>
          <a:ln w="28575">
            <a:solidFill>
              <a:srgbClr val="5FC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32767" y="4422368"/>
            <a:ext cx="0" cy="304803"/>
          </a:xfrm>
          <a:prstGeom prst="straightConnector1">
            <a:avLst/>
          </a:prstGeom>
          <a:ln w="28575">
            <a:solidFill>
              <a:srgbClr val="5FC9D7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2067" y="4847305"/>
            <a:ext cx="430953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Two-sample Kolmogorov-Smirnov test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  <a:p>
            <a:r>
              <a:rPr lang="en-US" dirty="0">
                <a:solidFill>
                  <a:srgbClr val="292934"/>
                </a:solidFill>
              </a:rPr>
              <a:t> Reject null hypothesis at level β if</a:t>
            </a:r>
          </a:p>
          <a:p>
            <a:endParaRPr lang="en-US" dirty="0">
              <a:solidFill>
                <a:srgbClr val="292934"/>
              </a:solidFill>
            </a:endParaRPr>
          </a:p>
          <a:p>
            <a:endParaRPr lang="en-US" dirty="0">
              <a:solidFill>
                <a:srgbClr val="29293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75947"/>
              </p:ext>
            </p:extLst>
          </p:nvPr>
        </p:nvGraphicFramePr>
        <p:xfrm>
          <a:off x="2640853" y="5176776"/>
          <a:ext cx="2641176" cy="46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0" name="Equation" r:id="rId4" imgW="1651000" imgH="292100" progId="Equation.3">
                  <p:embed/>
                </p:oleObj>
              </mc:Choice>
              <mc:Fallback>
                <p:oleObj name="Equation" r:id="rId4" imgW="1651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0853" y="5176776"/>
                        <a:ext cx="2641176" cy="467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265802"/>
              </p:ext>
            </p:extLst>
          </p:nvPr>
        </p:nvGraphicFramePr>
        <p:xfrm>
          <a:off x="3206284" y="6020299"/>
          <a:ext cx="15446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1" name="Equation" r:id="rId6" imgW="965200" imgH="266700" progId="Equation.3">
                  <p:embed/>
                </p:oleObj>
              </mc:Choice>
              <mc:Fallback>
                <p:oleObj name="Equation" r:id="rId6" imgW="965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6284" y="6020299"/>
                        <a:ext cx="1544637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3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if overlap </a:t>
            </a:r>
            <a:r>
              <a:rPr lang="en-US" dirty="0"/>
              <a:t>≈ </a:t>
            </a:r>
            <a:r>
              <a:rPr lang="en-US" dirty="0" smtClean="0"/>
              <a:t>α</a:t>
            </a:r>
            <a:r>
              <a:rPr lang="en-US" baseline="30000" dirty="0" smtClean="0"/>
              <a:t>2 </a:t>
            </a:r>
            <a:r>
              <a:rPr lang="en-US" dirty="0"/>
              <a:t>for some </a:t>
            </a:r>
            <a:r>
              <a:rPr lang="en-US" i="1" dirty="0" smtClean="0"/>
              <a:t>t</a:t>
            </a:r>
            <a:endParaRPr lang="en-US" dirty="0" smtClean="0"/>
          </a:p>
          <a:p>
            <a:pPr lvl="2"/>
            <a:r>
              <a:rPr lang="en-US" sz="2000" dirty="0" smtClean="0"/>
              <a:t>Check if residuals come from the same </a:t>
            </a:r>
            <a:br>
              <a:rPr lang="en-US" sz="2000" dirty="0" smtClean="0"/>
            </a:br>
            <a:r>
              <a:rPr lang="en-US" sz="2000" dirty="0" smtClean="0"/>
              <a:t>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82545" y="2490799"/>
            <a:ext cx="1521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Repeat until K pairwise-consistent models are found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472478" y="1364784"/>
            <a:ext cx="0" cy="3136392"/>
          </a:xfrm>
          <a:prstGeom prst="line">
            <a:avLst/>
          </a:prstGeom>
          <a:ln w="57150">
            <a:solidFill>
              <a:srgbClr val="5FC9D7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Distortion</a:t>
            </a:r>
            <a:endParaRPr lang="en-US" dirty="0"/>
          </a:p>
        </p:txBody>
      </p:sp>
      <p:pic>
        <p:nvPicPr>
          <p:cNvPr id="5" name="Content Placeholder 4" descr="img_trans_rad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124200"/>
            <a:ext cx="8229600" cy="3381469"/>
          </a:xfr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0"/>
            <a:ext cx="5000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880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Consensus: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1. </a:t>
            </a:r>
            <a:r>
              <a:rPr lang="en-US" sz="2200" b="1" dirty="0" smtClean="0"/>
              <a:t>Hypothesis generation</a:t>
            </a:r>
          </a:p>
          <a:p>
            <a:pPr marL="274320" lvl="1" indent="0">
              <a:buNone/>
            </a:pPr>
            <a:r>
              <a:rPr lang="en-US" sz="2000" dirty="0" smtClean="0"/>
              <a:t> - Generate model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from random minimal sample</a:t>
            </a:r>
          </a:p>
          <a:p>
            <a:pPr marL="0" indent="0">
              <a:buNone/>
            </a:pPr>
            <a:r>
              <a:rPr lang="en-US" sz="2000" dirty="0" smtClean="0"/>
              <a:t>2. </a:t>
            </a:r>
            <a:r>
              <a:rPr lang="en-US" sz="2200" b="1" dirty="0" smtClean="0"/>
              <a:t>Model evaluation</a:t>
            </a:r>
          </a:p>
          <a:p>
            <a:pPr marL="274320" lvl="1" indent="0">
              <a:buNone/>
            </a:pPr>
            <a:r>
              <a:rPr lang="en-US" sz="2000" dirty="0" smtClean="0"/>
              <a:t> - Compute and store residuals of </a:t>
            </a:r>
            <a:r>
              <a:rPr lang="en-US" sz="2000" b="1" dirty="0" err="1"/>
              <a:t>M</a:t>
            </a:r>
            <a:r>
              <a:rPr lang="en-US" sz="2000" baseline="-25000" dirty="0" err="1"/>
              <a:t>i</a:t>
            </a:r>
            <a:r>
              <a:rPr lang="en-US" sz="2000" dirty="0" smtClean="0"/>
              <a:t> to all data points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200" b="1" dirty="0" smtClean="0"/>
              <a:t>Test </a:t>
            </a:r>
            <a:r>
              <a:rPr lang="el-GR" sz="2200" b="1" dirty="0">
                <a:latin typeface="Cambria Math" pitchFamily="18" charset="0"/>
                <a:ea typeface="Cambria Math" pitchFamily="18" charset="0"/>
              </a:rPr>
              <a:t>α </a:t>
            </a:r>
            <a:r>
              <a:rPr lang="en-US" sz="2200" b="1" dirty="0" smtClean="0">
                <a:latin typeface="Cambria Math" pitchFamily="18" charset="0"/>
                <a:ea typeface="Cambria Math" pitchFamily="18" charset="0"/>
              </a:rPr>
              <a:t>– con</a:t>
            </a:r>
            <a:r>
              <a:rPr lang="en-US" sz="2200" b="1" dirty="0" smtClean="0"/>
              <a:t>sistency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000" dirty="0" smtClean="0"/>
              <a:t>- For a pair of models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M</a:t>
            </a:r>
            <a:r>
              <a:rPr lang="en-US" sz="2000" baseline="-25000" dirty="0" err="1" smtClean="0"/>
              <a:t>j</a:t>
            </a:r>
            <a:endParaRPr lang="en-US" sz="2000" b="1" dirty="0" smtClean="0"/>
          </a:p>
          <a:p>
            <a:pPr lvl="2"/>
            <a:r>
              <a:rPr lang="en-US" dirty="0" smtClean="0"/>
              <a:t>Check if overlap </a:t>
            </a:r>
            <a:r>
              <a:rPr lang="en-US" dirty="0"/>
              <a:t>≈ </a:t>
            </a:r>
            <a:r>
              <a:rPr lang="en-US" dirty="0" smtClean="0"/>
              <a:t>α</a:t>
            </a:r>
            <a:r>
              <a:rPr lang="en-US" baseline="30000" dirty="0" smtClean="0"/>
              <a:t>2 </a:t>
            </a:r>
            <a:r>
              <a:rPr lang="en-US" dirty="0"/>
              <a:t>for some </a:t>
            </a:r>
            <a:r>
              <a:rPr lang="en-US" i="1" dirty="0" smtClean="0"/>
              <a:t>t</a:t>
            </a:r>
            <a:endParaRPr lang="en-US" dirty="0" smtClean="0"/>
          </a:p>
          <a:p>
            <a:pPr lvl="2"/>
            <a:r>
              <a:rPr lang="en-US" sz="2000" dirty="0" smtClean="0"/>
              <a:t>Check if residuals come from the same </a:t>
            </a:r>
            <a:br>
              <a:rPr lang="en-US" sz="2000" dirty="0" smtClean="0"/>
            </a:br>
            <a:r>
              <a:rPr lang="en-US" sz="2000" dirty="0" smtClean="0"/>
              <a:t>distribution</a:t>
            </a:r>
          </a:p>
          <a:p>
            <a:pPr marL="0" indent="0">
              <a:buNone/>
            </a:pPr>
            <a:r>
              <a:rPr lang="en-US" sz="2200" dirty="0" smtClean="0"/>
              <a:t>4. </a:t>
            </a:r>
            <a:r>
              <a:rPr lang="en-US" sz="2200" b="1" dirty="0" smtClean="0"/>
              <a:t>Refine solution</a:t>
            </a:r>
          </a:p>
          <a:p>
            <a:pPr marL="0" indent="0">
              <a:buNone/>
            </a:pPr>
            <a:r>
              <a:rPr lang="en-US" sz="2200" b="1" dirty="0" smtClean="0"/>
              <a:t>     </a:t>
            </a:r>
            <a:r>
              <a:rPr lang="en-US" sz="2200" dirty="0" smtClean="0"/>
              <a:t>- </a:t>
            </a:r>
            <a:r>
              <a:rPr lang="en-US" sz="2200" dirty="0" err="1" smtClean="0"/>
              <a:t>Recompute</a:t>
            </a:r>
            <a:r>
              <a:rPr lang="en-US" sz="2200" dirty="0" smtClean="0"/>
              <a:t> final model and inliers</a:t>
            </a:r>
            <a:endParaRPr lang="en-US" sz="2200" b="1" dirty="0"/>
          </a:p>
          <a:p>
            <a:pPr lvl="2"/>
            <a:endParaRPr lang="en-US" sz="2800" dirty="0" smtClean="0"/>
          </a:p>
          <a:p>
            <a:pPr lvl="2"/>
            <a:endParaRPr lang="en-US" dirty="0"/>
          </a:p>
          <a:p>
            <a:pPr lvl="2"/>
            <a:endParaRPr lang="en-US" sz="2000" dirty="0" smtClean="0"/>
          </a:p>
          <a:p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2545" y="2490799"/>
            <a:ext cx="1521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Repeat until K pairwise-consistent models are found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472478" y="1364784"/>
            <a:ext cx="0" cy="3136392"/>
          </a:xfrm>
          <a:prstGeom prst="line">
            <a:avLst/>
          </a:prstGeom>
          <a:ln w="57150">
            <a:solidFill>
              <a:srgbClr val="5FC9D7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0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7" y="870009"/>
            <a:ext cx="8700117" cy="5544845"/>
          </a:xfrm>
        </p:spPr>
        <p:txBody>
          <a:bodyPr/>
          <a:lstStyle/>
          <a:p>
            <a:r>
              <a:rPr lang="en-US" sz="2400" dirty="0" smtClean="0"/>
              <a:t>Real 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67" y="1927412"/>
            <a:ext cx="6241644" cy="31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3883" y="4482353"/>
            <a:ext cx="3018117" cy="23905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tit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93" y="1925986"/>
            <a:ext cx="3367873" cy="2171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4074" y="3423919"/>
            <a:ext cx="3332983" cy="28474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3403" y="2572273"/>
            <a:ext cx="3140037" cy="26236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83473" y="18288"/>
            <a:ext cx="420769" cy="329184"/>
          </a:xfrm>
          <a:prstGeom prst="rect">
            <a:avLst/>
          </a:prstGeom>
        </p:spPr>
        <p:txBody>
          <a:bodyPr/>
          <a:lstStyle/>
          <a:p>
            <a:fld id="{2150EAF6-6FBB-4D16-AB8F-07BA96CB6EA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49" y="1095713"/>
            <a:ext cx="8459369" cy="5257800"/>
          </a:xfrm>
        </p:spPr>
        <p:txBody>
          <a:bodyPr/>
          <a:lstStyle/>
          <a:p>
            <a:r>
              <a:rPr lang="en-US" dirty="0" smtClean="0"/>
              <a:t>RECON is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Flexible</a:t>
            </a:r>
            <a:r>
              <a:rPr lang="en-US" dirty="0" smtClean="0"/>
              <a:t>: no data/model dependent threshold settings</a:t>
            </a:r>
          </a:p>
          <a:p>
            <a:pPr lvl="2"/>
            <a:r>
              <a:rPr lang="en-US" dirty="0" smtClean="0"/>
              <a:t>Inlier threshold</a:t>
            </a:r>
          </a:p>
          <a:p>
            <a:pPr lvl="2"/>
            <a:r>
              <a:rPr lang="en-US" dirty="0" smtClean="0"/>
              <a:t>Inlier ratio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Accurate</a:t>
            </a:r>
            <a:r>
              <a:rPr lang="en-US" dirty="0"/>
              <a:t>: achieves results of the same quality as RANSAC without </a:t>
            </a:r>
            <a:r>
              <a:rPr lang="en-US" i="1" dirty="0" err="1"/>
              <a:t>apriori</a:t>
            </a:r>
            <a:r>
              <a:rPr lang="en-US" i="1" dirty="0"/>
              <a:t> </a:t>
            </a:r>
            <a:r>
              <a:rPr lang="en-US" dirty="0"/>
              <a:t>knowledge of the noise parameters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Efficient</a:t>
            </a:r>
            <a:r>
              <a:rPr lang="en-US" dirty="0" smtClean="0"/>
              <a:t>: adapts to the inlier ratio in the data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Extensible</a:t>
            </a:r>
            <a:r>
              <a:rPr lang="en-US" dirty="0" smtClean="0"/>
              <a:t>: Can be combined with other RANSAC optimizations (non-uniform sampling, degeneracy handling, etc.)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Code</a:t>
            </a:r>
            <a:r>
              <a:rPr lang="en-US" dirty="0" smtClean="0"/>
              <a:t>: </a:t>
            </a:r>
            <a:r>
              <a:rPr lang="en-US" dirty="0"/>
              <a:t>http://</a:t>
            </a:r>
            <a:r>
              <a:rPr lang="en-US" dirty="0" err="1"/>
              <a:t>cs.unc.edu</a:t>
            </a:r>
            <a:r>
              <a:rPr lang="en-US" dirty="0"/>
              <a:t>/~</a:t>
            </a:r>
            <a:r>
              <a:rPr lang="en-US" dirty="0" err="1"/>
              <a:t>rraguram</a:t>
            </a:r>
            <a:r>
              <a:rPr lang="en-US" dirty="0"/>
              <a:t>/recon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Fitting: The Hough transform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0561"/>
          <a:stretch/>
        </p:blipFill>
        <p:spPr bwMode="auto">
          <a:xfrm>
            <a:off x="2434166" y="1458913"/>
            <a:ext cx="4106333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3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Voting schemes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Let each feature vote for all the models that are compatible with it</a:t>
            </a:r>
          </a:p>
          <a:p>
            <a:pPr>
              <a:buFontTx/>
              <a:buChar char="•"/>
            </a:pPr>
            <a:r>
              <a:rPr lang="en-US" dirty="0" smtClean="0"/>
              <a:t>Hopefully the noise features will not vote consistently for any single model</a:t>
            </a:r>
          </a:p>
          <a:p>
            <a:pPr>
              <a:buFontTx/>
              <a:buChar char="•"/>
            </a:pPr>
            <a:r>
              <a:rPr lang="en-US" dirty="0" smtClean="0"/>
              <a:t>Missing data doesn’t matter as long as there are enough features remaining to agree on a good model</a:t>
            </a:r>
          </a:p>
        </p:txBody>
      </p:sp>
    </p:spTree>
    <p:extLst>
      <p:ext uri="{BB962C8B-B14F-4D97-AF65-F5344CB8AC3E}">
        <p14:creationId xmlns:p14="http://schemas.microsoft.com/office/powerpoint/2010/main" val="378720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An early type of voting scheme</a:t>
            </a:r>
          </a:p>
          <a:p>
            <a:pPr>
              <a:buFontTx/>
              <a:buChar char="•"/>
            </a:pPr>
            <a:r>
              <a:rPr lang="en-US" dirty="0" smtClean="0"/>
              <a:t>General outline: </a:t>
            </a:r>
          </a:p>
          <a:p>
            <a:pPr lvl="1"/>
            <a:r>
              <a:rPr lang="en-US" dirty="0" smtClean="0"/>
              <a:t>Discretize parameter space into bins</a:t>
            </a:r>
          </a:p>
          <a:p>
            <a:pPr lvl="1"/>
            <a:r>
              <a:rPr lang="en-US" dirty="0" smtClean="0"/>
              <a:t>For each feature point in the image, put a vote in every bin in the parameter space that could have generated this point</a:t>
            </a:r>
          </a:p>
          <a:p>
            <a:pPr lvl="1"/>
            <a:r>
              <a:rPr lang="en-US" dirty="0" smtClean="0"/>
              <a:t>Find bins that have the most votes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43000" y="6140450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/>
              <a:t>P.V.C. Hough, </a:t>
            </a:r>
            <a:r>
              <a:rPr lang="en-US" sz="1800" b="0" i="1"/>
              <a:t>Machine Analysis of Bubble Chamber Pictures,</a:t>
            </a:r>
            <a:r>
              <a:rPr lang="en-US" sz="1800" b="0"/>
              <a:t> Proc. Int. Conf. High Energy Accelerators and Instrumentation, 1959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95400" y="3581400"/>
            <a:ext cx="25146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267200" y="42672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21351" name="Group 39"/>
          <p:cNvGraphicFramePr>
            <a:graphicFrameLocks noGrp="1"/>
          </p:cNvGraphicFramePr>
          <p:nvPr>
            <p:ph sz="half" idx="4294967295"/>
          </p:nvPr>
        </p:nvGraphicFramePr>
        <p:xfrm>
          <a:off x="5562600" y="3581400"/>
          <a:ext cx="2362200" cy="1981200"/>
        </p:xfrm>
        <a:graphic>
          <a:graphicData uri="http://schemas.openxmlformats.org/drawingml/2006/table">
            <a:tbl>
              <a:tblPr/>
              <a:tblGrid>
                <a:gridCol w="473075"/>
                <a:gridCol w="471488"/>
                <a:gridCol w="473075"/>
                <a:gridCol w="471487"/>
                <a:gridCol w="47307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3" name="Oval 41"/>
          <p:cNvSpPr>
            <a:spLocks noChangeArrowheads="1"/>
          </p:cNvSpPr>
          <p:nvPr/>
        </p:nvSpPr>
        <p:spPr bwMode="auto">
          <a:xfrm>
            <a:off x="1905000" y="5029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2"/>
          <p:cNvSpPr>
            <a:spLocks noChangeArrowheads="1"/>
          </p:cNvSpPr>
          <p:nvPr/>
        </p:nvSpPr>
        <p:spPr bwMode="auto">
          <a:xfrm>
            <a:off x="2133600" y="4800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3"/>
          <p:cNvSpPr>
            <a:spLocks noChangeArrowheads="1"/>
          </p:cNvSpPr>
          <p:nvPr/>
        </p:nvSpPr>
        <p:spPr bwMode="auto">
          <a:xfrm>
            <a:off x="2438400" y="4572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Oval 44"/>
          <p:cNvSpPr>
            <a:spLocks noChangeArrowheads="1"/>
          </p:cNvSpPr>
          <p:nvPr/>
        </p:nvSpPr>
        <p:spPr bwMode="auto">
          <a:xfrm>
            <a:off x="2667000" y="4343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Oval 45"/>
          <p:cNvSpPr>
            <a:spLocks noChangeArrowheads="1"/>
          </p:cNvSpPr>
          <p:nvPr/>
        </p:nvSpPr>
        <p:spPr bwMode="auto">
          <a:xfrm>
            <a:off x="2895600" y="4191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Oval 46"/>
          <p:cNvSpPr>
            <a:spLocks noChangeArrowheads="1"/>
          </p:cNvSpPr>
          <p:nvPr/>
        </p:nvSpPr>
        <p:spPr bwMode="auto">
          <a:xfrm>
            <a:off x="3124200" y="3962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Text Box 47"/>
          <p:cNvSpPr txBox="1">
            <a:spLocks noChangeArrowheads="1"/>
          </p:cNvSpPr>
          <p:nvPr/>
        </p:nvSpPr>
        <p:spPr bwMode="auto">
          <a:xfrm>
            <a:off x="1741488" y="5470525"/>
            <a:ext cx="163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16430" name="Text Box 48"/>
          <p:cNvSpPr txBox="1">
            <a:spLocks noChangeArrowheads="1"/>
          </p:cNvSpPr>
          <p:nvPr/>
        </p:nvSpPr>
        <p:spPr bwMode="auto">
          <a:xfrm>
            <a:off x="5334000" y="5546725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42881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Parameter space representation</a:t>
            </a: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 line in the image corresponds to a point in Hough space</a:t>
            </a: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5800" y="3027363"/>
          <a:ext cx="7315200" cy="253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93" name="Image" r:id="rId4" imgW="10552381" imgH="3657143" progId="Photoshop.Image.10">
                  <p:embed/>
                </p:oleObj>
              </mc:Choice>
              <mc:Fallback>
                <p:oleObj name="Image" r:id="rId4" imgW="10552381" imgH="365714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27363"/>
                        <a:ext cx="7315200" cy="253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5"/>
          <p:cNvSpPr txBox="1">
            <a:spLocks noChangeArrowheads="1"/>
          </p:cNvSpPr>
          <p:nvPr/>
        </p:nvSpPr>
        <p:spPr bwMode="auto">
          <a:xfrm>
            <a:off x="1295400" y="257016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1030" name="Text Box 16"/>
          <p:cNvSpPr txBox="1">
            <a:spLocks noChangeArrowheads="1"/>
          </p:cNvSpPr>
          <p:nvPr/>
        </p:nvSpPr>
        <p:spPr bwMode="auto">
          <a:xfrm>
            <a:off x="5475288" y="2570163"/>
            <a:ext cx="290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847435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667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 in the Hough space?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33400" y="3416300"/>
          <a:ext cx="7772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6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16300"/>
                        <a:ext cx="7772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562600" y="2971800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19800" y="3810000"/>
            <a:ext cx="2286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8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667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 in the Hough space?</a:t>
            </a:r>
          </a:p>
          <a:p>
            <a:pPr lvl="1"/>
            <a:r>
              <a:rPr lang="en-US" smtClean="0"/>
              <a:t>Answer: the solutions of b = –x</a:t>
            </a:r>
            <a:r>
              <a:rPr lang="en-US" baseline="-25000" smtClean="0"/>
              <a:t>0</a:t>
            </a:r>
            <a:r>
              <a:rPr lang="en-US" smtClean="0"/>
              <a:t>m + y</a:t>
            </a:r>
            <a:r>
              <a:rPr lang="en-US" baseline="-25000" smtClean="0"/>
              <a:t>0</a:t>
            </a:r>
            <a:endParaRPr lang="en-US" smtClean="0"/>
          </a:p>
          <a:p>
            <a:pPr lvl="1"/>
            <a:r>
              <a:rPr lang="en-US" smtClean="0"/>
              <a:t>This is a line in Hough space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33400" y="3416300"/>
          <a:ext cx="777240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0" name="Image" r:id="rId4" imgW="10882540" imgH="3644444" progId="Photoshop.Image.10">
                  <p:embed/>
                </p:oleObj>
              </mc:Choice>
              <mc:Fallback>
                <p:oleObj name="Image" r:id="rId4" imgW="10882540" imgH="364444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16300"/>
                        <a:ext cx="7772400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562600" y="2971800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337026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Where is the line that contains both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and (x</a:t>
            </a:r>
            <a:r>
              <a:rPr lang="en-US" baseline="-25000" smtClean="0"/>
              <a:t>1</a:t>
            </a:r>
            <a:r>
              <a:rPr lang="en-US" smtClean="0"/>
              <a:t>, y</a:t>
            </a:r>
            <a:r>
              <a:rPr lang="en-US" baseline="-25000" smtClean="0"/>
              <a:t>1</a:t>
            </a:r>
            <a:r>
              <a:rPr lang="en-US" smtClean="0"/>
              <a:t>)?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28638" y="3487738"/>
          <a:ext cx="7777162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63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487738"/>
                        <a:ext cx="7777162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47800" y="4419600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x</a:t>
            </a:r>
            <a:r>
              <a:rPr lang="en-US" sz="1800" b="0" baseline="-25000"/>
              <a:t>0</a:t>
            </a:r>
            <a:r>
              <a:rPr lang="en-US" sz="1800" b="0"/>
              <a:t>, </a:t>
            </a:r>
            <a:r>
              <a:rPr lang="en-US" sz="1800" b="0" i="1"/>
              <a:t>y</a:t>
            </a:r>
            <a:r>
              <a:rPr lang="en-US" sz="1800" b="0" baseline="-25000"/>
              <a:t>0</a:t>
            </a:r>
            <a:r>
              <a:rPr lang="en-US" sz="1800" b="0"/>
              <a:t>)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339975" y="382428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x</a:t>
            </a:r>
            <a:r>
              <a:rPr lang="en-US" sz="1800" b="0" baseline="-25000"/>
              <a:t>1</a:t>
            </a:r>
            <a:r>
              <a:rPr lang="en-US" sz="1800" b="0"/>
              <a:t>, </a:t>
            </a:r>
            <a:r>
              <a:rPr lang="en-US" sz="1800" b="0" i="1"/>
              <a:t>y</a:t>
            </a:r>
            <a:r>
              <a:rPr lang="en-US" sz="1800" b="0" baseline="-25000"/>
              <a:t>1</a:t>
            </a:r>
            <a:r>
              <a:rPr lang="en-US" sz="1800" b="0"/>
              <a:t>)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629400" y="510540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/>
              <a:t>b</a:t>
            </a:r>
            <a:r>
              <a:rPr lang="en-US" sz="1800" b="0"/>
              <a:t> = –</a:t>
            </a:r>
            <a:r>
              <a:rPr lang="en-US" sz="1800" b="0" i="1"/>
              <a:t>x</a:t>
            </a:r>
            <a:r>
              <a:rPr lang="en-US" sz="1800" b="0" baseline="-25000"/>
              <a:t>1</a:t>
            </a:r>
            <a:r>
              <a:rPr lang="en-US" sz="1800" b="0" i="1"/>
              <a:t>m</a:t>
            </a:r>
            <a:r>
              <a:rPr lang="en-US" sz="1800" b="0"/>
              <a:t> + </a:t>
            </a:r>
            <a:r>
              <a:rPr lang="en-US" sz="1800" b="0" i="1"/>
              <a:t>y</a:t>
            </a:r>
            <a:r>
              <a:rPr lang="en-US" sz="1800" b="0" baseline="-25000"/>
              <a:t>1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5867400" y="3810000"/>
            <a:ext cx="2438400" cy="1752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976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Brown’s distortion model</a:t>
            </a:r>
          </a:p>
          <a:p>
            <a:pPr lvl="1"/>
            <a:r>
              <a:rPr lang="en-US" dirty="0" smtClean="0"/>
              <a:t>accounts for radial distortion </a:t>
            </a:r>
          </a:p>
          <a:p>
            <a:pPr lvl="1"/>
            <a:r>
              <a:rPr lang="en-US" dirty="0" smtClean="0"/>
              <a:t>accounts for tangential distortion (distortion caused by lens placement errors)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typically K</a:t>
            </a:r>
            <a:r>
              <a:rPr lang="en-US" baseline="-25000" dirty="0" smtClean="0"/>
              <a:t>1</a:t>
            </a:r>
            <a:r>
              <a:rPr lang="en-US" dirty="0" smtClean="0"/>
              <a:t> is used or K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r>
              <a:rPr lang="en-US" dirty="0" smtClean="0"/>
              <a:t>, K</a:t>
            </a:r>
            <a:r>
              <a:rPr lang="en-US" baseline="-25000" dirty="0" smtClean="0"/>
              <a:t>3,</a:t>
            </a:r>
            <a:r>
              <a:rPr lang="en-US" dirty="0" smtClean="0"/>
              <a:t> 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05" y="2686974"/>
            <a:ext cx="8235656" cy="243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305" y="2998925"/>
            <a:ext cx="8235656" cy="246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733800"/>
            <a:ext cx="6395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u</a:t>
            </a:r>
            <a:r>
              <a:rPr lang="en-US" dirty="0" smtClean="0"/>
              <a:t>) undistorted image point as in ideal pinhole camera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r>
              <a:rPr lang="en-US" dirty="0" err="1" smtClean="0"/>
              <a:t>,y</a:t>
            </a:r>
            <a:r>
              <a:rPr lang="en-US" baseline="-25000" dirty="0" err="1" smtClean="0"/>
              <a:t>d</a:t>
            </a:r>
            <a:r>
              <a:rPr lang="en-US" dirty="0" smtClean="0"/>
              <a:t>) distorted image point of camera with radial distortion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c</a:t>
            </a:r>
            <a:r>
              <a:rPr lang="en-US" dirty="0" err="1" smtClean="0"/>
              <a:t>,y</a:t>
            </a:r>
            <a:r>
              <a:rPr lang="en-US" baseline="-25000" dirty="0" err="1" smtClean="0"/>
              <a:t>c</a:t>
            </a:r>
            <a:r>
              <a:rPr lang="en-US" dirty="0" smtClean="0"/>
              <a:t>) distortion center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n</a:t>
            </a:r>
            <a:r>
              <a:rPr lang="en-US" dirty="0" smtClean="0"/>
              <a:t> n-</a:t>
            </a:r>
            <a:r>
              <a:rPr lang="en-US" dirty="0" err="1" smtClean="0"/>
              <a:t>th</a:t>
            </a:r>
            <a:r>
              <a:rPr lang="en-US" dirty="0" smtClean="0"/>
              <a:t> radial distortion coefficient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n</a:t>
            </a:r>
            <a:r>
              <a:rPr lang="en-US" dirty="0" smtClean="0"/>
              <a:t> n-</a:t>
            </a:r>
            <a:r>
              <a:rPr lang="en-US" dirty="0" err="1" smtClean="0"/>
              <a:t>th</a:t>
            </a:r>
            <a:r>
              <a:rPr lang="en-US" dirty="0" smtClean="0"/>
              <a:t> tangential distortion 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9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Where is the line that contains both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and (x</a:t>
            </a:r>
            <a:r>
              <a:rPr lang="en-US" baseline="-25000" smtClean="0"/>
              <a:t>1</a:t>
            </a:r>
            <a:r>
              <a:rPr lang="en-US" smtClean="0"/>
              <a:t>, y</a:t>
            </a:r>
            <a:r>
              <a:rPr lang="en-US" baseline="-25000" smtClean="0"/>
              <a:t>1</a:t>
            </a:r>
            <a:r>
              <a:rPr lang="en-US" smtClean="0"/>
              <a:t>)?</a:t>
            </a:r>
          </a:p>
          <a:p>
            <a:pPr lvl="1"/>
            <a:r>
              <a:rPr lang="en-US" smtClean="0"/>
              <a:t>It is the intersection of the lines b = –x</a:t>
            </a:r>
            <a:r>
              <a:rPr lang="en-US" baseline="-25000" smtClean="0"/>
              <a:t>0</a:t>
            </a:r>
            <a:r>
              <a:rPr lang="en-US" smtClean="0"/>
              <a:t>m + y</a:t>
            </a:r>
            <a:r>
              <a:rPr lang="en-US" baseline="-25000" smtClean="0"/>
              <a:t>0 </a:t>
            </a:r>
            <a:r>
              <a:rPr lang="en-US" smtClean="0"/>
              <a:t>and </a:t>
            </a:r>
            <a:br>
              <a:rPr lang="en-US" smtClean="0"/>
            </a:br>
            <a:r>
              <a:rPr lang="en-US" smtClean="0"/>
              <a:t>b = –x</a:t>
            </a:r>
            <a:r>
              <a:rPr lang="en-US" baseline="-25000" smtClean="0"/>
              <a:t>1</a:t>
            </a:r>
            <a:r>
              <a:rPr lang="en-US" smtClean="0"/>
              <a:t>m + y</a:t>
            </a:r>
            <a:r>
              <a:rPr lang="en-US" baseline="-25000" smtClean="0"/>
              <a:t>1</a:t>
            </a:r>
            <a:r>
              <a:rPr lang="en-US" smtClean="0"/>
              <a:t> </a:t>
            </a:r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528638" y="3487738"/>
          <a:ext cx="7777162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88" name="Image" r:id="rId4" imgW="10971429" imgH="3758730" progId="Photoshop.Image.10">
                  <p:embed/>
                </p:oleObj>
              </mc:Choice>
              <mc:Fallback>
                <p:oleObj name="Image" r:id="rId4" imgW="10971429" imgH="375873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487738"/>
                        <a:ext cx="7777162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Image space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90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Hough parameter space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447800" y="4419600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x</a:t>
            </a:r>
            <a:r>
              <a:rPr lang="en-US" sz="1800" b="0" baseline="-25000"/>
              <a:t>0</a:t>
            </a:r>
            <a:r>
              <a:rPr lang="en-US" sz="1800" b="0"/>
              <a:t>, </a:t>
            </a:r>
            <a:r>
              <a:rPr lang="en-US" sz="1800" b="0" i="1"/>
              <a:t>y</a:t>
            </a:r>
            <a:r>
              <a:rPr lang="en-US" sz="1800" b="0" baseline="-25000"/>
              <a:t>0</a:t>
            </a:r>
            <a:r>
              <a:rPr lang="en-US" sz="1800" b="0"/>
              <a:t>)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339975" y="382428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</a:t>
            </a:r>
            <a:r>
              <a:rPr lang="en-US" sz="1800" b="0" i="1"/>
              <a:t>x</a:t>
            </a:r>
            <a:r>
              <a:rPr lang="en-US" sz="1800" b="0" baseline="-25000"/>
              <a:t>1</a:t>
            </a:r>
            <a:r>
              <a:rPr lang="en-US" sz="1800" b="0"/>
              <a:t>, </a:t>
            </a:r>
            <a:r>
              <a:rPr lang="en-US" sz="1800" b="0" i="1"/>
              <a:t>y</a:t>
            </a:r>
            <a:r>
              <a:rPr lang="en-US" sz="1800" b="0" baseline="-25000"/>
              <a:t>1</a:t>
            </a:r>
            <a:r>
              <a:rPr lang="en-US" sz="1800" b="0"/>
              <a:t>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629400" y="5105400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i="1"/>
              <a:t>b</a:t>
            </a:r>
            <a:r>
              <a:rPr lang="en-US" sz="1800" b="0"/>
              <a:t> = –</a:t>
            </a:r>
            <a:r>
              <a:rPr lang="en-US" sz="1800" b="0" i="1"/>
              <a:t>x</a:t>
            </a:r>
            <a:r>
              <a:rPr lang="en-US" sz="1800" b="0" baseline="-25000"/>
              <a:t>1</a:t>
            </a:r>
            <a:r>
              <a:rPr lang="en-US" sz="1800" b="0" i="1"/>
              <a:t>m</a:t>
            </a:r>
            <a:r>
              <a:rPr lang="en-US" sz="1800" b="0"/>
              <a:t> + </a:t>
            </a:r>
            <a:r>
              <a:rPr lang="en-US" sz="1800" b="0" i="1"/>
              <a:t>y</a:t>
            </a:r>
            <a:r>
              <a:rPr lang="en-US" sz="1800" b="0" baseline="-25000"/>
              <a:t>1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6781800" y="4724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2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 smtClean="0"/>
              <a:t>Problems with the (m,b) space:</a:t>
            </a:r>
          </a:p>
          <a:p>
            <a:pPr lvl="1"/>
            <a:r>
              <a:rPr lang="en-US" sz="2400" smtClean="0"/>
              <a:t>Unbounded parameter domain</a:t>
            </a:r>
          </a:p>
          <a:p>
            <a:pPr lvl="1"/>
            <a:r>
              <a:rPr lang="en-US" sz="2400" smtClean="0"/>
              <a:t>Vertical lines require infinite m</a:t>
            </a:r>
          </a:p>
        </p:txBody>
      </p:sp>
      <p:sp>
        <p:nvSpPr>
          <p:cNvPr id="174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721162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c-repres-houg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124200"/>
            <a:ext cx="29384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 smtClean="0"/>
              <a:t>Problems with the (m,b) space:</a:t>
            </a:r>
          </a:p>
          <a:p>
            <a:pPr lvl="1"/>
            <a:r>
              <a:rPr lang="en-US" sz="2400" smtClean="0"/>
              <a:t>Unbounded parameter domain</a:t>
            </a:r>
          </a:p>
          <a:p>
            <a:pPr lvl="1"/>
            <a:r>
              <a:rPr lang="en-US" sz="2400" smtClean="0"/>
              <a:t>Vertical lines require infinite m</a:t>
            </a:r>
          </a:p>
          <a:p>
            <a:pPr>
              <a:buFontTx/>
              <a:buChar char="•"/>
            </a:pPr>
            <a:r>
              <a:rPr lang="en-US" sz="3200" smtClean="0"/>
              <a:t>Alternative: polar representation</a:t>
            </a:r>
          </a:p>
          <a:p>
            <a:pPr>
              <a:buFontTx/>
              <a:buChar char="•"/>
            </a:pPr>
            <a:endParaRPr lang="en-US" sz="3200" smtClean="0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space representation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397250" y="3944938"/>
          <a:ext cx="33607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2" name="Equation" r:id="rId5" imgW="1422360" imgH="203040" progId="Equation.3">
                  <p:embed/>
                </p:oleObj>
              </mc:Choice>
              <mc:Fallback>
                <p:oleObj name="Equation" r:id="rId5" imgW="1422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3944938"/>
                        <a:ext cx="33607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62000" y="6096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0">
                <a:latin typeface="Arial Unicode MS" pitchFamily="34" charset="-128"/>
              </a:rPr>
              <a:t>Each point will add a sinusoid in the (</a:t>
            </a:r>
            <a:r>
              <a:rPr lang="en-US" sz="2400" b="0">
                <a:latin typeface="Arial Unicode MS" pitchFamily="34" charset="-128"/>
                <a:sym typeface="Symbol" pitchFamily="18" charset="2"/>
              </a:rPr>
              <a:t></a:t>
            </a:r>
            <a:r>
              <a:rPr lang="en-US" sz="2400" b="0">
                <a:latin typeface="Arial Unicode MS" pitchFamily="34" charset="-128"/>
                <a:sym typeface="System"/>
              </a:rPr>
              <a:t>,</a:t>
            </a:r>
            <a:r>
              <a:rPr lang="en-US" sz="2400" b="0">
                <a:latin typeface="Arial Unicode MS" pitchFamily="34" charset="-128"/>
                <a:sym typeface="Symbol" pitchFamily="18" charset="2"/>
              </a:rPr>
              <a:t></a:t>
            </a:r>
            <a:r>
              <a:rPr lang="en-US" sz="2400" b="0">
                <a:latin typeface="Arial Unicode MS" pitchFamily="34" charset="-128"/>
                <a:sym typeface="System"/>
              </a:rPr>
              <a:t>) parameter space </a:t>
            </a:r>
            <a:r>
              <a:rPr lang="en-US" sz="2400" b="0">
                <a:latin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6760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dirty="0" smtClean="0"/>
              <a:t>Initialize accumulator H </a:t>
            </a:r>
            <a:br>
              <a:rPr lang="en-US" dirty="0" smtClean="0"/>
            </a:br>
            <a:r>
              <a:rPr lang="en-US" dirty="0" smtClean="0"/>
              <a:t>to all zeros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dirty="0" smtClean="0"/>
              <a:t>For each edge point 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the image</a:t>
            </a:r>
            <a:br>
              <a:rPr lang="en-US" dirty="0" smtClean="0"/>
            </a:br>
            <a:r>
              <a:rPr lang="en-US" dirty="0" smtClean="0"/>
              <a:t>	For </a:t>
            </a:r>
            <a:r>
              <a:rPr lang="en-US" dirty="0" err="1" smtClean="0"/>
              <a:t>θ</a:t>
            </a:r>
            <a:r>
              <a:rPr lang="en-US" dirty="0" smtClean="0"/>
              <a:t> = 0 to 180</a:t>
            </a:r>
            <a:br>
              <a:rPr lang="en-US" dirty="0" smtClean="0"/>
            </a:br>
            <a:r>
              <a:rPr lang="en-US" dirty="0" smtClean="0"/>
              <a:t>	   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 = x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err="1" smtClean="0"/>
              <a:t>θ</a:t>
            </a:r>
            <a:r>
              <a:rPr lang="en-US" dirty="0" smtClean="0"/>
              <a:t> + y sin </a:t>
            </a:r>
            <a:r>
              <a:rPr lang="en-US" dirty="0" err="1" smtClean="0"/>
              <a:t>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H(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) = H(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) + 1</a:t>
            </a:r>
            <a:br>
              <a:rPr lang="en-US" dirty="0" smtClean="0"/>
            </a:br>
            <a:r>
              <a:rPr lang="en-US" dirty="0" smtClean="0"/>
              <a:t>    end</a:t>
            </a:r>
            <a:br>
              <a:rPr lang="en-US" dirty="0" smtClean="0"/>
            </a:br>
            <a:r>
              <a:rPr lang="en-US" dirty="0" smtClean="0"/>
              <a:t>end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 dirty="0" smtClean="0"/>
              <a:t>Find the value(s) of (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) where H(</a:t>
            </a:r>
            <a:r>
              <a:rPr lang="en-US" dirty="0" err="1" smtClean="0"/>
              <a:t>θ</a:t>
            </a:r>
            <a:r>
              <a:rPr lang="en-US" dirty="0" smtClean="0"/>
              <a:t>,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) is a local maximum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The detected line in the image is given by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l-GR" dirty="0" smtClean="0">
                <a:cs typeface="Times New Roman" pitchFamily="18" charset="0"/>
              </a:rPr>
              <a:t>ρ</a:t>
            </a:r>
            <a:r>
              <a:rPr lang="en-US" dirty="0" smtClean="0"/>
              <a:t> = x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dirty="0" err="1" smtClean="0"/>
              <a:t>θ</a:t>
            </a:r>
            <a:r>
              <a:rPr lang="en-US" dirty="0" smtClean="0"/>
              <a:t> + y sin </a:t>
            </a:r>
            <a:r>
              <a:rPr lang="en-US" dirty="0" err="1" smtClean="0"/>
              <a:t>θ</a:t>
            </a:r>
            <a:endParaRPr lang="en-US" dirty="0" smtClean="0"/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19800" y="914400"/>
          <a:ext cx="257651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36" name="Image" r:id="rId4" imgW="5460317" imgH="5815873" progId="Photoshop.Image.10">
                  <p:embed/>
                </p:oleObj>
              </mc:Choice>
              <mc:Fallback>
                <p:oleObj name="Image" r:id="rId4" imgW="5460317" imgH="5815873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57651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019800" y="1981200"/>
            <a:ext cx="3286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0"/>
              <a:t>ρ</a:t>
            </a:r>
            <a:endParaRPr lang="en-US" sz="2000" b="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7291388" y="3276600"/>
            <a:ext cx="32543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/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350437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66000" contrast="8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9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14550" y="557688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356350" y="55626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illustration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250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263775" y="1265238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0" dirty="0"/>
              <a:t>Square </a:t>
            </a:r>
          </a:p>
        </p:txBody>
      </p:sp>
      <p:sp>
        <p:nvSpPr>
          <p:cNvPr id="194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shapes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133" y="1955800"/>
            <a:ext cx="3251200" cy="325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334" t="9635" r="6667" b="9115"/>
          <a:stretch/>
        </p:blipFill>
        <p:spPr>
          <a:xfrm>
            <a:off x="304799" y="2269066"/>
            <a:ext cx="4470401" cy="26416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74064" y="2523068"/>
            <a:ext cx="423333" cy="3085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91000" y="2895597"/>
            <a:ext cx="423333" cy="3085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37313" y="3640649"/>
            <a:ext cx="423333" cy="3085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54249" y="4013178"/>
            <a:ext cx="423333" cy="30850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68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4" grpId="0" animBg="1"/>
      <p:bldP spid="11" grpId="0" animBg="1"/>
      <p:bldP spid="12" grpId="0" animBg="1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12267" y="1816100"/>
            <a:ext cx="3335866" cy="4432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697566" y="1285875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0"/>
              <a:t>Circle </a:t>
            </a:r>
          </a:p>
        </p:txBody>
      </p:sp>
      <p:pic>
        <p:nvPicPr>
          <p:cNvPr id="19461" name="Picture 6" descr="c-repres-hghcc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91" y="1816100"/>
            <a:ext cx="34734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shapes</a:t>
            </a:r>
          </a:p>
        </p:txBody>
      </p:sp>
      <p:sp>
        <p:nvSpPr>
          <p:cNvPr id="2" name="Oval 1"/>
          <p:cNvSpPr/>
          <p:nvPr/>
        </p:nvSpPr>
        <p:spPr>
          <a:xfrm>
            <a:off x="5621867" y="3081867"/>
            <a:ext cx="2090208" cy="2015066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62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460" grpId="0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-repres-hghc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1314450"/>
            <a:ext cx="34544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-repres-imac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522413"/>
            <a:ext cx="4116388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Several lines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5484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more complicated image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58913"/>
            <a:ext cx="83058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5181600" y="6477000"/>
            <a:ext cx="3646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http://ostatic.com/files/images/ss_hough.jpg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835" t="-8354" r="50153" b="-597"/>
          <a:stretch/>
        </p:blipFill>
        <p:spPr bwMode="auto">
          <a:xfrm>
            <a:off x="533400" y="1103323"/>
            <a:ext cx="39878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48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noise</a:t>
            </a:r>
          </a:p>
        </p:txBody>
      </p:sp>
      <p:sp>
        <p:nvSpPr>
          <p:cNvPr id="2253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72000" y="990600"/>
            <a:ext cx="4114800" cy="4648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398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65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588" y="0"/>
            <a:ext cx="8761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91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12838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324600" y="5105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noise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685800"/>
          </a:xfrm>
        </p:spPr>
        <p:txBody>
          <a:bodyPr/>
          <a:lstStyle/>
          <a:p>
            <a:r>
              <a:rPr lang="en-US" smtClean="0"/>
              <a:t>Peak gets fuzzy and hard to locate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541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74850"/>
            <a:ext cx="560228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noise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Number of votes for a line of 20 points with increasing noise: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225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points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066800"/>
          </a:xfrm>
        </p:spPr>
        <p:txBody>
          <a:bodyPr/>
          <a:lstStyle/>
          <a:p>
            <a:pPr algn="ctr"/>
            <a:r>
              <a:rPr lang="en-US" smtClean="0"/>
              <a:t>Uniform noise can lead to spurious peaks in the array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133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features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6324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votes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720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74863"/>
            <a:ext cx="55133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points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 the level of uniform noise increases, the maximum number of votes increases too: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5748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noise</a:t>
            </a:r>
          </a:p>
        </p:txBody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Choose a good grid / discretization</a:t>
            </a:r>
          </a:p>
          <a:p>
            <a:pPr lvl="1"/>
            <a:r>
              <a:rPr lang="en-US" smtClean="0"/>
              <a:t>Too coarse: large votes obtained when too many different lines correspond to a single bucket</a:t>
            </a:r>
          </a:p>
          <a:p>
            <a:pPr lvl="1"/>
            <a:r>
              <a:rPr lang="en-US" smtClean="0"/>
              <a:t>Too fine: miss lines because some points that are not exactly collinear cast votes for different buckets</a:t>
            </a:r>
          </a:p>
          <a:p>
            <a:pPr>
              <a:buFontTx/>
              <a:buChar char="•"/>
            </a:pPr>
            <a:r>
              <a:rPr lang="en-US" smtClean="0"/>
              <a:t>Increment neighboring bins (smoothing in accumulator array)</a:t>
            </a:r>
          </a:p>
          <a:p>
            <a:pPr>
              <a:buFontTx/>
              <a:buChar char="•"/>
            </a:pPr>
            <a:r>
              <a:rPr lang="en-US" smtClean="0"/>
              <a:t>Try to get rid of irrelevant features </a:t>
            </a:r>
          </a:p>
          <a:p>
            <a:pPr lvl="1"/>
            <a:r>
              <a:rPr lang="en-US" smtClean="0"/>
              <a:t>Take only edge points with significant gradient magnitude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581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35" grpId="0" build="p" bldLvl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dirty="0" smtClean="0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z="2400" smtClean="0"/>
              <a:t>Recall: when we detect an </a:t>
            </a:r>
            <a:br>
              <a:rPr lang="en-US" sz="2400" smtClean="0"/>
            </a:br>
            <a:r>
              <a:rPr lang="en-US" sz="2400" smtClean="0"/>
              <a:t>edge point, we also know its </a:t>
            </a:r>
            <a:br>
              <a:rPr lang="en-US" sz="2400" smtClean="0"/>
            </a:br>
            <a:r>
              <a:rPr lang="en-US" sz="2400" smtClean="0"/>
              <a:t>gradient direction</a:t>
            </a:r>
          </a:p>
          <a:p>
            <a:pPr>
              <a:buFontTx/>
              <a:buChar char="•"/>
            </a:pPr>
            <a:r>
              <a:rPr lang="en-US" sz="2400" smtClean="0"/>
              <a:t>But this means that the line </a:t>
            </a:r>
            <a:br>
              <a:rPr lang="en-US" sz="2400" smtClean="0"/>
            </a:br>
            <a:r>
              <a:rPr lang="en-US" sz="2400" smtClean="0"/>
              <a:t>is uniquely determined!</a:t>
            </a:r>
            <a:br>
              <a:rPr lang="en-US" sz="2400" smtClean="0"/>
            </a:br>
            <a:endParaRPr lang="en-US" sz="2400" smtClean="0"/>
          </a:p>
          <a:p>
            <a:pPr>
              <a:buFontTx/>
              <a:buChar char="•"/>
            </a:pPr>
            <a:r>
              <a:rPr lang="en-US" sz="2400" smtClean="0"/>
              <a:t>Modified Hough transform: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    For each edge point (x,y) </a:t>
            </a:r>
            <a:br>
              <a:rPr lang="en-US" sz="2400" smtClean="0"/>
            </a:br>
            <a:r>
              <a:rPr lang="en-US" sz="2400" smtClean="0"/>
              <a:t>	θ = gradient orientation at (x,y)</a:t>
            </a:r>
            <a:br>
              <a:rPr lang="en-US" sz="2400" smtClean="0"/>
            </a:br>
            <a:r>
              <a:rPr lang="en-US" sz="2400" smtClean="0"/>
              <a:t>	</a:t>
            </a:r>
            <a:r>
              <a:rPr lang="el-GR" sz="2400" smtClean="0">
                <a:cs typeface="Times New Roman" pitchFamily="18" charset="0"/>
              </a:rPr>
              <a:t>ρ</a:t>
            </a:r>
            <a:r>
              <a:rPr lang="en-US" sz="2400" smtClean="0"/>
              <a:t> = x cos θ + y sin θ</a:t>
            </a:r>
            <a:br>
              <a:rPr lang="en-US" sz="2400" smtClean="0"/>
            </a:br>
            <a:r>
              <a:rPr lang="en-US" sz="2400" smtClean="0"/>
              <a:t>	H(θ, </a:t>
            </a:r>
            <a:r>
              <a:rPr lang="el-GR" sz="2400" smtClean="0">
                <a:cs typeface="Times New Roman" pitchFamily="18" charset="0"/>
              </a:rPr>
              <a:t>ρ</a:t>
            </a:r>
            <a:r>
              <a:rPr lang="en-US" sz="2400" smtClean="0"/>
              <a:t>) = H(θ, </a:t>
            </a:r>
            <a:r>
              <a:rPr lang="el-GR" sz="2400" smtClean="0">
                <a:cs typeface="Times New Roman" pitchFamily="18" charset="0"/>
              </a:rPr>
              <a:t>ρ</a:t>
            </a:r>
            <a:r>
              <a:rPr lang="en-US" sz="2400" smtClean="0"/>
              <a:t>) + 1</a:t>
            </a:r>
            <a:br>
              <a:rPr lang="en-US" sz="2400" smtClean="0"/>
            </a:br>
            <a:r>
              <a:rPr lang="en-US" sz="2400" smtClean="0"/>
              <a:t>end</a:t>
            </a:r>
          </a:p>
          <a:p>
            <a:pPr>
              <a:buFontTx/>
              <a:buChar char="•"/>
            </a:pPr>
            <a:endParaRPr lang="en-US" sz="2400" smtClean="0"/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5867400" y="1066800"/>
            <a:ext cx="2590800" cy="990600"/>
            <a:chOff x="3840" y="1392"/>
            <a:chExt cx="1632" cy="624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28686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43770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689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209800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363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for circles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How many dimensions will the parameter space have?</a:t>
            </a:r>
          </a:p>
          <a:p>
            <a:pPr>
              <a:buFontTx/>
              <a:buChar char="•"/>
            </a:pPr>
            <a:r>
              <a:rPr lang="en-US" smtClean="0"/>
              <a:t>Given an oriented edge point, what are all possible bins that it can vote for?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997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3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76400" y="3581400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84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81400"/>
                        <a:ext cx="16779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533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533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1524000" y="2667000"/>
            <a:ext cx="1905000" cy="19050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565525" y="5703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609600" y="23002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1708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6324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6324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5357813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1905000" y="4495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/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8609013" y="4662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180013" y="61864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6400800" y="2133600"/>
            <a:ext cx="303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/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6934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5715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5094288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85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094288"/>
                        <a:ext cx="1676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4267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1981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2303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1654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6891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7315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6477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1071563" y="1589088"/>
            <a:ext cx="2205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4953000" y="1600200"/>
            <a:ext cx="4008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Hough parameter space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734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for circles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Conceptually equivalent procedure: for each (x,y,r), draw the corresponding circle in the image and compute its “support”</a:t>
            </a:r>
          </a:p>
        </p:txBody>
      </p: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1066800" y="2667000"/>
            <a:ext cx="3117850" cy="3108325"/>
            <a:chOff x="384" y="1344"/>
            <a:chExt cx="2606" cy="2765"/>
          </a:xfrm>
        </p:grpSpPr>
        <p:sp>
          <p:nvSpPr>
            <p:cNvPr id="9227" name="Line 8"/>
            <p:cNvSpPr>
              <a:spLocks noChangeShapeType="1"/>
            </p:cNvSpPr>
            <p:nvPr/>
          </p:nvSpPr>
          <p:spPr bwMode="auto">
            <a:xfrm>
              <a:off x="1249" y="29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8" name="Group 23"/>
            <p:cNvGrpSpPr>
              <a:grpSpLocks/>
            </p:cNvGrpSpPr>
            <p:nvPr/>
          </p:nvGrpSpPr>
          <p:grpSpPr bwMode="auto">
            <a:xfrm>
              <a:off x="384" y="1344"/>
              <a:ext cx="2606" cy="2765"/>
              <a:chOff x="384" y="1344"/>
              <a:chExt cx="2606" cy="2765"/>
            </a:xfrm>
          </p:grpSpPr>
          <p:sp>
            <p:nvSpPr>
              <p:cNvPr id="9229" name="Line 7"/>
              <p:cNvSpPr>
                <a:spLocks noChangeShapeType="1"/>
              </p:cNvSpPr>
              <p:nvPr/>
            </p:nvSpPr>
            <p:spPr bwMode="auto">
              <a:xfrm flipV="1">
                <a:off x="1249" y="144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auto">
              <a:xfrm>
                <a:off x="384" y="2971"/>
                <a:ext cx="862" cy="821"/>
              </a:xfrm>
              <a:custGeom>
                <a:avLst/>
                <a:gdLst>
                  <a:gd name="T0" fmla="*/ 3529 w 606"/>
                  <a:gd name="T1" fmla="*/ 0 h 960"/>
                  <a:gd name="T2" fmla="*/ 0 w 606"/>
                  <a:gd name="T3" fmla="*/ 439 h 960"/>
                  <a:gd name="T4" fmla="*/ 0 60000 65536"/>
                  <a:gd name="T5" fmla="*/ 0 60000 65536"/>
                  <a:gd name="T6" fmla="*/ 0 w 606"/>
                  <a:gd name="T7" fmla="*/ 0 h 960"/>
                  <a:gd name="T8" fmla="*/ 606 w 606"/>
                  <a:gd name="T9" fmla="*/ 960 h 9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6" h="960">
                    <a:moveTo>
                      <a:pt x="606" y="0"/>
                    </a:moveTo>
                    <a:lnTo>
                      <a:pt x="0" y="9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Text Box 10"/>
              <p:cNvSpPr txBox="1">
                <a:spLocks noChangeArrowheads="1"/>
              </p:cNvSpPr>
              <p:nvPr/>
            </p:nvSpPr>
            <p:spPr bwMode="auto">
              <a:xfrm>
                <a:off x="2688" y="2937"/>
                <a:ext cx="302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/>
                  <a:t>x</a:t>
                </a:r>
              </a:p>
            </p:txBody>
          </p:sp>
          <p:sp>
            <p:nvSpPr>
              <p:cNvPr id="9232" name="Text Box 11"/>
              <p:cNvSpPr txBox="1">
                <a:spLocks noChangeArrowheads="1"/>
              </p:cNvSpPr>
              <p:nvPr/>
            </p:nvSpPr>
            <p:spPr bwMode="auto">
              <a:xfrm>
                <a:off x="529" y="3647"/>
                <a:ext cx="302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/>
                  <a:t>y</a:t>
                </a:r>
              </a:p>
            </p:txBody>
          </p:sp>
          <p:sp>
            <p:nvSpPr>
              <p:cNvPr id="9233" name="Text Box 12"/>
              <p:cNvSpPr txBox="1">
                <a:spLocks noChangeArrowheads="1"/>
              </p:cNvSpPr>
              <p:nvPr/>
            </p:nvSpPr>
            <p:spPr bwMode="auto">
              <a:xfrm>
                <a:off x="1297" y="1344"/>
                <a:ext cx="253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1"/>
                  <a:t>r</a:t>
                </a:r>
              </a:p>
            </p:txBody>
          </p:sp>
        </p:grpSp>
      </p:grpSp>
      <p:sp>
        <p:nvSpPr>
          <p:cNvPr id="9222" name="Oval 17"/>
          <p:cNvSpPr>
            <a:spLocks noChangeArrowheads="1"/>
          </p:cNvSpPr>
          <p:nvPr/>
        </p:nvSpPr>
        <p:spPr bwMode="auto">
          <a:xfrm>
            <a:off x="32004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2971800" y="3276600"/>
            <a:ext cx="685800" cy="6858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4419600" y="32766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91200" y="2514600"/>
          <a:ext cx="23129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83" name="Image" r:id="rId4" imgW="4495238" imgH="4609524" progId="Photoshop.Image.10">
                  <p:embed/>
                </p:oleObj>
              </mc:Choice>
              <mc:Fallback>
                <p:oleObj name="Image" r:id="rId4" imgW="4495238" imgH="460952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23129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25"/>
          <p:cNvSpPr>
            <a:spLocks noChangeArrowheads="1"/>
          </p:cNvSpPr>
          <p:nvPr/>
        </p:nvSpPr>
        <p:spPr bwMode="auto">
          <a:xfrm>
            <a:off x="6400800" y="3124200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8490" name="Text Box 26"/>
          <p:cNvSpPr txBox="1">
            <a:spLocks noChangeArrowheads="1"/>
          </p:cNvSpPr>
          <p:nvPr/>
        </p:nvSpPr>
        <p:spPr bwMode="auto">
          <a:xfrm>
            <a:off x="260350" y="5876925"/>
            <a:ext cx="873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Is this more or less efficient than voting with features?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859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49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transform: Discussion</a:t>
            </a:r>
          </a:p>
        </p:txBody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Can deal with non-locality and occlusion</a:t>
            </a:r>
          </a:p>
          <a:p>
            <a:pPr lvl="1"/>
            <a:r>
              <a:rPr lang="en-US" dirty="0" smtClean="0"/>
              <a:t>Can detect multiple instances of a model</a:t>
            </a:r>
          </a:p>
          <a:p>
            <a:pPr lvl="1"/>
            <a:r>
              <a:rPr lang="en-US" dirty="0" smtClean="0"/>
              <a:t>Some robustness to noise: noise points unlikely to contribute consistently to any single bin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Complexity of search time increases exponentially with the number of model parameters</a:t>
            </a:r>
          </a:p>
          <a:p>
            <a:pPr lvl="1"/>
            <a:r>
              <a:rPr lang="en-US" dirty="0" smtClean="0"/>
              <a:t>Non-target shapes can produce spurious peaks in parameter space</a:t>
            </a:r>
          </a:p>
          <a:p>
            <a:pPr lvl="1"/>
            <a:r>
              <a:rPr lang="en-US" dirty="0" smtClean="0"/>
              <a:t>It’s hard to pick a good grid size</a:t>
            </a:r>
            <a:br>
              <a:rPr lang="en-US" dirty="0" smtClean="0"/>
            </a:b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Hough transform vs. RANSAC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104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Slide credit: S.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Lazebnik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031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79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principled ways for finding correspondences: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Matching</a:t>
            </a:r>
          </a:p>
          <a:p>
            <a:pPr marL="857250" lvl="1" indent="-457200"/>
            <a:r>
              <a:rPr lang="en-US" dirty="0" smtClean="0"/>
              <a:t>Independent detection of features in each frame</a:t>
            </a:r>
          </a:p>
          <a:p>
            <a:pPr marL="857250" lvl="1" indent="-457200"/>
            <a:r>
              <a:rPr lang="en-US" dirty="0" smtClean="0"/>
              <a:t>Correspondence search over detected features</a:t>
            </a:r>
          </a:p>
          <a:p>
            <a:pPr marL="857250" lvl="1" indent="-457200">
              <a:buFont typeface="Lucida Grande"/>
              <a:buChar char="+"/>
            </a:pPr>
            <a:r>
              <a:rPr lang="en-US" dirty="0" smtClean="0"/>
              <a:t>Extends to large transformations between images</a:t>
            </a:r>
          </a:p>
          <a:p>
            <a:pPr marL="857250" lvl="1" indent="-457200">
              <a:buFont typeface="Lucida Grande"/>
              <a:buChar char="-"/>
            </a:pPr>
            <a:r>
              <a:rPr lang="en-US" dirty="0" smtClean="0"/>
              <a:t>High error rate for correspondences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Tracking</a:t>
            </a:r>
          </a:p>
          <a:p>
            <a:pPr marL="857250" lvl="1" indent="-457200"/>
            <a:r>
              <a:rPr lang="en-US" dirty="0" smtClean="0"/>
              <a:t>Detect features in one frame</a:t>
            </a:r>
            <a:endParaRPr lang="en-US" dirty="0"/>
          </a:p>
          <a:p>
            <a:pPr marL="857250" lvl="1" indent="-457200"/>
            <a:r>
              <a:rPr lang="en-US" dirty="0" smtClean="0"/>
              <a:t>Retrieve same features in the next frame by searching for equivalent feature (tracking)</a:t>
            </a:r>
          </a:p>
          <a:p>
            <a:pPr marL="857250" lvl="1" indent="-457200">
              <a:buFont typeface="Lucida Grande"/>
              <a:buChar char="+"/>
            </a:pPr>
            <a:r>
              <a:rPr lang="en-US" dirty="0" smtClean="0"/>
              <a:t>Very precise correspondences</a:t>
            </a:r>
          </a:p>
          <a:p>
            <a:pPr marL="857250" lvl="1" indent="-457200">
              <a:buFont typeface="Lucida Grande"/>
              <a:buChar char="+"/>
            </a:pPr>
            <a:r>
              <a:rPr lang="en-US" dirty="0" smtClean="0"/>
              <a:t>High percentage of correct correspondences</a:t>
            </a:r>
          </a:p>
          <a:p>
            <a:pPr marL="857250" lvl="1" indent="-457200">
              <a:buFont typeface="Lucida Grande"/>
              <a:buChar char="-"/>
            </a:pPr>
            <a:r>
              <a:rPr lang="en-US" dirty="0" smtClean="0"/>
              <a:t>Only works for small changes in between frames</a:t>
            </a:r>
          </a:p>
        </p:txBody>
      </p:sp>
    </p:spTree>
    <p:extLst>
      <p:ext uri="{BB962C8B-B14F-4D97-AF65-F5344CB8AC3E}">
        <p14:creationId xmlns:p14="http://schemas.microsoft.com/office/powerpoint/2010/main" val="116193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</a:t>
            </a:r>
          </a:p>
        </p:txBody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6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Robust fitting can deal with a few outliers – what if we have very many?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Random sample consensus (RANSAC): </a:t>
            </a:r>
            <a:br>
              <a:rPr lang="en-US" smtClean="0"/>
            </a:br>
            <a:r>
              <a:rPr lang="en-US" smtClean="0"/>
              <a:t>Very general framework for model fitting in the presence of outliers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Outline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Choose a small subset of points uniformly at random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Fit a model to that subset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Find all remaining points that are “close” to the model and reject the rest as outliers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 this many times and choose the best model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228600" y="5715000"/>
            <a:ext cx="876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1800" b="0"/>
              <a:t>M. A. Fischler, R. C. Bolles. </a:t>
            </a:r>
            <a:r>
              <a:rPr lang="en-US" sz="1800" b="0">
                <a:hlinkClick r:id="rId3"/>
              </a:rPr>
              <a:t>Random Sample Consensus: A Paradigm for Model Fitting with Applications to Image Analysis and Automated Cartography</a:t>
            </a:r>
            <a:r>
              <a:rPr lang="en-US" sz="1800" b="0"/>
              <a:t>. Comm. of the ACM, Vol 24, pp 381-395, 1981.</a:t>
            </a:r>
            <a:r>
              <a:rPr 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78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15171</TotalTime>
  <Words>3276</Words>
  <Application>Microsoft Macintosh PowerPoint</Application>
  <PresentationFormat>On-screen Show (4:3)</PresentationFormat>
  <Paragraphs>730</Paragraphs>
  <Slides>79</Slides>
  <Notes>71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Executive</vt:lpstr>
      <vt:lpstr>Equation</vt:lpstr>
      <vt:lpstr>Image</vt:lpstr>
      <vt:lpstr>Microsoft Equation</vt:lpstr>
      <vt:lpstr>776 Computer Vision</vt:lpstr>
      <vt:lpstr>PowerPoint Presentation</vt:lpstr>
      <vt:lpstr>PowerPoint Presentation</vt:lpstr>
      <vt:lpstr>Sample Dolly Zoom Video</vt:lpstr>
      <vt:lpstr>Radial Distortion</vt:lpstr>
      <vt:lpstr>Radial Distortion</vt:lpstr>
      <vt:lpstr>PowerPoint Presentation</vt:lpstr>
      <vt:lpstr>Last Class</vt:lpstr>
      <vt:lpstr>RANSAC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</vt:lpstr>
      <vt:lpstr>Choosing the parameters</vt:lpstr>
      <vt:lpstr>Choosing the parameters</vt:lpstr>
      <vt:lpstr>Choosing the parameters</vt:lpstr>
      <vt:lpstr>Choosing the parameters</vt:lpstr>
      <vt:lpstr>Adaptively determining the number of samples</vt:lpstr>
      <vt:lpstr>RANSAC pros and cons</vt:lpstr>
      <vt:lpstr>Universal Framework Random Sample Consenus </vt:lpstr>
      <vt:lpstr>Threshold free Robust Estimation</vt:lpstr>
      <vt:lpstr>Motivation</vt:lpstr>
      <vt:lpstr>Motivation</vt:lpstr>
      <vt:lpstr>Contributions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RECON</vt:lpstr>
      <vt:lpstr>Residual Consensus: Algorithm</vt:lpstr>
      <vt:lpstr>Residual Consensus: Algorithm</vt:lpstr>
      <vt:lpstr>Residual Consensus: Algorithm</vt:lpstr>
      <vt:lpstr>Residual Consensus: Algorithm</vt:lpstr>
      <vt:lpstr>Residual Consensus: Algorithm</vt:lpstr>
      <vt:lpstr>Experiments</vt:lpstr>
      <vt:lpstr>RECON Conclusion</vt:lpstr>
      <vt:lpstr>Fitting: The Hough transform</vt:lpstr>
      <vt:lpstr>Voting schemes</vt:lpstr>
      <vt:lpstr>Hough transform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Parameter space representation</vt:lpstr>
      <vt:lpstr>Algorithm outline</vt:lpstr>
      <vt:lpstr>Basic illustration</vt:lpstr>
      <vt:lpstr>Other shapes</vt:lpstr>
      <vt:lpstr>Other shapes</vt:lpstr>
      <vt:lpstr>Several lines</vt:lpstr>
      <vt:lpstr>A more complicated image</vt:lpstr>
      <vt:lpstr>Effect of noise</vt:lpstr>
      <vt:lpstr>Effect of noise</vt:lpstr>
      <vt:lpstr>Effect of noise</vt:lpstr>
      <vt:lpstr>Random points</vt:lpstr>
      <vt:lpstr>Random points</vt:lpstr>
      <vt:lpstr>Dealing with noise</vt:lpstr>
      <vt:lpstr>Incorporating image gradients</vt:lpstr>
      <vt:lpstr>Hough transform for circles</vt:lpstr>
      <vt:lpstr>Hough transform for circles </vt:lpstr>
      <vt:lpstr>Hough transform for circles</vt:lpstr>
      <vt:lpstr>Hough transform: Discussion</vt:lpstr>
    </vt:vector>
  </TitlesOfParts>
  <Company>UNC 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Jan-Michael  Frahm</dc:creator>
  <cp:lastModifiedBy>Jan-Michael Frahm</cp:lastModifiedBy>
  <cp:revision>112</cp:revision>
  <dcterms:created xsi:type="dcterms:W3CDTF">2012-01-10T14:04:09Z</dcterms:created>
  <dcterms:modified xsi:type="dcterms:W3CDTF">2014-09-22T16:55:49Z</dcterms:modified>
</cp:coreProperties>
</file>