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mpg" ContentType="video/unknown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1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2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embeddings/oleObject3.bin" ContentType="application/vnd.openxmlformats-officedocument.oleObject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58"/>
  </p:notesMasterIdLst>
  <p:sldIdLst>
    <p:sldId id="528" r:id="rId3"/>
    <p:sldId id="529" r:id="rId4"/>
    <p:sldId id="461" r:id="rId5"/>
    <p:sldId id="422" r:id="rId6"/>
    <p:sldId id="440" r:id="rId7"/>
    <p:sldId id="441" r:id="rId8"/>
    <p:sldId id="423" r:id="rId9"/>
    <p:sldId id="428" r:id="rId10"/>
    <p:sldId id="509" r:id="rId11"/>
    <p:sldId id="425" r:id="rId12"/>
    <p:sldId id="427" r:id="rId13"/>
    <p:sldId id="515" r:id="rId14"/>
    <p:sldId id="462" r:id="rId15"/>
    <p:sldId id="477" r:id="rId16"/>
    <p:sldId id="516" r:id="rId17"/>
    <p:sldId id="463" r:id="rId18"/>
    <p:sldId id="482" r:id="rId19"/>
    <p:sldId id="517" r:id="rId20"/>
    <p:sldId id="464" r:id="rId21"/>
    <p:sldId id="465" r:id="rId22"/>
    <p:sldId id="466" r:id="rId23"/>
    <p:sldId id="471" r:id="rId24"/>
    <p:sldId id="497" r:id="rId25"/>
    <p:sldId id="472" r:id="rId26"/>
    <p:sldId id="518" r:id="rId27"/>
    <p:sldId id="467" r:id="rId28"/>
    <p:sldId id="468" r:id="rId29"/>
    <p:sldId id="479" r:id="rId30"/>
    <p:sldId id="469" r:id="rId31"/>
    <p:sldId id="480" r:id="rId32"/>
    <p:sldId id="519" r:id="rId33"/>
    <p:sldId id="460" r:id="rId34"/>
    <p:sldId id="439" r:id="rId35"/>
    <p:sldId id="520" r:id="rId36"/>
    <p:sldId id="512" r:id="rId37"/>
    <p:sldId id="470" r:id="rId38"/>
    <p:sldId id="521" r:id="rId39"/>
    <p:sldId id="523" r:id="rId40"/>
    <p:sldId id="522" r:id="rId41"/>
    <p:sldId id="484" r:id="rId42"/>
    <p:sldId id="483" r:id="rId43"/>
    <p:sldId id="514" r:id="rId44"/>
    <p:sldId id="524" r:id="rId45"/>
    <p:sldId id="476" r:id="rId46"/>
    <p:sldId id="475" r:id="rId47"/>
    <p:sldId id="525" r:id="rId48"/>
    <p:sldId id="498" r:id="rId49"/>
    <p:sldId id="499" r:id="rId50"/>
    <p:sldId id="511" r:id="rId51"/>
    <p:sldId id="442" r:id="rId52"/>
    <p:sldId id="526" r:id="rId53"/>
    <p:sldId id="505" r:id="rId54"/>
    <p:sldId id="504" r:id="rId55"/>
    <p:sldId id="507" r:id="rId56"/>
    <p:sldId id="508" r:id="rId5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FF0000"/>
    <a:srgbClr val="D7E872"/>
    <a:srgbClr val="D6009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9" autoAdjust="0"/>
    <p:restoredTop sz="83389" autoAdjust="0"/>
  </p:normalViewPr>
  <p:slideViewPr>
    <p:cSldViewPr>
      <p:cViewPr varScale="1">
        <p:scale>
          <a:sx n="77" d="100"/>
          <a:sy n="77" d="100"/>
        </p:scale>
        <p:origin x="-74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1" Type="http://schemas.openxmlformats.org/officeDocument/2006/relationships/image" Target="../media/image85.png"/><Relationship Id="rId2" Type="http://schemas.openxmlformats.org/officeDocument/2006/relationships/image" Target="../media/image8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9558165C-9B11-4AA3-A889-152AF1355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307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6FC59C-E5E3-4882-8D71-C40C6F4545D2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40E40D-B457-4109-A8D0-327BCAFBE26B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619D9-1DBA-4B93-BF7E-950761919C5F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24A879-9BE1-4279-9193-216A0EC517AA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58165C-9B11-4AA3-A889-152AF13555D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C59929-452A-4CCE-B6CC-7891841B18F9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0B19C3-7330-4306-AC9C-7DB3AEC9E4FD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5963"/>
            <a:ext cx="4781550" cy="3586162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49D287-52CE-4773-A616-A722DC57CB7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361E4D-431E-42B4-8E31-2DA3987D7F35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2E94D7-DB13-4E8F-A83F-A9938D9F4087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F8A456-59E6-4D18-B1A2-4BBA6CEFE274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one view of a symmetric object corresponds to two views essentially</a:t>
            </a:r>
            <a:r>
              <a:rPr lang="en-US" baseline="0" dirty="0" smtClean="0"/>
              <a:t> enabling stereo to measure the geometry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polyhedral objects are protectively invariant with regard to their cross ratios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E93651-A983-4C3A-815C-0B9DF593EC86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15000-30000 basic-level nouns, ~10 types per basic-level category</a:t>
            </a:r>
          </a:p>
          <a:p>
            <a:pPr eaLnBrk="1" hangingPunct="1"/>
            <a:r>
              <a:rPr lang="en-US" dirty="0" smtClean="0"/>
              <a:t>Alternative</a:t>
            </a:r>
            <a:r>
              <a:rPr lang="en-US" baseline="0" dirty="0" smtClean="0"/>
              <a:t> explanation (</a:t>
            </a:r>
            <a:r>
              <a:rPr lang="en-US" baseline="0" dirty="0" err="1" smtClean="0"/>
              <a:t>Perona</a:t>
            </a:r>
            <a:r>
              <a:rPr lang="en-US" baseline="0" dirty="0" smtClean="0"/>
              <a:t>): ~1000 names per domain (broad scene category), 20-30 domains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679054-4F7E-45D1-BEF8-83FCC313E2DB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7F813D-7E7D-4712-8711-D97F448A08B2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separating into </a:t>
            </a:r>
            <a:r>
              <a:rPr lang="en-US" dirty="0" err="1" smtClean="0"/>
              <a:t>geons</a:t>
            </a:r>
            <a:r>
              <a:rPr lang="en-US" dirty="0" smtClean="0"/>
              <a:t> (36 of them) for recognition (mug = cylinder + handle)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we focus</a:t>
            </a:r>
            <a:r>
              <a:rPr lang="en-US" baseline="0" dirty="0" smtClean="0"/>
              <a:t> on edges and concavities (where edges meet)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smtClean="0"/>
              <a:t>invariant edge propo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CEC7AC-B1B1-40B9-88C0-1B1D60961BEC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58165C-9B11-4AA3-A889-152AF13555D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2F5925-8485-43B3-86DD-E2F4663366BF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0BA76-119C-4FF9-AAD6-11DDB7A9B933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D6CD46-BD99-4AF6-B4C8-286ADA7C0007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0BD17E-A7C7-4BB0-8D26-87EDA32ADE95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AE6DE8-9816-4694-BD9E-E1E193F56CC8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58165C-9B11-4AA3-A889-152AF13555D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C5A586-7690-4ABD-AF9F-7E62BD1B1BB1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4ECDC0-3C4E-4F65-9ECE-5B876F4C6CFC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1F5D73-10C8-4479-AEDA-79E813A97ECD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58165C-9B11-4AA3-A889-152AF13555D8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58165C-9B11-4AA3-A889-152AF13555D8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2DE7FE-F312-4E78-9B89-BFC84A6B119C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2DE7FE-F312-4E78-9B89-BFC84A6B119C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2DE7FE-F312-4E78-9B89-BFC84A6B119C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58165C-9B11-4AA3-A889-152AF13555D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CBE2E8-124B-49B5-8F41-93CF0B0E19E3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42D9D1-4224-4FFB-983C-C8878CD0EA37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66850" y="962025"/>
            <a:ext cx="4368800" cy="3276600"/>
          </a:xfrm>
          <a:solidFill>
            <a:srgbClr val="FFFFFF"/>
          </a:solidFill>
          <a:ln/>
        </p:spPr>
      </p:sp>
      <p:sp>
        <p:nvSpPr>
          <p:cNvPr id="78852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116013" y="4568825"/>
            <a:ext cx="5078412" cy="182563"/>
          </a:xfrm>
          <a:noFill/>
          <a:ln/>
        </p:spPr>
        <p:txBody>
          <a:bodyPr lIns="0" tIns="0" rIns="0" bIns="0">
            <a:spAutoFit/>
          </a:bodyPr>
          <a:lstStyle/>
          <a:p>
            <a:pPr defTabSz="457200" eaLnBrk="1" hangingPunct="1"/>
            <a:r>
              <a:rPr lang="en-GB" smtClean="0"/>
              <a:t>Globally different, but have portions in common</a:t>
            </a: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A7005F-4A2D-46BF-ADB7-15E3C56BD712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D1F8CA-1DCE-48A8-B292-96A9D9546080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58165C-9B11-4AA3-A889-152AF13555D8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728ECC-A8DD-4937-AB77-E2A1AD1AAE2D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FFB6A4-5988-4F2E-AA3A-E531BAE40457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Motivation slide. Clearly location has to help, but bag-of-words doesn’t have it…</a:t>
            </a:r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58165C-9B11-4AA3-A889-152AF13555D8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3DAFA1-E55F-4E19-B185-2C769D4A5789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2E9FA-C375-478E-B807-7EEBF2388128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B54BA3-BA82-40D1-AE40-399D9CF490D1}" type="slidenum">
              <a:rPr lang="en-US" smtClean="0"/>
              <a:pPr/>
              <a:t>49</a:t>
            </a:fld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0DA7F1-B571-45A8-98F7-0170AC5EB1B4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58165C-9B11-4AA3-A889-152AF13555D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48D6A0-4970-4778-AC55-E24C038D9291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1999A0-FE73-4EAE-9031-07CD943E4DAB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192B7F-7D58-4E08-ADB5-54971C28D499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DC6A72-EA1F-4F75-BEEB-E5C064C428CB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D06E18-93DA-4AE7-B278-66D668FB0D9E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50AB78-C8A0-4A81-9DCA-1D41490C79C5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AA426C-01D0-46AB-8455-A6C5045630E7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76B586-BEBD-475C-B5B4-467FD56CBCCC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40E40D-B457-4109-A8D0-327BCAFBE26B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EDC20-DABB-4E2D-B302-C546A3BA3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C28A8-61C9-40CA-8BC4-4E4A15648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01BBF-DB4B-4F90-9506-A921C1F685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B98E7-95E9-4DC5-AA12-47A3BCDE7A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B4661-3022-47E3-9732-5E7F64338D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F29F1-2C13-4D38-B318-4108E1417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AFFAE-9F2D-4666-8459-369C2D147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50FC-51B8-4E27-A0DC-3216DD12B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CFCBF-BF11-4778-B040-46B9F1961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82973-8154-4954-AAE8-41DAFDB7B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997AD-11D1-4F57-AB6F-125755FF6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4F702-F5F1-456A-9219-3E1D77A67F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586DFB-E1CA-4BE7-96AE-B434DDEF83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931CC-CE3B-4775-AE74-94784714A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1E78B-61F1-4CC5-8105-5F9CB4DE9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3CF3F-E120-4A91-A98D-41C45C8832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4A800-D467-4183-B701-4527040CB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FB2F9-0466-48EE-BB7E-9964CDCBA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A5E41C-A51D-4C3F-9800-0101946E27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16C19-04EF-4EA0-8BE4-40C79B5528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00C9-ABCE-4A6B-84B7-91BEB49CD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C9CB8-ADCF-40B2-B021-11A5F9FF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4785AAC-45BF-4982-AFD8-2AA6060C2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85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85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85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8D6AAD3B-7D9C-4E52-9BE2-E4C1F70FF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850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25.png"/><Relationship Id="rId18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jpeg"/><Relationship Id="rId8" Type="http://schemas.openxmlformats.org/officeDocument/2006/relationships/image" Target="../media/image32.jpeg"/><Relationship Id="rId9" Type="http://schemas.openxmlformats.org/officeDocument/2006/relationships/oleObject" Target="../embeddings/oleObject1.bin"/><Relationship Id="rId10" Type="http://schemas.openxmlformats.org/officeDocument/2006/relationships/image" Target="../media/image2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25.png"/><Relationship Id="rId18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3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.ens.fr/~ponce/mundy.pdf" TargetMode="External"/><Relationship Id="rId4" Type="http://schemas.openxmlformats.org/officeDocument/2006/relationships/image" Target="../media/image34.wmf"/><Relationship Id="rId5" Type="http://schemas.openxmlformats.org/officeDocument/2006/relationships/image" Target="../media/image35.png"/><Relationship Id="rId6" Type="http://schemas.openxmlformats.org/officeDocument/2006/relationships/hyperlink" Target="http://www.packet.cc/files/mach-per-3D-solids.html" TargetMode="Externa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25.png"/><Relationship Id="rId18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hyperlink" Target="http://en.wikipedia.org/wiki/Recognition_by_Components_Theory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25.png"/><Relationship Id="rId18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4" Type="http://schemas.openxmlformats.org/officeDocument/2006/relationships/image" Target="../media/image55.wmf"/><Relationship Id="rId5" Type="http://schemas.openxmlformats.org/officeDocument/2006/relationships/image" Target="../media/image56.wmf"/><Relationship Id="rId6" Type="http://schemas.openxmlformats.org/officeDocument/2006/relationships/hyperlink" Target="http://www.inf.ed.ac.uk/teaching/courses/av/LECTURE_NOTES/swainballard91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1.mpg"/><Relationship Id="rId4" Type="http://schemas.openxmlformats.org/officeDocument/2006/relationships/video" Target="../media/media1.mp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27.xml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1" Type="http://schemas.microsoft.com/office/2007/relationships/media" Target="file://localhost/Users/jmf/Dropbox/teaching/776%20computer%20vision%20spring%202012/slides/100object-recog.mpg" TargetMode="External"/><Relationship Id="rId2" Type="http://schemas.openxmlformats.org/officeDocument/2006/relationships/video" Target="file://localhost/Users/jmf/Dropbox/teaching/776%20computer%20vision%20spring%202012/slides/100object-recog.m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wmf"/><Relationship Id="rId5" Type="http://schemas.openxmlformats.org/officeDocument/2006/relationships/image" Target="../media/image63.wmf"/><Relationship Id="rId6" Type="http://schemas.openxmlformats.org/officeDocument/2006/relationships/image" Target="../media/image64.wmf"/><Relationship Id="rId7" Type="http://schemas.openxmlformats.org/officeDocument/2006/relationships/image" Target="../media/image65.w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jpeg"/><Relationship Id="rId8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5" Type="http://schemas.openxmlformats.org/officeDocument/2006/relationships/image" Target="../media/image78.jpeg"/><Relationship Id="rId6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80.png"/><Relationship Id="rId6" Type="http://schemas.openxmlformats.org/officeDocument/2006/relationships/image" Target="../media/image81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/Relationships>
</file>

<file path=ppt/slides/_rels/slide45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12.bin"/><Relationship Id="rId21" Type="http://schemas.openxmlformats.org/officeDocument/2006/relationships/oleObject" Target="../embeddings/oleObject13.bin"/><Relationship Id="rId22" Type="http://schemas.openxmlformats.org/officeDocument/2006/relationships/oleObject" Target="../embeddings/oleObject14.bin"/><Relationship Id="rId23" Type="http://schemas.openxmlformats.org/officeDocument/2006/relationships/oleObject" Target="../embeddings/oleObject15.bin"/><Relationship Id="rId24" Type="http://schemas.openxmlformats.org/officeDocument/2006/relationships/oleObject" Target="../embeddings/oleObject16.bin"/><Relationship Id="rId25" Type="http://schemas.openxmlformats.org/officeDocument/2006/relationships/oleObject" Target="../embeddings/oleObject17.bin"/><Relationship Id="rId26" Type="http://schemas.openxmlformats.org/officeDocument/2006/relationships/oleObject" Target="../embeddings/oleObject18.bin"/><Relationship Id="rId27" Type="http://schemas.openxmlformats.org/officeDocument/2006/relationships/oleObject" Target="../embeddings/oleObject19.bin"/><Relationship Id="rId28" Type="http://schemas.openxmlformats.org/officeDocument/2006/relationships/oleObject" Target="../embeddings/oleObject20.bin"/><Relationship Id="rId29" Type="http://schemas.openxmlformats.org/officeDocument/2006/relationships/oleObject" Target="../embeddings/oleObject21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3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85.png"/><Relationship Id="rId30" Type="http://schemas.openxmlformats.org/officeDocument/2006/relationships/oleObject" Target="../embeddings/oleObject22.bin"/><Relationship Id="rId31" Type="http://schemas.openxmlformats.org/officeDocument/2006/relationships/oleObject" Target="../embeddings/oleObject23.bin"/><Relationship Id="rId32" Type="http://schemas.openxmlformats.org/officeDocument/2006/relationships/oleObject" Target="../embeddings/oleObject24.bin"/><Relationship Id="rId9" Type="http://schemas.openxmlformats.org/officeDocument/2006/relationships/image" Target="../media/image87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86.png"/><Relationship Id="rId8" Type="http://schemas.openxmlformats.org/officeDocument/2006/relationships/oleObject" Target="../embeddings/oleObject6.bin"/><Relationship Id="rId33" Type="http://schemas.openxmlformats.org/officeDocument/2006/relationships/oleObject" Target="../embeddings/oleObject25.bin"/><Relationship Id="rId34" Type="http://schemas.openxmlformats.org/officeDocument/2006/relationships/oleObject" Target="../embeddings/oleObject26.bin"/><Relationship Id="rId35" Type="http://schemas.openxmlformats.org/officeDocument/2006/relationships/oleObject" Target="../embeddings/oleObject27.bin"/><Relationship Id="rId36" Type="http://schemas.openxmlformats.org/officeDocument/2006/relationships/oleObject" Target="../embeddings/oleObject28.bin"/><Relationship Id="rId10" Type="http://schemas.openxmlformats.org/officeDocument/2006/relationships/oleObject" Target="../embeddings/oleObject7.bin"/><Relationship Id="rId11" Type="http://schemas.openxmlformats.org/officeDocument/2006/relationships/image" Target="../media/image88.png"/><Relationship Id="rId12" Type="http://schemas.openxmlformats.org/officeDocument/2006/relationships/oleObject" Target="../embeddings/oleObject8.bin"/><Relationship Id="rId13" Type="http://schemas.openxmlformats.org/officeDocument/2006/relationships/image" Target="../media/image89.png"/><Relationship Id="rId14" Type="http://schemas.openxmlformats.org/officeDocument/2006/relationships/oleObject" Target="../embeddings/oleObject9.bin"/><Relationship Id="rId15" Type="http://schemas.openxmlformats.org/officeDocument/2006/relationships/image" Target="../media/image90.png"/><Relationship Id="rId16" Type="http://schemas.openxmlformats.org/officeDocument/2006/relationships/oleObject" Target="../embeddings/oleObject10.bin"/><Relationship Id="rId17" Type="http://schemas.openxmlformats.org/officeDocument/2006/relationships/image" Target="../media/image91.png"/><Relationship Id="rId18" Type="http://schemas.openxmlformats.org/officeDocument/2006/relationships/oleObject" Target="../embeddings/oleObject11.bin"/><Relationship Id="rId19" Type="http://schemas.openxmlformats.org/officeDocument/2006/relationships/image" Target="../media/image92.png"/><Relationship Id="rId37" Type="http://schemas.openxmlformats.org/officeDocument/2006/relationships/oleObject" Target="../embeddings/oleObject29.bin"/><Relationship Id="rId38" Type="http://schemas.openxmlformats.org/officeDocument/2006/relationships/oleObject" Target="../embeddings/oleObject30.bin"/><Relationship Id="rId39" Type="http://schemas.openxmlformats.org/officeDocument/2006/relationships/oleObject" Target="../embeddings/oleObject31.bin"/><Relationship Id="rId40" Type="http://schemas.openxmlformats.org/officeDocument/2006/relationships/oleObject" Target="../embeddings/oleObject32.bin"/><Relationship Id="rId41" Type="http://schemas.openxmlformats.org/officeDocument/2006/relationships/oleObject" Target="../embeddings/oleObject33.bin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5" Type="http://schemas.openxmlformats.org/officeDocument/2006/relationships/image" Target="../media/image95.png"/><Relationship Id="rId6" Type="http://schemas.openxmlformats.org/officeDocument/2006/relationships/hyperlink" Target="http://people.csail.mit.edu/torralba/code/spatialenvelope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hyperlink" Target="http://graphics.cs.cmu.edu/projects/scene-completion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iuc.edu/homes/dhoiem/projects/pop/" TargetMode="External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s.uci.edu/~dramanan/papers/latentmix.pdf" TargetMode="External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04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776 Computer Vision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Jan-Michael Frahm </a:t>
            </a:r>
          </a:p>
          <a:p>
            <a:r>
              <a:rPr lang="en-US" dirty="0" smtClean="0"/>
              <a:t>Fall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918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152400" y="0"/>
            <a:ext cx="3518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Object </a:t>
            </a:r>
            <a:r>
              <a:rPr lang="en-US" sz="3600" dirty="0" smtClean="0"/>
              <a:t>detection</a:t>
            </a:r>
            <a:endParaRPr lang="en-US" sz="3600" dirty="0"/>
          </a:p>
        </p:txBody>
      </p:sp>
      <p:pic>
        <p:nvPicPr>
          <p:cNvPr id="13315" name="Picture 7" descr="IMG_3534"/>
          <p:cNvPicPr>
            <a:picLocks noChangeAspect="1" noChangeArrowheads="1"/>
          </p:cNvPicPr>
          <p:nvPr/>
        </p:nvPicPr>
        <p:blipFill>
          <a:blip r:embed="rId3" cstate="print"/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191000" y="762000"/>
            <a:ext cx="3276600" cy="437043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2800" b="1" dirty="0" smtClean="0">
                <a:solidFill>
                  <a:srgbClr val="FFFF00"/>
                </a:solidFill>
              </a:rPr>
              <a:t> find pedestrians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5600" y="59436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76600" y="56388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90800" y="60198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133600" y="55626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61722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505200" y="56388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52600" y="60960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19600" y="60960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029200" y="57150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362200" y="54864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72200" y="60198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553200" y="61722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828800" y="51816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495800" y="5334000"/>
            <a:ext cx="304800" cy="685800"/>
          </a:xfrm>
          <a:prstGeom prst="rect">
            <a:avLst/>
          </a:prstGeom>
          <a:noFill/>
          <a:ln w="508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5" descr="IMG_3534"/>
          <p:cNvPicPr>
            <a:picLocks noChangeAspect="1" noChangeArrowheads="1"/>
          </p:cNvPicPr>
          <p:nvPr/>
        </p:nvPicPr>
        <p:blipFill>
          <a:blip r:embed="rId3" cstate="print"/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52400" y="0"/>
            <a:ext cx="3108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/>
              <a:t>Image parsing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5334000" y="1219200"/>
            <a:ext cx="1981200" cy="519113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</a:rPr>
              <a:t>mountain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4953000" y="3276600"/>
            <a:ext cx="1828800" cy="519113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</a:rPr>
              <a:t>building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828800" y="2757487"/>
            <a:ext cx="1143000" cy="519113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</a:rPr>
              <a:t>tree</a:t>
            </a:r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2286000" y="3733800"/>
            <a:ext cx="1447800" cy="519113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</a:rPr>
              <a:t>banner</a:t>
            </a: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5638800" y="5638800"/>
            <a:ext cx="1524000" cy="519113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</a:rPr>
              <a:t>market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4345" name="Text Box 10"/>
          <p:cNvSpPr txBox="1">
            <a:spLocks noChangeArrowheads="1"/>
          </p:cNvSpPr>
          <p:nvPr/>
        </p:nvSpPr>
        <p:spPr bwMode="auto">
          <a:xfrm>
            <a:off x="2743200" y="6096000"/>
            <a:ext cx="1905000" cy="519113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</a:rPr>
              <a:t>people</a:t>
            </a:r>
          </a:p>
        </p:txBody>
      </p:sp>
      <p:sp>
        <p:nvSpPr>
          <p:cNvPr id="14346" name="Text Box 13"/>
          <p:cNvSpPr txBox="1">
            <a:spLocks noChangeArrowheads="1"/>
          </p:cNvSpPr>
          <p:nvPr/>
        </p:nvSpPr>
        <p:spPr bwMode="auto">
          <a:xfrm>
            <a:off x="4648200" y="4648200"/>
            <a:ext cx="2133600" cy="519113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</a:rPr>
              <a:t>street lamp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905000" y="685800"/>
            <a:ext cx="1981200" cy="519113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smtClean="0">
                <a:solidFill>
                  <a:srgbClr val="FFFF00"/>
                </a:solidFill>
              </a:rPr>
              <a:t>sky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971800" y="1981200"/>
            <a:ext cx="1828800" cy="519113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</a:rPr>
              <a:t>building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5" descr="IMG_3534"/>
          <p:cNvPicPr>
            <a:picLocks noChangeAspect="1" noChangeArrowheads="1"/>
          </p:cNvPicPr>
          <p:nvPr/>
        </p:nvPicPr>
        <p:blipFill>
          <a:blip r:embed="rId3" cstate="print"/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52400" y="0"/>
            <a:ext cx="4775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/>
              <a:t>Image </a:t>
            </a:r>
            <a:r>
              <a:rPr lang="en-US" sz="3600" dirty="0" smtClean="0"/>
              <a:t>understanding?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623888" y="958850"/>
            <a:ext cx="7851775" cy="3765550"/>
            <a:chOff x="227" y="1406"/>
            <a:chExt cx="5321" cy="2224"/>
          </a:xfrm>
        </p:grpSpPr>
        <p:sp>
          <p:nvSpPr>
            <p:cNvPr id="15382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5384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5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6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7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8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9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0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1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2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3" name="Picture 1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4" name="Picture 1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5" name="Picture 1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6" name="Picture 1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7" name="Picture 1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8" name="Picture 1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99" name="Picture 2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63" name="Text Box 22"/>
          <p:cNvSpPr txBox="1">
            <a:spLocks noChangeArrowheads="1"/>
          </p:cNvSpPr>
          <p:nvPr/>
        </p:nvSpPr>
        <p:spPr bwMode="auto">
          <a:xfrm>
            <a:off x="896938" y="4835525"/>
            <a:ext cx="1806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chemeClr val="tx2"/>
                </a:solidFill>
                <a:latin typeface="Times New Roman" pitchFamily="18" charset="0"/>
              </a:rPr>
              <a:t>Variability</a:t>
            </a:r>
            <a:r>
              <a:rPr lang="en-US" sz="2400">
                <a:solidFill>
                  <a:schemeClr val="tx2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15364" name="Text Box 23"/>
          <p:cNvSpPr txBox="1">
            <a:spLocks noChangeArrowheads="1"/>
          </p:cNvSpPr>
          <p:nvPr/>
        </p:nvSpPr>
        <p:spPr bwMode="auto">
          <a:xfrm>
            <a:off x="2814638" y="4886325"/>
            <a:ext cx="2362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Camera position</a:t>
            </a:r>
          </a:p>
          <a:p>
            <a:pPr eaLnBrk="0" hangingPunct="0"/>
            <a:r>
              <a:rPr lang="en-US" sz="2400">
                <a:latin typeface="Times New Roman" pitchFamily="18" charset="0"/>
              </a:rPr>
              <a:t>Illumination</a:t>
            </a:r>
          </a:p>
          <a:p>
            <a:pPr eaLnBrk="0" hangingPunct="0"/>
            <a:r>
              <a:rPr lang="en-US" sz="2400">
                <a:latin typeface="Times New Roman" pitchFamily="18" charset="0"/>
              </a:rPr>
              <a:t>Shape parameters</a:t>
            </a:r>
          </a:p>
        </p:txBody>
      </p:sp>
      <p:sp>
        <p:nvSpPr>
          <p:cNvPr id="621592" name="Text Box 24"/>
          <p:cNvSpPr txBox="1">
            <a:spLocks noChangeArrowheads="1"/>
          </p:cNvSpPr>
          <p:nvPr/>
        </p:nvSpPr>
        <p:spPr bwMode="auto">
          <a:xfrm>
            <a:off x="2840038" y="6172200"/>
            <a:ext cx="31511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Within-class variations?</a:t>
            </a:r>
          </a:p>
        </p:txBody>
      </p:sp>
      <p:sp>
        <p:nvSpPr>
          <p:cNvPr id="621593" name="AutoShape 25"/>
          <p:cNvSpPr>
            <a:spLocks noChangeArrowheads="1"/>
          </p:cNvSpPr>
          <p:nvPr/>
        </p:nvSpPr>
        <p:spPr bwMode="auto">
          <a:xfrm>
            <a:off x="1336675" y="6191250"/>
            <a:ext cx="1138238" cy="420688"/>
          </a:xfrm>
          <a:prstGeom prst="rightArrow">
            <a:avLst>
              <a:gd name="adj1" fmla="val 50000"/>
              <a:gd name="adj2" fmla="val 67641"/>
            </a:avLst>
          </a:prstGeom>
          <a:solidFill>
            <a:schemeClr val="accent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1594" name="Freeform 26"/>
          <p:cNvSpPr>
            <a:spLocks/>
          </p:cNvSpPr>
          <p:nvPr/>
        </p:nvSpPr>
        <p:spPr bwMode="auto">
          <a:xfrm>
            <a:off x="5429250" y="2354263"/>
            <a:ext cx="2176463" cy="1538287"/>
          </a:xfrm>
          <a:custGeom>
            <a:avLst/>
            <a:gdLst>
              <a:gd name="T0" fmla="*/ 0 w 1371"/>
              <a:gd name="T1" fmla="*/ 0 h 969"/>
              <a:gd name="T2" fmla="*/ 2147483647 w 1371"/>
              <a:gd name="T3" fmla="*/ 2147483647 h 969"/>
              <a:gd name="T4" fmla="*/ 2147483647 w 1371"/>
              <a:gd name="T5" fmla="*/ 2147483647 h 969"/>
              <a:gd name="T6" fmla="*/ 2147483647 w 1371"/>
              <a:gd name="T7" fmla="*/ 2147483647 h 969"/>
              <a:gd name="T8" fmla="*/ 2147483647 w 1371"/>
              <a:gd name="T9" fmla="*/ 2147483647 h 969"/>
              <a:gd name="T10" fmla="*/ 2147483647 w 1371"/>
              <a:gd name="T11" fmla="*/ 2147483647 h 969"/>
              <a:gd name="T12" fmla="*/ 2147483647 w 1371"/>
              <a:gd name="T13" fmla="*/ 2147483647 h 969"/>
              <a:gd name="T14" fmla="*/ 2147483647 w 1371"/>
              <a:gd name="T15" fmla="*/ 2147483647 h 969"/>
              <a:gd name="T16" fmla="*/ 2147483647 w 1371"/>
              <a:gd name="T17" fmla="*/ 2147483647 h 969"/>
              <a:gd name="T18" fmla="*/ 2147483647 w 1371"/>
              <a:gd name="T19" fmla="*/ 2147483647 h 969"/>
              <a:gd name="T20" fmla="*/ 2147483647 w 1371"/>
              <a:gd name="T21" fmla="*/ 2147483647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71"/>
              <a:gd name="T34" fmla="*/ 0 h 969"/>
              <a:gd name="T35" fmla="*/ 1371 w 1371"/>
              <a:gd name="T36" fmla="*/ 969 h 96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71" h="969">
                <a:moveTo>
                  <a:pt x="0" y="0"/>
                </a:moveTo>
                <a:cubicBezTo>
                  <a:pt x="47" y="15"/>
                  <a:pt x="208" y="50"/>
                  <a:pt x="277" y="88"/>
                </a:cubicBezTo>
                <a:cubicBezTo>
                  <a:pt x="346" y="126"/>
                  <a:pt x="373" y="175"/>
                  <a:pt x="414" y="228"/>
                </a:cubicBezTo>
                <a:cubicBezTo>
                  <a:pt x="455" y="281"/>
                  <a:pt x="491" y="357"/>
                  <a:pt x="525" y="408"/>
                </a:cubicBezTo>
                <a:cubicBezTo>
                  <a:pt x="559" y="459"/>
                  <a:pt x="583" y="501"/>
                  <a:pt x="621" y="537"/>
                </a:cubicBezTo>
                <a:cubicBezTo>
                  <a:pt x="659" y="573"/>
                  <a:pt x="711" y="605"/>
                  <a:pt x="752" y="626"/>
                </a:cubicBezTo>
                <a:cubicBezTo>
                  <a:pt x="793" y="647"/>
                  <a:pt x="820" y="651"/>
                  <a:pt x="869" y="665"/>
                </a:cubicBezTo>
                <a:cubicBezTo>
                  <a:pt x="918" y="679"/>
                  <a:pt x="1000" y="694"/>
                  <a:pt x="1048" y="712"/>
                </a:cubicBezTo>
                <a:cubicBezTo>
                  <a:pt x="1096" y="730"/>
                  <a:pt x="1127" y="753"/>
                  <a:pt x="1157" y="774"/>
                </a:cubicBezTo>
                <a:cubicBezTo>
                  <a:pt x="1187" y="795"/>
                  <a:pt x="1191" y="804"/>
                  <a:pt x="1227" y="836"/>
                </a:cubicBezTo>
                <a:cubicBezTo>
                  <a:pt x="1263" y="868"/>
                  <a:pt x="1341" y="941"/>
                  <a:pt x="1371" y="969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1595" name="Freeform 27"/>
          <p:cNvSpPr>
            <a:spLocks/>
          </p:cNvSpPr>
          <p:nvPr/>
        </p:nvSpPr>
        <p:spPr bwMode="auto">
          <a:xfrm>
            <a:off x="7600950" y="2611438"/>
            <a:ext cx="871538" cy="1281112"/>
          </a:xfrm>
          <a:custGeom>
            <a:avLst/>
            <a:gdLst>
              <a:gd name="T0" fmla="*/ 0 w 549"/>
              <a:gd name="T1" fmla="*/ 2147483647 h 807"/>
              <a:gd name="T2" fmla="*/ 2147483647 w 549"/>
              <a:gd name="T3" fmla="*/ 2147483647 h 807"/>
              <a:gd name="T4" fmla="*/ 2147483647 w 549"/>
              <a:gd name="T5" fmla="*/ 2147483647 h 807"/>
              <a:gd name="T6" fmla="*/ 2147483647 w 549"/>
              <a:gd name="T7" fmla="*/ 2147483647 h 807"/>
              <a:gd name="T8" fmla="*/ 2147483647 w 549"/>
              <a:gd name="T9" fmla="*/ 2147483647 h 807"/>
              <a:gd name="T10" fmla="*/ 2147483647 w 549"/>
              <a:gd name="T11" fmla="*/ 2147483647 h 807"/>
              <a:gd name="T12" fmla="*/ 2147483647 w 549"/>
              <a:gd name="T13" fmla="*/ 2147483647 h 807"/>
              <a:gd name="T14" fmla="*/ 2147483647 w 549"/>
              <a:gd name="T15" fmla="*/ 0 h 8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9"/>
              <a:gd name="T25" fmla="*/ 0 h 807"/>
              <a:gd name="T26" fmla="*/ 549 w 549"/>
              <a:gd name="T27" fmla="*/ 807 h 8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9" h="807">
                <a:moveTo>
                  <a:pt x="0" y="807"/>
                </a:moveTo>
                <a:cubicBezTo>
                  <a:pt x="14" y="775"/>
                  <a:pt x="24" y="738"/>
                  <a:pt x="48" y="684"/>
                </a:cubicBezTo>
                <a:cubicBezTo>
                  <a:pt x="72" y="630"/>
                  <a:pt x="112" y="536"/>
                  <a:pt x="141" y="483"/>
                </a:cubicBezTo>
                <a:cubicBezTo>
                  <a:pt x="170" y="430"/>
                  <a:pt x="189" y="400"/>
                  <a:pt x="222" y="363"/>
                </a:cubicBezTo>
                <a:cubicBezTo>
                  <a:pt x="255" y="326"/>
                  <a:pt x="306" y="287"/>
                  <a:pt x="339" y="261"/>
                </a:cubicBezTo>
                <a:cubicBezTo>
                  <a:pt x="372" y="235"/>
                  <a:pt x="391" y="228"/>
                  <a:pt x="417" y="204"/>
                </a:cubicBezTo>
                <a:cubicBezTo>
                  <a:pt x="443" y="180"/>
                  <a:pt x="476" y="151"/>
                  <a:pt x="498" y="117"/>
                </a:cubicBezTo>
                <a:cubicBezTo>
                  <a:pt x="520" y="83"/>
                  <a:pt x="538" y="25"/>
                  <a:pt x="549" y="0"/>
                </a:cubicBezTo>
              </a:path>
            </a:pathLst>
          </a:custGeom>
          <a:noFill/>
          <a:ln w="19050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424488" y="2406650"/>
            <a:ext cx="3043237" cy="1538288"/>
            <a:chOff x="3516" y="1221"/>
            <a:chExt cx="1917" cy="969"/>
          </a:xfrm>
        </p:grpSpPr>
        <p:sp>
          <p:nvSpPr>
            <p:cNvPr id="15380" name="Freeform 29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1" name="Freeform 30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5429250" y="2463800"/>
            <a:ext cx="3057525" cy="1538288"/>
            <a:chOff x="3516" y="1221"/>
            <a:chExt cx="1917" cy="969"/>
          </a:xfrm>
        </p:grpSpPr>
        <p:sp>
          <p:nvSpPr>
            <p:cNvPr id="15378" name="Freeform 32"/>
            <p:cNvSpPr>
              <a:spLocks/>
            </p:cNvSpPr>
            <p:nvPr/>
          </p:nvSpPr>
          <p:spPr bwMode="auto">
            <a:xfrm>
              <a:off x="3516" y="1221"/>
              <a:ext cx="1371" cy="969"/>
            </a:xfrm>
            <a:custGeom>
              <a:avLst/>
              <a:gdLst>
                <a:gd name="T0" fmla="*/ 0 w 1371"/>
                <a:gd name="T1" fmla="*/ 0 h 969"/>
                <a:gd name="T2" fmla="*/ 277 w 1371"/>
                <a:gd name="T3" fmla="*/ 88 h 969"/>
                <a:gd name="T4" fmla="*/ 414 w 1371"/>
                <a:gd name="T5" fmla="*/ 228 h 969"/>
                <a:gd name="T6" fmla="*/ 525 w 1371"/>
                <a:gd name="T7" fmla="*/ 408 h 969"/>
                <a:gd name="T8" fmla="*/ 621 w 1371"/>
                <a:gd name="T9" fmla="*/ 537 h 969"/>
                <a:gd name="T10" fmla="*/ 752 w 1371"/>
                <a:gd name="T11" fmla="*/ 626 h 969"/>
                <a:gd name="T12" fmla="*/ 869 w 1371"/>
                <a:gd name="T13" fmla="*/ 665 h 969"/>
                <a:gd name="T14" fmla="*/ 1048 w 1371"/>
                <a:gd name="T15" fmla="*/ 712 h 969"/>
                <a:gd name="T16" fmla="*/ 1157 w 1371"/>
                <a:gd name="T17" fmla="*/ 774 h 969"/>
                <a:gd name="T18" fmla="*/ 1227 w 1371"/>
                <a:gd name="T19" fmla="*/ 836 h 969"/>
                <a:gd name="T20" fmla="*/ 1371 w 1371"/>
                <a:gd name="T21" fmla="*/ 969 h 9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71"/>
                <a:gd name="T34" fmla="*/ 0 h 969"/>
                <a:gd name="T35" fmla="*/ 1371 w 1371"/>
                <a:gd name="T36" fmla="*/ 969 h 96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71" h="969">
                  <a:moveTo>
                    <a:pt x="0" y="0"/>
                  </a:moveTo>
                  <a:cubicBezTo>
                    <a:pt x="47" y="15"/>
                    <a:pt x="208" y="50"/>
                    <a:pt x="277" y="88"/>
                  </a:cubicBezTo>
                  <a:cubicBezTo>
                    <a:pt x="346" y="126"/>
                    <a:pt x="373" y="175"/>
                    <a:pt x="414" y="228"/>
                  </a:cubicBezTo>
                  <a:cubicBezTo>
                    <a:pt x="455" y="281"/>
                    <a:pt x="491" y="357"/>
                    <a:pt x="525" y="408"/>
                  </a:cubicBezTo>
                  <a:cubicBezTo>
                    <a:pt x="559" y="459"/>
                    <a:pt x="583" y="501"/>
                    <a:pt x="621" y="537"/>
                  </a:cubicBezTo>
                  <a:cubicBezTo>
                    <a:pt x="659" y="573"/>
                    <a:pt x="711" y="605"/>
                    <a:pt x="752" y="626"/>
                  </a:cubicBezTo>
                  <a:cubicBezTo>
                    <a:pt x="793" y="647"/>
                    <a:pt x="820" y="651"/>
                    <a:pt x="869" y="665"/>
                  </a:cubicBezTo>
                  <a:cubicBezTo>
                    <a:pt x="918" y="679"/>
                    <a:pt x="1000" y="694"/>
                    <a:pt x="1048" y="712"/>
                  </a:cubicBezTo>
                  <a:cubicBezTo>
                    <a:pt x="1096" y="730"/>
                    <a:pt x="1127" y="753"/>
                    <a:pt x="1157" y="774"/>
                  </a:cubicBezTo>
                  <a:cubicBezTo>
                    <a:pt x="1187" y="795"/>
                    <a:pt x="1191" y="804"/>
                    <a:pt x="1227" y="836"/>
                  </a:cubicBezTo>
                  <a:cubicBezTo>
                    <a:pt x="1263" y="868"/>
                    <a:pt x="1341" y="941"/>
                    <a:pt x="1371" y="969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9" name="Freeform 33"/>
            <p:cNvSpPr>
              <a:spLocks/>
            </p:cNvSpPr>
            <p:nvPr/>
          </p:nvSpPr>
          <p:spPr bwMode="auto">
            <a:xfrm>
              <a:off x="4884" y="1383"/>
              <a:ext cx="549" cy="807"/>
            </a:xfrm>
            <a:custGeom>
              <a:avLst/>
              <a:gdLst>
                <a:gd name="T0" fmla="*/ 0 w 549"/>
                <a:gd name="T1" fmla="*/ 807 h 807"/>
                <a:gd name="T2" fmla="*/ 48 w 549"/>
                <a:gd name="T3" fmla="*/ 684 h 807"/>
                <a:gd name="T4" fmla="*/ 141 w 549"/>
                <a:gd name="T5" fmla="*/ 483 h 807"/>
                <a:gd name="T6" fmla="*/ 222 w 549"/>
                <a:gd name="T7" fmla="*/ 363 h 807"/>
                <a:gd name="T8" fmla="*/ 339 w 549"/>
                <a:gd name="T9" fmla="*/ 261 h 807"/>
                <a:gd name="T10" fmla="*/ 417 w 549"/>
                <a:gd name="T11" fmla="*/ 204 h 807"/>
                <a:gd name="T12" fmla="*/ 498 w 549"/>
                <a:gd name="T13" fmla="*/ 117 h 807"/>
                <a:gd name="T14" fmla="*/ 549 w 549"/>
                <a:gd name="T15" fmla="*/ 0 h 8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49"/>
                <a:gd name="T25" fmla="*/ 0 h 807"/>
                <a:gd name="T26" fmla="*/ 549 w 549"/>
                <a:gd name="T27" fmla="*/ 807 h 80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49" h="807">
                  <a:moveTo>
                    <a:pt x="0" y="807"/>
                  </a:moveTo>
                  <a:cubicBezTo>
                    <a:pt x="14" y="775"/>
                    <a:pt x="24" y="738"/>
                    <a:pt x="48" y="684"/>
                  </a:cubicBezTo>
                  <a:cubicBezTo>
                    <a:pt x="72" y="630"/>
                    <a:pt x="112" y="536"/>
                    <a:pt x="141" y="483"/>
                  </a:cubicBezTo>
                  <a:cubicBezTo>
                    <a:pt x="170" y="430"/>
                    <a:pt x="189" y="400"/>
                    <a:pt x="222" y="363"/>
                  </a:cubicBezTo>
                  <a:cubicBezTo>
                    <a:pt x="255" y="326"/>
                    <a:pt x="306" y="287"/>
                    <a:pt x="339" y="261"/>
                  </a:cubicBezTo>
                  <a:cubicBezTo>
                    <a:pt x="372" y="235"/>
                    <a:pt x="391" y="228"/>
                    <a:pt x="417" y="204"/>
                  </a:cubicBezTo>
                  <a:cubicBezTo>
                    <a:pt x="443" y="180"/>
                    <a:pt x="476" y="151"/>
                    <a:pt x="498" y="117"/>
                  </a:cubicBezTo>
                  <a:cubicBezTo>
                    <a:pt x="520" y="83"/>
                    <a:pt x="538" y="25"/>
                    <a:pt x="549" y="0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71" name="Rectangle 34"/>
          <p:cNvSpPr>
            <a:spLocks noChangeArrowheads="1"/>
          </p:cNvSpPr>
          <p:nvPr/>
        </p:nvSpPr>
        <p:spPr bwMode="auto">
          <a:xfrm>
            <a:off x="3949700" y="1127125"/>
            <a:ext cx="11303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372" name="Rectangle 35"/>
          <p:cNvSpPr>
            <a:spLocks noChangeArrowheads="1"/>
          </p:cNvSpPr>
          <p:nvPr/>
        </p:nvSpPr>
        <p:spPr bwMode="auto">
          <a:xfrm>
            <a:off x="4241800" y="1127125"/>
            <a:ext cx="5588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373" name="Line 36"/>
          <p:cNvSpPr>
            <a:spLocks noChangeShapeType="1"/>
          </p:cNvSpPr>
          <p:nvPr/>
        </p:nvSpPr>
        <p:spPr bwMode="auto">
          <a:xfrm>
            <a:off x="4508500" y="1127125"/>
            <a:ext cx="0" cy="825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5374" name="Rectangle 37"/>
          <p:cNvSpPr>
            <a:spLocks noChangeArrowheads="1"/>
          </p:cNvSpPr>
          <p:nvPr/>
        </p:nvSpPr>
        <p:spPr bwMode="auto">
          <a:xfrm>
            <a:off x="3949700" y="1381125"/>
            <a:ext cx="1130300" cy="2921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5375" name="Oval 38"/>
          <p:cNvSpPr>
            <a:spLocks noChangeArrowheads="1"/>
          </p:cNvSpPr>
          <p:nvPr/>
        </p:nvSpPr>
        <p:spPr bwMode="auto">
          <a:xfrm>
            <a:off x="6007100" y="2079625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5376" name="Freeform 39"/>
          <p:cNvSpPr>
            <a:spLocks/>
          </p:cNvSpPr>
          <p:nvPr/>
        </p:nvSpPr>
        <p:spPr bwMode="auto">
          <a:xfrm>
            <a:off x="5168900" y="1558925"/>
            <a:ext cx="868363" cy="457200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5377" name="Rectangle 40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838200"/>
          </a:xfrm>
        </p:spPr>
        <p:txBody>
          <a:bodyPr/>
          <a:lstStyle/>
          <a:p>
            <a:pPr eaLnBrk="1" hangingPunct="1"/>
            <a:r>
              <a:rPr lang="en-US" sz="3400" dirty="0" smtClean="0"/>
              <a:t>Recognition is all about modeling variability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92" grpId="0" autoUpdateAnimBg="0"/>
      <p:bldP spid="621593" grpId="0" animBg="1"/>
      <p:bldP spid="621594" grpId="0" animBg="1"/>
      <p:bldP spid="62159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3200" smtClean="0"/>
              <a:t>Within-class variations</a:t>
            </a:r>
          </a:p>
        </p:txBody>
      </p:sp>
      <p:pic>
        <p:nvPicPr>
          <p:cNvPr id="1028" name="Picture 4" descr="chair"/>
          <p:cNvPicPr>
            <a:picLocks noChangeAspect="1" noChangeArrowheads="1"/>
          </p:cNvPicPr>
          <p:nvPr/>
        </p:nvPicPr>
        <p:blipFill>
          <a:blip r:embed="rId4" cstate="print"/>
          <a:srcRect t="10989" b="9891"/>
          <a:stretch>
            <a:fillRect/>
          </a:stretch>
        </p:blipFill>
        <p:spPr bwMode="auto">
          <a:xfrm>
            <a:off x="533400" y="4106863"/>
            <a:ext cx="1854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splash-chai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1219200"/>
            <a:ext cx="32861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eamesloungechai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1219200"/>
            <a:ext cx="22415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Wagner in Leisur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4411663"/>
            <a:ext cx="3200400" cy="201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Bertoia"/>
          <p:cNvPicPr>
            <a:picLocks noChangeAspect="1" noChangeArrowheads="1"/>
          </p:cNvPicPr>
          <p:nvPr/>
        </p:nvPicPr>
        <p:blipFill>
          <a:blip r:embed="rId8" cstate="print"/>
          <a:srcRect l="49181" t="11476" b="14754"/>
          <a:stretch>
            <a:fillRect/>
          </a:stretch>
        </p:blipFill>
        <p:spPr bwMode="auto">
          <a:xfrm>
            <a:off x="6400800" y="3962400"/>
            <a:ext cx="2590800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9"/>
          <p:cNvGraphicFramePr>
            <a:graphicFrameLocks noGrp="1" noChangeAspect="1"/>
          </p:cNvGraphicFramePr>
          <p:nvPr>
            <p:ph idx="1"/>
          </p:nvPr>
        </p:nvGraphicFramePr>
        <p:xfrm>
          <a:off x="2895600" y="1219200"/>
          <a:ext cx="2514600" cy="243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Image" r:id="rId9" imgW="8431746" imgH="8165079" progId="Photoshop.Image.10">
                  <p:embed/>
                </p:oleObj>
              </mc:Choice>
              <mc:Fallback>
                <p:oleObj name="Image" r:id="rId9" imgW="8431746" imgH="8165079" progId="Photoshop.Image.10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219200"/>
                        <a:ext cx="2514600" cy="243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ideas in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1960s – early 1990s: the geometric era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623888" y="98425"/>
            <a:ext cx="7851775" cy="3765550"/>
            <a:chOff x="227" y="1406"/>
            <a:chExt cx="5321" cy="2224"/>
          </a:xfrm>
        </p:grpSpPr>
        <p:sp>
          <p:nvSpPr>
            <p:cNvPr id="16401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2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640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5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6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7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8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9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0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1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2" name="Picture 1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3" name="Picture 1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4" name="Picture 1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5" name="Picture 1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6" name="Picture 1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7" name="Picture 1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18" name="Picture 2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87" name="Text Box 21"/>
          <p:cNvSpPr txBox="1">
            <a:spLocks noChangeArrowheads="1"/>
          </p:cNvSpPr>
          <p:nvPr/>
        </p:nvSpPr>
        <p:spPr bwMode="auto">
          <a:xfrm>
            <a:off x="838200" y="4114800"/>
            <a:ext cx="1806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latin typeface="Times New Roman" pitchFamily="18" charset="0"/>
              </a:rPr>
              <a:t>Variability</a:t>
            </a:r>
            <a:r>
              <a:rPr lang="en-US" sz="2400">
                <a:latin typeface="Times New Roman" pitchFamily="18" charset="0"/>
              </a:rPr>
              <a:t>:</a:t>
            </a:r>
          </a:p>
        </p:txBody>
      </p:sp>
      <p:sp>
        <p:nvSpPr>
          <p:cNvPr id="16388" name="Text Box 22"/>
          <p:cNvSpPr txBox="1">
            <a:spLocks noChangeArrowheads="1"/>
          </p:cNvSpPr>
          <p:nvPr/>
        </p:nvSpPr>
        <p:spPr bwMode="auto">
          <a:xfrm>
            <a:off x="3276600" y="4046538"/>
            <a:ext cx="22082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Camera position</a:t>
            </a:r>
          </a:p>
          <a:p>
            <a:pPr eaLnBrk="0" hangingPunct="0"/>
            <a:r>
              <a:rPr lang="en-US" sz="2400">
                <a:latin typeface="Times New Roman" pitchFamily="18" charset="0"/>
              </a:rPr>
              <a:t>Illumination</a:t>
            </a:r>
          </a:p>
        </p:txBody>
      </p:sp>
      <p:sp>
        <p:nvSpPr>
          <p:cNvPr id="16389" name="Rectangle 23"/>
          <p:cNvSpPr>
            <a:spLocks noChangeArrowheads="1"/>
          </p:cNvSpPr>
          <p:nvPr/>
        </p:nvSpPr>
        <p:spPr bwMode="auto">
          <a:xfrm>
            <a:off x="3949700" y="266700"/>
            <a:ext cx="11303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390" name="Rectangle 24"/>
          <p:cNvSpPr>
            <a:spLocks noChangeArrowheads="1"/>
          </p:cNvSpPr>
          <p:nvPr/>
        </p:nvSpPr>
        <p:spPr bwMode="auto">
          <a:xfrm>
            <a:off x="4241800" y="266700"/>
            <a:ext cx="5588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391" name="Line 25"/>
          <p:cNvSpPr>
            <a:spLocks noChangeShapeType="1"/>
          </p:cNvSpPr>
          <p:nvPr/>
        </p:nvSpPr>
        <p:spPr bwMode="auto">
          <a:xfrm>
            <a:off x="4508500" y="266700"/>
            <a:ext cx="0" cy="825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6392" name="Rectangle 26"/>
          <p:cNvSpPr>
            <a:spLocks noChangeArrowheads="1"/>
          </p:cNvSpPr>
          <p:nvPr/>
        </p:nvSpPr>
        <p:spPr bwMode="auto">
          <a:xfrm>
            <a:off x="3949700" y="520700"/>
            <a:ext cx="1130300" cy="2921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393" name="Oval 27"/>
          <p:cNvSpPr>
            <a:spLocks noChangeArrowheads="1"/>
          </p:cNvSpPr>
          <p:nvPr/>
        </p:nvSpPr>
        <p:spPr bwMode="auto">
          <a:xfrm>
            <a:off x="6007100" y="1219200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394" name="Freeform 28"/>
          <p:cNvSpPr>
            <a:spLocks/>
          </p:cNvSpPr>
          <p:nvPr/>
        </p:nvSpPr>
        <p:spPr bwMode="auto">
          <a:xfrm>
            <a:off x="5168900" y="698500"/>
            <a:ext cx="868363" cy="457200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23645" name="Oval 29"/>
          <p:cNvSpPr>
            <a:spLocks noChangeArrowheads="1"/>
          </p:cNvSpPr>
          <p:nvPr/>
        </p:nvSpPr>
        <p:spPr bwMode="auto">
          <a:xfrm>
            <a:off x="2667000" y="3505200"/>
            <a:ext cx="3378200" cy="1816100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3646" name="Line 30"/>
          <p:cNvSpPr>
            <a:spLocks noChangeShapeType="1"/>
          </p:cNvSpPr>
          <p:nvPr/>
        </p:nvSpPr>
        <p:spPr bwMode="auto">
          <a:xfrm flipH="1" flipV="1">
            <a:off x="4229100" y="2324100"/>
            <a:ext cx="114300" cy="11811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3647" name="Text Box 31"/>
          <p:cNvSpPr txBox="1">
            <a:spLocks noChangeArrowheads="1"/>
          </p:cNvSpPr>
          <p:nvPr/>
        </p:nvSpPr>
        <p:spPr bwMode="auto">
          <a:xfrm>
            <a:off x="3984625" y="1725613"/>
            <a:ext cx="3952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chemeClr val="hlink"/>
                </a:solidFill>
                <a:latin typeface="Symbol" pitchFamily="18" charset="2"/>
              </a:rPr>
              <a:t>q</a:t>
            </a:r>
          </a:p>
        </p:txBody>
      </p:sp>
      <p:sp>
        <p:nvSpPr>
          <p:cNvPr id="623648" name="Text Box 32"/>
          <p:cNvSpPr txBox="1">
            <a:spLocks noChangeArrowheads="1"/>
          </p:cNvSpPr>
          <p:nvPr/>
        </p:nvSpPr>
        <p:spPr bwMode="auto">
          <a:xfrm>
            <a:off x="6346825" y="4333875"/>
            <a:ext cx="17859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Alignment</a:t>
            </a:r>
          </a:p>
        </p:txBody>
      </p:sp>
      <p:sp>
        <p:nvSpPr>
          <p:cNvPr id="623649" name="Text Box 33"/>
          <p:cNvSpPr txBox="1">
            <a:spLocks noChangeArrowheads="1"/>
          </p:cNvSpPr>
          <p:nvPr/>
        </p:nvSpPr>
        <p:spPr bwMode="auto">
          <a:xfrm>
            <a:off x="76200" y="6140450"/>
            <a:ext cx="8855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>
                <a:solidFill>
                  <a:schemeClr val="tx2"/>
                </a:solidFill>
                <a:latin typeface="Times New Roman" pitchFamily="18" charset="0"/>
              </a:rPr>
              <a:t>Roberts (1965)</a:t>
            </a:r>
            <a:r>
              <a:rPr lang="en-US">
                <a:latin typeface="Times New Roman" pitchFamily="18" charset="0"/>
              </a:rPr>
              <a:t>; Lowe (1987); Faugeras &amp; Hebert (1986); Grimson &amp; Lozano-Perez (1986); Huttenlocher &amp; Ullman (1987)</a:t>
            </a:r>
          </a:p>
        </p:txBody>
      </p:sp>
      <p:sp>
        <p:nvSpPr>
          <p:cNvPr id="623650" name="Text Box 34"/>
          <p:cNvSpPr txBox="1">
            <a:spLocks noChangeArrowheads="1"/>
          </p:cNvSpPr>
          <p:nvPr/>
        </p:nvSpPr>
        <p:spPr bwMode="auto">
          <a:xfrm>
            <a:off x="860425" y="5424488"/>
            <a:ext cx="35194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latin typeface="Times New Roman" pitchFamily="18" charset="0"/>
              </a:rPr>
              <a:t>Shape: assumed known</a:t>
            </a:r>
            <a:endParaRPr lang="en-US" sz="2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645" grpId="0" animBg="1"/>
      <p:bldP spid="623646" grpId="0" animBg="1"/>
      <p:bldP spid="623647" grpId="0"/>
      <p:bldP spid="623648" grpId="0"/>
      <p:bldP spid="623649" grpId="0"/>
      <p:bldP spid="6236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792163"/>
          </a:xfrm>
        </p:spPr>
        <p:txBody>
          <a:bodyPr/>
          <a:lstStyle/>
          <a:p>
            <a:pPr eaLnBrk="1" hangingPunct="1"/>
            <a:r>
              <a:rPr lang="en-US" smtClean="0"/>
              <a:t>Recall: Alignment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Alignment: fitting a model to a transformation between pairs of features (</a:t>
            </a:r>
            <a:r>
              <a:rPr lang="en-US" i="1" smtClean="0"/>
              <a:t>matches</a:t>
            </a:r>
            <a:r>
              <a:rPr lang="en-US" smtClean="0"/>
              <a:t>) in two images</a:t>
            </a:r>
          </a:p>
          <a:p>
            <a:pPr eaLnBrk="1" hangingPunct="1"/>
            <a:endParaRPr lang="en-US" smtClean="0"/>
          </a:p>
        </p:txBody>
      </p:sp>
      <p:graphicFrame>
        <p:nvGraphicFramePr>
          <p:cNvPr id="2050" name="Object 16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981700" y="4800600"/>
          <a:ext cx="23241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quation" r:id="rId4" imgW="1307880" imgH="342720" progId="Equation.3">
                  <p:embed/>
                </p:oleObj>
              </mc:Choice>
              <mc:Fallback>
                <p:oleObj name="Equation" r:id="rId4" imgW="1307880" imgH="34272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1700" y="4800600"/>
                        <a:ext cx="23241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 Box 18"/>
          <p:cNvSpPr txBox="1">
            <a:spLocks noChangeArrowheads="1"/>
          </p:cNvSpPr>
          <p:nvPr/>
        </p:nvSpPr>
        <p:spPr bwMode="auto">
          <a:xfrm>
            <a:off x="5764213" y="4010025"/>
            <a:ext cx="26654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/>
              <a:t>Find transformation </a:t>
            </a:r>
            <a:r>
              <a:rPr lang="en-US" sz="2000" i="1"/>
              <a:t>T</a:t>
            </a:r>
            <a:r>
              <a:rPr lang="en-US" sz="2000"/>
              <a:t> </a:t>
            </a:r>
            <a:br>
              <a:rPr lang="en-US" sz="2000"/>
            </a:br>
            <a:r>
              <a:rPr lang="en-US" sz="2000"/>
              <a:t>that minimizes</a:t>
            </a:r>
          </a:p>
        </p:txBody>
      </p:sp>
      <p:grpSp>
        <p:nvGrpSpPr>
          <p:cNvPr id="2054" name="Group 21"/>
          <p:cNvGrpSpPr>
            <a:grpSpLocks/>
          </p:cNvGrpSpPr>
          <p:nvPr/>
        </p:nvGrpSpPr>
        <p:grpSpPr bwMode="auto">
          <a:xfrm>
            <a:off x="1035050" y="3733800"/>
            <a:ext cx="4375150" cy="1981200"/>
            <a:chOff x="192" y="2880"/>
            <a:chExt cx="2756" cy="1248"/>
          </a:xfrm>
        </p:grpSpPr>
        <p:grpSp>
          <p:nvGrpSpPr>
            <p:cNvPr id="2055" name="Group 22"/>
            <p:cNvGrpSpPr>
              <a:grpSpLocks/>
            </p:cNvGrpSpPr>
            <p:nvPr/>
          </p:nvGrpSpPr>
          <p:grpSpPr bwMode="auto">
            <a:xfrm>
              <a:off x="192" y="2906"/>
              <a:ext cx="2756" cy="1222"/>
              <a:chOff x="1276" y="2666"/>
              <a:chExt cx="3284" cy="1462"/>
            </a:xfrm>
          </p:grpSpPr>
          <p:sp>
            <p:nvSpPr>
              <p:cNvPr id="2060" name="Line 23"/>
              <p:cNvSpPr>
                <a:spLocks noChangeShapeType="1"/>
              </p:cNvSpPr>
              <p:nvPr/>
            </p:nvSpPr>
            <p:spPr bwMode="auto">
              <a:xfrm flipV="1">
                <a:off x="2860" y="3434"/>
                <a:ext cx="57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" name="AutoShape 24">
                <a:hlinkClick r:id="" action="ppaction://hlinkshowjump?jump=firstslide" highlightClick="1"/>
              </p:cNvPr>
              <p:cNvSpPr>
                <a:spLocks noChangeArrowheads="1"/>
              </p:cNvSpPr>
              <p:nvPr/>
            </p:nvSpPr>
            <p:spPr bwMode="auto">
              <a:xfrm>
                <a:off x="1276" y="2666"/>
                <a:ext cx="1412" cy="1462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" name="Oval 25"/>
              <p:cNvSpPr>
                <a:spLocks noChangeAspect="1" noChangeArrowheads="1"/>
              </p:cNvSpPr>
              <p:nvPr/>
            </p:nvSpPr>
            <p:spPr bwMode="auto">
              <a:xfrm>
                <a:off x="1941" y="2831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3" name="Oval 26"/>
              <p:cNvSpPr>
                <a:spLocks noChangeAspect="1" noChangeArrowheads="1"/>
              </p:cNvSpPr>
              <p:nvPr/>
            </p:nvSpPr>
            <p:spPr bwMode="auto">
              <a:xfrm>
                <a:off x="2325" y="3866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4" name="Oval 27"/>
              <p:cNvSpPr>
                <a:spLocks noChangeAspect="1" noChangeArrowheads="1"/>
              </p:cNvSpPr>
              <p:nvPr/>
            </p:nvSpPr>
            <p:spPr bwMode="auto">
              <a:xfrm>
                <a:off x="1872" y="3621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5" name="Oval 28"/>
              <p:cNvSpPr>
                <a:spLocks noChangeAspect="1" noChangeArrowheads="1"/>
              </p:cNvSpPr>
              <p:nvPr/>
            </p:nvSpPr>
            <p:spPr bwMode="auto">
              <a:xfrm>
                <a:off x="1413" y="3360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6" name="Oval 29"/>
              <p:cNvSpPr>
                <a:spLocks noChangeAspect="1" noChangeArrowheads="1"/>
              </p:cNvSpPr>
              <p:nvPr/>
            </p:nvSpPr>
            <p:spPr bwMode="auto">
              <a:xfrm>
                <a:off x="2256" y="3168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7" name="AutoShape 30">
                <a:hlinkClick r:id="" action="ppaction://hlinkshowjump?jump=firstslide" highlightClick="1"/>
              </p:cNvPr>
              <p:cNvSpPr>
                <a:spLocks noChangeArrowheads="1"/>
              </p:cNvSpPr>
              <p:nvPr/>
            </p:nvSpPr>
            <p:spPr bwMode="auto">
              <a:xfrm rot="1247942">
                <a:off x="3628" y="2954"/>
                <a:ext cx="932" cy="1126"/>
              </a:xfrm>
              <a:prstGeom prst="actionButtonHome">
                <a:avLst/>
              </a:prstGeom>
              <a:solidFill>
                <a:schemeClr val="bg2">
                  <a:alpha val="25098"/>
                </a:scheme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8" name="Oval 31"/>
              <p:cNvSpPr>
                <a:spLocks noChangeAspect="1" noChangeArrowheads="1"/>
              </p:cNvSpPr>
              <p:nvPr/>
            </p:nvSpPr>
            <p:spPr bwMode="auto">
              <a:xfrm>
                <a:off x="4176" y="3168"/>
                <a:ext cx="75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9" name="Oval 32"/>
              <p:cNvSpPr>
                <a:spLocks noChangeAspect="1" noChangeArrowheads="1"/>
              </p:cNvSpPr>
              <p:nvPr/>
            </p:nvSpPr>
            <p:spPr bwMode="auto">
              <a:xfrm>
                <a:off x="4176" y="3887"/>
                <a:ext cx="75" cy="75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0" name="Oval 33"/>
              <p:cNvSpPr>
                <a:spLocks noChangeAspect="1" noChangeArrowheads="1"/>
              </p:cNvSpPr>
              <p:nvPr/>
            </p:nvSpPr>
            <p:spPr bwMode="auto">
              <a:xfrm>
                <a:off x="3936" y="3621"/>
                <a:ext cx="75" cy="75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1" name="Oval 34"/>
              <p:cNvSpPr>
                <a:spLocks noChangeAspect="1" noChangeArrowheads="1"/>
              </p:cNvSpPr>
              <p:nvPr/>
            </p:nvSpPr>
            <p:spPr bwMode="auto">
              <a:xfrm>
                <a:off x="3744" y="3360"/>
                <a:ext cx="75" cy="75"/>
              </a:xfrm>
              <a:prstGeom prst="ellipse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72" name="Oval 35"/>
              <p:cNvSpPr>
                <a:spLocks noChangeAspect="1" noChangeArrowheads="1"/>
              </p:cNvSpPr>
              <p:nvPr/>
            </p:nvSpPr>
            <p:spPr bwMode="auto">
              <a:xfrm>
                <a:off x="4293" y="3408"/>
                <a:ext cx="75" cy="75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56" name="Text Box 36"/>
            <p:cNvSpPr txBox="1">
              <a:spLocks noChangeArrowheads="1"/>
            </p:cNvSpPr>
            <p:nvPr/>
          </p:nvSpPr>
          <p:spPr bwMode="auto">
            <a:xfrm>
              <a:off x="1649" y="3216"/>
              <a:ext cx="22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i="1"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2057" name="Text Box 37"/>
            <p:cNvSpPr txBox="1">
              <a:spLocks noChangeArrowheads="1"/>
            </p:cNvSpPr>
            <p:nvPr/>
          </p:nvSpPr>
          <p:spPr bwMode="auto">
            <a:xfrm>
              <a:off x="480" y="2880"/>
              <a:ext cx="2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i="1">
                  <a:latin typeface="Times New Roman" pitchFamily="18" charset="0"/>
                </a:rPr>
                <a:t>x</a:t>
              </a:r>
              <a:r>
                <a:rPr lang="en-US" sz="2400" i="1" baseline="-25000"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2058" name="Text Box 38"/>
            <p:cNvSpPr txBox="1">
              <a:spLocks noChangeArrowheads="1"/>
            </p:cNvSpPr>
            <p:nvPr/>
          </p:nvSpPr>
          <p:spPr bwMode="auto">
            <a:xfrm>
              <a:off x="2448" y="3072"/>
              <a:ext cx="23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i="1">
                  <a:latin typeface="Times New Roman" pitchFamily="18" charset="0"/>
                </a:rPr>
                <a:t>x</a:t>
              </a:r>
              <a:r>
                <a:rPr lang="en-US" sz="2400" i="1" baseline="-25000"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2059" name="Text Box 39"/>
            <p:cNvSpPr txBox="1">
              <a:spLocks noChangeArrowheads="1"/>
            </p:cNvSpPr>
            <p:nvPr/>
          </p:nvSpPr>
          <p:spPr bwMode="auto">
            <a:xfrm>
              <a:off x="2532" y="3081"/>
              <a:ext cx="1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i="1">
                  <a:latin typeface="Times New Roman" pitchFamily="18" charset="0"/>
                  <a:cs typeface="Times New Roman" pitchFamily="18" charset="0"/>
                </a:rPr>
                <a:t>'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/>
              <a:t>Recognition as an alignment problem:</a:t>
            </a:r>
            <a:br>
              <a:rPr lang="en-US" sz="4000" dirty="0" smtClean="0"/>
            </a:br>
            <a:r>
              <a:rPr lang="en-US" sz="4000" dirty="0" smtClean="0"/>
              <a:t>Block world</a:t>
            </a:r>
          </a:p>
        </p:txBody>
      </p:sp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457200" y="6400800"/>
            <a:ext cx="8458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 pitchFamily="34" charset="0"/>
              </a:rPr>
              <a:t>J. Mundy, </a:t>
            </a:r>
            <a:r>
              <a:rPr lang="en-US" dirty="0" smtClean="0">
                <a:latin typeface="Calibri" pitchFamily="34" charset="0"/>
                <a:hlinkClick r:id="rId3"/>
              </a:rPr>
              <a:t>Object </a:t>
            </a:r>
            <a:r>
              <a:rPr lang="en-US" dirty="0">
                <a:latin typeface="Calibri" pitchFamily="34" charset="0"/>
                <a:hlinkClick r:id="rId3"/>
              </a:rPr>
              <a:t>Recognition in the Geometric Era: a </a:t>
            </a:r>
            <a:r>
              <a:rPr lang="en-US" dirty="0" smtClean="0">
                <a:latin typeface="Calibri" pitchFamily="34" charset="0"/>
                <a:hlinkClick r:id="rId3"/>
              </a:rPr>
              <a:t>Retrospective</a:t>
            </a:r>
            <a:r>
              <a:rPr lang="en-US" dirty="0" smtClean="0">
                <a:latin typeface="Calibri" pitchFamily="34" charset="0"/>
              </a:rPr>
              <a:t>, 2006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6656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8691" y="1371600"/>
            <a:ext cx="5109709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12862" y="5029200"/>
            <a:ext cx="6840538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7" name="Rectangle 4"/>
          <p:cNvSpPr>
            <a:spLocks noChangeArrowheads="1"/>
          </p:cNvSpPr>
          <p:nvPr/>
        </p:nvSpPr>
        <p:spPr bwMode="auto">
          <a:xfrm>
            <a:off x="6400800" y="1996212"/>
            <a:ext cx="2514600" cy="175432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L. G. Roberts, </a:t>
            </a:r>
            <a:r>
              <a:rPr lang="en-US" i="1" dirty="0">
                <a:solidFill>
                  <a:srgbClr val="000000"/>
                </a:solidFill>
                <a:latin typeface="Calibri" pitchFamily="34" charset="0"/>
                <a:hlinkClick r:id="rId6"/>
              </a:rPr>
              <a:t>Machine Perception of Three Dimensional Solids</a:t>
            </a:r>
            <a:r>
              <a:rPr lang="en-US" i="1" dirty="0">
                <a:solidFill>
                  <a:srgbClr val="000000"/>
                </a:solidFill>
                <a:latin typeface="Calibri" pitchFamily="34" charset="0"/>
              </a:rPr>
              <a:t>,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Ph.D. thesis, MIT Department of Electrical Engineering, 1963.</a:t>
            </a:r>
            <a:r>
              <a:rPr lang="en-US" b="1" dirty="0">
                <a:solidFill>
                  <a:srgbClr val="000000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28625" y="434975"/>
            <a:ext cx="6302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chemeClr val="tx2"/>
                </a:solidFill>
                <a:latin typeface="Times New Roman" pitchFamily="18" charset="0"/>
              </a:rPr>
              <a:t>Alignment: Huttenlocher &amp; Ullman (1987)</a:t>
            </a:r>
          </a:p>
        </p:txBody>
      </p:sp>
      <p:pic>
        <p:nvPicPr>
          <p:cNvPr id="18435" name="Picture 3" descr="~lwf0000 copy"/>
          <p:cNvPicPr>
            <a:picLocks noChangeAspect="1" noChangeArrowheads="1"/>
          </p:cNvPicPr>
          <p:nvPr/>
        </p:nvPicPr>
        <p:blipFill>
          <a:blip r:embed="rId3" cstate="print"/>
          <a:srcRect l="4445" t="2174" b="6281"/>
          <a:stretch>
            <a:fillRect/>
          </a:stretch>
        </p:blipFill>
        <p:spPr bwMode="auto">
          <a:xfrm>
            <a:off x="469900" y="1320800"/>
            <a:ext cx="8191500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6350000" y="4381500"/>
            <a:ext cx="1562100" cy="1212850"/>
            <a:chOff x="4000" y="2664"/>
            <a:chExt cx="984" cy="764"/>
          </a:xfrm>
        </p:grpSpPr>
        <p:sp>
          <p:nvSpPr>
            <p:cNvPr id="18499" name="Line 5"/>
            <p:cNvSpPr>
              <a:spLocks noChangeShapeType="1"/>
            </p:cNvSpPr>
            <p:nvPr/>
          </p:nvSpPr>
          <p:spPr bwMode="auto">
            <a:xfrm>
              <a:off x="4004" y="3000"/>
              <a:ext cx="16" cy="35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8500" name="Line 6"/>
            <p:cNvSpPr>
              <a:spLocks noChangeShapeType="1"/>
            </p:cNvSpPr>
            <p:nvPr/>
          </p:nvSpPr>
          <p:spPr bwMode="auto">
            <a:xfrm>
              <a:off x="4020" y="3352"/>
              <a:ext cx="724" cy="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8501" name="Line 7"/>
            <p:cNvSpPr>
              <a:spLocks noChangeShapeType="1"/>
            </p:cNvSpPr>
            <p:nvPr/>
          </p:nvSpPr>
          <p:spPr bwMode="auto">
            <a:xfrm flipV="1">
              <a:off x="4744" y="3324"/>
              <a:ext cx="240" cy="1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8502" name="Line 8"/>
            <p:cNvSpPr>
              <a:spLocks noChangeShapeType="1"/>
            </p:cNvSpPr>
            <p:nvPr/>
          </p:nvSpPr>
          <p:spPr bwMode="auto">
            <a:xfrm flipH="1" flipV="1">
              <a:off x="4612" y="2664"/>
              <a:ext cx="372" cy="664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8503" name="Line 9"/>
            <p:cNvSpPr>
              <a:spLocks noChangeShapeType="1"/>
            </p:cNvSpPr>
            <p:nvPr/>
          </p:nvSpPr>
          <p:spPr bwMode="auto">
            <a:xfrm flipH="1">
              <a:off x="4488" y="2664"/>
              <a:ext cx="124" cy="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8504" name="Line 10"/>
            <p:cNvSpPr>
              <a:spLocks noChangeShapeType="1"/>
            </p:cNvSpPr>
            <p:nvPr/>
          </p:nvSpPr>
          <p:spPr bwMode="auto">
            <a:xfrm>
              <a:off x="4484" y="2696"/>
              <a:ext cx="24" cy="3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8505" name="Line 11"/>
            <p:cNvSpPr>
              <a:spLocks noChangeShapeType="1"/>
            </p:cNvSpPr>
            <p:nvPr/>
          </p:nvSpPr>
          <p:spPr bwMode="auto">
            <a:xfrm flipV="1">
              <a:off x="4000" y="2964"/>
              <a:ext cx="140" cy="3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18506" name="Line 12"/>
            <p:cNvSpPr>
              <a:spLocks noChangeShapeType="1"/>
            </p:cNvSpPr>
            <p:nvPr/>
          </p:nvSpPr>
          <p:spPr bwMode="auto">
            <a:xfrm>
              <a:off x="4140" y="2960"/>
              <a:ext cx="676" cy="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</p:grpSp>
      <p:sp>
        <p:nvSpPr>
          <p:cNvPr id="18437" name="Rectangle 13"/>
          <p:cNvSpPr>
            <a:spLocks noChangeArrowheads="1"/>
          </p:cNvSpPr>
          <p:nvPr/>
        </p:nvSpPr>
        <p:spPr bwMode="auto">
          <a:xfrm>
            <a:off x="9144000" y="63627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8438" name="Rectangle 14"/>
          <p:cNvSpPr>
            <a:spLocks noChangeArrowheads="1"/>
          </p:cNvSpPr>
          <p:nvPr/>
        </p:nvSpPr>
        <p:spPr bwMode="auto">
          <a:xfrm>
            <a:off x="457200" y="1320800"/>
            <a:ext cx="8204200" cy="499110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18439" name="Group 15"/>
          <p:cNvGrpSpPr>
            <a:grpSpLocks/>
          </p:cNvGrpSpPr>
          <p:nvPr/>
        </p:nvGrpSpPr>
        <p:grpSpPr bwMode="auto">
          <a:xfrm>
            <a:off x="1524000" y="4219575"/>
            <a:ext cx="2209800" cy="2162175"/>
            <a:chOff x="960" y="2562"/>
            <a:chExt cx="1392" cy="1362"/>
          </a:xfrm>
        </p:grpSpPr>
        <p:sp>
          <p:nvSpPr>
            <p:cNvPr id="18442" name="Oval 16"/>
            <p:cNvSpPr>
              <a:spLocks noChangeArrowheads="1"/>
            </p:cNvSpPr>
            <p:nvPr/>
          </p:nvSpPr>
          <p:spPr bwMode="auto">
            <a:xfrm>
              <a:off x="1098" y="3339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43" name="Oval 17"/>
            <p:cNvSpPr>
              <a:spLocks noChangeArrowheads="1"/>
            </p:cNvSpPr>
            <p:nvPr/>
          </p:nvSpPr>
          <p:spPr bwMode="auto">
            <a:xfrm>
              <a:off x="1326" y="3399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44" name="Oval 18"/>
            <p:cNvSpPr>
              <a:spLocks noChangeArrowheads="1"/>
            </p:cNvSpPr>
            <p:nvPr/>
          </p:nvSpPr>
          <p:spPr bwMode="auto">
            <a:xfrm>
              <a:off x="1362" y="3648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45" name="Oval 19"/>
            <p:cNvSpPr>
              <a:spLocks noChangeArrowheads="1"/>
            </p:cNvSpPr>
            <p:nvPr/>
          </p:nvSpPr>
          <p:spPr bwMode="auto">
            <a:xfrm>
              <a:off x="1119" y="3582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46" name="Oval 20"/>
            <p:cNvSpPr>
              <a:spLocks noChangeArrowheads="1"/>
            </p:cNvSpPr>
            <p:nvPr/>
          </p:nvSpPr>
          <p:spPr bwMode="auto">
            <a:xfrm>
              <a:off x="1203" y="347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47" name="Oval 21"/>
            <p:cNvSpPr>
              <a:spLocks noChangeArrowheads="1"/>
            </p:cNvSpPr>
            <p:nvPr/>
          </p:nvSpPr>
          <p:spPr bwMode="auto">
            <a:xfrm>
              <a:off x="1317" y="360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48" name="Oval 22"/>
            <p:cNvSpPr>
              <a:spLocks noChangeArrowheads="1"/>
            </p:cNvSpPr>
            <p:nvPr/>
          </p:nvSpPr>
          <p:spPr bwMode="auto">
            <a:xfrm>
              <a:off x="1206" y="3408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49" name="Oval 23"/>
            <p:cNvSpPr>
              <a:spLocks noChangeArrowheads="1"/>
            </p:cNvSpPr>
            <p:nvPr/>
          </p:nvSpPr>
          <p:spPr bwMode="auto">
            <a:xfrm>
              <a:off x="1260" y="3291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50" name="Oval 24"/>
            <p:cNvSpPr>
              <a:spLocks noChangeArrowheads="1"/>
            </p:cNvSpPr>
            <p:nvPr/>
          </p:nvSpPr>
          <p:spPr bwMode="auto">
            <a:xfrm>
              <a:off x="1353" y="3255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51" name="Oval 25"/>
            <p:cNvSpPr>
              <a:spLocks noChangeArrowheads="1"/>
            </p:cNvSpPr>
            <p:nvPr/>
          </p:nvSpPr>
          <p:spPr bwMode="auto">
            <a:xfrm>
              <a:off x="1341" y="3351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52" name="Oval 26"/>
            <p:cNvSpPr>
              <a:spLocks noChangeArrowheads="1"/>
            </p:cNvSpPr>
            <p:nvPr/>
          </p:nvSpPr>
          <p:spPr bwMode="auto">
            <a:xfrm>
              <a:off x="1434" y="3309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53" name="Oval 27"/>
            <p:cNvSpPr>
              <a:spLocks noChangeArrowheads="1"/>
            </p:cNvSpPr>
            <p:nvPr/>
          </p:nvSpPr>
          <p:spPr bwMode="auto">
            <a:xfrm>
              <a:off x="1590" y="3312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54" name="Oval 28"/>
            <p:cNvSpPr>
              <a:spLocks noChangeArrowheads="1"/>
            </p:cNvSpPr>
            <p:nvPr/>
          </p:nvSpPr>
          <p:spPr bwMode="auto">
            <a:xfrm>
              <a:off x="1596" y="3561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55" name="Oval 29"/>
            <p:cNvSpPr>
              <a:spLocks noChangeArrowheads="1"/>
            </p:cNvSpPr>
            <p:nvPr/>
          </p:nvSpPr>
          <p:spPr bwMode="auto">
            <a:xfrm>
              <a:off x="1575" y="3393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56" name="Oval 30"/>
            <p:cNvSpPr>
              <a:spLocks noChangeArrowheads="1"/>
            </p:cNvSpPr>
            <p:nvPr/>
          </p:nvSpPr>
          <p:spPr bwMode="auto">
            <a:xfrm>
              <a:off x="1221" y="3012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57" name="Oval 31"/>
            <p:cNvSpPr>
              <a:spLocks noChangeArrowheads="1"/>
            </p:cNvSpPr>
            <p:nvPr/>
          </p:nvSpPr>
          <p:spPr bwMode="auto">
            <a:xfrm>
              <a:off x="1347" y="296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58" name="Oval 32"/>
            <p:cNvSpPr>
              <a:spLocks noChangeArrowheads="1"/>
            </p:cNvSpPr>
            <p:nvPr/>
          </p:nvSpPr>
          <p:spPr bwMode="auto">
            <a:xfrm>
              <a:off x="1698" y="270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59" name="Oval 33"/>
            <p:cNvSpPr>
              <a:spLocks noChangeArrowheads="1"/>
            </p:cNvSpPr>
            <p:nvPr/>
          </p:nvSpPr>
          <p:spPr bwMode="auto">
            <a:xfrm>
              <a:off x="2037" y="303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60" name="Oval 34"/>
            <p:cNvSpPr>
              <a:spLocks noChangeArrowheads="1"/>
            </p:cNvSpPr>
            <p:nvPr/>
          </p:nvSpPr>
          <p:spPr bwMode="auto">
            <a:xfrm>
              <a:off x="2202" y="3321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61" name="Oval 35"/>
            <p:cNvSpPr>
              <a:spLocks noChangeArrowheads="1"/>
            </p:cNvSpPr>
            <p:nvPr/>
          </p:nvSpPr>
          <p:spPr bwMode="auto">
            <a:xfrm>
              <a:off x="1971" y="3423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62" name="Oval 36"/>
            <p:cNvSpPr>
              <a:spLocks noChangeArrowheads="1"/>
            </p:cNvSpPr>
            <p:nvPr/>
          </p:nvSpPr>
          <p:spPr bwMode="auto">
            <a:xfrm>
              <a:off x="1782" y="3063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63" name="Oval 37"/>
            <p:cNvSpPr>
              <a:spLocks noChangeArrowheads="1"/>
            </p:cNvSpPr>
            <p:nvPr/>
          </p:nvSpPr>
          <p:spPr bwMode="auto">
            <a:xfrm>
              <a:off x="1944" y="3078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64" name="Oval 38"/>
            <p:cNvSpPr>
              <a:spLocks noChangeArrowheads="1"/>
            </p:cNvSpPr>
            <p:nvPr/>
          </p:nvSpPr>
          <p:spPr bwMode="auto">
            <a:xfrm>
              <a:off x="2103" y="339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65" name="Oval 39"/>
            <p:cNvSpPr>
              <a:spLocks noChangeArrowheads="1"/>
            </p:cNvSpPr>
            <p:nvPr/>
          </p:nvSpPr>
          <p:spPr bwMode="auto">
            <a:xfrm>
              <a:off x="1506" y="3525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66" name="Oval 40"/>
            <p:cNvSpPr>
              <a:spLocks noChangeArrowheads="1"/>
            </p:cNvSpPr>
            <p:nvPr/>
          </p:nvSpPr>
          <p:spPr bwMode="auto">
            <a:xfrm>
              <a:off x="1839" y="266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67" name="Oval 41"/>
            <p:cNvSpPr>
              <a:spLocks noChangeArrowheads="1"/>
            </p:cNvSpPr>
            <p:nvPr/>
          </p:nvSpPr>
          <p:spPr bwMode="auto">
            <a:xfrm>
              <a:off x="1719" y="299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68" name="Oval 42"/>
            <p:cNvSpPr>
              <a:spLocks noChangeArrowheads="1"/>
            </p:cNvSpPr>
            <p:nvPr/>
          </p:nvSpPr>
          <p:spPr bwMode="auto">
            <a:xfrm>
              <a:off x="960" y="2562"/>
              <a:ext cx="1392" cy="1362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8469" name="Oval 43"/>
            <p:cNvSpPr>
              <a:spLocks noChangeArrowheads="1"/>
            </p:cNvSpPr>
            <p:nvPr/>
          </p:nvSpPr>
          <p:spPr bwMode="auto">
            <a:xfrm>
              <a:off x="1107" y="282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70" name="Oval 44"/>
            <p:cNvSpPr>
              <a:spLocks noChangeArrowheads="1"/>
            </p:cNvSpPr>
            <p:nvPr/>
          </p:nvSpPr>
          <p:spPr bwMode="auto">
            <a:xfrm>
              <a:off x="1267" y="277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71" name="Oval 45"/>
            <p:cNvSpPr>
              <a:spLocks noChangeArrowheads="1"/>
            </p:cNvSpPr>
            <p:nvPr/>
          </p:nvSpPr>
          <p:spPr bwMode="auto">
            <a:xfrm>
              <a:off x="1203" y="2768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72" name="Oval 46"/>
            <p:cNvSpPr>
              <a:spLocks noChangeArrowheads="1"/>
            </p:cNvSpPr>
            <p:nvPr/>
          </p:nvSpPr>
          <p:spPr bwMode="auto">
            <a:xfrm>
              <a:off x="1267" y="2712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73" name="Oval 47"/>
            <p:cNvSpPr>
              <a:spLocks noChangeArrowheads="1"/>
            </p:cNvSpPr>
            <p:nvPr/>
          </p:nvSpPr>
          <p:spPr bwMode="auto">
            <a:xfrm>
              <a:off x="1331" y="271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74" name="Oval 48"/>
            <p:cNvSpPr>
              <a:spLocks noChangeArrowheads="1"/>
            </p:cNvSpPr>
            <p:nvPr/>
          </p:nvSpPr>
          <p:spPr bwMode="auto">
            <a:xfrm>
              <a:off x="1311" y="278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75" name="Oval 49"/>
            <p:cNvSpPr>
              <a:spLocks noChangeArrowheads="1"/>
            </p:cNvSpPr>
            <p:nvPr/>
          </p:nvSpPr>
          <p:spPr bwMode="auto">
            <a:xfrm>
              <a:off x="1443" y="276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76" name="Oval 50"/>
            <p:cNvSpPr>
              <a:spLocks noChangeArrowheads="1"/>
            </p:cNvSpPr>
            <p:nvPr/>
          </p:nvSpPr>
          <p:spPr bwMode="auto">
            <a:xfrm>
              <a:off x="1519" y="2808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77" name="Oval 51"/>
            <p:cNvSpPr>
              <a:spLocks noChangeArrowheads="1"/>
            </p:cNvSpPr>
            <p:nvPr/>
          </p:nvSpPr>
          <p:spPr bwMode="auto">
            <a:xfrm>
              <a:off x="1587" y="278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78" name="Oval 52"/>
            <p:cNvSpPr>
              <a:spLocks noChangeArrowheads="1"/>
            </p:cNvSpPr>
            <p:nvPr/>
          </p:nvSpPr>
          <p:spPr bwMode="auto">
            <a:xfrm>
              <a:off x="1403" y="2628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79" name="Oval 53"/>
            <p:cNvSpPr>
              <a:spLocks noChangeArrowheads="1"/>
            </p:cNvSpPr>
            <p:nvPr/>
          </p:nvSpPr>
          <p:spPr bwMode="auto">
            <a:xfrm>
              <a:off x="1375" y="265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80" name="Oval 54"/>
            <p:cNvSpPr>
              <a:spLocks noChangeArrowheads="1"/>
            </p:cNvSpPr>
            <p:nvPr/>
          </p:nvSpPr>
          <p:spPr bwMode="auto">
            <a:xfrm>
              <a:off x="1475" y="266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81" name="Oval 55"/>
            <p:cNvSpPr>
              <a:spLocks noChangeArrowheads="1"/>
            </p:cNvSpPr>
            <p:nvPr/>
          </p:nvSpPr>
          <p:spPr bwMode="auto">
            <a:xfrm>
              <a:off x="1503" y="264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82" name="Oval 56"/>
            <p:cNvSpPr>
              <a:spLocks noChangeArrowheads="1"/>
            </p:cNvSpPr>
            <p:nvPr/>
          </p:nvSpPr>
          <p:spPr bwMode="auto">
            <a:xfrm>
              <a:off x="1527" y="2672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83" name="Oval 57"/>
            <p:cNvSpPr>
              <a:spLocks noChangeArrowheads="1"/>
            </p:cNvSpPr>
            <p:nvPr/>
          </p:nvSpPr>
          <p:spPr bwMode="auto">
            <a:xfrm>
              <a:off x="1615" y="262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84" name="Oval 58"/>
            <p:cNvSpPr>
              <a:spLocks noChangeArrowheads="1"/>
            </p:cNvSpPr>
            <p:nvPr/>
          </p:nvSpPr>
          <p:spPr bwMode="auto">
            <a:xfrm>
              <a:off x="1631" y="259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85" name="Oval 59"/>
            <p:cNvSpPr>
              <a:spLocks noChangeArrowheads="1"/>
            </p:cNvSpPr>
            <p:nvPr/>
          </p:nvSpPr>
          <p:spPr bwMode="auto">
            <a:xfrm>
              <a:off x="1779" y="267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86" name="Oval 60"/>
            <p:cNvSpPr>
              <a:spLocks noChangeArrowheads="1"/>
            </p:cNvSpPr>
            <p:nvPr/>
          </p:nvSpPr>
          <p:spPr bwMode="auto">
            <a:xfrm>
              <a:off x="1739" y="2612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87" name="Oval 61"/>
            <p:cNvSpPr>
              <a:spLocks noChangeArrowheads="1"/>
            </p:cNvSpPr>
            <p:nvPr/>
          </p:nvSpPr>
          <p:spPr bwMode="auto">
            <a:xfrm>
              <a:off x="1647" y="2668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88" name="Oval 62"/>
            <p:cNvSpPr>
              <a:spLocks noChangeArrowheads="1"/>
            </p:cNvSpPr>
            <p:nvPr/>
          </p:nvSpPr>
          <p:spPr bwMode="auto">
            <a:xfrm>
              <a:off x="1527" y="2732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89" name="Oval 63"/>
            <p:cNvSpPr>
              <a:spLocks noChangeArrowheads="1"/>
            </p:cNvSpPr>
            <p:nvPr/>
          </p:nvSpPr>
          <p:spPr bwMode="auto">
            <a:xfrm>
              <a:off x="1291" y="291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90" name="Oval 64"/>
            <p:cNvSpPr>
              <a:spLocks noChangeArrowheads="1"/>
            </p:cNvSpPr>
            <p:nvPr/>
          </p:nvSpPr>
          <p:spPr bwMode="auto">
            <a:xfrm>
              <a:off x="1139" y="296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91" name="Oval 65"/>
            <p:cNvSpPr>
              <a:spLocks noChangeArrowheads="1"/>
            </p:cNvSpPr>
            <p:nvPr/>
          </p:nvSpPr>
          <p:spPr bwMode="auto">
            <a:xfrm>
              <a:off x="1367" y="2848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92" name="Oval 66"/>
            <p:cNvSpPr>
              <a:spLocks noChangeArrowheads="1"/>
            </p:cNvSpPr>
            <p:nvPr/>
          </p:nvSpPr>
          <p:spPr bwMode="auto">
            <a:xfrm>
              <a:off x="1695" y="259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93" name="Oval 67"/>
            <p:cNvSpPr>
              <a:spLocks noChangeArrowheads="1"/>
            </p:cNvSpPr>
            <p:nvPr/>
          </p:nvSpPr>
          <p:spPr bwMode="auto">
            <a:xfrm>
              <a:off x="1771" y="358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94" name="Oval 68"/>
            <p:cNvSpPr>
              <a:spLocks noChangeArrowheads="1"/>
            </p:cNvSpPr>
            <p:nvPr/>
          </p:nvSpPr>
          <p:spPr bwMode="auto">
            <a:xfrm>
              <a:off x="1651" y="360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95" name="Oval 69"/>
            <p:cNvSpPr>
              <a:spLocks noChangeArrowheads="1"/>
            </p:cNvSpPr>
            <p:nvPr/>
          </p:nvSpPr>
          <p:spPr bwMode="auto">
            <a:xfrm>
              <a:off x="1847" y="3060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96" name="Oval 70"/>
            <p:cNvSpPr>
              <a:spLocks noChangeArrowheads="1"/>
            </p:cNvSpPr>
            <p:nvPr/>
          </p:nvSpPr>
          <p:spPr bwMode="auto">
            <a:xfrm>
              <a:off x="1891" y="3076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97" name="Oval 71"/>
            <p:cNvSpPr>
              <a:spLocks noChangeArrowheads="1"/>
            </p:cNvSpPr>
            <p:nvPr/>
          </p:nvSpPr>
          <p:spPr bwMode="auto">
            <a:xfrm>
              <a:off x="1503" y="3392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8498" name="Oval 72"/>
            <p:cNvSpPr>
              <a:spLocks noChangeArrowheads="1"/>
            </p:cNvSpPr>
            <p:nvPr/>
          </p:nvSpPr>
          <p:spPr bwMode="auto">
            <a:xfrm>
              <a:off x="1519" y="3284"/>
              <a:ext cx="50" cy="5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8440" name="Rectangle 73"/>
          <p:cNvSpPr>
            <a:spLocks noChangeArrowheads="1"/>
          </p:cNvSpPr>
          <p:nvPr/>
        </p:nvSpPr>
        <p:spPr bwMode="auto">
          <a:xfrm>
            <a:off x="4470400" y="1320800"/>
            <a:ext cx="254000" cy="49911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41" name="Rectangle 74"/>
          <p:cNvSpPr>
            <a:spLocks noChangeArrowheads="1"/>
          </p:cNvSpPr>
          <p:nvPr/>
        </p:nvSpPr>
        <p:spPr bwMode="auto">
          <a:xfrm>
            <a:off x="457200" y="3670300"/>
            <a:ext cx="8204200" cy="2794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of Computer Vision</a:t>
            </a:r>
            <a:endParaRPr lang="en-US" dirty="0"/>
          </a:p>
        </p:txBody>
      </p:sp>
      <p:pic>
        <p:nvPicPr>
          <p:cNvPr id="4" name="Content Placeholder 3" descr="AIM-100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4" b="238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65078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636588" y="76200"/>
            <a:ext cx="7851775" cy="3765550"/>
            <a:chOff x="227" y="1406"/>
            <a:chExt cx="5321" cy="2224"/>
          </a:xfrm>
        </p:grpSpPr>
        <p:sp>
          <p:nvSpPr>
            <p:cNvPr id="19476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477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47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9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0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1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2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3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4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5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6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7" name="Picture 1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8" name="Picture 1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9" name="Picture 1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0" name="Picture 1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1" name="Picture 1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2" name="Picture 1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3" name="Picture 2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459" name="Text Box 21"/>
          <p:cNvSpPr txBox="1">
            <a:spLocks noChangeArrowheads="1"/>
          </p:cNvSpPr>
          <p:nvPr/>
        </p:nvSpPr>
        <p:spPr bwMode="auto">
          <a:xfrm>
            <a:off x="909638" y="4479925"/>
            <a:ext cx="17224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latin typeface="Times New Roman" pitchFamily="18" charset="0"/>
              </a:rPr>
              <a:t>Variability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19460" name="Text Box 22"/>
          <p:cNvSpPr txBox="1">
            <a:spLocks noChangeArrowheads="1"/>
          </p:cNvSpPr>
          <p:nvPr/>
        </p:nvSpPr>
        <p:spPr bwMode="auto">
          <a:xfrm>
            <a:off x="5764213" y="4530725"/>
            <a:ext cx="25415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Camera position</a:t>
            </a:r>
          </a:p>
          <a:p>
            <a:pPr eaLnBrk="0" hangingPunct="0"/>
            <a:r>
              <a:rPr lang="en-US" sz="2400">
                <a:latin typeface="Times New Roman" pitchFamily="18" charset="0"/>
              </a:rPr>
              <a:t>Illumination</a:t>
            </a:r>
          </a:p>
          <a:p>
            <a:pPr eaLnBrk="0" hangingPunct="0"/>
            <a:r>
              <a:rPr lang="en-US" sz="2400">
                <a:latin typeface="Times New Roman" pitchFamily="18" charset="0"/>
              </a:rPr>
              <a:t>Internal parameters</a:t>
            </a:r>
          </a:p>
        </p:txBody>
      </p:sp>
      <p:sp>
        <p:nvSpPr>
          <p:cNvPr id="19461" name="Rectangle 23"/>
          <p:cNvSpPr>
            <a:spLocks noChangeArrowheads="1"/>
          </p:cNvSpPr>
          <p:nvPr/>
        </p:nvSpPr>
        <p:spPr bwMode="auto">
          <a:xfrm>
            <a:off x="3962400" y="393700"/>
            <a:ext cx="11303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62" name="Rectangle 24"/>
          <p:cNvSpPr>
            <a:spLocks noChangeArrowheads="1"/>
          </p:cNvSpPr>
          <p:nvPr/>
        </p:nvSpPr>
        <p:spPr bwMode="auto">
          <a:xfrm>
            <a:off x="4254500" y="393700"/>
            <a:ext cx="558800" cy="8255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9463" name="Line 25"/>
          <p:cNvSpPr>
            <a:spLocks noChangeShapeType="1"/>
          </p:cNvSpPr>
          <p:nvPr/>
        </p:nvSpPr>
        <p:spPr bwMode="auto">
          <a:xfrm>
            <a:off x="4521200" y="393700"/>
            <a:ext cx="0" cy="825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9464" name="Rectangle 26"/>
          <p:cNvSpPr>
            <a:spLocks noChangeArrowheads="1"/>
          </p:cNvSpPr>
          <p:nvPr/>
        </p:nvSpPr>
        <p:spPr bwMode="auto">
          <a:xfrm>
            <a:off x="3962400" y="647700"/>
            <a:ext cx="1130300" cy="2921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9465" name="Oval 27"/>
          <p:cNvSpPr>
            <a:spLocks noChangeArrowheads="1"/>
          </p:cNvSpPr>
          <p:nvPr/>
        </p:nvSpPr>
        <p:spPr bwMode="auto">
          <a:xfrm>
            <a:off x="6019800" y="1346200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7740" name="Rectangle 28"/>
          <p:cNvSpPr>
            <a:spLocks noChangeArrowheads="1"/>
          </p:cNvSpPr>
          <p:nvPr/>
        </p:nvSpPr>
        <p:spPr bwMode="auto">
          <a:xfrm>
            <a:off x="5181600" y="76200"/>
            <a:ext cx="3581400" cy="398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27741" name="Line 29"/>
          <p:cNvSpPr>
            <a:spLocks noChangeShapeType="1"/>
          </p:cNvSpPr>
          <p:nvPr/>
        </p:nvSpPr>
        <p:spPr bwMode="auto">
          <a:xfrm>
            <a:off x="5410200" y="3276600"/>
            <a:ext cx="2514600" cy="5334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7742" name="Line 30"/>
          <p:cNvSpPr>
            <a:spLocks noChangeShapeType="1"/>
          </p:cNvSpPr>
          <p:nvPr/>
        </p:nvSpPr>
        <p:spPr bwMode="auto">
          <a:xfrm flipV="1">
            <a:off x="5410200" y="1981200"/>
            <a:ext cx="2844800" cy="12954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7743" name="Line 31"/>
          <p:cNvSpPr>
            <a:spLocks noChangeShapeType="1"/>
          </p:cNvSpPr>
          <p:nvPr/>
        </p:nvSpPr>
        <p:spPr bwMode="auto">
          <a:xfrm flipV="1">
            <a:off x="5410200" y="76200"/>
            <a:ext cx="0" cy="320040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7744" name="Oval 32"/>
          <p:cNvSpPr>
            <a:spLocks noChangeArrowheads="1"/>
          </p:cNvSpPr>
          <p:nvPr/>
        </p:nvSpPr>
        <p:spPr bwMode="auto">
          <a:xfrm>
            <a:off x="6007100" y="1346200"/>
            <a:ext cx="114300" cy="139700"/>
          </a:xfrm>
          <a:prstGeom prst="ellipse">
            <a:avLst/>
          </a:pr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27745" name="Freeform 33"/>
          <p:cNvSpPr>
            <a:spLocks/>
          </p:cNvSpPr>
          <p:nvPr/>
        </p:nvSpPr>
        <p:spPr bwMode="auto">
          <a:xfrm>
            <a:off x="5181600" y="825500"/>
            <a:ext cx="868363" cy="457200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27746" name="Line 34"/>
          <p:cNvSpPr>
            <a:spLocks noChangeShapeType="1"/>
          </p:cNvSpPr>
          <p:nvPr/>
        </p:nvSpPr>
        <p:spPr bwMode="auto">
          <a:xfrm flipH="1">
            <a:off x="990600" y="4419600"/>
            <a:ext cx="17653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7747" name="Line 35"/>
          <p:cNvSpPr>
            <a:spLocks noChangeShapeType="1"/>
          </p:cNvSpPr>
          <p:nvPr/>
        </p:nvSpPr>
        <p:spPr bwMode="auto">
          <a:xfrm>
            <a:off x="850900" y="4432300"/>
            <a:ext cx="1866900" cy="685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27748" name="Text Box 36"/>
          <p:cNvSpPr txBox="1">
            <a:spLocks noChangeArrowheads="1"/>
          </p:cNvSpPr>
          <p:nvPr/>
        </p:nvSpPr>
        <p:spPr bwMode="auto">
          <a:xfrm>
            <a:off x="3311525" y="4473575"/>
            <a:ext cx="23272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Invariance to:</a:t>
            </a:r>
          </a:p>
        </p:txBody>
      </p:sp>
      <p:sp>
        <p:nvSpPr>
          <p:cNvPr id="627749" name="Text Box 37"/>
          <p:cNvSpPr txBox="1">
            <a:spLocks noChangeArrowheads="1"/>
          </p:cNvSpPr>
          <p:nvPr/>
        </p:nvSpPr>
        <p:spPr bwMode="auto">
          <a:xfrm>
            <a:off x="733425" y="5962650"/>
            <a:ext cx="76215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Duda &amp; Hart ( 1972); Weiss (1987); Mundy et al. (1992-94);</a:t>
            </a:r>
          </a:p>
          <a:p>
            <a:pPr eaLnBrk="0" hangingPunct="0"/>
            <a:r>
              <a:rPr lang="en-US" sz="2400">
                <a:latin typeface="Times New Roman" pitchFamily="18" charset="0"/>
              </a:rPr>
              <a:t>Rothwell et al. (1992); Burns et al. (1993)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40" grpId="0" animBg="1"/>
      <p:bldP spid="627741" grpId="0" animBg="1"/>
      <p:bldP spid="627742" grpId="0" animBg="1"/>
      <p:bldP spid="627743" grpId="0" animBg="1"/>
      <p:bldP spid="627744" grpId="0" animBg="1"/>
      <p:bldP spid="627745" grpId="0" animBg="1"/>
      <p:bldP spid="627746" grpId="0" animBg="1"/>
      <p:bldP spid="627747" grpId="0" animBg="1"/>
      <p:bldP spid="627748" grpId="0"/>
      <p:bldP spid="6277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Text Box 2"/>
          <p:cNvSpPr txBox="1">
            <a:spLocks noChangeArrowheads="1"/>
          </p:cNvSpPr>
          <p:nvPr/>
        </p:nvSpPr>
        <p:spPr bwMode="auto">
          <a:xfrm>
            <a:off x="136525" y="5845175"/>
            <a:ext cx="80168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chemeClr val="tx2"/>
                </a:solidFill>
                <a:latin typeface="Times New Roman" pitchFamily="18" charset="0"/>
              </a:rPr>
              <a:t>General 3D objects do not admit monocular viewpoint </a:t>
            </a:r>
            <a:br>
              <a:rPr lang="en-US" sz="2800">
                <a:solidFill>
                  <a:schemeClr val="tx2"/>
                </a:solidFill>
                <a:latin typeface="Times New Roman" pitchFamily="18" charset="0"/>
              </a:rPr>
            </a:br>
            <a:r>
              <a:rPr lang="en-US" sz="2800">
                <a:solidFill>
                  <a:schemeClr val="tx2"/>
                </a:solidFill>
                <a:latin typeface="Times New Roman" pitchFamily="18" charset="0"/>
              </a:rPr>
              <a:t>invariants  (Burns et al., 1993)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1925" y="3124200"/>
            <a:ext cx="8740775" cy="2574925"/>
            <a:chOff x="102" y="2122"/>
            <a:chExt cx="5506" cy="1622"/>
          </a:xfrm>
        </p:grpSpPr>
        <p:pic>
          <p:nvPicPr>
            <p:cNvPr id="20502" name="Picture 4" descr="invarsystem"/>
            <p:cNvPicPr>
              <a:picLocks noChangeAspect="1" noChangeArrowheads="1"/>
            </p:cNvPicPr>
            <p:nvPr/>
          </p:nvPicPr>
          <p:blipFill>
            <a:blip r:embed="rId3" cstate="print"/>
            <a:srcRect l="25383" t="53334" r="25821" b="1427"/>
            <a:stretch>
              <a:fillRect/>
            </a:stretch>
          </p:blipFill>
          <p:spPr bwMode="auto">
            <a:xfrm>
              <a:off x="3824" y="2459"/>
              <a:ext cx="1784" cy="1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3" name="Text Box 5"/>
            <p:cNvSpPr txBox="1">
              <a:spLocks noChangeArrowheads="1"/>
            </p:cNvSpPr>
            <p:nvPr/>
          </p:nvSpPr>
          <p:spPr bwMode="auto">
            <a:xfrm>
              <a:off x="102" y="2122"/>
              <a:ext cx="409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800">
                  <a:latin typeface="Times New Roman" pitchFamily="18" charset="0"/>
                </a:rPr>
                <a:t>Projective invariants (Rothwell et al., 1992):</a:t>
              </a:r>
            </a:p>
          </p:txBody>
        </p:sp>
        <p:pic>
          <p:nvPicPr>
            <p:cNvPr id="20504" name="Picture 6" descr="invarsystem"/>
            <p:cNvPicPr>
              <a:picLocks noChangeAspect="1" noChangeArrowheads="1"/>
            </p:cNvPicPr>
            <p:nvPr/>
          </p:nvPicPr>
          <p:blipFill>
            <a:blip r:embed="rId3" cstate="print"/>
            <a:srcRect l="-218" r="438" b="54189"/>
            <a:stretch>
              <a:fillRect/>
            </a:stretch>
          </p:blipFill>
          <p:spPr bwMode="auto">
            <a:xfrm>
              <a:off x="148" y="2459"/>
              <a:ext cx="3648" cy="12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5" name="Line 7"/>
            <p:cNvSpPr>
              <a:spLocks noChangeShapeType="1"/>
            </p:cNvSpPr>
            <p:nvPr/>
          </p:nvSpPr>
          <p:spPr bwMode="auto">
            <a:xfrm flipH="1">
              <a:off x="4180" y="2584"/>
              <a:ext cx="72" cy="50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0506" name="Line 8"/>
            <p:cNvSpPr>
              <a:spLocks noChangeShapeType="1"/>
            </p:cNvSpPr>
            <p:nvPr/>
          </p:nvSpPr>
          <p:spPr bwMode="auto">
            <a:xfrm flipV="1">
              <a:off x="4180" y="3068"/>
              <a:ext cx="196" cy="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0507" name="Line 9"/>
            <p:cNvSpPr>
              <a:spLocks noChangeShapeType="1"/>
            </p:cNvSpPr>
            <p:nvPr/>
          </p:nvSpPr>
          <p:spPr bwMode="auto">
            <a:xfrm flipV="1">
              <a:off x="4380" y="2956"/>
              <a:ext cx="4" cy="11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0508" name="Line 10"/>
            <p:cNvSpPr>
              <a:spLocks noChangeShapeType="1"/>
            </p:cNvSpPr>
            <p:nvPr/>
          </p:nvSpPr>
          <p:spPr bwMode="auto">
            <a:xfrm flipV="1">
              <a:off x="4384" y="2932"/>
              <a:ext cx="296" cy="2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0509" name="Line 11"/>
            <p:cNvSpPr>
              <a:spLocks noChangeShapeType="1"/>
            </p:cNvSpPr>
            <p:nvPr/>
          </p:nvSpPr>
          <p:spPr bwMode="auto">
            <a:xfrm flipV="1">
              <a:off x="4248" y="2568"/>
              <a:ext cx="176" cy="2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0510" name="Line 12"/>
            <p:cNvSpPr>
              <a:spLocks noChangeShapeType="1"/>
            </p:cNvSpPr>
            <p:nvPr/>
          </p:nvSpPr>
          <p:spPr bwMode="auto">
            <a:xfrm flipH="1">
              <a:off x="4396" y="2564"/>
              <a:ext cx="28" cy="244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0511" name="Line 13"/>
            <p:cNvSpPr>
              <a:spLocks noChangeShapeType="1"/>
            </p:cNvSpPr>
            <p:nvPr/>
          </p:nvSpPr>
          <p:spPr bwMode="auto">
            <a:xfrm flipV="1">
              <a:off x="4392" y="2780"/>
              <a:ext cx="292" cy="2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0512" name="Line 14"/>
            <p:cNvSpPr>
              <a:spLocks noChangeShapeType="1"/>
            </p:cNvSpPr>
            <p:nvPr/>
          </p:nvSpPr>
          <p:spPr bwMode="auto">
            <a:xfrm flipH="1">
              <a:off x="4672" y="2784"/>
              <a:ext cx="12" cy="148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0513" name="AutoShape 15"/>
            <p:cNvSpPr>
              <a:spLocks noChangeArrowheads="1"/>
            </p:cNvSpPr>
            <p:nvPr/>
          </p:nvSpPr>
          <p:spPr bwMode="auto">
            <a:xfrm>
              <a:off x="4248" y="2696"/>
              <a:ext cx="116" cy="280"/>
            </a:xfrm>
            <a:prstGeom prst="parallelogram">
              <a:avLst>
                <a:gd name="adj" fmla="val 25000"/>
              </a:avLst>
            </a:prstGeom>
            <a:noFill/>
            <a:ln w="28575">
              <a:solidFill>
                <a:schemeClr val="hlink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514" name="Line 16"/>
            <p:cNvSpPr>
              <a:spLocks noChangeShapeType="1"/>
            </p:cNvSpPr>
            <p:nvPr/>
          </p:nvSpPr>
          <p:spPr bwMode="auto">
            <a:xfrm flipV="1">
              <a:off x="4100" y="3220"/>
              <a:ext cx="944" cy="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0515" name="Line 17"/>
            <p:cNvSpPr>
              <a:spLocks noChangeShapeType="1"/>
            </p:cNvSpPr>
            <p:nvPr/>
          </p:nvSpPr>
          <p:spPr bwMode="auto">
            <a:xfrm flipV="1">
              <a:off x="4156" y="3356"/>
              <a:ext cx="944" cy="31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0516" name="Freeform 18"/>
            <p:cNvSpPr>
              <a:spLocks/>
            </p:cNvSpPr>
            <p:nvPr/>
          </p:nvSpPr>
          <p:spPr bwMode="auto">
            <a:xfrm>
              <a:off x="5052" y="3097"/>
              <a:ext cx="377" cy="288"/>
            </a:xfrm>
            <a:custGeom>
              <a:avLst/>
              <a:gdLst>
                <a:gd name="T0" fmla="*/ 0 w 377"/>
                <a:gd name="T1" fmla="*/ 119 h 288"/>
                <a:gd name="T2" fmla="*/ 80 w 377"/>
                <a:gd name="T3" fmla="*/ 23 h 288"/>
                <a:gd name="T4" fmla="*/ 176 w 377"/>
                <a:gd name="T5" fmla="*/ 3 h 288"/>
                <a:gd name="T6" fmla="*/ 308 w 377"/>
                <a:gd name="T7" fmla="*/ 23 h 288"/>
                <a:gd name="T8" fmla="*/ 376 w 377"/>
                <a:gd name="T9" fmla="*/ 139 h 288"/>
                <a:gd name="T10" fmla="*/ 300 w 377"/>
                <a:gd name="T11" fmla="*/ 255 h 288"/>
                <a:gd name="T12" fmla="*/ 164 w 377"/>
                <a:gd name="T13" fmla="*/ 287 h 288"/>
                <a:gd name="T14" fmla="*/ 44 w 377"/>
                <a:gd name="T15" fmla="*/ 259 h 2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7"/>
                <a:gd name="T25" fmla="*/ 0 h 288"/>
                <a:gd name="T26" fmla="*/ 377 w 377"/>
                <a:gd name="T27" fmla="*/ 288 h 28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7" h="288">
                  <a:moveTo>
                    <a:pt x="0" y="119"/>
                  </a:moveTo>
                  <a:cubicBezTo>
                    <a:pt x="25" y="80"/>
                    <a:pt x="51" y="42"/>
                    <a:pt x="80" y="23"/>
                  </a:cubicBezTo>
                  <a:cubicBezTo>
                    <a:pt x="109" y="4"/>
                    <a:pt x="138" y="3"/>
                    <a:pt x="176" y="3"/>
                  </a:cubicBezTo>
                  <a:cubicBezTo>
                    <a:pt x="214" y="3"/>
                    <a:pt x="275" y="0"/>
                    <a:pt x="308" y="23"/>
                  </a:cubicBezTo>
                  <a:cubicBezTo>
                    <a:pt x="341" y="46"/>
                    <a:pt x="377" y="100"/>
                    <a:pt x="376" y="139"/>
                  </a:cubicBezTo>
                  <a:cubicBezTo>
                    <a:pt x="375" y="178"/>
                    <a:pt x="335" y="230"/>
                    <a:pt x="300" y="255"/>
                  </a:cubicBezTo>
                  <a:cubicBezTo>
                    <a:pt x="265" y="280"/>
                    <a:pt x="207" y="286"/>
                    <a:pt x="164" y="287"/>
                  </a:cubicBezTo>
                  <a:cubicBezTo>
                    <a:pt x="121" y="288"/>
                    <a:pt x="82" y="273"/>
                    <a:pt x="44" y="259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0517" name="AutoShape 19"/>
            <p:cNvSpPr>
              <a:spLocks noChangeArrowheads="1"/>
            </p:cNvSpPr>
            <p:nvPr/>
          </p:nvSpPr>
          <p:spPr bwMode="auto">
            <a:xfrm rot="-1164423">
              <a:off x="5080" y="3132"/>
              <a:ext cx="304" cy="208"/>
            </a:xfrm>
            <a:prstGeom prst="hexagon">
              <a:avLst>
                <a:gd name="adj" fmla="val 36538"/>
                <a:gd name="vf" fmla="val 115470"/>
              </a:avLst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0484" name="Text Box 69"/>
          <p:cNvSpPr txBox="1">
            <a:spLocks noChangeArrowheads="1"/>
          </p:cNvSpPr>
          <p:nvPr/>
        </p:nvSpPr>
        <p:spPr bwMode="auto">
          <a:xfrm>
            <a:off x="136525" y="303213"/>
            <a:ext cx="573087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Example: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invariant to similarity transformations computed from four points</a:t>
            </a:r>
          </a:p>
        </p:txBody>
      </p:sp>
      <p:sp>
        <p:nvSpPr>
          <p:cNvPr id="20485" name="Rectangle 78"/>
          <p:cNvSpPr>
            <a:spLocks noChangeArrowheads="1"/>
          </p:cNvSpPr>
          <p:nvPr/>
        </p:nvSpPr>
        <p:spPr bwMode="auto">
          <a:xfrm>
            <a:off x="6096000" y="304800"/>
            <a:ext cx="2819400" cy="2667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Oval 79"/>
          <p:cNvSpPr>
            <a:spLocks noChangeArrowheads="1"/>
          </p:cNvSpPr>
          <p:nvPr/>
        </p:nvSpPr>
        <p:spPr bwMode="auto">
          <a:xfrm>
            <a:off x="7869238" y="704850"/>
            <a:ext cx="217487" cy="217488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Oval 80"/>
          <p:cNvSpPr>
            <a:spLocks noChangeArrowheads="1"/>
          </p:cNvSpPr>
          <p:nvPr/>
        </p:nvSpPr>
        <p:spPr bwMode="auto">
          <a:xfrm>
            <a:off x="6934200" y="1712913"/>
            <a:ext cx="217488" cy="217487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Oval 81"/>
          <p:cNvSpPr>
            <a:spLocks noChangeArrowheads="1"/>
          </p:cNvSpPr>
          <p:nvPr/>
        </p:nvSpPr>
        <p:spPr bwMode="auto">
          <a:xfrm>
            <a:off x="6861175" y="2289175"/>
            <a:ext cx="217488" cy="217488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Oval 82"/>
          <p:cNvSpPr>
            <a:spLocks noChangeArrowheads="1"/>
          </p:cNvSpPr>
          <p:nvPr/>
        </p:nvSpPr>
        <p:spPr bwMode="auto">
          <a:xfrm>
            <a:off x="7581900" y="1928813"/>
            <a:ext cx="217488" cy="217487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Rectangle 83"/>
          <p:cNvSpPr>
            <a:spLocks noChangeArrowheads="1"/>
          </p:cNvSpPr>
          <p:nvPr/>
        </p:nvSpPr>
        <p:spPr bwMode="auto">
          <a:xfrm rot="-703003">
            <a:off x="6772275" y="906463"/>
            <a:ext cx="1368425" cy="1368425"/>
          </a:xfrm>
          <a:prstGeom prst="rect">
            <a:avLst/>
          </a:prstGeom>
          <a:noFill/>
          <a:ln w="19050">
            <a:solidFill>
              <a:srgbClr val="FFFF00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1" name="Text Box 84"/>
          <p:cNvSpPr txBox="1">
            <a:spLocks noChangeArrowheads="1"/>
          </p:cNvSpPr>
          <p:nvPr/>
        </p:nvSpPr>
        <p:spPr bwMode="auto">
          <a:xfrm>
            <a:off x="6629400" y="23622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FF00"/>
                </a:solidFill>
                <a:latin typeface="Times New Roman" pitchFamily="18" charset="0"/>
              </a:rPr>
              <a:t>A</a:t>
            </a:r>
          </a:p>
        </p:txBody>
      </p:sp>
      <p:sp>
        <p:nvSpPr>
          <p:cNvPr id="20492" name="Text Box 85"/>
          <p:cNvSpPr txBox="1">
            <a:spLocks noChangeArrowheads="1"/>
          </p:cNvSpPr>
          <p:nvPr/>
        </p:nvSpPr>
        <p:spPr bwMode="auto">
          <a:xfrm>
            <a:off x="8069263" y="5619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FF00"/>
                </a:solidFill>
                <a:latin typeface="Times New Roman" pitchFamily="18" charset="0"/>
              </a:rPr>
              <a:t>B</a:t>
            </a:r>
          </a:p>
        </p:txBody>
      </p:sp>
      <p:sp>
        <p:nvSpPr>
          <p:cNvPr id="20493" name="Text Box 86"/>
          <p:cNvSpPr txBox="1">
            <a:spLocks noChangeArrowheads="1"/>
          </p:cNvSpPr>
          <p:nvPr/>
        </p:nvSpPr>
        <p:spPr bwMode="auto">
          <a:xfrm>
            <a:off x="6700838" y="1354138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FF00"/>
                </a:solidFill>
                <a:latin typeface="Times New Roman" pitchFamily="18" charset="0"/>
              </a:rPr>
              <a:t>C</a:t>
            </a:r>
          </a:p>
        </p:txBody>
      </p:sp>
      <p:sp>
        <p:nvSpPr>
          <p:cNvPr id="20494" name="Text Box 87"/>
          <p:cNvSpPr txBox="1">
            <a:spLocks noChangeArrowheads="1"/>
          </p:cNvSpPr>
          <p:nvPr/>
        </p:nvSpPr>
        <p:spPr bwMode="auto">
          <a:xfrm>
            <a:off x="7735888" y="17145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solidFill>
                  <a:srgbClr val="00FF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20495" name="Line 88"/>
          <p:cNvSpPr>
            <a:spLocks noChangeShapeType="1"/>
          </p:cNvSpPr>
          <p:nvPr/>
        </p:nvSpPr>
        <p:spPr bwMode="auto">
          <a:xfrm flipV="1">
            <a:off x="6964363" y="2051050"/>
            <a:ext cx="1646237" cy="3349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Line 89"/>
          <p:cNvSpPr>
            <a:spLocks noChangeShapeType="1"/>
          </p:cNvSpPr>
          <p:nvPr/>
        </p:nvSpPr>
        <p:spPr bwMode="auto">
          <a:xfrm rot="16200000" flipV="1">
            <a:off x="5903913" y="1370013"/>
            <a:ext cx="1692275" cy="35877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0497" name="Group 90"/>
          <p:cNvGrpSpPr>
            <a:grpSpLocks/>
          </p:cNvGrpSpPr>
          <p:nvPr/>
        </p:nvGrpSpPr>
        <p:grpSpPr bwMode="auto">
          <a:xfrm>
            <a:off x="6807200" y="1817688"/>
            <a:ext cx="912813" cy="544512"/>
            <a:chOff x="4217" y="2089"/>
            <a:chExt cx="575" cy="343"/>
          </a:xfrm>
        </p:grpSpPr>
        <p:sp>
          <p:nvSpPr>
            <p:cNvPr id="20498" name="Line 91"/>
            <p:cNvSpPr>
              <a:spLocks noChangeShapeType="1"/>
            </p:cNvSpPr>
            <p:nvPr/>
          </p:nvSpPr>
          <p:spPr bwMode="auto">
            <a:xfrm flipV="1">
              <a:off x="4217" y="2094"/>
              <a:ext cx="147" cy="3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Line 92"/>
            <p:cNvSpPr>
              <a:spLocks noChangeShapeType="1"/>
            </p:cNvSpPr>
            <p:nvPr/>
          </p:nvSpPr>
          <p:spPr bwMode="auto">
            <a:xfrm flipV="1">
              <a:off x="4257" y="2230"/>
              <a:ext cx="514" cy="107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0" name="Line 93"/>
            <p:cNvSpPr>
              <a:spLocks noChangeShapeType="1"/>
            </p:cNvSpPr>
            <p:nvPr/>
          </p:nvSpPr>
          <p:spPr bwMode="auto">
            <a:xfrm flipH="1" flipV="1">
              <a:off x="4354" y="2089"/>
              <a:ext cx="72" cy="343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Line 94"/>
            <p:cNvSpPr>
              <a:spLocks noChangeShapeType="1"/>
            </p:cNvSpPr>
            <p:nvPr/>
          </p:nvSpPr>
          <p:spPr bwMode="auto">
            <a:xfrm rot="16200000" flipV="1">
              <a:off x="4717" y="2278"/>
              <a:ext cx="130" cy="21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976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468313" y="1582738"/>
            <a:ext cx="4071937" cy="3921125"/>
            <a:chOff x="2966" y="967"/>
            <a:chExt cx="1512" cy="1592"/>
          </a:xfrm>
        </p:grpSpPr>
        <p:sp>
          <p:nvSpPr>
            <p:cNvPr id="21518" name="Rectangle 3"/>
            <p:cNvSpPr>
              <a:spLocks noChangeArrowheads="1"/>
            </p:cNvSpPr>
            <p:nvPr/>
          </p:nvSpPr>
          <p:spPr bwMode="auto">
            <a:xfrm>
              <a:off x="2966" y="967"/>
              <a:ext cx="1512" cy="1592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9" name="Rectangle 4"/>
            <p:cNvSpPr>
              <a:spLocks noChangeArrowheads="1"/>
            </p:cNvSpPr>
            <p:nvPr/>
          </p:nvSpPr>
          <p:spPr bwMode="auto">
            <a:xfrm>
              <a:off x="2966" y="967"/>
              <a:ext cx="1512" cy="159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152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6" y="2044"/>
              <a:ext cx="1512" cy="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66" y="1530"/>
              <a:ext cx="1512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2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66" y="1015"/>
              <a:ext cx="1512" cy="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3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66" y="967"/>
              <a:ext cx="1512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507" name="Group 9"/>
          <p:cNvGrpSpPr>
            <a:grpSpLocks/>
          </p:cNvGrpSpPr>
          <p:nvPr/>
        </p:nvGrpSpPr>
        <p:grpSpPr bwMode="auto">
          <a:xfrm>
            <a:off x="4741863" y="1570038"/>
            <a:ext cx="3983037" cy="3933825"/>
            <a:chOff x="2080" y="1372"/>
            <a:chExt cx="1600" cy="1576"/>
          </a:xfrm>
        </p:grpSpPr>
        <p:sp>
          <p:nvSpPr>
            <p:cNvPr id="21512" name="Rectangle 10"/>
            <p:cNvSpPr>
              <a:spLocks noChangeArrowheads="1"/>
            </p:cNvSpPr>
            <p:nvPr/>
          </p:nvSpPr>
          <p:spPr bwMode="auto">
            <a:xfrm>
              <a:off x="2080" y="1372"/>
              <a:ext cx="1600" cy="1576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13" name="Rectangle 11"/>
            <p:cNvSpPr>
              <a:spLocks noChangeArrowheads="1"/>
            </p:cNvSpPr>
            <p:nvPr/>
          </p:nvSpPr>
          <p:spPr bwMode="auto">
            <a:xfrm>
              <a:off x="2080" y="1372"/>
              <a:ext cx="1600" cy="157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1514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80" y="2463"/>
              <a:ext cx="1600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5" name="Picture 1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80" y="1978"/>
              <a:ext cx="1600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6" name="Picture 1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80" y="1493"/>
              <a:ext cx="1600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7" name="Picture 1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080" y="1372"/>
              <a:ext cx="1600" cy="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508" name="Text Box 16"/>
          <p:cNvSpPr txBox="1">
            <a:spLocks noChangeArrowheads="1"/>
          </p:cNvSpPr>
          <p:nvPr/>
        </p:nvSpPr>
        <p:spPr bwMode="auto">
          <a:xfrm>
            <a:off x="327025" y="5553075"/>
            <a:ext cx="60420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latin typeface="Times New Roman" pitchFamily="18" charset="0"/>
              </a:rPr>
              <a:t>ACRONYM (Brooks and Binford, 1981)</a:t>
            </a:r>
          </a:p>
        </p:txBody>
      </p:sp>
      <p:sp>
        <p:nvSpPr>
          <p:cNvPr id="21509" name="Text Box 17"/>
          <p:cNvSpPr txBox="1">
            <a:spLocks noChangeArrowheads="1"/>
          </p:cNvSpPr>
          <p:nvPr/>
        </p:nvSpPr>
        <p:spPr bwMode="auto">
          <a:xfrm>
            <a:off x="200025" y="234950"/>
            <a:ext cx="88455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Representing and recognizing object categories</a:t>
            </a:r>
          </a:p>
          <a:p>
            <a:pPr eaLnBrk="0" hangingPunct="0"/>
            <a:r>
              <a:rPr lang="en-US" sz="36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is harder...</a:t>
            </a:r>
          </a:p>
        </p:txBody>
      </p:sp>
      <p:sp>
        <p:nvSpPr>
          <p:cNvPr id="21510" name="Text Box 18"/>
          <p:cNvSpPr txBox="1">
            <a:spLocks noChangeArrowheads="1"/>
          </p:cNvSpPr>
          <p:nvPr/>
        </p:nvSpPr>
        <p:spPr bwMode="auto">
          <a:xfrm>
            <a:off x="339725" y="6073775"/>
            <a:ext cx="8569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Binford (1971), Nevatia &amp; Binford (1972), Marr &amp; Nishihara (1978)</a:t>
            </a:r>
          </a:p>
        </p:txBody>
      </p:sp>
      <p:sp>
        <p:nvSpPr>
          <p:cNvPr id="21511" name="Rectangle 19"/>
          <p:cNvSpPr>
            <a:spLocks noChangeArrowheads="1"/>
          </p:cNvSpPr>
          <p:nvPr/>
        </p:nvSpPr>
        <p:spPr bwMode="auto">
          <a:xfrm>
            <a:off x="457200" y="1581150"/>
            <a:ext cx="4067175" cy="39036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Recognition by components</a:t>
            </a: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438400"/>
            <a:ext cx="4648200" cy="26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466975"/>
            <a:ext cx="29718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AutoShape 7"/>
          <p:cNvSpPr>
            <a:spLocks noChangeArrowheads="1"/>
          </p:cNvSpPr>
          <p:nvPr/>
        </p:nvSpPr>
        <p:spPr bwMode="auto">
          <a:xfrm>
            <a:off x="5029200" y="3246438"/>
            <a:ext cx="1143000" cy="1143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81721" y="1828800"/>
            <a:ext cx="2650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2400" dirty="0" smtClean="0"/>
              <a:t>Primitives (</a:t>
            </a:r>
            <a:r>
              <a:rPr lang="en-US" sz="2400" dirty="0" err="1" smtClean="0"/>
              <a:t>geons</a:t>
            </a:r>
            <a:r>
              <a:rPr lang="en-US" sz="2400" dirty="0" smtClean="0"/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6828428" y="1828800"/>
            <a:ext cx="1228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Tx/>
              <a:buNone/>
            </a:pPr>
            <a:r>
              <a:rPr lang="en-US" sz="2400" dirty="0" smtClean="0"/>
              <a:t>Objects</a:t>
            </a:r>
          </a:p>
        </p:txBody>
      </p:sp>
      <p:sp>
        <p:nvSpPr>
          <p:cNvPr id="9" name="Rectangle 8"/>
          <p:cNvSpPr/>
          <p:nvPr/>
        </p:nvSpPr>
        <p:spPr>
          <a:xfrm>
            <a:off x="1295400" y="6096000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http://en.wikipedia.org/wiki/Recognition_by_Components_Theory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505202" y="1066800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Tx/>
              <a:buNone/>
            </a:pPr>
            <a:r>
              <a:rPr lang="en-US" dirty="0" err="1" smtClean="0"/>
              <a:t>Biederman</a:t>
            </a:r>
            <a:r>
              <a:rPr lang="en-US" dirty="0" smtClean="0"/>
              <a:t> (1987)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6100" y="4992688"/>
            <a:ext cx="3025775" cy="6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6100" y="4992688"/>
            <a:ext cx="3025775" cy="6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56" name="Group 4"/>
          <p:cNvGrpSpPr>
            <a:grpSpLocks/>
          </p:cNvGrpSpPr>
          <p:nvPr/>
        </p:nvGrpSpPr>
        <p:grpSpPr bwMode="auto">
          <a:xfrm>
            <a:off x="355600" y="381000"/>
            <a:ext cx="3708400" cy="2298700"/>
            <a:chOff x="1832" y="2773"/>
            <a:chExt cx="2336" cy="1448"/>
          </a:xfrm>
        </p:grpSpPr>
        <p:sp>
          <p:nvSpPr>
            <p:cNvPr id="23566" name="Line 5"/>
            <p:cNvSpPr>
              <a:spLocks noChangeShapeType="1"/>
            </p:cNvSpPr>
            <p:nvPr/>
          </p:nvSpPr>
          <p:spPr bwMode="auto">
            <a:xfrm rot="-5400000">
              <a:off x="2887" y="3894"/>
              <a:ext cx="2" cy="3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7" name="Line 6"/>
            <p:cNvSpPr>
              <a:spLocks noChangeShapeType="1"/>
            </p:cNvSpPr>
            <p:nvPr/>
          </p:nvSpPr>
          <p:spPr bwMode="auto">
            <a:xfrm rot="-5400000">
              <a:off x="2883" y="3877"/>
              <a:ext cx="23" cy="1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8" name="Freeform 7"/>
            <p:cNvSpPr>
              <a:spLocks/>
            </p:cNvSpPr>
            <p:nvPr/>
          </p:nvSpPr>
          <p:spPr bwMode="auto">
            <a:xfrm rot="-5400000">
              <a:off x="2885" y="3852"/>
              <a:ext cx="36" cy="3"/>
            </a:xfrm>
            <a:custGeom>
              <a:avLst/>
              <a:gdLst>
                <a:gd name="T0" fmla="*/ 0 w 59"/>
                <a:gd name="T1" fmla="*/ 0 h 2"/>
                <a:gd name="T2" fmla="*/ 10 w 59"/>
                <a:gd name="T3" fmla="*/ 6 h 2"/>
                <a:gd name="T4" fmla="*/ 13 w 59"/>
                <a:gd name="T5" fmla="*/ 6 h 2"/>
                <a:gd name="T6" fmla="*/ 0 60000 65536"/>
                <a:gd name="T7" fmla="*/ 0 60000 65536"/>
                <a:gd name="T8" fmla="*/ 0 60000 65536"/>
                <a:gd name="T9" fmla="*/ 0 w 59"/>
                <a:gd name="T10" fmla="*/ 0 h 2"/>
                <a:gd name="T11" fmla="*/ 59 w 59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" h="2">
                  <a:moveTo>
                    <a:pt x="0" y="0"/>
                  </a:moveTo>
                  <a:lnTo>
                    <a:pt x="43" y="2"/>
                  </a:lnTo>
                  <a:lnTo>
                    <a:pt x="59" y="2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9" name="Line 8"/>
            <p:cNvSpPr>
              <a:spLocks noChangeShapeType="1"/>
            </p:cNvSpPr>
            <p:nvPr/>
          </p:nvSpPr>
          <p:spPr bwMode="auto">
            <a:xfrm rot="16200000" flipV="1">
              <a:off x="2892" y="3792"/>
              <a:ext cx="14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0" name="Freeform 9"/>
            <p:cNvSpPr>
              <a:spLocks/>
            </p:cNvSpPr>
            <p:nvPr/>
          </p:nvSpPr>
          <p:spPr bwMode="auto">
            <a:xfrm rot="-5400000">
              <a:off x="2866" y="3757"/>
              <a:ext cx="49" cy="11"/>
            </a:xfrm>
            <a:custGeom>
              <a:avLst/>
              <a:gdLst>
                <a:gd name="T0" fmla="*/ 0 w 78"/>
                <a:gd name="T1" fmla="*/ 27 h 7"/>
                <a:gd name="T2" fmla="*/ 9 w 78"/>
                <a:gd name="T3" fmla="*/ 13 h 7"/>
                <a:gd name="T4" fmla="*/ 19 w 78"/>
                <a:gd name="T5" fmla="*/ 0 h 7"/>
                <a:gd name="T6" fmla="*/ 0 60000 65536"/>
                <a:gd name="T7" fmla="*/ 0 60000 65536"/>
                <a:gd name="T8" fmla="*/ 0 60000 65536"/>
                <a:gd name="T9" fmla="*/ 0 w 78"/>
                <a:gd name="T10" fmla="*/ 0 h 7"/>
                <a:gd name="T11" fmla="*/ 78 w 78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8" h="7">
                  <a:moveTo>
                    <a:pt x="0" y="7"/>
                  </a:moveTo>
                  <a:lnTo>
                    <a:pt x="39" y="3"/>
                  </a:lnTo>
                  <a:lnTo>
                    <a:pt x="78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1" name="Line 10"/>
            <p:cNvSpPr>
              <a:spLocks noChangeShapeType="1"/>
            </p:cNvSpPr>
            <p:nvPr/>
          </p:nvSpPr>
          <p:spPr bwMode="auto">
            <a:xfrm rot="-5400000">
              <a:off x="2882" y="3705"/>
              <a:ext cx="0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2" name="Freeform 11"/>
            <p:cNvSpPr>
              <a:spLocks/>
            </p:cNvSpPr>
            <p:nvPr/>
          </p:nvSpPr>
          <p:spPr bwMode="auto">
            <a:xfrm rot="-5400000">
              <a:off x="2851" y="3670"/>
              <a:ext cx="65" cy="5"/>
            </a:xfrm>
            <a:custGeom>
              <a:avLst/>
              <a:gdLst>
                <a:gd name="T0" fmla="*/ 0 w 104"/>
                <a:gd name="T1" fmla="*/ 0 h 3"/>
                <a:gd name="T2" fmla="*/ 20 w 104"/>
                <a:gd name="T3" fmla="*/ 8 h 3"/>
                <a:gd name="T4" fmla="*/ 26 w 104"/>
                <a:gd name="T5" fmla="*/ 13 h 3"/>
                <a:gd name="T6" fmla="*/ 0 60000 65536"/>
                <a:gd name="T7" fmla="*/ 0 60000 65536"/>
                <a:gd name="T8" fmla="*/ 0 60000 65536"/>
                <a:gd name="T9" fmla="*/ 0 w 104"/>
                <a:gd name="T10" fmla="*/ 0 h 3"/>
                <a:gd name="T11" fmla="*/ 104 w 10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4" h="3">
                  <a:moveTo>
                    <a:pt x="0" y="0"/>
                  </a:moveTo>
                  <a:lnTo>
                    <a:pt x="82" y="2"/>
                  </a:lnTo>
                  <a:lnTo>
                    <a:pt x="104" y="3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3" name="Line 12"/>
            <p:cNvSpPr>
              <a:spLocks noChangeShapeType="1"/>
            </p:cNvSpPr>
            <p:nvPr/>
          </p:nvSpPr>
          <p:spPr bwMode="auto">
            <a:xfrm rot="-5400000">
              <a:off x="2894" y="3608"/>
              <a:ext cx="2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4" name="Freeform 13"/>
            <p:cNvSpPr>
              <a:spLocks/>
            </p:cNvSpPr>
            <p:nvPr/>
          </p:nvSpPr>
          <p:spPr bwMode="auto">
            <a:xfrm rot="-5400000">
              <a:off x="2877" y="3565"/>
              <a:ext cx="59" cy="25"/>
            </a:xfrm>
            <a:custGeom>
              <a:avLst/>
              <a:gdLst>
                <a:gd name="T0" fmla="*/ 0 w 95"/>
                <a:gd name="T1" fmla="*/ 0 h 15"/>
                <a:gd name="T2" fmla="*/ 17 w 95"/>
                <a:gd name="T3" fmla="*/ 47 h 15"/>
                <a:gd name="T4" fmla="*/ 23 w 95"/>
                <a:gd name="T5" fmla="*/ 70 h 15"/>
                <a:gd name="T6" fmla="*/ 0 60000 65536"/>
                <a:gd name="T7" fmla="*/ 0 60000 65536"/>
                <a:gd name="T8" fmla="*/ 0 60000 65536"/>
                <a:gd name="T9" fmla="*/ 0 w 95"/>
                <a:gd name="T10" fmla="*/ 0 h 15"/>
                <a:gd name="T11" fmla="*/ 95 w 95"/>
                <a:gd name="T12" fmla="*/ 15 h 1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5" h="15">
                  <a:moveTo>
                    <a:pt x="0" y="0"/>
                  </a:moveTo>
                  <a:lnTo>
                    <a:pt x="69" y="10"/>
                  </a:lnTo>
                  <a:lnTo>
                    <a:pt x="95" y="15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5" name="Freeform 14"/>
            <p:cNvSpPr>
              <a:spLocks/>
            </p:cNvSpPr>
            <p:nvPr/>
          </p:nvSpPr>
          <p:spPr bwMode="auto">
            <a:xfrm rot="-5400000">
              <a:off x="2920" y="3476"/>
              <a:ext cx="56" cy="32"/>
            </a:xfrm>
            <a:custGeom>
              <a:avLst/>
              <a:gdLst>
                <a:gd name="T0" fmla="*/ 0 w 91"/>
                <a:gd name="T1" fmla="*/ 0 h 20"/>
                <a:gd name="T2" fmla="*/ 12 w 91"/>
                <a:gd name="T3" fmla="*/ 46 h 20"/>
                <a:gd name="T4" fmla="*/ 21 w 91"/>
                <a:gd name="T5" fmla="*/ 82 h 20"/>
                <a:gd name="T6" fmla="*/ 0 60000 65536"/>
                <a:gd name="T7" fmla="*/ 0 60000 65536"/>
                <a:gd name="T8" fmla="*/ 0 60000 65536"/>
                <a:gd name="T9" fmla="*/ 0 w 91"/>
                <a:gd name="T10" fmla="*/ 0 h 20"/>
                <a:gd name="T11" fmla="*/ 91 w 91"/>
                <a:gd name="T12" fmla="*/ 20 h 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1" h="20">
                  <a:moveTo>
                    <a:pt x="0" y="0"/>
                  </a:moveTo>
                  <a:lnTo>
                    <a:pt x="52" y="11"/>
                  </a:lnTo>
                  <a:lnTo>
                    <a:pt x="91" y="2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6" name="Freeform 15"/>
            <p:cNvSpPr>
              <a:spLocks/>
            </p:cNvSpPr>
            <p:nvPr/>
          </p:nvSpPr>
          <p:spPr bwMode="auto">
            <a:xfrm rot="-5400000">
              <a:off x="2965" y="3392"/>
              <a:ext cx="58" cy="28"/>
            </a:xfrm>
            <a:custGeom>
              <a:avLst/>
              <a:gdLst>
                <a:gd name="T0" fmla="*/ 0 w 92"/>
                <a:gd name="T1" fmla="*/ 0 h 17"/>
                <a:gd name="T2" fmla="*/ 9 w 92"/>
                <a:gd name="T3" fmla="*/ 33 h 17"/>
                <a:gd name="T4" fmla="*/ 23 w 92"/>
                <a:gd name="T5" fmla="*/ 76 h 17"/>
                <a:gd name="T6" fmla="*/ 0 60000 65536"/>
                <a:gd name="T7" fmla="*/ 0 60000 65536"/>
                <a:gd name="T8" fmla="*/ 0 60000 65536"/>
                <a:gd name="T9" fmla="*/ 0 w 92"/>
                <a:gd name="T10" fmla="*/ 0 h 17"/>
                <a:gd name="T11" fmla="*/ 92 w 92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" h="17">
                  <a:moveTo>
                    <a:pt x="0" y="0"/>
                  </a:moveTo>
                  <a:lnTo>
                    <a:pt x="36" y="7"/>
                  </a:lnTo>
                  <a:lnTo>
                    <a:pt x="92" y="17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7" name="Line 16"/>
            <p:cNvSpPr>
              <a:spLocks noChangeShapeType="1"/>
            </p:cNvSpPr>
            <p:nvPr/>
          </p:nvSpPr>
          <p:spPr bwMode="auto">
            <a:xfrm rot="-5400000">
              <a:off x="3015" y="3336"/>
              <a:ext cx="16" cy="6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8" name="Freeform 17"/>
            <p:cNvSpPr>
              <a:spLocks/>
            </p:cNvSpPr>
            <p:nvPr/>
          </p:nvSpPr>
          <p:spPr bwMode="auto">
            <a:xfrm rot="-5400000">
              <a:off x="3007" y="3302"/>
              <a:ext cx="48" cy="10"/>
            </a:xfrm>
            <a:custGeom>
              <a:avLst/>
              <a:gdLst>
                <a:gd name="T0" fmla="*/ 0 w 76"/>
                <a:gd name="T1" fmla="*/ 0 h 6"/>
                <a:gd name="T2" fmla="*/ 19 w 76"/>
                <a:gd name="T3" fmla="*/ 28 h 6"/>
                <a:gd name="T4" fmla="*/ 19 w 76"/>
                <a:gd name="T5" fmla="*/ 28 h 6"/>
                <a:gd name="T6" fmla="*/ 0 60000 65536"/>
                <a:gd name="T7" fmla="*/ 0 60000 65536"/>
                <a:gd name="T8" fmla="*/ 0 60000 65536"/>
                <a:gd name="T9" fmla="*/ 0 w 76"/>
                <a:gd name="T10" fmla="*/ 0 h 6"/>
                <a:gd name="T11" fmla="*/ 76 w 76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6">
                  <a:moveTo>
                    <a:pt x="0" y="0"/>
                  </a:moveTo>
                  <a:lnTo>
                    <a:pt x="76" y="6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9" name="Line 18"/>
            <p:cNvSpPr>
              <a:spLocks noChangeShapeType="1"/>
            </p:cNvSpPr>
            <p:nvPr/>
          </p:nvSpPr>
          <p:spPr bwMode="auto">
            <a:xfrm rot="-5400000">
              <a:off x="3029" y="3241"/>
              <a:ext cx="18" cy="2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0" name="Freeform 19"/>
            <p:cNvSpPr>
              <a:spLocks/>
            </p:cNvSpPr>
            <p:nvPr/>
          </p:nvSpPr>
          <p:spPr bwMode="auto">
            <a:xfrm rot="-5400000">
              <a:off x="3012" y="3206"/>
              <a:ext cx="48" cy="6"/>
            </a:xfrm>
            <a:custGeom>
              <a:avLst/>
              <a:gdLst>
                <a:gd name="T0" fmla="*/ 0 w 76"/>
                <a:gd name="T1" fmla="*/ 13 h 4"/>
                <a:gd name="T2" fmla="*/ 16 w 76"/>
                <a:gd name="T3" fmla="*/ 6 h 4"/>
                <a:gd name="T4" fmla="*/ 19 w 76"/>
                <a:gd name="T5" fmla="*/ 0 h 4"/>
                <a:gd name="T6" fmla="*/ 0 60000 65536"/>
                <a:gd name="T7" fmla="*/ 0 60000 65536"/>
                <a:gd name="T8" fmla="*/ 0 60000 65536"/>
                <a:gd name="T9" fmla="*/ 0 w 76"/>
                <a:gd name="T10" fmla="*/ 0 h 4"/>
                <a:gd name="T11" fmla="*/ 76 w 76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6" h="4">
                  <a:moveTo>
                    <a:pt x="0" y="4"/>
                  </a:moveTo>
                  <a:lnTo>
                    <a:pt x="63" y="2"/>
                  </a:lnTo>
                  <a:lnTo>
                    <a:pt x="76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Freeform 20"/>
            <p:cNvSpPr>
              <a:spLocks/>
            </p:cNvSpPr>
            <p:nvPr/>
          </p:nvSpPr>
          <p:spPr bwMode="auto">
            <a:xfrm rot="-5400000">
              <a:off x="2975" y="3111"/>
              <a:ext cx="46" cy="44"/>
            </a:xfrm>
            <a:custGeom>
              <a:avLst/>
              <a:gdLst>
                <a:gd name="T0" fmla="*/ 0 w 75"/>
                <a:gd name="T1" fmla="*/ 117 h 27"/>
                <a:gd name="T2" fmla="*/ 10 w 75"/>
                <a:gd name="T3" fmla="*/ 64 h 27"/>
                <a:gd name="T4" fmla="*/ 17 w 75"/>
                <a:gd name="T5" fmla="*/ 0 h 27"/>
                <a:gd name="T6" fmla="*/ 0 60000 65536"/>
                <a:gd name="T7" fmla="*/ 0 60000 65536"/>
                <a:gd name="T8" fmla="*/ 0 60000 65536"/>
                <a:gd name="T9" fmla="*/ 0 w 75"/>
                <a:gd name="T10" fmla="*/ 0 h 27"/>
                <a:gd name="T11" fmla="*/ 75 w 75"/>
                <a:gd name="T12" fmla="*/ 27 h 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5" h="27">
                  <a:moveTo>
                    <a:pt x="0" y="27"/>
                  </a:moveTo>
                  <a:lnTo>
                    <a:pt x="45" y="15"/>
                  </a:lnTo>
                  <a:lnTo>
                    <a:pt x="75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2" name="Line 21"/>
            <p:cNvSpPr>
              <a:spLocks noChangeShapeType="1"/>
            </p:cNvSpPr>
            <p:nvPr/>
          </p:nvSpPr>
          <p:spPr bwMode="auto">
            <a:xfrm rot="16200000" flipV="1">
              <a:off x="2945" y="3091"/>
              <a:ext cx="2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3" name="Freeform 22"/>
            <p:cNvSpPr>
              <a:spLocks/>
            </p:cNvSpPr>
            <p:nvPr/>
          </p:nvSpPr>
          <p:spPr bwMode="auto">
            <a:xfrm rot="-5400000">
              <a:off x="2911" y="3061"/>
              <a:ext cx="6" cy="58"/>
            </a:xfrm>
            <a:custGeom>
              <a:avLst/>
              <a:gdLst>
                <a:gd name="T0" fmla="*/ 0 w 10"/>
                <a:gd name="T1" fmla="*/ 150 h 36"/>
                <a:gd name="T2" fmla="*/ 2 w 10"/>
                <a:gd name="T3" fmla="*/ 60 h 36"/>
                <a:gd name="T4" fmla="*/ 1 w 10"/>
                <a:gd name="T5" fmla="*/ 0 h 36"/>
                <a:gd name="T6" fmla="*/ 0 60000 65536"/>
                <a:gd name="T7" fmla="*/ 0 60000 65536"/>
                <a:gd name="T8" fmla="*/ 0 60000 65536"/>
                <a:gd name="T9" fmla="*/ 0 w 10"/>
                <a:gd name="T10" fmla="*/ 0 h 36"/>
                <a:gd name="T11" fmla="*/ 10 w 10"/>
                <a:gd name="T12" fmla="*/ 36 h 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36">
                  <a:moveTo>
                    <a:pt x="0" y="36"/>
                  </a:moveTo>
                  <a:lnTo>
                    <a:pt x="10" y="14"/>
                  </a:lnTo>
                  <a:lnTo>
                    <a:pt x="3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4" name="Line 23"/>
            <p:cNvSpPr>
              <a:spLocks noChangeShapeType="1"/>
            </p:cNvSpPr>
            <p:nvPr/>
          </p:nvSpPr>
          <p:spPr bwMode="auto">
            <a:xfrm rot="-5400000" flipH="1" flipV="1">
              <a:off x="2849" y="3100"/>
              <a:ext cx="4" cy="8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5" name="Freeform 24"/>
            <p:cNvSpPr>
              <a:spLocks/>
            </p:cNvSpPr>
            <p:nvPr/>
          </p:nvSpPr>
          <p:spPr bwMode="auto">
            <a:xfrm rot="-5400000">
              <a:off x="2809" y="3107"/>
              <a:ext cx="40" cy="37"/>
            </a:xfrm>
            <a:custGeom>
              <a:avLst/>
              <a:gdLst>
                <a:gd name="T0" fmla="*/ 15 w 65"/>
                <a:gd name="T1" fmla="*/ 97 h 23"/>
                <a:gd name="T2" fmla="*/ 7 w 65"/>
                <a:gd name="T3" fmla="*/ 34 h 23"/>
                <a:gd name="T4" fmla="*/ 0 w 65"/>
                <a:gd name="T5" fmla="*/ 0 h 23"/>
                <a:gd name="T6" fmla="*/ 0 60000 65536"/>
                <a:gd name="T7" fmla="*/ 0 60000 65536"/>
                <a:gd name="T8" fmla="*/ 0 60000 65536"/>
                <a:gd name="T9" fmla="*/ 0 w 65"/>
                <a:gd name="T10" fmla="*/ 0 h 23"/>
                <a:gd name="T11" fmla="*/ 65 w 65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5" h="23">
                  <a:moveTo>
                    <a:pt x="65" y="23"/>
                  </a:moveTo>
                  <a:lnTo>
                    <a:pt x="33" y="8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6" name="Line 25"/>
            <p:cNvSpPr>
              <a:spLocks noChangeShapeType="1"/>
            </p:cNvSpPr>
            <p:nvPr/>
          </p:nvSpPr>
          <p:spPr bwMode="auto">
            <a:xfrm rot="-5400000" flipH="1" flipV="1">
              <a:off x="2785" y="3177"/>
              <a:ext cx="10" cy="6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7" name="Freeform 26"/>
            <p:cNvSpPr>
              <a:spLocks/>
            </p:cNvSpPr>
            <p:nvPr/>
          </p:nvSpPr>
          <p:spPr bwMode="auto">
            <a:xfrm rot="-5400000">
              <a:off x="2753" y="3200"/>
              <a:ext cx="49" cy="18"/>
            </a:xfrm>
            <a:custGeom>
              <a:avLst/>
              <a:gdLst>
                <a:gd name="T0" fmla="*/ 19 w 79"/>
                <a:gd name="T1" fmla="*/ 47 h 11"/>
                <a:gd name="T2" fmla="*/ 4 w 79"/>
                <a:gd name="T3" fmla="*/ 13 h 11"/>
                <a:gd name="T4" fmla="*/ 0 w 79"/>
                <a:gd name="T5" fmla="*/ 0 h 11"/>
                <a:gd name="T6" fmla="*/ 0 60000 65536"/>
                <a:gd name="T7" fmla="*/ 0 60000 65536"/>
                <a:gd name="T8" fmla="*/ 0 60000 65536"/>
                <a:gd name="T9" fmla="*/ 0 w 79"/>
                <a:gd name="T10" fmla="*/ 0 h 11"/>
                <a:gd name="T11" fmla="*/ 79 w 79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9" h="11">
                  <a:moveTo>
                    <a:pt x="79" y="11"/>
                  </a:moveTo>
                  <a:lnTo>
                    <a:pt x="20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8" name="Freeform 27"/>
            <p:cNvSpPr>
              <a:spLocks/>
            </p:cNvSpPr>
            <p:nvPr/>
          </p:nvSpPr>
          <p:spPr bwMode="auto">
            <a:xfrm rot="-5400000">
              <a:off x="2722" y="3291"/>
              <a:ext cx="64" cy="15"/>
            </a:xfrm>
            <a:custGeom>
              <a:avLst/>
              <a:gdLst>
                <a:gd name="T0" fmla="*/ 25 w 102"/>
                <a:gd name="T1" fmla="*/ 42 h 9"/>
                <a:gd name="T2" fmla="*/ 12 w 102"/>
                <a:gd name="T3" fmla="*/ 13 h 9"/>
                <a:gd name="T4" fmla="*/ 0 w 102"/>
                <a:gd name="T5" fmla="*/ 0 h 9"/>
                <a:gd name="T6" fmla="*/ 0 60000 65536"/>
                <a:gd name="T7" fmla="*/ 0 60000 65536"/>
                <a:gd name="T8" fmla="*/ 0 60000 65536"/>
                <a:gd name="T9" fmla="*/ 0 w 102"/>
                <a:gd name="T10" fmla="*/ 0 h 9"/>
                <a:gd name="T11" fmla="*/ 102 w 102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" h="9">
                  <a:moveTo>
                    <a:pt x="102" y="9"/>
                  </a:moveTo>
                  <a:lnTo>
                    <a:pt x="49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9" name="Line 28"/>
            <p:cNvSpPr>
              <a:spLocks noChangeShapeType="1"/>
            </p:cNvSpPr>
            <p:nvPr/>
          </p:nvSpPr>
          <p:spPr bwMode="auto">
            <a:xfrm rot="-5400000" flipH="1" flipV="1">
              <a:off x="2727" y="3365"/>
              <a:ext cx="15" cy="5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0" name="Freeform 29"/>
            <p:cNvSpPr>
              <a:spLocks/>
            </p:cNvSpPr>
            <p:nvPr/>
          </p:nvSpPr>
          <p:spPr bwMode="auto">
            <a:xfrm rot="-5400000">
              <a:off x="2700" y="3387"/>
              <a:ext cx="44" cy="21"/>
            </a:xfrm>
            <a:custGeom>
              <a:avLst/>
              <a:gdLst>
                <a:gd name="T0" fmla="*/ 16 w 72"/>
                <a:gd name="T1" fmla="*/ 55 h 13"/>
                <a:gd name="T2" fmla="*/ 4 w 72"/>
                <a:gd name="T3" fmla="*/ 13 h 13"/>
                <a:gd name="T4" fmla="*/ 0 w 72"/>
                <a:gd name="T5" fmla="*/ 0 h 13"/>
                <a:gd name="T6" fmla="*/ 0 60000 65536"/>
                <a:gd name="T7" fmla="*/ 0 60000 65536"/>
                <a:gd name="T8" fmla="*/ 0 60000 65536"/>
                <a:gd name="T9" fmla="*/ 0 w 72"/>
                <a:gd name="T10" fmla="*/ 0 h 13"/>
                <a:gd name="T11" fmla="*/ 72 w 72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" h="13">
                  <a:moveTo>
                    <a:pt x="72" y="13"/>
                  </a:moveTo>
                  <a:lnTo>
                    <a:pt x="20" y="3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1" name="Line 30"/>
            <p:cNvSpPr>
              <a:spLocks noChangeShapeType="1"/>
            </p:cNvSpPr>
            <p:nvPr/>
          </p:nvSpPr>
          <p:spPr bwMode="auto">
            <a:xfrm rot="-5400000" flipH="1" flipV="1">
              <a:off x="2681" y="3452"/>
              <a:ext cx="16" cy="10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2" name="Freeform 31"/>
            <p:cNvSpPr>
              <a:spLocks/>
            </p:cNvSpPr>
            <p:nvPr/>
          </p:nvSpPr>
          <p:spPr bwMode="auto">
            <a:xfrm rot="-5400000">
              <a:off x="2654" y="3478"/>
              <a:ext cx="43" cy="16"/>
            </a:xfrm>
            <a:custGeom>
              <a:avLst/>
              <a:gdLst>
                <a:gd name="T0" fmla="*/ 17 w 69"/>
                <a:gd name="T1" fmla="*/ 42 h 10"/>
                <a:gd name="T2" fmla="*/ 4 w 69"/>
                <a:gd name="T3" fmla="*/ 5 h 10"/>
                <a:gd name="T4" fmla="*/ 0 w 69"/>
                <a:gd name="T5" fmla="*/ 0 h 10"/>
                <a:gd name="T6" fmla="*/ 0 60000 65536"/>
                <a:gd name="T7" fmla="*/ 0 60000 65536"/>
                <a:gd name="T8" fmla="*/ 0 60000 65536"/>
                <a:gd name="T9" fmla="*/ 0 w 69"/>
                <a:gd name="T10" fmla="*/ 0 h 10"/>
                <a:gd name="T11" fmla="*/ 69 w 69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9" h="10">
                  <a:moveTo>
                    <a:pt x="69" y="10"/>
                  </a:moveTo>
                  <a:lnTo>
                    <a:pt x="20" y="1"/>
                  </a:lnTo>
                  <a:lnTo>
                    <a:pt x="0" y="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3" name="Freeform 32"/>
            <p:cNvSpPr>
              <a:spLocks/>
            </p:cNvSpPr>
            <p:nvPr/>
          </p:nvSpPr>
          <p:spPr bwMode="auto">
            <a:xfrm rot="-5400000">
              <a:off x="2626" y="3571"/>
              <a:ext cx="66" cy="2"/>
            </a:xfrm>
            <a:custGeom>
              <a:avLst/>
              <a:gdLst>
                <a:gd name="T0" fmla="*/ 26 w 105"/>
                <a:gd name="T1" fmla="*/ 8 h 1"/>
                <a:gd name="T2" fmla="*/ 14 w 105"/>
                <a:gd name="T3" fmla="*/ 0 h 1"/>
                <a:gd name="T4" fmla="*/ 0 w 105"/>
                <a:gd name="T5" fmla="*/ 8 h 1"/>
                <a:gd name="T6" fmla="*/ 0 60000 65536"/>
                <a:gd name="T7" fmla="*/ 0 60000 65536"/>
                <a:gd name="T8" fmla="*/ 0 60000 65536"/>
                <a:gd name="T9" fmla="*/ 0 w 105"/>
                <a:gd name="T10" fmla="*/ 0 h 1"/>
                <a:gd name="T11" fmla="*/ 105 w 105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5" h="1">
                  <a:moveTo>
                    <a:pt x="105" y="1"/>
                  </a:moveTo>
                  <a:lnTo>
                    <a:pt x="59" y="0"/>
                  </a:lnTo>
                  <a:lnTo>
                    <a:pt x="0" y="1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4" name="Line 33"/>
            <p:cNvSpPr>
              <a:spLocks noChangeShapeType="1"/>
            </p:cNvSpPr>
            <p:nvPr/>
          </p:nvSpPr>
          <p:spPr bwMode="auto">
            <a:xfrm rot="16200000" flipH="1">
              <a:off x="2666" y="3638"/>
              <a:ext cx="4" cy="1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5" name="Freeform 34"/>
            <p:cNvSpPr>
              <a:spLocks/>
            </p:cNvSpPr>
            <p:nvPr/>
          </p:nvSpPr>
          <p:spPr bwMode="auto">
            <a:xfrm rot="-5400000">
              <a:off x="2645" y="3662"/>
              <a:ext cx="59" cy="16"/>
            </a:xfrm>
            <a:custGeom>
              <a:avLst/>
              <a:gdLst>
                <a:gd name="T0" fmla="*/ 23 w 94"/>
                <a:gd name="T1" fmla="*/ 0 h 10"/>
                <a:gd name="T2" fmla="*/ 10 w 94"/>
                <a:gd name="T3" fmla="*/ 21 h 10"/>
                <a:gd name="T4" fmla="*/ 0 w 94"/>
                <a:gd name="T5" fmla="*/ 42 h 10"/>
                <a:gd name="T6" fmla="*/ 0 60000 65536"/>
                <a:gd name="T7" fmla="*/ 0 60000 65536"/>
                <a:gd name="T8" fmla="*/ 0 60000 65536"/>
                <a:gd name="T9" fmla="*/ 0 w 94"/>
                <a:gd name="T10" fmla="*/ 0 h 10"/>
                <a:gd name="T11" fmla="*/ 94 w 94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4" h="10">
                  <a:moveTo>
                    <a:pt x="94" y="0"/>
                  </a:moveTo>
                  <a:lnTo>
                    <a:pt x="42" y="5"/>
                  </a:lnTo>
                  <a:lnTo>
                    <a:pt x="0" y="10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6" name="Line 35"/>
            <p:cNvSpPr>
              <a:spLocks noChangeShapeType="1"/>
            </p:cNvSpPr>
            <p:nvPr/>
          </p:nvSpPr>
          <p:spPr bwMode="auto">
            <a:xfrm rot="16200000" flipH="1">
              <a:off x="2683" y="3736"/>
              <a:ext cx="15" cy="4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7" name="Freeform 36"/>
            <p:cNvSpPr>
              <a:spLocks/>
            </p:cNvSpPr>
            <p:nvPr/>
          </p:nvSpPr>
          <p:spPr bwMode="auto">
            <a:xfrm rot="-5400000">
              <a:off x="2674" y="3765"/>
              <a:ext cx="50" cy="11"/>
            </a:xfrm>
            <a:custGeom>
              <a:avLst/>
              <a:gdLst>
                <a:gd name="T0" fmla="*/ 19 w 81"/>
                <a:gd name="T1" fmla="*/ 0 h 7"/>
                <a:gd name="T2" fmla="*/ 4 w 81"/>
                <a:gd name="T3" fmla="*/ 20 h 7"/>
                <a:gd name="T4" fmla="*/ 0 w 81"/>
                <a:gd name="T5" fmla="*/ 27 h 7"/>
                <a:gd name="T6" fmla="*/ 0 60000 65536"/>
                <a:gd name="T7" fmla="*/ 0 60000 65536"/>
                <a:gd name="T8" fmla="*/ 0 60000 65536"/>
                <a:gd name="T9" fmla="*/ 0 w 81"/>
                <a:gd name="T10" fmla="*/ 0 h 7"/>
                <a:gd name="T11" fmla="*/ 81 w 81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" h="7">
                  <a:moveTo>
                    <a:pt x="81" y="0"/>
                  </a:moveTo>
                  <a:lnTo>
                    <a:pt x="16" y="5"/>
                  </a:lnTo>
                  <a:lnTo>
                    <a:pt x="0" y="7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8" name="Line 37"/>
            <p:cNvSpPr>
              <a:spLocks noChangeShapeType="1"/>
            </p:cNvSpPr>
            <p:nvPr/>
          </p:nvSpPr>
          <p:spPr bwMode="auto">
            <a:xfrm rot="16200000" flipH="1">
              <a:off x="2702" y="3835"/>
              <a:ext cx="25" cy="8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9" name="Freeform 38"/>
            <p:cNvSpPr>
              <a:spLocks/>
            </p:cNvSpPr>
            <p:nvPr/>
          </p:nvSpPr>
          <p:spPr bwMode="auto">
            <a:xfrm rot="-5400000">
              <a:off x="2712" y="3859"/>
              <a:ext cx="34" cy="19"/>
            </a:xfrm>
            <a:custGeom>
              <a:avLst/>
              <a:gdLst>
                <a:gd name="T0" fmla="*/ 13 w 55"/>
                <a:gd name="T1" fmla="*/ 0 h 12"/>
                <a:gd name="T2" fmla="*/ 3 w 55"/>
                <a:gd name="T3" fmla="*/ 33 h 12"/>
                <a:gd name="T4" fmla="*/ 0 w 55"/>
                <a:gd name="T5" fmla="*/ 47 h 12"/>
                <a:gd name="T6" fmla="*/ 0 60000 65536"/>
                <a:gd name="T7" fmla="*/ 0 60000 65536"/>
                <a:gd name="T8" fmla="*/ 0 60000 65536"/>
                <a:gd name="T9" fmla="*/ 0 w 55"/>
                <a:gd name="T10" fmla="*/ 0 h 12"/>
                <a:gd name="T11" fmla="*/ 55 w 55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5" h="12">
                  <a:moveTo>
                    <a:pt x="55" y="0"/>
                  </a:moveTo>
                  <a:lnTo>
                    <a:pt x="13" y="8"/>
                  </a:lnTo>
                  <a:lnTo>
                    <a:pt x="0" y="12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0" name="Line 39"/>
            <p:cNvSpPr>
              <a:spLocks noChangeShapeType="1"/>
            </p:cNvSpPr>
            <p:nvPr/>
          </p:nvSpPr>
          <p:spPr bwMode="auto">
            <a:xfrm rot="16200000" flipH="1">
              <a:off x="2762" y="3906"/>
              <a:ext cx="8" cy="13"/>
            </a:xfrm>
            <a:prstGeom prst="line">
              <a:avLst/>
            </a:prstGeom>
            <a:noFill/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1" name="Freeform 40"/>
            <p:cNvSpPr>
              <a:spLocks/>
            </p:cNvSpPr>
            <p:nvPr/>
          </p:nvSpPr>
          <p:spPr bwMode="auto">
            <a:xfrm rot="-5400000">
              <a:off x="2812" y="3877"/>
              <a:ext cx="12" cy="91"/>
            </a:xfrm>
            <a:custGeom>
              <a:avLst/>
              <a:gdLst>
                <a:gd name="T0" fmla="*/ 5 w 19"/>
                <a:gd name="T1" fmla="*/ 0 h 56"/>
                <a:gd name="T2" fmla="*/ 0 w 19"/>
                <a:gd name="T3" fmla="*/ 76 h 56"/>
                <a:gd name="T4" fmla="*/ 5 w 19"/>
                <a:gd name="T5" fmla="*/ 241 h 56"/>
                <a:gd name="T6" fmla="*/ 0 60000 65536"/>
                <a:gd name="T7" fmla="*/ 0 60000 65536"/>
                <a:gd name="T8" fmla="*/ 0 60000 65536"/>
                <a:gd name="T9" fmla="*/ 0 w 19"/>
                <a:gd name="T10" fmla="*/ 0 h 56"/>
                <a:gd name="T11" fmla="*/ 19 w 19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56">
                  <a:moveTo>
                    <a:pt x="19" y="0"/>
                  </a:moveTo>
                  <a:lnTo>
                    <a:pt x="0" y="18"/>
                  </a:lnTo>
                  <a:lnTo>
                    <a:pt x="19" y="56"/>
                  </a:lnTo>
                </a:path>
              </a:pathLst>
            </a:custGeom>
            <a:solidFill>
              <a:schemeClr val="tx1"/>
            </a:solidFill>
            <a:ln w="5238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2" name="Freeform 41"/>
            <p:cNvSpPr>
              <a:spLocks/>
            </p:cNvSpPr>
            <p:nvPr/>
          </p:nvSpPr>
          <p:spPr bwMode="auto">
            <a:xfrm rot="-5400000">
              <a:off x="1571" y="3345"/>
              <a:ext cx="1035" cy="514"/>
            </a:xfrm>
            <a:custGeom>
              <a:avLst/>
              <a:gdLst>
                <a:gd name="T0" fmla="*/ 1 w 1657"/>
                <a:gd name="T1" fmla="*/ 667 h 316"/>
                <a:gd name="T2" fmla="*/ 14 w 1657"/>
                <a:gd name="T3" fmla="*/ 797 h 316"/>
                <a:gd name="T4" fmla="*/ 34 w 1657"/>
                <a:gd name="T5" fmla="*/ 873 h 316"/>
                <a:gd name="T6" fmla="*/ 61 w 1657"/>
                <a:gd name="T7" fmla="*/ 873 h 316"/>
                <a:gd name="T8" fmla="*/ 86 w 1657"/>
                <a:gd name="T9" fmla="*/ 825 h 316"/>
                <a:gd name="T10" fmla="*/ 113 w 1657"/>
                <a:gd name="T11" fmla="*/ 797 h 316"/>
                <a:gd name="T12" fmla="*/ 155 w 1657"/>
                <a:gd name="T13" fmla="*/ 839 h 316"/>
                <a:gd name="T14" fmla="*/ 192 w 1657"/>
                <a:gd name="T15" fmla="*/ 947 h 316"/>
                <a:gd name="T16" fmla="*/ 224 w 1657"/>
                <a:gd name="T17" fmla="*/ 1080 h 316"/>
                <a:gd name="T18" fmla="*/ 257 w 1657"/>
                <a:gd name="T19" fmla="*/ 1215 h 316"/>
                <a:gd name="T20" fmla="*/ 293 w 1657"/>
                <a:gd name="T21" fmla="*/ 1318 h 316"/>
                <a:gd name="T22" fmla="*/ 335 w 1657"/>
                <a:gd name="T23" fmla="*/ 1360 h 316"/>
                <a:gd name="T24" fmla="*/ 367 w 1657"/>
                <a:gd name="T25" fmla="*/ 1313 h 316"/>
                <a:gd name="T26" fmla="*/ 389 w 1657"/>
                <a:gd name="T27" fmla="*/ 1183 h 316"/>
                <a:gd name="T28" fmla="*/ 402 w 1657"/>
                <a:gd name="T29" fmla="*/ 997 h 316"/>
                <a:gd name="T30" fmla="*/ 402 w 1657"/>
                <a:gd name="T31" fmla="*/ 782 h 316"/>
                <a:gd name="T32" fmla="*/ 389 w 1657"/>
                <a:gd name="T33" fmla="*/ 616 h 316"/>
                <a:gd name="T34" fmla="*/ 365 w 1657"/>
                <a:gd name="T35" fmla="*/ 494 h 316"/>
                <a:gd name="T36" fmla="*/ 335 w 1657"/>
                <a:gd name="T37" fmla="*/ 405 h 316"/>
                <a:gd name="T38" fmla="*/ 302 w 1657"/>
                <a:gd name="T39" fmla="*/ 337 h 316"/>
                <a:gd name="T40" fmla="*/ 270 w 1657"/>
                <a:gd name="T41" fmla="*/ 267 h 316"/>
                <a:gd name="T42" fmla="*/ 244 w 1657"/>
                <a:gd name="T43" fmla="*/ 172 h 316"/>
                <a:gd name="T44" fmla="*/ 220 w 1657"/>
                <a:gd name="T45" fmla="*/ 76 h 316"/>
                <a:gd name="T46" fmla="*/ 194 w 1657"/>
                <a:gd name="T47" fmla="*/ 8 h 316"/>
                <a:gd name="T48" fmla="*/ 162 w 1657"/>
                <a:gd name="T49" fmla="*/ 5 h 316"/>
                <a:gd name="T50" fmla="*/ 136 w 1657"/>
                <a:gd name="T51" fmla="*/ 47 h 316"/>
                <a:gd name="T52" fmla="*/ 109 w 1657"/>
                <a:gd name="T53" fmla="*/ 98 h 316"/>
                <a:gd name="T54" fmla="*/ 79 w 1657"/>
                <a:gd name="T55" fmla="*/ 145 h 316"/>
                <a:gd name="T56" fmla="*/ 49 w 1657"/>
                <a:gd name="T57" fmla="*/ 211 h 316"/>
                <a:gd name="T58" fmla="*/ 24 w 1657"/>
                <a:gd name="T59" fmla="*/ 294 h 316"/>
                <a:gd name="T60" fmla="*/ 6 w 1657"/>
                <a:gd name="T61" fmla="*/ 413 h 316"/>
                <a:gd name="T62" fmla="*/ 0 w 1657"/>
                <a:gd name="T63" fmla="*/ 590 h 31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657"/>
                <a:gd name="T97" fmla="*/ 0 h 316"/>
                <a:gd name="T98" fmla="*/ 1657 w 1657"/>
                <a:gd name="T99" fmla="*/ 316 h 31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657" h="316">
                  <a:moveTo>
                    <a:pt x="0" y="137"/>
                  </a:moveTo>
                  <a:lnTo>
                    <a:pt x="7" y="155"/>
                  </a:lnTo>
                  <a:lnTo>
                    <a:pt x="26" y="171"/>
                  </a:lnTo>
                  <a:lnTo>
                    <a:pt x="59" y="185"/>
                  </a:lnTo>
                  <a:lnTo>
                    <a:pt x="95" y="195"/>
                  </a:lnTo>
                  <a:lnTo>
                    <a:pt x="141" y="203"/>
                  </a:lnTo>
                  <a:lnTo>
                    <a:pt x="193" y="205"/>
                  </a:lnTo>
                  <a:lnTo>
                    <a:pt x="252" y="203"/>
                  </a:lnTo>
                  <a:lnTo>
                    <a:pt x="301" y="198"/>
                  </a:lnTo>
                  <a:lnTo>
                    <a:pt x="351" y="192"/>
                  </a:lnTo>
                  <a:lnTo>
                    <a:pt x="403" y="187"/>
                  </a:lnTo>
                  <a:lnTo>
                    <a:pt x="462" y="185"/>
                  </a:lnTo>
                  <a:lnTo>
                    <a:pt x="554" y="188"/>
                  </a:lnTo>
                  <a:lnTo>
                    <a:pt x="636" y="195"/>
                  </a:lnTo>
                  <a:lnTo>
                    <a:pt x="714" y="206"/>
                  </a:lnTo>
                  <a:lnTo>
                    <a:pt x="786" y="220"/>
                  </a:lnTo>
                  <a:lnTo>
                    <a:pt x="852" y="234"/>
                  </a:lnTo>
                  <a:lnTo>
                    <a:pt x="920" y="251"/>
                  </a:lnTo>
                  <a:lnTo>
                    <a:pt x="986" y="267"/>
                  </a:lnTo>
                  <a:lnTo>
                    <a:pt x="1055" y="282"/>
                  </a:lnTo>
                  <a:lnTo>
                    <a:pt x="1127" y="297"/>
                  </a:lnTo>
                  <a:lnTo>
                    <a:pt x="1202" y="306"/>
                  </a:lnTo>
                  <a:lnTo>
                    <a:pt x="1287" y="314"/>
                  </a:lnTo>
                  <a:lnTo>
                    <a:pt x="1376" y="316"/>
                  </a:lnTo>
                  <a:lnTo>
                    <a:pt x="1441" y="314"/>
                  </a:lnTo>
                  <a:lnTo>
                    <a:pt x="1503" y="305"/>
                  </a:lnTo>
                  <a:lnTo>
                    <a:pt x="1552" y="292"/>
                  </a:lnTo>
                  <a:lnTo>
                    <a:pt x="1595" y="275"/>
                  </a:lnTo>
                  <a:lnTo>
                    <a:pt x="1628" y="254"/>
                  </a:lnTo>
                  <a:lnTo>
                    <a:pt x="1647" y="232"/>
                  </a:lnTo>
                  <a:lnTo>
                    <a:pt x="1657" y="206"/>
                  </a:lnTo>
                  <a:lnTo>
                    <a:pt x="1647" y="182"/>
                  </a:lnTo>
                  <a:lnTo>
                    <a:pt x="1628" y="161"/>
                  </a:lnTo>
                  <a:lnTo>
                    <a:pt x="1595" y="143"/>
                  </a:lnTo>
                  <a:lnTo>
                    <a:pt x="1549" y="128"/>
                  </a:lnTo>
                  <a:lnTo>
                    <a:pt x="1497" y="115"/>
                  </a:lnTo>
                  <a:lnTo>
                    <a:pt x="1441" y="104"/>
                  </a:lnTo>
                  <a:lnTo>
                    <a:pt x="1376" y="94"/>
                  </a:lnTo>
                  <a:lnTo>
                    <a:pt x="1310" y="85"/>
                  </a:lnTo>
                  <a:lnTo>
                    <a:pt x="1241" y="78"/>
                  </a:lnTo>
                  <a:lnTo>
                    <a:pt x="1173" y="71"/>
                  </a:lnTo>
                  <a:lnTo>
                    <a:pt x="1110" y="62"/>
                  </a:lnTo>
                  <a:lnTo>
                    <a:pt x="1055" y="52"/>
                  </a:lnTo>
                  <a:lnTo>
                    <a:pt x="1002" y="40"/>
                  </a:lnTo>
                  <a:lnTo>
                    <a:pt x="953" y="28"/>
                  </a:lnTo>
                  <a:lnTo>
                    <a:pt x="904" y="18"/>
                  </a:lnTo>
                  <a:lnTo>
                    <a:pt x="852" y="8"/>
                  </a:lnTo>
                  <a:lnTo>
                    <a:pt x="796" y="2"/>
                  </a:lnTo>
                  <a:lnTo>
                    <a:pt x="730" y="0"/>
                  </a:lnTo>
                  <a:lnTo>
                    <a:pt x="665" y="1"/>
                  </a:lnTo>
                  <a:lnTo>
                    <a:pt x="609" y="5"/>
                  </a:lnTo>
                  <a:lnTo>
                    <a:pt x="557" y="11"/>
                  </a:lnTo>
                  <a:lnTo>
                    <a:pt x="505" y="17"/>
                  </a:lnTo>
                  <a:lnTo>
                    <a:pt x="449" y="23"/>
                  </a:lnTo>
                  <a:lnTo>
                    <a:pt x="383" y="29"/>
                  </a:lnTo>
                  <a:lnTo>
                    <a:pt x="324" y="34"/>
                  </a:lnTo>
                  <a:lnTo>
                    <a:pt x="262" y="41"/>
                  </a:lnTo>
                  <a:lnTo>
                    <a:pt x="203" y="49"/>
                  </a:lnTo>
                  <a:lnTo>
                    <a:pt x="148" y="57"/>
                  </a:lnTo>
                  <a:lnTo>
                    <a:pt x="98" y="68"/>
                  </a:lnTo>
                  <a:lnTo>
                    <a:pt x="59" y="80"/>
                  </a:lnTo>
                  <a:lnTo>
                    <a:pt x="26" y="96"/>
                  </a:lnTo>
                  <a:lnTo>
                    <a:pt x="7" y="115"/>
                  </a:lnTo>
                  <a:lnTo>
                    <a:pt x="0" y="137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3" name="Line 42"/>
            <p:cNvSpPr>
              <a:spLocks noChangeShapeType="1"/>
            </p:cNvSpPr>
            <p:nvPr/>
          </p:nvSpPr>
          <p:spPr bwMode="auto">
            <a:xfrm rot="16200000" flipV="1">
              <a:off x="4120" y="3529"/>
              <a:ext cx="1" cy="9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4" name="Line 43"/>
            <p:cNvSpPr>
              <a:spLocks noChangeShapeType="1"/>
            </p:cNvSpPr>
            <p:nvPr/>
          </p:nvSpPr>
          <p:spPr bwMode="auto">
            <a:xfrm rot="16200000" flipV="1">
              <a:off x="4048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5" name="Line 44"/>
            <p:cNvSpPr>
              <a:spLocks noChangeShapeType="1"/>
            </p:cNvSpPr>
            <p:nvPr/>
          </p:nvSpPr>
          <p:spPr bwMode="auto">
            <a:xfrm rot="16200000" flipV="1">
              <a:off x="3977" y="3529"/>
              <a:ext cx="1" cy="9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6" name="Line 45"/>
            <p:cNvSpPr>
              <a:spLocks noChangeShapeType="1"/>
            </p:cNvSpPr>
            <p:nvPr/>
          </p:nvSpPr>
          <p:spPr bwMode="auto">
            <a:xfrm rot="16200000" flipV="1">
              <a:off x="3905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7" name="Line 46"/>
            <p:cNvSpPr>
              <a:spLocks noChangeShapeType="1"/>
            </p:cNvSpPr>
            <p:nvPr/>
          </p:nvSpPr>
          <p:spPr bwMode="auto">
            <a:xfrm rot="16200000" flipV="1">
              <a:off x="3833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8" name="Line 47"/>
            <p:cNvSpPr>
              <a:spLocks noChangeShapeType="1"/>
            </p:cNvSpPr>
            <p:nvPr/>
          </p:nvSpPr>
          <p:spPr bwMode="auto">
            <a:xfrm rot="16200000" flipV="1">
              <a:off x="3762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09" name="Line 48"/>
            <p:cNvSpPr>
              <a:spLocks noChangeShapeType="1"/>
            </p:cNvSpPr>
            <p:nvPr/>
          </p:nvSpPr>
          <p:spPr bwMode="auto">
            <a:xfrm rot="16200000" flipV="1">
              <a:off x="3690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10" name="Line 49"/>
            <p:cNvSpPr>
              <a:spLocks noChangeShapeType="1"/>
            </p:cNvSpPr>
            <p:nvPr/>
          </p:nvSpPr>
          <p:spPr bwMode="auto">
            <a:xfrm rot="16200000" flipV="1">
              <a:off x="361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11" name="Line 50"/>
            <p:cNvSpPr>
              <a:spLocks noChangeShapeType="1"/>
            </p:cNvSpPr>
            <p:nvPr/>
          </p:nvSpPr>
          <p:spPr bwMode="auto">
            <a:xfrm rot="16200000" flipV="1">
              <a:off x="3547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12" name="Line 51"/>
            <p:cNvSpPr>
              <a:spLocks noChangeShapeType="1"/>
            </p:cNvSpPr>
            <p:nvPr/>
          </p:nvSpPr>
          <p:spPr bwMode="auto">
            <a:xfrm rot="16200000" flipV="1">
              <a:off x="3476" y="3568"/>
              <a:ext cx="1" cy="17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13" name="Line 52"/>
            <p:cNvSpPr>
              <a:spLocks noChangeShapeType="1"/>
            </p:cNvSpPr>
            <p:nvPr/>
          </p:nvSpPr>
          <p:spPr bwMode="auto">
            <a:xfrm rot="16200000" flipV="1">
              <a:off x="3404" y="3530"/>
              <a:ext cx="1" cy="94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14" name="Line 53"/>
            <p:cNvSpPr>
              <a:spLocks noChangeShapeType="1"/>
            </p:cNvSpPr>
            <p:nvPr/>
          </p:nvSpPr>
          <p:spPr bwMode="auto">
            <a:xfrm rot="16200000" flipV="1">
              <a:off x="3333" y="3568"/>
              <a:ext cx="1" cy="17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15" name="Line 54"/>
            <p:cNvSpPr>
              <a:spLocks noChangeShapeType="1"/>
            </p:cNvSpPr>
            <p:nvPr/>
          </p:nvSpPr>
          <p:spPr bwMode="auto">
            <a:xfrm rot="16200000" flipV="1">
              <a:off x="3262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16" name="Line 55"/>
            <p:cNvSpPr>
              <a:spLocks noChangeShapeType="1"/>
            </p:cNvSpPr>
            <p:nvPr/>
          </p:nvSpPr>
          <p:spPr bwMode="auto">
            <a:xfrm rot="16200000" flipV="1">
              <a:off x="318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17" name="Line 56"/>
            <p:cNvSpPr>
              <a:spLocks noChangeShapeType="1"/>
            </p:cNvSpPr>
            <p:nvPr/>
          </p:nvSpPr>
          <p:spPr bwMode="auto">
            <a:xfrm rot="16200000" flipV="1">
              <a:off x="3119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18" name="Line 57"/>
            <p:cNvSpPr>
              <a:spLocks noChangeShapeType="1"/>
            </p:cNvSpPr>
            <p:nvPr/>
          </p:nvSpPr>
          <p:spPr bwMode="auto">
            <a:xfrm rot="16200000" flipV="1">
              <a:off x="3046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19" name="Line 58"/>
            <p:cNvSpPr>
              <a:spLocks noChangeShapeType="1"/>
            </p:cNvSpPr>
            <p:nvPr/>
          </p:nvSpPr>
          <p:spPr bwMode="auto">
            <a:xfrm rot="16200000" flipV="1">
              <a:off x="2975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20" name="Line 59"/>
            <p:cNvSpPr>
              <a:spLocks noChangeShapeType="1"/>
            </p:cNvSpPr>
            <p:nvPr/>
          </p:nvSpPr>
          <p:spPr bwMode="auto">
            <a:xfrm rot="16200000" flipV="1">
              <a:off x="2903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21" name="Line 60"/>
            <p:cNvSpPr>
              <a:spLocks noChangeShapeType="1"/>
            </p:cNvSpPr>
            <p:nvPr/>
          </p:nvSpPr>
          <p:spPr bwMode="auto">
            <a:xfrm rot="16200000" flipV="1">
              <a:off x="2832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22" name="Line 61"/>
            <p:cNvSpPr>
              <a:spLocks noChangeShapeType="1"/>
            </p:cNvSpPr>
            <p:nvPr/>
          </p:nvSpPr>
          <p:spPr bwMode="auto">
            <a:xfrm rot="16200000" flipV="1">
              <a:off x="2761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23" name="Line 62"/>
            <p:cNvSpPr>
              <a:spLocks noChangeShapeType="1"/>
            </p:cNvSpPr>
            <p:nvPr/>
          </p:nvSpPr>
          <p:spPr bwMode="auto">
            <a:xfrm rot="16200000" flipV="1">
              <a:off x="2689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24" name="Line 63"/>
            <p:cNvSpPr>
              <a:spLocks noChangeShapeType="1"/>
            </p:cNvSpPr>
            <p:nvPr/>
          </p:nvSpPr>
          <p:spPr bwMode="auto">
            <a:xfrm rot="16200000" flipV="1">
              <a:off x="2618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25" name="Line 64"/>
            <p:cNvSpPr>
              <a:spLocks noChangeShapeType="1"/>
            </p:cNvSpPr>
            <p:nvPr/>
          </p:nvSpPr>
          <p:spPr bwMode="auto">
            <a:xfrm rot="16200000" flipV="1">
              <a:off x="2546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26" name="Line 65"/>
            <p:cNvSpPr>
              <a:spLocks noChangeShapeType="1"/>
            </p:cNvSpPr>
            <p:nvPr/>
          </p:nvSpPr>
          <p:spPr bwMode="auto">
            <a:xfrm rot="16200000" flipV="1">
              <a:off x="2475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27" name="Line 66"/>
            <p:cNvSpPr>
              <a:spLocks noChangeShapeType="1"/>
            </p:cNvSpPr>
            <p:nvPr/>
          </p:nvSpPr>
          <p:spPr bwMode="auto">
            <a:xfrm rot="16200000" flipV="1">
              <a:off x="2403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28" name="Line 67"/>
            <p:cNvSpPr>
              <a:spLocks noChangeShapeType="1"/>
            </p:cNvSpPr>
            <p:nvPr/>
          </p:nvSpPr>
          <p:spPr bwMode="auto">
            <a:xfrm rot="16200000" flipV="1">
              <a:off x="2332" y="3569"/>
              <a:ext cx="1" cy="15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29" name="Line 68"/>
            <p:cNvSpPr>
              <a:spLocks noChangeShapeType="1"/>
            </p:cNvSpPr>
            <p:nvPr/>
          </p:nvSpPr>
          <p:spPr bwMode="auto">
            <a:xfrm rot="16200000" flipV="1">
              <a:off x="2260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30" name="Line 69"/>
            <p:cNvSpPr>
              <a:spLocks noChangeShapeType="1"/>
            </p:cNvSpPr>
            <p:nvPr/>
          </p:nvSpPr>
          <p:spPr bwMode="auto">
            <a:xfrm rot="16200000" flipV="1">
              <a:off x="2189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31" name="Line 70"/>
            <p:cNvSpPr>
              <a:spLocks noChangeShapeType="1"/>
            </p:cNvSpPr>
            <p:nvPr/>
          </p:nvSpPr>
          <p:spPr bwMode="auto">
            <a:xfrm rot="16200000" flipV="1">
              <a:off x="2117" y="3529"/>
              <a:ext cx="1" cy="9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32" name="Line 71"/>
            <p:cNvSpPr>
              <a:spLocks noChangeShapeType="1"/>
            </p:cNvSpPr>
            <p:nvPr/>
          </p:nvSpPr>
          <p:spPr bwMode="auto">
            <a:xfrm rot="16200000" flipV="1">
              <a:off x="2046" y="3569"/>
              <a:ext cx="1" cy="16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33" name="Line 72"/>
            <p:cNvSpPr>
              <a:spLocks noChangeShapeType="1"/>
            </p:cNvSpPr>
            <p:nvPr/>
          </p:nvSpPr>
          <p:spPr bwMode="auto">
            <a:xfrm rot="16200000" flipV="1">
              <a:off x="1982" y="3537"/>
              <a:ext cx="1" cy="80"/>
            </a:xfrm>
            <a:prstGeom prst="line">
              <a:avLst/>
            </a:pr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34" name="Freeform 73"/>
            <p:cNvSpPr>
              <a:spLocks/>
            </p:cNvSpPr>
            <p:nvPr/>
          </p:nvSpPr>
          <p:spPr bwMode="auto">
            <a:xfrm rot="-5400000">
              <a:off x="2781" y="3200"/>
              <a:ext cx="381" cy="1661"/>
            </a:xfrm>
            <a:custGeom>
              <a:avLst/>
              <a:gdLst>
                <a:gd name="T0" fmla="*/ 57 w 610"/>
                <a:gd name="T1" fmla="*/ 0 h 1021"/>
                <a:gd name="T2" fmla="*/ 71 w 610"/>
                <a:gd name="T3" fmla="*/ 88 h 1021"/>
                <a:gd name="T4" fmla="*/ 83 w 610"/>
                <a:gd name="T5" fmla="*/ 185 h 1021"/>
                <a:gd name="T6" fmla="*/ 96 w 610"/>
                <a:gd name="T7" fmla="*/ 301 h 1021"/>
                <a:gd name="T8" fmla="*/ 107 w 610"/>
                <a:gd name="T9" fmla="*/ 421 h 1021"/>
                <a:gd name="T10" fmla="*/ 117 w 610"/>
                <a:gd name="T11" fmla="*/ 556 h 1021"/>
                <a:gd name="T12" fmla="*/ 126 w 610"/>
                <a:gd name="T13" fmla="*/ 685 h 1021"/>
                <a:gd name="T14" fmla="*/ 134 w 610"/>
                <a:gd name="T15" fmla="*/ 810 h 1021"/>
                <a:gd name="T16" fmla="*/ 141 w 610"/>
                <a:gd name="T17" fmla="*/ 940 h 1021"/>
                <a:gd name="T18" fmla="*/ 144 w 610"/>
                <a:gd name="T19" fmla="*/ 1056 h 1021"/>
                <a:gd name="T20" fmla="*/ 148 w 610"/>
                <a:gd name="T21" fmla="*/ 1160 h 1021"/>
                <a:gd name="T22" fmla="*/ 149 w 610"/>
                <a:gd name="T23" fmla="*/ 1249 h 1021"/>
                <a:gd name="T24" fmla="*/ 148 w 610"/>
                <a:gd name="T25" fmla="*/ 1318 h 1021"/>
                <a:gd name="T26" fmla="*/ 141 w 610"/>
                <a:gd name="T27" fmla="*/ 1435 h 1021"/>
                <a:gd name="T28" fmla="*/ 132 w 610"/>
                <a:gd name="T29" fmla="*/ 1545 h 1021"/>
                <a:gd name="T30" fmla="*/ 121 w 610"/>
                <a:gd name="T31" fmla="*/ 1656 h 1021"/>
                <a:gd name="T32" fmla="*/ 107 w 610"/>
                <a:gd name="T33" fmla="*/ 1773 h 1021"/>
                <a:gd name="T34" fmla="*/ 92 w 610"/>
                <a:gd name="T35" fmla="*/ 1895 h 1021"/>
                <a:gd name="T36" fmla="*/ 77 w 610"/>
                <a:gd name="T37" fmla="*/ 2014 h 1021"/>
                <a:gd name="T38" fmla="*/ 61 w 610"/>
                <a:gd name="T39" fmla="*/ 2141 h 1021"/>
                <a:gd name="T40" fmla="*/ 46 w 610"/>
                <a:gd name="T41" fmla="*/ 2273 h 1021"/>
                <a:gd name="T42" fmla="*/ 31 w 610"/>
                <a:gd name="T43" fmla="*/ 2411 h 1021"/>
                <a:gd name="T44" fmla="*/ 19 w 610"/>
                <a:gd name="T45" fmla="*/ 2557 h 1021"/>
                <a:gd name="T46" fmla="*/ 10 w 610"/>
                <a:gd name="T47" fmla="*/ 2718 h 1021"/>
                <a:gd name="T48" fmla="*/ 2 w 610"/>
                <a:gd name="T49" fmla="*/ 2876 h 1021"/>
                <a:gd name="T50" fmla="*/ 0 w 610"/>
                <a:gd name="T51" fmla="*/ 3052 h 1021"/>
                <a:gd name="T52" fmla="*/ 0 w 610"/>
                <a:gd name="T53" fmla="*/ 3133 h 1021"/>
                <a:gd name="T54" fmla="*/ 2 w 610"/>
                <a:gd name="T55" fmla="*/ 3247 h 1021"/>
                <a:gd name="T56" fmla="*/ 7 w 610"/>
                <a:gd name="T57" fmla="*/ 3379 h 1021"/>
                <a:gd name="T58" fmla="*/ 11 w 610"/>
                <a:gd name="T59" fmla="*/ 3525 h 1021"/>
                <a:gd name="T60" fmla="*/ 18 w 610"/>
                <a:gd name="T61" fmla="*/ 3677 h 1021"/>
                <a:gd name="T62" fmla="*/ 26 w 610"/>
                <a:gd name="T63" fmla="*/ 3838 h 1021"/>
                <a:gd name="T64" fmla="*/ 36 w 610"/>
                <a:gd name="T65" fmla="*/ 3991 h 1021"/>
                <a:gd name="T66" fmla="*/ 46 w 610"/>
                <a:gd name="T67" fmla="*/ 4142 h 1021"/>
                <a:gd name="T68" fmla="*/ 57 w 610"/>
                <a:gd name="T69" fmla="*/ 4274 h 1021"/>
                <a:gd name="T70" fmla="*/ 71 w 610"/>
                <a:gd name="T71" fmla="*/ 4396 h 102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10"/>
                <a:gd name="T109" fmla="*/ 0 h 1021"/>
                <a:gd name="T110" fmla="*/ 610 w 610"/>
                <a:gd name="T111" fmla="*/ 1021 h 102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10" h="1021">
                  <a:moveTo>
                    <a:pt x="233" y="0"/>
                  </a:moveTo>
                  <a:lnTo>
                    <a:pt x="289" y="20"/>
                  </a:lnTo>
                  <a:lnTo>
                    <a:pt x="341" y="43"/>
                  </a:lnTo>
                  <a:lnTo>
                    <a:pt x="393" y="70"/>
                  </a:lnTo>
                  <a:lnTo>
                    <a:pt x="439" y="98"/>
                  </a:lnTo>
                  <a:lnTo>
                    <a:pt x="482" y="129"/>
                  </a:lnTo>
                  <a:lnTo>
                    <a:pt x="518" y="159"/>
                  </a:lnTo>
                  <a:lnTo>
                    <a:pt x="551" y="188"/>
                  </a:lnTo>
                  <a:lnTo>
                    <a:pt x="577" y="218"/>
                  </a:lnTo>
                  <a:lnTo>
                    <a:pt x="593" y="245"/>
                  </a:lnTo>
                  <a:lnTo>
                    <a:pt x="606" y="269"/>
                  </a:lnTo>
                  <a:lnTo>
                    <a:pt x="610" y="290"/>
                  </a:lnTo>
                  <a:lnTo>
                    <a:pt x="606" y="306"/>
                  </a:lnTo>
                  <a:lnTo>
                    <a:pt x="580" y="333"/>
                  </a:lnTo>
                  <a:lnTo>
                    <a:pt x="544" y="359"/>
                  </a:lnTo>
                  <a:lnTo>
                    <a:pt x="495" y="385"/>
                  </a:lnTo>
                  <a:lnTo>
                    <a:pt x="439" y="412"/>
                  </a:lnTo>
                  <a:lnTo>
                    <a:pt x="377" y="440"/>
                  </a:lnTo>
                  <a:lnTo>
                    <a:pt x="315" y="468"/>
                  </a:lnTo>
                  <a:lnTo>
                    <a:pt x="249" y="497"/>
                  </a:lnTo>
                  <a:lnTo>
                    <a:pt x="187" y="528"/>
                  </a:lnTo>
                  <a:lnTo>
                    <a:pt x="128" y="560"/>
                  </a:lnTo>
                  <a:lnTo>
                    <a:pt x="79" y="594"/>
                  </a:lnTo>
                  <a:lnTo>
                    <a:pt x="40" y="631"/>
                  </a:lnTo>
                  <a:lnTo>
                    <a:pt x="10" y="668"/>
                  </a:lnTo>
                  <a:lnTo>
                    <a:pt x="0" y="709"/>
                  </a:lnTo>
                  <a:lnTo>
                    <a:pt x="0" y="728"/>
                  </a:lnTo>
                  <a:lnTo>
                    <a:pt x="10" y="754"/>
                  </a:lnTo>
                  <a:lnTo>
                    <a:pt x="27" y="785"/>
                  </a:lnTo>
                  <a:lnTo>
                    <a:pt x="46" y="819"/>
                  </a:lnTo>
                  <a:lnTo>
                    <a:pt x="76" y="854"/>
                  </a:lnTo>
                  <a:lnTo>
                    <a:pt x="105" y="891"/>
                  </a:lnTo>
                  <a:lnTo>
                    <a:pt x="145" y="927"/>
                  </a:lnTo>
                  <a:lnTo>
                    <a:pt x="187" y="962"/>
                  </a:lnTo>
                  <a:lnTo>
                    <a:pt x="236" y="993"/>
                  </a:lnTo>
                  <a:lnTo>
                    <a:pt x="289" y="1021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35" name="Freeform 74"/>
            <p:cNvSpPr>
              <a:spLocks/>
            </p:cNvSpPr>
            <p:nvPr/>
          </p:nvSpPr>
          <p:spPr bwMode="auto">
            <a:xfrm rot="-5400000">
              <a:off x="2891" y="2127"/>
              <a:ext cx="476" cy="1768"/>
            </a:xfrm>
            <a:custGeom>
              <a:avLst/>
              <a:gdLst>
                <a:gd name="T0" fmla="*/ 58 w 763"/>
                <a:gd name="T1" fmla="*/ 0 h 1087"/>
                <a:gd name="T2" fmla="*/ 49 w 763"/>
                <a:gd name="T3" fmla="*/ 75 h 1087"/>
                <a:gd name="T4" fmla="*/ 38 w 763"/>
                <a:gd name="T5" fmla="*/ 156 h 1087"/>
                <a:gd name="T6" fmla="*/ 28 w 763"/>
                <a:gd name="T7" fmla="*/ 249 h 1087"/>
                <a:gd name="T8" fmla="*/ 17 w 763"/>
                <a:gd name="T9" fmla="*/ 358 h 1087"/>
                <a:gd name="T10" fmla="*/ 10 w 763"/>
                <a:gd name="T11" fmla="*/ 460 h 1087"/>
                <a:gd name="T12" fmla="*/ 3 w 763"/>
                <a:gd name="T13" fmla="*/ 577 h 1087"/>
                <a:gd name="T14" fmla="*/ 0 w 763"/>
                <a:gd name="T15" fmla="*/ 696 h 1087"/>
                <a:gd name="T16" fmla="*/ 1 w 763"/>
                <a:gd name="T17" fmla="*/ 818 h 1087"/>
                <a:gd name="T18" fmla="*/ 3 w 763"/>
                <a:gd name="T19" fmla="*/ 921 h 1087"/>
                <a:gd name="T20" fmla="*/ 6 w 763"/>
                <a:gd name="T21" fmla="*/ 1008 h 1087"/>
                <a:gd name="T22" fmla="*/ 9 w 763"/>
                <a:gd name="T23" fmla="*/ 1093 h 1087"/>
                <a:gd name="T24" fmla="*/ 13 w 763"/>
                <a:gd name="T25" fmla="*/ 1169 h 1087"/>
                <a:gd name="T26" fmla="*/ 18 w 763"/>
                <a:gd name="T27" fmla="*/ 1257 h 1087"/>
                <a:gd name="T28" fmla="*/ 26 w 763"/>
                <a:gd name="T29" fmla="*/ 1339 h 1087"/>
                <a:gd name="T30" fmla="*/ 36 w 763"/>
                <a:gd name="T31" fmla="*/ 1435 h 1087"/>
                <a:gd name="T32" fmla="*/ 49 w 763"/>
                <a:gd name="T33" fmla="*/ 1537 h 1087"/>
                <a:gd name="T34" fmla="*/ 64 w 763"/>
                <a:gd name="T35" fmla="*/ 1648 h 1087"/>
                <a:gd name="T36" fmla="*/ 83 w 763"/>
                <a:gd name="T37" fmla="*/ 1781 h 1087"/>
                <a:gd name="T38" fmla="*/ 100 w 763"/>
                <a:gd name="T39" fmla="*/ 1931 h 1087"/>
                <a:gd name="T40" fmla="*/ 119 w 763"/>
                <a:gd name="T41" fmla="*/ 2108 h 1087"/>
                <a:gd name="T42" fmla="*/ 135 w 763"/>
                <a:gd name="T43" fmla="*/ 2301 h 1087"/>
                <a:gd name="T44" fmla="*/ 150 w 763"/>
                <a:gd name="T45" fmla="*/ 2513 h 1087"/>
                <a:gd name="T46" fmla="*/ 164 w 763"/>
                <a:gd name="T47" fmla="*/ 2733 h 1087"/>
                <a:gd name="T48" fmla="*/ 174 w 763"/>
                <a:gd name="T49" fmla="*/ 2968 h 1087"/>
                <a:gd name="T50" fmla="*/ 182 w 763"/>
                <a:gd name="T51" fmla="*/ 3222 h 1087"/>
                <a:gd name="T52" fmla="*/ 185 w 763"/>
                <a:gd name="T53" fmla="*/ 3476 h 1087"/>
                <a:gd name="T54" fmla="*/ 183 w 763"/>
                <a:gd name="T55" fmla="*/ 3559 h 1087"/>
                <a:gd name="T56" fmla="*/ 180 w 763"/>
                <a:gd name="T57" fmla="*/ 3658 h 1087"/>
                <a:gd name="T58" fmla="*/ 175 w 763"/>
                <a:gd name="T59" fmla="*/ 3772 h 1087"/>
                <a:gd name="T60" fmla="*/ 167 w 763"/>
                <a:gd name="T61" fmla="*/ 3894 h 1087"/>
                <a:gd name="T62" fmla="*/ 158 w 763"/>
                <a:gd name="T63" fmla="*/ 4032 h 1087"/>
                <a:gd name="T64" fmla="*/ 147 w 763"/>
                <a:gd name="T65" fmla="*/ 4164 h 1087"/>
                <a:gd name="T66" fmla="*/ 135 w 763"/>
                <a:gd name="T67" fmla="*/ 4302 h 1087"/>
                <a:gd name="T68" fmla="*/ 124 w 763"/>
                <a:gd name="T69" fmla="*/ 4437 h 1087"/>
                <a:gd name="T70" fmla="*/ 110 w 763"/>
                <a:gd name="T71" fmla="*/ 4561 h 1087"/>
                <a:gd name="T72" fmla="*/ 97 w 763"/>
                <a:gd name="T73" fmla="*/ 4678 h 10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63"/>
                <a:gd name="T112" fmla="*/ 0 h 1087"/>
                <a:gd name="T113" fmla="*/ 763 w 763"/>
                <a:gd name="T114" fmla="*/ 1087 h 108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63" h="1087">
                  <a:moveTo>
                    <a:pt x="239" y="0"/>
                  </a:moveTo>
                  <a:lnTo>
                    <a:pt x="200" y="17"/>
                  </a:lnTo>
                  <a:lnTo>
                    <a:pt x="157" y="36"/>
                  </a:lnTo>
                  <a:lnTo>
                    <a:pt x="115" y="58"/>
                  </a:lnTo>
                  <a:lnTo>
                    <a:pt x="72" y="83"/>
                  </a:lnTo>
                  <a:lnTo>
                    <a:pt x="40" y="107"/>
                  </a:lnTo>
                  <a:lnTo>
                    <a:pt x="13" y="134"/>
                  </a:lnTo>
                  <a:lnTo>
                    <a:pt x="0" y="162"/>
                  </a:lnTo>
                  <a:lnTo>
                    <a:pt x="4" y="190"/>
                  </a:lnTo>
                  <a:lnTo>
                    <a:pt x="13" y="214"/>
                  </a:lnTo>
                  <a:lnTo>
                    <a:pt x="23" y="234"/>
                  </a:lnTo>
                  <a:lnTo>
                    <a:pt x="36" y="254"/>
                  </a:lnTo>
                  <a:lnTo>
                    <a:pt x="53" y="272"/>
                  </a:lnTo>
                  <a:lnTo>
                    <a:pt x="76" y="292"/>
                  </a:lnTo>
                  <a:lnTo>
                    <a:pt x="105" y="311"/>
                  </a:lnTo>
                  <a:lnTo>
                    <a:pt x="148" y="333"/>
                  </a:lnTo>
                  <a:lnTo>
                    <a:pt x="200" y="357"/>
                  </a:lnTo>
                  <a:lnTo>
                    <a:pt x="265" y="383"/>
                  </a:lnTo>
                  <a:lnTo>
                    <a:pt x="341" y="414"/>
                  </a:lnTo>
                  <a:lnTo>
                    <a:pt x="413" y="449"/>
                  </a:lnTo>
                  <a:lnTo>
                    <a:pt x="488" y="490"/>
                  </a:lnTo>
                  <a:lnTo>
                    <a:pt x="557" y="535"/>
                  </a:lnTo>
                  <a:lnTo>
                    <a:pt x="619" y="584"/>
                  </a:lnTo>
                  <a:lnTo>
                    <a:pt x="675" y="635"/>
                  </a:lnTo>
                  <a:lnTo>
                    <a:pt x="717" y="690"/>
                  </a:lnTo>
                  <a:lnTo>
                    <a:pt x="750" y="749"/>
                  </a:lnTo>
                  <a:lnTo>
                    <a:pt x="763" y="808"/>
                  </a:lnTo>
                  <a:lnTo>
                    <a:pt x="757" y="827"/>
                  </a:lnTo>
                  <a:lnTo>
                    <a:pt x="744" y="850"/>
                  </a:lnTo>
                  <a:lnTo>
                    <a:pt x="721" y="877"/>
                  </a:lnTo>
                  <a:lnTo>
                    <a:pt x="688" y="905"/>
                  </a:lnTo>
                  <a:lnTo>
                    <a:pt x="649" y="937"/>
                  </a:lnTo>
                  <a:lnTo>
                    <a:pt x="606" y="968"/>
                  </a:lnTo>
                  <a:lnTo>
                    <a:pt x="557" y="1000"/>
                  </a:lnTo>
                  <a:lnTo>
                    <a:pt x="508" y="1031"/>
                  </a:lnTo>
                  <a:lnTo>
                    <a:pt x="452" y="1060"/>
                  </a:lnTo>
                  <a:lnTo>
                    <a:pt x="400" y="1087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36" name="Freeform 75"/>
            <p:cNvSpPr>
              <a:spLocks/>
            </p:cNvSpPr>
            <p:nvPr/>
          </p:nvSpPr>
          <p:spPr bwMode="auto">
            <a:xfrm rot="-5400000">
              <a:off x="3404" y="3396"/>
              <a:ext cx="1043" cy="247"/>
            </a:xfrm>
            <a:custGeom>
              <a:avLst/>
              <a:gdLst>
                <a:gd name="T0" fmla="*/ 0 w 1670"/>
                <a:gd name="T1" fmla="*/ 0 h 152"/>
                <a:gd name="T2" fmla="*/ 1 w 1670"/>
                <a:gd name="T3" fmla="*/ 8 h 152"/>
                <a:gd name="T4" fmla="*/ 6 w 1670"/>
                <a:gd name="T5" fmla="*/ 29 h 152"/>
                <a:gd name="T6" fmla="*/ 13 w 1670"/>
                <a:gd name="T7" fmla="*/ 55 h 152"/>
                <a:gd name="T8" fmla="*/ 22 w 1670"/>
                <a:gd name="T9" fmla="*/ 84 h 152"/>
                <a:gd name="T10" fmla="*/ 34 w 1670"/>
                <a:gd name="T11" fmla="*/ 124 h 152"/>
                <a:gd name="T12" fmla="*/ 45 w 1670"/>
                <a:gd name="T13" fmla="*/ 158 h 152"/>
                <a:gd name="T14" fmla="*/ 57 w 1670"/>
                <a:gd name="T15" fmla="*/ 185 h 152"/>
                <a:gd name="T16" fmla="*/ 70 w 1670"/>
                <a:gd name="T17" fmla="*/ 206 h 152"/>
                <a:gd name="T18" fmla="*/ 82 w 1670"/>
                <a:gd name="T19" fmla="*/ 211 h 152"/>
                <a:gd name="T20" fmla="*/ 94 w 1670"/>
                <a:gd name="T21" fmla="*/ 206 h 152"/>
                <a:gd name="T22" fmla="*/ 106 w 1670"/>
                <a:gd name="T23" fmla="*/ 185 h 152"/>
                <a:gd name="T24" fmla="*/ 116 w 1670"/>
                <a:gd name="T25" fmla="*/ 158 h 152"/>
                <a:gd name="T26" fmla="*/ 127 w 1670"/>
                <a:gd name="T27" fmla="*/ 136 h 152"/>
                <a:gd name="T28" fmla="*/ 140 w 1670"/>
                <a:gd name="T29" fmla="*/ 130 h 152"/>
                <a:gd name="T30" fmla="*/ 161 w 1670"/>
                <a:gd name="T31" fmla="*/ 136 h 152"/>
                <a:gd name="T32" fmla="*/ 181 w 1670"/>
                <a:gd name="T33" fmla="*/ 172 h 152"/>
                <a:gd name="T34" fmla="*/ 199 w 1670"/>
                <a:gd name="T35" fmla="*/ 211 h 152"/>
                <a:gd name="T36" fmla="*/ 216 w 1670"/>
                <a:gd name="T37" fmla="*/ 266 h 152"/>
                <a:gd name="T38" fmla="*/ 233 w 1670"/>
                <a:gd name="T39" fmla="*/ 327 h 152"/>
                <a:gd name="T40" fmla="*/ 250 w 1670"/>
                <a:gd name="T41" fmla="*/ 392 h 152"/>
                <a:gd name="T42" fmla="*/ 265 w 1670"/>
                <a:gd name="T43" fmla="*/ 460 h 152"/>
                <a:gd name="T44" fmla="*/ 282 w 1670"/>
                <a:gd name="T45" fmla="*/ 520 h 152"/>
                <a:gd name="T46" fmla="*/ 299 w 1670"/>
                <a:gd name="T47" fmla="*/ 575 h 152"/>
                <a:gd name="T48" fmla="*/ 317 w 1670"/>
                <a:gd name="T49" fmla="*/ 613 h 152"/>
                <a:gd name="T50" fmla="*/ 337 w 1670"/>
                <a:gd name="T51" fmla="*/ 647 h 152"/>
                <a:gd name="T52" fmla="*/ 360 w 1670"/>
                <a:gd name="T53" fmla="*/ 652 h 152"/>
                <a:gd name="T54" fmla="*/ 375 w 1670"/>
                <a:gd name="T55" fmla="*/ 639 h 152"/>
                <a:gd name="T56" fmla="*/ 392 w 1670"/>
                <a:gd name="T57" fmla="*/ 601 h 152"/>
                <a:gd name="T58" fmla="*/ 407 w 1670"/>
                <a:gd name="T59" fmla="*/ 557 h 1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670"/>
                <a:gd name="T91" fmla="*/ 0 h 152"/>
                <a:gd name="T92" fmla="*/ 1670 w 1670"/>
                <a:gd name="T93" fmla="*/ 152 h 1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670" h="152">
                  <a:moveTo>
                    <a:pt x="0" y="0"/>
                  </a:moveTo>
                  <a:lnTo>
                    <a:pt x="6" y="2"/>
                  </a:lnTo>
                  <a:lnTo>
                    <a:pt x="26" y="7"/>
                  </a:lnTo>
                  <a:lnTo>
                    <a:pt x="55" y="13"/>
                  </a:lnTo>
                  <a:lnTo>
                    <a:pt x="91" y="20"/>
                  </a:lnTo>
                  <a:lnTo>
                    <a:pt x="137" y="29"/>
                  </a:lnTo>
                  <a:lnTo>
                    <a:pt x="186" y="37"/>
                  </a:lnTo>
                  <a:lnTo>
                    <a:pt x="235" y="43"/>
                  </a:lnTo>
                  <a:lnTo>
                    <a:pt x="288" y="48"/>
                  </a:lnTo>
                  <a:lnTo>
                    <a:pt x="337" y="49"/>
                  </a:lnTo>
                  <a:lnTo>
                    <a:pt x="386" y="48"/>
                  </a:lnTo>
                  <a:lnTo>
                    <a:pt x="432" y="43"/>
                  </a:lnTo>
                  <a:lnTo>
                    <a:pt x="474" y="37"/>
                  </a:lnTo>
                  <a:lnTo>
                    <a:pt x="520" y="32"/>
                  </a:lnTo>
                  <a:lnTo>
                    <a:pt x="573" y="30"/>
                  </a:lnTo>
                  <a:lnTo>
                    <a:pt x="661" y="32"/>
                  </a:lnTo>
                  <a:lnTo>
                    <a:pt x="743" y="40"/>
                  </a:lnTo>
                  <a:lnTo>
                    <a:pt x="818" y="49"/>
                  </a:lnTo>
                  <a:lnTo>
                    <a:pt x="887" y="62"/>
                  </a:lnTo>
                  <a:lnTo>
                    <a:pt x="956" y="76"/>
                  </a:lnTo>
                  <a:lnTo>
                    <a:pt x="1025" y="91"/>
                  </a:lnTo>
                  <a:lnTo>
                    <a:pt x="1090" y="107"/>
                  </a:lnTo>
                  <a:lnTo>
                    <a:pt x="1159" y="121"/>
                  </a:lnTo>
                  <a:lnTo>
                    <a:pt x="1228" y="134"/>
                  </a:lnTo>
                  <a:lnTo>
                    <a:pt x="1303" y="143"/>
                  </a:lnTo>
                  <a:lnTo>
                    <a:pt x="1385" y="151"/>
                  </a:lnTo>
                  <a:lnTo>
                    <a:pt x="1477" y="152"/>
                  </a:lnTo>
                  <a:lnTo>
                    <a:pt x="1542" y="149"/>
                  </a:lnTo>
                  <a:lnTo>
                    <a:pt x="1608" y="140"/>
                  </a:lnTo>
                  <a:lnTo>
                    <a:pt x="1670" y="130"/>
                  </a:lnTo>
                </a:path>
              </a:pathLst>
            </a:custGeom>
            <a:noFill/>
            <a:ln w="61913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37" name="Line 76"/>
            <p:cNvSpPr>
              <a:spLocks noChangeShapeType="1"/>
            </p:cNvSpPr>
            <p:nvPr/>
          </p:nvSpPr>
          <p:spPr bwMode="auto">
            <a:xfrm rot="16200000" flipV="1">
              <a:off x="2393" y="3536"/>
              <a:ext cx="372" cy="44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38" name="Line 77"/>
            <p:cNvSpPr>
              <a:spLocks noChangeShapeType="1"/>
            </p:cNvSpPr>
            <p:nvPr/>
          </p:nvSpPr>
          <p:spPr bwMode="auto">
            <a:xfrm rot="-5400000">
              <a:off x="2374" y="2967"/>
              <a:ext cx="588" cy="624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39" name="Line 78"/>
            <p:cNvSpPr>
              <a:spLocks noChangeShapeType="1"/>
            </p:cNvSpPr>
            <p:nvPr/>
          </p:nvSpPr>
          <p:spPr bwMode="auto">
            <a:xfrm rot="16200000" flipH="1">
              <a:off x="2520" y="3409"/>
              <a:ext cx="324" cy="652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40" name="Line 79"/>
            <p:cNvSpPr>
              <a:spLocks noChangeShapeType="1"/>
            </p:cNvSpPr>
            <p:nvPr/>
          </p:nvSpPr>
          <p:spPr bwMode="auto">
            <a:xfrm rot="-5400000">
              <a:off x="2665" y="3186"/>
              <a:ext cx="77" cy="69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41" name="Line 80"/>
            <p:cNvSpPr>
              <a:spLocks noChangeShapeType="1"/>
            </p:cNvSpPr>
            <p:nvPr/>
          </p:nvSpPr>
          <p:spPr bwMode="auto">
            <a:xfrm rot="-5400000">
              <a:off x="2533" y="2946"/>
              <a:ext cx="449" cy="80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42" name="Freeform 81"/>
            <p:cNvSpPr>
              <a:spLocks noEditPoints="1"/>
            </p:cNvSpPr>
            <p:nvPr/>
          </p:nvSpPr>
          <p:spPr bwMode="auto">
            <a:xfrm rot="-5400000">
              <a:off x="2427" y="3280"/>
              <a:ext cx="1042" cy="452"/>
            </a:xfrm>
            <a:custGeom>
              <a:avLst/>
              <a:gdLst>
                <a:gd name="T0" fmla="*/ 21 w 1670"/>
                <a:gd name="T1" fmla="*/ 756 h 278"/>
                <a:gd name="T2" fmla="*/ 38 w 1670"/>
                <a:gd name="T3" fmla="*/ 730 h 278"/>
                <a:gd name="T4" fmla="*/ 49 w 1670"/>
                <a:gd name="T5" fmla="*/ 735 h 278"/>
                <a:gd name="T6" fmla="*/ 71 w 1670"/>
                <a:gd name="T7" fmla="*/ 774 h 278"/>
                <a:gd name="T8" fmla="*/ 70 w 1670"/>
                <a:gd name="T9" fmla="*/ 714 h 278"/>
                <a:gd name="T10" fmla="*/ 88 w 1670"/>
                <a:gd name="T11" fmla="*/ 743 h 278"/>
                <a:gd name="T12" fmla="*/ 109 w 1670"/>
                <a:gd name="T13" fmla="*/ 667 h 278"/>
                <a:gd name="T14" fmla="*/ 109 w 1670"/>
                <a:gd name="T15" fmla="*/ 667 h 278"/>
                <a:gd name="T16" fmla="*/ 134 w 1670"/>
                <a:gd name="T17" fmla="*/ 740 h 278"/>
                <a:gd name="T18" fmla="*/ 135 w 1670"/>
                <a:gd name="T19" fmla="*/ 680 h 278"/>
                <a:gd name="T20" fmla="*/ 161 w 1670"/>
                <a:gd name="T21" fmla="*/ 782 h 278"/>
                <a:gd name="T22" fmla="*/ 188 w 1670"/>
                <a:gd name="T23" fmla="*/ 789 h 278"/>
                <a:gd name="T24" fmla="*/ 200 w 1670"/>
                <a:gd name="T25" fmla="*/ 824 h 278"/>
                <a:gd name="T26" fmla="*/ 218 w 1670"/>
                <a:gd name="T27" fmla="*/ 954 h 278"/>
                <a:gd name="T28" fmla="*/ 215 w 1670"/>
                <a:gd name="T29" fmla="*/ 873 h 278"/>
                <a:gd name="T30" fmla="*/ 246 w 1670"/>
                <a:gd name="T31" fmla="*/ 1057 h 278"/>
                <a:gd name="T32" fmla="*/ 246 w 1670"/>
                <a:gd name="T33" fmla="*/ 1057 h 278"/>
                <a:gd name="T34" fmla="*/ 269 w 1670"/>
                <a:gd name="T35" fmla="*/ 1057 h 278"/>
                <a:gd name="T36" fmla="*/ 288 w 1670"/>
                <a:gd name="T37" fmla="*/ 1166 h 278"/>
                <a:gd name="T38" fmla="*/ 285 w 1670"/>
                <a:gd name="T39" fmla="*/ 1161 h 278"/>
                <a:gd name="T40" fmla="*/ 308 w 1670"/>
                <a:gd name="T41" fmla="*/ 1190 h 278"/>
                <a:gd name="T42" fmla="*/ 308 w 1670"/>
                <a:gd name="T43" fmla="*/ 1190 h 278"/>
                <a:gd name="T44" fmla="*/ 349 w 1670"/>
                <a:gd name="T45" fmla="*/ 1120 h 278"/>
                <a:gd name="T46" fmla="*/ 351 w 1670"/>
                <a:gd name="T47" fmla="*/ 1156 h 278"/>
                <a:gd name="T48" fmla="*/ 373 w 1670"/>
                <a:gd name="T49" fmla="*/ 1057 h 278"/>
                <a:gd name="T50" fmla="*/ 396 w 1670"/>
                <a:gd name="T51" fmla="*/ 989 h 278"/>
                <a:gd name="T52" fmla="*/ 396 w 1670"/>
                <a:gd name="T53" fmla="*/ 993 h 278"/>
                <a:gd name="T54" fmla="*/ 394 w 1670"/>
                <a:gd name="T55" fmla="*/ 873 h 278"/>
                <a:gd name="T56" fmla="*/ 405 w 1670"/>
                <a:gd name="T57" fmla="*/ 714 h 278"/>
                <a:gd name="T58" fmla="*/ 406 w 1670"/>
                <a:gd name="T59" fmla="*/ 774 h 278"/>
                <a:gd name="T60" fmla="*/ 397 w 1670"/>
                <a:gd name="T61" fmla="*/ 590 h 278"/>
                <a:gd name="T62" fmla="*/ 377 w 1670"/>
                <a:gd name="T63" fmla="*/ 537 h 278"/>
                <a:gd name="T64" fmla="*/ 367 w 1670"/>
                <a:gd name="T65" fmla="*/ 494 h 278"/>
                <a:gd name="T66" fmla="*/ 349 w 1670"/>
                <a:gd name="T67" fmla="*/ 372 h 278"/>
                <a:gd name="T68" fmla="*/ 346 w 1670"/>
                <a:gd name="T69" fmla="*/ 431 h 278"/>
                <a:gd name="T70" fmla="*/ 336 w 1670"/>
                <a:gd name="T71" fmla="*/ 338 h 278"/>
                <a:gd name="T72" fmla="*/ 315 w 1670"/>
                <a:gd name="T73" fmla="*/ 364 h 278"/>
                <a:gd name="T74" fmla="*/ 318 w 1670"/>
                <a:gd name="T75" fmla="*/ 304 h 278"/>
                <a:gd name="T76" fmla="*/ 284 w 1670"/>
                <a:gd name="T77" fmla="*/ 254 h 278"/>
                <a:gd name="T78" fmla="*/ 281 w 1670"/>
                <a:gd name="T79" fmla="*/ 314 h 278"/>
                <a:gd name="T80" fmla="*/ 263 w 1670"/>
                <a:gd name="T81" fmla="*/ 206 h 278"/>
                <a:gd name="T82" fmla="*/ 240 w 1670"/>
                <a:gd name="T83" fmla="*/ 206 h 278"/>
                <a:gd name="T84" fmla="*/ 240 w 1670"/>
                <a:gd name="T85" fmla="*/ 206 h 278"/>
                <a:gd name="T86" fmla="*/ 220 w 1670"/>
                <a:gd name="T87" fmla="*/ 63 h 278"/>
                <a:gd name="T88" fmla="*/ 216 w 1670"/>
                <a:gd name="T89" fmla="*/ 122 h 278"/>
                <a:gd name="T90" fmla="*/ 206 w 1670"/>
                <a:gd name="T91" fmla="*/ 29 h 278"/>
                <a:gd name="T92" fmla="*/ 175 w 1670"/>
                <a:gd name="T93" fmla="*/ 63 h 278"/>
                <a:gd name="T94" fmla="*/ 175 w 1670"/>
                <a:gd name="T95" fmla="*/ 0 h 278"/>
                <a:gd name="T96" fmla="*/ 145 w 1670"/>
                <a:gd name="T97" fmla="*/ 18 h 278"/>
                <a:gd name="T98" fmla="*/ 147 w 1670"/>
                <a:gd name="T99" fmla="*/ 76 h 278"/>
                <a:gd name="T100" fmla="*/ 131 w 1670"/>
                <a:gd name="T101" fmla="*/ 39 h 278"/>
                <a:gd name="T102" fmla="*/ 107 w 1670"/>
                <a:gd name="T103" fmla="*/ 145 h 278"/>
                <a:gd name="T104" fmla="*/ 92 w 1670"/>
                <a:gd name="T105" fmla="*/ 166 h 278"/>
                <a:gd name="T106" fmla="*/ 90 w 1670"/>
                <a:gd name="T107" fmla="*/ 138 h 278"/>
                <a:gd name="T108" fmla="*/ 79 w 1670"/>
                <a:gd name="T109" fmla="*/ 185 h 278"/>
                <a:gd name="T110" fmla="*/ 68 w 1670"/>
                <a:gd name="T111" fmla="*/ 132 h 278"/>
                <a:gd name="T112" fmla="*/ 39 w 1670"/>
                <a:gd name="T113" fmla="*/ 267 h 278"/>
                <a:gd name="T114" fmla="*/ 27 w 1670"/>
                <a:gd name="T115" fmla="*/ 314 h 278"/>
                <a:gd name="T116" fmla="*/ 24 w 1670"/>
                <a:gd name="T117" fmla="*/ 288 h 278"/>
                <a:gd name="T118" fmla="*/ 16 w 1670"/>
                <a:gd name="T119" fmla="*/ 397 h 278"/>
                <a:gd name="T120" fmla="*/ 0 w 1670"/>
                <a:gd name="T121" fmla="*/ 460 h 2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670"/>
                <a:gd name="T184" fmla="*/ 0 h 278"/>
                <a:gd name="T185" fmla="*/ 1670 w 1670"/>
                <a:gd name="T186" fmla="*/ 278 h 27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670" h="278">
                  <a:moveTo>
                    <a:pt x="75" y="154"/>
                  </a:moveTo>
                  <a:lnTo>
                    <a:pt x="49" y="165"/>
                  </a:lnTo>
                  <a:lnTo>
                    <a:pt x="85" y="176"/>
                  </a:lnTo>
                  <a:lnTo>
                    <a:pt x="108" y="164"/>
                  </a:lnTo>
                  <a:lnTo>
                    <a:pt x="75" y="154"/>
                  </a:lnTo>
                  <a:close/>
                  <a:moveTo>
                    <a:pt x="104" y="162"/>
                  </a:moveTo>
                  <a:lnTo>
                    <a:pt x="88" y="176"/>
                  </a:lnTo>
                  <a:lnTo>
                    <a:pt x="131" y="183"/>
                  </a:lnTo>
                  <a:lnTo>
                    <a:pt x="147" y="170"/>
                  </a:lnTo>
                  <a:lnTo>
                    <a:pt x="104" y="162"/>
                  </a:lnTo>
                  <a:close/>
                  <a:moveTo>
                    <a:pt x="140" y="169"/>
                  </a:moveTo>
                  <a:lnTo>
                    <a:pt x="134" y="183"/>
                  </a:lnTo>
                  <a:lnTo>
                    <a:pt x="150" y="184"/>
                  </a:lnTo>
                  <a:lnTo>
                    <a:pt x="157" y="170"/>
                  </a:lnTo>
                  <a:lnTo>
                    <a:pt x="140" y="169"/>
                  </a:lnTo>
                  <a:close/>
                  <a:moveTo>
                    <a:pt x="131" y="183"/>
                  </a:moveTo>
                  <a:lnTo>
                    <a:pt x="134" y="183"/>
                  </a:lnTo>
                  <a:lnTo>
                    <a:pt x="137" y="176"/>
                  </a:lnTo>
                  <a:lnTo>
                    <a:pt x="131" y="183"/>
                  </a:lnTo>
                  <a:close/>
                  <a:moveTo>
                    <a:pt x="203" y="171"/>
                  </a:moveTo>
                  <a:lnTo>
                    <a:pt x="206" y="186"/>
                  </a:lnTo>
                  <a:lnTo>
                    <a:pt x="242" y="184"/>
                  </a:lnTo>
                  <a:lnTo>
                    <a:pt x="239" y="170"/>
                  </a:lnTo>
                  <a:lnTo>
                    <a:pt x="203" y="171"/>
                  </a:lnTo>
                  <a:close/>
                  <a:moveTo>
                    <a:pt x="235" y="170"/>
                  </a:moveTo>
                  <a:lnTo>
                    <a:pt x="245" y="184"/>
                  </a:lnTo>
                  <a:lnTo>
                    <a:pt x="294" y="180"/>
                  </a:lnTo>
                  <a:lnTo>
                    <a:pt x="288" y="166"/>
                  </a:lnTo>
                  <a:lnTo>
                    <a:pt x="235" y="170"/>
                  </a:lnTo>
                  <a:close/>
                  <a:moveTo>
                    <a:pt x="288" y="166"/>
                  </a:moveTo>
                  <a:lnTo>
                    <a:pt x="298" y="180"/>
                  </a:lnTo>
                  <a:lnTo>
                    <a:pt x="314" y="178"/>
                  </a:lnTo>
                  <a:lnTo>
                    <a:pt x="304" y="164"/>
                  </a:lnTo>
                  <a:lnTo>
                    <a:pt x="288" y="166"/>
                  </a:lnTo>
                  <a:close/>
                  <a:moveTo>
                    <a:pt x="298" y="180"/>
                  </a:moveTo>
                  <a:lnTo>
                    <a:pt x="298" y="180"/>
                  </a:lnTo>
                  <a:lnTo>
                    <a:pt x="291" y="173"/>
                  </a:lnTo>
                  <a:lnTo>
                    <a:pt x="294" y="180"/>
                  </a:lnTo>
                  <a:lnTo>
                    <a:pt x="298" y="180"/>
                  </a:lnTo>
                  <a:close/>
                  <a:moveTo>
                    <a:pt x="357" y="159"/>
                  </a:moveTo>
                  <a:lnTo>
                    <a:pt x="363" y="173"/>
                  </a:lnTo>
                  <a:lnTo>
                    <a:pt x="396" y="171"/>
                  </a:lnTo>
                  <a:lnTo>
                    <a:pt x="389" y="156"/>
                  </a:lnTo>
                  <a:lnTo>
                    <a:pt x="357" y="159"/>
                  </a:lnTo>
                  <a:close/>
                  <a:moveTo>
                    <a:pt x="393" y="156"/>
                  </a:moveTo>
                  <a:lnTo>
                    <a:pt x="396" y="171"/>
                  </a:lnTo>
                  <a:lnTo>
                    <a:pt x="455" y="170"/>
                  </a:lnTo>
                  <a:lnTo>
                    <a:pt x="451" y="155"/>
                  </a:lnTo>
                  <a:lnTo>
                    <a:pt x="393" y="156"/>
                  </a:lnTo>
                  <a:close/>
                  <a:moveTo>
                    <a:pt x="455" y="155"/>
                  </a:moveTo>
                  <a:lnTo>
                    <a:pt x="451" y="170"/>
                  </a:lnTo>
                  <a:lnTo>
                    <a:pt x="461" y="170"/>
                  </a:lnTo>
                  <a:lnTo>
                    <a:pt x="465" y="155"/>
                  </a:lnTo>
                  <a:lnTo>
                    <a:pt x="455" y="155"/>
                  </a:lnTo>
                  <a:close/>
                  <a:moveTo>
                    <a:pt x="451" y="155"/>
                  </a:moveTo>
                  <a:lnTo>
                    <a:pt x="455" y="155"/>
                  </a:lnTo>
                  <a:lnTo>
                    <a:pt x="451" y="162"/>
                  </a:lnTo>
                  <a:lnTo>
                    <a:pt x="451" y="155"/>
                  </a:lnTo>
                  <a:close/>
                  <a:moveTo>
                    <a:pt x="517" y="156"/>
                  </a:moveTo>
                  <a:lnTo>
                    <a:pt x="514" y="171"/>
                  </a:lnTo>
                  <a:lnTo>
                    <a:pt x="550" y="172"/>
                  </a:lnTo>
                  <a:lnTo>
                    <a:pt x="553" y="158"/>
                  </a:lnTo>
                  <a:lnTo>
                    <a:pt x="517" y="156"/>
                  </a:lnTo>
                  <a:close/>
                  <a:moveTo>
                    <a:pt x="556" y="158"/>
                  </a:moveTo>
                  <a:lnTo>
                    <a:pt x="546" y="172"/>
                  </a:lnTo>
                  <a:lnTo>
                    <a:pt x="615" y="177"/>
                  </a:lnTo>
                  <a:lnTo>
                    <a:pt x="622" y="162"/>
                  </a:lnTo>
                  <a:lnTo>
                    <a:pt x="556" y="158"/>
                  </a:lnTo>
                  <a:close/>
                  <a:moveTo>
                    <a:pt x="553" y="158"/>
                  </a:moveTo>
                  <a:lnTo>
                    <a:pt x="556" y="158"/>
                  </a:lnTo>
                  <a:lnTo>
                    <a:pt x="553" y="165"/>
                  </a:lnTo>
                  <a:lnTo>
                    <a:pt x="553" y="158"/>
                  </a:lnTo>
                  <a:close/>
                  <a:moveTo>
                    <a:pt x="674" y="169"/>
                  </a:moveTo>
                  <a:lnTo>
                    <a:pt x="664" y="182"/>
                  </a:lnTo>
                  <a:lnTo>
                    <a:pt x="717" y="189"/>
                  </a:lnTo>
                  <a:lnTo>
                    <a:pt x="730" y="175"/>
                  </a:lnTo>
                  <a:lnTo>
                    <a:pt x="674" y="169"/>
                  </a:lnTo>
                  <a:close/>
                  <a:moveTo>
                    <a:pt x="733" y="176"/>
                  </a:moveTo>
                  <a:lnTo>
                    <a:pt x="717" y="189"/>
                  </a:lnTo>
                  <a:lnTo>
                    <a:pt x="759" y="197"/>
                  </a:lnTo>
                  <a:lnTo>
                    <a:pt x="776" y="183"/>
                  </a:lnTo>
                  <a:lnTo>
                    <a:pt x="733" y="176"/>
                  </a:lnTo>
                  <a:close/>
                  <a:moveTo>
                    <a:pt x="730" y="176"/>
                  </a:moveTo>
                  <a:lnTo>
                    <a:pt x="733" y="176"/>
                  </a:lnTo>
                  <a:lnTo>
                    <a:pt x="723" y="182"/>
                  </a:lnTo>
                  <a:lnTo>
                    <a:pt x="730" y="175"/>
                  </a:lnTo>
                  <a:lnTo>
                    <a:pt x="730" y="176"/>
                  </a:lnTo>
                  <a:close/>
                  <a:moveTo>
                    <a:pt x="825" y="192"/>
                  </a:moveTo>
                  <a:lnTo>
                    <a:pt x="805" y="204"/>
                  </a:lnTo>
                  <a:lnTo>
                    <a:pt x="867" y="216"/>
                  </a:lnTo>
                  <a:lnTo>
                    <a:pt x="884" y="203"/>
                  </a:lnTo>
                  <a:lnTo>
                    <a:pt x="825" y="192"/>
                  </a:lnTo>
                  <a:close/>
                  <a:moveTo>
                    <a:pt x="884" y="203"/>
                  </a:moveTo>
                  <a:lnTo>
                    <a:pt x="864" y="216"/>
                  </a:lnTo>
                  <a:lnTo>
                    <a:pt x="897" y="222"/>
                  </a:lnTo>
                  <a:lnTo>
                    <a:pt x="916" y="210"/>
                  </a:lnTo>
                  <a:lnTo>
                    <a:pt x="884" y="203"/>
                  </a:lnTo>
                  <a:close/>
                  <a:moveTo>
                    <a:pt x="884" y="203"/>
                  </a:moveTo>
                  <a:lnTo>
                    <a:pt x="884" y="203"/>
                  </a:lnTo>
                  <a:lnTo>
                    <a:pt x="874" y="210"/>
                  </a:lnTo>
                  <a:lnTo>
                    <a:pt x="884" y="203"/>
                  </a:lnTo>
                  <a:close/>
                  <a:moveTo>
                    <a:pt x="962" y="219"/>
                  </a:moveTo>
                  <a:lnTo>
                    <a:pt x="943" y="232"/>
                  </a:lnTo>
                  <a:lnTo>
                    <a:pt x="1015" y="246"/>
                  </a:lnTo>
                  <a:lnTo>
                    <a:pt x="1031" y="232"/>
                  </a:lnTo>
                  <a:lnTo>
                    <a:pt x="962" y="219"/>
                  </a:lnTo>
                  <a:close/>
                  <a:moveTo>
                    <a:pt x="1031" y="232"/>
                  </a:moveTo>
                  <a:lnTo>
                    <a:pt x="1015" y="246"/>
                  </a:lnTo>
                  <a:lnTo>
                    <a:pt x="1038" y="250"/>
                  </a:lnTo>
                  <a:lnTo>
                    <a:pt x="1054" y="237"/>
                  </a:lnTo>
                  <a:lnTo>
                    <a:pt x="1031" y="232"/>
                  </a:lnTo>
                  <a:close/>
                  <a:moveTo>
                    <a:pt x="1015" y="246"/>
                  </a:moveTo>
                  <a:lnTo>
                    <a:pt x="1015" y="246"/>
                  </a:lnTo>
                  <a:lnTo>
                    <a:pt x="1021" y="239"/>
                  </a:lnTo>
                  <a:lnTo>
                    <a:pt x="1015" y="246"/>
                  </a:lnTo>
                  <a:close/>
                  <a:moveTo>
                    <a:pt x="1103" y="244"/>
                  </a:moveTo>
                  <a:lnTo>
                    <a:pt x="1087" y="258"/>
                  </a:lnTo>
                  <a:lnTo>
                    <a:pt x="1090" y="259"/>
                  </a:lnTo>
                  <a:lnTo>
                    <a:pt x="1106" y="246"/>
                  </a:lnTo>
                  <a:lnTo>
                    <a:pt x="1103" y="244"/>
                  </a:lnTo>
                  <a:close/>
                  <a:moveTo>
                    <a:pt x="1106" y="246"/>
                  </a:moveTo>
                  <a:lnTo>
                    <a:pt x="1093" y="259"/>
                  </a:lnTo>
                  <a:lnTo>
                    <a:pt x="1175" y="270"/>
                  </a:lnTo>
                  <a:lnTo>
                    <a:pt x="1188" y="255"/>
                  </a:lnTo>
                  <a:lnTo>
                    <a:pt x="1106" y="246"/>
                  </a:lnTo>
                  <a:close/>
                  <a:moveTo>
                    <a:pt x="1185" y="255"/>
                  </a:moveTo>
                  <a:lnTo>
                    <a:pt x="1178" y="270"/>
                  </a:lnTo>
                  <a:lnTo>
                    <a:pt x="1188" y="271"/>
                  </a:lnTo>
                  <a:lnTo>
                    <a:pt x="1198" y="257"/>
                  </a:lnTo>
                  <a:lnTo>
                    <a:pt x="1185" y="255"/>
                  </a:lnTo>
                  <a:close/>
                  <a:moveTo>
                    <a:pt x="1175" y="270"/>
                  </a:moveTo>
                  <a:lnTo>
                    <a:pt x="1178" y="270"/>
                  </a:lnTo>
                  <a:lnTo>
                    <a:pt x="1182" y="263"/>
                  </a:lnTo>
                  <a:lnTo>
                    <a:pt x="1175" y="270"/>
                  </a:lnTo>
                  <a:close/>
                  <a:moveTo>
                    <a:pt x="1247" y="260"/>
                  </a:moveTo>
                  <a:lnTo>
                    <a:pt x="1241" y="275"/>
                  </a:lnTo>
                  <a:lnTo>
                    <a:pt x="1267" y="277"/>
                  </a:lnTo>
                  <a:lnTo>
                    <a:pt x="1277" y="263"/>
                  </a:lnTo>
                  <a:lnTo>
                    <a:pt x="1247" y="260"/>
                  </a:lnTo>
                  <a:close/>
                  <a:moveTo>
                    <a:pt x="1273" y="263"/>
                  </a:moveTo>
                  <a:lnTo>
                    <a:pt x="1270" y="277"/>
                  </a:lnTo>
                  <a:lnTo>
                    <a:pt x="1345" y="278"/>
                  </a:lnTo>
                  <a:lnTo>
                    <a:pt x="1349" y="264"/>
                  </a:lnTo>
                  <a:lnTo>
                    <a:pt x="1273" y="263"/>
                  </a:lnTo>
                  <a:close/>
                  <a:moveTo>
                    <a:pt x="1270" y="277"/>
                  </a:moveTo>
                  <a:lnTo>
                    <a:pt x="1270" y="277"/>
                  </a:lnTo>
                  <a:lnTo>
                    <a:pt x="1270" y="270"/>
                  </a:lnTo>
                  <a:lnTo>
                    <a:pt x="1267" y="277"/>
                  </a:lnTo>
                  <a:lnTo>
                    <a:pt x="1270" y="277"/>
                  </a:lnTo>
                  <a:close/>
                  <a:moveTo>
                    <a:pt x="1398" y="264"/>
                  </a:moveTo>
                  <a:lnTo>
                    <a:pt x="1401" y="278"/>
                  </a:lnTo>
                  <a:lnTo>
                    <a:pt x="1450" y="276"/>
                  </a:lnTo>
                  <a:lnTo>
                    <a:pt x="1444" y="261"/>
                  </a:lnTo>
                  <a:lnTo>
                    <a:pt x="1398" y="264"/>
                  </a:lnTo>
                  <a:close/>
                  <a:moveTo>
                    <a:pt x="1440" y="261"/>
                  </a:moveTo>
                  <a:lnTo>
                    <a:pt x="1454" y="276"/>
                  </a:lnTo>
                  <a:lnTo>
                    <a:pt x="1509" y="269"/>
                  </a:lnTo>
                  <a:lnTo>
                    <a:pt x="1493" y="254"/>
                  </a:lnTo>
                  <a:lnTo>
                    <a:pt x="1440" y="261"/>
                  </a:lnTo>
                  <a:close/>
                  <a:moveTo>
                    <a:pt x="1454" y="276"/>
                  </a:moveTo>
                  <a:lnTo>
                    <a:pt x="1454" y="276"/>
                  </a:lnTo>
                  <a:lnTo>
                    <a:pt x="1447" y="269"/>
                  </a:lnTo>
                  <a:lnTo>
                    <a:pt x="1450" y="276"/>
                  </a:lnTo>
                  <a:lnTo>
                    <a:pt x="1454" y="276"/>
                  </a:lnTo>
                  <a:close/>
                  <a:moveTo>
                    <a:pt x="1535" y="246"/>
                  </a:moveTo>
                  <a:lnTo>
                    <a:pt x="1558" y="258"/>
                  </a:lnTo>
                  <a:lnTo>
                    <a:pt x="1581" y="250"/>
                  </a:lnTo>
                  <a:lnTo>
                    <a:pt x="1558" y="239"/>
                  </a:lnTo>
                  <a:lnTo>
                    <a:pt x="1535" y="246"/>
                  </a:lnTo>
                  <a:close/>
                  <a:moveTo>
                    <a:pt x="1555" y="241"/>
                  </a:moveTo>
                  <a:lnTo>
                    <a:pt x="1588" y="249"/>
                  </a:lnTo>
                  <a:lnTo>
                    <a:pt x="1630" y="231"/>
                  </a:lnTo>
                  <a:lnTo>
                    <a:pt x="1598" y="221"/>
                  </a:lnTo>
                  <a:lnTo>
                    <a:pt x="1555" y="241"/>
                  </a:lnTo>
                  <a:close/>
                  <a:moveTo>
                    <a:pt x="1598" y="224"/>
                  </a:moveTo>
                  <a:lnTo>
                    <a:pt x="1630" y="230"/>
                  </a:lnTo>
                  <a:lnTo>
                    <a:pt x="1637" y="226"/>
                  </a:lnTo>
                  <a:lnTo>
                    <a:pt x="1601" y="220"/>
                  </a:lnTo>
                  <a:lnTo>
                    <a:pt x="1598" y="224"/>
                  </a:lnTo>
                  <a:close/>
                  <a:moveTo>
                    <a:pt x="1630" y="230"/>
                  </a:moveTo>
                  <a:lnTo>
                    <a:pt x="1630" y="230"/>
                  </a:lnTo>
                  <a:lnTo>
                    <a:pt x="1614" y="226"/>
                  </a:lnTo>
                  <a:lnTo>
                    <a:pt x="1630" y="231"/>
                  </a:lnTo>
                  <a:lnTo>
                    <a:pt x="1630" y="230"/>
                  </a:lnTo>
                  <a:close/>
                  <a:moveTo>
                    <a:pt x="1621" y="203"/>
                  </a:moveTo>
                  <a:lnTo>
                    <a:pt x="1657" y="209"/>
                  </a:lnTo>
                  <a:lnTo>
                    <a:pt x="1660" y="208"/>
                  </a:lnTo>
                  <a:lnTo>
                    <a:pt x="1624" y="202"/>
                  </a:lnTo>
                  <a:lnTo>
                    <a:pt x="1621" y="203"/>
                  </a:lnTo>
                  <a:close/>
                  <a:moveTo>
                    <a:pt x="1621" y="203"/>
                  </a:moveTo>
                  <a:lnTo>
                    <a:pt x="1660" y="205"/>
                  </a:lnTo>
                  <a:lnTo>
                    <a:pt x="1670" y="181"/>
                  </a:lnTo>
                  <a:lnTo>
                    <a:pt x="1630" y="178"/>
                  </a:lnTo>
                  <a:lnTo>
                    <a:pt x="1621" y="203"/>
                  </a:lnTo>
                  <a:close/>
                  <a:moveTo>
                    <a:pt x="1630" y="181"/>
                  </a:moveTo>
                  <a:lnTo>
                    <a:pt x="1670" y="180"/>
                  </a:lnTo>
                  <a:lnTo>
                    <a:pt x="1666" y="166"/>
                  </a:lnTo>
                  <a:lnTo>
                    <a:pt x="1627" y="169"/>
                  </a:lnTo>
                  <a:lnTo>
                    <a:pt x="1630" y="181"/>
                  </a:lnTo>
                  <a:close/>
                  <a:moveTo>
                    <a:pt x="1670" y="180"/>
                  </a:moveTo>
                  <a:lnTo>
                    <a:pt x="1670" y="180"/>
                  </a:lnTo>
                  <a:lnTo>
                    <a:pt x="1650" y="180"/>
                  </a:lnTo>
                  <a:lnTo>
                    <a:pt x="1670" y="181"/>
                  </a:lnTo>
                  <a:lnTo>
                    <a:pt x="1670" y="180"/>
                  </a:lnTo>
                  <a:close/>
                  <a:moveTo>
                    <a:pt x="1611" y="151"/>
                  </a:moveTo>
                  <a:lnTo>
                    <a:pt x="1647" y="145"/>
                  </a:lnTo>
                  <a:lnTo>
                    <a:pt x="1640" y="139"/>
                  </a:lnTo>
                  <a:lnTo>
                    <a:pt x="1604" y="145"/>
                  </a:lnTo>
                  <a:lnTo>
                    <a:pt x="1611" y="151"/>
                  </a:lnTo>
                  <a:close/>
                  <a:moveTo>
                    <a:pt x="1607" y="147"/>
                  </a:moveTo>
                  <a:lnTo>
                    <a:pt x="1637" y="137"/>
                  </a:lnTo>
                  <a:lnTo>
                    <a:pt x="1604" y="122"/>
                  </a:lnTo>
                  <a:lnTo>
                    <a:pt x="1575" y="132"/>
                  </a:lnTo>
                  <a:lnTo>
                    <a:pt x="1607" y="147"/>
                  </a:lnTo>
                  <a:close/>
                  <a:moveTo>
                    <a:pt x="1578" y="133"/>
                  </a:moveTo>
                  <a:lnTo>
                    <a:pt x="1601" y="121"/>
                  </a:lnTo>
                  <a:lnTo>
                    <a:pt x="1575" y="114"/>
                  </a:lnTo>
                  <a:lnTo>
                    <a:pt x="1552" y="125"/>
                  </a:lnTo>
                  <a:lnTo>
                    <a:pt x="1578" y="133"/>
                  </a:lnTo>
                  <a:close/>
                  <a:moveTo>
                    <a:pt x="1604" y="121"/>
                  </a:moveTo>
                  <a:lnTo>
                    <a:pt x="1601" y="121"/>
                  </a:lnTo>
                  <a:lnTo>
                    <a:pt x="1588" y="127"/>
                  </a:lnTo>
                  <a:lnTo>
                    <a:pt x="1604" y="122"/>
                  </a:lnTo>
                  <a:lnTo>
                    <a:pt x="1604" y="121"/>
                  </a:lnTo>
                  <a:close/>
                  <a:moveTo>
                    <a:pt x="1509" y="115"/>
                  </a:moveTo>
                  <a:lnTo>
                    <a:pt x="1529" y="103"/>
                  </a:lnTo>
                  <a:lnTo>
                    <a:pt x="1503" y="96"/>
                  </a:lnTo>
                  <a:lnTo>
                    <a:pt x="1483" y="109"/>
                  </a:lnTo>
                  <a:lnTo>
                    <a:pt x="1509" y="115"/>
                  </a:lnTo>
                  <a:close/>
                  <a:moveTo>
                    <a:pt x="1486" y="110"/>
                  </a:moveTo>
                  <a:lnTo>
                    <a:pt x="1499" y="96"/>
                  </a:lnTo>
                  <a:lnTo>
                    <a:pt x="1440" y="87"/>
                  </a:lnTo>
                  <a:lnTo>
                    <a:pt x="1427" y="100"/>
                  </a:lnTo>
                  <a:lnTo>
                    <a:pt x="1486" y="110"/>
                  </a:lnTo>
                  <a:close/>
                  <a:moveTo>
                    <a:pt x="1427" y="100"/>
                  </a:moveTo>
                  <a:lnTo>
                    <a:pt x="1440" y="87"/>
                  </a:lnTo>
                  <a:lnTo>
                    <a:pt x="1431" y="85"/>
                  </a:lnTo>
                  <a:lnTo>
                    <a:pt x="1418" y="99"/>
                  </a:lnTo>
                  <a:lnTo>
                    <a:pt x="1427" y="100"/>
                  </a:lnTo>
                  <a:close/>
                  <a:moveTo>
                    <a:pt x="1440" y="87"/>
                  </a:moveTo>
                  <a:lnTo>
                    <a:pt x="1440" y="87"/>
                  </a:lnTo>
                  <a:lnTo>
                    <a:pt x="1434" y="93"/>
                  </a:lnTo>
                  <a:lnTo>
                    <a:pt x="1440" y="87"/>
                  </a:lnTo>
                  <a:close/>
                  <a:moveTo>
                    <a:pt x="1368" y="93"/>
                  </a:moveTo>
                  <a:lnTo>
                    <a:pt x="1382" y="79"/>
                  </a:lnTo>
                  <a:lnTo>
                    <a:pt x="1375" y="78"/>
                  </a:lnTo>
                  <a:lnTo>
                    <a:pt x="1362" y="93"/>
                  </a:lnTo>
                  <a:lnTo>
                    <a:pt x="1368" y="93"/>
                  </a:lnTo>
                  <a:close/>
                  <a:moveTo>
                    <a:pt x="1365" y="93"/>
                  </a:moveTo>
                  <a:lnTo>
                    <a:pt x="1375" y="78"/>
                  </a:lnTo>
                  <a:lnTo>
                    <a:pt x="1309" y="71"/>
                  </a:lnTo>
                  <a:lnTo>
                    <a:pt x="1296" y="85"/>
                  </a:lnTo>
                  <a:lnTo>
                    <a:pt x="1365" y="93"/>
                  </a:lnTo>
                  <a:close/>
                  <a:moveTo>
                    <a:pt x="1296" y="85"/>
                  </a:moveTo>
                  <a:lnTo>
                    <a:pt x="1306" y="71"/>
                  </a:lnTo>
                  <a:lnTo>
                    <a:pt x="1280" y="68"/>
                  </a:lnTo>
                  <a:lnTo>
                    <a:pt x="1270" y="83"/>
                  </a:lnTo>
                  <a:lnTo>
                    <a:pt x="1296" y="85"/>
                  </a:lnTo>
                  <a:close/>
                  <a:moveTo>
                    <a:pt x="1306" y="71"/>
                  </a:moveTo>
                  <a:lnTo>
                    <a:pt x="1306" y="71"/>
                  </a:lnTo>
                  <a:lnTo>
                    <a:pt x="1303" y="78"/>
                  </a:lnTo>
                  <a:lnTo>
                    <a:pt x="1309" y="71"/>
                  </a:lnTo>
                  <a:lnTo>
                    <a:pt x="1306" y="71"/>
                  </a:lnTo>
                  <a:close/>
                  <a:moveTo>
                    <a:pt x="1218" y="78"/>
                  </a:moveTo>
                  <a:lnTo>
                    <a:pt x="1228" y="64"/>
                  </a:lnTo>
                  <a:lnTo>
                    <a:pt x="1169" y="59"/>
                  </a:lnTo>
                  <a:lnTo>
                    <a:pt x="1162" y="73"/>
                  </a:lnTo>
                  <a:lnTo>
                    <a:pt x="1218" y="78"/>
                  </a:lnTo>
                  <a:close/>
                  <a:moveTo>
                    <a:pt x="1159" y="73"/>
                  </a:moveTo>
                  <a:lnTo>
                    <a:pt x="1172" y="59"/>
                  </a:lnTo>
                  <a:lnTo>
                    <a:pt x="1126" y="54"/>
                  </a:lnTo>
                  <a:lnTo>
                    <a:pt x="1116" y="68"/>
                  </a:lnTo>
                  <a:lnTo>
                    <a:pt x="1159" y="73"/>
                  </a:lnTo>
                  <a:close/>
                  <a:moveTo>
                    <a:pt x="1159" y="73"/>
                  </a:moveTo>
                  <a:lnTo>
                    <a:pt x="1159" y="73"/>
                  </a:lnTo>
                  <a:lnTo>
                    <a:pt x="1165" y="66"/>
                  </a:lnTo>
                  <a:lnTo>
                    <a:pt x="1162" y="73"/>
                  </a:lnTo>
                  <a:lnTo>
                    <a:pt x="1159" y="73"/>
                  </a:lnTo>
                  <a:close/>
                  <a:moveTo>
                    <a:pt x="1064" y="61"/>
                  </a:moveTo>
                  <a:lnTo>
                    <a:pt x="1080" y="48"/>
                  </a:lnTo>
                  <a:lnTo>
                    <a:pt x="1054" y="44"/>
                  </a:lnTo>
                  <a:lnTo>
                    <a:pt x="1038" y="57"/>
                  </a:lnTo>
                  <a:lnTo>
                    <a:pt x="1064" y="61"/>
                  </a:lnTo>
                  <a:close/>
                  <a:moveTo>
                    <a:pt x="1038" y="57"/>
                  </a:moveTo>
                  <a:lnTo>
                    <a:pt x="1054" y="44"/>
                  </a:lnTo>
                  <a:lnTo>
                    <a:pt x="1005" y="34"/>
                  </a:lnTo>
                  <a:lnTo>
                    <a:pt x="985" y="48"/>
                  </a:lnTo>
                  <a:lnTo>
                    <a:pt x="1038" y="57"/>
                  </a:lnTo>
                  <a:close/>
                  <a:moveTo>
                    <a:pt x="985" y="48"/>
                  </a:moveTo>
                  <a:lnTo>
                    <a:pt x="1005" y="34"/>
                  </a:lnTo>
                  <a:lnTo>
                    <a:pt x="989" y="31"/>
                  </a:lnTo>
                  <a:lnTo>
                    <a:pt x="969" y="44"/>
                  </a:lnTo>
                  <a:lnTo>
                    <a:pt x="985" y="48"/>
                  </a:lnTo>
                  <a:close/>
                  <a:moveTo>
                    <a:pt x="985" y="48"/>
                  </a:moveTo>
                  <a:lnTo>
                    <a:pt x="985" y="48"/>
                  </a:lnTo>
                  <a:lnTo>
                    <a:pt x="995" y="40"/>
                  </a:lnTo>
                  <a:lnTo>
                    <a:pt x="985" y="48"/>
                  </a:lnTo>
                  <a:close/>
                  <a:moveTo>
                    <a:pt x="923" y="35"/>
                  </a:moveTo>
                  <a:lnTo>
                    <a:pt x="943" y="22"/>
                  </a:lnTo>
                  <a:lnTo>
                    <a:pt x="907" y="15"/>
                  </a:lnTo>
                  <a:lnTo>
                    <a:pt x="887" y="28"/>
                  </a:lnTo>
                  <a:lnTo>
                    <a:pt x="923" y="35"/>
                  </a:lnTo>
                  <a:close/>
                  <a:moveTo>
                    <a:pt x="890" y="28"/>
                  </a:moveTo>
                  <a:lnTo>
                    <a:pt x="903" y="15"/>
                  </a:lnTo>
                  <a:lnTo>
                    <a:pt x="851" y="7"/>
                  </a:lnTo>
                  <a:lnTo>
                    <a:pt x="838" y="21"/>
                  </a:lnTo>
                  <a:lnTo>
                    <a:pt x="890" y="28"/>
                  </a:lnTo>
                  <a:close/>
                  <a:moveTo>
                    <a:pt x="838" y="21"/>
                  </a:moveTo>
                  <a:lnTo>
                    <a:pt x="848" y="7"/>
                  </a:lnTo>
                  <a:lnTo>
                    <a:pt x="841" y="6"/>
                  </a:lnTo>
                  <a:lnTo>
                    <a:pt x="831" y="21"/>
                  </a:lnTo>
                  <a:lnTo>
                    <a:pt x="838" y="21"/>
                  </a:lnTo>
                  <a:close/>
                  <a:moveTo>
                    <a:pt x="851" y="7"/>
                  </a:moveTo>
                  <a:lnTo>
                    <a:pt x="848" y="7"/>
                  </a:lnTo>
                  <a:lnTo>
                    <a:pt x="844" y="15"/>
                  </a:lnTo>
                  <a:lnTo>
                    <a:pt x="851" y="7"/>
                  </a:lnTo>
                  <a:close/>
                  <a:moveTo>
                    <a:pt x="782" y="16"/>
                  </a:moveTo>
                  <a:lnTo>
                    <a:pt x="786" y="1"/>
                  </a:lnTo>
                  <a:lnTo>
                    <a:pt x="720" y="0"/>
                  </a:lnTo>
                  <a:lnTo>
                    <a:pt x="720" y="15"/>
                  </a:lnTo>
                  <a:lnTo>
                    <a:pt x="782" y="16"/>
                  </a:lnTo>
                  <a:close/>
                  <a:moveTo>
                    <a:pt x="720" y="15"/>
                  </a:moveTo>
                  <a:lnTo>
                    <a:pt x="720" y="0"/>
                  </a:lnTo>
                  <a:lnTo>
                    <a:pt x="681" y="0"/>
                  </a:lnTo>
                  <a:lnTo>
                    <a:pt x="681" y="15"/>
                  </a:lnTo>
                  <a:lnTo>
                    <a:pt x="720" y="15"/>
                  </a:lnTo>
                  <a:close/>
                  <a:moveTo>
                    <a:pt x="720" y="0"/>
                  </a:moveTo>
                  <a:lnTo>
                    <a:pt x="720" y="0"/>
                  </a:lnTo>
                  <a:lnTo>
                    <a:pt x="720" y="7"/>
                  </a:lnTo>
                  <a:lnTo>
                    <a:pt x="720" y="0"/>
                  </a:lnTo>
                  <a:close/>
                  <a:moveTo>
                    <a:pt x="632" y="17"/>
                  </a:moveTo>
                  <a:lnTo>
                    <a:pt x="625" y="2"/>
                  </a:lnTo>
                  <a:lnTo>
                    <a:pt x="596" y="4"/>
                  </a:lnTo>
                  <a:lnTo>
                    <a:pt x="602" y="18"/>
                  </a:lnTo>
                  <a:lnTo>
                    <a:pt x="632" y="17"/>
                  </a:lnTo>
                  <a:close/>
                  <a:moveTo>
                    <a:pt x="602" y="18"/>
                  </a:moveTo>
                  <a:lnTo>
                    <a:pt x="596" y="4"/>
                  </a:lnTo>
                  <a:lnTo>
                    <a:pt x="540" y="9"/>
                  </a:lnTo>
                  <a:lnTo>
                    <a:pt x="550" y="23"/>
                  </a:lnTo>
                  <a:lnTo>
                    <a:pt x="602" y="18"/>
                  </a:lnTo>
                  <a:close/>
                  <a:moveTo>
                    <a:pt x="550" y="23"/>
                  </a:moveTo>
                  <a:lnTo>
                    <a:pt x="540" y="9"/>
                  </a:lnTo>
                  <a:lnTo>
                    <a:pt x="520" y="11"/>
                  </a:lnTo>
                  <a:lnTo>
                    <a:pt x="530" y="24"/>
                  </a:lnTo>
                  <a:lnTo>
                    <a:pt x="550" y="23"/>
                  </a:lnTo>
                  <a:close/>
                  <a:moveTo>
                    <a:pt x="540" y="9"/>
                  </a:moveTo>
                  <a:lnTo>
                    <a:pt x="540" y="9"/>
                  </a:lnTo>
                  <a:lnTo>
                    <a:pt x="546" y="16"/>
                  </a:lnTo>
                  <a:lnTo>
                    <a:pt x="540" y="9"/>
                  </a:lnTo>
                  <a:close/>
                  <a:moveTo>
                    <a:pt x="481" y="31"/>
                  </a:moveTo>
                  <a:lnTo>
                    <a:pt x="471" y="16"/>
                  </a:lnTo>
                  <a:lnTo>
                    <a:pt x="432" y="20"/>
                  </a:lnTo>
                  <a:lnTo>
                    <a:pt x="442" y="34"/>
                  </a:lnTo>
                  <a:lnTo>
                    <a:pt x="481" y="31"/>
                  </a:lnTo>
                  <a:close/>
                  <a:moveTo>
                    <a:pt x="442" y="34"/>
                  </a:moveTo>
                  <a:lnTo>
                    <a:pt x="432" y="20"/>
                  </a:lnTo>
                  <a:lnTo>
                    <a:pt x="370" y="24"/>
                  </a:lnTo>
                  <a:lnTo>
                    <a:pt x="379" y="39"/>
                  </a:lnTo>
                  <a:lnTo>
                    <a:pt x="442" y="34"/>
                  </a:lnTo>
                  <a:close/>
                  <a:moveTo>
                    <a:pt x="379" y="39"/>
                  </a:moveTo>
                  <a:lnTo>
                    <a:pt x="370" y="24"/>
                  </a:lnTo>
                  <a:lnTo>
                    <a:pt x="376" y="39"/>
                  </a:lnTo>
                  <a:lnTo>
                    <a:pt x="379" y="39"/>
                  </a:lnTo>
                  <a:close/>
                  <a:moveTo>
                    <a:pt x="379" y="39"/>
                  </a:moveTo>
                  <a:lnTo>
                    <a:pt x="379" y="39"/>
                  </a:lnTo>
                  <a:lnTo>
                    <a:pt x="373" y="32"/>
                  </a:lnTo>
                  <a:lnTo>
                    <a:pt x="379" y="39"/>
                  </a:lnTo>
                  <a:close/>
                  <a:moveTo>
                    <a:pt x="324" y="43"/>
                  </a:moveTo>
                  <a:lnTo>
                    <a:pt x="317" y="28"/>
                  </a:lnTo>
                  <a:lnTo>
                    <a:pt x="284" y="31"/>
                  </a:lnTo>
                  <a:lnTo>
                    <a:pt x="291" y="45"/>
                  </a:lnTo>
                  <a:lnTo>
                    <a:pt x="324" y="43"/>
                  </a:lnTo>
                  <a:close/>
                  <a:moveTo>
                    <a:pt x="294" y="45"/>
                  </a:moveTo>
                  <a:lnTo>
                    <a:pt x="281" y="31"/>
                  </a:lnTo>
                  <a:lnTo>
                    <a:pt x="216" y="38"/>
                  </a:lnTo>
                  <a:lnTo>
                    <a:pt x="226" y="53"/>
                  </a:lnTo>
                  <a:lnTo>
                    <a:pt x="294" y="45"/>
                  </a:lnTo>
                  <a:close/>
                  <a:moveTo>
                    <a:pt x="284" y="31"/>
                  </a:moveTo>
                  <a:lnTo>
                    <a:pt x="281" y="31"/>
                  </a:lnTo>
                  <a:lnTo>
                    <a:pt x="288" y="38"/>
                  </a:lnTo>
                  <a:lnTo>
                    <a:pt x="284" y="31"/>
                  </a:lnTo>
                  <a:close/>
                  <a:moveTo>
                    <a:pt x="180" y="59"/>
                  </a:moveTo>
                  <a:lnTo>
                    <a:pt x="163" y="45"/>
                  </a:lnTo>
                  <a:lnTo>
                    <a:pt x="144" y="48"/>
                  </a:lnTo>
                  <a:lnTo>
                    <a:pt x="160" y="62"/>
                  </a:lnTo>
                  <a:lnTo>
                    <a:pt x="180" y="59"/>
                  </a:lnTo>
                  <a:close/>
                  <a:moveTo>
                    <a:pt x="163" y="61"/>
                  </a:moveTo>
                  <a:lnTo>
                    <a:pt x="140" y="49"/>
                  </a:lnTo>
                  <a:lnTo>
                    <a:pt x="88" y="61"/>
                  </a:lnTo>
                  <a:lnTo>
                    <a:pt x="111" y="73"/>
                  </a:lnTo>
                  <a:lnTo>
                    <a:pt x="163" y="61"/>
                  </a:lnTo>
                  <a:close/>
                  <a:moveTo>
                    <a:pt x="114" y="73"/>
                  </a:moveTo>
                  <a:lnTo>
                    <a:pt x="85" y="62"/>
                  </a:lnTo>
                  <a:lnTo>
                    <a:pt x="72" y="68"/>
                  </a:lnTo>
                  <a:lnTo>
                    <a:pt x="98" y="78"/>
                  </a:lnTo>
                  <a:lnTo>
                    <a:pt x="114" y="73"/>
                  </a:lnTo>
                  <a:close/>
                  <a:moveTo>
                    <a:pt x="88" y="62"/>
                  </a:moveTo>
                  <a:lnTo>
                    <a:pt x="85" y="62"/>
                  </a:lnTo>
                  <a:lnTo>
                    <a:pt x="98" y="67"/>
                  </a:lnTo>
                  <a:lnTo>
                    <a:pt x="88" y="61"/>
                  </a:lnTo>
                  <a:lnTo>
                    <a:pt x="88" y="62"/>
                  </a:lnTo>
                  <a:close/>
                  <a:moveTo>
                    <a:pt x="68" y="92"/>
                  </a:moveTo>
                  <a:lnTo>
                    <a:pt x="32" y="84"/>
                  </a:lnTo>
                  <a:lnTo>
                    <a:pt x="3" y="103"/>
                  </a:lnTo>
                  <a:lnTo>
                    <a:pt x="36" y="110"/>
                  </a:lnTo>
                  <a:lnTo>
                    <a:pt x="68" y="92"/>
                  </a:lnTo>
                  <a:close/>
                  <a:moveTo>
                    <a:pt x="39" y="106"/>
                  </a:moveTo>
                  <a:lnTo>
                    <a:pt x="0" y="107"/>
                  </a:lnTo>
                  <a:lnTo>
                    <a:pt x="9" y="145"/>
                  </a:lnTo>
                  <a:lnTo>
                    <a:pt x="49" y="143"/>
                  </a:lnTo>
                  <a:lnTo>
                    <a:pt x="39" y="106"/>
                  </a:lnTo>
                  <a:close/>
                  <a:moveTo>
                    <a:pt x="0" y="105"/>
                  </a:moveTo>
                  <a:lnTo>
                    <a:pt x="0" y="107"/>
                  </a:lnTo>
                  <a:lnTo>
                    <a:pt x="19" y="106"/>
                  </a:lnTo>
                  <a:lnTo>
                    <a:pt x="3" y="103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tx1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43" name="Line 82"/>
            <p:cNvSpPr>
              <a:spLocks noChangeShapeType="1"/>
            </p:cNvSpPr>
            <p:nvPr/>
          </p:nvSpPr>
          <p:spPr bwMode="auto">
            <a:xfrm rot="16200000" flipH="1">
              <a:off x="2898" y="3882"/>
              <a:ext cx="69" cy="11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44" name="Line 83"/>
            <p:cNvSpPr>
              <a:spLocks noChangeShapeType="1"/>
            </p:cNvSpPr>
            <p:nvPr/>
          </p:nvSpPr>
          <p:spPr bwMode="auto">
            <a:xfrm rot="16200000" flipH="1">
              <a:off x="2937" y="3730"/>
              <a:ext cx="12" cy="8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45" name="Line 84"/>
            <p:cNvSpPr>
              <a:spLocks noChangeShapeType="1"/>
            </p:cNvSpPr>
            <p:nvPr/>
          </p:nvSpPr>
          <p:spPr bwMode="auto">
            <a:xfrm rot="16200000" flipH="1">
              <a:off x="2939" y="3617"/>
              <a:ext cx="8" cy="93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46" name="Line 85"/>
            <p:cNvSpPr>
              <a:spLocks noChangeShapeType="1"/>
            </p:cNvSpPr>
            <p:nvPr/>
          </p:nvSpPr>
          <p:spPr bwMode="auto">
            <a:xfrm rot="-5400000">
              <a:off x="3026" y="3373"/>
              <a:ext cx="20" cy="111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47" name="Line 86"/>
            <p:cNvSpPr>
              <a:spLocks noChangeShapeType="1"/>
            </p:cNvSpPr>
            <p:nvPr/>
          </p:nvSpPr>
          <p:spPr bwMode="auto">
            <a:xfrm rot="-5400000">
              <a:off x="3071" y="3258"/>
              <a:ext cx="32" cy="107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48" name="Line 87"/>
            <p:cNvSpPr>
              <a:spLocks noChangeShapeType="1"/>
            </p:cNvSpPr>
            <p:nvPr/>
          </p:nvSpPr>
          <p:spPr bwMode="auto">
            <a:xfrm rot="-5400000">
              <a:off x="3011" y="3031"/>
              <a:ext cx="74" cy="96"/>
            </a:xfrm>
            <a:prstGeom prst="line">
              <a:avLst/>
            </a:prstGeom>
            <a:noFill/>
            <a:ln w="20638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57" name="Group 88"/>
          <p:cNvGrpSpPr>
            <a:grpSpLocks/>
          </p:cNvGrpSpPr>
          <p:nvPr/>
        </p:nvGrpSpPr>
        <p:grpSpPr bwMode="auto">
          <a:xfrm>
            <a:off x="447675" y="3667125"/>
            <a:ext cx="3527425" cy="2674938"/>
            <a:chOff x="578" y="2345"/>
            <a:chExt cx="1918" cy="1437"/>
          </a:xfrm>
        </p:grpSpPr>
        <p:pic>
          <p:nvPicPr>
            <p:cNvPr id="23563" name="Picture 8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8" y="2345"/>
              <a:ext cx="1918" cy="1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4" name="Rectangle 90"/>
            <p:cNvSpPr>
              <a:spLocks noChangeArrowheads="1"/>
            </p:cNvSpPr>
            <p:nvPr/>
          </p:nvSpPr>
          <p:spPr bwMode="auto">
            <a:xfrm>
              <a:off x="578" y="2345"/>
              <a:ext cx="1906" cy="1437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3565" name="Picture 9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8" y="2345"/>
              <a:ext cx="1918" cy="1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558" name="Text Box 92"/>
          <p:cNvSpPr txBox="1">
            <a:spLocks noChangeArrowheads="1"/>
          </p:cNvSpPr>
          <p:nvPr/>
        </p:nvSpPr>
        <p:spPr bwMode="auto">
          <a:xfrm>
            <a:off x="752475" y="6324600"/>
            <a:ext cx="3008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Zisserman et al. (1995)</a:t>
            </a:r>
          </a:p>
        </p:txBody>
      </p:sp>
      <p:sp>
        <p:nvSpPr>
          <p:cNvPr id="23559" name="Text Box 93"/>
          <p:cNvSpPr txBox="1">
            <a:spLocks noChangeArrowheads="1"/>
          </p:cNvSpPr>
          <p:nvPr/>
        </p:nvSpPr>
        <p:spPr bwMode="auto">
          <a:xfrm>
            <a:off x="533400" y="2733675"/>
            <a:ext cx="28463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>
                <a:latin typeface="Times New Roman" pitchFamily="18" charset="0"/>
              </a:rPr>
              <a:t>Generalized cylinders</a:t>
            </a:r>
          </a:p>
          <a:p>
            <a:pPr algn="ctr" eaLnBrk="0" hangingPunct="0"/>
            <a:r>
              <a:rPr lang="en-US" sz="2400">
                <a:latin typeface="Times New Roman" pitchFamily="18" charset="0"/>
              </a:rPr>
              <a:t>Ponce et al. (1989)</a:t>
            </a:r>
          </a:p>
        </p:txBody>
      </p:sp>
      <p:pic>
        <p:nvPicPr>
          <p:cNvPr id="642142" name="Picture 94" descr="dafj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5163" y="1403350"/>
            <a:ext cx="4351337" cy="464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2143" name="Text Box 95"/>
          <p:cNvSpPr txBox="1">
            <a:spLocks noChangeArrowheads="1"/>
          </p:cNvSpPr>
          <p:nvPr/>
        </p:nvSpPr>
        <p:spPr bwMode="auto">
          <a:xfrm>
            <a:off x="5686425" y="6124575"/>
            <a:ext cx="2005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Forsyth (2000)</a:t>
            </a:r>
          </a:p>
        </p:txBody>
      </p:sp>
      <p:sp>
        <p:nvSpPr>
          <p:cNvPr id="23562" name="Text Box 96"/>
          <p:cNvSpPr txBox="1">
            <a:spLocks noChangeArrowheads="1"/>
          </p:cNvSpPr>
          <p:nvPr/>
        </p:nvSpPr>
        <p:spPr bwMode="auto">
          <a:xfrm>
            <a:off x="4191000" y="400050"/>
            <a:ext cx="4745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General shape primitives?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1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ideas in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1960s – early 1990s: the geometric era</a:t>
            </a:r>
          </a:p>
          <a:p>
            <a:r>
              <a:rPr lang="en-US" dirty="0" smtClean="0"/>
              <a:t>1990s: appearance-based models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623888" y="428625"/>
            <a:ext cx="7851775" cy="3765550"/>
            <a:chOff x="227" y="1406"/>
            <a:chExt cx="5321" cy="2224"/>
          </a:xfrm>
        </p:grpSpPr>
        <p:sp>
          <p:nvSpPr>
            <p:cNvPr id="24598" name="Rectangle 3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9" name="Rectangle 4"/>
            <p:cNvSpPr>
              <a:spLocks noChangeArrowheads="1"/>
            </p:cNvSpPr>
            <p:nvPr/>
          </p:nvSpPr>
          <p:spPr bwMode="auto">
            <a:xfrm>
              <a:off x="227" y="1406"/>
              <a:ext cx="5321" cy="222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460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7" y="3485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01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7" y="3339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02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7" y="3194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03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7" y="3048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04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7" y="2903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05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7" y="2757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06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7" y="2612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07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7" y="2466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08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27" y="2321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09" name="Picture 1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27" y="2176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10" name="Picture 1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7" y="2030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11" name="Picture 16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7" y="1885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12" name="Picture 17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27" y="1739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13" name="Picture 1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27" y="1594"/>
              <a:ext cx="532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14" name="Picture 19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27" y="1448"/>
              <a:ext cx="5321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615" name="Picture 20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27" y="1406"/>
              <a:ext cx="5321" cy="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579" name="Text Box 21"/>
          <p:cNvSpPr txBox="1">
            <a:spLocks noChangeArrowheads="1"/>
          </p:cNvSpPr>
          <p:nvPr/>
        </p:nvSpPr>
        <p:spPr bwMode="auto">
          <a:xfrm>
            <a:off x="1722438" y="4429125"/>
            <a:ext cx="558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latin typeface="Times New Roman" pitchFamily="18" charset="0"/>
              </a:rPr>
              <a:t>Empirical models of image variability</a:t>
            </a:r>
            <a:endParaRPr lang="en-US" sz="2400">
              <a:latin typeface="Times New Roman" pitchFamily="18" charset="0"/>
            </a:endParaRPr>
          </a:p>
        </p:txBody>
      </p:sp>
      <p:grpSp>
        <p:nvGrpSpPr>
          <p:cNvPr id="24580" name="Group 22"/>
          <p:cNvGrpSpPr>
            <a:grpSpLocks/>
          </p:cNvGrpSpPr>
          <p:nvPr/>
        </p:nvGrpSpPr>
        <p:grpSpPr bwMode="auto">
          <a:xfrm>
            <a:off x="4025900" y="457200"/>
            <a:ext cx="1130300" cy="825500"/>
            <a:chOff x="2488" y="928"/>
            <a:chExt cx="712" cy="520"/>
          </a:xfrm>
        </p:grpSpPr>
        <p:sp>
          <p:nvSpPr>
            <p:cNvPr id="24594" name="Rectangle 23"/>
            <p:cNvSpPr>
              <a:spLocks noChangeArrowheads="1"/>
            </p:cNvSpPr>
            <p:nvPr/>
          </p:nvSpPr>
          <p:spPr bwMode="auto">
            <a:xfrm>
              <a:off x="2488" y="928"/>
              <a:ext cx="712" cy="520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595" name="Rectangle 24"/>
            <p:cNvSpPr>
              <a:spLocks noChangeArrowheads="1"/>
            </p:cNvSpPr>
            <p:nvPr/>
          </p:nvSpPr>
          <p:spPr bwMode="auto">
            <a:xfrm>
              <a:off x="2672" y="928"/>
              <a:ext cx="352" cy="520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4596" name="Line 25"/>
            <p:cNvSpPr>
              <a:spLocks noChangeShapeType="1"/>
            </p:cNvSpPr>
            <p:nvPr/>
          </p:nvSpPr>
          <p:spPr bwMode="auto">
            <a:xfrm>
              <a:off x="2840" y="928"/>
              <a:ext cx="0" cy="5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24597" name="Rectangle 26"/>
            <p:cNvSpPr>
              <a:spLocks noChangeArrowheads="1"/>
            </p:cNvSpPr>
            <p:nvPr/>
          </p:nvSpPr>
          <p:spPr bwMode="auto">
            <a:xfrm>
              <a:off x="2488" y="1088"/>
              <a:ext cx="712" cy="184"/>
            </a:xfrm>
            <a:prstGeom prst="rect">
              <a:avLst/>
            </a:prstGeom>
            <a:noFill/>
            <a:ln w="19050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4581" name="Oval 27"/>
          <p:cNvSpPr>
            <a:spLocks noChangeArrowheads="1"/>
          </p:cNvSpPr>
          <p:nvPr/>
        </p:nvSpPr>
        <p:spPr bwMode="auto">
          <a:xfrm>
            <a:off x="5994400" y="1384300"/>
            <a:ext cx="114300" cy="88900"/>
          </a:xfrm>
          <a:prstGeom prst="ellipse">
            <a:avLst/>
          </a:prstGeom>
          <a:solidFill>
            <a:schemeClr val="bg2"/>
          </a:solidFill>
          <a:ln w="9525">
            <a:solidFill>
              <a:schemeClr val="bg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4582" name="Freeform 28"/>
          <p:cNvSpPr>
            <a:spLocks/>
          </p:cNvSpPr>
          <p:nvPr/>
        </p:nvSpPr>
        <p:spPr bwMode="auto">
          <a:xfrm>
            <a:off x="5168900" y="863600"/>
            <a:ext cx="868363" cy="457200"/>
          </a:xfrm>
          <a:custGeom>
            <a:avLst/>
            <a:gdLst>
              <a:gd name="T0" fmla="*/ 0 w 547"/>
              <a:gd name="T1" fmla="*/ 0 h 288"/>
              <a:gd name="T2" fmla="*/ 2147483647 w 547"/>
              <a:gd name="T3" fmla="*/ 2147483647 h 288"/>
              <a:gd name="T4" fmla="*/ 2147483647 w 547"/>
              <a:gd name="T5" fmla="*/ 2147483647 h 288"/>
              <a:gd name="T6" fmla="*/ 0 60000 65536"/>
              <a:gd name="T7" fmla="*/ 0 60000 65536"/>
              <a:gd name="T8" fmla="*/ 0 60000 65536"/>
              <a:gd name="T9" fmla="*/ 0 w 547"/>
              <a:gd name="T10" fmla="*/ 0 h 288"/>
              <a:gd name="T11" fmla="*/ 547 w 547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47" h="288">
                <a:moveTo>
                  <a:pt x="0" y="0"/>
                </a:moveTo>
                <a:cubicBezTo>
                  <a:pt x="182" y="16"/>
                  <a:pt x="365" y="32"/>
                  <a:pt x="456" y="80"/>
                </a:cubicBezTo>
                <a:cubicBezTo>
                  <a:pt x="547" y="128"/>
                  <a:pt x="529" y="253"/>
                  <a:pt x="544" y="288"/>
                </a:cubicBezTo>
              </a:path>
            </a:pathLst>
          </a:custGeom>
          <a:noFill/>
          <a:ln w="12700">
            <a:solidFill>
              <a:schemeClr val="bg2"/>
            </a:solidFill>
            <a:round/>
            <a:headEnd/>
            <a:tailEnd type="arrow" w="med" len="med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631842" name="Oval 34"/>
          <p:cNvSpPr>
            <a:spLocks noChangeArrowheads="1"/>
          </p:cNvSpPr>
          <p:nvPr/>
        </p:nvSpPr>
        <p:spPr bwMode="auto">
          <a:xfrm>
            <a:off x="7797800" y="1752600"/>
            <a:ext cx="114300" cy="88900"/>
          </a:xfrm>
          <a:prstGeom prst="ellipse">
            <a:avLst/>
          </a:prstGeom>
          <a:solidFill>
            <a:srgbClr val="777777"/>
          </a:solidFill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7785100" y="76200"/>
            <a:ext cx="1130300" cy="1638300"/>
            <a:chOff x="4904" y="48"/>
            <a:chExt cx="712" cy="1032"/>
          </a:xfrm>
        </p:grpSpPr>
        <p:grpSp>
          <p:nvGrpSpPr>
            <p:cNvPr id="24587" name="Group 29"/>
            <p:cNvGrpSpPr>
              <a:grpSpLocks/>
            </p:cNvGrpSpPr>
            <p:nvPr/>
          </p:nvGrpSpPr>
          <p:grpSpPr bwMode="auto">
            <a:xfrm>
              <a:off x="4904" y="48"/>
              <a:ext cx="712" cy="520"/>
              <a:chOff x="2488" y="928"/>
              <a:chExt cx="712" cy="520"/>
            </a:xfrm>
          </p:grpSpPr>
          <p:sp>
            <p:nvSpPr>
              <p:cNvPr id="24590" name="Rectangle 30"/>
              <p:cNvSpPr>
                <a:spLocks noChangeArrowheads="1"/>
              </p:cNvSpPr>
              <p:nvPr/>
            </p:nvSpPr>
            <p:spPr bwMode="auto">
              <a:xfrm>
                <a:off x="2488" y="928"/>
                <a:ext cx="712" cy="520"/>
              </a:xfrm>
              <a:prstGeom prst="rect">
                <a:avLst/>
              </a:prstGeom>
              <a:noFill/>
              <a:ln w="1905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91" name="Rectangle 31"/>
              <p:cNvSpPr>
                <a:spLocks noChangeArrowheads="1"/>
              </p:cNvSpPr>
              <p:nvPr/>
            </p:nvSpPr>
            <p:spPr bwMode="auto">
              <a:xfrm>
                <a:off x="2672" y="928"/>
                <a:ext cx="352" cy="520"/>
              </a:xfrm>
              <a:prstGeom prst="rect">
                <a:avLst/>
              </a:prstGeom>
              <a:noFill/>
              <a:ln w="1905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92" name="Line 32"/>
              <p:cNvSpPr>
                <a:spLocks noChangeShapeType="1"/>
              </p:cNvSpPr>
              <p:nvPr/>
            </p:nvSpPr>
            <p:spPr bwMode="auto">
              <a:xfrm>
                <a:off x="2840" y="928"/>
                <a:ext cx="0" cy="52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593" name="Rectangle 33"/>
              <p:cNvSpPr>
                <a:spLocks noChangeArrowheads="1"/>
              </p:cNvSpPr>
              <p:nvPr/>
            </p:nvSpPr>
            <p:spPr bwMode="auto">
              <a:xfrm>
                <a:off x="2488" y="1088"/>
                <a:ext cx="712" cy="184"/>
              </a:xfrm>
              <a:prstGeom prst="rect">
                <a:avLst/>
              </a:prstGeom>
              <a:noFill/>
              <a:ln w="1905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24588" name="Oval 35"/>
            <p:cNvSpPr>
              <a:spLocks noChangeArrowheads="1"/>
            </p:cNvSpPr>
            <p:nvPr/>
          </p:nvSpPr>
          <p:spPr bwMode="auto">
            <a:xfrm>
              <a:off x="4912" y="1008"/>
              <a:ext cx="64" cy="7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hlink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4589" name="Line 36"/>
            <p:cNvSpPr>
              <a:spLocks noChangeShapeType="1"/>
            </p:cNvSpPr>
            <p:nvPr/>
          </p:nvSpPr>
          <p:spPr bwMode="auto">
            <a:xfrm flipH="1">
              <a:off x="4984" y="568"/>
              <a:ext cx="272" cy="416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 type="arrow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631845" name="Text Box 37"/>
          <p:cNvSpPr txBox="1">
            <a:spLocks noChangeArrowheads="1"/>
          </p:cNvSpPr>
          <p:nvPr/>
        </p:nvSpPr>
        <p:spPr bwMode="auto">
          <a:xfrm>
            <a:off x="1828800" y="5124450"/>
            <a:ext cx="5365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Appearance-based techniques</a:t>
            </a:r>
          </a:p>
        </p:txBody>
      </p:sp>
      <p:sp>
        <p:nvSpPr>
          <p:cNvPr id="631846" name="Text Box 38"/>
          <p:cNvSpPr txBox="1">
            <a:spLocks noChangeArrowheads="1"/>
          </p:cNvSpPr>
          <p:nvPr/>
        </p:nvSpPr>
        <p:spPr bwMode="auto">
          <a:xfrm>
            <a:off x="1139825" y="6048375"/>
            <a:ext cx="680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  <a:cs typeface="Times New Roman" pitchFamily="18" charset="0"/>
              </a:rPr>
              <a:t>Turk &amp; Pentland (1991); Murase &amp; Nayar (1995); etc.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42" grpId="0" animBg="1"/>
      <p:bldP spid="631845" grpId="0"/>
      <p:bldP spid="6318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ortup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5" y="996950"/>
            <a:ext cx="5257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1400" y="5145088"/>
            <a:ext cx="710565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143000" y="152400"/>
            <a:ext cx="6826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solidFill>
                  <a:schemeClr val="tx2"/>
                </a:solidFill>
                <a:latin typeface="Times New Roman" pitchFamily="18" charset="0"/>
              </a:rPr>
              <a:t>Eigenfaces (Turk &amp; Pentland, 1991)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8775" y="914400"/>
            <a:ext cx="357663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Color Histograms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7825" y="1600200"/>
            <a:ext cx="3813175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2590800"/>
            <a:ext cx="2395538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3886200"/>
            <a:ext cx="23368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1343025" y="6324600"/>
            <a:ext cx="6457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cs typeface="Arial" charset="0"/>
              </a:rPr>
              <a:t>Swain and Ballard, </a:t>
            </a:r>
            <a:r>
              <a:rPr lang="en-US" sz="2400" dirty="0">
                <a:cs typeface="Arial" charset="0"/>
                <a:hlinkClick r:id="rId6"/>
              </a:rPr>
              <a:t>Color Indexing</a:t>
            </a:r>
            <a:r>
              <a:rPr lang="en-US" sz="2400" dirty="0">
                <a:cs typeface="Arial" charset="0"/>
              </a:rPr>
              <a:t>, IJCV 1991.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/>
          <p:cNvSpPr txBox="1">
            <a:spLocks noChangeArrowheads="1"/>
          </p:cNvSpPr>
          <p:nvPr/>
        </p:nvSpPr>
        <p:spPr bwMode="auto">
          <a:xfrm>
            <a:off x="228600" y="6172200"/>
            <a:ext cx="883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dirty="0">
                <a:solidFill>
                  <a:schemeClr val="tx2"/>
                </a:solidFill>
              </a:rPr>
              <a:t>H. </a:t>
            </a:r>
            <a:r>
              <a:rPr lang="en-US" dirty="0" err="1">
                <a:solidFill>
                  <a:schemeClr val="tx2"/>
                </a:solidFill>
              </a:rPr>
              <a:t>Murase</a:t>
            </a:r>
            <a:r>
              <a:rPr lang="en-US" dirty="0">
                <a:solidFill>
                  <a:schemeClr val="tx2"/>
                </a:solidFill>
              </a:rPr>
              <a:t> and S. </a:t>
            </a:r>
            <a:r>
              <a:rPr lang="en-US" dirty="0" err="1">
                <a:solidFill>
                  <a:schemeClr val="tx2"/>
                </a:solidFill>
              </a:rPr>
              <a:t>Nayar</a:t>
            </a:r>
            <a:r>
              <a:rPr lang="en-US" dirty="0">
                <a:solidFill>
                  <a:schemeClr val="tx2"/>
                </a:solidFill>
              </a:rPr>
              <a:t>, </a:t>
            </a:r>
            <a:r>
              <a:rPr lang="en-US" dirty="0"/>
              <a:t>Visual learning and recognition of 3-d objects from appearance, IJCV 1995</a:t>
            </a:r>
          </a:p>
        </p:txBody>
      </p:sp>
      <p:sp>
        <p:nvSpPr>
          <p:cNvPr id="2765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smtClean="0"/>
              <a:t>Appearance manifolds</a:t>
            </a:r>
          </a:p>
        </p:txBody>
      </p:sp>
      <p:pic>
        <p:nvPicPr>
          <p:cNvPr id="6" name="100object-recog.mp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724400" y="2667000"/>
            <a:ext cx="4165600" cy="3124200"/>
          </a:xfrm>
          <a:prstGeom prst="rect">
            <a:avLst/>
          </a:prstGeom>
        </p:spPr>
      </p:pic>
      <p:pic>
        <p:nvPicPr>
          <p:cNvPr id="2" name="100object-vectors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8000" y="1752600"/>
            <a:ext cx="4064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458200" cy="838200"/>
          </a:xfrm>
        </p:spPr>
        <p:txBody>
          <a:bodyPr/>
          <a:lstStyle/>
          <a:p>
            <a:r>
              <a:rPr lang="en-US" dirty="0" smtClean="0"/>
              <a:t>Object Recognition: Overview and History</a:t>
            </a:r>
          </a:p>
        </p:txBody>
      </p:sp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6019800" y="1066800"/>
            <a:ext cx="1981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148" name="Picture 5" descr="interesnee-peshkom_41"/>
          <p:cNvPicPr>
            <a:picLocks noChangeAspect="1" noChangeArrowheads="1"/>
          </p:cNvPicPr>
          <p:nvPr/>
        </p:nvPicPr>
        <p:blipFill>
          <a:blip r:embed="rId3" cstate="print"/>
          <a:srcRect b="2609"/>
          <a:stretch>
            <a:fillRect/>
          </a:stretch>
        </p:blipFill>
        <p:spPr bwMode="auto">
          <a:xfrm>
            <a:off x="2286000" y="990600"/>
            <a:ext cx="4179888" cy="5334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1260475" y="6411913"/>
            <a:ext cx="763542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Slides adapted from </a:t>
            </a:r>
            <a:r>
              <a:rPr lang="en-US" sz="1400" dirty="0" err="1"/>
              <a:t>Fei-Fei</a:t>
            </a:r>
            <a:r>
              <a:rPr lang="en-US" sz="1400" dirty="0"/>
              <a:t> Li, Rob Fergus, Antonio </a:t>
            </a:r>
            <a:r>
              <a:rPr lang="en-US" sz="1400" dirty="0" err="1"/>
              <a:t>Torralba</a:t>
            </a:r>
            <a:r>
              <a:rPr lang="en-US" sz="1400" dirty="0"/>
              <a:t>, </a:t>
            </a:r>
            <a:r>
              <a:rPr lang="en-US" sz="1400" dirty="0" smtClean="0"/>
              <a:t>Jean Ponce, Svetlana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Limitations of global appearance models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600200"/>
            <a:ext cx="8229600" cy="4495800"/>
          </a:xfrm>
        </p:spPr>
        <p:txBody>
          <a:bodyPr/>
          <a:lstStyle/>
          <a:p>
            <a:pPr eaLnBrk="1" hangingPunct="1"/>
            <a:r>
              <a:rPr lang="en-US" smtClean="0"/>
              <a:t>Requires global registration of patterns</a:t>
            </a:r>
          </a:p>
          <a:p>
            <a:pPr eaLnBrk="1" hangingPunct="1"/>
            <a:r>
              <a:rPr lang="en-US" smtClean="0"/>
              <a:t>Not robust to clutter, occlusion, geometric transformations</a:t>
            </a:r>
          </a:p>
          <a:p>
            <a:pPr eaLnBrk="1" hangingPunct="1">
              <a:buFontTx/>
              <a:buNone/>
            </a:pP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 b="40240"/>
          <a:stretch>
            <a:fillRect/>
          </a:stretch>
        </p:blipFill>
        <p:spPr bwMode="auto">
          <a:xfrm>
            <a:off x="1752600" y="3276600"/>
            <a:ext cx="5638800" cy="336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ideas in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1960s – early 1990s: the geometric era</a:t>
            </a:r>
          </a:p>
          <a:p>
            <a:r>
              <a:rPr lang="en-US" dirty="0" smtClean="0"/>
              <a:t>1990s: appearance-based models</a:t>
            </a:r>
          </a:p>
          <a:p>
            <a:r>
              <a:rPr lang="en-US" dirty="0" smtClean="0"/>
              <a:t>1990s – present: sliding window approaches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8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noFill/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3300"/>
                </a:solidFill>
              </a:rPr>
              <a:t>Sliding window approaches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2133600"/>
            <a:ext cx="4267200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7494" name="AutoShape 6"/>
          <p:cNvSpPr>
            <a:spLocks noChangeArrowheads="1"/>
          </p:cNvSpPr>
          <p:nvPr/>
        </p:nvSpPr>
        <p:spPr bwMode="auto">
          <a:xfrm>
            <a:off x="2514600" y="2209800"/>
            <a:ext cx="762000" cy="8382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37431 -1.11111E-6 L 0.37344 0.05162 L 0.00504 0.05162 L 0.00504 0.10764 L 0.1908 0.10741 " pathEditMode="relative" rAng="0" ptsTypes="AAAAAA">
                                      <p:cBhvr>
                                        <p:cTn id="9" dur="2000" fill="hold"/>
                                        <p:tgtEl>
                                          <p:spTgt spid="447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00" y="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7494" grpId="0" animBg="1"/>
      <p:bldP spid="44749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fdr-o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3810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699" name="Group 5"/>
          <p:cNvGrpSpPr>
            <a:grpSpLocks/>
          </p:cNvGrpSpPr>
          <p:nvPr/>
        </p:nvGrpSpPr>
        <p:grpSpPr bwMode="auto">
          <a:xfrm>
            <a:off x="0" y="4343400"/>
            <a:ext cx="3886200" cy="2286000"/>
            <a:chOff x="2016" y="1829"/>
            <a:chExt cx="3456" cy="2117"/>
          </a:xfrm>
        </p:grpSpPr>
        <p:pic>
          <p:nvPicPr>
            <p:cNvPr id="2970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2621"/>
            <a:stretch>
              <a:fillRect/>
            </a:stretch>
          </p:blipFill>
          <p:spPr bwMode="auto">
            <a:xfrm>
              <a:off x="2016" y="1829"/>
              <a:ext cx="1783" cy="1003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 type="none" w="lg" len="lg"/>
            </a:ln>
          </p:spPr>
        </p:pic>
        <p:pic>
          <p:nvPicPr>
            <p:cNvPr id="29704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44" y="1832"/>
              <a:ext cx="1728" cy="95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 type="none" w="lg" len="lg"/>
            </a:ln>
          </p:spPr>
        </p:pic>
        <p:pic>
          <p:nvPicPr>
            <p:cNvPr id="29705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16" y="2784"/>
              <a:ext cx="1872" cy="115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 type="none" w="lg" len="lg"/>
            </a:ln>
          </p:spPr>
        </p:pic>
        <p:pic>
          <p:nvPicPr>
            <p:cNvPr id="29706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792" y="2784"/>
              <a:ext cx="1650" cy="116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 type="none" w="lg" len="lg"/>
            </a:ln>
          </p:spPr>
        </p:pic>
      </p:grpSp>
      <p:sp>
        <p:nvSpPr>
          <p:cNvPr id="29700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Sliding window approaches</a:t>
            </a:r>
          </a:p>
        </p:txBody>
      </p:sp>
      <p:sp>
        <p:nvSpPr>
          <p:cNvPr id="29701" name="Rectangle 10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00600" y="1752600"/>
            <a:ext cx="43434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smtClean="0">
                <a:solidFill>
                  <a:schemeClr val="bg1"/>
                </a:solidFill>
              </a:rPr>
              <a:t>Turk and Pentland, 1991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solidFill>
                  <a:schemeClr val="bg1"/>
                </a:solidFill>
              </a:rPr>
              <a:t>Belhumeur, Hespanha, &amp; Kriegman, 1997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solidFill>
                  <a:schemeClr val="bg1"/>
                </a:solidFill>
              </a:rPr>
              <a:t>Schneiderman &amp; Kanade 2004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smtClean="0">
                <a:solidFill>
                  <a:schemeClr val="bg1"/>
                </a:solidFill>
              </a:rPr>
              <a:t>Viola and Jones, 2000</a:t>
            </a:r>
          </a:p>
        </p:txBody>
      </p:sp>
      <p:sp>
        <p:nvSpPr>
          <p:cNvPr id="29702" name="Rectangle 12"/>
          <p:cNvSpPr>
            <a:spLocks noChangeArrowheads="1"/>
          </p:cNvSpPr>
          <p:nvPr/>
        </p:nvSpPr>
        <p:spPr bwMode="auto">
          <a:xfrm>
            <a:off x="4495800" y="4876800"/>
            <a:ext cx="4495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chemeClr val="bg1"/>
                </a:solidFill>
              </a:rPr>
              <a:t>Schneiderman &amp; Kanade, 2004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chemeClr val="bg1"/>
                </a:solidFill>
              </a:rPr>
              <a:t>Argawal and Roth, 2002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2000">
                <a:solidFill>
                  <a:schemeClr val="bg1"/>
                </a:solidFill>
              </a:rPr>
              <a:t>Poggio et al. 1993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ideas in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1960s – early 1990s: the geometric era</a:t>
            </a:r>
          </a:p>
          <a:p>
            <a:r>
              <a:rPr lang="en-US" dirty="0" smtClean="0"/>
              <a:t>1990s: appearance-based models</a:t>
            </a:r>
          </a:p>
          <a:p>
            <a:r>
              <a:rPr lang="en-US" dirty="0" smtClean="0"/>
              <a:t>Mid-1990s: sliding window approaches</a:t>
            </a:r>
          </a:p>
          <a:p>
            <a:r>
              <a:rPr lang="en-US" dirty="0" smtClean="0"/>
              <a:t>Late 1990s: local features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features for object instance recognition</a:t>
            </a:r>
            <a:endParaRPr lang="en-US" dirty="0"/>
          </a:p>
        </p:txBody>
      </p:sp>
      <p:pic>
        <p:nvPicPr>
          <p:cNvPr id="1228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9980" y="1951040"/>
            <a:ext cx="1307452" cy="86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699418" y="1934602"/>
            <a:ext cx="1318979" cy="90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029084" y="1824136"/>
            <a:ext cx="1295400" cy="110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292475"/>
            <a:ext cx="382938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799" y="1957620"/>
            <a:ext cx="402171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3295700"/>
            <a:ext cx="3810000" cy="285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429000" y="6412468"/>
            <a:ext cx="24032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 smtClean="0">
                <a:cs typeface="Arial" charset="0"/>
              </a:rPr>
              <a:t>D. Lowe (1999, 2004)</a:t>
            </a:r>
            <a:endParaRPr lang="en-US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149225" y="120650"/>
            <a:ext cx="86899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Large-scale image search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Combining local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features, indexing, and spatial constraints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08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6183" y="1524000"/>
            <a:ext cx="722581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638800" y="6488668"/>
            <a:ext cx="3505200" cy="3385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600" dirty="0" smtClean="0">
                <a:latin typeface="Times New Roman" pitchFamily="18" charset="0"/>
              </a:rPr>
              <a:t>Image credit: K. </a:t>
            </a:r>
            <a:r>
              <a:rPr lang="en-US" sz="1600" dirty="0" err="1" smtClean="0">
                <a:latin typeface="Times New Roman" pitchFamily="18" charset="0"/>
              </a:rPr>
              <a:t>Grauman</a:t>
            </a:r>
            <a:r>
              <a:rPr lang="en-US" sz="1600" dirty="0" smtClean="0">
                <a:latin typeface="Times New Roman" pitchFamily="18" charset="0"/>
              </a:rPr>
              <a:t> and B. </a:t>
            </a:r>
            <a:r>
              <a:rPr lang="en-US" sz="1600" dirty="0" err="1" smtClean="0">
                <a:latin typeface="Times New Roman" pitchFamily="18" charset="0"/>
              </a:rPr>
              <a:t>Leibe</a:t>
            </a:r>
            <a:endParaRPr lang="en-US" sz="1600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149225" y="120650"/>
            <a:ext cx="86899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Large-scale image search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Combining local features, indexing, and spatial constraints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057400"/>
            <a:ext cx="798765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581400" y="6260068"/>
            <a:ext cx="1828799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 err="1" smtClean="0">
                <a:latin typeface="Times New Roman" pitchFamily="18" charset="0"/>
              </a:rPr>
              <a:t>Philbin</a:t>
            </a:r>
            <a:r>
              <a:rPr lang="en-US" dirty="0" smtClean="0">
                <a:latin typeface="Times New Roman" pitchFamily="18" charset="0"/>
              </a:rPr>
              <a:t> et al. ‘07</a:t>
            </a: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Text Box 7"/>
          <p:cNvSpPr txBox="1">
            <a:spLocks noChangeArrowheads="1"/>
          </p:cNvSpPr>
          <p:nvPr/>
        </p:nvSpPr>
        <p:spPr bwMode="auto">
          <a:xfrm>
            <a:off x="149225" y="120650"/>
            <a:ext cx="86899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Large-scale image search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Combining local features, indexing, and spatial constraints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5825" y="1524000"/>
            <a:ext cx="73437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ideas in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1960s – early 1990s: the geometric era</a:t>
            </a:r>
          </a:p>
          <a:p>
            <a:r>
              <a:rPr lang="en-US" dirty="0" smtClean="0"/>
              <a:t>1990s: appearance-based models</a:t>
            </a:r>
          </a:p>
          <a:p>
            <a:r>
              <a:rPr lang="en-US" dirty="0" smtClean="0"/>
              <a:t>Mid-1990s: sliding window approaches</a:t>
            </a:r>
          </a:p>
          <a:p>
            <a:r>
              <a:rPr lang="en-US" dirty="0" smtClean="0"/>
              <a:t>Late 1990s: local features</a:t>
            </a:r>
          </a:p>
          <a:p>
            <a:r>
              <a:rPr lang="en-US" dirty="0" smtClean="0"/>
              <a:t>Early 2000s: parts-and-shape models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563562"/>
          </a:xfrm>
        </p:spPr>
        <p:txBody>
          <a:bodyPr/>
          <a:lstStyle/>
          <a:p>
            <a:pPr eaLnBrk="1" hangingPunct="1"/>
            <a:r>
              <a:rPr lang="en-US" sz="3200" smtClean="0"/>
              <a:t>How many visual object categories are there?</a:t>
            </a:r>
          </a:p>
        </p:txBody>
      </p:sp>
      <p:pic>
        <p:nvPicPr>
          <p:cNvPr id="7171" name="Picture 3" descr="dictionary-2"/>
          <p:cNvPicPr>
            <a:picLocks noChangeAspect="1" noChangeArrowheads="1"/>
          </p:cNvPicPr>
          <p:nvPr/>
        </p:nvPicPr>
        <p:blipFill>
          <a:blip r:embed="rId3" cstate="print">
            <a:lum bright="-6000" contrast="24000"/>
          </a:blip>
          <a:srcRect/>
          <a:stretch>
            <a:fillRect/>
          </a:stretch>
        </p:blipFill>
        <p:spPr bwMode="auto">
          <a:xfrm>
            <a:off x="1066800" y="1143000"/>
            <a:ext cx="666750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mag_gla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657600"/>
            <a:ext cx="2362200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8581" name="WordArt 5"/>
          <p:cNvSpPr>
            <a:spLocks noChangeArrowheads="1" noChangeShapeType="1" noTextEdit="1"/>
          </p:cNvSpPr>
          <p:nvPr/>
        </p:nvSpPr>
        <p:spPr bwMode="auto">
          <a:xfrm rot="-390707">
            <a:off x="1828800" y="1905000"/>
            <a:ext cx="6038850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200" kern="10">
                <a:ln w="9525">
                  <a:noFill/>
                  <a:round/>
                  <a:headEnd/>
                  <a:tailEnd/>
                </a:ln>
                <a:solidFill>
                  <a:srgbClr val="92003B"/>
                </a:solidFill>
                <a:latin typeface="Arial Black"/>
              </a:rPr>
              <a:t>~10,000 to 30,000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7207250" y="6400800"/>
            <a:ext cx="1860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Biederman 1987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8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200400"/>
            <a:ext cx="4292600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Parts-and-shape models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8229600" cy="4449763"/>
          </a:xfrm>
        </p:spPr>
        <p:txBody>
          <a:bodyPr/>
          <a:lstStyle/>
          <a:p>
            <a:pPr eaLnBrk="1" hangingPunct="1"/>
            <a:r>
              <a:rPr lang="en-US" sz="2400" dirty="0" smtClean="0"/>
              <a:t>Model:</a:t>
            </a:r>
          </a:p>
          <a:p>
            <a:pPr lvl="1" eaLnBrk="1" hangingPunct="1"/>
            <a:r>
              <a:rPr lang="en-US" dirty="0" smtClean="0"/>
              <a:t>Object as a set of parts</a:t>
            </a:r>
          </a:p>
          <a:p>
            <a:pPr lvl="1" eaLnBrk="1" hangingPunct="1"/>
            <a:r>
              <a:rPr lang="en-US" dirty="0" smtClean="0"/>
              <a:t>Relative locations between parts</a:t>
            </a:r>
          </a:p>
          <a:p>
            <a:pPr lvl="1" eaLnBrk="1" hangingPunct="1"/>
            <a:r>
              <a:rPr lang="en-US" dirty="0" smtClean="0"/>
              <a:t>Appearance of part</a:t>
            </a:r>
          </a:p>
          <a:p>
            <a:pPr lvl="1" eaLnBrk="1" hangingPunct="1">
              <a:buFontTx/>
              <a:buNone/>
            </a:pPr>
            <a:endParaRPr lang="en-US" dirty="0" smtClean="0"/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994400" y="6553200"/>
            <a:ext cx="314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Figure from [Fischler </a:t>
            </a:r>
            <a:r>
              <a:rPr lang="en-GB" sz="1400"/>
              <a:t>&amp; Elschlager </a:t>
            </a:r>
            <a:r>
              <a:rPr lang="en-US" sz="1400"/>
              <a:t>73]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0" y="72723"/>
            <a:ext cx="9144000" cy="57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3608" tIns="41804" rIns="83608" bIns="41804" anchor="ctr">
            <a:spAutoFit/>
          </a:bodyPr>
          <a:lstStyle/>
          <a:p>
            <a:pPr algn="ctr" defTabSz="830263" eaLnBrk="0" hangingPunct="0">
              <a:tabLst>
                <a:tab pos="0" algn="l"/>
                <a:tab pos="414338" algn="l"/>
                <a:tab pos="830263" algn="l"/>
                <a:tab pos="1244600" algn="l"/>
                <a:tab pos="1658938" algn="l"/>
                <a:tab pos="2073275" algn="l"/>
                <a:tab pos="2489200" algn="l"/>
                <a:tab pos="2903538" algn="l"/>
                <a:tab pos="3317875" algn="l"/>
                <a:tab pos="3732213" algn="l"/>
                <a:tab pos="4148138" algn="l"/>
                <a:tab pos="4562475" algn="l"/>
                <a:tab pos="4976813" algn="l"/>
                <a:tab pos="5392738" algn="l"/>
                <a:tab pos="5807075" algn="l"/>
                <a:tab pos="6221413" algn="l"/>
                <a:tab pos="6635750" algn="l"/>
                <a:tab pos="7051675" algn="l"/>
                <a:tab pos="7466013" algn="l"/>
                <a:tab pos="7880350" algn="l"/>
                <a:tab pos="8294688" algn="l"/>
              </a:tabLst>
            </a:pPr>
            <a:r>
              <a:rPr lang="en-GB" sz="3200" dirty="0" smtClean="0"/>
              <a:t>Constellation models</a:t>
            </a:r>
            <a:endParaRPr lang="en-GB" sz="3200" dirty="0"/>
          </a:p>
        </p:txBody>
      </p:sp>
      <p:grpSp>
        <p:nvGrpSpPr>
          <p:cNvPr id="34819" name="Group 22"/>
          <p:cNvGrpSpPr>
            <a:grpSpLocks/>
          </p:cNvGrpSpPr>
          <p:nvPr/>
        </p:nvGrpSpPr>
        <p:grpSpPr bwMode="auto">
          <a:xfrm>
            <a:off x="762000" y="762000"/>
            <a:ext cx="7696200" cy="5257800"/>
            <a:chOff x="192" y="432"/>
            <a:chExt cx="5259" cy="3769"/>
          </a:xfrm>
        </p:grpSpPr>
        <p:pic>
          <p:nvPicPr>
            <p:cNvPr id="3482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4" y="622"/>
              <a:ext cx="2521" cy="1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44" y="2466"/>
              <a:ext cx="2507" cy="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3" name="Picture 5" descr="car_fron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4" y="432"/>
              <a:ext cx="2112" cy="2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4" name="Picture 6" descr="First%20Bought%20Car%20Fron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" y="2400"/>
              <a:ext cx="2700" cy="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4825" name="Group 7"/>
            <p:cNvGrpSpPr>
              <a:grpSpLocks/>
            </p:cNvGrpSpPr>
            <p:nvPr/>
          </p:nvGrpSpPr>
          <p:grpSpPr bwMode="auto">
            <a:xfrm>
              <a:off x="576" y="1632"/>
              <a:ext cx="3213" cy="2569"/>
              <a:chOff x="576" y="1632"/>
              <a:chExt cx="3213" cy="2569"/>
            </a:xfrm>
          </p:grpSpPr>
          <p:sp>
            <p:nvSpPr>
              <p:cNvPr id="34836" name="Oval 8"/>
              <p:cNvSpPr>
                <a:spLocks noChangeArrowheads="1"/>
              </p:cNvSpPr>
              <p:nvPr/>
            </p:nvSpPr>
            <p:spPr bwMode="auto">
              <a:xfrm>
                <a:off x="3272" y="1711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37" name="Oval 9"/>
              <p:cNvSpPr>
                <a:spLocks noChangeArrowheads="1"/>
              </p:cNvSpPr>
              <p:nvPr/>
            </p:nvSpPr>
            <p:spPr bwMode="auto">
              <a:xfrm>
                <a:off x="3109" y="3641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38" name="Oval 10"/>
              <p:cNvSpPr>
                <a:spLocks noChangeArrowheads="1"/>
              </p:cNvSpPr>
              <p:nvPr/>
            </p:nvSpPr>
            <p:spPr bwMode="auto">
              <a:xfrm>
                <a:off x="720" y="1632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39" name="Oval 11"/>
              <p:cNvSpPr>
                <a:spLocks noChangeArrowheads="1"/>
              </p:cNvSpPr>
              <p:nvPr/>
            </p:nvSpPr>
            <p:spPr bwMode="auto">
              <a:xfrm>
                <a:off x="576" y="3504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826" name="Group 12"/>
            <p:cNvGrpSpPr>
              <a:grpSpLocks/>
            </p:cNvGrpSpPr>
            <p:nvPr/>
          </p:nvGrpSpPr>
          <p:grpSpPr bwMode="auto">
            <a:xfrm>
              <a:off x="1776" y="578"/>
              <a:ext cx="3058" cy="2430"/>
              <a:chOff x="1776" y="578"/>
              <a:chExt cx="3058" cy="2430"/>
            </a:xfrm>
          </p:grpSpPr>
          <p:sp>
            <p:nvSpPr>
              <p:cNvPr id="34832" name="Oval 13"/>
              <p:cNvSpPr>
                <a:spLocks noChangeArrowheads="1"/>
              </p:cNvSpPr>
              <p:nvPr/>
            </p:nvSpPr>
            <p:spPr bwMode="auto">
              <a:xfrm>
                <a:off x="4317" y="578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33" name="Oval 14"/>
              <p:cNvSpPr>
                <a:spLocks noChangeArrowheads="1"/>
              </p:cNvSpPr>
              <p:nvPr/>
            </p:nvSpPr>
            <p:spPr bwMode="auto">
              <a:xfrm>
                <a:off x="4242" y="2422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34" name="Oval 15"/>
              <p:cNvSpPr>
                <a:spLocks noChangeArrowheads="1"/>
              </p:cNvSpPr>
              <p:nvPr/>
            </p:nvSpPr>
            <p:spPr bwMode="auto">
              <a:xfrm>
                <a:off x="1776" y="624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35" name="Oval 16"/>
              <p:cNvSpPr>
                <a:spLocks noChangeArrowheads="1"/>
              </p:cNvSpPr>
              <p:nvPr/>
            </p:nvSpPr>
            <p:spPr bwMode="auto">
              <a:xfrm>
                <a:off x="1872" y="2448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4827" name="Group 17"/>
            <p:cNvGrpSpPr>
              <a:grpSpLocks/>
            </p:cNvGrpSpPr>
            <p:nvPr/>
          </p:nvGrpSpPr>
          <p:grpSpPr bwMode="auto">
            <a:xfrm>
              <a:off x="2112" y="1188"/>
              <a:ext cx="3178" cy="2445"/>
              <a:chOff x="2112" y="1188"/>
              <a:chExt cx="3178" cy="2445"/>
            </a:xfrm>
          </p:grpSpPr>
          <p:sp>
            <p:nvSpPr>
              <p:cNvPr id="34828" name="Oval 18"/>
              <p:cNvSpPr>
                <a:spLocks noChangeArrowheads="1"/>
              </p:cNvSpPr>
              <p:nvPr/>
            </p:nvSpPr>
            <p:spPr bwMode="auto">
              <a:xfrm>
                <a:off x="4589" y="1188"/>
                <a:ext cx="518" cy="561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29" name="Oval 19"/>
              <p:cNvSpPr>
                <a:spLocks noChangeArrowheads="1"/>
              </p:cNvSpPr>
              <p:nvPr/>
            </p:nvSpPr>
            <p:spPr bwMode="auto">
              <a:xfrm>
                <a:off x="4773" y="2988"/>
                <a:ext cx="517" cy="560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30" name="Oval 20"/>
              <p:cNvSpPr>
                <a:spLocks noChangeArrowheads="1"/>
              </p:cNvSpPr>
              <p:nvPr/>
            </p:nvSpPr>
            <p:spPr bwMode="auto">
              <a:xfrm>
                <a:off x="2112" y="1248"/>
                <a:ext cx="518" cy="561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831" name="Oval 21"/>
              <p:cNvSpPr>
                <a:spLocks noChangeArrowheads="1"/>
              </p:cNvSpPr>
              <p:nvPr/>
            </p:nvSpPr>
            <p:spPr bwMode="auto">
              <a:xfrm>
                <a:off x="2304" y="3072"/>
                <a:ext cx="518" cy="561"/>
              </a:xfrm>
              <a:prstGeom prst="ellipse">
                <a:avLst/>
              </a:prstGeom>
              <a:noFill/>
              <a:ln w="25416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4820" name="Text Box 23"/>
          <p:cNvSpPr txBox="1">
            <a:spLocks noChangeArrowheads="1"/>
          </p:cNvSpPr>
          <p:nvPr/>
        </p:nvSpPr>
        <p:spPr bwMode="auto">
          <a:xfrm>
            <a:off x="152400" y="6324600"/>
            <a:ext cx="891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400">
                <a:latin typeface="Times New Roman" pitchFamily="18" charset="0"/>
              </a:rPr>
              <a:t>Weber, Welling &amp; Perona (2000), Fergus, Perona &amp; Zisserman (2003)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Representing people</a:t>
            </a:r>
          </a:p>
        </p:txBody>
      </p:sp>
      <p:graphicFrame>
        <p:nvGraphicFramePr>
          <p:cNvPr id="9218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9" name="Image" r:id="rId4" imgW="13003175" imgH="9752381" progId="Photoshop.Image.10">
                  <p:embed/>
                </p:oleObj>
              </mc:Choice>
              <mc:Fallback>
                <p:oleObj name="Image" r:id="rId4" imgW="13003175" imgH="9752381" progId="Photoshop.Image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1600200"/>
            <a:ext cx="2971800" cy="33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8"/>
          <p:cNvSpPr>
            <a:spLocks noChangeArrowheads="1"/>
          </p:cNvSpPr>
          <p:nvPr/>
        </p:nvSpPr>
        <p:spPr bwMode="auto">
          <a:xfrm>
            <a:off x="5029200" y="2209800"/>
            <a:ext cx="228600" cy="3048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ideas in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1960s – early 1990s: the geometric era</a:t>
            </a:r>
          </a:p>
          <a:p>
            <a:r>
              <a:rPr lang="en-US" dirty="0" smtClean="0"/>
              <a:t>1990s: appearance-based models</a:t>
            </a:r>
          </a:p>
          <a:p>
            <a:r>
              <a:rPr lang="en-US" dirty="0" smtClean="0"/>
              <a:t>Mid-1990s: sliding window approaches</a:t>
            </a:r>
          </a:p>
          <a:p>
            <a:r>
              <a:rPr lang="en-US" dirty="0" smtClean="0"/>
              <a:t>Late 1990s: local features</a:t>
            </a:r>
          </a:p>
          <a:p>
            <a:r>
              <a:rPr lang="en-US" dirty="0" smtClean="0"/>
              <a:t>Early 2000s: parts-and-shape models</a:t>
            </a:r>
          </a:p>
          <a:p>
            <a:r>
              <a:rPr lang="en-US" dirty="0" smtClean="0"/>
              <a:t>Mid-2000s: bags of features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2"/>
          <p:cNvGrpSpPr>
            <a:grpSpLocks/>
          </p:cNvGrpSpPr>
          <p:nvPr/>
        </p:nvGrpSpPr>
        <p:grpSpPr bwMode="auto">
          <a:xfrm>
            <a:off x="990600" y="1676400"/>
            <a:ext cx="2833688" cy="4691063"/>
            <a:chOff x="528" y="336"/>
            <a:chExt cx="1954" cy="3477"/>
          </a:xfrm>
        </p:grpSpPr>
        <p:pic>
          <p:nvPicPr>
            <p:cNvPr id="36882" name="Picture 3" descr="DaVinci_face_only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8" y="1392"/>
              <a:ext cx="1954" cy="2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0244" name="Text Box 4"/>
            <p:cNvSpPr txBox="1">
              <a:spLocks noChangeArrowheads="1"/>
            </p:cNvSpPr>
            <p:nvPr/>
          </p:nvSpPr>
          <p:spPr bwMode="auto">
            <a:xfrm>
              <a:off x="576" y="336"/>
              <a:ext cx="1584" cy="586"/>
            </a:xfrm>
            <a:prstGeom prst="rect">
              <a:avLst/>
            </a:prstGeom>
            <a:solidFill>
              <a:srgbClr val="DCF6D6"/>
            </a:solidFill>
            <a:ln w="28575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4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Object</a:t>
              </a:r>
            </a:p>
          </p:txBody>
        </p:sp>
      </p:grpSp>
      <p:grpSp>
        <p:nvGrpSpPr>
          <p:cNvPr id="36867" name="Group 6"/>
          <p:cNvGrpSpPr>
            <a:grpSpLocks/>
          </p:cNvGrpSpPr>
          <p:nvPr/>
        </p:nvGrpSpPr>
        <p:grpSpPr bwMode="auto">
          <a:xfrm>
            <a:off x="5053013" y="3048000"/>
            <a:ext cx="2719387" cy="3733800"/>
            <a:chOff x="3072" y="1008"/>
            <a:chExt cx="2274" cy="3168"/>
          </a:xfrm>
        </p:grpSpPr>
        <p:pic>
          <p:nvPicPr>
            <p:cNvPr id="36871" name="Picture 7" descr="lunch-bagtran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72" y="1008"/>
              <a:ext cx="2274" cy="3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2" name="Picture 8" descr="ermine"/>
            <p:cNvPicPr>
              <a:picLocks noChangeAspect="1" noChangeArrowheads="1"/>
            </p:cNvPicPr>
            <p:nvPr/>
          </p:nvPicPr>
          <p:blipFill>
            <a:blip r:embed="rId5" cstate="print"/>
            <a:srcRect l="49399" t="22293" r="38898" b="71706"/>
            <a:stretch>
              <a:fillRect/>
            </a:stretch>
          </p:blipFill>
          <p:spPr bwMode="auto">
            <a:xfrm>
              <a:off x="4560" y="3072"/>
              <a:ext cx="480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3" name="Picture 9" descr="ermine"/>
            <p:cNvPicPr>
              <a:picLocks noChangeAspect="1" noChangeArrowheads="1"/>
            </p:cNvPicPr>
            <p:nvPr/>
          </p:nvPicPr>
          <p:blipFill>
            <a:blip r:embed="rId5" cstate="print"/>
            <a:srcRect l="57591" t="4288" r="29535" b="88853"/>
            <a:stretch>
              <a:fillRect/>
            </a:stretch>
          </p:blipFill>
          <p:spPr bwMode="auto">
            <a:xfrm>
              <a:off x="4224" y="1632"/>
              <a:ext cx="432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4" name="Picture 10" descr="ermine"/>
            <p:cNvPicPr>
              <a:picLocks noChangeAspect="1" noChangeArrowheads="1"/>
            </p:cNvPicPr>
            <p:nvPr/>
          </p:nvPicPr>
          <p:blipFill>
            <a:blip r:embed="rId5" cstate="print"/>
            <a:srcRect l="43547" t="38583" r="43579" b="54558"/>
            <a:stretch>
              <a:fillRect/>
            </a:stretch>
          </p:blipFill>
          <p:spPr bwMode="auto">
            <a:xfrm>
              <a:off x="3360" y="3120"/>
              <a:ext cx="432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5" name="Picture 11" descr="ermine"/>
            <p:cNvPicPr>
              <a:picLocks noChangeAspect="1" noChangeArrowheads="1"/>
            </p:cNvPicPr>
            <p:nvPr/>
          </p:nvPicPr>
          <p:blipFill>
            <a:blip r:embed="rId5" cstate="print"/>
            <a:srcRect l="38866" t="15433" r="51772" b="79422"/>
            <a:stretch>
              <a:fillRect/>
            </a:stretch>
          </p:blipFill>
          <p:spPr bwMode="auto">
            <a:xfrm>
              <a:off x="4416" y="2496"/>
              <a:ext cx="3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6" name="Picture 12" descr="ermine"/>
            <p:cNvPicPr>
              <a:picLocks noChangeAspect="1" noChangeArrowheads="1"/>
            </p:cNvPicPr>
            <p:nvPr/>
          </p:nvPicPr>
          <p:blipFill>
            <a:blip r:embed="rId5" cstate="print"/>
            <a:srcRect l="58762" t="14577" r="31876" b="79422"/>
            <a:stretch>
              <a:fillRect/>
            </a:stretch>
          </p:blipFill>
          <p:spPr bwMode="auto">
            <a:xfrm>
              <a:off x="3840" y="2544"/>
              <a:ext cx="384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7" name="Picture 13" descr="ermine"/>
            <p:cNvPicPr>
              <a:picLocks noChangeAspect="1" noChangeArrowheads="1"/>
            </p:cNvPicPr>
            <p:nvPr/>
          </p:nvPicPr>
          <p:blipFill>
            <a:blip r:embed="rId5" cstate="print"/>
            <a:srcRect l="56421" t="32582" r="31876" b="62274"/>
            <a:stretch>
              <a:fillRect/>
            </a:stretch>
          </p:blipFill>
          <p:spPr bwMode="auto">
            <a:xfrm>
              <a:off x="4368" y="3600"/>
              <a:ext cx="4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8" name="Picture 14" descr="ermine"/>
            <p:cNvPicPr>
              <a:picLocks noChangeAspect="1" noChangeArrowheads="1"/>
            </p:cNvPicPr>
            <p:nvPr/>
          </p:nvPicPr>
          <p:blipFill>
            <a:blip r:embed="rId5" cstate="print"/>
            <a:srcRect l="58762" t="27437" r="31876" b="67418"/>
            <a:stretch>
              <a:fillRect/>
            </a:stretch>
          </p:blipFill>
          <p:spPr bwMode="auto">
            <a:xfrm>
              <a:off x="4512" y="2064"/>
              <a:ext cx="3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79" name="Picture 15" descr="ermine"/>
            <p:cNvPicPr>
              <a:picLocks noChangeAspect="1" noChangeArrowheads="1"/>
            </p:cNvPicPr>
            <p:nvPr/>
          </p:nvPicPr>
          <p:blipFill>
            <a:blip r:embed="rId5" cstate="print"/>
            <a:srcRect l="59932" t="23151" r="31876" b="71706"/>
            <a:stretch>
              <a:fillRect/>
            </a:stretch>
          </p:blipFill>
          <p:spPr bwMode="auto">
            <a:xfrm>
              <a:off x="4032" y="3024"/>
              <a:ext cx="3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0" name="Picture 16" descr="ermine"/>
            <p:cNvPicPr>
              <a:picLocks noChangeAspect="1" noChangeArrowheads="1"/>
            </p:cNvPicPr>
            <p:nvPr/>
          </p:nvPicPr>
          <p:blipFill>
            <a:blip r:embed="rId5" cstate="print"/>
            <a:srcRect l="47058" t="24008" r="45920" b="63130"/>
            <a:stretch>
              <a:fillRect/>
            </a:stretch>
          </p:blipFill>
          <p:spPr bwMode="auto">
            <a:xfrm>
              <a:off x="3792" y="1680"/>
              <a:ext cx="288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1" name="Picture 17" descr="ermine"/>
            <p:cNvPicPr>
              <a:picLocks noChangeAspect="1" noChangeArrowheads="1"/>
            </p:cNvPicPr>
            <p:nvPr/>
          </p:nvPicPr>
          <p:blipFill>
            <a:blip r:embed="rId5" cstate="print"/>
            <a:srcRect l="50569" t="17148" r="37727" b="76851"/>
            <a:stretch>
              <a:fillRect/>
            </a:stretch>
          </p:blipFill>
          <p:spPr bwMode="auto">
            <a:xfrm>
              <a:off x="3648" y="3552"/>
              <a:ext cx="480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50258" name="Text Box 18"/>
          <p:cNvSpPr txBox="1">
            <a:spLocks noChangeArrowheads="1"/>
          </p:cNvSpPr>
          <p:nvPr/>
        </p:nvSpPr>
        <p:spPr bwMode="auto">
          <a:xfrm>
            <a:off x="4402138" y="1295400"/>
            <a:ext cx="3827462" cy="1460500"/>
          </a:xfrm>
          <a:prstGeom prst="rect">
            <a:avLst/>
          </a:prstGeom>
          <a:solidFill>
            <a:srgbClr val="DFCCAB"/>
          </a:solidFill>
          <a:ln w="28575">
            <a:solidFill>
              <a:srgbClr val="9A7966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>
                <a:effectLst>
                  <a:outerShdw blurRad="38100" dist="38100" dir="2700000" algn="tl">
                    <a:srgbClr val="FFFFFF"/>
                  </a:outerShdw>
                </a:effectLst>
              </a:rPr>
              <a:t>Bag of ‘words’</a:t>
            </a:r>
          </a:p>
        </p:txBody>
      </p:sp>
      <p:sp>
        <p:nvSpPr>
          <p:cNvPr id="36869" name="Line 19"/>
          <p:cNvSpPr>
            <a:spLocks noChangeShapeType="1"/>
          </p:cNvSpPr>
          <p:nvPr/>
        </p:nvSpPr>
        <p:spPr bwMode="auto">
          <a:xfrm>
            <a:off x="3357563" y="2000250"/>
            <a:ext cx="1044575" cy="0"/>
          </a:xfrm>
          <a:prstGeom prst="line">
            <a:avLst/>
          </a:prstGeom>
          <a:noFill/>
          <a:ln w="38100">
            <a:solidFill>
              <a:srgbClr val="333300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Rectangle 2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smtClean="0"/>
              <a:t>Bag-of-features models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Objects as texture</a:t>
            </a:r>
          </a:p>
        </p:txBody>
      </p:sp>
      <p:grpSp>
        <p:nvGrpSpPr>
          <p:cNvPr id="3105" name="Group 3"/>
          <p:cNvGrpSpPr>
            <a:grpSpLocks/>
          </p:cNvGrpSpPr>
          <p:nvPr/>
        </p:nvGrpSpPr>
        <p:grpSpPr bwMode="auto">
          <a:xfrm>
            <a:off x="6324600" y="2667000"/>
            <a:ext cx="2741613" cy="2019300"/>
            <a:chOff x="3216" y="1440"/>
            <a:chExt cx="2352" cy="1733"/>
          </a:xfrm>
        </p:grpSpPr>
        <p:graphicFrame>
          <p:nvGraphicFramePr>
            <p:cNvPr id="3094" name="Object 4"/>
            <p:cNvGraphicFramePr>
              <a:graphicFrameLocks noChangeAspect="1"/>
            </p:cNvGraphicFramePr>
            <p:nvPr/>
          </p:nvGraphicFramePr>
          <p:xfrm>
            <a:off x="3744" y="1584"/>
            <a:ext cx="32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499" name="Photo Editor Photo" r:id="rId4" imgW="657317" imgH="419048" progId="">
                    <p:embed/>
                  </p:oleObj>
                </mc:Choice>
                <mc:Fallback>
                  <p:oleObj name="Photo Editor Photo" r:id="rId4" imgW="657317" imgH="419048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4" y="1584"/>
                          <a:ext cx="327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95" name="Object 5"/>
            <p:cNvGraphicFramePr>
              <a:graphicFrameLocks noChangeAspect="1"/>
            </p:cNvGraphicFramePr>
            <p:nvPr/>
          </p:nvGraphicFramePr>
          <p:xfrm>
            <a:off x="4608" y="1632"/>
            <a:ext cx="34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0" name="Photo Editor Photo" r:id="rId6" imgW="685714" imgH="495369" progId="">
                    <p:embed/>
                  </p:oleObj>
                </mc:Choice>
                <mc:Fallback>
                  <p:oleObj name="Photo Editor Photo" r:id="rId6" imgW="685714" imgH="495369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8" y="1632"/>
                          <a:ext cx="341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96" name="Object 6"/>
            <p:cNvGraphicFramePr>
              <a:graphicFrameLocks noChangeAspect="1"/>
            </p:cNvGraphicFramePr>
            <p:nvPr/>
          </p:nvGraphicFramePr>
          <p:xfrm>
            <a:off x="4176" y="1880"/>
            <a:ext cx="28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1" name="Photo Editor Photo" r:id="rId8" imgW="581106" imgH="743054" progId="">
                    <p:embed/>
                  </p:oleObj>
                </mc:Choice>
                <mc:Fallback>
                  <p:oleObj name="Photo Editor Photo" r:id="rId8" imgW="581106" imgH="743054" progId="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6" y="1880"/>
                          <a:ext cx="289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97" name="Object 7"/>
            <p:cNvGraphicFramePr>
              <a:graphicFrameLocks noChangeAspect="1"/>
            </p:cNvGraphicFramePr>
            <p:nvPr/>
          </p:nvGraphicFramePr>
          <p:xfrm>
            <a:off x="4080" y="2400"/>
            <a:ext cx="488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2" name="Photo Editor Photo" r:id="rId10" imgW="980952" imgH="657317" progId="">
                    <p:embed/>
                  </p:oleObj>
                </mc:Choice>
                <mc:Fallback>
                  <p:oleObj name="Photo Editor Photo" r:id="rId10" imgW="980952" imgH="657317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80" y="2400"/>
                          <a:ext cx="48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98" name="Object 8"/>
            <p:cNvGraphicFramePr>
              <a:graphicFrameLocks noChangeAspect="1"/>
            </p:cNvGraphicFramePr>
            <p:nvPr/>
          </p:nvGraphicFramePr>
          <p:xfrm>
            <a:off x="5184" y="1440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3" name="Photo Editor Photo" r:id="rId12" imgW="771429" imgH="523810" progId="">
                    <p:embed/>
                  </p:oleObj>
                </mc:Choice>
                <mc:Fallback>
                  <p:oleObj name="Photo Editor Photo" r:id="rId12" imgW="771429" imgH="523810" progId="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4" y="1440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99" name="Object 9"/>
            <p:cNvGraphicFramePr>
              <a:graphicFrameLocks noChangeAspect="1"/>
            </p:cNvGraphicFramePr>
            <p:nvPr/>
          </p:nvGraphicFramePr>
          <p:xfrm>
            <a:off x="3216" y="1824"/>
            <a:ext cx="261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4" name="Photo Editor Photo" r:id="rId14" imgW="523810" imgH="1514686" progId="">
                    <p:embed/>
                  </p:oleObj>
                </mc:Choice>
                <mc:Fallback>
                  <p:oleObj name="Photo Editor Photo" r:id="rId14" imgW="523810" imgH="1514686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16" y="1824"/>
                          <a:ext cx="261" cy="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00" name="Object 10"/>
            <p:cNvGraphicFramePr>
              <a:graphicFrameLocks noChangeAspect="1"/>
            </p:cNvGraphicFramePr>
            <p:nvPr/>
          </p:nvGraphicFramePr>
          <p:xfrm>
            <a:off x="4848" y="2160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5" name="Photo Editor Photo" r:id="rId16" imgW="609524" imgH="523810" progId="">
                    <p:embed/>
                  </p:oleObj>
                </mc:Choice>
                <mc:Fallback>
                  <p:oleObj name="Photo Editor Photo" r:id="rId16" imgW="609524" imgH="523810" progId="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48" y="2160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01" name="Object 11"/>
            <p:cNvGraphicFramePr>
              <a:graphicFrameLocks noChangeAspect="1"/>
            </p:cNvGraphicFramePr>
            <p:nvPr/>
          </p:nvGraphicFramePr>
          <p:xfrm>
            <a:off x="3648" y="2784"/>
            <a:ext cx="294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6" name="Photo Editor Photo" r:id="rId18" imgW="590476" imgH="781159" progId="">
                    <p:embed/>
                  </p:oleObj>
                </mc:Choice>
                <mc:Fallback>
                  <p:oleObj name="Photo Editor Photo" r:id="rId18" imgW="590476" imgH="781159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2784"/>
                          <a:ext cx="294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02" name="Object 12"/>
            <p:cNvGraphicFramePr>
              <a:graphicFrameLocks noChangeAspect="1"/>
            </p:cNvGraphicFramePr>
            <p:nvPr/>
          </p:nvGraphicFramePr>
          <p:xfrm>
            <a:off x="4416" y="2832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7" name="Photo Editor Photo" r:id="rId20" imgW="771429" imgH="523810" progId="">
                    <p:embed/>
                  </p:oleObj>
                </mc:Choice>
                <mc:Fallback>
                  <p:oleObj name="Photo Editor Photo" r:id="rId20" imgW="771429" imgH="523810" progId="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16" y="2832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03" name="Object 13"/>
            <p:cNvGraphicFramePr>
              <a:graphicFrameLocks noChangeAspect="1"/>
            </p:cNvGraphicFramePr>
            <p:nvPr/>
          </p:nvGraphicFramePr>
          <p:xfrm>
            <a:off x="3696" y="2112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8" name="Photo Editor Photo" r:id="rId21" imgW="609524" imgH="523810" progId="">
                    <p:embed/>
                  </p:oleObj>
                </mc:Choice>
                <mc:Fallback>
                  <p:oleObj name="Photo Editor Photo" r:id="rId21" imgW="609524" imgH="523810" progId="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2112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06" name="Group 14"/>
          <p:cNvGrpSpPr>
            <a:grpSpLocks/>
          </p:cNvGrpSpPr>
          <p:nvPr/>
        </p:nvGrpSpPr>
        <p:grpSpPr bwMode="auto">
          <a:xfrm>
            <a:off x="228600" y="2514600"/>
            <a:ext cx="2381250" cy="2319338"/>
            <a:chOff x="624" y="1536"/>
            <a:chExt cx="1863" cy="1815"/>
          </a:xfrm>
        </p:grpSpPr>
        <p:graphicFrame>
          <p:nvGraphicFramePr>
            <p:cNvPr id="3084" name="Object 15"/>
            <p:cNvGraphicFramePr>
              <a:graphicFrameLocks noChangeAspect="1"/>
            </p:cNvGraphicFramePr>
            <p:nvPr/>
          </p:nvGraphicFramePr>
          <p:xfrm>
            <a:off x="2160" y="1680"/>
            <a:ext cx="32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09" name="Photo Editor Photo" r:id="rId22" imgW="657317" imgH="419048" progId="">
                    <p:embed/>
                  </p:oleObj>
                </mc:Choice>
                <mc:Fallback>
                  <p:oleObj name="Photo Editor Photo" r:id="rId22" imgW="657317" imgH="419048" progId="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0" y="1680"/>
                          <a:ext cx="327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5" name="Object 16"/>
            <p:cNvGraphicFramePr>
              <a:graphicFrameLocks noChangeAspect="1"/>
            </p:cNvGraphicFramePr>
            <p:nvPr/>
          </p:nvGraphicFramePr>
          <p:xfrm>
            <a:off x="624" y="2688"/>
            <a:ext cx="34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10" name="Photo Editor Photo" r:id="rId23" imgW="685714" imgH="495369" progId="">
                    <p:embed/>
                  </p:oleObj>
                </mc:Choice>
                <mc:Fallback>
                  <p:oleObj name="Photo Editor Photo" r:id="rId23" imgW="685714" imgH="495369" progId="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4" y="2688"/>
                          <a:ext cx="341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6" name="Object 17"/>
            <p:cNvGraphicFramePr>
              <a:graphicFrameLocks noChangeAspect="1"/>
            </p:cNvGraphicFramePr>
            <p:nvPr/>
          </p:nvGraphicFramePr>
          <p:xfrm>
            <a:off x="816" y="1536"/>
            <a:ext cx="28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11" name="Photo Editor Photo" r:id="rId24" imgW="581106" imgH="743054" progId="">
                    <p:embed/>
                  </p:oleObj>
                </mc:Choice>
                <mc:Fallback>
                  <p:oleObj name="Photo Editor Photo" r:id="rId24" imgW="581106" imgH="743054" progId="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1536"/>
                          <a:ext cx="289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7" name="Object 18"/>
            <p:cNvGraphicFramePr>
              <a:graphicFrameLocks noChangeAspect="1"/>
            </p:cNvGraphicFramePr>
            <p:nvPr/>
          </p:nvGraphicFramePr>
          <p:xfrm>
            <a:off x="1920" y="3024"/>
            <a:ext cx="488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12" name="Photo Editor Photo" r:id="rId25" imgW="980952" imgH="657317" progId="">
                    <p:embed/>
                  </p:oleObj>
                </mc:Choice>
                <mc:Fallback>
                  <p:oleObj name="Photo Editor Photo" r:id="rId25" imgW="980952" imgH="657317" progId="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0" y="3024"/>
                          <a:ext cx="48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8" name="Object 19"/>
            <p:cNvGraphicFramePr>
              <a:graphicFrameLocks noChangeAspect="1"/>
            </p:cNvGraphicFramePr>
            <p:nvPr/>
          </p:nvGraphicFramePr>
          <p:xfrm>
            <a:off x="1152" y="2736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13" name="Photo Editor Photo" r:id="rId26" imgW="771429" imgH="523810" progId="">
                    <p:embed/>
                  </p:oleObj>
                </mc:Choice>
                <mc:Fallback>
                  <p:oleObj name="Photo Editor Photo" r:id="rId26" imgW="771429" imgH="523810" progId="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2736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9" name="Object 20"/>
            <p:cNvGraphicFramePr>
              <a:graphicFrameLocks noChangeAspect="1"/>
            </p:cNvGraphicFramePr>
            <p:nvPr/>
          </p:nvGraphicFramePr>
          <p:xfrm>
            <a:off x="1824" y="2016"/>
            <a:ext cx="261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14" name="Photo Editor Photo" r:id="rId27" imgW="523810" imgH="1514686" progId="">
                    <p:embed/>
                  </p:oleObj>
                </mc:Choice>
                <mc:Fallback>
                  <p:oleObj name="Photo Editor Photo" r:id="rId27" imgW="523810" imgH="1514686" progId="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4" y="2016"/>
                          <a:ext cx="261" cy="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90" name="Object 21"/>
            <p:cNvGraphicFramePr>
              <a:graphicFrameLocks noChangeAspect="1"/>
            </p:cNvGraphicFramePr>
            <p:nvPr/>
          </p:nvGraphicFramePr>
          <p:xfrm>
            <a:off x="1200" y="1584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15" name="Photo Editor Photo" r:id="rId28" imgW="609524" imgH="523810" progId="">
                    <p:embed/>
                  </p:oleObj>
                </mc:Choice>
                <mc:Fallback>
                  <p:oleObj name="Photo Editor Photo" r:id="rId28" imgW="609524" imgH="523810" progId="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1584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91" name="Object 22"/>
            <p:cNvGraphicFramePr>
              <a:graphicFrameLocks noChangeAspect="1"/>
            </p:cNvGraphicFramePr>
            <p:nvPr/>
          </p:nvGraphicFramePr>
          <p:xfrm>
            <a:off x="1536" y="1536"/>
            <a:ext cx="294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16" name="Photo Editor Photo" r:id="rId29" imgW="590476" imgH="781159" progId="">
                    <p:embed/>
                  </p:oleObj>
                </mc:Choice>
                <mc:Fallback>
                  <p:oleObj name="Photo Editor Photo" r:id="rId29" imgW="590476" imgH="781159" progId="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1536"/>
                          <a:ext cx="294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92" name="Object 23"/>
            <p:cNvGraphicFramePr>
              <a:graphicFrameLocks noChangeAspect="1"/>
            </p:cNvGraphicFramePr>
            <p:nvPr/>
          </p:nvGraphicFramePr>
          <p:xfrm>
            <a:off x="1296" y="2208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17" name="Photo Editor Photo" r:id="rId30" imgW="771429" imgH="523810" progId="">
                    <p:embed/>
                  </p:oleObj>
                </mc:Choice>
                <mc:Fallback>
                  <p:oleObj name="Photo Editor Photo" r:id="rId30" imgW="771429" imgH="523810" progId="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6" y="2208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93" name="Object 24"/>
            <p:cNvGraphicFramePr>
              <a:graphicFrameLocks noChangeAspect="1"/>
            </p:cNvGraphicFramePr>
            <p:nvPr/>
          </p:nvGraphicFramePr>
          <p:xfrm>
            <a:off x="816" y="2056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18" name="Photo Editor Photo" r:id="rId31" imgW="609524" imgH="523810" progId="">
                    <p:embed/>
                  </p:oleObj>
                </mc:Choice>
                <mc:Fallback>
                  <p:oleObj name="Photo Editor Photo" r:id="rId31" imgW="609524" imgH="523810" progId="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16" y="2056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07" name="Group 25"/>
          <p:cNvGrpSpPr>
            <a:grpSpLocks/>
          </p:cNvGrpSpPr>
          <p:nvPr/>
        </p:nvGrpSpPr>
        <p:grpSpPr bwMode="auto">
          <a:xfrm>
            <a:off x="3048000" y="2971800"/>
            <a:ext cx="2743200" cy="1679575"/>
            <a:chOff x="-96" y="2016"/>
            <a:chExt cx="2127" cy="1302"/>
          </a:xfrm>
        </p:grpSpPr>
        <p:graphicFrame>
          <p:nvGraphicFramePr>
            <p:cNvPr id="3074" name="Object 26"/>
            <p:cNvGraphicFramePr>
              <a:graphicFrameLocks noChangeAspect="1"/>
            </p:cNvGraphicFramePr>
            <p:nvPr/>
          </p:nvGraphicFramePr>
          <p:xfrm>
            <a:off x="432" y="2400"/>
            <a:ext cx="327" cy="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19" name="Photo Editor Photo" r:id="rId32" imgW="657317" imgH="419048" progId="">
                    <p:embed/>
                  </p:oleObj>
                </mc:Choice>
                <mc:Fallback>
                  <p:oleObj name="Photo Editor Photo" r:id="rId32" imgW="657317" imgH="419048" progId="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400"/>
                          <a:ext cx="327" cy="2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5" name="Object 27"/>
            <p:cNvGraphicFramePr>
              <a:graphicFrameLocks noChangeAspect="1"/>
            </p:cNvGraphicFramePr>
            <p:nvPr/>
          </p:nvGraphicFramePr>
          <p:xfrm>
            <a:off x="384" y="3072"/>
            <a:ext cx="341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20" name="Photo Editor Photo" r:id="rId33" imgW="685714" imgH="495369" progId="">
                    <p:embed/>
                  </p:oleObj>
                </mc:Choice>
                <mc:Fallback>
                  <p:oleObj name="Photo Editor Photo" r:id="rId33" imgW="685714" imgH="495369" progId="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" y="3072"/>
                          <a:ext cx="341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6" name="Object 28"/>
            <p:cNvGraphicFramePr>
              <a:graphicFrameLocks noChangeAspect="1"/>
            </p:cNvGraphicFramePr>
            <p:nvPr/>
          </p:nvGraphicFramePr>
          <p:xfrm>
            <a:off x="432" y="2640"/>
            <a:ext cx="289" cy="3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21" name="Photo Editor Photo" r:id="rId34" imgW="581106" imgH="743054" progId="">
                    <p:embed/>
                  </p:oleObj>
                </mc:Choice>
                <mc:Fallback>
                  <p:oleObj name="Photo Editor Photo" r:id="rId34" imgW="581106" imgH="743054" progId="">
                    <p:embed/>
                    <p:pic>
                      <p:nvPicPr>
                        <p:cNvPr id="0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640"/>
                          <a:ext cx="289" cy="3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7" name="Object 29"/>
            <p:cNvGraphicFramePr>
              <a:graphicFrameLocks noChangeAspect="1"/>
            </p:cNvGraphicFramePr>
            <p:nvPr/>
          </p:nvGraphicFramePr>
          <p:xfrm>
            <a:off x="336" y="2016"/>
            <a:ext cx="488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22" name="Photo Editor Photo" r:id="rId35" imgW="980952" imgH="657317" progId="">
                    <p:embed/>
                  </p:oleObj>
                </mc:Choice>
                <mc:Fallback>
                  <p:oleObj name="Photo Editor Photo" r:id="rId35" imgW="980952" imgH="657317" progId="">
                    <p:embed/>
                    <p:pic>
                      <p:nvPicPr>
                        <p:cNvPr id="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" y="2016"/>
                          <a:ext cx="488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8" name="Object 30"/>
            <p:cNvGraphicFramePr>
              <a:graphicFrameLocks noChangeAspect="1"/>
            </p:cNvGraphicFramePr>
            <p:nvPr/>
          </p:nvGraphicFramePr>
          <p:xfrm>
            <a:off x="-96" y="2640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23" name="Photo Editor Photo" r:id="rId36" imgW="771429" imgH="523810" progId="">
                    <p:embed/>
                  </p:oleObj>
                </mc:Choice>
                <mc:Fallback>
                  <p:oleObj name="Photo Editor Photo" r:id="rId36" imgW="771429" imgH="523810" progId="">
                    <p:embed/>
                    <p:pic>
                      <p:nvPicPr>
                        <p:cNvPr id="0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96" y="2640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79" name="Object 31"/>
            <p:cNvGraphicFramePr>
              <a:graphicFrameLocks noChangeAspect="1"/>
            </p:cNvGraphicFramePr>
            <p:nvPr/>
          </p:nvGraphicFramePr>
          <p:xfrm>
            <a:off x="864" y="2544"/>
            <a:ext cx="261" cy="7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24" name="Photo Editor Photo" r:id="rId37" imgW="523810" imgH="1514686" progId="">
                    <p:embed/>
                  </p:oleObj>
                </mc:Choice>
                <mc:Fallback>
                  <p:oleObj name="Photo Editor Photo" r:id="rId37" imgW="523810" imgH="1514686" progId="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261" cy="75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0" name="Object 32"/>
            <p:cNvGraphicFramePr>
              <a:graphicFrameLocks noChangeAspect="1"/>
            </p:cNvGraphicFramePr>
            <p:nvPr/>
          </p:nvGraphicFramePr>
          <p:xfrm>
            <a:off x="1632" y="2592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25" name="Photo Editor Photo" r:id="rId38" imgW="609524" imgH="523810" progId="">
                    <p:embed/>
                  </p:oleObj>
                </mc:Choice>
                <mc:Fallback>
                  <p:oleObj name="Photo Editor Photo" r:id="rId38" imgW="609524" imgH="523810" progId="">
                    <p:embed/>
                    <p:pic>
                      <p:nvPicPr>
                        <p:cNvPr id="0" name="Object 3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32" y="2592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1" name="Object 33"/>
            <p:cNvGraphicFramePr>
              <a:graphicFrameLocks noChangeAspect="1"/>
            </p:cNvGraphicFramePr>
            <p:nvPr/>
          </p:nvGraphicFramePr>
          <p:xfrm>
            <a:off x="1152" y="2160"/>
            <a:ext cx="294" cy="3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26" name="Photo Editor Photo" r:id="rId39" imgW="590476" imgH="781159" progId="">
                    <p:embed/>
                  </p:oleObj>
                </mc:Choice>
                <mc:Fallback>
                  <p:oleObj name="Photo Editor Photo" r:id="rId39" imgW="590476" imgH="781159" progId="">
                    <p:embed/>
                    <p:pic>
                      <p:nvPicPr>
                        <p:cNvPr id="0" name="Object 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2160"/>
                          <a:ext cx="294" cy="3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2" name="Object 34"/>
            <p:cNvGraphicFramePr>
              <a:graphicFrameLocks noChangeAspect="1"/>
            </p:cNvGraphicFramePr>
            <p:nvPr/>
          </p:nvGraphicFramePr>
          <p:xfrm>
            <a:off x="1344" y="2976"/>
            <a:ext cx="384" cy="2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27" name="Photo Editor Photo" r:id="rId40" imgW="771429" imgH="523810" progId="">
                    <p:embed/>
                  </p:oleObj>
                </mc:Choice>
                <mc:Fallback>
                  <p:oleObj name="Photo Editor Photo" r:id="rId40" imgW="771429" imgH="523810" progId="">
                    <p:embed/>
                    <p:pic>
                      <p:nvPicPr>
                        <p:cNvPr id="0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4" y="2976"/>
                          <a:ext cx="384" cy="2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83" name="Object 35"/>
            <p:cNvGraphicFramePr>
              <a:graphicFrameLocks noChangeAspect="1"/>
            </p:cNvGraphicFramePr>
            <p:nvPr/>
          </p:nvGraphicFramePr>
          <p:xfrm>
            <a:off x="1728" y="2160"/>
            <a:ext cx="303" cy="2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28" name="Photo Editor Photo" r:id="rId41" imgW="609524" imgH="523810" progId="">
                    <p:embed/>
                  </p:oleObj>
                </mc:Choice>
                <mc:Fallback>
                  <p:oleObj name="Photo Editor Photo" r:id="rId41" imgW="609524" imgH="523810" progId="">
                    <p:embed/>
                    <p:pic>
                      <p:nvPicPr>
                        <p:cNvPr id="0" name="Object 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2160"/>
                          <a:ext cx="303" cy="2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108" name="Rectangle 36"/>
          <p:cNvSpPr>
            <a:spLocks noChangeArrowheads="1"/>
          </p:cNvSpPr>
          <p:nvPr/>
        </p:nvSpPr>
        <p:spPr bwMode="auto">
          <a:xfrm>
            <a:off x="76200" y="2438400"/>
            <a:ext cx="2667000" cy="2530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09" name="Rectangle 37"/>
          <p:cNvSpPr>
            <a:spLocks noChangeArrowheads="1"/>
          </p:cNvSpPr>
          <p:nvPr/>
        </p:nvSpPr>
        <p:spPr bwMode="auto">
          <a:xfrm>
            <a:off x="6261100" y="2438400"/>
            <a:ext cx="2806700" cy="254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10" name="Rectangle 38"/>
          <p:cNvSpPr>
            <a:spLocks noChangeArrowheads="1"/>
          </p:cNvSpPr>
          <p:nvPr/>
        </p:nvSpPr>
        <p:spPr bwMode="auto">
          <a:xfrm>
            <a:off x="3048000" y="2438400"/>
            <a:ext cx="2806700" cy="2544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11" name="Rectangle 40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All of these are treated as being the same</a:t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/>
            </a:r>
            <a:br>
              <a:rPr lang="en-US" smtClean="0"/>
            </a:b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No distinction between foreground and background: scene recognition?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ideas in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1960s – early 1990s: the geometric era</a:t>
            </a:r>
          </a:p>
          <a:p>
            <a:r>
              <a:rPr lang="en-US" dirty="0" smtClean="0"/>
              <a:t>1990s: appearance-based models</a:t>
            </a:r>
          </a:p>
          <a:p>
            <a:r>
              <a:rPr lang="en-US" dirty="0" smtClean="0"/>
              <a:t>Mid-1990s: sliding window approaches</a:t>
            </a:r>
          </a:p>
          <a:p>
            <a:r>
              <a:rPr lang="en-US" dirty="0" smtClean="0"/>
              <a:t>Late 1990s: local features</a:t>
            </a:r>
          </a:p>
          <a:p>
            <a:r>
              <a:rPr lang="en-US" dirty="0" smtClean="0"/>
              <a:t>Early 2000s: parts-and-shape models</a:t>
            </a:r>
          </a:p>
          <a:p>
            <a:r>
              <a:rPr lang="en-US" dirty="0" smtClean="0"/>
              <a:t>Mid-2000s: bags of features</a:t>
            </a:r>
          </a:p>
          <a:p>
            <a:r>
              <a:rPr lang="en-US" dirty="0" smtClean="0"/>
              <a:t>Present trends: combination of local and global methods, data-driven methods, context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Global scene descriptors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“gist” of a scene: Oliva &amp; Torralba (2001)</a:t>
            </a:r>
          </a:p>
        </p:txBody>
      </p:sp>
      <p:grpSp>
        <p:nvGrpSpPr>
          <p:cNvPr id="38916" name="Group 9"/>
          <p:cNvGrpSpPr>
            <a:grpSpLocks/>
          </p:cNvGrpSpPr>
          <p:nvPr/>
        </p:nvGrpSpPr>
        <p:grpSpPr bwMode="auto">
          <a:xfrm>
            <a:off x="4114800" y="2590800"/>
            <a:ext cx="4953000" cy="2895600"/>
            <a:chOff x="912" y="1776"/>
            <a:chExt cx="4074" cy="2229"/>
          </a:xfrm>
        </p:grpSpPr>
        <p:pic>
          <p:nvPicPr>
            <p:cNvPr id="38919" name="Picture 4" descr="gis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2" y="1776"/>
              <a:ext cx="2880" cy="2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0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r="49162"/>
            <a:stretch>
              <a:fillRect/>
            </a:stretch>
          </p:blipFill>
          <p:spPr bwMode="auto">
            <a:xfrm>
              <a:off x="3840" y="1776"/>
              <a:ext cx="1146" cy="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1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 l="49162"/>
            <a:stretch>
              <a:fillRect/>
            </a:stretch>
          </p:blipFill>
          <p:spPr bwMode="auto">
            <a:xfrm>
              <a:off x="3792" y="2880"/>
              <a:ext cx="1146" cy="1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8917" name="Picture 42" descr="0681_gist_photoshopp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590800"/>
            <a:ext cx="3657600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685800" y="6019800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hlinkClick r:id="rId6"/>
              </a:rPr>
              <a:t>http://people.csail.mit.edu/torralba/code/spatialenvelope/</a:t>
            </a:r>
            <a:endParaRPr lang="en-US" sz="24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Data-driven methods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8804" y="1143000"/>
            <a:ext cx="6762196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3670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J. Hays and A. </a:t>
            </a:r>
            <a:r>
              <a:rPr lang="en-US" sz="1600" dirty="0" err="1" smtClean="0"/>
              <a:t>Efros</a:t>
            </a:r>
            <a:r>
              <a:rPr lang="en-US" sz="1600" dirty="0" smtClean="0"/>
              <a:t>, </a:t>
            </a:r>
            <a:r>
              <a:rPr lang="en-US" sz="1600" dirty="0" smtClean="0">
                <a:hlinkClick r:id="rId4"/>
              </a:rPr>
              <a:t>Scene Completion using Millions of Photographs</a:t>
            </a:r>
            <a:r>
              <a:rPr lang="en-US" sz="1600" dirty="0" smtClean="0"/>
              <a:t>, SIGGRAPH 2007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3"/>
          </a:xfrm>
        </p:spPr>
        <p:txBody>
          <a:bodyPr/>
          <a:lstStyle/>
          <a:p>
            <a:r>
              <a:rPr lang="en-US" sz="4000" dirty="0" smtClean="0"/>
              <a:t>Data-driven methods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6400800"/>
            <a:ext cx="8229600" cy="4572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1800" dirty="0" smtClean="0"/>
              <a:t>J. </a:t>
            </a:r>
            <a:r>
              <a:rPr lang="en-US" sz="1800" dirty="0" err="1" smtClean="0"/>
              <a:t>Tighe</a:t>
            </a:r>
            <a:r>
              <a:rPr lang="en-US" sz="1800" dirty="0" smtClean="0"/>
              <a:t> and S. Lazebnik, ECCV 2010</a:t>
            </a: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625" y="1219200"/>
            <a:ext cx="73691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bjec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 rot="-780172">
            <a:off x="1524000" y="1905000"/>
            <a:ext cx="65532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WordArt 4"/>
          <p:cNvSpPr>
            <a:spLocks noChangeArrowheads="1" noChangeShapeType="1" noTextEdit="1"/>
          </p:cNvSpPr>
          <p:nvPr/>
        </p:nvSpPr>
        <p:spPr bwMode="auto">
          <a:xfrm rot="-390707">
            <a:off x="1828800" y="1905000"/>
            <a:ext cx="6038850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200" kern="10">
                <a:ln w="9525">
                  <a:noFill/>
                  <a:round/>
                  <a:headEnd/>
                  <a:tailEnd/>
                </a:ln>
                <a:solidFill>
                  <a:srgbClr val="92003B"/>
                </a:solidFill>
                <a:latin typeface="Arial Black"/>
              </a:rPr>
              <a:t>~10,000 to 30,000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E8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5"/>
          <p:cNvSpPr txBox="1">
            <a:spLocks noChangeArrowheads="1"/>
          </p:cNvSpPr>
          <p:nvPr/>
        </p:nvSpPr>
        <p:spPr bwMode="auto">
          <a:xfrm>
            <a:off x="152400" y="5638800"/>
            <a:ext cx="8763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/>
              <a:t>D. </a:t>
            </a:r>
            <a:r>
              <a:rPr lang="en-US" sz="2400" dirty="0" err="1"/>
              <a:t>Hoiem</a:t>
            </a:r>
            <a:r>
              <a:rPr lang="en-US" sz="2400" dirty="0"/>
              <a:t>, A. </a:t>
            </a:r>
            <a:r>
              <a:rPr lang="en-US" sz="2400" dirty="0" err="1"/>
              <a:t>Efros</a:t>
            </a:r>
            <a:r>
              <a:rPr lang="en-US" sz="2400" dirty="0"/>
              <a:t>, and M. Herbert. </a:t>
            </a:r>
            <a:r>
              <a:rPr lang="en-US" sz="2400" dirty="0">
                <a:hlinkClick r:id="rId3"/>
              </a:rPr>
              <a:t>Putting Objects in Perspective.</a:t>
            </a:r>
            <a:r>
              <a:rPr lang="en-US" sz="2400" dirty="0"/>
              <a:t> CVPR 2006.</a:t>
            </a:r>
          </a:p>
        </p:txBody>
      </p:sp>
      <p:sp>
        <p:nvSpPr>
          <p:cNvPr id="41987" name="Rectangle 3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229600" cy="9144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Geometric context</a:t>
            </a:r>
          </a:p>
        </p:txBody>
      </p:sp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295400"/>
            <a:ext cx="8689975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3600" dirty="0" smtClean="0"/>
              <a:t>Discriminatively trained part-based models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172200"/>
            <a:ext cx="8458200" cy="609600"/>
          </a:xfrm>
        </p:spPr>
        <p:txBody>
          <a:bodyPr/>
          <a:lstStyle/>
          <a:p>
            <a:pPr indent="0" algn="ctr">
              <a:spcBef>
                <a:spcPts val="600"/>
              </a:spcBef>
              <a:buNone/>
            </a:pPr>
            <a:r>
              <a:rPr lang="en-US" sz="1800" dirty="0" smtClean="0"/>
              <a:t>P. </a:t>
            </a:r>
            <a:r>
              <a:rPr lang="en-US" sz="1800" dirty="0" err="1" smtClean="0"/>
              <a:t>Felzenszwalb</a:t>
            </a:r>
            <a:r>
              <a:rPr lang="en-US" sz="1800" dirty="0" smtClean="0"/>
              <a:t>, R. </a:t>
            </a:r>
            <a:r>
              <a:rPr lang="en-US" sz="1800" dirty="0" err="1" smtClean="0"/>
              <a:t>Girshick</a:t>
            </a:r>
            <a:r>
              <a:rPr lang="en-US" sz="1800" dirty="0" smtClean="0"/>
              <a:t>, D. </a:t>
            </a:r>
            <a:r>
              <a:rPr lang="en-US" sz="1800" dirty="0" err="1" smtClean="0"/>
              <a:t>McAllester</a:t>
            </a:r>
            <a:r>
              <a:rPr lang="en-US" sz="1800" dirty="0" smtClean="0"/>
              <a:t>, D. </a:t>
            </a:r>
            <a:r>
              <a:rPr lang="en-US" sz="1800" dirty="0" err="1" smtClean="0"/>
              <a:t>Ramanan</a:t>
            </a:r>
            <a:r>
              <a:rPr lang="en-US" sz="1800" dirty="0" smtClean="0"/>
              <a:t>, </a:t>
            </a:r>
            <a:r>
              <a:rPr lang="en-US" sz="1800" b="1" dirty="0" smtClean="0">
                <a:hlinkClick r:id="rId3"/>
              </a:rPr>
              <a:t>"Object Detection with Discriminatively Trained Part-Based Models,"</a:t>
            </a:r>
            <a:r>
              <a:rPr lang="en-US" sz="1800" b="1" dirty="0" smtClean="0"/>
              <a:t> </a:t>
            </a:r>
            <a:r>
              <a:rPr lang="en-US" sz="1800" dirty="0" smtClean="0"/>
              <a:t>PAMI 2009</a:t>
            </a:r>
            <a:endParaRPr lang="en-US" sz="1800" dirty="0"/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9732" y="762001"/>
            <a:ext cx="6382668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“works” today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685800"/>
          </a:xfrm>
        </p:spPr>
        <p:txBody>
          <a:bodyPr/>
          <a:lstStyle/>
          <a:p>
            <a:pPr eaLnBrk="1" hangingPunct="1"/>
            <a:r>
              <a:rPr lang="en-US" smtClean="0"/>
              <a:t>Reading license plates, zip codes, checks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514600"/>
            <a:ext cx="3810000" cy="3733800"/>
          </a:xfrm>
          <a:prstGeom prst="rect">
            <a:avLst/>
          </a:prstGeom>
          <a:noFill/>
          <a:ln w="28575" algn="ctr">
            <a:noFill/>
            <a:miter lim="800000"/>
            <a:headEnd/>
            <a:tailEnd type="none" w="lg" len="lg"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“works” today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Reading license plates, zip codes, checks</a:t>
            </a:r>
          </a:p>
          <a:p>
            <a:pPr eaLnBrk="1" hangingPunct="1"/>
            <a:r>
              <a:rPr lang="en-US" smtClean="0"/>
              <a:t>Fingerprint recognition</a:t>
            </a: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048000"/>
            <a:ext cx="43434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“works” today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Reading license plates, zip codes, checks</a:t>
            </a:r>
          </a:p>
          <a:p>
            <a:pPr eaLnBrk="1" hangingPunct="1"/>
            <a:r>
              <a:rPr lang="en-US" smtClean="0"/>
              <a:t>Fingerprint recognition</a:t>
            </a:r>
          </a:p>
          <a:p>
            <a:pPr eaLnBrk="1" hangingPunct="1"/>
            <a:r>
              <a:rPr lang="en-US" smtClean="0"/>
              <a:t>Face detection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962400"/>
            <a:ext cx="4733925" cy="22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 l="3079" t="5048" b="8725"/>
          <a:stretch>
            <a:fillRect/>
          </a:stretch>
        </p:blipFill>
        <p:spPr bwMode="auto">
          <a:xfrm>
            <a:off x="381000" y="3429000"/>
            <a:ext cx="35972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“works” today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Reading license plates, zip codes, checks</a:t>
            </a:r>
          </a:p>
          <a:p>
            <a:pPr eaLnBrk="1" hangingPunct="1"/>
            <a:r>
              <a:rPr lang="en-US" smtClean="0"/>
              <a:t>Fingerprint recognition</a:t>
            </a:r>
          </a:p>
          <a:p>
            <a:pPr eaLnBrk="1" hangingPunct="1"/>
            <a:r>
              <a:rPr lang="en-US" smtClean="0"/>
              <a:t>Face detection</a:t>
            </a:r>
          </a:p>
          <a:p>
            <a:pPr eaLnBrk="1" hangingPunct="1"/>
            <a:r>
              <a:rPr lang="en-US" smtClean="0"/>
              <a:t>Recognition of flat textured objects (CD covers, book covers, etc.)</a:t>
            </a:r>
          </a:p>
        </p:txBody>
      </p:sp>
      <p:pic>
        <p:nvPicPr>
          <p:cNvPr id="4608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4267200"/>
            <a:ext cx="32400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apir-corb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105400"/>
            <a:ext cx="2208213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camera_ico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43800" y="4997450"/>
            <a:ext cx="1419225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boar-corb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5105400"/>
            <a:ext cx="2209800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grouse-corb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5105400"/>
            <a:ext cx="2208213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505200" y="201613"/>
            <a:ext cx="2185988" cy="622300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400"/>
              <a:t>OBJECTS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533400" y="1190625"/>
            <a:ext cx="1647825" cy="501650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600"/>
              <a:t>ANIMALS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5715000" y="1166813"/>
            <a:ext cx="1995488" cy="501650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600"/>
              <a:t>INANIMATE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819400" y="1190625"/>
            <a:ext cx="1482725" cy="501650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600"/>
              <a:t>PLANTS</a:t>
            </a: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7010400" y="2143125"/>
            <a:ext cx="1717675" cy="43973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200"/>
              <a:t>MAN-MADE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4953000" y="2143125"/>
            <a:ext cx="1500188" cy="43973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200"/>
              <a:t>NATURAL</a:t>
            </a:r>
          </a:p>
        </p:txBody>
      </p:sp>
      <p:cxnSp>
        <p:nvCxnSpPr>
          <p:cNvPr id="9228" name="AutoShape 12"/>
          <p:cNvCxnSpPr>
            <a:cxnSpLocks noChangeShapeType="1"/>
            <a:stCxn id="9222" idx="2"/>
            <a:endCxn id="9223" idx="0"/>
          </p:cNvCxnSpPr>
          <p:nvPr/>
        </p:nvCxnSpPr>
        <p:spPr bwMode="auto">
          <a:xfrm rot="5400000">
            <a:off x="2794795" y="-613569"/>
            <a:ext cx="366712" cy="3241675"/>
          </a:xfrm>
          <a:prstGeom prst="bentConnector3">
            <a:avLst>
              <a:gd name="adj1" fmla="val 4978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9229" name="AutoShape 13"/>
          <p:cNvCxnSpPr>
            <a:cxnSpLocks noChangeShapeType="1"/>
            <a:stCxn id="9222" idx="2"/>
            <a:endCxn id="9225" idx="0"/>
          </p:cNvCxnSpPr>
          <p:nvPr/>
        </p:nvCxnSpPr>
        <p:spPr bwMode="auto">
          <a:xfrm rot="5400000">
            <a:off x="3896520" y="488156"/>
            <a:ext cx="366712" cy="1038225"/>
          </a:xfrm>
          <a:prstGeom prst="bentConnector3">
            <a:avLst>
              <a:gd name="adj1" fmla="val 4978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9230" name="AutoShape 14"/>
          <p:cNvCxnSpPr>
            <a:cxnSpLocks noChangeShapeType="1"/>
          </p:cNvCxnSpPr>
          <p:nvPr/>
        </p:nvCxnSpPr>
        <p:spPr bwMode="auto">
          <a:xfrm rot="16200000" flipH="1">
            <a:off x="5574506" y="-132556"/>
            <a:ext cx="312738" cy="2254250"/>
          </a:xfrm>
          <a:prstGeom prst="bentConnector3">
            <a:avLst>
              <a:gd name="adj1" fmla="val 5380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9231" name="AutoShape 15"/>
          <p:cNvCxnSpPr>
            <a:cxnSpLocks noChangeShapeType="1"/>
            <a:stCxn id="9224" idx="2"/>
            <a:endCxn id="9227" idx="0"/>
          </p:cNvCxnSpPr>
          <p:nvPr/>
        </p:nvCxnSpPr>
        <p:spPr bwMode="auto">
          <a:xfrm rot="5400000">
            <a:off x="5971382" y="1400969"/>
            <a:ext cx="474662" cy="1009650"/>
          </a:xfrm>
          <a:prstGeom prst="bentConnector3">
            <a:avLst>
              <a:gd name="adj1" fmla="val 498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9232" name="AutoShape 16"/>
          <p:cNvCxnSpPr>
            <a:cxnSpLocks noChangeShapeType="1"/>
            <a:stCxn id="9224" idx="2"/>
            <a:endCxn id="9226" idx="0"/>
          </p:cNvCxnSpPr>
          <p:nvPr/>
        </p:nvCxnSpPr>
        <p:spPr bwMode="auto">
          <a:xfrm rot="16200000" flipH="1">
            <a:off x="7054057" y="1327944"/>
            <a:ext cx="474662" cy="1155700"/>
          </a:xfrm>
          <a:prstGeom prst="bentConnector3">
            <a:avLst>
              <a:gd name="adj1" fmla="val 498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9233" name="AutoShape 17"/>
          <p:cNvCxnSpPr>
            <a:cxnSpLocks noChangeShapeType="1"/>
            <a:stCxn id="9226" idx="2"/>
            <a:endCxn id="9251" idx="0"/>
          </p:cNvCxnSpPr>
          <p:nvPr/>
        </p:nvCxnSpPr>
        <p:spPr bwMode="auto">
          <a:xfrm rot="16200000" flipH="1">
            <a:off x="7217569" y="3234532"/>
            <a:ext cx="1685925" cy="382587"/>
          </a:xfrm>
          <a:prstGeom prst="bentConnector3">
            <a:avLst>
              <a:gd name="adj1" fmla="val 4990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1524000" y="2308225"/>
            <a:ext cx="2057400" cy="439738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200"/>
              <a:t>VERTEBRATE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228600" y="2284413"/>
            <a:ext cx="754063" cy="469900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/>
              <a:t> …..</a:t>
            </a:r>
          </a:p>
        </p:txBody>
      </p:sp>
      <p:cxnSp>
        <p:nvCxnSpPr>
          <p:cNvPr id="9236" name="AutoShape 20"/>
          <p:cNvCxnSpPr>
            <a:cxnSpLocks noChangeShapeType="1"/>
            <a:stCxn id="9223" idx="2"/>
            <a:endCxn id="9235" idx="0"/>
          </p:cNvCxnSpPr>
          <p:nvPr/>
        </p:nvCxnSpPr>
        <p:spPr bwMode="auto">
          <a:xfrm rot="5400000">
            <a:off x="685800" y="1612900"/>
            <a:ext cx="592138" cy="750888"/>
          </a:xfrm>
          <a:prstGeom prst="bentConnector3">
            <a:avLst>
              <a:gd name="adj1" fmla="val 52278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9237" name="AutoShape 21"/>
          <p:cNvCxnSpPr>
            <a:cxnSpLocks noChangeShapeType="1"/>
            <a:stCxn id="9223" idx="2"/>
            <a:endCxn id="9234" idx="0"/>
          </p:cNvCxnSpPr>
          <p:nvPr/>
        </p:nvCxnSpPr>
        <p:spPr bwMode="auto">
          <a:xfrm rot="16200000" flipH="1">
            <a:off x="1647032" y="1402556"/>
            <a:ext cx="615950" cy="1195387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685800" y="3322638"/>
            <a:ext cx="1481138" cy="409575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/>
              <a:t>MAMMALS</a:t>
            </a:r>
          </a:p>
        </p:txBody>
      </p:sp>
      <p:sp>
        <p:nvSpPr>
          <p:cNvPr id="9239" name="Text Box 23"/>
          <p:cNvSpPr txBox="1">
            <a:spLocks noChangeArrowheads="1"/>
          </p:cNvSpPr>
          <p:nvPr/>
        </p:nvSpPr>
        <p:spPr bwMode="auto">
          <a:xfrm>
            <a:off x="4114800" y="3398838"/>
            <a:ext cx="974725" cy="409575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/>
              <a:t>BIRDS</a:t>
            </a:r>
          </a:p>
        </p:txBody>
      </p:sp>
      <p:sp>
        <p:nvSpPr>
          <p:cNvPr id="9240" name="Text Box 24"/>
          <p:cNvSpPr txBox="1">
            <a:spLocks noChangeArrowheads="1"/>
          </p:cNvSpPr>
          <p:nvPr/>
        </p:nvSpPr>
        <p:spPr bwMode="auto">
          <a:xfrm>
            <a:off x="5638800" y="4265613"/>
            <a:ext cx="1187450" cy="379412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GROUSE</a:t>
            </a:r>
          </a:p>
        </p:txBody>
      </p:sp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3359150" y="4265613"/>
            <a:ext cx="844550" cy="379412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BOAR</a:t>
            </a:r>
          </a:p>
        </p:txBody>
      </p:sp>
      <p:sp>
        <p:nvSpPr>
          <p:cNvPr id="9242" name="Text Box 26"/>
          <p:cNvSpPr txBox="1">
            <a:spLocks noChangeArrowheads="1"/>
          </p:cNvSpPr>
          <p:nvPr/>
        </p:nvSpPr>
        <p:spPr bwMode="auto">
          <a:xfrm>
            <a:off x="895350" y="4265613"/>
            <a:ext cx="869950" cy="379412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TAPIR</a:t>
            </a:r>
          </a:p>
        </p:txBody>
      </p:sp>
      <p:cxnSp>
        <p:nvCxnSpPr>
          <p:cNvPr id="9243" name="AutoShape 27"/>
          <p:cNvCxnSpPr>
            <a:cxnSpLocks noChangeShapeType="1"/>
            <a:stCxn id="9238" idx="2"/>
            <a:endCxn id="9242" idx="0"/>
          </p:cNvCxnSpPr>
          <p:nvPr/>
        </p:nvCxnSpPr>
        <p:spPr bwMode="auto">
          <a:xfrm rot="5400000">
            <a:off x="1112044" y="3950494"/>
            <a:ext cx="533400" cy="9683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9244" name="AutoShape 28"/>
          <p:cNvCxnSpPr>
            <a:cxnSpLocks noChangeShapeType="1"/>
            <a:stCxn id="9242" idx="2"/>
          </p:cNvCxnSpPr>
          <p:nvPr/>
        </p:nvCxnSpPr>
        <p:spPr bwMode="auto">
          <a:xfrm rot="16200000" flipH="1">
            <a:off x="1101725" y="4873625"/>
            <a:ext cx="460375" cy="3175"/>
          </a:xfrm>
          <a:prstGeom prst="bentConnector3">
            <a:avLst>
              <a:gd name="adj1" fmla="val 4965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9245" name="AutoShape 29"/>
          <p:cNvCxnSpPr>
            <a:cxnSpLocks noChangeShapeType="1"/>
            <a:stCxn id="9238" idx="2"/>
            <a:endCxn id="9241" idx="0"/>
          </p:cNvCxnSpPr>
          <p:nvPr/>
        </p:nvCxnSpPr>
        <p:spPr bwMode="auto">
          <a:xfrm rot="16200000" flipH="1">
            <a:off x="2337594" y="2821782"/>
            <a:ext cx="533400" cy="23542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9246" name="AutoShape 30"/>
          <p:cNvCxnSpPr>
            <a:cxnSpLocks noChangeShapeType="1"/>
            <a:stCxn id="9241" idx="2"/>
          </p:cNvCxnSpPr>
          <p:nvPr/>
        </p:nvCxnSpPr>
        <p:spPr bwMode="auto">
          <a:xfrm rot="5400000">
            <a:off x="3546475" y="4870450"/>
            <a:ext cx="460375" cy="9525"/>
          </a:xfrm>
          <a:prstGeom prst="bentConnector3">
            <a:avLst>
              <a:gd name="adj1" fmla="val 4965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9247" name="AutoShape 31"/>
          <p:cNvCxnSpPr>
            <a:cxnSpLocks noChangeShapeType="1"/>
            <a:stCxn id="9234" idx="2"/>
            <a:endCxn id="9239" idx="0"/>
          </p:cNvCxnSpPr>
          <p:nvPr/>
        </p:nvCxnSpPr>
        <p:spPr bwMode="auto">
          <a:xfrm rot="16200000" flipH="1">
            <a:off x="3251994" y="2048669"/>
            <a:ext cx="650875" cy="2049463"/>
          </a:xfrm>
          <a:prstGeom prst="bentConnector3">
            <a:avLst>
              <a:gd name="adj1" fmla="val 4975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9248" name="AutoShape 32"/>
          <p:cNvCxnSpPr>
            <a:cxnSpLocks noChangeShapeType="1"/>
            <a:stCxn id="9234" idx="2"/>
            <a:endCxn id="9238" idx="0"/>
          </p:cNvCxnSpPr>
          <p:nvPr/>
        </p:nvCxnSpPr>
        <p:spPr bwMode="auto">
          <a:xfrm rot="5400000">
            <a:off x="1702594" y="2472532"/>
            <a:ext cx="574675" cy="1125537"/>
          </a:xfrm>
          <a:prstGeom prst="bentConnector3">
            <a:avLst>
              <a:gd name="adj1" fmla="val 57181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9249" name="AutoShape 33"/>
          <p:cNvCxnSpPr>
            <a:cxnSpLocks noChangeShapeType="1"/>
            <a:stCxn id="9239" idx="2"/>
            <a:endCxn id="9240" idx="0"/>
          </p:cNvCxnSpPr>
          <p:nvPr/>
        </p:nvCxnSpPr>
        <p:spPr bwMode="auto">
          <a:xfrm rot="16200000" flipH="1">
            <a:off x="5188744" y="3221832"/>
            <a:ext cx="457200" cy="16303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cxnSp>
        <p:nvCxnSpPr>
          <p:cNvPr id="9250" name="AutoShape 34"/>
          <p:cNvCxnSpPr>
            <a:cxnSpLocks noChangeShapeType="1"/>
            <a:stCxn id="9240" idx="2"/>
          </p:cNvCxnSpPr>
          <p:nvPr/>
        </p:nvCxnSpPr>
        <p:spPr bwMode="auto">
          <a:xfrm rot="5400000">
            <a:off x="5991225" y="4864100"/>
            <a:ext cx="460375" cy="22225"/>
          </a:xfrm>
          <a:prstGeom prst="bentConnector3">
            <a:avLst>
              <a:gd name="adj1" fmla="val 4965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  <p:sp>
        <p:nvSpPr>
          <p:cNvPr id="9251" name="Text Box 35"/>
          <p:cNvSpPr txBox="1">
            <a:spLocks noChangeArrowheads="1"/>
          </p:cNvSpPr>
          <p:nvPr/>
        </p:nvSpPr>
        <p:spPr bwMode="auto">
          <a:xfrm>
            <a:off x="7664450" y="4268788"/>
            <a:ext cx="1174750" cy="379412"/>
          </a:xfrm>
          <a:prstGeom prst="rect">
            <a:avLst/>
          </a:prstGeom>
          <a:noFill/>
          <a:ln w="12700">
            <a:solidFill>
              <a:srgbClr val="FF5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CAMERA</a:t>
            </a:r>
          </a:p>
        </p:txBody>
      </p:sp>
      <p:cxnSp>
        <p:nvCxnSpPr>
          <p:cNvPr id="9252" name="AutoShape 36"/>
          <p:cNvCxnSpPr>
            <a:cxnSpLocks noChangeShapeType="1"/>
            <a:stCxn id="9251" idx="2"/>
          </p:cNvCxnSpPr>
          <p:nvPr/>
        </p:nvCxnSpPr>
        <p:spPr bwMode="auto">
          <a:xfrm rot="16200000" flipH="1">
            <a:off x="8077994" y="4822031"/>
            <a:ext cx="349250" cy="1588"/>
          </a:xfrm>
          <a:prstGeom prst="bentConnector3">
            <a:avLst>
              <a:gd name="adj1" fmla="val 4954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IMG_3534"/>
          <p:cNvPicPr>
            <a:picLocks noChangeAspect="1" noChangeArrowheads="1"/>
          </p:cNvPicPr>
          <p:nvPr/>
        </p:nvPicPr>
        <p:blipFill>
          <a:blip r:embed="rId3" cstate="print"/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76200" y="0"/>
            <a:ext cx="8464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 smtClean="0"/>
              <a:t>Specific recognition tasks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IMG_3534"/>
          <p:cNvPicPr>
            <a:picLocks noChangeAspect="1" noChangeArrowheads="1"/>
          </p:cNvPicPr>
          <p:nvPr/>
        </p:nvPicPr>
        <p:blipFill>
          <a:blip r:embed="rId3" cstate="print"/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52400" y="0"/>
            <a:ext cx="44935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 smtClean="0"/>
              <a:t>Scene categorization</a:t>
            </a:r>
            <a:endParaRPr lang="en-US" sz="3600" dirty="0"/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876800" y="838200"/>
            <a:ext cx="4191000" cy="997196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outdoor/indoor</a:t>
            </a:r>
            <a:endParaRPr lang="en-US" sz="2800" b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city/forest/factory/etc.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IMG_3534"/>
          <p:cNvPicPr>
            <a:picLocks noChangeAspect="1" noChangeArrowheads="1"/>
          </p:cNvPicPr>
          <p:nvPr/>
        </p:nvPicPr>
        <p:blipFill>
          <a:blip r:embed="rId3" cstate="print"/>
          <a:srcRect t="8163" b="17346"/>
          <a:stretch>
            <a:fillRect/>
          </a:stretch>
        </p:blipFill>
        <p:spPr bwMode="auto">
          <a:xfrm>
            <a:off x="1752600" y="685800"/>
            <a:ext cx="57721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52400" y="0"/>
            <a:ext cx="53912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 smtClean="0"/>
              <a:t>Image annotation/tagging</a:t>
            </a:r>
            <a:endParaRPr lang="en-US" sz="3600" dirty="0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5334000" y="990600"/>
            <a:ext cx="2057400" cy="2677656"/>
          </a:xfrm>
          <a:prstGeom prst="rect">
            <a:avLst/>
          </a:prstGeom>
          <a:solidFill>
            <a:srgbClr val="D6009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2800" b="1" dirty="0" smtClean="0">
                <a:solidFill>
                  <a:srgbClr val="FFFF00"/>
                </a:solidFill>
              </a:rPr>
              <a:t> street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2800" b="1" dirty="0" smtClean="0">
                <a:solidFill>
                  <a:srgbClr val="FFFF00"/>
                </a:solidFill>
              </a:rPr>
              <a:t> people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building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</a:rPr>
              <a:t>mountain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en-US" sz="2800" b="1" dirty="0" smtClean="0">
                <a:solidFill>
                  <a:srgbClr val="FFFF00"/>
                </a:solidFill>
              </a:rPr>
              <a:t> …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11657</TotalTime>
  <Words>1326</Words>
  <Application>Microsoft Macintosh PowerPoint</Application>
  <PresentationFormat>On-screen Show (4:3)</PresentationFormat>
  <Paragraphs>271</Paragraphs>
  <Slides>55</Slides>
  <Notes>53</Notes>
  <HiddenSlides>0</HiddenSlides>
  <MMClips>2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Default Design</vt:lpstr>
      <vt:lpstr>Blank Presentation</vt:lpstr>
      <vt:lpstr>Image</vt:lpstr>
      <vt:lpstr>Equation</vt:lpstr>
      <vt:lpstr>Photo Editor Photo</vt:lpstr>
      <vt:lpstr>776 Computer Vision</vt:lpstr>
      <vt:lpstr>Start of Computer Vision</vt:lpstr>
      <vt:lpstr>Object Recognition: Overview and History</vt:lpstr>
      <vt:lpstr>How many visual object categories are there?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Recognition is all about modeling variability</vt:lpstr>
      <vt:lpstr>Within-class variations</vt:lpstr>
      <vt:lpstr>History of ideas in recognition</vt:lpstr>
      <vt:lpstr>PowerPoint Presentation</vt:lpstr>
      <vt:lpstr>Recall: Alignment</vt:lpstr>
      <vt:lpstr>Recognition as an alignment problem: Block world</vt:lpstr>
      <vt:lpstr>PowerPoint Presentation</vt:lpstr>
      <vt:lpstr>PowerPoint Presentation</vt:lpstr>
      <vt:lpstr>PowerPoint Presentation</vt:lpstr>
      <vt:lpstr>PowerPoint Presentation</vt:lpstr>
      <vt:lpstr>Recognition by components</vt:lpstr>
      <vt:lpstr>PowerPoint Presentation</vt:lpstr>
      <vt:lpstr>History of ideas in recognition</vt:lpstr>
      <vt:lpstr>PowerPoint Presentation</vt:lpstr>
      <vt:lpstr>PowerPoint Presentation</vt:lpstr>
      <vt:lpstr>Color Histograms</vt:lpstr>
      <vt:lpstr>Appearance manifolds</vt:lpstr>
      <vt:lpstr>Limitations of global appearance models</vt:lpstr>
      <vt:lpstr>History of ideas in recognition</vt:lpstr>
      <vt:lpstr>Sliding window approaches</vt:lpstr>
      <vt:lpstr>Sliding window approaches</vt:lpstr>
      <vt:lpstr>History of ideas in recognition</vt:lpstr>
      <vt:lpstr>Local features for object instance recognition</vt:lpstr>
      <vt:lpstr>PowerPoint Presentation</vt:lpstr>
      <vt:lpstr>PowerPoint Presentation</vt:lpstr>
      <vt:lpstr>PowerPoint Presentation</vt:lpstr>
      <vt:lpstr>History of ideas in recognition</vt:lpstr>
      <vt:lpstr>Parts-and-shape models</vt:lpstr>
      <vt:lpstr>PowerPoint Presentation</vt:lpstr>
      <vt:lpstr>Representing people</vt:lpstr>
      <vt:lpstr>History of ideas in recognition</vt:lpstr>
      <vt:lpstr>Bag-of-features models</vt:lpstr>
      <vt:lpstr>Objects as texture</vt:lpstr>
      <vt:lpstr>History of ideas in recognition</vt:lpstr>
      <vt:lpstr>Global scene descriptors</vt:lpstr>
      <vt:lpstr>Data-driven methods</vt:lpstr>
      <vt:lpstr>Data-driven methods</vt:lpstr>
      <vt:lpstr>Geometric context</vt:lpstr>
      <vt:lpstr>Discriminatively trained part-based models</vt:lpstr>
      <vt:lpstr>What “works” today</vt:lpstr>
      <vt:lpstr>What “works” today</vt:lpstr>
      <vt:lpstr>What “works” today</vt:lpstr>
      <vt:lpstr>What “works” today</vt:lpstr>
    </vt:vector>
  </TitlesOfParts>
  <Company>New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ICCV 2005 Beijing, Short Course, Oct 15</dc:title>
  <dc:creator>Rob Fergus</dc:creator>
  <cp:lastModifiedBy>Jan-Michael Frahm</cp:lastModifiedBy>
  <cp:revision>181</cp:revision>
  <dcterms:created xsi:type="dcterms:W3CDTF">2005-10-15T04:03:13Z</dcterms:created>
  <dcterms:modified xsi:type="dcterms:W3CDTF">2014-10-15T17:47:30Z</dcterms:modified>
</cp:coreProperties>
</file>