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Microsoft_Equation1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.xml" ContentType="application/vnd.openxmlformats-officedocument.presentationml.tags+xml"/>
  <Override PartName="/ppt/notesSlides/notesSlide16.xml" ContentType="application/vnd.openxmlformats-officedocument.presentationml.notesSlide+xml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tags/tag4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embeddings/oleObject9.bin" ContentType="application/vnd.openxmlformats-officedocument.oleObject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5.xml" ContentType="application/vnd.openxmlformats-officedocument.presentationml.tags+xml"/>
  <Override PartName="/ppt/notesSlides/notesSlide36.xml" ContentType="application/vnd.openxmlformats-officedocument.presentationml.notesSlide+xml"/>
  <Override PartName="/ppt/tags/tag6.xml" ContentType="application/vnd.openxmlformats-officedocument.presentationml.tags+xml"/>
  <Override PartName="/ppt/notesSlides/notesSlide37.xml" ContentType="application/vnd.openxmlformats-officedocument.presentationml.notesSlide+xml"/>
  <Override PartName="/ppt/tags/tag7.xml" ContentType="application/vnd.openxmlformats-officedocument.presentationml.tags+xml"/>
  <Override PartName="/ppt/notesSlides/notesSlide38.xml" ContentType="application/vnd.openxmlformats-officedocument.presentationml.notesSlide+xml"/>
  <Override PartName="/ppt/tags/tag8.xml" ContentType="application/vnd.openxmlformats-officedocument.presentationml.tags+xml"/>
  <Override PartName="/ppt/notesSlides/notesSlide39.xml" ContentType="application/vnd.openxmlformats-officedocument.presentationml.notesSlide+xml"/>
  <Override PartName="/ppt/tags/tag9.xml" ContentType="application/vnd.openxmlformats-officedocument.presentationml.tags+xml"/>
  <Override PartName="/ppt/notesSlides/notesSlide40.xml" ContentType="application/vnd.openxmlformats-officedocument.presentationml.notesSlide+xml"/>
  <Override PartName="/ppt/tags/tag10.xml" ContentType="application/vnd.openxmlformats-officedocument.presentationml.tags+xml"/>
  <Override PartName="/ppt/notesSlides/notesSlide41.xml" ContentType="application/vnd.openxmlformats-officedocument.presentationml.notesSlide+xml"/>
  <Override PartName="/ppt/tags/tag11.xml" ContentType="application/vnd.openxmlformats-officedocument.presentationml.tag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61"/>
  </p:notesMasterIdLst>
  <p:handoutMasterIdLst>
    <p:handoutMasterId r:id="rId62"/>
  </p:handoutMasterIdLst>
  <p:sldIdLst>
    <p:sldId id="701" r:id="rId2"/>
    <p:sldId id="785" r:id="rId3"/>
    <p:sldId id="782" r:id="rId4"/>
    <p:sldId id="784" r:id="rId5"/>
    <p:sldId id="783" r:id="rId6"/>
    <p:sldId id="786" r:id="rId7"/>
    <p:sldId id="787" r:id="rId8"/>
    <p:sldId id="733" r:id="rId9"/>
    <p:sldId id="800" r:id="rId10"/>
    <p:sldId id="801" r:id="rId11"/>
    <p:sldId id="802" r:id="rId12"/>
    <p:sldId id="803" r:id="rId13"/>
    <p:sldId id="804" r:id="rId14"/>
    <p:sldId id="805" r:id="rId15"/>
    <p:sldId id="806" r:id="rId16"/>
    <p:sldId id="807" r:id="rId17"/>
    <p:sldId id="808" r:id="rId18"/>
    <p:sldId id="809" r:id="rId19"/>
    <p:sldId id="810" r:id="rId20"/>
    <p:sldId id="811" r:id="rId21"/>
    <p:sldId id="812" r:id="rId22"/>
    <p:sldId id="813" r:id="rId23"/>
    <p:sldId id="814" r:id="rId24"/>
    <p:sldId id="815" r:id="rId25"/>
    <p:sldId id="731" r:id="rId26"/>
    <p:sldId id="737" r:id="rId27"/>
    <p:sldId id="718" r:id="rId28"/>
    <p:sldId id="738" r:id="rId29"/>
    <p:sldId id="779" r:id="rId30"/>
    <p:sldId id="780" r:id="rId31"/>
    <p:sldId id="739" r:id="rId32"/>
    <p:sldId id="722" r:id="rId33"/>
    <p:sldId id="719" r:id="rId34"/>
    <p:sldId id="760" r:id="rId35"/>
    <p:sldId id="792" r:id="rId36"/>
    <p:sldId id="761" r:id="rId37"/>
    <p:sldId id="725" r:id="rId38"/>
    <p:sldId id="773" r:id="rId39"/>
    <p:sldId id="774" r:id="rId40"/>
    <p:sldId id="723" r:id="rId41"/>
    <p:sldId id="742" r:id="rId42"/>
    <p:sldId id="777" r:id="rId43"/>
    <p:sldId id="776" r:id="rId44"/>
    <p:sldId id="732" r:id="rId45"/>
    <p:sldId id="765" r:id="rId46"/>
    <p:sldId id="744" r:id="rId47"/>
    <p:sldId id="745" r:id="rId48"/>
    <p:sldId id="747" r:id="rId49"/>
    <p:sldId id="748" r:id="rId50"/>
    <p:sldId id="764" r:id="rId51"/>
    <p:sldId id="790" r:id="rId52"/>
    <p:sldId id="793" r:id="rId53"/>
    <p:sldId id="794" r:id="rId54"/>
    <p:sldId id="795" r:id="rId55"/>
    <p:sldId id="796" r:id="rId56"/>
    <p:sldId id="797" r:id="rId57"/>
    <p:sldId id="798" r:id="rId58"/>
    <p:sldId id="799" r:id="rId59"/>
    <p:sldId id="791" r:id="rId60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00"/>
    <a:srgbClr val="9900CC"/>
    <a:srgbClr val="CC66FF"/>
    <a:srgbClr val="FF0000"/>
    <a:srgbClr val="33CC33"/>
    <a:srgbClr val="FF33CC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69" autoAdjust="0"/>
    <p:restoredTop sz="91107" autoAdjust="0"/>
  </p:normalViewPr>
  <p:slideViewPr>
    <p:cSldViewPr>
      <p:cViewPr varScale="1">
        <p:scale>
          <a:sx n="80" d="100"/>
          <a:sy n="80" d="100"/>
        </p:scale>
        <p:origin x="-400" y="-96"/>
      </p:cViewPr>
      <p:guideLst>
        <p:guide orient="horz" pos="2160"/>
        <p:guide pos="235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Relationship Id="rId2" Type="http://schemas.openxmlformats.org/officeDocument/2006/relationships/image" Target="../media/image12.wmf"/><Relationship Id="rId3" Type="http://schemas.openxmlformats.org/officeDocument/2006/relationships/image" Target="../media/image1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 b="0"/>
            </a:lvl1pPr>
          </a:lstStyle>
          <a:p>
            <a:pPr>
              <a:defRPr/>
            </a:pPr>
            <a:fld id="{E63CBE3B-9004-44CA-A825-B41E392F64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9087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 b="0"/>
            </a:lvl1pPr>
          </a:lstStyle>
          <a:p>
            <a:pPr>
              <a:defRPr/>
            </a:pPr>
            <a:fld id="{E297EAD1-C33D-48A2-8CAB-582B6385EB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0143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6557CE-33E3-4EB7-B94C-77F79F415A77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99BD17-FB12-4AF1-90F8-698AAB4D4942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5238" y="725488"/>
            <a:ext cx="4784725" cy="3587750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For real problems results are only as good as the features used...</a:t>
            </a:r>
          </a:p>
          <a:p>
            <a:pPr eaLnBrk="1" hangingPunct="1"/>
            <a:r>
              <a:rPr lang="en-US" smtClean="0"/>
              <a:t>    This is the main piece of ad-hoc (or domain) knowledge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Rather than the pixels,  we have selected a very large set of simple functions </a:t>
            </a:r>
          </a:p>
          <a:p>
            <a:pPr eaLnBrk="1" hangingPunct="1"/>
            <a:r>
              <a:rPr lang="en-US" smtClean="0"/>
              <a:t>   Sensitive to edges and other critcal features of the image</a:t>
            </a:r>
          </a:p>
          <a:p>
            <a:pPr eaLnBrk="1" hangingPunct="1"/>
            <a:r>
              <a:rPr lang="en-US" smtClean="0"/>
              <a:t>   ** At multiple scales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Since the final classifier is a perceptron it is important that the features be non-linear…  otherwise the final classifier will be a simple perceptron.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We introduce a threshold to yield binary features 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   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5F2F29-A94D-478F-8A4D-A806CBB197AB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ECD7DE-033B-41C7-A232-9E6E5CCD6488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D10D8A-1D09-4904-9AD4-EC551004DBF3}" type="slidenum">
              <a:rPr lang="en-US" smtClean="0"/>
              <a:pPr/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42A6F3-17EA-4FC4-8542-336EE6E5B3A4}" type="slidenum">
              <a:rPr lang="en-US" smtClean="0"/>
              <a:pPr/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D3CA9D-8247-445C-B56B-404698395400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992419-4387-4598-B4A8-ADEB93808B75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AD807C-B07B-4854-A5D3-B441F072BB56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36AB80-869A-434D-A4EB-C97162DC92B9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092529-8E9C-4DB4-B713-0D3C599994C4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CC61A5-B041-40CA-B59E-9FD7E78C7BDB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EA5DD7-F58F-4D85-A4E0-4804F7458813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EA2CF4-C81C-44D7-95DB-8009BB4A4C8C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B53AF6-4CAB-456B-B19A-9B5ABB1A8690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1C77FB-3C66-49FE-9B46-60FFC930A9A1}" type="slidenum">
              <a:rPr lang="en-US" smtClean="0"/>
              <a:pPr/>
              <a:t>39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84C9DE-B5AB-4AE4-80F6-9E2673B3697D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12EF53-188F-476D-B031-1B370B2D2971}" type="slidenum">
              <a:rPr lang="en-US" smtClean="0"/>
              <a:pPr/>
              <a:t>41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5238" y="725488"/>
            <a:ext cx="4784725" cy="358775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In general simple classifiers, while they are more efficient,  they are also weaker.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We could define a computational risk hierarchy (in analogy with structural risk minimization)…</a:t>
            </a:r>
          </a:p>
          <a:p>
            <a:pPr eaLnBrk="1" hangingPunct="1"/>
            <a:r>
              <a:rPr lang="en-US" smtClean="0"/>
              <a:t>  A nested set of  classifier classes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The training process is reminiscent of boosting…</a:t>
            </a:r>
          </a:p>
          <a:p>
            <a:pPr eaLnBrk="1" hangingPunct="1"/>
            <a:r>
              <a:rPr lang="en-US" smtClean="0"/>
              <a:t>   - previous classifiers reweight the examples used to train subsequent classifiers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The goal of the training process is different</a:t>
            </a:r>
          </a:p>
          <a:p>
            <a:pPr eaLnBrk="1" hangingPunct="1"/>
            <a:r>
              <a:rPr lang="en-US" smtClean="0"/>
              <a:t>   - instead of minimizing errors minimize false positives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F40C29-5DF3-4839-92EA-00F840C9A1B3}" type="slidenum">
              <a:rPr lang="en-US" smtClean="0"/>
              <a:pPr/>
              <a:t>42</a:t>
            </a:fld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21329D-C39B-4D5B-816A-63F794147201}" type="slidenum">
              <a:rPr lang="en-US" smtClean="0"/>
              <a:pPr/>
              <a:t>43</a:t>
            </a:fld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87B5A5-8592-45C0-B70A-60C90274E03F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5238" y="725488"/>
            <a:ext cx="4784725" cy="3587750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This situation with negative examples is actually quite common…  where negative examples are free.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47CF93-9A49-44A4-920E-851FBF3A0093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46258F-220B-43AF-A609-0866A161DE61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AE3C79-E840-4720-BEE9-273216312022}" type="slidenum">
              <a:rPr lang="en-US" smtClean="0"/>
              <a:pPr/>
              <a:t>46</a:t>
            </a:fld>
            <a:endParaRPr 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6BE03F-06AF-4483-89DD-CAB55592C5D3}" type="slidenum">
              <a:rPr lang="en-US" smtClean="0"/>
              <a:pPr/>
              <a:t>47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A41421-4846-4BB8-B34E-7C440F339EA7}" type="slidenum">
              <a:rPr lang="en-US" smtClean="0"/>
              <a:pPr/>
              <a:t>48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C7B972-A49A-44F2-8A81-9E57674A4F2B}" type="slidenum">
              <a:rPr lang="en-US" smtClean="0"/>
              <a:pPr/>
              <a:t>49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A1AE26-9DAB-4FB1-BA68-FA614A749E59}" type="slidenum">
              <a:rPr lang="en-US" smtClean="0"/>
              <a:pPr/>
              <a:t>50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6918BE-E46B-4B17-AC64-4CCAE99D638B}" type="slidenum">
              <a:rPr lang="en-US" smtClean="0"/>
              <a:pPr/>
              <a:t>51</a:t>
            </a:fld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2A2F10-9E57-854E-8739-6E1F7EDFBBBB}" type="slidenum">
              <a:rPr lang="en-US"/>
              <a:pPr/>
              <a:t>52</a:t>
            </a:fld>
            <a:endParaRPr lang="en-US"/>
          </a:p>
        </p:txBody>
      </p:sp>
      <p:sp>
        <p:nvSpPr>
          <p:cNvPr id="137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7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4411E8-D6A8-CB4E-819F-88A654C4658F}" type="slidenum">
              <a:rPr lang="en-US"/>
              <a:pPr/>
              <a:t>53</a:t>
            </a:fld>
            <a:endParaRPr lang="en-US"/>
          </a:p>
        </p:txBody>
      </p:sp>
      <p:sp>
        <p:nvSpPr>
          <p:cNvPr id="135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5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CB70FB-9D58-1941-889C-B9AF620FCBA7}" type="slidenum">
              <a:rPr lang="en-US"/>
              <a:pPr/>
              <a:t>54</a:t>
            </a:fld>
            <a:endParaRPr lang="en-US"/>
          </a:p>
        </p:txBody>
      </p:sp>
      <p:sp>
        <p:nvSpPr>
          <p:cNvPr id="138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8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simile classifiers are binary classifiers trained to recognize the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similarity of faces, or regions of faces, to specific reference people 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9BE629-0CE6-5644-A1E3-BD235F4384B3}" type="slidenum">
              <a:rPr lang="en-US"/>
              <a:pPr/>
              <a:t>55</a:t>
            </a:fld>
            <a:endParaRPr lang="en-US"/>
          </a:p>
        </p:txBody>
      </p:sp>
      <p:sp>
        <p:nvSpPr>
          <p:cNvPr id="136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6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12AC85-8799-4D7D-B6FC-609CB7EA6699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F51C43-D61B-D84D-AD7E-E70DED1C5D5A}" type="slidenum">
              <a:rPr lang="en-US"/>
              <a:pPr/>
              <a:t>56</a:t>
            </a:fld>
            <a:endParaRPr lang="en-US"/>
          </a:p>
        </p:txBody>
      </p:sp>
      <p:sp>
        <p:nvSpPr>
          <p:cNvPr id="138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8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9704C7-3DCF-AF4A-9654-B8860298A044}" type="slidenum">
              <a:rPr lang="en-US"/>
              <a:pPr/>
              <a:t>57</a:t>
            </a:fld>
            <a:endParaRPr lang="en-US"/>
          </a:p>
        </p:txBody>
      </p:sp>
      <p:sp>
        <p:nvSpPr>
          <p:cNvPr id="1222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2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03CCB2-FF6B-7644-BF65-0897F48B1143}" type="slidenum">
              <a:rPr lang="en-US"/>
              <a:pPr/>
              <a:t>58</a:t>
            </a:fld>
            <a:endParaRPr lang="en-US"/>
          </a:p>
        </p:txBody>
      </p:sp>
      <p:sp>
        <p:nvSpPr>
          <p:cNvPr id="138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8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527A62-03E5-4ADF-9372-25BFC99DD43B}" type="slidenum">
              <a:rPr lang="en-US" smtClean="0"/>
              <a:pPr/>
              <a:t>59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808DCB-1BB4-4448-82BA-1887E5CBE85F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D0726E-1DAC-487D-93FF-995F6E6CED9D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367BDC-873B-4E72-9535-EC84ABB14628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615E34-67BE-43B6-AA45-D342F232CCA0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5238" y="725488"/>
            <a:ext cx="4784725" cy="358775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493EAD-23B6-4685-A532-CC774742BF81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9BE1-CC02-4630-A187-1FA3D78B1A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D7741-022D-4361-BD74-799334698C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C337E-79AB-43D3-B7D5-9A8EDE49DF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005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828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624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81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1639-4E2F-4550-BAEE-C5BDC1CB80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1FF34-FEDA-430E-8462-E7A209AF30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BF50-AC92-44AF-92A4-620F182E35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26E91-021D-4B32-926D-DC16A89D51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6749-8CA8-49DA-A68F-85171B0F52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6D7BB-2806-4694-9201-C1DF6EA7CF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D4D2A-A0A1-4AB1-BF3F-4E3C9BF559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DC858-3513-47BE-8939-E01A91F098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fld id="{9D615FC6-65EA-469E-A2AC-6B14F4DC46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4" Type="http://schemas.openxmlformats.org/officeDocument/2006/relationships/hyperlink" Target="http://vision.ucsd.edu/~bbabenko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1.w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12.wmf"/><Relationship Id="rId7" Type="http://schemas.openxmlformats.org/officeDocument/2006/relationships/oleObject" Target="../embeddings/oleObject5.bin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15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.bin"/><Relationship Id="rId4" Type="http://schemas.openxmlformats.org/officeDocument/2006/relationships/image" Target="../media/image16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oleObject" Target="../embeddings/oleObject7.bin"/><Relationship Id="rId6" Type="http://schemas.openxmlformats.org/officeDocument/2006/relationships/image" Target="../media/image18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3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29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en-us/um/people/viola/pubs/detect/violajones_cvpr2001.pdf" TargetMode="External"/><Relationship Id="rId4" Type="http://schemas.openxmlformats.org/officeDocument/2006/relationships/hyperlink" Target="http://www.vision.caltech.edu/html-files/EE148-2005-Spring/pprs/viola04ijcv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6" Type="http://schemas.openxmlformats.org/officeDocument/2006/relationships/image" Target="../media/image34.jpeg"/><Relationship Id="rId7" Type="http://schemas.openxmlformats.org/officeDocument/2006/relationships/image" Target="../media/image35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hyperlink" Target="http://www.apple.com/ilife/iphoto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36.png"/><Relationship Id="rId5" Type="http://schemas.openxmlformats.org/officeDocument/2006/relationships/image" Target="../media/image33.jpe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37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://www.cs.princeton.edu/~schapire/uncompress-papers.cgi/FreundSc99.ps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38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groups/977532@N24/pool/" TargetMode="External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png"/><Relationship Id="rId5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6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hyperlink" Target="http://www.maclife.com/article/news/iphotos_faces_recognizes_cats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columbia.edu/CAVE/projects/faceverification/" TargetMode="External"/><Relationship Id="rId4" Type="http://schemas.openxmlformats.org/officeDocument/2006/relationships/image" Target="../media/image55.jpe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4" Type="http://schemas.openxmlformats.org/officeDocument/2006/relationships/image" Target="../media/image57.jpeg"/><Relationship Id="rId5" Type="http://schemas.openxmlformats.org/officeDocument/2006/relationships/image" Target="../media/image58.jpe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4" Type="http://schemas.openxmlformats.org/officeDocument/2006/relationships/image" Target="../media/image59.jpeg"/><Relationship Id="rId5" Type="http://schemas.openxmlformats.org/officeDocument/2006/relationships/image" Target="../media/image60.jpeg"/><Relationship Id="rId6" Type="http://schemas.openxmlformats.org/officeDocument/2006/relationships/image" Target="../media/image61.jpeg"/><Relationship Id="rId7" Type="http://schemas.openxmlformats.org/officeDocument/2006/relationships/image" Target="../media/image62.jpeg"/><Relationship Id="rId8" Type="http://schemas.openxmlformats.org/officeDocument/2006/relationships/image" Target="../media/image63.jpeg"/><Relationship Id="rId9" Type="http://schemas.openxmlformats.org/officeDocument/2006/relationships/image" Target="../media/image64.jpeg"/><Relationship Id="rId10" Type="http://schemas.openxmlformats.org/officeDocument/2006/relationships/image" Target="../media/image65.jpeg"/><Relationship Id="rId11" Type="http://schemas.openxmlformats.org/officeDocument/2006/relationships/image" Target="../media/image66.jpe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4" Type="http://schemas.openxmlformats.org/officeDocument/2006/relationships/image" Target="../media/image67.png"/><Relationship Id="rId5" Type="http://schemas.openxmlformats.org/officeDocument/2006/relationships/image" Target="../media/image68.jpeg"/><Relationship Id="rId6" Type="http://schemas.openxmlformats.org/officeDocument/2006/relationships/image" Target="../media/image69.jpe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7.jpeg"/><Relationship Id="rId12" Type="http://schemas.openxmlformats.org/officeDocument/2006/relationships/image" Target="../media/image78.jpeg"/><Relationship Id="rId13" Type="http://schemas.openxmlformats.org/officeDocument/2006/relationships/image" Target="../media/image79.jpe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9.xml"/><Relationship Id="rId4" Type="http://schemas.openxmlformats.org/officeDocument/2006/relationships/image" Target="../media/image70.jpeg"/><Relationship Id="rId5" Type="http://schemas.openxmlformats.org/officeDocument/2006/relationships/image" Target="../media/image71.jpeg"/><Relationship Id="rId6" Type="http://schemas.openxmlformats.org/officeDocument/2006/relationships/image" Target="../media/image72.jpeg"/><Relationship Id="rId7" Type="http://schemas.openxmlformats.org/officeDocument/2006/relationships/image" Target="../media/image73.jpeg"/><Relationship Id="rId8" Type="http://schemas.openxmlformats.org/officeDocument/2006/relationships/image" Target="../media/image74.jpeg"/><Relationship Id="rId9" Type="http://schemas.openxmlformats.org/officeDocument/2006/relationships/image" Target="../media/image75.jpeg"/><Relationship Id="rId10" Type="http://schemas.openxmlformats.org/officeDocument/2006/relationships/image" Target="../media/image7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4" Type="http://schemas.openxmlformats.org/officeDocument/2006/relationships/image" Target="../media/image80.pn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4" Type="http://schemas.openxmlformats.org/officeDocument/2006/relationships/image" Target="../media/image81.pn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9.jpeg"/><Relationship Id="rId12" Type="http://schemas.openxmlformats.org/officeDocument/2006/relationships/image" Target="../media/image90.jpeg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2.xml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jpeg"/><Relationship Id="rId8" Type="http://schemas.openxmlformats.org/officeDocument/2006/relationships/image" Target="../media/image86.jpeg"/><Relationship Id="rId9" Type="http://schemas.openxmlformats.org/officeDocument/2006/relationships/image" Target="../media/image87.jpeg"/><Relationship Id="rId10" Type="http://schemas.openxmlformats.org/officeDocument/2006/relationships/image" Target="../media/image8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columbia.edu/CAVE/projects/faceverification/" TargetMode="External"/><Relationship Id="rId4" Type="http://schemas.openxmlformats.org/officeDocument/2006/relationships/hyperlink" Target="http://vis-www.cs.umass.edu/lfw/" TargetMode="External"/><Relationship Id="rId5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Face detection</a:t>
            </a:r>
          </a:p>
        </p:txBody>
      </p:sp>
      <p:pic>
        <p:nvPicPr>
          <p:cNvPr id="8" name="Picture 7" descr="fas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4600" y="990600"/>
            <a:ext cx="4038600" cy="3028950"/>
          </a:xfrm>
          <a:prstGeom prst="rect">
            <a:avLst/>
          </a:prstGeom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828800" y="4267200"/>
            <a:ext cx="56707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dirty="0" smtClean="0"/>
              <a:t>Behold a state-of-the-art face detector!</a:t>
            </a:r>
          </a:p>
          <a:p>
            <a:pPr algn="ctr"/>
            <a:r>
              <a:rPr lang="en-US" b="0" dirty="0" smtClean="0"/>
              <a:t>(Courtesy </a:t>
            </a:r>
            <a:r>
              <a:rPr lang="en-US" b="0" dirty="0" smtClean="0">
                <a:hlinkClick r:id="rId4"/>
              </a:rPr>
              <a:t>Boris </a:t>
            </a:r>
            <a:r>
              <a:rPr lang="en-US" b="0" dirty="0" err="1" smtClean="0">
                <a:hlinkClick r:id="rId4"/>
              </a:rPr>
              <a:t>Babenko</a:t>
            </a:r>
            <a:r>
              <a:rPr lang="en-US" b="0" dirty="0" smtClean="0"/>
              <a:t>)</a:t>
            </a:r>
            <a:endParaRPr lang="en-US" b="0" dirty="0"/>
          </a:p>
        </p:txBody>
      </p:sp>
      <p:sp>
        <p:nvSpPr>
          <p:cNvPr id="2" name="TextBox 1"/>
          <p:cNvSpPr txBox="1"/>
          <p:nvPr/>
        </p:nvSpPr>
        <p:spPr>
          <a:xfrm>
            <a:off x="2590800" y="6477000"/>
            <a:ext cx="3275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slides adapted from Svetlana </a:t>
            </a:r>
            <a:r>
              <a:rPr lang="en-US" sz="1400" b="0" dirty="0" err="1" smtClean="0"/>
              <a:t>Lazebnik</a:t>
            </a:r>
            <a:endParaRPr lang="en-US" sz="1400" b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smtClean="0">
                <a:ea typeface="ＭＳ Ｐゴシック" pitchFamily="34" charset="-128"/>
              </a:rPr>
              <a:t>Principal Component Analysis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295400"/>
            <a:ext cx="4267200" cy="4724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600" smtClean="0">
                <a:ea typeface="ＭＳ Ｐゴシック" pitchFamily="34" charset="-128"/>
              </a:rPr>
              <a:t>A N</a:t>
            </a:r>
            <a:r>
              <a:rPr lang="en-US" sz="1600" i="1" smtClean="0">
                <a:ea typeface="ＭＳ Ｐゴシック" pitchFamily="34" charset="-128"/>
              </a:rPr>
              <a:t> x N</a:t>
            </a:r>
            <a:r>
              <a:rPr lang="en-US" sz="1600" smtClean="0">
                <a:ea typeface="ＭＳ Ｐゴシック" pitchFamily="34" charset="-128"/>
              </a:rPr>
              <a:t> pixel image of a face,           represented as a vector occupies a         single point in </a:t>
            </a:r>
            <a:r>
              <a:rPr lang="en-US" sz="1600" i="1" smtClean="0">
                <a:ea typeface="ＭＳ Ｐゴシック" pitchFamily="34" charset="-128"/>
              </a:rPr>
              <a:t>N</a:t>
            </a:r>
            <a:r>
              <a:rPr lang="en-US" sz="1600" i="1" baseline="30000" smtClean="0">
                <a:ea typeface="ＭＳ Ｐゴシック" pitchFamily="34" charset="-128"/>
              </a:rPr>
              <a:t>2</a:t>
            </a:r>
            <a:r>
              <a:rPr lang="en-US" sz="1600" smtClean="0">
                <a:ea typeface="ＭＳ Ｐゴシック" pitchFamily="34" charset="-128"/>
              </a:rPr>
              <a:t>-dimensional image       space.</a:t>
            </a:r>
          </a:p>
          <a:p>
            <a:pPr eaLnBrk="1" hangingPunct="1">
              <a:lnSpc>
                <a:spcPct val="80000"/>
              </a:lnSpc>
            </a:pPr>
            <a:endParaRPr lang="en-US" sz="1600" smtClean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600" smtClean="0">
                <a:ea typeface="ＭＳ Ｐゴシック" pitchFamily="34" charset="-128"/>
              </a:rPr>
              <a:t>Images of faces being similar in overall    configuration, will not be randomly           distributed  in this huge image space.</a:t>
            </a:r>
          </a:p>
          <a:p>
            <a:pPr eaLnBrk="1" hangingPunct="1">
              <a:lnSpc>
                <a:spcPct val="80000"/>
              </a:lnSpc>
            </a:pPr>
            <a:endParaRPr lang="en-US" sz="1600" smtClean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600" smtClean="0">
                <a:ea typeface="ＭＳ Ｐゴシック" pitchFamily="34" charset="-128"/>
              </a:rPr>
              <a:t>Therefore, they can be described by a     low dimensional subspace.</a:t>
            </a:r>
          </a:p>
          <a:p>
            <a:pPr eaLnBrk="1" hangingPunct="1">
              <a:lnSpc>
                <a:spcPct val="80000"/>
              </a:lnSpc>
            </a:pPr>
            <a:endParaRPr lang="en-US" sz="1600" smtClean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600" smtClean="0">
                <a:ea typeface="ＭＳ Ｐゴシック" pitchFamily="34" charset="-128"/>
              </a:rPr>
              <a:t>Main idea of PCA for faces: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400" smtClean="0">
                <a:ea typeface="ＭＳ Ｐゴシック" pitchFamily="34" charset="-128"/>
              </a:rPr>
              <a:t>To find vectors that best account for variation of face images in entire       image space.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400" smtClean="0">
                <a:ea typeface="ＭＳ Ｐゴシック" pitchFamily="34" charset="-128"/>
              </a:rPr>
              <a:t>These vectors are called eigen         vectors.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400" smtClean="0">
                <a:ea typeface="ＭＳ Ｐゴシック" pitchFamily="34" charset="-128"/>
              </a:rPr>
              <a:t>Construct a face space and project  the images into this face space         (eigenfaces).</a:t>
            </a:r>
          </a:p>
          <a:p>
            <a:pPr eaLnBrk="1" hangingPunct="1">
              <a:lnSpc>
                <a:spcPct val="80000"/>
              </a:lnSpc>
            </a:pPr>
            <a:endParaRPr lang="en-US" sz="1600" smtClean="0">
              <a:ea typeface="ＭＳ Ｐゴシック" pitchFamily="34" charset="-128"/>
            </a:endParaRPr>
          </a:p>
        </p:txBody>
      </p:sp>
      <p:graphicFrame>
        <p:nvGraphicFramePr>
          <p:cNvPr id="17410" name="Object 2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43087250"/>
              </p:ext>
            </p:extLst>
          </p:nvPr>
        </p:nvGraphicFramePr>
        <p:xfrm>
          <a:off x="5111750" y="1828800"/>
          <a:ext cx="3186113" cy="318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Bitmap Image" r:id="rId3" imgW="25400" imgH="25400" progId="PBrush">
                  <p:embed/>
                </p:oleObj>
              </mc:Choice>
              <mc:Fallback>
                <p:oleObj name="Bitmap Image" r:id="rId3" imgW="25400" imgH="25400" progId="PBrush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1750" y="1828800"/>
                        <a:ext cx="3186113" cy="3186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1740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Image Representation</a:t>
            </a:r>
          </a:p>
        </p:txBody>
      </p:sp>
      <p:sp>
        <p:nvSpPr>
          <p:cNvPr id="1843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524000"/>
            <a:ext cx="5181600" cy="4114800"/>
          </a:xfrm>
          <a:noFill/>
        </p:spPr>
        <p:txBody>
          <a:bodyPr/>
          <a:lstStyle/>
          <a:p>
            <a:pPr eaLnBrk="1" hangingPunct="1"/>
            <a:r>
              <a:rPr lang="en-US" sz="1800" smtClean="0">
                <a:ea typeface="ＭＳ Ｐゴシック" pitchFamily="34" charset="-128"/>
              </a:rPr>
              <a:t>Training set of m images of size </a:t>
            </a:r>
            <a:r>
              <a:rPr lang="en-US" sz="1800" i="1" smtClean="0">
                <a:ea typeface="ＭＳ Ｐゴシック" pitchFamily="34" charset="-128"/>
              </a:rPr>
              <a:t>N*N</a:t>
            </a:r>
            <a:r>
              <a:rPr lang="en-US" sz="1800" smtClean="0">
                <a:ea typeface="ＭＳ Ｐゴシック" pitchFamily="34" charset="-128"/>
              </a:rPr>
              <a:t> are represented by vectors of size </a:t>
            </a:r>
            <a:r>
              <a:rPr lang="en-US" sz="1800" i="1" smtClean="0">
                <a:ea typeface="ＭＳ Ｐゴシック" pitchFamily="34" charset="-128"/>
              </a:rPr>
              <a:t>N</a:t>
            </a:r>
            <a:r>
              <a:rPr lang="en-US" sz="1800" baseline="30000" smtClean="0">
                <a:ea typeface="ＭＳ Ｐゴシック" pitchFamily="34" charset="-128"/>
              </a:rPr>
              <a:t>2</a:t>
            </a:r>
          </a:p>
          <a:p>
            <a:pPr eaLnBrk="1" hangingPunct="1">
              <a:buFontTx/>
              <a:buNone/>
            </a:pPr>
            <a:r>
              <a:rPr lang="en-US" sz="1800" smtClean="0">
                <a:ea typeface="ＭＳ Ｐゴシック" pitchFamily="34" charset="-128"/>
                <a:sym typeface="Symbol" charset="2"/>
              </a:rPr>
              <a:t>		 x</a:t>
            </a:r>
            <a:r>
              <a:rPr lang="en-US" sz="1800" baseline="-25000" smtClean="0">
                <a:ea typeface="ＭＳ Ｐゴシック" pitchFamily="34" charset="-128"/>
                <a:sym typeface="Symbol" charset="2"/>
              </a:rPr>
              <a:t>1</a:t>
            </a:r>
            <a:r>
              <a:rPr lang="en-US" sz="1800" smtClean="0">
                <a:ea typeface="ＭＳ Ｐゴシック" pitchFamily="34" charset="-128"/>
                <a:sym typeface="Symbol" charset="2"/>
              </a:rPr>
              <a:t>,x</a:t>
            </a:r>
            <a:r>
              <a:rPr lang="en-US" sz="1800" baseline="-22000" smtClean="0">
                <a:ea typeface="ＭＳ Ｐゴシック" pitchFamily="34" charset="-128"/>
                <a:sym typeface="Symbol" charset="2"/>
              </a:rPr>
              <a:t>2</a:t>
            </a:r>
            <a:r>
              <a:rPr lang="en-US" sz="1800" smtClean="0">
                <a:ea typeface="ＭＳ Ｐゴシック" pitchFamily="34" charset="-128"/>
                <a:sym typeface="Symbol" charset="2"/>
              </a:rPr>
              <a:t>,x</a:t>
            </a:r>
            <a:r>
              <a:rPr lang="en-US" sz="1800" baseline="-25000" smtClean="0">
                <a:ea typeface="ＭＳ Ｐゴシック" pitchFamily="34" charset="-128"/>
                <a:sym typeface="Symbol" charset="2"/>
              </a:rPr>
              <a:t>3</a:t>
            </a:r>
            <a:r>
              <a:rPr lang="en-US" sz="1800" smtClean="0">
                <a:ea typeface="ＭＳ Ｐゴシック" pitchFamily="34" charset="-128"/>
                <a:sym typeface="Symbol" charset="2"/>
              </a:rPr>
              <a:t>,…,x</a:t>
            </a:r>
            <a:r>
              <a:rPr lang="en-US" sz="1800" baseline="-25000" smtClean="0">
                <a:ea typeface="ＭＳ Ｐゴシック" pitchFamily="34" charset="-128"/>
                <a:sym typeface="Symbol" charset="2"/>
              </a:rPr>
              <a:t>M</a:t>
            </a:r>
            <a:r>
              <a:rPr lang="en-US" sz="1800" smtClean="0">
                <a:ea typeface="ＭＳ Ｐゴシック" pitchFamily="34" charset="-128"/>
                <a:sym typeface="Symbol" charset="2"/>
              </a:rPr>
              <a:t> </a:t>
            </a:r>
          </a:p>
          <a:p>
            <a:pPr eaLnBrk="1" hangingPunct="1">
              <a:buFontTx/>
              <a:buNone/>
            </a:pPr>
            <a:endParaRPr lang="en-US" sz="1400" smtClean="0">
              <a:ea typeface="ＭＳ Ｐゴシック" pitchFamily="34" charset="-128"/>
              <a:sym typeface="Symbol" charset="2"/>
            </a:endParaRPr>
          </a:p>
          <a:p>
            <a:pPr eaLnBrk="1" hangingPunct="1">
              <a:buFontTx/>
              <a:buNone/>
            </a:pPr>
            <a:endParaRPr lang="en-US" sz="1400" smtClean="0">
              <a:ea typeface="ＭＳ Ｐゴシック" pitchFamily="34" charset="-128"/>
              <a:sym typeface="Symbol" charset="2"/>
            </a:endParaRPr>
          </a:p>
          <a:p>
            <a:pPr eaLnBrk="1" hangingPunct="1">
              <a:buFontTx/>
              <a:buNone/>
            </a:pPr>
            <a:r>
              <a:rPr lang="en-US" sz="1400" smtClean="0">
                <a:ea typeface="ＭＳ Ｐゴシック" pitchFamily="34" charset="-128"/>
                <a:sym typeface="Symbol" charset="2"/>
              </a:rPr>
              <a:t>	</a:t>
            </a:r>
            <a:r>
              <a:rPr lang="en-US" sz="1400" u="sng" smtClean="0">
                <a:ea typeface="ＭＳ Ｐゴシック" pitchFamily="34" charset="-128"/>
                <a:sym typeface="Symbol" charset="2"/>
              </a:rPr>
              <a:t>Example</a:t>
            </a:r>
            <a:r>
              <a:rPr lang="en-US" sz="1400" smtClean="0">
                <a:ea typeface="ＭＳ Ｐゴシック" pitchFamily="34" charset="-128"/>
                <a:sym typeface="Symbol" charset="2"/>
              </a:rPr>
              <a:t> </a:t>
            </a:r>
          </a:p>
          <a:p>
            <a:pPr eaLnBrk="1" hangingPunct="1"/>
            <a:endParaRPr lang="en-US" sz="1400" smtClean="0">
              <a:ea typeface="ＭＳ Ｐゴシック" pitchFamily="34" charset="-128"/>
              <a:sym typeface="Symbol" charset="2"/>
            </a:endParaRPr>
          </a:p>
          <a:p>
            <a:pPr eaLnBrk="1" hangingPunct="1">
              <a:buFontTx/>
              <a:buNone/>
            </a:pPr>
            <a:r>
              <a:rPr lang="en-US" sz="1400" smtClean="0">
                <a:ea typeface="ＭＳ Ｐゴシック" pitchFamily="34" charset="-128"/>
                <a:sym typeface="Symbol" charset="2"/>
              </a:rPr>
              <a:t>	</a:t>
            </a:r>
          </a:p>
          <a:p>
            <a:pPr eaLnBrk="1" hangingPunct="1">
              <a:buFontTx/>
              <a:buNone/>
            </a:pPr>
            <a:r>
              <a:rPr lang="en-US" sz="1400" smtClean="0">
                <a:ea typeface="ＭＳ Ｐゴシック" pitchFamily="34" charset="-128"/>
                <a:sym typeface="Symbol" charset="2"/>
              </a:rPr>
              <a:t>	</a:t>
            </a:r>
          </a:p>
          <a:p>
            <a:pPr eaLnBrk="1" hangingPunct="1">
              <a:buFontTx/>
              <a:buNone/>
            </a:pPr>
            <a:endParaRPr lang="en-US" sz="1400" smtClean="0">
              <a:ea typeface="ＭＳ Ｐゴシック" pitchFamily="34" charset="-128"/>
              <a:sym typeface="Symbol" charset="2"/>
            </a:endParaRPr>
          </a:p>
          <a:p>
            <a:pPr eaLnBrk="1" hangingPunct="1"/>
            <a:endParaRPr lang="en-US" sz="1400" smtClean="0">
              <a:ea typeface="ＭＳ Ｐゴシック" pitchFamily="34" charset="-128"/>
              <a:sym typeface="Symbol" charset="2"/>
            </a:endParaRPr>
          </a:p>
          <a:p>
            <a:pPr eaLnBrk="1" hangingPunct="1">
              <a:buFontTx/>
              <a:buNone/>
            </a:pPr>
            <a:endParaRPr lang="en-US" sz="1400" smtClean="0">
              <a:ea typeface="ＭＳ Ｐゴシック" pitchFamily="34" charset="-128"/>
              <a:sym typeface="Symbol" charset="2"/>
            </a:endParaRPr>
          </a:p>
          <a:p>
            <a:pPr eaLnBrk="1" hangingPunct="1">
              <a:buFontTx/>
              <a:buNone/>
            </a:pPr>
            <a:endParaRPr lang="en-US" sz="1000" smtClean="0">
              <a:ea typeface="ＭＳ Ｐゴシック" pitchFamily="34" charset="-128"/>
              <a:sym typeface="Symbol" charset="2"/>
            </a:endParaRPr>
          </a:p>
          <a:p>
            <a:pPr eaLnBrk="1" hangingPunct="1">
              <a:buFontTx/>
              <a:buNone/>
            </a:pPr>
            <a:endParaRPr lang="en-US" sz="1000" baseline="-25000" smtClean="0">
              <a:ea typeface="ＭＳ Ｐゴシック" pitchFamily="34" charset="-128"/>
              <a:sym typeface="Symbol" charset="2"/>
            </a:endParaRPr>
          </a:p>
          <a:p>
            <a:pPr eaLnBrk="1" hangingPunct="1">
              <a:buFontTx/>
              <a:buNone/>
            </a:pPr>
            <a:endParaRPr lang="en-US" sz="1400" baseline="-25000" smtClean="0">
              <a:ea typeface="ＭＳ Ｐゴシック" pitchFamily="34" charset="-128"/>
              <a:sym typeface="Symbol" charset="2"/>
            </a:endParaRPr>
          </a:p>
        </p:txBody>
      </p:sp>
      <p:graphicFrame>
        <p:nvGraphicFramePr>
          <p:cNvPr id="18434" name="Object 2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762000" y="3970338"/>
          <a:ext cx="1447800" cy="1125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0" name="Equation" r:id="rId3" imgW="914400" imgH="711016" progId="Equation.3">
                  <p:embed/>
                </p:oleObj>
              </mc:Choice>
              <mc:Fallback>
                <p:oleObj name="Equation" r:id="rId3" imgW="914400" imgH="711016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3970338"/>
                        <a:ext cx="1447800" cy="1125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9" name="Line 5"/>
          <p:cNvSpPr>
            <a:spLocks noChangeShapeType="1"/>
          </p:cNvSpPr>
          <p:nvPr/>
        </p:nvSpPr>
        <p:spPr bwMode="auto">
          <a:xfrm>
            <a:off x="2286000" y="47244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8435" name="Object 3"/>
          <p:cNvGraphicFramePr>
            <a:graphicFrameLocks noChangeAspect="1"/>
          </p:cNvGraphicFramePr>
          <p:nvPr/>
        </p:nvGraphicFramePr>
        <p:xfrm>
          <a:off x="3265488" y="3332163"/>
          <a:ext cx="628650" cy="285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1" name="Equation" r:id="rId5" imgW="456924" imgH="2069664" progId="Equation.3">
                  <p:embed/>
                </p:oleObj>
              </mc:Choice>
              <mc:Fallback>
                <p:oleObj name="Equation" r:id="rId5" imgW="456924" imgH="206966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5488" y="3332163"/>
                        <a:ext cx="628650" cy="2851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6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867400" y="3886200"/>
          <a:ext cx="2012950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2" name="Bitmap Image" r:id="rId7" imgW="3486637" imgH="4486901" progId="PBrush">
                  <p:embed/>
                </p:oleObj>
              </mc:Choice>
              <mc:Fallback>
                <p:oleObj name="Bitmap Image" r:id="rId7" imgW="3486637" imgH="4486901" progId="PBrush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3886200"/>
                        <a:ext cx="2012950" cy="259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81600" y="1143000"/>
            <a:ext cx="3176127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9101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Average Image and Difference Images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600200"/>
            <a:ext cx="7620000" cy="4495800"/>
          </a:xfrm>
        </p:spPr>
        <p:txBody>
          <a:bodyPr/>
          <a:lstStyle/>
          <a:p>
            <a:pPr eaLnBrk="1" hangingPunct="1"/>
            <a:r>
              <a:rPr lang="en-US" sz="1800" smtClean="0">
                <a:ea typeface="ＭＳ Ｐゴシック" pitchFamily="34" charset="-128"/>
              </a:rPr>
              <a:t>The average training set is defined by  </a:t>
            </a:r>
          </a:p>
          <a:p>
            <a:pPr eaLnBrk="1" hangingPunct="1"/>
            <a:endParaRPr lang="en-US" sz="1800" smtClean="0">
              <a:ea typeface="ＭＳ Ｐゴシック" pitchFamily="34" charset="-128"/>
            </a:endParaRPr>
          </a:p>
          <a:p>
            <a:pPr eaLnBrk="1" hangingPunct="1">
              <a:buFontTx/>
              <a:buNone/>
            </a:pPr>
            <a:r>
              <a:rPr lang="en-US" sz="1800" smtClean="0">
                <a:ea typeface="ＭＳ Ｐゴシック" pitchFamily="34" charset="-128"/>
              </a:rPr>
              <a:t>		 </a:t>
            </a:r>
            <a:r>
              <a:rPr lang="en-US" sz="1800" smtClean="0">
                <a:latin typeface="Symbol" charset="2"/>
                <a:ea typeface="ＭＳ Ｐゴシック" pitchFamily="34" charset="-128"/>
              </a:rPr>
              <a:t>m</a:t>
            </a:r>
            <a:r>
              <a:rPr lang="en-US" sz="1800" smtClean="0">
                <a:ea typeface="ＭＳ Ｐゴシック" pitchFamily="34" charset="-128"/>
              </a:rPr>
              <a:t>= (1/m) ∑</a:t>
            </a:r>
            <a:r>
              <a:rPr lang="en-US" sz="1800" baseline="30000" smtClean="0">
                <a:ea typeface="ＭＳ Ｐゴシック" pitchFamily="34" charset="-128"/>
              </a:rPr>
              <a:t>m</a:t>
            </a:r>
            <a:r>
              <a:rPr lang="en-US" sz="1800" baseline="-25000" smtClean="0">
                <a:ea typeface="ＭＳ Ｐゴシック" pitchFamily="34" charset="-128"/>
              </a:rPr>
              <a:t>i=1</a:t>
            </a:r>
            <a:r>
              <a:rPr lang="en-US" sz="1800" smtClean="0">
                <a:ea typeface="ＭＳ Ｐゴシック" pitchFamily="34" charset="-128"/>
              </a:rPr>
              <a:t> </a:t>
            </a:r>
            <a:r>
              <a:rPr lang="en-US" sz="1800" smtClean="0">
                <a:ea typeface="ＭＳ Ｐゴシック" pitchFamily="34" charset="-128"/>
                <a:sym typeface="Symbol" charset="2"/>
              </a:rPr>
              <a:t>x</a:t>
            </a:r>
            <a:r>
              <a:rPr lang="en-US" sz="1800" baseline="-25000" smtClean="0">
                <a:ea typeface="ＭＳ Ｐゴシック" pitchFamily="34" charset="-128"/>
              </a:rPr>
              <a:t>i</a:t>
            </a:r>
          </a:p>
          <a:p>
            <a:pPr eaLnBrk="1" hangingPunct="1">
              <a:buFontTx/>
              <a:buNone/>
            </a:pPr>
            <a:endParaRPr lang="en-US" sz="1800" baseline="-25000" smtClean="0">
              <a:ea typeface="ＭＳ Ｐゴシック" pitchFamily="34" charset="-128"/>
            </a:endParaRPr>
          </a:p>
          <a:p>
            <a:pPr eaLnBrk="1" hangingPunct="1">
              <a:buFontTx/>
              <a:buNone/>
            </a:pPr>
            <a:endParaRPr lang="en-US" sz="1800" baseline="-25000" smtClean="0">
              <a:ea typeface="ＭＳ Ｐゴシック" pitchFamily="34" charset="-128"/>
            </a:endParaRPr>
          </a:p>
          <a:p>
            <a:pPr eaLnBrk="1" hangingPunct="1">
              <a:buFontTx/>
              <a:buNone/>
            </a:pPr>
            <a:endParaRPr lang="en-US" sz="2000" baseline="-25000" smtClean="0">
              <a:ea typeface="ＭＳ Ｐゴシック" pitchFamily="34" charset="-128"/>
            </a:endParaRPr>
          </a:p>
          <a:p>
            <a:pPr eaLnBrk="1" hangingPunct="1">
              <a:buFontTx/>
              <a:buNone/>
            </a:pPr>
            <a:endParaRPr lang="en-US" sz="2000" baseline="-25000" smtClean="0">
              <a:ea typeface="ＭＳ Ｐゴシック" pitchFamily="34" charset="-128"/>
            </a:endParaRPr>
          </a:p>
          <a:p>
            <a:pPr eaLnBrk="1" hangingPunct="1">
              <a:buFontTx/>
              <a:buNone/>
            </a:pPr>
            <a:r>
              <a:rPr lang="en-US" sz="2000" smtClean="0">
                <a:ea typeface="ＭＳ Ｐゴシック" pitchFamily="34" charset="-128"/>
              </a:rPr>
              <a:t>	</a:t>
            </a:r>
          </a:p>
          <a:p>
            <a:pPr eaLnBrk="1" hangingPunct="1">
              <a:buFontTx/>
              <a:buNone/>
            </a:pPr>
            <a:endParaRPr lang="en-US" sz="2000" smtClean="0">
              <a:ea typeface="ＭＳ Ｐゴシック" pitchFamily="34" charset="-128"/>
              <a:sym typeface="Symbol" charset="2"/>
            </a:endParaRPr>
          </a:p>
          <a:p>
            <a:pPr eaLnBrk="1" hangingPunct="1"/>
            <a:r>
              <a:rPr lang="en-US" sz="1800" smtClean="0">
                <a:ea typeface="ＭＳ Ｐゴシック" pitchFamily="34" charset="-128"/>
                <a:sym typeface="Symbol" charset="2"/>
              </a:rPr>
              <a:t>Each face differs from the average by vector </a:t>
            </a:r>
          </a:p>
          <a:p>
            <a:pPr eaLnBrk="1" hangingPunct="1">
              <a:buFontTx/>
              <a:buNone/>
            </a:pPr>
            <a:endParaRPr lang="en-US" sz="1800" smtClean="0">
              <a:ea typeface="ＭＳ Ｐゴシック" pitchFamily="34" charset="-128"/>
              <a:sym typeface="Symbol" charset="2"/>
            </a:endParaRPr>
          </a:p>
          <a:p>
            <a:pPr lvl="2" eaLnBrk="1" hangingPunct="1">
              <a:buFontTx/>
              <a:buNone/>
            </a:pPr>
            <a:r>
              <a:rPr lang="en-US" smtClean="0">
                <a:ea typeface="ＭＳ Ｐゴシック" pitchFamily="34" charset="-128"/>
                <a:sym typeface="Symbol" charset="2"/>
              </a:rPr>
              <a:t>	 r</a:t>
            </a:r>
            <a:r>
              <a:rPr lang="en-US" baseline="-25000" smtClean="0">
                <a:ea typeface="ＭＳ Ｐゴシック" pitchFamily="34" charset="-128"/>
                <a:sym typeface="Symbol" charset="2"/>
              </a:rPr>
              <a:t>i</a:t>
            </a:r>
            <a:r>
              <a:rPr lang="en-US" smtClean="0">
                <a:ea typeface="ＭＳ Ｐゴシック" pitchFamily="34" charset="-128"/>
                <a:sym typeface="Symbol" charset="2"/>
              </a:rPr>
              <a:t> = x</a:t>
            </a:r>
            <a:r>
              <a:rPr lang="en-US" baseline="-25000" smtClean="0">
                <a:ea typeface="ＭＳ Ｐゴシック" pitchFamily="34" charset="-128"/>
                <a:sym typeface="Symbol" charset="2"/>
              </a:rPr>
              <a:t>i</a:t>
            </a:r>
            <a:r>
              <a:rPr lang="en-US" smtClean="0">
                <a:ea typeface="ＭＳ Ｐゴシック" pitchFamily="34" charset="-128"/>
                <a:sym typeface="Symbol" charset="2"/>
              </a:rPr>
              <a:t> – </a:t>
            </a:r>
            <a:r>
              <a:rPr lang="en-US" smtClean="0">
                <a:latin typeface="Symbol" charset="2"/>
                <a:ea typeface="ＭＳ Ｐゴシック" pitchFamily="34" charset="-128"/>
              </a:rPr>
              <a:t>m</a:t>
            </a:r>
            <a:endParaRPr lang="en-US" smtClean="0">
              <a:ea typeface="ＭＳ Ｐゴシック" pitchFamily="34" charset="-128"/>
              <a:sym typeface="Symbol" charset="2"/>
            </a:endParaRPr>
          </a:p>
          <a:p>
            <a:pPr eaLnBrk="1" hangingPunct="1">
              <a:buFontTx/>
              <a:buNone/>
            </a:pPr>
            <a:r>
              <a:rPr lang="en-US" sz="2000" smtClean="0">
                <a:ea typeface="ＭＳ Ｐゴシック" pitchFamily="34" charset="-128"/>
                <a:sym typeface="Symbol" charset="2"/>
              </a:rPr>
              <a:t>	</a:t>
            </a:r>
          </a:p>
        </p:txBody>
      </p:sp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6324600" y="1524000"/>
          <a:ext cx="1719263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" name="Bitmap Image" r:id="rId3" imgW="1238423" imgH="1371429" progId="PBrush">
                  <p:embed/>
                </p:oleObj>
              </mc:Choice>
              <mc:Fallback>
                <p:oleObj name="Bitmap Image" r:id="rId3" imgW="1238423" imgH="1371429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1524000"/>
                        <a:ext cx="1719263" cy="190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7052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Covariance Matrix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848600" cy="4648200"/>
          </a:xfrm>
        </p:spPr>
        <p:txBody>
          <a:bodyPr/>
          <a:lstStyle/>
          <a:p>
            <a:pPr eaLnBrk="1" hangingPunct="1"/>
            <a:r>
              <a:rPr lang="en-US" sz="1800" smtClean="0">
                <a:ea typeface="ＭＳ Ｐゴシック" pitchFamily="34" charset="-128"/>
              </a:rPr>
              <a:t>The covariance matrix is constructed as</a:t>
            </a:r>
          </a:p>
          <a:p>
            <a:pPr eaLnBrk="1" hangingPunct="1"/>
            <a:endParaRPr lang="en-US" sz="1800" smtClean="0">
              <a:ea typeface="ＭＳ Ｐゴシック" pitchFamily="34" charset="-128"/>
            </a:endParaRPr>
          </a:p>
          <a:p>
            <a:pPr eaLnBrk="1" hangingPunct="1">
              <a:buFontTx/>
              <a:buNone/>
            </a:pPr>
            <a:r>
              <a:rPr lang="en-US" sz="1800" smtClean="0">
                <a:ea typeface="ＭＳ Ｐゴシック" pitchFamily="34" charset="-128"/>
              </a:rPr>
              <a:t>          C = AA</a:t>
            </a:r>
            <a:r>
              <a:rPr lang="en-US" sz="1800" baseline="30000" smtClean="0">
                <a:ea typeface="ＭＳ Ｐゴシック" pitchFamily="34" charset="-128"/>
              </a:rPr>
              <a:t>T</a:t>
            </a:r>
            <a:r>
              <a:rPr lang="en-US" sz="1800" smtClean="0">
                <a:ea typeface="ＭＳ Ｐゴシック" pitchFamily="34" charset="-128"/>
              </a:rPr>
              <a:t> where A=[r</a:t>
            </a:r>
            <a:r>
              <a:rPr lang="en-US" sz="1800" baseline="-25000" smtClean="0">
                <a:ea typeface="ＭＳ Ｐゴシック" pitchFamily="34" charset="-128"/>
              </a:rPr>
              <a:t>1</a:t>
            </a:r>
            <a:r>
              <a:rPr lang="en-US" sz="1800" smtClean="0">
                <a:ea typeface="ＭＳ Ｐゴシック" pitchFamily="34" charset="-128"/>
              </a:rPr>
              <a:t>,…,r</a:t>
            </a:r>
            <a:r>
              <a:rPr lang="en-US" sz="1800" baseline="-25000" smtClean="0">
                <a:ea typeface="ＭＳ Ｐゴシック" pitchFamily="34" charset="-128"/>
              </a:rPr>
              <a:t>m</a:t>
            </a:r>
            <a:r>
              <a:rPr lang="en-US" sz="1800" smtClean="0">
                <a:ea typeface="ＭＳ Ｐゴシック" pitchFamily="34" charset="-128"/>
              </a:rPr>
              <a:t>]</a:t>
            </a:r>
            <a:endParaRPr lang="en-US" sz="1800" i="1" baseline="30000" smtClean="0">
              <a:ea typeface="ＭＳ Ｐゴシック" pitchFamily="34" charset="-128"/>
            </a:endParaRPr>
          </a:p>
          <a:p>
            <a:pPr eaLnBrk="1" hangingPunct="1">
              <a:buFontTx/>
              <a:buNone/>
            </a:pPr>
            <a:endParaRPr lang="en-US" sz="1800" smtClean="0">
              <a:ea typeface="ＭＳ Ｐゴシック" pitchFamily="34" charset="-128"/>
            </a:endParaRPr>
          </a:p>
          <a:p>
            <a:pPr eaLnBrk="1" hangingPunct="1">
              <a:buFontTx/>
              <a:buNone/>
            </a:pPr>
            <a:endParaRPr lang="en-US" sz="1800" smtClean="0">
              <a:ea typeface="ＭＳ Ｐゴシック" pitchFamily="34" charset="-128"/>
            </a:endParaRPr>
          </a:p>
          <a:p>
            <a:pPr eaLnBrk="1" hangingPunct="1">
              <a:buFontTx/>
              <a:buNone/>
            </a:pPr>
            <a:endParaRPr lang="en-US" sz="1800" smtClean="0">
              <a:ea typeface="ＭＳ Ｐゴシック" pitchFamily="34" charset="-128"/>
            </a:endParaRPr>
          </a:p>
          <a:p>
            <a:pPr eaLnBrk="1" hangingPunct="1">
              <a:buFontTx/>
              <a:buNone/>
            </a:pPr>
            <a:endParaRPr lang="en-US" sz="1800" smtClean="0">
              <a:ea typeface="ＭＳ Ｐゴシック" pitchFamily="34" charset="-128"/>
            </a:endParaRPr>
          </a:p>
          <a:p>
            <a:pPr eaLnBrk="1" hangingPunct="1">
              <a:buFontTx/>
              <a:buNone/>
            </a:pPr>
            <a:endParaRPr lang="en-US" sz="1800" smtClean="0">
              <a:ea typeface="ＭＳ Ｐゴシック" pitchFamily="34" charset="-128"/>
            </a:endParaRPr>
          </a:p>
          <a:p>
            <a:pPr eaLnBrk="1" hangingPunct="1"/>
            <a:r>
              <a:rPr lang="en-US" sz="1800" smtClean="0">
                <a:ea typeface="ＭＳ Ｐゴシック" pitchFamily="34" charset="-128"/>
                <a:sym typeface="Symbol" charset="2"/>
              </a:rPr>
              <a:t>Finding eigenvectors of </a:t>
            </a:r>
            <a:r>
              <a:rPr lang="en-US" sz="1800" i="1" smtClean="0">
                <a:ea typeface="ＭＳ Ｐゴシック" pitchFamily="34" charset="-128"/>
              </a:rPr>
              <a:t>N</a:t>
            </a:r>
            <a:r>
              <a:rPr lang="en-US" sz="1800" i="1" baseline="30000" smtClean="0">
                <a:ea typeface="ＭＳ Ｐゴシック" pitchFamily="34" charset="-128"/>
              </a:rPr>
              <a:t>2</a:t>
            </a:r>
            <a:r>
              <a:rPr lang="en-US" sz="1800" baseline="30000" smtClean="0">
                <a:ea typeface="ＭＳ Ｐゴシック" pitchFamily="34" charset="-128"/>
              </a:rPr>
              <a:t> </a:t>
            </a:r>
            <a:r>
              <a:rPr lang="en-US" sz="1800" smtClean="0">
                <a:ea typeface="ＭＳ Ｐゴシック" pitchFamily="34" charset="-128"/>
              </a:rPr>
              <a:t>x </a:t>
            </a:r>
            <a:r>
              <a:rPr lang="en-US" sz="1800" i="1" smtClean="0">
                <a:ea typeface="ＭＳ Ｐゴシック" pitchFamily="34" charset="-128"/>
              </a:rPr>
              <a:t>N</a:t>
            </a:r>
            <a:r>
              <a:rPr lang="en-US" sz="1800" i="1" baseline="30000" smtClean="0">
                <a:ea typeface="ＭＳ Ｐゴシック" pitchFamily="34" charset="-128"/>
              </a:rPr>
              <a:t>2 </a:t>
            </a:r>
            <a:r>
              <a:rPr lang="en-US" sz="1800" smtClean="0">
                <a:ea typeface="ＭＳ Ｐゴシック" pitchFamily="34" charset="-128"/>
              </a:rPr>
              <a:t> matrix  is  intractable. Hence, use the matrix A</a:t>
            </a:r>
            <a:r>
              <a:rPr lang="en-US" sz="1800" baseline="30000" smtClean="0">
                <a:ea typeface="ＭＳ Ｐゴシック" pitchFamily="34" charset="-128"/>
              </a:rPr>
              <a:t>T</a:t>
            </a:r>
            <a:r>
              <a:rPr lang="en-US" sz="1800" smtClean="0">
                <a:ea typeface="ＭＳ Ｐゴシック" pitchFamily="34" charset="-128"/>
              </a:rPr>
              <a:t>A of size </a:t>
            </a:r>
            <a:r>
              <a:rPr lang="en-US" sz="1800" i="1" smtClean="0">
                <a:ea typeface="ＭＳ Ｐゴシック" pitchFamily="34" charset="-128"/>
              </a:rPr>
              <a:t>m </a:t>
            </a:r>
            <a:r>
              <a:rPr lang="en-US" sz="1800" smtClean="0">
                <a:ea typeface="ＭＳ Ｐゴシック" pitchFamily="34" charset="-128"/>
              </a:rPr>
              <a:t>x </a:t>
            </a:r>
            <a:r>
              <a:rPr lang="en-US" sz="1800" i="1" smtClean="0">
                <a:ea typeface="ＭＳ Ｐゴシック" pitchFamily="34" charset="-128"/>
              </a:rPr>
              <a:t>m</a:t>
            </a:r>
            <a:r>
              <a:rPr lang="en-US" sz="1800" smtClean="0">
                <a:ea typeface="ＭＳ Ｐゴシック" pitchFamily="34" charset="-128"/>
              </a:rPr>
              <a:t> and find eigenvectors of this small matrix.</a:t>
            </a:r>
            <a:endParaRPr lang="en-US" sz="1800" smtClean="0">
              <a:ea typeface="ＭＳ Ｐゴシック" pitchFamily="34" charset="-128"/>
              <a:sym typeface="Symbol" charset="2"/>
            </a:endParaRPr>
          </a:p>
          <a:p>
            <a:pPr eaLnBrk="1" hangingPunct="1"/>
            <a:endParaRPr lang="en-US" sz="1800" smtClean="0">
              <a:ea typeface="ＭＳ Ｐゴシック" pitchFamily="34" charset="-128"/>
            </a:endParaRPr>
          </a:p>
          <a:p>
            <a:pPr eaLnBrk="1" hangingPunct="1"/>
            <a:endParaRPr lang="en-US" sz="1800" smtClean="0">
              <a:ea typeface="ＭＳ Ｐゴシック" pitchFamily="34" charset="-128"/>
            </a:endParaRPr>
          </a:p>
          <a:p>
            <a:pPr eaLnBrk="1" hangingPunct="1"/>
            <a:endParaRPr lang="en-US" sz="1800" smtClean="0">
              <a:ea typeface="ＭＳ Ｐゴシック" pitchFamily="34" charset="-128"/>
            </a:endParaRPr>
          </a:p>
          <a:p>
            <a:pPr eaLnBrk="1" hangingPunct="1">
              <a:buFontTx/>
              <a:buNone/>
            </a:pPr>
            <a:r>
              <a:rPr lang="en-US" sz="1800" smtClean="0">
                <a:ea typeface="ＭＳ Ｐゴシック" pitchFamily="34" charset="-128"/>
              </a:rPr>
              <a:t>					</a:t>
            </a:r>
          </a:p>
          <a:p>
            <a:pPr eaLnBrk="1" hangingPunct="1">
              <a:buFontTx/>
              <a:buNone/>
            </a:pPr>
            <a:r>
              <a:rPr lang="en-US" sz="1800" smtClean="0">
                <a:ea typeface="ＭＳ Ｐゴシック" pitchFamily="34" charset="-128"/>
              </a:rPr>
              <a:t>                                                                           </a:t>
            </a:r>
          </a:p>
        </p:txBody>
      </p:sp>
      <p:sp>
        <p:nvSpPr>
          <p:cNvPr id="20484" name="Text Box 8"/>
          <p:cNvSpPr txBox="1">
            <a:spLocks noChangeArrowheads="1"/>
          </p:cNvSpPr>
          <p:nvPr/>
        </p:nvSpPr>
        <p:spPr bwMode="auto">
          <a:xfrm>
            <a:off x="2590800" y="2743200"/>
            <a:ext cx="2743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Size of this matrix is </a:t>
            </a:r>
            <a:r>
              <a:rPr lang="en-US" sz="1600" i="1"/>
              <a:t>N</a:t>
            </a:r>
            <a:r>
              <a:rPr lang="en-US" sz="1600" i="1" baseline="30000"/>
              <a:t>2</a:t>
            </a:r>
            <a:r>
              <a:rPr lang="en-US" sz="1600"/>
              <a:t> x </a:t>
            </a:r>
            <a:r>
              <a:rPr lang="en-US" sz="1600" i="1"/>
              <a:t>N</a:t>
            </a:r>
            <a:r>
              <a:rPr lang="en-US" sz="1600" i="1" baseline="30000"/>
              <a:t>2</a:t>
            </a:r>
          </a:p>
        </p:txBody>
      </p:sp>
      <p:sp>
        <p:nvSpPr>
          <p:cNvPr id="20485" name="Line 9"/>
          <p:cNvSpPr>
            <a:spLocks noChangeShapeType="1"/>
          </p:cNvSpPr>
          <p:nvPr/>
        </p:nvSpPr>
        <p:spPr bwMode="auto">
          <a:xfrm flipH="1" flipV="1">
            <a:off x="2209800" y="2438400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497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Eigenvalues and Eigenvectors - Definition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7848600" cy="2590800"/>
          </a:xfrm>
        </p:spPr>
        <p:txBody>
          <a:bodyPr/>
          <a:lstStyle/>
          <a:p>
            <a:pPr eaLnBrk="1" hangingPunct="1"/>
            <a:r>
              <a:rPr lang="en-US" sz="2000" smtClean="0">
                <a:ea typeface="ＭＳ Ｐゴシック" pitchFamily="34" charset="-128"/>
              </a:rPr>
              <a:t>If v is a nonzero vector and </a:t>
            </a:r>
            <a:r>
              <a:rPr lang="el-GR" sz="2000" smtClean="0">
                <a:ea typeface="ＭＳ Ｐゴシック" pitchFamily="34" charset="-128"/>
                <a:cs typeface="Arial" charset="0"/>
              </a:rPr>
              <a:t>λ</a:t>
            </a:r>
            <a:r>
              <a:rPr lang="en-US" sz="2000" smtClean="0">
                <a:ea typeface="ＭＳ Ｐゴシック" pitchFamily="34" charset="-128"/>
              </a:rPr>
              <a:t> is a number such that </a:t>
            </a:r>
          </a:p>
          <a:p>
            <a:pPr eaLnBrk="1" hangingPunct="1">
              <a:buFontTx/>
              <a:buNone/>
            </a:pPr>
            <a:r>
              <a:rPr lang="en-US" sz="2000" smtClean="0">
                <a:ea typeface="ＭＳ Ｐゴシック" pitchFamily="34" charset="-128"/>
              </a:rPr>
              <a:t>                 </a:t>
            </a:r>
            <a:r>
              <a:rPr lang="en-US" sz="2000" b="1" smtClean="0">
                <a:ea typeface="ＭＳ Ｐゴシック" pitchFamily="34" charset="-128"/>
              </a:rPr>
              <a:t>Av = </a:t>
            </a:r>
            <a:r>
              <a:rPr lang="el-GR" sz="2000" b="1" smtClean="0">
                <a:ea typeface="ＭＳ Ｐゴシック" pitchFamily="34" charset="-128"/>
                <a:cs typeface="Arial" charset="0"/>
              </a:rPr>
              <a:t>λ</a:t>
            </a:r>
            <a:r>
              <a:rPr lang="en-US" sz="2000" b="1" smtClean="0">
                <a:ea typeface="ＭＳ Ｐゴシック" pitchFamily="34" charset="-128"/>
              </a:rPr>
              <a:t>v</a:t>
            </a:r>
            <a:r>
              <a:rPr lang="en-US" sz="2000" smtClean="0">
                <a:ea typeface="ＭＳ Ｐゴシック" pitchFamily="34" charset="-128"/>
              </a:rPr>
              <a:t>, then             </a:t>
            </a:r>
          </a:p>
          <a:p>
            <a:pPr eaLnBrk="1" hangingPunct="1">
              <a:buFontTx/>
              <a:buNone/>
            </a:pPr>
            <a:r>
              <a:rPr lang="en-US" sz="2000" smtClean="0">
                <a:ea typeface="ＭＳ Ｐゴシック" pitchFamily="34" charset="-128"/>
              </a:rPr>
              <a:t>    v is said to be an </a:t>
            </a:r>
            <a:r>
              <a:rPr lang="en-US" sz="2000" i="1" smtClean="0">
                <a:ea typeface="ＭＳ Ｐゴシック" pitchFamily="34" charset="-128"/>
              </a:rPr>
              <a:t>eigenvector</a:t>
            </a:r>
            <a:r>
              <a:rPr lang="en-US" sz="2000" smtClean="0">
                <a:ea typeface="ＭＳ Ｐゴシック" pitchFamily="34" charset="-128"/>
              </a:rPr>
              <a:t> of A with </a:t>
            </a:r>
            <a:r>
              <a:rPr lang="en-US" sz="2000" i="1" smtClean="0">
                <a:ea typeface="ＭＳ Ｐゴシック" pitchFamily="34" charset="-128"/>
              </a:rPr>
              <a:t>eigenvalue </a:t>
            </a:r>
            <a:r>
              <a:rPr lang="el-GR" sz="2000" smtClean="0">
                <a:ea typeface="ＭＳ Ｐゴシック" pitchFamily="34" charset="-128"/>
                <a:cs typeface="Arial" charset="0"/>
              </a:rPr>
              <a:t>λ</a:t>
            </a:r>
            <a:r>
              <a:rPr lang="en-US" sz="2000" smtClean="0">
                <a:ea typeface="ＭＳ Ｐゴシック" pitchFamily="34" charset="-128"/>
              </a:rPr>
              <a:t>.</a:t>
            </a:r>
          </a:p>
          <a:p>
            <a:pPr eaLnBrk="1" hangingPunct="1">
              <a:buFontTx/>
              <a:buNone/>
            </a:pPr>
            <a:endParaRPr lang="en-US" sz="2000" smtClean="0">
              <a:ea typeface="ＭＳ Ｐゴシック" pitchFamily="34" charset="-128"/>
            </a:endParaRPr>
          </a:p>
          <a:p>
            <a:pPr eaLnBrk="1" hangingPunct="1">
              <a:buFontTx/>
              <a:buNone/>
            </a:pPr>
            <a:r>
              <a:rPr lang="en-US" sz="1800" smtClean="0">
                <a:ea typeface="ＭＳ Ｐゴシック" pitchFamily="34" charset="-128"/>
              </a:rPr>
              <a:t>	</a:t>
            </a:r>
            <a:r>
              <a:rPr lang="en-US" sz="1800" u="sng" smtClean="0">
                <a:ea typeface="ＭＳ Ｐゴシック" pitchFamily="34" charset="-128"/>
              </a:rPr>
              <a:t>Example</a:t>
            </a:r>
          </a:p>
          <a:p>
            <a:pPr eaLnBrk="1" hangingPunct="1">
              <a:buFontTx/>
              <a:buNone/>
            </a:pPr>
            <a:r>
              <a:rPr lang="en-US" sz="1800" smtClean="0">
                <a:ea typeface="ＭＳ Ｐゴシック" pitchFamily="34" charset="-128"/>
              </a:rPr>
              <a:t>	</a:t>
            </a:r>
          </a:p>
        </p:txBody>
      </p:sp>
      <p:graphicFrame>
        <p:nvGraphicFramePr>
          <p:cNvPr id="21506" name="Object 2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2286000" y="3810000"/>
          <a:ext cx="2971800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" name="Equation" r:id="rId3" imgW="1282585" imgH="456924" progId="Equation.3">
                  <p:embed/>
                </p:oleObj>
              </mc:Choice>
              <mc:Fallback>
                <p:oleObj name="Equation" r:id="rId3" imgW="1282585" imgH="456924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3810000"/>
                        <a:ext cx="2971800" cy="1063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9818" name="WordArt 10"/>
          <p:cNvSpPr>
            <a:spLocks noChangeArrowheads="1" noChangeShapeType="1" noTextEdit="1"/>
          </p:cNvSpPr>
          <p:nvPr/>
        </p:nvSpPr>
        <p:spPr bwMode="auto">
          <a:xfrm>
            <a:off x="2743200" y="5486400"/>
            <a:ext cx="180975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800" kern="1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A</a:t>
            </a:r>
          </a:p>
        </p:txBody>
      </p:sp>
      <p:sp>
        <p:nvSpPr>
          <p:cNvPr id="119819" name="WordArt 11"/>
          <p:cNvSpPr>
            <a:spLocks noChangeArrowheads="1" noChangeShapeType="1" noTextEdit="1"/>
          </p:cNvSpPr>
          <p:nvPr/>
        </p:nvSpPr>
        <p:spPr bwMode="auto">
          <a:xfrm>
            <a:off x="5181600" y="3200400"/>
            <a:ext cx="180975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800" kern="1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Symbol"/>
              </a:rPr>
              <a:t>l</a:t>
            </a:r>
          </a:p>
        </p:txBody>
      </p:sp>
      <p:sp>
        <p:nvSpPr>
          <p:cNvPr id="119820" name="WordArt 12"/>
          <p:cNvSpPr>
            <a:spLocks noChangeArrowheads="1" noChangeShapeType="1" noTextEdit="1"/>
          </p:cNvSpPr>
          <p:nvPr/>
        </p:nvSpPr>
        <p:spPr bwMode="auto">
          <a:xfrm>
            <a:off x="4267200" y="5486400"/>
            <a:ext cx="15240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v</a:t>
            </a:r>
          </a:p>
        </p:txBody>
      </p:sp>
      <p:sp>
        <p:nvSpPr>
          <p:cNvPr id="119822" name="Line 14"/>
          <p:cNvSpPr>
            <a:spLocks noChangeShapeType="1"/>
          </p:cNvSpPr>
          <p:nvPr/>
        </p:nvSpPr>
        <p:spPr bwMode="auto">
          <a:xfrm flipV="1">
            <a:off x="2819400" y="5029200"/>
            <a:ext cx="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9823" name="Line 15"/>
          <p:cNvSpPr>
            <a:spLocks noChangeShapeType="1"/>
          </p:cNvSpPr>
          <p:nvPr/>
        </p:nvSpPr>
        <p:spPr bwMode="auto">
          <a:xfrm flipH="1" flipV="1">
            <a:off x="3810000" y="5029200"/>
            <a:ext cx="38100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9824" name="Line 16"/>
          <p:cNvSpPr>
            <a:spLocks noChangeShapeType="1"/>
          </p:cNvSpPr>
          <p:nvPr/>
        </p:nvSpPr>
        <p:spPr bwMode="auto">
          <a:xfrm flipV="1">
            <a:off x="4495800" y="5105400"/>
            <a:ext cx="3810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9825" name="Line 17"/>
          <p:cNvSpPr>
            <a:spLocks noChangeShapeType="1"/>
          </p:cNvSpPr>
          <p:nvPr/>
        </p:nvSpPr>
        <p:spPr bwMode="auto">
          <a:xfrm flipH="1">
            <a:off x="4419600" y="3505200"/>
            <a:ext cx="609600" cy="762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9826" name="WordArt 18"/>
          <p:cNvSpPr>
            <a:spLocks noChangeArrowheads="1" noChangeShapeType="1" noTextEdit="1"/>
          </p:cNvSpPr>
          <p:nvPr/>
        </p:nvSpPr>
        <p:spPr bwMode="auto">
          <a:xfrm>
            <a:off x="4572000" y="5476875"/>
            <a:ext cx="1676400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800" kern="1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(eigenvectors)</a:t>
            </a:r>
          </a:p>
        </p:txBody>
      </p:sp>
      <p:sp>
        <p:nvSpPr>
          <p:cNvPr id="119827" name="WordArt 19"/>
          <p:cNvSpPr>
            <a:spLocks noChangeArrowheads="1" noChangeShapeType="1" noTextEdit="1"/>
          </p:cNvSpPr>
          <p:nvPr/>
        </p:nvSpPr>
        <p:spPr bwMode="auto">
          <a:xfrm>
            <a:off x="5486400" y="3200400"/>
            <a:ext cx="1676400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800" kern="1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(eigenvalues)</a:t>
            </a:r>
          </a:p>
        </p:txBody>
      </p:sp>
    </p:spTree>
    <p:extLst>
      <p:ext uri="{BB962C8B-B14F-4D97-AF65-F5344CB8AC3E}">
        <p14:creationId xmlns:p14="http://schemas.microsoft.com/office/powerpoint/2010/main" val="1861837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9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9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9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9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9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9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9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9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9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9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9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9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9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9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9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9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8" grpId="0" animBg="1"/>
      <p:bldP spid="119819" grpId="0" animBg="1"/>
      <p:bldP spid="119820" grpId="0" animBg="1"/>
      <p:bldP spid="119822" grpId="0" animBg="1"/>
      <p:bldP spid="119823" grpId="0" animBg="1"/>
      <p:bldP spid="119824" grpId="0" animBg="1"/>
      <p:bldP spid="119825" grpId="0" animBg="1"/>
      <p:bldP spid="119826" grpId="0" animBg="1"/>
      <p:bldP spid="1198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Eigenvectors of Covariance Matrix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2667000"/>
          </a:xfrm>
        </p:spPr>
        <p:txBody>
          <a:bodyPr/>
          <a:lstStyle/>
          <a:p>
            <a:pPr eaLnBrk="1" hangingPunct="1"/>
            <a:r>
              <a:rPr lang="en-US" sz="1800" smtClean="0">
                <a:ea typeface="ＭＳ Ｐゴシック" pitchFamily="34" charset="-128"/>
                <a:sym typeface="Symbol" charset="2"/>
              </a:rPr>
              <a:t> </a:t>
            </a:r>
            <a:r>
              <a:rPr lang="en-US" altLang="ko-KR" sz="1800" smtClean="0">
                <a:ea typeface="굴림" charset="-127"/>
                <a:sym typeface="Symbol" charset="2"/>
              </a:rPr>
              <a:t>The eigenvectors v</a:t>
            </a:r>
            <a:r>
              <a:rPr lang="en-US" altLang="ko-KR" sz="1800" baseline="-25000" smtClean="0">
                <a:ea typeface="굴림" charset="-127"/>
                <a:sym typeface="Symbol" charset="2"/>
              </a:rPr>
              <a:t>i</a:t>
            </a:r>
            <a:r>
              <a:rPr lang="en-US" altLang="ko-KR" sz="1800" smtClean="0">
                <a:ea typeface="굴림" charset="-127"/>
                <a:sym typeface="Symbol" charset="2"/>
              </a:rPr>
              <a:t> of A</a:t>
            </a:r>
            <a:r>
              <a:rPr lang="en-US" altLang="ko-KR" sz="1800" baseline="30000" smtClean="0">
                <a:ea typeface="굴림" charset="-127"/>
                <a:sym typeface="Symbol" charset="2"/>
              </a:rPr>
              <a:t>T</a:t>
            </a:r>
            <a:r>
              <a:rPr lang="en-US" altLang="ko-KR" sz="1800" smtClean="0">
                <a:ea typeface="굴림" charset="-127"/>
                <a:sym typeface="Symbol" charset="2"/>
              </a:rPr>
              <a:t>A are:</a:t>
            </a:r>
            <a:endParaRPr lang="en-US" sz="1800" smtClean="0">
              <a:ea typeface="ＭＳ Ｐゴシック" pitchFamily="34" charset="-128"/>
              <a:sym typeface="Symbol" charset="2"/>
            </a:endParaRPr>
          </a:p>
          <a:p>
            <a:pPr eaLnBrk="1" hangingPunct="1"/>
            <a:endParaRPr lang="en-US" sz="1800" smtClean="0">
              <a:ea typeface="ＭＳ Ｐゴシック" pitchFamily="34" charset="-128"/>
            </a:endParaRPr>
          </a:p>
        </p:txBody>
      </p:sp>
      <p:pic>
        <p:nvPicPr>
          <p:cNvPr id="22532" name="Picture 4" descr="New%20Bitmap%20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981200"/>
            <a:ext cx="28194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657225" y="3732213"/>
            <a:ext cx="672623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400"/>
              <a:t>    Consider the eigenvectors v</a:t>
            </a:r>
            <a:r>
              <a:rPr lang="en-US" sz="2400" baseline="-25000"/>
              <a:t>i</a:t>
            </a:r>
            <a:r>
              <a:rPr lang="en-US" sz="2400"/>
              <a:t> of </a:t>
            </a:r>
            <a:r>
              <a:rPr lang="en-US" sz="2400" i="1"/>
              <a:t>A</a:t>
            </a:r>
            <a:r>
              <a:rPr lang="en-US" sz="2400" baseline="30000"/>
              <a:t>T</a:t>
            </a:r>
            <a:r>
              <a:rPr lang="en-US" sz="2400" i="1"/>
              <a:t>A</a:t>
            </a:r>
            <a:r>
              <a:rPr lang="en-US" sz="2400"/>
              <a:t> such that</a:t>
            </a:r>
          </a:p>
          <a:p>
            <a:r>
              <a:rPr lang="en-US" sz="2400"/>
              <a:t>			 </a:t>
            </a:r>
            <a:r>
              <a:rPr lang="en-US" sz="2400" i="1"/>
              <a:t>A</a:t>
            </a:r>
            <a:r>
              <a:rPr lang="en-US" sz="2400" baseline="30000"/>
              <a:t>T</a:t>
            </a:r>
            <a:r>
              <a:rPr lang="en-US" sz="2400" i="1"/>
              <a:t>A</a:t>
            </a:r>
            <a:r>
              <a:rPr lang="en-US" sz="2400"/>
              <a:t>v</a:t>
            </a:r>
            <a:r>
              <a:rPr lang="en-US" sz="2400" baseline="-25000"/>
              <a:t>i</a:t>
            </a:r>
            <a:r>
              <a:rPr lang="en-US" sz="2400"/>
              <a:t> = </a:t>
            </a:r>
            <a:r>
              <a:rPr lang="en-US" sz="2400">
                <a:sym typeface="Symbol" charset="2"/>
              </a:rPr>
              <a:t></a:t>
            </a:r>
            <a:r>
              <a:rPr lang="en-US" sz="2400" baseline="-25000">
                <a:sym typeface="Symbol" charset="2"/>
              </a:rPr>
              <a:t>i</a:t>
            </a:r>
            <a:r>
              <a:rPr lang="en-US" sz="2400">
                <a:sym typeface="Symbol" charset="2"/>
              </a:rPr>
              <a:t>v</a:t>
            </a:r>
            <a:r>
              <a:rPr lang="en-US" sz="2400" baseline="-25000">
                <a:sym typeface="Symbol" charset="2"/>
              </a:rPr>
              <a:t>i</a:t>
            </a:r>
          </a:p>
          <a:p>
            <a:endParaRPr lang="en-US" sz="2400">
              <a:sym typeface="Symbol" charset="2"/>
            </a:endParaRPr>
          </a:p>
          <a:p>
            <a:pPr>
              <a:buFontTx/>
              <a:buChar char="•"/>
            </a:pPr>
            <a:r>
              <a:rPr lang="en-US" sz="2400">
                <a:sym typeface="Symbol" charset="2"/>
              </a:rPr>
              <a:t>    Premultiplying both sides by </a:t>
            </a:r>
            <a:r>
              <a:rPr lang="en-US" sz="2400" i="1">
                <a:sym typeface="Symbol" charset="2"/>
              </a:rPr>
              <a:t>A</a:t>
            </a:r>
            <a:r>
              <a:rPr lang="en-US" sz="2400">
                <a:sym typeface="Symbol" charset="2"/>
              </a:rPr>
              <a:t>, we have    </a:t>
            </a:r>
          </a:p>
          <a:p>
            <a:r>
              <a:rPr lang="en-US" sz="2400">
                <a:sym typeface="Symbol" charset="2"/>
              </a:rPr>
              <a:t>	 		</a:t>
            </a:r>
            <a:r>
              <a:rPr lang="en-US" sz="2400" i="1">
                <a:sym typeface="Symbol" charset="2"/>
              </a:rPr>
              <a:t>A</a:t>
            </a:r>
            <a:r>
              <a:rPr lang="en-US" sz="2400" i="1"/>
              <a:t>A</a:t>
            </a:r>
            <a:r>
              <a:rPr lang="en-US" sz="2400" baseline="30000"/>
              <a:t>T</a:t>
            </a:r>
            <a:r>
              <a:rPr lang="en-US" sz="2400"/>
              <a:t>(</a:t>
            </a:r>
            <a:r>
              <a:rPr lang="en-US" sz="2400" i="1"/>
              <a:t>A</a:t>
            </a:r>
            <a:r>
              <a:rPr lang="en-US" sz="2400"/>
              <a:t>v</a:t>
            </a:r>
            <a:r>
              <a:rPr lang="en-US" sz="2400" baseline="-25000"/>
              <a:t>i</a:t>
            </a:r>
            <a:r>
              <a:rPr lang="en-US" sz="2400"/>
              <a:t>) = </a:t>
            </a:r>
            <a:r>
              <a:rPr lang="en-US" sz="2400">
                <a:sym typeface="Symbol" charset="2"/>
              </a:rPr>
              <a:t></a:t>
            </a:r>
            <a:r>
              <a:rPr lang="en-US" sz="2400" baseline="-25000">
                <a:sym typeface="Symbol" charset="2"/>
              </a:rPr>
              <a:t>i</a:t>
            </a:r>
            <a:r>
              <a:rPr lang="en-US" sz="2400">
                <a:sym typeface="Symbol" charset="2"/>
              </a:rPr>
              <a:t>(</a:t>
            </a:r>
            <a:r>
              <a:rPr lang="en-US" sz="2400" i="1">
                <a:sym typeface="Symbol" charset="2"/>
              </a:rPr>
              <a:t>A</a:t>
            </a:r>
            <a:r>
              <a:rPr lang="en-US" sz="2400">
                <a:sym typeface="Symbol" charset="2"/>
              </a:rPr>
              <a:t>v</a:t>
            </a:r>
            <a:r>
              <a:rPr lang="en-US" sz="2400" baseline="-25000">
                <a:sym typeface="Symbol" charset="2"/>
              </a:rPr>
              <a:t>i</a:t>
            </a:r>
            <a:r>
              <a:rPr lang="en-US" sz="2400">
                <a:sym typeface="Symbol" charset="2"/>
              </a:rPr>
              <a:t>)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607785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Face Space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828800"/>
            <a:ext cx="4724400" cy="4114800"/>
          </a:xfrm>
        </p:spPr>
        <p:txBody>
          <a:bodyPr/>
          <a:lstStyle/>
          <a:p>
            <a:pPr eaLnBrk="1" hangingPunct="1"/>
            <a:r>
              <a:rPr lang="en-US" sz="1600" smtClean="0">
                <a:ea typeface="ＭＳ Ｐゴシック" pitchFamily="34" charset="-128"/>
                <a:sym typeface="Symbol" charset="2"/>
              </a:rPr>
              <a:t>The eigenvectors of covariance matrix are  </a:t>
            </a:r>
          </a:p>
          <a:p>
            <a:pPr eaLnBrk="1" hangingPunct="1">
              <a:buFontTx/>
              <a:buNone/>
            </a:pPr>
            <a:r>
              <a:rPr lang="en-US" sz="1600" smtClean="0">
                <a:ea typeface="ＭＳ Ｐゴシック" pitchFamily="34" charset="-128"/>
                <a:sym typeface="Symbol" charset="2"/>
              </a:rPr>
              <a:t>                   </a:t>
            </a:r>
            <a:r>
              <a:rPr lang="en-US" sz="1600" smtClean="0">
                <a:ea typeface="ＭＳ Ｐゴシック" pitchFamily="34" charset="-128"/>
                <a:cs typeface="Arial" charset="0"/>
                <a:sym typeface="Symbol" charset="2"/>
              </a:rPr>
              <a:t>u</a:t>
            </a:r>
            <a:r>
              <a:rPr lang="en-US" sz="1600" baseline="-25000" smtClean="0">
                <a:ea typeface="ＭＳ Ｐゴシック" pitchFamily="34" charset="-128"/>
                <a:sym typeface="Symbol" charset="2"/>
              </a:rPr>
              <a:t>i</a:t>
            </a:r>
            <a:r>
              <a:rPr lang="en-US" sz="1600" smtClean="0">
                <a:ea typeface="ＭＳ Ｐゴシック" pitchFamily="34" charset="-128"/>
                <a:sym typeface="Symbol" charset="2"/>
              </a:rPr>
              <a:t> = </a:t>
            </a:r>
            <a:r>
              <a:rPr lang="en-US" sz="1600" i="1" smtClean="0">
                <a:ea typeface="ＭＳ Ｐゴシック" pitchFamily="34" charset="-128"/>
                <a:sym typeface="Symbol" charset="2"/>
              </a:rPr>
              <a:t>A</a:t>
            </a:r>
            <a:r>
              <a:rPr lang="en-US" sz="1600" smtClean="0">
                <a:ea typeface="ＭＳ Ｐゴシック" pitchFamily="34" charset="-128"/>
                <a:sym typeface="Symbol" charset="2"/>
              </a:rPr>
              <a:t>v</a:t>
            </a:r>
            <a:r>
              <a:rPr lang="en-US" sz="1600" baseline="-25000" smtClean="0">
                <a:ea typeface="ＭＳ Ｐゴシック" pitchFamily="34" charset="-128"/>
                <a:sym typeface="Symbol" charset="2"/>
              </a:rPr>
              <a:t>i</a:t>
            </a:r>
            <a:endParaRPr lang="en-US" sz="1600" smtClean="0">
              <a:ea typeface="ＭＳ Ｐゴシック" pitchFamily="34" charset="-128"/>
              <a:sym typeface="Symbol" charset="2"/>
            </a:endParaRPr>
          </a:p>
          <a:p>
            <a:pPr eaLnBrk="1" hangingPunct="1"/>
            <a:endParaRPr lang="en-US" sz="1600" smtClean="0">
              <a:ea typeface="ＭＳ Ｐゴシック" pitchFamily="34" charset="-128"/>
            </a:endParaRPr>
          </a:p>
        </p:txBody>
      </p:sp>
      <p:pic>
        <p:nvPicPr>
          <p:cNvPr id="23557" name="Picture 4" descr="New%20Bitmap%20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2667000"/>
            <a:ext cx="2057400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5" descr="New%20Bitmap%20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2886075"/>
            <a:ext cx="19050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9" name="Rectangle 6"/>
          <p:cNvSpPr>
            <a:spLocks noChangeArrowheads="1"/>
          </p:cNvSpPr>
          <p:nvPr/>
        </p:nvSpPr>
        <p:spPr bwMode="auto">
          <a:xfrm>
            <a:off x="685800" y="4495800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800">
                <a:cs typeface="Arial" charset="0"/>
                <a:sym typeface="Symbol" charset="2"/>
              </a:rPr>
              <a:t>u</a:t>
            </a:r>
            <a:r>
              <a:rPr lang="en-US" sz="1800" baseline="-25000">
                <a:cs typeface="Arial" charset="0"/>
                <a:sym typeface="Symbol" charset="2"/>
              </a:rPr>
              <a:t>i </a:t>
            </a:r>
            <a:r>
              <a:rPr lang="en-US" sz="1800">
                <a:cs typeface="Arial" charset="0"/>
                <a:sym typeface="Symbol" charset="2"/>
              </a:rPr>
              <a:t>resemble facial images which look ghostly, hence called </a:t>
            </a:r>
            <a:r>
              <a:rPr lang="en-US" sz="1800">
                <a:solidFill>
                  <a:srgbClr val="FF0000"/>
                </a:solidFill>
                <a:cs typeface="Arial" charset="0"/>
                <a:sym typeface="Symbol" charset="2"/>
              </a:rPr>
              <a:t>Eigenfaces</a:t>
            </a:r>
            <a:endParaRPr lang="en-US" sz="1800" baseline="-25000">
              <a:solidFill>
                <a:srgbClr val="FF0000"/>
              </a:solidFill>
              <a:cs typeface="Arial" charset="0"/>
              <a:sym typeface="Symbol" charset="2"/>
            </a:endParaRPr>
          </a:p>
        </p:txBody>
      </p:sp>
      <p:sp>
        <p:nvSpPr>
          <p:cNvPr id="146439" name="WordArt 7"/>
          <p:cNvSpPr>
            <a:spLocks noChangeArrowheads="1" noChangeShapeType="1" noTextEdit="1"/>
          </p:cNvSpPr>
          <p:nvPr/>
        </p:nvSpPr>
        <p:spPr bwMode="auto">
          <a:xfrm>
            <a:off x="4648200" y="2286000"/>
            <a:ext cx="1457325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800" kern="1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Face Space</a:t>
            </a:r>
          </a:p>
        </p:txBody>
      </p:sp>
      <p:sp>
        <p:nvSpPr>
          <p:cNvPr id="146440" name="Line 8"/>
          <p:cNvSpPr>
            <a:spLocks noChangeShapeType="1"/>
          </p:cNvSpPr>
          <p:nvPr/>
        </p:nvSpPr>
        <p:spPr bwMode="auto">
          <a:xfrm flipH="1">
            <a:off x="5181600" y="2514600"/>
            <a:ext cx="7620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23554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6400800" y="2133600"/>
          <a:ext cx="2514600" cy="1970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6" name="Bitmap Image" r:id="rId5" imgW="3038095" imgH="2381582" progId="PBrush">
                  <p:embed/>
                </p:oleObj>
              </mc:Choice>
              <mc:Fallback>
                <p:oleObj name="Bitmap Image" r:id="rId5" imgW="3038095" imgH="2381582" progId="PBrush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2133600"/>
                        <a:ext cx="2514600" cy="1970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609600" y="5257800"/>
            <a:ext cx="657701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rPr>
              <a:t>A face image can be projected into this face space by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34" charset="-128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rPr>
              <a:t>        	 p</a:t>
            </a:r>
            <a:r>
              <a:rPr kumimoji="0" lang="en-US" sz="2000" b="0" i="0" u="none" strike="noStrike" kern="0" cap="none" spc="0" normalizeH="0" baseline="-250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rPr>
              <a:t>k</a:t>
            </a: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rPr>
              <a:t> = U</a:t>
            </a:r>
            <a:r>
              <a:rPr kumimoji="0" lang="en-US" sz="2000" b="0" i="0" u="none" strike="noStrike" kern="0" cap="none" spc="0" normalizeH="0" baseline="300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rPr>
              <a:t>T</a:t>
            </a: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rPr>
              <a:t>(</a:t>
            </a: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  <a:sym typeface="Symbol" charset="2"/>
              </a:rPr>
              <a:t>x</a:t>
            </a:r>
            <a:r>
              <a:rPr kumimoji="0" lang="en-US" sz="2000" b="0" i="0" u="none" strike="noStrike" kern="0" cap="none" spc="0" normalizeH="0" baseline="-250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  <a:sym typeface="Symbol" charset="2"/>
              </a:rPr>
              <a:t>k</a:t>
            </a: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rPr>
              <a:t> – </a:t>
            </a: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charset="2"/>
                <a:ea typeface="ＭＳ Ｐゴシック" pitchFamily="34" charset="-128"/>
                <a:cs typeface="+mn-cs"/>
              </a:rPr>
              <a:t>m</a:t>
            </a: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rPr>
              <a:t>)  where k=1,…,m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34" charset="-128"/>
              <a:cs typeface="+mn-cs"/>
              <a:sym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26887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6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6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9" grpId="0" animBg="1"/>
      <p:bldP spid="1464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smtClean="0">
                <a:ea typeface="ＭＳ Ｐゴシック" pitchFamily="34" charset="-128"/>
              </a:rPr>
              <a:t>Projection into Face Space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923969"/>
            <a:ext cx="7052318" cy="5934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4166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143000"/>
            <a:ext cx="6886575" cy="527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52400" y="0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EigenFaces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Algorithm</a:t>
            </a:r>
            <a:endParaRPr kumimoji="0" lang="en-US" sz="3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4151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47800"/>
            <a:ext cx="8172450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52400" y="0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EigenFaces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Algorithm</a:t>
            </a:r>
            <a:endParaRPr kumimoji="0" lang="en-US" sz="3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14525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362200"/>
            <a:ext cx="3944938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4165" name="AutoShape 5"/>
          <p:cNvSpPr>
            <a:spLocks noChangeArrowheads="1"/>
          </p:cNvSpPr>
          <p:nvPr/>
        </p:nvSpPr>
        <p:spPr bwMode="auto">
          <a:xfrm>
            <a:off x="457200" y="2438400"/>
            <a:ext cx="623888" cy="685800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Face detection and recognition</a:t>
            </a: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3979863" y="3276600"/>
            <a:ext cx="1295400" cy="838200"/>
          </a:xfrm>
          <a:prstGeom prst="rightArrow">
            <a:avLst>
              <a:gd name="adj1" fmla="val 50000"/>
              <a:gd name="adj2" fmla="val 38636"/>
            </a:avLst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0"/>
              <a:t>Detection</a:t>
            </a:r>
          </a:p>
        </p:txBody>
      </p:sp>
      <p:graphicFrame>
        <p:nvGraphicFramePr>
          <p:cNvPr id="7" name="Object 7"/>
          <p:cNvGraphicFramePr>
            <a:graphicFrameLocks noChangeAspect="1"/>
          </p:cNvGraphicFramePr>
          <p:nvPr/>
        </p:nvGraphicFramePr>
        <p:xfrm>
          <a:off x="5351463" y="3200400"/>
          <a:ext cx="9779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Image" r:id="rId5" imgW="977778" imgH="1002821" progId="">
                  <p:embed/>
                </p:oleObj>
              </mc:Choice>
              <mc:Fallback>
                <p:oleObj name="Image" r:id="rId5" imgW="977778" imgH="1002821" progId="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1463" y="3200400"/>
                        <a:ext cx="977900" cy="1003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6494463" y="3276600"/>
            <a:ext cx="1447800" cy="838200"/>
          </a:xfrm>
          <a:prstGeom prst="rightArrow">
            <a:avLst>
              <a:gd name="adj1" fmla="val 50000"/>
              <a:gd name="adj2" fmla="val 43182"/>
            </a:avLst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0"/>
              <a:t>Recognition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8018463" y="3505200"/>
            <a:ext cx="1049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/>
              <a:t>“Sally”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4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07 -0.01204 L 0.36424 -0.01204 L 0.36337 0.03958 L -0.00504 0.03958 L -0.00504 0.0956 L 0.18073 0.09537 " pathEditMode="relative" rAng="0" ptsTypes="AAAAAA">
                                      <p:cBhvr>
                                        <p:cTn id="9" dur="2000" fill="hold"/>
                                        <p:tgtEl>
                                          <p:spTgt spid="1244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00" y="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4165" grpId="0" animBg="1"/>
      <p:bldP spid="1244165" grpId="1" animBg="1"/>
      <p:bldP spid="6" grpId="0" animBg="1"/>
      <p:bldP spid="8" grpId="0" animBg="1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09600"/>
            <a:ext cx="84105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838200"/>
          </a:xfrm>
        </p:spPr>
        <p:txBody>
          <a:bodyPr/>
          <a:lstStyle/>
          <a:p>
            <a:r>
              <a:rPr lang="en-US" dirty="0" err="1" smtClean="0"/>
              <a:t>EigenFaces</a:t>
            </a:r>
            <a:r>
              <a:rPr lang="en-US" dirty="0" smtClean="0"/>
              <a:t> Algorithm</a:t>
            </a:r>
            <a:endParaRPr lang="en-US" dirty="0"/>
          </a:p>
        </p:txBody>
      </p:sp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86475"/>
            <a:ext cx="881062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87612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8839200" cy="838200"/>
          </a:xfrm>
        </p:spPr>
        <p:txBody>
          <a:bodyPr/>
          <a:lstStyle/>
          <a:p>
            <a:r>
              <a:rPr lang="en-US" dirty="0" err="1" smtClean="0"/>
              <a:t>EigenFaces</a:t>
            </a:r>
            <a:r>
              <a:rPr lang="en-US" dirty="0" smtClean="0"/>
              <a:t> for Detection</a:t>
            </a:r>
            <a:endParaRPr lang="en-US" dirty="0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838200"/>
            <a:ext cx="7753350" cy="5559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93690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8839200" cy="838200"/>
          </a:xfrm>
        </p:spPr>
        <p:txBody>
          <a:bodyPr/>
          <a:lstStyle/>
          <a:p>
            <a:r>
              <a:rPr lang="en-US" dirty="0" err="1" smtClean="0"/>
              <a:t>EigenFaces</a:t>
            </a:r>
            <a:r>
              <a:rPr lang="en-US" dirty="0" smtClean="0"/>
              <a:t> for Recognition</a:t>
            </a:r>
            <a:endParaRPr lang="en-US" dirty="0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447800"/>
            <a:ext cx="7943850" cy="4892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9504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smtClean="0">
                <a:ea typeface="ＭＳ Ｐゴシック" pitchFamily="34" charset="-128"/>
              </a:rPr>
              <a:t>Limitations of Eigenfaces Approach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524000"/>
            <a:ext cx="4495800" cy="2057400"/>
          </a:xfrm>
        </p:spPr>
        <p:txBody>
          <a:bodyPr/>
          <a:lstStyle/>
          <a:p>
            <a:pPr eaLnBrk="1" hangingPunct="1"/>
            <a:endParaRPr lang="en-GB" sz="2000" b="1" smtClean="0">
              <a:ea typeface="ＭＳ Ｐゴシック" pitchFamily="34" charset="-128"/>
            </a:endParaRPr>
          </a:p>
          <a:p>
            <a:pPr eaLnBrk="1" hangingPunct="1"/>
            <a:r>
              <a:rPr lang="en-GB" sz="2000" b="1" smtClean="0">
                <a:ea typeface="ＭＳ Ｐゴシック" pitchFamily="34" charset="-128"/>
              </a:rPr>
              <a:t>Variations in lighting conditions</a:t>
            </a:r>
          </a:p>
          <a:p>
            <a:pPr lvl="1" eaLnBrk="1" hangingPunct="1"/>
            <a:r>
              <a:rPr lang="en-GB" sz="1600" smtClean="0">
                <a:ea typeface="ＭＳ Ｐゴシック" pitchFamily="34" charset="-128"/>
              </a:rPr>
              <a:t>Different lighting conditions for enrolment and query. </a:t>
            </a:r>
          </a:p>
          <a:p>
            <a:pPr lvl="1" eaLnBrk="1" hangingPunct="1"/>
            <a:r>
              <a:rPr lang="en-GB" sz="1600" smtClean="0">
                <a:ea typeface="ＭＳ Ｐゴシック" pitchFamily="34" charset="-128"/>
              </a:rPr>
              <a:t>Bright light causing image saturation.</a:t>
            </a:r>
          </a:p>
          <a:p>
            <a:pPr lvl="1" eaLnBrk="1" hangingPunct="1"/>
            <a:endParaRPr lang="en-GB" sz="1600" smtClean="0">
              <a:ea typeface="ＭＳ Ｐゴシック" pitchFamily="34" charset="-128"/>
            </a:endParaRPr>
          </a:p>
          <a:p>
            <a:pPr lvl="1" eaLnBrk="1" hangingPunct="1"/>
            <a:endParaRPr lang="en-US" sz="1600" smtClean="0">
              <a:ea typeface="ＭＳ Ｐゴシック" pitchFamily="34" charset="-128"/>
            </a:endParaRPr>
          </a:p>
        </p:txBody>
      </p:sp>
      <p:pic>
        <p:nvPicPr>
          <p:cNvPr id="2765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05400" y="1752600"/>
            <a:ext cx="3505200" cy="1641475"/>
          </a:xfrm>
          <a:noFill/>
        </p:spPr>
      </p:pic>
      <p:sp>
        <p:nvSpPr>
          <p:cNvPr id="27653" name="Text Box 6"/>
          <p:cNvSpPr txBox="1">
            <a:spLocks noChangeArrowheads="1"/>
          </p:cNvSpPr>
          <p:nvPr/>
        </p:nvSpPr>
        <p:spPr bwMode="auto">
          <a:xfrm>
            <a:off x="533400" y="3856038"/>
            <a:ext cx="5722938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GB" b="1"/>
              <a:t>     Differences in pose – Head orientation</a:t>
            </a:r>
          </a:p>
          <a:p>
            <a:pPr lvl="1"/>
            <a:r>
              <a:rPr lang="en-GB"/>
              <a:t>      -    2D feature distances appear to distort.</a:t>
            </a:r>
          </a:p>
          <a:p>
            <a:pPr lvl="1"/>
            <a:endParaRPr lang="en-GB"/>
          </a:p>
          <a:p>
            <a:pPr>
              <a:buFontTx/>
              <a:buChar char="•"/>
            </a:pPr>
            <a:r>
              <a:rPr lang="en-GB" b="1"/>
              <a:t>     Expression </a:t>
            </a:r>
          </a:p>
          <a:p>
            <a:pPr lvl="1"/>
            <a:r>
              <a:rPr lang="en-GB"/>
              <a:t>      -   Change in feature location and shape.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152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Linear </a:t>
            </a:r>
            <a:r>
              <a:rPr lang="en-US" dirty="0" err="1" smtClean="0">
                <a:ea typeface="ＭＳ Ｐゴシック" pitchFamily="34" charset="-128"/>
              </a:rPr>
              <a:t>Discriminant</a:t>
            </a:r>
            <a:r>
              <a:rPr lang="en-US" dirty="0" smtClean="0">
                <a:ea typeface="ＭＳ Ｐゴシック" pitchFamily="34" charset="-128"/>
              </a:rPr>
              <a:t> Analysis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1828800"/>
            <a:ext cx="5029200" cy="4114800"/>
          </a:xfrm>
        </p:spPr>
        <p:txBody>
          <a:bodyPr/>
          <a:lstStyle/>
          <a:p>
            <a:pPr eaLnBrk="1" hangingPunct="1"/>
            <a:r>
              <a:rPr lang="en-US" sz="1600" smtClean="0">
                <a:ea typeface="ＭＳ Ｐゴシック" pitchFamily="34" charset="-128"/>
              </a:rPr>
              <a:t>PCA does not use class information</a:t>
            </a:r>
          </a:p>
          <a:p>
            <a:pPr lvl="1" eaLnBrk="1" hangingPunct="1"/>
            <a:r>
              <a:rPr lang="en-US" sz="1400" smtClean="0">
                <a:ea typeface="ＭＳ Ｐゴシック" pitchFamily="34" charset="-128"/>
              </a:rPr>
              <a:t>PCA projections are optimal for reconstruction from a low dimensional basis, they may not be optimal from a discrimination standpoint.</a:t>
            </a:r>
          </a:p>
          <a:p>
            <a:pPr lvl="1" eaLnBrk="1" hangingPunct="1"/>
            <a:endParaRPr lang="en-US" sz="1400" smtClean="0">
              <a:ea typeface="ＭＳ Ｐゴシック" pitchFamily="34" charset="-128"/>
            </a:endParaRPr>
          </a:p>
          <a:p>
            <a:pPr eaLnBrk="1" hangingPunct="1"/>
            <a:r>
              <a:rPr lang="en-US" sz="1600" smtClean="0">
                <a:ea typeface="ＭＳ Ｐゴシック" pitchFamily="34" charset="-128"/>
              </a:rPr>
              <a:t>LDA is an enhancement to PCA</a:t>
            </a:r>
          </a:p>
          <a:p>
            <a:pPr lvl="1" eaLnBrk="1" hangingPunct="1"/>
            <a:r>
              <a:rPr lang="en-US" sz="1400" smtClean="0">
                <a:ea typeface="ＭＳ Ｐゴシック" pitchFamily="34" charset="-128"/>
              </a:rPr>
              <a:t>Constructs a discriminant subspace that minimizes the scatter between images of same class and maximizes the scatter between different class images</a:t>
            </a:r>
          </a:p>
          <a:p>
            <a:pPr lvl="1" eaLnBrk="1" hangingPunct="1">
              <a:buFontTx/>
              <a:buNone/>
            </a:pPr>
            <a:endParaRPr lang="en-US" sz="1400" smtClean="0">
              <a:ea typeface="ＭＳ Ｐゴシック" pitchFamily="34" charset="-128"/>
            </a:endParaRPr>
          </a:p>
          <a:p>
            <a:pPr eaLnBrk="1" hangingPunct="1"/>
            <a:endParaRPr lang="en-US" sz="1400" smtClean="0">
              <a:ea typeface="ＭＳ Ｐゴシック" pitchFamily="34" charset="-128"/>
            </a:endParaRPr>
          </a:p>
        </p:txBody>
      </p:sp>
      <p:graphicFrame>
        <p:nvGraphicFramePr>
          <p:cNvPr id="28674" name="Object 2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99430955"/>
              </p:ext>
            </p:extLst>
          </p:nvPr>
        </p:nvGraphicFramePr>
        <p:xfrm>
          <a:off x="6019800" y="2295525"/>
          <a:ext cx="2505075" cy="250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0" name="Bitmap Image" r:id="rId3" imgW="25400" imgH="25400" progId="PBrush">
                  <p:embed/>
                </p:oleObj>
              </mc:Choice>
              <mc:Fallback>
                <p:oleObj name="Bitmap Image" r:id="rId3" imgW="25400" imgH="25400" progId="PBrush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2295525"/>
                        <a:ext cx="2505075" cy="2505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7738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Viola/Jones Face Detector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A seminal approach to real-time object detection </a:t>
            </a:r>
          </a:p>
          <a:p>
            <a:pPr>
              <a:buFontTx/>
              <a:buChar char="•"/>
            </a:pPr>
            <a:r>
              <a:rPr lang="en-US" smtClean="0"/>
              <a:t>Training is slow, but detection is very fast</a:t>
            </a:r>
          </a:p>
          <a:p>
            <a:pPr>
              <a:buFontTx/>
              <a:buChar char="•"/>
            </a:pPr>
            <a:r>
              <a:rPr lang="en-US" smtClean="0"/>
              <a:t>Key ideas</a:t>
            </a:r>
          </a:p>
          <a:p>
            <a:pPr lvl="1"/>
            <a:r>
              <a:rPr lang="en-US" i="1" smtClean="0"/>
              <a:t>Integral images</a:t>
            </a:r>
            <a:r>
              <a:rPr lang="en-US" smtClean="0"/>
              <a:t> for fast feature evaluation</a:t>
            </a:r>
          </a:p>
          <a:p>
            <a:pPr lvl="1"/>
            <a:r>
              <a:rPr lang="en-US" i="1" smtClean="0"/>
              <a:t>Boosting</a:t>
            </a:r>
            <a:r>
              <a:rPr lang="en-US" smtClean="0"/>
              <a:t> for feature selection</a:t>
            </a:r>
          </a:p>
          <a:p>
            <a:pPr lvl="1"/>
            <a:r>
              <a:rPr lang="en-US" i="1" smtClean="0"/>
              <a:t>Attentional cascade</a:t>
            </a:r>
            <a:r>
              <a:rPr lang="en-US" smtClean="0"/>
              <a:t> for fast rejection of non-face windows</a:t>
            </a:r>
          </a:p>
          <a:p>
            <a:pPr>
              <a:buFontTx/>
              <a:buChar char="•"/>
            </a:pPr>
            <a:endParaRPr lang="en-US" smtClean="0"/>
          </a:p>
        </p:txBody>
      </p:sp>
      <p:sp>
        <p:nvSpPr>
          <p:cNvPr id="11268" name="Rectangle 7"/>
          <p:cNvSpPr>
            <a:spLocks noChangeArrowheads="1"/>
          </p:cNvSpPr>
          <p:nvPr/>
        </p:nvSpPr>
        <p:spPr bwMode="auto">
          <a:xfrm>
            <a:off x="304800" y="5257800"/>
            <a:ext cx="8534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en-US" sz="2000" b="0"/>
              <a:t>P. Viola and M. Jones. </a:t>
            </a:r>
            <a:r>
              <a:rPr lang="en-US" sz="2000" b="0" i="1">
                <a:hlinkClick r:id="rId3"/>
              </a:rPr>
              <a:t>Rapid object detection using a boosted cascade of simple features.</a:t>
            </a:r>
            <a:r>
              <a:rPr lang="en-US" sz="2000" b="0"/>
              <a:t> CVPR 2001. </a:t>
            </a:r>
          </a:p>
        </p:txBody>
      </p:sp>
      <p:sp>
        <p:nvSpPr>
          <p:cNvPr id="11269" name="Rectangle 7"/>
          <p:cNvSpPr>
            <a:spLocks noChangeArrowheads="1"/>
          </p:cNvSpPr>
          <p:nvPr/>
        </p:nvSpPr>
        <p:spPr bwMode="auto">
          <a:xfrm>
            <a:off x="304800" y="6019800"/>
            <a:ext cx="8534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en-US" sz="2000" b="0"/>
              <a:t>P. Viola and M. Jones. </a:t>
            </a:r>
            <a:r>
              <a:rPr lang="en-US" sz="2000" b="0" i="1">
                <a:hlinkClick r:id="rId4"/>
              </a:rPr>
              <a:t>Robust real-time face detection.</a:t>
            </a:r>
            <a:r>
              <a:rPr lang="en-US" sz="2000" b="0"/>
              <a:t> IJCV 57(2), 2004.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229600" cy="838200"/>
          </a:xfrm>
        </p:spPr>
        <p:txBody>
          <a:bodyPr/>
          <a:lstStyle/>
          <a:p>
            <a:r>
              <a:rPr lang="en-US" smtClean="0"/>
              <a:t>Image Features</a:t>
            </a:r>
          </a:p>
        </p:txBody>
      </p:sp>
      <p:pic>
        <p:nvPicPr>
          <p:cNvPr id="12291" name="Picture 4" descr="featur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447800"/>
            <a:ext cx="3429000" cy="301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517525" y="1600200"/>
            <a:ext cx="35210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0"/>
              <a:t>“Rectangle filters”</a:t>
            </a:r>
          </a:p>
          <a:p>
            <a:endParaRPr lang="en-US" sz="2800" b="0"/>
          </a:p>
        </p:txBody>
      </p:sp>
      <p:pic>
        <p:nvPicPr>
          <p:cNvPr id="12293" name="Picture 6" descr="que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1447800"/>
            <a:ext cx="1600200" cy="150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6393" name="Text Box 9"/>
          <p:cNvSpPr txBox="1">
            <a:spLocks noChangeArrowheads="1"/>
          </p:cNvSpPr>
          <p:nvPr/>
        </p:nvSpPr>
        <p:spPr bwMode="auto">
          <a:xfrm>
            <a:off x="685800" y="4248150"/>
            <a:ext cx="4541838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0" i="1"/>
              <a:t>Value =  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b="0" i="1"/>
              <a:t>∑ (pixels in white area) – </a:t>
            </a:r>
            <a:br>
              <a:rPr lang="en-US" sz="2800" b="0" i="1"/>
            </a:br>
            <a:r>
              <a:rPr lang="en-US" sz="2800" b="0" i="1"/>
              <a:t>∑ (pixels in black area)</a:t>
            </a:r>
          </a:p>
          <a:p>
            <a:pPr eaLnBrk="1" hangingPunct="1">
              <a:spcBef>
                <a:spcPct val="50000"/>
              </a:spcBef>
            </a:pPr>
            <a:endParaRPr lang="en-US" sz="2800" b="0" i="1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639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</a:t>
            </a:r>
          </a:p>
        </p:txBody>
      </p:sp>
      <p:pic>
        <p:nvPicPr>
          <p:cNvPr id="13315" name="Picture 3" descr="Rando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5588" y="1600200"/>
            <a:ext cx="2306637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4191000" y="1447800"/>
            <a:ext cx="908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800" b="0"/>
              <a:t>Source</a:t>
            </a:r>
          </a:p>
        </p:txBody>
      </p:sp>
      <p:sp>
        <p:nvSpPr>
          <p:cNvPr id="1252357" name="Text Box 5"/>
          <p:cNvSpPr txBox="1">
            <a:spLocks noChangeArrowheads="1"/>
          </p:cNvSpPr>
          <p:nvPr/>
        </p:nvSpPr>
        <p:spPr bwMode="auto">
          <a:xfrm>
            <a:off x="4267200" y="3733800"/>
            <a:ext cx="831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800" b="0"/>
              <a:t>Result</a:t>
            </a:r>
          </a:p>
        </p:txBody>
      </p:sp>
      <p:pic>
        <p:nvPicPr>
          <p:cNvPr id="13318" name="Picture 6" descr="terminator3_poster"/>
          <p:cNvPicPr>
            <a:picLocks noChangeAspect="1" noChangeArrowheads="1"/>
          </p:cNvPicPr>
          <p:nvPr/>
        </p:nvPicPr>
        <p:blipFill>
          <a:blip r:embed="rId5" cstate="print"/>
          <a:srcRect r="52667" b="26889"/>
          <a:stretch>
            <a:fillRect/>
          </a:stretch>
        </p:blipFill>
        <p:spPr bwMode="auto">
          <a:xfrm>
            <a:off x="5715000" y="1600200"/>
            <a:ext cx="2260600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2359" name="Picture 7" descr="Rando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4191000"/>
            <a:ext cx="2306638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2360" name="Picture 8" descr="terminator3_poster"/>
          <p:cNvPicPr>
            <a:picLocks noChangeAspect="1" noChangeArrowheads="1"/>
          </p:cNvPicPr>
          <p:nvPr/>
        </p:nvPicPr>
        <p:blipFill>
          <a:blip r:embed="rId5" cstate="print"/>
          <a:srcRect r="52667" b="26889"/>
          <a:stretch>
            <a:fillRect/>
          </a:stretch>
        </p:blipFill>
        <p:spPr bwMode="auto">
          <a:xfrm>
            <a:off x="5715000" y="4191000"/>
            <a:ext cx="2257425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324600" y="5003800"/>
            <a:ext cx="1143000" cy="711200"/>
            <a:chOff x="144" y="1296"/>
            <a:chExt cx="864" cy="864"/>
          </a:xfrm>
        </p:grpSpPr>
        <p:sp>
          <p:nvSpPr>
            <p:cNvPr id="13327" name="Rectangle 10"/>
            <p:cNvSpPr>
              <a:spLocks noChangeArrowheads="1"/>
            </p:cNvSpPr>
            <p:nvPr/>
          </p:nvSpPr>
          <p:spPr bwMode="auto">
            <a:xfrm>
              <a:off x="144" y="1296"/>
              <a:ext cx="864" cy="432"/>
            </a:xfrm>
            <a:prstGeom prst="rect">
              <a:avLst/>
            </a:prstGeom>
            <a:solidFill>
              <a:srgbClr val="000000">
                <a:alpha val="67058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8" name="Rectangle 11"/>
            <p:cNvSpPr>
              <a:spLocks noChangeArrowheads="1"/>
            </p:cNvSpPr>
            <p:nvPr/>
          </p:nvSpPr>
          <p:spPr bwMode="auto">
            <a:xfrm>
              <a:off x="144" y="1728"/>
              <a:ext cx="864" cy="432"/>
            </a:xfrm>
            <a:prstGeom prst="rect">
              <a:avLst/>
            </a:prstGeom>
            <a:solidFill>
              <a:srgbClr val="FFFFFF">
                <a:alpha val="67058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209800" y="5080000"/>
            <a:ext cx="1143000" cy="711200"/>
            <a:chOff x="144" y="1296"/>
            <a:chExt cx="864" cy="864"/>
          </a:xfrm>
        </p:grpSpPr>
        <p:sp>
          <p:nvSpPr>
            <p:cNvPr id="13325" name="Rectangle 13"/>
            <p:cNvSpPr>
              <a:spLocks noChangeArrowheads="1"/>
            </p:cNvSpPr>
            <p:nvPr/>
          </p:nvSpPr>
          <p:spPr bwMode="auto">
            <a:xfrm>
              <a:off x="144" y="1296"/>
              <a:ext cx="864" cy="432"/>
            </a:xfrm>
            <a:prstGeom prst="rect">
              <a:avLst/>
            </a:prstGeom>
            <a:solidFill>
              <a:srgbClr val="000000">
                <a:alpha val="67058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6" name="Rectangle 14"/>
            <p:cNvSpPr>
              <a:spLocks noChangeArrowheads="1"/>
            </p:cNvSpPr>
            <p:nvPr/>
          </p:nvSpPr>
          <p:spPr bwMode="auto">
            <a:xfrm>
              <a:off x="144" y="1728"/>
              <a:ext cx="864" cy="432"/>
            </a:xfrm>
            <a:prstGeom prst="rect">
              <a:avLst/>
            </a:prstGeom>
            <a:solidFill>
              <a:srgbClr val="FFFFFF">
                <a:alpha val="67058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252367" name="Picture 15" descr="ThreshLow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9FFFF"/>
              </a:clrFrom>
              <a:clrTo>
                <a:srgbClr val="F9FFFF">
                  <a:alpha val="0"/>
                </a:srgbClr>
              </a:clrTo>
            </a:clrChange>
          </a:blip>
          <a:srcRect t="29091" r="64706" b="32121"/>
          <a:stretch>
            <a:fillRect/>
          </a:stretch>
        </p:blipFill>
        <p:spPr bwMode="auto">
          <a:xfrm>
            <a:off x="914400" y="5029200"/>
            <a:ext cx="457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2368" name="Picture 16" descr="ThreshHigh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t="27272" r="60001" b="29091"/>
          <a:stretch>
            <a:fillRect/>
          </a:stretch>
        </p:blipFill>
        <p:spPr bwMode="auto">
          <a:xfrm>
            <a:off x="5105400" y="4953000"/>
            <a:ext cx="533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2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2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2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235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Fast computation with integral images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46482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The </a:t>
            </a:r>
            <a:r>
              <a:rPr lang="en-US" i="1" smtClean="0"/>
              <a:t>integral image </a:t>
            </a:r>
            <a:r>
              <a:rPr lang="en-US" smtClean="0"/>
              <a:t>computes a value at each pixel (</a:t>
            </a:r>
            <a:r>
              <a:rPr lang="en-US" i="1" smtClean="0"/>
              <a:t>x</a:t>
            </a:r>
            <a:r>
              <a:rPr lang="en-US" smtClean="0"/>
              <a:t>,</a:t>
            </a:r>
            <a:r>
              <a:rPr lang="en-US" i="1" smtClean="0"/>
              <a:t>y</a:t>
            </a:r>
            <a:r>
              <a:rPr lang="en-US" smtClean="0"/>
              <a:t>) that is the sum of the pixel values above and to the left of (</a:t>
            </a:r>
            <a:r>
              <a:rPr lang="en-US" i="1" smtClean="0"/>
              <a:t>x</a:t>
            </a:r>
            <a:r>
              <a:rPr lang="en-US" smtClean="0"/>
              <a:t>,</a:t>
            </a:r>
            <a:r>
              <a:rPr lang="en-US" i="1" smtClean="0"/>
              <a:t>y</a:t>
            </a:r>
            <a:r>
              <a:rPr lang="en-US" smtClean="0"/>
              <a:t>), inclusive</a:t>
            </a:r>
          </a:p>
          <a:p>
            <a:pPr>
              <a:buFontTx/>
              <a:buChar char="•"/>
            </a:pPr>
            <a:r>
              <a:rPr lang="en-US" smtClean="0"/>
              <a:t>This can quickly be computed in one pass through the image</a:t>
            </a:r>
          </a:p>
          <a:p>
            <a:pPr>
              <a:buFontTx/>
              <a:buChar char="•"/>
            </a:pPr>
            <a:endParaRPr lang="en-US" smtClean="0"/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5562600" y="1447800"/>
            <a:ext cx="2667000" cy="274320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en-US" b="0">
              <a:latin typeface="Times New Roman" pitchFamily="18" charset="0"/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6400800" y="2438400"/>
            <a:ext cx="768350" cy="4572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Times New Roman" pitchFamily="18" charset="0"/>
              </a:rPr>
              <a:t>(x,y)</a:t>
            </a: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5562600" y="1447800"/>
            <a:ext cx="914400" cy="1143000"/>
          </a:xfrm>
          <a:prstGeom prst="rect">
            <a:avLst/>
          </a:prstGeom>
          <a:solidFill>
            <a:schemeClr val="accent2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the integral image</a:t>
            </a:r>
          </a:p>
        </p:txBody>
      </p:sp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1371600" y="1143000"/>
            <a:ext cx="6172200" cy="335280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64" name="Rectangle 5"/>
          <p:cNvSpPr>
            <a:spLocks noChangeArrowheads="1"/>
          </p:cNvSpPr>
          <p:nvPr/>
        </p:nvSpPr>
        <p:spPr bwMode="auto">
          <a:xfrm>
            <a:off x="1371600" y="1143000"/>
            <a:ext cx="3200400" cy="22098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65" name="Rectangle 7"/>
          <p:cNvSpPr>
            <a:spLocks noChangeArrowheads="1"/>
          </p:cNvSpPr>
          <p:nvPr/>
        </p:nvSpPr>
        <p:spPr bwMode="auto">
          <a:xfrm>
            <a:off x="4114800" y="2895600"/>
            <a:ext cx="457200" cy="4572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15366" name="Straight Arrow Connector 17"/>
          <p:cNvCxnSpPr>
            <a:cxnSpLocks noChangeShapeType="1"/>
          </p:cNvCxnSpPr>
          <p:nvPr/>
        </p:nvCxnSpPr>
        <p:spPr bwMode="auto">
          <a:xfrm rot="10800000">
            <a:off x="4343400" y="3124200"/>
            <a:ext cx="914400" cy="60801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Consumer application: Apple </a:t>
            </a:r>
            <a:r>
              <a:rPr lang="en-US" dirty="0" err="1" smtClean="0"/>
              <a:t>iPhoto</a:t>
            </a:r>
            <a:endParaRPr lang="en-US" dirty="0" smtClean="0"/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12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914400"/>
            <a:ext cx="770731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Rectangle 8"/>
          <p:cNvSpPr>
            <a:spLocks noChangeArrowheads="1"/>
          </p:cNvSpPr>
          <p:nvPr/>
        </p:nvSpPr>
        <p:spPr bwMode="auto">
          <a:xfrm>
            <a:off x="1371600" y="6019800"/>
            <a:ext cx="6400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hlinkClick r:id="rId4"/>
              </a:rPr>
              <a:t>http://www.apple.com/ilife/iphoto/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the integral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648200"/>
            <a:ext cx="7772400" cy="1371600"/>
          </a:xfrm>
        </p:spPr>
        <p:txBody>
          <a:bodyPr/>
          <a:lstStyle/>
          <a:p>
            <a:r>
              <a:rPr lang="es-ES" smtClean="0"/>
              <a:t>Cumulative row sum: s(x, y) = s(x–1, y) + i(x, y) </a:t>
            </a:r>
          </a:p>
          <a:p>
            <a:r>
              <a:rPr lang="es-ES" smtClean="0"/>
              <a:t>Integral image: ii(x, y) = ii(x, y−1) + s(x, y)</a:t>
            </a:r>
            <a:endParaRPr lang="en-US" smtClean="0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1371600" y="1143000"/>
            <a:ext cx="6172200" cy="335280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1371600" y="1143000"/>
            <a:ext cx="3200400" cy="1752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1371600" y="2895600"/>
            <a:ext cx="2743200" cy="457200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4114800" y="2895600"/>
            <a:ext cx="457200" cy="4572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92" name="TextBox 12"/>
          <p:cNvSpPr txBox="1">
            <a:spLocks noChangeArrowheads="1"/>
          </p:cNvSpPr>
          <p:nvPr/>
        </p:nvSpPr>
        <p:spPr bwMode="auto">
          <a:xfrm>
            <a:off x="3225800" y="2362200"/>
            <a:ext cx="1346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ii(x, y-1)</a:t>
            </a:r>
          </a:p>
        </p:txBody>
      </p:sp>
      <p:sp>
        <p:nvSpPr>
          <p:cNvPr id="16393" name="TextBox 13"/>
          <p:cNvSpPr txBox="1">
            <a:spLocks noChangeArrowheads="1"/>
          </p:cNvSpPr>
          <p:nvPr/>
        </p:nvSpPr>
        <p:spPr bwMode="auto">
          <a:xfrm>
            <a:off x="2767013" y="2890838"/>
            <a:ext cx="13477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s(x-1, y)</a:t>
            </a:r>
          </a:p>
        </p:txBody>
      </p:sp>
      <p:sp>
        <p:nvSpPr>
          <p:cNvPr id="16394" name="TextBox 16"/>
          <p:cNvSpPr txBox="1">
            <a:spLocks noChangeArrowheads="1"/>
          </p:cNvSpPr>
          <p:nvPr/>
        </p:nvSpPr>
        <p:spPr bwMode="auto">
          <a:xfrm>
            <a:off x="5257800" y="3500438"/>
            <a:ext cx="9874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i(x, y)</a:t>
            </a:r>
          </a:p>
        </p:txBody>
      </p:sp>
      <p:cxnSp>
        <p:nvCxnSpPr>
          <p:cNvPr id="16395" name="Straight Arrow Connector 17"/>
          <p:cNvCxnSpPr>
            <a:cxnSpLocks noChangeShapeType="1"/>
            <a:stCxn id="16394" idx="1"/>
          </p:cNvCxnSpPr>
          <p:nvPr/>
        </p:nvCxnSpPr>
        <p:spPr bwMode="auto">
          <a:xfrm rot="10800000">
            <a:off x="4343400" y="3124200"/>
            <a:ext cx="914400" cy="60801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685800" y="5661025"/>
            <a:ext cx="76962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r>
              <a:rPr lang="en-US" sz="2800" b="0"/>
              <a:t>MATLAB: ii = cumsum(cumsum(double(i)), 2);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smtClean="0"/>
              <a:t>Computing sum within a rectangle</a:t>
            </a:r>
          </a:p>
        </p:txBody>
      </p:sp>
      <p:sp>
        <p:nvSpPr>
          <p:cNvPr id="130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4572000" cy="58674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smtClean="0"/>
              <a:t>Let A,B,C,D be the values of the integral image at the corners of a rectangle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mtClean="0"/>
              <a:t>Then the sum of original image values within the rectangle can be computed as: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400" smtClean="0"/>
              <a:t>   sum = A – B – C + D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mtClean="0"/>
              <a:t>Only 3 additions are required for any size of rectangle!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5334000" y="1524000"/>
            <a:ext cx="3429000" cy="327660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6096000" y="2286000"/>
            <a:ext cx="1828800" cy="1219200"/>
          </a:xfrm>
          <a:prstGeom prst="rect">
            <a:avLst/>
          </a:prstGeom>
          <a:solidFill>
            <a:schemeClr val="accent2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5715000" y="1981200"/>
            <a:ext cx="404813" cy="4572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imes New Roman" pitchFamily="18" charset="0"/>
              </a:rPr>
              <a:t>D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7932738" y="1981200"/>
            <a:ext cx="387350" cy="4572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imes New Roman" pitchFamily="18" charset="0"/>
              </a:rPr>
              <a:t>B</a:t>
            </a: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5715000" y="3352800"/>
            <a:ext cx="404813" cy="4572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imes New Roman" pitchFamily="18" charset="0"/>
              </a:rPr>
              <a:t>C</a:t>
            </a: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7993063" y="3276600"/>
            <a:ext cx="404812" cy="4572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imes New Roman" pitchFamily="18" charset="0"/>
              </a:rPr>
              <a:t>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48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8" descr="schwartzII"/>
          <p:cNvPicPr>
            <a:picLocks noChangeAspect="1" noChangeArrowheads="1"/>
          </p:cNvPicPr>
          <p:nvPr/>
        </p:nvPicPr>
        <p:blipFill>
          <a:blip r:embed="rId4" cstate="print"/>
          <a:srcRect l="16000" r="16000"/>
          <a:stretch>
            <a:fillRect/>
          </a:stretch>
        </p:blipFill>
        <p:spPr bwMode="auto">
          <a:xfrm>
            <a:off x="4784725" y="1371600"/>
            <a:ext cx="3819525" cy="387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</a:t>
            </a:r>
          </a:p>
        </p:txBody>
      </p:sp>
      <p:pic>
        <p:nvPicPr>
          <p:cNvPr id="18436" name="Picture 4" descr="terminator3_poster"/>
          <p:cNvPicPr>
            <a:picLocks noChangeAspect="1" noChangeArrowheads="1"/>
          </p:cNvPicPr>
          <p:nvPr/>
        </p:nvPicPr>
        <p:blipFill>
          <a:blip r:embed="rId5" cstate="print"/>
          <a:srcRect r="52667" b="26889"/>
          <a:stretch>
            <a:fillRect/>
          </a:stretch>
        </p:blipFill>
        <p:spPr bwMode="auto">
          <a:xfrm>
            <a:off x="708025" y="1625600"/>
            <a:ext cx="3262313" cy="316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437" name="Group 5"/>
          <p:cNvGrpSpPr>
            <a:grpSpLocks/>
          </p:cNvGrpSpPr>
          <p:nvPr/>
        </p:nvGrpSpPr>
        <p:grpSpPr bwMode="auto">
          <a:xfrm>
            <a:off x="1589088" y="2800350"/>
            <a:ext cx="1652587" cy="1028700"/>
            <a:chOff x="144" y="1296"/>
            <a:chExt cx="864" cy="864"/>
          </a:xfrm>
        </p:grpSpPr>
        <p:sp>
          <p:nvSpPr>
            <p:cNvPr id="18449" name="Rectangle 6"/>
            <p:cNvSpPr>
              <a:spLocks noChangeArrowheads="1"/>
            </p:cNvSpPr>
            <p:nvPr/>
          </p:nvSpPr>
          <p:spPr bwMode="auto">
            <a:xfrm>
              <a:off x="144" y="1296"/>
              <a:ext cx="864" cy="432"/>
            </a:xfrm>
            <a:prstGeom prst="rect">
              <a:avLst/>
            </a:prstGeom>
            <a:solidFill>
              <a:srgbClr val="000000">
                <a:alpha val="67058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0" name="Rectangle 7"/>
            <p:cNvSpPr>
              <a:spLocks noChangeArrowheads="1"/>
            </p:cNvSpPr>
            <p:nvPr/>
          </p:nvSpPr>
          <p:spPr bwMode="auto">
            <a:xfrm>
              <a:off x="144" y="1728"/>
              <a:ext cx="864" cy="432"/>
            </a:xfrm>
            <a:prstGeom prst="rect">
              <a:avLst/>
            </a:prstGeom>
            <a:solidFill>
              <a:srgbClr val="FFFFFF">
                <a:alpha val="67058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438" name="Group 10"/>
          <p:cNvGrpSpPr>
            <a:grpSpLocks/>
          </p:cNvGrpSpPr>
          <p:nvPr/>
        </p:nvGrpSpPr>
        <p:grpSpPr bwMode="auto">
          <a:xfrm>
            <a:off x="6118225" y="2765425"/>
            <a:ext cx="1652588" cy="1027113"/>
            <a:chOff x="144" y="1296"/>
            <a:chExt cx="864" cy="864"/>
          </a:xfrm>
        </p:grpSpPr>
        <p:sp>
          <p:nvSpPr>
            <p:cNvPr id="18447" name="Rectangle 11"/>
            <p:cNvSpPr>
              <a:spLocks noChangeArrowheads="1"/>
            </p:cNvSpPr>
            <p:nvPr/>
          </p:nvSpPr>
          <p:spPr bwMode="auto">
            <a:xfrm>
              <a:off x="144" y="1296"/>
              <a:ext cx="864" cy="432"/>
            </a:xfrm>
            <a:prstGeom prst="rect">
              <a:avLst/>
            </a:prstGeom>
            <a:solidFill>
              <a:srgbClr val="000000">
                <a:alpha val="67058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8" name="Rectangle 12"/>
            <p:cNvSpPr>
              <a:spLocks noChangeArrowheads="1"/>
            </p:cNvSpPr>
            <p:nvPr/>
          </p:nvSpPr>
          <p:spPr bwMode="auto">
            <a:xfrm>
              <a:off x="144" y="1728"/>
              <a:ext cx="864" cy="432"/>
            </a:xfrm>
            <a:prstGeom prst="rect">
              <a:avLst/>
            </a:prstGeom>
            <a:solidFill>
              <a:srgbClr val="FFFFFF">
                <a:alpha val="67058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271" name="Text Box 13"/>
          <p:cNvSpPr txBox="1">
            <a:spLocks noChangeArrowheads="1"/>
          </p:cNvSpPr>
          <p:nvPr/>
        </p:nvSpPr>
        <p:spPr bwMode="auto">
          <a:xfrm>
            <a:off x="5519738" y="2452688"/>
            <a:ext cx="8826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0">
                <a:solidFill>
                  <a:schemeClr val="bg1"/>
                </a:solidFill>
              </a:rPr>
              <a:t>-1</a:t>
            </a:r>
          </a:p>
        </p:txBody>
      </p:sp>
      <p:sp>
        <p:nvSpPr>
          <p:cNvPr id="11272" name="Text Box 14"/>
          <p:cNvSpPr txBox="1">
            <a:spLocks noChangeArrowheads="1"/>
          </p:cNvSpPr>
          <p:nvPr/>
        </p:nvSpPr>
        <p:spPr bwMode="auto">
          <a:xfrm>
            <a:off x="7723188" y="2433638"/>
            <a:ext cx="8826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0">
                <a:solidFill>
                  <a:schemeClr val="bg1"/>
                </a:solidFill>
              </a:rPr>
              <a:t>+1</a:t>
            </a:r>
          </a:p>
        </p:txBody>
      </p:sp>
      <p:sp>
        <p:nvSpPr>
          <p:cNvPr id="11273" name="Text Box 15"/>
          <p:cNvSpPr txBox="1">
            <a:spLocks noChangeArrowheads="1"/>
          </p:cNvSpPr>
          <p:nvPr/>
        </p:nvSpPr>
        <p:spPr bwMode="auto">
          <a:xfrm>
            <a:off x="5410200" y="2895600"/>
            <a:ext cx="8810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0">
                <a:solidFill>
                  <a:schemeClr val="bg1"/>
                </a:solidFill>
              </a:rPr>
              <a:t>+2</a:t>
            </a:r>
          </a:p>
        </p:txBody>
      </p:sp>
      <p:sp>
        <p:nvSpPr>
          <p:cNvPr id="11274" name="Text Box 16"/>
          <p:cNvSpPr txBox="1">
            <a:spLocks noChangeArrowheads="1"/>
          </p:cNvSpPr>
          <p:nvPr/>
        </p:nvSpPr>
        <p:spPr bwMode="auto">
          <a:xfrm>
            <a:off x="5519738" y="3429000"/>
            <a:ext cx="88265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0">
                <a:solidFill>
                  <a:schemeClr val="bg1"/>
                </a:solidFill>
              </a:rPr>
              <a:t>-1</a:t>
            </a:r>
          </a:p>
        </p:txBody>
      </p:sp>
      <p:sp>
        <p:nvSpPr>
          <p:cNvPr id="11275" name="Text Box 17"/>
          <p:cNvSpPr txBox="1">
            <a:spLocks noChangeArrowheads="1"/>
          </p:cNvSpPr>
          <p:nvPr/>
        </p:nvSpPr>
        <p:spPr bwMode="auto">
          <a:xfrm>
            <a:off x="7794625" y="2909888"/>
            <a:ext cx="8810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0">
                <a:solidFill>
                  <a:schemeClr val="bg1"/>
                </a:solidFill>
              </a:rPr>
              <a:t>-2</a:t>
            </a:r>
          </a:p>
        </p:txBody>
      </p:sp>
      <p:sp>
        <p:nvSpPr>
          <p:cNvPr id="11276" name="Text Box 18"/>
          <p:cNvSpPr txBox="1">
            <a:spLocks noChangeArrowheads="1"/>
          </p:cNvSpPr>
          <p:nvPr/>
        </p:nvSpPr>
        <p:spPr bwMode="auto">
          <a:xfrm>
            <a:off x="7723188" y="3425825"/>
            <a:ext cx="88265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0">
                <a:solidFill>
                  <a:schemeClr val="bg1"/>
                </a:solidFill>
              </a:rPr>
              <a:t>+1</a:t>
            </a:r>
          </a:p>
        </p:txBody>
      </p:sp>
      <p:sp>
        <p:nvSpPr>
          <p:cNvPr id="18445" name="Text Box 22"/>
          <p:cNvSpPr txBox="1">
            <a:spLocks noChangeArrowheads="1"/>
          </p:cNvSpPr>
          <p:nvPr/>
        </p:nvSpPr>
        <p:spPr bwMode="auto">
          <a:xfrm>
            <a:off x="4800600" y="1617663"/>
            <a:ext cx="15414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800" b="0">
                <a:solidFill>
                  <a:schemeClr val="bg1"/>
                </a:solidFill>
              </a:rPr>
              <a:t>Integral Image</a:t>
            </a:r>
          </a:p>
        </p:txBody>
      </p:sp>
      <p:sp>
        <p:nvSpPr>
          <p:cNvPr id="18446" name="AutoShape 34"/>
          <p:cNvSpPr>
            <a:spLocks noChangeArrowheads="1"/>
          </p:cNvSpPr>
          <p:nvPr/>
        </p:nvSpPr>
        <p:spPr bwMode="auto">
          <a:xfrm>
            <a:off x="4267200" y="2895600"/>
            <a:ext cx="685800" cy="609600"/>
          </a:xfrm>
          <a:prstGeom prst="rightArrow">
            <a:avLst>
              <a:gd name="adj1" fmla="val 50000"/>
              <a:gd name="adj2" fmla="val 28125"/>
            </a:avLst>
          </a:prstGeom>
          <a:solidFill>
            <a:srgbClr val="FFCC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/>
      <p:bldP spid="11272" grpId="0"/>
      <p:bldP spid="11273" grpId="0"/>
      <p:bldP spid="11274" grpId="0"/>
      <p:bldP spid="11275" grpId="0"/>
      <p:bldP spid="1127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Feature selection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For a 24x24 detection region, the number of possible rectangle features is ~160,000!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>
            <a:off x="609600" y="2292350"/>
            <a:ext cx="7086600" cy="448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Feature selection</a:t>
            </a:r>
          </a:p>
        </p:txBody>
      </p:sp>
      <p:sp>
        <p:nvSpPr>
          <p:cNvPr id="135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buFontTx/>
              <a:buChar char="•"/>
            </a:pPr>
            <a:r>
              <a:rPr lang="en-US" smtClean="0"/>
              <a:t>For a 24x24 detection region, the number of possible rectangle features is ~160,000! 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smtClean="0"/>
              <a:t>At test time, it is impractical to evaluate the entire feature set 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smtClean="0"/>
              <a:t>Can we create a good classifier using just a small subset of all possible features?</a:t>
            </a:r>
          </a:p>
          <a:p>
            <a:pPr>
              <a:buFontTx/>
              <a:buChar char="•"/>
            </a:pPr>
            <a:r>
              <a:rPr lang="en-US" smtClean="0"/>
              <a:t>How to select such a subset?</a:t>
            </a: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2707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Boosting</a:t>
            </a:r>
          </a:p>
        </p:txBody>
      </p:sp>
      <p:sp>
        <p:nvSpPr>
          <p:cNvPr id="1323061" name="Rectangle 53"/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8686800" cy="4572000"/>
          </a:xfrm>
        </p:spPr>
        <p:txBody>
          <a:bodyPr/>
          <a:lstStyle/>
          <a:p>
            <a:pPr marL="533400" indent="-365760">
              <a:buFont typeface="Arial" pitchFamily="34" charset="0"/>
              <a:buChar char="•"/>
            </a:pPr>
            <a:r>
              <a:rPr lang="en-US" sz="2400" dirty="0" smtClean="0"/>
              <a:t>Boosting is a classification scheme that combines </a:t>
            </a:r>
            <a:r>
              <a:rPr lang="en-US" sz="2400" i="1" dirty="0" smtClean="0"/>
              <a:t>weak learners </a:t>
            </a:r>
            <a:r>
              <a:rPr lang="en-US" sz="2400" dirty="0" smtClean="0"/>
              <a:t>into a more accurate </a:t>
            </a:r>
            <a:r>
              <a:rPr lang="en-US" sz="2400" i="1" dirty="0" smtClean="0"/>
              <a:t>ensemble classifier</a:t>
            </a:r>
          </a:p>
          <a:p>
            <a:pPr marL="533400" indent="-365760">
              <a:buFont typeface="Arial" pitchFamily="34" charset="0"/>
              <a:buChar char="•"/>
            </a:pPr>
            <a:r>
              <a:rPr lang="en-US" sz="2400" dirty="0" smtClean="0"/>
              <a:t>Training procedure</a:t>
            </a:r>
          </a:p>
          <a:p>
            <a:pPr marL="933450" lvl="1" indent="-365760">
              <a:buFont typeface="Arial" pitchFamily="34" charset="0"/>
              <a:buChar char="•"/>
            </a:pPr>
            <a:r>
              <a:rPr lang="en-US" dirty="0" smtClean="0"/>
              <a:t>Initially, weight each training example equally</a:t>
            </a:r>
          </a:p>
          <a:p>
            <a:pPr marL="933450" lvl="1" indent="-365760">
              <a:buFont typeface="Arial" pitchFamily="34" charset="0"/>
              <a:buChar char="•"/>
            </a:pPr>
            <a:r>
              <a:rPr lang="en-US" dirty="0" smtClean="0"/>
              <a:t>In each boosting round:</a:t>
            </a:r>
          </a:p>
          <a:p>
            <a:pPr marL="1333500" lvl="2" indent="-365760">
              <a:buFont typeface="Arial" pitchFamily="34" charset="0"/>
              <a:buChar char="•"/>
            </a:pPr>
            <a:r>
              <a:rPr lang="en-US" dirty="0" smtClean="0"/>
              <a:t>Find the weak learner that achieves the lowest </a:t>
            </a:r>
            <a:r>
              <a:rPr lang="en-US" i="1" dirty="0" smtClean="0"/>
              <a:t>weighted</a:t>
            </a:r>
            <a:r>
              <a:rPr lang="en-US" dirty="0" smtClean="0"/>
              <a:t> training error</a:t>
            </a:r>
          </a:p>
          <a:p>
            <a:pPr marL="1333500" lvl="2" indent="-365760">
              <a:buFont typeface="Arial" pitchFamily="34" charset="0"/>
              <a:buChar char="•"/>
            </a:pPr>
            <a:r>
              <a:rPr lang="en-US" dirty="0" smtClean="0"/>
              <a:t>Raise the weights of training examples misclassified by current weak learner</a:t>
            </a:r>
          </a:p>
          <a:p>
            <a:pPr marL="933450" lvl="1" indent="-365760">
              <a:buFont typeface="Arial" pitchFamily="34" charset="0"/>
              <a:buChar char="•"/>
            </a:pPr>
            <a:r>
              <a:rPr lang="en-US" dirty="0" smtClean="0"/>
              <a:t>Compute final classifier as linear combination of all weak learners (weight of each learner is directly proportional to its accuracy)</a:t>
            </a:r>
            <a:endParaRPr lang="en-US" sz="1200" dirty="0" smtClean="0"/>
          </a:p>
          <a:p>
            <a:pPr marL="1333500" lvl="2" indent="-365760">
              <a:buFont typeface="Arial" pitchFamily="34" charset="0"/>
              <a:buChar char="•"/>
            </a:pPr>
            <a:r>
              <a:rPr lang="en-US" dirty="0" smtClean="0"/>
              <a:t>Exact formulas for re-weighting and combining weak learners depend on the particular boosting scheme (e.g., </a:t>
            </a:r>
            <a:r>
              <a:rPr lang="en-US" dirty="0" err="1" smtClean="0"/>
              <a:t>AdaBoost</a:t>
            </a:r>
            <a:r>
              <a:rPr lang="en-US" dirty="0" smtClean="0"/>
              <a:t>)</a:t>
            </a:r>
          </a:p>
        </p:txBody>
      </p:sp>
      <p:sp>
        <p:nvSpPr>
          <p:cNvPr id="22532" name="Rectangle 54"/>
          <p:cNvSpPr>
            <a:spLocks noChangeArrowheads="1"/>
          </p:cNvSpPr>
          <p:nvPr/>
        </p:nvSpPr>
        <p:spPr bwMode="auto">
          <a:xfrm>
            <a:off x="152400" y="6003925"/>
            <a:ext cx="8839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en-US" sz="2000" b="0" dirty="0"/>
              <a:t>Y. Freund and R. </a:t>
            </a:r>
            <a:r>
              <a:rPr lang="en-US" sz="2000" b="0" dirty="0" err="1"/>
              <a:t>Schapire</a:t>
            </a:r>
            <a:r>
              <a:rPr lang="en-US" sz="2000" b="0" dirty="0"/>
              <a:t>, </a:t>
            </a:r>
            <a:r>
              <a:rPr lang="en-US" sz="2000" b="0" dirty="0">
                <a:hlinkClick r:id="rId3"/>
              </a:rPr>
              <a:t>A short introduction to boosting</a:t>
            </a:r>
            <a:r>
              <a:rPr lang="en-US" sz="2000" b="0" dirty="0"/>
              <a:t>, </a:t>
            </a:r>
            <a:r>
              <a:rPr lang="en-US" sz="2000" b="0" i="1" dirty="0"/>
              <a:t>Journal of Japanese Society for Artificial Intelligence</a:t>
            </a:r>
            <a:r>
              <a:rPr lang="en-US" sz="2000" b="0" dirty="0"/>
              <a:t>, 14(5):771-780, September, 1999.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3061" grpId="0" uiExpand="1" build="p" bldLvl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Boosting for face detection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066800"/>
            <a:ext cx="77724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Define weak learners based on rectangle features</a:t>
            </a:r>
          </a:p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For each round of boosting:</a:t>
            </a:r>
          </a:p>
          <a:p>
            <a:pPr lvl="1"/>
            <a:r>
              <a:rPr lang="en-US" dirty="0" smtClean="0"/>
              <a:t>Evaluate each rectangle filter on each example</a:t>
            </a:r>
          </a:p>
          <a:p>
            <a:pPr lvl="1"/>
            <a:r>
              <a:rPr lang="en-US" dirty="0" smtClean="0"/>
              <a:t>Select best filter/threshold combination based on weighted training error</a:t>
            </a:r>
          </a:p>
          <a:p>
            <a:pPr lvl="1"/>
            <a:r>
              <a:rPr lang="en-US" dirty="0" smtClean="0"/>
              <a:t>Reweight examples</a:t>
            </a:r>
          </a:p>
        </p:txBody>
      </p:sp>
      <p:graphicFrame>
        <p:nvGraphicFramePr>
          <p:cNvPr id="1026" name="Object 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555750" y="2797175"/>
          <a:ext cx="45720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Equation" r:id="rId4" imgW="1714156" imgH="456924" progId="Equation.3">
                  <p:embed/>
                </p:oleObj>
              </mc:Choice>
              <mc:Fallback>
                <p:oleObj name="Equation" r:id="rId4" imgW="1714156" imgH="456924" progId="Equation.3">
                  <p:embed/>
                  <p:pic>
                    <p:nvPicPr>
                      <p:cNvPr id="0" name="Picture 1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5750" y="2797175"/>
                        <a:ext cx="4572000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6806" name="Line 6"/>
          <p:cNvSpPr>
            <a:spLocks noChangeShapeType="1"/>
          </p:cNvSpPr>
          <p:nvPr/>
        </p:nvSpPr>
        <p:spPr bwMode="auto">
          <a:xfrm flipV="1">
            <a:off x="1936750" y="3635375"/>
            <a:ext cx="228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56807" name="Text Box 7"/>
          <p:cNvSpPr txBox="1">
            <a:spLocks noChangeArrowheads="1"/>
          </p:cNvSpPr>
          <p:nvPr/>
        </p:nvSpPr>
        <p:spPr bwMode="auto">
          <a:xfrm>
            <a:off x="1524000" y="3976688"/>
            <a:ext cx="946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/>
              <a:t>window</a:t>
            </a:r>
          </a:p>
        </p:txBody>
      </p:sp>
      <p:sp>
        <p:nvSpPr>
          <p:cNvPr id="1356808" name="Line 8"/>
          <p:cNvSpPr>
            <a:spLocks noChangeShapeType="1"/>
          </p:cNvSpPr>
          <p:nvPr/>
        </p:nvSpPr>
        <p:spPr bwMode="auto">
          <a:xfrm flipH="1">
            <a:off x="4451350" y="2514600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56809" name="Text Box 9"/>
          <p:cNvSpPr txBox="1">
            <a:spLocks noChangeArrowheads="1"/>
          </p:cNvSpPr>
          <p:nvPr/>
        </p:nvSpPr>
        <p:spPr bwMode="auto">
          <a:xfrm>
            <a:off x="4375150" y="2209800"/>
            <a:ext cx="2819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0"/>
              <a:t>value of rectangle feature</a:t>
            </a:r>
          </a:p>
        </p:txBody>
      </p:sp>
      <p:sp>
        <p:nvSpPr>
          <p:cNvPr id="1356810" name="Line 10"/>
          <p:cNvSpPr>
            <a:spLocks noChangeShapeType="1"/>
          </p:cNvSpPr>
          <p:nvPr/>
        </p:nvSpPr>
        <p:spPr bwMode="auto">
          <a:xfrm flipH="1" flipV="1">
            <a:off x="5670550" y="3405188"/>
            <a:ext cx="0" cy="3286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56811" name="Text Box 11"/>
          <p:cNvSpPr txBox="1">
            <a:spLocks noChangeArrowheads="1"/>
          </p:cNvSpPr>
          <p:nvPr/>
        </p:nvSpPr>
        <p:spPr bwMode="auto">
          <a:xfrm>
            <a:off x="4908550" y="3725863"/>
            <a:ext cx="1479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0" dirty="0"/>
              <a:t>parity</a:t>
            </a:r>
          </a:p>
        </p:txBody>
      </p:sp>
      <p:sp>
        <p:nvSpPr>
          <p:cNvPr id="1356812" name="Line 12"/>
          <p:cNvSpPr>
            <a:spLocks noChangeShapeType="1"/>
          </p:cNvSpPr>
          <p:nvPr/>
        </p:nvSpPr>
        <p:spPr bwMode="auto">
          <a:xfrm flipH="1" flipV="1">
            <a:off x="6051550" y="3405188"/>
            <a:ext cx="381000" cy="3286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56813" name="Text Box 13"/>
          <p:cNvSpPr txBox="1">
            <a:spLocks noChangeArrowheads="1"/>
          </p:cNvSpPr>
          <p:nvPr/>
        </p:nvSpPr>
        <p:spPr bwMode="auto">
          <a:xfrm>
            <a:off x="6127750" y="3733800"/>
            <a:ext cx="1479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0"/>
              <a:t>threshold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 uiExpand="1" build="p"/>
      <p:bldP spid="1356806" grpId="0" animBg="1"/>
      <p:bldP spid="1356807" grpId="0"/>
      <p:bldP spid="1356808" grpId="0" animBg="1"/>
      <p:bldP spid="1356809" grpId="0"/>
      <p:bldP spid="1356810" grpId="0" animBg="1"/>
      <p:bldP spid="1356811" grpId="0"/>
      <p:bldP spid="1356812" grpId="0" animBg="1"/>
      <p:bldP spid="13568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Boosting for face detection</a:t>
            </a:r>
          </a:p>
        </p:txBody>
      </p:sp>
      <p:sp>
        <p:nvSpPr>
          <p:cNvPr id="25603" name="Rectangle 5"/>
          <p:cNvSpPr>
            <a:spLocks noGrp="1" noChangeArrowheads="1"/>
          </p:cNvSpPr>
          <p:nvPr>
            <p:ph idx="1"/>
          </p:nvPr>
        </p:nvSpPr>
        <p:spPr>
          <a:xfrm>
            <a:off x="685800" y="914400"/>
            <a:ext cx="7772400" cy="5638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First two features selected by boosting: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This feature combination can yield 100% detection rate and 50% false positive rate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524000"/>
            <a:ext cx="6477000" cy="398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Boosting vs. SVM</a:t>
            </a:r>
          </a:p>
        </p:txBody>
      </p:sp>
      <p:sp>
        <p:nvSpPr>
          <p:cNvPr id="138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Advantages of boosting</a:t>
            </a:r>
          </a:p>
          <a:p>
            <a:pPr lvl="1"/>
            <a:r>
              <a:rPr lang="en-US" smtClean="0"/>
              <a:t>Integrates classifier training with feature selection</a:t>
            </a:r>
          </a:p>
          <a:p>
            <a:pPr lvl="1"/>
            <a:r>
              <a:rPr lang="en-US" smtClean="0"/>
              <a:t>Complexity of training is linear instead of quadratic in the number of training examples</a:t>
            </a:r>
          </a:p>
          <a:p>
            <a:pPr lvl="1"/>
            <a:r>
              <a:rPr lang="en-US" smtClean="0"/>
              <a:t>Flexibility in the choice of weak learners, boosting scheme</a:t>
            </a:r>
          </a:p>
          <a:p>
            <a:pPr lvl="1"/>
            <a:r>
              <a:rPr lang="en-US" smtClean="0"/>
              <a:t>Testing is fast</a:t>
            </a:r>
          </a:p>
          <a:p>
            <a:pPr lvl="1"/>
            <a:r>
              <a:rPr lang="en-US" smtClean="0"/>
              <a:t>Easy to implement</a:t>
            </a:r>
          </a:p>
          <a:p>
            <a:pPr>
              <a:buFontTx/>
              <a:buChar char="•"/>
            </a:pPr>
            <a:r>
              <a:rPr lang="en-US" smtClean="0"/>
              <a:t>Disadvantages</a:t>
            </a:r>
          </a:p>
          <a:p>
            <a:pPr lvl="1"/>
            <a:r>
              <a:rPr lang="en-US" smtClean="0"/>
              <a:t>Needs many training examples</a:t>
            </a:r>
          </a:p>
          <a:p>
            <a:pPr lvl="1"/>
            <a:r>
              <a:rPr lang="en-US" smtClean="0"/>
              <a:t>Training is slow</a:t>
            </a:r>
          </a:p>
          <a:p>
            <a:pPr lvl="1"/>
            <a:r>
              <a:rPr lang="en-US" smtClean="0"/>
              <a:t>Often doesn’t work as well as SVM (especially for many-class problems)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752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Boosting for face detection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4582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A 200-feature classifier can yield 95% detection rate and a false positive rate of 1 in 14084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989138"/>
            <a:ext cx="5257800" cy="429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819400" y="3733800"/>
            <a:ext cx="37099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Not good enough!</a:t>
            </a:r>
          </a:p>
        </p:txBody>
      </p:sp>
      <p:sp>
        <p:nvSpPr>
          <p:cNvPr id="26630" name="Text Box 65"/>
          <p:cNvSpPr txBox="1">
            <a:spLocks noChangeArrowheads="1"/>
          </p:cNvSpPr>
          <p:nvPr/>
        </p:nvSpPr>
        <p:spPr bwMode="auto">
          <a:xfrm>
            <a:off x="2057400" y="6411913"/>
            <a:ext cx="487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0"/>
              <a:t>Receiver operating characteristic (ROC) curve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Consumer application: Apple </a:t>
            </a:r>
            <a:r>
              <a:rPr lang="en-US" dirty="0" err="1" smtClean="0"/>
              <a:t>iPhoto</a:t>
            </a:r>
            <a:endParaRPr lang="en-US" dirty="0" smtClean="0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hlinkClick r:id="rId3"/>
              </a:rPr>
              <a:t>Things iPhoto thinks are faces</a:t>
            </a:r>
            <a:endParaRPr lang="en-US" smtClean="0"/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3438" y="1600200"/>
            <a:ext cx="7548562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Attentional cascade</a:t>
            </a:r>
          </a:p>
        </p:txBody>
      </p:sp>
      <p:sp>
        <p:nvSpPr>
          <p:cNvPr id="1263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7724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We start with simple classifiers which reject many of the negative sub-windows while detecting almost all positive sub-windows</a:t>
            </a:r>
          </a:p>
          <a:p>
            <a:pPr>
              <a:buFontTx/>
              <a:buChar char="•"/>
            </a:pPr>
            <a:r>
              <a:rPr lang="en-US" smtClean="0"/>
              <a:t>Positive response from the first classifier triggers the evaluation of a second (more complex) classifier, and so on</a:t>
            </a:r>
          </a:p>
          <a:p>
            <a:pPr>
              <a:buFontTx/>
              <a:buChar char="•"/>
            </a:pPr>
            <a:r>
              <a:rPr lang="en-US" smtClean="0"/>
              <a:t>A negative outcome at any point leads to the immediate rejection of the sub-window</a:t>
            </a:r>
          </a:p>
        </p:txBody>
      </p:sp>
      <p:grpSp>
        <p:nvGrpSpPr>
          <p:cNvPr id="2" name="Group 87"/>
          <p:cNvGrpSpPr>
            <a:grpSpLocks/>
          </p:cNvGrpSpPr>
          <p:nvPr/>
        </p:nvGrpSpPr>
        <p:grpSpPr bwMode="auto">
          <a:xfrm>
            <a:off x="914400" y="5291138"/>
            <a:ext cx="7016750" cy="1338262"/>
            <a:chOff x="576" y="3333"/>
            <a:chExt cx="4420" cy="843"/>
          </a:xfrm>
        </p:grpSpPr>
        <p:sp>
          <p:nvSpPr>
            <p:cNvPr id="27653" name="Text Box 60"/>
            <p:cNvSpPr txBox="1">
              <a:spLocks noChangeArrowheads="1"/>
            </p:cNvSpPr>
            <p:nvPr/>
          </p:nvSpPr>
          <p:spPr bwMode="auto">
            <a:xfrm>
              <a:off x="4512" y="3417"/>
              <a:ext cx="48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0">
                  <a:latin typeface="Times New Roman" pitchFamily="18" charset="0"/>
                </a:rPr>
                <a:t>FACE</a:t>
              </a:r>
            </a:p>
          </p:txBody>
        </p:sp>
        <p:sp>
          <p:nvSpPr>
            <p:cNvPr id="27654" name="Text Box 61"/>
            <p:cNvSpPr txBox="1">
              <a:spLocks noChangeArrowheads="1"/>
            </p:cNvSpPr>
            <p:nvPr/>
          </p:nvSpPr>
          <p:spPr bwMode="auto">
            <a:xfrm>
              <a:off x="576" y="3427"/>
              <a:ext cx="863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0">
                  <a:latin typeface="Times New Roman" pitchFamily="18" charset="0"/>
                </a:rPr>
                <a:t>IMAGE</a:t>
              </a:r>
            </a:p>
            <a:p>
              <a:r>
                <a:rPr lang="en-US" sz="1400" b="0">
                  <a:latin typeface="Times New Roman" pitchFamily="18" charset="0"/>
                </a:rPr>
                <a:t>SUB-WINDOW</a:t>
              </a:r>
            </a:p>
          </p:txBody>
        </p:sp>
        <p:sp>
          <p:nvSpPr>
            <p:cNvPr id="27655" name="Line 62"/>
            <p:cNvSpPr>
              <a:spLocks noChangeShapeType="1"/>
            </p:cNvSpPr>
            <p:nvPr/>
          </p:nvSpPr>
          <p:spPr bwMode="auto">
            <a:xfrm>
              <a:off x="1296" y="3571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6" name="Text Box 63"/>
            <p:cNvSpPr txBox="1">
              <a:spLocks noChangeArrowheads="1"/>
            </p:cNvSpPr>
            <p:nvPr/>
          </p:nvSpPr>
          <p:spPr bwMode="auto">
            <a:xfrm>
              <a:off x="1632" y="3496"/>
              <a:ext cx="55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Classifier 1</a:t>
              </a:r>
            </a:p>
          </p:txBody>
        </p:sp>
        <p:sp>
          <p:nvSpPr>
            <p:cNvPr id="27657" name="Line 64"/>
            <p:cNvSpPr>
              <a:spLocks noChangeShapeType="1"/>
            </p:cNvSpPr>
            <p:nvPr/>
          </p:nvSpPr>
          <p:spPr bwMode="auto">
            <a:xfrm>
              <a:off x="2271" y="3571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8" name="Line 65"/>
            <p:cNvSpPr>
              <a:spLocks noChangeShapeType="1"/>
            </p:cNvSpPr>
            <p:nvPr/>
          </p:nvSpPr>
          <p:spPr bwMode="auto">
            <a:xfrm>
              <a:off x="1914" y="3811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9" name="Text Box 66"/>
            <p:cNvSpPr txBox="1">
              <a:spLocks noChangeArrowheads="1"/>
            </p:cNvSpPr>
            <p:nvPr/>
          </p:nvSpPr>
          <p:spPr bwMode="auto">
            <a:xfrm>
              <a:off x="2322" y="3379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7660" name="Oval 67"/>
            <p:cNvSpPr>
              <a:spLocks noChangeArrowheads="1"/>
            </p:cNvSpPr>
            <p:nvPr/>
          </p:nvSpPr>
          <p:spPr bwMode="auto">
            <a:xfrm>
              <a:off x="3553" y="3342"/>
              <a:ext cx="659" cy="45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1" name="Text Box 68"/>
            <p:cNvSpPr txBox="1">
              <a:spLocks noChangeArrowheads="1"/>
            </p:cNvSpPr>
            <p:nvPr/>
          </p:nvSpPr>
          <p:spPr bwMode="auto">
            <a:xfrm>
              <a:off x="3607" y="3474"/>
              <a:ext cx="55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Classifier 3</a:t>
              </a:r>
            </a:p>
          </p:txBody>
        </p:sp>
        <p:sp>
          <p:nvSpPr>
            <p:cNvPr id="27662" name="Line 69"/>
            <p:cNvSpPr>
              <a:spLocks noChangeShapeType="1"/>
            </p:cNvSpPr>
            <p:nvPr/>
          </p:nvSpPr>
          <p:spPr bwMode="auto">
            <a:xfrm>
              <a:off x="4218" y="357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3" name="Text Box 70"/>
            <p:cNvSpPr txBox="1">
              <a:spLocks noChangeArrowheads="1"/>
            </p:cNvSpPr>
            <p:nvPr/>
          </p:nvSpPr>
          <p:spPr bwMode="auto">
            <a:xfrm>
              <a:off x="4266" y="3378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7664" name="Line 71"/>
            <p:cNvSpPr>
              <a:spLocks noChangeShapeType="1"/>
            </p:cNvSpPr>
            <p:nvPr/>
          </p:nvSpPr>
          <p:spPr bwMode="auto">
            <a:xfrm>
              <a:off x="3873" y="3811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5" name="Text Box 72"/>
            <p:cNvSpPr txBox="1">
              <a:spLocks noChangeArrowheads="1"/>
            </p:cNvSpPr>
            <p:nvPr/>
          </p:nvSpPr>
          <p:spPr bwMode="auto">
            <a:xfrm>
              <a:off x="3863" y="3784"/>
              <a:ext cx="1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F</a:t>
              </a:r>
            </a:p>
          </p:txBody>
        </p:sp>
        <p:sp>
          <p:nvSpPr>
            <p:cNvPr id="27666" name="Text Box 73"/>
            <p:cNvSpPr txBox="1">
              <a:spLocks noChangeArrowheads="1"/>
            </p:cNvSpPr>
            <p:nvPr/>
          </p:nvSpPr>
          <p:spPr bwMode="auto">
            <a:xfrm>
              <a:off x="3592" y="4003"/>
              <a:ext cx="6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NON-FACE</a:t>
              </a:r>
            </a:p>
          </p:txBody>
        </p:sp>
        <p:sp>
          <p:nvSpPr>
            <p:cNvPr id="27667" name="Line 74"/>
            <p:cNvSpPr>
              <a:spLocks noChangeShapeType="1"/>
            </p:cNvSpPr>
            <p:nvPr/>
          </p:nvSpPr>
          <p:spPr bwMode="auto">
            <a:xfrm>
              <a:off x="2269" y="357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8" name="Text Box 75"/>
            <p:cNvSpPr txBox="1">
              <a:spLocks noChangeArrowheads="1"/>
            </p:cNvSpPr>
            <p:nvPr/>
          </p:nvSpPr>
          <p:spPr bwMode="auto">
            <a:xfrm>
              <a:off x="2320" y="3378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7669" name="Text Box 76"/>
            <p:cNvSpPr txBox="1">
              <a:spLocks noChangeArrowheads="1"/>
            </p:cNvSpPr>
            <p:nvPr/>
          </p:nvSpPr>
          <p:spPr bwMode="auto">
            <a:xfrm>
              <a:off x="2673" y="3474"/>
              <a:ext cx="55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Classifier 2</a:t>
              </a:r>
            </a:p>
          </p:txBody>
        </p:sp>
        <p:sp>
          <p:nvSpPr>
            <p:cNvPr id="27670" name="Line 77"/>
            <p:cNvSpPr>
              <a:spLocks noChangeShapeType="1"/>
            </p:cNvSpPr>
            <p:nvPr/>
          </p:nvSpPr>
          <p:spPr bwMode="auto">
            <a:xfrm>
              <a:off x="3249" y="357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1" name="Text Box 78"/>
            <p:cNvSpPr txBox="1">
              <a:spLocks noChangeArrowheads="1"/>
            </p:cNvSpPr>
            <p:nvPr/>
          </p:nvSpPr>
          <p:spPr bwMode="auto">
            <a:xfrm>
              <a:off x="3312" y="3378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7672" name="Line 79"/>
            <p:cNvSpPr>
              <a:spLocks noChangeShapeType="1"/>
            </p:cNvSpPr>
            <p:nvPr/>
          </p:nvSpPr>
          <p:spPr bwMode="auto">
            <a:xfrm>
              <a:off x="2954" y="3789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3" name="Text Box 80"/>
            <p:cNvSpPr txBox="1">
              <a:spLocks noChangeArrowheads="1"/>
            </p:cNvSpPr>
            <p:nvPr/>
          </p:nvSpPr>
          <p:spPr bwMode="auto">
            <a:xfrm>
              <a:off x="2944" y="3762"/>
              <a:ext cx="1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F</a:t>
              </a:r>
            </a:p>
          </p:txBody>
        </p:sp>
        <p:sp>
          <p:nvSpPr>
            <p:cNvPr id="27674" name="Text Box 81"/>
            <p:cNvSpPr txBox="1">
              <a:spLocks noChangeArrowheads="1"/>
            </p:cNvSpPr>
            <p:nvPr/>
          </p:nvSpPr>
          <p:spPr bwMode="auto">
            <a:xfrm>
              <a:off x="2673" y="3981"/>
              <a:ext cx="6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NON-FACE</a:t>
              </a:r>
            </a:p>
          </p:txBody>
        </p:sp>
        <p:sp>
          <p:nvSpPr>
            <p:cNvPr id="27675" name="Oval 82"/>
            <p:cNvSpPr>
              <a:spLocks noChangeArrowheads="1"/>
            </p:cNvSpPr>
            <p:nvPr/>
          </p:nvSpPr>
          <p:spPr bwMode="auto">
            <a:xfrm>
              <a:off x="2592" y="3333"/>
              <a:ext cx="659" cy="459"/>
            </a:xfrm>
            <a:prstGeom prst="ellips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6" name="Oval 83"/>
            <p:cNvSpPr>
              <a:spLocks noChangeArrowheads="1"/>
            </p:cNvSpPr>
            <p:nvPr/>
          </p:nvSpPr>
          <p:spPr bwMode="auto">
            <a:xfrm>
              <a:off x="1584" y="3333"/>
              <a:ext cx="659" cy="459"/>
            </a:xfrm>
            <a:prstGeom prst="ellips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7" name="Line 84"/>
            <p:cNvSpPr>
              <a:spLocks noChangeShapeType="1"/>
            </p:cNvSpPr>
            <p:nvPr/>
          </p:nvSpPr>
          <p:spPr bwMode="auto">
            <a:xfrm>
              <a:off x="1913" y="3811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8" name="Text Box 85"/>
            <p:cNvSpPr txBox="1">
              <a:spLocks noChangeArrowheads="1"/>
            </p:cNvSpPr>
            <p:nvPr/>
          </p:nvSpPr>
          <p:spPr bwMode="auto">
            <a:xfrm>
              <a:off x="1903" y="3784"/>
              <a:ext cx="1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F</a:t>
              </a:r>
            </a:p>
          </p:txBody>
        </p:sp>
        <p:sp>
          <p:nvSpPr>
            <p:cNvPr id="27679" name="Text Box 86"/>
            <p:cNvSpPr txBox="1">
              <a:spLocks noChangeArrowheads="1"/>
            </p:cNvSpPr>
            <p:nvPr/>
          </p:nvSpPr>
          <p:spPr bwMode="auto">
            <a:xfrm>
              <a:off x="1632" y="4003"/>
              <a:ext cx="6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NON-FACE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3619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Attentional cascade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5562600" cy="2057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Chain classifiers that are progressively more complex and have lower false positive rates:</a:t>
            </a:r>
          </a:p>
          <a:p>
            <a:pPr>
              <a:buFontTx/>
              <a:buChar char="•"/>
            </a:pPr>
            <a:endParaRPr lang="en-US" smtClean="0"/>
          </a:p>
          <a:p>
            <a:pPr>
              <a:buFontTx/>
              <a:buChar char="•"/>
            </a:pPr>
            <a:endParaRPr lang="en-US" smtClean="0"/>
          </a:p>
        </p:txBody>
      </p:sp>
      <p:grpSp>
        <p:nvGrpSpPr>
          <p:cNvPr id="28676" name="Group 4"/>
          <p:cNvGrpSpPr>
            <a:grpSpLocks/>
          </p:cNvGrpSpPr>
          <p:nvPr/>
        </p:nvGrpSpPr>
        <p:grpSpPr bwMode="auto">
          <a:xfrm>
            <a:off x="5943600" y="1981200"/>
            <a:ext cx="2984500" cy="2887663"/>
            <a:chOff x="3744" y="1248"/>
            <a:chExt cx="1880" cy="1819"/>
          </a:xfrm>
        </p:grpSpPr>
        <p:sp>
          <p:nvSpPr>
            <p:cNvPr id="28711" name="Rectangle 5"/>
            <p:cNvSpPr>
              <a:spLocks noChangeArrowheads="1"/>
            </p:cNvSpPr>
            <p:nvPr/>
          </p:nvSpPr>
          <p:spPr bwMode="auto">
            <a:xfrm>
              <a:off x="4056" y="1616"/>
              <a:ext cx="11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vs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12" name="Rectangle 6"/>
            <p:cNvSpPr>
              <a:spLocks noChangeArrowheads="1"/>
            </p:cNvSpPr>
            <p:nvPr/>
          </p:nvSpPr>
          <p:spPr bwMode="auto">
            <a:xfrm>
              <a:off x="4158" y="1616"/>
              <a:ext cx="30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 false 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13" name="Rectangle 7"/>
            <p:cNvSpPr>
              <a:spLocks noChangeArrowheads="1"/>
            </p:cNvSpPr>
            <p:nvPr/>
          </p:nvSpPr>
          <p:spPr bwMode="auto">
            <a:xfrm>
              <a:off x="4454" y="1616"/>
              <a:ext cx="21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neg 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14" name="Rectangle 8"/>
            <p:cNvSpPr>
              <a:spLocks noChangeArrowheads="1"/>
            </p:cNvSpPr>
            <p:nvPr/>
          </p:nvSpPr>
          <p:spPr bwMode="auto">
            <a:xfrm>
              <a:off x="4649" y="1616"/>
              <a:ext cx="73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determined by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15" name="Rectangle 9"/>
            <p:cNvSpPr>
              <a:spLocks noChangeArrowheads="1"/>
            </p:cNvSpPr>
            <p:nvPr/>
          </p:nvSpPr>
          <p:spPr bwMode="auto">
            <a:xfrm>
              <a:off x="3775" y="1279"/>
              <a:ext cx="1849" cy="178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6" name="Rectangle 10"/>
            <p:cNvSpPr>
              <a:spLocks noChangeArrowheads="1"/>
            </p:cNvSpPr>
            <p:nvPr/>
          </p:nvSpPr>
          <p:spPr bwMode="auto">
            <a:xfrm>
              <a:off x="3744" y="1248"/>
              <a:ext cx="1842" cy="178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7" name="Rectangle 11"/>
            <p:cNvSpPr>
              <a:spLocks noChangeArrowheads="1"/>
            </p:cNvSpPr>
            <p:nvPr/>
          </p:nvSpPr>
          <p:spPr bwMode="auto">
            <a:xfrm>
              <a:off x="4143" y="1616"/>
              <a:ext cx="1412" cy="132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8" name="Rectangle 12"/>
            <p:cNvSpPr>
              <a:spLocks noChangeArrowheads="1"/>
            </p:cNvSpPr>
            <p:nvPr/>
          </p:nvSpPr>
          <p:spPr bwMode="auto">
            <a:xfrm>
              <a:off x="4527" y="1279"/>
              <a:ext cx="522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9" name="Rectangle 13"/>
            <p:cNvSpPr>
              <a:spLocks noChangeArrowheads="1"/>
            </p:cNvSpPr>
            <p:nvPr/>
          </p:nvSpPr>
          <p:spPr bwMode="auto">
            <a:xfrm>
              <a:off x="4573" y="1302"/>
              <a:ext cx="469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% False Pos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0" name="Rectangle 14"/>
            <p:cNvSpPr>
              <a:spLocks noChangeArrowheads="1"/>
            </p:cNvSpPr>
            <p:nvPr/>
          </p:nvSpPr>
          <p:spPr bwMode="auto">
            <a:xfrm rot="-5400000">
              <a:off x="3611" y="2248"/>
              <a:ext cx="479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% Detection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1" name="Rectangle 15"/>
            <p:cNvSpPr>
              <a:spLocks noChangeArrowheads="1"/>
            </p:cNvSpPr>
            <p:nvPr/>
          </p:nvSpPr>
          <p:spPr bwMode="auto">
            <a:xfrm>
              <a:off x="4673" y="2076"/>
              <a:ext cx="77" cy="18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22" name="Rectangle 16"/>
            <p:cNvSpPr>
              <a:spLocks noChangeArrowheads="1"/>
            </p:cNvSpPr>
            <p:nvPr/>
          </p:nvSpPr>
          <p:spPr bwMode="auto">
            <a:xfrm>
              <a:off x="4143" y="1462"/>
              <a:ext cx="1389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23" name="Rectangle 17"/>
            <p:cNvSpPr>
              <a:spLocks noChangeArrowheads="1"/>
            </p:cNvSpPr>
            <p:nvPr/>
          </p:nvSpPr>
          <p:spPr bwMode="auto">
            <a:xfrm>
              <a:off x="4226" y="1486"/>
              <a:ext cx="98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0                                       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4" name="Rectangle 18"/>
            <p:cNvSpPr>
              <a:spLocks noChangeArrowheads="1"/>
            </p:cNvSpPr>
            <p:nvPr/>
          </p:nvSpPr>
          <p:spPr bwMode="auto">
            <a:xfrm>
              <a:off x="5234" y="1486"/>
              <a:ext cx="120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     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5" name="Rectangle 19"/>
            <p:cNvSpPr>
              <a:spLocks noChangeArrowheads="1"/>
            </p:cNvSpPr>
            <p:nvPr/>
          </p:nvSpPr>
          <p:spPr bwMode="auto">
            <a:xfrm>
              <a:off x="5372" y="1486"/>
              <a:ext cx="121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 50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6" name="Rectangle 20"/>
            <p:cNvSpPr>
              <a:spLocks noChangeArrowheads="1"/>
            </p:cNvSpPr>
            <p:nvPr/>
          </p:nvSpPr>
          <p:spPr bwMode="auto">
            <a:xfrm rot="-5400000">
              <a:off x="3462" y="2194"/>
              <a:ext cx="1163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0                                        100</a:t>
              </a:r>
              <a:endParaRPr lang="en-US" sz="3200" b="0">
                <a:latin typeface="Times New Roman" pitchFamily="18" charset="0"/>
              </a:endParaRPr>
            </a:p>
          </p:txBody>
        </p:sp>
      </p:grpSp>
      <p:sp>
        <p:nvSpPr>
          <p:cNvPr id="28677" name="Text Box 23"/>
          <p:cNvSpPr txBox="1">
            <a:spLocks noChangeArrowheads="1"/>
          </p:cNvSpPr>
          <p:nvPr/>
        </p:nvSpPr>
        <p:spPr bwMode="auto">
          <a:xfrm>
            <a:off x="7162800" y="5424488"/>
            <a:ext cx="768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>
                <a:latin typeface="Times New Roman" pitchFamily="18" charset="0"/>
              </a:rPr>
              <a:t>FACE</a:t>
            </a:r>
          </a:p>
        </p:txBody>
      </p:sp>
      <p:sp>
        <p:nvSpPr>
          <p:cNvPr id="28678" name="Text Box 24"/>
          <p:cNvSpPr txBox="1">
            <a:spLocks noChangeArrowheads="1"/>
          </p:cNvSpPr>
          <p:nvPr/>
        </p:nvSpPr>
        <p:spPr bwMode="auto">
          <a:xfrm>
            <a:off x="914400" y="5440363"/>
            <a:ext cx="13700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>
                <a:latin typeface="Times New Roman" pitchFamily="18" charset="0"/>
              </a:rPr>
              <a:t>IMAGE</a:t>
            </a:r>
          </a:p>
          <a:p>
            <a:r>
              <a:rPr lang="en-US" sz="1400" b="0">
                <a:latin typeface="Times New Roman" pitchFamily="18" charset="0"/>
              </a:rPr>
              <a:t>SUB-WINDOW</a:t>
            </a:r>
          </a:p>
        </p:txBody>
      </p:sp>
      <p:sp>
        <p:nvSpPr>
          <p:cNvPr id="28679" name="Line 25"/>
          <p:cNvSpPr>
            <a:spLocks noChangeShapeType="1"/>
          </p:cNvSpPr>
          <p:nvPr/>
        </p:nvSpPr>
        <p:spPr bwMode="auto">
          <a:xfrm>
            <a:off x="2057400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0" name="Text Box 28"/>
          <p:cNvSpPr txBox="1">
            <a:spLocks noChangeArrowheads="1"/>
          </p:cNvSpPr>
          <p:nvPr/>
        </p:nvSpPr>
        <p:spPr bwMode="auto">
          <a:xfrm>
            <a:off x="2590800" y="5549900"/>
            <a:ext cx="8842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1</a:t>
            </a:r>
          </a:p>
        </p:txBody>
      </p:sp>
      <p:sp>
        <p:nvSpPr>
          <p:cNvPr id="28681" name="Line 29"/>
          <p:cNvSpPr>
            <a:spLocks noChangeShapeType="1"/>
          </p:cNvSpPr>
          <p:nvPr/>
        </p:nvSpPr>
        <p:spPr bwMode="auto">
          <a:xfrm>
            <a:off x="3605213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2" name="Line 30"/>
          <p:cNvSpPr>
            <a:spLocks noChangeShapeType="1"/>
          </p:cNvSpPr>
          <p:nvPr/>
        </p:nvSpPr>
        <p:spPr bwMode="auto">
          <a:xfrm>
            <a:off x="3038475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3" name="Text Box 32"/>
          <p:cNvSpPr txBox="1">
            <a:spLocks noChangeArrowheads="1"/>
          </p:cNvSpPr>
          <p:nvPr/>
        </p:nvSpPr>
        <p:spPr bwMode="auto">
          <a:xfrm>
            <a:off x="3686175" y="5364163"/>
            <a:ext cx="285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8684" name="Oval 34"/>
          <p:cNvSpPr>
            <a:spLocks noChangeArrowheads="1"/>
          </p:cNvSpPr>
          <p:nvPr/>
        </p:nvSpPr>
        <p:spPr bwMode="auto">
          <a:xfrm>
            <a:off x="5640388" y="5305425"/>
            <a:ext cx="1046162" cy="7286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5" name="Text Box 35"/>
          <p:cNvSpPr txBox="1">
            <a:spLocks noChangeArrowheads="1"/>
          </p:cNvSpPr>
          <p:nvPr/>
        </p:nvSpPr>
        <p:spPr bwMode="auto">
          <a:xfrm>
            <a:off x="5726113" y="5514975"/>
            <a:ext cx="884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3</a:t>
            </a:r>
          </a:p>
        </p:txBody>
      </p:sp>
      <p:sp>
        <p:nvSpPr>
          <p:cNvPr id="28686" name="Line 36"/>
          <p:cNvSpPr>
            <a:spLocks noChangeShapeType="1"/>
          </p:cNvSpPr>
          <p:nvPr/>
        </p:nvSpPr>
        <p:spPr bwMode="auto">
          <a:xfrm>
            <a:off x="6696075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7" name="Text Box 37"/>
          <p:cNvSpPr txBox="1">
            <a:spLocks noChangeArrowheads="1"/>
          </p:cNvSpPr>
          <p:nvPr/>
        </p:nvSpPr>
        <p:spPr bwMode="auto">
          <a:xfrm>
            <a:off x="6772275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8688" name="Line 38"/>
          <p:cNvSpPr>
            <a:spLocks noChangeShapeType="1"/>
          </p:cNvSpPr>
          <p:nvPr/>
        </p:nvSpPr>
        <p:spPr bwMode="auto">
          <a:xfrm>
            <a:off x="61483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9" name="Text Box 39"/>
          <p:cNvSpPr txBox="1">
            <a:spLocks noChangeArrowheads="1"/>
          </p:cNvSpPr>
          <p:nvPr/>
        </p:nvSpPr>
        <p:spPr bwMode="auto">
          <a:xfrm>
            <a:off x="6132513" y="6007100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8690" name="Text Box 40"/>
          <p:cNvSpPr txBox="1">
            <a:spLocks noChangeArrowheads="1"/>
          </p:cNvSpPr>
          <p:nvPr/>
        </p:nvSpPr>
        <p:spPr bwMode="auto">
          <a:xfrm>
            <a:off x="5702300" y="6354763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8691" name="Line 41"/>
          <p:cNvSpPr>
            <a:spLocks noChangeShapeType="1"/>
          </p:cNvSpPr>
          <p:nvPr/>
        </p:nvSpPr>
        <p:spPr bwMode="auto">
          <a:xfrm>
            <a:off x="360203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92" name="Text Box 44"/>
          <p:cNvSpPr txBox="1">
            <a:spLocks noChangeArrowheads="1"/>
          </p:cNvSpPr>
          <p:nvPr/>
        </p:nvSpPr>
        <p:spPr bwMode="auto">
          <a:xfrm>
            <a:off x="3683000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8693" name="Text Box 47"/>
          <p:cNvSpPr txBox="1">
            <a:spLocks noChangeArrowheads="1"/>
          </p:cNvSpPr>
          <p:nvPr/>
        </p:nvSpPr>
        <p:spPr bwMode="auto">
          <a:xfrm>
            <a:off x="4243388" y="5514975"/>
            <a:ext cx="884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2</a:t>
            </a:r>
          </a:p>
        </p:txBody>
      </p:sp>
      <p:sp>
        <p:nvSpPr>
          <p:cNvPr id="28694" name="Line 48"/>
          <p:cNvSpPr>
            <a:spLocks noChangeShapeType="1"/>
          </p:cNvSpPr>
          <p:nvPr/>
        </p:nvSpPr>
        <p:spPr bwMode="auto">
          <a:xfrm>
            <a:off x="515778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95" name="Text Box 49"/>
          <p:cNvSpPr txBox="1">
            <a:spLocks noChangeArrowheads="1"/>
          </p:cNvSpPr>
          <p:nvPr/>
        </p:nvSpPr>
        <p:spPr bwMode="auto">
          <a:xfrm>
            <a:off x="5257800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8696" name="Line 50"/>
          <p:cNvSpPr>
            <a:spLocks noChangeShapeType="1"/>
          </p:cNvSpPr>
          <p:nvPr/>
        </p:nvSpPr>
        <p:spPr bwMode="auto">
          <a:xfrm>
            <a:off x="4689475" y="601503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97" name="Text Box 51"/>
          <p:cNvSpPr txBox="1">
            <a:spLocks noChangeArrowheads="1"/>
          </p:cNvSpPr>
          <p:nvPr/>
        </p:nvSpPr>
        <p:spPr bwMode="auto">
          <a:xfrm>
            <a:off x="4673600" y="5972175"/>
            <a:ext cx="277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8698" name="Text Box 52"/>
          <p:cNvSpPr txBox="1">
            <a:spLocks noChangeArrowheads="1"/>
          </p:cNvSpPr>
          <p:nvPr/>
        </p:nvSpPr>
        <p:spPr bwMode="auto">
          <a:xfrm>
            <a:off x="4243388" y="6319838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8699" name="Freeform 53"/>
          <p:cNvSpPr>
            <a:spLocks/>
          </p:cNvSpPr>
          <p:nvPr/>
        </p:nvSpPr>
        <p:spPr bwMode="auto">
          <a:xfrm>
            <a:off x="6621463" y="2563813"/>
            <a:ext cx="2143125" cy="2044700"/>
          </a:xfrm>
          <a:custGeom>
            <a:avLst/>
            <a:gdLst>
              <a:gd name="T0" fmla="*/ 0 w 1056"/>
              <a:gd name="T1" fmla="*/ 2147483647 h 1008"/>
              <a:gd name="T2" fmla="*/ 2147483647 w 1056"/>
              <a:gd name="T3" fmla="*/ 2147483647 h 1008"/>
              <a:gd name="T4" fmla="*/ 2147483647 w 1056"/>
              <a:gd name="T5" fmla="*/ 2147483647 h 1008"/>
              <a:gd name="T6" fmla="*/ 2147483647 w 1056"/>
              <a:gd name="T7" fmla="*/ 2147483647 h 1008"/>
              <a:gd name="T8" fmla="*/ 2147483647 w 1056"/>
              <a:gd name="T9" fmla="*/ 0 h 10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6"/>
              <a:gd name="T16" fmla="*/ 0 h 1008"/>
              <a:gd name="T17" fmla="*/ 1056 w 1056"/>
              <a:gd name="T18" fmla="*/ 1008 h 10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6" h="1008">
                <a:moveTo>
                  <a:pt x="0" y="1008"/>
                </a:moveTo>
                <a:cubicBezTo>
                  <a:pt x="0" y="832"/>
                  <a:pt x="0" y="656"/>
                  <a:pt x="48" y="528"/>
                </a:cubicBezTo>
                <a:cubicBezTo>
                  <a:pt x="96" y="400"/>
                  <a:pt x="192" y="320"/>
                  <a:pt x="288" y="240"/>
                </a:cubicBezTo>
                <a:cubicBezTo>
                  <a:pt x="384" y="160"/>
                  <a:pt x="496" y="88"/>
                  <a:pt x="624" y="48"/>
                </a:cubicBezTo>
                <a:cubicBezTo>
                  <a:pt x="752" y="8"/>
                  <a:pt x="904" y="4"/>
                  <a:pt x="1056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700" name="Oval 54"/>
          <p:cNvSpPr>
            <a:spLocks noChangeArrowheads="1"/>
          </p:cNvSpPr>
          <p:nvPr/>
        </p:nvSpPr>
        <p:spPr bwMode="auto">
          <a:xfrm>
            <a:off x="2819400" y="3581400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701" name="Freeform 55"/>
          <p:cNvSpPr>
            <a:spLocks/>
          </p:cNvSpPr>
          <p:nvPr/>
        </p:nvSpPr>
        <p:spPr bwMode="auto">
          <a:xfrm>
            <a:off x="6581775" y="2536825"/>
            <a:ext cx="2197100" cy="2128838"/>
          </a:xfrm>
          <a:custGeom>
            <a:avLst/>
            <a:gdLst>
              <a:gd name="T0" fmla="*/ 2147483647 w 1879"/>
              <a:gd name="T1" fmla="*/ 2147483647 h 1821"/>
              <a:gd name="T2" fmla="*/ 2147483647 w 1879"/>
              <a:gd name="T3" fmla="*/ 2147483647 h 1821"/>
              <a:gd name="T4" fmla="*/ 2147483647 w 1879"/>
              <a:gd name="T5" fmla="*/ 2147483647 h 1821"/>
              <a:gd name="T6" fmla="*/ 2147483647 w 1879"/>
              <a:gd name="T7" fmla="*/ 2147483647 h 1821"/>
              <a:gd name="T8" fmla="*/ 2147483647 w 1879"/>
              <a:gd name="T9" fmla="*/ 2147483647 h 18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79"/>
              <a:gd name="T16" fmla="*/ 0 h 1821"/>
              <a:gd name="T17" fmla="*/ 1879 w 1879"/>
              <a:gd name="T18" fmla="*/ 1821 h 18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79" h="1821">
                <a:moveTo>
                  <a:pt x="35" y="1821"/>
                </a:moveTo>
                <a:cubicBezTo>
                  <a:pt x="36" y="1682"/>
                  <a:pt x="0" y="1236"/>
                  <a:pt x="45" y="983"/>
                </a:cubicBezTo>
                <a:cubicBezTo>
                  <a:pt x="90" y="730"/>
                  <a:pt x="174" y="454"/>
                  <a:pt x="305" y="298"/>
                </a:cubicBezTo>
                <a:cubicBezTo>
                  <a:pt x="436" y="142"/>
                  <a:pt x="572" y="88"/>
                  <a:pt x="834" y="44"/>
                </a:cubicBezTo>
                <a:cubicBezTo>
                  <a:pt x="1096" y="0"/>
                  <a:pt x="1661" y="36"/>
                  <a:pt x="1879" y="34"/>
                </a:cubicBezTo>
              </a:path>
            </a:pathLst>
          </a:custGeom>
          <a:noFill/>
          <a:ln w="28575">
            <a:solidFill>
              <a:srgbClr val="33CC33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702" name="Oval 56"/>
          <p:cNvSpPr>
            <a:spLocks noChangeArrowheads="1"/>
          </p:cNvSpPr>
          <p:nvPr/>
        </p:nvSpPr>
        <p:spPr bwMode="auto">
          <a:xfrm>
            <a:off x="2286000" y="3124200"/>
            <a:ext cx="1524000" cy="1295400"/>
          </a:xfrm>
          <a:prstGeom prst="ellips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703" name="Freeform 57"/>
          <p:cNvSpPr>
            <a:spLocks/>
          </p:cNvSpPr>
          <p:nvPr/>
        </p:nvSpPr>
        <p:spPr bwMode="auto">
          <a:xfrm>
            <a:off x="6546850" y="2565400"/>
            <a:ext cx="2284413" cy="2108200"/>
          </a:xfrm>
          <a:custGeom>
            <a:avLst/>
            <a:gdLst>
              <a:gd name="T0" fmla="*/ 2147483647 w 1953"/>
              <a:gd name="T1" fmla="*/ 2147483647 h 1803"/>
              <a:gd name="T2" fmla="*/ 2147483647 w 1953"/>
              <a:gd name="T3" fmla="*/ 2147483647 h 1803"/>
              <a:gd name="T4" fmla="*/ 2147483647 w 1953"/>
              <a:gd name="T5" fmla="*/ 2147483647 h 1803"/>
              <a:gd name="T6" fmla="*/ 2147483647 w 1953"/>
              <a:gd name="T7" fmla="*/ 2147483647 h 1803"/>
              <a:gd name="T8" fmla="*/ 2147483647 w 1953"/>
              <a:gd name="T9" fmla="*/ 2147483647 h 18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53"/>
              <a:gd name="T16" fmla="*/ 0 h 1803"/>
              <a:gd name="T17" fmla="*/ 1953 w 1953"/>
              <a:gd name="T18" fmla="*/ 1803 h 18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53" h="1803">
                <a:moveTo>
                  <a:pt x="36" y="1803"/>
                </a:moveTo>
                <a:cubicBezTo>
                  <a:pt x="57" y="1408"/>
                  <a:pt x="14" y="1045"/>
                  <a:pt x="31" y="750"/>
                </a:cubicBezTo>
                <a:cubicBezTo>
                  <a:pt x="0" y="478"/>
                  <a:pt x="108" y="266"/>
                  <a:pt x="222" y="152"/>
                </a:cubicBezTo>
                <a:cubicBezTo>
                  <a:pt x="336" y="37"/>
                  <a:pt x="277" y="61"/>
                  <a:pt x="558" y="9"/>
                </a:cubicBezTo>
                <a:cubicBezTo>
                  <a:pt x="861" y="0"/>
                  <a:pt x="1755" y="22"/>
                  <a:pt x="1953" y="11"/>
                </a:cubicBezTo>
              </a:path>
            </a:pathLst>
          </a:custGeom>
          <a:noFill/>
          <a:ln w="28575">
            <a:solidFill>
              <a:srgbClr val="FF0F0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04" name="Oval 58"/>
          <p:cNvSpPr>
            <a:spLocks noChangeArrowheads="1"/>
          </p:cNvSpPr>
          <p:nvPr/>
        </p:nvSpPr>
        <p:spPr bwMode="auto">
          <a:xfrm>
            <a:off x="1676400" y="2971800"/>
            <a:ext cx="2819400" cy="1905000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705" name="Oval 60"/>
          <p:cNvSpPr>
            <a:spLocks noChangeArrowheads="1"/>
          </p:cNvSpPr>
          <p:nvPr/>
        </p:nvSpPr>
        <p:spPr bwMode="auto">
          <a:xfrm>
            <a:off x="4114800" y="5291138"/>
            <a:ext cx="1046163" cy="728662"/>
          </a:xfrm>
          <a:prstGeom prst="ellips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6" name="Oval 61"/>
          <p:cNvSpPr>
            <a:spLocks noChangeArrowheads="1"/>
          </p:cNvSpPr>
          <p:nvPr/>
        </p:nvSpPr>
        <p:spPr bwMode="auto">
          <a:xfrm>
            <a:off x="2514600" y="5291138"/>
            <a:ext cx="1046163" cy="728662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7" name="Line 62"/>
          <p:cNvSpPr>
            <a:spLocks noChangeShapeType="1"/>
          </p:cNvSpPr>
          <p:nvPr/>
        </p:nvSpPr>
        <p:spPr bwMode="auto">
          <a:xfrm>
            <a:off x="30368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708" name="Text Box 63"/>
          <p:cNvSpPr txBox="1">
            <a:spLocks noChangeArrowheads="1"/>
          </p:cNvSpPr>
          <p:nvPr/>
        </p:nvSpPr>
        <p:spPr bwMode="auto">
          <a:xfrm>
            <a:off x="3021013" y="6007100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8709" name="Text Box 64"/>
          <p:cNvSpPr txBox="1">
            <a:spLocks noChangeArrowheads="1"/>
          </p:cNvSpPr>
          <p:nvPr/>
        </p:nvSpPr>
        <p:spPr bwMode="auto">
          <a:xfrm>
            <a:off x="2590800" y="6354763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8710" name="Text Box 65"/>
          <p:cNvSpPr txBox="1">
            <a:spLocks noChangeArrowheads="1"/>
          </p:cNvSpPr>
          <p:nvPr/>
        </p:nvSpPr>
        <p:spPr bwMode="auto">
          <a:xfrm>
            <a:off x="5927725" y="1295400"/>
            <a:ext cx="2911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0"/>
              <a:t>Receiver operating characteristic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Attentional cascade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80772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The detection rate and the false positive rate of the cascade are found by multiplying the respective rates of the individual stages</a:t>
            </a:r>
          </a:p>
          <a:p>
            <a:pPr>
              <a:buFontTx/>
              <a:buChar char="•"/>
            </a:pPr>
            <a:r>
              <a:rPr lang="en-US" smtClean="0"/>
              <a:t>A detection rate of 0.9 and a false positive rate on the order of 10</a:t>
            </a:r>
            <a:r>
              <a:rPr lang="en-US" baseline="30000" smtClean="0"/>
              <a:t>-6</a:t>
            </a:r>
            <a:r>
              <a:rPr lang="en-US" smtClean="0"/>
              <a:t> can be achieved by a </a:t>
            </a:r>
            <a:br>
              <a:rPr lang="en-US" smtClean="0"/>
            </a:br>
            <a:r>
              <a:rPr lang="en-US" smtClean="0"/>
              <a:t>10-stage cascade if each stage has a detection rate of 0.99 (0.99</a:t>
            </a:r>
            <a:r>
              <a:rPr lang="en-US" baseline="30000" smtClean="0"/>
              <a:t>10</a:t>
            </a:r>
            <a:r>
              <a:rPr lang="en-US" smtClean="0"/>
              <a:t> ≈ 0.9) and a false positive rate of about 0.30 (0.3</a:t>
            </a:r>
            <a:r>
              <a:rPr lang="en-US" baseline="30000" smtClean="0"/>
              <a:t>10</a:t>
            </a:r>
            <a:r>
              <a:rPr lang="en-US" smtClean="0"/>
              <a:t> ≈ 6×10</a:t>
            </a:r>
            <a:r>
              <a:rPr lang="en-US" baseline="30000" smtClean="0"/>
              <a:t>-6</a:t>
            </a:r>
            <a:r>
              <a:rPr lang="en-US" smtClean="0"/>
              <a:t>) </a:t>
            </a:r>
          </a:p>
          <a:p>
            <a:endParaRPr lang="en-US" smtClean="0"/>
          </a:p>
        </p:txBody>
      </p:sp>
      <p:sp>
        <p:nvSpPr>
          <p:cNvPr id="29700" name="Text Box 23"/>
          <p:cNvSpPr txBox="1">
            <a:spLocks noChangeArrowheads="1"/>
          </p:cNvSpPr>
          <p:nvPr/>
        </p:nvSpPr>
        <p:spPr bwMode="auto">
          <a:xfrm>
            <a:off x="7162800" y="5424488"/>
            <a:ext cx="768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>
                <a:latin typeface="Times New Roman" pitchFamily="18" charset="0"/>
              </a:rPr>
              <a:t>FACE</a:t>
            </a:r>
          </a:p>
        </p:txBody>
      </p:sp>
      <p:sp>
        <p:nvSpPr>
          <p:cNvPr id="29701" name="Text Box 24"/>
          <p:cNvSpPr txBox="1">
            <a:spLocks noChangeArrowheads="1"/>
          </p:cNvSpPr>
          <p:nvPr/>
        </p:nvSpPr>
        <p:spPr bwMode="auto">
          <a:xfrm>
            <a:off x="914400" y="5440363"/>
            <a:ext cx="13700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>
                <a:latin typeface="Times New Roman" pitchFamily="18" charset="0"/>
              </a:rPr>
              <a:t>IMAGE</a:t>
            </a:r>
          </a:p>
          <a:p>
            <a:r>
              <a:rPr lang="en-US" sz="1400" b="0">
                <a:latin typeface="Times New Roman" pitchFamily="18" charset="0"/>
              </a:rPr>
              <a:t>SUB-WINDOW</a:t>
            </a:r>
          </a:p>
        </p:txBody>
      </p:sp>
      <p:sp>
        <p:nvSpPr>
          <p:cNvPr id="29702" name="Line 25"/>
          <p:cNvSpPr>
            <a:spLocks noChangeShapeType="1"/>
          </p:cNvSpPr>
          <p:nvPr/>
        </p:nvSpPr>
        <p:spPr bwMode="auto">
          <a:xfrm>
            <a:off x="2057400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3" name="Text Box 28"/>
          <p:cNvSpPr txBox="1">
            <a:spLocks noChangeArrowheads="1"/>
          </p:cNvSpPr>
          <p:nvPr/>
        </p:nvSpPr>
        <p:spPr bwMode="auto">
          <a:xfrm>
            <a:off x="2590800" y="5549900"/>
            <a:ext cx="8842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1</a:t>
            </a:r>
          </a:p>
        </p:txBody>
      </p:sp>
      <p:sp>
        <p:nvSpPr>
          <p:cNvPr id="29704" name="Line 29"/>
          <p:cNvSpPr>
            <a:spLocks noChangeShapeType="1"/>
          </p:cNvSpPr>
          <p:nvPr/>
        </p:nvSpPr>
        <p:spPr bwMode="auto">
          <a:xfrm>
            <a:off x="3605213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5" name="Line 30"/>
          <p:cNvSpPr>
            <a:spLocks noChangeShapeType="1"/>
          </p:cNvSpPr>
          <p:nvPr/>
        </p:nvSpPr>
        <p:spPr bwMode="auto">
          <a:xfrm>
            <a:off x="3038475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6" name="Text Box 32"/>
          <p:cNvSpPr txBox="1">
            <a:spLocks noChangeArrowheads="1"/>
          </p:cNvSpPr>
          <p:nvPr/>
        </p:nvSpPr>
        <p:spPr bwMode="auto">
          <a:xfrm>
            <a:off x="3686175" y="5364163"/>
            <a:ext cx="285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9707" name="Oval 34"/>
          <p:cNvSpPr>
            <a:spLocks noChangeArrowheads="1"/>
          </p:cNvSpPr>
          <p:nvPr/>
        </p:nvSpPr>
        <p:spPr bwMode="auto">
          <a:xfrm>
            <a:off x="5640388" y="5305425"/>
            <a:ext cx="1046162" cy="7286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8" name="Text Box 35"/>
          <p:cNvSpPr txBox="1">
            <a:spLocks noChangeArrowheads="1"/>
          </p:cNvSpPr>
          <p:nvPr/>
        </p:nvSpPr>
        <p:spPr bwMode="auto">
          <a:xfrm>
            <a:off x="5726113" y="5514975"/>
            <a:ext cx="884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3</a:t>
            </a:r>
          </a:p>
        </p:txBody>
      </p:sp>
      <p:sp>
        <p:nvSpPr>
          <p:cNvPr id="29709" name="Line 36"/>
          <p:cNvSpPr>
            <a:spLocks noChangeShapeType="1"/>
          </p:cNvSpPr>
          <p:nvPr/>
        </p:nvSpPr>
        <p:spPr bwMode="auto">
          <a:xfrm>
            <a:off x="6696075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0" name="Text Box 37"/>
          <p:cNvSpPr txBox="1">
            <a:spLocks noChangeArrowheads="1"/>
          </p:cNvSpPr>
          <p:nvPr/>
        </p:nvSpPr>
        <p:spPr bwMode="auto">
          <a:xfrm>
            <a:off x="6772275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9711" name="Line 38"/>
          <p:cNvSpPr>
            <a:spLocks noChangeShapeType="1"/>
          </p:cNvSpPr>
          <p:nvPr/>
        </p:nvSpPr>
        <p:spPr bwMode="auto">
          <a:xfrm>
            <a:off x="61483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2" name="Text Box 39"/>
          <p:cNvSpPr txBox="1">
            <a:spLocks noChangeArrowheads="1"/>
          </p:cNvSpPr>
          <p:nvPr/>
        </p:nvSpPr>
        <p:spPr bwMode="auto">
          <a:xfrm>
            <a:off x="6132513" y="6007100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9713" name="Text Box 40"/>
          <p:cNvSpPr txBox="1">
            <a:spLocks noChangeArrowheads="1"/>
          </p:cNvSpPr>
          <p:nvPr/>
        </p:nvSpPr>
        <p:spPr bwMode="auto">
          <a:xfrm>
            <a:off x="5702300" y="6354763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9714" name="Line 41"/>
          <p:cNvSpPr>
            <a:spLocks noChangeShapeType="1"/>
          </p:cNvSpPr>
          <p:nvPr/>
        </p:nvSpPr>
        <p:spPr bwMode="auto">
          <a:xfrm>
            <a:off x="360203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5" name="Text Box 44"/>
          <p:cNvSpPr txBox="1">
            <a:spLocks noChangeArrowheads="1"/>
          </p:cNvSpPr>
          <p:nvPr/>
        </p:nvSpPr>
        <p:spPr bwMode="auto">
          <a:xfrm>
            <a:off x="3683000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9716" name="Text Box 47"/>
          <p:cNvSpPr txBox="1">
            <a:spLocks noChangeArrowheads="1"/>
          </p:cNvSpPr>
          <p:nvPr/>
        </p:nvSpPr>
        <p:spPr bwMode="auto">
          <a:xfrm>
            <a:off x="4243388" y="5514975"/>
            <a:ext cx="884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2</a:t>
            </a:r>
          </a:p>
        </p:txBody>
      </p:sp>
      <p:sp>
        <p:nvSpPr>
          <p:cNvPr id="29717" name="Line 48"/>
          <p:cNvSpPr>
            <a:spLocks noChangeShapeType="1"/>
          </p:cNvSpPr>
          <p:nvPr/>
        </p:nvSpPr>
        <p:spPr bwMode="auto">
          <a:xfrm>
            <a:off x="515778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8" name="Text Box 49"/>
          <p:cNvSpPr txBox="1">
            <a:spLocks noChangeArrowheads="1"/>
          </p:cNvSpPr>
          <p:nvPr/>
        </p:nvSpPr>
        <p:spPr bwMode="auto">
          <a:xfrm>
            <a:off x="5257800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9719" name="Line 50"/>
          <p:cNvSpPr>
            <a:spLocks noChangeShapeType="1"/>
          </p:cNvSpPr>
          <p:nvPr/>
        </p:nvSpPr>
        <p:spPr bwMode="auto">
          <a:xfrm>
            <a:off x="4689475" y="601503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20" name="Text Box 51"/>
          <p:cNvSpPr txBox="1">
            <a:spLocks noChangeArrowheads="1"/>
          </p:cNvSpPr>
          <p:nvPr/>
        </p:nvSpPr>
        <p:spPr bwMode="auto">
          <a:xfrm>
            <a:off x="4673600" y="5972175"/>
            <a:ext cx="277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9721" name="Text Box 52"/>
          <p:cNvSpPr txBox="1">
            <a:spLocks noChangeArrowheads="1"/>
          </p:cNvSpPr>
          <p:nvPr/>
        </p:nvSpPr>
        <p:spPr bwMode="auto">
          <a:xfrm>
            <a:off x="4243388" y="6319838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9722" name="Oval 60"/>
          <p:cNvSpPr>
            <a:spLocks noChangeArrowheads="1"/>
          </p:cNvSpPr>
          <p:nvPr/>
        </p:nvSpPr>
        <p:spPr bwMode="auto">
          <a:xfrm>
            <a:off x="4114800" y="5291138"/>
            <a:ext cx="1046163" cy="728662"/>
          </a:xfrm>
          <a:prstGeom prst="ellips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23" name="Oval 61"/>
          <p:cNvSpPr>
            <a:spLocks noChangeArrowheads="1"/>
          </p:cNvSpPr>
          <p:nvPr/>
        </p:nvSpPr>
        <p:spPr bwMode="auto">
          <a:xfrm>
            <a:off x="2514600" y="5291138"/>
            <a:ext cx="1046163" cy="728662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24" name="Line 62"/>
          <p:cNvSpPr>
            <a:spLocks noChangeShapeType="1"/>
          </p:cNvSpPr>
          <p:nvPr/>
        </p:nvSpPr>
        <p:spPr bwMode="auto">
          <a:xfrm>
            <a:off x="30368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25" name="Text Box 63"/>
          <p:cNvSpPr txBox="1">
            <a:spLocks noChangeArrowheads="1"/>
          </p:cNvSpPr>
          <p:nvPr/>
        </p:nvSpPr>
        <p:spPr bwMode="auto">
          <a:xfrm>
            <a:off x="3021013" y="6007100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9726" name="Text Box 64"/>
          <p:cNvSpPr txBox="1">
            <a:spLocks noChangeArrowheads="1"/>
          </p:cNvSpPr>
          <p:nvPr/>
        </p:nvSpPr>
        <p:spPr bwMode="auto">
          <a:xfrm>
            <a:off x="2590800" y="6354763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Training the cascade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001000" cy="5943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Set target detection and false positive rates for each stage</a:t>
            </a:r>
          </a:p>
          <a:p>
            <a:pPr>
              <a:buFontTx/>
              <a:buChar char="•"/>
            </a:pPr>
            <a:r>
              <a:rPr lang="en-US" smtClean="0"/>
              <a:t>Keep adding features to the current stage until its target rates have been met </a:t>
            </a:r>
          </a:p>
          <a:p>
            <a:pPr lvl="1"/>
            <a:r>
              <a:rPr lang="en-US" smtClean="0"/>
              <a:t>Need to lower AdaBoost threshold to maximize detection (as opposed to minimizing total classification error)</a:t>
            </a:r>
          </a:p>
          <a:p>
            <a:pPr lvl="1"/>
            <a:r>
              <a:rPr lang="en-US" smtClean="0"/>
              <a:t>Test on a </a:t>
            </a:r>
            <a:r>
              <a:rPr lang="en-US" i="1" smtClean="0"/>
              <a:t>validation set</a:t>
            </a:r>
          </a:p>
          <a:p>
            <a:pPr>
              <a:buFontTx/>
              <a:buChar char="•"/>
            </a:pPr>
            <a:r>
              <a:rPr lang="en-US" smtClean="0"/>
              <a:t>If the overall false positive rate is not low enough, then add another stage</a:t>
            </a:r>
          </a:p>
          <a:p>
            <a:pPr>
              <a:buFontTx/>
              <a:buChar char="•"/>
            </a:pPr>
            <a:r>
              <a:rPr lang="en-US" smtClean="0"/>
              <a:t>Use false positives from current stage as the negative training examples for the next stage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implemented system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066800"/>
            <a:ext cx="7772400" cy="4876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Training Data</a:t>
            </a:r>
          </a:p>
          <a:p>
            <a:pPr lvl="1"/>
            <a:r>
              <a:rPr lang="en-US" smtClean="0"/>
              <a:t>5000 faces</a:t>
            </a:r>
          </a:p>
          <a:p>
            <a:pPr lvl="2"/>
            <a:r>
              <a:rPr lang="en-US" smtClean="0"/>
              <a:t>All frontal, rescaled to </a:t>
            </a:r>
            <a:br>
              <a:rPr lang="en-US" smtClean="0"/>
            </a:br>
            <a:r>
              <a:rPr lang="en-US" smtClean="0"/>
              <a:t>24x24 pixels</a:t>
            </a:r>
          </a:p>
          <a:p>
            <a:pPr lvl="1"/>
            <a:r>
              <a:rPr lang="en-US" smtClean="0"/>
              <a:t>300 million non-faces</a:t>
            </a:r>
          </a:p>
          <a:p>
            <a:pPr lvl="2"/>
            <a:r>
              <a:rPr lang="en-US" smtClean="0"/>
              <a:t>9500 non-face images</a:t>
            </a:r>
          </a:p>
          <a:p>
            <a:pPr lvl="1"/>
            <a:r>
              <a:rPr lang="en-US" smtClean="0"/>
              <a:t>Faces are normalized</a:t>
            </a:r>
          </a:p>
          <a:p>
            <a:pPr lvl="2"/>
            <a:r>
              <a:rPr lang="en-US" smtClean="0"/>
              <a:t>Scale, translation</a:t>
            </a:r>
          </a:p>
          <a:p>
            <a:pPr>
              <a:buFontTx/>
              <a:buChar char="•"/>
            </a:pPr>
            <a:r>
              <a:rPr lang="en-US" smtClean="0"/>
              <a:t>Many variations</a:t>
            </a:r>
          </a:p>
          <a:p>
            <a:pPr lvl="1"/>
            <a:r>
              <a:rPr lang="en-US" smtClean="0"/>
              <a:t>Across individuals</a:t>
            </a:r>
          </a:p>
          <a:p>
            <a:pPr lvl="1"/>
            <a:r>
              <a:rPr lang="en-US" smtClean="0"/>
              <a:t>Illumination</a:t>
            </a:r>
          </a:p>
          <a:p>
            <a:pPr lvl="1"/>
            <a:r>
              <a:rPr lang="en-US" smtClean="0"/>
              <a:t>Pose</a:t>
            </a:r>
          </a:p>
          <a:p>
            <a:pPr>
              <a:buFontTx/>
              <a:buChar char="•"/>
            </a:pPr>
            <a:endParaRPr lang="en-US" smtClean="0"/>
          </a:p>
        </p:txBody>
      </p:sp>
      <p:pic>
        <p:nvPicPr>
          <p:cNvPr id="31748" name="Picture 4" descr="training_fac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19200"/>
            <a:ext cx="42672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System performance</a:t>
            </a:r>
          </a:p>
        </p:txBody>
      </p:sp>
      <p:sp>
        <p:nvSpPr>
          <p:cNvPr id="136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Training time: “weeks” on 466 MHz Sun workstation</a:t>
            </a:r>
          </a:p>
          <a:p>
            <a:pPr>
              <a:buFontTx/>
              <a:buChar char="•"/>
            </a:pPr>
            <a:r>
              <a:rPr lang="en-US" smtClean="0"/>
              <a:t>38 layers, total of 6061 features</a:t>
            </a:r>
          </a:p>
          <a:p>
            <a:pPr>
              <a:buFontTx/>
              <a:buChar char="•"/>
            </a:pPr>
            <a:r>
              <a:rPr lang="en-US" smtClean="0"/>
              <a:t>Average of 10 features evaluated per window on test set</a:t>
            </a:r>
          </a:p>
          <a:p>
            <a:pPr>
              <a:buFontTx/>
              <a:buChar char="•"/>
            </a:pPr>
            <a:r>
              <a:rPr lang="en-US" smtClean="0"/>
              <a:t>“On a 700 Mhz Pentium III processor, the face detector can process a 384 by 288 pixel image in about .067 seconds” </a:t>
            </a:r>
          </a:p>
          <a:p>
            <a:pPr lvl="1"/>
            <a:r>
              <a:rPr lang="en-US" smtClean="0"/>
              <a:t>15 Hz</a:t>
            </a:r>
          </a:p>
          <a:p>
            <a:pPr lvl="1"/>
            <a:r>
              <a:rPr lang="en-US" smtClean="0"/>
              <a:t>15 times faster than previous detector of comparable accuracy (Rowley et al., 1998)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6019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458200" cy="838200"/>
          </a:xfrm>
        </p:spPr>
        <p:txBody>
          <a:bodyPr/>
          <a:lstStyle/>
          <a:p>
            <a:r>
              <a:rPr lang="en-US" smtClean="0"/>
              <a:t>Output of Face Detector on Test Images</a:t>
            </a:r>
          </a:p>
        </p:txBody>
      </p:sp>
      <p:pic>
        <p:nvPicPr>
          <p:cNvPr id="33795" name="Picture 3" descr="oksana1-ou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371600"/>
            <a:ext cx="1579563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 descr="judybats-ou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1371600"/>
            <a:ext cx="2286000" cy="21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newsradio-o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3886200"/>
            <a:ext cx="2514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6" descr="me-o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1693863"/>
            <a:ext cx="2017713" cy="150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7" descr="rehg-thanksgiving-o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86200" y="3616325"/>
            <a:ext cx="4191000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Other detection tasks </a:t>
            </a:r>
          </a:p>
        </p:txBody>
      </p:sp>
      <p:pic>
        <p:nvPicPr>
          <p:cNvPr id="34819" name="Picture 3" descr="debug000002"/>
          <p:cNvPicPr>
            <a:picLocks noChangeAspect="1" noChangeArrowheads="1"/>
          </p:cNvPicPr>
          <p:nvPr/>
        </p:nvPicPr>
        <p:blipFill>
          <a:blip r:embed="rId3" cstate="print"/>
          <a:srcRect t="2579"/>
          <a:stretch>
            <a:fillRect/>
          </a:stretch>
        </p:blipFill>
        <p:spPr bwMode="auto">
          <a:xfrm>
            <a:off x="539750" y="990600"/>
            <a:ext cx="3252788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 descr="gend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4343400"/>
            <a:ext cx="5848350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457200" y="3429000"/>
            <a:ext cx="35115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>
                <a:latin typeface="Times New Roman" pitchFamily="18" charset="0"/>
              </a:rPr>
              <a:t>Facial Feature Localization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747713" y="5181600"/>
            <a:ext cx="1309687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>
                <a:latin typeface="Times New Roman" pitchFamily="18" charset="0"/>
              </a:rPr>
              <a:t>Male vs. </a:t>
            </a:r>
            <a:br>
              <a:rPr lang="en-US" b="0">
                <a:latin typeface="Times New Roman" pitchFamily="18" charset="0"/>
              </a:rPr>
            </a:br>
            <a:r>
              <a:rPr lang="en-US" b="0">
                <a:latin typeface="Times New Roman" pitchFamily="18" charset="0"/>
              </a:rPr>
              <a:t>female</a:t>
            </a:r>
          </a:p>
        </p:txBody>
      </p:sp>
      <p:pic>
        <p:nvPicPr>
          <p:cNvPr id="34823" name="Picture 7" descr="four"/>
          <p:cNvPicPr>
            <a:picLocks noChangeAspect="1" noChangeArrowheads="1"/>
          </p:cNvPicPr>
          <p:nvPr/>
        </p:nvPicPr>
        <p:blipFill>
          <a:blip r:embed="rId5" cstate="print"/>
          <a:srcRect b="27486"/>
          <a:stretch>
            <a:fillRect/>
          </a:stretch>
        </p:blipFill>
        <p:spPr bwMode="auto">
          <a:xfrm>
            <a:off x="4343400" y="990600"/>
            <a:ext cx="42291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5334000" y="3429000"/>
            <a:ext cx="23479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>
                <a:latin typeface="Times New Roman" pitchFamily="18" charset="0"/>
              </a:rPr>
              <a:t>Profile Detection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Profile Detection</a:t>
            </a:r>
          </a:p>
        </p:txBody>
      </p:sp>
      <p:pic>
        <p:nvPicPr>
          <p:cNvPr id="35843" name="Picture 3" descr="fdr-ou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717925"/>
            <a:ext cx="4343400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fdr-right-out"/>
          <p:cNvPicPr>
            <a:picLocks noChangeAspect="1" noChangeArrowheads="1"/>
          </p:cNvPicPr>
          <p:nvPr/>
        </p:nvPicPr>
        <p:blipFill>
          <a:blip r:embed="rId4" cstate="print"/>
          <a:srcRect r="63158"/>
          <a:stretch>
            <a:fillRect/>
          </a:stretch>
        </p:blipFill>
        <p:spPr bwMode="auto">
          <a:xfrm>
            <a:off x="304800" y="3717925"/>
            <a:ext cx="1600200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 descr="oly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1722438"/>
            <a:ext cx="35433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6" descr="examples"/>
          <p:cNvPicPr>
            <a:picLocks noChangeAspect="1" noChangeArrowheads="1"/>
          </p:cNvPicPr>
          <p:nvPr/>
        </p:nvPicPr>
        <p:blipFill>
          <a:blip r:embed="rId6" cstate="print"/>
          <a:srcRect r="45978" b="21851"/>
          <a:stretch>
            <a:fillRect/>
          </a:stretch>
        </p:blipFill>
        <p:spPr bwMode="auto">
          <a:xfrm>
            <a:off x="990600" y="1066800"/>
            <a:ext cx="2819400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Profile Features </a:t>
            </a:r>
          </a:p>
        </p:txBody>
      </p:sp>
      <p:pic>
        <p:nvPicPr>
          <p:cNvPr id="36867" name="Picture 3" descr="examples"/>
          <p:cNvPicPr>
            <a:picLocks noChangeAspect="1" noChangeArrowheads="1"/>
          </p:cNvPicPr>
          <p:nvPr/>
        </p:nvPicPr>
        <p:blipFill>
          <a:blip r:embed="rId3" cstate="print"/>
          <a:srcRect r="45978" b="3342"/>
          <a:stretch>
            <a:fillRect/>
          </a:stretch>
        </p:blipFill>
        <p:spPr bwMode="auto">
          <a:xfrm>
            <a:off x="609600" y="1447800"/>
            <a:ext cx="3581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 descr="features"/>
          <p:cNvPicPr>
            <a:picLocks noChangeAspect="1" noChangeArrowheads="1"/>
          </p:cNvPicPr>
          <p:nvPr/>
        </p:nvPicPr>
        <p:blipFill>
          <a:blip r:embed="rId4" cstate="print"/>
          <a:srcRect b="20667"/>
          <a:stretch>
            <a:fillRect/>
          </a:stretch>
        </p:blipFill>
        <p:spPr bwMode="auto">
          <a:xfrm>
            <a:off x="4419600" y="1447800"/>
            <a:ext cx="373380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Consumer application: Apple </a:t>
            </a:r>
            <a:r>
              <a:rPr lang="en-US" dirty="0" err="1" smtClean="0"/>
              <a:t>iPhoto</a:t>
            </a:r>
            <a:endParaRPr lang="en-US" dirty="0" smtClean="0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Can be trained to recognize pets!</a:t>
            </a:r>
          </a:p>
        </p:txBody>
      </p:sp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905000"/>
            <a:ext cx="4437063" cy="324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905000"/>
            <a:ext cx="4495800" cy="325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Rectangle 9"/>
          <p:cNvSpPr>
            <a:spLocks noChangeArrowheads="1"/>
          </p:cNvSpPr>
          <p:nvPr/>
        </p:nvSpPr>
        <p:spPr bwMode="auto">
          <a:xfrm>
            <a:off x="0" y="5334000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hlinkClick r:id="rId5"/>
              </a:rPr>
              <a:t>http://www.maclife.com/article/news/iphotos_faces_recognizes_cats</a:t>
            </a:r>
            <a:endParaRPr lang="en-US" sz="20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Summary: Viola/Jones detector</a:t>
            </a:r>
          </a:p>
        </p:txBody>
      </p:sp>
      <p:sp>
        <p:nvSpPr>
          <p:cNvPr id="136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Rectangle features</a:t>
            </a:r>
          </a:p>
          <a:p>
            <a:pPr>
              <a:buFontTx/>
              <a:buChar char="•"/>
            </a:pPr>
            <a:r>
              <a:rPr lang="en-US" smtClean="0"/>
              <a:t>Integral images for fast computation</a:t>
            </a:r>
          </a:p>
          <a:p>
            <a:pPr>
              <a:buFontTx/>
              <a:buChar char="•"/>
            </a:pPr>
            <a:r>
              <a:rPr lang="en-US" smtClean="0"/>
              <a:t>Boosting for feature selection</a:t>
            </a:r>
          </a:p>
          <a:p>
            <a:pPr>
              <a:buFontTx/>
              <a:buChar char="•"/>
            </a:pPr>
            <a:r>
              <a:rPr lang="en-US" smtClean="0"/>
              <a:t>Attentional cascade for fast rejection of negative windows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3971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Face Recognition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0" y="5562600"/>
            <a:ext cx="9144000" cy="914400"/>
          </a:xfrm>
        </p:spPr>
        <p:txBody>
          <a:bodyPr/>
          <a:lstStyle/>
          <a:p>
            <a:r>
              <a:rPr lang="en-US" sz="2400" dirty="0" smtClean="0"/>
              <a:t>N. Kumar, A. C. Berg, P. N. </a:t>
            </a:r>
            <a:r>
              <a:rPr lang="en-US" sz="2400" dirty="0" err="1" smtClean="0"/>
              <a:t>Belhumeur</a:t>
            </a:r>
            <a:r>
              <a:rPr lang="en-US" sz="2400" dirty="0" smtClean="0"/>
              <a:t>, and S. K. </a:t>
            </a:r>
            <a:r>
              <a:rPr lang="en-US" sz="2400" dirty="0" err="1" smtClean="0"/>
              <a:t>Nayar</a:t>
            </a:r>
            <a:r>
              <a:rPr lang="en-US" sz="2400" dirty="0" smtClean="0"/>
              <a:t>, </a:t>
            </a:r>
            <a:r>
              <a:rPr lang="en-US" sz="2400" b="1" dirty="0" smtClean="0">
                <a:hlinkClick r:id="rId3"/>
              </a:rPr>
              <a:t>"Attribute and Simile Classifiers for Face Verification,"</a:t>
            </a:r>
            <a:r>
              <a:rPr lang="en-US" sz="2400" b="1" dirty="0" smtClean="0"/>
              <a:t> </a:t>
            </a:r>
            <a:r>
              <a:rPr lang="en-US" sz="2400" dirty="0" smtClean="0"/>
              <a:t>ICCV 2009.</a:t>
            </a:r>
            <a:br>
              <a:rPr lang="en-US" sz="2400" dirty="0" smtClean="0"/>
            </a:br>
            <a:endParaRPr lang="en-US" sz="2400" dirty="0" smtClean="0"/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88" y="1981200"/>
            <a:ext cx="4178300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18025" y="1981200"/>
            <a:ext cx="45497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TextBox 6"/>
          <p:cNvSpPr txBox="1">
            <a:spLocks noChangeArrowheads="1"/>
          </p:cNvSpPr>
          <p:nvPr/>
        </p:nvSpPr>
        <p:spPr bwMode="auto">
          <a:xfrm>
            <a:off x="762000" y="1295400"/>
            <a:ext cx="33464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Attributes for training</a:t>
            </a:r>
          </a:p>
        </p:txBody>
      </p:sp>
      <p:sp>
        <p:nvSpPr>
          <p:cNvPr id="39943" name="TextBox 7"/>
          <p:cNvSpPr txBox="1">
            <a:spLocks noChangeArrowheads="1"/>
          </p:cNvSpPr>
          <p:nvPr/>
        </p:nvSpPr>
        <p:spPr bwMode="auto">
          <a:xfrm>
            <a:off x="5565775" y="1295400"/>
            <a:ext cx="29686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Similes for training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74210" name="AutoShape 2"/>
          <p:cNvSpPr>
            <a:spLocks noChangeArrowheads="1"/>
          </p:cNvSpPr>
          <p:nvPr/>
        </p:nvSpPr>
        <p:spPr bwMode="auto">
          <a:xfrm>
            <a:off x="6030913" y="1481138"/>
            <a:ext cx="1062037" cy="269875"/>
          </a:xfrm>
          <a:prstGeom prst="rightArrow">
            <a:avLst>
              <a:gd name="adj1" fmla="val 49407"/>
              <a:gd name="adj2" fmla="val 79143"/>
            </a:avLst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42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Face Recognition with Attributes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74212" name="Rectangle 4"/>
          <p:cNvSpPr>
            <a:spLocks noChangeArrowheads="1"/>
          </p:cNvSpPr>
          <p:nvPr/>
        </p:nvSpPr>
        <p:spPr bwMode="auto">
          <a:xfrm>
            <a:off x="449263" y="1370013"/>
            <a:ext cx="1566862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400" b="0" dirty="0">
                <a:solidFill>
                  <a:srgbClr val="DCDCDC"/>
                </a:solidFill>
              </a:rPr>
              <a:t>Images</a:t>
            </a:r>
            <a:endParaRPr lang="en-US" sz="2400" b="0" dirty="0">
              <a:solidFill>
                <a:srgbClr val="FFCC00"/>
              </a:solidFill>
            </a:endParaRPr>
          </a:p>
        </p:txBody>
      </p:sp>
      <p:sp>
        <p:nvSpPr>
          <p:cNvPr id="1374213" name="Rectangle 5"/>
          <p:cNvSpPr>
            <a:spLocks noChangeArrowheads="1"/>
          </p:cNvSpPr>
          <p:nvPr/>
        </p:nvSpPr>
        <p:spPr bwMode="auto">
          <a:xfrm>
            <a:off x="7019925" y="1370013"/>
            <a:ext cx="179705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400" b="0">
                <a:solidFill>
                  <a:srgbClr val="DCDCDC"/>
                </a:solidFill>
              </a:rPr>
              <a:t>Verification</a:t>
            </a:r>
            <a:endParaRPr lang="en-US" sz="2400" b="0">
              <a:solidFill>
                <a:srgbClr val="FFCC00"/>
              </a:solidFill>
            </a:endParaRPr>
          </a:p>
        </p:txBody>
      </p:sp>
      <p:sp>
        <p:nvSpPr>
          <p:cNvPr id="1374214" name="Rectangle 6"/>
          <p:cNvSpPr>
            <a:spLocks noChangeArrowheads="1"/>
          </p:cNvSpPr>
          <p:nvPr/>
        </p:nvSpPr>
        <p:spPr bwMode="auto">
          <a:xfrm>
            <a:off x="4303713" y="1370013"/>
            <a:ext cx="19812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400" b="0">
                <a:solidFill>
                  <a:srgbClr val="FFCC00"/>
                </a:solidFill>
              </a:rPr>
              <a:t>Attributes</a:t>
            </a:r>
          </a:p>
        </p:txBody>
      </p:sp>
      <p:sp>
        <p:nvSpPr>
          <p:cNvPr id="1374215" name="Rectangle 7"/>
          <p:cNvSpPr>
            <a:spLocks noChangeArrowheads="1"/>
          </p:cNvSpPr>
          <p:nvPr/>
        </p:nvSpPr>
        <p:spPr bwMode="auto">
          <a:xfrm rot="-5400000">
            <a:off x="3605213" y="4062412"/>
            <a:ext cx="1230312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b="0" dirty="0">
                <a:solidFill>
                  <a:srgbClr val="DCDCDC"/>
                </a:solidFill>
              </a:rPr>
              <a:t> Male</a:t>
            </a:r>
          </a:p>
        </p:txBody>
      </p:sp>
      <p:sp>
        <p:nvSpPr>
          <p:cNvPr id="1374216" name="Rectangle 8"/>
          <p:cNvSpPr>
            <a:spLocks noChangeArrowheads="1"/>
          </p:cNvSpPr>
          <p:nvPr/>
        </p:nvSpPr>
        <p:spPr bwMode="auto">
          <a:xfrm rot="-5400000">
            <a:off x="4577556" y="4775994"/>
            <a:ext cx="674688" cy="184150"/>
          </a:xfrm>
          <a:prstGeom prst="rect">
            <a:avLst/>
          </a:prstGeom>
          <a:solidFill>
            <a:srgbClr val="FE1F0E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74217" name="Rectangle 9"/>
          <p:cNvSpPr>
            <a:spLocks noChangeArrowheads="1"/>
          </p:cNvSpPr>
          <p:nvPr/>
        </p:nvSpPr>
        <p:spPr bwMode="auto">
          <a:xfrm rot="-5400000">
            <a:off x="3963987" y="3244851"/>
            <a:ext cx="504825" cy="1714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74218" name="Rectangle 10"/>
          <p:cNvSpPr>
            <a:spLocks noChangeArrowheads="1"/>
          </p:cNvSpPr>
          <p:nvPr/>
        </p:nvSpPr>
        <p:spPr bwMode="auto">
          <a:xfrm rot="-5400000">
            <a:off x="6134893" y="4774407"/>
            <a:ext cx="671513" cy="184150"/>
          </a:xfrm>
          <a:prstGeom prst="rect">
            <a:avLst/>
          </a:prstGeom>
          <a:solidFill>
            <a:srgbClr val="FE1F0E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74219" name="Rectangle 11"/>
          <p:cNvSpPr>
            <a:spLocks noChangeArrowheads="1"/>
          </p:cNvSpPr>
          <p:nvPr/>
        </p:nvSpPr>
        <p:spPr bwMode="auto">
          <a:xfrm rot="-5400000">
            <a:off x="4787900" y="3113088"/>
            <a:ext cx="254000" cy="1841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r"/>
            <a:endParaRPr lang="en-US">
              <a:solidFill>
                <a:schemeClr val="bg1"/>
              </a:solidFill>
            </a:endParaRPr>
          </a:p>
        </p:txBody>
      </p:sp>
      <p:sp>
        <p:nvSpPr>
          <p:cNvPr id="1374220" name="Line 12"/>
          <p:cNvSpPr>
            <a:spLocks noChangeShapeType="1"/>
          </p:cNvSpPr>
          <p:nvPr/>
        </p:nvSpPr>
        <p:spPr bwMode="auto">
          <a:xfrm>
            <a:off x="4102100" y="3078163"/>
            <a:ext cx="2468563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4221" name="Rectangle 13"/>
          <p:cNvSpPr>
            <a:spLocks noChangeArrowheads="1"/>
          </p:cNvSpPr>
          <p:nvPr/>
        </p:nvSpPr>
        <p:spPr bwMode="auto">
          <a:xfrm rot="-5400000">
            <a:off x="5627688" y="3838575"/>
            <a:ext cx="1371600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b="0">
                <a:solidFill>
                  <a:srgbClr val="DCDCDC"/>
                </a:solidFill>
              </a:rPr>
              <a:t>Round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b="0">
                <a:solidFill>
                  <a:srgbClr val="DCDCDC"/>
                </a:solidFill>
              </a:rPr>
              <a:t>Jaw</a:t>
            </a:r>
          </a:p>
        </p:txBody>
      </p:sp>
      <p:sp>
        <p:nvSpPr>
          <p:cNvPr id="1374222" name="Rectangle 14"/>
          <p:cNvSpPr>
            <a:spLocks noChangeArrowheads="1"/>
          </p:cNvSpPr>
          <p:nvPr/>
        </p:nvSpPr>
        <p:spPr bwMode="auto">
          <a:xfrm rot="-5400000">
            <a:off x="4438651" y="3840162"/>
            <a:ext cx="920750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b="0">
                <a:solidFill>
                  <a:srgbClr val="DCDCDC"/>
                </a:solidFill>
              </a:rPr>
              <a:t>Asian</a:t>
            </a:r>
          </a:p>
        </p:txBody>
      </p:sp>
      <p:sp>
        <p:nvSpPr>
          <p:cNvPr id="1374223" name="Rectangle 15"/>
          <p:cNvSpPr>
            <a:spLocks noChangeArrowheads="1"/>
          </p:cNvSpPr>
          <p:nvPr/>
        </p:nvSpPr>
        <p:spPr bwMode="auto">
          <a:xfrm rot="-5400000">
            <a:off x="3860006" y="5476082"/>
            <a:ext cx="712787" cy="171450"/>
          </a:xfrm>
          <a:prstGeom prst="rect">
            <a:avLst/>
          </a:prstGeom>
          <a:solidFill>
            <a:srgbClr val="FE1F0E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74224" name="Rectangle 16"/>
          <p:cNvSpPr>
            <a:spLocks noChangeArrowheads="1"/>
          </p:cNvSpPr>
          <p:nvPr/>
        </p:nvSpPr>
        <p:spPr bwMode="auto">
          <a:xfrm rot="-5400000">
            <a:off x="6270625" y="3184525"/>
            <a:ext cx="400050" cy="1841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r"/>
            <a:endParaRPr lang="en-US">
              <a:solidFill>
                <a:schemeClr val="bg1"/>
              </a:solidFill>
            </a:endParaRPr>
          </a:p>
        </p:txBody>
      </p:sp>
      <p:sp>
        <p:nvSpPr>
          <p:cNvPr id="1374225" name="Line 17"/>
          <p:cNvSpPr>
            <a:spLocks noChangeShapeType="1"/>
          </p:cNvSpPr>
          <p:nvPr/>
        </p:nvSpPr>
        <p:spPr bwMode="auto">
          <a:xfrm>
            <a:off x="4102100" y="5205413"/>
            <a:ext cx="2468563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74226" name="Picture 18" descr="091708-fe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5" t="7025" r="18750" b="48541"/>
          <a:stretch>
            <a:fillRect/>
          </a:stretch>
        </p:blipFill>
        <p:spPr bwMode="auto">
          <a:xfrm>
            <a:off x="433388" y="2146300"/>
            <a:ext cx="1608137" cy="1846263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4227" name="Picture 19" descr="matsushima-nanak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9" t="7051" r="11200" b="31819"/>
          <a:stretch>
            <a:fillRect/>
          </a:stretch>
        </p:blipFill>
        <p:spPr bwMode="auto">
          <a:xfrm>
            <a:off x="433388" y="4284663"/>
            <a:ext cx="1608137" cy="1828800"/>
          </a:xfrm>
          <a:prstGeom prst="rect">
            <a:avLst/>
          </a:prstGeom>
          <a:noFill/>
          <a:ln w="19050">
            <a:solidFill>
              <a:srgbClr val="FE1F0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4228" name="Rectangle 20"/>
          <p:cNvSpPr>
            <a:spLocks noChangeArrowheads="1"/>
          </p:cNvSpPr>
          <p:nvPr/>
        </p:nvSpPr>
        <p:spPr bwMode="auto">
          <a:xfrm>
            <a:off x="7197725" y="3886200"/>
            <a:ext cx="1441450" cy="504825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400" b="0">
                <a:solidFill>
                  <a:srgbClr val="FFCC00"/>
                </a:solidFill>
              </a:rPr>
              <a:t>Different</a:t>
            </a:r>
          </a:p>
        </p:txBody>
      </p:sp>
      <p:sp>
        <p:nvSpPr>
          <p:cNvPr id="1374229" name="Rectangle 21"/>
          <p:cNvSpPr>
            <a:spLocks noChangeArrowheads="1"/>
          </p:cNvSpPr>
          <p:nvPr/>
        </p:nvSpPr>
        <p:spPr bwMode="auto">
          <a:xfrm>
            <a:off x="2016125" y="1138238"/>
            <a:ext cx="2011363" cy="96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400" b="0">
                <a:solidFill>
                  <a:srgbClr val="DCDCDC"/>
                </a:solidFill>
              </a:rPr>
              <a:t>Low-level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sz="2400" b="0">
                <a:solidFill>
                  <a:srgbClr val="DCDCDC"/>
                </a:solidFill>
              </a:rPr>
              <a:t>features</a:t>
            </a:r>
            <a:endParaRPr lang="en-US" sz="2400" b="0">
              <a:solidFill>
                <a:srgbClr val="FFCC00"/>
              </a:solidFill>
            </a:endParaRPr>
          </a:p>
        </p:txBody>
      </p:sp>
      <p:sp>
        <p:nvSpPr>
          <p:cNvPr id="1374230" name="AutoShape 22"/>
          <p:cNvSpPr>
            <a:spLocks noChangeArrowheads="1"/>
          </p:cNvSpPr>
          <p:nvPr/>
        </p:nvSpPr>
        <p:spPr bwMode="auto">
          <a:xfrm>
            <a:off x="1816100" y="1481138"/>
            <a:ext cx="477838" cy="269875"/>
          </a:xfrm>
          <a:prstGeom prst="rightArrow">
            <a:avLst>
              <a:gd name="adj1" fmla="val 49407"/>
              <a:gd name="adj2" fmla="val 75881"/>
            </a:avLst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74231" name="Group 23"/>
          <p:cNvGrpSpPr>
            <a:grpSpLocks/>
          </p:cNvGrpSpPr>
          <p:nvPr/>
        </p:nvGrpSpPr>
        <p:grpSpPr bwMode="auto">
          <a:xfrm>
            <a:off x="2271713" y="2085975"/>
            <a:ext cx="1498600" cy="2054225"/>
            <a:chOff x="1721" y="1314"/>
            <a:chExt cx="944" cy="1294"/>
          </a:xfrm>
        </p:grpSpPr>
        <p:sp>
          <p:nvSpPr>
            <p:cNvPr id="1374232" name="Rectangle 24"/>
            <p:cNvSpPr>
              <a:spLocks noChangeArrowheads="1"/>
            </p:cNvSpPr>
            <p:nvPr/>
          </p:nvSpPr>
          <p:spPr bwMode="auto">
            <a:xfrm>
              <a:off x="1721" y="1314"/>
              <a:ext cx="94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</a:pPr>
              <a:r>
                <a:rPr lang="en-US" sz="2000" b="0">
                  <a:solidFill>
                    <a:srgbClr val="DCDCDC"/>
                  </a:solidFill>
                </a:rPr>
                <a:t>RGB</a:t>
              </a:r>
              <a:endParaRPr lang="en-US" sz="2000" b="0">
                <a:solidFill>
                  <a:srgbClr val="FFCC00"/>
                </a:solidFill>
              </a:endParaRPr>
            </a:p>
          </p:txBody>
        </p:sp>
        <p:sp>
          <p:nvSpPr>
            <p:cNvPr id="1374233" name="Rectangle 25"/>
            <p:cNvSpPr>
              <a:spLocks noChangeArrowheads="1"/>
            </p:cNvSpPr>
            <p:nvPr/>
          </p:nvSpPr>
          <p:spPr bwMode="auto">
            <a:xfrm>
              <a:off x="1721" y="1558"/>
              <a:ext cx="94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</a:pPr>
              <a:r>
                <a:rPr lang="en-US" sz="2000" b="0">
                  <a:solidFill>
                    <a:srgbClr val="DCDCDC"/>
                  </a:solidFill>
                </a:rPr>
                <a:t>HOG</a:t>
              </a:r>
              <a:endParaRPr lang="en-US" sz="2000" b="0">
                <a:solidFill>
                  <a:srgbClr val="FFCC00"/>
                </a:solidFill>
              </a:endParaRPr>
            </a:p>
          </p:txBody>
        </p:sp>
        <p:sp>
          <p:nvSpPr>
            <p:cNvPr id="1374234" name="Rectangle 26"/>
            <p:cNvSpPr>
              <a:spLocks noChangeArrowheads="1"/>
            </p:cNvSpPr>
            <p:nvPr/>
          </p:nvSpPr>
          <p:spPr bwMode="auto">
            <a:xfrm>
              <a:off x="1721" y="1802"/>
              <a:ext cx="94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</a:pPr>
              <a:r>
                <a:rPr lang="en-US" sz="2000" b="0">
                  <a:solidFill>
                    <a:srgbClr val="DCDCDC"/>
                  </a:solidFill>
                </a:rPr>
                <a:t>LBP</a:t>
              </a:r>
              <a:endParaRPr lang="en-US" sz="2000" b="0">
                <a:solidFill>
                  <a:srgbClr val="FFCC00"/>
                </a:solidFill>
              </a:endParaRPr>
            </a:p>
          </p:txBody>
        </p:sp>
        <p:sp>
          <p:nvSpPr>
            <p:cNvPr id="1374235" name="Rectangle 27"/>
            <p:cNvSpPr>
              <a:spLocks noChangeArrowheads="1"/>
            </p:cNvSpPr>
            <p:nvPr/>
          </p:nvSpPr>
          <p:spPr bwMode="auto">
            <a:xfrm>
              <a:off x="1721" y="2046"/>
              <a:ext cx="94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</a:pPr>
              <a:r>
                <a:rPr lang="en-US" sz="2000" b="0">
                  <a:solidFill>
                    <a:srgbClr val="DCDCDC"/>
                  </a:solidFill>
                </a:rPr>
                <a:t>SIFT</a:t>
              </a:r>
              <a:endParaRPr lang="en-US" sz="2000" b="0">
                <a:solidFill>
                  <a:srgbClr val="FFCC00"/>
                </a:solidFill>
              </a:endParaRPr>
            </a:p>
          </p:txBody>
        </p:sp>
        <p:sp>
          <p:nvSpPr>
            <p:cNvPr id="1374236" name="Rectangle 28"/>
            <p:cNvSpPr>
              <a:spLocks noChangeArrowheads="1"/>
            </p:cNvSpPr>
            <p:nvPr/>
          </p:nvSpPr>
          <p:spPr bwMode="auto">
            <a:xfrm>
              <a:off x="1721" y="2290"/>
              <a:ext cx="94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</a:pPr>
              <a:r>
                <a:rPr lang="en-US" sz="2000" b="0">
                  <a:solidFill>
                    <a:srgbClr val="DCDCDC"/>
                  </a:solidFill>
                </a:rPr>
                <a:t>…</a:t>
              </a:r>
              <a:endParaRPr lang="en-US" sz="2000" b="0">
                <a:solidFill>
                  <a:srgbClr val="FFCC00"/>
                </a:solidFill>
              </a:endParaRPr>
            </a:p>
          </p:txBody>
        </p:sp>
      </p:grpSp>
      <p:grpSp>
        <p:nvGrpSpPr>
          <p:cNvPr id="1374237" name="Group 29"/>
          <p:cNvGrpSpPr>
            <a:grpSpLocks/>
          </p:cNvGrpSpPr>
          <p:nvPr/>
        </p:nvGrpSpPr>
        <p:grpSpPr bwMode="auto">
          <a:xfrm>
            <a:off x="2271713" y="4216400"/>
            <a:ext cx="1498600" cy="2054225"/>
            <a:chOff x="1721" y="1314"/>
            <a:chExt cx="944" cy="1294"/>
          </a:xfrm>
        </p:grpSpPr>
        <p:sp>
          <p:nvSpPr>
            <p:cNvPr id="1374238" name="Rectangle 30"/>
            <p:cNvSpPr>
              <a:spLocks noChangeArrowheads="1"/>
            </p:cNvSpPr>
            <p:nvPr/>
          </p:nvSpPr>
          <p:spPr bwMode="auto">
            <a:xfrm>
              <a:off x="1721" y="1314"/>
              <a:ext cx="94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</a:pPr>
              <a:r>
                <a:rPr lang="en-US" sz="2000" b="0">
                  <a:solidFill>
                    <a:srgbClr val="DCDCDC"/>
                  </a:solidFill>
                </a:rPr>
                <a:t>RGB</a:t>
              </a:r>
              <a:endParaRPr lang="en-US" sz="2000" b="0">
                <a:solidFill>
                  <a:srgbClr val="FFCC00"/>
                </a:solidFill>
              </a:endParaRPr>
            </a:p>
          </p:txBody>
        </p:sp>
        <p:sp>
          <p:nvSpPr>
            <p:cNvPr id="1374239" name="Rectangle 31"/>
            <p:cNvSpPr>
              <a:spLocks noChangeArrowheads="1"/>
            </p:cNvSpPr>
            <p:nvPr/>
          </p:nvSpPr>
          <p:spPr bwMode="auto">
            <a:xfrm>
              <a:off x="1721" y="1558"/>
              <a:ext cx="94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</a:pPr>
              <a:r>
                <a:rPr lang="en-US" sz="2000" b="0">
                  <a:solidFill>
                    <a:srgbClr val="DCDCDC"/>
                  </a:solidFill>
                </a:rPr>
                <a:t>HOG</a:t>
              </a:r>
              <a:endParaRPr lang="en-US" sz="2000" b="0">
                <a:solidFill>
                  <a:srgbClr val="FFCC00"/>
                </a:solidFill>
              </a:endParaRPr>
            </a:p>
          </p:txBody>
        </p:sp>
        <p:sp>
          <p:nvSpPr>
            <p:cNvPr id="1374240" name="Rectangle 32"/>
            <p:cNvSpPr>
              <a:spLocks noChangeArrowheads="1"/>
            </p:cNvSpPr>
            <p:nvPr/>
          </p:nvSpPr>
          <p:spPr bwMode="auto">
            <a:xfrm>
              <a:off x="1721" y="1802"/>
              <a:ext cx="94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</a:pPr>
              <a:r>
                <a:rPr lang="en-US" sz="2000" b="0">
                  <a:solidFill>
                    <a:srgbClr val="DCDCDC"/>
                  </a:solidFill>
                </a:rPr>
                <a:t>LBP</a:t>
              </a:r>
              <a:endParaRPr lang="en-US" sz="2000" b="0">
                <a:solidFill>
                  <a:srgbClr val="FFCC00"/>
                </a:solidFill>
              </a:endParaRPr>
            </a:p>
          </p:txBody>
        </p:sp>
        <p:sp>
          <p:nvSpPr>
            <p:cNvPr id="1374241" name="Rectangle 33"/>
            <p:cNvSpPr>
              <a:spLocks noChangeArrowheads="1"/>
            </p:cNvSpPr>
            <p:nvPr/>
          </p:nvSpPr>
          <p:spPr bwMode="auto">
            <a:xfrm>
              <a:off x="1721" y="2046"/>
              <a:ext cx="94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</a:pPr>
              <a:r>
                <a:rPr lang="en-US" sz="2000" b="0">
                  <a:solidFill>
                    <a:srgbClr val="DCDCDC"/>
                  </a:solidFill>
                </a:rPr>
                <a:t>SIFT</a:t>
              </a:r>
              <a:endParaRPr lang="en-US" sz="2000" b="0">
                <a:solidFill>
                  <a:srgbClr val="FFCC00"/>
                </a:solidFill>
              </a:endParaRPr>
            </a:p>
          </p:txBody>
        </p:sp>
        <p:sp>
          <p:nvSpPr>
            <p:cNvPr id="1374242" name="Rectangle 34"/>
            <p:cNvSpPr>
              <a:spLocks noChangeArrowheads="1"/>
            </p:cNvSpPr>
            <p:nvPr/>
          </p:nvSpPr>
          <p:spPr bwMode="auto">
            <a:xfrm>
              <a:off x="1721" y="2290"/>
              <a:ext cx="94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</a:pPr>
              <a:r>
                <a:rPr lang="en-US" sz="2000" b="0">
                  <a:solidFill>
                    <a:srgbClr val="DCDCDC"/>
                  </a:solidFill>
                </a:rPr>
                <a:t>…</a:t>
              </a:r>
              <a:endParaRPr lang="en-US" sz="2000" b="0">
                <a:solidFill>
                  <a:srgbClr val="FFCC00"/>
                </a:solidFill>
              </a:endParaRPr>
            </a:p>
          </p:txBody>
        </p:sp>
      </p:grpSp>
      <p:sp>
        <p:nvSpPr>
          <p:cNvPr id="1374243" name="AutoShape 35"/>
          <p:cNvSpPr>
            <a:spLocks noChangeArrowheads="1"/>
          </p:cNvSpPr>
          <p:nvPr/>
        </p:nvSpPr>
        <p:spPr bwMode="auto">
          <a:xfrm>
            <a:off x="2125663" y="2935288"/>
            <a:ext cx="477837" cy="269875"/>
          </a:xfrm>
          <a:prstGeom prst="rightArrow">
            <a:avLst>
              <a:gd name="adj1" fmla="val 49407"/>
              <a:gd name="adj2" fmla="val 75881"/>
            </a:avLst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4244" name="AutoShape 36"/>
          <p:cNvSpPr>
            <a:spLocks noChangeArrowheads="1"/>
          </p:cNvSpPr>
          <p:nvPr/>
        </p:nvSpPr>
        <p:spPr bwMode="auto">
          <a:xfrm>
            <a:off x="2125663" y="5062538"/>
            <a:ext cx="477837" cy="269875"/>
          </a:xfrm>
          <a:prstGeom prst="rightArrow">
            <a:avLst>
              <a:gd name="adj1" fmla="val 49407"/>
              <a:gd name="adj2" fmla="val 75881"/>
            </a:avLst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4245" name="AutoShape 37"/>
          <p:cNvSpPr>
            <a:spLocks noChangeArrowheads="1"/>
          </p:cNvSpPr>
          <p:nvPr/>
        </p:nvSpPr>
        <p:spPr bwMode="auto">
          <a:xfrm>
            <a:off x="3770313" y="1481138"/>
            <a:ext cx="801687" cy="269875"/>
          </a:xfrm>
          <a:prstGeom prst="rightArrow">
            <a:avLst>
              <a:gd name="adj1" fmla="val 49407"/>
              <a:gd name="adj2" fmla="val 72944"/>
            </a:avLst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4246" name="AutoShape 38"/>
          <p:cNvSpPr>
            <a:spLocks noChangeArrowheads="1"/>
          </p:cNvSpPr>
          <p:nvPr/>
        </p:nvSpPr>
        <p:spPr bwMode="auto">
          <a:xfrm>
            <a:off x="3378200" y="2935288"/>
            <a:ext cx="477838" cy="269875"/>
          </a:xfrm>
          <a:prstGeom prst="rightArrow">
            <a:avLst>
              <a:gd name="adj1" fmla="val 49407"/>
              <a:gd name="adj2" fmla="val 75881"/>
            </a:avLst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4247" name="AutoShape 39"/>
          <p:cNvSpPr>
            <a:spLocks noChangeArrowheads="1"/>
          </p:cNvSpPr>
          <p:nvPr/>
        </p:nvSpPr>
        <p:spPr bwMode="auto">
          <a:xfrm>
            <a:off x="3378200" y="5062538"/>
            <a:ext cx="477838" cy="269875"/>
          </a:xfrm>
          <a:prstGeom prst="rightArrow">
            <a:avLst>
              <a:gd name="adj1" fmla="val 49407"/>
              <a:gd name="adj2" fmla="val 75881"/>
            </a:avLst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4248" name="Rectangle 40"/>
          <p:cNvSpPr>
            <a:spLocks noChangeArrowheads="1"/>
          </p:cNvSpPr>
          <p:nvPr/>
        </p:nvSpPr>
        <p:spPr bwMode="auto">
          <a:xfrm rot="-5400000">
            <a:off x="5431631" y="4825207"/>
            <a:ext cx="576263" cy="184150"/>
          </a:xfrm>
          <a:prstGeom prst="rect">
            <a:avLst/>
          </a:prstGeom>
          <a:solidFill>
            <a:srgbClr val="FE1F0E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74249" name="Rectangle 41"/>
          <p:cNvSpPr>
            <a:spLocks noChangeArrowheads="1"/>
          </p:cNvSpPr>
          <p:nvPr/>
        </p:nvSpPr>
        <p:spPr bwMode="auto">
          <a:xfrm rot="-5400000">
            <a:off x="5254626" y="3671887"/>
            <a:ext cx="9207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b="0">
                <a:solidFill>
                  <a:srgbClr val="DCDCDC"/>
                </a:solidFill>
              </a:rPr>
              <a:t>Dark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b="0">
                <a:solidFill>
                  <a:srgbClr val="DCDCDC"/>
                </a:solidFill>
              </a:rPr>
              <a:t>hair</a:t>
            </a:r>
          </a:p>
        </p:txBody>
      </p:sp>
      <p:sp>
        <p:nvSpPr>
          <p:cNvPr id="1374250" name="Rectangle 42"/>
          <p:cNvSpPr>
            <a:spLocks noChangeArrowheads="1"/>
          </p:cNvSpPr>
          <p:nvPr/>
        </p:nvSpPr>
        <p:spPr bwMode="auto">
          <a:xfrm rot="-5400000">
            <a:off x="5382419" y="2648744"/>
            <a:ext cx="674688" cy="1841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74251" name="AutoShape 43"/>
          <p:cNvSpPr>
            <a:spLocks noChangeArrowheads="1"/>
          </p:cNvSpPr>
          <p:nvPr/>
        </p:nvSpPr>
        <p:spPr bwMode="auto">
          <a:xfrm>
            <a:off x="6708775" y="4454525"/>
            <a:ext cx="1617663" cy="814388"/>
          </a:xfrm>
          <a:custGeom>
            <a:avLst/>
            <a:gdLst>
              <a:gd name="G0" fmla="+- 9330 0 0"/>
              <a:gd name="G1" fmla="+- 17149 0 0"/>
              <a:gd name="G2" fmla="+- 6905 0 0"/>
              <a:gd name="G3" fmla="*/ 9330 1 2"/>
              <a:gd name="G4" fmla="+- G3 10800 0"/>
              <a:gd name="G5" fmla="+- 21600 9330 17149"/>
              <a:gd name="G6" fmla="+- 17149 6905 0"/>
              <a:gd name="G7" fmla="*/ G6 1 2"/>
              <a:gd name="G8" fmla="*/ 17149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7149 1 2"/>
              <a:gd name="G15" fmla="+- G5 0 G4"/>
              <a:gd name="G16" fmla="+- G0 0 G4"/>
              <a:gd name="G17" fmla="*/ G2 G15 G16"/>
              <a:gd name="T0" fmla="*/ 15465 w 21600"/>
              <a:gd name="T1" fmla="*/ 0 h 21600"/>
              <a:gd name="T2" fmla="*/ 9330 w 21600"/>
              <a:gd name="T3" fmla="*/ 6905 h 21600"/>
              <a:gd name="T4" fmla="*/ 0 w 21600"/>
              <a:gd name="T5" fmla="*/ 19479 h 21600"/>
              <a:gd name="T6" fmla="*/ 8575 w 21600"/>
              <a:gd name="T7" fmla="*/ 21600 h 21600"/>
              <a:gd name="T8" fmla="*/ 17149 w 21600"/>
              <a:gd name="T9" fmla="*/ 15149 h 21600"/>
              <a:gd name="T10" fmla="*/ 21600 w 21600"/>
              <a:gd name="T11" fmla="*/ 6905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65" y="0"/>
                </a:moveTo>
                <a:lnTo>
                  <a:pt x="9330" y="6905"/>
                </a:lnTo>
                <a:lnTo>
                  <a:pt x="13781" y="6905"/>
                </a:lnTo>
                <a:lnTo>
                  <a:pt x="13781" y="17358"/>
                </a:lnTo>
                <a:lnTo>
                  <a:pt x="0" y="17358"/>
                </a:lnTo>
                <a:lnTo>
                  <a:pt x="0" y="21600"/>
                </a:lnTo>
                <a:lnTo>
                  <a:pt x="17149" y="21600"/>
                </a:lnTo>
                <a:lnTo>
                  <a:pt x="17149" y="6905"/>
                </a:lnTo>
                <a:lnTo>
                  <a:pt x="21600" y="6905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4252" name="AutoShape 44"/>
          <p:cNvSpPr>
            <a:spLocks noChangeArrowheads="1"/>
          </p:cNvSpPr>
          <p:nvPr/>
        </p:nvSpPr>
        <p:spPr bwMode="auto">
          <a:xfrm flipV="1">
            <a:off x="6708775" y="2992438"/>
            <a:ext cx="1617663" cy="814387"/>
          </a:xfrm>
          <a:custGeom>
            <a:avLst/>
            <a:gdLst>
              <a:gd name="G0" fmla="+- 9330 0 0"/>
              <a:gd name="G1" fmla="+- 17149 0 0"/>
              <a:gd name="G2" fmla="+- 6905 0 0"/>
              <a:gd name="G3" fmla="*/ 9330 1 2"/>
              <a:gd name="G4" fmla="+- G3 10800 0"/>
              <a:gd name="G5" fmla="+- 21600 9330 17149"/>
              <a:gd name="G6" fmla="+- 17149 6905 0"/>
              <a:gd name="G7" fmla="*/ G6 1 2"/>
              <a:gd name="G8" fmla="*/ 17149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7149 1 2"/>
              <a:gd name="G15" fmla="+- G5 0 G4"/>
              <a:gd name="G16" fmla="+- G0 0 G4"/>
              <a:gd name="G17" fmla="*/ G2 G15 G16"/>
              <a:gd name="T0" fmla="*/ 15465 w 21600"/>
              <a:gd name="T1" fmla="*/ 0 h 21600"/>
              <a:gd name="T2" fmla="*/ 9330 w 21600"/>
              <a:gd name="T3" fmla="*/ 6905 h 21600"/>
              <a:gd name="T4" fmla="*/ 0 w 21600"/>
              <a:gd name="T5" fmla="*/ 19479 h 21600"/>
              <a:gd name="T6" fmla="*/ 8575 w 21600"/>
              <a:gd name="T7" fmla="*/ 21600 h 21600"/>
              <a:gd name="T8" fmla="*/ 17149 w 21600"/>
              <a:gd name="T9" fmla="*/ 15149 h 21600"/>
              <a:gd name="T10" fmla="*/ 21600 w 21600"/>
              <a:gd name="T11" fmla="*/ 6905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65" y="0"/>
                </a:moveTo>
                <a:lnTo>
                  <a:pt x="9330" y="6905"/>
                </a:lnTo>
                <a:lnTo>
                  <a:pt x="13781" y="6905"/>
                </a:lnTo>
                <a:lnTo>
                  <a:pt x="13781" y="17358"/>
                </a:lnTo>
                <a:lnTo>
                  <a:pt x="0" y="17358"/>
                </a:lnTo>
                <a:lnTo>
                  <a:pt x="0" y="21600"/>
                </a:lnTo>
                <a:lnTo>
                  <a:pt x="17149" y="21600"/>
                </a:lnTo>
                <a:lnTo>
                  <a:pt x="17149" y="6905"/>
                </a:lnTo>
                <a:lnTo>
                  <a:pt x="21600" y="6905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4253" name="Rectangle 45"/>
          <p:cNvSpPr>
            <a:spLocks noChangeArrowheads="1"/>
          </p:cNvSpPr>
          <p:nvPr/>
        </p:nvSpPr>
        <p:spPr bwMode="auto">
          <a:xfrm>
            <a:off x="3505200" y="2209800"/>
            <a:ext cx="4159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b="0" dirty="0">
                <a:solidFill>
                  <a:srgbClr val="DCDCDC"/>
                </a:solidFill>
              </a:rPr>
              <a:t> </a:t>
            </a:r>
            <a:r>
              <a:rPr lang="en-US" b="0" dirty="0" smtClean="0">
                <a:solidFill>
                  <a:srgbClr val="DCDCDC"/>
                </a:solidFill>
              </a:rPr>
              <a:t>+</a:t>
            </a:r>
            <a:endParaRPr lang="en-US" b="0" dirty="0">
              <a:solidFill>
                <a:srgbClr val="DCDCDC"/>
              </a:solidFill>
            </a:endParaRPr>
          </a:p>
        </p:txBody>
      </p:sp>
      <p:sp>
        <p:nvSpPr>
          <p:cNvPr id="1374254" name="Rectangle 46"/>
          <p:cNvSpPr>
            <a:spLocks noChangeArrowheads="1"/>
          </p:cNvSpPr>
          <p:nvPr/>
        </p:nvSpPr>
        <p:spPr bwMode="auto">
          <a:xfrm>
            <a:off x="3505200" y="4343400"/>
            <a:ext cx="4159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b="0" dirty="0">
                <a:solidFill>
                  <a:srgbClr val="DCDCDC"/>
                </a:solidFill>
              </a:rPr>
              <a:t> +</a:t>
            </a:r>
          </a:p>
        </p:txBody>
      </p:sp>
      <p:sp>
        <p:nvSpPr>
          <p:cNvPr id="1374255" name="Rectangle 47"/>
          <p:cNvSpPr>
            <a:spLocks noChangeArrowheads="1"/>
          </p:cNvSpPr>
          <p:nvPr/>
        </p:nvSpPr>
        <p:spPr bwMode="auto">
          <a:xfrm>
            <a:off x="3765550" y="3117850"/>
            <a:ext cx="4159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b="0">
                <a:solidFill>
                  <a:srgbClr val="DCDCDC"/>
                </a:solidFill>
              </a:rPr>
              <a:t> -</a:t>
            </a:r>
          </a:p>
        </p:txBody>
      </p:sp>
      <p:sp>
        <p:nvSpPr>
          <p:cNvPr id="1374256" name="Rectangle 48"/>
          <p:cNvSpPr>
            <a:spLocks noChangeArrowheads="1"/>
          </p:cNvSpPr>
          <p:nvPr/>
        </p:nvSpPr>
        <p:spPr bwMode="auto">
          <a:xfrm>
            <a:off x="3765550" y="5199063"/>
            <a:ext cx="4159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b="0">
                <a:solidFill>
                  <a:srgbClr val="DCDCDC"/>
                </a:solidFill>
              </a:rPr>
              <a:t> -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9630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4210" grpId="0" animBg="1"/>
      <p:bldP spid="1374213" grpId="0"/>
      <p:bldP spid="1374215" grpId="0"/>
      <p:bldP spid="1374216" grpId="0" animBg="1"/>
      <p:bldP spid="1374217" grpId="0" animBg="1"/>
      <p:bldP spid="1374218" grpId="0" animBg="1"/>
      <p:bldP spid="1374219" grpId="0" animBg="1"/>
      <p:bldP spid="1374220" grpId="0" animBg="1"/>
      <p:bldP spid="1374221" grpId="0"/>
      <p:bldP spid="1374222" grpId="0"/>
      <p:bldP spid="1374223" grpId="0" animBg="1"/>
      <p:bldP spid="1374224" grpId="0" animBg="1"/>
      <p:bldP spid="1374225" grpId="0" animBg="1"/>
      <p:bldP spid="1374228" grpId="0" animBg="1"/>
      <p:bldP spid="1374246" grpId="0" animBg="1"/>
      <p:bldP spid="1374247" grpId="0" animBg="1"/>
      <p:bldP spid="1374248" grpId="0" animBg="1"/>
      <p:bldP spid="1374249" grpId="0"/>
      <p:bldP spid="1374250" grpId="0" animBg="1"/>
      <p:bldP spid="1374251" grpId="0" animBg="1"/>
      <p:bldP spid="1374252" grpId="0" animBg="1"/>
      <p:bldP spid="1374253" grpId="0"/>
      <p:bldP spid="1374254" grpId="0"/>
      <p:bldP spid="1374255" grpId="0"/>
      <p:bldP spid="137425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588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 Learning an attribute classifier</a:t>
            </a:r>
          </a:p>
        </p:txBody>
      </p:sp>
      <p:sp>
        <p:nvSpPr>
          <p:cNvPr id="1358852" name="Rectangle 4"/>
          <p:cNvSpPr>
            <a:spLocks noChangeArrowheads="1"/>
          </p:cNvSpPr>
          <p:nvPr/>
        </p:nvSpPr>
        <p:spPr bwMode="auto">
          <a:xfrm>
            <a:off x="561975" y="3638550"/>
            <a:ext cx="131127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b="0">
                <a:solidFill>
                  <a:srgbClr val="DCDCDC"/>
                </a:solidFill>
              </a:rPr>
              <a:t> Males</a:t>
            </a:r>
          </a:p>
        </p:txBody>
      </p:sp>
      <p:sp>
        <p:nvSpPr>
          <p:cNvPr id="1358853" name="Rectangle 5"/>
          <p:cNvSpPr>
            <a:spLocks noChangeArrowheads="1"/>
          </p:cNvSpPr>
          <p:nvPr/>
        </p:nvSpPr>
        <p:spPr bwMode="auto">
          <a:xfrm>
            <a:off x="561975" y="5754688"/>
            <a:ext cx="131127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b="0">
                <a:solidFill>
                  <a:srgbClr val="DCDCDC"/>
                </a:solidFill>
              </a:rPr>
              <a:t> Females</a:t>
            </a:r>
          </a:p>
        </p:txBody>
      </p:sp>
      <p:sp>
        <p:nvSpPr>
          <p:cNvPr id="1358866" name="Rectangle 18"/>
          <p:cNvSpPr>
            <a:spLocks noChangeArrowheads="1"/>
          </p:cNvSpPr>
          <p:nvPr/>
        </p:nvSpPr>
        <p:spPr bwMode="auto">
          <a:xfrm>
            <a:off x="7129463" y="3487738"/>
            <a:ext cx="1671637" cy="10191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marL="342900" indent="-342900" algn="ctr">
              <a:spcBef>
                <a:spcPct val="20000"/>
              </a:spcBef>
            </a:pPr>
            <a:r>
              <a:rPr lang="en-US" sz="2400" b="0">
                <a:solidFill>
                  <a:srgbClr val="DCDCDC"/>
                </a:solidFill>
              </a:rPr>
              <a:t>Gender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sz="2400" b="0">
                <a:solidFill>
                  <a:srgbClr val="DCDCDC"/>
                </a:solidFill>
              </a:rPr>
              <a:t>classifier</a:t>
            </a:r>
            <a:endParaRPr lang="en-US" sz="2400" b="0">
              <a:solidFill>
                <a:srgbClr val="FFCC00"/>
              </a:solidFill>
            </a:endParaRPr>
          </a:p>
        </p:txBody>
      </p:sp>
      <p:pic>
        <p:nvPicPr>
          <p:cNvPr id="1358867" name="Picture 19" descr="765993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9" t="3398" b="36391"/>
          <a:stretch>
            <a:fillRect/>
          </a:stretch>
        </p:blipFill>
        <p:spPr bwMode="auto">
          <a:xfrm>
            <a:off x="7556500" y="2108200"/>
            <a:ext cx="815975" cy="89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8868" name="Rectangle 20"/>
          <p:cNvSpPr>
            <a:spLocks noChangeArrowheads="1"/>
          </p:cNvSpPr>
          <p:nvPr/>
        </p:nvSpPr>
        <p:spPr bwMode="auto">
          <a:xfrm>
            <a:off x="7310438" y="5018088"/>
            <a:ext cx="131127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b="0">
                <a:solidFill>
                  <a:srgbClr val="DCDCDC"/>
                </a:solidFill>
              </a:rPr>
              <a:t> Male</a:t>
            </a:r>
          </a:p>
        </p:txBody>
      </p:sp>
      <p:sp>
        <p:nvSpPr>
          <p:cNvPr id="1358869" name="Line 21"/>
          <p:cNvSpPr>
            <a:spLocks noChangeShapeType="1"/>
          </p:cNvSpPr>
          <p:nvPr/>
        </p:nvSpPr>
        <p:spPr bwMode="auto">
          <a:xfrm rot="5400000">
            <a:off x="7831137" y="3244851"/>
            <a:ext cx="269875" cy="0"/>
          </a:xfrm>
          <a:prstGeom prst="line">
            <a:avLst/>
          </a:prstGeom>
          <a:noFill/>
          <a:ln w="9525">
            <a:solidFill>
              <a:srgbClr val="DCDCD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8870" name="Line 22"/>
          <p:cNvSpPr>
            <a:spLocks noChangeShapeType="1"/>
          </p:cNvSpPr>
          <p:nvPr/>
        </p:nvSpPr>
        <p:spPr bwMode="auto">
          <a:xfrm rot="5400000">
            <a:off x="7788275" y="4818063"/>
            <a:ext cx="355600" cy="0"/>
          </a:xfrm>
          <a:prstGeom prst="line">
            <a:avLst/>
          </a:prstGeom>
          <a:noFill/>
          <a:ln w="9525">
            <a:solidFill>
              <a:srgbClr val="DCDCD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8899" name="Rectangle 51"/>
          <p:cNvSpPr>
            <a:spLocks noChangeArrowheads="1"/>
          </p:cNvSpPr>
          <p:nvPr/>
        </p:nvSpPr>
        <p:spPr bwMode="auto">
          <a:xfrm>
            <a:off x="4248150" y="1138238"/>
            <a:ext cx="2011363" cy="96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400" b="0">
                <a:solidFill>
                  <a:srgbClr val="DCDCDC"/>
                </a:solidFill>
              </a:rPr>
              <a:t>Feature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sz="2400" b="0">
                <a:solidFill>
                  <a:srgbClr val="DCDCDC"/>
                </a:solidFill>
              </a:rPr>
              <a:t>selection</a:t>
            </a:r>
            <a:endParaRPr lang="en-US" sz="2400" b="0">
              <a:solidFill>
                <a:srgbClr val="FFCC00"/>
              </a:solidFill>
            </a:endParaRPr>
          </a:p>
        </p:txBody>
      </p:sp>
      <p:sp>
        <p:nvSpPr>
          <p:cNvPr id="1358900" name="Rectangle 52"/>
          <p:cNvSpPr>
            <a:spLocks noChangeArrowheads="1"/>
          </p:cNvSpPr>
          <p:nvPr/>
        </p:nvSpPr>
        <p:spPr bwMode="auto">
          <a:xfrm>
            <a:off x="4211638" y="2108200"/>
            <a:ext cx="2085975" cy="36734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58905" name="Rectangle 57"/>
          <p:cNvSpPr>
            <a:spLocks noChangeArrowheads="1"/>
          </p:cNvSpPr>
          <p:nvPr/>
        </p:nvSpPr>
        <p:spPr bwMode="auto">
          <a:xfrm>
            <a:off x="6959600" y="1139825"/>
            <a:ext cx="2011363" cy="96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400" b="0">
                <a:solidFill>
                  <a:srgbClr val="DCDCDC"/>
                </a:solidFill>
              </a:rPr>
              <a:t>Train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sz="2400" b="0">
                <a:solidFill>
                  <a:srgbClr val="DCDCDC"/>
                </a:solidFill>
              </a:rPr>
              <a:t>classifier</a:t>
            </a:r>
            <a:endParaRPr lang="en-US" sz="2400" b="0">
              <a:solidFill>
                <a:srgbClr val="FFCC00"/>
              </a:solidFill>
            </a:endParaRPr>
          </a:p>
        </p:txBody>
      </p:sp>
      <p:grpSp>
        <p:nvGrpSpPr>
          <p:cNvPr id="1358929" name="Group 81"/>
          <p:cNvGrpSpPr>
            <a:grpSpLocks/>
          </p:cNvGrpSpPr>
          <p:nvPr/>
        </p:nvGrpSpPr>
        <p:grpSpPr bwMode="auto">
          <a:xfrm>
            <a:off x="468313" y="2070100"/>
            <a:ext cx="1500187" cy="1587500"/>
            <a:chOff x="296" y="1304"/>
            <a:chExt cx="1023" cy="1082"/>
          </a:xfrm>
        </p:grpSpPr>
        <p:sp>
          <p:nvSpPr>
            <p:cNvPr id="1358855" name="Rectangle 7"/>
            <p:cNvSpPr>
              <a:spLocks noChangeArrowheads="1"/>
            </p:cNvSpPr>
            <p:nvPr/>
          </p:nvSpPr>
          <p:spPr bwMode="auto">
            <a:xfrm>
              <a:off x="296" y="1304"/>
              <a:ext cx="1023" cy="108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358915" name="Group 67"/>
            <p:cNvGrpSpPr>
              <a:grpSpLocks/>
            </p:cNvGrpSpPr>
            <p:nvPr/>
          </p:nvGrpSpPr>
          <p:grpSpPr bwMode="auto">
            <a:xfrm>
              <a:off x="321" y="1327"/>
              <a:ext cx="978" cy="1038"/>
              <a:chOff x="2162" y="3527"/>
              <a:chExt cx="1156" cy="1226"/>
            </a:xfrm>
          </p:grpSpPr>
          <p:pic>
            <p:nvPicPr>
              <p:cNvPr id="1358908" name="Picture 60" descr="MargJonesRobWRodT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186" t="4448" r="41895" b="69998"/>
              <a:stretch>
                <a:fillRect/>
              </a:stretch>
            </p:blipFill>
            <p:spPr bwMode="auto">
              <a:xfrm>
                <a:off x="2759" y="3528"/>
                <a:ext cx="558" cy="5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8906" name="Picture 58" descr="37939734_64f9f4b3e6_o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333" t="17528" r="30186" b="49001"/>
              <a:stretch>
                <a:fillRect/>
              </a:stretch>
            </p:blipFill>
            <p:spPr bwMode="auto">
              <a:xfrm>
                <a:off x="2760" y="4157"/>
                <a:ext cx="558" cy="5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8907" name="Picture 59" descr="69210981_c6dfb6db3f_o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478" t="50304" r="38696" b="32805"/>
              <a:stretch>
                <a:fillRect/>
              </a:stretch>
            </p:blipFill>
            <p:spPr bwMode="auto">
              <a:xfrm>
                <a:off x="2162" y="3527"/>
                <a:ext cx="557" cy="5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8909" name="Picture 61" descr="MargJonesRobWRodT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022" t="6407" r="15100" b="66676"/>
              <a:stretch>
                <a:fillRect/>
              </a:stretch>
            </p:blipFill>
            <p:spPr bwMode="auto">
              <a:xfrm>
                <a:off x="2162" y="4157"/>
                <a:ext cx="558" cy="5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358919" name="Rectangle 71"/>
          <p:cNvSpPr>
            <a:spLocks noChangeArrowheads="1"/>
          </p:cNvSpPr>
          <p:nvPr/>
        </p:nvSpPr>
        <p:spPr bwMode="auto">
          <a:xfrm>
            <a:off x="434975" y="1138238"/>
            <a:ext cx="1566863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400" b="0">
                <a:solidFill>
                  <a:srgbClr val="DCDCDC"/>
                </a:solidFill>
              </a:rPr>
              <a:t>Training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sz="2400" b="0">
                <a:solidFill>
                  <a:srgbClr val="DCDCDC"/>
                </a:solidFill>
              </a:rPr>
              <a:t>images</a:t>
            </a:r>
            <a:endParaRPr lang="en-US" sz="2400" b="0">
              <a:solidFill>
                <a:srgbClr val="FFCC00"/>
              </a:solidFill>
            </a:endParaRPr>
          </a:p>
        </p:txBody>
      </p:sp>
      <p:sp>
        <p:nvSpPr>
          <p:cNvPr id="1358920" name="Rectangle 72"/>
          <p:cNvSpPr>
            <a:spLocks noChangeArrowheads="1"/>
          </p:cNvSpPr>
          <p:nvPr/>
        </p:nvSpPr>
        <p:spPr bwMode="auto">
          <a:xfrm>
            <a:off x="2016125" y="1138238"/>
            <a:ext cx="2011363" cy="96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400" b="0">
                <a:solidFill>
                  <a:srgbClr val="DCDCDC"/>
                </a:solidFill>
              </a:rPr>
              <a:t>Low-level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sz="2400" b="0">
                <a:solidFill>
                  <a:srgbClr val="DCDCDC"/>
                </a:solidFill>
              </a:rPr>
              <a:t>features</a:t>
            </a:r>
            <a:endParaRPr lang="en-US" sz="2400" b="0">
              <a:solidFill>
                <a:srgbClr val="FFCC00"/>
              </a:solidFill>
            </a:endParaRPr>
          </a:p>
        </p:txBody>
      </p:sp>
      <p:sp>
        <p:nvSpPr>
          <p:cNvPr id="1358921" name="AutoShape 73"/>
          <p:cNvSpPr>
            <a:spLocks noChangeArrowheads="1"/>
          </p:cNvSpPr>
          <p:nvPr/>
        </p:nvSpPr>
        <p:spPr bwMode="auto">
          <a:xfrm>
            <a:off x="1816100" y="1481138"/>
            <a:ext cx="477838" cy="269875"/>
          </a:xfrm>
          <a:prstGeom prst="rightArrow">
            <a:avLst>
              <a:gd name="adj1" fmla="val 49407"/>
              <a:gd name="adj2" fmla="val 75881"/>
            </a:avLst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58930" name="Group 82"/>
          <p:cNvGrpSpPr>
            <a:grpSpLocks/>
          </p:cNvGrpSpPr>
          <p:nvPr/>
        </p:nvGrpSpPr>
        <p:grpSpPr bwMode="auto">
          <a:xfrm>
            <a:off x="468313" y="4194175"/>
            <a:ext cx="1500187" cy="1587500"/>
            <a:chOff x="296" y="2543"/>
            <a:chExt cx="1023" cy="1082"/>
          </a:xfrm>
        </p:grpSpPr>
        <p:grpSp>
          <p:nvGrpSpPr>
            <p:cNvPr id="1358914" name="Group 66"/>
            <p:cNvGrpSpPr>
              <a:grpSpLocks/>
            </p:cNvGrpSpPr>
            <p:nvPr/>
          </p:nvGrpSpPr>
          <p:grpSpPr bwMode="auto">
            <a:xfrm>
              <a:off x="323" y="2565"/>
              <a:ext cx="969" cy="1038"/>
              <a:chOff x="905" y="3527"/>
              <a:chExt cx="1145" cy="1226"/>
            </a:xfrm>
          </p:grpSpPr>
          <p:pic>
            <p:nvPicPr>
              <p:cNvPr id="1358913" name="Picture 65" descr="308047587_2401f935a6_b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747" t="31317" r="37904" b="49619"/>
              <a:stretch>
                <a:fillRect/>
              </a:stretch>
            </p:blipFill>
            <p:spPr bwMode="auto">
              <a:xfrm>
                <a:off x="905" y="3527"/>
                <a:ext cx="557" cy="5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8911" name="Picture 63" descr="20327791_dc32a099cd_o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760" t="36601" r="40318" b="34927"/>
              <a:stretch>
                <a:fillRect/>
              </a:stretch>
            </p:blipFill>
            <p:spPr bwMode="auto">
              <a:xfrm>
                <a:off x="1492" y="3527"/>
                <a:ext cx="557" cy="5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8912" name="Picture 64" descr="61022707_2c7dd90bac_o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55" t="25122" r="42703" b="43694"/>
              <a:stretch>
                <a:fillRect/>
              </a:stretch>
            </p:blipFill>
            <p:spPr bwMode="auto">
              <a:xfrm>
                <a:off x="905" y="4156"/>
                <a:ext cx="557" cy="5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8910" name="Picture 62" descr="IMG_1698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231" t="18047" r="42203" b="52602"/>
              <a:stretch>
                <a:fillRect/>
              </a:stretch>
            </p:blipFill>
            <p:spPr bwMode="auto">
              <a:xfrm>
                <a:off x="1493" y="4156"/>
                <a:ext cx="557" cy="5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58928" name="Rectangle 80"/>
            <p:cNvSpPr>
              <a:spLocks noChangeArrowheads="1"/>
            </p:cNvSpPr>
            <p:nvPr/>
          </p:nvSpPr>
          <p:spPr bwMode="auto">
            <a:xfrm>
              <a:off x="296" y="2543"/>
              <a:ext cx="1023" cy="108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58938" name="Group 90"/>
          <p:cNvGrpSpPr>
            <a:grpSpLocks/>
          </p:cNvGrpSpPr>
          <p:nvPr/>
        </p:nvGrpSpPr>
        <p:grpSpPr bwMode="auto">
          <a:xfrm>
            <a:off x="2271713" y="2057400"/>
            <a:ext cx="1498600" cy="1666875"/>
            <a:chOff x="1431" y="1314"/>
            <a:chExt cx="944" cy="1050"/>
          </a:xfrm>
        </p:grpSpPr>
        <p:sp>
          <p:nvSpPr>
            <p:cNvPr id="1358933" name="Rectangle 85"/>
            <p:cNvSpPr>
              <a:spLocks noChangeArrowheads="1"/>
            </p:cNvSpPr>
            <p:nvPr/>
          </p:nvSpPr>
          <p:spPr bwMode="auto">
            <a:xfrm>
              <a:off x="1431" y="1314"/>
              <a:ext cx="94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</a:pPr>
              <a:r>
                <a:rPr lang="en-US" sz="2000" b="0">
                  <a:solidFill>
                    <a:srgbClr val="DCDCDC"/>
                  </a:solidFill>
                </a:rPr>
                <a:t>RGB</a:t>
              </a:r>
              <a:endParaRPr lang="en-US" sz="2000" b="0">
                <a:solidFill>
                  <a:srgbClr val="FFCC00"/>
                </a:solidFill>
              </a:endParaRPr>
            </a:p>
          </p:txBody>
        </p:sp>
        <p:sp>
          <p:nvSpPr>
            <p:cNvPr id="1358934" name="Rectangle 86"/>
            <p:cNvSpPr>
              <a:spLocks noChangeArrowheads="1"/>
            </p:cNvSpPr>
            <p:nvPr/>
          </p:nvSpPr>
          <p:spPr bwMode="auto">
            <a:xfrm>
              <a:off x="1431" y="1558"/>
              <a:ext cx="94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</a:pPr>
              <a:r>
                <a:rPr lang="en-US" sz="2000" b="0">
                  <a:solidFill>
                    <a:srgbClr val="DCDCDC"/>
                  </a:solidFill>
                </a:rPr>
                <a:t>HoG</a:t>
              </a:r>
              <a:endParaRPr lang="en-US" sz="2000" b="0">
                <a:solidFill>
                  <a:srgbClr val="FFCC00"/>
                </a:solidFill>
              </a:endParaRPr>
            </a:p>
          </p:txBody>
        </p:sp>
        <p:sp>
          <p:nvSpPr>
            <p:cNvPr id="1358935" name="Rectangle 87"/>
            <p:cNvSpPr>
              <a:spLocks noChangeArrowheads="1"/>
            </p:cNvSpPr>
            <p:nvPr/>
          </p:nvSpPr>
          <p:spPr bwMode="auto">
            <a:xfrm>
              <a:off x="1431" y="1802"/>
              <a:ext cx="94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</a:pPr>
              <a:r>
                <a:rPr lang="en-US" sz="2000" b="0">
                  <a:solidFill>
                    <a:srgbClr val="DCDCDC"/>
                  </a:solidFill>
                </a:rPr>
                <a:t>HSV</a:t>
              </a:r>
              <a:endParaRPr lang="en-US" sz="2000" b="0">
                <a:solidFill>
                  <a:srgbClr val="FFCC00"/>
                </a:solidFill>
              </a:endParaRPr>
            </a:p>
          </p:txBody>
        </p:sp>
        <p:sp>
          <p:nvSpPr>
            <p:cNvPr id="1358936" name="Rectangle 88"/>
            <p:cNvSpPr>
              <a:spLocks noChangeArrowheads="1"/>
            </p:cNvSpPr>
            <p:nvPr/>
          </p:nvSpPr>
          <p:spPr bwMode="auto">
            <a:xfrm>
              <a:off x="1431" y="2046"/>
              <a:ext cx="94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</a:pPr>
              <a:r>
                <a:rPr lang="en-US" sz="2000" b="0">
                  <a:solidFill>
                    <a:srgbClr val="DCDCDC"/>
                  </a:solidFill>
                </a:rPr>
                <a:t>…</a:t>
              </a:r>
              <a:endParaRPr lang="en-US" sz="2000" b="0">
                <a:solidFill>
                  <a:srgbClr val="FFCC00"/>
                </a:solidFill>
              </a:endParaRPr>
            </a:p>
          </p:txBody>
        </p:sp>
      </p:grpSp>
      <p:grpSp>
        <p:nvGrpSpPr>
          <p:cNvPr id="1358939" name="Group 91"/>
          <p:cNvGrpSpPr>
            <a:grpSpLocks/>
          </p:cNvGrpSpPr>
          <p:nvPr/>
        </p:nvGrpSpPr>
        <p:grpSpPr bwMode="auto">
          <a:xfrm>
            <a:off x="2271713" y="4237038"/>
            <a:ext cx="1498600" cy="1666875"/>
            <a:chOff x="1431" y="1314"/>
            <a:chExt cx="944" cy="1050"/>
          </a:xfrm>
        </p:grpSpPr>
        <p:sp>
          <p:nvSpPr>
            <p:cNvPr id="1358940" name="Rectangle 92"/>
            <p:cNvSpPr>
              <a:spLocks noChangeArrowheads="1"/>
            </p:cNvSpPr>
            <p:nvPr/>
          </p:nvSpPr>
          <p:spPr bwMode="auto">
            <a:xfrm>
              <a:off x="1431" y="1314"/>
              <a:ext cx="94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</a:pPr>
              <a:r>
                <a:rPr lang="en-US" sz="2000" b="0">
                  <a:solidFill>
                    <a:srgbClr val="DCDCDC"/>
                  </a:solidFill>
                </a:rPr>
                <a:t>RGB</a:t>
              </a:r>
              <a:endParaRPr lang="en-US" sz="2000" b="0">
                <a:solidFill>
                  <a:srgbClr val="FFCC00"/>
                </a:solidFill>
              </a:endParaRPr>
            </a:p>
          </p:txBody>
        </p:sp>
        <p:sp>
          <p:nvSpPr>
            <p:cNvPr id="1358941" name="Rectangle 93"/>
            <p:cNvSpPr>
              <a:spLocks noChangeArrowheads="1"/>
            </p:cNvSpPr>
            <p:nvPr/>
          </p:nvSpPr>
          <p:spPr bwMode="auto">
            <a:xfrm>
              <a:off x="1431" y="1558"/>
              <a:ext cx="94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</a:pPr>
              <a:r>
                <a:rPr lang="en-US" sz="2000" b="0">
                  <a:solidFill>
                    <a:srgbClr val="DCDCDC"/>
                  </a:solidFill>
                </a:rPr>
                <a:t>HoG</a:t>
              </a:r>
              <a:endParaRPr lang="en-US" sz="2000" b="0">
                <a:solidFill>
                  <a:srgbClr val="FFCC00"/>
                </a:solidFill>
              </a:endParaRPr>
            </a:p>
          </p:txBody>
        </p:sp>
        <p:sp>
          <p:nvSpPr>
            <p:cNvPr id="1358942" name="Rectangle 94"/>
            <p:cNvSpPr>
              <a:spLocks noChangeArrowheads="1"/>
            </p:cNvSpPr>
            <p:nvPr/>
          </p:nvSpPr>
          <p:spPr bwMode="auto">
            <a:xfrm>
              <a:off x="1431" y="1802"/>
              <a:ext cx="94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</a:pPr>
              <a:r>
                <a:rPr lang="en-US" sz="2000" b="0">
                  <a:solidFill>
                    <a:srgbClr val="DCDCDC"/>
                  </a:solidFill>
                </a:rPr>
                <a:t>HSV</a:t>
              </a:r>
              <a:endParaRPr lang="en-US" sz="2000" b="0">
                <a:solidFill>
                  <a:srgbClr val="FFCC00"/>
                </a:solidFill>
              </a:endParaRPr>
            </a:p>
          </p:txBody>
        </p:sp>
        <p:sp>
          <p:nvSpPr>
            <p:cNvPr id="1358943" name="Rectangle 95"/>
            <p:cNvSpPr>
              <a:spLocks noChangeArrowheads="1"/>
            </p:cNvSpPr>
            <p:nvPr/>
          </p:nvSpPr>
          <p:spPr bwMode="auto">
            <a:xfrm>
              <a:off x="1431" y="2046"/>
              <a:ext cx="94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</a:pPr>
              <a:r>
                <a:rPr lang="en-US" sz="2000" b="0">
                  <a:solidFill>
                    <a:srgbClr val="DCDCDC"/>
                  </a:solidFill>
                </a:rPr>
                <a:t>…</a:t>
              </a:r>
              <a:endParaRPr lang="en-US" sz="2000" b="0">
                <a:solidFill>
                  <a:srgbClr val="FFCC00"/>
                </a:solidFill>
              </a:endParaRPr>
            </a:p>
          </p:txBody>
        </p:sp>
      </p:grpSp>
      <p:sp>
        <p:nvSpPr>
          <p:cNvPr id="1358944" name="AutoShape 96"/>
          <p:cNvSpPr>
            <a:spLocks noChangeArrowheads="1"/>
          </p:cNvSpPr>
          <p:nvPr/>
        </p:nvSpPr>
        <p:spPr bwMode="auto">
          <a:xfrm>
            <a:off x="3802063" y="1481138"/>
            <a:ext cx="722312" cy="269875"/>
          </a:xfrm>
          <a:prstGeom prst="rightArrow">
            <a:avLst>
              <a:gd name="adj1" fmla="val 49407"/>
              <a:gd name="adj2" fmla="val 82946"/>
            </a:avLst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58945" name="AutoShape 97"/>
          <p:cNvSpPr>
            <a:spLocks noChangeArrowheads="1"/>
          </p:cNvSpPr>
          <p:nvPr/>
        </p:nvSpPr>
        <p:spPr bwMode="auto">
          <a:xfrm>
            <a:off x="6057900" y="1481138"/>
            <a:ext cx="1252538" cy="269875"/>
          </a:xfrm>
          <a:prstGeom prst="rightArrow">
            <a:avLst>
              <a:gd name="adj1" fmla="val 49407"/>
              <a:gd name="adj2" fmla="val 98238"/>
            </a:avLst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58946" name="AutoShape 98"/>
          <p:cNvSpPr>
            <a:spLocks noChangeArrowheads="1"/>
          </p:cNvSpPr>
          <p:nvPr/>
        </p:nvSpPr>
        <p:spPr bwMode="auto">
          <a:xfrm>
            <a:off x="2097088" y="2705100"/>
            <a:ext cx="477837" cy="269875"/>
          </a:xfrm>
          <a:prstGeom prst="rightArrow">
            <a:avLst>
              <a:gd name="adj1" fmla="val 49407"/>
              <a:gd name="adj2" fmla="val 75881"/>
            </a:avLst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58947" name="AutoShape 99"/>
          <p:cNvSpPr>
            <a:spLocks noChangeArrowheads="1"/>
          </p:cNvSpPr>
          <p:nvPr/>
        </p:nvSpPr>
        <p:spPr bwMode="auto">
          <a:xfrm>
            <a:off x="2097088" y="4832350"/>
            <a:ext cx="477837" cy="269875"/>
          </a:xfrm>
          <a:prstGeom prst="rightArrow">
            <a:avLst>
              <a:gd name="adj1" fmla="val 49407"/>
              <a:gd name="adj2" fmla="val 75881"/>
            </a:avLst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58948" name="AutoShape 100"/>
          <p:cNvSpPr>
            <a:spLocks noChangeArrowheads="1"/>
          </p:cNvSpPr>
          <p:nvPr/>
        </p:nvSpPr>
        <p:spPr bwMode="auto">
          <a:xfrm>
            <a:off x="3549650" y="2705100"/>
            <a:ext cx="477838" cy="269875"/>
          </a:xfrm>
          <a:prstGeom prst="rightArrow">
            <a:avLst>
              <a:gd name="adj1" fmla="val 49407"/>
              <a:gd name="adj2" fmla="val 75881"/>
            </a:avLst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58949" name="AutoShape 101"/>
          <p:cNvSpPr>
            <a:spLocks noChangeArrowheads="1"/>
          </p:cNvSpPr>
          <p:nvPr/>
        </p:nvSpPr>
        <p:spPr bwMode="auto">
          <a:xfrm>
            <a:off x="3549650" y="4832350"/>
            <a:ext cx="477838" cy="269875"/>
          </a:xfrm>
          <a:prstGeom prst="rightArrow">
            <a:avLst>
              <a:gd name="adj1" fmla="val 49407"/>
              <a:gd name="adj2" fmla="val 75881"/>
            </a:avLst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58952" name="AutoShape 104"/>
          <p:cNvSpPr>
            <a:spLocks noChangeArrowheads="1"/>
          </p:cNvSpPr>
          <p:nvPr/>
        </p:nvSpPr>
        <p:spPr bwMode="auto">
          <a:xfrm>
            <a:off x="6481763" y="3870325"/>
            <a:ext cx="477837" cy="269875"/>
          </a:xfrm>
          <a:prstGeom prst="rightArrow">
            <a:avLst>
              <a:gd name="adj1" fmla="val 49407"/>
              <a:gd name="adj2" fmla="val 75881"/>
            </a:avLst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58954" name="Rectangle 106"/>
          <p:cNvSpPr>
            <a:spLocks noChangeArrowheads="1"/>
          </p:cNvSpPr>
          <p:nvPr/>
        </p:nvSpPr>
        <p:spPr bwMode="auto">
          <a:xfrm>
            <a:off x="4037013" y="2330450"/>
            <a:ext cx="24161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400" b="0">
                <a:solidFill>
                  <a:srgbClr val="DCDCDC"/>
                </a:solidFill>
              </a:rPr>
              <a:t>RGB, Nose</a:t>
            </a:r>
            <a:endParaRPr lang="en-US" sz="2400" b="0">
              <a:solidFill>
                <a:srgbClr val="FFCC00"/>
              </a:solidFill>
            </a:endParaRPr>
          </a:p>
        </p:txBody>
      </p:sp>
      <p:sp>
        <p:nvSpPr>
          <p:cNvPr id="1358955" name="Rectangle 107"/>
          <p:cNvSpPr>
            <a:spLocks noChangeArrowheads="1"/>
          </p:cNvSpPr>
          <p:nvPr/>
        </p:nvSpPr>
        <p:spPr bwMode="auto">
          <a:xfrm>
            <a:off x="4037013" y="2955925"/>
            <a:ext cx="24161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400" b="0">
                <a:solidFill>
                  <a:srgbClr val="DCDCDC"/>
                </a:solidFill>
              </a:rPr>
              <a:t>HoG, Eyes</a:t>
            </a:r>
            <a:endParaRPr lang="en-US" sz="2400" b="0">
              <a:solidFill>
                <a:srgbClr val="FFCC00"/>
              </a:solidFill>
            </a:endParaRPr>
          </a:p>
        </p:txBody>
      </p:sp>
      <p:sp>
        <p:nvSpPr>
          <p:cNvPr id="1358956" name="Rectangle 108"/>
          <p:cNvSpPr>
            <a:spLocks noChangeArrowheads="1"/>
          </p:cNvSpPr>
          <p:nvPr/>
        </p:nvSpPr>
        <p:spPr bwMode="auto">
          <a:xfrm>
            <a:off x="4037013" y="3581400"/>
            <a:ext cx="24161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400" b="0">
                <a:solidFill>
                  <a:srgbClr val="DCDCDC"/>
                </a:solidFill>
              </a:rPr>
              <a:t>HSV, Hair</a:t>
            </a:r>
            <a:endParaRPr lang="en-US" sz="2400" b="0">
              <a:solidFill>
                <a:srgbClr val="FFCC00"/>
              </a:solidFill>
            </a:endParaRPr>
          </a:p>
        </p:txBody>
      </p:sp>
      <p:sp>
        <p:nvSpPr>
          <p:cNvPr id="1358957" name="Rectangle 109"/>
          <p:cNvSpPr>
            <a:spLocks noChangeArrowheads="1"/>
          </p:cNvSpPr>
          <p:nvPr/>
        </p:nvSpPr>
        <p:spPr bwMode="auto">
          <a:xfrm>
            <a:off x="4037013" y="4206875"/>
            <a:ext cx="24161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400" b="0">
                <a:solidFill>
                  <a:srgbClr val="DCDCDC"/>
                </a:solidFill>
              </a:rPr>
              <a:t>Edges, Mouth</a:t>
            </a:r>
            <a:endParaRPr lang="en-US" sz="2400" b="0">
              <a:solidFill>
                <a:srgbClr val="FFCC00"/>
              </a:solidFill>
            </a:endParaRPr>
          </a:p>
        </p:txBody>
      </p:sp>
      <p:sp>
        <p:nvSpPr>
          <p:cNvPr id="1358958" name="Rectangle 110"/>
          <p:cNvSpPr>
            <a:spLocks noChangeArrowheads="1"/>
          </p:cNvSpPr>
          <p:nvPr/>
        </p:nvSpPr>
        <p:spPr bwMode="auto">
          <a:xfrm>
            <a:off x="4037013" y="4832350"/>
            <a:ext cx="24161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400" b="0">
                <a:solidFill>
                  <a:srgbClr val="DCDCDC"/>
                </a:solidFill>
              </a:rPr>
              <a:t>…</a:t>
            </a:r>
            <a:endParaRPr lang="en-US" sz="2400" b="0">
              <a:solidFill>
                <a:srgbClr val="FFCC00"/>
              </a:solidFill>
            </a:endParaRPr>
          </a:p>
        </p:txBody>
      </p:sp>
      <p:sp>
        <p:nvSpPr>
          <p:cNvPr id="1358959" name="Rectangle 111"/>
          <p:cNvSpPr>
            <a:spLocks noChangeArrowheads="1"/>
          </p:cNvSpPr>
          <p:nvPr/>
        </p:nvSpPr>
        <p:spPr bwMode="auto">
          <a:xfrm>
            <a:off x="7310438" y="5400675"/>
            <a:ext cx="131127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b="0">
                <a:solidFill>
                  <a:srgbClr val="DCDCDC"/>
                </a:solidFill>
              </a:rPr>
              <a:t>0.87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9704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8852" grpId="0"/>
      <p:bldP spid="1358853" grpId="0"/>
      <p:bldP spid="1358866" grpId="0" animBg="1"/>
      <p:bldP spid="1358868" grpId="0"/>
      <p:bldP spid="1358869" grpId="0" animBg="1"/>
      <p:bldP spid="1358870" grpId="0" animBg="1"/>
      <p:bldP spid="1358899" grpId="0"/>
      <p:bldP spid="1358900" grpId="0" animBg="1"/>
      <p:bldP spid="1358905" grpId="0"/>
      <p:bldP spid="1358919" grpId="0"/>
      <p:bldP spid="1358920" grpId="0"/>
      <p:bldP spid="1358921" grpId="0" animBg="1"/>
      <p:bldP spid="1358944" grpId="0" animBg="1"/>
      <p:bldP spid="1358945" grpId="0" animBg="1"/>
      <p:bldP spid="1358946" grpId="0" animBg="1"/>
      <p:bldP spid="1358947" grpId="0" animBg="1"/>
      <p:bldP spid="1358948" grpId="0" animBg="1"/>
      <p:bldP spid="1358949" grpId="0" animBg="1"/>
      <p:bldP spid="1358952" grpId="0" animBg="1"/>
      <p:bldP spid="1358954" grpId="0"/>
      <p:bldP spid="1358955" grpId="0"/>
      <p:bldP spid="1358956" grpId="0"/>
      <p:bldP spid="1358957" grpId="0"/>
      <p:bldP spid="1358958" grpId="0"/>
      <p:bldP spid="135895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8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Describe faces using similes</a:t>
            </a:r>
          </a:p>
        </p:txBody>
      </p:sp>
      <p:pic>
        <p:nvPicPr>
          <p:cNvPr id="1380355" name="Picture 3" descr="Joli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6" t="2856" r="4010" b="27083"/>
          <a:stretch>
            <a:fillRect/>
          </a:stretch>
        </p:blipFill>
        <p:spPr bwMode="auto">
          <a:xfrm>
            <a:off x="6484938" y="3276600"/>
            <a:ext cx="2143125" cy="21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0356" name="Picture 4" descr="590034637_24d6f02df2_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9" t="8235" r="13271" b="25569"/>
          <a:stretch>
            <a:fillRect/>
          </a:stretch>
        </p:blipFill>
        <p:spPr bwMode="auto">
          <a:xfrm>
            <a:off x="2843213" y="1417638"/>
            <a:ext cx="3459162" cy="435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0357" name="Rectangle 5"/>
          <p:cNvSpPr>
            <a:spLocks noChangeArrowheads="1"/>
          </p:cNvSpPr>
          <p:nvPr/>
        </p:nvSpPr>
        <p:spPr bwMode="auto">
          <a:xfrm>
            <a:off x="6664325" y="5457825"/>
            <a:ext cx="1784350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b="0">
                <a:solidFill>
                  <a:srgbClr val="DCDCDC"/>
                </a:solidFill>
              </a:rPr>
              <a:t>Angelina Jolie</a:t>
            </a:r>
          </a:p>
        </p:txBody>
      </p:sp>
      <p:sp>
        <p:nvSpPr>
          <p:cNvPr id="1380358" name="Oval 6"/>
          <p:cNvSpPr>
            <a:spLocks noChangeArrowheads="1"/>
          </p:cNvSpPr>
          <p:nvPr/>
        </p:nvSpPr>
        <p:spPr bwMode="auto">
          <a:xfrm>
            <a:off x="3784600" y="4473575"/>
            <a:ext cx="1687513" cy="788988"/>
          </a:xfrm>
          <a:prstGeom prst="ellips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0359" name="Oval 7"/>
          <p:cNvSpPr>
            <a:spLocks noChangeArrowheads="1"/>
          </p:cNvSpPr>
          <p:nvPr/>
        </p:nvSpPr>
        <p:spPr bwMode="auto">
          <a:xfrm>
            <a:off x="7131050" y="4603750"/>
            <a:ext cx="806450" cy="450850"/>
          </a:xfrm>
          <a:prstGeom prst="ellips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0360" name="Line 8"/>
          <p:cNvSpPr>
            <a:spLocks noChangeShapeType="1"/>
          </p:cNvSpPr>
          <p:nvPr/>
        </p:nvSpPr>
        <p:spPr bwMode="auto">
          <a:xfrm>
            <a:off x="5472113" y="4838700"/>
            <a:ext cx="1658937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80361" name="Picture 9" descr="61166_71844751_122_517l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8" t="4230" r="28731" b="64645"/>
          <a:stretch>
            <a:fillRect/>
          </a:stretch>
        </p:blipFill>
        <p:spPr bwMode="auto">
          <a:xfrm>
            <a:off x="587375" y="2513013"/>
            <a:ext cx="2012950" cy="211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0362" name="Oval 10"/>
          <p:cNvSpPr>
            <a:spLocks noChangeArrowheads="1"/>
          </p:cNvSpPr>
          <p:nvPr/>
        </p:nvSpPr>
        <p:spPr bwMode="auto">
          <a:xfrm flipH="1">
            <a:off x="3375025" y="3276600"/>
            <a:ext cx="2505075" cy="788988"/>
          </a:xfrm>
          <a:prstGeom prst="ellips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0363" name="Oval 11"/>
          <p:cNvSpPr>
            <a:spLocks noChangeArrowheads="1"/>
          </p:cNvSpPr>
          <p:nvPr/>
        </p:nvSpPr>
        <p:spPr bwMode="auto">
          <a:xfrm flipH="1">
            <a:off x="1152525" y="3486150"/>
            <a:ext cx="947738" cy="292100"/>
          </a:xfrm>
          <a:prstGeom prst="ellips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0364" name="Line 12"/>
          <p:cNvSpPr>
            <a:spLocks noChangeShapeType="1"/>
          </p:cNvSpPr>
          <p:nvPr/>
        </p:nvSpPr>
        <p:spPr bwMode="auto">
          <a:xfrm flipH="1">
            <a:off x="2100263" y="3641725"/>
            <a:ext cx="1274762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0365" name="Rectangle 13"/>
          <p:cNvSpPr>
            <a:spLocks noChangeArrowheads="1"/>
          </p:cNvSpPr>
          <p:nvPr/>
        </p:nvSpPr>
        <p:spPr bwMode="auto">
          <a:xfrm>
            <a:off x="701675" y="4630738"/>
            <a:ext cx="1784350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b="0">
                <a:solidFill>
                  <a:srgbClr val="DCDCDC"/>
                </a:solidFill>
              </a:rPr>
              <a:t>Penelope Cruz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477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0357" grpId="0"/>
      <p:bldP spid="1380358" grpId="0" animBg="1"/>
      <p:bldP spid="1380359" grpId="0" animBg="1"/>
      <p:bldP spid="1380360" grpId="0" animBg="1"/>
      <p:bldP spid="1380362" grpId="0" animBg="1"/>
      <p:bldP spid="1380363" grpId="0" animBg="1"/>
      <p:bldP spid="1380364" grpId="0" animBg="1"/>
      <p:bldP spid="138036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0942" name="Group 46"/>
          <p:cNvGrpSpPr>
            <a:grpSpLocks/>
          </p:cNvGrpSpPr>
          <p:nvPr/>
        </p:nvGrpSpPr>
        <p:grpSpPr bwMode="auto">
          <a:xfrm>
            <a:off x="515938" y="1481138"/>
            <a:ext cx="8123237" cy="1655762"/>
            <a:chOff x="325" y="933"/>
            <a:chExt cx="5117" cy="1043"/>
          </a:xfrm>
        </p:grpSpPr>
        <p:pic>
          <p:nvPicPr>
            <p:cNvPr id="1360921" name="Picture 25" descr="imgpenelope cruz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50" t="6207" r="31876" b="63637"/>
            <a:stretch>
              <a:fillRect/>
            </a:stretch>
          </p:blipFill>
          <p:spPr bwMode="auto">
            <a:xfrm>
              <a:off x="325" y="936"/>
              <a:ext cx="935" cy="1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0925" name="Picture 29" descr="6245_cruz_p8108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53" t="5896" r="13768" b="50456"/>
            <a:stretch>
              <a:fillRect/>
            </a:stretch>
          </p:blipFill>
          <p:spPr bwMode="auto">
            <a:xfrm>
              <a:off x="2416" y="936"/>
              <a:ext cx="935" cy="1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0935" name="Picture 39" descr="Penelope-Cruz1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97" t="-290" r="35297" b="49855"/>
            <a:stretch>
              <a:fillRect/>
            </a:stretch>
          </p:blipFill>
          <p:spPr bwMode="auto">
            <a:xfrm>
              <a:off x="3461" y="933"/>
              <a:ext cx="935" cy="10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0927" name="Picture 31" descr="penelope-cruz0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00" t="1454" r="32956" b="42755"/>
            <a:stretch>
              <a:fillRect/>
            </a:stretch>
          </p:blipFill>
          <p:spPr bwMode="auto">
            <a:xfrm>
              <a:off x="1370" y="936"/>
              <a:ext cx="935" cy="1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0923" name="Picture 27" descr="penelope_cruz_1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89" t="2589" r="37181" b="54820"/>
            <a:stretch>
              <a:fillRect/>
            </a:stretch>
          </p:blipFill>
          <p:spPr bwMode="auto">
            <a:xfrm>
              <a:off x="4507" y="936"/>
              <a:ext cx="935" cy="1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6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Training simile classifiers</a:t>
            </a:r>
          </a:p>
        </p:txBody>
      </p:sp>
      <p:grpSp>
        <p:nvGrpSpPr>
          <p:cNvPr id="1360943" name="Group 47"/>
          <p:cNvGrpSpPr>
            <a:grpSpLocks/>
          </p:cNvGrpSpPr>
          <p:nvPr/>
        </p:nvGrpSpPr>
        <p:grpSpPr bwMode="auto">
          <a:xfrm>
            <a:off x="515938" y="3944938"/>
            <a:ext cx="8123237" cy="1658937"/>
            <a:chOff x="325" y="2485"/>
            <a:chExt cx="5117" cy="1045"/>
          </a:xfrm>
        </p:grpSpPr>
        <p:pic>
          <p:nvPicPr>
            <p:cNvPr id="1360936" name="Picture 40" descr="185fdd39a87da580_landi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3" t="10973" b="20367"/>
            <a:stretch>
              <a:fillRect/>
            </a:stretch>
          </p:blipFill>
          <p:spPr bwMode="auto">
            <a:xfrm>
              <a:off x="2416" y="2485"/>
              <a:ext cx="935" cy="1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0934" name="Picture 38" descr="Smith_JS9234596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47" t="4118" r="21213" b="50665"/>
            <a:stretch>
              <a:fillRect/>
            </a:stretch>
          </p:blipFill>
          <p:spPr bwMode="auto">
            <a:xfrm>
              <a:off x="3470" y="2485"/>
              <a:ext cx="926" cy="1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0932" name="Picture 36" descr="wallpaper08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65" t="2892" r="21936" b="3473"/>
            <a:stretch>
              <a:fillRect/>
            </a:stretch>
          </p:blipFill>
          <p:spPr bwMode="auto">
            <a:xfrm>
              <a:off x="325" y="2485"/>
              <a:ext cx="926" cy="1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0931" name="Picture 35" descr="jennifer_aniston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29" t="8727" r="11540" b="28773"/>
            <a:stretch>
              <a:fillRect/>
            </a:stretch>
          </p:blipFill>
          <p:spPr bwMode="auto">
            <a:xfrm>
              <a:off x="4516" y="2485"/>
              <a:ext cx="926" cy="1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0906" name="Picture 10" descr="4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05" t="8311" r="3911" b="4713"/>
            <a:stretch>
              <a:fillRect/>
            </a:stretch>
          </p:blipFill>
          <p:spPr bwMode="auto">
            <a:xfrm>
              <a:off x="1370" y="2485"/>
              <a:ext cx="926" cy="1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60916" name="Line 20"/>
          <p:cNvSpPr>
            <a:spLocks noChangeShapeType="1"/>
          </p:cNvSpPr>
          <p:nvPr/>
        </p:nvSpPr>
        <p:spPr bwMode="auto">
          <a:xfrm>
            <a:off x="504825" y="3649663"/>
            <a:ext cx="81343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0919" name="Rectangle 23"/>
          <p:cNvSpPr>
            <a:spLocks noChangeArrowheads="1"/>
          </p:cNvSpPr>
          <p:nvPr/>
        </p:nvSpPr>
        <p:spPr bwMode="auto">
          <a:xfrm>
            <a:off x="1644650" y="3136900"/>
            <a:ext cx="58547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400" b="0" dirty="0"/>
              <a:t>Images of Penelope Cruz</a:t>
            </a:r>
          </a:p>
        </p:txBody>
      </p:sp>
      <p:sp>
        <p:nvSpPr>
          <p:cNvPr id="1360920" name="Rectangle 24"/>
          <p:cNvSpPr>
            <a:spLocks noChangeArrowheads="1"/>
          </p:cNvSpPr>
          <p:nvPr/>
        </p:nvSpPr>
        <p:spPr bwMode="auto">
          <a:xfrm>
            <a:off x="1644650" y="5605463"/>
            <a:ext cx="58547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400" b="0"/>
              <a:t>Images of other people</a:t>
            </a:r>
          </a:p>
        </p:txBody>
      </p:sp>
      <p:grpSp>
        <p:nvGrpSpPr>
          <p:cNvPr id="1360964" name="Group 68"/>
          <p:cNvGrpSpPr>
            <a:grpSpLocks/>
          </p:cNvGrpSpPr>
          <p:nvPr/>
        </p:nvGrpSpPr>
        <p:grpSpPr bwMode="auto">
          <a:xfrm>
            <a:off x="696913" y="2128838"/>
            <a:ext cx="7721600" cy="304800"/>
            <a:chOff x="439" y="1341"/>
            <a:chExt cx="4864" cy="192"/>
          </a:xfrm>
        </p:grpSpPr>
        <p:pic>
          <p:nvPicPr>
            <p:cNvPr id="1360945" name="Picture 49" descr="imgpenelope cruz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43" t="18054" r="39511" b="76357"/>
            <a:stretch>
              <a:fillRect/>
            </a:stretch>
          </p:blipFill>
          <p:spPr bwMode="auto">
            <a:xfrm>
              <a:off x="439" y="1341"/>
              <a:ext cx="588" cy="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0946" name="Picture 50" descr="6245_cruz_p8108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50" t="23044" r="25371" b="68867"/>
            <a:stretch>
              <a:fillRect/>
            </a:stretch>
          </p:blipFill>
          <p:spPr bwMode="auto">
            <a:xfrm>
              <a:off x="2580" y="1341"/>
              <a:ext cx="588" cy="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0947" name="Picture 51" descr="Penelope-Cruz1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96" t="19536" r="41280" b="71179"/>
            <a:stretch>
              <a:fillRect/>
            </a:stretch>
          </p:blipFill>
          <p:spPr bwMode="auto">
            <a:xfrm>
              <a:off x="3643" y="1341"/>
              <a:ext cx="588" cy="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0948" name="Picture 52" descr="penelope-cruz0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30" t="23372" r="41434" b="66289"/>
            <a:stretch>
              <a:fillRect/>
            </a:stretch>
          </p:blipFill>
          <p:spPr bwMode="auto">
            <a:xfrm>
              <a:off x="1507" y="1341"/>
              <a:ext cx="588" cy="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0949" name="Picture 53" descr="penelope_cruz_1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02" t="19321" r="41467" b="72786"/>
            <a:stretch>
              <a:fillRect/>
            </a:stretch>
          </p:blipFill>
          <p:spPr bwMode="auto">
            <a:xfrm>
              <a:off x="4715" y="1341"/>
              <a:ext cx="588" cy="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60963" name="Group 67"/>
          <p:cNvGrpSpPr>
            <a:grpSpLocks/>
          </p:cNvGrpSpPr>
          <p:nvPr/>
        </p:nvGrpSpPr>
        <p:grpSpPr bwMode="auto">
          <a:xfrm>
            <a:off x="711200" y="4598988"/>
            <a:ext cx="7707313" cy="304800"/>
            <a:chOff x="448" y="2897"/>
            <a:chExt cx="4855" cy="192"/>
          </a:xfrm>
        </p:grpSpPr>
        <p:pic>
          <p:nvPicPr>
            <p:cNvPr id="1360953" name="Picture 57" descr="185fdd39a87da580_landi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77" t="37976" r="18282" b="49408"/>
            <a:stretch>
              <a:fillRect/>
            </a:stretch>
          </p:blipFill>
          <p:spPr bwMode="auto">
            <a:xfrm>
              <a:off x="2580" y="2897"/>
              <a:ext cx="588" cy="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0954" name="Picture 58" descr="Smith_JS9234596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95" t="21902" r="32036" b="69791"/>
            <a:stretch>
              <a:fillRect/>
            </a:stretch>
          </p:blipFill>
          <p:spPr bwMode="auto">
            <a:xfrm>
              <a:off x="3643" y="2897"/>
              <a:ext cx="588" cy="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0955" name="Picture 59" descr="wallpaper08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07" t="40039" r="36517" b="42607"/>
            <a:stretch>
              <a:fillRect/>
            </a:stretch>
          </p:blipFill>
          <p:spPr bwMode="auto">
            <a:xfrm>
              <a:off x="448" y="2897"/>
              <a:ext cx="588" cy="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0956" name="Picture 60" descr="jennifer_aniston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17" t="33403" r="22638" b="55070"/>
            <a:stretch>
              <a:fillRect/>
            </a:stretch>
          </p:blipFill>
          <p:spPr bwMode="auto">
            <a:xfrm>
              <a:off x="4715" y="2897"/>
              <a:ext cx="588" cy="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0957" name="Picture 61" descr="4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28" t="42816" r="16562" b="41064"/>
            <a:stretch>
              <a:fillRect/>
            </a:stretch>
          </p:blipFill>
          <p:spPr bwMode="auto">
            <a:xfrm>
              <a:off x="1507" y="2897"/>
              <a:ext cx="588" cy="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60965" name="Rectangle 69"/>
          <p:cNvSpPr>
            <a:spLocks noChangeArrowheads="1"/>
          </p:cNvSpPr>
          <p:nvPr/>
        </p:nvSpPr>
        <p:spPr bwMode="auto">
          <a:xfrm>
            <a:off x="6200775" y="3130550"/>
            <a:ext cx="15779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ja-JP" altLang="en-US" sz="2400" b="0" dirty="0">
                <a:solidFill>
                  <a:srgbClr val="000000"/>
                </a:solidFill>
                <a:latin typeface="Arial"/>
              </a:rPr>
              <a:t>’</a:t>
            </a:r>
            <a:r>
              <a:rPr lang="en-US" sz="2400" b="0" dirty="0">
                <a:solidFill>
                  <a:srgbClr val="000000"/>
                </a:solidFill>
              </a:rPr>
              <a:t>s </a:t>
            </a:r>
            <a:r>
              <a:rPr lang="en-US" sz="2400" b="0" dirty="0">
                <a:solidFill>
                  <a:srgbClr val="FFCC00"/>
                </a:solidFill>
              </a:rPr>
              <a:t>eyes</a:t>
            </a:r>
          </a:p>
        </p:txBody>
      </p:sp>
      <p:sp>
        <p:nvSpPr>
          <p:cNvPr id="1360966" name="Rectangle 70"/>
          <p:cNvSpPr>
            <a:spLocks noChangeArrowheads="1"/>
          </p:cNvSpPr>
          <p:nvPr/>
        </p:nvSpPr>
        <p:spPr bwMode="auto">
          <a:xfrm>
            <a:off x="6018213" y="5603875"/>
            <a:ext cx="15779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ja-JP" altLang="en-US" sz="2400" b="0" dirty="0">
                <a:latin typeface="Arial"/>
              </a:rPr>
              <a:t>’</a:t>
            </a:r>
            <a:r>
              <a:rPr lang="en-US" sz="2400" b="0" dirty="0"/>
              <a:t>s </a:t>
            </a:r>
            <a:r>
              <a:rPr lang="en-US" sz="2400" b="0" dirty="0">
                <a:solidFill>
                  <a:srgbClr val="FFCC00"/>
                </a:solidFill>
              </a:rPr>
              <a:t>eyes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5603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9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3609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0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3609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0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9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0916" grpId="0" animBg="1"/>
      <p:bldP spid="1360919" grpId="0" build="allAtOnce"/>
      <p:bldP spid="1360920" grpId="0"/>
      <p:bldP spid="1360965" grpId="0" build="allAtOnce"/>
      <p:bldP spid="1360966" grpId="0" build="allAtOnce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38240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304925"/>
            <a:ext cx="5591175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8240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Using simile classifiers for verification</a:t>
            </a:r>
          </a:p>
        </p:txBody>
      </p:sp>
      <p:sp>
        <p:nvSpPr>
          <p:cNvPr id="1382404" name="Rectangle 4"/>
          <p:cNvSpPr>
            <a:spLocks noChangeArrowheads="1"/>
          </p:cNvSpPr>
          <p:nvPr/>
        </p:nvSpPr>
        <p:spPr bwMode="auto">
          <a:xfrm>
            <a:off x="6911975" y="4165600"/>
            <a:ext cx="1739900" cy="10191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marL="342900" indent="-342900" algn="ctr">
              <a:spcBef>
                <a:spcPct val="20000"/>
              </a:spcBef>
            </a:pPr>
            <a:r>
              <a:rPr lang="en-US" sz="2400" b="0" dirty="0">
                <a:solidFill>
                  <a:srgbClr val="DCDCDC"/>
                </a:solidFill>
              </a:rPr>
              <a:t>Verification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sz="2400" b="0" dirty="0">
                <a:solidFill>
                  <a:srgbClr val="DCDCDC"/>
                </a:solidFill>
              </a:rPr>
              <a:t>classifier</a:t>
            </a:r>
            <a:endParaRPr lang="en-US" sz="2400" b="0" dirty="0">
              <a:solidFill>
                <a:srgbClr val="FFCC00"/>
              </a:solidFill>
            </a:endParaRPr>
          </a:p>
        </p:txBody>
      </p:sp>
      <p:sp>
        <p:nvSpPr>
          <p:cNvPr id="1382405" name="AutoShape 5"/>
          <p:cNvSpPr>
            <a:spLocks noChangeArrowheads="1"/>
          </p:cNvSpPr>
          <p:nvPr/>
        </p:nvSpPr>
        <p:spPr bwMode="auto">
          <a:xfrm>
            <a:off x="6329363" y="4308475"/>
            <a:ext cx="477837" cy="269875"/>
          </a:xfrm>
          <a:prstGeom prst="rightArrow">
            <a:avLst>
              <a:gd name="adj1" fmla="val 49407"/>
              <a:gd name="adj2" fmla="val 75881"/>
            </a:avLst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2406" name="AutoShape 6"/>
          <p:cNvSpPr>
            <a:spLocks noChangeArrowheads="1"/>
          </p:cNvSpPr>
          <p:nvPr/>
        </p:nvSpPr>
        <p:spPr bwMode="auto">
          <a:xfrm>
            <a:off x="6329363" y="4814888"/>
            <a:ext cx="477837" cy="269875"/>
          </a:xfrm>
          <a:prstGeom prst="rightArrow">
            <a:avLst>
              <a:gd name="adj1" fmla="val 49407"/>
              <a:gd name="adj2" fmla="val 75881"/>
            </a:avLst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2407" name="Oval 7"/>
          <p:cNvSpPr>
            <a:spLocks noChangeArrowheads="1"/>
          </p:cNvSpPr>
          <p:nvPr/>
        </p:nvSpPr>
        <p:spPr bwMode="auto">
          <a:xfrm rot="5400000" flipH="1">
            <a:off x="-431006" y="5077619"/>
            <a:ext cx="2540000" cy="515938"/>
          </a:xfrm>
          <a:prstGeom prst="ellips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2408" name="Oval 8"/>
          <p:cNvSpPr>
            <a:spLocks noChangeArrowheads="1"/>
          </p:cNvSpPr>
          <p:nvPr/>
        </p:nvSpPr>
        <p:spPr bwMode="auto">
          <a:xfrm rot="5400000" flipH="1">
            <a:off x="343694" y="5077619"/>
            <a:ext cx="2540000" cy="515938"/>
          </a:xfrm>
          <a:prstGeom prst="ellips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2409" name="Oval 9"/>
          <p:cNvSpPr>
            <a:spLocks noChangeArrowheads="1"/>
          </p:cNvSpPr>
          <p:nvPr/>
        </p:nvSpPr>
        <p:spPr bwMode="auto">
          <a:xfrm rot="5400000" flipH="1">
            <a:off x="743744" y="5077619"/>
            <a:ext cx="2540000" cy="515938"/>
          </a:xfrm>
          <a:prstGeom prst="ellips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2410" name="Oval 10"/>
          <p:cNvSpPr>
            <a:spLocks noChangeArrowheads="1"/>
          </p:cNvSpPr>
          <p:nvPr/>
        </p:nvSpPr>
        <p:spPr bwMode="auto">
          <a:xfrm rot="5400000" flipH="1">
            <a:off x="1100932" y="5077619"/>
            <a:ext cx="2540000" cy="515937"/>
          </a:xfrm>
          <a:prstGeom prst="ellips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6336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07" grpId="0" animBg="1"/>
      <p:bldP spid="1382407" grpId="1" animBg="1"/>
      <p:bldP spid="1382408" grpId="0" animBg="1"/>
      <p:bldP spid="1382408" grpId="1" animBg="1"/>
      <p:bldP spid="1382409" grpId="0" animBg="1"/>
      <p:bldP spid="1382409" grpId="1" animBg="1"/>
      <p:bldP spid="1382410" grpId="0" animBg="1"/>
      <p:bldP spid="1382410" grpId="1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221646" name="Picture 14" descr="lf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1208088"/>
            <a:ext cx="5299075" cy="529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16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</a:t>
            </a:r>
            <a:r>
              <a:rPr lang="en-US" dirty="0" smtClean="0">
                <a:solidFill>
                  <a:srgbClr val="FFFFFF"/>
                </a:solidFill>
              </a:rPr>
              <a:t>erformance </a:t>
            </a:r>
            <a:r>
              <a:rPr lang="en-US" dirty="0">
                <a:solidFill>
                  <a:srgbClr val="FFFFFF"/>
                </a:solidFill>
              </a:rPr>
              <a:t>on LFW</a:t>
            </a:r>
          </a:p>
        </p:txBody>
      </p:sp>
      <p:sp>
        <p:nvSpPr>
          <p:cNvPr id="1221640" name="Rectangle 8"/>
          <p:cNvSpPr>
            <a:spLocks noChangeArrowheads="1"/>
          </p:cNvSpPr>
          <p:nvPr/>
        </p:nvSpPr>
        <p:spPr bwMode="auto">
          <a:xfrm>
            <a:off x="2965450" y="3436938"/>
            <a:ext cx="3990975" cy="83185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0">
                <a:solidFill>
                  <a:srgbClr val="FFFFFF"/>
                </a:solidFill>
              </a:rPr>
              <a:t>85.29% Accuracy</a:t>
            </a:r>
          </a:p>
          <a:p>
            <a:pPr algn="ctr"/>
            <a:r>
              <a:rPr lang="en-US" sz="2400" b="0">
                <a:solidFill>
                  <a:srgbClr val="FFFFFF"/>
                </a:solidFill>
              </a:rPr>
              <a:t>(</a:t>
            </a:r>
            <a:r>
              <a:rPr lang="en-US" sz="2400" b="0">
                <a:solidFill>
                  <a:srgbClr val="FFCC00"/>
                </a:solidFill>
              </a:rPr>
              <a:t>31.68%</a:t>
            </a:r>
            <a:r>
              <a:rPr lang="en-US" sz="2400" b="0">
                <a:solidFill>
                  <a:srgbClr val="FE1F0E"/>
                </a:solidFill>
              </a:rPr>
              <a:t> </a:t>
            </a:r>
            <a:r>
              <a:rPr lang="en-US" sz="2400" b="0">
                <a:solidFill>
                  <a:srgbClr val="FFFFFF"/>
                </a:solidFill>
              </a:rPr>
              <a:t>Drop in error rates)</a:t>
            </a:r>
          </a:p>
        </p:txBody>
      </p:sp>
      <p:sp>
        <p:nvSpPr>
          <p:cNvPr id="1221644" name="Rectangle 12"/>
          <p:cNvSpPr>
            <a:spLocks noChangeArrowheads="1"/>
          </p:cNvSpPr>
          <p:nvPr/>
        </p:nvSpPr>
        <p:spPr bwMode="auto">
          <a:xfrm>
            <a:off x="7113588" y="6192838"/>
            <a:ext cx="1917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2000" b="0">
                <a:solidFill>
                  <a:srgbClr val="FFFFFF"/>
                </a:solidFill>
              </a:rPr>
              <a:t>as of May 2009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6481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16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1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16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1640" grpId="0" build="allAtOnce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388561" name="Picture 17" descr="lfw_human_ori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1208088"/>
            <a:ext cx="5299075" cy="529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8562" name="Picture 18" descr="lfw_human_in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1208088"/>
            <a:ext cx="5299075" cy="529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8563" name="Picture 19" descr="lfw_human_cro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1208088"/>
            <a:ext cx="5299075" cy="529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Human face verification performance</a:t>
            </a:r>
          </a:p>
        </p:txBody>
      </p:sp>
      <p:grpSp>
        <p:nvGrpSpPr>
          <p:cNvPr id="1388567" name="Group 23"/>
          <p:cNvGrpSpPr>
            <a:grpSpLocks/>
          </p:cNvGrpSpPr>
          <p:nvPr/>
        </p:nvGrpSpPr>
        <p:grpSpPr bwMode="auto">
          <a:xfrm>
            <a:off x="3268663" y="1730375"/>
            <a:ext cx="2247900" cy="1089025"/>
            <a:chOff x="2059" y="1090"/>
            <a:chExt cx="1416" cy="686"/>
          </a:xfrm>
        </p:grpSpPr>
        <p:pic>
          <p:nvPicPr>
            <p:cNvPr id="1388553" name="Picture 9" descr="shuffle_1129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9" y="1090"/>
              <a:ext cx="686" cy="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88554" name="Picture 10" descr="shuffle_13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9" y="1090"/>
              <a:ext cx="686" cy="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88568" name="Group 24"/>
          <p:cNvGrpSpPr>
            <a:grpSpLocks/>
          </p:cNvGrpSpPr>
          <p:nvPr/>
        </p:nvGrpSpPr>
        <p:grpSpPr bwMode="auto">
          <a:xfrm>
            <a:off x="3268663" y="3068638"/>
            <a:ext cx="2247900" cy="1089025"/>
            <a:chOff x="2059" y="1933"/>
            <a:chExt cx="1416" cy="686"/>
          </a:xfrm>
        </p:grpSpPr>
        <p:pic>
          <p:nvPicPr>
            <p:cNvPr id="1388555" name="Picture 11" descr="shuffle_1129_crop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9" y="1933"/>
              <a:ext cx="686" cy="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88556" name="Picture 12" descr="shuffle_133_crop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9" y="1933"/>
              <a:ext cx="686" cy="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88569" name="Group 25"/>
          <p:cNvGrpSpPr>
            <a:grpSpLocks/>
          </p:cNvGrpSpPr>
          <p:nvPr/>
        </p:nvGrpSpPr>
        <p:grpSpPr bwMode="auto">
          <a:xfrm>
            <a:off x="3268663" y="4406900"/>
            <a:ext cx="2247900" cy="1089025"/>
            <a:chOff x="2059" y="2776"/>
            <a:chExt cx="1416" cy="686"/>
          </a:xfrm>
        </p:grpSpPr>
        <p:pic>
          <p:nvPicPr>
            <p:cNvPr id="1388557" name="Picture 13" descr="shuffle_1129_invcrop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9" y="2776"/>
              <a:ext cx="686" cy="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88558" name="Picture 14" descr="shuffle_133_invcrop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9" y="2776"/>
              <a:ext cx="686" cy="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88564" name="Rectangle 20"/>
          <p:cNvSpPr>
            <a:spLocks noChangeArrowheads="1"/>
          </p:cNvSpPr>
          <p:nvPr/>
        </p:nvSpPr>
        <p:spPr bwMode="auto">
          <a:xfrm>
            <a:off x="5638800" y="1903413"/>
            <a:ext cx="10604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b="0">
                <a:solidFill>
                  <a:srgbClr val="FF66FF"/>
                </a:solidFill>
              </a:rPr>
              <a:t>Original</a:t>
            </a:r>
          </a:p>
          <a:p>
            <a:pPr algn="ctr"/>
            <a:r>
              <a:rPr lang="en-US" sz="2000" b="0">
                <a:solidFill>
                  <a:srgbClr val="FF66FF"/>
                </a:solidFill>
              </a:rPr>
              <a:t>99.20%</a:t>
            </a:r>
          </a:p>
        </p:txBody>
      </p:sp>
      <p:sp>
        <p:nvSpPr>
          <p:cNvPr id="1388565" name="Rectangle 21"/>
          <p:cNvSpPr>
            <a:spLocks noChangeArrowheads="1"/>
          </p:cNvSpPr>
          <p:nvPr/>
        </p:nvSpPr>
        <p:spPr bwMode="auto">
          <a:xfrm>
            <a:off x="5589588" y="3240088"/>
            <a:ext cx="11588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b="0">
                <a:solidFill>
                  <a:srgbClr val="66FFFF"/>
                </a:solidFill>
              </a:rPr>
              <a:t>Cropped</a:t>
            </a:r>
          </a:p>
          <a:p>
            <a:pPr algn="ctr"/>
            <a:r>
              <a:rPr lang="en-US" sz="2000" b="0">
                <a:solidFill>
                  <a:srgbClr val="66FFFF"/>
                </a:solidFill>
              </a:rPr>
              <a:t>97.53%</a:t>
            </a:r>
          </a:p>
        </p:txBody>
      </p:sp>
      <p:sp>
        <p:nvSpPr>
          <p:cNvPr id="1388566" name="Rectangle 22"/>
          <p:cNvSpPr>
            <a:spLocks noChangeArrowheads="1"/>
          </p:cNvSpPr>
          <p:nvPr/>
        </p:nvSpPr>
        <p:spPr bwMode="auto">
          <a:xfrm>
            <a:off x="5540375" y="4489450"/>
            <a:ext cx="11588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b="0">
                <a:solidFill>
                  <a:srgbClr val="FFFF66"/>
                </a:solidFill>
              </a:rPr>
              <a:t>Inverse</a:t>
            </a:r>
          </a:p>
          <a:p>
            <a:pPr algn="ctr"/>
            <a:r>
              <a:rPr lang="en-US" sz="2000" b="0">
                <a:solidFill>
                  <a:srgbClr val="FFFF66"/>
                </a:solidFill>
              </a:rPr>
              <a:t>Cropped</a:t>
            </a:r>
          </a:p>
          <a:p>
            <a:pPr algn="ctr"/>
            <a:r>
              <a:rPr lang="en-US" sz="2000" b="0">
                <a:solidFill>
                  <a:srgbClr val="FFFF66"/>
                </a:solidFill>
              </a:rPr>
              <a:t>94.27%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2265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8564" grpId="0"/>
      <p:bldP spid="1388565" grpId="0"/>
      <p:bldP spid="138856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Face Recognition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0" y="5562600"/>
            <a:ext cx="9144000" cy="914400"/>
          </a:xfrm>
        </p:spPr>
        <p:txBody>
          <a:bodyPr/>
          <a:lstStyle/>
          <a:p>
            <a:r>
              <a:rPr lang="en-US" sz="2400" dirty="0" smtClean="0"/>
              <a:t>N. Kumar, A. C. Berg, P. N. </a:t>
            </a:r>
            <a:r>
              <a:rPr lang="en-US" sz="2400" dirty="0" err="1" smtClean="0"/>
              <a:t>Belhumeur</a:t>
            </a:r>
            <a:r>
              <a:rPr lang="en-US" sz="2400" dirty="0" smtClean="0"/>
              <a:t>, and S. K. </a:t>
            </a:r>
            <a:r>
              <a:rPr lang="en-US" sz="2400" dirty="0" err="1" smtClean="0"/>
              <a:t>Nayar</a:t>
            </a:r>
            <a:r>
              <a:rPr lang="en-US" sz="2400" dirty="0" smtClean="0"/>
              <a:t>, </a:t>
            </a:r>
            <a:r>
              <a:rPr lang="en-US" sz="2400" b="1" dirty="0" smtClean="0">
                <a:hlinkClick r:id="rId3"/>
              </a:rPr>
              <a:t>"Attribute and Simile Classifiers for Face Verification,"</a:t>
            </a:r>
            <a:r>
              <a:rPr lang="en-US" sz="2400" b="1" dirty="0" smtClean="0"/>
              <a:t> </a:t>
            </a:r>
            <a:r>
              <a:rPr lang="en-US" sz="2400" dirty="0" smtClean="0"/>
              <a:t>ICCV 2009.</a:t>
            </a:r>
            <a:br>
              <a:rPr lang="en-US" sz="2400" dirty="0" smtClean="0"/>
            </a:br>
            <a:endParaRPr lang="en-US" sz="2400" dirty="0" smtClean="0"/>
          </a:p>
        </p:txBody>
      </p:sp>
      <p:sp>
        <p:nvSpPr>
          <p:cNvPr id="40964" name="TextBox 6"/>
          <p:cNvSpPr txBox="1">
            <a:spLocks noChangeArrowheads="1"/>
          </p:cNvSpPr>
          <p:nvPr/>
        </p:nvSpPr>
        <p:spPr bwMode="auto">
          <a:xfrm>
            <a:off x="1143000" y="838200"/>
            <a:ext cx="67960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Results on </a:t>
            </a:r>
            <a:r>
              <a:rPr lang="en-US">
                <a:hlinkClick r:id="rId4"/>
              </a:rPr>
              <a:t>Labeled Faces in the Wild</a:t>
            </a:r>
            <a:r>
              <a:rPr lang="en-US"/>
              <a:t> Dataset</a:t>
            </a:r>
          </a:p>
        </p:txBody>
      </p:sp>
      <p:pic>
        <p:nvPicPr>
          <p:cNvPr id="4096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1371600"/>
            <a:ext cx="42672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Funny Nikon ads</a:t>
            </a:r>
          </a:p>
        </p:txBody>
      </p:sp>
      <p:pic>
        <p:nvPicPr>
          <p:cNvPr id="8195" name="Picture 3" descr="nikon_s60_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0275" y="1390650"/>
            <a:ext cx="7299325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Rectangle 6"/>
          <p:cNvSpPr>
            <a:spLocks noChangeArrowheads="1"/>
          </p:cNvSpPr>
          <p:nvPr/>
        </p:nvSpPr>
        <p:spPr bwMode="auto">
          <a:xfrm>
            <a:off x="990600" y="914400"/>
            <a:ext cx="7162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"The Nikon S60 detects up to 12 faces."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Funny Nikon ads</a:t>
            </a:r>
          </a:p>
        </p:txBody>
      </p:sp>
      <p:pic>
        <p:nvPicPr>
          <p:cNvPr id="9219" name="Picture 5" descr="nikon_s60_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390650"/>
            <a:ext cx="7407275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Rectangle 7"/>
          <p:cNvSpPr>
            <a:spLocks noChangeArrowheads="1"/>
          </p:cNvSpPr>
          <p:nvPr/>
        </p:nvSpPr>
        <p:spPr bwMode="auto">
          <a:xfrm>
            <a:off x="990600" y="914400"/>
            <a:ext cx="7162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"The Nikon S60 detects up to 12 faces."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Challenges of face detection</a:t>
            </a:r>
          </a:p>
        </p:txBody>
      </p:sp>
      <p:sp>
        <p:nvSpPr>
          <p:cNvPr id="128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3058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Sliding window detector must evaluate tens of thousands of location/scale combinations</a:t>
            </a:r>
          </a:p>
          <a:p>
            <a:pPr>
              <a:buFontTx/>
              <a:buChar char="•"/>
            </a:pPr>
            <a:r>
              <a:rPr lang="en-US" smtClean="0"/>
              <a:t>Faces are rare:  0–10 per image</a:t>
            </a:r>
          </a:p>
          <a:p>
            <a:pPr lvl="1"/>
            <a:r>
              <a:rPr lang="en-US" smtClean="0"/>
              <a:t>For computational efficiency, we should try to spend as little time as possible on the non-face windows</a:t>
            </a:r>
            <a:endParaRPr lang="en-US" baseline="30000" smtClean="0"/>
          </a:p>
          <a:p>
            <a:pPr lvl="1"/>
            <a:r>
              <a:rPr lang="en-US" smtClean="0"/>
              <a:t>A megapixel image has ~10</a:t>
            </a:r>
            <a:r>
              <a:rPr lang="en-US" baseline="30000" smtClean="0"/>
              <a:t>6</a:t>
            </a:r>
            <a:r>
              <a:rPr lang="en-US" smtClean="0"/>
              <a:t> pixels and a comparable number of candidate face locations</a:t>
            </a:r>
          </a:p>
          <a:p>
            <a:pPr lvl="1"/>
            <a:r>
              <a:rPr lang="en-US" smtClean="0"/>
              <a:t>To avoid having a false positive in every image image, our false positive rate has to be less than 10</a:t>
            </a:r>
            <a:r>
              <a:rPr lang="en-US" baseline="30000" smtClean="0"/>
              <a:t>-6</a:t>
            </a:r>
            <a:endParaRPr lang="en-US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8195" grpId="0" build="p" bldLvl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Eigenfaces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592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2|0.2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3|0.1|0.2|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3|0.1|0.2|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59446</TotalTime>
  <Words>2232</Words>
  <Application>Microsoft Macintosh PowerPoint</Application>
  <PresentationFormat>On-screen Show (4:3)</PresentationFormat>
  <Paragraphs>484</Paragraphs>
  <Slides>59</Slides>
  <Notes>43</Notes>
  <HiddenSlides>3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59</vt:i4>
      </vt:variant>
    </vt:vector>
  </HeadingPairs>
  <TitlesOfParts>
    <vt:vector size="64" baseType="lpstr">
      <vt:lpstr>Blank Presentation</vt:lpstr>
      <vt:lpstr>Image</vt:lpstr>
      <vt:lpstr>Equation</vt:lpstr>
      <vt:lpstr>Bitmap Image</vt:lpstr>
      <vt:lpstr>Microsoft Equation</vt:lpstr>
      <vt:lpstr>Face detection</vt:lpstr>
      <vt:lpstr>Face detection and recognition</vt:lpstr>
      <vt:lpstr>Consumer application: Apple iPhoto</vt:lpstr>
      <vt:lpstr>Consumer application: Apple iPhoto</vt:lpstr>
      <vt:lpstr>Consumer application: Apple iPhoto</vt:lpstr>
      <vt:lpstr>Funny Nikon ads</vt:lpstr>
      <vt:lpstr>Funny Nikon ads</vt:lpstr>
      <vt:lpstr>Challenges of face detection</vt:lpstr>
      <vt:lpstr>Eigenfaces</vt:lpstr>
      <vt:lpstr>Principal Component Analysis</vt:lpstr>
      <vt:lpstr>Image Representation</vt:lpstr>
      <vt:lpstr>Average Image and Difference Images</vt:lpstr>
      <vt:lpstr>Covariance Matrix</vt:lpstr>
      <vt:lpstr>Eigenvalues and Eigenvectors - Definition</vt:lpstr>
      <vt:lpstr>Eigenvectors of Covariance Matrix</vt:lpstr>
      <vt:lpstr>Face Space</vt:lpstr>
      <vt:lpstr>Projection into Face Space</vt:lpstr>
      <vt:lpstr>PowerPoint Presentation</vt:lpstr>
      <vt:lpstr>PowerPoint Presentation</vt:lpstr>
      <vt:lpstr>EigenFaces Algorithm</vt:lpstr>
      <vt:lpstr>EigenFaces for Detection</vt:lpstr>
      <vt:lpstr>EigenFaces for Recognition</vt:lpstr>
      <vt:lpstr>Limitations of Eigenfaces Approach</vt:lpstr>
      <vt:lpstr>Linear Discriminant Analysis</vt:lpstr>
      <vt:lpstr>The Viola/Jones Face Detector</vt:lpstr>
      <vt:lpstr>Image Features</vt:lpstr>
      <vt:lpstr>Example</vt:lpstr>
      <vt:lpstr>Fast computation with integral images</vt:lpstr>
      <vt:lpstr>Computing the integral image</vt:lpstr>
      <vt:lpstr>Computing the integral image</vt:lpstr>
      <vt:lpstr>Computing sum within a rectangle</vt:lpstr>
      <vt:lpstr>Example</vt:lpstr>
      <vt:lpstr>Feature selection</vt:lpstr>
      <vt:lpstr>Feature selection</vt:lpstr>
      <vt:lpstr>Boosting</vt:lpstr>
      <vt:lpstr>Boosting for face detection</vt:lpstr>
      <vt:lpstr>Boosting for face detection</vt:lpstr>
      <vt:lpstr>Boosting vs. SVM</vt:lpstr>
      <vt:lpstr>Boosting for face detection</vt:lpstr>
      <vt:lpstr>Attentional cascade</vt:lpstr>
      <vt:lpstr>Attentional cascade</vt:lpstr>
      <vt:lpstr>Attentional cascade</vt:lpstr>
      <vt:lpstr>Training the cascade</vt:lpstr>
      <vt:lpstr>The implemented system</vt:lpstr>
      <vt:lpstr>System performance</vt:lpstr>
      <vt:lpstr>Output of Face Detector on Test Images</vt:lpstr>
      <vt:lpstr>Other detection tasks </vt:lpstr>
      <vt:lpstr>Profile Detection</vt:lpstr>
      <vt:lpstr>Profile Features </vt:lpstr>
      <vt:lpstr>Summary: Viola/Jones detector</vt:lpstr>
      <vt:lpstr>Face Recognition</vt:lpstr>
      <vt:lpstr>Face Recognition with Attributes</vt:lpstr>
      <vt:lpstr> Learning an attribute classifier</vt:lpstr>
      <vt:lpstr>Describe faces using similes</vt:lpstr>
      <vt:lpstr>Training simile classifiers</vt:lpstr>
      <vt:lpstr>Using simile classifiers for verification</vt:lpstr>
      <vt:lpstr>Performance on LFW</vt:lpstr>
      <vt:lpstr>Human face verification performance</vt:lpstr>
      <vt:lpstr>Face Recognition</vt:lpstr>
    </vt:vector>
  </TitlesOfParts>
  <Company>Carnegie Mellon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Jan-Michael Frahm</cp:lastModifiedBy>
  <cp:revision>1212</cp:revision>
  <dcterms:created xsi:type="dcterms:W3CDTF">2004-08-29T23:15:23Z</dcterms:created>
  <dcterms:modified xsi:type="dcterms:W3CDTF">2014-10-27T15:47:39Z</dcterms:modified>
</cp:coreProperties>
</file>