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76" r:id="rId3"/>
    <p:sldId id="377" r:id="rId4"/>
    <p:sldId id="378" r:id="rId5"/>
    <p:sldId id="396" r:id="rId6"/>
    <p:sldId id="369" r:id="rId7"/>
    <p:sldId id="318" r:id="rId8"/>
    <p:sldId id="319" r:id="rId9"/>
    <p:sldId id="320" r:id="rId10"/>
    <p:sldId id="321" r:id="rId11"/>
    <p:sldId id="322" r:id="rId12"/>
    <p:sldId id="323" r:id="rId13"/>
    <p:sldId id="370" r:id="rId14"/>
    <p:sldId id="372" r:id="rId15"/>
    <p:sldId id="373" r:id="rId16"/>
    <p:sldId id="371" r:id="rId17"/>
    <p:sldId id="324" r:id="rId18"/>
    <p:sldId id="325" r:id="rId19"/>
    <p:sldId id="326" r:id="rId20"/>
    <p:sldId id="327" r:id="rId21"/>
    <p:sldId id="3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8" d="100"/>
          <a:sy n="68" d="100"/>
        </p:scale>
        <p:origin x="-2408" y="-736"/>
      </p:cViewPr>
      <p:guideLst>
        <p:guide orient="horz" pos="1212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E0E6-60B0-C843-8738-5A08A3E9E235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AB92-4EFA-E540-AFCD-86127F7CB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85ADF-2EB9-4C16-8729-6295311ED7A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89CA8-B82F-41B6-8C52-46E14CAA929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DF33B-734B-4C69-A7AC-BA746C16F10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A7402-17C0-4847-9894-FED139F874F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B59EB-1BBA-4DCC-9D16-047A230BAC6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1641B-7DC7-4D53-9831-C00835B1ADE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65F81-9C35-49E4-8C65-60E2A93B9A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05CA2-39FD-4302-829A-FDB5F37D021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5D437-FD57-47B9-89FC-39126988410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09AD2-A71B-43ED-AD5C-2253219B208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822960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en.wikipedia.org/wiki/Foveon_X3_sensor" TargetMode="External"/><Relationship Id="rId5" Type="http://schemas.openxmlformats.org/officeDocument/2006/relationships/image" Target="../media/image26.png"/><Relationship Id="rId6" Type="http://schemas.openxmlformats.org/officeDocument/2006/relationships/hyperlink" Target="http://www.foveon.com/article.php?a=67" TargetMode="External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review.com/learn/?/key=noise" TargetMode="External"/><Relationship Id="rId4" Type="http://schemas.openxmlformats.org/officeDocument/2006/relationships/hyperlink" Target="http://www.dpreview.com/learn/?/key=sharpening" TargetMode="External"/><Relationship Id="rId5" Type="http://schemas.openxmlformats.org/officeDocument/2006/relationships/hyperlink" Target="http://www.dpreview.com/learn/?/key=blooming" TargetMode="External"/><Relationship Id="rId6" Type="http://schemas.openxmlformats.org/officeDocument/2006/relationships/hyperlink" Target="http://www.dpreview.com/learn/?/Glossary/Optical/chromatic_aberration_01.htm" TargetMode="External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8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6" Type="http://schemas.openxmlformats.org/officeDocument/2006/relationships/hyperlink" Target="http://www.loc.gov/exhibits/empire/" TargetMode="External"/><Relationship Id="rId7" Type="http://schemas.openxmlformats.org/officeDocument/2006/relationships/hyperlink" Target="http://en.wikipedia.org/wiki/Sergei_Mikhailovich_Prokudin-Gorskii" TargetMode="External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hyperlink" Target="http://listverse.com/history/top-10-incredible-early-firsts-in-photograph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11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digital-camera.htm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776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Jan-Michael </a:t>
            </a:r>
            <a:r>
              <a:rPr lang="en-US" dirty="0" smtClean="0"/>
              <a:t>Frahm</a:t>
            </a:r>
          </a:p>
          <a:p>
            <a:r>
              <a:rPr lang="en-US" dirty="0" smtClean="0"/>
              <a:t>Fall 2015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cause of color moire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286000" y="2362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895600" y="2362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200400" y="2362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505200" y="2362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810000" y="2362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114800" y="2362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4419600" y="2362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4724400" y="2362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5029200" y="2362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5334000" y="2362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5638800" y="2362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2286000" y="2743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2590800" y="2743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2895600" y="2743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3200400" y="2743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3505200" y="2743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3810000" y="2743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4114800" y="2743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4419600" y="2743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4724400" y="2743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5029200" y="2743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5334000" y="2743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5638800" y="2743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2286000" y="3124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2590800" y="3124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2895600" y="3124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3200400" y="3124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3505200" y="3124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3810000" y="3124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4114800" y="3124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4419600" y="3124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4724400" y="3124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5029200" y="3124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5334000" y="3124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0" name="Rectangle 38"/>
          <p:cNvSpPr>
            <a:spLocks noChangeArrowheads="1"/>
          </p:cNvSpPr>
          <p:nvPr/>
        </p:nvSpPr>
        <p:spPr bwMode="auto">
          <a:xfrm>
            <a:off x="5638800" y="3124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1" name="Rectangle 39"/>
          <p:cNvSpPr>
            <a:spLocks noChangeArrowheads="1"/>
          </p:cNvSpPr>
          <p:nvPr/>
        </p:nvSpPr>
        <p:spPr bwMode="auto">
          <a:xfrm>
            <a:off x="2286000" y="3505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2590800" y="3505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2895600" y="3505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3505200" y="3505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>
            <a:off x="3810000" y="3505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4114800" y="3505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8" name="Rectangle 46"/>
          <p:cNvSpPr>
            <a:spLocks noChangeArrowheads="1"/>
          </p:cNvSpPr>
          <p:nvPr/>
        </p:nvSpPr>
        <p:spPr bwMode="auto">
          <a:xfrm>
            <a:off x="4419600" y="3505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1" name="Rectangle 49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2" name="Rectangle 50"/>
          <p:cNvSpPr>
            <a:spLocks noChangeArrowheads="1"/>
          </p:cNvSpPr>
          <p:nvPr/>
        </p:nvSpPr>
        <p:spPr bwMode="auto">
          <a:xfrm>
            <a:off x="5638800" y="3505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3" name="Rectangle 51"/>
          <p:cNvSpPr>
            <a:spLocks noChangeArrowheads="1"/>
          </p:cNvSpPr>
          <p:nvPr/>
        </p:nvSpPr>
        <p:spPr bwMode="auto">
          <a:xfrm>
            <a:off x="2286000" y="3886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2590800" y="3886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5" name="Rectangle 53"/>
          <p:cNvSpPr>
            <a:spLocks noChangeArrowheads="1"/>
          </p:cNvSpPr>
          <p:nvPr/>
        </p:nvSpPr>
        <p:spPr bwMode="auto">
          <a:xfrm>
            <a:off x="2895600" y="3886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6" name="Rectangle 54"/>
          <p:cNvSpPr>
            <a:spLocks noChangeArrowheads="1"/>
          </p:cNvSpPr>
          <p:nvPr/>
        </p:nvSpPr>
        <p:spPr bwMode="auto">
          <a:xfrm>
            <a:off x="3200400" y="3886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7" name="Rectangle 55"/>
          <p:cNvSpPr>
            <a:spLocks noChangeArrowheads="1"/>
          </p:cNvSpPr>
          <p:nvPr/>
        </p:nvSpPr>
        <p:spPr bwMode="auto">
          <a:xfrm>
            <a:off x="3505200" y="3886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8" name="Rectangle 56"/>
          <p:cNvSpPr>
            <a:spLocks noChangeArrowheads="1"/>
          </p:cNvSpPr>
          <p:nvPr/>
        </p:nvSpPr>
        <p:spPr bwMode="auto">
          <a:xfrm>
            <a:off x="3810000" y="3886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9" name="Rectangle 57"/>
          <p:cNvSpPr>
            <a:spLocks noChangeArrowheads="1"/>
          </p:cNvSpPr>
          <p:nvPr/>
        </p:nvSpPr>
        <p:spPr bwMode="auto">
          <a:xfrm>
            <a:off x="4114800" y="3886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0" name="Rectangle 58"/>
          <p:cNvSpPr>
            <a:spLocks noChangeArrowheads="1"/>
          </p:cNvSpPr>
          <p:nvPr/>
        </p:nvSpPr>
        <p:spPr bwMode="auto">
          <a:xfrm>
            <a:off x="4419600" y="3886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1" name="Rectangle 59"/>
          <p:cNvSpPr>
            <a:spLocks noChangeArrowheads="1"/>
          </p:cNvSpPr>
          <p:nvPr/>
        </p:nvSpPr>
        <p:spPr bwMode="auto">
          <a:xfrm>
            <a:off x="4724400" y="3886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2" name="Rectangle 60"/>
          <p:cNvSpPr>
            <a:spLocks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3" name="Rectangle 61"/>
          <p:cNvSpPr>
            <a:spLocks noChangeArrowheads="1"/>
          </p:cNvSpPr>
          <p:nvPr/>
        </p:nvSpPr>
        <p:spPr bwMode="auto">
          <a:xfrm>
            <a:off x="5334000" y="3886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4" name="Rectangle 62"/>
          <p:cNvSpPr>
            <a:spLocks noChangeArrowheads="1"/>
          </p:cNvSpPr>
          <p:nvPr/>
        </p:nvSpPr>
        <p:spPr bwMode="auto">
          <a:xfrm>
            <a:off x="5638800" y="3886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2286000" y="4267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6" name="Rectangle 64"/>
          <p:cNvSpPr>
            <a:spLocks noChangeArrowheads="1"/>
          </p:cNvSpPr>
          <p:nvPr/>
        </p:nvSpPr>
        <p:spPr bwMode="auto">
          <a:xfrm>
            <a:off x="2590800" y="4267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7" name="Rectangle 65"/>
          <p:cNvSpPr>
            <a:spLocks noChangeArrowheads="1"/>
          </p:cNvSpPr>
          <p:nvPr/>
        </p:nvSpPr>
        <p:spPr bwMode="auto">
          <a:xfrm>
            <a:off x="2895600" y="4267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8" name="Rectangle 66"/>
          <p:cNvSpPr>
            <a:spLocks noChangeArrowheads="1"/>
          </p:cNvSpPr>
          <p:nvPr/>
        </p:nvSpPr>
        <p:spPr bwMode="auto">
          <a:xfrm>
            <a:off x="3200400" y="4267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99" name="Rectangle 67"/>
          <p:cNvSpPr>
            <a:spLocks noChangeArrowheads="1"/>
          </p:cNvSpPr>
          <p:nvPr/>
        </p:nvSpPr>
        <p:spPr bwMode="auto">
          <a:xfrm>
            <a:off x="3505200" y="4267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00" name="Rectangle 68"/>
          <p:cNvSpPr>
            <a:spLocks noChangeArrowheads="1"/>
          </p:cNvSpPr>
          <p:nvPr/>
        </p:nvSpPr>
        <p:spPr bwMode="auto">
          <a:xfrm>
            <a:off x="3810000" y="4267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01" name="Rectangle 69"/>
          <p:cNvSpPr>
            <a:spLocks noChangeArrowheads="1"/>
          </p:cNvSpPr>
          <p:nvPr/>
        </p:nvSpPr>
        <p:spPr bwMode="auto">
          <a:xfrm>
            <a:off x="4114800" y="4267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02" name="Rectangle 70"/>
          <p:cNvSpPr>
            <a:spLocks noChangeArrowheads="1"/>
          </p:cNvSpPr>
          <p:nvPr/>
        </p:nvSpPr>
        <p:spPr bwMode="auto">
          <a:xfrm>
            <a:off x="4419600" y="4267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03" name="Rectangle 7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04" name="Rectangle 72"/>
          <p:cNvSpPr>
            <a:spLocks noChangeArrowheads="1"/>
          </p:cNvSpPr>
          <p:nvPr/>
        </p:nvSpPr>
        <p:spPr bwMode="auto">
          <a:xfrm>
            <a:off x="5029200" y="4267200"/>
            <a:ext cx="304800" cy="304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05" name="Rectangle 73"/>
          <p:cNvSpPr>
            <a:spLocks noChangeArrowheads="1"/>
          </p:cNvSpPr>
          <p:nvPr/>
        </p:nvSpPr>
        <p:spPr bwMode="auto">
          <a:xfrm>
            <a:off x="5334000" y="426720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06" name="Rectangle 74"/>
          <p:cNvSpPr>
            <a:spLocks noChangeArrowheads="1"/>
          </p:cNvSpPr>
          <p:nvPr/>
        </p:nvSpPr>
        <p:spPr bwMode="auto">
          <a:xfrm>
            <a:off x="5638800" y="4267200"/>
            <a:ext cx="3048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707" name="Group 75"/>
          <p:cNvGrpSpPr>
            <a:grpSpLocks/>
          </p:cNvGrpSpPr>
          <p:nvPr/>
        </p:nvGrpSpPr>
        <p:grpSpPr bwMode="auto">
          <a:xfrm>
            <a:off x="2209800" y="2438400"/>
            <a:ext cx="5867400" cy="3124200"/>
            <a:chOff x="1776" y="1200"/>
            <a:chExt cx="3264" cy="2736"/>
          </a:xfrm>
        </p:grpSpPr>
        <p:sp>
          <p:nvSpPr>
            <p:cNvPr id="69716" name="Line 76"/>
            <p:cNvSpPr>
              <a:spLocks noChangeShapeType="1"/>
            </p:cNvSpPr>
            <p:nvPr/>
          </p:nvSpPr>
          <p:spPr bwMode="auto">
            <a:xfrm flipV="1">
              <a:off x="1776" y="1200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7" name="Line 77"/>
            <p:cNvSpPr>
              <a:spLocks noChangeShapeType="1"/>
            </p:cNvSpPr>
            <p:nvPr/>
          </p:nvSpPr>
          <p:spPr bwMode="auto">
            <a:xfrm flipV="1">
              <a:off x="1968" y="1392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8" name="Line 78"/>
            <p:cNvSpPr>
              <a:spLocks noChangeShapeType="1"/>
            </p:cNvSpPr>
            <p:nvPr/>
          </p:nvSpPr>
          <p:spPr bwMode="auto">
            <a:xfrm flipV="1">
              <a:off x="2160" y="1584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9" name="Line 79"/>
            <p:cNvSpPr>
              <a:spLocks noChangeShapeType="1"/>
            </p:cNvSpPr>
            <p:nvPr/>
          </p:nvSpPr>
          <p:spPr bwMode="auto">
            <a:xfrm flipV="1">
              <a:off x="2352" y="1776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08" name="Text Box 80"/>
          <p:cNvSpPr txBox="1">
            <a:spLocks noChangeArrowheads="1"/>
          </p:cNvSpPr>
          <p:nvPr/>
        </p:nvSpPr>
        <p:spPr bwMode="auto">
          <a:xfrm>
            <a:off x="990600" y="2284413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detector</a:t>
            </a:r>
          </a:p>
        </p:txBody>
      </p:sp>
      <p:sp>
        <p:nvSpPr>
          <p:cNvPr id="69709" name="Text Box 81"/>
          <p:cNvSpPr txBox="1">
            <a:spLocks noChangeArrowheads="1"/>
          </p:cNvSpPr>
          <p:nvPr/>
        </p:nvSpPr>
        <p:spPr bwMode="auto">
          <a:xfrm>
            <a:off x="3668713" y="5332413"/>
            <a:ext cx="5018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Fine black and white detail in image</a:t>
            </a:r>
          </a:p>
          <a:p>
            <a:r>
              <a:rPr lang="en-US"/>
              <a:t>misinterpreted as color information</a:t>
            </a:r>
          </a:p>
        </p:txBody>
      </p:sp>
      <p:grpSp>
        <p:nvGrpSpPr>
          <p:cNvPr id="69710" name="Group 82"/>
          <p:cNvGrpSpPr>
            <a:grpSpLocks/>
          </p:cNvGrpSpPr>
          <p:nvPr/>
        </p:nvGrpSpPr>
        <p:grpSpPr bwMode="auto">
          <a:xfrm>
            <a:off x="838200" y="1600200"/>
            <a:ext cx="5867400" cy="3124200"/>
            <a:chOff x="1776" y="1200"/>
            <a:chExt cx="3264" cy="2736"/>
          </a:xfrm>
        </p:grpSpPr>
        <p:sp>
          <p:nvSpPr>
            <p:cNvPr id="69712" name="Line 83"/>
            <p:cNvSpPr>
              <a:spLocks noChangeShapeType="1"/>
            </p:cNvSpPr>
            <p:nvPr/>
          </p:nvSpPr>
          <p:spPr bwMode="auto">
            <a:xfrm flipV="1">
              <a:off x="1776" y="1200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3" name="Line 84"/>
            <p:cNvSpPr>
              <a:spLocks noChangeShapeType="1"/>
            </p:cNvSpPr>
            <p:nvPr/>
          </p:nvSpPr>
          <p:spPr bwMode="auto">
            <a:xfrm flipV="1">
              <a:off x="1968" y="1392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4" name="Line 85"/>
            <p:cNvSpPr>
              <a:spLocks noChangeShapeType="1"/>
            </p:cNvSpPr>
            <p:nvPr/>
          </p:nvSpPr>
          <p:spPr bwMode="auto">
            <a:xfrm flipV="1">
              <a:off x="2160" y="1584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5" name="Line 86"/>
            <p:cNvSpPr>
              <a:spLocks noChangeShapeType="1"/>
            </p:cNvSpPr>
            <p:nvPr/>
          </p:nvSpPr>
          <p:spPr bwMode="auto">
            <a:xfrm flipV="1">
              <a:off x="2352" y="1776"/>
              <a:ext cx="2688" cy="2160"/>
            </a:xfrm>
            <a:prstGeom prst="line">
              <a:avLst/>
            </a:pr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11" name="Text Box 87"/>
          <p:cNvSpPr txBox="1">
            <a:spLocks noChangeArrowheads="1"/>
          </p:cNvSpPr>
          <p:nvPr/>
        </p:nvSpPr>
        <p:spPr bwMode="auto">
          <a:xfrm>
            <a:off x="7543800" y="6583363"/>
            <a:ext cx="1443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F. Durand</a:t>
            </a:r>
          </a:p>
        </p:txBody>
      </p:sp>
    </p:spTree>
    <p:extLst>
      <p:ext uri="{BB962C8B-B14F-4D97-AF65-F5344CB8AC3E}">
        <p14:creationId xmlns:p14="http://schemas.microsoft.com/office/powerpoint/2010/main" val="27282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sensing in camera: Prism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Requires three chips and precise alignment</a:t>
            </a:r>
          </a:p>
          <a:p>
            <a:pPr>
              <a:buFontTx/>
              <a:buChar char="•"/>
            </a:pPr>
            <a:r>
              <a:rPr lang="en-US" smtClean="0"/>
              <a:t>More expensive</a:t>
            </a:r>
          </a:p>
        </p:txBody>
      </p:sp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19400"/>
            <a:ext cx="27432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54100" y="2590800"/>
          <a:ext cx="32131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3" name="Image" r:id="rId5" imgW="3212698" imgH="3009524" progId="Photoshop.Image.10">
                  <p:embed/>
                </p:oleObj>
              </mc:Choice>
              <mc:Fallback>
                <p:oleObj name="Image" r:id="rId5" imgW="3212698" imgH="300952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590800"/>
                        <a:ext cx="32131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2270125" y="5526088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CCD(B)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4191000" y="37338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CCD(G)</a:t>
            </a:r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1981200" y="21336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CCD(R)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5149" y="6504395"/>
            <a:ext cx="19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S. </a:t>
            </a:r>
            <a:r>
              <a:rPr lang="en-US" dirty="0" err="1" smtClean="0"/>
              <a:t>Lazebnik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44"/>
            <a:ext cx="9144000" cy="846667"/>
          </a:xfrm>
        </p:spPr>
        <p:txBody>
          <a:bodyPr/>
          <a:lstStyle/>
          <a:p>
            <a:r>
              <a:rPr lang="en-US" sz="4400" dirty="0" smtClean="0"/>
              <a:t>Color sensing in camera: </a:t>
            </a:r>
            <a:r>
              <a:rPr lang="en-US" sz="4400" dirty="0" err="1" smtClean="0"/>
              <a:t>Foveon</a:t>
            </a:r>
            <a:r>
              <a:rPr lang="en-US" sz="4400" dirty="0" smtClean="0"/>
              <a:t> X3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7543800" y="6583363"/>
            <a:ext cx="1579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Pollefeys</a:t>
            </a: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572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5105400" y="4419600"/>
            <a:ext cx="384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hlinkClick r:id="rId4"/>
              </a:rPr>
              <a:t>http://en.wikipedia.org/wiki/Foveon_X3_sensor</a:t>
            </a:r>
            <a:endParaRPr lang="en-US" sz="1400"/>
          </a:p>
        </p:txBody>
      </p:sp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438400"/>
            <a:ext cx="4191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990600" y="4419600"/>
            <a:ext cx="334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hlinkClick r:id="rId6"/>
              </a:rPr>
              <a:t>http://www.foveon.com/article.php?a=67</a:t>
            </a:r>
            <a:endParaRPr lang="en-US" sz="1400"/>
          </a:p>
        </p:txBody>
      </p:sp>
      <p:sp>
        <p:nvSpPr>
          <p:cNvPr id="7066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71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/>
              <a:t>CMOS sensor</a:t>
            </a:r>
          </a:p>
          <a:p>
            <a:pPr>
              <a:buFontTx/>
              <a:buChar char="•"/>
            </a:pPr>
            <a:r>
              <a:rPr lang="en-US" sz="2400" smtClean="0"/>
              <a:t>Takes advantage of the fact that red, blue and green light penetrate silicon to different depths</a:t>
            </a:r>
          </a:p>
        </p:txBody>
      </p:sp>
      <p:pic>
        <p:nvPicPr>
          <p:cNvPr id="70665" name="Picture 12" descr="X3_moire2_mosa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7850" y="5321300"/>
            <a:ext cx="13398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3" descr="X3_moire2_X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334000"/>
            <a:ext cx="13398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7" name="Text Box 14"/>
          <p:cNvSpPr txBox="1">
            <a:spLocks noChangeArrowheads="1"/>
          </p:cNvSpPr>
          <p:nvPr/>
        </p:nvSpPr>
        <p:spPr bwMode="auto">
          <a:xfrm>
            <a:off x="3211513" y="4860925"/>
            <a:ext cx="2579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better image quality</a:t>
            </a:r>
          </a:p>
        </p:txBody>
      </p:sp>
    </p:spTree>
    <p:extLst>
      <p:ext uri="{BB962C8B-B14F-4D97-AF65-F5344CB8AC3E}">
        <p14:creationId xmlns:p14="http://schemas.microsoft.com/office/powerpoint/2010/main" val="329848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 Real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undesired effects in real situations</a:t>
            </a:r>
          </a:p>
          <a:p>
            <a:pPr lvl="1"/>
            <a:r>
              <a:rPr lang="en-US" dirty="0" smtClean="0"/>
              <a:t>perspective distortion</a:t>
            </a:r>
          </a:p>
          <a:p>
            <a:pPr lvl="1"/>
            <a:endParaRPr lang="en-US" dirty="0"/>
          </a:p>
          <a:p>
            <a:r>
              <a:rPr lang="en-US" dirty="0" smtClean="0"/>
              <a:t>Camera artifacts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perture is not infinitely small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ens</a:t>
            </a:r>
          </a:p>
          <a:p>
            <a:pPr lvl="1"/>
            <a:r>
              <a:rPr lang="en-US" dirty="0" err="1"/>
              <a:t>V</a:t>
            </a:r>
            <a:r>
              <a:rPr lang="en-US" dirty="0" err="1" smtClean="0"/>
              <a:t>ignetting</a:t>
            </a:r>
            <a:r>
              <a:rPr lang="en-US" dirty="0" smtClean="0"/>
              <a:t>, radial distortion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epth of field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ield of view</a:t>
            </a:r>
            <a:endParaRPr lang="en-US" dirty="0"/>
          </a:p>
          <a:p>
            <a:pPr lvl="1"/>
            <a:r>
              <a:rPr lang="en-US" dirty="0" smtClean="0"/>
              <a:t>Color sensing</a:t>
            </a:r>
          </a:p>
        </p:txBody>
      </p:sp>
    </p:spTree>
    <p:extLst>
      <p:ext uri="{BB962C8B-B14F-4D97-AF65-F5344CB8AC3E}">
        <p14:creationId xmlns:p14="http://schemas.microsoft.com/office/powerpoint/2010/main" val="42673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Shutter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cameras use CMOS sensors (mobile, DLSR, …)</a:t>
            </a:r>
          </a:p>
          <a:p>
            <a:r>
              <a:rPr lang="en-US" dirty="0" smtClean="0"/>
              <a:t>To save cost these are often rolling shutter cameras</a:t>
            </a:r>
          </a:p>
          <a:p>
            <a:pPr lvl="1"/>
            <a:r>
              <a:rPr lang="en-US" dirty="0" smtClean="0"/>
              <a:t>lines are progressively exposed</a:t>
            </a:r>
          </a:p>
          <a:p>
            <a:pPr lvl="1"/>
            <a:r>
              <a:rPr lang="en-US" dirty="0" smtClean="0"/>
              <a:t>line by line image reading</a:t>
            </a:r>
          </a:p>
          <a:p>
            <a:pPr lvl="1"/>
            <a:endParaRPr lang="en-US" dirty="0"/>
          </a:p>
          <a:p>
            <a:r>
              <a:rPr lang="en-US" dirty="0" smtClean="0"/>
              <a:t>Rolling shutter artifacts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99" y="3684303"/>
            <a:ext cx="27940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23" y="2151332"/>
            <a:ext cx="2794000" cy="372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5342" y="6596390"/>
            <a:ext cx="17286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source: Wikipedia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274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Shutter</a:t>
            </a:r>
            <a:endParaRPr lang="en-US" dirty="0"/>
          </a:p>
        </p:txBody>
      </p:sp>
      <p:pic>
        <p:nvPicPr>
          <p:cNvPr id="4" name="Content Placeholder 3" descr="rolling_shutte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r="583"/>
          <a:stretch/>
        </p:blipFill>
        <p:spPr>
          <a:xfrm>
            <a:off x="3152552" y="3888196"/>
            <a:ext cx="5266380" cy="2532037"/>
          </a:xfrm>
        </p:spPr>
      </p:pic>
      <p:pic>
        <p:nvPicPr>
          <p:cNvPr id="5" name="Picture 4" descr="global_shu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19" y="846667"/>
            <a:ext cx="5158713" cy="2652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129" y="1348685"/>
            <a:ext cx="1744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camera</a:t>
            </a:r>
          </a:p>
          <a:p>
            <a:r>
              <a:rPr lang="en-US" dirty="0" smtClean="0"/>
              <a:t>(global shutter)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450" y="3888196"/>
            <a:ext cx="243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rolling shutter camera</a:t>
            </a:r>
          </a:p>
        </p:txBody>
      </p:sp>
    </p:spTree>
    <p:extLst>
      <p:ext uri="{BB962C8B-B14F-4D97-AF65-F5344CB8AC3E}">
        <p14:creationId xmlns:p14="http://schemas.microsoft.com/office/powerpoint/2010/main" val="23607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 Real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undesired effects in real situations</a:t>
            </a:r>
          </a:p>
          <a:p>
            <a:pPr lvl="1"/>
            <a:r>
              <a:rPr lang="en-US" dirty="0" smtClean="0"/>
              <a:t>perspective distortion</a:t>
            </a:r>
          </a:p>
          <a:p>
            <a:pPr lvl="1"/>
            <a:endParaRPr lang="en-US" dirty="0"/>
          </a:p>
          <a:p>
            <a:r>
              <a:rPr lang="en-US" dirty="0" smtClean="0"/>
              <a:t>Camera artifacts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perture is not infinitely small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ens</a:t>
            </a:r>
          </a:p>
          <a:p>
            <a:pPr lvl="1"/>
            <a:r>
              <a:rPr lang="en-US" dirty="0" err="1"/>
              <a:t>V</a:t>
            </a:r>
            <a:r>
              <a:rPr lang="en-US" dirty="0" err="1" smtClean="0"/>
              <a:t>ignetting</a:t>
            </a:r>
            <a:r>
              <a:rPr lang="en-US" dirty="0" smtClean="0"/>
              <a:t>, radial distortion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epth of field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ield of view</a:t>
            </a:r>
            <a:endParaRPr lang="en-US" dirty="0"/>
          </a:p>
          <a:p>
            <a:pPr lvl="1"/>
            <a:r>
              <a:rPr lang="en-US" dirty="0" smtClean="0"/>
              <a:t>Color sensing</a:t>
            </a:r>
          </a:p>
          <a:p>
            <a:pPr lvl="1"/>
            <a:r>
              <a:rPr lang="en-US" dirty="0" smtClean="0"/>
              <a:t>Rolling shutter cameras</a:t>
            </a:r>
          </a:p>
        </p:txBody>
      </p:sp>
    </p:spTree>
    <p:extLst>
      <p:ext uri="{BB962C8B-B14F-4D97-AF65-F5344CB8AC3E}">
        <p14:creationId xmlns:p14="http://schemas.microsoft.com/office/powerpoint/2010/main" val="266503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 artifacts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3914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Noise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low light is where you most notice </a:t>
            </a:r>
            <a:r>
              <a:rPr lang="en-US" sz="1600" dirty="0" smtClean="0">
                <a:hlinkClick r:id="rId3"/>
              </a:rPr>
              <a:t>noise</a:t>
            </a:r>
            <a:endParaRPr lang="en-US" sz="1600" dirty="0" smtClean="0"/>
          </a:p>
          <a:p>
            <a:pPr lvl="2">
              <a:lnSpc>
                <a:spcPct val="80000"/>
              </a:lnSpc>
            </a:pPr>
            <a:r>
              <a:rPr lang="en-US" sz="1600" dirty="0" smtClean="0"/>
              <a:t>light sensitivity (ISO) / noise tradeoff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stuck pixels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In-camera processing</a:t>
            </a:r>
          </a:p>
          <a:p>
            <a:pPr lvl="2">
              <a:lnSpc>
                <a:spcPct val="80000"/>
              </a:lnSpc>
            </a:pPr>
            <a:r>
              <a:rPr lang="en-US" sz="1600" dirty="0" err="1" smtClean="0"/>
              <a:t>oversharpening</a:t>
            </a:r>
            <a:r>
              <a:rPr lang="en-US" sz="1600" dirty="0" smtClean="0"/>
              <a:t> can produce </a:t>
            </a:r>
            <a:r>
              <a:rPr lang="en-US" sz="1600" dirty="0" smtClean="0">
                <a:hlinkClick r:id="rId4"/>
              </a:rPr>
              <a:t>halos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Compression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JPEG artifacts, blocking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Blooming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charge </a:t>
            </a:r>
            <a:r>
              <a:rPr lang="en-US" sz="1600" dirty="0" smtClean="0">
                <a:hlinkClick r:id="rId5"/>
              </a:rPr>
              <a:t>overflowing</a:t>
            </a:r>
            <a:r>
              <a:rPr lang="en-US" sz="1600" dirty="0" smtClean="0"/>
              <a:t> into neighboring pixels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Smearing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columnwise</a:t>
            </a:r>
            <a:r>
              <a:rPr lang="en-US" sz="1600" dirty="0" smtClean="0"/>
              <a:t> </a:t>
            </a:r>
            <a:r>
              <a:rPr lang="en-US" sz="1600" dirty="0" err="1" smtClean="0"/>
              <a:t>overexposue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Color artifacts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hlinkClick r:id="rId6"/>
              </a:rPr>
              <a:t>purple fringing</a:t>
            </a:r>
            <a:r>
              <a:rPr lang="en-US" sz="1600" dirty="0" smtClean="0"/>
              <a:t> from </a:t>
            </a:r>
            <a:r>
              <a:rPr lang="en-US" sz="1600" dirty="0" err="1" smtClean="0"/>
              <a:t>microlenses</a:t>
            </a:r>
            <a:r>
              <a:rPr lang="en-US" sz="1600" dirty="0" smtClean="0"/>
              <a:t>, 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white balance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5095875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2667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9"/>
          <p:cNvSpPr txBox="1">
            <a:spLocks noChangeArrowheads="1"/>
          </p:cNvSpPr>
          <p:nvPr/>
        </p:nvSpPr>
        <p:spPr bwMode="auto">
          <a:xfrm>
            <a:off x="7261811" y="6581001"/>
            <a:ext cx="19308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modified from Steve </a:t>
            </a:r>
            <a:r>
              <a:rPr lang="en-US" sz="1200" dirty="0"/>
              <a:t>Seitz</a:t>
            </a:r>
          </a:p>
        </p:txBody>
      </p:sp>
      <p:pic>
        <p:nvPicPr>
          <p:cNvPr id="716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1371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2800" y="3867999"/>
            <a:ext cx="1681329" cy="10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7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alhacen"/>
          <p:cNvPicPr>
            <a:picLocks noChangeAspect="1" noChangeArrowheads="1"/>
          </p:cNvPicPr>
          <p:nvPr/>
        </p:nvPicPr>
        <p:blipFill>
          <a:blip r:embed="rId4" cstate="print"/>
          <a:srcRect r="554"/>
          <a:stretch>
            <a:fillRect/>
          </a:stretch>
        </p:blipFill>
        <p:spPr bwMode="auto">
          <a:xfrm>
            <a:off x="6400800" y="990600"/>
            <a:ext cx="25717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 milestones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6248400" cy="5638800"/>
          </a:xfrm>
        </p:spPr>
        <p:txBody>
          <a:bodyPr/>
          <a:lstStyle/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Pinhole model:</a:t>
            </a:r>
            <a:r>
              <a:rPr lang="en-US" sz="2000" dirty="0" smtClean="0"/>
              <a:t> </a:t>
            </a:r>
            <a:r>
              <a:rPr lang="en-US" sz="2000" dirty="0" err="1" smtClean="0"/>
              <a:t>Mozi</a:t>
            </a:r>
            <a:r>
              <a:rPr lang="en-US" sz="2000" dirty="0" smtClean="0"/>
              <a:t> (470-390 BCE), </a:t>
            </a:r>
            <a:br>
              <a:rPr lang="en-US" sz="2000" dirty="0" smtClean="0"/>
            </a:br>
            <a:r>
              <a:rPr lang="en-US" sz="2000" dirty="0" smtClean="0"/>
              <a:t>Aristotle (384-322 BCE)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Principles of optics (including lenses):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Alhacen</a:t>
            </a:r>
            <a:r>
              <a:rPr lang="en-US" sz="2000" dirty="0" smtClean="0"/>
              <a:t> (965-1039 CE)  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Camera </a:t>
            </a:r>
            <a:r>
              <a:rPr lang="en-US" sz="2000" b="1" dirty="0" err="1" smtClean="0"/>
              <a:t>obscura</a:t>
            </a:r>
            <a:r>
              <a:rPr lang="en-US" sz="2000" b="1" dirty="0" smtClean="0"/>
              <a:t>:</a:t>
            </a:r>
            <a:r>
              <a:rPr lang="en-US" sz="2000" dirty="0" smtClean="0"/>
              <a:t> Leonardo </a:t>
            </a:r>
            <a:r>
              <a:rPr lang="en-US" sz="2000" dirty="0" err="1" smtClean="0"/>
              <a:t>da</a:t>
            </a:r>
            <a:r>
              <a:rPr lang="en-US" sz="2000" dirty="0" smtClean="0"/>
              <a:t> Vinci </a:t>
            </a:r>
            <a:br>
              <a:rPr lang="en-US" sz="2000" dirty="0" smtClean="0"/>
            </a:br>
            <a:r>
              <a:rPr lang="en-US" sz="2000" dirty="0" smtClean="0"/>
              <a:t>(1452-1519), Johann </a:t>
            </a:r>
            <a:r>
              <a:rPr lang="en-US" sz="2000" dirty="0" err="1" smtClean="0"/>
              <a:t>Zahn</a:t>
            </a:r>
            <a:r>
              <a:rPr lang="en-US" sz="2000" dirty="0" smtClean="0"/>
              <a:t> (1631-1707)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First photo:</a:t>
            </a:r>
            <a:r>
              <a:rPr lang="en-US" sz="2000" dirty="0" smtClean="0"/>
              <a:t> Joseph </a:t>
            </a:r>
            <a:r>
              <a:rPr lang="en-US" sz="2000" dirty="0" err="1" smtClean="0"/>
              <a:t>Nicephore</a:t>
            </a:r>
            <a:r>
              <a:rPr lang="en-US" sz="2000" dirty="0" smtClean="0"/>
              <a:t> </a:t>
            </a:r>
            <a:r>
              <a:rPr lang="en-US" sz="2000" dirty="0" err="1" smtClean="0"/>
              <a:t>Niepce</a:t>
            </a:r>
            <a:r>
              <a:rPr lang="en-US" sz="2000" dirty="0" smtClean="0"/>
              <a:t> (1822)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err="1" smtClean="0"/>
              <a:t>Daguerréotypes</a:t>
            </a:r>
            <a:r>
              <a:rPr lang="en-US" sz="2000" b="1" dirty="0" smtClean="0"/>
              <a:t> </a:t>
            </a:r>
            <a:r>
              <a:rPr lang="en-US" sz="2000" dirty="0" smtClean="0"/>
              <a:t>(1839)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Photographic film</a:t>
            </a:r>
            <a:r>
              <a:rPr lang="en-US" sz="2000" dirty="0" smtClean="0"/>
              <a:t> (Eastman, 1889)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Cinema </a:t>
            </a:r>
            <a:r>
              <a:rPr lang="en-US" sz="2000" dirty="0" smtClean="0"/>
              <a:t>(</a:t>
            </a:r>
            <a:r>
              <a:rPr lang="en-US" sz="2000" dirty="0" err="1" smtClean="0"/>
              <a:t>Lumière</a:t>
            </a:r>
            <a:r>
              <a:rPr lang="en-US" sz="2000" dirty="0" smtClean="0"/>
              <a:t> Brothers, 1895)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Color Photography</a:t>
            </a:r>
            <a:r>
              <a:rPr lang="en-US" sz="2000" dirty="0" smtClean="0"/>
              <a:t> (</a:t>
            </a:r>
            <a:r>
              <a:rPr lang="en-US" sz="2000" dirty="0" err="1" smtClean="0"/>
              <a:t>Lumière</a:t>
            </a:r>
            <a:r>
              <a:rPr lang="en-US" sz="2000" dirty="0" smtClean="0"/>
              <a:t> Brothers, 1908)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Television </a:t>
            </a:r>
            <a:r>
              <a:rPr lang="en-US" sz="2000" dirty="0" smtClean="0"/>
              <a:t>(Baird, Farnsworth, Zworykin, 1920s)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First consumer camera with CCD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Sony </a:t>
            </a:r>
            <a:r>
              <a:rPr lang="en-US" sz="2000" dirty="0" err="1" smtClean="0"/>
              <a:t>Mavica</a:t>
            </a:r>
            <a:r>
              <a:rPr lang="en-US" sz="2000" dirty="0" smtClean="0"/>
              <a:t> (1981)</a:t>
            </a:r>
          </a:p>
          <a:p>
            <a:pPr marL="381000" indent="-381000">
              <a:lnSpc>
                <a:spcPct val="105000"/>
              </a:lnSpc>
              <a:buFontTx/>
              <a:buChar char="•"/>
            </a:pPr>
            <a:r>
              <a:rPr lang="en-US" sz="2000" b="1" dirty="0" smtClean="0"/>
              <a:t>First fully digital camera:</a:t>
            </a:r>
            <a:r>
              <a:rPr lang="en-US" sz="2000" dirty="0" smtClean="0"/>
              <a:t> Kodak DCS100 (1990)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400800" y="2667000"/>
          <a:ext cx="25908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6" name="Image" r:id="rId5" imgW="7706801" imgH="4772691" progId="">
                  <p:embed/>
                </p:oleObj>
              </mc:Choice>
              <mc:Fallback>
                <p:oleObj name="Image" r:id="rId5" imgW="7706801" imgH="47726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667000"/>
                        <a:ext cx="2590800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8006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400800" y="4267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Niepce, “La Table Servie,” 1822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400800" y="65532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CCD chip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457950" y="21336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Alhacen’s notes</a:t>
            </a:r>
          </a:p>
        </p:txBody>
      </p:sp>
    </p:spTree>
    <p:extLst>
      <p:ext uri="{BB962C8B-B14F-4D97-AF65-F5344CB8AC3E}">
        <p14:creationId xmlns:p14="http://schemas.microsoft.com/office/powerpoint/2010/main" val="264484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color photography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6858000" cy="5257800"/>
          </a:xfrm>
        </p:spPr>
        <p:txBody>
          <a:bodyPr/>
          <a:lstStyle/>
          <a:p>
            <a:r>
              <a:rPr lang="en-US" sz="2400" dirty="0" smtClean="0"/>
              <a:t>Sergey </a:t>
            </a:r>
            <a:r>
              <a:rPr lang="en-US" sz="2400" dirty="0" err="1" smtClean="0"/>
              <a:t>Prokudin-Gorskii</a:t>
            </a:r>
            <a:r>
              <a:rPr lang="en-US" sz="2400" dirty="0" smtClean="0"/>
              <a:t> (1863-1944)</a:t>
            </a:r>
          </a:p>
          <a:p>
            <a:r>
              <a:rPr lang="en-US" sz="2400" dirty="0" smtClean="0"/>
              <a:t>Photographs of the Russian empire (1909-1916)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0" y="914400"/>
            <a:ext cx="1289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00153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2895600"/>
            <a:ext cx="12017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895600"/>
            <a:ext cx="3581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438400" y="64738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6"/>
              </a:rPr>
              <a:t>http://www.loc.gov/exhibits/empire/</a:t>
            </a:r>
            <a:endParaRPr lang="en-US" sz="1800"/>
          </a:p>
        </p:txBody>
      </p:sp>
      <p:sp>
        <p:nvSpPr>
          <p:cNvPr id="72712" name="Rectangle 10"/>
          <p:cNvSpPr>
            <a:spLocks noChangeArrowheads="1"/>
          </p:cNvSpPr>
          <p:nvPr/>
        </p:nvSpPr>
        <p:spPr bwMode="auto">
          <a:xfrm>
            <a:off x="1085850" y="6110288"/>
            <a:ext cx="676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hlinkClick r:id="rId7"/>
              </a:rPr>
              <a:t>http://en.wikipedia.org/wiki/Sergei_Mikhailovich_Prokudin-Gorskii</a:t>
            </a:r>
            <a:endParaRPr lang="en-US" sz="1800" dirty="0"/>
          </a:p>
        </p:txBody>
      </p:sp>
      <p:grpSp>
        <p:nvGrpSpPr>
          <p:cNvPr id="72713" name="Group 10"/>
          <p:cNvGrpSpPr>
            <a:grpSpLocks/>
          </p:cNvGrpSpPr>
          <p:nvPr/>
        </p:nvGrpSpPr>
        <p:grpSpPr bwMode="auto">
          <a:xfrm>
            <a:off x="2543175" y="3200400"/>
            <a:ext cx="1800225" cy="2601913"/>
            <a:chOff x="1292" y="1616"/>
            <a:chExt cx="1134" cy="1639"/>
          </a:xfrm>
        </p:grpSpPr>
        <p:sp>
          <p:nvSpPr>
            <p:cNvPr id="72714" name="Rectangle 11"/>
            <p:cNvSpPr>
              <a:spLocks noChangeArrowheads="1"/>
            </p:cNvSpPr>
            <p:nvPr/>
          </p:nvSpPr>
          <p:spPr bwMode="auto">
            <a:xfrm>
              <a:off x="1338" y="2659"/>
              <a:ext cx="105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TW" sz="2800">
                  <a:latin typeface="Trebuchet MS" pitchFamily="34" charset="0"/>
                  <a:ea typeface="新細明體" pitchFamily="18" charset="-120"/>
                </a:rPr>
                <a:t>Lantern </a:t>
              </a:r>
            </a:p>
            <a:p>
              <a:pPr algn="ctr" eaLnBrk="1" hangingPunct="1"/>
              <a:r>
                <a:rPr kumimoji="1" lang="en-US" altLang="zh-TW" sz="2800">
                  <a:latin typeface="Trebuchet MS" pitchFamily="34" charset="0"/>
                  <a:ea typeface="新細明體" pitchFamily="18" charset="-120"/>
                </a:rPr>
                <a:t>projector</a:t>
              </a:r>
            </a:p>
          </p:txBody>
        </p:sp>
        <p:pic>
          <p:nvPicPr>
            <p:cNvPr id="72715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2" y="1616"/>
              <a:ext cx="1134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82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64" y="1134736"/>
            <a:ext cx="3176701" cy="2067675"/>
          </a:xfrm>
          <a:prstGeom prst="rect">
            <a:avLst/>
          </a:prstGeom>
        </p:spPr>
      </p:pic>
      <p:pic>
        <p:nvPicPr>
          <p:cNvPr id="5" name="Picture 6" descr="french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92" y="967974"/>
            <a:ext cx="1737821" cy="223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95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First digitally scanned photograph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1957, 176x176 pixels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578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533400" y="633571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hlinkClick r:id="rId4"/>
              </a:rPr>
              <a:t>http://listverse.com/history/top-10-incredible-early-firsts-in-photography/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8007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Normalized cross correlation </a:t>
            </a:r>
          </a:p>
          <a:p>
            <a:pPr lvl="1"/>
            <a:r>
              <a:rPr lang="en-US" dirty="0"/>
              <a:t>C = normxcorr2(template, A</a:t>
            </a:r>
            <a:r>
              <a:rPr lang="en-US" dirty="0" smtClean="0"/>
              <a:t>)  (</a:t>
            </a:r>
            <a:r>
              <a:rPr lang="en-US" dirty="0" err="1" smtClean="0"/>
              <a:t>Matlab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Sum of squared differences</a:t>
            </a:r>
          </a:p>
          <a:p>
            <a:pPr lvl="1"/>
            <a:r>
              <a:rPr lang="en-US" dirty="0" smtClean="0"/>
              <a:t>per patch    sum(sum((A-B).^2)) for SSD of patch A and 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8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64214"/>
              </p:ext>
            </p:extLst>
          </p:nvPr>
        </p:nvGraphicFramePr>
        <p:xfrm>
          <a:off x="876342" y="3983805"/>
          <a:ext cx="7394400" cy="70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0" name="Equation" r:id="rId3" imgW="2959100" imgH="279400" progId="Equation.3">
                  <p:embed/>
                </p:oleObj>
              </mc:Choice>
              <mc:Fallback>
                <p:oleObj name="Equation" r:id="rId3" imgW="2959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42" y="3983805"/>
                        <a:ext cx="7394400" cy="707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161456"/>
              </p:ext>
            </p:extLst>
          </p:nvPr>
        </p:nvGraphicFramePr>
        <p:xfrm>
          <a:off x="165009" y="1934751"/>
          <a:ext cx="4144320" cy="115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1" name="Equation" r:id="rId5" imgW="2565400" imgH="711200" progId="Equation.DSMT4">
                  <p:embed/>
                </p:oleObj>
              </mc:Choice>
              <mc:Fallback>
                <p:oleObj name="Equation" r:id="rId5" imgW="25654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09" y="1934751"/>
                        <a:ext cx="4144320" cy="1157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32207"/>
              </p:ext>
            </p:extLst>
          </p:nvPr>
        </p:nvGraphicFramePr>
        <p:xfrm>
          <a:off x="165009" y="1047618"/>
          <a:ext cx="6026400" cy="887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2" name="Equation" r:id="rId7" imgW="3302000" imgH="482600" progId="Equation.3">
                  <p:embed/>
                </p:oleObj>
              </mc:Choice>
              <mc:Fallback>
                <p:oleObj name="Equation" r:id="rId7" imgW="3302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09" y="1047618"/>
                        <a:ext cx="6026400" cy="887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83872"/>
              </p:ext>
            </p:extLst>
          </p:nvPr>
        </p:nvGraphicFramePr>
        <p:xfrm>
          <a:off x="4686348" y="2513692"/>
          <a:ext cx="3875040" cy="115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3" name="Equation" r:id="rId9" imgW="2400300" imgH="711200" progId="Equation.3">
                  <p:embed/>
                </p:oleObj>
              </mc:Choice>
              <mc:Fallback>
                <p:oleObj name="Equation" r:id="rId9" imgW="2400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48" y="2513692"/>
                        <a:ext cx="3875040" cy="1157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3182" y="4763373"/>
            <a:ext cx="152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World to </a:t>
            </a:r>
            <a:br>
              <a:rPr lang="en-US" sz="1400"/>
            </a:br>
            <a:r>
              <a:rPr lang="en-US" sz="1400"/>
              <a:t>camera coord. </a:t>
            </a:r>
            <a:br>
              <a:rPr lang="en-US" sz="1400"/>
            </a:br>
            <a:r>
              <a:rPr lang="en-US" sz="1400"/>
              <a:t>trans. matrix</a:t>
            </a:r>
            <a:br>
              <a:rPr lang="en-US" sz="1400"/>
            </a:br>
            <a:r>
              <a:rPr lang="en-US" sz="1400"/>
              <a:t>(4x4)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17732" y="4839573"/>
            <a:ext cx="1371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Perspective</a:t>
            </a:r>
            <a:br>
              <a:rPr lang="en-US" sz="1400"/>
            </a:br>
            <a:r>
              <a:rPr lang="en-US" sz="1400"/>
              <a:t>projection matrix</a:t>
            </a:r>
            <a:br>
              <a:rPr lang="en-US" sz="1400"/>
            </a:br>
            <a:r>
              <a:rPr lang="en-US" sz="1400"/>
              <a:t>(3x4)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17532" y="4839573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Camera to </a:t>
            </a:r>
            <a:br>
              <a:rPr lang="en-US" sz="1400"/>
            </a:br>
            <a:r>
              <a:rPr lang="en-US" sz="1400"/>
              <a:t>pixel coord. </a:t>
            </a:r>
            <a:br>
              <a:rPr lang="en-US" sz="1400"/>
            </a:br>
            <a:r>
              <a:rPr lang="en-US" sz="1400"/>
              <a:t>trans. matrix </a:t>
            </a:r>
            <a:br>
              <a:rPr lang="en-US" sz="1400"/>
            </a:br>
            <a:r>
              <a:rPr lang="en-US" sz="1400"/>
              <a:t>(3x3)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79382" y="5184061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50732" y="4839573"/>
            <a:ext cx="5334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2D</a:t>
            </a:r>
          </a:p>
          <a:p>
            <a:pPr algn="ctr"/>
            <a:r>
              <a:rPr lang="en-US" sz="1400"/>
              <a:t>point</a:t>
            </a:r>
            <a:br>
              <a:rPr lang="en-US" sz="1400"/>
            </a:br>
            <a:r>
              <a:rPr lang="en-US" sz="1400"/>
              <a:t>(3x1)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5636982" y="4687173"/>
            <a:ext cx="1752600" cy="1524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789132" y="4839573"/>
            <a:ext cx="1752600" cy="12192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2417532" y="4839573"/>
            <a:ext cx="1295400" cy="12192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65782" y="4687173"/>
            <a:ext cx="4572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3D</a:t>
            </a:r>
            <a:br>
              <a:rPr lang="en-US" sz="1400"/>
            </a:br>
            <a:r>
              <a:rPr lang="en-US" sz="1400"/>
              <a:t>point</a:t>
            </a:r>
            <a:br>
              <a:rPr lang="en-US" sz="1400"/>
            </a:br>
            <a:r>
              <a:rPr lang="en-US" sz="1400"/>
              <a:t>(4x1)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465782" y="4687173"/>
            <a:ext cx="533400" cy="1524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350732" y="4839573"/>
            <a:ext cx="533400" cy="12192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184" y="536855"/>
            <a:ext cx="1827531" cy="18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 Real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442511"/>
          </a:xfrm>
        </p:spPr>
        <p:txBody>
          <a:bodyPr>
            <a:normAutofit/>
          </a:bodyPr>
          <a:lstStyle/>
          <a:p>
            <a:r>
              <a:rPr lang="en-US" dirty="0" smtClean="0"/>
              <a:t>There are undesired effects in real situations</a:t>
            </a:r>
          </a:p>
          <a:p>
            <a:pPr lvl="1"/>
            <a:r>
              <a:rPr lang="en-US" dirty="0" smtClean="0"/>
              <a:t>perspective distortion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Camera artifacts</a:t>
            </a:r>
          </a:p>
          <a:p>
            <a:pPr lvl="1"/>
            <a:r>
              <a:rPr lang="en-US" dirty="0" smtClean="0"/>
              <a:t>aperture is not infinitely small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vignetting</a:t>
            </a:r>
            <a:endParaRPr 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1955" y="1505814"/>
            <a:ext cx="1278283" cy="165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548" y="1505814"/>
            <a:ext cx="1254205" cy="165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nhole_dif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230" y="3404448"/>
            <a:ext cx="1216523" cy="136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Zoom_prinzi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30" y="4766228"/>
            <a:ext cx="1429360" cy="10720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9323" y="5938469"/>
            <a:ext cx="1227309" cy="91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36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distortion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depth of field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field of view</a:t>
            </a:r>
            <a:endParaRPr lang="en-US" dirty="0"/>
          </a:p>
        </p:txBody>
      </p:sp>
      <p:pic>
        <p:nvPicPr>
          <p:cNvPr id="4" name="Picture 4" descr="hecht-231-a"/>
          <p:cNvPicPr>
            <a:picLocks noChangeAspect="1" noChangeArrowheads="1"/>
          </p:cNvPicPr>
          <p:nvPr/>
        </p:nvPicPr>
        <p:blipFill>
          <a:blip r:embed="rId2" cstate="print">
            <a:lum bright="-26000" contrast="40000"/>
          </a:blip>
          <a:srcRect/>
          <a:stretch>
            <a:fillRect/>
          </a:stretch>
        </p:blipFill>
        <p:spPr bwMode="auto">
          <a:xfrm>
            <a:off x="4140056" y="991708"/>
            <a:ext cx="3476679" cy="14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115" y="2398101"/>
            <a:ext cx="2630620" cy="19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3204" t="478" r="73025"/>
          <a:stretch/>
        </p:blipFill>
        <p:spPr bwMode="auto">
          <a:xfrm rot="5400000">
            <a:off x="5187799" y="3192069"/>
            <a:ext cx="1692702" cy="438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19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 Real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undesired effects in real situations</a:t>
            </a:r>
          </a:p>
          <a:p>
            <a:pPr lvl="1"/>
            <a:r>
              <a:rPr lang="en-US" dirty="0" smtClean="0"/>
              <a:t>perspective distortion</a:t>
            </a:r>
          </a:p>
          <a:p>
            <a:pPr lvl="1"/>
            <a:endParaRPr lang="en-US" dirty="0"/>
          </a:p>
          <a:p>
            <a:r>
              <a:rPr lang="en-US" dirty="0" smtClean="0"/>
              <a:t>Camera artifacts</a:t>
            </a:r>
          </a:p>
          <a:p>
            <a:pPr lvl="1"/>
            <a:r>
              <a:rPr lang="en-US" dirty="0" smtClean="0"/>
              <a:t>aperture is not infinitely small</a:t>
            </a:r>
          </a:p>
          <a:p>
            <a:pPr lvl="1"/>
            <a:r>
              <a:rPr lang="en-US" dirty="0" smtClean="0"/>
              <a:t>lens</a:t>
            </a:r>
          </a:p>
          <a:p>
            <a:pPr lvl="1"/>
            <a:r>
              <a:rPr lang="en-US" dirty="0" err="1" smtClean="0"/>
              <a:t>vignetting</a:t>
            </a:r>
            <a:r>
              <a:rPr lang="en-US" dirty="0" smtClean="0"/>
              <a:t>, radial distortion</a:t>
            </a:r>
          </a:p>
          <a:p>
            <a:pPr lvl="1"/>
            <a:r>
              <a:rPr lang="en-US" dirty="0" smtClean="0"/>
              <a:t>depth of field</a:t>
            </a:r>
          </a:p>
          <a:p>
            <a:pPr lvl="1"/>
            <a:r>
              <a:rPr lang="en-US" dirty="0" smtClean="0"/>
              <a:t>field of view</a:t>
            </a:r>
          </a:p>
        </p:txBody>
      </p:sp>
    </p:spTree>
    <p:extLst>
      <p:ext uri="{BB962C8B-B14F-4D97-AF65-F5344CB8AC3E}">
        <p14:creationId xmlns:p14="http://schemas.microsoft.com/office/powerpoint/2010/main" val="75325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267200"/>
            <a:ext cx="8763000" cy="2362200"/>
          </a:xfrm>
        </p:spPr>
        <p:txBody>
          <a:bodyPr/>
          <a:lstStyle/>
          <a:p>
            <a:r>
              <a:rPr lang="en-US" smtClean="0"/>
              <a:t>A digital camera replaces film with a sensor array</a:t>
            </a:r>
          </a:p>
          <a:p>
            <a:pPr lvl="1"/>
            <a:r>
              <a:rPr lang="en-US" sz="1600" smtClean="0"/>
              <a:t>Each cell in the array is light-sensitive diode that converts photons to electrons</a:t>
            </a:r>
          </a:p>
          <a:p>
            <a:pPr lvl="1"/>
            <a:r>
              <a:rPr lang="en-US" sz="1600" smtClean="0"/>
              <a:t>Two common types</a:t>
            </a:r>
          </a:p>
          <a:p>
            <a:pPr lvl="2"/>
            <a:r>
              <a:rPr lang="en-US" sz="1600" b="1" smtClean="0"/>
              <a:t>Charge Coupled Device</a:t>
            </a:r>
            <a:r>
              <a:rPr lang="en-US" sz="1600" smtClean="0"/>
              <a:t> (CCD)</a:t>
            </a:r>
            <a:r>
              <a:rPr lang="en-US" smtClean="0"/>
              <a:t> </a:t>
            </a:r>
          </a:p>
          <a:p>
            <a:pPr lvl="2"/>
            <a:r>
              <a:rPr lang="en-US" sz="1600" b="1" smtClean="0"/>
              <a:t>Complementary metal oxide semiconductor</a:t>
            </a:r>
            <a:r>
              <a:rPr lang="en-US" sz="1600" smtClean="0"/>
              <a:t> (CMOS)</a:t>
            </a:r>
          </a:p>
          <a:p>
            <a:pPr lvl="1"/>
            <a:r>
              <a:rPr lang="en-US" sz="1600" smtClean="0">
                <a:hlinkClick r:id="rId3"/>
              </a:rPr>
              <a:t>http://electronics.howstuffworks.com/digital-camera.htm</a:t>
            </a:r>
            <a:r>
              <a:rPr lang="en-US" sz="1600" smtClean="0"/>
              <a:t> </a:t>
            </a:r>
          </a:p>
          <a:p>
            <a:pPr lvl="2"/>
            <a:endParaRPr lang="en-US" sz="1600" smtClean="0"/>
          </a:p>
        </p:txBody>
      </p:sp>
      <p:pic>
        <p:nvPicPr>
          <p:cNvPr id="65540" name="Picture 4" descr="PowerShot SD200"/>
          <p:cNvPicPr>
            <a:picLocks noChangeAspect="1" noChangeArrowheads="1"/>
          </p:cNvPicPr>
          <p:nvPr/>
        </p:nvPicPr>
        <p:blipFill>
          <a:blip r:embed="rId4" cstate="print"/>
          <a:srcRect l="12286" r="6143"/>
          <a:stretch>
            <a:fillRect/>
          </a:stretch>
        </p:blipFill>
        <p:spPr bwMode="auto">
          <a:xfrm>
            <a:off x="152400" y="1579562"/>
            <a:ext cx="441166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  <p:pic>
        <p:nvPicPr>
          <p:cNvPr id="7" name="Picture 7" descr="ccd_vs_cm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19200"/>
            <a:ext cx="43327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59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BayerPatternFil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33525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Color sensing in camera: Color filter array</a:t>
            </a:r>
          </a:p>
        </p:txBody>
      </p:sp>
      <p:pic>
        <p:nvPicPr>
          <p:cNvPr id="67588" name="Picture 4" descr="ccd_interpo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406525"/>
            <a:ext cx="13716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2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Steve Seitz</a:t>
            </a:r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4105296" y="1371600"/>
            <a:ext cx="37115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Estimate missing components from neighboring values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demosaicing</a:t>
            </a:r>
            <a:r>
              <a:rPr lang="en-US" dirty="0"/>
              <a:t>)</a:t>
            </a:r>
          </a:p>
        </p:txBody>
      </p:sp>
      <p:sp>
        <p:nvSpPr>
          <p:cNvPr id="415755" name="Rectangle 11"/>
          <p:cNvSpPr>
            <a:spLocks noChangeArrowheads="1"/>
          </p:cNvSpPr>
          <p:nvPr/>
        </p:nvSpPr>
        <p:spPr bwMode="auto">
          <a:xfrm>
            <a:off x="5867400" y="3581400"/>
            <a:ext cx="2895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/>
              <a:t>Why more green?</a:t>
            </a:r>
          </a:p>
        </p:txBody>
      </p:sp>
      <p:sp>
        <p:nvSpPr>
          <p:cNvPr id="67592" name="Rectangle 12"/>
          <p:cNvSpPr>
            <a:spLocks noChangeArrowheads="1"/>
          </p:cNvSpPr>
          <p:nvPr/>
        </p:nvSpPr>
        <p:spPr bwMode="auto">
          <a:xfrm>
            <a:off x="1143000" y="1066800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Bayer grid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81600" y="4078288"/>
            <a:ext cx="3581400" cy="2297112"/>
            <a:chOff x="3264" y="2569"/>
            <a:chExt cx="2256" cy="1447"/>
          </a:xfrm>
        </p:grpSpPr>
        <p:pic>
          <p:nvPicPr>
            <p:cNvPr id="67594" name="Picture 10" descr="equiluminan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4" y="2569"/>
              <a:ext cx="2256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5" name="Rectangle 13"/>
            <p:cNvSpPr>
              <a:spLocks noChangeArrowheads="1"/>
            </p:cNvSpPr>
            <p:nvPr/>
          </p:nvSpPr>
          <p:spPr bwMode="auto">
            <a:xfrm>
              <a:off x="3456" y="3824"/>
              <a:ext cx="20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</a:rPr>
                <a:t>Human Luminance Sensitivity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762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371600" y="1066800"/>
          <a:ext cx="6096000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9" name="Image" r:id="rId4" imgW="2566890" imgH="2249206" progId="">
                  <p:embed/>
                </p:oleObj>
              </mc:Choice>
              <mc:Fallback>
                <p:oleObj name="Image" r:id="rId4" imgW="2566890" imgH="22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6096000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Problem with </a:t>
            </a:r>
            <a:r>
              <a:rPr lang="en-US" sz="4000" dirty="0" err="1" smtClean="0"/>
              <a:t>demosaicing</a:t>
            </a:r>
            <a:r>
              <a:rPr lang="en-US" sz="4000" dirty="0" smtClean="0"/>
              <a:t>: color </a:t>
            </a:r>
            <a:r>
              <a:rPr lang="en-US" sz="4000" dirty="0" err="1" smtClean="0"/>
              <a:t>moire</a:t>
            </a:r>
            <a:endParaRPr lang="en-US" sz="4000" dirty="0" smtClean="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443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F. Durand</a:t>
            </a:r>
          </a:p>
        </p:txBody>
      </p:sp>
    </p:spTree>
    <p:extLst>
      <p:ext uri="{BB962C8B-B14F-4D97-AF65-F5344CB8AC3E}">
        <p14:creationId xmlns:p14="http://schemas.microsoft.com/office/powerpoint/2010/main" val="413502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13483</TotalTime>
  <Words>581</Words>
  <Application>Microsoft Macintosh PowerPoint</Application>
  <PresentationFormat>On-screen Show (4:3)</PresentationFormat>
  <Paragraphs>179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Executive</vt:lpstr>
      <vt:lpstr>Equation</vt:lpstr>
      <vt:lpstr>Image</vt:lpstr>
      <vt:lpstr>776 Computer Vision</vt:lpstr>
      <vt:lpstr>Last class</vt:lpstr>
      <vt:lpstr>Last Class</vt:lpstr>
      <vt:lpstr>Facing Real Cameras</vt:lpstr>
      <vt:lpstr>Last Class</vt:lpstr>
      <vt:lpstr>Facing Real Cameras</vt:lpstr>
      <vt:lpstr>Digital camera</vt:lpstr>
      <vt:lpstr>Color sensing in camera: Color filter array</vt:lpstr>
      <vt:lpstr>Problem with demosaicing: color moire</vt:lpstr>
      <vt:lpstr>The cause of color moire</vt:lpstr>
      <vt:lpstr>Color sensing in camera: Prism</vt:lpstr>
      <vt:lpstr>Color sensing in camera: Foveon X3</vt:lpstr>
      <vt:lpstr>Facing Real Cameras</vt:lpstr>
      <vt:lpstr>Rolling Shutter Cameras</vt:lpstr>
      <vt:lpstr>Rolling Shutter</vt:lpstr>
      <vt:lpstr>Facing Real Cameras</vt:lpstr>
      <vt:lpstr>Digital camera artifacts</vt:lpstr>
      <vt:lpstr>Historic milestones</vt:lpstr>
      <vt:lpstr>Early color photography</vt:lpstr>
      <vt:lpstr>First digitally scanned photograph</vt:lpstr>
      <vt:lpstr>Assignment</vt:lpstr>
    </vt:vector>
  </TitlesOfParts>
  <Company>UNC 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Jan-Michael  Frahm</dc:creator>
  <cp:lastModifiedBy>Jan-Michael Frahm</cp:lastModifiedBy>
  <cp:revision>98</cp:revision>
  <dcterms:created xsi:type="dcterms:W3CDTF">2012-01-10T14:04:09Z</dcterms:created>
  <dcterms:modified xsi:type="dcterms:W3CDTF">2015-08-26T13:38:58Z</dcterms:modified>
</cp:coreProperties>
</file>