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bmp" ContentType="image/bmp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embeddings/oleObject3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4.bin" ContentType="application/vnd.openxmlformats-officedocument.oleObject"/>
  <Override PartName="/ppt/notesSlides/notesSlide27.xml" ContentType="application/vnd.openxmlformats-officedocument.presentationml.notesSlide+xml"/>
  <Override PartName="/ppt/embeddings/oleObject5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5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8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48.xml" ContentType="application/vnd.openxmlformats-officedocument.presentationml.notesSlide+xml"/>
  <Override PartName="/ppt/embeddings/oleObject8.bin" ContentType="application/vnd.openxmlformats-officedocument.oleObject"/>
  <Override PartName="/ppt/embeddings/Microsoft_Equation2.bin" ContentType="application/vnd.openxmlformats-officedocument.oleObject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Microsoft_Equation4.bin" ContentType="application/vnd.openxmlformats-officedocument.oleObject"/>
  <Override PartName="/ppt/notesSlides/notesSlide53.xml" ContentType="application/vnd.openxmlformats-officedocument.presentationml.notesSlide+xml"/>
  <Override PartName="/ppt/embeddings/Microsoft_Equation5.bin" ContentType="application/vnd.openxmlformats-officedocument.oleObject"/>
  <Override PartName="/ppt/notesSlides/notesSlide54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Microsoft_Equation6.bin" ContentType="application/vnd.openxmlformats-officedocument.oleObject"/>
  <Override PartName="/ppt/notesSlides/notesSlide55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Microsoft_Equation7.bin" ContentType="application/vnd.openxmlformats-officedocument.oleObject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29" r:id="rId3"/>
    <p:sldId id="359" r:id="rId4"/>
    <p:sldId id="351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354" r:id="rId18"/>
    <p:sldId id="355" r:id="rId19"/>
    <p:sldId id="356" r:id="rId20"/>
    <p:sldId id="357" r:id="rId21"/>
    <p:sldId id="358" r:id="rId22"/>
    <p:sldId id="360" r:id="rId23"/>
    <p:sldId id="361" r:id="rId24"/>
    <p:sldId id="364" r:id="rId25"/>
    <p:sldId id="365" r:id="rId26"/>
    <p:sldId id="375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  <p:sldId id="428" r:id="rId44"/>
    <p:sldId id="429" r:id="rId45"/>
    <p:sldId id="444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440" r:id="rId57"/>
    <p:sldId id="441" r:id="rId58"/>
    <p:sldId id="442" r:id="rId59"/>
    <p:sldId id="443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5" d="100"/>
          <a:sy n="95" d="100"/>
        </p:scale>
        <p:origin x="-888" y="-112"/>
      </p:cViewPr>
      <p:guideLst>
        <p:guide orient="horz" pos="3161"/>
        <p:guide pos="42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4" Type="http://schemas.openxmlformats.org/officeDocument/2006/relationships/image" Target="../media/image106.wmf"/><Relationship Id="rId5" Type="http://schemas.openxmlformats.org/officeDocument/2006/relationships/image" Target="../media/image107.wmf"/><Relationship Id="rId6" Type="http://schemas.openxmlformats.org/officeDocument/2006/relationships/image" Target="../media/image108.wmf"/><Relationship Id="rId1" Type="http://schemas.openxmlformats.org/officeDocument/2006/relationships/image" Target="../media/image103.wmf"/><Relationship Id="rId2" Type="http://schemas.openxmlformats.org/officeDocument/2006/relationships/image" Target="../media/image10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4" Type="http://schemas.openxmlformats.org/officeDocument/2006/relationships/image" Target="../media/image112.wmf"/><Relationship Id="rId1" Type="http://schemas.openxmlformats.org/officeDocument/2006/relationships/image" Target="../media/image110.png"/><Relationship Id="rId2" Type="http://schemas.openxmlformats.org/officeDocument/2006/relationships/image" Target="../media/image10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4" Type="http://schemas.openxmlformats.org/officeDocument/2006/relationships/image" Target="../media/image112.wmf"/><Relationship Id="rId1" Type="http://schemas.openxmlformats.org/officeDocument/2006/relationships/image" Target="../media/image110.png"/><Relationship Id="rId2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Relationship Id="rId2" Type="http://schemas.openxmlformats.org/officeDocument/2006/relationships/image" Target="../media/image7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Relationship Id="rId2" Type="http://schemas.openxmlformats.org/officeDocument/2006/relationships/image" Target="../media/image10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0E0E6-60B0-C843-8738-5A08A3E9E235}" type="datetimeFigureOut">
              <a:rPr lang="en-US" smtClean="0"/>
              <a:t>8/26/15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FAB92-4EFA-E540-AFCD-86127F7C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6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6118C6-0895-4BA1-B2C4-8297E4026588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66426-B15F-D740-8267-DC40061FF9ED}" type="slidenum">
              <a:rPr lang="en-US"/>
              <a:pPr/>
              <a:t>11</a:t>
            </a:fld>
            <a:endParaRPr lang="en-US"/>
          </a:p>
        </p:txBody>
      </p:sp>
      <p:sp>
        <p:nvSpPr>
          <p:cNvPr id="279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6B028-5132-DC4A-BA57-FC03CA4D2E58}" type="slidenum">
              <a:rPr lang="en-US"/>
              <a:pPr/>
              <a:t>12</a:t>
            </a:fld>
            <a:endParaRPr lang="en-US"/>
          </a:p>
        </p:txBody>
      </p:sp>
      <p:sp>
        <p:nvSpPr>
          <p:cNvPr id="279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69D5A-9520-304F-8A17-88B8C353AE83}" type="slidenum">
              <a:rPr lang="en-US"/>
              <a:pPr/>
              <a:t>13</a:t>
            </a:fld>
            <a:endParaRPr lang="en-US"/>
          </a:p>
        </p:txBody>
      </p:sp>
      <p:sp>
        <p:nvSpPr>
          <p:cNvPr id="280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0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18411-65F6-844D-9735-4E24BD2D9578}" type="slidenum">
              <a:rPr lang="en-US"/>
              <a:pPr/>
              <a:t>14</a:t>
            </a:fld>
            <a:endParaRPr lang="en-US"/>
          </a:p>
        </p:txBody>
      </p:sp>
      <p:sp>
        <p:nvSpPr>
          <p:cNvPr id="280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0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6B3AB8-D583-684C-958A-AE2652D34D76}" type="slidenum">
              <a:rPr lang="en-US"/>
              <a:pPr/>
              <a:t>15</a:t>
            </a:fld>
            <a:endParaRPr lang="en-US"/>
          </a:p>
        </p:txBody>
      </p:sp>
      <p:sp>
        <p:nvSpPr>
          <p:cNvPr id="281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1974F0-F768-044E-9D58-DFBA44185D58}" type="slidenum">
              <a:rPr lang="en-US"/>
              <a:pPr/>
              <a:t>16</a:t>
            </a:fld>
            <a:endParaRPr lang="en-US"/>
          </a:p>
        </p:txBody>
      </p:sp>
      <p:sp>
        <p:nvSpPr>
          <p:cNvPr id="281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F3416-741B-2743-85A6-21D21CF21E01}" type="slidenum">
              <a:rPr lang="en-US"/>
              <a:pPr/>
              <a:t>17</a:t>
            </a:fld>
            <a:endParaRPr lang="en-US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81341-08BD-DD4F-86CE-E04D6899342B}" type="slidenum">
              <a:rPr lang="en-US"/>
              <a:pPr/>
              <a:t>18</a:t>
            </a:fld>
            <a:endParaRPr lang="en-U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338793-469D-154A-AE26-460938CD4633}" type="slidenum">
              <a:rPr lang="en-US"/>
              <a:pPr/>
              <a:t>19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8E0DF-3E6B-EF4D-A625-65402BBF3ACF}" type="slidenum">
              <a:rPr lang="en-US"/>
              <a:pPr/>
              <a:t>20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retina has 100:1 contrast ratio, adjusted during</a:t>
            </a:r>
            <a:r>
              <a:rPr lang="en-US" baseline="0" dirty="0" smtClean="0"/>
              <a:t> any saccade =&gt; 1, 000, 000 :1 for the eye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8C73F2-6CD7-4C44-96DC-FF71C538126C}" type="slidenum">
              <a:rPr lang="en-US"/>
              <a:pPr/>
              <a:t>3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45F85-811A-D548-AF8E-F1E2738A9226}" type="slidenum">
              <a:rPr lang="en-US"/>
              <a:pPr/>
              <a:t>21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8C73F2-6CD7-4C44-96DC-FF71C538126C}" type="slidenum">
              <a:rPr lang="en-US"/>
              <a:pPr/>
              <a:t>22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3CADFC-0716-BE40-9BDE-D1341572E4AD}" type="slidenum">
              <a:rPr lang="en-US"/>
              <a:pPr/>
              <a:t>23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16076F-9728-804F-9F42-A4147C372F9F}" type="slidenum">
              <a:rPr lang="en-US"/>
              <a:pPr/>
              <a:t>24</a:t>
            </a:fld>
            <a:endParaRPr 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1C98C-B2B3-F543-B582-D1A5E4E1C5AD}" type="slidenum">
              <a:rPr lang="en-US"/>
              <a:pPr/>
              <a:t>25</a:t>
            </a:fld>
            <a:endParaRPr 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3A93A-FFBF-4829-82EB-B04D4716AED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DF2C15-3C41-6042-A4D3-40154C968B0A}" type="slidenum">
              <a:rPr lang="en-US"/>
              <a:pPr/>
              <a:t>27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B4FC0-229F-5741-A5D6-535E152D834D}" type="slidenum">
              <a:rPr lang="en-US"/>
              <a:pPr/>
              <a:t>28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35B668-32B6-D34D-AA18-6B5041F45B3D}" type="slidenum">
              <a:rPr lang="en-US"/>
              <a:pPr/>
              <a:t>29</a:t>
            </a:fld>
            <a:endParaRPr lang="en-US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F8415-DC43-B746-808A-073EC5A921B7}" type="slidenum">
              <a:rPr lang="en-US"/>
              <a:pPr/>
              <a:t>30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0036F-FF69-724E-8EB9-2B1621A1C0F2}" type="slidenum">
              <a:rPr lang="en-US"/>
              <a:pPr/>
              <a:t>4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DF3F7-080B-0641-B3BC-2B9001AD33D9}" type="slidenum">
              <a:rPr lang="en-US"/>
              <a:pPr/>
              <a:t>31</a:t>
            </a:fld>
            <a:endParaRPr 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2A07E-5630-BD40-8AA7-993E7F3C3BC9}" type="slidenum">
              <a:rPr lang="en-US"/>
              <a:pPr/>
              <a:t>33</a:t>
            </a:fld>
            <a:endParaRPr lang="en-US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52D49-DFDC-9B4F-980B-8591EAA641AF}" type="slidenum">
              <a:rPr lang="en-US"/>
              <a:pPr/>
              <a:t>34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7BDA45-0CEA-F54C-A2F3-B14DCD3C1BF1}" type="slidenum">
              <a:rPr lang="en-US"/>
              <a:pPr/>
              <a:t>35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61C89-DFCE-E24D-B321-E8B936D9B30F}" type="slidenum">
              <a:rPr lang="en-US"/>
              <a:pPr/>
              <a:t>36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FA22BA-900D-F348-A066-9C94E857872E}" type="slidenum">
              <a:rPr lang="en-US"/>
              <a:pPr/>
              <a:t>37</a:t>
            </a:fld>
            <a:endParaRPr 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0D3138-235D-C24B-846F-2566F217675B}" type="slidenum">
              <a:rPr lang="en-US"/>
              <a:pPr/>
              <a:t>38</a:t>
            </a:fld>
            <a:endParaRPr 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DD91A-358F-8A49-AE93-C4265BAAC3B2}" type="slidenum">
              <a:rPr lang="en-US"/>
              <a:pPr/>
              <a:t>39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D551F7-FDFE-D549-803F-07D77890DF3E}" type="slidenum">
              <a:rPr lang="en-US"/>
              <a:pPr/>
              <a:t>40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922BC-9C3A-A449-823D-70AEE276F0C0}" type="slidenum">
              <a:rPr lang="en-US"/>
              <a:pPr/>
              <a:t>41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B99FB-1476-B647-BB62-AB7C1829F59D}" type="slidenum">
              <a:rPr lang="en-US"/>
              <a:pPr/>
              <a:t>5</a:t>
            </a:fld>
            <a:endParaRPr lang="en-US"/>
          </a:p>
        </p:txBody>
      </p:sp>
      <p:sp>
        <p:nvSpPr>
          <p:cNvPr id="277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15DFE-37E1-4943-BF66-C8B9D3655FFC}" type="slidenum">
              <a:rPr lang="en-US"/>
              <a:pPr/>
              <a:t>42</a:t>
            </a:fld>
            <a:endParaRPr 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CFDD0-030F-8646-A171-8CB0A1A9AB68}" type="slidenum">
              <a:rPr lang="en-US"/>
              <a:pPr/>
              <a:t>43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347A5-DDB5-E34D-ADD2-D8E03075B505}" type="slidenum">
              <a:rPr lang="en-US"/>
              <a:pPr/>
              <a:t>44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4AED7-BA70-8A4A-9910-BBA919B4354F}" type="slidenum">
              <a:rPr lang="en-US"/>
              <a:pPr/>
              <a:t>46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12B4-1952-4072-BD09-73A0174C97BB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C5C21-2A70-7643-9C45-CF216BBF925A}" type="slidenum">
              <a:rPr lang="en-US"/>
              <a:pPr/>
              <a:t>48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Radiance characterizes</a:t>
            </a:r>
            <a:r>
              <a:rPr lang="en-US" baseline="0" dirty="0" smtClean="0"/>
              <a:t> the light emitted by the surface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Irradiance characterizes the light received by an optical device/eye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836124-9A87-43C4-88C7-05CD7248E991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Consider the hemisphere of directions at a given point on the surface. Light can only arrive at the point along these directions. If two different sources</a:t>
            </a:r>
            <a:r>
              <a:rPr lang="en-US" baseline="0" dirty="0" smtClean="0"/>
              <a:t> result in exactly the same amount of radiation arriving along every incoming direction, they must have the same effect on the surface.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ACBD0-C0F4-4292-ADB0-63407F12B763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dA projected onto surface of the sphere of radius r: dA cos theta</a:t>
            </a:r>
          </a:p>
          <a:p>
            <a:pPr eaLnBrk="1" hangingPunct="1"/>
            <a:r>
              <a:rPr lang="en-US" smtClean="0"/>
              <a:t>Ratio of surface areas of spheres of radii 1 and r: 4 pi / (4 pi r^2) = 1/r^2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BA3F7-E0C8-4B9D-B4EA-DA828D43568B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</a:t>
            </a:r>
            <a:r>
              <a:rPr lang="en-US" baseline="0" dirty="0" smtClean="0"/>
              <a:t> is area orthogonal to the incoming light ray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C5C21-2A70-7643-9C45-CF216BBF925A}" type="slidenum">
              <a:rPr lang="en-US"/>
              <a:pPr/>
              <a:t>52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Radiance characterizes</a:t>
            </a:r>
            <a:r>
              <a:rPr lang="en-US" baseline="0" dirty="0" smtClean="0"/>
              <a:t> the light emitted by the surface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Irradiance characterizes the light received by an optical device/eye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36083-DEDE-2940-8903-4FB73CA8C6FC}" type="slidenum">
              <a:rPr lang="en-US"/>
              <a:pPr/>
              <a:t>6</a:t>
            </a:fld>
            <a:endParaRPr lang="en-US"/>
          </a:p>
        </p:txBody>
      </p:sp>
      <p:sp>
        <p:nvSpPr>
          <p:cNvPr id="278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BA3F7-E0C8-4B9D-B4EA-DA828D43568B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AEFC17-C8FD-4938-AA72-5C8E91E2F1B2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4D4375-38FD-401B-A956-C3CD4D850F33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aseline="0" dirty="0" smtClean="0"/>
              <a:t>See section 4.2.3 of F&amp;P</a:t>
            </a:r>
          </a:p>
          <a:p>
            <a:pPr eaLnBrk="1" hangingPunct="1"/>
            <a:r>
              <a:rPr lang="en-US" baseline="0" dirty="0" smtClean="0"/>
              <a:t>Explanation of last equation:</a:t>
            </a:r>
          </a:p>
          <a:p>
            <a:pPr marL="216233" indent="-216233">
              <a:buAutoNum type="arabicParenBoth"/>
            </a:pPr>
            <a:r>
              <a:rPr lang="en-US" baseline="0" dirty="0" smtClean="0"/>
              <a:t>Use the definition of irradiance from slide 7 </a:t>
            </a:r>
          </a:p>
          <a:p>
            <a:pPr marL="216233" indent="-216233">
              <a:buAutoNum type="arabicParenBoth"/>
            </a:pPr>
            <a:r>
              <a:rPr lang="en-US" baseline="0" dirty="0" smtClean="0"/>
              <a:t>Compute the solid angle subtended by the lens at P’ using the definition on slide 4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62ABF-EE1A-4E31-B2B6-9C8359075C28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Explain the difference between the cos^4</a:t>
            </a:r>
            <a:r>
              <a:rPr lang="en-US" baseline="0" dirty="0" smtClean="0"/>
              <a:t> alpha effect and </a:t>
            </a:r>
            <a:r>
              <a:rPr lang="en-US" baseline="0" dirty="0" err="1" smtClean="0"/>
              <a:t>vignetting</a:t>
            </a:r>
            <a:r>
              <a:rPr lang="en-US" baseline="0" dirty="0" smtClean="0"/>
              <a:t>: the former effect has nothing to do with light getting lost in the lens system but is a basic radiometric property even of a perfect lens; </a:t>
            </a:r>
            <a:r>
              <a:rPr lang="en-US" baseline="0" dirty="0" err="1" smtClean="0"/>
              <a:t>vignetting</a:t>
            </a:r>
            <a:r>
              <a:rPr lang="en-US" baseline="0" dirty="0" smtClean="0"/>
              <a:t> is usually much stronger.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3F6E4-09A9-4A71-B54A-B2CD72768929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79727" cy="341237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C7AE25-9F8D-45BD-A916-82B8945A9B4E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79727" cy="341237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D0D28-232D-46E6-86F8-0E7602EF91F7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746DFF-B128-3B4D-AB92-132DBC808859}" type="slidenum">
              <a:rPr lang="en-US"/>
              <a:pPr/>
              <a:t>7</a:t>
            </a:fld>
            <a:endParaRPr lang="en-US"/>
          </a:p>
        </p:txBody>
      </p:sp>
      <p:sp>
        <p:nvSpPr>
          <p:cNvPr id="278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4C77EA-D8BD-AA45-8CE7-53335835FD2C}" type="slidenum">
              <a:rPr lang="en-US"/>
              <a:pPr/>
              <a:t>8</a:t>
            </a:fld>
            <a:endParaRPr lang="en-US"/>
          </a:p>
        </p:txBody>
      </p:sp>
      <p:sp>
        <p:nvSpPr>
          <p:cNvPr id="278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F0AE6-0A5C-D748-9052-4FF658637F8F}" type="slidenum">
              <a:rPr lang="en-US"/>
              <a:pPr/>
              <a:t>9</a:t>
            </a:fld>
            <a:endParaRPr lang="en-US"/>
          </a:p>
        </p:txBody>
      </p:sp>
      <p:sp>
        <p:nvSpPr>
          <p:cNvPr id="278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09BFA-9F0D-7441-835E-0DCF132B7CAA}" type="slidenum">
              <a:rPr lang="en-US"/>
              <a:pPr/>
              <a:t>10</a:t>
            </a:fld>
            <a:endParaRPr lang="en-US"/>
          </a:p>
        </p:txBody>
      </p:sp>
      <p:sp>
        <p:nvSpPr>
          <p:cNvPr id="279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8DFC3-6F22-4C0A-93AB-CC14126CF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6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6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7600"/>
            <a:ext cx="8229600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1.jpeg"/><Relationship Id="rId8" Type="http://schemas.openxmlformats.org/officeDocument/2006/relationships/image" Target="../media/image28.jpe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dlotscience.com/Contrast/Checker_Board_2.htm" TargetMode="External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michaelbach.de/ot/mot_adaptSpiral/index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4.xml"/><Relationship Id="rId7" Type="http://schemas.openxmlformats.org/officeDocument/2006/relationships/oleObject" Target="../embeddings/oleObject3.bin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" Type="http://schemas.openxmlformats.org/officeDocument/2006/relationships/vmlDrawing" Target="../drawings/vmlDrawing3.vml"/><Relationship Id="rId2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5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5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wmf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bmp"/><Relationship Id="rId13" Type="http://schemas.openxmlformats.org/officeDocument/2006/relationships/image" Target="../media/image59.bmp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" Type="http://schemas.openxmlformats.org/officeDocument/2006/relationships/tags" Target="../tags/tag5.xml"/><Relationship Id="rId2" Type="http://schemas.openxmlformats.org/officeDocument/2006/relationships/tags" Target="../tags/tag6.xml"/><Relationship Id="rId3" Type="http://schemas.openxmlformats.org/officeDocument/2006/relationships/tags" Target="../tags/tag7.xml"/><Relationship Id="rId4" Type="http://schemas.openxmlformats.org/officeDocument/2006/relationships/tags" Target="../tags/tag8.xml"/><Relationship Id="rId5" Type="http://schemas.openxmlformats.org/officeDocument/2006/relationships/tags" Target="../tags/tag9.xml"/><Relationship Id="rId6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0.xml"/><Relationship Id="rId9" Type="http://schemas.openxmlformats.org/officeDocument/2006/relationships/image" Target="../media/image55.png"/><Relationship Id="rId10" Type="http://schemas.openxmlformats.org/officeDocument/2006/relationships/image" Target="../media/image56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20" Type="http://schemas.openxmlformats.org/officeDocument/2006/relationships/image" Target="../media/image74.png"/><Relationship Id="rId21" Type="http://schemas.openxmlformats.org/officeDocument/2006/relationships/image" Target="../media/image80.png"/><Relationship Id="rId10" Type="http://schemas.openxmlformats.org/officeDocument/2006/relationships/notesSlide" Target="../notesSlides/notesSlide35.xml"/><Relationship Id="rId11" Type="http://schemas.openxmlformats.org/officeDocument/2006/relationships/image" Target="../media/image75.wmf"/><Relationship Id="rId12" Type="http://schemas.openxmlformats.org/officeDocument/2006/relationships/image" Target="../media/image58.bmp"/><Relationship Id="rId13" Type="http://schemas.openxmlformats.org/officeDocument/2006/relationships/image" Target="../media/image76.bmp"/><Relationship Id="rId14" Type="http://schemas.openxmlformats.org/officeDocument/2006/relationships/image" Target="../media/image77.bmp"/><Relationship Id="rId15" Type="http://schemas.openxmlformats.org/officeDocument/2006/relationships/image" Target="../media/image78.bmp"/><Relationship Id="rId16" Type="http://schemas.openxmlformats.org/officeDocument/2006/relationships/image" Target="../media/image79.bmp"/><Relationship Id="rId17" Type="http://schemas.openxmlformats.org/officeDocument/2006/relationships/oleObject" Target="../embeddings/oleObject6.bin"/><Relationship Id="rId18" Type="http://schemas.openxmlformats.org/officeDocument/2006/relationships/image" Target="../media/image73.wmf"/><Relationship Id="rId19" Type="http://schemas.openxmlformats.org/officeDocument/2006/relationships/oleObject" Target="../embeddings/oleObject7.bin"/><Relationship Id="rId1" Type="http://schemas.openxmlformats.org/officeDocument/2006/relationships/vmlDrawing" Target="../drawings/vmlDrawing6.vml"/><Relationship Id="rId2" Type="http://schemas.openxmlformats.org/officeDocument/2006/relationships/tags" Target="../tags/tag11.xml"/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tags" Target="../tags/tag15.xml"/><Relationship Id="rId7" Type="http://schemas.openxmlformats.org/officeDocument/2006/relationships/tags" Target="../tags/tag16.xml"/><Relationship Id="rId8" Type="http://schemas.openxmlformats.org/officeDocument/2006/relationships/tags" Target="../tags/tag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wojciech/" TargetMode="External"/><Relationship Id="rId4" Type="http://schemas.openxmlformats.org/officeDocument/2006/relationships/hyperlink" Target="http://www1.cs.columbia.edu/CAVE/software/curet/html/about.php" TargetMode="External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97.emf"/><Relationship Id="rId6" Type="http://schemas.openxmlformats.org/officeDocument/2006/relationships/image" Target="../media/image9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99.wmf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100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101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wmf"/><Relationship Id="rId12" Type="http://schemas.openxmlformats.org/officeDocument/2006/relationships/image" Target="../media/image102.png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107.wmf"/><Relationship Id="rId15" Type="http://schemas.openxmlformats.org/officeDocument/2006/relationships/oleObject" Target="../embeddings/Microsoft_Equation4.bin"/><Relationship Id="rId16" Type="http://schemas.openxmlformats.org/officeDocument/2006/relationships/image" Target="../media/image108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03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04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05.wmf"/><Relationship Id="rId10" Type="http://schemas.openxmlformats.org/officeDocument/2006/relationships/oleObject" Target="../embeddings/oleObject1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Microsoft_Equation5.bin"/><Relationship Id="rId5" Type="http://schemas.openxmlformats.org/officeDocument/2006/relationships/image" Target="../media/image109.wmf"/><Relationship Id="rId6" Type="http://schemas.openxmlformats.org/officeDocument/2006/relationships/image" Target="../media/image10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10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109.w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111.wmf"/><Relationship Id="rId10" Type="http://schemas.openxmlformats.org/officeDocument/2006/relationships/oleObject" Target="../embeddings/Microsoft_Equation6.bin"/><Relationship Id="rId11" Type="http://schemas.openxmlformats.org/officeDocument/2006/relationships/image" Target="../media/image112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wmf"/><Relationship Id="rId12" Type="http://schemas.openxmlformats.org/officeDocument/2006/relationships/hyperlink" Target="http://www.debevec.org/Research/HDR/" TargetMode="External"/><Relationship Id="rId13" Type="http://schemas.openxmlformats.org/officeDocument/2006/relationships/hyperlink" Target="http://www.siggraph.org/s97/conference/papers/" TargetMode="External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5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10.png"/><Relationship Id="rId6" Type="http://schemas.openxmlformats.org/officeDocument/2006/relationships/oleObject" Target="../embeddings/oleObject18.bin"/><Relationship Id="rId7" Type="http://schemas.openxmlformats.org/officeDocument/2006/relationships/image" Target="../media/image109.w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111.wmf"/><Relationship Id="rId10" Type="http://schemas.openxmlformats.org/officeDocument/2006/relationships/oleObject" Target="../embeddings/Microsoft_Equation7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4.wdp"/><Relationship Id="rId6" Type="http://schemas.openxmlformats.org/officeDocument/2006/relationships/image" Target="../media/image5.png"/><Relationship Id="rId7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Apps\Photodex\CompuPicPro\compupic.exe%20C:\levoy\talks\lightfields\1016-wbal-rgb-rebal-crot16.jpg" TargetMode="External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776 Computer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Jan-Michael </a:t>
            </a:r>
            <a:r>
              <a:rPr lang="en-US" dirty="0" smtClean="0"/>
              <a:t>Frahm</a:t>
            </a:r>
          </a:p>
          <a:p>
            <a:r>
              <a:rPr lang="en-US" dirty="0" smtClean="0"/>
              <a:t>Fall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8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1426" name="Picture 2" descr="one-microlens-on-light-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2505075"/>
            <a:ext cx="587375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1427" name="Picture 3" descr="one-microlens-on-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4451350"/>
            <a:ext cx="582612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1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Digitally stopping-down</a:t>
            </a:r>
          </a:p>
        </p:txBody>
      </p:sp>
      <p:sp>
        <p:nvSpPr>
          <p:cNvPr id="27914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121" y="1128713"/>
            <a:ext cx="6230937" cy="795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stopping down  =  summing only the central portion of each </a:t>
            </a:r>
            <a:r>
              <a:rPr lang="en-US" dirty="0" err="1"/>
              <a:t>microlens</a:t>
            </a:r>
            <a:endParaRPr lang="en-US" dirty="0"/>
          </a:p>
        </p:txBody>
      </p:sp>
      <p:sp>
        <p:nvSpPr>
          <p:cNvPr id="2791430" name="Rectangle 6"/>
          <p:cNvSpPr>
            <a:spLocks noChangeArrowheads="1"/>
          </p:cNvSpPr>
          <p:nvPr/>
        </p:nvSpPr>
        <p:spPr bwMode="auto">
          <a:xfrm>
            <a:off x="7631113" y="2546350"/>
            <a:ext cx="566737" cy="566738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66FF33"/>
              </a:solidFill>
            </a:endParaRPr>
          </a:p>
        </p:txBody>
      </p:sp>
      <p:sp>
        <p:nvSpPr>
          <p:cNvPr id="2791431" name="Rectangle 7"/>
          <p:cNvSpPr>
            <a:spLocks noChangeArrowheads="1"/>
          </p:cNvSpPr>
          <p:nvPr/>
        </p:nvSpPr>
        <p:spPr bwMode="auto">
          <a:xfrm>
            <a:off x="7829550" y="4694238"/>
            <a:ext cx="152400" cy="152400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66FF33"/>
              </a:solidFill>
            </a:endParaRPr>
          </a:p>
        </p:txBody>
      </p:sp>
      <p:sp>
        <p:nvSpPr>
          <p:cNvPr id="2791432" name="Text Box 8"/>
          <p:cNvSpPr txBox="1">
            <a:spLocks noChangeArrowheads="1"/>
          </p:cNvSpPr>
          <p:nvPr/>
        </p:nvSpPr>
        <p:spPr bwMode="auto">
          <a:xfrm>
            <a:off x="7062788" y="2535238"/>
            <a:ext cx="420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sp>
        <p:nvSpPr>
          <p:cNvPr id="2791433" name="Text Box 9"/>
          <p:cNvSpPr txBox="1">
            <a:spLocks noChangeArrowheads="1"/>
          </p:cNvSpPr>
          <p:nvPr/>
        </p:nvSpPr>
        <p:spPr bwMode="auto">
          <a:xfrm>
            <a:off x="7062788" y="4491038"/>
            <a:ext cx="420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grpSp>
        <p:nvGrpSpPr>
          <p:cNvPr id="2791434" name="Group 10"/>
          <p:cNvGrpSpPr>
            <a:grpSpLocks/>
          </p:cNvGrpSpPr>
          <p:nvPr/>
        </p:nvGrpSpPr>
        <p:grpSpPr bwMode="auto">
          <a:xfrm>
            <a:off x="1492250" y="2009775"/>
            <a:ext cx="5319713" cy="1314450"/>
            <a:chOff x="940" y="1266"/>
            <a:chExt cx="3351" cy="828"/>
          </a:xfrm>
        </p:grpSpPr>
        <p:sp>
          <p:nvSpPr>
            <p:cNvPr id="2791435" name="Line 11"/>
            <p:cNvSpPr>
              <a:spLocks noChangeShapeType="1"/>
            </p:cNvSpPr>
            <p:nvPr/>
          </p:nvSpPr>
          <p:spPr bwMode="auto">
            <a:xfrm>
              <a:off x="2620" y="1266"/>
              <a:ext cx="1651" cy="5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36" name="Line 12"/>
            <p:cNvSpPr>
              <a:spLocks noChangeShapeType="1"/>
            </p:cNvSpPr>
            <p:nvPr/>
          </p:nvSpPr>
          <p:spPr bwMode="auto">
            <a:xfrm>
              <a:off x="4272" y="1266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37" name="Line 13"/>
            <p:cNvSpPr>
              <a:spLocks noChangeShapeType="1"/>
            </p:cNvSpPr>
            <p:nvPr/>
          </p:nvSpPr>
          <p:spPr bwMode="auto">
            <a:xfrm flipV="1">
              <a:off x="968" y="1266"/>
              <a:ext cx="1652" cy="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38" name="Line 14"/>
            <p:cNvSpPr>
              <a:spLocks noChangeShapeType="1"/>
            </p:cNvSpPr>
            <p:nvPr/>
          </p:nvSpPr>
          <p:spPr bwMode="auto">
            <a:xfrm>
              <a:off x="971" y="1572"/>
              <a:ext cx="1649" cy="5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39" name="Line 15"/>
            <p:cNvSpPr>
              <a:spLocks noChangeShapeType="1"/>
            </p:cNvSpPr>
            <p:nvPr/>
          </p:nvSpPr>
          <p:spPr bwMode="auto">
            <a:xfrm flipV="1">
              <a:off x="2620" y="1794"/>
              <a:ext cx="1659" cy="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40" name="Line 16"/>
            <p:cNvSpPr>
              <a:spLocks noChangeShapeType="1"/>
            </p:cNvSpPr>
            <p:nvPr/>
          </p:nvSpPr>
          <p:spPr bwMode="auto">
            <a:xfrm>
              <a:off x="982" y="1573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1441" name="Group 17"/>
            <p:cNvGrpSpPr>
              <a:grpSpLocks/>
            </p:cNvGrpSpPr>
            <p:nvPr/>
          </p:nvGrpSpPr>
          <p:grpSpPr bwMode="auto">
            <a:xfrm>
              <a:off x="4099" y="1319"/>
              <a:ext cx="192" cy="729"/>
              <a:chOff x="4099" y="3114"/>
              <a:chExt cx="192" cy="729"/>
            </a:xfrm>
          </p:grpSpPr>
          <p:grpSp>
            <p:nvGrpSpPr>
              <p:cNvPr id="2791442" name="Group 18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91443" name="Line 19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4" name="Line 20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5" name="Line 21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6" name="Line 2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7" name="Line 23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8" name="Oval 24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449" name="Group 25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91450" name="Line 26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1" name="Line 2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2" name="Line 28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3" name="Line 2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4" name="Line 30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5" name="Oval 31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456" name="Group 32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91457" name="Line 33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8" name="Line 3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9" name="Line 35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0" name="Line 3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1" name="Line 37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2" name="Oval 38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463" name="Group 39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91464" name="Line 40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5" name="Line 4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6" name="Line 42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7" name="Line 4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8" name="Line 44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9" name="Oval 45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791470" name="Group 46"/>
            <p:cNvGrpSpPr>
              <a:grpSpLocks/>
            </p:cNvGrpSpPr>
            <p:nvPr/>
          </p:nvGrpSpPr>
          <p:grpSpPr bwMode="auto">
            <a:xfrm flipH="1">
              <a:off x="2586" y="1267"/>
              <a:ext cx="70" cy="827"/>
              <a:chOff x="1862" y="1212"/>
              <a:chExt cx="346" cy="1502"/>
            </a:xfrm>
          </p:grpSpPr>
          <p:sp>
            <p:nvSpPr>
              <p:cNvPr id="2791471" name="Arc 47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2" name="Arc 48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3" name="Arc 49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4" name="Arc 50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1475" name="Group 51"/>
            <p:cNvGrpSpPr>
              <a:grpSpLocks/>
            </p:cNvGrpSpPr>
            <p:nvPr/>
          </p:nvGrpSpPr>
          <p:grpSpPr bwMode="auto">
            <a:xfrm>
              <a:off x="940" y="1460"/>
              <a:ext cx="68" cy="229"/>
              <a:chOff x="945" y="2602"/>
              <a:chExt cx="68" cy="229"/>
            </a:xfrm>
          </p:grpSpPr>
          <p:sp>
            <p:nvSpPr>
              <p:cNvPr id="2791476" name="Rectangle 52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7" name="Rectangle 53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8" name="Rectangle 54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91479" name="Group 55"/>
          <p:cNvGrpSpPr>
            <a:grpSpLocks/>
          </p:cNvGrpSpPr>
          <p:nvPr/>
        </p:nvGrpSpPr>
        <p:grpSpPr bwMode="auto">
          <a:xfrm>
            <a:off x="1492250" y="3859213"/>
            <a:ext cx="5321300" cy="1477962"/>
            <a:chOff x="940" y="2431"/>
            <a:chExt cx="3352" cy="931"/>
          </a:xfrm>
        </p:grpSpPr>
        <p:sp>
          <p:nvSpPr>
            <p:cNvPr id="2791480" name="Line 56"/>
            <p:cNvSpPr>
              <a:spLocks noChangeShapeType="1"/>
            </p:cNvSpPr>
            <p:nvPr/>
          </p:nvSpPr>
          <p:spPr bwMode="auto">
            <a:xfrm>
              <a:off x="2648" y="2679"/>
              <a:ext cx="1624" cy="3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1" name="Line 57"/>
            <p:cNvSpPr>
              <a:spLocks noChangeShapeType="1"/>
            </p:cNvSpPr>
            <p:nvPr/>
          </p:nvSpPr>
          <p:spPr bwMode="auto">
            <a:xfrm>
              <a:off x="4273" y="2487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2" name="Line 58"/>
            <p:cNvSpPr>
              <a:spLocks noChangeShapeType="1"/>
            </p:cNvSpPr>
            <p:nvPr/>
          </p:nvSpPr>
          <p:spPr bwMode="auto">
            <a:xfrm flipV="1">
              <a:off x="964" y="2674"/>
              <a:ext cx="1626" cy="1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3" name="Line 59"/>
            <p:cNvSpPr>
              <a:spLocks noChangeShapeType="1"/>
            </p:cNvSpPr>
            <p:nvPr/>
          </p:nvSpPr>
          <p:spPr bwMode="auto">
            <a:xfrm>
              <a:off x="967" y="2793"/>
              <a:ext cx="1628" cy="3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4" name="Line 60"/>
            <p:cNvSpPr>
              <a:spLocks noChangeShapeType="1"/>
            </p:cNvSpPr>
            <p:nvPr/>
          </p:nvSpPr>
          <p:spPr bwMode="auto">
            <a:xfrm flipV="1">
              <a:off x="2653" y="3015"/>
              <a:ext cx="1627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5" name="Line 61"/>
            <p:cNvSpPr>
              <a:spLocks noChangeShapeType="1"/>
            </p:cNvSpPr>
            <p:nvPr/>
          </p:nvSpPr>
          <p:spPr bwMode="auto">
            <a:xfrm>
              <a:off x="983" y="2794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1486" name="Group 62"/>
            <p:cNvGrpSpPr>
              <a:grpSpLocks/>
            </p:cNvGrpSpPr>
            <p:nvPr/>
          </p:nvGrpSpPr>
          <p:grpSpPr bwMode="auto">
            <a:xfrm>
              <a:off x="4100" y="2540"/>
              <a:ext cx="192" cy="729"/>
              <a:chOff x="4099" y="3114"/>
              <a:chExt cx="192" cy="729"/>
            </a:xfrm>
          </p:grpSpPr>
          <p:grpSp>
            <p:nvGrpSpPr>
              <p:cNvPr id="2791487" name="Group 63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91488" name="Line 6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89" name="Line 6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0" name="Line 6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1" name="Line 6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2" name="Line 6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3" name="Oval 6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494" name="Group 70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91495" name="Line 7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6" name="Line 7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7" name="Line 7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8" name="Line 7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9" name="Line 7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0" name="Oval 7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501" name="Group 77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91502" name="Line 78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3" name="Line 7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4" name="Line 80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5" name="Line 8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6" name="Line 82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7" name="Oval 83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508" name="Group 84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91509" name="Line 85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0" name="Line 8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1" name="Line 87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2" name="Line 8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3" name="Line 89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4" name="Oval 90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791515" name="Group 91"/>
            <p:cNvGrpSpPr>
              <a:grpSpLocks/>
            </p:cNvGrpSpPr>
            <p:nvPr/>
          </p:nvGrpSpPr>
          <p:grpSpPr bwMode="auto">
            <a:xfrm flipH="1">
              <a:off x="2587" y="2488"/>
              <a:ext cx="70" cy="827"/>
              <a:chOff x="1862" y="1212"/>
              <a:chExt cx="346" cy="1502"/>
            </a:xfrm>
          </p:grpSpPr>
          <p:sp>
            <p:nvSpPr>
              <p:cNvPr id="2791516" name="Arc 92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17" name="Arc 93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18" name="Arc 94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19" name="Arc 95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91520" name="Line 96"/>
            <p:cNvSpPr>
              <a:spLocks noChangeShapeType="1"/>
            </p:cNvSpPr>
            <p:nvPr/>
          </p:nvSpPr>
          <p:spPr bwMode="auto">
            <a:xfrm>
              <a:off x="2591" y="2674"/>
              <a:ext cx="6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521" name="Line 97"/>
            <p:cNvSpPr>
              <a:spLocks noChangeShapeType="1"/>
            </p:cNvSpPr>
            <p:nvPr/>
          </p:nvSpPr>
          <p:spPr bwMode="auto">
            <a:xfrm>
              <a:off x="2591" y="3122"/>
              <a:ext cx="6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522" name="Line 98"/>
            <p:cNvSpPr>
              <a:spLocks noChangeShapeType="1"/>
            </p:cNvSpPr>
            <p:nvPr/>
          </p:nvSpPr>
          <p:spPr bwMode="auto">
            <a:xfrm flipV="1">
              <a:off x="2555" y="2431"/>
              <a:ext cx="0" cy="229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523" name="Line 99"/>
            <p:cNvSpPr>
              <a:spLocks noChangeShapeType="1"/>
            </p:cNvSpPr>
            <p:nvPr/>
          </p:nvSpPr>
          <p:spPr bwMode="auto">
            <a:xfrm flipV="1">
              <a:off x="2555" y="3133"/>
              <a:ext cx="0" cy="229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1524" name="Group 100"/>
            <p:cNvGrpSpPr>
              <a:grpSpLocks/>
            </p:cNvGrpSpPr>
            <p:nvPr/>
          </p:nvGrpSpPr>
          <p:grpSpPr bwMode="auto">
            <a:xfrm>
              <a:off x="940" y="2675"/>
              <a:ext cx="68" cy="229"/>
              <a:chOff x="945" y="2602"/>
              <a:chExt cx="68" cy="229"/>
            </a:xfrm>
          </p:grpSpPr>
          <p:sp>
            <p:nvSpPr>
              <p:cNvPr id="2791525" name="Rectangle 101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26" name="Rectangle 102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27" name="Rectangle 103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45522" y="5463591"/>
            <a:ext cx="8612694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f </a:t>
            </a:r>
            <a:r>
              <a:rPr lang="en-US" sz="2400" dirty="0"/>
              <a:t>/ N light field camera, with P </a:t>
            </a:r>
            <a:r>
              <a:rPr lang="en-US" sz="2400" dirty="0">
                <a:cs typeface="Times New Roman" charset="0"/>
              </a:rPr>
              <a:t>×</a:t>
            </a:r>
            <a:r>
              <a:rPr lang="en-US" sz="2400" dirty="0"/>
              <a:t> P pixels under each </a:t>
            </a:r>
            <a:r>
              <a:rPr lang="en-US" sz="2400" dirty="0" err="1"/>
              <a:t>microlens</a:t>
            </a:r>
            <a:r>
              <a:rPr lang="en-US" sz="2400" dirty="0"/>
              <a:t>, can produce views as sharp as an  </a:t>
            </a:r>
            <a:r>
              <a:rPr lang="en-US" sz="2400" i="1" dirty="0"/>
              <a:t>f </a:t>
            </a:r>
            <a:r>
              <a:rPr lang="en-US" sz="2400" dirty="0"/>
              <a:t>/ (N </a:t>
            </a:r>
            <a:r>
              <a:rPr lang="en-US" sz="2400" dirty="0">
                <a:cs typeface="Times New Roman" charset="0"/>
              </a:rPr>
              <a:t>×</a:t>
            </a:r>
            <a:r>
              <a:rPr lang="en-US" sz="2400" dirty="0"/>
              <a:t> P) conventional camera</a:t>
            </a:r>
          </a:p>
          <a:p>
            <a:endParaRPr lang="en-US" dirty="0"/>
          </a:p>
        </p:txBody>
      </p:sp>
      <p:sp>
        <p:nvSpPr>
          <p:cNvPr id="105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1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1429" grpId="0" build="p"/>
      <p:bldP spid="2791430" grpId="0" animBg="1"/>
      <p:bldP spid="2791431" grpId="0" animBg="1"/>
      <p:bldP spid="2791432" grpId="0"/>
      <p:bldP spid="279143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3474" name="Picture 2" descr="three-microlenses-on-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3576638"/>
            <a:ext cx="579437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34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refocusing</a:t>
            </a:r>
          </a:p>
        </p:txBody>
      </p:sp>
      <p:sp>
        <p:nvSpPr>
          <p:cNvPr id="27934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8214" y="985262"/>
            <a:ext cx="6483350" cy="795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refocusing  =  summing windows extracted from several </a:t>
            </a:r>
            <a:r>
              <a:rPr lang="en-US" dirty="0" err="1"/>
              <a:t>microlenses</a:t>
            </a:r>
            <a:endParaRPr lang="en-US" dirty="0"/>
          </a:p>
        </p:txBody>
      </p:sp>
      <p:grpSp>
        <p:nvGrpSpPr>
          <p:cNvPr id="2793477" name="Group 5"/>
          <p:cNvGrpSpPr>
            <a:grpSpLocks/>
          </p:cNvGrpSpPr>
          <p:nvPr/>
        </p:nvGrpSpPr>
        <p:grpSpPr bwMode="auto">
          <a:xfrm>
            <a:off x="7872413" y="3952875"/>
            <a:ext cx="93662" cy="1054100"/>
            <a:chOff x="4959" y="2490"/>
            <a:chExt cx="59" cy="664"/>
          </a:xfrm>
        </p:grpSpPr>
        <p:sp>
          <p:nvSpPr>
            <p:cNvPr id="2793478" name="Rectangle 6"/>
            <p:cNvSpPr>
              <a:spLocks noChangeArrowheads="1"/>
            </p:cNvSpPr>
            <p:nvPr/>
          </p:nvSpPr>
          <p:spPr bwMode="auto">
            <a:xfrm>
              <a:off x="4960" y="2490"/>
              <a:ext cx="58" cy="58"/>
            </a:xfrm>
            <a:prstGeom prst="rect">
              <a:avLst/>
            </a:prstGeom>
            <a:noFill/>
            <a:ln w="19050">
              <a:solidFill>
                <a:srgbClr val="66FF33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479" name="Rectangle 7"/>
            <p:cNvSpPr>
              <a:spLocks noChangeArrowheads="1"/>
            </p:cNvSpPr>
            <p:nvPr/>
          </p:nvSpPr>
          <p:spPr bwMode="auto">
            <a:xfrm>
              <a:off x="4959" y="2793"/>
              <a:ext cx="58" cy="58"/>
            </a:xfrm>
            <a:prstGeom prst="rect">
              <a:avLst/>
            </a:prstGeom>
            <a:noFill/>
            <a:ln w="19050">
              <a:solidFill>
                <a:srgbClr val="66FF33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480" name="Rectangle 8"/>
            <p:cNvSpPr>
              <a:spLocks noChangeArrowheads="1"/>
            </p:cNvSpPr>
            <p:nvPr/>
          </p:nvSpPr>
          <p:spPr bwMode="auto">
            <a:xfrm>
              <a:off x="4960" y="3096"/>
              <a:ext cx="58" cy="58"/>
            </a:xfrm>
            <a:prstGeom prst="rect">
              <a:avLst/>
            </a:prstGeom>
            <a:noFill/>
            <a:ln w="19050">
              <a:solidFill>
                <a:srgbClr val="66FF33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93481" name="Text Box 9"/>
          <p:cNvSpPr txBox="1">
            <a:spLocks noChangeArrowheads="1"/>
          </p:cNvSpPr>
          <p:nvPr/>
        </p:nvSpPr>
        <p:spPr bwMode="auto">
          <a:xfrm>
            <a:off x="7062788" y="4176713"/>
            <a:ext cx="420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sp>
        <p:nvSpPr>
          <p:cNvPr id="2793482" name="AutoShape 10"/>
          <p:cNvSpPr>
            <a:spLocks/>
          </p:cNvSpPr>
          <p:nvPr/>
        </p:nvSpPr>
        <p:spPr bwMode="auto">
          <a:xfrm>
            <a:off x="7491413" y="3930650"/>
            <a:ext cx="134937" cy="1052513"/>
          </a:xfrm>
          <a:prstGeom prst="leftBracket">
            <a:avLst>
              <a:gd name="adj" fmla="val 65000"/>
            </a:avLst>
          </a:prstGeom>
          <a:noFill/>
          <a:ln w="19050">
            <a:solidFill>
              <a:srgbClr val="66FF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93483" name="Group 11"/>
          <p:cNvGrpSpPr>
            <a:grpSpLocks/>
          </p:cNvGrpSpPr>
          <p:nvPr/>
        </p:nvGrpSpPr>
        <p:grpSpPr bwMode="auto">
          <a:xfrm>
            <a:off x="952500" y="3803650"/>
            <a:ext cx="5859463" cy="1328738"/>
            <a:chOff x="600" y="2396"/>
            <a:chExt cx="3691" cy="837"/>
          </a:xfrm>
        </p:grpSpPr>
        <p:sp>
          <p:nvSpPr>
            <p:cNvPr id="2793484" name="Line 12"/>
            <p:cNvSpPr>
              <a:spLocks noChangeShapeType="1"/>
            </p:cNvSpPr>
            <p:nvPr/>
          </p:nvSpPr>
          <p:spPr bwMode="auto">
            <a:xfrm>
              <a:off x="2615" y="2396"/>
              <a:ext cx="1651" cy="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485" name="Line 13"/>
            <p:cNvSpPr>
              <a:spLocks noChangeShapeType="1"/>
            </p:cNvSpPr>
            <p:nvPr/>
          </p:nvSpPr>
          <p:spPr bwMode="auto">
            <a:xfrm flipV="1">
              <a:off x="600" y="2401"/>
              <a:ext cx="2020" cy="2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486" name="Line 14"/>
            <p:cNvSpPr>
              <a:spLocks noChangeShapeType="1"/>
            </p:cNvSpPr>
            <p:nvPr/>
          </p:nvSpPr>
          <p:spPr bwMode="auto">
            <a:xfrm>
              <a:off x="600" y="2693"/>
              <a:ext cx="2020" cy="5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487" name="Line 15"/>
            <p:cNvSpPr>
              <a:spLocks noChangeShapeType="1"/>
            </p:cNvSpPr>
            <p:nvPr/>
          </p:nvSpPr>
          <p:spPr bwMode="auto">
            <a:xfrm flipV="1">
              <a:off x="2620" y="2705"/>
              <a:ext cx="163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488" name="Line 16"/>
            <p:cNvSpPr>
              <a:spLocks noChangeShapeType="1"/>
            </p:cNvSpPr>
            <p:nvPr/>
          </p:nvSpPr>
          <p:spPr bwMode="auto">
            <a:xfrm>
              <a:off x="603" y="2693"/>
              <a:ext cx="3673" cy="2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3489" name="Group 17"/>
            <p:cNvGrpSpPr>
              <a:grpSpLocks/>
            </p:cNvGrpSpPr>
            <p:nvPr/>
          </p:nvGrpSpPr>
          <p:grpSpPr bwMode="auto">
            <a:xfrm flipH="1">
              <a:off x="2586" y="2398"/>
              <a:ext cx="70" cy="827"/>
              <a:chOff x="1862" y="1212"/>
              <a:chExt cx="346" cy="1502"/>
            </a:xfrm>
          </p:grpSpPr>
          <p:sp>
            <p:nvSpPr>
              <p:cNvPr id="2793490" name="Arc 18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491" name="Arc 19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492" name="Arc 20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493" name="Arc 21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93494" name="Line 22"/>
            <p:cNvSpPr>
              <a:spLocks noChangeShapeType="1"/>
            </p:cNvSpPr>
            <p:nvPr/>
          </p:nvSpPr>
          <p:spPr bwMode="auto">
            <a:xfrm>
              <a:off x="4272" y="2401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3495" name="Group 23"/>
            <p:cNvGrpSpPr>
              <a:grpSpLocks/>
            </p:cNvGrpSpPr>
            <p:nvPr/>
          </p:nvGrpSpPr>
          <p:grpSpPr bwMode="auto">
            <a:xfrm rot="-5656559">
              <a:off x="4127" y="2437"/>
              <a:ext cx="142" cy="176"/>
              <a:chOff x="503" y="1835"/>
              <a:chExt cx="267" cy="302"/>
            </a:xfrm>
          </p:grpSpPr>
          <p:sp>
            <p:nvSpPr>
              <p:cNvPr id="2793496" name="Line 24"/>
              <p:cNvSpPr>
                <a:spLocks noChangeShapeType="1"/>
              </p:cNvSpPr>
              <p:nvPr/>
            </p:nvSpPr>
            <p:spPr bwMode="auto">
              <a:xfrm rot="20800919" flipV="1">
                <a:off x="626" y="1836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497" name="Line 25"/>
              <p:cNvSpPr>
                <a:spLocks noChangeShapeType="1"/>
              </p:cNvSpPr>
              <p:nvPr/>
            </p:nvSpPr>
            <p:spPr bwMode="auto">
              <a:xfrm rot="20800919" flipH="1">
                <a:off x="626" y="1835"/>
                <a:ext cx="81" cy="27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498" name="Line 26"/>
              <p:cNvSpPr>
                <a:spLocks noChangeShapeType="1"/>
              </p:cNvSpPr>
              <p:nvPr/>
            </p:nvSpPr>
            <p:spPr bwMode="auto">
              <a:xfrm rot="-799081">
                <a:off x="558" y="1861"/>
                <a:ext cx="75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499" name="Line 27"/>
              <p:cNvSpPr>
                <a:spLocks noChangeShapeType="1"/>
              </p:cNvSpPr>
              <p:nvPr/>
            </p:nvSpPr>
            <p:spPr bwMode="auto">
              <a:xfrm rot="20800919" flipH="1">
                <a:off x="629" y="1867"/>
                <a:ext cx="141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0" name="Line 28"/>
              <p:cNvSpPr>
                <a:spLocks noChangeShapeType="1"/>
              </p:cNvSpPr>
              <p:nvPr/>
            </p:nvSpPr>
            <p:spPr bwMode="auto">
              <a:xfrm rot="-799081">
                <a:off x="503" y="1907"/>
                <a:ext cx="135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1" name="Oval 29"/>
              <p:cNvSpPr>
                <a:spLocks noChangeArrowheads="1"/>
              </p:cNvSpPr>
              <p:nvPr/>
            </p:nvSpPr>
            <p:spPr bwMode="auto">
              <a:xfrm rot="-799081">
                <a:off x="632" y="2081"/>
                <a:ext cx="56" cy="5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502" name="Group 30"/>
            <p:cNvGrpSpPr>
              <a:grpSpLocks/>
            </p:cNvGrpSpPr>
            <p:nvPr/>
          </p:nvGrpSpPr>
          <p:grpSpPr bwMode="auto">
            <a:xfrm rot="-5101759">
              <a:off x="4132" y="2624"/>
              <a:ext cx="138" cy="171"/>
              <a:chOff x="503" y="1835"/>
              <a:chExt cx="267" cy="302"/>
            </a:xfrm>
          </p:grpSpPr>
          <p:sp>
            <p:nvSpPr>
              <p:cNvPr id="2793503" name="Line 31"/>
              <p:cNvSpPr>
                <a:spLocks noChangeShapeType="1"/>
              </p:cNvSpPr>
              <p:nvPr/>
            </p:nvSpPr>
            <p:spPr bwMode="auto">
              <a:xfrm rot="20800919" flipV="1">
                <a:off x="626" y="1836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4" name="Line 32"/>
              <p:cNvSpPr>
                <a:spLocks noChangeShapeType="1"/>
              </p:cNvSpPr>
              <p:nvPr/>
            </p:nvSpPr>
            <p:spPr bwMode="auto">
              <a:xfrm rot="20800919" flipH="1">
                <a:off x="626" y="1835"/>
                <a:ext cx="81" cy="27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5" name="Line 33"/>
              <p:cNvSpPr>
                <a:spLocks noChangeShapeType="1"/>
              </p:cNvSpPr>
              <p:nvPr/>
            </p:nvSpPr>
            <p:spPr bwMode="auto">
              <a:xfrm rot="-799081">
                <a:off x="558" y="1861"/>
                <a:ext cx="75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6" name="Line 34"/>
              <p:cNvSpPr>
                <a:spLocks noChangeShapeType="1"/>
              </p:cNvSpPr>
              <p:nvPr/>
            </p:nvSpPr>
            <p:spPr bwMode="auto">
              <a:xfrm rot="20800919" flipH="1">
                <a:off x="629" y="1867"/>
                <a:ext cx="141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7" name="Line 35"/>
              <p:cNvSpPr>
                <a:spLocks noChangeShapeType="1"/>
              </p:cNvSpPr>
              <p:nvPr/>
            </p:nvSpPr>
            <p:spPr bwMode="auto">
              <a:xfrm rot="-799081">
                <a:off x="503" y="1907"/>
                <a:ext cx="135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8" name="Oval 36"/>
              <p:cNvSpPr>
                <a:spLocks noChangeArrowheads="1"/>
              </p:cNvSpPr>
              <p:nvPr/>
            </p:nvSpPr>
            <p:spPr bwMode="auto">
              <a:xfrm rot="-799081">
                <a:off x="632" y="2081"/>
                <a:ext cx="56" cy="5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509" name="Group 37"/>
            <p:cNvGrpSpPr>
              <a:grpSpLocks/>
            </p:cNvGrpSpPr>
            <p:nvPr/>
          </p:nvGrpSpPr>
          <p:grpSpPr bwMode="auto">
            <a:xfrm rot="5120186" flipV="1">
              <a:off x="4126" y="2820"/>
              <a:ext cx="146" cy="179"/>
              <a:chOff x="503" y="1835"/>
              <a:chExt cx="267" cy="302"/>
            </a:xfrm>
          </p:grpSpPr>
          <p:sp>
            <p:nvSpPr>
              <p:cNvPr id="2793510" name="Line 38"/>
              <p:cNvSpPr>
                <a:spLocks noChangeShapeType="1"/>
              </p:cNvSpPr>
              <p:nvPr/>
            </p:nvSpPr>
            <p:spPr bwMode="auto">
              <a:xfrm rot="20800919" flipV="1">
                <a:off x="626" y="1836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1" name="Line 39"/>
              <p:cNvSpPr>
                <a:spLocks noChangeShapeType="1"/>
              </p:cNvSpPr>
              <p:nvPr/>
            </p:nvSpPr>
            <p:spPr bwMode="auto">
              <a:xfrm rot="20800919" flipH="1">
                <a:off x="626" y="1835"/>
                <a:ext cx="81" cy="27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2" name="Line 40"/>
              <p:cNvSpPr>
                <a:spLocks noChangeShapeType="1"/>
              </p:cNvSpPr>
              <p:nvPr/>
            </p:nvSpPr>
            <p:spPr bwMode="auto">
              <a:xfrm rot="-799081">
                <a:off x="558" y="1861"/>
                <a:ext cx="75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3" name="Line 41"/>
              <p:cNvSpPr>
                <a:spLocks noChangeShapeType="1"/>
              </p:cNvSpPr>
              <p:nvPr/>
            </p:nvSpPr>
            <p:spPr bwMode="auto">
              <a:xfrm rot="20800919" flipH="1">
                <a:off x="629" y="1867"/>
                <a:ext cx="141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4" name="Line 42"/>
              <p:cNvSpPr>
                <a:spLocks noChangeShapeType="1"/>
              </p:cNvSpPr>
              <p:nvPr/>
            </p:nvSpPr>
            <p:spPr bwMode="auto">
              <a:xfrm rot="-799081">
                <a:off x="503" y="1907"/>
                <a:ext cx="135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5" name="Oval 43"/>
              <p:cNvSpPr>
                <a:spLocks noChangeArrowheads="1"/>
              </p:cNvSpPr>
              <p:nvPr/>
            </p:nvSpPr>
            <p:spPr bwMode="auto">
              <a:xfrm rot="-799081">
                <a:off x="632" y="2081"/>
                <a:ext cx="56" cy="5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516" name="Group 44"/>
            <p:cNvGrpSpPr>
              <a:grpSpLocks/>
            </p:cNvGrpSpPr>
            <p:nvPr/>
          </p:nvGrpSpPr>
          <p:grpSpPr bwMode="auto">
            <a:xfrm rot="5656559" flipV="1">
              <a:off x="4117" y="3009"/>
              <a:ext cx="156" cy="192"/>
              <a:chOff x="503" y="1835"/>
              <a:chExt cx="267" cy="302"/>
            </a:xfrm>
          </p:grpSpPr>
          <p:sp>
            <p:nvSpPr>
              <p:cNvPr id="2793517" name="Line 45"/>
              <p:cNvSpPr>
                <a:spLocks noChangeShapeType="1"/>
              </p:cNvSpPr>
              <p:nvPr/>
            </p:nvSpPr>
            <p:spPr bwMode="auto">
              <a:xfrm rot="20800919" flipV="1">
                <a:off x="626" y="1836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8" name="Line 46"/>
              <p:cNvSpPr>
                <a:spLocks noChangeShapeType="1"/>
              </p:cNvSpPr>
              <p:nvPr/>
            </p:nvSpPr>
            <p:spPr bwMode="auto">
              <a:xfrm rot="20800919" flipH="1">
                <a:off x="626" y="1835"/>
                <a:ext cx="81" cy="27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9" name="Line 47"/>
              <p:cNvSpPr>
                <a:spLocks noChangeShapeType="1"/>
              </p:cNvSpPr>
              <p:nvPr/>
            </p:nvSpPr>
            <p:spPr bwMode="auto">
              <a:xfrm rot="-799081">
                <a:off x="558" y="1861"/>
                <a:ext cx="75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20" name="Line 48"/>
              <p:cNvSpPr>
                <a:spLocks noChangeShapeType="1"/>
              </p:cNvSpPr>
              <p:nvPr/>
            </p:nvSpPr>
            <p:spPr bwMode="auto">
              <a:xfrm rot="20800919" flipH="1">
                <a:off x="629" y="1867"/>
                <a:ext cx="141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21" name="Line 49"/>
              <p:cNvSpPr>
                <a:spLocks noChangeShapeType="1"/>
              </p:cNvSpPr>
              <p:nvPr/>
            </p:nvSpPr>
            <p:spPr bwMode="auto">
              <a:xfrm rot="-799081">
                <a:off x="503" y="1907"/>
                <a:ext cx="135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22" name="Oval 50"/>
              <p:cNvSpPr>
                <a:spLocks noChangeArrowheads="1"/>
              </p:cNvSpPr>
              <p:nvPr/>
            </p:nvSpPr>
            <p:spPr bwMode="auto">
              <a:xfrm rot="-799081">
                <a:off x="632" y="2081"/>
                <a:ext cx="56" cy="5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93523" name="Rectangle 51"/>
            <p:cNvSpPr>
              <a:spLocks noChangeArrowheads="1"/>
            </p:cNvSpPr>
            <p:nvPr/>
          </p:nvSpPr>
          <p:spPr bwMode="auto">
            <a:xfrm>
              <a:off x="945" y="2676"/>
              <a:ext cx="68" cy="74"/>
            </a:xfrm>
            <a:prstGeom prst="rect">
              <a:avLst/>
            </a:prstGeom>
            <a:solidFill>
              <a:srgbClr val="EBBC5D"/>
            </a:solidFill>
            <a:ln w="12700">
              <a:solidFill>
                <a:srgbClr val="EBBC5D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524" name="Rectangle 52"/>
            <p:cNvSpPr>
              <a:spLocks noChangeArrowheads="1"/>
            </p:cNvSpPr>
            <p:nvPr/>
          </p:nvSpPr>
          <p:spPr bwMode="auto">
            <a:xfrm>
              <a:off x="945" y="2757"/>
              <a:ext cx="68" cy="74"/>
            </a:xfrm>
            <a:prstGeom prst="rect">
              <a:avLst/>
            </a:prstGeom>
            <a:solidFill>
              <a:srgbClr val="E67168"/>
            </a:solidFill>
            <a:ln w="12700">
              <a:solidFill>
                <a:srgbClr val="E67168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525" name="Rectangle 53"/>
            <p:cNvSpPr>
              <a:spLocks noChangeArrowheads="1"/>
            </p:cNvSpPr>
            <p:nvPr/>
          </p:nvSpPr>
          <p:spPr bwMode="auto">
            <a:xfrm>
              <a:off x="945" y="2602"/>
              <a:ext cx="68" cy="74"/>
            </a:xfrm>
            <a:prstGeom prst="rect">
              <a:avLst/>
            </a:prstGeom>
            <a:solidFill>
              <a:srgbClr val="D4B6B4"/>
            </a:solidFill>
            <a:ln w="12700">
              <a:solidFill>
                <a:srgbClr val="D4B6B4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93526" name="Group 54"/>
          <p:cNvGrpSpPr>
            <a:grpSpLocks/>
          </p:cNvGrpSpPr>
          <p:nvPr/>
        </p:nvGrpSpPr>
        <p:grpSpPr bwMode="auto">
          <a:xfrm>
            <a:off x="1492250" y="2009775"/>
            <a:ext cx="6713538" cy="1314450"/>
            <a:chOff x="940" y="1266"/>
            <a:chExt cx="4229" cy="828"/>
          </a:xfrm>
        </p:grpSpPr>
        <p:sp>
          <p:nvSpPr>
            <p:cNvPr id="2793527" name="Line 55"/>
            <p:cNvSpPr>
              <a:spLocks noChangeShapeType="1"/>
            </p:cNvSpPr>
            <p:nvPr/>
          </p:nvSpPr>
          <p:spPr bwMode="auto">
            <a:xfrm>
              <a:off x="2620" y="1266"/>
              <a:ext cx="1651" cy="5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28" name="Line 56"/>
            <p:cNvSpPr>
              <a:spLocks noChangeShapeType="1"/>
            </p:cNvSpPr>
            <p:nvPr/>
          </p:nvSpPr>
          <p:spPr bwMode="auto">
            <a:xfrm>
              <a:off x="4272" y="1266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29" name="Line 57"/>
            <p:cNvSpPr>
              <a:spLocks noChangeShapeType="1"/>
            </p:cNvSpPr>
            <p:nvPr/>
          </p:nvSpPr>
          <p:spPr bwMode="auto">
            <a:xfrm flipV="1">
              <a:off x="968" y="1266"/>
              <a:ext cx="1652" cy="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30" name="Line 58"/>
            <p:cNvSpPr>
              <a:spLocks noChangeShapeType="1"/>
            </p:cNvSpPr>
            <p:nvPr/>
          </p:nvSpPr>
          <p:spPr bwMode="auto">
            <a:xfrm>
              <a:off x="971" y="1572"/>
              <a:ext cx="1649" cy="5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31" name="Line 59"/>
            <p:cNvSpPr>
              <a:spLocks noChangeShapeType="1"/>
            </p:cNvSpPr>
            <p:nvPr/>
          </p:nvSpPr>
          <p:spPr bwMode="auto">
            <a:xfrm flipV="1">
              <a:off x="2620" y="1794"/>
              <a:ext cx="1659" cy="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32" name="Line 60"/>
            <p:cNvSpPr>
              <a:spLocks noChangeShapeType="1"/>
            </p:cNvSpPr>
            <p:nvPr/>
          </p:nvSpPr>
          <p:spPr bwMode="auto">
            <a:xfrm>
              <a:off x="982" y="1573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3533" name="Group 61"/>
            <p:cNvGrpSpPr>
              <a:grpSpLocks/>
            </p:cNvGrpSpPr>
            <p:nvPr/>
          </p:nvGrpSpPr>
          <p:grpSpPr bwMode="auto">
            <a:xfrm>
              <a:off x="4099" y="1319"/>
              <a:ext cx="192" cy="729"/>
              <a:chOff x="4099" y="3114"/>
              <a:chExt cx="192" cy="729"/>
            </a:xfrm>
          </p:grpSpPr>
          <p:grpSp>
            <p:nvGrpSpPr>
              <p:cNvPr id="2793534" name="Group 62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93535" name="Line 63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36" name="Line 6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37" name="Line 65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38" name="Line 6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39" name="Line 67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0" name="Oval 68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3541" name="Group 69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93542" name="Line 70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3" name="Line 7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4" name="Line 72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5" name="Line 7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6" name="Line 74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7" name="Oval 75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3548" name="Group 76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93549" name="Line 77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0" name="Line 7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1" name="Line 79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2" name="Line 80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3" name="Line 81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4" name="Oval 82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3555" name="Group 83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93556" name="Line 8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7" name="Line 8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8" name="Line 8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9" name="Line 8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60" name="Line 8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61" name="Oval 8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793562" name="Group 90"/>
            <p:cNvGrpSpPr>
              <a:grpSpLocks/>
            </p:cNvGrpSpPr>
            <p:nvPr/>
          </p:nvGrpSpPr>
          <p:grpSpPr bwMode="auto">
            <a:xfrm flipH="1">
              <a:off x="2586" y="1267"/>
              <a:ext cx="70" cy="827"/>
              <a:chOff x="1862" y="1212"/>
              <a:chExt cx="346" cy="1502"/>
            </a:xfrm>
          </p:grpSpPr>
          <p:sp>
            <p:nvSpPr>
              <p:cNvPr id="2793563" name="Arc 91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64" name="Arc 92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65" name="Arc 93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66" name="Arc 94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793567" name="Picture 95" descr="one-microlens-on-light-bl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" y="1578"/>
              <a:ext cx="370" cy="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93568" name="Rectangle 96"/>
            <p:cNvSpPr>
              <a:spLocks noChangeArrowheads="1"/>
            </p:cNvSpPr>
            <p:nvPr/>
          </p:nvSpPr>
          <p:spPr bwMode="auto">
            <a:xfrm>
              <a:off x="4807" y="1604"/>
              <a:ext cx="357" cy="357"/>
            </a:xfrm>
            <a:prstGeom prst="rect">
              <a:avLst/>
            </a:prstGeom>
            <a:noFill/>
            <a:ln w="19050">
              <a:solidFill>
                <a:srgbClr val="66FF33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66FF33"/>
                </a:solidFill>
              </a:endParaRPr>
            </a:p>
          </p:txBody>
        </p:sp>
        <p:sp>
          <p:nvSpPr>
            <p:cNvPr id="2793569" name="Text Box 97"/>
            <p:cNvSpPr txBox="1">
              <a:spLocks noChangeArrowheads="1"/>
            </p:cNvSpPr>
            <p:nvPr/>
          </p:nvSpPr>
          <p:spPr bwMode="auto">
            <a:xfrm>
              <a:off x="4449" y="1597"/>
              <a:ext cx="26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66FF33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3200" i="0">
                  <a:solidFill>
                    <a:srgbClr val="66FF33"/>
                  </a:solidFill>
                  <a:cs typeface="Times New Roman" charset="0"/>
                </a:rPr>
                <a:t>Σ</a:t>
              </a:r>
            </a:p>
          </p:txBody>
        </p:sp>
        <p:grpSp>
          <p:nvGrpSpPr>
            <p:cNvPr id="2793570" name="Group 98"/>
            <p:cNvGrpSpPr>
              <a:grpSpLocks/>
            </p:cNvGrpSpPr>
            <p:nvPr/>
          </p:nvGrpSpPr>
          <p:grpSpPr bwMode="auto">
            <a:xfrm>
              <a:off x="940" y="1460"/>
              <a:ext cx="68" cy="229"/>
              <a:chOff x="945" y="2602"/>
              <a:chExt cx="68" cy="229"/>
            </a:xfrm>
          </p:grpSpPr>
          <p:sp>
            <p:nvSpPr>
              <p:cNvPr id="2793571" name="Rectangle 99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72" name="Rectangle 100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73" name="Rectangle 101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61611" y="5603770"/>
            <a:ext cx="8285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f/N light field camera can </a:t>
            </a:r>
            <a:r>
              <a:rPr lang="en-US" sz="2400" dirty="0"/>
              <a:t>produce views with a shallow depth of field ( </a:t>
            </a:r>
            <a:r>
              <a:rPr lang="en-US" sz="2400" i="1" dirty="0"/>
              <a:t>f </a:t>
            </a:r>
            <a:r>
              <a:rPr lang="en-US" sz="2400" dirty="0"/>
              <a:t>/ N ) focused anywhere within the depth of field of an  </a:t>
            </a:r>
            <a:r>
              <a:rPr lang="en-US" sz="2400" i="1" dirty="0"/>
              <a:t>f </a:t>
            </a:r>
            <a:r>
              <a:rPr lang="en-US" sz="2400" dirty="0"/>
              <a:t>/ (N </a:t>
            </a:r>
            <a:r>
              <a:rPr lang="en-US" sz="2400" dirty="0">
                <a:cs typeface="Times New Roman" charset="0"/>
              </a:rPr>
              <a:t>×</a:t>
            </a:r>
            <a:r>
              <a:rPr lang="en-US" sz="2400" dirty="0"/>
              <a:t> P) camera</a:t>
            </a:r>
          </a:p>
          <a:p>
            <a:endParaRPr lang="en-US" sz="2400" dirty="0"/>
          </a:p>
        </p:txBody>
      </p:sp>
      <p:sp>
        <p:nvSpPr>
          <p:cNvPr id="103" name="Rectangle 8"/>
          <p:cNvSpPr>
            <a:spLocks noChangeArrowheads="1"/>
          </p:cNvSpPr>
          <p:nvPr/>
        </p:nvSpPr>
        <p:spPr bwMode="auto">
          <a:xfrm>
            <a:off x="7996225" y="6660756"/>
            <a:ext cx="1213987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images: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3476" grpId="0" build="p"/>
      <p:bldP spid="2793481" grpId="0"/>
      <p:bldP spid="2793482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digital refocusing</a:t>
            </a:r>
          </a:p>
        </p:txBody>
      </p:sp>
      <p:pic>
        <p:nvPicPr>
          <p:cNvPr id="2797571" name="Picture 3" descr="jacqu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7572" name="Picture 4" descr="marsh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7573" name="Picture 5" descr="pol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7574" name="Picture 6" descr="mat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7575" name="Picture 7" descr="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996225" y="6660756"/>
            <a:ext cx="1213987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images: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8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136525"/>
            <a:ext cx="6365875" cy="795338"/>
          </a:xfrm>
        </p:spPr>
        <p:txBody>
          <a:bodyPr/>
          <a:lstStyle/>
          <a:p>
            <a:r>
              <a:rPr lang="en-US" sz="3200"/>
              <a:t>Extending the depth of field </a:t>
            </a:r>
          </a:p>
        </p:txBody>
      </p:sp>
      <p:pic>
        <p:nvPicPr>
          <p:cNvPr id="2803715" name="Picture 3" descr="all-fo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" b="1370"/>
          <a:stretch>
            <a:fillRect/>
          </a:stretch>
        </p:blipFill>
        <p:spPr bwMode="auto">
          <a:xfrm>
            <a:off x="6167438" y="1123950"/>
            <a:ext cx="2808287" cy="27844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3716" name="Picture 4" descr="subaper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127125"/>
            <a:ext cx="2781300" cy="27813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03717" name="Group 5"/>
          <p:cNvGrpSpPr>
            <a:grpSpLocks/>
          </p:cNvGrpSpPr>
          <p:nvPr/>
        </p:nvGrpSpPr>
        <p:grpSpPr bwMode="auto">
          <a:xfrm>
            <a:off x="3233738" y="2832100"/>
            <a:ext cx="2709862" cy="2940050"/>
            <a:chOff x="2037" y="1794"/>
            <a:chExt cx="1707" cy="1852"/>
          </a:xfrm>
        </p:grpSpPr>
        <p:pic>
          <p:nvPicPr>
            <p:cNvPr id="2803718" name="Picture 6" descr="subaperture-closeu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" y="2631"/>
              <a:ext cx="1652" cy="101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03719" name="Rectangle 7"/>
            <p:cNvSpPr>
              <a:spLocks noChangeArrowheads="1"/>
            </p:cNvSpPr>
            <p:nvPr/>
          </p:nvSpPr>
          <p:spPr bwMode="auto">
            <a:xfrm>
              <a:off x="3218" y="1794"/>
              <a:ext cx="526" cy="3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3720" name="Line 8"/>
            <p:cNvSpPr>
              <a:spLocks noChangeShapeType="1"/>
            </p:cNvSpPr>
            <p:nvPr/>
          </p:nvSpPr>
          <p:spPr bwMode="auto">
            <a:xfrm flipH="1">
              <a:off x="2037" y="1794"/>
              <a:ext cx="1181" cy="8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3721" name="Line 9"/>
            <p:cNvSpPr>
              <a:spLocks noChangeShapeType="1"/>
            </p:cNvSpPr>
            <p:nvPr/>
          </p:nvSpPr>
          <p:spPr bwMode="auto">
            <a:xfrm flipH="1">
              <a:off x="3689" y="2181"/>
              <a:ext cx="55" cy="44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03722" name="Picture 10" descr="pol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127125"/>
            <a:ext cx="2781300" cy="27813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03723" name="Group 11"/>
          <p:cNvGrpSpPr>
            <a:grpSpLocks/>
          </p:cNvGrpSpPr>
          <p:nvPr/>
        </p:nvGrpSpPr>
        <p:grpSpPr bwMode="auto">
          <a:xfrm>
            <a:off x="6245225" y="2832100"/>
            <a:ext cx="2709863" cy="2940050"/>
            <a:chOff x="3934" y="1794"/>
            <a:chExt cx="1707" cy="1852"/>
          </a:xfrm>
        </p:grpSpPr>
        <p:pic>
          <p:nvPicPr>
            <p:cNvPr id="2803724" name="Picture 12" descr="all-focus-closeu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" y="2624"/>
              <a:ext cx="1649" cy="102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03725" name="Rectangle 13"/>
            <p:cNvSpPr>
              <a:spLocks noChangeArrowheads="1"/>
            </p:cNvSpPr>
            <p:nvPr/>
          </p:nvSpPr>
          <p:spPr bwMode="auto">
            <a:xfrm>
              <a:off x="5115" y="1794"/>
              <a:ext cx="526" cy="3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3726" name="Line 14"/>
            <p:cNvSpPr>
              <a:spLocks noChangeShapeType="1"/>
            </p:cNvSpPr>
            <p:nvPr/>
          </p:nvSpPr>
          <p:spPr bwMode="auto">
            <a:xfrm flipH="1">
              <a:off x="3934" y="1794"/>
              <a:ext cx="1181" cy="8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3727" name="Line 15"/>
            <p:cNvSpPr>
              <a:spLocks noChangeShapeType="1"/>
            </p:cNvSpPr>
            <p:nvPr/>
          </p:nvSpPr>
          <p:spPr bwMode="auto">
            <a:xfrm flipH="1">
              <a:off x="5586" y="2181"/>
              <a:ext cx="55" cy="44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03728" name="Text Box 16"/>
          <p:cNvSpPr txBox="1">
            <a:spLocks noChangeArrowheads="1"/>
          </p:cNvSpPr>
          <p:nvPr/>
        </p:nvSpPr>
        <p:spPr bwMode="auto">
          <a:xfrm>
            <a:off x="3148013" y="5845175"/>
            <a:ext cx="2776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  <a:buSzPct val="100000"/>
            </a:pPr>
            <a:r>
              <a:rPr lang="en-US" i="0"/>
              <a:t>conventional photograph,</a:t>
            </a:r>
            <a:br>
              <a:rPr lang="en-US" i="0"/>
            </a:br>
            <a:r>
              <a:rPr lang="en-US" i="0"/>
              <a:t>main lens at  </a:t>
            </a:r>
            <a:r>
              <a:rPr lang="en-US"/>
              <a:t>f</a:t>
            </a:r>
            <a:r>
              <a:rPr lang="en-US" i="0"/>
              <a:t> / 22</a:t>
            </a:r>
            <a:endParaRPr lang="en-US"/>
          </a:p>
        </p:txBody>
      </p:sp>
      <p:sp>
        <p:nvSpPr>
          <p:cNvPr id="2803729" name="Text Box 17"/>
          <p:cNvSpPr txBox="1">
            <a:spLocks noChangeArrowheads="1"/>
          </p:cNvSpPr>
          <p:nvPr/>
        </p:nvSpPr>
        <p:spPr bwMode="auto">
          <a:xfrm>
            <a:off x="188913" y="5845175"/>
            <a:ext cx="2776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  <a:buSzPct val="100000"/>
            </a:pPr>
            <a:r>
              <a:rPr lang="en-US" i="0"/>
              <a:t>conventional photograph,</a:t>
            </a:r>
            <a:br>
              <a:rPr lang="en-US" i="0"/>
            </a:br>
            <a:r>
              <a:rPr lang="en-US" i="0"/>
              <a:t>main lens at  </a:t>
            </a:r>
            <a:r>
              <a:rPr lang="en-US"/>
              <a:t>f</a:t>
            </a:r>
            <a:r>
              <a:rPr lang="en-US" i="0"/>
              <a:t> / 4</a:t>
            </a:r>
          </a:p>
          <a:p>
            <a:pPr algn="ctr"/>
            <a:endParaRPr lang="en-US"/>
          </a:p>
        </p:txBody>
      </p:sp>
      <p:sp>
        <p:nvSpPr>
          <p:cNvPr id="2803730" name="Text Box 18"/>
          <p:cNvSpPr txBox="1">
            <a:spLocks noChangeArrowheads="1"/>
          </p:cNvSpPr>
          <p:nvPr/>
        </p:nvSpPr>
        <p:spPr bwMode="auto">
          <a:xfrm>
            <a:off x="6105525" y="5845175"/>
            <a:ext cx="3046413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  <a:buSzPct val="100000"/>
            </a:pPr>
            <a:r>
              <a:rPr lang="en-US" i="0"/>
              <a:t>light field, main lens at </a:t>
            </a:r>
            <a:r>
              <a:rPr lang="en-US"/>
              <a:t>f</a:t>
            </a:r>
            <a:r>
              <a:rPr lang="en-US" i="0"/>
              <a:t> / 4,</a:t>
            </a:r>
            <a:br>
              <a:rPr lang="en-US" i="0"/>
            </a:br>
            <a:r>
              <a:rPr lang="en-US" i="0"/>
              <a:t>after all-focus algorithm</a:t>
            </a:r>
            <a:br>
              <a:rPr lang="en-US" i="0"/>
            </a:br>
            <a:r>
              <a:rPr lang="en-US" sz="1800" i="0"/>
              <a:t>[Agarwala 2004]</a:t>
            </a:r>
          </a:p>
          <a:p>
            <a:pPr algn="ctr"/>
            <a:endParaRPr lang="en-US"/>
          </a:p>
        </p:txBody>
      </p:sp>
      <p:grpSp>
        <p:nvGrpSpPr>
          <p:cNvPr id="2803731" name="Group 19"/>
          <p:cNvGrpSpPr>
            <a:grpSpLocks/>
          </p:cNvGrpSpPr>
          <p:nvPr/>
        </p:nvGrpSpPr>
        <p:grpSpPr bwMode="auto">
          <a:xfrm>
            <a:off x="236538" y="2827338"/>
            <a:ext cx="2713037" cy="2952750"/>
            <a:chOff x="149" y="1791"/>
            <a:chExt cx="1709" cy="1860"/>
          </a:xfrm>
        </p:grpSpPr>
        <p:graphicFrame>
          <p:nvGraphicFramePr>
            <p:cNvPr id="2803732" name="Object 20"/>
            <p:cNvGraphicFramePr>
              <a:graphicFrameLocks noChangeAspect="1"/>
            </p:cNvGraphicFramePr>
            <p:nvPr/>
          </p:nvGraphicFramePr>
          <p:xfrm>
            <a:off x="149" y="2625"/>
            <a:ext cx="1652" cy="10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Image" r:id="rId9" imgW="3517460" imgH="2184127" progId="Photoshop.Image.8">
                    <p:embed/>
                  </p:oleObj>
                </mc:Choice>
                <mc:Fallback>
                  <p:oleObj name="Image" r:id="rId9" imgW="3517460" imgH="218412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" y="2625"/>
                          <a:ext cx="1652" cy="1026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03733" name="Group 21"/>
            <p:cNvGrpSpPr>
              <a:grpSpLocks/>
            </p:cNvGrpSpPr>
            <p:nvPr/>
          </p:nvGrpSpPr>
          <p:grpSpPr bwMode="auto">
            <a:xfrm>
              <a:off x="151" y="1791"/>
              <a:ext cx="1707" cy="830"/>
              <a:chOff x="141" y="425"/>
              <a:chExt cx="1707" cy="830"/>
            </a:xfrm>
          </p:grpSpPr>
          <p:sp>
            <p:nvSpPr>
              <p:cNvPr id="2803734" name="Rectangle 22"/>
              <p:cNvSpPr>
                <a:spLocks noChangeArrowheads="1"/>
              </p:cNvSpPr>
              <p:nvPr/>
            </p:nvSpPr>
            <p:spPr bwMode="auto">
              <a:xfrm>
                <a:off x="1322" y="425"/>
                <a:ext cx="526" cy="387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3735" name="Line 23"/>
              <p:cNvSpPr>
                <a:spLocks noChangeShapeType="1"/>
              </p:cNvSpPr>
              <p:nvPr/>
            </p:nvSpPr>
            <p:spPr bwMode="auto">
              <a:xfrm flipH="1">
                <a:off x="141" y="425"/>
                <a:ext cx="1181" cy="83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736" name="Line 24"/>
              <p:cNvSpPr>
                <a:spLocks noChangeShapeType="1"/>
              </p:cNvSpPr>
              <p:nvPr/>
            </p:nvSpPr>
            <p:spPr bwMode="auto">
              <a:xfrm flipH="1">
                <a:off x="1793" y="812"/>
                <a:ext cx="55" cy="44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996225" y="6660756"/>
            <a:ext cx="1213987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images: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6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3728" grpId="0"/>
      <p:bldP spid="28037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Digitally moving the observer</a:t>
            </a:r>
          </a:p>
        </p:txBody>
      </p:sp>
      <p:sp>
        <p:nvSpPr>
          <p:cNvPr id="280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9063" y="5646738"/>
            <a:ext cx="6365875" cy="795337"/>
          </a:xfrm>
        </p:spPr>
        <p:txBody>
          <a:bodyPr>
            <a:normAutofit fontScale="92500"/>
          </a:bodyPr>
          <a:lstStyle/>
          <a:p>
            <a:r>
              <a:rPr lang="en-US"/>
              <a:t>moving the observer  =  moving the window we extract from the microlenses</a:t>
            </a:r>
          </a:p>
        </p:txBody>
      </p:sp>
      <p:pic>
        <p:nvPicPr>
          <p:cNvPr id="2807812" name="Picture 4" descr="one-microlens-on-light-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2505075"/>
            <a:ext cx="587375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7813" name="Rectangle 5"/>
          <p:cNvSpPr>
            <a:spLocks noChangeArrowheads="1"/>
          </p:cNvSpPr>
          <p:nvPr/>
        </p:nvSpPr>
        <p:spPr bwMode="auto">
          <a:xfrm>
            <a:off x="7866063" y="2781300"/>
            <a:ext cx="88900" cy="88900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07814" name="Rectangle 6"/>
          <p:cNvSpPr>
            <a:spLocks noChangeArrowheads="1"/>
          </p:cNvSpPr>
          <p:nvPr/>
        </p:nvSpPr>
        <p:spPr bwMode="auto">
          <a:xfrm>
            <a:off x="7631113" y="2546350"/>
            <a:ext cx="566737" cy="566738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66FF33"/>
              </a:solidFill>
            </a:endParaRPr>
          </a:p>
        </p:txBody>
      </p:sp>
      <p:sp>
        <p:nvSpPr>
          <p:cNvPr id="2807815" name="Line 7"/>
          <p:cNvSpPr>
            <a:spLocks noChangeShapeType="1"/>
          </p:cNvSpPr>
          <p:nvPr/>
        </p:nvSpPr>
        <p:spPr bwMode="auto">
          <a:xfrm>
            <a:off x="6781800" y="2009775"/>
            <a:ext cx="0" cy="13128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07816" name="Picture 8" descr="one-microlens-on-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4451350"/>
            <a:ext cx="582612" cy="620713"/>
          </a:xfrm>
          <a:prstGeom prst="rect">
            <a:avLst/>
          </a:prstGeom>
          <a:solidFill>
            <a:srgbClr val="D78D8D"/>
          </a:solidFill>
        </p:spPr>
      </p:pic>
      <p:sp>
        <p:nvSpPr>
          <p:cNvPr id="2807817" name="Rectangle 9"/>
          <p:cNvSpPr>
            <a:spLocks noChangeArrowheads="1"/>
          </p:cNvSpPr>
          <p:nvPr/>
        </p:nvSpPr>
        <p:spPr bwMode="auto">
          <a:xfrm>
            <a:off x="7875588" y="4830763"/>
            <a:ext cx="88900" cy="88900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07818" name="Text Box 10"/>
          <p:cNvSpPr txBox="1">
            <a:spLocks noChangeArrowheads="1"/>
          </p:cNvSpPr>
          <p:nvPr/>
        </p:nvSpPr>
        <p:spPr bwMode="auto">
          <a:xfrm>
            <a:off x="7062788" y="2535238"/>
            <a:ext cx="420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sp>
        <p:nvSpPr>
          <p:cNvPr id="2807819" name="Text Box 11"/>
          <p:cNvSpPr txBox="1">
            <a:spLocks noChangeArrowheads="1"/>
          </p:cNvSpPr>
          <p:nvPr/>
        </p:nvSpPr>
        <p:spPr bwMode="auto">
          <a:xfrm>
            <a:off x="7138988" y="4587875"/>
            <a:ext cx="420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grpSp>
        <p:nvGrpSpPr>
          <p:cNvPr id="2807820" name="Group 12"/>
          <p:cNvGrpSpPr>
            <a:grpSpLocks/>
          </p:cNvGrpSpPr>
          <p:nvPr/>
        </p:nvGrpSpPr>
        <p:grpSpPr bwMode="auto">
          <a:xfrm>
            <a:off x="1477963" y="2009775"/>
            <a:ext cx="5334000" cy="1314450"/>
            <a:chOff x="931" y="1266"/>
            <a:chExt cx="3360" cy="828"/>
          </a:xfrm>
        </p:grpSpPr>
        <p:sp>
          <p:nvSpPr>
            <p:cNvPr id="2807821" name="Line 13"/>
            <p:cNvSpPr>
              <a:spLocks noChangeShapeType="1"/>
            </p:cNvSpPr>
            <p:nvPr/>
          </p:nvSpPr>
          <p:spPr bwMode="auto">
            <a:xfrm>
              <a:off x="2620" y="1266"/>
              <a:ext cx="1651" cy="5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22" name="Line 14"/>
            <p:cNvSpPr>
              <a:spLocks noChangeShapeType="1"/>
            </p:cNvSpPr>
            <p:nvPr/>
          </p:nvSpPr>
          <p:spPr bwMode="auto">
            <a:xfrm flipV="1">
              <a:off x="968" y="1266"/>
              <a:ext cx="1652" cy="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23" name="Line 15"/>
            <p:cNvSpPr>
              <a:spLocks noChangeShapeType="1"/>
            </p:cNvSpPr>
            <p:nvPr/>
          </p:nvSpPr>
          <p:spPr bwMode="auto">
            <a:xfrm>
              <a:off x="971" y="1572"/>
              <a:ext cx="1649" cy="5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24" name="Line 16"/>
            <p:cNvSpPr>
              <a:spLocks noChangeShapeType="1"/>
            </p:cNvSpPr>
            <p:nvPr/>
          </p:nvSpPr>
          <p:spPr bwMode="auto">
            <a:xfrm flipV="1">
              <a:off x="2620" y="1794"/>
              <a:ext cx="1659" cy="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25" name="Line 17"/>
            <p:cNvSpPr>
              <a:spLocks noChangeShapeType="1"/>
            </p:cNvSpPr>
            <p:nvPr/>
          </p:nvSpPr>
          <p:spPr bwMode="auto">
            <a:xfrm>
              <a:off x="982" y="1573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826" name="Group 18"/>
            <p:cNvGrpSpPr>
              <a:grpSpLocks/>
            </p:cNvGrpSpPr>
            <p:nvPr/>
          </p:nvGrpSpPr>
          <p:grpSpPr bwMode="auto">
            <a:xfrm>
              <a:off x="4099" y="1319"/>
              <a:ext cx="192" cy="729"/>
              <a:chOff x="4099" y="3114"/>
              <a:chExt cx="192" cy="729"/>
            </a:xfrm>
          </p:grpSpPr>
          <p:grpSp>
            <p:nvGrpSpPr>
              <p:cNvPr id="2807827" name="Group 19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807828" name="Line 20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29" name="Line 2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0" name="Line 22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1" name="Line 2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2" name="Line 24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3" name="Oval 25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34" name="Group 26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807835" name="Line 27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6" name="Line 2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7" name="Line 29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8" name="Line 30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9" name="Line 31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0" name="Oval 32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41" name="Group 33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807842" name="Line 3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3" name="Line 3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4" name="Line 3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5" name="Line 3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6" name="Line 3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7" name="Oval 3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48" name="Group 40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807849" name="Line 4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0" name="Line 4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1" name="Line 4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2" name="Line 4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3" name="Line 4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4" name="Oval 4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07855" name="Group 47"/>
            <p:cNvGrpSpPr>
              <a:grpSpLocks/>
            </p:cNvGrpSpPr>
            <p:nvPr/>
          </p:nvGrpSpPr>
          <p:grpSpPr bwMode="auto">
            <a:xfrm flipH="1">
              <a:off x="2586" y="1267"/>
              <a:ext cx="70" cy="827"/>
              <a:chOff x="1862" y="1212"/>
              <a:chExt cx="346" cy="1502"/>
            </a:xfrm>
          </p:grpSpPr>
          <p:sp>
            <p:nvSpPr>
              <p:cNvPr id="2807856" name="Arc 48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57" name="Arc 49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58" name="Arc 50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59" name="Arc 51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07860" name="Group 52"/>
            <p:cNvGrpSpPr>
              <a:grpSpLocks/>
            </p:cNvGrpSpPr>
            <p:nvPr/>
          </p:nvGrpSpPr>
          <p:grpSpPr bwMode="auto">
            <a:xfrm>
              <a:off x="931" y="1449"/>
              <a:ext cx="68" cy="229"/>
              <a:chOff x="945" y="2602"/>
              <a:chExt cx="68" cy="229"/>
            </a:xfrm>
          </p:grpSpPr>
          <p:sp>
            <p:nvSpPr>
              <p:cNvPr id="2807861" name="Rectangle 53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62" name="Rectangle 54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63" name="Rectangle 55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07864" name="Group 56"/>
          <p:cNvGrpSpPr>
            <a:grpSpLocks/>
          </p:cNvGrpSpPr>
          <p:nvPr/>
        </p:nvGrpSpPr>
        <p:grpSpPr bwMode="auto">
          <a:xfrm>
            <a:off x="1476375" y="1922463"/>
            <a:ext cx="5337175" cy="1477962"/>
            <a:chOff x="930" y="196"/>
            <a:chExt cx="3362" cy="931"/>
          </a:xfrm>
        </p:grpSpPr>
        <p:sp>
          <p:nvSpPr>
            <p:cNvPr id="2807865" name="Line 57"/>
            <p:cNvSpPr>
              <a:spLocks noChangeShapeType="1"/>
            </p:cNvSpPr>
            <p:nvPr/>
          </p:nvSpPr>
          <p:spPr bwMode="auto">
            <a:xfrm>
              <a:off x="4273" y="252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66" name="Line 58"/>
            <p:cNvSpPr>
              <a:spLocks noChangeShapeType="1"/>
            </p:cNvSpPr>
            <p:nvPr/>
          </p:nvSpPr>
          <p:spPr bwMode="auto">
            <a:xfrm>
              <a:off x="983" y="559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867" name="Group 59"/>
            <p:cNvGrpSpPr>
              <a:grpSpLocks/>
            </p:cNvGrpSpPr>
            <p:nvPr/>
          </p:nvGrpSpPr>
          <p:grpSpPr bwMode="auto">
            <a:xfrm>
              <a:off x="4100" y="305"/>
              <a:ext cx="192" cy="729"/>
              <a:chOff x="4099" y="3114"/>
              <a:chExt cx="192" cy="729"/>
            </a:xfrm>
          </p:grpSpPr>
          <p:grpSp>
            <p:nvGrpSpPr>
              <p:cNvPr id="2807868" name="Group 60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807869" name="Line 6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0" name="Line 6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1" name="Line 6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2" name="Line 6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3" name="Line 6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4" name="Oval 6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75" name="Group 67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807876" name="Line 68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7" name="Line 6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8" name="Line 70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9" name="Line 7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0" name="Line 72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1" name="Oval 73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82" name="Group 74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807883" name="Line 75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4" name="Line 7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5" name="Line 77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6" name="Line 7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7" name="Line 79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8" name="Oval 80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89" name="Group 81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807890" name="Line 82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1" name="Line 8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2" name="Line 84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3" name="Line 8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4" name="Line 86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5" name="Oval 87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07896" name="Group 88"/>
            <p:cNvGrpSpPr>
              <a:grpSpLocks/>
            </p:cNvGrpSpPr>
            <p:nvPr/>
          </p:nvGrpSpPr>
          <p:grpSpPr bwMode="auto">
            <a:xfrm flipH="1">
              <a:off x="2587" y="253"/>
              <a:ext cx="70" cy="827"/>
              <a:chOff x="1862" y="1212"/>
              <a:chExt cx="346" cy="1502"/>
            </a:xfrm>
          </p:grpSpPr>
          <p:sp>
            <p:nvSpPr>
              <p:cNvPr id="2807897" name="Arc 89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98" name="Arc 90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99" name="Arc 91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00" name="Arc 92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07901" name="Line 93"/>
            <p:cNvSpPr>
              <a:spLocks noChangeShapeType="1"/>
            </p:cNvSpPr>
            <p:nvPr/>
          </p:nvSpPr>
          <p:spPr bwMode="auto">
            <a:xfrm flipV="1">
              <a:off x="2555" y="196"/>
              <a:ext cx="0" cy="434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902" name="Line 94"/>
            <p:cNvSpPr>
              <a:spLocks noChangeShapeType="1"/>
            </p:cNvSpPr>
            <p:nvPr/>
          </p:nvSpPr>
          <p:spPr bwMode="auto">
            <a:xfrm flipV="1">
              <a:off x="2555" y="688"/>
              <a:ext cx="0" cy="439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903" name="Group 95"/>
            <p:cNvGrpSpPr>
              <a:grpSpLocks/>
            </p:cNvGrpSpPr>
            <p:nvPr/>
          </p:nvGrpSpPr>
          <p:grpSpPr bwMode="auto">
            <a:xfrm>
              <a:off x="930" y="436"/>
              <a:ext cx="68" cy="229"/>
              <a:chOff x="945" y="2602"/>
              <a:chExt cx="68" cy="229"/>
            </a:xfrm>
          </p:grpSpPr>
          <p:sp>
            <p:nvSpPr>
              <p:cNvPr id="2807904" name="Rectangle 96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05" name="Rectangle 97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06" name="Rectangle 98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07907" name="Group 99"/>
          <p:cNvGrpSpPr>
            <a:grpSpLocks/>
          </p:cNvGrpSpPr>
          <p:nvPr/>
        </p:nvGrpSpPr>
        <p:grpSpPr bwMode="auto">
          <a:xfrm>
            <a:off x="1458913" y="3886200"/>
            <a:ext cx="5354637" cy="1409700"/>
            <a:chOff x="919" y="2448"/>
            <a:chExt cx="3373" cy="888"/>
          </a:xfrm>
        </p:grpSpPr>
        <p:sp>
          <p:nvSpPr>
            <p:cNvPr id="2807908" name="Line 100"/>
            <p:cNvSpPr>
              <a:spLocks noChangeShapeType="1"/>
            </p:cNvSpPr>
            <p:nvPr/>
          </p:nvSpPr>
          <p:spPr bwMode="auto">
            <a:xfrm>
              <a:off x="4273" y="2483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909" name="Line 101"/>
            <p:cNvSpPr>
              <a:spLocks noChangeShapeType="1"/>
            </p:cNvSpPr>
            <p:nvPr/>
          </p:nvSpPr>
          <p:spPr bwMode="auto">
            <a:xfrm flipV="1">
              <a:off x="2656" y="3006"/>
              <a:ext cx="1610" cy="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910" name="Group 102"/>
            <p:cNvGrpSpPr>
              <a:grpSpLocks/>
            </p:cNvGrpSpPr>
            <p:nvPr/>
          </p:nvGrpSpPr>
          <p:grpSpPr bwMode="auto">
            <a:xfrm>
              <a:off x="4100" y="2536"/>
              <a:ext cx="192" cy="729"/>
              <a:chOff x="4099" y="3114"/>
              <a:chExt cx="192" cy="729"/>
            </a:xfrm>
          </p:grpSpPr>
          <p:grpSp>
            <p:nvGrpSpPr>
              <p:cNvPr id="2807911" name="Group 103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807912" name="Line 10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3" name="Line 10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4" name="Line 10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5" name="Line 10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6" name="Line 10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7" name="Oval 10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918" name="Group 110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807919" name="Line 11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0" name="Line 11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1" name="Line 11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2" name="Line 11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3" name="Line 11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4" name="Oval 11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925" name="Group 117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807926" name="Line 118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7" name="Line 11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8" name="Line 120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9" name="Line 12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0" name="Line 122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1" name="Oval 123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932" name="Group 124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807933" name="Line 125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4" name="Line 12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5" name="Line 127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6" name="Line 12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7" name="Line 129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8" name="Oval 130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07939" name="Group 131"/>
            <p:cNvGrpSpPr>
              <a:grpSpLocks/>
            </p:cNvGrpSpPr>
            <p:nvPr/>
          </p:nvGrpSpPr>
          <p:grpSpPr bwMode="auto">
            <a:xfrm flipH="1">
              <a:off x="2587" y="2484"/>
              <a:ext cx="70" cy="827"/>
              <a:chOff x="1862" y="1212"/>
              <a:chExt cx="346" cy="1502"/>
            </a:xfrm>
          </p:grpSpPr>
          <p:sp>
            <p:nvSpPr>
              <p:cNvPr id="2807940" name="Arc 132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1" name="Arc 133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2" name="Arc 134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3" name="Arc 135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07944" name="Line 136"/>
            <p:cNvSpPr>
              <a:spLocks noChangeShapeType="1"/>
            </p:cNvSpPr>
            <p:nvPr/>
          </p:nvSpPr>
          <p:spPr bwMode="auto">
            <a:xfrm flipV="1">
              <a:off x="2555" y="2448"/>
              <a:ext cx="0" cy="588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945" name="Line 137"/>
            <p:cNvSpPr>
              <a:spLocks noChangeShapeType="1"/>
            </p:cNvSpPr>
            <p:nvPr/>
          </p:nvSpPr>
          <p:spPr bwMode="auto">
            <a:xfrm flipV="1">
              <a:off x="2555" y="3094"/>
              <a:ext cx="0" cy="242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946" name="Group 138"/>
            <p:cNvGrpSpPr>
              <a:grpSpLocks/>
            </p:cNvGrpSpPr>
            <p:nvPr/>
          </p:nvGrpSpPr>
          <p:grpSpPr bwMode="auto">
            <a:xfrm>
              <a:off x="919" y="2660"/>
              <a:ext cx="68" cy="229"/>
              <a:chOff x="945" y="2602"/>
              <a:chExt cx="68" cy="229"/>
            </a:xfrm>
          </p:grpSpPr>
          <p:sp>
            <p:nvSpPr>
              <p:cNvPr id="2807947" name="Rectangle 139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8" name="Rectangle 140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9" name="Rectangle 141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07950" name="Line 142"/>
            <p:cNvSpPr>
              <a:spLocks noChangeShapeType="1"/>
            </p:cNvSpPr>
            <p:nvPr/>
          </p:nvSpPr>
          <p:spPr bwMode="auto">
            <a:xfrm>
              <a:off x="978" y="2783"/>
              <a:ext cx="1610" cy="2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951" name="Line 143"/>
            <p:cNvSpPr>
              <a:spLocks noChangeShapeType="1"/>
            </p:cNvSpPr>
            <p:nvPr/>
          </p:nvSpPr>
          <p:spPr bwMode="auto">
            <a:xfrm>
              <a:off x="2586" y="3065"/>
              <a:ext cx="71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" name="Rectangle 8"/>
          <p:cNvSpPr>
            <a:spLocks noChangeArrowheads="1"/>
          </p:cNvSpPr>
          <p:nvPr/>
        </p:nvSpPr>
        <p:spPr bwMode="auto">
          <a:xfrm>
            <a:off x="7996225" y="6660756"/>
            <a:ext cx="1213987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images: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4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7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807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807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0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0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7813" grpId="0" animBg="1"/>
      <p:bldP spid="2807814" grpId="0" animBg="1"/>
      <p:bldP spid="2807817" grpId="0" animBg="1"/>
      <p:bldP spid="28078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moving the observer</a:t>
            </a:r>
          </a:p>
        </p:txBody>
      </p:sp>
      <p:pic>
        <p:nvPicPr>
          <p:cNvPr id="2809859" name="Picture 3" descr="pan-le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3888" y="1639888"/>
            <a:ext cx="27193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9860" name="Picture 4" descr="pen-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3888" y="1639888"/>
            <a:ext cx="27193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9861" name="Picture 5" descr="pan-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3888" y="1639888"/>
            <a:ext cx="27193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9862" name="Picture 6" descr="pan-right-l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639888"/>
            <a:ext cx="2719387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8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1906" name="Picture 2" descr="pen-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3888" y="1639888"/>
            <a:ext cx="27193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1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backward and forward</a:t>
            </a:r>
          </a:p>
        </p:txBody>
      </p:sp>
      <p:pic>
        <p:nvPicPr>
          <p:cNvPr id="2811908" name="Picture 4" descr="dolly-backw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3"/>
          <a:stretch>
            <a:fillRect/>
          </a:stretch>
        </p:blipFill>
        <p:spPr bwMode="auto">
          <a:xfrm>
            <a:off x="3163888" y="1639888"/>
            <a:ext cx="2717800" cy="52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1909" name="Picture 5" descr="pen-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2300" y="1639888"/>
            <a:ext cx="2719388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1910" name="Picture 6" descr="dolly-forw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6"/>
          <a:stretch>
            <a:fillRect/>
          </a:stretch>
        </p:blipFill>
        <p:spPr bwMode="auto">
          <a:xfrm>
            <a:off x="3152775" y="1639888"/>
            <a:ext cx="2725738" cy="52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visible light spectrum</a:t>
            </a:r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1371600"/>
          </a:xfrm>
          <a:noFill/>
          <a:ln/>
        </p:spPr>
        <p:txBody>
          <a:bodyPr/>
          <a:lstStyle/>
          <a:p>
            <a:r>
              <a:rPr lang="en-US" sz="2000"/>
              <a:t>We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see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electromagnetic radiation in a range of wavelengths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40924" y="1886902"/>
            <a:ext cx="4280977" cy="4038600"/>
            <a:chOff x="2340924" y="1886902"/>
            <a:chExt cx="4280977" cy="4038600"/>
          </a:xfrm>
        </p:grpSpPr>
        <p:graphicFrame>
          <p:nvGraphicFramePr>
            <p:cNvPr id="38195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8073792"/>
                </p:ext>
              </p:extLst>
            </p:nvPr>
          </p:nvGraphicFramePr>
          <p:xfrm>
            <a:off x="2340924" y="1886902"/>
            <a:ext cx="3913187" cy="403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343" name="Artwork" r:id="rId4" imgW="4133333" imgH="4266667" progId="Adobe.Illustrator.7">
                    <p:embed/>
                  </p:oleObj>
                </mc:Choice>
                <mc:Fallback>
                  <p:oleObj name="Artwork" r:id="rId4" imgW="4133333" imgH="4266667" progId="Adobe.Illustrator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0924" y="1886902"/>
                          <a:ext cx="3913187" cy="403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8077" t="11427" r="9469" b="14691"/>
            <a:stretch/>
          </p:blipFill>
          <p:spPr>
            <a:xfrm rot="5400000">
              <a:off x="5012481" y="3603157"/>
              <a:ext cx="1990560" cy="1228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77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spectrum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90600"/>
          </a:xfrm>
        </p:spPr>
        <p:txBody>
          <a:bodyPr/>
          <a:lstStyle/>
          <a:p>
            <a:r>
              <a:rPr lang="en-US" sz="2000"/>
              <a:t>The appearance of light depends on its power </a:t>
            </a:r>
            <a:r>
              <a:rPr lang="en-US" sz="2000" b="1"/>
              <a:t>spectrum</a:t>
            </a:r>
          </a:p>
          <a:p>
            <a:pPr lvl="1"/>
            <a:r>
              <a:rPr lang="en-US" sz="1800"/>
              <a:t>How much power (or energy) at each wavelength</a:t>
            </a:r>
          </a:p>
        </p:txBody>
      </p:sp>
      <p:pic>
        <p:nvPicPr>
          <p:cNvPr id="384004" name="Picture 4" descr="wandell-4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4997500" cy="239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4005" name="Text Box 5"/>
          <p:cNvSpPr txBox="1">
            <a:spLocks noChangeArrowheads="1"/>
          </p:cNvSpPr>
          <p:nvPr/>
        </p:nvSpPr>
        <p:spPr bwMode="auto">
          <a:xfrm>
            <a:off x="2878138" y="4191000"/>
            <a:ext cx="1236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daylight</a:t>
            </a:r>
          </a:p>
        </p:txBody>
      </p:sp>
      <p:sp>
        <p:nvSpPr>
          <p:cNvPr id="384006" name="Text Box 6"/>
          <p:cNvSpPr txBox="1">
            <a:spLocks noChangeArrowheads="1"/>
          </p:cNvSpPr>
          <p:nvPr/>
        </p:nvSpPr>
        <p:spPr bwMode="auto">
          <a:xfrm>
            <a:off x="5181600" y="4191000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tungsten bulb</a:t>
            </a:r>
          </a:p>
        </p:txBody>
      </p:sp>
      <p:sp>
        <p:nvSpPr>
          <p:cNvPr id="384007" name="Rectangle 7"/>
          <p:cNvSpPr>
            <a:spLocks noChangeArrowheads="1"/>
          </p:cNvSpPr>
          <p:nvPr/>
        </p:nvSpPr>
        <p:spPr bwMode="auto">
          <a:xfrm>
            <a:off x="685800" y="4648200"/>
            <a:ext cx="7772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latin typeface="Arial" charset="0"/>
              </a:rPr>
              <a:t>Our visual system converts a light spectrum into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>
                <a:latin typeface="Arial" charset="0"/>
              </a:rPr>
              <a:t>color</a:t>
            </a:r>
            <a:r>
              <a:rPr lang="ja-JP" altLang="en-US" sz="2000" dirty="0">
                <a:latin typeface="Arial"/>
              </a:rPr>
              <a:t>”</a:t>
            </a:r>
            <a:endParaRPr lang="en-US" sz="20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Arial" charset="0"/>
              </a:rPr>
              <a:t>This is a rather complex transformation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8203521" y="3052969"/>
            <a:ext cx="157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5639362" y="5084513"/>
            <a:ext cx="2742599" cy="1612656"/>
            <a:chOff x="3264" y="2569"/>
            <a:chExt cx="2256" cy="1447"/>
          </a:xfrm>
        </p:grpSpPr>
        <p:pic>
          <p:nvPicPr>
            <p:cNvPr id="10" name="Picture 10" descr="equilumina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21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7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Brightness contrast and constancy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apparent brightness depends on the surrounding region </a:t>
            </a:r>
          </a:p>
          <a:p>
            <a:pPr lvl="1"/>
            <a:r>
              <a:rPr lang="en-US" sz="1800" b="1" dirty="0"/>
              <a:t>brightness contrast</a:t>
            </a:r>
            <a:r>
              <a:rPr lang="en-US" sz="1800" dirty="0"/>
              <a:t>:  a constant colored region </a:t>
            </a:r>
            <a:r>
              <a:rPr lang="en-US" sz="1800" dirty="0" smtClean="0"/>
              <a:t>seems </a:t>
            </a:r>
            <a:r>
              <a:rPr lang="en-US" sz="1800" dirty="0"/>
              <a:t>lighter or darker depending on the </a:t>
            </a:r>
            <a:r>
              <a:rPr lang="en-US" sz="1800" dirty="0" smtClean="0"/>
              <a:t>surroundings: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r>
              <a:rPr lang="en-US" sz="1600" dirty="0">
                <a:hlinkClick r:id="rId3"/>
              </a:rPr>
              <a:t>http://www.sandlotscience.com/Contrast/Checker_Board_2.htm</a:t>
            </a:r>
            <a:r>
              <a:rPr lang="en-US" sz="1600" dirty="0"/>
              <a:t>  </a:t>
            </a:r>
          </a:p>
          <a:p>
            <a:pPr lvl="2"/>
            <a:endParaRPr lang="en-US" sz="1600" dirty="0"/>
          </a:p>
          <a:p>
            <a:pPr lvl="1"/>
            <a:r>
              <a:rPr lang="en-US" sz="1800" b="1" dirty="0"/>
              <a:t>brightness constancy</a:t>
            </a:r>
            <a:r>
              <a:rPr lang="en-US" sz="1800" dirty="0"/>
              <a:t>:  a surface looks the same under widely varying lighting conditions.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392196" name="Picture 4" descr="lightnesscontr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2286000"/>
            <a:ext cx="548481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36358" y="6561980"/>
            <a:ext cx="270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modified from 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sp useBgFill="1">
        <p:nvSpPr>
          <p:cNvPr id="2" name="Rectangle 1"/>
          <p:cNvSpPr/>
          <p:nvPr/>
        </p:nvSpPr>
        <p:spPr>
          <a:xfrm>
            <a:off x="3190686" y="2192538"/>
            <a:ext cx="1390002" cy="156068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4563524" y="2192538"/>
            <a:ext cx="1390002" cy="156068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/>
          <p:cNvSpPr/>
          <p:nvPr/>
        </p:nvSpPr>
        <p:spPr>
          <a:xfrm>
            <a:off x="5919198" y="2198857"/>
            <a:ext cx="1390002" cy="156068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8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Capturing light</a:t>
            </a:r>
          </a:p>
        </p:txBody>
      </p:sp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975" y="914400"/>
            <a:ext cx="52038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7543800" y="6583363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264225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response is nonlinear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visual system has a large </a:t>
            </a:r>
            <a:r>
              <a:rPr lang="en-US" i="1" dirty="0"/>
              <a:t>dynamic range</a:t>
            </a:r>
          </a:p>
          <a:p>
            <a:pPr lvl="1"/>
            <a:r>
              <a:rPr lang="en-US" dirty="0"/>
              <a:t>We can resolve both light and dark things at the same </a:t>
            </a:r>
            <a:r>
              <a:rPr lang="en-US" dirty="0" smtClean="0"/>
              <a:t>time (~20 bit)</a:t>
            </a:r>
            <a:endParaRPr lang="en-US" dirty="0"/>
          </a:p>
          <a:p>
            <a:pPr lvl="1"/>
            <a:r>
              <a:rPr lang="en-US" dirty="0"/>
              <a:t>One mechanism for achieving this is that we sense light intensity on a </a:t>
            </a:r>
            <a:r>
              <a:rPr lang="en-US" i="1" dirty="0"/>
              <a:t>logarithmic scale</a:t>
            </a:r>
          </a:p>
          <a:p>
            <a:pPr lvl="2"/>
            <a:r>
              <a:rPr lang="en-US" dirty="0"/>
              <a:t>an exponential intensity ramp will be seen as a linear </a:t>
            </a:r>
            <a:r>
              <a:rPr lang="en-US" dirty="0" smtClean="0"/>
              <a:t>ramp</a:t>
            </a:r>
          </a:p>
          <a:p>
            <a:pPr lvl="2"/>
            <a:r>
              <a:rPr lang="en-US" dirty="0" smtClean="0"/>
              <a:t>retina has about 6.5 bit dynamic range </a:t>
            </a:r>
            <a:endParaRPr lang="en-US" dirty="0"/>
          </a:p>
          <a:p>
            <a:pPr lvl="1"/>
            <a:r>
              <a:rPr lang="en-US" dirty="0"/>
              <a:t>Another mechanism is </a:t>
            </a:r>
            <a:r>
              <a:rPr lang="en-US" i="1" dirty="0"/>
              <a:t>adaptation</a:t>
            </a:r>
          </a:p>
          <a:p>
            <a:pPr lvl="2"/>
            <a:r>
              <a:rPr lang="en-US" dirty="0"/>
              <a:t>rods and cones adapt to be more sensitive in low light, less sensitive in bright light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Eye’s dynamic range is adjusted with every saccade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5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19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images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Tired photoreceptors</a:t>
            </a:r>
          </a:p>
          <a:p>
            <a:pPr lvl="1"/>
            <a:r>
              <a:rPr lang="en-US" dirty="0"/>
              <a:t>Send out negative response after a strong stimulus</a:t>
            </a:r>
          </a:p>
        </p:txBody>
      </p:sp>
      <p:sp>
        <p:nvSpPr>
          <p:cNvPr id="397316" name="Rectangle 4"/>
          <p:cNvSpPr>
            <a:spLocks noChangeArrowheads="1"/>
          </p:cNvSpPr>
          <p:nvPr/>
        </p:nvSpPr>
        <p:spPr bwMode="auto">
          <a:xfrm>
            <a:off x="739799" y="2451784"/>
            <a:ext cx="60483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charset="0"/>
                <a:hlinkClick r:id="rId3"/>
              </a:rPr>
              <a:t>http://www.michaelbach.de/ot/mot_adaptSpiral/index.html</a:t>
            </a:r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transport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04" name="Picture 4" descr="perce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6065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99757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sources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types</a:t>
            </a:r>
          </a:p>
          <a:p>
            <a:pPr lvl="1"/>
            <a:r>
              <a:rPr lang="en-US" dirty="0"/>
              <a:t>point source</a:t>
            </a:r>
          </a:p>
          <a:p>
            <a:pPr lvl="1"/>
            <a:r>
              <a:rPr lang="en-US" dirty="0"/>
              <a:t>directional source</a:t>
            </a:r>
          </a:p>
          <a:p>
            <a:pPr lvl="2"/>
            <a:r>
              <a:rPr lang="en-US" dirty="0"/>
              <a:t>a point source that is infinitely far away</a:t>
            </a:r>
          </a:p>
          <a:p>
            <a:pPr lvl="1"/>
            <a:r>
              <a:rPr lang="en-US" dirty="0"/>
              <a:t>area source</a:t>
            </a:r>
          </a:p>
          <a:p>
            <a:pPr lvl="2"/>
            <a:r>
              <a:rPr lang="en-US" dirty="0"/>
              <a:t>a union of point sources</a:t>
            </a:r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69263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interaction of light and matter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What happens when a light ray hits a point on an object?</a:t>
            </a:r>
          </a:p>
          <a:p>
            <a:pPr lvl="1"/>
            <a:r>
              <a:rPr lang="en-US" sz="1800" dirty="0"/>
              <a:t>Some of the light gets absorbed</a:t>
            </a:r>
          </a:p>
          <a:p>
            <a:pPr lvl="2"/>
            <a:r>
              <a:rPr lang="en-US" sz="1600" dirty="0"/>
              <a:t>converted to other forms of energy (e.g., heat)</a:t>
            </a:r>
          </a:p>
          <a:p>
            <a:pPr lvl="1"/>
            <a:r>
              <a:rPr lang="en-US" sz="1800" dirty="0"/>
              <a:t>Some gets transmitted through the object</a:t>
            </a:r>
          </a:p>
          <a:p>
            <a:pPr lvl="2"/>
            <a:r>
              <a:rPr lang="en-US" sz="1600" dirty="0"/>
              <a:t>possibly bent, through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refraction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lvl="1"/>
            <a:r>
              <a:rPr lang="en-US" sz="1800" dirty="0"/>
              <a:t>Some gets reflected</a:t>
            </a:r>
          </a:p>
          <a:p>
            <a:pPr lvl="2"/>
            <a:r>
              <a:rPr lang="en-US" sz="1600" dirty="0"/>
              <a:t>as we saw before, it could be reflected in multiple directions at once</a:t>
            </a:r>
          </a:p>
          <a:p>
            <a:pPr lvl="2"/>
            <a:endParaRPr lang="en-US" sz="1600" dirty="0"/>
          </a:p>
          <a:p>
            <a:r>
              <a:rPr lang="en-US" sz="2000" dirty="0"/>
              <a:t>Let</a:t>
            </a:r>
            <a:r>
              <a:rPr lang="ja-JP" altLang="en-US" sz="2000" dirty="0">
                <a:latin typeface="Arial"/>
              </a:rPr>
              <a:t>’</a:t>
            </a:r>
            <a:r>
              <a:rPr lang="en-US" sz="2000" dirty="0"/>
              <a:t>s consider the case of reflection in detail</a:t>
            </a:r>
          </a:p>
          <a:p>
            <a:pPr lvl="1"/>
            <a:r>
              <a:rPr lang="en-US" sz="1800" dirty="0"/>
              <a:t>In the most general case, a single incoming ray could be reflected in all directions.  How can we describe the amount of light reflected in each direction?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05733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9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BRDF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5257800"/>
          </a:xfrm>
        </p:spPr>
        <p:txBody>
          <a:bodyPr/>
          <a:lstStyle/>
          <a:p>
            <a:r>
              <a:rPr lang="en-US" sz="2000"/>
              <a:t>The Bidirectional Reflection Distribution Function</a:t>
            </a:r>
          </a:p>
          <a:p>
            <a:pPr lvl="1"/>
            <a:r>
              <a:rPr lang="en-US" sz="1800"/>
              <a:t>Given an incoming ray                  and outgoing ray</a:t>
            </a:r>
            <a:br>
              <a:rPr lang="en-US" sz="1800"/>
            </a:br>
            <a:r>
              <a:rPr lang="en-US" sz="1800"/>
              <a:t>what proportion of the incoming light is reflected along outgoing ray?</a:t>
            </a:r>
          </a:p>
        </p:txBody>
      </p:sp>
      <p:graphicFrame>
        <p:nvGraphicFramePr>
          <p:cNvPr id="414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309914"/>
              </p:ext>
            </p:extLst>
          </p:nvPr>
        </p:nvGraphicFramePr>
        <p:xfrm>
          <a:off x="1900238" y="2209266"/>
          <a:ext cx="5338762" cy="35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3" name="Photo Editor Photo" r:id="rId7" imgW="6563641" imgH="4371429" progId="MSPhotoEd.3">
                  <p:embed/>
                </p:oleObj>
              </mc:Choice>
              <mc:Fallback>
                <p:oleObj name="Photo Editor Photo" r:id="rId7" imgW="6563641" imgH="43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0238" y="2209266"/>
                        <a:ext cx="5338762" cy="355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4726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22" y="1333500"/>
            <a:ext cx="86995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4728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941" y="1318011"/>
            <a:ext cx="923925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4731" name="Text Box 11"/>
          <p:cNvSpPr txBox="1">
            <a:spLocks noChangeArrowheads="1"/>
          </p:cNvSpPr>
          <p:nvPr/>
        </p:nvSpPr>
        <p:spPr bwMode="auto">
          <a:xfrm>
            <a:off x="822325" y="5942013"/>
            <a:ext cx="409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Answer given by the BRDF:  </a:t>
            </a:r>
          </a:p>
        </p:txBody>
      </p:sp>
      <p:pic>
        <p:nvPicPr>
          <p:cNvPr id="414732" name="Picture 1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867400"/>
            <a:ext cx="35353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4733" name="Text Box 13"/>
          <p:cNvSpPr txBox="1">
            <a:spLocks noChangeArrowheads="1"/>
          </p:cNvSpPr>
          <p:nvPr/>
        </p:nvSpPr>
        <p:spPr bwMode="auto">
          <a:xfrm>
            <a:off x="5162550" y="2130425"/>
            <a:ext cx="169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surface normal</a:t>
            </a:r>
          </a:p>
        </p:txBody>
      </p:sp>
      <p:sp>
        <p:nvSpPr>
          <p:cNvPr id="414734" name="Line 14"/>
          <p:cNvSpPr>
            <a:spLocks noChangeShapeType="1"/>
          </p:cNvSpPr>
          <p:nvPr/>
        </p:nvSpPr>
        <p:spPr bwMode="auto">
          <a:xfrm flipH="1">
            <a:off x="4572000" y="2362200"/>
            <a:ext cx="609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6163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72044" cy="838200"/>
          </a:xfrm>
        </p:spPr>
        <p:txBody>
          <a:bodyPr/>
          <a:lstStyle/>
          <a:p>
            <a:r>
              <a:rPr lang="en-US" sz="4000" dirty="0" smtClean="0"/>
              <a:t>BRDFs can be incredibly complicated…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1133475"/>
            <a:ext cx="21399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975" y="1133475"/>
            <a:ext cx="26289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75" y="4714875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shiny_he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3575" y="4410075"/>
            <a:ext cx="2133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glossy_leaves"/>
          <p:cNvPicPr>
            <a:picLocks noChangeAspect="1" noChangeArrowheads="1"/>
          </p:cNvPicPr>
          <p:nvPr/>
        </p:nvPicPr>
        <p:blipFill>
          <a:blip r:embed="rId7" cstate="print"/>
          <a:srcRect b="2527"/>
          <a:stretch>
            <a:fillRect/>
          </a:stretch>
        </p:blipFill>
        <p:spPr bwMode="auto">
          <a:xfrm>
            <a:off x="2971800" y="2987675"/>
            <a:ext cx="26670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0188" y="1133475"/>
            <a:ext cx="16271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3038475"/>
            <a:ext cx="1590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10" cstate="print"/>
          <a:srcRect l="41785"/>
          <a:stretch>
            <a:fillRect/>
          </a:stretch>
        </p:blipFill>
        <p:spPr bwMode="auto">
          <a:xfrm>
            <a:off x="1295400" y="4724400"/>
            <a:ext cx="2000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787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650" name="Object 2"/>
          <p:cNvGraphicFramePr>
            <a:graphicFrameLocks noChangeAspect="1"/>
          </p:cNvGraphicFramePr>
          <p:nvPr/>
        </p:nvGraphicFramePr>
        <p:xfrm>
          <a:off x="0" y="0"/>
          <a:ext cx="9144000" cy="686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2" name="Photo Editor Photo" r:id="rId4" imgW="8183117" imgH="6144483" progId="MSPhotoEd.3">
                  <p:embed/>
                </p:oleObj>
              </mc:Choice>
              <mc:Fallback>
                <p:oleObj name="Photo Editor Photo" r:id="rId4" imgW="8183117" imgH="614448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651" name="Text Box 3"/>
          <p:cNvSpPr txBox="1">
            <a:spLocks noChangeArrowheads="1"/>
          </p:cNvSpPr>
          <p:nvPr/>
        </p:nvSpPr>
        <p:spPr bwMode="auto">
          <a:xfrm rot="5400000">
            <a:off x="8156312" y="5671693"/>
            <a:ext cx="1698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charset="0"/>
              </a:rPr>
              <a:t>from Steve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</a:rPr>
              <a:t>Marschner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0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675" name="Object 3"/>
          <p:cNvGraphicFramePr>
            <a:graphicFrameLocks noChangeAspect="1"/>
          </p:cNvGraphicFramePr>
          <p:nvPr/>
        </p:nvGraphicFramePr>
        <p:xfrm>
          <a:off x="0" y="0"/>
          <a:ext cx="9144000" cy="687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5" name="Photo Editor Photo" r:id="rId4" imgW="8171429" imgH="6144483" progId="MSPhotoEd.3">
                  <p:embed/>
                </p:oleObj>
              </mc:Choice>
              <mc:Fallback>
                <p:oleObj name="Photo Editor Photo" r:id="rId4" imgW="8171429" imgH="614448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7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 rot="5400000">
            <a:off x="8156312" y="5853138"/>
            <a:ext cx="1698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charset="0"/>
              </a:rPr>
              <a:t>from Steve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</a:rPr>
              <a:t>Marschner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3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Constraints on the BRDF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Energy conservation</a:t>
            </a:r>
          </a:p>
          <a:p>
            <a:pPr lvl="1"/>
            <a:r>
              <a:rPr lang="en-US"/>
              <a:t>Quantity of outgoing light </a:t>
            </a:r>
            <a:r>
              <a:rPr lang="en-US">
                <a:cs typeface="Arial" charset="0"/>
              </a:rPr>
              <a:t>≤</a:t>
            </a:r>
            <a:r>
              <a:rPr lang="en-US"/>
              <a:t> quantity of incident light</a:t>
            </a:r>
          </a:p>
          <a:p>
            <a:pPr lvl="2"/>
            <a:r>
              <a:rPr lang="en-US"/>
              <a:t>integral of BRDF </a:t>
            </a:r>
            <a:r>
              <a:rPr lang="en-US">
                <a:cs typeface="Arial" charset="0"/>
              </a:rPr>
              <a:t>≤</a:t>
            </a:r>
            <a:r>
              <a:rPr lang="en-US"/>
              <a:t> 1</a:t>
            </a:r>
          </a:p>
          <a:p>
            <a:pPr lvl="2"/>
            <a:endParaRPr lang="en-US"/>
          </a:p>
          <a:p>
            <a:r>
              <a:rPr lang="en-US"/>
              <a:t>Helmholtz reciprocity</a:t>
            </a:r>
          </a:p>
          <a:p>
            <a:pPr lvl="1"/>
            <a:r>
              <a:rPr lang="en-US"/>
              <a:t>reversing the path of light produces the same reflectance</a:t>
            </a:r>
          </a:p>
        </p:txBody>
      </p:sp>
      <p:grpSp>
        <p:nvGrpSpPr>
          <p:cNvPr id="437253" name="Group 5"/>
          <p:cNvGrpSpPr>
            <a:grpSpLocks/>
          </p:cNvGrpSpPr>
          <p:nvPr/>
        </p:nvGrpSpPr>
        <p:grpSpPr bwMode="auto">
          <a:xfrm>
            <a:off x="1905000" y="3957638"/>
            <a:ext cx="4530725" cy="1376362"/>
            <a:chOff x="2599" y="10590"/>
            <a:chExt cx="7136" cy="2167"/>
          </a:xfrm>
        </p:grpSpPr>
        <p:grpSp>
          <p:nvGrpSpPr>
            <p:cNvPr id="437254" name="Group 6"/>
            <p:cNvGrpSpPr>
              <a:grpSpLocks/>
            </p:cNvGrpSpPr>
            <p:nvPr/>
          </p:nvGrpSpPr>
          <p:grpSpPr bwMode="auto">
            <a:xfrm>
              <a:off x="2599" y="10590"/>
              <a:ext cx="2891" cy="2167"/>
              <a:chOff x="2599" y="10590"/>
              <a:chExt cx="2891" cy="2167"/>
            </a:xfrm>
          </p:grpSpPr>
          <p:sp>
            <p:nvSpPr>
              <p:cNvPr id="437255" name="Line 7"/>
              <p:cNvSpPr>
                <a:spLocks noChangeShapeType="1"/>
              </p:cNvSpPr>
              <p:nvPr/>
            </p:nvSpPr>
            <p:spPr bwMode="auto">
              <a:xfrm flipV="1">
                <a:off x="4035" y="1069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56" name="Line 8"/>
              <p:cNvSpPr>
                <a:spLocks noChangeShapeType="1"/>
              </p:cNvSpPr>
              <p:nvPr/>
            </p:nvSpPr>
            <p:spPr bwMode="auto">
              <a:xfrm rot="5400000" flipV="1">
                <a:off x="4635" y="1126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57" name="Line 9"/>
              <p:cNvSpPr>
                <a:spLocks noChangeShapeType="1"/>
              </p:cNvSpPr>
              <p:nvPr/>
            </p:nvSpPr>
            <p:spPr bwMode="auto">
              <a:xfrm rot="12600000" flipV="1">
                <a:off x="3757" y="11796"/>
                <a:ext cx="27" cy="9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58" name="AutoShape 10"/>
              <p:cNvSpPr>
                <a:spLocks noChangeArrowheads="1"/>
              </p:cNvSpPr>
              <p:nvPr/>
            </p:nvSpPr>
            <p:spPr bwMode="auto">
              <a:xfrm>
                <a:off x="3510" y="11580"/>
                <a:ext cx="1140" cy="540"/>
              </a:xfrm>
              <a:prstGeom prst="parallelogram">
                <a:avLst>
                  <a:gd name="adj" fmla="val 77965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59" name="Line 11"/>
              <p:cNvSpPr>
                <a:spLocks noChangeShapeType="1"/>
              </p:cNvSpPr>
              <p:nvPr/>
            </p:nvSpPr>
            <p:spPr bwMode="auto">
              <a:xfrm flipV="1">
                <a:off x="4035" y="10590"/>
                <a:ext cx="1455" cy="12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0" name="Line 12"/>
              <p:cNvSpPr>
                <a:spLocks noChangeShapeType="1"/>
              </p:cNvSpPr>
              <p:nvPr/>
            </p:nvSpPr>
            <p:spPr bwMode="auto">
              <a:xfrm>
                <a:off x="2955" y="11444"/>
                <a:ext cx="1080" cy="39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1" name="Line 13"/>
              <p:cNvSpPr>
                <a:spLocks noChangeShapeType="1"/>
              </p:cNvSpPr>
              <p:nvPr/>
            </p:nvSpPr>
            <p:spPr bwMode="auto">
              <a:xfrm>
                <a:off x="2599" y="11309"/>
                <a:ext cx="407" cy="14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7262" name="Group 14"/>
            <p:cNvGrpSpPr>
              <a:grpSpLocks/>
            </p:cNvGrpSpPr>
            <p:nvPr/>
          </p:nvGrpSpPr>
          <p:grpSpPr bwMode="auto">
            <a:xfrm>
              <a:off x="6915" y="10590"/>
              <a:ext cx="2820" cy="2167"/>
              <a:chOff x="6915" y="10590"/>
              <a:chExt cx="2820" cy="2167"/>
            </a:xfrm>
          </p:grpSpPr>
          <p:sp>
            <p:nvSpPr>
              <p:cNvPr id="437263" name="Line 15"/>
              <p:cNvSpPr>
                <a:spLocks noChangeShapeType="1"/>
              </p:cNvSpPr>
              <p:nvPr/>
            </p:nvSpPr>
            <p:spPr bwMode="auto">
              <a:xfrm flipV="1">
                <a:off x="8280" y="1069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4" name="Line 16"/>
              <p:cNvSpPr>
                <a:spLocks noChangeShapeType="1"/>
              </p:cNvSpPr>
              <p:nvPr/>
            </p:nvSpPr>
            <p:spPr bwMode="auto">
              <a:xfrm rot="5400000" flipV="1">
                <a:off x="8880" y="1126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5" name="Line 17"/>
              <p:cNvSpPr>
                <a:spLocks noChangeShapeType="1"/>
              </p:cNvSpPr>
              <p:nvPr/>
            </p:nvSpPr>
            <p:spPr bwMode="auto">
              <a:xfrm rot="12600000" flipV="1">
                <a:off x="8002" y="11796"/>
                <a:ext cx="27" cy="9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6" name="AutoShape 18"/>
              <p:cNvSpPr>
                <a:spLocks noChangeArrowheads="1"/>
              </p:cNvSpPr>
              <p:nvPr/>
            </p:nvSpPr>
            <p:spPr bwMode="auto">
              <a:xfrm>
                <a:off x="7755" y="11580"/>
                <a:ext cx="1140" cy="540"/>
              </a:xfrm>
              <a:prstGeom prst="parallelogram">
                <a:avLst>
                  <a:gd name="adj" fmla="val 77965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7" name="Line 19"/>
              <p:cNvSpPr>
                <a:spLocks noChangeShapeType="1"/>
              </p:cNvSpPr>
              <p:nvPr/>
            </p:nvSpPr>
            <p:spPr bwMode="auto">
              <a:xfrm flipV="1">
                <a:off x="8280" y="10834"/>
                <a:ext cx="1170" cy="100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8" name="Line 20"/>
              <p:cNvSpPr>
                <a:spLocks noChangeShapeType="1"/>
              </p:cNvSpPr>
              <p:nvPr/>
            </p:nvSpPr>
            <p:spPr bwMode="auto">
              <a:xfrm>
                <a:off x="6915" y="11341"/>
                <a:ext cx="1365" cy="49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triangle" w="lg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9" name="Line 21"/>
              <p:cNvSpPr>
                <a:spLocks noChangeShapeType="1"/>
              </p:cNvSpPr>
              <p:nvPr/>
            </p:nvSpPr>
            <p:spPr bwMode="auto">
              <a:xfrm flipH="1">
                <a:off x="9405" y="10590"/>
                <a:ext cx="330" cy="27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7270" name="Text Box 22"/>
            <p:cNvSpPr txBox="1">
              <a:spLocks noChangeArrowheads="1"/>
            </p:cNvSpPr>
            <p:nvPr/>
          </p:nvSpPr>
          <p:spPr bwMode="auto">
            <a:xfrm>
              <a:off x="5835" y="11460"/>
              <a:ext cx="767" cy="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r>
                <a:rPr lang="en-US" altLang="zh-CN" sz="2600" b="1">
                  <a:ea typeface="SimSun" charset="0"/>
                  <a:cs typeface="SimSun" charset="0"/>
                </a:rPr>
                <a:t>=</a:t>
              </a:r>
              <a:endParaRPr lang="en-US" sz="1800">
                <a:latin typeface="Arial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92374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transport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04" name="Picture 4" descr="perce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6065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71843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Diffuse reflection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2438400"/>
          </a:xfrm>
        </p:spPr>
        <p:txBody>
          <a:bodyPr/>
          <a:lstStyle/>
          <a:p>
            <a:r>
              <a:rPr lang="en-US"/>
              <a:t>Diffuse reflection</a:t>
            </a:r>
          </a:p>
          <a:p>
            <a:pPr lvl="1"/>
            <a:r>
              <a:rPr lang="en-US"/>
              <a:t>Dull, matte surfaces like chalk or latex paint</a:t>
            </a:r>
          </a:p>
          <a:p>
            <a:pPr lvl="1"/>
            <a:r>
              <a:rPr lang="en-US"/>
              <a:t>Microfacets scatter incoming light randomly</a:t>
            </a:r>
          </a:p>
          <a:p>
            <a:pPr lvl="1"/>
            <a:r>
              <a:rPr lang="en-US"/>
              <a:t>Effect is that light is reflected equally in all directions</a:t>
            </a:r>
          </a:p>
          <a:p>
            <a:endParaRPr lang="en-US"/>
          </a:p>
        </p:txBody>
      </p:sp>
      <p:pic>
        <p:nvPicPr>
          <p:cNvPr id="417796" name="Picture 4" descr="diff_rou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143000"/>
            <a:ext cx="46736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4367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9" name="Rectangle 5"/>
          <p:cNvSpPr>
            <a:spLocks noChangeArrowheads="1"/>
          </p:cNvSpPr>
          <p:nvPr/>
        </p:nvSpPr>
        <p:spPr bwMode="auto">
          <a:xfrm>
            <a:off x="762000" y="914400"/>
            <a:ext cx="7696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latin typeface="Arial" charset="0"/>
              </a:rPr>
              <a:t>Diffuse reflection governed by </a:t>
            </a:r>
            <a:r>
              <a:rPr lang="en-US" sz="2000" b="1" dirty="0" smtClean="0">
                <a:latin typeface="Arial" charset="0"/>
              </a:rPr>
              <a:t>Lambert</a:t>
            </a:r>
            <a:r>
              <a:rPr lang="en-US" sz="2000" b="1" dirty="0" smtClean="0">
                <a:latin typeface="Arial"/>
              </a:rPr>
              <a:t>’</a:t>
            </a:r>
            <a:r>
              <a:rPr lang="en-US" sz="2000" b="1" dirty="0" smtClean="0">
                <a:latin typeface="Arial" charset="0"/>
              </a:rPr>
              <a:t>s </a:t>
            </a:r>
            <a:r>
              <a:rPr lang="en-US" sz="2000" b="1" dirty="0">
                <a:latin typeface="Arial" charset="0"/>
              </a:rPr>
              <a:t>law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Viewed brightness does not depend on viewing direction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Brightness</a:t>
            </a:r>
            <a:r>
              <a:rPr lang="en-US" sz="2000" i="1" dirty="0">
                <a:latin typeface="Arial" charset="0"/>
              </a:rPr>
              <a:t> does </a:t>
            </a:r>
            <a:r>
              <a:rPr lang="en-US" sz="2000" dirty="0">
                <a:latin typeface="Arial" charset="0"/>
              </a:rPr>
              <a:t>depend on direction of illumination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This is the model most often used in computer vision</a:t>
            </a:r>
          </a:p>
        </p:txBody>
      </p:sp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Diffuse reflection</a:t>
            </a:r>
          </a:p>
        </p:txBody>
      </p:sp>
      <p:pic>
        <p:nvPicPr>
          <p:cNvPr id="415748" name="Picture 4" descr="Lambe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6248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767" name="Rectangle 23"/>
          <p:cNvSpPr>
            <a:spLocks noChangeArrowheads="1"/>
          </p:cNvSpPr>
          <p:nvPr/>
        </p:nvSpPr>
        <p:spPr bwMode="auto">
          <a:xfrm>
            <a:off x="4343400" y="2590800"/>
            <a:ext cx="2895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5778" name="Group 34"/>
          <p:cNvGrpSpPr>
            <a:grpSpLocks/>
          </p:cNvGrpSpPr>
          <p:nvPr/>
        </p:nvGrpSpPr>
        <p:grpSpPr bwMode="auto">
          <a:xfrm>
            <a:off x="152400" y="4495800"/>
            <a:ext cx="7372350" cy="2235200"/>
            <a:chOff x="96" y="2832"/>
            <a:chExt cx="4644" cy="1408"/>
          </a:xfrm>
        </p:grpSpPr>
        <p:pic>
          <p:nvPicPr>
            <p:cNvPr id="415760" name="Picture 16" descr="shade_geom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832"/>
              <a:ext cx="1928" cy="1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5764" name="Text Box 20"/>
            <p:cNvSpPr txBox="1">
              <a:spLocks noChangeArrowheads="1"/>
            </p:cNvSpPr>
            <p:nvPr/>
          </p:nvSpPr>
          <p:spPr bwMode="auto">
            <a:xfrm>
              <a:off x="96" y="3512"/>
              <a:ext cx="1392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L</a:t>
              </a:r>
              <a:r>
                <a:rPr lang="en-US" sz="1600">
                  <a:latin typeface="Arial" charset="0"/>
                </a:rPr>
                <a:t>, </a:t>
              </a:r>
              <a:r>
                <a:rPr lang="en-US" sz="1600" b="1">
                  <a:latin typeface="Arial" charset="0"/>
                </a:rPr>
                <a:t>N</a:t>
              </a:r>
              <a:r>
                <a:rPr lang="en-US" sz="1600">
                  <a:latin typeface="Arial" charset="0"/>
                </a:rPr>
                <a:t>, </a:t>
              </a:r>
              <a:r>
                <a:rPr lang="en-US" sz="1600" b="1">
                  <a:latin typeface="Arial" charset="0"/>
                </a:rPr>
                <a:t>V</a:t>
              </a:r>
              <a:r>
                <a:rPr lang="en-US" sz="1600">
                  <a:latin typeface="Arial" charset="0"/>
                </a:rPr>
                <a:t> unit vectors</a:t>
              </a:r>
            </a:p>
            <a:p>
              <a:r>
                <a:rPr lang="en-US" sz="1600">
                  <a:latin typeface="Arial" charset="0"/>
                </a:rPr>
                <a:t>I</a:t>
              </a:r>
              <a:r>
                <a:rPr lang="en-US" sz="1600" baseline="-25000">
                  <a:latin typeface="Arial" charset="0"/>
                </a:rPr>
                <a:t>e</a:t>
              </a:r>
              <a:r>
                <a:rPr lang="en-US" sz="1600">
                  <a:latin typeface="Arial" charset="0"/>
                </a:rPr>
                <a:t> = outgoing radiance</a:t>
              </a:r>
            </a:p>
            <a:p>
              <a:r>
                <a:rPr lang="en-US" sz="1600">
                  <a:latin typeface="Arial" charset="0"/>
                </a:rPr>
                <a:t>I</a:t>
              </a:r>
              <a:r>
                <a:rPr lang="en-US" sz="1600" baseline="-25000">
                  <a:latin typeface="Arial" charset="0"/>
                </a:rPr>
                <a:t>i   </a:t>
              </a:r>
              <a:r>
                <a:rPr lang="en-US" sz="1600">
                  <a:latin typeface="Arial" charset="0"/>
                </a:rPr>
                <a:t>= incoming radiance</a:t>
              </a:r>
              <a:endParaRPr lang="en-US" sz="1600" baseline="-25000">
                <a:latin typeface="Arial" charset="0"/>
              </a:endParaRPr>
            </a:p>
          </p:txBody>
        </p:sp>
        <p:pic>
          <p:nvPicPr>
            <p:cNvPr id="415765" name="Picture 21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928"/>
              <a:ext cx="157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5768" name="Picture 2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" y="3487"/>
              <a:ext cx="127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5769" name="Freeform 25"/>
            <p:cNvSpPr>
              <a:spLocks/>
            </p:cNvSpPr>
            <p:nvPr/>
          </p:nvSpPr>
          <p:spPr bwMode="auto">
            <a:xfrm>
              <a:off x="1653" y="3657"/>
              <a:ext cx="162" cy="114"/>
            </a:xfrm>
            <a:custGeom>
              <a:avLst/>
              <a:gdLst>
                <a:gd name="T0" fmla="*/ 0 w 240"/>
                <a:gd name="T1" fmla="*/ 168 h 168"/>
                <a:gd name="T2" fmla="*/ 96 w 240"/>
                <a:gd name="T3" fmla="*/ 24 h 168"/>
                <a:gd name="T4" fmla="*/ 240 w 240"/>
                <a:gd name="T5" fmla="*/ 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70" name="Freeform 26"/>
            <p:cNvSpPr>
              <a:spLocks/>
            </p:cNvSpPr>
            <p:nvPr/>
          </p:nvSpPr>
          <p:spPr bwMode="auto">
            <a:xfrm>
              <a:off x="1817" y="3776"/>
              <a:ext cx="192" cy="112"/>
            </a:xfrm>
            <a:custGeom>
              <a:avLst/>
              <a:gdLst>
                <a:gd name="T0" fmla="*/ 0 w 192"/>
                <a:gd name="T1" fmla="*/ 16 h 112"/>
                <a:gd name="T2" fmla="*/ 96 w 192"/>
                <a:gd name="T3" fmla="*/ 16 h 112"/>
                <a:gd name="T4" fmla="*/ 192 w 192"/>
                <a:gd name="T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12">
                  <a:moveTo>
                    <a:pt x="0" y="16"/>
                  </a:moveTo>
                  <a:cubicBezTo>
                    <a:pt x="32" y="8"/>
                    <a:pt x="64" y="0"/>
                    <a:pt x="96" y="16"/>
                  </a:cubicBezTo>
                  <a:cubicBezTo>
                    <a:pt x="128" y="32"/>
                    <a:pt x="160" y="72"/>
                    <a:pt x="192" y="11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5772" name="Picture 28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" y="3637"/>
              <a:ext cx="14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5773" name="Text Box 29"/>
            <p:cNvSpPr txBox="1">
              <a:spLocks noChangeArrowheads="1"/>
            </p:cNvSpPr>
            <p:nvPr/>
          </p:nvSpPr>
          <p:spPr bwMode="auto">
            <a:xfrm>
              <a:off x="1726" y="2879"/>
              <a:ext cx="10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" charset="0"/>
                </a:rPr>
                <a:t>Lambert</a:t>
              </a:r>
              <a:r>
                <a:rPr lang="en-US" dirty="0" smtClean="0">
                  <a:latin typeface="Arial"/>
                </a:rPr>
                <a:t>’</a:t>
              </a:r>
              <a:r>
                <a:rPr lang="en-US" dirty="0" smtClean="0">
                  <a:latin typeface="Arial" charset="0"/>
                </a:rPr>
                <a:t>s </a:t>
              </a:r>
              <a:r>
                <a:rPr lang="en-US" dirty="0">
                  <a:latin typeface="Arial" charset="0"/>
                </a:rPr>
                <a:t>Law:</a:t>
              </a:r>
            </a:p>
          </p:txBody>
        </p:sp>
      </p:grpSp>
      <p:grpSp>
        <p:nvGrpSpPr>
          <p:cNvPr id="415779" name="Group 35"/>
          <p:cNvGrpSpPr>
            <a:grpSpLocks/>
          </p:cNvGrpSpPr>
          <p:nvPr/>
        </p:nvGrpSpPr>
        <p:grpSpPr bwMode="auto">
          <a:xfrm>
            <a:off x="4191000" y="5486400"/>
            <a:ext cx="4808538" cy="993775"/>
            <a:chOff x="2640" y="3456"/>
            <a:chExt cx="3029" cy="626"/>
          </a:xfrm>
        </p:grpSpPr>
        <p:sp>
          <p:nvSpPr>
            <p:cNvPr id="415774" name="Text Box 30"/>
            <p:cNvSpPr txBox="1">
              <a:spLocks noChangeArrowheads="1"/>
            </p:cNvSpPr>
            <p:nvPr/>
          </p:nvSpPr>
          <p:spPr bwMode="auto">
            <a:xfrm>
              <a:off x="2928" y="3456"/>
              <a:ext cx="274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BRDF for </a:t>
              </a:r>
              <a:r>
                <a:rPr lang="en-US" b="1">
                  <a:latin typeface="Arial" charset="0"/>
                </a:rPr>
                <a:t>Lambertian surface</a:t>
              </a:r>
            </a:p>
          </p:txBody>
        </p:sp>
        <p:pic>
          <p:nvPicPr>
            <p:cNvPr id="415776" name="Picture 3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838"/>
              <a:ext cx="1918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15777" name="Picture 3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6096000"/>
            <a:ext cx="12382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5782" name="Picture 3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5105400"/>
            <a:ext cx="328771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00473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22501" r="72501" b="25000"/>
          <a:stretch>
            <a:fillRect/>
          </a:stretch>
        </p:blipFill>
        <p:spPr bwMode="auto">
          <a:xfrm>
            <a:off x="2743200" y="1765888"/>
            <a:ext cx="351631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56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6831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Why does the Full Moon have a flat appearance? </a:t>
            </a:r>
          </a:p>
        </p:txBody>
      </p:sp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228600" y="5029200"/>
            <a:ext cx="43116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The moon appears matte (or diffuse)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 But still, edges of the moon look bright</a:t>
            </a:r>
          </a:p>
          <a:p>
            <a:r>
              <a:rPr lang="en-US" dirty="0"/>
              <a:t>(not close to zero) when illuminated by</a:t>
            </a:r>
          </a:p>
          <a:p>
            <a:r>
              <a:rPr lang="en-US" dirty="0" smtClean="0"/>
              <a:t>earth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s </a:t>
            </a:r>
            <a:r>
              <a:rPr lang="en-US" dirty="0"/>
              <a:t>radiance.</a:t>
            </a:r>
          </a:p>
        </p:txBody>
      </p:sp>
      <p:pic>
        <p:nvPicPr>
          <p:cNvPr id="3481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1" b="20468"/>
          <a:stretch>
            <a:fillRect/>
          </a:stretch>
        </p:blipFill>
        <p:spPr bwMode="auto">
          <a:xfrm>
            <a:off x="4659313" y="4343400"/>
            <a:ext cx="19970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6441"/>
          <a:stretch>
            <a:fillRect/>
          </a:stretch>
        </p:blipFill>
        <p:spPr bwMode="auto">
          <a:xfrm>
            <a:off x="6781800" y="4419600"/>
            <a:ext cx="1963738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1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1905" b="11052"/>
          <a:stretch>
            <a:fillRect/>
          </a:stretch>
        </p:blipFill>
        <p:spPr bwMode="auto">
          <a:xfrm>
            <a:off x="152400" y="838200"/>
            <a:ext cx="4191000" cy="40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1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4577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37638" y="6632315"/>
            <a:ext cx="45063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Thanks to Michael Oren, Shree </a:t>
            </a:r>
            <a:r>
              <a:rPr lang="en-US" sz="1050" dirty="0" err="1"/>
              <a:t>Nayar</a:t>
            </a:r>
            <a:r>
              <a:rPr lang="en-US" sz="1050" dirty="0"/>
              <a:t>, Ravi </a:t>
            </a:r>
            <a:r>
              <a:rPr lang="en-US" sz="1050" dirty="0" err="1"/>
              <a:t>Ramamoorthi</a:t>
            </a:r>
            <a:r>
              <a:rPr lang="en-US" sz="1050" dirty="0"/>
              <a:t>, Pat </a:t>
            </a:r>
            <a:r>
              <a:rPr lang="en-US" sz="1050" dirty="0" err="1"/>
              <a:t>Hanrahan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24193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831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Why does the Full Moon have a flat appearance? </a:t>
            </a:r>
          </a:p>
        </p:txBody>
      </p:sp>
      <p:pic>
        <p:nvPicPr>
          <p:cNvPr id="3543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43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43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3873500"/>
            <a:ext cx="15748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43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803650"/>
            <a:ext cx="2506662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4314" name="Text Box 10"/>
          <p:cNvSpPr txBox="1">
            <a:spLocks noChangeArrowheads="1"/>
          </p:cNvSpPr>
          <p:nvPr/>
        </p:nvSpPr>
        <p:spPr bwMode="auto">
          <a:xfrm>
            <a:off x="1371600" y="6292850"/>
            <a:ext cx="625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Lambertian Spheres and Moon Photos illuminated similarly</a:t>
            </a:r>
          </a:p>
        </p:txBody>
      </p:sp>
      <p:pic>
        <p:nvPicPr>
          <p:cNvPr id="3543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7"/>
          <a:stretch>
            <a:fillRect/>
          </a:stretch>
        </p:blipFill>
        <p:spPr bwMode="auto">
          <a:xfrm>
            <a:off x="3419475" y="3876675"/>
            <a:ext cx="4572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431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7"/>
          <a:stretch>
            <a:fillRect/>
          </a:stretch>
        </p:blipFill>
        <p:spPr bwMode="auto">
          <a:xfrm>
            <a:off x="1447800" y="3876675"/>
            <a:ext cx="4572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37638" y="6632315"/>
            <a:ext cx="45063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Thanks to Michael Oren, Shree </a:t>
            </a:r>
            <a:r>
              <a:rPr lang="en-US" sz="1050" dirty="0" err="1"/>
              <a:t>Nayar</a:t>
            </a:r>
            <a:r>
              <a:rPr lang="en-US" sz="1050" dirty="0"/>
              <a:t>, Ravi </a:t>
            </a:r>
            <a:r>
              <a:rPr lang="en-US" sz="1050" dirty="0" err="1"/>
              <a:t>Ramamoorthi</a:t>
            </a:r>
            <a:r>
              <a:rPr lang="en-US" sz="1050" dirty="0"/>
              <a:t>, Pat </a:t>
            </a:r>
            <a:r>
              <a:rPr lang="en-US" sz="1050" dirty="0" err="1"/>
              <a:t>Hanrahan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94548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1549400" y="381000"/>
            <a:ext cx="607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Surface Roughness Causes Flat Appearance</a:t>
            </a:r>
          </a:p>
        </p:txBody>
      </p:sp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7724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0517" name="Text Box 5"/>
          <p:cNvSpPr txBox="1">
            <a:spLocks noChangeArrowheads="1"/>
          </p:cNvSpPr>
          <p:nvPr/>
        </p:nvSpPr>
        <p:spPr bwMode="auto">
          <a:xfrm>
            <a:off x="1752600" y="5424488"/>
            <a:ext cx="1400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Actual Vase</a:t>
            </a:r>
          </a:p>
        </p:txBody>
      </p:sp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5721350" y="5424488"/>
            <a:ext cx="189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Lambertian Vase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37638" y="6632315"/>
            <a:ext cx="45063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Thanks to Michael Oren, Shree </a:t>
            </a:r>
            <a:r>
              <a:rPr lang="en-US" sz="1050" dirty="0" err="1"/>
              <a:t>Nayar</a:t>
            </a:r>
            <a:r>
              <a:rPr lang="en-US" sz="1050" dirty="0"/>
              <a:t>, Ravi </a:t>
            </a:r>
            <a:r>
              <a:rPr lang="en-US" sz="1050" dirty="0" err="1"/>
              <a:t>Ramamoorthi</a:t>
            </a:r>
            <a:r>
              <a:rPr lang="en-US" sz="1050" dirty="0"/>
              <a:t>, Pat </a:t>
            </a:r>
            <a:r>
              <a:rPr lang="en-US" sz="1050" dirty="0" err="1"/>
              <a:t>Hanrahan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71817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Text Box 2"/>
          <p:cNvSpPr txBox="1">
            <a:spLocks noChangeArrowheads="1"/>
          </p:cNvSpPr>
          <p:nvPr/>
        </p:nvSpPr>
        <p:spPr bwMode="auto">
          <a:xfrm>
            <a:off x="1320800" y="457200"/>
            <a:ext cx="614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Surface Roughness Causes Flat Appearance </a:t>
            </a:r>
          </a:p>
        </p:txBody>
      </p:sp>
      <p:sp>
        <p:nvSpPr>
          <p:cNvPr id="352259" name="Text Box 3"/>
          <p:cNvSpPr txBox="1">
            <a:spLocks noChangeArrowheads="1"/>
          </p:cNvSpPr>
          <p:nvPr/>
        </p:nvSpPr>
        <p:spPr bwMode="auto">
          <a:xfrm>
            <a:off x="1616075" y="4267200"/>
            <a:ext cx="3184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 Increasing surface roughness</a:t>
            </a:r>
          </a:p>
        </p:txBody>
      </p:sp>
      <p:pic>
        <p:nvPicPr>
          <p:cNvPr id="3522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09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2263" name="Line 7"/>
          <p:cNvSpPr>
            <a:spLocks noChangeShapeType="1"/>
          </p:cNvSpPr>
          <p:nvPr/>
        </p:nvSpPr>
        <p:spPr bwMode="auto">
          <a:xfrm>
            <a:off x="4876800" y="445135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2265" name="Text Box 9"/>
          <p:cNvSpPr txBox="1">
            <a:spLocks noChangeArrowheads="1"/>
          </p:cNvSpPr>
          <p:nvPr/>
        </p:nvSpPr>
        <p:spPr bwMode="auto">
          <a:xfrm>
            <a:off x="1685925" y="5087938"/>
            <a:ext cx="54006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Lambertian model</a:t>
            </a:r>
          </a:p>
          <a:p>
            <a:endParaRPr lang="en-US"/>
          </a:p>
          <a:p>
            <a:r>
              <a:rPr lang="en-US"/>
              <a:t>	Valid for only SMOOTH MATTE surfaces.</a:t>
            </a:r>
          </a:p>
          <a:p>
            <a:endParaRPr lang="en-US"/>
          </a:p>
          <a:p>
            <a:r>
              <a:rPr lang="en-US"/>
              <a:t>	Bad for ROUGH MATTE surfaces.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37638" y="6632315"/>
            <a:ext cx="45063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Thanks to Michael Oren, Shree </a:t>
            </a:r>
            <a:r>
              <a:rPr lang="en-US" sz="1050" dirty="0" err="1"/>
              <a:t>Nayar</a:t>
            </a:r>
            <a:r>
              <a:rPr lang="en-US" sz="1050" dirty="0"/>
              <a:t>, Ravi </a:t>
            </a:r>
            <a:r>
              <a:rPr lang="en-US" sz="1050" dirty="0" err="1"/>
              <a:t>Ramamoorthi</a:t>
            </a:r>
            <a:r>
              <a:rPr lang="en-US" sz="1050" dirty="0"/>
              <a:t>, Pat </a:t>
            </a:r>
            <a:r>
              <a:rPr lang="en-US" sz="1050" dirty="0" err="1"/>
              <a:t>Hanrahan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13308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3" name="Picture 53" descr="cartesia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267200"/>
            <a:ext cx="30607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762000" y="9144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latin typeface="Arial" charset="0"/>
              </a:rPr>
              <a:t>For a perfect mirror, light is reflected about </a:t>
            </a:r>
            <a:r>
              <a:rPr lang="en-US" sz="2000" b="1">
                <a:latin typeface="Arial" charset="0"/>
              </a:rPr>
              <a:t>N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Specular reflection</a:t>
            </a:r>
          </a:p>
        </p:txBody>
      </p:sp>
      <p:grpSp>
        <p:nvGrpSpPr>
          <p:cNvPr id="419885" name="Group 45"/>
          <p:cNvGrpSpPr>
            <a:grpSpLocks/>
          </p:cNvGrpSpPr>
          <p:nvPr/>
        </p:nvGrpSpPr>
        <p:grpSpPr bwMode="auto">
          <a:xfrm>
            <a:off x="1524000" y="1524000"/>
            <a:ext cx="3124200" cy="2425700"/>
            <a:chOff x="3072" y="960"/>
            <a:chExt cx="1968" cy="1528"/>
          </a:xfrm>
        </p:grpSpPr>
        <p:pic>
          <p:nvPicPr>
            <p:cNvPr id="419850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" y="1200"/>
              <a:ext cx="15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9851" name="Freeform 11"/>
            <p:cNvSpPr>
              <a:spLocks/>
            </p:cNvSpPr>
            <p:nvPr/>
          </p:nvSpPr>
          <p:spPr bwMode="auto">
            <a:xfrm>
              <a:off x="3820" y="1384"/>
              <a:ext cx="218" cy="173"/>
            </a:xfrm>
            <a:custGeom>
              <a:avLst/>
              <a:gdLst>
                <a:gd name="T0" fmla="*/ 0 w 240"/>
                <a:gd name="T1" fmla="*/ 168 h 168"/>
                <a:gd name="T2" fmla="*/ 96 w 240"/>
                <a:gd name="T3" fmla="*/ 24 h 168"/>
                <a:gd name="T4" fmla="*/ 240 w 240"/>
                <a:gd name="T5" fmla="*/ 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0" name="Line 20"/>
            <p:cNvSpPr>
              <a:spLocks noChangeShapeType="1"/>
            </p:cNvSpPr>
            <p:nvPr/>
          </p:nvSpPr>
          <p:spPr bwMode="auto">
            <a:xfrm flipV="1">
              <a:off x="4038" y="1227"/>
              <a:ext cx="438" cy="5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9865" name="Group 25"/>
            <p:cNvGrpSpPr>
              <a:grpSpLocks/>
            </p:cNvGrpSpPr>
            <p:nvPr/>
          </p:nvGrpSpPr>
          <p:grpSpPr bwMode="auto">
            <a:xfrm>
              <a:off x="3072" y="1832"/>
              <a:ext cx="1968" cy="656"/>
              <a:chOff x="2064" y="2736"/>
              <a:chExt cx="1296" cy="432"/>
            </a:xfrm>
          </p:grpSpPr>
          <p:sp>
            <p:nvSpPr>
              <p:cNvPr id="419863" name="Oval 23"/>
              <p:cNvSpPr>
                <a:spLocks noChangeArrowheads="1"/>
              </p:cNvSpPr>
              <p:nvPr/>
            </p:nvSpPr>
            <p:spPr bwMode="auto">
              <a:xfrm>
                <a:off x="2112" y="2736"/>
                <a:ext cx="1200" cy="38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864" name="Rectangle 24"/>
              <p:cNvSpPr>
                <a:spLocks noChangeArrowheads="1"/>
              </p:cNvSpPr>
              <p:nvPr/>
            </p:nvSpPr>
            <p:spPr bwMode="auto">
              <a:xfrm>
                <a:off x="2064" y="2928"/>
                <a:ext cx="1296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9866" name="Line 26"/>
            <p:cNvSpPr>
              <a:spLocks noChangeShapeType="1"/>
            </p:cNvSpPr>
            <p:nvPr/>
          </p:nvSpPr>
          <p:spPr bwMode="auto">
            <a:xfrm flipH="1" flipV="1">
              <a:off x="3601" y="1249"/>
              <a:ext cx="437" cy="58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7" name="Line 27"/>
            <p:cNvSpPr>
              <a:spLocks noChangeShapeType="1"/>
            </p:cNvSpPr>
            <p:nvPr/>
          </p:nvSpPr>
          <p:spPr bwMode="auto">
            <a:xfrm flipV="1">
              <a:off x="4038" y="1176"/>
              <a:ext cx="0" cy="6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8" name="Line 28"/>
            <p:cNvSpPr>
              <a:spLocks noChangeShapeType="1"/>
            </p:cNvSpPr>
            <p:nvPr/>
          </p:nvSpPr>
          <p:spPr bwMode="auto">
            <a:xfrm flipV="1">
              <a:off x="4038" y="1540"/>
              <a:ext cx="584" cy="29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9" name="Freeform 29"/>
            <p:cNvSpPr>
              <a:spLocks/>
            </p:cNvSpPr>
            <p:nvPr/>
          </p:nvSpPr>
          <p:spPr bwMode="auto">
            <a:xfrm flipH="1">
              <a:off x="4038" y="1378"/>
              <a:ext cx="219" cy="173"/>
            </a:xfrm>
            <a:custGeom>
              <a:avLst/>
              <a:gdLst>
                <a:gd name="T0" fmla="*/ 0 w 240"/>
                <a:gd name="T1" fmla="*/ 168 h 168"/>
                <a:gd name="T2" fmla="*/ 96 w 240"/>
                <a:gd name="T3" fmla="*/ 24 h 168"/>
                <a:gd name="T4" fmla="*/ 240 w 240"/>
                <a:gd name="T5" fmla="*/ 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9872" name="Picture 3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" y="1417"/>
              <a:ext cx="200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9874" name="Picture 3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" y="960"/>
              <a:ext cx="187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9876" name="Picture 36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106"/>
              <a:ext cx="14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9878" name="Picture 38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" y="1056"/>
              <a:ext cx="187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9880" name="Picture 40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" y="1200"/>
              <a:ext cx="15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419884" name="Object 44"/>
          <p:cNvGraphicFramePr>
            <a:graphicFrameLocks noChangeAspect="1"/>
          </p:cNvGraphicFramePr>
          <p:nvPr/>
        </p:nvGraphicFramePr>
        <p:xfrm>
          <a:off x="5143500" y="1905000"/>
          <a:ext cx="27813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3" name="Equation" r:id="rId17" imgW="1244520" imgH="431640" progId="Equation.3">
                  <p:embed/>
                </p:oleObj>
              </mc:Choice>
              <mc:Fallback>
                <p:oleObj name="Equation" r:id="rId17" imgW="1244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1905000"/>
                        <a:ext cx="27813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8" name="Object 48"/>
          <p:cNvGraphicFramePr>
            <a:graphicFrameLocks noChangeAspect="1"/>
          </p:cNvGraphicFramePr>
          <p:nvPr/>
        </p:nvGraphicFramePr>
        <p:xfrm>
          <a:off x="304800" y="3429000"/>
          <a:ext cx="214153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4" name="Photo Editor Photo" r:id="rId19" imgW="3057143" imgH="4791744" progId="MSPhotoEd.3">
                  <p:embed/>
                </p:oleObj>
              </mc:Choice>
              <mc:Fallback>
                <p:oleObj name="Photo Editor Photo" r:id="rId19" imgW="3057143" imgH="479174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29000"/>
                        <a:ext cx="214153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9894" name="Group 54"/>
          <p:cNvGrpSpPr>
            <a:grpSpLocks/>
          </p:cNvGrpSpPr>
          <p:nvPr/>
        </p:nvGrpSpPr>
        <p:grpSpPr bwMode="auto">
          <a:xfrm>
            <a:off x="2667000" y="3581400"/>
            <a:ext cx="5981700" cy="768350"/>
            <a:chOff x="1680" y="2256"/>
            <a:chExt cx="3768" cy="484"/>
          </a:xfrm>
        </p:grpSpPr>
        <p:sp>
          <p:nvSpPr>
            <p:cNvPr id="419887" name="Rectangle 47"/>
            <p:cNvSpPr>
              <a:spLocks noChangeArrowheads="1"/>
            </p:cNvSpPr>
            <p:nvPr/>
          </p:nvSpPr>
          <p:spPr bwMode="auto">
            <a:xfrm>
              <a:off x="1680" y="2256"/>
              <a:ext cx="3552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0962" tIns="39688" rIns="80962" bIns="39688"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latin typeface="Arial" charset="0"/>
                </a:rPr>
                <a:t>Near-perfect mirrors have a </a:t>
              </a:r>
              <a:r>
                <a:rPr lang="en-US" sz="2000" b="1">
                  <a:latin typeface="Arial" charset="0"/>
                </a:rPr>
                <a:t>highlight</a:t>
              </a:r>
              <a:r>
                <a:rPr lang="en-US" sz="2000">
                  <a:latin typeface="Arial" charset="0"/>
                </a:rPr>
                <a:t> around </a:t>
              </a:r>
              <a:r>
                <a:rPr lang="en-US" sz="2000" b="1">
                  <a:latin typeface="Arial" charset="0"/>
                </a:rPr>
                <a:t>R</a:t>
              </a:r>
            </a:p>
            <a:p>
              <a:pPr marL="742950" lvl="1" indent="-285750">
                <a:spcBef>
                  <a:spcPct val="20000"/>
                </a:spcBef>
                <a:buFontTx/>
                <a:buChar char="•"/>
              </a:pPr>
              <a:r>
                <a:rPr lang="en-US" sz="1800">
                  <a:latin typeface="Arial" charset="0"/>
                </a:rPr>
                <a:t>common model:   </a:t>
              </a:r>
            </a:p>
          </p:txBody>
        </p:sp>
        <p:pic>
          <p:nvPicPr>
            <p:cNvPr id="419892" name="Picture 52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496"/>
              <a:ext cx="2088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8574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Specular reflection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30084" name="Group 4"/>
          <p:cNvGrpSpPr>
            <a:grpSpLocks/>
          </p:cNvGrpSpPr>
          <p:nvPr/>
        </p:nvGrpSpPr>
        <p:grpSpPr bwMode="auto">
          <a:xfrm>
            <a:off x="838200" y="1524000"/>
            <a:ext cx="7772400" cy="4195763"/>
            <a:chOff x="0" y="1344"/>
            <a:chExt cx="5424" cy="2928"/>
          </a:xfrm>
        </p:grpSpPr>
        <p:sp>
          <p:nvSpPr>
            <p:cNvPr id="430085" name="Rectangle 5"/>
            <p:cNvSpPr>
              <a:spLocks noChangeArrowheads="1"/>
            </p:cNvSpPr>
            <p:nvPr/>
          </p:nvSpPr>
          <p:spPr bwMode="auto">
            <a:xfrm>
              <a:off x="4" y="2465"/>
              <a:ext cx="5088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0962" tIns="39688" rIns="80962" bIns="39688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800">
                  <a:latin typeface="Arial" charset="0"/>
                </a:rPr>
                <a:t>Moving the light source</a:t>
              </a:r>
            </a:p>
          </p:txBody>
        </p:sp>
        <p:sp>
          <p:nvSpPr>
            <p:cNvPr id="430086" name="Rectangle 6"/>
            <p:cNvSpPr>
              <a:spLocks noChangeArrowheads="1"/>
            </p:cNvSpPr>
            <p:nvPr/>
          </p:nvSpPr>
          <p:spPr bwMode="auto">
            <a:xfrm>
              <a:off x="320" y="3268"/>
              <a:ext cx="5104" cy="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30087" name="Picture 7" descr="spec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" y="1344"/>
              <a:ext cx="4440" cy="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0088" name="Group 8"/>
            <p:cNvGrpSpPr>
              <a:grpSpLocks/>
            </p:cNvGrpSpPr>
            <p:nvPr/>
          </p:nvGrpSpPr>
          <p:grpSpPr bwMode="auto">
            <a:xfrm>
              <a:off x="0" y="2880"/>
              <a:ext cx="5088" cy="1392"/>
              <a:chOff x="336" y="2208"/>
              <a:chExt cx="5088" cy="1392"/>
            </a:xfrm>
          </p:grpSpPr>
          <p:pic>
            <p:nvPicPr>
              <p:cNvPr id="430089" name="Picture 9" descr="spec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" y="2208"/>
                <a:ext cx="4440" cy="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0090" name="Rectangle 10"/>
              <p:cNvSpPr>
                <a:spLocks noChangeArrowheads="1"/>
              </p:cNvSpPr>
              <p:nvPr/>
            </p:nvSpPr>
            <p:spPr bwMode="auto">
              <a:xfrm>
                <a:off x="336" y="3329"/>
                <a:ext cx="5088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0962" tIns="39688" rIns="80962" bIns="39688"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sz="2800">
                    <a:latin typeface="Arial" charset="0"/>
                  </a:rPr>
                  <a:t>Changing n</a:t>
                </a:r>
                <a:r>
                  <a:rPr lang="en-US" sz="2800" baseline="-25000">
                    <a:latin typeface="Arial" charset="0"/>
                  </a:rPr>
                  <a:t>s</a:t>
                </a:r>
                <a:endParaRPr lang="en-US" sz="2800">
                  <a:latin typeface="Arial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77555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>
                <a:latin typeface="Palatino Linotype" charset="0"/>
              </a:rPr>
              <a:t>Blurred Highlights and Surface Roughness - RECAP</a:t>
            </a:r>
          </a:p>
        </p:txBody>
      </p:sp>
      <p:pic>
        <p:nvPicPr>
          <p:cNvPr id="296964" name="Picture 4" descr="sigm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5" name="Picture 5" descr="sigm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6" name="Picture 6" descr="sigma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7" name="Picture 7" descr="sigma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8" name="Picture 8" descr="sigma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69" name="Group 9"/>
          <p:cNvGrpSpPr>
            <a:grpSpLocks/>
          </p:cNvGrpSpPr>
          <p:nvPr/>
        </p:nvGrpSpPr>
        <p:grpSpPr bwMode="auto">
          <a:xfrm>
            <a:off x="304800" y="4572000"/>
            <a:ext cx="8223250" cy="457200"/>
            <a:chOff x="1155" y="2095"/>
            <a:chExt cx="1616" cy="288"/>
          </a:xfrm>
        </p:grpSpPr>
        <p:sp>
          <p:nvSpPr>
            <p:cNvPr id="296970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6971" name="Text Box 11"/>
            <p:cNvSpPr txBox="1">
              <a:spLocks noChangeArrowheads="1"/>
            </p:cNvSpPr>
            <p:nvPr/>
          </p:nvSpPr>
          <p:spPr bwMode="auto">
            <a:xfrm>
              <a:off x="1826" y="2095"/>
              <a:ext cx="2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latin typeface="Times New Roman" charset="0"/>
                </a:rPr>
                <a:t>Roughness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591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light?</a:t>
            </a:r>
          </a:p>
        </p:txBody>
      </p:sp>
      <p:grpSp>
        <p:nvGrpSpPr>
          <p:cNvPr id="382987" name="Group 11"/>
          <p:cNvGrpSpPr>
            <a:grpSpLocks/>
          </p:cNvGrpSpPr>
          <p:nvPr/>
        </p:nvGrpSpPr>
        <p:grpSpPr bwMode="auto">
          <a:xfrm>
            <a:off x="2171700" y="2184400"/>
            <a:ext cx="3924300" cy="635000"/>
            <a:chOff x="1080" y="1536"/>
            <a:chExt cx="1608" cy="260"/>
          </a:xfrm>
        </p:grpSpPr>
        <p:grpSp>
          <p:nvGrpSpPr>
            <p:cNvPr id="382980" name="Group 4"/>
            <p:cNvGrpSpPr>
              <a:grpSpLocks/>
            </p:cNvGrpSpPr>
            <p:nvPr/>
          </p:nvGrpSpPr>
          <p:grpSpPr bwMode="auto">
            <a:xfrm rot="-17435669">
              <a:off x="1154" y="1462"/>
              <a:ext cx="260" cy="408"/>
              <a:chOff x="3979" y="3269"/>
              <a:chExt cx="260" cy="408"/>
            </a:xfrm>
          </p:grpSpPr>
          <p:sp>
            <p:nvSpPr>
              <p:cNvPr id="382981" name="Freeform 5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6 w 202"/>
                  <a:gd name="T1" fmla="*/ 305 h 306"/>
                  <a:gd name="T2" fmla="*/ 0 w 202"/>
                  <a:gd name="T3" fmla="*/ 22 h 306"/>
                  <a:gd name="T4" fmla="*/ 9 w 202"/>
                  <a:gd name="T5" fmla="*/ 13 h 306"/>
                  <a:gd name="T6" fmla="*/ 15 w 202"/>
                  <a:gd name="T7" fmla="*/ 14 h 306"/>
                  <a:gd name="T8" fmla="*/ 21 w 202"/>
                  <a:gd name="T9" fmla="*/ 13 h 306"/>
                  <a:gd name="T10" fmla="*/ 22 w 202"/>
                  <a:gd name="T11" fmla="*/ 10 h 306"/>
                  <a:gd name="T12" fmla="*/ 27 w 202"/>
                  <a:gd name="T13" fmla="*/ 11 h 306"/>
                  <a:gd name="T14" fmla="*/ 31 w 202"/>
                  <a:gd name="T15" fmla="*/ 7 h 306"/>
                  <a:gd name="T16" fmla="*/ 37 w 202"/>
                  <a:gd name="T17" fmla="*/ 9 h 306"/>
                  <a:gd name="T18" fmla="*/ 41 w 202"/>
                  <a:gd name="T19" fmla="*/ 6 h 306"/>
                  <a:gd name="T20" fmla="*/ 46 w 202"/>
                  <a:gd name="T21" fmla="*/ 5 h 306"/>
                  <a:gd name="T22" fmla="*/ 52 w 202"/>
                  <a:gd name="T23" fmla="*/ 3 h 306"/>
                  <a:gd name="T24" fmla="*/ 57 w 202"/>
                  <a:gd name="T25" fmla="*/ 4 h 306"/>
                  <a:gd name="T26" fmla="*/ 62 w 202"/>
                  <a:gd name="T27" fmla="*/ 3 h 306"/>
                  <a:gd name="T28" fmla="*/ 66 w 202"/>
                  <a:gd name="T29" fmla="*/ 0 h 306"/>
                  <a:gd name="T30" fmla="*/ 74 w 202"/>
                  <a:gd name="T31" fmla="*/ 0 h 306"/>
                  <a:gd name="T32" fmla="*/ 80 w 202"/>
                  <a:gd name="T33" fmla="*/ 1 h 306"/>
                  <a:gd name="T34" fmla="*/ 83 w 202"/>
                  <a:gd name="T35" fmla="*/ 1 h 306"/>
                  <a:gd name="T36" fmla="*/ 86 w 202"/>
                  <a:gd name="T37" fmla="*/ 3 h 306"/>
                  <a:gd name="T38" fmla="*/ 92 w 202"/>
                  <a:gd name="T39" fmla="*/ 4 h 306"/>
                  <a:gd name="T40" fmla="*/ 98 w 202"/>
                  <a:gd name="T41" fmla="*/ 7 h 306"/>
                  <a:gd name="T42" fmla="*/ 103 w 202"/>
                  <a:gd name="T43" fmla="*/ 7 h 306"/>
                  <a:gd name="T44" fmla="*/ 111 w 202"/>
                  <a:gd name="T45" fmla="*/ 10 h 306"/>
                  <a:gd name="T46" fmla="*/ 115 w 202"/>
                  <a:gd name="T47" fmla="*/ 12 h 306"/>
                  <a:gd name="T48" fmla="*/ 121 w 202"/>
                  <a:gd name="T49" fmla="*/ 11 h 306"/>
                  <a:gd name="T50" fmla="*/ 125 w 202"/>
                  <a:gd name="T51" fmla="*/ 16 h 306"/>
                  <a:gd name="T52" fmla="*/ 131 w 202"/>
                  <a:gd name="T53" fmla="*/ 17 h 306"/>
                  <a:gd name="T54" fmla="*/ 135 w 202"/>
                  <a:gd name="T55" fmla="*/ 19 h 306"/>
                  <a:gd name="T56" fmla="*/ 140 w 202"/>
                  <a:gd name="T57" fmla="*/ 21 h 306"/>
                  <a:gd name="T58" fmla="*/ 142 w 202"/>
                  <a:gd name="T59" fmla="*/ 24 h 306"/>
                  <a:gd name="T60" fmla="*/ 146 w 202"/>
                  <a:gd name="T61" fmla="*/ 27 h 306"/>
                  <a:gd name="T62" fmla="*/ 151 w 202"/>
                  <a:gd name="T63" fmla="*/ 31 h 306"/>
                  <a:gd name="T64" fmla="*/ 153 w 202"/>
                  <a:gd name="T65" fmla="*/ 35 h 306"/>
                  <a:gd name="T66" fmla="*/ 156 w 202"/>
                  <a:gd name="T67" fmla="*/ 36 h 306"/>
                  <a:gd name="T68" fmla="*/ 160 w 202"/>
                  <a:gd name="T69" fmla="*/ 41 h 306"/>
                  <a:gd name="T70" fmla="*/ 163 w 202"/>
                  <a:gd name="T71" fmla="*/ 44 h 306"/>
                  <a:gd name="T72" fmla="*/ 168 w 202"/>
                  <a:gd name="T73" fmla="*/ 46 h 306"/>
                  <a:gd name="T74" fmla="*/ 172 w 202"/>
                  <a:gd name="T75" fmla="*/ 50 h 306"/>
                  <a:gd name="T76" fmla="*/ 176 w 202"/>
                  <a:gd name="T77" fmla="*/ 53 h 306"/>
                  <a:gd name="T78" fmla="*/ 178 w 202"/>
                  <a:gd name="T79" fmla="*/ 55 h 306"/>
                  <a:gd name="T80" fmla="*/ 182 w 202"/>
                  <a:gd name="T81" fmla="*/ 59 h 306"/>
                  <a:gd name="T82" fmla="*/ 185 w 202"/>
                  <a:gd name="T83" fmla="*/ 62 h 306"/>
                  <a:gd name="T84" fmla="*/ 186 w 202"/>
                  <a:gd name="T85" fmla="*/ 67 h 306"/>
                  <a:gd name="T86" fmla="*/ 189 w 202"/>
                  <a:gd name="T87" fmla="*/ 73 h 306"/>
                  <a:gd name="T88" fmla="*/ 192 w 202"/>
                  <a:gd name="T89" fmla="*/ 76 h 306"/>
                  <a:gd name="T90" fmla="*/ 196 w 202"/>
                  <a:gd name="T91" fmla="*/ 80 h 306"/>
                  <a:gd name="T92" fmla="*/ 198 w 202"/>
                  <a:gd name="T93" fmla="*/ 84 h 306"/>
                  <a:gd name="T94" fmla="*/ 200 w 202"/>
                  <a:gd name="T95" fmla="*/ 90 h 306"/>
                  <a:gd name="T96" fmla="*/ 201 w 202"/>
                  <a:gd name="T97" fmla="*/ 99 h 306"/>
                  <a:gd name="T98" fmla="*/ 16 w 202"/>
                  <a:gd name="T99" fmla="*/ 305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82" name="Arc 6"/>
              <p:cNvSpPr>
                <a:spLocks/>
              </p:cNvSpPr>
              <p:nvPr/>
            </p:nvSpPr>
            <p:spPr bwMode="auto">
              <a:xfrm rot="20220000">
                <a:off x="4011" y="3348"/>
                <a:ext cx="132" cy="149"/>
              </a:xfrm>
              <a:custGeom>
                <a:avLst/>
                <a:gdLst>
                  <a:gd name="G0" fmla="+- 145 0 0"/>
                  <a:gd name="G1" fmla="+- 21600 0 0"/>
                  <a:gd name="G2" fmla="+- 21600 0 0"/>
                  <a:gd name="T0" fmla="*/ 0 w 21745"/>
                  <a:gd name="T1" fmla="*/ 0 h 21600"/>
                  <a:gd name="T2" fmla="*/ 21745 w 21745"/>
                  <a:gd name="T3" fmla="*/ 21600 h 21600"/>
                  <a:gd name="T4" fmla="*/ 145 w 2174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-1"/>
                    </a:cubicBezTo>
                    <a:cubicBezTo>
                      <a:pt x="12074" y="-1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-1"/>
                    </a:cubicBezTo>
                    <a:cubicBezTo>
                      <a:pt x="12074" y="-1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983" name="Line 7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984" name="Oval 8"/>
              <p:cNvSpPr>
                <a:spLocks noChangeArrowheads="1"/>
              </p:cNvSpPr>
              <p:nvPr/>
            </p:nvSpPr>
            <p:spPr bwMode="auto">
              <a:xfrm rot="1764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985" name="Line 9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2986" name="Line 10"/>
            <p:cNvSpPr>
              <a:spLocks noChangeShapeType="1"/>
            </p:cNvSpPr>
            <p:nvPr/>
          </p:nvSpPr>
          <p:spPr bwMode="auto">
            <a:xfrm flipH="1">
              <a:off x="1632" y="163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2989" name="Rectangle 13"/>
          <p:cNvSpPr>
            <a:spLocks noChangeArrowheads="1"/>
          </p:cNvSpPr>
          <p:nvPr/>
        </p:nvSpPr>
        <p:spPr bwMode="auto">
          <a:xfrm>
            <a:off x="685800" y="9144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latin typeface="Arial" charset="0"/>
              </a:rPr>
              <a:t>Electromagnetic radiation (EMR) moving along rays in space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>
                <a:latin typeface="Arial" charset="0"/>
              </a:rPr>
              <a:t>R(</a:t>
            </a:r>
            <a:r>
              <a:rPr lang="en-US" sz="1800">
                <a:latin typeface="Symbol" charset="0"/>
                <a:cs typeface="Arial" charset="0"/>
              </a:rPr>
              <a:t>l</a:t>
            </a:r>
            <a:r>
              <a:rPr lang="en-US" sz="1800">
                <a:latin typeface="Arial" charset="0"/>
                <a:cs typeface="Arial" charset="0"/>
              </a:rPr>
              <a:t>) is EMR, measured in units of power (watts)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Arial" charset="0"/>
              </a:rPr>
              <a:t> </a:t>
            </a:r>
            <a:r>
              <a:rPr lang="en-US" sz="1600">
                <a:latin typeface="Symbol" charset="0"/>
              </a:rPr>
              <a:t>l</a:t>
            </a:r>
            <a:r>
              <a:rPr lang="en-US" sz="1600">
                <a:latin typeface="Arial" charset="0"/>
              </a:rPr>
              <a:t> is wavelength</a:t>
            </a:r>
          </a:p>
        </p:txBody>
      </p:sp>
      <p:sp>
        <p:nvSpPr>
          <p:cNvPr id="382990" name="Rectangle 14"/>
          <p:cNvSpPr>
            <a:spLocks noChangeArrowheads="1"/>
          </p:cNvSpPr>
          <p:nvPr/>
        </p:nvSpPr>
        <p:spPr bwMode="auto">
          <a:xfrm>
            <a:off x="685800" y="2917825"/>
            <a:ext cx="7772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latin typeface="Arial" charset="0"/>
              </a:rPr>
              <a:t>Light field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latin typeface="Arial" charset="0"/>
              </a:rPr>
              <a:t>We can describe all of the light in the scene by specifying the radiation (or </a:t>
            </a:r>
            <a:r>
              <a:rPr lang="ja-JP" altLang="en-US" sz="1800" b="1">
                <a:latin typeface="Arial"/>
              </a:rPr>
              <a:t>“</a:t>
            </a:r>
            <a:r>
              <a:rPr lang="en-US" sz="1800" b="1">
                <a:latin typeface="Arial" charset="0"/>
              </a:rPr>
              <a:t>radiance</a:t>
            </a:r>
            <a:r>
              <a:rPr lang="ja-JP" altLang="en-US" sz="1800" b="1">
                <a:latin typeface="Arial"/>
              </a:rPr>
              <a:t>”</a:t>
            </a:r>
            <a:r>
              <a:rPr lang="en-US" sz="1800">
                <a:latin typeface="Arial" charset="0"/>
              </a:rPr>
              <a:t> along all light rays) arriving at every point in space and from every direction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1800">
              <a:latin typeface="Arial" charset="0"/>
            </a:endParaRPr>
          </a:p>
        </p:txBody>
      </p:sp>
      <p:pic>
        <p:nvPicPr>
          <p:cNvPr id="382992" name="Picture 1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5965825"/>
            <a:ext cx="25273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2998" name="Oval 22"/>
          <p:cNvSpPr>
            <a:spLocks noChangeArrowheads="1"/>
          </p:cNvSpPr>
          <p:nvPr/>
        </p:nvSpPr>
        <p:spPr bwMode="auto">
          <a:xfrm>
            <a:off x="3352800" y="49434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99" name="Line 23"/>
          <p:cNvSpPr>
            <a:spLocks noChangeShapeType="1"/>
          </p:cNvSpPr>
          <p:nvPr/>
        </p:nvSpPr>
        <p:spPr bwMode="auto">
          <a:xfrm flipH="1">
            <a:off x="3473450" y="43656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01" name="Line 25"/>
          <p:cNvSpPr>
            <a:spLocks noChangeShapeType="1"/>
          </p:cNvSpPr>
          <p:nvPr/>
        </p:nvSpPr>
        <p:spPr bwMode="auto">
          <a:xfrm flipH="1">
            <a:off x="3473450" y="497522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08" name="Line 32"/>
          <p:cNvSpPr>
            <a:spLocks noChangeShapeType="1"/>
          </p:cNvSpPr>
          <p:nvPr/>
        </p:nvSpPr>
        <p:spPr bwMode="auto">
          <a:xfrm flipH="1" flipV="1">
            <a:off x="4235450" y="4594225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0" name="Line 34"/>
          <p:cNvSpPr>
            <a:spLocks noChangeShapeType="1"/>
          </p:cNvSpPr>
          <p:nvPr/>
        </p:nvSpPr>
        <p:spPr bwMode="auto">
          <a:xfrm flipV="1">
            <a:off x="4845050" y="44418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1" name="Line 35"/>
          <p:cNvSpPr>
            <a:spLocks noChangeShapeType="1"/>
          </p:cNvSpPr>
          <p:nvPr/>
        </p:nvSpPr>
        <p:spPr bwMode="auto">
          <a:xfrm flipV="1">
            <a:off x="4768850" y="4289425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2" name="Line 36"/>
          <p:cNvSpPr>
            <a:spLocks noChangeShapeType="1"/>
          </p:cNvSpPr>
          <p:nvPr/>
        </p:nvSpPr>
        <p:spPr bwMode="auto">
          <a:xfrm flipH="1" flipV="1">
            <a:off x="4387850" y="4365625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3" name="Line 37"/>
          <p:cNvSpPr>
            <a:spLocks noChangeShapeType="1"/>
          </p:cNvSpPr>
          <p:nvPr/>
        </p:nvSpPr>
        <p:spPr bwMode="auto">
          <a:xfrm flipH="1">
            <a:off x="4083050" y="5051425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4" name="Line 38"/>
          <p:cNvSpPr>
            <a:spLocks noChangeShapeType="1"/>
          </p:cNvSpPr>
          <p:nvPr/>
        </p:nvSpPr>
        <p:spPr bwMode="auto">
          <a:xfrm flipH="1">
            <a:off x="4616450" y="5356225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5" name="Line 39"/>
          <p:cNvSpPr>
            <a:spLocks noChangeShapeType="1"/>
          </p:cNvSpPr>
          <p:nvPr/>
        </p:nvSpPr>
        <p:spPr bwMode="auto">
          <a:xfrm>
            <a:off x="4921250" y="5127625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6" name="Line 40"/>
          <p:cNvSpPr>
            <a:spLocks noChangeShapeType="1"/>
          </p:cNvSpPr>
          <p:nvPr/>
        </p:nvSpPr>
        <p:spPr bwMode="auto">
          <a:xfrm flipV="1">
            <a:off x="2819400" y="50514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02045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ext Box 2"/>
          <p:cNvSpPr txBox="1">
            <a:spLocks noChangeArrowheads="1"/>
          </p:cNvSpPr>
          <p:nvPr/>
        </p:nvSpPr>
        <p:spPr bwMode="auto">
          <a:xfrm>
            <a:off x="1941513" y="304800"/>
            <a:ext cx="5449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Oren-Nayar Model – Main Points</a:t>
            </a:r>
          </a:p>
        </p:txBody>
      </p:sp>
      <p:sp>
        <p:nvSpPr>
          <p:cNvPr id="356355" name="Rectangle 3"/>
          <p:cNvSpPr>
            <a:spLocks noChangeArrowheads="1"/>
          </p:cNvSpPr>
          <p:nvPr/>
        </p:nvSpPr>
        <p:spPr bwMode="auto">
          <a:xfrm>
            <a:off x="533400" y="1219200"/>
            <a:ext cx="787908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 dirty="0"/>
              <a:t>Physically Based Model for Diffuse Reflection.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Based on Geometric Optics.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Explains view dependent appearance in Matte Surfaces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Take into account partial </a:t>
            </a:r>
            <a:r>
              <a:rPr lang="en-US" sz="2400" dirty="0" smtClean="0"/>
              <a:t>inter reflections</a:t>
            </a:r>
            <a:r>
              <a:rPr lang="en-US" sz="2400" dirty="0"/>
              <a:t>.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Roughness </a:t>
            </a:r>
            <a:r>
              <a:rPr lang="en-US" sz="2400" dirty="0" smtClean="0"/>
              <a:t>represented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Lambertian</a:t>
            </a:r>
            <a:r>
              <a:rPr lang="en-US" sz="2400" dirty="0">
                <a:solidFill>
                  <a:srgbClr val="000000"/>
                </a:solidFill>
              </a:rPr>
              <a:t> model is simply an extreme case with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roughness equal to zero.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6761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589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View Dependence of Matte Surfaces - Key Observation</a:t>
            </a:r>
          </a:p>
        </p:txBody>
      </p:sp>
      <p:sp>
        <p:nvSpPr>
          <p:cNvPr id="385029" name="Text Box 5"/>
          <p:cNvSpPr txBox="1">
            <a:spLocks noChangeArrowheads="1"/>
          </p:cNvSpPr>
          <p:nvPr/>
        </p:nvSpPr>
        <p:spPr bwMode="auto">
          <a:xfrm>
            <a:off x="838200" y="5181600"/>
            <a:ext cx="7620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 Overall brightness increases as the angle between the source and viewing direction decreases. WHY?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 Pixels have finite areas. As the viewing direction changes, different mixes between dark and bright are added up to give pixel brightness.</a:t>
            </a:r>
          </a:p>
        </p:txBody>
      </p:sp>
      <p:pic>
        <p:nvPicPr>
          <p:cNvPr id="385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525780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5031" name="Line 7"/>
          <p:cNvSpPr>
            <a:spLocks noChangeShapeType="1"/>
          </p:cNvSpPr>
          <p:nvPr/>
        </p:nvSpPr>
        <p:spPr bwMode="auto">
          <a:xfrm flipV="1">
            <a:off x="2438400" y="3352800"/>
            <a:ext cx="990600" cy="60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5032" name="Line 8"/>
          <p:cNvSpPr>
            <a:spLocks noChangeShapeType="1"/>
          </p:cNvSpPr>
          <p:nvPr/>
        </p:nvSpPr>
        <p:spPr bwMode="auto">
          <a:xfrm rot="3662517" flipV="1">
            <a:off x="5829300" y="3238500"/>
            <a:ext cx="990600" cy="60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86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9" grpId="0" build="allAtOnce"/>
      <p:bldP spid="385031" grpId="0" animBg="1"/>
      <p:bldP spid="3850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illumination model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Phong approximation of surface reflectance</a:t>
            </a:r>
          </a:p>
          <a:p>
            <a:pPr lvl="1"/>
            <a:r>
              <a:rPr lang="en-US"/>
              <a:t>Assume reflectance is modeled by three components</a:t>
            </a:r>
          </a:p>
          <a:p>
            <a:pPr lvl="2"/>
            <a:r>
              <a:rPr lang="en-US"/>
              <a:t>Diffuse term</a:t>
            </a:r>
          </a:p>
          <a:p>
            <a:pPr lvl="2"/>
            <a:r>
              <a:rPr lang="en-US"/>
              <a:t>Specular term</a:t>
            </a:r>
          </a:p>
          <a:p>
            <a:pPr lvl="2"/>
            <a:r>
              <a:rPr lang="en-US"/>
              <a:t>Ambient term (to compensate for inter-reflected light)</a:t>
            </a:r>
          </a:p>
        </p:txBody>
      </p:sp>
      <p:sp>
        <p:nvSpPr>
          <p:cNvPr id="424965" name="Text Box 5"/>
          <p:cNvSpPr txBox="1">
            <a:spLocks noChangeArrowheads="1"/>
          </p:cNvSpPr>
          <p:nvPr/>
        </p:nvSpPr>
        <p:spPr bwMode="auto">
          <a:xfrm>
            <a:off x="838200" y="4705350"/>
            <a:ext cx="33655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charset="0"/>
              </a:rPr>
              <a:t>L</a:t>
            </a:r>
            <a:r>
              <a:rPr lang="en-US" sz="1600" dirty="0">
                <a:latin typeface="Arial" charset="0"/>
              </a:rPr>
              <a:t>, </a:t>
            </a:r>
            <a:r>
              <a:rPr lang="en-US" sz="1600" b="1" dirty="0">
                <a:latin typeface="Arial" charset="0"/>
              </a:rPr>
              <a:t>N</a:t>
            </a:r>
            <a:r>
              <a:rPr lang="en-US" sz="1600" dirty="0">
                <a:latin typeface="Arial" charset="0"/>
              </a:rPr>
              <a:t>, </a:t>
            </a:r>
            <a:r>
              <a:rPr lang="en-US" sz="1600" b="1" dirty="0">
                <a:latin typeface="Arial" charset="0"/>
              </a:rPr>
              <a:t>V</a:t>
            </a:r>
            <a:r>
              <a:rPr lang="en-US" sz="1600" dirty="0">
                <a:latin typeface="Arial" charset="0"/>
              </a:rPr>
              <a:t> unit vectors</a:t>
            </a:r>
          </a:p>
          <a:p>
            <a:r>
              <a:rPr lang="en-US" sz="1600" dirty="0" err="1">
                <a:latin typeface="Arial" charset="0"/>
              </a:rPr>
              <a:t>I</a:t>
            </a:r>
            <a:r>
              <a:rPr lang="en-US" sz="1600" baseline="-25000" dirty="0" err="1">
                <a:latin typeface="Arial" charset="0"/>
              </a:rPr>
              <a:t>e</a:t>
            </a:r>
            <a:r>
              <a:rPr lang="en-US" sz="1600" dirty="0">
                <a:latin typeface="Arial" charset="0"/>
              </a:rPr>
              <a:t> = outgoing radiance</a:t>
            </a:r>
          </a:p>
          <a:p>
            <a:r>
              <a:rPr lang="en-US" sz="1600" dirty="0">
                <a:latin typeface="Arial" charset="0"/>
              </a:rPr>
              <a:t>I</a:t>
            </a:r>
            <a:r>
              <a:rPr lang="en-US" sz="1600" baseline="-25000" dirty="0">
                <a:latin typeface="Arial" charset="0"/>
              </a:rPr>
              <a:t>i   </a:t>
            </a:r>
            <a:r>
              <a:rPr lang="en-US" sz="1600" dirty="0">
                <a:latin typeface="Arial" charset="0"/>
              </a:rPr>
              <a:t>= incoming radiance</a:t>
            </a:r>
          </a:p>
          <a:p>
            <a:r>
              <a:rPr lang="en-US" sz="1600" dirty="0" err="1">
                <a:latin typeface="Arial" charset="0"/>
              </a:rPr>
              <a:t>I</a:t>
            </a:r>
            <a:r>
              <a:rPr lang="en-US" sz="1600" baseline="-25000" dirty="0" err="1">
                <a:latin typeface="Arial" charset="0"/>
              </a:rPr>
              <a:t>a</a:t>
            </a:r>
            <a:r>
              <a:rPr lang="en-US" sz="1600" dirty="0">
                <a:latin typeface="Arial" charset="0"/>
              </a:rPr>
              <a:t> = ambient light</a:t>
            </a:r>
          </a:p>
          <a:p>
            <a:r>
              <a:rPr lang="en-US" sz="1600" dirty="0" err="1">
                <a:latin typeface="Arial" charset="0"/>
              </a:rPr>
              <a:t>k</a:t>
            </a:r>
            <a:r>
              <a:rPr lang="en-US" sz="1600" baseline="-25000" dirty="0" err="1">
                <a:latin typeface="Arial" charset="0"/>
              </a:rPr>
              <a:t>a</a:t>
            </a:r>
            <a:r>
              <a:rPr lang="en-US" sz="1600" dirty="0">
                <a:latin typeface="Arial" charset="0"/>
              </a:rPr>
              <a:t> = ambient light reflectance factor</a:t>
            </a:r>
          </a:p>
          <a:p>
            <a:r>
              <a:rPr lang="en-US" sz="1600" dirty="0">
                <a:latin typeface="Arial" charset="0"/>
              </a:rPr>
              <a:t>(x)</a:t>
            </a:r>
            <a:r>
              <a:rPr lang="en-US" sz="1600" baseline="-25000" dirty="0">
                <a:latin typeface="Arial" charset="0"/>
              </a:rPr>
              <a:t>+</a:t>
            </a:r>
            <a:r>
              <a:rPr lang="en-US" sz="1600" dirty="0">
                <a:latin typeface="Arial" charset="0"/>
              </a:rPr>
              <a:t> = max(x, 0)</a:t>
            </a:r>
            <a:endParaRPr lang="en-US" sz="1600" baseline="-25000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24974" name="Picture 1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943225"/>
            <a:ext cx="74866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24975" name="Picture 15" descr="brdf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29125"/>
            <a:ext cx="34290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82319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 models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Phenomenological</a:t>
            </a:r>
          </a:p>
          <a:p>
            <a:pPr lvl="1"/>
            <a:r>
              <a:rPr lang="en-US" dirty="0" err="1"/>
              <a:t>Phong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Ward</a:t>
            </a:r>
            <a:endParaRPr lang="en-US" dirty="0"/>
          </a:p>
          <a:p>
            <a:pPr lvl="1"/>
            <a:r>
              <a:rPr lang="en-US" dirty="0" err="1"/>
              <a:t>Lafortune</a:t>
            </a:r>
            <a:r>
              <a:rPr lang="en-US" dirty="0"/>
              <a:t> et al. </a:t>
            </a:r>
          </a:p>
          <a:p>
            <a:pPr lvl="1"/>
            <a:r>
              <a:rPr lang="en-US" dirty="0" err="1"/>
              <a:t>Ashikhmin</a:t>
            </a:r>
            <a:r>
              <a:rPr lang="en-US" dirty="0"/>
              <a:t> et al. </a:t>
            </a:r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Cook-</a:t>
            </a:r>
            <a:r>
              <a:rPr lang="en-US" dirty="0" smtClean="0"/>
              <a:t>Torrance</a:t>
            </a:r>
            <a:endParaRPr lang="en-US" dirty="0"/>
          </a:p>
          <a:p>
            <a:pPr lvl="1"/>
            <a:r>
              <a:rPr lang="en-US" dirty="0"/>
              <a:t>Dichromatic </a:t>
            </a:r>
            <a:endParaRPr lang="en-US" dirty="0" smtClean="0"/>
          </a:p>
          <a:p>
            <a:pPr lvl="1"/>
            <a:r>
              <a:rPr lang="en-US" dirty="0" smtClean="0"/>
              <a:t>He </a:t>
            </a:r>
            <a:r>
              <a:rPr lang="en-US" dirty="0"/>
              <a:t>et al. </a:t>
            </a:r>
          </a:p>
          <a:p>
            <a:pPr lvl="1"/>
            <a:endParaRPr lang="en-US" dirty="0"/>
          </a:p>
          <a:p>
            <a:r>
              <a:rPr lang="en-US" dirty="0"/>
              <a:t>Here </a:t>
            </a:r>
            <a:r>
              <a:rPr lang="en-US" dirty="0" smtClean="0"/>
              <a:t>we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re </a:t>
            </a:r>
            <a:r>
              <a:rPr lang="en-US" dirty="0"/>
              <a:t>listing only some well-known examples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50461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BRDF</a:t>
            </a:r>
          </a:p>
        </p:txBody>
      </p:sp>
      <p:sp>
        <p:nvSpPr>
          <p:cNvPr id="422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5219700"/>
            <a:ext cx="8229600" cy="1295400"/>
          </a:xfrm>
        </p:spPr>
        <p:txBody>
          <a:bodyPr/>
          <a:lstStyle/>
          <a:p>
            <a:r>
              <a:rPr lang="en-US" dirty="0" err="1"/>
              <a:t>Gonioreflectometer</a:t>
            </a:r>
            <a:endParaRPr lang="en-US" dirty="0"/>
          </a:p>
          <a:p>
            <a:pPr lvl="1"/>
            <a:r>
              <a:rPr lang="en-US" sz="1800" dirty="0"/>
              <a:t>Device for capturing the BRDF by moving a camera + light source</a:t>
            </a:r>
          </a:p>
          <a:p>
            <a:pPr lvl="1"/>
            <a:r>
              <a:rPr lang="en-US" sz="1800" dirty="0"/>
              <a:t>Need careful control of illumination, environment</a:t>
            </a:r>
          </a:p>
        </p:txBody>
      </p:sp>
      <p:pic>
        <p:nvPicPr>
          <p:cNvPr id="422921" name="Picture 9" descr="gon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247775"/>
            <a:ext cx="4222750" cy="21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924" name="Text Box 12"/>
          <p:cNvSpPr txBox="1">
            <a:spLocks noChangeArrowheads="1"/>
          </p:cNvSpPr>
          <p:nvPr/>
        </p:nvSpPr>
        <p:spPr bwMode="auto">
          <a:xfrm>
            <a:off x="1901825" y="3462338"/>
            <a:ext cx="92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traditional</a:t>
            </a:r>
          </a:p>
        </p:txBody>
      </p:sp>
      <p:grpSp>
        <p:nvGrpSpPr>
          <p:cNvPr id="422926" name="Group 14"/>
          <p:cNvGrpSpPr>
            <a:grpSpLocks/>
          </p:cNvGrpSpPr>
          <p:nvPr/>
        </p:nvGrpSpPr>
        <p:grpSpPr bwMode="auto">
          <a:xfrm>
            <a:off x="4700588" y="1295400"/>
            <a:ext cx="4214812" cy="2430463"/>
            <a:chOff x="2961" y="816"/>
            <a:chExt cx="2655" cy="1531"/>
          </a:xfrm>
        </p:grpSpPr>
        <p:pic>
          <p:nvPicPr>
            <p:cNvPr id="422923" name="Picture 11" descr="dom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" y="816"/>
              <a:ext cx="2655" cy="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925" name="Text Box 13"/>
            <p:cNvSpPr txBox="1">
              <a:spLocks noChangeArrowheads="1"/>
            </p:cNvSpPr>
            <p:nvPr/>
          </p:nvSpPr>
          <p:spPr bwMode="auto">
            <a:xfrm>
              <a:off x="3792" y="2174"/>
              <a:ext cx="10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design by Greg Ward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99845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Gonioreflectometer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86" y="995213"/>
            <a:ext cx="4580564" cy="5448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1961" y="6572616"/>
            <a:ext cx="2212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</a:t>
            </a:r>
            <a:r>
              <a:rPr lang="en-US" sz="1200" dirty="0" err="1" smtClean="0"/>
              <a:t>www.mdpi.com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322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 databases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sz="2000"/>
              <a:t>MERL (</a:t>
            </a:r>
            <a:r>
              <a:rPr lang="en-US" sz="2000">
                <a:hlinkClick r:id="rId3"/>
              </a:rPr>
              <a:t>Matusik </a:t>
            </a:r>
            <a:r>
              <a:rPr lang="en-US" sz="2000"/>
              <a:t>et al.):  100 isotropic, 4 nonisotropic, dense</a:t>
            </a:r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r>
              <a:rPr lang="en-US" sz="2000">
                <a:hlinkClick r:id="rId4"/>
              </a:rPr>
              <a:t>CURET</a:t>
            </a:r>
            <a:r>
              <a:rPr lang="en-US" sz="2000"/>
              <a:t> (Columbia-Utrect):  60 samples, more sparsely sampled, but also bidirectional texure functions (BTF)</a:t>
            </a:r>
          </a:p>
        </p:txBody>
      </p:sp>
      <p:pic>
        <p:nvPicPr>
          <p:cNvPr id="4393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29250"/>
            <a:ext cx="43434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27260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formation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bright is the image of a scene point?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98650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351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Radiometry</a:t>
            </a:r>
            <a:endParaRPr lang="en-US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7600"/>
            <a:ext cx="8229600" cy="5214842"/>
          </a:xfrm>
        </p:spPr>
        <p:txBody>
          <a:bodyPr>
            <a:normAutofit/>
          </a:bodyPr>
          <a:lstStyle/>
          <a:p>
            <a:r>
              <a:rPr lang="en-US" dirty="0" smtClean="0"/>
              <a:t>Radiometry is the science of light energy measurement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Radiance energy carried by </a:t>
            </a:r>
            <a:br>
              <a:rPr lang="en-US" dirty="0" smtClean="0"/>
            </a:br>
            <a:r>
              <a:rPr lang="en-US" dirty="0" smtClean="0"/>
              <a:t>a ray energy/solid angle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[watts per </a:t>
            </a:r>
            <a:r>
              <a:rPr lang="en-US" dirty="0" err="1"/>
              <a:t>steradian</a:t>
            </a:r>
            <a:r>
              <a:rPr lang="en-US" dirty="0"/>
              <a:t> per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square meter </a:t>
            </a:r>
            <a:r>
              <a:rPr lang="en-US" dirty="0"/>
              <a:t>(W·sr</a:t>
            </a:r>
            <a:r>
              <a:rPr lang="en-US" baseline="30000" dirty="0"/>
              <a:t>−1</a:t>
            </a:r>
            <a:r>
              <a:rPr lang="en-US" dirty="0"/>
              <a:t>·m</a:t>
            </a:r>
            <a:r>
              <a:rPr lang="en-US" baseline="30000" dirty="0"/>
              <a:t>−2</a:t>
            </a:r>
            <a:r>
              <a:rPr lang="en-US" dirty="0" smtClean="0"/>
              <a:t>)]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31109" name="Picture 5" descr="slid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60216" r="70587" b="21428"/>
          <a:stretch/>
        </p:blipFill>
        <p:spPr bwMode="auto">
          <a:xfrm>
            <a:off x="6174965" y="4032857"/>
            <a:ext cx="2218120" cy="181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57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pic>
        <p:nvPicPr>
          <p:cNvPr id="6" name="Picture 5" descr="slid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t="38579" r="73735" b="43316"/>
          <a:stretch/>
        </p:blipFill>
        <p:spPr bwMode="auto">
          <a:xfrm>
            <a:off x="6264777" y="1498312"/>
            <a:ext cx="2128308" cy="22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1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Radiometry: Measuring light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basic setup: a light source is sending radiation to a surface patch</a:t>
            </a:r>
          </a:p>
          <a:p>
            <a:pPr>
              <a:buFontTx/>
              <a:buChar char="•"/>
            </a:pPr>
            <a:r>
              <a:rPr lang="en-US" dirty="0" smtClean="0"/>
              <a:t>What matters:</a:t>
            </a:r>
          </a:p>
          <a:p>
            <a:pPr lvl="1"/>
            <a:r>
              <a:rPr lang="en-US" dirty="0" smtClean="0"/>
              <a:t>How big the source and the patch “look” to each other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19400" y="3022954"/>
            <a:ext cx="2895600" cy="3606446"/>
            <a:chOff x="3105408" y="3276599"/>
            <a:chExt cx="2508830" cy="3124727"/>
          </a:xfrm>
        </p:grpSpPr>
        <p:sp>
          <p:nvSpPr>
            <p:cNvPr id="12" name="Oval 11"/>
            <p:cNvSpPr/>
            <p:nvPr/>
          </p:nvSpPr>
          <p:spPr bwMode="auto">
            <a:xfrm>
              <a:off x="3105408" y="5859740"/>
              <a:ext cx="1427819" cy="5415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 rot="4994010">
              <a:off x="4553681" y="3701534"/>
              <a:ext cx="1485492" cy="635622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rot="5400000">
              <a:off x="3474671" y="4308834"/>
              <a:ext cx="2166345" cy="15262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Freeform 17"/>
            <p:cNvSpPr/>
            <p:nvPr/>
          </p:nvSpPr>
          <p:spPr bwMode="auto">
            <a:xfrm>
              <a:off x="3784853" y="3447219"/>
              <a:ext cx="1693688" cy="2727626"/>
            </a:xfrm>
            <a:custGeom>
              <a:avLst/>
              <a:gdLst>
                <a:gd name="connsiteX0" fmla="*/ 1859280 w 2621280"/>
                <a:gd name="connsiteY0" fmla="*/ 0 h 3992880"/>
                <a:gd name="connsiteX1" fmla="*/ 0 w 2621280"/>
                <a:gd name="connsiteY1" fmla="*/ 3992880 h 3992880"/>
                <a:gd name="connsiteX2" fmla="*/ 2621280 w 2621280"/>
                <a:gd name="connsiteY2" fmla="*/ 1737360 h 3992880"/>
                <a:gd name="connsiteX0" fmla="*/ 1920240 w 2621280"/>
                <a:gd name="connsiteY0" fmla="*/ 0 h 4221480"/>
                <a:gd name="connsiteX1" fmla="*/ 0 w 2621280"/>
                <a:gd name="connsiteY1" fmla="*/ 4221480 h 4221480"/>
                <a:gd name="connsiteX2" fmla="*/ 2621280 w 2621280"/>
                <a:gd name="connsiteY2" fmla="*/ 1965960 h 422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1280" h="4221480">
                  <a:moveTo>
                    <a:pt x="1920240" y="0"/>
                  </a:moveTo>
                  <a:lnTo>
                    <a:pt x="0" y="4221480"/>
                  </a:lnTo>
                  <a:lnTo>
                    <a:pt x="2621280" y="1965960"/>
                  </a:lnTo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629150" y="4767263"/>
              <a:ext cx="176213" cy="204787"/>
            </a:xfrm>
            <a:custGeom>
              <a:avLst/>
              <a:gdLst>
                <a:gd name="connsiteX0" fmla="*/ 57150 w 176213"/>
                <a:gd name="connsiteY0" fmla="*/ 0 h 204787"/>
                <a:gd name="connsiteX1" fmla="*/ 0 w 176213"/>
                <a:gd name="connsiteY1" fmla="*/ 204787 h 204787"/>
                <a:gd name="connsiteX2" fmla="*/ 176213 w 176213"/>
                <a:gd name="connsiteY2" fmla="*/ 85725 h 204787"/>
                <a:gd name="connsiteX3" fmla="*/ 176213 w 176213"/>
                <a:gd name="connsiteY3" fmla="*/ 85725 h 2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213" h="204787">
                  <a:moveTo>
                    <a:pt x="57150" y="0"/>
                  </a:moveTo>
                  <a:lnTo>
                    <a:pt x="0" y="204787"/>
                  </a:lnTo>
                  <a:lnTo>
                    <a:pt x="176213" y="85725"/>
                  </a:lnTo>
                  <a:lnTo>
                    <a:pt x="176213" y="85725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943600" y="358140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48200" y="609600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883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7091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754188"/>
            <a:ext cx="649446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7092" name="Picture 4" descr="overview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602163"/>
            <a:ext cx="648493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7093" name="Group 5"/>
          <p:cNvGrpSpPr>
            <a:grpSpLocks/>
          </p:cNvGrpSpPr>
          <p:nvPr/>
        </p:nvGrpSpPr>
        <p:grpSpPr bwMode="auto">
          <a:xfrm>
            <a:off x="4171950" y="5510213"/>
            <a:ext cx="3486150" cy="646112"/>
            <a:chOff x="2628" y="3471"/>
            <a:chExt cx="2196" cy="407"/>
          </a:xfrm>
        </p:grpSpPr>
        <p:sp>
          <p:nvSpPr>
            <p:cNvPr id="2777094" name="Line 6"/>
            <p:cNvSpPr>
              <a:spLocks noChangeShapeType="1"/>
            </p:cNvSpPr>
            <p:nvPr/>
          </p:nvSpPr>
          <p:spPr bwMode="auto">
            <a:xfrm>
              <a:off x="4274" y="3682"/>
              <a:ext cx="55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7095" name="Line 7"/>
            <p:cNvSpPr>
              <a:spLocks noChangeShapeType="1"/>
            </p:cNvSpPr>
            <p:nvPr/>
          </p:nvSpPr>
          <p:spPr bwMode="auto">
            <a:xfrm>
              <a:off x="4274" y="3878"/>
              <a:ext cx="5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7096" name="Line 8"/>
            <p:cNvSpPr>
              <a:spLocks noChangeShapeType="1"/>
            </p:cNvSpPr>
            <p:nvPr/>
          </p:nvSpPr>
          <p:spPr bwMode="auto">
            <a:xfrm flipH="1" flipV="1">
              <a:off x="2628" y="3471"/>
              <a:ext cx="1646" cy="2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7097" name="Line 9"/>
            <p:cNvSpPr>
              <a:spLocks noChangeShapeType="1"/>
            </p:cNvSpPr>
            <p:nvPr/>
          </p:nvSpPr>
          <p:spPr bwMode="auto">
            <a:xfrm flipH="1" flipV="1">
              <a:off x="2628" y="3471"/>
              <a:ext cx="1646" cy="4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2324"/>
            <a:ext cx="9144000" cy="846667"/>
          </a:xfrm>
        </p:spPr>
        <p:txBody>
          <a:bodyPr/>
          <a:lstStyle/>
          <a:p>
            <a:r>
              <a:rPr lang="en-US" sz="4000" dirty="0"/>
              <a:t>Conventional versus light field camera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8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7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Solid Angle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696200" cy="1905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 smtClean="0"/>
              <a:t>The solid angle subtended by a region at a point is the area projected on a unit sphere centered at that point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Units: </a:t>
            </a:r>
            <a:r>
              <a:rPr lang="en-US" dirty="0" err="1" smtClean="0"/>
              <a:t>steradians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 smtClean="0"/>
              <a:t>The solid angle </a:t>
            </a:r>
            <a:r>
              <a:rPr lang="en-US" sz="2400" i="1" dirty="0" err="1" smtClean="0"/>
              <a:t>d</a:t>
            </a:r>
            <a:r>
              <a:rPr lang="en-US" sz="2400" i="1" dirty="0" err="1" smtClean="0">
                <a:latin typeface="Symbol" pitchFamily="18" charset="2"/>
              </a:rPr>
              <a:t>w</a:t>
            </a:r>
            <a:r>
              <a:rPr lang="en-US" sz="2400" dirty="0" smtClean="0"/>
              <a:t> subtended by a patch of area </a:t>
            </a:r>
            <a:r>
              <a:rPr lang="en-US" sz="2400" i="1" dirty="0" err="1" smtClean="0"/>
              <a:t>dA</a:t>
            </a:r>
            <a:r>
              <a:rPr lang="en-US" sz="2400" dirty="0" smtClean="0"/>
              <a:t> is given by: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522809"/>
              </p:ext>
            </p:extLst>
          </p:nvPr>
        </p:nvGraphicFramePr>
        <p:xfrm>
          <a:off x="695325" y="3305472"/>
          <a:ext cx="2740025" cy="121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3" name="Equation" r:id="rId4" imgW="889000" imgH="393700" progId="Equation.3">
                  <p:embed/>
                </p:oleObj>
              </mc:Choice>
              <mc:Fallback>
                <p:oleObj name="Equation" r:id="rId4" imgW="889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" y="3305472"/>
                        <a:ext cx="2740025" cy="1211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733800" y="3352800"/>
            <a:ext cx="4648200" cy="3048000"/>
            <a:chOff x="3441" y="1822"/>
            <a:chExt cx="1992" cy="1092"/>
          </a:xfrm>
        </p:grpSpPr>
        <p:pic>
          <p:nvPicPr>
            <p:cNvPr id="13" name="Picture 8" descr="da-projec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41" y="1822"/>
              <a:ext cx="1992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4999" y="2290"/>
              <a:ext cx="62" cy="9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935" y="2239"/>
              <a:ext cx="159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400">
                  <a:latin typeface="Times New Roman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3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Radiance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Radiance (</a:t>
            </a:r>
            <a:r>
              <a:rPr lang="en-US" i="1" dirty="0" smtClean="0"/>
              <a:t>L</a:t>
            </a:r>
            <a:r>
              <a:rPr lang="en-US" dirty="0" smtClean="0"/>
              <a:t>): energy carried by a ray	</a:t>
            </a:r>
          </a:p>
          <a:p>
            <a:pPr lvl="1"/>
            <a:r>
              <a:rPr lang="en-US" sz="1800" dirty="0" smtClean="0"/>
              <a:t>Power per unit area perpendicular to the direction of travel, </a:t>
            </a:r>
            <a:br>
              <a:rPr lang="en-US" sz="1800" dirty="0" smtClean="0"/>
            </a:br>
            <a:r>
              <a:rPr lang="en-US" sz="1800" dirty="0" smtClean="0"/>
              <a:t>per unit solid angle</a:t>
            </a:r>
          </a:p>
          <a:p>
            <a:pPr lvl="1"/>
            <a:r>
              <a:rPr lang="en-US" sz="1800" dirty="0" smtClean="0"/>
              <a:t>Units: Watts per square meter per </a:t>
            </a:r>
            <a:r>
              <a:rPr lang="en-US" sz="1800" dirty="0" err="1" smtClean="0"/>
              <a:t>steradian</a:t>
            </a:r>
            <a:r>
              <a:rPr lang="en-US" sz="1800" dirty="0" smtClean="0"/>
              <a:t>  (W m</a:t>
            </a:r>
            <a:r>
              <a:rPr lang="en-US" sz="1800" baseline="30000" dirty="0" smtClean="0"/>
              <a:t>-2 </a:t>
            </a:r>
            <a:r>
              <a:rPr lang="en-US" sz="1800" dirty="0" smtClean="0"/>
              <a:t>sr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)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 smtClean="0"/>
          </a:p>
        </p:txBody>
      </p:sp>
      <p:graphicFrame>
        <p:nvGraphicFramePr>
          <p:cNvPr id="2050" name="Object 5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049837" y="3505200"/>
          <a:ext cx="3027363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1" name="Equation" r:id="rId4" imgW="1130040" imgH="711000" progId="Equation.3">
                  <p:embed/>
                </p:oleObj>
              </mc:Choice>
              <mc:Fallback>
                <p:oleObj name="Equation" r:id="rId4" imgW="113004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9837" y="3505200"/>
                        <a:ext cx="3027363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79"/>
          <p:cNvGrpSpPr>
            <a:grpSpLocks/>
          </p:cNvGrpSpPr>
          <p:nvPr/>
        </p:nvGrpSpPr>
        <p:grpSpPr bwMode="auto">
          <a:xfrm>
            <a:off x="830262" y="5029200"/>
            <a:ext cx="1430338" cy="457200"/>
            <a:chOff x="2935" y="3840"/>
            <a:chExt cx="901" cy="288"/>
          </a:xfrm>
        </p:grpSpPr>
        <p:sp>
          <p:nvSpPr>
            <p:cNvPr id="24" name="Oval 59"/>
            <p:cNvSpPr>
              <a:spLocks noChangeArrowheads="1"/>
            </p:cNvSpPr>
            <p:nvPr/>
          </p:nvSpPr>
          <p:spPr bwMode="auto">
            <a:xfrm>
              <a:off x="3260" y="3888"/>
              <a:ext cx="576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2"/>
            <p:cNvSpPr txBox="1">
              <a:spLocks noChangeArrowheads="1"/>
            </p:cNvSpPr>
            <p:nvPr/>
          </p:nvSpPr>
          <p:spPr bwMode="auto">
            <a:xfrm>
              <a:off x="2935" y="3840"/>
              <a:ext cx="3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>
                  <a:latin typeface="Times New Roman" pitchFamily="18" charset="0"/>
                </a:rPr>
                <a:t>dA</a:t>
              </a:r>
              <a:endParaRPr lang="en-US" i="1" dirty="0">
                <a:latin typeface="Times New Roman" pitchFamily="18" charset="0"/>
              </a:endParaRPr>
            </a:p>
          </p:txBody>
        </p:sp>
      </p:grpSp>
      <p:sp>
        <p:nvSpPr>
          <p:cNvPr id="26" name="Line 60"/>
          <p:cNvSpPr>
            <a:spLocks noChangeShapeType="1"/>
          </p:cNvSpPr>
          <p:nvPr/>
        </p:nvSpPr>
        <p:spPr bwMode="auto">
          <a:xfrm flipV="1">
            <a:off x="1803400" y="3657600"/>
            <a:ext cx="635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61"/>
          <p:cNvSpPr>
            <a:spLocks noChangeShapeType="1"/>
          </p:cNvSpPr>
          <p:nvPr/>
        </p:nvSpPr>
        <p:spPr bwMode="auto">
          <a:xfrm flipV="1">
            <a:off x="1803400" y="3810000"/>
            <a:ext cx="168275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63"/>
          <p:cNvSpPr>
            <a:spLocks/>
          </p:cNvSpPr>
          <p:nvPr/>
        </p:nvSpPr>
        <p:spPr bwMode="auto">
          <a:xfrm rot="1004572">
            <a:off x="2705100" y="4391025"/>
            <a:ext cx="152400" cy="180975"/>
          </a:xfrm>
          <a:custGeom>
            <a:avLst/>
            <a:gdLst>
              <a:gd name="T0" fmla="*/ 0 w 96"/>
              <a:gd name="T1" fmla="*/ 0 h 114"/>
              <a:gd name="T2" fmla="*/ 7561263 w 96"/>
              <a:gd name="T3" fmla="*/ 287297835 h 114"/>
              <a:gd name="T4" fmla="*/ 241935022 w 96"/>
              <a:gd name="T5" fmla="*/ 120967517 h 114"/>
              <a:gd name="T6" fmla="*/ 0 60000 65536"/>
              <a:gd name="T7" fmla="*/ 0 60000 65536"/>
              <a:gd name="T8" fmla="*/ 0 60000 65536"/>
              <a:gd name="T9" fmla="*/ 0 w 96"/>
              <a:gd name="T10" fmla="*/ 0 h 114"/>
              <a:gd name="T11" fmla="*/ 96 w 96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114">
                <a:moveTo>
                  <a:pt x="0" y="0"/>
                </a:moveTo>
                <a:lnTo>
                  <a:pt x="3" y="114"/>
                </a:lnTo>
                <a:lnTo>
                  <a:pt x="96" y="4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Box 64"/>
          <p:cNvSpPr txBox="1">
            <a:spLocks noChangeArrowheads="1"/>
          </p:cNvSpPr>
          <p:nvPr/>
        </p:nvSpPr>
        <p:spPr bwMode="auto">
          <a:xfrm>
            <a:off x="1651000" y="3124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30" name="Text Box 69"/>
          <p:cNvSpPr txBox="1">
            <a:spLocks noChangeArrowheads="1"/>
          </p:cNvSpPr>
          <p:nvPr/>
        </p:nvSpPr>
        <p:spPr bwMode="auto">
          <a:xfrm flipV="1">
            <a:off x="1927225" y="4419600"/>
            <a:ext cx="32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i="1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grpSp>
        <p:nvGrpSpPr>
          <p:cNvPr id="31" name="Group 78"/>
          <p:cNvGrpSpPr>
            <a:grpSpLocks/>
          </p:cNvGrpSpPr>
          <p:nvPr/>
        </p:nvGrpSpPr>
        <p:grpSpPr bwMode="auto">
          <a:xfrm>
            <a:off x="1638300" y="4953000"/>
            <a:ext cx="1543050" cy="692150"/>
            <a:chOff x="3444" y="3792"/>
            <a:chExt cx="972" cy="436"/>
          </a:xfrm>
        </p:grpSpPr>
        <p:sp>
          <p:nvSpPr>
            <p:cNvPr id="32" name="Oval 67"/>
            <p:cNvSpPr>
              <a:spLocks noChangeArrowheads="1"/>
            </p:cNvSpPr>
            <p:nvPr/>
          </p:nvSpPr>
          <p:spPr bwMode="auto">
            <a:xfrm rot="2772738">
              <a:off x="3346" y="3890"/>
              <a:ext cx="435" cy="24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3" name="Object 70"/>
            <p:cNvGraphicFramePr>
              <a:graphicFrameLocks noChangeAspect="1"/>
            </p:cNvGraphicFramePr>
            <p:nvPr/>
          </p:nvGraphicFramePr>
          <p:xfrm>
            <a:off x="3780" y="4020"/>
            <a:ext cx="636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62" name="Equation" r:id="rId6" imgW="545760" imgH="177480" progId="Equation.3">
                    <p:embed/>
                  </p:oleObj>
                </mc:Choice>
                <mc:Fallback>
                  <p:oleObj name="Equation" r:id="rId6" imgW="54576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0" y="4020"/>
                          <a:ext cx="636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Line 73"/>
          <p:cNvSpPr>
            <a:spLocks noChangeShapeType="1"/>
          </p:cNvSpPr>
          <p:nvPr/>
        </p:nvSpPr>
        <p:spPr bwMode="auto">
          <a:xfrm flipV="1">
            <a:off x="1790700" y="3505200"/>
            <a:ext cx="1390650" cy="1828800"/>
          </a:xfrm>
          <a:prstGeom prst="line">
            <a:avLst/>
          </a:pr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74"/>
          <p:cNvSpPr>
            <a:spLocks/>
          </p:cNvSpPr>
          <p:nvPr/>
        </p:nvSpPr>
        <p:spPr bwMode="auto">
          <a:xfrm>
            <a:off x="1790700" y="4095750"/>
            <a:ext cx="1995487" cy="1238250"/>
          </a:xfrm>
          <a:custGeom>
            <a:avLst/>
            <a:gdLst>
              <a:gd name="T0" fmla="*/ 0 w 1257"/>
              <a:gd name="T1" fmla="*/ 1965722053 h 780"/>
              <a:gd name="T2" fmla="*/ 2147483647 w 1257"/>
              <a:gd name="T3" fmla="*/ 0 h 780"/>
              <a:gd name="T4" fmla="*/ 0 60000 65536"/>
              <a:gd name="T5" fmla="*/ 0 60000 65536"/>
              <a:gd name="T6" fmla="*/ 0 w 1257"/>
              <a:gd name="T7" fmla="*/ 0 h 780"/>
              <a:gd name="T8" fmla="*/ 1257 w 1257"/>
              <a:gd name="T9" fmla="*/ 780 h 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57" h="780">
                <a:moveTo>
                  <a:pt x="0" y="780"/>
                </a:moveTo>
                <a:lnTo>
                  <a:pt x="1257" y="0"/>
                </a:lnTo>
              </a:path>
            </a:pathLst>
          </a:cu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Oval 75"/>
          <p:cNvSpPr>
            <a:spLocks noChangeArrowheads="1"/>
          </p:cNvSpPr>
          <p:nvPr/>
        </p:nvSpPr>
        <p:spPr bwMode="auto">
          <a:xfrm rot="2772738">
            <a:off x="3089275" y="3497262"/>
            <a:ext cx="846138" cy="557213"/>
          </a:xfrm>
          <a:prstGeom prst="ellipse">
            <a:avLst/>
          </a:pr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76"/>
          <p:cNvSpPr txBox="1">
            <a:spLocks noChangeArrowheads="1"/>
          </p:cNvSpPr>
          <p:nvPr/>
        </p:nvSpPr>
        <p:spPr bwMode="auto">
          <a:xfrm>
            <a:off x="3714750" y="3276600"/>
            <a:ext cx="55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d</a:t>
            </a:r>
            <a:r>
              <a:rPr lang="el-GR" i="1">
                <a:latin typeface="Times New Roman" pitchFamily="18" charset="0"/>
                <a:cs typeface="Times New Roman" pitchFamily="18" charset="0"/>
              </a:rPr>
              <a:t>ω</a:t>
            </a:r>
          </a:p>
        </p:txBody>
      </p:sp>
      <p:sp>
        <p:nvSpPr>
          <p:cNvPr id="38" name="Freeform 77"/>
          <p:cNvSpPr>
            <a:spLocks/>
          </p:cNvSpPr>
          <p:nvPr/>
        </p:nvSpPr>
        <p:spPr bwMode="auto">
          <a:xfrm>
            <a:off x="1790700" y="4187825"/>
            <a:ext cx="762000" cy="460375"/>
          </a:xfrm>
          <a:custGeom>
            <a:avLst/>
            <a:gdLst>
              <a:gd name="T0" fmla="*/ 0 w 480"/>
              <a:gd name="T1" fmla="*/ 126007809 h 290"/>
              <a:gd name="T2" fmla="*/ 1209675089 w 480"/>
              <a:gd name="T3" fmla="*/ 730845203 h 290"/>
              <a:gd name="T4" fmla="*/ 0 60000 65536"/>
              <a:gd name="T5" fmla="*/ 0 60000 65536"/>
              <a:gd name="T6" fmla="*/ 0 w 480"/>
              <a:gd name="T7" fmla="*/ 0 h 290"/>
              <a:gd name="T8" fmla="*/ 480 w 480"/>
              <a:gd name="T9" fmla="*/ 290 h 2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290">
                <a:moveTo>
                  <a:pt x="0" y="50"/>
                </a:moveTo>
                <a:cubicBezTo>
                  <a:pt x="183" y="0"/>
                  <a:pt x="439" y="109"/>
                  <a:pt x="480" y="29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463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Radiometry</a:t>
            </a:r>
            <a:endParaRPr lang="en-US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7600"/>
            <a:ext cx="8229600" cy="5214842"/>
          </a:xfrm>
        </p:spPr>
        <p:txBody>
          <a:bodyPr>
            <a:normAutofit/>
          </a:bodyPr>
          <a:lstStyle/>
          <a:p>
            <a:r>
              <a:rPr lang="en-US" dirty="0" smtClean="0"/>
              <a:t>Radiometry is the science of light energy measurement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Radiance energy carried by </a:t>
            </a:r>
            <a:br>
              <a:rPr lang="en-US" dirty="0" smtClean="0"/>
            </a:br>
            <a:r>
              <a:rPr lang="en-US" dirty="0" smtClean="0"/>
              <a:t>a ray energy/solid angle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[watts per </a:t>
            </a:r>
            <a:r>
              <a:rPr lang="en-US" dirty="0" err="1"/>
              <a:t>steradian</a:t>
            </a:r>
            <a:r>
              <a:rPr lang="en-US" dirty="0"/>
              <a:t> per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square meter </a:t>
            </a:r>
            <a:r>
              <a:rPr lang="en-US" dirty="0"/>
              <a:t>(W·sr</a:t>
            </a:r>
            <a:r>
              <a:rPr lang="en-US" baseline="30000" dirty="0"/>
              <a:t>−1</a:t>
            </a:r>
            <a:r>
              <a:rPr lang="en-US" dirty="0"/>
              <a:t>·m</a:t>
            </a:r>
            <a:r>
              <a:rPr lang="en-US" baseline="30000" dirty="0"/>
              <a:t>−2</a:t>
            </a:r>
            <a:r>
              <a:rPr lang="en-US" dirty="0" smtClean="0"/>
              <a:t>)]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Irradiance energy per unit area</a:t>
            </a:r>
            <a:br>
              <a:rPr lang="en-US" dirty="0" smtClean="0"/>
            </a:br>
            <a:r>
              <a:rPr lang="en-US" dirty="0" smtClean="0"/>
              <a:t>falling on a surface</a:t>
            </a:r>
          </a:p>
          <a:p>
            <a:endParaRPr lang="en-US" dirty="0"/>
          </a:p>
        </p:txBody>
      </p:sp>
      <p:pic>
        <p:nvPicPr>
          <p:cNvPr id="431109" name="Picture 5" descr="slid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60216" r="70587" b="21428"/>
          <a:stretch/>
        </p:blipFill>
        <p:spPr bwMode="auto">
          <a:xfrm>
            <a:off x="6174965" y="4032857"/>
            <a:ext cx="2218120" cy="181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57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pic>
        <p:nvPicPr>
          <p:cNvPr id="6" name="Picture 5" descr="slid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t="38579" r="73735" b="43316"/>
          <a:stretch/>
        </p:blipFill>
        <p:spPr bwMode="auto">
          <a:xfrm>
            <a:off x="6264777" y="1498312"/>
            <a:ext cx="2128308" cy="22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3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685800" y="5105400"/>
            <a:ext cx="1430338" cy="457200"/>
            <a:chOff x="2935" y="3840"/>
            <a:chExt cx="901" cy="288"/>
          </a:xfrm>
        </p:grpSpPr>
        <p:sp>
          <p:nvSpPr>
            <p:cNvPr id="2067" name="Oval 59"/>
            <p:cNvSpPr>
              <a:spLocks noChangeArrowheads="1"/>
            </p:cNvSpPr>
            <p:nvPr/>
          </p:nvSpPr>
          <p:spPr bwMode="auto">
            <a:xfrm>
              <a:off x="3260" y="3888"/>
              <a:ext cx="576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" name="Text Box 72"/>
            <p:cNvSpPr txBox="1">
              <a:spLocks noChangeArrowheads="1"/>
            </p:cNvSpPr>
            <p:nvPr/>
          </p:nvSpPr>
          <p:spPr bwMode="auto">
            <a:xfrm>
              <a:off x="2935" y="3840"/>
              <a:ext cx="3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>
                  <a:latin typeface="Times New Roman" pitchFamily="18" charset="0"/>
                </a:rPr>
                <a:t>dA</a:t>
              </a:r>
              <a:endParaRPr lang="en-US" i="1" dirty="0">
                <a:latin typeface="Times New Roman" pitchFamily="18" charset="0"/>
              </a:endParaRPr>
            </a:p>
          </p:txBody>
        </p:sp>
      </p:grp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Irradiance (</a:t>
            </a:r>
            <a:r>
              <a:rPr lang="en-US" i="1" dirty="0" smtClean="0"/>
              <a:t>E</a:t>
            </a:r>
            <a:r>
              <a:rPr lang="en-US" dirty="0" smtClean="0"/>
              <a:t>): energy arriving at a surface</a:t>
            </a:r>
          </a:p>
          <a:p>
            <a:pPr lvl="1"/>
            <a:r>
              <a:rPr lang="en-US" dirty="0" smtClean="0"/>
              <a:t>Incident power per unit area </a:t>
            </a:r>
            <a:r>
              <a:rPr lang="en-US" i="1" dirty="0" smtClean="0"/>
              <a:t>not foreshortened</a:t>
            </a:r>
          </a:p>
          <a:p>
            <a:pPr lvl="1"/>
            <a:r>
              <a:rPr lang="en-US" sz="1800" dirty="0" smtClean="0"/>
              <a:t>Units: W m</a:t>
            </a:r>
            <a:r>
              <a:rPr lang="en-US" sz="1800" baseline="30000" dirty="0" smtClean="0"/>
              <a:t>-2</a:t>
            </a:r>
            <a:endParaRPr lang="en-US" sz="1800" dirty="0" smtClean="0"/>
          </a:p>
          <a:p>
            <a:pPr lvl="1"/>
            <a:r>
              <a:rPr lang="en-US" sz="1800" dirty="0" smtClean="0"/>
              <a:t>For a surface receiving radiance </a:t>
            </a:r>
            <a:r>
              <a:rPr lang="en-US" sz="1800" i="1" dirty="0" smtClean="0"/>
              <a:t>L</a:t>
            </a:r>
            <a:r>
              <a:rPr lang="en-US" sz="1800" dirty="0" smtClean="0"/>
              <a:t> coming in from </a:t>
            </a:r>
            <a:r>
              <a:rPr lang="en-US" sz="1800" dirty="0" err="1" smtClean="0"/>
              <a:t>d</a:t>
            </a:r>
            <a:r>
              <a:rPr lang="en-US" sz="1800" dirty="0" err="1" smtClean="0">
                <a:latin typeface="Symbol" pitchFamily="18" charset="2"/>
              </a:rPr>
              <a:t>w</a:t>
            </a:r>
            <a:r>
              <a:rPr lang="en-US" sz="1800" dirty="0" smtClean="0"/>
              <a:t> the corresponding irradiance is</a:t>
            </a:r>
          </a:p>
          <a:p>
            <a:pPr lvl="1"/>
            <a:endParaRPr lang="en-US" dirty="0" smtClean="0"/>
          </a:p>
        </p:txBody>
      </p:sp>
      <p:graphicFrame>
        <p:nvGraphicFramePr>
          <p:cNvPr id="2050" name="Object 5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267200" y="3505200"/>
          <a:ext cx="45720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1" name="Equation" r:id="rId4" imgW="1523880" imgH="634680" progId="Equation.3">
                  <p:embed/>
                </p:oleObj>
              </mc:Choice>
              <mc:Fallback>
                <p:oleObj name="Equation" r:id="rId4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505200"/>
                        <a:ext cx="45720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Line 60"/>
          <p:cNvSpPr>
            <a:spLocks noChangeShapeType="1"/>
          </p:cNvSpPr>
          <p:nvPr/>
        </p:nvSpPr>
        <p:spPr bwMode="auto">
          <a:xfrm flipV="1">
            <a:off x="1658938" y="3733800"/>
            <a:ext cx="635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6" name="Line 61"/>
          <p:cNvSpPr>
            <a:spLocks noChangeShapeType="1"/>
          </p:cNvSpPr>
          <p:nvPr/>
        </p:nvSpPr>
        <p:spPr bwMode="auto">
          <a:xfrm flipV="1">
            <a:off x="1658938" y="3886200"/>
            <a:ext cx="168275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Freeform 63"/>
          <p:cNvSpPr>
            <a:spLocks/>
          </p:cNvSpPr>
          <p:nvPr/>
        </p:nvSpPr>
        <p:spPr bwMode="auto">
          <a:xfrm rot="1004572">
            <a:off x="2560638" y="4467225"/>
            <a:ext cx="152400" cy="180975"/>
          </a:xfrm>
          <a:custGeom>
            <a:avLst/>
            <a:gdLst>
              <a:gd name="T0" fmla="*/ 0 w 96"/>
              <a:gd name="T1" fmla="*/ 0 h 114"/>
              <a:gd name="T2" fmla="*/ 7561263 w 96"/>
              <a:gd name="T3" fmla="*/ 287297835 h 114"/>
              <a:gd name="T4" fmla="*/ 241935022 w 96"/>
              <a:gd name="T5" fmla="*/ 120967517 h 114"/>
              <a:gd name="T6" fmla="*/ 0 60000 65536"/>
              <a:gd name="T7" fmla="*/ 0 60000 65536"/>
              <a:gd name="T8" fmla="*/ 0 60000 65536"/>
              <a:gd name="T9" fmla="*/ 0 w 96"/>
              <a:gd name="T10" fmla="*/ 0 h 114"/>
              <a:gd name="T11" fmla="*/ 96 w 96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114">
                <a:moveTo>
                  <a:pt x="0" y="0"/>
                </a:moveTo>
                <a:lnTo>
                  <a:pt x="3" y="114"/>
                </a:lnTo>
                <a:lnTo>
                  <a:pt x="96" y="4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Text Box 64"/>
          <p:cNvSpPr txBox="1">
            <a:spLocks noChangeArrowheads="1"/>
          </p:cNvSpPr>
          <p:nvPr/>
        </p:nvSpPr>
        <p:spPr bwMode="auto">
          <a:xfrm>
            <a:off x="1506538" y="3200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2059" name="Text Box 69"/>
          <p:cNvSpPr txBox="1">
            <a:spLocks noChangeArrowheads="1"/>
          </p:cNvSpPr>
          <p:nvPr/>
        </p:nvSpPr>
        <p:spPr bwMode="auto">
          <a:xfrm flipV="1">
            <a:off x="1782763" y="4495800"/>
            <a:ext cx="32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i="1" dirty="0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sp>
        <p:nvSpPr>
          <p:cNvPr id="2061" name="Line 73"/>
          <p:cNvSpPr>
            <a:spLocks noChangeShapeType="1"/>
          </p:cNvSpPr>
          <p:nvPr/>
        </p:nvSpPr>
        <p:spPr bwMode="auto">
          <a:xfrm flipV="1">
            <a:off x="1646238" y="3581400"/>
            <a:ext cx="1390650" cy="1828800"/>
          </a:xfrm>
          <a:prstGeom prst="line">
            <a:avLst/>
          </a:pr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2" name="Freeform 74"/>
          <p:cNvSpPr>
            <a:spLocks/>
          </p:cNvSpPr>
          <p:nvPr/>
        </p:nvSpPr>
        <p:spPr bwMode="auto">
          <a:xfrm>
            <a:off x="1646238" y="4171950"/>
            <a:ext cx="1995487" cy="1238250"/>
          </a:xfrm>
          <a:custGeom>
            <a:avLst/>
            <a:gdLst>
              <a:gd name="T0" fmla="*/ 0 w 1257"/>
              <a:gd name="T1" fmla="*/ 1965722053 h 780"/>
              <a:gd name="T2" fmla="*/ 2147483647 w 1257"/>
              <a:gd name="T3" fmla="*/ 0 h 780"/>
              <a:gd name="T4" fmla="*/ 0 60000 65536"/>
              <a:gd name="T5" fmla="*/ 0 60000 65536"/>
              <a:gd name="T6" fmla="*/ 0 w 1257"/>
              <a:gd name="T7" fmla="*/ 0 h 780"/>
              <a:gd name="T8" fmla="*/ 1257 w 1257"/>
              <a:gd name="T9" fmla="*/ 780 h 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57" h="780">
                <a:moveTo>
                  <a:pt x="0" y="780"/>
                </a:moveTo>
                <a:lnTo>
                  <a:pt x="1257" y="0"/>
                </a:lnTo>
              </a:path>
            </a:pathLst>
          </a:cu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3" name="Oval 75"/>
          <p:cNvSpPr>
            <a:spLocks noChangeArrowheads="1"/>
          </p:cNvSpPr>
          <p:nvPr/>
        </p:nvSpPr>
        <p:spPr bwMode="auto">
          <a:xfrm rot="2772738">
            <a:off x="2944813" y="3573462"/>
            <a:ext cx="846138" cy="557213"/>
          </a:xfrm>
          <a:prstGeom prst="ellipse">
            <a:avLst/>
          </a:pr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Text Box 76"/>
          <p:cNvSpPr txBox="1">
            <a:spLocks noChangeArrowheads="1"/>
          </p:cNvSpPr>
          <p:nvPr/>
        </p:nvSpPr>
        <p:spPr bwMode="auto">
          <a:xfrm>
            <a:off x="3570288" y="3352800"/>
            <a:ext cx="55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d</a:t>
            </a:r>
            <a:r>
              <a:rPr lang="el-GR" i="1">
                <a:latin typeface="Times New Roman" pitchFamily="18" charset="0"/>
                <a:cs typeface="Times New Roman" pitchFamily="18" charset="0"/>
              </a:rPr>
              <a:t>ω</a:t>
            </a:r>
          </a:p>
        </p:txBody>
      </p:sp>
      <p:sp>
        <p:nvSpPr>
          <p:cNvPr id="2065" name="Freeform 77"/>
          <p:cNvSpPr>
            <a:spLocks/>
          </p:cNvSpPr>
          <p:nvPr/>
        </p:nvSpPr>
        <p:spPr bwMode="auto">
          <a:xfrm>
            <a:off x="1646238" y="4264025"/>
            <a:ext cx="762000" cy="460375"/>
          </a:xfrm>
          <a:custGeom>
            <a:avLst/>
            <a:gdLst>
              <a:gd name="T0" fmla="*/ 0 w 480"/>
              <a:gd name="T1" fmla="*/ 126007809 h 290"/>
              <a:gd name="T2" fmla="*/ 1209675089 w 480"/>
              <a:gd name="T3" fmla="*/ 730845203 h 290"/>
              <a:gd name="T4" fmla="*/ 0 60000 65536"/>
              <a:gd name="T5" fmla="*/ 0 60000 65536"/>
              <a:gd name="T6" fmla="*/ 0 w 480"/>
              <a:gd name="T7" fmla="*/ 0 h 290"/>
              <a:gd name="T8" fmla="*/ 480 w 480"/>
              <a:gd name="T9" fmla="*/ 290 h 2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290">
                <a:moveTo>
                  <a:pt x="0" y="50"/>
                </a:moveTo>
                <a:cubicBezTo>
                  <a:pt x="183" y="0"/>
                  <a:pt x="439" y="109"/>
                  <a:pt x="480" y="29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255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133600"/>
            <a:ext cx="65532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Radiometry of thin lenses</a:t>
            </a:r>
          </a:p>
        </p:txBody>
      </p:sp>
      <p:sp>
        <p:nvSpPr>
          <p:cNvPr id="2048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smtClean="0"/>
              <a:t>L</a:t>
            </a:r>
            <a:r>
              <a:rPr lang="en-US" smtClean="0"/>
              <a:t>: Radiance emitted from </a:t>
            </a:r>
            <a:r>
              <a:rPr lang="en-US" i="1" smtClean="0"/>
              <a:t>P</a:t>
            </a:r>
            <a:r>
              <a:rPr lang="en-US" smtClean="0"/>
              <a:t> toward </a:t>
            </a:r>
            <a:r>
              <a:rPr lang="en-US" i="1" smtClean="0"/>
              <a:t>P</a:t>
            </a:r>
            <a:r>
              <a:rPr lang="en-US" smtClean="0"/>
              <a:t>’</a:t>
            </a:r>
          </a:p>
          <a:p>
            <a:r>
              <a:rPr lang="en-US" i="1" smtClean="0"/>
              <a:t>E</a:t>
            </a:r>
            <a:r>
              <a:rPr lang="en-US" smtClean="0"/>
              <a:t>: Irradiance falling on </a:t>
            </a:r>
            <a:r>
              <a:rPr lang="en-US" i="1" smtClean="0"/>
              <a:t>P</a:t>
            </a:r>
            <a:r>
              <a:rPr lang="en-US" smtClean="0"/>
              <a:t>’ from the lens</a:t>
            </a:r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1068388" y="5410200"/>
            <a:ext cx="6856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What is the relationship between </a:t>
            </a:r>
            <a:r>
              <a:rPr lang="en-US" sz="2800" i="1"/>
              <a:t>E</a:t>
            </a:r>
            <a:r>
              <a:rPr lang="en-US" sz="2800"/>
              <a:t> and </a:t>
            </a:r>
            <a:r>
              <a:rPr lang="en-US" sz="2800" i="1"/>
              <a:t>L</a:t>
            </a:r>
            <a:r>
              <a:rPr lang="en-US" sz="280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625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Radiometry of thin lenses</a:t>
            </a:r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781800" y="914400"/>
          <a:ext cx="14478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5" name="Equation" r:id="rId4" imgW="825480" imgH="393480" progId="Equation.3">
                  <p:embed/>
                </p:oleObj>
              </mc:Choice>
              <mc:Fallback>
                <p:oleObj name="Equation" r:id="rId4" imgW="825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914400"/>
                        <a:ext cx="1447800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70586535"/>
              </p:ext>
            </p:extLst>
          </p:nvPr>
        </p:nvGraphicFramePr>
        <p:xfrm>
          <a:off x="6781800" y="1681163"/>
          <a:ext cx="14478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6" name="Equation" r:id="rId6" imgW="838200" imgH="393700" progId="Equation.3">
                  <p:embed/>
                </p:oleObj>
              </mc:Choice>
              <mc:Fallback>
                <p:oleObj name="Equation" r:id="rId6" imgW="838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681163"/>
                        <a:ext cx="1447800" cy="67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740650" y="2514600"/>
          <a:ext cx="5397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7" name="Equation" r:id="rId8" imgW="330120" imgH="419040" progId="Equation.3">
                  <p:embed/>
                </p:oleObj>
              </mc:Choice>
              <mc:Fallback>
                <p:oleObj name="Equation" r:id="rId8" imgW="3301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2514600"/>
                        <a:ext cx="53975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265" name="Object 9"/>
          <p:cNvGraphicFramePr>
            <a:graphicFrameLocks noChangeAspect="1"/>
          </p:cNvGraphicFramePr>
          <p:nvPr/>
        </p:nvGraphicFramePr>
        <p:xfrm>
          <a:off x="5410200" y="3286125"/>
          <a:ext cx="26670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8" name="Equation" r:id="rId10" imgW="1422360" imgH="482400" progId="Equation.3">
                  <p:embed/>
                </p:oleObj>
              </mc:Choice>
              <mc:Fallback>
                <p:oleObj name="Equation" r:id="rId10" imgW="1422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286125"/>
                        <a:ext cx="2667000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81" name="Group 12"/>
          <p:cNvGrpSpPr>
            <a:grpSpLocks/>
          </p:cNvGrpSpPr>
          <p:nvPr/>
        </p:nvGrpSpPr>
        <p:grpSpPr bwMode="auto">
          <a:xfrm>
            <a:off x="685800" y="914400"/>
            <a:ext cx="5257800" cy="2286000"/>
            <a:chOff x="432" y="576"/>
            <a:chExt cx="3696" cy="1569"/>
          </a:xfrm>
        </p:grpSpPr>
        <p:pic>
          <p:nvPicPr>
            <p:cNvPr id="3088" name="Picture 1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2" y="576"/>
              <a:ext cx="3696" cy="1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14"/>
            <p:cNvSpPr txBox="1">
              <a:spLocks noChangeArrowheads="1"/>
            </p:cNvSpPr>
            <p:nvPr/>
          </p:nvSpPr>
          <p:spPr bwMode="auto">
            <a:xfrm>
              <a:off x="2101" y="1322"/>
              <a:ext cx="237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3090" name="Text Box 15"/>
            <p:cNvSpPr txBox="1">
              <a:spLocks noChangeArrowheads="1"/>
            </p:cNvSpPr>
            <p:nvPr/>
          </p:nvSpPr>
          <p:spPr bwMode="auto">
            <a:xfrm>
              <a:off x="3600" y="1006"/>
              <a:ext cx="3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>
                  <a:latin typeface="Times New Roman" pitchFamily="18" charset="0"/>
                </a:rPr>
                <a:t>dA</a:t>
              </a:r>
            </a:p>
          </p:txBody>
        </p:sp>
        <p:sp>
          <p:nvSpPr>
            <p:cNvPr id="3091" name="Text Box 16"/>
            <p:cNvSpPr txBox="1">
              <a:spLocks noChangeArrowheads="1"/>
            </p:cNvSpPr>
            <p:nvPr/>
          </p:nvSpPr>
          <p:spPr bwMode="auto">
            <a:xfrm>
              <a:off x="432" y="1342"/>
              <a:ext cx="36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>
                  <a:latin typeface="Times New Roman" pitchFamily="18" charset="0"/>
                </a:rPr>
                <a:t>dA’</a:t>
              </a:r>
            </a:p>
          </p:txBody>
        </p:sp>
      </p:grpSp>
      <p:sp>
        <p:nvSpPr>
          <p:cNvPr id="3082" name="Text Box 17"/>
          <p:cNvSpPr txBox="1">
            <a:spLocks noChangeArrowheads="1"/>
          </p:cNvSpPr>
          <p:nvPr/>
        </p:nvSpPr>
        <p:spPr bwMode="auto">
          <a:xfrm>
            <a:off x="6324600" y="2667000"/>
            <a:ext cx="1474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Area of the lens:</a:t>
            </a:r>
          </a:p>
        </p:txBody>
      </p:sp>
      <p:sp>
        <p:nvSpPr>
          <p:cNvPr id="736274" name="Text Box 18"/>
          <p:cNvSpPr txBox="1">
            <a:spLocks noChangeArrowheads="1"/>
          </p:cNvSpPr>
          <p:nvPr/>
        </p:nvSpPr>
        <p:spPr bwMode="auto">
          <a:xfrm>
            <a:off x="212725" y="3505200"/>
            <a:ext cx="5118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The power </a:t>
            </a:r>
            <a:r>
              <a:rPr lang="el-GR" sz="2000" i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/>
              <a:t>received by the lens from </a:t>
            </a:r>
            <a:r>
              <a:rPr lang="en-US" sz="2000" i="1"/>
              <a:t>P</a:t>
            </a:r>
            <a:r>
              <a:rPr lang="en-US" sz="2000"/>
              <a:t> is</a:t>
            </a:r>
          </a:p>
        </p:txBody>
      </p:sp>
      <p:sp>
        <p:nvSpPr>
          <p:cNvPr id="736275" name="Text Box 19"/>
          <p:cNvSpPr txBox="1">
            <a:spLocks noChangeArrowheads="1"/>
          </p:cNvSpPr>
          <p:nvPr/>
        </p:nvSpPr>
        <p:spPr bwMode="auto">
          <a:xfrm>
            <a:off x="228600" y="5029200"/>
            <a:ext cx="367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The irradiance received at P’ is</a:t>
            </a:r>
          </a:p>
        </p:txBody>
      </p:sp>
      <p:sp>
        <p:nvSpPr>
          <p:cNvPr id="736278" name="Text Box 22"/>
          <p:cNvSpPr txBox="1">
            <a:spLocks noChangeArrowheads="1"/>
          </p:cNvSpPr>
          <p:nvPr/>
        </p:nvSpPr>
        <p:spPr bwMode="auto">
          <a:xfrm>
            <a:off x="215900" y="4286250"/>
            <a:ext cx="5657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The radiance emitted from the lens towards </a:t>
            </a:r>
            <a:r>
              <a:rPr lang="en-US" sz="2000" dirty="0" smtClean="0"/>
              <a:t>P’ </a:t>
            </a:r>
            <a:r>
              <a:rPr lang="en-US" sz="2000" dirty="0"/>
              <a:t>is</a:t>
            </a:r>
          </a:p>
        </p:txBody>
      </p:sp>
      <p:graphicFrame>
        <p:nvGraphicFramePr>
          <p:cNvPr id="736279" name="Object 2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96000" y="4114800"/>
          <a:ext cx="2286000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9" name="Equation" r:id="rId13" imgW="1282680" imgH="660240" progId="Equation.3">
                  <p:embed/>
                </p:oleObj>
              </mc:Choice>
              <mc:Fallback>
                <p:oleObj name="Equation" r:id="rId13" imgW="12826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114800"/>
                        <a:ext cx="2286000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/>
        </p:nvGraphicFramePr>
        <p:xfrm>
          <a:off x="1739900" y="5454650"/>
          <a:ext cx="47371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0" name="Equation" r:id="rId15" imgW="2971800" imgH="533160" progId="Equation.3">
                  <p:embed/>
                </p:oleObj>
              </mc:Choice>
              <mc:Fallback>
                <p:oleObj name="Equation" r:id="rId15" imgW="29718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900" y="5454650"/>
                        <a:ext cx="473710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ight Brace 22"/>
          <p:cNvSpPr>
            <a:spLocks/>
          </p:cNvSpPr>
          <p:nvPr/>
        </p:nvSpPr>
        <p:spPr bwMode="auto">
          <a:xfrm rot="5400000">
            <a:off x="3581400" y="5638800"/>
            <a:ext cx="152400" cy="13716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81200" y="6400800"/>
            <a:ext cx="3279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Solid angle subtended by the lens at </a:t>
            </a:r>
            <a:r>
              <a:rPr lang="en-US" sz="1400" i="1"/>
              <a:t>P’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437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Radiometry of thin lenses</a:t>
            </a:r>
          </a:p>
        </p:txBody>
      </p:sp>
      <p:sp>
        <p:nvSpPr>
          <p:cNvPr id="603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3581400"/>
            <a:ext cx="8001000" cy="2819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Image irradiance is linearly related to scene radiance</a:t>
            </a:r>
          </a:p>
          <a:p>
            <a:pPr>
              <a:buFontTx/>
              <a:buChar char="•"/>
            </a:pPr>
            <a:r>
              <a:rPr lang="en-US" sz="2400" dirty="0" smtClean="0"/>
              <a:t>Irradiance is proportional to the area of the lens and inversely proportional to the squared distance between the lens and the image plane</a:t>
            </a:r>
          </a:p>
          <a:p>
            <a:pPr>
              <a:buFontTx/>
              <a:buChar char="•"/>
            </a:pPr>
            <a:r>
              <a:rPr lang="en-US" sz="2400" dirty="0" smtClean="0"/>
              <a:t>The irradiance falls off as the angle α between the viewing ray and the optical axis increases</a:t>
            </a:r>
          </a:p>
        </p:txBody>
      </p:sp>
      <p:graphicFrame>
        <p:nvGraphicFramePr>
          <p:cNvPr id="4098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410200" y="1539875"/>
          <a:ext cx="35052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9" name="Equation" r:id="rId4" imgW="1460160" imgH="533160" progId="Equation.3">
                  <p:embed/>
                </p:oleObj>
              </mc:Choice>
              <mc:Fallback>
                <p:oleObj name="Equation" r:id="rId4" imgW="14601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539875"/>
                        <a:ext cx="3505200" cy="12795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990600"/>
            <a:ext cx="5105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01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40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light rays to pixel values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7772400" cy="213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smtClean="0"/>
              <a:t>Camera response function: the mapping </a:t>
            </a:r>
            <a:r>
              <a:rPr lang="en-US" sz="2400" i="1" smtClean="0">
                <a:latin typeface="Times New Roman" pitchFamily="18" charset="0"/>
              </a:rPr>
              <a:t>f</a:t>
            </a:r>
            <a:r>
              <a:rPr lang="en-US" sz="2400" smtClean="0"/>
              <a:t>  from irradiance to pixel values</a:t>
            </a:r>
          </a:p>
          <a:p>
            <a:pPr lvl="1"/>
            <a:r>
              <a:rPr lang="en-US" sz="1800" smtClean="0"/>
              <a:t>Useful if we want to estimate material properties</a:t>
            </a:r>
          </a:p>
          <a:p>
            <a:pPr lvl="1"/>
            <a:r>
              <a:rPr lang="en-US" sz="1800" smtClean="0"/>
              <a:t>Enables us to create high dynamic range images</a:t>
            </a:r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6705600" y="6583363"/>
            <a:ext cx="2157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S. Seitz, P. Debevec </a:t>
            </a:r>
          </a:p>
        </p:txBody>
      </p:sp>
      <p:graphicFrame>
        <p:nvGraphicFramePr>
          <p:cNvPr id="6146" name="Object 1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200" y="1903413"/>
          <a:ext cx="89154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5" name="Image" r:id="rId4" imgW="12050794" imgH="1917460" progId="Photoshop.Image.10">
                  <p:embed/>
                </p:oleObj>
              </mc:Choice>
              <mc:Fallback>
                <p:oleObj name="Image" r:id="rId4" imgW="12050794" imgH="191746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03413"/>
                        <a:ext cx="8915400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04800" y="2560638"/>
            <a:ext cx="2590800" cy="1554162"/>
            <a:chOff x="192" y="1613"/>
            <a:chExt cx="1632" cy="979"/>
          </a:xfrm>
        </p:grpSpPr>
        <p:graphicFrame>
          <p:nvGraphicFramePr>
            <p:cNvPr id="6149" name="Object 18"/>
            <p:cNvGraphicFramePr>
              <a:graphicFrameLocks noChangeAspect="1"/>
            </p:cNvGraphicFramePr>
            <p:nvPr/>
          </p:nvGraphicFramePr>
          <p:xfrm>
            <a:off x="192" y="1997"/>
            <a:ext cx="1632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066" name="Equation" r:id="rId6" imgW="1460160" imgH="533160" progId="Equation.3">
                    <p:embed/>
                  </p:oleObj>
                </mc:Choice>
                <mc:Fallback>
                  <p:oleObj name="Equation" r:id="rId6" imgW="1460160" imgH="533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997"/>
                          <a:ext cx="1632" cy="59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8" name="Freeform 23"/>
            <p:cNvSpPr>
              <a:spLocks/>
            </p:cNvSpPr>
            <p:nvPr/>
          </p:nvSpPr>
          <p:spPr bwMode="auto">
            <a:xfrm>
              <a:off x="1008" y="1613"/>
              <a:ext cx="1" cy="376"/>
            </a:xfrm>
            <a:custGeom>
              <a:avLst/>
              <a:gdLst>
                <a:gd name="T0" fmla="*/ 0 w 1"/>
                <a:gd name="T1" fmla="*/ 376 h 376"/>
                <a:gd name="T2" fmla="*/ 1 w 1"/>
                <a:gd name="T3" fmla="*/ 0 h 376"/>
                <a:gd name="T4" fmla="*/ 0 60000 65536"/>
                <a:gd name="T5" fmla="*/ 0 60000 65536"/>
                <a:gd name="T6" fmla="*/ 0 w 1"/>
                <a:gd name="T7" fmla="*/ 0 h 376"/>
                <a:gd name="T8" fmla="*/ 1 w 1"/>
                <a:gd name="T9" fmla="*/ 376 h 3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76">
                  <a:moveTo>
                    <a:pt x="0" y="376"/>
                  </a:move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981200" y="1189038"/>
            <a:ext cx="1828800" cy="990600"/>
            <a:chOff x="1248" y="749"/>
            <a:chExt cx="1152" cy="624"/>
          </a:xfrm>
        </p:grpSpPr>
        <p:graphicFrame>
          <p:nvGraphicFramePr>
            <p:cNvPr id="6148" name="Object 20"/>
            <p:cNvGraphicFramePr>
              <a:graphicFrameLocks noChangeAspect="1"/>
            </p:cNvGraphicFramePr>
            <p:nvPr/>
          </p:nvGraphicFramePr>
          <p:xfrm>
            <a:off x="1248" y="749"/>
            <a:ext cx="1152" cy="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067" name="Equation" r:id="rId8" imgW="660240" imgH="177480" progId="Equation.3">
                    <p:embed/>
                  </p:oleObj>
                </mc:Choice>
                <mc:Fallback>
                  <p:oleObj name="Equation" r:id="rId8" imgW="66024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749"/>
                          <a:ext cx="1152" cy="31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7" name="Freeform 24"/>
            <p:cNvSpPr>
              <a:spLocks/>
            </p:cNvSpPr>
            <p:nvPr/>
          </p:nvSpPr>
          <p:spPr bwMode="auto">
            <a:xfrm>
              <a:off x="1824" y="1065"/>
              <a:ext cx="1" cy="308"/>
            </a:xfrm>
            <a:custGeom>
              <a:avLst/>
              <a:gdLst>
                <a:gd name="T0" fmla="*/ 0 w 1"/>
                <a:gd name="T1" fmla="*/ 0 h 308"/>
                <a:gd name="T2" fmla="*/ 1 w 1"/>
                <a:gd name="T3" fmla="*/ 308 h 308"/>
                <a:gd name="T4" fmla="*/ 0 60000 65536"/>
                <a:gd name="T5" fmla="*/ 0 60000 65536"/>
                <a:gd name="T6" fmla="*/ 0 w 1"/>
                <a:gd name="T7" fmla="*/ 0 h 308"/>
                <a:gd name="T8" fmla="*/ 1 w 1"/>
                <a:gd name="T9" fmla="*/ 308 h 3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08">
                  <a:moveTo>
                    <a:pt x="0" y="0"/>
                  </a:moveTo>
                  <a:lnTo>
                    <a:pt x="1" y="30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400800" y="2643188"/>
            <a:ext cx="2324100" cy="1365250"/>
            <a:chOff x="4032" y="1665"/>
            <a:chExt cx="1464" cy="860"/>
          </a:xfrm>
        </p:grpSpPr>
        <p:graphicFrame>
          <p:nvGraphicFramePr>
            <p:cNvPr id="6147" name="Object 19"/>
            <p:cNvGraphicFramePr>
              <a:graphicFrameLocks noChangeAspect="1"/>
            </p:cNvGraphicFramePr>
            <p:nvPr/>
          </p:nvGraphicFramePr>
          <p:xfrm>
            <a:off x="4032" y="2178"/>
            <a:ext cx="1329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068" name="Equation" r:id="rId10" imgW="825480" imgH="215640" progId="Equation.3">
                    <p:embed/>
                  </p:oleObj>
                </mc:Choice>
                <mc:Fallback>
                  <p:oleObj name="Equation" r:id="rId10" imgW="825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2178"/>
                          <a:ext cx="1329" cy="347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6" name="Freeform 25"/>
            <p:cNvSpPr>
              <a:spLocks/>
            </p:cNvSpPr>
            <p:nvPr/>
          </p:nvSpPr>
          <p:spPr bwMode="auto">
            <a:xfrm>
              <a:off x="4688" y="1665"/>
              <a:ext cx="808" cy="504"/>
            </a:xfrm>
            <a:custGeom>
              <a:avLst/>
              <a:gdLst>
                <a:gd name="T0" fmla="*/ 0 w 808"/>
                <a:gd name="T1" fmla="*/ 504 h 504"/>
                <a:gd name="T2" fmla="*/ 808 w 808"/>
                <a:gd name="T3" fmla="*/ 0 h 504"/>
                <a:gd name="T4" fmla="*/ 0 60000 65536"/>
                <a:gd name="T5" fmla="*/ 0 60000 65536"/>
                <a:gd name="T6" fmla="*/ 0 w 808"/>
                <a:gd name="T7" fmla="*/ 0 h 504"/>
                <a:gd name="T8" fmla="*/ 808 w 808"/>
                <a:gd name="T9" fmla="*/ 504 h 5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8" h="504">
                  <a:moveTo>
                    <a:pt x="0" y="504"/>
                  </a:moveTo>
                  <a:lnTo>
                    <a:pt x="808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02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light rays to pixel values</a:t>
            </a:r>
          </a:p>
        </p:txBody>
      </p:sp>
      <p:sp>
        <p:nvSpPr>
          <p:cNvPr id="71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7772400" cy="106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smtClean="0"/>
              <a:t>Camera response function: the mapping </a:t>
            </a:r>
            <a:r>
              <a:rPr lang="en-US" sz="2400" i="1" smtClean="0">
                <a:latin typeface="Times New Roman" pitchFamily="18" charset="0"/>
              </a:rPr>
              <a:t>f</a:t>
            </a:r>
            <a:r>
              <a:rPr lang="en-US" sz="2400" smtClean="0"/>
              <a:t>  from irradiance to pixel values</a:t>
            </a:r>
          </a:p>
        </p:txBody>
      </p:sp>
      <p:sp>
        <p:nvSpPr>
          <p:cNvPr id="7176" name="Text Box 4"/>
          <p:cNvSpPr txBox="1">
            <a:spLocks noChangeArrowheads="1"/>
          </p:cNvSpPr>
          <p:nvPr/>
        </p:nvSpPr>
        <p:spPr bwMode="auto">
          <a:xfrm>
            <a:off x="6705600" y="6583363"/>
            <a:ext cx="2157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S. Seitz, P. Debevec </a:t>
            </a:r>
          </a:p>
        </p:txBody>
      </p:sp>
      <p:graphicFrame>
        <p:nvGraphicFramePr>
          <p:cNvPr id="7170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200" y="1903413"/>
          <a:ext cx="89154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9" name="Image" r:id="rId4" imgW="12050794" imgH="1917460" progId="Photoshop.Image.10">
                  <p:embed/>
                </p:oleObj>
              </mc:Choice>
              <mc:Fallback>
                <p:oleObj name="Image" r:id="rId4" imgW="12050794" imgH="191746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03413"/>
                        <a:ext cx="8915400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7" name="Group 6"/>
          <p:cNvGrpSpPr>
            <a:grpSpLocks/>
          </p:cNvGrpSpPr>
          <p:nvPr/>
        </p:nvGrpSpPr>
        <p:grpSpPr bwMode="auto">
          <a:xfrm>
            <a:off x="304800" y="2560638"/>
            <a:ext cx="2590800" cy="1554162"/>
            <a:chOff x="192" y="1613"/>
            <a:chExt cx="1632" cy="979"/>
          </a:xfrm>
        </p:grpSpPr>
        <p:graphicFrame>
          <p:nvGraphicFramePr>
            <p:cNvPr id="7173" name="Object 7"/>
            <p:cNvGraphicFramePr>
              <a:graphicFrameLocks noChangeAspect="1"/>
            </p:cNvGraphicFramePr>
            <p:nvPr/>
          </p:nvGraphicFramePr>
          <p:xfrm>
            <a:off x="192" y="1997"/>
            <a:ext cx="1632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90" name="Equation" r:id="rId6" imgW="1460160" imgH="533160" progId="Equation.3">
                    <p:embed/>
                  </p:oleObj>
                </mc:Choice>
                <mc:Fallback>
                  <p:oleObj name="Equation" r:id="rId6" imgW="1460160" imgH="533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997"/>
                          <a:ext cx="1632" cy="59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3" name="Freeform 8"/>
            <p:cNvSpPr>
              <a:spLocks/>
            </p:cNvSpPr>
            <p:nvPr/>
          </p:nvSpPr>
          <p:spPr bwMode="auto">
            <a:xfrm>
              <a:off x="1008" y="1613"/>
              <a:ext cx="1" cy="376"/>
            </a:xfrm>
            <a:custGeom>
              <a:avLst/>
              <a:gdLst>
                <a:gd name="T0" fmla="*/ 0 w 1"/>
                <a:gd name="T1" fmla="*/ 376 h 376"/>
                <a:gd name="T2" fmla="*/ 1 w 1"/>
                <a:gd name="T3" fmla="*/ 0 h 376"/>
                <a:gd name="T4" fmla="*/ 0 60000 65536"/>
                <a:gd name="T5" fmla="*/ 0 60000 65536"/>
                <a:gd name="T6" fmla="*/ 0 w 1"/>
                <a:gd name="T7" fmla="*/ 0 h 376"/>
                <a:gd name="T8" fmla="*/ 1 w 1"/>
                <a:gd name="T9" fmla="*/ 376 h 3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76">
                  <a:moveTo>
                    <a:pt x="0" y="376"/>
                  </a:move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8" name="Group 9"/>
          <p:cNvGrpSpPr>
            <a:grpSpLocks/>
          </p:cNvGrpSpPr>
          <p:nvPr/>
        </p:nvGrpSpPr>
        <p:grpSpPr bwMode="auto">
          <a:xfrm>
            <a:off x="1981200" y="1189038"/>
            <a:ext cx="1828800" cy="990600"/>
            <a:chOff x="1248" y="749"/>
            <a:chExt cx="1152" cy="624"/>
          </a:xfrm>
        </p:grpSpPr>
        <p:graphicFrame>
          <p:nvGraphicFramePr>
            <p:cNvPr id="7172" name="Object 10"/>
            <p:cNvGraphicFramePr>
              <a:graphicFrameLocks noChangeAspect="1"/>
            </p:cNvGraphicFramePr>
            <p:nvPr/>
          </p:nvGraphicFramePr>
          <p:xfrm>
            <a:off x="1248" y="749"/>
            <a:ext cx="1152" cy="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91" name="Equation" r:id="rId8" imgW="660240" imgH="177480" progId="Equation.3">
                    <p:embed/>
                  </p:oleObj>
                </mc:Choice>
                <mc:Fallback>
                  <p:oleObj name="Equation" r:id="rId8" imgW="66024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749"/>
                          <a:ext cx="1152" cy="31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2" name="Freeform 11"/>
            <p:cNvSpPr>
              <a:spLocks/>
            </p:cNvSpPr>
            <p:nvPr/>
          </p:nvSpPr>
          <p:spPr bwMode="auto">
            <a:xfrm>
              <a:off x="1824" y="1065"/>
              <a:ext cx="1" cy="308"/>
            </a:xfrm>
            <a:custGeom>
              <a:avLst/>
              <a:gdLst>
                <a:gd name="T0" fmla="*/ 0 w 1"/>
                <a:gd name="T1" fmla="*/ 0 h 308"/>
                <a:gd name="T2" fmla="*/ 1 w 1"/>
                <a:gd name="T3" fmla="*/ 308 h 308"/>
                <a:gd name="T4" fmla="*/ 0 60000 65536"/>
                <a:gd name="T5" fmla="*/ 0 60000 65536"/>
                <a:gd name="T6" fmla="*/ 0 w 1"/>
                <a:gd name="T7" fmla="*/ 0 h 308"/>
                <a:gd name="T8" fmla="*/ 1 w 1"/>
                <a:gd name="T9" fmla="*/ 308 h 3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08">
                  <a:moveTo>
                    <a:pt x="0" y="0"/>
                  </a:moveTo>
                  <a:lnTo>
                    <a:pt x="1" y="30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9" name="Group 12"/>
          <p:cNvGrpSpPr>
            <a:grpSpLocks/>
          </p:cNvGrpSpPr>
          <p:nvPr/>
        </p:nvGrpSpPr>
        <p:grpSpPr bwMode="auto">
          <a:xfrm>
            <a:off x="6400800" y="2643188"/>
            <a:ext cx="2324100" cy="1365250"/>
            <a:chOff x="4032" y="1665"/>
            <a:chExt cx="1464" cy="860"/>
          </a:xfrm>
        </p:grpSpPr>
        <p:graphicFrame>
          <p:nvGraphicFramePr>
            <p:cNvPr id="7171" name="Object 13"/>
            <p:cNvGraphicFramePr>
              <a:graphicFrameLocks noChangeAspect="1"/>
            </p:cNvGraphicFramePr>
            <p:nvPr/>
          </p:nvGraphicFramePr>
          <p:xfrm>
            <a:off x="4032" y="2178"/>
            <a:ext cx="1329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92" name="Equation" r:id="rId10" imgW="825480" imgH="215640" progId="Equation.3">
                    <p:embed/>
                  </p:oleObj>
                </mc:Choice>
                <mc:Fallback>
                  <p:oleObj name="Equation" r:id="rId10" imgW="825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2178"/>
                          <a:ext cx="1329" cy="347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1" name="Freeform 14"/>
            <p:cNvSpPr>
              <a:spLocks/>
            </p:cNvSpPr>
            <p:nvPr/>
          </p:nvSpPr>
          <p:spPr bwMode="auto">
            <a:xfrm>
              <a:off x="4688" y="1665"/>
              <a:ext cx="808" cy="504"/>
            </a:xfrm>
            <a:custGeom>
              <a:avLst/>
              <a:gdLst>
                <a:gd name="T0" fmla="*/ 0 w 808"/>
                <a:gd name="T1" fmla="*/ 504 h 504"/>
                <a:gd name="T2" fmla="*/ 808 w 808"/>
                <a:gd name="T3" fmla="*/ 0 h 504"/>
                <a:gd name="T4" fmla="*/ 0 60000 65536"/>
                <a:gd name="T5" fmla="*/ 0 60000 65536"/>
                <a:gd name="T6" fmla="*/ 0 w 808"/>
                <a:gd name="T7" fmla="*/ 0 h 504"/>
                <a:gd name="T8" fmla="*/ 808 w 808"/>
                <a:gd name="T9" fmla="*/ 504 h 5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8" h="504">
                  <a:moveTo>
                    <a:pt x="0" y="504"/>
                  </a:moveTo>
                  <a:lnTo>
                    <a:pt x="808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80" name="Rectangle 15"/>
          <p:cNvSpPr>
            <a:spLocks noChangeArrowheads="1"/>
          </p:cNvSpPr>
          <p:nvPr/>
        </p:nvSpPr>
        <p:spPr bwMode="auto">
          <a:xfrm>
            <a:off x="762000" y="5410200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For more info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600" dirty="0"/>
              <a:t>P. E. </a:t>
            </a:r>
            <a:r>
              <a:rPr lang="en-US" sz="1600" dirty="0" err="1"/>
              <a:t>Debevec</a:t>
            </a:r>
            <a:r>
              <a:rPr lang="en-US" sz="1600" dirty="0"/>
              <a:t> and J. Malik. </a:t>
            </a:r>
            <a:r>
              <a:rPr lang="en-US" sz="1600" i="1" dirty="0">
                <a:hlinkClick r:id="rId12"/>
              </a:rPr>
              <a:t>Recovering High Dynamic Range Radiance Maps from Photographs</a:t>
            </a:r>
            <a:r>
              <a:rPr lang="en-US" sz="1600" dirty="0"/>
              <a:t>. In </a:t>
            </a:r>
            <a:r>
              <a:rPr lang="en-US" sz="1600" i="1" dirty="0">
                <a:hlinkClick r:id="rId13"/>
              </a:rPr>
              <a:t>SIGGRAPH 97</a:t>
            </a:r>
            <a:r>
              <a:rPr lang="en-US" sz="1600" dirty="0"/>
              <a:t>, August 1997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9541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3600" dirty="0" smtClean="0"/>
              <a:t>Photometric stereo (shape from shading)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Can we reconstruct the shape of an object based on shading cues?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81200"/>
            <a:ext cx="4191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0" y="6096000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Luca </a:t>
            </a:r>
            <a:r>
              <a:rPr lang="en-US" sz="1400" dirty="0" err="1" smtClean="0"/>
              <a:t>della</a:t>
            </a:r>
            <a:r>
              <a:rPr lang="en-US" sz="1400" dirty="0" smtClean="0"/>
              <a:t> </a:t>
            </a:r>
            <a:r>
              <a:rPr lang="en-US" sz="1400" dirty="0" err="1" smtClean="0"/>
              <a:t>Robbia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 err="1" smtClean="0"/>
              <a:t>Cantoria</a:t>
            </a:r>
            <a:r>
              <a:rPr lang="en-US" sz="1400" dirty="0" smtClean="0"/>
              <a:t>, 1438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3560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9139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754188"/>
            <a:ext cx="649446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9141" name="Picture 5" descr="overview-minimal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605339"/>
            <a:ext cx="6478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9143" name="Group 7"/>
          <p:cNvGrpSpPr>
            <a:grpSpLocks/>
          </p:cNvGrpSpPr>
          <p:nvPr/>
        </p:nvGrpSpPr>
        <p:grpSpPr bwMode="auto">
          <a:xfrm>
            <a:off x="6507163" y="4867277"/>
            <a:ext cx="304800" cy="1312863"/>
            <a:chOff x="4099" y="3066"/>
            <a:chExt cx="192" cy="827"/>
          </a:xfrm>
        </p:grpSpPr>
        <p:sp>
          <p:nvSpPr>
            <p:cNvPr id="2779144" name="Line 8"/>
            <p:cNvSpPr>
              <a:spLocks noChangeShapeType="1"/>
            </p:cNvSpPr>
            <p:nvPr/>
          </p:nvSpPr>
          <p:spPr bwMode="auto">
            <a:xfrm>
              <a:off x="4272" y="3066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9145" name="Group 9"/>
            <p:cNvGrpSpPr>
              <a:grpSpLocks/>
            </p:cNvGrpSpPr>
            <p:nvPr/>
          </p:nvGrpSpPr>
          <p:grpSpPr bwMode="auto">
            <a:xfrm>
              <a:off x="4099" y="3114"/>
              <a:ext cx="192" cy="729"/>
              <a:chOff x="4099" y="3114"/>
              <a:chExt cx="192" cy="729"/>
            </a:xfrm>
          </p:grpSpPr>
          <p:grpSp>
            <p:nvGrpSpPr>
              <p:cNvPr id="2779146" name="Group 10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79147" name="Line 1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48" name="Line 1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49" name="Line 1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0" name="Line 1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1" name="Line 1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2" name="Oval 1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79153" name="Group 17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79154" name="Line 18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5" name="Line 1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6" name="Line 20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7" name="Line 2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8" name="Line 22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9" name="Oval 23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79160" name="Group 24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79161" name="Line 25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2" name="Line 2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3" name="Line 27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4" name="Line 2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5" name="Line 29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6" name="Oval 30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79167" name="Group 31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79168" name="Line 32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9" name="Line 3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70" name="Line 34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71" name="Line 3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72" name="Line 36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73" name="Oval 37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" name="Rectangle 5"/>
          <p:cNvSpPr txBox="1">
            <a:spLocks noChangeArrowheads="1"/>
          </p:cNvSpPr>
          <p:nvPr/>
        </p:nvSpPr>
        <p:spPr>
          <a:xfrm>
            <a:off x="0" y="-353516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Conventional versus light field camera</a:t>
            </a:r>
            <a:endParaRPr lang="en-US" sz="4000" dirty="0"/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935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1186" name="Picture 2" descr="overview-minima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605338"/>
            <a:ext cx="6478588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187" name="Picture 3" descr="overview-nosensor-w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605338"/>
            <a:ext cx="6484938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188" name="Picture 4" descr="overview-conv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754188"/>
            <a:ext cx="649446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353516"/>
            <a:ext cx="9143999" cy="1143000"/>
          </a:xfrm>
        </p:spPr>
        <p:txBody>
          <a:bodyPr/>
          <a:lstStyle/>
          <a:p>
            <a:r>
              <a:rPr lang="en-US" sz="4000" dirty="0"/>
              <a:t>Conventional versus light field camera</a:t>
            </a:r>
          </a:p>
        </p:txBody>
      </p:sp>
      <p:grpSp>
        <p:nvGrpSpPr>
          <p:cNvPr id="2781190" name="Group 6"/>
          <p:cNvGrpSpPr>
            <a:grpSpLocks/>
          </p:cNvGrpSpPr>
          <p:nvPr/>
        </p:nvGrpSpPr>
        <p:grpSpPr bwMode="auto">
          <a:xfrm>
            <a:off x="6507163" y="4867275"/>
            <a:ext cx="304800" cy="1312863"/>
            <a:chOff x="4099" y="3066"/>
            <a:chExt cx="192" cy="827"/>
          </a:xfrm>
        </p:grpSpPr>
        <p:sp>
          <p:nvSpPr>
            <p:cNvPr id="2781191" name="Line 7"/>
            <p:cNvSpPr>
              <a:spLocks noChangeShapeType="1"/>
            </p:cNvSpPr>
            <p:nvPr/>
          </p:nvSpPr>
          <p:spPr bwMode="auto">
            <a:xfrm>
              <a:off x="4272" y="3066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81192" name="Group 8"/>
            <p:cNvGrpSpPr>
              <a:grpSpLocks/>
            </p:cNvGrpSpPr>
            <p:nvPr/>
          </p:nvGrpSpPr>
          <p:grpSpPr bwMode="auto">
            <a:xfrm>
              <a:off x="4099" y="3114"/>
              <a:ext cx="192" cy="729"/>
              <a:chOff x="4099" y="3114"/>
              <a:chExt cx="192" cy="729"/>
            </a:xfrm>
          </p:grpSpPr>
          <p:grpSp>
            <p:nvGrpSpPr>
              <p:cNvPr id="2781193" name="Group 9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81194" name="Line 10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5" name="Line 1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6" name="Line 12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7" name="Line 1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8" name="Line 14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9" name="Oval 15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81200" name="Group 16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81201" name="Line 17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2" name="Line 1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3" name="Line 19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4" name="Line 20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5" name="Line 21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6" name="Oval 22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81207" name="Group 23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81208" name="Line 2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9" name="Line 2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0" name="Line 2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1" name="Line 2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2" name="Line 2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3" name="Oval 2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81214" name="Group 30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81215" name="Line 3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6" name="Line 3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7" name="Line 3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8" name="Line 3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9" name="Line 3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20" name="Oval 3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427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41275"/>
            <a:ext cx="6365875" cy="631825"/>
          </a:xfrm>
        </p:spPr>
        <p:txBody>
          <a:bodyPr/>
          <a:lstStyle/>
          <a:p>
            <a:r>
              <a:rPr lang="en-US"/>
              <a:t>Prototype camera</a:t>
            </a:r>
          </a:p>
        </p:txBody>
      </p:sp>
      <p:sp>
        <p:nvSpPr>
          <p:cNvPr id="278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6381750"/>
            <a:ext cx="8864600" cy="47625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i="1" dirty="0">
                <a:solidFill>
                  <a:schemeClr val="tx1"/>
                </a:solidFill>
              </a:rPr>
              <a:t>4000 </a:t>
            </a:r>
            <a:r>
              <a:rPr lang="en-US" sz="2000" i="1" dirty="0">
                <a:solidFill>
                  <a:schemeClr val="tx1"/>
                </a:solidFill>
                <a:cs typeface="Times New Roman" charset="0"/>
              </a:rPr>
              <a:t>× 4000 pixels  ÷  292 × 292 lenses  =  14 × 14 pixels per lens</a:t>
            </a:r>
          </a:p>
        </p:txBody>
      </p:sp>
      <p:pic>
        <p:nvPicPr>
          <p:cNvPr id="2783236" name="Picture 4" descr="DSC_4477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831850"/>
            <a:ext cx="3267075" cy="2173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3237" name="Picture 5" descr="DSC_445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833438"/>
            <a:ext cx="3265487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3238" name="Text Box 6"/>
          <p:cNvSpPr txBox="1">
            <a:spLocks noChangeArrowheads="1"/>
          </p:cNvSpPr>
          <p:nvPr/>
        </p:nvSpPr>
        <p:spPr bwMode="auto">
          <a:xfrm>
            <a:off x="915988" y="2971800"/>
            <a:ext cx="334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/>
              <a:t>Contax medium format camera</a:t>
            </a:r>
          </a:p>
        </p:txBody>
      </p:sp>
      <p:sp>
        <p:nvSpPr>
          <p:cNvPr id="2783239" name="Text Box 7"/>
          <p:cNvSpPr txBox="1">
            <a:spLocks noChangeArrowheads="1"/>
          </p:cNvSpPr>
          <p:nvPr/>
        </p:nvSpPr>
        <p:spPr bwMode="auto">
          <a:xfrm>
            <a:off x="5033963" y="2971800"/>
            <a:ext cx="3030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/>
              <a:t>Kodak 16-megapixel sensor</a:t>
            </a:r>
          </a:p>
        </p:txBody>
      </p:sp>
      <p:grpSp>
        <p:nvGrpSpPr>
          <p:cNvPr id="2783240" name="Group 8"/>
          <p:cNvGrpSpPr>
            <a:grpSpLocks/>
          </p:cNvGrpSpPr>
          <p:nvPr/>
        </p:nvGrpSpPr>
        <p:grpSpPr bwMode="auto">
          <a:xfrm>
            <a:off x="844550" y="3657600"/>
            <a:ext cx="7369175" cy="2530475"/>
            <a:chOff x="532" y="2319"/>
            <a:chExt cx="4642" cy="1594"/>
          </a:xfrm>
        </p:grpSpPr>
        <p:pic>
          <p:nvPicPr>
            <p:cNvPr id="2783241" name="Picture 9" descr="MICROLENSES-closeu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2320"/>
              <a:ext cx="2056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242" name="Picture 10" descr="microlenses-penn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2319"/>
              <a:ext cx="2057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3243" name="Text Box 11"/>
            <p:cNvSpPr txBox="1">
              <a:spLocks noChangeArrowheads="1"/>
            </p:cNvSpPr>
            <p:nvPr/>
          </p:nvSpPr>
          <p:spPr bwMode="auto">
            <a:xfrm>
              <a:off x="532" y="3663"/>
              <a:ext cx="2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/>
                <a:t>Adaptive Optics microlens array</a:t>
              </a:r>
            </a:p>
          </p:txBody>
        </p:sp>
        <p:sp>
          <p:nvSpPr>
            <p:cNvPr id="2783244" name="Text Box 12"/>
            <p:cNvSpPr txBox="1">
              <a:spLocks noChangeArrowheads="1"/>
            </p:cNvSpPr>
            <p:nvPr/>
          </p:nvSpPr>
          <p:spPr bwMode="auto">
            <a:xfrm>
              <a:off x="3083" y="3663"/>
              <a:ext cx="209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/>
                <a:t>125</a:t>
              </a:r>
              <a:r>
                <a:rPr lang="el-GR" i="0">
                  <a:cs typeface="Times New Roman" charset="0"/>
                </a:rPr>
                <a:t>μ</a:t>
              </a:r>
              <a:r>
                <a:rPr lang="en-US" i="0">
                  <a:cs typeface="Times New Roman" charset="0"/>
                </a:rPr>
                <a:t> square-sided microlenses</a:t>
              </a:r>
              <a:endParaRPr lang="el-GR" i="0">
                <a:cs typeface="Times New Roman" charset="0"/>
              </a:endParaRPr>
            </a:p>
          </p:txBody>
        </p:sp>
      </p:grpSp>
      <p:grpSp>
        <p:nvGrpSpPr>
          <p:cNvPr id="2783245" name="Group 13"/>
          <p:cNvGrpSpPr>
            <a:grpSpLocks/>
          </p:cNvGrpSpPr>
          <p:nvPr/>
        </p:nvGrpSpPr>
        <p:grpSpPr bwMode="auto">
          <a:xfrm>
            <a:off x="5203825" y="3449638"/>
            <a:ext cx="3794125" cy="1620837"/>
            <a:chOff x="3278" y="2188"/>
            <a:chExt cx="2390" cy="1021"/>
          </a:xfrm>
        </p:grpSpPr>
        <p:pic>
          <p:nvPicPr>
            <p:cNvPr id="2783246" name="Picture 14" descr="IMG_7622-csshb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" y="2188"/>
              <a:ext cx="1332" cy="10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3247" name="Freeform 15"/>
            <p:cNvSpPr>
              <a:spLocks/>
            </p:cNvSpPr>
            <p:nvPr/>
          </p:nvSpPr>
          <p:spPr bwMode="auto">
            <a:xfrm>
              <a:off x="3278" y="2551"/>
              <a:ext cx="471" cy="278"/>
            </a:xfrm>
            <a:custGeom>
              <a:avLst/>
              <a:gdLst>
                <a:gd name="T0" fmla="*/ 293 w 471"/>
                <a:gd name="T1" fmla="*/ 278 h 278"/>
                <a:gd name="T2" fmla="*/ 0 w 471"/>
                <a:gd name="T3" fmla="*/ 120 h 278"/>
                <a:gd name="T4" fmla="*/ 188 w 471"/>
                <a:gd name="T5" fmla="*/ 0 h 278"/>
                <a:gd name="T6" fmla="*/ 471 w 471"/>
                <a:gd name="T7" fmla="*/ 152 h 278"/>
                <a:gd name="T8" fmla="*/ 293 w 471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278">
                  <a:moveTo>
                    <a:pt x="293" y="278"/>
                  </a:moveTo>
                  <a:lnTo>
                    <a:pt x="0" y="120"/>
                  </a:lnTo>
                  <a:lnTo>
                    <a:pt x="188" y="0"/>
                  </a:lnTo>
                  <a:lnTo>
                    <a:pt x="471" y="152"/>
                  </a:lnTo>
                  <a:lnTo>
                    <a:pt x="293" y="278"/>
                  </a:lnTo>
                  <a:close/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783248" name="AutoShape 16"/>
            <p:cNvCxnSpPr>
              <a:cxnSpLocks noChangeShapeType="1"/>
              <a:endCxn id="2783246" idx="1"/>
            </p:cNvCxnSpPr>
            <p:nvPr/>
          </p:nvCxnSpPr>
          <p:spPr bwMode="auto">
            <a:xfrm flipV="1">
              <a:off x="3648" y="2699"/>
              <a:ext cx="688" cy="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4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8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8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32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3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87331" name="Picture 3" descr="1016-wbal-rgb-rebal-crot16-h768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309563"/>
            <a:ext cx="6492875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7332" name="Rectangle 4"/>
          <p:cNvSpPr>
            <a:spLocks noGrp="1" noChangeArrowheads="1"/>
          </p:cNvSpPr>
          <p:nvPr>
            <p:ph type="title"/>
          </p:nvPr>
        </p:nvSpPr>
        <p:spPr>
          <a:xfrm>
            <a:off x="182563" y="96838"/>
            <a:ext cx="8861425" cy="11430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5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(X,Y,Z,\theta,\phi,\lambda,t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6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e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 I_e = k_s ({\bf V \cdot R})^{n_s} I_i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40.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V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N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R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e = k_a I_{a} + I_i &#10;\left[ k_d ({\bf N \cdot L})_{\mbox{\tiny +}} + k_s ({\bf V \cdot R})_{\mbox{\tiny +}}^{n_s} \right]&#10;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47.25"/>
  <p:tag name="PICTUREFILESIZE" val="271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theta_i, \phi_i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28.6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theta_e, \phi_e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 k_d cos 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k_d$ is called {\em \bf albedo}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88.875"/>
  <p:tag name="PICTUREFILESIZE" val="79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 =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88.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e = k_d {\bf N} \cdot {\bf L} I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16081</TotalTime>
  <Words>2168</Words>
  <Application>Microsoft Macintosh PowerPoint</Application>
  <PresentationFormat>On-screen Show (4:3)</PresentationFormat>
  <Paragraphs>418</Paragraphs>
  <Slides>59</Slides>
  <Notes>56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Executive</vt:lpstr>
      <vt:lpstr>Artwork</vt:lpstr>
      <vt:lpstr>Photo Editor Photo</vt:lpstr>
      <vt:lpstr>Image</vt:lpstr>
      <vt:lpstr>Equation</vt:lpstr>
      <vt:lpstr>Microsoft Equation</vt:lpstr>
      <vt:lpstr>776 Computer Vision</vt:lpstr>
      <vt:lpstr>Capturing light</vt:lpstr>
      <vt:lpstr>Light transport</vt:lpstr>
      <vt:lpstr>What is light?</vt:lpstr>
      <vt:lpstr>Conventional versus light field camera </vt:lpstr>
      <vt:lpstr>PowerPoint Presentation</vt:lpstr>
      <vt:lpstr>Conventional versus light field camera</vt:lpstr>
      <vt:lpstr>Prototype camera</vt:lpstr>
      <vt:lpstr> </vt:lpstr>
      <vt:lpstr>Digitally stopping-down</vt:lpstr>
      <vt:lpstr>Digital refocusing</vt:lpstr>
      <vt:lpstr>Example of digital refocusing</vt:lpstr>
      <vt:lpstr>Extending the depth of field </vt:lpstr>
      <vt:lpstr>Digitally moving the observer</vt:lpstr>
      <vt:lpstr>Example of moving the observer</vt:lpstr>
      <vt:lpstr>Moving backward and forward</vt:lpstr>
      <vt:lpstr>The visible light spectrum</vt:lpstr>
      <vt:lpstr>Light spectrum</vt:lpstr>
      <vt:lpstr>Brightness contrast and constancy</vt:lpstr>
      <vt:lpstr>Light response is nonlinear</vt:lpstr>
      <vt:lpstr>After images</vt:lpstr>
      <vt:lpstr>Light transport</vt:lpstr>
      <vt:lpstr>Light sources</vt:lpstr>
      <vt:lpstr>The interaction of light and matter</vt:lpstr>
      <vt:lpstr>The BRDF</vt:lpstr>
      <vt:lpstr>BRDFs can be incredibly complicated…</vt:lpstr>
      <vt:lpstr>PowerPoint Presentation</vt:lpstr>
      <vt:lpstr>PowerPoint Presentation</vt:lpstr>
      <vt:lpstr>Constraints on the BRDF</vt:lpstr>
      <vt:lpstr>Diffuse reflection</vt:lpstr>
      <vt:lpstr>Diffuse reflection</vt:lpstr>
      <vt:lpstr>Lambertian Sphere</vt:lpstr>
      <vt:lpstr>PowerPoint Presentation</vt:lpstr>
      <vt:lpstr>PowerPoint Presentation</vt:lpstr>
      <vt:lpstr>PowerPoint Presentation</vt:lpstr>
      <vt:lpstr>PowerPoint Presentation</vt:lpstr>
      <vt:lpstr>Specular reflection</vt:lpstr>
      <vt:lpstr>Specular reflection</vt:lpstr>
      <vt:lpstr>Blurred Highlights and Surface Roughness - RECAP</vt:lpstr>
      <vt:lpstr>PowerPoint Presentation</vt:lpstr>
      <vt:lpstr>PowerPoint Presentation</vt:lpstr>
      <vt:lpstr>Phong illumination model</vt:lpstr>
      <vt:lpstr>BRDF models</vt:lpstr>
      <vt:lpstr>Measuring the BRDF</vt:lpstr>
      <vt:lpstr>Gonioreflectometer</vt:lpstr>
      <vt:lpstr>BRDF databases</vt:lpstr>
      <vt:lpstr>Image formation</vt:lpstr>
      <vt:lpstr>Radiometry</vt:lpstr>
      <vt:lpstr>Radiometry: Measuring light</vt:lpstr>
      <vt:lpstr>Solid Angle</vt:lpstr>
      <vt:lpstr>Radiance</vt:lpstr>
      <vt:lpstr>Radiometry</vt:lpstr>
      <vt:lpstr>Irradiance</vt:lpstr>
      <vt:lpstr>Radiometry of thin lenses</vt:lpstr>
      <vt:lpstr>Radiometry of thin lenses</vt:lpstr>
      <vt:lpstr>Radiometry of thin lenses</vt:lpstr>
      <vt:lpstr>From light rays to pixel values</vt:lpstr>
      <vt:lpstr>From light rays to pixel values</vt:lpstr>
      <vt:lpstr>Photometric stereo (shape from shading)</vt:lpstr>
    </vt:vector>
  </TitlesOfParts>
  <Company>UNC 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Jan-Michael  Frahm</dc:creator>
  <cp:lastModifiedBy>Jan-Michael Frahm</cp:lastModifiedBy>
  <cp:revision>87</cp:revision>
  <dcterms:created xsi:type="dcterms:W3CDTF">2012-01-10T14:04:09Z</dcterms:created>
  <dcterms:modified xsi:type="dcterms:W3CDTF">2015-09-02T17:34:26Z</dcterms:modified>
</cp:coreProperties>
</file>