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526" r:id="rId2"/>
    <p:sldId id="533" r:id="rId3"/>
    <p:sldId id="531" r:id="rId4"/>
    <p:sldId id="525" r:id="rId5"/>
    <p:sldId id="534" r:id="rId6"/>
    <p:sldId id="535" r:id="rId7"/>
    <p:sldId id="536" r:id="rId8"/>
    <p:sldId id="456" r:id="rId9"/>
    <p:sldId id="503" r:id="rId10"/>
    <p:sldId id="538" r:id="rId11"/>
    <p:sldId id="527" r:id="rId12"/>
    <p:sldId id="529" r:id="rId13"/>
    <p:sldId id="528" r:id="rId14"/>
    <p:sldId id="530" r:id="rId15"/>
    <p:sldId id="488" r:id="rId16"/>
    <p:sldId id="494" r:id="rId17"/>
    <p:sldId id="496" r:id="rId18"/>
    <p:sldId id="492" r:id="rId19"/>
    <p:sldId id="517" r:id="rId20"/>
    <p:sldId id="518" r:id="rId21"/>
    <p:sldId id="522" r:id="rId22"/>
    <p:sldId id="493" r:id="rId23"/>
    <p:sldId id="516" r:id="rId24"/>
    <p:sldId id="523" r:id="rId25"/>
    <p:sldId id="563" r:id="rId26"/>
    <p:sldId id="564" r:id="rId27"/>
    <p:sldId id="565" r:id="rId28"/>
    <p:sldId id="566" r:id="rId29"/>
    <p:sldId id="567" r:id="rId30"/>
    <p:sldId id="568" r:id="rId31"/>
    <p:sldId id="569" r:id="rId32"/>
    <p:sldId id="570" r:id="rId33"/>
    <p:sldId id="571" r:id="rId34"/>
    <p:sldId id="572" r:id="rId35"/>
    <p:sldId id="573" r:id="rId36"/>
    <p:sldId id="574" r:id="rId37"/>
    <p:sldId id="575" r:id="rId38"/>
    <p:sldId id="576" r:id="rId39"/>
    <p:sldId id="577" r:id="rId40"/>
    <p:sldId id="578" r:id="rId41"/>
    <p:sldId id="579" r:id="rId42"/>
    <p:sldId id="580" r:id="rId43"/>
    <p:sldId id="581" r:id="rId44"/>
    <p:sldId id="582" r:id="rId45"/>
    <p:sldId id="583" r:id="rId46"/>
    <p:sldId id="584" r:id="rId47"/>
    <p:sldId id="585" r:id="rId48"/>
    <p:sldId id="586" r:id="rId49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  <a:srgbClr val="FF0000"/>
    <a:srgbClr val="D7E872"/>
    <a:srgbClr val="D60093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11" autoAdjust="0"/>
    <p:restoredTop sz="78476" autoAdjust="0"/>
  </p:normalViewPr>
  <p:slideViewPr>
    <p:cSldViewPr>
      <p:cViewPr varScale="1">
        <p:scale>
          <a:sx n="86" d="100"/>
          <a:sy n="86" d="100"/>
        </p:scale>
        <p:origin x="225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Relationship Id="rId2" Type="http://schemas.openxmlformats.org/officeDocument/2006/relationships/image" Target="../media/image9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4" Type="http://schemas.openxmlformats.org/officeDocument/2006/relationships/image" Target="../media/image79.wmf"/><Relationship Id="rId1" Type="http://schemas.openxmlformats.org/officeDocument/2006/relationships/image" Target="../media/image76.wmf"/><Relationship Id="rId2" Type="http://schemas.openxmlformats.org/officeDocument/2006/relationships/image" Target="../media/image7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Relationship Id="rId2" Type="http://schemas.openxmlformats.org/officeDocument/2006/relationships/image" Target="../media/image82.wmf"/><Relationship Id="rId3" Type="http://schemas.openxmlformats.org/officeDocument/2006/relationships/image" Target="../media/image8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Relationship Id="rId2" Type="http://schemas.openxmlformats.org/officeDocument/2006/relationships/image" Target="../media/image8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Relationship Id="rId2" Type="http://schemas.openxmlformats.org/officeDocument/2006/relationships/image" Target="../media/image8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Relationship Id="rId2" Type="http://schemas.openxmlformats.org/officeDocument/2006/relationships/image" Target="../media/image8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02FE718A-B13E-4858-BA09-16BE4C23CC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601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FE718A-B13E-4858-BA09-16BE4C23CC0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99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D9B22F-BA61-410C-AAFE-E1A0C9401D3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6501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9618C1-F669-4DCA-AC16-69725652999A}" type="slidenum">
              <a:rPr lang="en-US" smtClean="0"/>
              <a:pPr/>
              <a:t>11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689941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E70510-2B3D-4C2E-B966-D8384A2F482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294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Note: these figures don’t work in 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121AF4-F587-4169-8AB2-4CBF4939A91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6973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E70510-2B3D-4C2E-B966-D8384A2F482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310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45E79F-9389-4FF8-B215-E1C269913396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781915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01BD47-4AA0-4811-9988-769CEB3DE8E0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782647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BFF91C-95C3-4499-85A7-F46A2EBD570B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573243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2ECB67-951F-4244-8472-7AB712305D66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020267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0A76BA-3F59-417E-947A-D3FF44AF3C5D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56655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B36A2-D391-4BB6-B1CB-0A6BDE1DFAD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8663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7EC15A-5909-430E-9856-54A5444787FD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48955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7EC15A-5909-430E-9856-54A5444787FD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490967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201150-9472-48E7-A460-28B257487520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283017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BFDE6D-4820-482C-AC9E-B7182494F4F2}" type="slidenum">
              <a:rPr lang="en-US" smtClean="0"/>
              <a:pPr/>
              <a:t>23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752705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FE718A-B13E-4858-BA09-16BE4C23CC0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8279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DD8DB8-F816-499B-A006-9641909FF5BB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697316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8681A5-25C3-4E14-9124-CDC3D4E71A21}" type="slidenum">
              <a:rPr lang="en-US" smtClean="0"/>
              <a:pPr/>
              <a:t>26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510803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3469DD-C5D6-4BAE-8485-2E5B85EB34AD}" type="slidenum">
              <a:rPr lang="en-US" smtClean="0"/>
              <a:pPr/>
              <a:t>27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147531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314F2D-F794-483B-9D9A-D5B5C1B97862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255148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79BA2E-D6E0-4546-8551-4B39CC2FB98B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95699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B36A2-D391-4BB6-B1CB-0A6BDE1DFAD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9601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9AA8BB-2A6F-4270-AA16-B7276D55DEBD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795838" cy="3597275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427191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815910-5572-494F-9E7C-DA1408DB2F97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060665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EE19B0-EAF0-49F1-BCD0-769F37B56A2D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596578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1F10DC-D56E-4E91-B2B3-56010723A964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587646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7209CF-311C-42D5-A10E-DC4B7A434FF7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049670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77239A-CB22-4B3F-A190-2F70A1D994E4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249943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B419C4-F225-4528-AAAD-35F11FA46F7A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501672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A8D757-3770-47F1-A2AF-CB55DD627A3E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731430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2EEFED-5C46-488E-AD36-9B44F21B12F1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399501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6F39A8-0697-451F-A4C4-9167FE1A9AF4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44971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E70510-2B3D-4C2E-B966-D8384A2F482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312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1E7A34-F962-40C8-82DC-A9AC55FE084A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489042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FCD266-E4F9-46A1-95C7-872321EFD206}" type="slidenum">
              <a:rPr lang="en-US" smtClean="0"/>
              <a:pPr/>
              <a:t>41</a:t>
            </a:fld>
            <a:endParaRPr lang="en-US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43408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8C2570-543E-4E99-AD93-7AE0D4E359A5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774445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938D31-18D5-46E4-9557-40F006113AC7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74939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ABED7E-1550-44D0-9B87-7DC51FC7865A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633513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720406-4FE9-4CFC-873E-6BB1972B6A61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685987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750B6A-9213-4C97-81F5-C8C5A4DE39C8}" type="slidenum">
              <a:rPr lang="en-US" smtClean="0"/>
              <a:pPr/>
              <a:t>46</a:t>
            </a:fld>
            <a:endParaRPr lang="en-U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6881912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DD0833-4A1C-4A6D-8E49-476CF381842E}" type="slidenum">
              <a:rPr lang="en-US" smtClean="0"/>
              <a:pPr/>
              <a:t>47</a:t>
            </a:fld>
            <a:endParaRPr 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1856203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8E8EDA-1DD0-4839-9B9A-807E2689BFBD}" type="slidenum">
              <a:rPr lang="en-US" smtClean="0"/>
              <a:pPr/>
              <a:t>48</a:t>
            </a:fld>
            <a:endParaRPr 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00209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FE718A-B13E-4858-BA09-16BE4C23CC0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974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B36A2-D391-4BB6-B1CB-0A6BDE1DFAD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100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B36A2-D391-4BB6-B1CB-0A6BDE1DFAD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8027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ACD7AE-7CDE-4DF1-B28E-B44955B2AF45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033304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D5088C-E018-4EE1-A926-047D9BE445E7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8433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12BF4-21F9-4316-904B-02DE93181C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D4337-647D-496B-ACEE-9495B05023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A8456-5C31-469E-BE5D-A4533F5673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963FD-C088-4C74-844B-6FB7F14A50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0843F-7505-431D-8E63-043B60A637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69ABC-516C-478A-B078-673923DD79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19338-4965-4D62-BB8A-635A390685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8C15E-6A96-4671-9855-D6DC42728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7E2B7-B035-40D0-BCCF-5560F19C6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3FB601-A6B8-4D94-A75B-4671085455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9C0D8-CDBA-443D-89B3-411EFCDD27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732D5-07FC-46D5-88AF-97306D82F6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E1E17-1D46-422D-9DD7-CAADA060AF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08A87FA-5C3D-44C9-B745-3831DAB965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wmf"/><Relationship Id="rId5" Type="http://schemas.openxmlformats.org/officeDocument/2006/relationships/hyperlink" Target="http://www.vision.caltech.edu/Image_Datasets/Caltech101/" TargetMode="External"/><Relationship Id="rId6" Type="http://schemas.openxmlformats.org/officeDocument/2006/relationships/hyperlink" Target="http://www.vision.caltech.edu/Image_Datasets/Caltech256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20" Type="http://schemas.openxmlformats.org/officeDocument/2006/relationships/image" Target="../media/image24.jpeg"/><Relationship Id="rId21" Type="http://schemas.openxmlformats.org/officeDocument/2006/relationships/hyperlink" Target="http://www.pascal-network.org/challenges/VOC/voc2007/examples/cow_02.jpg" TargetMode="External"/><Relationship Id="rId22" Type="http://schemas.openxmlformats.org/officeDocument/2006/relationships/image" Target="../media/image25.jpeg"/><Relationship Id="rId23" Type="http://schemas.openxmlformats.org/officeDocument/2006/relationships/hyperlink" Target="http://www.pascal-network.org/challenges/VOC/voc2007/examples/diningtable_05.jpg" TargetMode="External"/><Relationship Id="rId24" Type="http://schemas.openxmlformats.org/officeDocument/2006/relationships/image" Target="../media/image26.jpeg"/><Relationship Id="rId25" Type="http://schemas.openxmlformats.org/officeDocument/2006/relationships/hyperlink" Target="http://www.pascal-network.org/challenges/VOC/voc2007/examples/dog_08.jpg" TargetMode="External"/><Relationship Id="rId26" Type="http://schemas.openxmlformats.org/officeDocument/2006/relationships/image" Target="../media/image27.jpeg"/><Relationship Id="rId27" Type="http://schemas.openxmlformats.org/officeDocument/2006/relationships/hyperlink" Target="http://www.pascal-network.org/challenges/VOC/voc2007/examples/horse_07.jpg" TargetMode="External"/><Relationship Id="rId28" Type="http://schemas.openxmlformats.org/officeDocument/2006/relationships/image" Target="../media/image28.jpeg"/><Relationship Id="rId29" Type="http://schemas.openxmlformats.org/officeDocument/2006/relationships/hyperlink" Target="http://www.pascal-network.org/challenges/VOC/voc2007/examples/motorbike_04.jpg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://www.pascal-network.org/challenges/VOC/voc2007/examples/aeroplane_03.jpg" TargetMode="External"/><Relationship Id="rId4" Type="http://schemas.openxmlformats.org/officeDocument/2006/relationships/image" Target="../media/image16.jpeg"/><Relationship Id="rId5" Type="http://schemas.openxmlformats.org/officeDocument/2006/relationships/hyperlink" Target="http://www.pascal-network.org/challenges/VOC/voc2007/examples/bicycle_08.jpg" TargetMode="External"/><Relationship Id="rId30" Type="http://schemas.openxmlformats.org/officeDocument/2006/relationships/image" Target="../media/image29.jpeg"/><Relationship Id="rId31" Type="http://schemas.openxmlformats.org/officeDocument/2006/relationships/hyperlink" Target="http://www.pascal-network.org/challenges/VOC/voc2007/examples/person_06.jpg" TargetMode="External"/><Relationship Id="rId32" Type="http://schemas.openxmlformats.org/officeDocument/2006/relationships/image" Target="../media/image30.jpeg"/><Relationship Id="rId9" Type="http://schemas.openxmlformats.org/officeDocument/2006/relationships/hyperlink" Target="http://www.pascal-network.org/challenges/VOC/voc2007/examples/boat_02.jpg" TargetMode="External"/><Relationship Id="rId6" Type="http://schemas.openxmlformats.org/officeDocument/2006/relationships/image" Target="../media/image17.jpeg"/><Relationship Id="rId7" Type="http://schemas.openxmlformats.org/officeDocument/2006/relationships/hyperlink" Target="http://www.pascal-network.org/challenges/VOC/voc2007/examples/bird_07.jpg" TargetMode="External"/><Relationship Id="rId8" Type="http://schemas.openxmlformats.org/officeDocument/2006/relationships/image" Target="../media/image18.jpeg"/><Relationship Id="rId33" Type="http://schemas.openxmlformats.org/officeDocument/2006/relationships/hyperlink" Target="http://www.pascal-network.org/challenges/VOC/voc2007/examples/pottedplant_03.jpg" TargetMode="External"/><Relationship Id="rId34" Type="http://schemas.openxmlformats.org/officeDocument/2006/relationships/image" Target="../media/image31.jpeg"/><Relationship Id="rId35" Type="http://schemas.openxmlformats.org/officeDocument/2006/relationships/hyperlink" Target="http://www.pascal-network.org/challenges/VOC/voc2007/examples/sheep_07.jpg" TargetMode="External"/><Relationship Id="rId36" Type="http://schemas.openxmlformats.org/officeDocument/2006/relationships/image" Target="../media/image32.jpeg"/><Relationship Id="rId10" Type="http://schemas.openxmlformats.org/officeDocument/2006/relationships/image" Target="../media/image19.jpeg"/><Relationship Id="rId11" Type="http://schemas.openxmlformats.org/officeDocument/2006/relationships/hyperlink" Target="http://www.pascal-network.org/challenges/VOC/voc2007/examples/bottle_05.jpg" TargetMode="External"/><Relationship Id="rId12" Type="http://schemas.openxmlformats.org/officeDocument/2006/relationships/image" Target="../media/image20.jpeg"/><Relationship Id="rId13" Type="http://schemas.openxmlformats.org/officeDocument/2006/relationships/hyperlink" Target="http://www.pascal-network.org/challenges/VOC/voc2007/examples/bus_01.jpg" TargetMode="External"/><Relationship Id="rId14" Type="http://schemas.openxmlformats.org/officeDocument/2006/relationships/image" Target="../media/image21.jpeg"/><Relationship Id="rId15" Type="http://schemas.openxmlformats.org/officeDocument/2006/relationships/hyperlink" Target="http://www.pascal-network.org/challenges/VOC/voc2007/examples/car_01.jpg" TargetMode="External"/><Relationship Id="rId16" Type="http://schemas.openxmlformats.org/officeDocument/2006/relationships/image" Target="../media/image22.jpeg"/><Relationship Id="rId17" Type="http://schemas.openxmlformats.org/officeDocument/2006/relationships/hyperlink" Target="http://www.pascal-network.org/challenges/VOC/voc2007/examples/cat_02.jpg" TargetMode="External"/><Relationship Id="rId18" Type="http://schemas.openxmlformats.org/officeDocument/2006/relationships/image" Target="../media/image23.jpeg"/><Relationship Id="rId19" Type="http://schemas.openxmlformats.org/officeDocument/2006/relationships/hyperlink" Target="http://www.pascal-network.org/challenges/VOC/voc2007/examples/chair_02.jpg" TargetMode="External"/><Relationship Id="rId37" Type="http://schemas.openxmlformats.org/officeDocument/2006/relationships/hyperlink" Target="http://www.pascal-network.org/challenges/VOC/voc2007/examples/sofa_03.jpg" TargetMode="External"/><Relationship Id="rId38" Type="http://schemas.openxmlformats.org/officeDocument/2006/relationships/image" Target="../media/image33.jpeg"/><Relationship Id="rId39" Type="http://schemas.openxmlformats.org/officeDocument/2006/relationships/hyperlink" Target="http://www.pascal-network.org/challenges/VOC/voc2007/examples/train_05.jpg" TargetMode="External"/><Relationship Id="rId40" Type="http://schemas.openxmlformats.org/officeDocument/2006/relationships/image" Target="../media/image34.jpeg"/><Relationship Id="rId41" Type="http://schemas.openxmlformats.org/officeDocument/2006/relationships/hyperlink" Target="http://www.pascal-network.org/challenges/VOC/voc2007/examples/tvmonitor_01.jpg" TargetMode="External"/><Relationship Id="rId42" Type="http://schemas.openxmlformats.org/officeDocument/2006/relationships/image" Target="../media/image35.jpeg"/><Relationship Id="rId43" Type="http://schemas.openxmlformats.org/officeDocument/2006/relationships/hyperlink" Target="http://pascallin.ecs.soton.ac.uk/challenges/VOC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://pascallin.ecs.soton.ac.uk/challenges/VOC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pascallin.ecs.soton.ac.uk/challenges/VOC/" TargetMode="External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pascallin.ecs.soton.ac.uk/challenges/VOC/" TargetMode="External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0" Type="http://schemas.openxmlformats.org/officeDocument/2006/relationships/image" Target="../media/image45.png"/><Relationship Id="rId11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hyperlink" Target="http://labelme.csail.mit.edu/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people.csail.mit.edu/torralba/tinyimages/" TargetMode="External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hyperlink" Target="http://www.image-net.org/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8.jpeg"/><Relationship Id="rId12" Type="http://schemas.openxmlformats.org/officeDocument/2006/relationships/image" Target="../media/image59.jpeg"/><Relationship Id="rId13" Type="http://schemas.openxmlformats.org/officeDocument/2006/relationships/image" Target="../media/image60.jpeg"/><Relationship Id="rId14" Type="http://schemas.openxmlformats.org/officeDocument/2006/relationships/image" Target="../media/image61.jpeg"/><Relationship Id="rId15" Type="http://schemas.openxmlformats.org/officeDocument/2006/relationships/image" Target="../media/image62.jpeg"/><Relationship Id="rId16" Type="http://schemas.openxmlformats.org/officeDocument/2006/relationships/image" Target="../media/image63.jpeg"/><Relationship Id="rId17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6" Type="http://schemas.openxmlformats.org/officeDocument/2006/relationships/image" Target="../media/image53.jpeg"/><Relationship Id="rId7" Type="http://schemas.openxmlformats.org/officeDocument/2006/relationships/image" Target="../media/image54.jpeg"/><Relationship Id="rId8" Type="http://schemas.openxmlformats.org/officeDocument/2006/relationships/image" Target="../media/image55.jpeg"/><Relationship Id="rId9" Type="http://schemas.openxmlformats.org/officeDocument/2006/relationships/image" Target="../media/image56.jpeg"/><Relationship Id="rId10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vision.stanford.edu/niebles/humanactions.htm" TargetMode="External"/><Relationship Id="rId4" Type="http://schemas.openxmlformats.org/officeDocument/2006/relationships/image" Target="../media/image65.png"/><Relationship Id="rId5" Type="http://schemas.openxmlformats.org/officeDocument/2006/relationships/image" Target="../media/image66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vision.stanford.edu/niebles/humanactions.htm" TargetMode="External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3.w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76.w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77.wmf"/><Relationship Id="rId8" Type="http://schemas.openxmlformats.org/officeDocument/2006/relationships/oleObject" Target="../embeddings/oleObject4.bin"/><Relationship Id="rId9" Type="http://schemas.openxmlformats.org/officeDocument/2006/relationships/image" Target="../media/image78.wmf"/><Relationship Id="rId10" Type="http://schemas.openxmlformats.org/officeDocument/2006/relationships/oleObject" Target="../embeddings/oleObject5.bin"/><Relationship Id="rId11" Type="http://schemas.openxmlformats.org/officeDocument/2006/relationships/image" Target="../media/image79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80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://www.umiacs.umd.edu/~joseph/support-vector-machines4.pdf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81.wmf"/><Relationship Id="rId6" Type="http://schemas.openxmlformats.org/officeDocument/2006/relationships/hyperlink" Target="http://www.umiacs.umd.edu/~joseph/support-vector-machines4.pdf" TargetMode="External"/><Relationship Id="rId7" Type="http://schemas.openxmlformats.org/officeDocument/2006/relationships/oleObject" Target="../embeddings/oleObject8.bin"/><Relationship Id="rId8" Type="http://schemas.openxmlformats.org/officeDocument/2006/relationships/image" Target="../media/image82.wmf"/><Relationship Id="rId9" Type="http://schemas.openxmlformats.org/officeDocument/2006/relationships/oleObject" Target="../embeddings/oleObject9.bin"/><Relationship Id="rId10" Type="http://schemas.openxmlformats.org/officeDocument/2006/relationships/image" Target="../media/image83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4" Type="http://schemas.openxmlformats.org/officeDocument/2006/relationships/hyperlink" Target="http://www.umiacs.umd.edu/~joseph/support-vector-machines4.pdf" TargetMode="External"/><Relationship Id="rId5" Type="http://schemas.openxmlformats.org/officeDocument/2006/relationships/oleObject" Target="../embeddings/oleObject10.bin"/><Relationship Id="rId6" Type="http://schemas.openxmlformats.org/officeDocument/2006/relationships/image" Target="../media/image84.wmf"/><Relationship Id="rId7" Type="http://schemas.openxmlformats.org/officeDocument/2006/relationships/oleObject" Target="../embeddings/oleObject11.bin"/><Relationship Id="rId8" Type="http://schemas.openxmlformats.org/officeDocument/2006/relationships/image" Target="../media/image81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4" Type="http://schemas.openxmlformats.org/officeDocument/2006/relationships/oleObject" Target="../embeddings/oleObject12.bin"/><Relationship Id="rId5" Type="http://schemas.openxmlformats.org/officeDocument/2006/relationships/image" Target="../media/image85.wmf"/><Relationship Id="rId6" Type="http://schemas.openxmlformats.org/officeDocument/2006/relationships/hyperlink" Target="http://www.umiacs.umd.edu/~joseph/support-vector-machines4.pdf" TargetMode="External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4" Type="http://schemas.openxmlformats.org/officeDocument/2006/relationships/oleObject" Target="../embeddings/oleObject13.bin"/><Relationship Id="rId5" Type="http://schemas.openxmlformats.org/officeDocument/2006/relationships/image" Target="../media/image85.wmf"/><Relationship Id="rId6" Type="http://schemas.openxmlformats.org/officeDocument/2006/relationships/hyperlink" Target="http://www.umiacs.umd.edu/~joseph/support-vector-machines4.pdf" TargetMode="External"/><Relationship Id="rId7" Type="http://schemas.openxmlformats.org/officeDocument/2006/relationships/oleObject" Target="../embeddings/oleObject14.bin"/><Relationship Id="rId8" Type="http://schemas.openxmlformats.org/officeDocument/2006/relationships/image" Target="../media/image86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4" Type="http://schemas.openxmlformats.org/officeDocument/2006/relationships/oleObject" Target="../embeddings/oleObject15.bin"/><Relationship Id="rId5" Type="http://schemas.openxmlformats.org/officeDocument/2006/relationships/image" Target="../media/image87.wmf"/><Relationship Id="rId6" Type="http://schemas.openxmlformats.org/officeDocument/2006/relationships/hyperlink" Target="http://www.umiacs.umd.edu/~joseph/support-vector-machines4.pdf" TargetMode="External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4" Type="http://schemas.openxmlformats.org/officeDocument/2006/relationships/oleObject" Target="../embeddings/oleObject16.bin"/><Relationship Id="rId5" Type="http://schemas.openxmlformats.org/officeDocument/2006/relationships/image" Target="../media/image88.wmf"/><Relationship Id="rId6" Type="http://schemas.openxmlformats.org/officeDocument/2006/relationships/oleObject" Target="../embeddings/oleObject17.bin"/><Relationship Id="rId7" Type="http://schemas.openxmlformats.org/officeDocument/2006/relationships/image" Target="../media/image89.w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4" Type="http://schemas.openxmlformats.org/officeDocument/2006/relationships/oleObject" Target="../embeddings/oleObject18.bin"/><Relationship Id="rId5" Type="http://schemas.openxmlformats.org/officeDocument/2006/relationships/image" Target="../media/image79.wmf"/><Relationship Id="rId6" Type="http://schemas.openxmlformats.org/officeDocument/2006/relationships/oleObject" Target="../embeddings/oleObject19.bin"/><Relationship Id="rId7" Type="http://schemas.openxmlformats.org/officeDocument/2006/relationships/image" Target="../media/image90.wmf"/><Relationship Id="rId8" Type="http://schemas.openxmlformats.org/officeDocument/2006/relationships/hyperlink" Target="http://lear.inrialpes.fr/pubs/2007/ZMLS07/ZhangMarszalekLazebnikSchmid-IJCV07-ClassificationStudy.pdf" TargetMode="External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hyperlink" Target="http://www.kernel-machines.org/software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Recognition: A machine learning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600200"/>
            <a:ext cx="545979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0" y="6400800"/>
            <a:ext cx="95462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Slides adapted from </a:t>
            </a:r>
            <a:r>
              <a:rPr lang="en-US" sz="1400" dirty="0" err="1"/>
              <a:t>Fei-Fei</a:t>
            </a:r>
            <a:r>
              <a:rPr lang="en-US" sz="1400" dirty="0"/>
              <a:t> Li, Rob Fergus, Antonio </a:t>
            </a:r>
            <a:r>
              <a:rPr lang="en-US" sz="1400" dirty="0" err="1"/>
              <a:t>Torralba</a:t>
            </a:r>
            <a:r>
              <a:rPr lang="en-US" sz="1400" dirty="0"/>
              <a:t>, </a:t>
            </a:r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r>
              <a:rPr lang="en-US" sz="1400" dirty="0" smtClean="0"/>
              <a:t>, Derek </a:t>
            </a:r>
            <a:r>
              <a:rPr lang="en-US" sz="1400" dirty="0" err="1" smtClean="0"/>
              <a:t>Hoiem</a:t>
            </a:r>
            <a:r>
              <a:rPr lang="en-US" sz="1400" smtClean="0"/>
              <a:t>, </a:t>
            </a:r>
            <a:r>
              <a:rPr lang="en-US" sz="1400" dirty="0" smtClean="0"/>
              <a:t>Svetlana </a:t>
            </a:r>
            <a:r>
              <a:rPr lang="en-US" sz="1400" dirty="0" err="1" smtClean="0"/>
              <a:t>Lazebnik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2"/>
          </a:xfrm>
        </p:spPr>
        <p:txBody>
          <a:bodyPr/>
          <a:lstStyle/>
          <a:p>
            <a:r>
              <a:rPr lang="en-US" dirty="0" smtClean="0"/>
              <a:t>Generalization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486400"/>
            <a:ext cx="8458200" cy="914400"/>
          </a:xfrm>
        </p:spPr>
        <p:txBody>
          <a:bodyPr/>
          <a:lstStyle/>
          <a:p>
            <a:pPr eaLnBrk="1" hangingPunct="1"/>
            <a:r>
              <a:rPr lang="en-US" dirty="0" smtClean="0"/>
              <a:t>How well does a learned model generalize from the data it was trained on to a new test set?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1100" y="1066800"/>
            <a:ext cx="42291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1066800"/>
            <a:ext cx="609600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828800" y="4724400"/>
            <a:ext cx="2933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Training set (labels known)</a:t>
            </a:r>
            <a:endParaRPr lang="en-US" sz="1800" b="0" dirty="0"/>
          </a:p>
        </p:txBody>
      </p:sp>
      <p:sp>
        <p:nvSpPr>
          <p:cNvPr id="8" name="TextBox 7"/>
          <p:cNvSpPr txBox="1"/>
          <p:nvPr/>
        </p:nvSpPr>
        <p:spPr>
          <a:xfrm>
            <a:off x="5945119" y="4724400"/>
            <a:ext cx="2665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smtClean="0"/>
              <a:t>Test set (labels unknown)</a:t>
            </a:r>
            <a:endParaRPr lang="en-US" sz="18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4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39762"/>
          </a:xfrm>
        </p:spPr>
        <p:txBody>
          <a:bodyPr/>
          <a:lstStyle/>
          <a:p>
            <a:pPr eaLnBrk="1" hangingPunct="1"/>
            <a:r>
              <a:rPr lang="en-US" dirty="0" smtClean="0"/>
              <a:t>Generalization</a:t>
            </a:r>
          </a:p>
        </p:txBody>
      </p:sp>
      <p:sp>
        <p:nvSpPr>
          <p:cNvPr id="13315" name="Content Placeholder 5"/>
          <p:cNvSpPr>
            <a:spLocks noGrp="1"/>
          </p:cNvSpPr>
          <p:nvPr>
            <p:ph idx="1"/>
          </p:nvPr>
        </p:nvSpPr>
        <p:spPr>
          <a:xfrm>
            <a:off x="457200" y="838200"/>
            <a:ext cx="8305800" cy="52879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Components of generalization error </a:t>
            </a:r>
          </a:p>
          <a:p>
            <a:pPr lvl="1" eaLnBrk="1" hangingPunct="1"/>
            <a:r>
              <a:rPr lang="en-US" sz="2000" b="1" dirty="0" smtClean="0"/>
              <a:t>Bias:</a:t>
            </a:r>
            <a:r>
              <a:rPr lang="en-US" sz="2000" dirty="0" smtClean="0"/>
              <a:t> how much the average model over all training sets differ from the true model?</a:t>
            </a:r>
          </a:p>
          <a:p>
            <a:pPr lvl="2" eaLnBrk="1" hangingPunct="1"/>
            <a:r>
              <a:rPr lang="en-US" sz="2000" dirty="0" smtClean="0"/>
              <a:t>Error due to inaccurate assumptions/simplifications made by the model</a:t>
            </a:r>
          </a:p>
          <a:p>
            <a:pPr lvl="1" eaLnBrk="1" hangingPunct="1"/>
            <a:r>
              <a:rPr lang="en-US" sz="2000" b="1" dirty="0" smtClean="0"/>
              <a:t>Variance:</a:t>
            </a:r>
            <a:r>
              <a:rPr lang="en-US" sz="2000" dirty="0" smtClean="0"/>
              <a:t> how much models estimated from different training sets differ from each other</a:t>
            </a:r>
          </a:p>
          <a:p>
            <a:pPr eaLnBrk="1" hangingPunct="1"/>
            <a:r>
              <a:rPr lang="en-US" sz="2400" b="1" dirty="0" err="1" smtClean="0"/>
              <a:t>Underfitting</a:t>
            </a:r>
            <a:r>
              <a:rPr lang="en-US" sz="2400" b="1" dirty="0" smtClean="0"/>
              <a:t>:</a:t>
            </a:r>
            <a:r>
              <a:rPr lang="en-US" sz="2400" dirty="0" smtClean="0"/>
              <a:t> model is too “simple” to represent all the relevant class characteristics</a:t>
            </a:r>
          </a:p>
          <a:p>
            <a:pPr lvl="1" eaLnBrk="1" hangingPunct="1"/>
            <a:r>
              <a:rPr lang="en-US" sz="2000" dirty="0" smtClean="0"/>
              <a:t>High bias and low variance</a:t>
            </a:r>
          </a:p>
          <a:p>
            <a:pPr lvl="1" eaLnBrk="1" hangingPunct="1"/>
            <a:r>
              <a:rPr lang="en-US" sz="2000" dirty="0" smtClean="0"/>
              <a:t>High training error and high test error</a:t>
            </a:r>
          </a:p>
          <a:p>
            <a:pPr eaLnBrk="1" hangingPunct="1"/>
            <a:r>
              <a:rPr lang="en-US" sz="2400" b="1" dirty="0" err="1" smtClean="0"/>
              <a:t>Overfitting</a:t>
            </a:r>
            <a:r>
              <a:rPr lang="en-US" sz="2400" b="1" dirty="0" smtClean="0"/>
              <a:t>:</a:t>
            </a:r>
            <a:r>
              <a:rPr lang="en-US" sz="2400" dirty="0" smtClean="0"/>
              <a:t> model is too “complex” and fits irrelevant characteristics (noise) in the data</a:t>
            </a:r>
          </a:p>
          <a:p>
            <a:pPr lvl="1" eaLnBrk="1" hangingPunct="1"/>
            <a:r>
              <a:rPr lang="en-US" sz="2000" dirty="0" smtClean="0"/>
              <a:t>Low bias and high variance</a:t>
            </a:r>
          </a:p>
          <a:p>
            <a:pPr lvl="1" eaLnBrk="1" hangingPunct="1"/>
            <a:r>
              <a:rPr lang="en-US" sz="2000" dirty="0" smtClean="0"/>
              <a:t>Low training error and high test error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Bias-variance tradeoff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410200" y="5410200"/>
            <a:ext cx="1685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Training error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486400" y="4343400"/>
            <a:ext cx="1244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Test error</a:t>
            </a:r>
          </a:p>
        </p:txBody>
      </p:sp>
      <p:sp>
        <p:nvSpPr>
          <p:cNvPr id="18" name="Freeform 17"/>
          <p:cNvSpPr/>
          <p:nvPr/>
        </p:nvSpPr>
        <p:spPr>
          <a:xfrm>
            <a:off x="1816100" y="4791075"/>
            <a:ext cx="4284663" cy="1155700"/>
          </a:xfrm>
          <a:custGeom>
            <a:avLst/>
            <a:gdLst>
              <a:gd name="connsiteX0" fmla="*/ 0 w 4283901"/>
              <a:gd name="connsiteY0" fmla="*/ 0 h 1156249"/>
              <a:gd name="connsiteX1" fmla="*/ 313151 w 4283901"/>
              <a:gd name="connsiteY1" fmla="*/ 162839 h 1156249"/>
              <a:gd name="connsiteX2" fmla="*/ 375781 w 4283901"/>
              <a:gd name="connsiteY2" fmla="*/ 200417 h 1156249"/>
              <a:gd name="connsiteX3" fmla="*/ 413359 w 4283901"/>
              <a:gd name="connsiteY3" fmla="*/ 212943 h 1156249"/>
              <a:gd name="connsiteX4" fmla="*/ 488515 w 4283901"/>
              <a:gd name="connsiteY4" fmla="*/ 263047 h 1156249"/>
              <a:gd name="connsiteX5" fmla="*/ 563671 w 4283901"/>
              <a:gd name="connsiteY5" fmla="*/ 300625 h 1156249"/>
              <a:gd name="connsiteX6" fmla="*/ 601249 w 4283901"/>
              <a:gd name="connsiteY6" fmla="*/ 325677 h 1156249"/>
              <a:gd name="connsiteX7" fmla="*/ 701458 w 4283901"/>
              <a:gd name="connsiteY7" fmla="*/ 363255 h 1156249"/>
              <a:gd name="connsiteX8" fmla="*/ 751562 w 4283901"/>
              <a:gd name="connsiteY8" fmla="*/ 375781 h 1156249"/>
              <a:gd name="connsiteX9" fmla="*/ 789140 w 4283901"/>
              <a:gd name="connsiteY9" fmla="*/ 388307 h 1156249"/>
              <a:gd name="connsiteX10" fmla="*/ 1027134 w 4283901"/>
              <a:gd name="connsiteY10" fmla="*/ 413359 h 1156249"/>
              <a:gd name="connsiteX11" fmla="*/ 1114816 w 4283901"/>
              <a:gd name="connsiteY11" fmla="*/ 450937 h 1156249"/>
              <a:gd name="connsiteX12" fmla="*/ 1189973 w 4283901"/>
              <a:gd name="connsiteY12" fmla="*/ 501042 h 1156249"/>
              <a:gd name="connsiteX13" fmla="*/ 1227551 w 4283901"/>
              <a:gd name="connsiteY13" fmla="*/ 526094 h 1156249"/>
              <a:gd name="connsiteX14" fmla="*/ 1265129 w 4283901"/>
              <a:gd name="connsiteY14" fmla="*/ 538620 h 1156249"/>
              <a:gd name="connsiteX15" fmla="*/ 1302707 w 4283901"/>
              <a:gd name="connsiteY15" fmla="*/ 563672 h 1156249"/>
              <a:gd name="connsiteX16" fmla="*/ 1427967 w 4283901"/>
              <a:gd name="connsiteY16" fmla="*/ 601250 h 1156249"/>
              <a:gd name="connsiteX17" fmla="*/ 1515649 w 4283901"/>
              <a:gd name="connsiteY17" fmla="*/ 613776 h 1156249"/>
              <a:gd name="connsiteX18" fmla="*/ 1590805 w 4283901"/>
              <a:gd name="connsiteY18" fmla="*/ 626302 h 1156249"/>
              <a:gd name="connsiteX19" fmla="*/ 1703540 w 4283901"/>
              <a:gd name="connsiteY19" fmla="*/ 651354 h 1156249"/>
              <a:gd name="connsiteX20" fmla="*/ 1816274 w 4283901"/>
              <a:gd name="connsiteY20" fmla="*/ 688932 h 1156249"/>
              <a:gd name="connsiteX21" fmla="*/ 1903956 w 4283901"/>
              <a:gd name="connsiteY21" fmla="*/ 713984 h 1156249"/>
              <a:gd name="connsiteX22" fmla="*/ 1929008 w 4283901"/>
              <a:gd name="connsiteY22" fmla="*/ 751562 h 1156249"/>
              <a:gd name="connsiteX23" fmla="*/ 2016690 w 4283901"/>
              <a:gd name="connsiteY23" fmla="*/ 789140 h 1156249"/>
              <a:gd name="connsiteX24" fmla="*/ 2066794 w 4283901"/>
              <a:gd name="connsiteY24" fmla="*/ 801666 h 1156249"/>
              <a:gd name="connsiteX25" fmla="*/ 2104373 w 4283901"/>
              <a:gd name="connsiteY25" fmla="*/ 814192 h 1156249"/>
              <a:gd name="connsiteX26" fmla="*/ 2229633 w 4283901"/>
              <a:gd name="connsiteY26" fmla="*/ 826718 h 1156249"/>
              <a:gd name="connsiteX27" fmla="*/ 2342367 w 4283901"/>
              <a:gd name="connsiteY27" fmla="*/ 839244 h 1156249"/>
              <a:gd name="connsiteX28" fmla="*/ 2430049 w 4283901"/>
              <a:gd name="connsiteY28" fmla="*/ 864296 h 1156249"/>
              <a:gd name="connsiteX29" fmla="*/ 2505205 w 4283901"/>
              <a:gd name="connsiteY29" fmla="*/ 889348 h 1156249"/>
              <a:gd name="connsiteX30" fmla="*/ 2580362 w 4283901"/>
              <a:gd name="connsiteY30" fmla="*/ 914400 h 1156249"/>
              <a:gd name="connsiteX31" fmla="*/ 2617940 w 4283901"/>
              <a:gd name="connsiteY31" fmla="*/ 926927 h 1156249"/>
              <a:gd name="connsiteX32" fmla="*/ 2668044 w 4283901"/>
              <a:gd name="connsiteY32" fmla="*/ 939453 h 1156249"/>
              <a:gd name="connsiteX33" fmla="*/ 2743200 w 4283901"/>
              <a:gd name="connsiteY33" fmla="*/ 964505 h 1156249"/>
              <a:gd name="connsiteX34" fmla="*/ 2793304 w 4283901"/>
              <a:gd name="connsiteY34" fmla="*/ 977031 h 1156249"/>
              <a:gd name="connsiteX35" fmla="*/ 2830882 w 4283901"/>
              <a:gd name="connsiteY35" fmla="*/ 1002083 h 1156249"/>
              <a:gd name="connsiteX36" fmla="*/ 2956142 w 4283901"/>
              <a:gd name="connsiteY36" fmla="*/ 1039661 h 1156249"/>
              <a:gd name="connsiteX37" fmla="*/ 3031299 w 4283901"/>
              <a:gd name="connsiteY37" fmla="*/ 1052187 h 1156249"/>
              <a:gd name="connsiteX38" fmla="*/ 3219189 w 4283901"/>
              <a:gd name="connsiteY38" fmla="*/ 1114817 h 1156249"/>
              <a:gd name="connsiteX39" fmla="*/ 3306871 w 4283901"/>
              <a:gd name="connsiteY39" fmla="*/ 1139869 h 1156249"/>
              <a:gd name="connsiteX40" fmla="*/ 3382027 w 4283901"/>
              <a:gd name="connsiteY40" fmla="*/ 1152395 h 1156249"/>
              <a:gd name="connsiteX41" fmla="*/ 4283901 w 4283901"/>
              <a:gd name="connsiteY41" fmla="*/ 1152395 h 115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283901" h="1156249">
                <a:moveTo>
                  <a:pt x="0" y="0"/>
                </a:moveTo>
                <a:cubicBezTo>
                  <a:pt x="135194" y="45068"/>
                  <a:pt x="39042" y="10556"/>
                  <a:pt x="313151" y="162839"/>
                </a:cubicBezTo>
                <a:cubicBezTo>
                  <a:pt x="334433" y="174663"/>
                  <a:pt x="354005" y="189529"/>
                  <a:pt x="375781" y="200417"/>
                </a:cubicBezTo>
                <a:cubicBezTo>
                  <a:pt x="387591" y="206322"/>
                  <a:pt x="401817" y="206531"/>
                  <a:pt x="413359" y="212943"/>
                </a:cubicBezTo>
                <a:cubicBezTo>
                  <a:pt x="439679" y="227565"/>
                  <a:pt x="461585" y="249582"/>
                  <a:pt x="488515" y="263047"/>
                </a:cubicBezTo>
                <a:cubicBezTo>
                  <a:pt x="513567" y="275573"/>
                  <a:pt x="539187" y="287023"/>
                  <a:pt x="563671" y="300625"/>
                </a:cubicBezTo>
                <a:cubicBezTo>
                  <a:pt x="576831" y="307936"/>
                  <a:pt x="587784" y="318944"/>
                  <a:pt x="601249" y="325677"/>
                </a:cubicBezTo>
                <a:cubicBezTo>
                  <a:pt x="618901" y="334503"/>
                  <a:pt x="676160" y="356027"/>
                  <a:pt x="701458" y="363255"/>
                </a:cubicBezTo>
                <a:cubicBezTo>
                  <a:pt x="718011" y="367984"/>
                  <a:pt x="735009" y="371052"/>
                  <a:pt x="751562" y="375781"/>
                </a:cubicBezTo>
                <a:cubicBezTo>
                  <a:pt x="764258" y="379408"/>
                  <a:pt x="776193" y="385718"/>
                  <a:pt x="789140" y="388307"/>
                </a:cubicBezTo>
                <a:cubicBezTo>
                  <a:pt x="859270" y="402333"/>
                  <a:pt x="962050" y="407935"/>
                  <a:pt x="1027134" y="413359"/>
                </a:cubicBezTo>
                <a:cubicBezTo>
                  <a:pt x="1066009" y="426317"/>
                  <a:pt x="1076120" y="427720"/>
                  <a:pt x="1114816" y="450937"/>
                </a:cubicBezTo>
                <a:cubicBezTo>
                  <a:pt x="1140634" y="466428"/>
                  <a:pt x="1164921" y="484340"/>
                  <a:pt x="1189973" y="501042"/>
                </a:cubicBezTo>
                <a:cubicBezTo>
                  <a:pt x="1202499" y="509393"/>
                  <a:pt x="1213269" y="521333"/>
                  <a:pt x="1227551" y="526094"/>
                </a:cubicBezTo>
                <a:cubicBezTo>
                  <a:pt x="1240077" y="530269"/>
                  <a:pt x="1253319" y="532715"/>
                  <a:pt x="1265129" y="538620"/>
                </a:cubicBezTo>
                <a:cubicBezTo>
                  <a:pt x="1278594" y="545353"/>
                  <a:pt x="1288950" y="557558"/>
                  <a:pt x="1302707" y="563672"/>
                </a:cubicBezTo>
                <a:cubicBezTo>
                  <a:pt x="1325333" y="573728"/>
                  <a:pt x="1397137" y="595644"/>
                  <a:pt x="1427967" y="601250"/>
                </a:cubicBezTo>
                <a:cubicBezTo>
                  <a:pt x="1457015" y="606531"/>
                  <a:pt x="1486468" y="609287"/>
                  <a:pt x="1515649" y="613776"/>
                </a:cubicBezTo>
                <a:cubicBezTo>
                  <a:pt x="1540751" y="617638"/>
                  <a:pt x="1565817" y="621759"/>
                  <a:pt x="1590805" y="626302"/>
                </a:cubicBezTo>
                <a:cubicBezTo>
                  <a:pt x="1618726" y="631378"/>
                  <a:pt x="1674498" y="642418"/>
                  <a:pt x="1703540" y="651354"/>
                </a:cubicBezTo>
                <a:cubicBezTo>
                  <a:pt x="1741399" y="663003"/>
                  <a:pt x="1777846" y="679325"/>
                  <a:pt x="1816274" y="688932"/>
                </a:cubicBezTo>
                <a:cubicBezTo>
                  <a:pt x="1879187" y="704660"/>
                  <a:pt x="1850046" y="696014"/>
                  <a:pt x="1903956" y="713984"/>
                </a:cubicBezTo>
                <a:cubicBezTo>
                  <a:pt x="1912307" y="726510"/>
                  <a:pt x="1917443" y="741924"/>
                  <a:pt x="1929008" y="751562"/>
                </a:cubicBezTo>
                <a:cubicBezTo>
                  <a:pt x="1946435" y="766085"/>
                  <a:pt x="1992854" y="782330"/>
                  <a:pt x="2016690" y="789140"/>
                </a:cubicBezTo>
                <a:cubicBezTo>
                  <a:pt x="2033243" y="793869"/>
                  <a:pt x="2050241" y="796937"/>
                  <a:pt x="2066794" y="801666"/>
                </a:cubicBezTo>
                <a:cubicBezTo>
                  <a:pt x="2079490" y="805293"/>
                  <a:pt x="2091323" y="812184"/>
                  <a:pt x="2104373" y="814192"/>
                </a:cubicBezTo>
                <a:cubicBezTo>
                  <a:pt x="2145847" y="820573"/>
                  <a:pt x="2187902" y="822325"/>
                  <a:pt x="2229633" y="826718"/>
                </a:cubicBezTo>
                <a:lnTo>
                  <a:pt x="2342367" y="839244"/>
                </a:lnTo>
                <a:cubicBezTo>
                  <a:pt x="2468655" y="881340"/>
                  <a:pt x="2272766" y="817111"/>
                  <a:pt x="2430049" y="864296"/>
                </a:cubicBezTo>
                <a:cubicBezTo>
                  <a:pt x="2455342" y="871884"/>
                  <a:pt x="2480153" y="880997"/>
                  <a:pt x="2505205" y="889348"/>
                </a:cubicBezTo>
                <a:lnTo>
                  <a:pt x="2580362" y="914400"/>
                </a:lnTo>
                <a:cubicBezTo>
                  <a:pt x="2592888" y="918576"/>
                  <a:pt x="2605131" y="923725"/>
                  <a:pt x="2617940" y="926927"/>
                </a:cubicBezTo>
                <a:cubicBezTo>
                  <a:pt x="2634641" y="931102"/>
                  <a:pt x="2651555" y="934506"/>
                  <a:pt x="2668044" y="939453"/>
                </a:cubicBezTo>
                <a:cubicBezTo>
                  <a:pt x="2693337" y="947041"/>
                  <a:pt x="2717581" y="958100"/>
                  <a:pt x="2743200" y="964505"/>
                </a:cubicBezTo>
                <a:lnTo>
                  <a:pt x="2793304" y="977031"/>
                </a:lnTo>
                <a:cubicBezTo>
                  <a:pt x="2805830" y="985382"/>
                  <a:pt x="2817125" y="995969"/>
                  <a:pt x="2830882" y="1002083"/>
                </a:cubicBezTo>
                <a:cubicBezTo>
                  <a:pt x="2857026" y="1013702"/>
                  <a:pt x="2923019" y="1033036"/>
                  <a:pt x="2956142" y="1039661"/>
                </a:cubicBezTo>
                <a:cubicBezTo>
                  <a:pt x="2981047" y="1044642"/>
                  <a:pt x="3006247" y="1048012"/>
                  <a:pt x="3031299" y="1052187"/>
                </a:cubicBezTo>
                <a:lnTo>
                  <a:pt x="3219189" y="1114817"/>
                </a:lnTo>
                <a:cubicBezTo>
                  <a:pt x="3255004" y="1126755"/>
                  <a:pt x="3267550" y="1132005"/>
                  <a:pt x="3306871" y="1139869"/>
                </a:cubicBezTo>
                <a:cubicBezTo>
                  <a:pt x="3331775" y="1144850"/>
                  <a:pt x="3356632" y="1152069"/>
                  <a:pt x="3382027" y="1152395"/>
                </a:cubicBezTo>
                <a:cubicBezTo>
                  <a:pt x="3682627" y="1156249"/>
                  <a:pt x="3983276" y="1152395"/>
                  <a:pt x="4283901" y="1152395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828800" y="2987675"/>
            <a:ext cx="4422775" cy="1252538"/>
          </a:xfrm>
          <a:custGeom>
            <a:avLst/>
            <a:gdLst>
              <a:gd name="connsiteX0" fmla="*/ 0 w 4423249"/>
              <a:gd name="connsiteY0" fmla="*/ 0 h 1252602"/>
              <a:gd name="connsiteX1" fmla="*/ 62630 w 4423249"/>
              <a:gd name="connsiteY1" fmla="*/ 12526 h 1252602"/>
              <a:gd name="connsiteX2" fmla="*/ 162838 w 4423249"/>
              <a:gd name="connsiteY2" fmla="*/ 25052 h 1252602"/>
              <a:gd name="connsiteX3" fmla="*/ 237995 w 4423249"/>
              <a:gd name="connsiteY3" fmla="*/ 50104 h 1252602"/>
              <a:gd name="connsiteX4" fmla="*/ 275573 w 4423249"/>
              <a:gd name="connsiteY4" fmla="*/ 75156 h 1252602"/>
              <a:gd name="connsiteX5" fmla="*/ 313151 w 4423249"/>
              <a:gd name="connsiteY5" fmla="*/ 87682 h 1252602"/>
              <a:gd name="connsiteX6" fmla="*/ 713984 w 4423249"/>
              <a:gd name="connsiteY6" fmla="*/ 100208 h 1252602"/>
              <a:gd name="connsiteX7" fmla="*/ 789140 w 4423249"/>
              <a:gd name="connsiteY7" fmla="*/ 125260 h 1252602"/>
              <a:gd name="connsiteX8" fmla="*/ 926926 w 4423249"/>
              <a:gd name="connsiteY8" fmla="*/ 150312 h 1252602"/>
              <a:gd name="connsiteX9" fmla="*/ 989556 w 4423249"/>
              <a:gd name="connsiteY9" fmla="*/ 187890 h 1252602"/>
              <a:gd name="connsiteX10" fmla="*/ 1027134 w 4423249"/>
              <a:gd name="connsiteY10" fmla="*/ 200416 h 1252602"/>
              <a:gd name="connsiteX11" fmla="*/ 1102290 w 4423249"/>
              <a:gd name="connsiteY11" fmla="*/ 237994 h 1252602"/>
              <a:gd name="connsiteX12" fmla="*/ 1277655 w 4423249"/>
              <a:gd name="connsiteY12" fmla="*/ 250520 h 1252602"/>
              <a:gd name="connsiteX13" fmla="*/ 1352811 w 4423249"/>
              <a:gd name="connsiteY13" fmla="*/ 275572 h 1252602"/>
              <a:gd name="connsiteX14" fmla="*/ 1427967 w 4423249"/>
              <a:gd name="connsiteY14" fmla="*/ 350728 h 1252602"/>
              <a:gd name="connsiteX15" fmla="*/ 1503123 w 4423249"/>
              <a:gd name="connsiteY15" fmla="*/ 413358 h 1252602"/>
              <a:gd name="connsiteX16" fmla="*/ 1678488 w 4423249"/>
              <a:gd name="connsiteY16" fmla="*/ 450937 h 1252602"/>
              <a:gd name="connsiteX17" fmla="*/ 1778696 w 4423249"/>
              <a:gd name="connsiteY17" fmla="*/ 463463 h 1252602"/>
              <a:gd name="connsiteX18" fmla="*/ 1954060 w 4423249"/>
              <a:gd name="connsiteY18" fmla="*/ 488515 h 1252602"/>
              <a:gd name="connsiteX19" fmla="*/ 2029216 w 4423249"/>
              <a:gd name="connsiteY19" fmla="*/ 526093 h 1252602"/>
              <a:gd name="connsiteX20" fmla="*/ 2054268 w 4423249"/>
              <a:gd name="connsiteY20" fmla="*/ 563671 h 1252602"/>
              <a:gd name="connsiteX21" fmla="*/ 2091847 w 4423249"/>
              <a:gd name="connsiteY21" fmla="*/ 588723 h 1252602"/>
              <a:gd name="connsiteX22" fmla="*/ 2141951 w 4423249"/>
              <a:gd name="connsiteY22" fmla="*/ 626301 h 1252602"/>
              <a:gd name="connsiteX23" fmla="*/ 2179529 w 4423249"/>
              <a:gd name="connsiteY23" fmla="*/ 651353 h 1252602"/>
              <a:gd name="connsiteX24" fmla="*/ 2217107 w 4423249"/>
              <a:gd name="connsiteY24" fmla="*/ 688931 h 1252602"/>
              <a:gd name="connsiteX25" fmla="*/ 2292263 w 4423249"/>
              <a:gd name="connsiteY25" fmla="*/ 713983 h 1252602"/>
              <a:gd name="connsiteX26" fmla="*/ 2329841 w 4423249"/>
              <a:gd name="connsiteY26" fmla="*/ 739035 h 1252602"/>
              <a:gd name="connsiteX27" fmla="*/ 2505205 w 4423249"/>
              <a:gd name="connsiteY27" fmla="*/ 764087 h 1252602"/>
              <a:gd name="connsiteX28" fmla="*/ 2605414 w 4423249"/>
              <a:gd name="connsiteY28" fmla="*/ 814191 h 1252602"/>
              <a:gd name="connsiteX29" fmla="*/ 2655518 w 4423249"/>
              <a:gd name="connsiteY29" fmla="*/ 826717 h 1252602"/>
              <a:gd name="connsiteX30" fmla="*/ 2730674 w 4423249"/>
              <a:gd name="connsiteY30" fmla="*/ 851769 h 1252602"/>
              <a:gd name="connsiteX31" fmla="*/ 2793304 w 4423249"/>
              <a:gd name="connsiteY31" fmla="*/ 864295 h 1252602"/>
              <a:gd name="connsiteX32" fmla="*/ 2830882 w 4423249"/>
              <a:gd name="connsiteY32" fmla="*/ 889347 h 1252602"/>
              <a:gd name="connsiteX33" fmla="*/ 2880986 w 4423249"/>
              <a:gd name="connsiteY33" fmla="*/ 901874 h 1252602"/>
              <a:gd name="connsiteX34" fmla="*/ 2918564 w 4423249"/>
              <a:gd name="connsiteY34" fmla="*/ 914400 h 1252602"/>
              <a:gd name="connsiteX35" fmla="*/ 3006247 w 4423249"/>
              <a:gd name="connsiteY35" fmla="*/ 939452 h 1252602"/>
              <a:gd name="connsiteX36" fmla="*/ 3118981 w 4423249"/>
              <a:gd name="connsiteY36" fmla="*/ 989556 h 1252602"/>
              <a:gd name="connsiteX37" fmla="*/ 3156559 w 4423249"/>
              <a:gd name="connsiteY37" fmla="*/ 1002082 h 1252602"/>
              <a:gd name="connsiteX38" fmla="*/ 3194137 w 4423249"/>
              <a:gd name="connsiteY38" fmla="*/ 1014608 h 1252602"/>
              <a:gd name="connsiteX39" fmla="*/ 3231715 w 4423249"/>
              <a:gd name="connsiteY39" fmla="*/ 1039660 h 1252602"/>
              <a:gd name="connsiteX40" fmla="*/ 3306871 w 4423249"/>
              <a:gd name="connsiteY40" fmla="*/ 1064712 h 1252602"/>
              <a:gd name="connsiteX41" fmla="*/ 3294345 w 4423249"/>
              <a:gd name="connsiteY41" fmla="*/ 1027134 h 1252602"/>
              <a:gd name="connsiteX42" fmla="*/ 3344449 w 4423249"/>
              <a:gd name="connsiteY42" fmla="*/ 1039660 h 1252602"/>
              <a:gd name="connsiteX43" fmla="*/ 3419605 w 4423249"/>
              <a:gd name="connsiteY43" fmla="*/ 1052186 h 1252602"/>
              <a:gd name="connsiteX44" fmla="*/ 3544866 w 4423249"/>
              <a:gd name="connsiteY44" fmla="*/ 1152394 h 1252602"/>
              <a:gd name="connsiteX45" fmla="*/ 3582444 w 4423249"/>
              <a:gd name="connsiteY45" fmla="*/ 1177446 h 1252602"/>
              <a:gd name="connsiteX46" fmla="*/ 3695178 w 4423249"/>
              <a:gd name="connsiteY46" fmla="*/ 1215024 h 1252602"/>
              <a:gd name="connsiteX47" fmla="*/ 3732756 w 4423249"/>
              <a:gd name="connsiteY47" fmla="*/ 1227550 h 1252602"/>
              <a:gd name="connsiteX48" fmla="*/ 3770334 w 4423249"/>
              <a:gd name="connsiteY48" fmla="*/ 1252602 h 1252602"/>
              <a:gd name="connsiteX49" fmla="*/ 4058433 w 4423249"/>
              <a:gd name="connsiteY49" fmla="*/ 1240076 h 1252602"/>
              <a:gd name="connsiteX50" fmla="*/ 4096011 w 4423249"/>
              <a:gd name="connsiteY50" fmla="*/ 1215024 h 1252602"/>
              <a:gd name="connsiteX51" fmla="*/ 4171167 w 4423249"/>
              <a:gd name="connsiteY51" fmla="*/ 1189972 h 1252602"/>
              <a:gd name="connsiteX52" fmla="*/ 4271375 w 4423249"/>
              <a:gd name="connsiteY52" fmla="*/ 1152394 h 1252602"/>
              <a:gd name="connsiteX53" fmla="*/ 4296427 w 4423249"/>
              <a:gd name="connsiteY53" fmla="*/ 1114816 h 1252602"/>
              <a:gd name="connsiteX54" fmla="*/ 4334005 w 4423249"/>
              <a:gd name="connsiteY54" fmla="*/ 1089764 h 1252602"/>
              <a:gd name="connsiteX55" fmla="*/ 4396636 w 4423249"/>
              <a:gd name="connsiteY55" fmla="*/ 1039660 h 1252602"/>
              <a:gd name="connsiteX56" fmla="*/ 4421688 w 4423249"/>
              <a:gd name="connsiteY56" fmla="*/ 1002082 h 1252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423249" h="1252602">
                <a:moveTo>
                  <a:pt x="0" y="0"/>
                </a:moveTo>
                <a:cubicBezTo>
                  <a:pt x="20877" y="4175"/>
                  <a:pt x="41587" y="9289"/>
                  <a:pt x="62630" y="12526"/>
                </a:cubicBezTo>
                <a:cubicBezTo>
                  <a:pt x="95901" y="17645"/>
                  <a:pt x="129923" y="17999"/>
                  <a:pt x="162838" y="25052"/>
                </a:cubicBezTo>
                <a:cubicBezTo>
                  <a:pt x="188659" y="30585"/>
                  <a:pt x="237995" y="50104"/>
                  <a:pt x="237995" y="50104"/>
                </a:cubicBezTo>
                <a:cubicBezTo>
                  <a:pt x="250521" y="58455"/>
                  <a:pt x="262108" y="68423"/>
                  <a:pt x="275573" y="75156"/>
                </a:cubicBezTo>
                <a:cubicBezTo>
                  <a:pt x="287383" y="81061"/>
                  <a:pt x="299969" y="86929"/>
                  <a:pt x="313151" y="87682"/>
                </a:cubicBezTo>
                <a:cubicBezTo>
                  <a:pt x="446610" y="95308"/>
                  <a:pt x="580373" y="96033"/>
                  <a:pt x="713984" y="100208"/>
                </a:cubicBezTo>
                <a:cubicBezTo>
                  <a:pt x="739036" y="108559"/>
                  <a:pt x="763092" y="120919"/>
                  <a:pt x="789140" y="125260"/>
                </a:cubicBezTo>
                <a:cubicBezTo>
                  <a:pt x="885296" y="141286"/>
                  <a:pt x="839392" y="132805"/>
                  <a:pt x="926926" y="150312"/>
                </a:cubicBezTo>
                <a:cubicBezTo>
                  <a:pt x="947803" y="162838"/>
                  <a:pt x="967780" y="177002"/>
                  <a:pt x="989556" y="187890"/>
                </a:cubicBezTo>
                <a:cubicBezTo>
                  <a:pt x="1001366" y="193795"/>
                  <a:pt x="1015324" y="194511"/>
                  <a:pt x="1027134" y="200416"/>
                </a:cubicBezTo>
                <a:cubicBezTo>
                  <a:pt x="1063512" y="218605"/>
                  <a:pt x="1061118" y="233150"/>
                  <a:pt x="1102290" y="237994"/>
                </a:cubicBezTo>
                <a:cubicBezTo>
                  <a:pt x="1160493" y="244841"/>
                  <a:pt x="1219200" y="246345"/>
                  <a:pt x="1277655" y="250520"/>
                </a:cubicBezTo>
                <a:cubicBezTo>
                  <a:pt x="1302707" y="258871"/>
                  <a:pt x="1334138" y="256899"/>
                  <a:pt x="1352811" y="275572"/>
                </a:cubicBezTo>
                <a:lnTo>
                  <a:pt x="1427967" y="350728"/>
                </a:lnTo>
                <a:cubicBezTo>
                  <a:pt x="1446875" y="369636"/>
                  <a:pt x="1475719" y="403393"/>
                  <a:pt x="1503123" y="413358"/>
                </a:cubicBezTo>
                <a:cubicBezTo>
                  <a:pt x="1547750" y="429586"/>
                  <a:pt x="1628544" y="443802"/>
                  <a:pt x="1678488" y="450937"/>
                </a:cubicBezTo>
                <a:cubicBezTo>
                  <a:pt x="1711812" y="455698"/>
                  <a:pt x="1745342" y="458915"/>
                  <a:pt x="1778696" y="463463"/>
                </a:cubicBezTo>
                <a:lnTo>
                  <a:pt x="1954060" y="488515"/>
                </a:lnTo>
                <a:cubicBezTo>
                  <a:pt x="1984623" y="498703"/>
                  <a:pt x="2004934" y="501811"/>
                  <a:pt x="2029216" y="526093"/>
                </a:cubicBezTo>
                <a:cubicBezTo>
                  <a:pt x="2039861" y="536738"/>
                  <a:pt x="2043623" y="553026"/>
                  <a:pt x="2054268" y="563671"/>
                </a:cubicBezTo>
                <a:cubicBezTo>
                  <a:pt x="2064913" y="574316"/>
                  <a:pt x="2079596" y="579973"/>
                  <a:pt x="2091847" y="588723"/>
                </a:cubicBezTo>
                <a:cubicBezTo>
                  <a:pt x="2108835" y="600857"/>
                  <a:pt x="2124963" y="614167"/>
                  <a:pt x="2141951" y="626301"/>
                </a:cubicBezTo>
                <a:cubicBezTo>
                  <a:pt x="2154201" y="635051"/>
                  <a:pt x="2167964" y="641715"/>
                  <a:pt x="2179529" y="651353"/>
                </a:cubicBezTo>
                <a:cubicBezTo>
                  <a:pt x="2193138" y="662694"/>
                  <a:pt x="2201622" y="680328"/>
                  <a:pt x="2217107" y="688931"/>
                </a:cubicBezTo>
                <a:cubicBezTo>
                  <a:pt x="2240191" y="701755"/>
                  <a:pt x="2270291" y="699335"/>
                  <a:pt x="2292263" y="713983"/>
                </a:cubicBezTo>
                <a:cubicBezTo>
                  <a:pt x="2304789" y="722334"/>
                  <a:pt x="2316376" y="732302"/>
                  <a:pt x="2329841" y="739035"/>
                </a:cubicBezTo>
                <a:cubicBezTo>
                  <a:pt x="2378036" y="763133"/>
                  <a:pt x="2470002" y="760887"/>
                  <a:pt x="2505205" y="764087"/>
                </a:cubicBezTo>
                <a:cubicBezTo>
                  <a:pt x="2538608" y="780788"/>
                  <a:pt x="2569183" y="805133"/>
                  <a:pt x="2605414" y="814191"/>
                </a:cubicBezTo>
                <a:cubicBezTo>
                  <a:pt x="2622115" y="818366"/>
                  <a:pt x="2639029" y="821770"/>
                  <a:pt x="2655518" y="826717"/>
                </a:cubicBezTo>
                <a:cubicBezTo>
                  <a:pt x="2680811" y="834305"/>
                  <a:pt x="2704780" y="846590"/>
                  <a:pt x="2730674" y="851769"/>
                </a:cubicBezTo>
                <a:lnTo>
                  <a:pt x="2793304" y="864295"/>
                </a:lnTo>
                <a:cubicBezTo>
                  <a:pt x="2805830" y="872646"/>
                  <a:pt x="2817045" y="883417"/>
                  <a:pt x="2830882" y="889347"/>
                </a:cubicBezTo>
                <a:cubicBezTo>
                  <a:pt x="2846705" y="896129"/>
                  <a:pt x="2864433" y="897144"/>
                  <a:pt x="2880986" y="901874"/>
                </a:cubicBezTo>
                <a:cubicBezTo>
                  <a:pt x="2893682" y="905501"/>
                  <a:pt x="2905868" y="910773"/>
                  <a:pt x="2918564" y="914400"/>
                </a:cubicBezTo>
                <a:cubicBezTo>
                  <a:pt x="3028672" y="945859"/>
                  <a:pt x="2916139" y="909417"/>
                  <a:pt x="3006247" y="939452"/>
                </a:cubicBezTo>
                <a:cubicBezTo>
                  <a:pt x="3065797" y="979152"/>
                  <a:pt x="3029543" y="959743"/>
                  <a:pt x="3118981" y="989556"/>
                </a:cubicBezTo>
                <a:lnTo>
                  <a:pt x="3156559" y="1002082"/>
                </a:lnTo>
                <a:cubicBezTo>
                  <a:pt x="3169085" y="1006257"/>
                  <a:pt x="3183151" y="1007284"/>
                  <a:pt x="3194137" y="1014608"/>
                </a:cubicBezTo>
                <a:cubicBezTo>
                  <a:pt x="3206663" y="1022959"/>
                  <a:pt x="3217958" y="1033546"/>
                  <a:pt x="3231715" y="1039660"/>
                </a:cubicBezTo>
                <a:cubicBezTo>
                  <a:pt x="3255846" y="1050385"/>
                  <a:pt x="3306871" y="1064712"/>
                  <a:pt x="3306871" y="1064712"/>
                </a:cubicBezTo>
                <a:cubicBezTo>
                  <a:pt x="3302696" y="1052186"/>
                  <a:pt x="3283359" y="1034458"/>
                  <a:pt x="3294345" y="1027134"/>
                </a:cubicBezTo>
                <a:cubicBezTo>
                  <a:pt x="3308669" y="1017585"/>
                  <a:pt x="3327568" y="1036284"/>
                  <a:pt x="3344449" y="1039660"/>
                </a:cubicBezTo>
                <a:cubicBezTo>
                  <a:pt x="3369353" y="1044641"/>
                  <a:pt x="3394553" y="1048011"/>
                  <a:pt x="3419605" y="1052186"/>
                </a:cubicBezTo>
                <a:cubicBezTo>
                  <a:pt x="3491000" y="1123580"/>
                  <a:pt x="3450057" y="1089188"/>
                  <a:pt x="3544866" y="1152394"/>
                </a:cubicBezTo>
                <a:cubicBezTo>
                  <a:pt x="3557392" y="1160745"/>
                  <a:pt x="3568162" y="1172685"/>
                  <a:pt x="3582444" y="1177446"/>
                </a:cubicBezTo>
                <a:lnTo>
                  <a:pt x="3695178" y="1215024"/>
                </a:lnTo>
                <a:cubicBezTo>
                  <a:pt x="3707704" y="1219199"/>
                  <a:pt x="3721770" y="1220226"/>
                  <a:pt x="3732756" y="1227550"/>
                </a:cubicBezTo>
                <a:lnTo>
                  <a:pt x="3770334" y="1252602"/>
                </a:lnTo>
                <a:cubicBezTo>
                  <a:pt x="3866367" y="1248427"/>
                  <a:pt x="3962943" y="1251094"/>
                  <a:pt x="4058433" y="1240076"/>
                </a:cubicBezTo>
                <a:cubicBezTo>
                  <a:pt x="4073388" y="1238350"/>
                  <a:pt x="4082254" y="1221138"/>
                  <a:pt x="4096011" y="1215024"/>
                </a:cubicBezTo>
                <a:cubicBezTo>
                  <a:pt x="4120142" y="1204299"/>
                  <a:pt x="4149195" y="1204620"/>
                  <a:pt x="4171167" y="1189972"/>
                </a:cubicBezTo>
                <a:cubicBezTo>
                  <a:pt x="4226459" y="1153110"/>
                  <a:pt x="4193983" y="1167872"/>
                  <a:pt x="4271375" y="1152394"/>
                </a:cubicBezTo>
                <a:cubicBezTo>
                  <a:pt x="4279726" y="1139868"/>
                  <a:pt x="4285782" y="1125461"/>
                  <a:pt x="4296427" y="1114816"/>
                </a:cubicBezTo>
                <a:cubicBezTo>
                  <a:pt x="4307072" y="1104171"/>
                  <a:pt x="4322249" y="1099168"/>
                  <a:pt x="4334005" y="1089764"/>
                </a:cubicBezTo>
                <a:cubicBezTo>
                  <a:pt x="4423249" y="1018370"/>
                  <a:pt x="4280976" y="1116767"/>
                  <a:pt x="4396636" y="1039660"/>
                </a:cubicBezTo>
                <a:lnTo>
                  <a:pt x="4421688" y="1002082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322553" y="6477000"/>
            <a:ext cx="16690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Slide credit: D. </a:t>
            </a:r>
            <a:r>
              <a:rPr lang="en-US" sz="1200" dirty="0" err="1" smtClean="0"/>
              <a:t>Hoiem</a:t>
            </a:r>
            <a:endParaRPr lang="en-US" sz="1200" dirty="0"/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600200" y="2133600"/>
            <a:ext cx="14927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Underfitting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562600" y="2133600"/>
            <a:ext cx="13516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Overfitting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rot="5400000">
            <a:off x="2096294" y="2780506"/>
            <a:ext cx="53340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>
            <a:off x="5599906" y="3238500"/>
            <a:ext cx="129540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676400" y="2514600"/>
            <a:ext cx="53340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52600" y="4038600"/>
            <a:ext cx="57531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420813" y="2771775"/>
            <a:ext cx="5329237" cy="3629025"/>
            <a:chOff x="1535668" y="2667794"/>
            <a:chExt cx="5328262" cy="3630493"/>
          </a:xfrm>
        </p:grpSpPr>
        <p:cxnSp>
          <p:nvCxnSpPr>
            <p:cNvPr id="11" name="Straight Arrow Connector 10"/>
            <p:cNvCxnSpPr/>
            <p:nvPr/>
          </p:nvCxnSpPr>
          <p:spPr>
            <a:xfrm rot="5400000" flipH="1" flipV="1">
              <a:off x="304640" y="4267054"/>
              <a:ext cx="3200107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1905487" y="5867901"/>
              <a:ext cx="441879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805" name="TextBox 7"/>
            <p:cNvSpPr txBox="1">
              <a:spLocks noChangeArrowheads="1"/>
            </p:cNvSpPr>
            <p:nvPr/>
          </p:nvSpPr>
          <p:spPr bwMode="auto">
            <a:xfrm>
              <a:off x="3550796" y="5867400"/>
              <a:ext cx="132600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Complexity</a:t>
              </a:r>
            </a:p>
          </p:txBody>
        </p:sp>
        <p:sp>
          <p:nvSpPr>
            <p:cNvPr id="33806" name="TextBox 8"/>
            <p:cNvSpPr txBox="1">
              <a:spLocks noChangeArrowheads="1"/>
            </p:cNvSpPr>
            <p:nvPr/>
          </p:nvSpPr>
          <p:spPr bwMode="auto">
            <a:xfrm>
              <a:off x="5791200" y="5867400"/>
              <a:ext cx="107273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/>
                <a:t>Low Bias</a:t>
              </a:r>
            </a:p>
            <a:p>
              <a:r>
                <a:rPr lang="en-US" sz="1100"/>
                <a:t>High Variance</a:t>
              </a:r>
            </a:p>
          </p:txBody>
        </p:sp>
        <p:sp>
          <p:nvSpPr>
            <p:cNvPr id="33807" name="TextBox 9"/>
            <p:cNvSpPr txBox="1">
              <a:spLocks noChangeArrowheads="1"/>
            </p:cNvSpPr>
            <p:nvPr/>
          </p:nvSpPr>
          <p:spPr bwMode="auto">
            <a:xfrm>
              <a:off x="1676400" y="5867400"/>
              <a:ext cx="104067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 dirty="0"/>
                <a:t>High Bias</a:t>
              </a:r>
            </a:p>
            <a:p>
              <a:r>
                <a:rPr lang="en-US" sz="1100" dirty="0"/>
                <a:t>Low Variance</a:t>
              </a:r>
            </a:p>
          </p:txBody>
        </p:sp>
        <p:sp>
          <p:nvSpPr>
            <p:cNvPr id="33808" name="TextBox 10"/>
            <p:cNvSpPr txBox="1">
              <a:spLocks noChangeArrowheads="1"/>
            </p:cNvSpPr>
            <p:nvPr/>
          </p:nvSpPr>
          <p:spPr bwMode="auto">
            <a:xfrm rot="-5400000">
              <a:off x="1371520" y="4141636"/>
              <a:ext cx="69762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Error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1" grpId="0"/>
      <p:bldP spid="22" grpId="0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Bias-variance tradeoff</a:t>
            </a:r>
          </a:p>
        </p:txBody>
      </p:sp>
      <p:sp>
        <p:nvSpPr>
          <p:cNvPr id="10" name="Freeform 9"/>
          <p:cNvSpPr/>
          <p:nvPr/>
        </p:nvSpPr>
        <p:spPr>
          <a:xfrm>
            <a:off x="1941513" y="3957638"/>
            <a:ext cx="4359275" cy="1827212"/>
          </a:xfrm>
          <a:custGeom>
            <a:avLst/>
            <a:gdLst>
              <a:gd name="connsiteX0" fmla="*/ 0 w 4359058"/>
              <a:gd name="connsiteY0" fmla="*/ 0 h 1826490"/>
              <a:gd name="connsiteX1" fmla="*/ 413359 w 4359058"/>
              <a:gd name="connsiteY1" fmla="*/ 12526 h 1826490"/>
              <a:gd name="connsiteX2" fmla="*/ 450937 w 4359058"/>
              <a:gd name="connsiteY2" fmla="*/ 25052 h 1826490"/>
              <a:gd name="connsiteX3" fmla="*/ 488515 w 4359058"/>
              <a:gd name="connsiteY3" fmla="*/ 50104 h 1826490"/>
              <a:gd name="connsiteX4" fmla="*/ 551145 w 4359058"/>
              <a:gd name="connsiteY4" fmla="*/ 62630 h 1826490"/>
              <a:gd name="connsiteX5" fmla="*/ 601250 w 4359058"/>
              <a:gd name="connsiteY5" fmla="*/ 75156 h 1826490"/>
              <a:gd name="connsiteX6" fmla="*/ 676406 w 4359058"/>
              <a:gd name="connsiteY6" fmla="*/ 100208 h 1826490"/>
              <a:gd name="connsiteX7" fmla="*/ 713984 w 4359058"/>
              <a:gd name="connsiteY7" fmla="*/ 137786 h 1826490"/>
              <a:gd name="connsiteX8" fmla="*/ 764088 w 4359058"/>
              <a:gd name="connsiteY8" fmla="*/ 150312 h 1826490"/>
              <a:gd name="connsiteX9" fmla="*/ 876822 w 4359058"/>
              <a:gd name="connsiteY9" fmla="*/ 187890 h 1826490"/>
              <a:gd name="connsiteX10" fmla="*/ 914400 w 4359058"/>
              <a:gd name="connsiteY10" fmla="*/ 200416 h 1826490"/>
              <a:gd name="connsiteX11" fmla="*/ 977030 w 4359058"/>
              <a:gd name="connsiteY11" fmla="*/ 212942 h 1826490"/>
              <a:gd name="connsiteX12" fmla="*/ 1052187 w 4359058"/>
              <a:gd name="connsiteY12" fmla="*/ 237994 h 1826490"/>
              <a:gd name="connsiteX13" fmla="*/ 1089765 w 4359058"/>
              <a:gd name="connsiteY13" fmla="*/ 250520 h 1826490"/>
              <a:gd name="connsiteX14" fmla="*/ 1127343 w 4359058"/>
              <a:gd name="connsiteY14" fmla="*/ 288098 h 1826490"/>
              <a:gd name="connsiteX15" fmla="*/ 1164921 w 4359058"/>
              <a:gd name="connsiteY15" fmla="*/ 300624 h 1826490"/>
              <a:gd name="connsiteX16" fmla="*/ 1202499 w 4359058"/>
              <a:gd name="connsiteY16" fmla="*/ 325676 h 1826490"/>
              <a:gd name="connsiteX17" fmla="*/ 1215025 w 4359058"/>
              <a:gd name="connsiteY17" fmla="*/ 363254 h 1826490"/>
              <a:gd name="connsiteX18" fmla="*/ 1240077 w 4359058"/>
              <a:gd name="connsiteY18" fmla="*/ 388307 h 1826490"/>
              <a:gd name="connsiteX19" fmla="*/ 1277655 w 4359058"/>
              <a:gd name="connsiteY19" fmla="*/ 413359 h 1826490"/>
              <a:gd name="connsiteX20" fmla="*/ 1390389 w 4359058"/>
              <a:gd name="connsiteY20" fmla="*/ 438411 h 1826490"/>
              <a:gd name="connsiteX21" fmla="*/ 1465545 w 4359058"/>
              <a:gd name="connsiteY21" fmla="*/ 463463 h 1826490"/>
              <a:gd name="connsiteX22" fmla="*/ 1503124 w 4359058"/>
              <a:gd name="connsiteY22" fmla="*/ 475989 h 1826490"/>
              <a:gd name="connsiteX23" fmla="*/ 1590806 w 4359058"/>
              <a:gd name="connsiteY23" fmla="*/ 576197 h 1826490"/>
              <a:gd name="connsiteX24" fmla="*/ 1665962 w 4359058"/>
              <a:gd name="connsiteY24" fmla="*/ 663879 h 1826490"/>
              <a:gd name="connsiteX25" fmla="*/ 1703540 w 4359058"/>
              <a:gd name="connsiteY25" fmla="*/ 739035 h 1826490"/>
              <a:gd name="connsiteX26" fmla="*/ 1816274 w 4359058"/>
              <a:gd name="connsiteY26" fmla="*/ 801665 h 1826490"/>
              <a:gd name="connsiteX27" fmla="*/ 1891430 w 4359058"/>
              <a:gd name="connsiteY27" fmla="*/ 839243 h 1826490"/>
              <a:gd name="connsiteX28" fmla="*/ 1916482 w 4359058"/>
              <a:gd name="connsiteY28" fmla="*/ 864296 h 1826490"/>
              <a:gd name="connsiteX29" fmla="*/ 1954061 w 4359058"/>
              <a:gd name="connsiteY29" fmla="*/ 889348 h 1826490"/>
              <a:gd name="connsiteX30" fmla="*/ 1979113 w 4359058"/>
              <a:gd name="connsiteY30" fmla="*/ 926926 h 1826490"/>
              <a:gd name="connsiteX31" fmla="*/ 2016691 w 4359058"/>
              <a:gd name="connsiteY31" fmla="*/ 964504 h 1826490"/>
              <a:gd name="connsiteX32" fmla="*/ 2041743 w 4359058"/>
              <a:gd name="connsiteY32" fmla="*/ 1002082 h 1826490"/>
              <a:gd name="connsiteX33" fmla="*/ 2079321 w 4359058"/>
              <a:gd name="connsiteY33" fmla="*/ 1027134 h 1826490"/>
              <a:gd name="connsiteX34" fmla="*/ 2141951 w 4359058"/>
              <a:gd name="connsiteY34" fmla="*/ 1089764 h 1826490"/>
              <a:gd name="connsiteX35" fmla="*/ 2204581 w 4359058"/>
              <a:gd name="connsiteY35" fmla="*/ 1202498 h 1826490"/>
              <a:gd name="connsiteX36" fmla="*/ 2229633 w 4359058"/>
              <a:gd name="connsiteY36" fmla="*/ 1240076 h 1826490"/>
              <a:gd name="connsiteX37" fmla="*/ 2329841 w 4359058"/>
              <a:gd name="connsiteY37" fmla="*/ 1327759 h 1826490"/>
              <a:gd name="connsiteX38" fmla="*/ 2404998 w 4359058"/>
              <a:gd name="connsiteY38" fmla="*/ 1352811 h 1826490"/>
              <a:gd name="connsiteX39" fmla="*/ 2442576 w 4359058"/>
              <a:gd name="connsiteY39" fmla="*/ 1365337 h 1826490"/>
              <a:gd name="connsiteX40" fmla="*/ 2467628 w 4359058"/>
              <a:gd name="connsiteY40" fmla="*/ 1402915 h 1826490"/>
              <a:gd name="connsiteX41" fmla="*/ 2592888 w 4359058"/>
              <a:gd name="connsiteY41" fmla="*/ 1440493 h 1826490"/>
              <a:gd name="connsiteX42" fmla="*/ 2668044 w 4359058"/>
              <a:gd name="connsiteY42" fmla="*/ 1465545 h 1826490"/>
              <a:gd name="connsiteX43" fmla="*/ 2743200 w 4359058"/>
              <a:gd name="connsiteY43" fmla="*/ 1503123 h 1826490"/>
              <a:gd name="connsiteX44" fmla="*/ 2931091 w 4359058"/>
              <a:gd name="connsiteY44" fmla="*/ 1515649 h 1826490"/>
              <a:gd name="connsiteX45" fmla="*/ 3118981 w 4359058"/>
              <a:gd name="connsiteY45" fmla="*/ 1553227 h 1826490"/>
              <a:gd name="connsiteX46" fmla="*/ 3206663 w 4359058"/>
              <a:gd name="connsiteY46" fmla="*/ 1615857 h 1826490"/>
              <a:gd name="connsiteX47" fmla="*/ 3306871 w 4359058"/>
              <a:gd name="connsiteY47" fmla="*/ 1640909 h 1826490"/>
              <a:gd name="connsiteX48" fmla="*/ 3369502 w 4359058"/>
              <a:gd name="connsiteY48" fmla="*/ 1665961 h 1826490"/>
              <a:gd name="connsiteX49" fmla="*/ 3933173 w 4359058"/>
              <a:gd name="connsiteY49" fmla="*/ 1691013 h 1826490"/>
              <a:gd name="connsiteX50" fmla="*/ 4008329 w 4359058"/>
              <a:gd name="connsiteY50" fmla="*/ 1653435 h 1826490"/>
              <a:gd name="connsiteX51" fmla="*/ 4083485 w 4359058"/>
              <a:gd name="connsiteY51" fmla="*/ 1628383 h 1826490"/>
              <a:gd name="connsiteX52" fmla="*/ 4121063 w 4359058"/>
              <a:gd name="connsiteY52" fmla="*/ 1603331 h 1826490"/>
              <a:gd name="connsiteX53" fmla="*/ 4196219 w 4359058"/>
              <a:gd name="connsiteY53" fmla="*/ 1578279 h 1826490"/>
              <a:gd name="connsiteX54" fmla="*/ 4271376 w 4359058"/>
              <a:gd name="connsiteY54" fmla="*/ 1540701 h 1826490"/>
              <a:gd name="connsiteX55" fmla="*/ 4308954 w 4359058"/>
              <a:gd name="connsiteY55" fmla="*/ 1515649 h 1826490"/>
              <a:gd name="connsiteX56" fmla="*/ 4359058 w 4359058"/>
              <a:gd name="connsiteY56" fmla="*/ 1465545 h 182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359058" h="1826490">
                <a:moveTo>
                  <a:pt x="0" y="0"/>
                </a:moveTo>
                <a:cubicBezTo>
                  <a:pt x="137786" y="4175"/>
                  <a:pt x="275722" y="4879"/>
                  <a:pt x="413359" y="12526"/>
                </a:cubicBezTo>
                <a:cubicBezTo>
                  <a:pt x="426542" y="13258"/>
                  <a:pt x="439127" y="19147"/>
                  <a:pt x="450937" y="25052"/>
                </a:cubicBezTo>
                <a:cubicBezTo>
                  <a:pt x="464402" y="31785"/>
                  <a:pt x="474419" y="44818"/>
                  <a:pt x="488515" y="50104"/>
                </a:cubicBezTo>
                <a:cubicBezTo>
                  <a:pt x="508450" y="57579"/>
                  <a:pt x="530362" y="58012"/>
                  <a:pt x="551145" y="62630"/>
                </a:cubicBezTo>
                <a:cubicBezTo>
                  <a:pt x="567951" y="66365"/>
                  <a:pt x="584760" y="70209"/>
                  <a:pt x="601250" y="75156"/>
                </a:cubicBezTo>
                <a:cubicBezTo>
                  <a:pt x="626543" y="82744"/>
                  <a:pt x="676406" y="100208"/>
                  <a:pt x="676406" y="100208"/>
                </a:cubicBezTo>
                <a:cubicBezTo>
                  <a:pt x="688932" y="112734"/>
                  <a:pt x="698604" y="128997"/>
                  <a:pt x="713984" y="137786"/>
                </a:cubicBezTo>
                <a:cubicBezTo>
                  <a:pt x="728931" y="146327"/>
                  <a:pt x="747599" y="145365"/>
                  <a:pt x="764088" y="150312"/>
                </a:cubicBezTo>
                <a:lnTo>
                  <a:pt x="876822" y="187890"/>
                </a:lnTo>
                <a:cubicBezTo>
                  <a:pt x="889348" y="192065"/>
                  <a:pt x="901453" y="197827"/>
                  <a:pt x="914400" y="200416"/>
                </a:cubicBezTo>
                <a:cubicBezTo>
                  <a:pt x="935277" y="204591"/>
                  <a:pt x="956490" y="207340"/>
                  <a:pt x="977030" y="212942"/>
                </a:cubicBezTo>
                <a:cubicBezTo>
                  <a:pt x="1002507" y="219890"/>
                  <a:pt x="1027135" y="229643"/>
                  <a:pt x="1052187" y="237994"/>
                </a:cubicBezTo>
                <a:lnTo>
                  <a:pt x="1089765" y="250520"/>
                </a:lnTo>
                <a:cubicBezTo>
                  <a:pt x="1102291" y="263046"/>
                  <a:pt x="1112604" y="278272"/>
                  <a:pt x="1127343" y="288098"/>
                </a:cubicBezTo>
                <a:cubicBezTo>
                  <a:pt x="1138329" y="295422"/>
                  <a:pt x="1153111" y="294719"/>
                  <a:pt x="1164921" y="300624"/>
                </a:cubicBezTo>
                <a:cubicBezTo>
                  <a:pt x="1178386" y="307357"/>
                  <a:pt x="1189973" y="317325"/>
                  <a:pt x="1202499" y="325676"/>
                </a:cubicBezTo>
                <a:cubicBezTo>
                  <a:pt x="1206674" y="338202"/>
                  <a:pt x="1208232" y="351932"/>
                  <a:pt x="1215025" y="363254"/>
                </a:cubicBezTo>
                <a:cubicBezTo>
                  <a:pt x="1221101" y="373381"/>
                  <a:pt x="1230855" y="380929"/>
                  <a:pt x="1240077" y="388307"/>
                </a:cubicBezTo>
                <a:cubicBezTo>
                  <a:pt x="1251832" y="397712"/>
                  <a:pt x="1264190" y="406626"/>
                  <a:pt x="1277655" y="413359"/>
                </a:cubicBezTo>
                <a:cubicBezTo>
                  <a:pt x="1313493" y="431278"/>
                  <a:pt x="1351902" y="428789"/>
                  <a:pt x="1390389" y="438411"/>
                </a:cubicBezTo>
                <a:cubicBezTo>
                  <a:pt x="1416008" y="444816"/>
                  <a:pt x="1440493" y="455112"/>
                  <a:pt x="1465545" y="463463"/>
                </a:cubicBezTo>
                <a:lnTo>
                  <a:pt x="1503124" y="475989"/>
                </a:lnTo>
                <a:cubicBezTo>
                  <a:pt x="1609595" y="546970"/>
                  <a:pt x="1444669" y="430060"/>
                  <a:pt x="1590806" y="576197"/>
                </a:cubicBezTo>
                <a:cubicBezTo>
                  <a:pt x="1643146" y="628537"/>
                  <a:pt x="1617755" y="599603"/>
                  <a:pt x="1665962" y="663879"/>
                </a:cubicBezTo>
                <a:cubicBezTo>
                  <a:pt x="1674897" y="690684"/>
                  <a:pt x="1680686" y="719038"/>
                  <a:pt x="1703540" y="739035"/>
                </a:cubicBezTo>
                <a:cubicBezTo>
                  <a:pt x="1808859" y="831189"/>
                  <a:pt x="1741723" y="764389"/>
                  <a:pt x="1816274" y="801665"/>
                </a:cubicBezTo>
                <a:cubicBezTo>
                  <a:pt x="1913402" y="850229"/>
                  <a:pt x="1796977" y="807759"/>
                  <a:pt x="1891430" y="839243"/>
                </a:cubicBezTo>
                <a:cubicBezTo>
                  <a:pt x="1899781" y="847594"/>
                  <a:pt x="1907260" y="856918"/>
                  <a:pt x="1916482" y="864296"/>
                </a:cubicBezTo>
                <a:cubicBezTo>
                  <a:pt x="1928238" y="873701"/>
                  <a:pt x="1943416" y="878703"/>
                  <a:pt x="1954061" y="889348"/>
                </a:cubicBezTo>
                <a:cubicBezTo>
                  <a:pt x="1964706" y="899993"/>
                  <a:pt x="1969475" y="915361"/>
                  <a:pt x="1979113" y="926926"/>
                </a:cubicBezTo>
                <a:cubicBezTo>
                  <a:pt x="1990454" y="940535"/>
                  <a:pt x="2005350" y="950895"/>
                  <a:pt x="2016691" y="964504"/>
                </a:cubicBezTo>
                <a:cubicBezTo>
                  <a:pt x="2026329" y="976069"/>
                  <a:pt x="2031098" y="991437"/>
                  <a:pt x="2041743" y="1002082"/>
                </a:cubicBezTo>
                <a:cubicBezTo>
                  <a:pt x="2052388" y="1012727"/>
                  <a:pt x="2067991" y="1017221"/>
                  <a:pt x="2079321" y="1027134"/>
                </a:cubicBezTo>
                <a:cubicBezTo>
                  <a:pt x="2101540" y="1046576"/>
                  <a:pt x="2121074" y="1068887"/>
                  <a:pt x="2141951" y="1089764"/>
                </a:cubicBezTo>
                <a:cubicBezTo>
                  <a:pt x="2163998" y="1155906"/>
                  <a:pt x="2147153" y="1116356"/>
                  <a:pt x="2204581" y="1202498"/>
                </a:cubicBezTo>
                <a:lnTo>
                  <a:pt x="2229633" y="1240076"/>
                </a:lnTo>
                <a:cubicBezTo>
                  <a:pt x="2258860" y="1283916"/>
                  <a:pt x="2267212" y="1306883"/>
                  <a:pt x="2329841" y="1327759"/>
                </a:cubicBezTo>
                <a:lnTo>
                  <a:pt x="2404998" y="1352811"/>
                </a:lnTo>
                <a:lnTo>
                  <a:pt x="2442576" y="1365337"/>
                </a:lnTo>
                <a:cubicBezTo>
                  <a:pt x="2450927" y="1377863"/>
                  <a:pt x="2454862" y="1394936"/>
                  <a:pt x="2467628" y="1402915"/>
                </a:cubicBezTo>
                <a:cubicBezTo>
                  <a:pt x="2494881" y="1419948"/>
                  <a:pt x="2559041" y="1430339"/>
                  <a:pt x="2592888" y="1440493"/>
                </a:cubicBezTo>
                <a:cubicBezTo>
                  <a:pt x="2618181" y="1448081"/>
                  <a:pt x="2646072" y="1450897"/>
                  <a:pt x="2668044" y="1465545"/>
                </a:cubicBezTo>
                <a:cubicBezTo>
                  <a:pt x="2692956" y="1482153"/>
                  <a:pt x="2712084" y="1499666"/>
                  <a:pt x="2743200" y="1503123"/>
                </a:cubicBezTo>
                <a:cubicBezTo>
                  <a:pt x="2805585" y="1510055"/>
                  <a:pt x="2868461" y="1511474"/>
                  <a:pt x="2931091" y="1515649"/>
                </a:cubicBezTo>
                <a:cubicBezTo>
                  <a:pt x="3042116" y="1552657"/>
                  <a:pt x="2980001" y="1537785"/>
                  <a:pt x="3118981" y="1553227"/>
                </a:cubicBezTo>
                <a:cubicBezTo>
                  <a:pt x="3291986" y="1639730"/>
                  <a:pt x="3054318" y="1514294"/>
                  <a:pt x="3206663" y="1615857"/>
                </a:cubicBezTo>
                <a:cubicBezTo>
                  <a:pt x="3224698" y="1627881"/>
                  <a:pt x="3295373" y="1637460"/>
                  <a:pt x="3306871" y="1640909"/>
                </a:cubicBezTo>
                <a:cubicBezTo>
                  <a:pt x="3328408" y="1647370"/>
                  <a:pt x="3348625" y="1657610"/>
                  <a:pt x="3369502" y="1665961"/>
                </a:cubicBezTo>
                <a:cubicBezTo>
                  <a:pt x="3530031" y="1826490"/>
                  <a:pt x="3400114" y="1714704"/>
                  <a:pt x="3933173" y="1691013"/>
                </a:cubicBezTo>
                <a:cubicBezTo>
                  <a:pt x="3971242" y="1689321"/>
                  <a:pt x="3975489" y="1668030"/>
                  <a:pt x="4008329" y="1653435"/>
                </a:cubicBezTo>
                <a:cubicBezTo>
                  <a:pt x="4032460" y="1642710"/>
                  <a:pt x="4061513" y="1643031"/>
                  <a:pt x="4083485" y="1628383"/>
                </a:cubicBezTo>
                <a:cubicBezTo>
                  <a:pt x="4096011" y="1620032"/>
                  <a:pt x="4107306" y="1609445"/>
                  <a:pt x="4121063" y="1603331"/>
                </a:cubicBezTo>
                <a:cubicBezTo>
                  <a:pt x="4145194" y="1592606"/>
                  <a:pt x="4174247" y="1592927"/>
                  <a:pt x="4196219" y="1578279"/>
                </a:cubicBezTo>
                <a:cubicBezTo>
                  <a:pt x="4303921" y="1506480"/>
                  <a:pt x="4167650" y="1592564"/>
                  <a:pt x="4271376" y="1540701"/>
                </a:cubicBezTo>
                <a:cubicBezTo>
                  <a:pt x="4284841" y="1533968"/>
                  <a:pt x="4296428" y="1524000"/>
                  <a:pt x="4308954" y="1515649"/>
                </a:cubicBezTo>
                <a:cubicBezTo>
                  <a:pt x="4339185" y="1470303"/>
                  <a:pt x="4320541" y="1484804"/>
                  <a:pt x="4359058" y="1465545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1954213" y="2379663"/>
            <a:ext cx="4359275" cy="1257300"/>
          </a:xfrm>
          <a:custGeom>
            <a:avLst/>
            <a:gdLst>
              <a:gd name="connsiteX0" fmla="*/ 0 w 4359058"/>
              <a:gd name="connsiteY0" fmla="*/ 989556 h 1257062"/>
              <a:gd name="connsiteX1" fmla="*/ 100208 w 4359058"/>
              <a:gd name="connsiteY1" fmla="*/ 1039660 h 1257062"/>
              <a:gd name="connsiteX2" fmla="*/ 137787 w 4359058"/>
              <a:gd name="connsiteY2" fmla="*/ 1052187 h 1257062"/>
              <a:gd name="connsiteX3" fmla="*/ 338203 w 4359058"/>
              <a:gd name="connsiteY3" fmla="*/ 1077239 h 1257062"/>
              <a:gd name="connsiteX4" fmla="*/ 413359 w 4359058"/>
              <a:gd name="connsiteY4" fmla="*/ 1102291 h 1257062"/>
              <a:gd name="connsiteX5" fmla="*/ 450937 w 4359058"/>
              <a:gd name="connsiteY5" fmla="*/ 1114817 h 1257062"/>
              <a:gd name="connsiteX6" fmla="*/ 526093 w 4359058"/>
              <a:gd name="connsiteY6" fmla="*/ 1164921 h 1257062"/>
              <a:gd name="connsiteX7" fmla="*/ 739036 w 4359058"/>
              <a:gd name="connsiteY7" fmla="*/ 1215025 h 1257062"/>
              <a:gd name="connsiteX8" fmla="*/ 776614 w 4359058"/>
              <a:gd name="connsiteY8" fmla="*/ 1227551 h 1257062"/>
              <a:gd name="connsiteX9" fmla="*/ 876822 w 4359058"/>
              <a:gd name="connsiteY9" fmla="*/ 1252603 h 1257062"/>
              <a:gd name="connsiteX10" fmla="*/ 1252603 w 4359058"/>
              <a:gd name="connsiteY10" fmla="*/ 1240077 h 1257062"/>
              <a:gd name="connsiteX11" fmla="*/ 1327759 w 4359058"/>
              <a:gd name="connsiteY11" fmla="*/ 1177447 h 1257062"/>
              <a:gd name="connsiteX12" fmla="*/ 1402915 w 4359058"/>
              <a:gd name="connsiteY12" fmla="*/ 1152395 h 1257062"/>
              <a:gd name="connsiteX13" fmla="*/ 1453019 w 4359058"/>
              <a:gd name="connsiteY13" fmla="*/ 1139869 h 1257062"/>
              <a:gd name="connsiteX14" fmla="*/ 1565754 w 4359058"/>
              <a:gd name="connsiteY14" fmla="*/ 1127343 h 1257062"/>
              <a:gd name="connsiteX15" fmla="*/ 1653436 w 4359058"/>
              <a:gd name="connsiteY15" fmla="*/ 1114817 h 1257062"/>
              <a:gd name="connsiteX16" fmla="*/ 1766170 w 4359058"/>
              <a:gd name="connsiteY16" fmla="*/ 1077239 h 1257062"/>
              <a:gd name="connsiteX17" fmla="*/ 1803748 w 4359058"/>
              <a:gd name="connsiteY17" fmla="*/ 1064713 h 1257062"/>
              <a:gd name="connsiteX18" fmla="*/ 1891430 w 4359058"/>
              <a:gd name="connsiteY18" fmla="*/ 1052187 h 1257062"/>
              <a:gd name="connsiteX19" fmla="*/ 1916482 w 4359058"/>
              <a:gd name="connsiteY19" fmla="*/ 1027134 h 1257062"/>
              <a:gd name="connsiteX20" fmla="*/ 1979113 w 4359058"/>
              <a:gd name="connsiteY20" fmla="*/ 1014608 h 1257062"/>
              <a:gd name="connsiteX21" fmla="*/ 2091847 w 4359058"/>
              <a:gd name="connsiteY21" fmla="*/ 989556 h 1257062"/>
              <a:gd name="connsiteX22" fmla="*/ 2167003 w 4359058"/>
              <a:gd name="connsiteY22" fmla="*/ 939452 h 1257062"/>
              <a:gd name="connsiteX23" fmla="*/ 2204581 w 4359058"/>
              <a:gd name="connsiteY23" fmla="*/ 914400 h 1257062"/>
              <a:gd name="connsiteX24" fmla="*/ 2279737 w 4359058"/>
              <a:gd name="connsiteY24" fmla="*/ 889348 h 1257062"/>
              <a:gd name="connsiteX25" fmla="*/ 2317315 w 4359058"/>
              <a:gd name="connsiteY25" fmla="*/ 876822 h 1257062"/>
              <a:gd name="connsiteX26" fmla="*/ 2354893 w 4359058"/>
              <a:gd name="connsiteY26" fmla="*/ 851770 h 1257062"/>
              <a:gd name="connsiteX27" fmla="*/ 2480154 w 4359058"/>
              <a:gd name="connsiteY27" fmla="*/ 814192 h 1257062"/>
              <a:gd name="connsiteX28" fmla="*/ 2592888 w 4359058"/>
              <a:gd name="connsiteY28" fmla="*/ 789140 h 1257062"/>
              <a:gd name="connsiteX29" fmla="*/ 2668044 w 4359058"/>
              <a:gd name="connsiteY29" fmla="*/ 751562 h 1257062"/>
              <a:gd name="connsiteX30" fmla="*/ 2718148 w 4359058"/>
              <a:gd name="connsiteY30" fmla="*/ 739036 h 1257062"/>
              <a:gd name="connsiteX31" fmla="*/ 2768252 w 4359058"/>
              <a:gd name="connsiteY31" fmla="*/ 713984 h 1257062"/>
              <a:gd name="connsiteX32" fmla="*/ 2918565 w 4359058"/>
              <a:gd name="connsiteY32" fmla="*/ 688932 h 1257062"/>
              <a:gd name="connsiteX33" fmla="*/ 3043825 w 4359058"/>
              <a:gd name="connsiteY33" fmla="*/ 663880 h 1257062"/>
              <a:gd name="connsiteX34" fmla="*/ 3093929 w 4359058"/>
              <a:gd name="connsiteY34" fmla="*/ 651354 h 1257062"/>
              <a:gd name="connsiteX35" fmla="*/ 3169085 w 4359058"/>
              <a:gd name="connsiteY35" fmla="*/ 626302 h 1257062"/>
              <a:gd name="connsiteX36" fmla="*/ 3206663 w 4359058"/>
              <a:gd name="connsiteY36" fmla="*/ 613776 h 1257062"/>
              <a:gd name="connsiteX37" fmla="*/ 3256767 w 4359058"/>
              <a:gd name="connsiteY37" fmla="*/ 601250 h 1257062"/>
              <a:gd name="connsiteX38" fmla="*/ 3331924 w 4359058"/>
              <a:gd name="connsiteY38" fmla="*/ 576197 h 1257062"/>
              <a:gd name="connsiteX39" fmla="*/ 3369502 w 4359058"/>
              <a:gd name="connsiteY39" fmla="*/ 563671 h 1257062"/>
              <a:gd name="connsiteX40" fmla="*/ 3432132 w 4359058"/>
              <a:gd name="connsiteY40" fmla="*/ 551145 h 1257062"/>
              <a:gd name="connsiteX41" fmla="*/ 3507288 w 4359058"/>
              <a:gd name="connsiteY41" fmla="*/ 526093 h 1257062"/>
              <a:gd name="connsiteX42" fmla="*/ 3594970 w 4359058"/>
              <a:gd name="connsiteY42" fmla="*/ 501041 h 1257062"/>
              <a:gd name="connsiteX43" fmla="*/ 3645074 w 4359058"/>
              <a:gd name="connsiteY43" fmla="*/ 475989 h 1257062"/>
              <a:gd name="connsiteX44" fmla="*/ 3682652 w 4359058"/>
              <a:gd name="connsiteY44" fmla="*/ 463463 h 1257062"/>
              <a:gd name="connsiteX45" fmla="*/ 3770335 w 4359058"/>
              <a:gd name="connsiteY45" fmla="*/ 413359 h 1257062"/>
              <a:gd name="connsiteX46" fmla="*/ 3807913 w 4359058"/>
              <a:gd name="connsiteY46" fmla="*/ 400833 h 1257062"/>
              <a:gd name="connsiteX47" fmla="*/ 3983277 w 4359058"/>
              <a:gd name="connsiteY47" fmla="*/ 300625 h 1257062"/>
              <a:gd name="connsiteX48" fmla="*/ 4020855 w 4359058"/>
              <a:gd name="connsiteY48" fmla="*/ 275573 h 1257062"/>
              <a:gd name="connsiteX49" fmla="*/ 4058433 w 4359058"/>
              <a:gd name="connsiteY49" fmla="*/ 250521 h 1257062"/>
              <a:gd name="connsiteX50" fmla="*/ 4096011 w 4359058"/>
              <a:gd name="connsiteY50" fmla="*/ 237995 h 1257062"/>
              <a:gd name="connsiteX51" fmla="*/ 4133589 w 4359058"/>
              <a:gd name="connsiteY51" fmla="*/ 212943 h 1257062"/>
              <a:gd name="connsiteX52" fmla="*/ 4208745 w 4359058"/>
              <a:gd name="connsiteY52" fmla="*/ 187891 h 1257062"/>
              <a:gd name="connsiteX53" fmla="*/ 4233798 w 4359058"/>
              <a:gd name="connsiteY53" fmla="*/ 162839 h 1257062"/>
              <a:gd name="connsiteX54" fmla="*/ 4283902 w 4359058"/>
              <a:gd name="connsiteY54" fmla="*/ 87682 h 1257062"/>
              <a:gd name="connsiteX55" fmla="*/ 4321480 w 4359058"/>
              <a:gd name="connsiteY55" fmla="*/ 62630 h 1257062"/>
              <a:gd name="connsiteX56" fmla="*/ 4359058 w 4359058"/>
              <a:gd name="connsiteY56" fmla="*/ 0 h 1257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359058" h="1257062">
                <a:moveTo>
                  <a:pt x="0" y="989556"/>
                </a:moveTo>
                <a:cubicBezTo>
                  <a:pt x="162987" y="1016720"/>
                  <a:pt x="17808" y="973740"/>
                  <a:pt x="100208" y="1039660"/>
                </a:cubicBezTo>
                <a:cubicBezTo>
                  <a:pt x="110519" y="1047908"/>
                  <a:pt x="124977" y="1048984"/>
                  <a:pt x="137787" y="1052187"/>
                </a:cubicBezTo>
                <a:cubicBezTo>
                  <a:pt x="211740" y="1070676"/>
                  <a:pt x="252648" y="1069461"/>
                  <a:pt x="338203" y="1077239"/>
                </a:cubicBezTo>
                <a:lnTo>
                  <a:pt x="413359" y="1102291"/>
                </a:lnTo>
                <a:cubicBezTo>
                  <a:pt x="425885" y="1106466"/>
                  <a:pt x="439951" y="1107493"/>
                  <a:pt x="450937" y="1114817"/>
                </a:cubicBezTo>
                <a:lnTo>
                  <a:pt x="526093" y="1164921"/>
                </a:lnTo>
                <a:cubicBezTo>
                  <a:pt x="587520" y="1257062"/>
                  <a:pt x="529631" y="1191758"/>
                  <a:pt x="739036" y="1215025"/>
                </a:cubicBezTo>
                <a:cubicBezTo>
                  <a:pt x="752159" y="1216483"/>
                  <a:pt x="763805" y="1224349"/>
                  <a:pt x="776614" y="1227551"/>
                </a:cubicBezTo>
                <a:lnTo>
                  <a:pt x="876822" y="1252603"/>
                </a:lnTo>
                <a:cubicBezTo>
                  <a:pt x="1002082" y="1248428"/>
                  <a:pt x="1127788" y="1251424"/>
                  <a:pt x="1252603" y="1240077"/>
                </a:cubicBezTo>
                <a:cubicBezTo>
                  <a:pt x="1279292" y="1237651"/>
                  <a:pt x="1309692" y="1187484"/>
                  <a:pt x="1327759" y="1177447"/>
                </a:cubicBezTo>
                <a:cubicBezTo>
                  <a:pt x="1350843" y="1164623"/>
                  <a:pt x="1377296" y="1158800"/>
                  <a:pt x="1402915" y="1152395"/>
                </a:cubicBezTo>
                <a:cubicBezTo>
                  <a:pt x="1419616" y="1148220"/>
                  <a:pt x="1436004" y="1142487"/>
                  <a:pt x="1453019" y="1139869"/>
                </a:cubicBezTo>
                <a:cubicBezTo>
                  <a:pt x="1490389" y="1134120"/>
                  <a:pt x="1528236" y="1132033"/>
                  <a:pt x="1565754" y="1127343"/>
                </a:cubicBezTo>
                <a:cubicBezTo>
                  <a:pt x="1595050" y="1123681"/>
                  <a:pt x="1624209" y="1118992"/>
                  <a:pt x="1653436" y="1114817"/>
                </a:cubicBezTo>
                <a:lnTo>
                  <a:pt x="1766170" y="1077239"/>
                </a:lnTo>
                <a:cubicBezTo>
                  <a:pt x="1778696" y="1073064"/>
                  <a:pt x="1790677" y="1066580"/>
                  <a:pt x="1803748" y="1064713"/>
                </a:cubicBezTo>
                <a:lnTo>
                  <a:pt x="1891430" y="1052187"/>
                </a:lnTo>
                <a:cubicBezTo>
                  <a:pt x="1899781" y="1043836"/>
                  <a:pt x="1905627" y="1031786"/>
                  <a:pt x="1916482" y="1027134"/>
                </a:cubicBezTo>
                <a:cubicBezTo>
                  <a:pt x="1936051" y="1018747"/>
                  <a:pt x="1958166" y="1018417"/>
                  <a:pt x="1979113" y="1014608"/>
                </a:cubicBezTo>
                <a:cubicBezTo>
                  <a:pt x="2000332" y="1010750"/>
                  <a:pt x="2064986" y="1004479"/>
                  <a:pt x="2091847" y="989556"/>
                </a:cubicBezTo>
                <a:cubicBezTo>
                  <a:pt x="2118167" y="974934"/>
                  <a:pt x="2141951" y="956153"/>
                  <a:pt x="2167003" y="939452"/>
                </a:cubicBezTo>
                <a:cubicBezTo>
                  <a:pt x="2179529" y="931101"/>
                  <a:pt x="2190299" y="919161"/>
                  <a:pt x="2204581" y="914400"/>
                </a:cubicBezTo>
                <a:lnTo>
                  <a:pt x="2279737" y="889348"/>
                </a:lnTo>
                <a:cubicBezTo>
                  <a:pt x="2292263" y="885173"/>
                  <a:pt x="2306329" y="884146"/>
                  <a:pt x="2317315" y="876822"/>
                </a:cubicBezTo>
                <a:cubicBezTo>
                  <a:pt x="2329841" y="868471"/>
                  <a:pt x="2341136" y="857884"/>
                  <a:pt x="2354893" y="851770"/>
                </a:cubicBezTo>
                <a:cubicBezTo>
                  <a:pt x="2386117" y="837893"/>
                  <a:pt x="2443719" y="822289"/>
                  <a:pt x="2480154" y="814192"/>
                </a:cubicBezTo>
                <a:cubicBezTo>
                  <a:pt x="2538271" y="801277"/>
                  <a:pt x="2539429" y="804414"/>
                  <a:pt x="2592888" y="789140"/>
                </a:cubicBezTo>
                <a:cubicBezTo>
                  <a:pt x="2698450" y="758979"/>
                  <a:pt x="2558250" y="798617"/>
                  <a:pt x="2668044" y="751562"/>
                </a:cubicBezTo>
                <a:cubicBezTo>
                  <a:pt x="2683867" y="744781"/>
                  <a:pt x="2702029" y="745081"/>
                  <a:pt x="2718148" y="739036"/>
                </a:cubicBezTo>
                <a:cubicBezTo>
                  <a:pt x="2735632" y="732480"/>
                  <a:pt x="2750768" y="720540"/>
                  <a:pt x="2768252" y="713984"/>
                </a:cubicBezTo>
                <a:cubicBezTo>
                  <a:pt x="2813354" y="697071"/>
                  <a:pt x="2874914" y="696207"/>
                  <a:pt x="2918565" y="688932"/>
                </a:cubicBezTo>
                <a:cubicBezTo>
                  <a:pt x="2960566" y="681932"/>
                  <a:pt x="3002516" y="674207"/>
                  <a:pt x="3043825" y="663880"/>
                </a:cubicBezTo>
                <a:cubicBezTo>
                  <a:pt x="3060526" y="659705"/>
                  <a:pt x="3077440" y="656301"/>
                  <a:pt x="3093929" y="651354"/>
                </a:cubicBezTo>
                <a:cubicBezTo>
                  <a:pt x="3119222" y="643766"/>
                  <a:pt x="3144033" y="634653"/>
                  <a:pt x="3169085" y="626302"/>
                </a:cubicBezTo>
                <a:cubicBezTo>
                  <a:pt x="3181611" y="622127"/>
                  <a:pt x="3193854" y="616978"/>
                  <a:pt x="3206663" y="613776"/>
                </a:cubicBezTo>
                <a:cubicBezTo>
                  <a:pt x="3223364" y="609601"/>
                  <a:pt x="3240278" y="606197"/>
                  <a:pt x="3256767" y="601250"/>
                </a:cubicBezTo>
                <a:cubicBezTo>
                  <a:pt x="3282061" y="593662"/>
                  <a:pt x="3306872" y="584548"/>
                  <a:pt x="3331924" y="576197"/>
                </a:cubicBezTo>
                <a:cubicBezTo>
                  <a:pt x="3344450" y="572022"/>
                  <a:pt x="3356555" y="566260"/>
                  <a:pt x="3369502" y="563671"/>
                </a:cubicBezTo>
                <a:cubicBezTo>
                  <a:pt x="3390379" y="559496"/>
                  <a:pt x="3411592" y="556747"/>
                  <a:pt x="3432132" y="551145"/>
                </a:cubicBezTo>
                <a:cubicBezTo>
                  <a:pt x="3457609" y="544197"/>
                  <a:pt x="3481669" y="532498"/>
                  <a:pt x="3507288" y="526093"/>
                </a:cubicBezTo>
                <a:cubicBezTo>
                  <a:pt x="3532713" y="519737"/>
                  <a:pt x="3569812" y="511823"/>
                  <a:pt x="3594970" y="501041"/>
                </a:cubicBezTo>
                <a:cubicBezTo>
                  <a:pt x="3612133" y="493685"/>
                  <a:pt x="3627911" y="483345"/>
                  <a:pt x="3645074" y="475989"/>
                </a:cubicBezTo>
                <a:cubicBezTo>
                  <a:pt x="3657210" y="470788"/>
                  <a:pt x="3670842" y="469368"/>
                  <a:pt x="3682652" y="463463"/>
                </a:cubicBezTo>
                <a:cubicBezTo>
                  <a:pt x="3808449" y="400564"/>
                  <a:pt x="3616612" y="479239"/>
                  <a:pt x="3770335" y="413359"/>
                </a:cubicBezTo>
                <a:cubicBezTo>
                  <a:pt x="3782471" y="408158"/>
                  <a:pt x="3795893" y="406297"/>
                  <a:pt x="3807913" y="400833"/>
                </a:cubicBezTo>
                <a:cubicBezTo>
                  <a:pt x="3907807" y="355427"/>
                  <a:pt x="3899013" y="356801"/>
                  <a:pt x="3983277" y="300625"/>
                </a:cubicBezTo>
                <a:lnTo>
                  <a:pt x="4020855" y="275573"/>
                </a:lnTo>
                <a:cubicBezTo>
                  <a:pt x="4033381" y="267222"/>
                  <a:pt x="4044151" y="255282"/>
                  <a:pt x="4058433" y="250521"/>
                </a:cubicBezTo>
                <a:cubicBezTo>
                  <a:pt x="4070959" y="246346"/>
                  <a:pt x="4084201" y="243900"/>
                  <a:pt x="4096011" y="237995"/>
                </a:cubicBezTo>
                <a:cubicBezTo>
                  <a:pt x="4109476" y="231262"/>
                  <a:pt x="4119832" y="219057"/>
                  <a:pt x="4133589" y="212943"/>
                </a:cubicBezTo>
                <a:cubicBezTo>
                  <a:pt x="4157720" y="202218"/>
                  <a:pt x="4208745" y="187891"/>
                  <a:pt x="4208745" y="187891"/>
                </a:cubicBezTo>
                <a:cubicBezTo>
                  <a:pt x="4217096" y="179540"/>
                  <a:pt x="4226712" y="172287"/>
                  <a:pt x="4233798" y="162839"/>
                </a:cubicBezTo>
                <a:cubicBezTo>
                  <a:pt x="4251863" y="138752"/>
                  <a:pt x="4258850" y="104383"/>
                  <a:pt x="4283902" y="87682"/>
                </a:cubicBezTo>
                <a:lnTo>
                  <a:pt x="4321480" y="62630"/>
                </a:lnTo>
                <a:cubicBezTo>
                  <a:pt x="4351711" y="17284"/>
                  <a:pt x="4339799" y="38517"/>
                  <a:pt x="4359058" y="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886200" y="4495800"/>
            <a:ext cx="28003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Many training examples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029200" y="3048000"/>
            <a:ext cx="26590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Few training examples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943100" y="1828800"/>
            <a:ext cx="57531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535113" y="2668588"/>
            <a:ext cx="5329237" cy="3629025"/>
            <a:chOff x="1535703" y="2667794"/>
            <a:chExt cx="5328227" cy="3630493"/>
          </a:xfrm>
        </p:grpSpPr>
        <p:cxnSp>
          <p:nvCxnSpPr>
            <p:cNvPr id="5" name="Straight Arrow Connector 4"/>
            <p:cNvCxnSpPr/>
            <p:nvPr/>
          </p:nvCxnSpPr>
          <p:spPr>
            <a:xfrm rot="5400000" flipH="1" flipV="1">
              <a:off x="304674" y="4267053"/>
              <a:ext cx="3200106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V="1">
              <a:off x="1905520" y="5867900"/>
              <a:ext cx="441876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781" name="TextBox 7"/>
            <p:cNvSpPr txBox="1">
              <a:spLocks noChangeArrowheads="1"/>
            </p:cNvSpPr>
            <p:nvPr/>
          </p:nvSpPr>
          <p:spPr bwMode="auto">
            <a:xfrm>
              <a:off x="3550796" y="5867400"/>
              <a:ext cx="132600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Complexity</a:t>
              </a:r>
            </a:p>
          </p:txBody>
        </p:sp>
        <p:sp>
          <p:nvSpPr>
            <p:cNvPr id="32782" name="TextBox 8"/>
            <p:cNvSpPr txBox="1">
              <a:spLocks noChangeArrowheads="1"/>
            </p:cNvSpPr>
            <p:nvPr/>
          </p:nvSpPr>
          <p:spPr bwMode="auto">
            <a:xfrm>
              <a:off x="5791200" y="5867400"/>
              <a:ext cx="107273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/>
                <a:t>Low Bias</a:t>
              </a:r>
            </a:p>
            <a:p>
              <a:r>
                <a:rPr lang="en-US" sz="1100"/>
                <a:t>High Variance</a:t>
              </a:r>
            </a:p>
          </p:txBody>
        </p:sp>
        <p:sp>
          <p:nvSpPr>
            <p:cNvPr id="32783" name="TextBox 9"/>
            <p:cNvSpPr txBox="1">
              <a:spLocks noChangeArrowheads="1"/>
            </p:cNvSpPr>
            <p:nvPr/>
          </p:nvSpPr>
          <p:spPr bwMode="auto">
            <a:xfrm>
              <a:off x="1676400" y="5867400"/>
              <a:ext cx="104067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/>
                <a:t>High Bias</a:t>
              </a:r>
            </a:p>
            <a:p>
              <a:r>
                <a:rPr lang="en-US" sz="1100"/>
                <a:t>Low Variance</a:t>
              </a:r>
            </a:p>
          </p:txBody>
        </p:sp>
        <p:sp>
          <p:nvSpPr>
            <p:cNvPr id="32784" name="TextBox 10"/>
            <p:cNvSpPr txBox="1">
              <a:spLocks noChangeArrowheads="1"/>
            </p:cNvSpPr>
            <p:nvPr/>
          </p:nvSpPr>
          <p:spPr bwMode="auto">
            <a:xfrm rot="-5400000">
              <a:off x="1127593" y="4141670"/>
              <a:ext cx="1185483" cy="369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Test Error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322553" y="6477000"/>
            <a:ext cx="16690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Slide credit: D. </a:t>
            </a:r>
            <a:r>
              <a:rPr lang="en-US" sz="1200" dirty="0" err="1" smtClean="0"/>
              <a:t>Hoiem</a:t>
            </a:r>
            <a:endParaRPr lang="en-US" sz="1200" dirty="0"/>
          </a:p>
        </p:txBody>
      </p:sp>
      <p:sp>
        <p:nvSpPr>
          <p:cNvPr id="15" name="Rectangle 14"/>
          <p:cNvSpPr/>
          <p:nvPr/>
        </p:nvSpPr>
        <p:spPr>
          <a:xfrm>
            <a:off x="1943100" y="3810000"/>
            <a:ext cx="47625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Effect of Training Size</a:t>
            </a:r>
          </a:p>
        </p:txBody>
      </p:sp>
      <p:sp>
        <p:nvSpPr>
          <p:cNvPr id="10" name="Freeform 9"/>
          <p:cNvSpPr/>
          <p:nvPr/>
        </p:nvSpPr>
        <p:spPr>
          <a:xfrm>
            <a:off x="1928813" y="3644900"/>
            <a:ext cx="4384675" cy="1349375"/>
          </a:xfrm>
          <a:custGeom>
            <a:avLst/>
            <a:gdLst>
              <a:gd name="connsiteX0" fmla="*/ 0 w 4384110"/>
              <a:gd name="connsiteY0" fmla="*/ 0 h 1349049"/>
              <a:gd name="connsiteX1" fmla="*/ 25052 w 4384110"/>
              <a:gd name="connsiteY1" fmla="*/ 112734 h 1349049"/>
              <a:gd name="connsiteX2" fmla="*/ 75156 w 4384110"/>
              <a:gd name="connsiteY2" fmla="*/ 187890 h 1349049"/>
              <a:gd name="connsiteX3" fmla="*/ 112734 w 4384110"/>
              <a:gd name="connsiteY3" fmla="*/ 212942 h 1349049"/>
              <a:gd name="connsiteX4" fmla="*/ 137787 w 4384110"/>
              <a:gd name="connsiteY4" fmla="*/ 237994 h 1349049"/>
              <a:gd name="connsiteX5" fmla="*/ 212943 w 4384110"/>
              <a:gd name="connsiteY5" fmla="*/ 263047 h 1349049"/>
              <a:gd name="connsiteX6" fmla="*/ 250521 w 4384110"/>
              <a:gd name="connsiteY6" fmla="*/ 275573 h 1349049"/>
              <a:gd name="connsiteX7" fmla="*/ 275573 w 4384110"/>
              <a:gd name="connsiteY7" fmla="*/ 313151 h 1349049"/>
              <a:gd name="connsiteX8" fmla="*/ 313151 w 4384110"/>
              <a:gd name="connsiteY8" fmla="*/ 325677 h 1349049"/>
              <a:gd name="connsiteX9" fmla="*/ 350729 w 4384110"/>
              <a:gd name="connsiteY9" fmla="*/ 350729 h 1349049"/>
              <a:gd name="connsiteX10" fmla="*/ 425885 w 4384110"/>
              <a:gd name="connsiteY10" fmla="*/ 375781 h 1349049"/>
              <a:gd name="connsiteX11" fmla="*/ 463463 w 4384110"/>
              <a:gd name="connsiteY11" fmla="*/ 388307 h 1349049"/>
              <a:gd name="connsiteX12" fmla="*/ 513567 w 4384110"/>
              <a:gd name="connsiteY12" fmla="*/ 400833 h 1349049"/>
              <a:gd name="connsiteX13" fmla="*/ 563671 w 4384110"/>
              <a:gd name="connsiteY13" fmla="*/ 425885 h 1349049"/>
              <a:gd name="connsiteX14" fmla="*/ 651354 w 4384110"/>
              <a:gd name="connsiteY14" fmla="*/ 450937 h 1349049"/>
              <a:gd name="connsiteX15" fmla="*/ 688932 w 4384110"/>
              <a:gd name="connsiteY15" fmla="*/ 475989 h 1349049"/>
              <a:gd name="connsiteX16" fmla="*/ 776614 w 4384110"/>
              <a:gd name="connsiteY16" fmla="*/ 501041 h 1349049"/>
              <a:gd name="connsiteX17" fmla="*/ 814192 w 4384110"/>
              <a:gd name="connsiteY17" fmla="*/ 526093 h 1349049"/>
              <a:gd name="connsiteX18" fmla="*/ 939452 w 4384110"/>
              <a:gd name="connsiteY18" fmla="*/ 563671 h 1349049"/>
              <a:gd name="connsiteX19" fmla="*/ 977030 w 4384110"/>
              <a:gd name="connsiteY19" fmla="*/ 588723 h 1349049"/>
              <a:gd name="connsiteX20" fmla="*/ 1064713 w 4384110"/>
              <a:gd name="connsiteY20" fmla="*/ 613775 h 1349049"/>
              <a:gd name="connsiteX21" fmla="*/ 1139869 w 4384110"/>
              <a:gd name="connsiteY21" fmla="*/ 638827 h 1349049"/>
              <a:gd name="connsiteX22" fmla="*/ 1177447 w 4384110"/>
              <a:gd name="connsiteY22" fmla="*/ 651353 h 1349049"/>
              <a:gd name="connsiteX23" fmla="*/ 1215025 w 4384110"/>
              <a:gd name="connsiteY23" fmla="*/ 676405 h 1349049"/>
              <a:gd name="connsiteX24" fmla="*/ 1277655 w 4384110"/>
              <a:gd name="connsiteY24" fmla="*/ 688931 h 1349049"/>
              <a:gd name="connsiteX25" fmla="*/ 1315233 w 4384110"/>
              <a:gd name="connsiteY25" fmla="*/ 713984 h 1349049"/>
              <a:gd name="connsiteX26" fmla="*/ 1402915 w 4384110"/>
              <a:gd name="connsiteY26" fmla="*/ 739036 h 1349049"/>
              <a:gd name="connsiteX27" fmla="*/ 1478071 w 4384110"/>
              <a:gd name="connsiteY27" fmla="*/ 789140 h 1349049"/>
              <a:gd name="connsiteX28" fmla="*/ 1515650 w 4384110"/>
              <a:gd name="connsiteY28" fmla="*/ 814192 h 1349049"/>
              <a:gd name="connsiteX29" fmla="*/ 1665962 w 4384110"/>
              <a:gd name="connsiteY29" fmla="*/ 864296 h 1349049"/>
              <a:gd name="connsiteX30" fmla="*/ 1703540 w 4384110"/>
              <a:gd name="connsiteY30" fmla="*/ 876822 h 1349049"/>
              <a:gd name="connsiteX31" fmla="*/ 1741118 w 4384110"/>
              <a:gd name="connsiteY31" fmla="*/ 889348 h 1349049"/>
              <a:gd name="connsiteX32" fmla="*/ 1853852 w 4384110"/>
              <a:gd name="connsiteY32" fmla="*/ 951978 h 1349049"/>
              <a:gd name="connsiteX33" fmla="*/ 1891430 w 4384110"/>
              <a:gd name="connsiteY33" fmla="*/ 977030 h 1349049"/>
              <a:gd name="connsiteX34" fmla="*/ 1929008 w 4384110"/>
              <a:gd name="connsiteY34" fmla="*/ 1014608 h 1349049"/>
              <a:gd name="connsiteX35" fmla="*/ 2004165 w 4384110"/>
              <a:gd name="connsiteY35" fmla="*/ 1039660 h 1349049"/>
              <a:gd name="connsiteX36" fmla="*/ 2041743 w 4384110"/>
              <a:gd name="connsiteY36" fmla="*/ 1052186 h 1349049"/>
              <a:gd name="connsiteX37" fmla="*/ 2718148 w 4384110"/>
              <a:gd name="connsiteY37" fmla="*/ 1077238 h 1349049"/>
              <a:gd name="connsiteX38" fmla="*/ 2956143 w 4384110"/>
              <a:gd name="connsiteY38" fmla="*/ 1102290 h 1349049"/>
              <a:gd name="connsiteX39" fmla="*/ 3018773 w 4384110"/>
              <a:gd name="connsiteY39" fmla="*/ 1114816 h 1349049"/>
              <a:gd name="connsiteX40" fmla="*/ 3081403 w 4384110"/>
              <a:gd name="connsiteY40" fmla="*/ 1152394 h 1349049"/>
              <a:gd name="connsiteX41" fmla="*/ 3331924 w 4384110"/>
              <a:gd name="connsiteY41" fmla="*/ 1189973 h 1349049"/>
              <a:gd name="connsiteX42" fmla="*/ 3457184 w 4384110"/>
              <a:gd name="connsiteY42" fmla="*/ 1215025 h 1349049"/>
              <a:gd name="connsiteX43" fmla="*/ 3507288 w 4384110"/>
              <a:gd name="connsiteY43" fmla="*/ 1227551 h 1349049"/>
              <a:gd name="connsiteX44" fmla="*/ 3620022 w 4384110"/>
              <a:gd name="connsiteY44" fmla="*/ 1240077 h 1349049"/>
              <a:gd name="connsiteX45" fmla="*/ 3657600 w 4384110"/>
              <a:gd name="connsiteY45" fmla="*/ 1252603 h 1349049"/>
              <a:gd name="connsiteX46" fmla="*/ 4296428 w 4384110"/>
              <a:gd name="connsiteY46" fmla="*/ 1277655 h 1349049"/>
              <a:gd name="connsiteX47" fmla="*/ 4384110 w 4384110"/>
              <a:gd name="connsiteY47" fmla="*/ 1315233 h 1349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384110" h="1349049">
                <a:moveTo>
                  <a:pt x="0" y="0"/>
                </a:moveTo>
                <a:cubicBezTo>
                  <a:pt x="3399" y="20392"/>
                  <a:pt x="10368" y="86303"/>
                  <a:pt x="25052" y="112734"/>
                </a:cubicBezTo>
                <a:cubicBezTo>
                  <a:pt x="39674" y="139054"/>
                  <a:pt x="50104" y="171189"/>
                  <a:pt x="75156" y="187890"/>
                </a:cubicBezTo>
                <a:cubicBezTo>
                  <a:pt x="87682" y="196241"/>
                  <a:pt x="100978" y="203538"/>
                  <a:pt x="112734" y="212942"/>
                </a:cubicBezTo>
                <a:cubicBezTo>
                  <a:pt x="121956" y="220319"/>
                  <a:pt x="127224" y="232712"/>
                  <a:pt x="137787" y="237994"/>
                </a:cubicBezTo>
                <a:cubicBezTo>
                  <a:pt x="161406" y="249804"/>
                  <a:pt x="187891" y="254696"/>
                  <a:pt x="212943" y="263047"/>
                </a:cubicBezTo>
                <a:lnTo>
                  <a:pt x="250521" y="275573"/>
                </a:lnTo>
                <a:cubicBezTo>
                  <a:pt x="258872" y="288099"/>
                  <a:pt x="263818" y="303747"/>
                  <a:pt x="275573" y="313151"/>
                </a:cubicBezTo>
                <a:cubicBezTo>
                  <a:pt x="285883" y="321399"/>
                  <a:pt x="301341" y="319772"/>
                  <a:pt x="313151" y="325677"/>
                </a:cubicBezTo>
                <a:cubicBezTo>
                  <a:pt x="326616" y="332410"/>
                  <a:pt x="336972" y="344615"/>
                  <a:pt x="350729" y="350729"/>
                </a:cubicBezTo>
                <a:cubicBezTo>
                  <a:pt x="374860" y="361454"/>
                  <a:pt x="400833" y="367430"/>
                  <a:pt x="425885" y="375781"/>
                </a:cubicBezTo>
                <a:cubicBezTo>
                  <a:pt x="438411" y="379956"/>
                  <a:pt x="450654" y="385105"/>
                  <a:pt x="463463" y="388307"/>
                </a:cubicBezTo>
                <a:cubicBezTo>
                  <a:pt x="480164" y="392482"/>
                  <a:pt x="497448" y="394788"/>
                  <a:pt x="513567" y="400833"/>
                </a:cubicBezTo>
                <a:cubicBezTo>
                  <a:pt x="531051" y="407389"/>
                  <a:pt x="546508" y="418530"/>
                  <a:pt x="563671" y="425885"/>
                </a:cubicBezTo>
                <a:cubicBezTo>
                  <a:pt x="588827" y="436666"/>
                  <a:pt x="625931" y="444581"/>
                  <a:pt x="651354" y="450937"/>
                </a:cubicBezTo>
                <a:cubicBezTo>
                  <a:pt x="663880" y="459288"/>
                  <a:pt x="675467" y="469256"/>
                  <a:pt x="688932" y="475989"/>
                </a:cubicBezTo>
                <a:cubicBezTo>
                  <a:pt x="706902" y="484974"/>
                  <a:pt x="760561" y="497028"/>
                  <a:pt x="776614" y="501041"/>
                </a:cubicBezTo>
                <a:cubicBezTo>
                  <a:pt x="789140" y="509392"/>
                  <a:pt x="800355" y="520163"/>
                  <a:pt x="814192" y="526093"/>
                </a:cubicBezTo>
                <a:cubicBezTo>
                  <a:pt x="863207" y="547099"/>
                  <a:pt x="888932" y="529991"/>
                  <a:pt x="939452" y="563671"/>
                </a:cubicBezTo>
                <a:cubicBezTo>
                  <a:pt x="951978" y="572022"/>
                  <a:pt x="963565" y="581990"/>
                  <a:pt x="977030" y="588723"/>
                </a:cubicBezTo>
                <a:cubicBezTo>
                  <a:pt x="998079" y="599248"/>
                  <a:pt x="1044645" y="607755"/>
                  <a:pt x="1064713" y="613775"/>
                </a:cubicBezTo>
                <a:cubicBezTo>
                  <a:pt x="1090006" y="621363"/>
                  <a:pt x="1114817" y="630476"/>
                  <a:pt x="1139869" y="638827"/>
                </a:cubicBezTo>
                <a:cubicBezTo>
                  <a:pt x="1152395" y="643002"/>
                  <a:pt x="1166461" y="644029"/>
                  <a:pt x="1177447" y="651353"/>
                </a:cubicBezTo>
                <a:cubicBezTo>
                  <a:pt x="1189973" y="659704"/>
                  <a:pt x="1200929" y="671119"/>
                  <a:pt x="1215025" y="676405"/>
                </a:cubicBezTo>
                <a:cubicBezTo>
                  <a:pt x="1234960" y="683880"/>
                  <a:pt x="1256778" y="684756"/>
                  <a:pt x="1277655" y="688931"/>
                </a:cubicBezTo>
                <a:cubicBezTo>
                  <a:pt x="1290181" y="697282"/>
                  <a:pt x="1301396" y="708054"/>
                  <a:pt x="1315233" y="713984"/>
                </a:cubicBezTo>
                <a:cubicBezTo>
                  <a:pt x="1343613" y="726147"/>
                  <a:pt x="1375491" y="723800"/>
                  <a:pt x="1402915" y="739036"/>
                </a:cubicBezTo>
                <a:cubicBezTo>
                  <a:pt x="1429235" y="753658"/>
                  <a:pt x="1453019" y="772439"/>
                  <a:pt x="1478071" y="789140"/>
                </a:cubicBezTo>
                <a:cubicBezTo>
                  <a:pt x="1490597" y="797491"/>
                  <a:pt x="1501368" y="809431"/>
                  <a:pt x="1515650" y="814192"/>
                </a:cubicBezTo>
                <a:lnTo>
                  <a:pt x="1665962" y="864296"/>
                </a:lnTo>
                <a:lnTo>
                  <a:pt x="1703540" y="876822"/>
                </a:lnTo>
                <a:cubicBezTo>
                  <a:pt x="1716066" y="880997"/>
                  <a:pt x="1730132" y="882024"/>
                  <a:pt x="1741118" y="889348"/>
                </a:cubicBezTo>
                <a:cubicBezTo>
                  <a:pt x="1825817" y="945814"/>
                  <a:pt x="1720920" y="878127"/>
                  <a:pt x="1853852" y="951978"/>
                </a:cubicBezTo>
                <a:cubicBezTo>
                  <a:pt x="1867012" y="959289"/>
                  <a:pt x="1879865" y="967392"/>
                  <a:pt x="1891430" y="977030"/>
                </a:cubicBezTo>
                <a:cubicBezTo>
                  <a:pt x="1905039" y="988371"/>
                  <a:pt x="1913523" y="1006005"/>
                  <a:pt x="1929008" y="1014608"/>
                </a:cubicBezTo>
                <a:cubicBezTo>
                  <a:pt x="1952092" y="1027433"/>
                  <a:pt x="1979113" y="1031309"/>
                  <a:pt x="2004165" y="1039660"/>
                </a:cubicBezTo>
                <a:cubicBezTo>
                  <a:pt x="2016691" y="1043835"/>
                  <a:pt x="2028545" y="1051809"/>
                  <a:pt x="2041743" y="1052186"/>
                </a:cubicBezTo>
                <a:cubicBezTo>
                  <a:pt x="2559563" y="1066981"/>
                  <a:pt x="2334159" y="1057028"/>
                  <a:pt x="2718148" y="1077238"/>
                </a:cubicBezTo>
                <a:cubicBezTo>
                  <a:pt x="2825020" y="1112862"/>
                  <a:pt x="2713179" y="1079151"/>
                  <a:pt x="2956143" y="1102290"/>
                </a:cubicBezTo>
                <a:cubicBezTo>
                  <a:pt x="2977337" y="1104308"/>
                  <a:pt x="2997896" y="1110641"/>
                  <a:pt x="3018773" y="1114816"/>
                </a:cubicBezTo>
                <a:cubicBezTo>
                  <a:pt x="3039650" y="1127342"/>
                  <a:pt x="3059239" y="1142319"/>
                  <a:pt x="3081403" y="1152394"/>
                </a:cubicBezTo>
                <a:cubicBezTo>
                  <a:pt x="3170790" y="1193025"/>
                  <a:pt x="3222018" y="1182123"/>
                  <a:pt x="3331924" y="1189973"/>
                </a:cubicBezTo>
                <a:cubicBezTo>
                  <a:pt x="3373677" y="1198324"/>
                  <a:pt x="3415875" y="1204698"/>
                  <a:pt x="3457184" y="1215025"/>
                </a:cubicBezTo>
                <a:cubicBezTo>
                  <a:pt x="3473885" y="1219200"/>
                  <a:pt x="3490273" y="1224933"/>
                  <a:pt x="3507288" y="1227551"/>
                </a:cubicBezTo>
                <a:cubicBezTo>
                  <a:pt x="3544658" y="1233300"/>
                  <a:pt x="3582444" y="1235902"/>
                  <a:pt x="3620022" y="1240077"/>
                </a:cubicBezTo>
                <a:cubicBezTo>
                  <a:pt x="3632548" y="1244252"/>
                  <a:pt x="3644417" y="1251871"/>
                  <a:pt x="3657600" y="1252603"/>
                </a:cubicBezTo>
                <a:cubicBezTo>
                  <a:pt x="3870378" y="1264424"/>
                  <a:pt x="4296428" y="1277655"/>
                  <a:pt x="4296428" y="1277655"/>
                </a:cubicBezTo>
                <a:cubicBezTo>
                  <a:pt x="4376497" y="1331034"/>
                  <a:pt x="4350294" y="1349049"/>
                  <a:pt x="4384110" y="1315233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916113" y="5308600"/>
            <a:ext cx="4371975" cy="541338"/>
          </a:xfrm>
          <a:custGeom>
            <a:avLst/>
            <a:gdLst>
              <a:gd name="connsiteX0" fmla="*/ 0 w 4371584"/>
              <a:gd name="connsiteY0" fmla="*/ 541208 h 541208"/>
              <a:gd name="connsiteX1" fmla="*/ 450937 w 4371584"/>
              <a:gd name="connsiteY1" fmla="*/ 528682 h 541208"/>
              <a:gd name="connsiteX2" fmla="*/ 563671 w 4371584"/>
              <a:gd name="connsiteY2" fmla="*/ 491104 h 541208"/>
              <a:gd name="connsiteX3" fmla="*/ 626302 w 4371584"/>
              <a:gd name="connsiteY3" fmla="*/ 478578 h 541208"/>
              <a:gd name="connsiteX4" fmla="*/ 776614 w 4371584"/>
              <a:gd name="connsiteY4" fmla="*/ 453526 h 541208"/>
              <a:gd name="connsiteX5" fmla="*/ 851770 w 4371584"/>
              <a:gd name="connsiteY5" fmla="*/ 415948 h 541208"/>
              <a:gd name="connsiteX6" fmla="*/ 889348 w 4371584"/>
              <a:gd name="connsiteY6" fmla="*/ 403421 h 541208"/>
              <a:gd name="connsiteX7" fmla="*/ 914400 w 4371584"/>
              <a:gd name="connsiteY7" fmla="*/ 365843 h 541208"/>
              <a:gd name="connsiteX8" fmla="*/ 951978 w 4371584"/>
              <a:gd name="connsiteY8" fmla="*/ 353317 h 541208"/>
              <a:gd name="connsiteX9" fmla="*/ 1052186 w 4371584"/>
              <a:gd name="connsiteY9" fmla="*/ 328265 h 541208"/>
              <a:gd name="connsiteX10" fmla="*/ 1177447 w 4371584"/>
              <a:gd name="connsiteY10" fmla="*/ 303213 h 541208"/>
              <a:gd name="connsiteX11" fmla="*/ 1778696 w 4371584"/>
              <a:gd name="connsiteY11" fmla="*/ 278161 h 541208"/>
              <a:gd name="connsiteX12" fmla="*/ 2167003 w 4371584"/>
              <a:gd name="connsiteY12" fmla="*/ 253109 h 541208"/>
              <a:gd name="connsiteX13" fmla="*/ 2217107 w 4371584"/>
              <a:gd name="connsiteY13" fmla="*/ 240583 h 541208"/>
              <a:gd name="connsiteX14" fmla="*/ 2342367 w 4371584"/>
              <a:gd name="connsiteY14" fmla="*/ 215531 h 541208"/>
              <a:gd name="connsiteX15" fmla="*/ 2392471 w 4371584"/>
              <a:gd name="connsiteY15" fmla="*/ 203005 h 541208"/>
              <a:gd name="connsiteX16" fmla="*/ 2592888 w 4371584"/>
              <a:gd name="connsiteY16" fmla="*/ 190479 h 541208"/>
              <a:gd name="connsiteX17" fmla="*/ 2680570 w 4371584"/>
              <a:gd name="connsiteY17" fmla="*/ 165427 h 541208"/>
              <a:gd name="connsiteX18" fmla="*/ 2743200 w 4371584"/>
              <a:gd name="connsiteY18" fmla="*/ 152901 h 541208"/>
              <a:gd name="connsiteX19" fmla="*/ 2793304 w 4371584"/>
              <a:gd name="connsiteY19" fmla="*/ 140375 h 541208"/>
              <a:gd name="connsiteX20" fmla="*/ 3068877 w 4371584"/>
              <a:gd name="connsiteY20" fmla="*/ 127849 h 541208"/>
              <a:gd name="connsiteX21" fmla="*/ 3519814 w 4371584"/>
              <a:gd name="connsiteY21" fmla="*/ 102797 h 541208"/>
              <a:gd name="connsiteX22" fmla="*/ 3807913 w 4371584"/>
              <a:gd name="connsiteY22" fmla="*/ 90271 h 541208"/>
              <a:gd name="connsiteX23" fmla="*/ 3945699 w 4371584"/>
              <a:gd name="connsiteY23" fmla="*/ 52693 h 541208"/>
              <a:gd name="connsiteX24" fmla="*/ 3983277 w 4371584"/>
              <a:gd name="connsiteY24" fmla="*/ 40167 h 541208"/>
              <a:gd name="connsiteX25" fmla="*/ 4221271 w 4371584"/>
              <a:gd name="connsiteY25" fmla="*/ 27641 h 541208"/>
              <a:gd name="connsiteX26" fmla="*/ 4271376 w 4371584"/>
              <a:gd name="connsiteY26" fmla="*/ 15115 h 541208"/>
              <a:gd name="connsiteX27" fmla="*/ 4308954 w 4371584"/>
              <a:gd name="connsiteY27" fmla="*/ 2589 h 541208"/>
              <a:gd name="connsiteX28" fmla="*/ 4371584 w 4371584"/>
              <a:gd name="connsiteY28" fmla="*/ 2589 h 541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371584" h="541208">
                <a:moveTo>
                  <a:pt x="0" y="541208"/>
                </a:moveTo>
                <a:cubicBezTo>
                  <a:pt x="150312" y="537033"/>
                  <a:pt x="300949" y="539395"/>
                  <a:pt x="450937" y="528682"/>
                </a:cubicBezTo>
                <a:cubicBezTo>
                  <a:pt x="489909" y="525898"/>
                  <a:pt x="525396" y="498759"/>
                  <a:pt x="563671" y="491104"/>
                </a:cubicBezTo>
                <a:cubicBezTo>
                  <a:pt x="584548" y="486929"/>
                  <a:pt x="605301" y="482078"/>
                  <a:pt x="626302" y="478578"/>
                </a:cubicBezTo>
                <a:cubicBezTo>
                  <a:pt x="689933" y="467973"/>
                  <a:pt x="717575" y="468286"/>
                  <a:pt x="776614" y="453526"/>
                </a:cubicBezTo>
                <a:cubicBezTo>
                  <a:pt x="839580" y="437784"/>
                  <a:pt x="790543" y="446562"/>
                  <a:pt x="851770" y="415948"/>
                </a:cubicBezTo>
                <a:cubicBezTo>
                  <a:pt x="863580" y="410043"/>
                  <a:pt x="876822" y="407597"/>
                  <a:pt x="889348" y="403421"/>
                </a:cubicBezTo>
                <a:cubicBezTo>
                  <a:pt x="897699" y="390895"/>
                  <a:pt x="902645" y="375247"/>
                  <a:pt x="914400" y="365843"/>
                </a:cubicBezTo>
                <a:cubicBezTo>
                  <a:pt x="924710" y="357595"/>
                  <a:pt x="939240" y="356791"/>
                  <a:pt x="951978" y="353317"/>
                </a:cubicBezTo>
                <a:cubicBezTo>
                  <a:pt x="985195" y="344258"/>
                  <a:pt x="1018424" y="335017"/>
                  <a:pt x="1052186" y="328265"/>
                </a:cubicBezTo>
                <a:lnTo>
                  <a:pt x="1177447" y="303213"/>
                </a:lnTo>
                <a:cubicBezTo>
                  <a:pt x="1416179" y="255467"/>
                  <a:pt x="1218781" y="291182"/>
                  <a:pt x="1778696" y="278161"/>
                </a:cubicBezTo>
                <a:cubicBezTo>
                  <a:pt x="1931317" y="227287"/>
                  <a:pt x="1767086" y="278104"/>
                  <a:pt x="2167003" y="253109"/>
                </a:cubicBezTo>
                <a:cubicBezTo>
                  <a:pt x="2184185" y="252035"/>
                  <a:pt x="2200274" y="244190"/>
                  <a:pt x="2217107" y="240583"/>
                </a:cubicBezTo>
                <a:cubicBezTo>
                  <a:pt x="2258742" y="231661"/>
                  <a:pt x="2301058" y="225858"/>
                  <a:pt x="2342367" y="215531"/>
                </a:cubicBezTo>
                <a:cubicBezTo>
                  <a:pt x="2359068" y="211356"/>
                  <a:pt x="2375341" y="204718"/>
                  <a:pt x="2392471" y="203005"/>
                </a:cubicBezTo>
                <a:cubicBezTo>
                  <a:pt x="2459075" y="196345"/>
                  <a:pt x="2526082" y="194654"/>
                  <a:pt x="2592888" y="190479"/>
                </a:cubicBezTo>
                <a:cubicBezTo>
                  <a:pt x="2634735" y="176530"/>
                  <a:pt x="2633385" y="175913"/>
                  <a:pt x="2680570" y="165427"/>
                </a:cubicBezTo>
                <a:cubicBezTo>
                  <a:pt x="2701353" y="160809"/>
                  <a:pt x="2722417" y="157519"/>
                  <a:pt x="2743200" y="152901"/>
                </a:cubicBezTo>
                <a:cubicBezTo>
                  <a:pt x="2760005" y="149166"/>
                  <a:pt x="2776139" y="141695"/>
                  <a:pt x="2793304" y="140375"/>
                </a:cubicBezTo>
                <a:cubicBezTo>
                  <a:pt x="2884986" y="133323"/>
                  <a:pt x="2977019" y="132024"/>
                  <a:pt x="3068877" y="127849"/>
                </a:cubicBezTo>
                <a:cubicBezTo>
                  <a:pt x="3237973" y="71484"/>
                  <a:pt x="3085502" y="118308"/>
                  <a:pt x="3519814" y="102797"/>
                </a:cubicBezTo>
                <a:lnTo>
                  <a:pt x="3807913" y="90271"/>
                </a:lnTo>
                <a:cubicBezTo>
                  <a:pt x="3896437" y="72566"/>
                  <a:pt x="3850345" y="84478"/>
                  <a:pt x="3945699" y="52693"/>
                </a:cubicBezTo>
                <a:cubicBezTo>
                  <a:pt x="3958225" y="48518"/>
                  <a:pt x="3970092" y="40861"/>
                  <a:pt x="3983277" y="40167"/>
                </a:cubicBezTo>
                <a:lnTo>
                  <a:pt x="4221271" y="27641"/>
                </a:lnTo>
                <a:cubicBezTo>
                  <a:pt x="4237973" y="23466"/>
                  <a:pt x="4254823" y="19844"/>
                  <a:pt x="4271376" y="15115"/>
                </a:cubicBezTo>
                <a:cubicBezTo>
                  <a:pt x="4284072" y="11488"/>
                  <a:pt x="4295852" y="4227"/>
                  <a:pt x="4308954" y="2589"/>
                </a:cubicBezTo>
                <a:cubicBezTo>
                  <a:pt x="4329669" y="0"/>
                  <a:pt x="4350707" y="2589"/>
                  <a:pt x="4371584" y="2589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257800" y="4354513"/>
            <a:ext cx="9882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Testing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105400" y="5497513"/>
            <a:ext cx="10826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Training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rot="5400000" flipH="1" flipV="1">
            <a:off x="2020094" y="4990306"/>
            <a:ext cx="1295400" cy="1588"/>
          </a:xfrm>
          <a:prstGeom prst="straightConnector1">
            <a:avLst/>
          </a:prstGeom>
          <a:ln w="317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743200" y="4800600"/>
            <a:ext cx="22494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Generalization Error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322553" y="6477000"/>
            <a:ext cx="16690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Slide credit: D. </a:t>
            </a:r>
            <a:r>
              <a:rPr lang="en-US" sz="1200" dirty="0" err="1" smtClean="0"/>
              <a:t>Hoiem</a:t>
            </a:r>
            <a:endParaRPr lang="en-US" sz="1200" dirty="0"/>
          </a:p>
        </p:txBody>
      </p:sp>
      <p:sp>
        <p:nvSpPr>
          <p:cNvPr id="15" name="Rectangle 14"/>
          <p:cNvSpPr/>
          <p:nvPr/>
        </p:nvSpPr>
        <p:spPr>
          <a:xfrm>
            <a:off x="1917700" y="5257800"/>
            <a:ext cx="6235700" cy="63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905000" y="3352800"/>
            <a:ext cx="62357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35113" y="2668588"/>
            <a:ext cx="4789487" cy="3568700"/>
            <a:chOff x="1535668" y="2667794"/>
            <a:chExt cx="4788932" cy="3568938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1905512" y="5866819"/>
              <a:ext cx="4419088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830" name="TextBox 6"/>
            <p:cNvSpPr txBox="1">
              <a:spLocks noChangeArrowheads="1"/>
            </p:cNvSpPr>
            <p:nvPr/>
          </p:nvSpPr>
          <p:spPr bwMode="auto">
            <a:xfrm>
              <a:off x="2743200" y="5867400"/>
              <a:ext cx="322402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Number of Training Examples</a:t>
              </a:r>
            </a:p>
          </p:txBody>
        </p:sp>
        <p:sp>
          <p:nvSpPr>
            <p:cNvPr id="34831" name="TextBox 9"/>
            <p:cNvSpPr txBox="1">
              <a:spLocks noChangeArrowheads="1"/>
            </p:cNvSpPr>
            <p:nvPr/>
          </p:nvSpPr>
          <p:spPr bwMode="auto">
            <a:xfrm rot="-5400000">
              <a:off x="1371520" y="4141636"/>
              <a:ext cx="69762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Error</a:t>
              </a:r>
            </a:p>
          </p:txBody>
        </p:sp>
        <p:cxnSp>
          <p:nvCxnSpPr>
            <p:cNvPr id="5" name="Straight Arrow Connector 4"/>
            <p:cNvCxnSpPr/>
            <p:nvPr/>
          </p:nvCxnSpPr>
          <p:spPr>
            <a:xfrm rot="5400000" flipH="1" flipV="1">
              <a:off x="304413" y="4267307"/>
              <a:ext cx="3200613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3048000" y="1981200"/>
            <a:ext cx="250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Fixed prediction model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1" grpId="0"/>
      <p:bldP spid="15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Datasets</a:t>
            </a:r>
          </a:p>
        </p:txBody>
      </p:sp>
      <p:sp>
        <p:nvSpPr>
          <p:cNvPr id="67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Circa 2001: 5 categories, 100s of images per category</a:t>
            </a:r>
          </a:p>
          <a:p>
            <a:pPr eaLnBrk="1" hangingPunct="1"/>
            <a:r>
              <a:rPr lang="en-US" dirty="0" smtClean="0"/>
              <a:t>Circa 2004: 101 categories</a:t>
            </a:r>
          </a:p>
          <a:p>
            <a:pPr eaLnBrk="1" hangingPunct="1"/>
            <a:r>
              <a:rPr lang="en-US" dirty="0" smtClean="0"/>
              <a:t>Today: up to thousands of categories, millions of images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891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Caltech 101 &amp; 256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2819400"/>
            <a:ext cx="419100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5257800" y="5715000"/>
            <a:ext cx="3048000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>
                <a:cs typeface="Arial" charset="0"/>
              </a:rPr>
              <a:t>Griffin, Holub, Perona, 2007 </a:t>
            </a: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838200" y="6470650"/>
            <a:ext cx="3295650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>
                <a:cs typeface="Arial" charset="0"/>
              </a:rPr>
              <a:t>Fei-Fei, Fergus, Perona, 2004 </a:t>
            </a:r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4" cstate="print"/>
          <a:srcRect b="8249"/>
          <a:stretch>
            <a:fillRect/>
          </a:stretch>
        </p:blipFill>
        <p:spPr bwMode="auto">
          <a:xfrm>
            <a:off x="685800" y="1660525"/>
            <a:ext cx="3606800" cy="474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Rectangle 8"/>
          <p:cNvSpPr>
            <a:spLocks noChangeArrowheads="1"/>
          </p:cNvSpPr>
          <p:nvPr/>
        </p:nvSpPr>
        <p:spPr bwMode="auto">
          <a:xfrm>
            <a:off x="457200" y="914400"/>
            <a:ext cx="7924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hlinkClick r:id="rId5"/>
              </a:rPr>
              <a:t>http://www.vision.caltech.edu/Image_Datasets/Caltech101/</a:t>
            </a:r>
            <a:endParaRPr lang="en-US">
              <a:hlinkClick r:id="rId6"/>
            </a:endParaRPr>
          </a:p>
          <a:p>
            <a:pPr algn="ctr"/>
            <a:r>
              <a:rPr lang="en-US">
                <a:hlinkClick r:id="rId6"/>
              </a:rPr>
              <a:t>http://www.vision.caltech.edu/Image_Datasets/Caltech256/</a:t>
            </a:r>
            <a:endParaRPr lang="en-US"/>
          </a:p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715963"/>
          </a:xfrm>
        </p:spPr>
        <p:txBody>
          <a:bodyPr/>
          <a:lstStyle/>
          <a:p>
            <a:pPr eaLnBrk="1" hangingPunct="1"/>
            <a:r>
              <a:rPr lang="en-US" sz="4000" dirty="0" smtClean="0"/>
              <a:t>Caltech-101: </a:t>
            </a:r>
            <a:r>
              <a:rPr lang="en-US" sz="4000" dirty="0" err="1" smtClean="0"/>
              <a:t>Intraclass</a:t>
            </a:r>
            <a:r>
              <a:rPr lang="en-US" sz="4000" dirty="0" smtClean="0"/>
              <a:t> variability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846138"/>
            <a:ext cx="7010400" cy="593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The PASCAL Visual Object Classes Challenge (2005-present)</a:t>
            </a:r>
          </a:p>
        </p:txBody>
      </p:sp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304800" y="1828800"/>
            <a:ext cx="7848600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smtClean="0">
                <a:cs typeface="Arial" charset="0"/>
              </a:rPr>
              <a:t>Challenge </a:t>
            </a:r>
            <a:r>
              <a:rPr lang="en-US" b="1" dirty="0">
                <a:cs typeface="Arial" charset="0"/>
              </a:rPr>
              <a:t>classes:</a:t>
            </a:r>
            <a:endParaRPr lang="en-US" i="1" dirty="0">
              <a:cs typeface="Arial" charset="0"/>
            </a:endParaRPr>
          </a:p>
          <a:p>
            <a:r>
              <a:rPr lang="en-US" i="1" dirty="0">
                <a:cs typeface="Arial" charset="0"/>
              </a:rPr>
              <a:t>Person:</a:t>
            </a:r>
            <a:r>
              <a:rPr lang="en-US" dirty="0">
                <a:cs typeface="Arial" charset="0"/>
              </a:rPr>
              <a:t> person </a:t>
            </a:r>
          </a:p>
          <a:p>
            <a:r>
              <a:rPr lang="en-US" i="1" dirty="0">
                <a:cs typeface="Arial" charset="0"/>
              </a:rPr>
              <a:t>Animal:</a:t>
            </a:r>
            <a:r>
              <a:rPr lang="en-US" dirty="0">
                <a:cs typeface="Arial" charset="0"/>
              </a:rPr>
              <a:t> bird, cat, cow, dog, horse, sheep </a:t>
            </a:r>
          </a:p>
          <a:p>
            <a:r>
              <a:rPr lang="en-US" i="1" dirty="0">
                <a:cs typeface="Arial" charset="0"/>
              </a:rPr>
              <a:t>Vehicle:</a:t>
            </a:r>
            <a:r>
              <a:rPr lang="en-US" dirty="0">
                <a:cs typeface="Arial" charset="0"/>
              </a:rPr>
              <a:t> </a:t>
            </a:r>
            <a:r>
              <a:rPr lang="en-US" dirty="0" err="1">
                <a:cs typeface="Arial" charset="0"/>
              </a:rPr>
              <a:t>aeroplane</a:t>
            </a:r>
            <a:r>
              <a:rPr lang="en-US" dirty="0">
                <a:cs typeface="Arial" charset="0"/>
              </a:rPr>
              <a:t>, bicycle, boat, bus, car, motorbike, train </a:t>
            </a:r>
          </a:p>
          <a:p>
            <a:r>
              <a:rPr lang="en-US" i="1" dirty="0">
                <a:cs typeface="Arial" charset="0"/>
              </a:rPr>
              <a:t>Indoor:</a:t>
            </a:r>
            <a:r>
              <a:rPr lang="en-US" dirty="0">
                <a:cs typeface="Arial" charset="0"/>
              </a:rPr>
              <a:t> bottle, chair, dining table, potted plant, sofa, </a:t>
            </a:r>
            <a:r>
              <a:rPr lang="en-US" dirty="0" err="1">
                <a:cs typeface="Arial" charset="0"/>
              </a:rPr>
              <a:t>tv</a:t>
            </a:r>
            <a:r>
              <a:rPr lang="en-US" dirty="0">
                <a:cs typeface="Arial" charset="0"/>
              </a:rPr>
              <a:t>/monitor </a:t>
            </a:r>
          </a:p>
          <a:p>
            <a:pPr>
              <a:spcBef>
                <a:spcPct val="50000"/>
              </a:spcBef>
            </a:pPr>
            <a:endParaRPr lang="en-US" dirty="0">
              <a:cs typeface="Arial" charset="0"/>
            </a:endParaRPr>
          </a:p>
        </p:txBody>
      </p:sp>
      <p:grpSp>
        <p:nvGrpSpPr>
          <p:cNvPr id="19460" name="Group 20"/>
          <p:cNvGrpSpPr>
            <a:grpSpLocks/>
          </p:cNvGrpSpPr>
          <p:nvPr/>
        </p:nvGrpSpPr>
        <p:grpSpPr bwMode="auto">
          <a:xfrm>
            <a:off x="1981200" y="3657600"/>
            <a:ext cx="5257800" cy="3011488"/>
            <a:chOff x="336" y="2160"/>
            <a:chExt cx="2388" cy="1368"/>
          </a:xfrm>
        </p:grpSpPr>
        <p:pic>
          <p:nvPicPr>
            <p:cNvPr id="19462" name="Picture 21" descr="aeroplane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6" y="2160"/>
              <a:ext cx="420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3" name="Picture 22" descr="bicycle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16" y="2160"/>
              <a:ext cx="420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4" name="Picture 23" descr="bird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296" y="2160"/>
              <a:ext cx="420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5" name="Picture 24" descr="boat">
              <a:hlinkClick r:id="rId9"/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776" y="2160"/>
              <a:ext cx="420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6" name="Picture 25" descr="bottle">
              <a:hlinkClick r:id="rId11"/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256" y="2160"/>
              <a:ext cx="420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7" name="Picture 26" descr="bus">
              <a:hlinkClick r:id="rId13"/>
            </p:cNvPr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36" y="2496"/>
              <a:ext cx="420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8" name="Picture 27" descr="car">
              <a:hlinkClick r:id="rId15"/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816" y="2496"/>
              <a:ext cx="420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9" name="Picture 28" descr="cat">
              <a:hlinkClick r:id="rId17"/>
            </p:cNvPr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296" y="2496"/>
              <a:ext cx="420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0" name="Picture 29" descr="chair">
              <a:hlinkClick r:id="rId19"/>
            </p:cNvPr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824" y="2496"/>
              <a:ext cx="420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1" name="Picture 30" descr="cow">
              <a:hlinkClick r:id="rId21"/>
            </p:cNvPr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2268" y="2496"/>
              <a:ext cx="420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2" name="Picture 31" descr="dining table">
              <a:hlinkClick r:id="rId23"/>
            </p:cNvPr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336" y="2832"/>
              <a:ext cx="420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3" name="Picture 32" descr="dog">
              <a:hlinkClick r:id="rId25"/>
            </p:cNvPr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816" y="2832"/>
              <a:ext cx="420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4" name="Picture 33" descr="horse">
              <a:hlinkClick r:id="rId27"/>
            </p:cNvPr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1296" y="2832"/>
              <a:ext cx="420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5" name="Picture 34" descr="motorbike">
              <a:hlinkClick r:id="rId29"/>
            </p:cNvPr>
            <p:cNvPicPr>
              <a:picLocks noChangeAspect="1" noChangeArrowheads="1"/>
            </p:cNvPicPr>
            <p:nvPr/>
          </p:nvPicPr>
          <p:blipFill>
            <a:blip r:embed="rId30" cstate="print"/>
            <a:srcRect/>
            <a:stretch>
              <a:fillRect/>
            </a:stretch>
          </p:blipFill>
          <p:spPr bwMode="auto">
            <a:xfrm>
              <a:off x="1824" y="2832"/>
              <a:ext cx="420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6" name="Picture 35" descr="person">
              <a:hlinkClick r:id="rId31"/>
            </p:cNvPr>
            <p:cNvPicPr>
              <a:picLocks noChangeAspect="1" noChangeArrowheads="1"/>
            </p:cNvPicPr>
            <p:nvPr/>
          </p:nvPicPr>
          <p:blipFill>
            <a:blip r:embed="rId32" cstate="print"/>
            <a:srcRect/>
            <a:stretch>
              <a:fillRect/>
            </a:stretch>
          </p:blipFill>
          <p:spPr bwMode="auto">
            <a:xfrm>
              <a:off x="2304" y="2832"/>
              <a:ext cx="420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7" name="Picture 36" descr="potted plant">
              <a:hlinkClick r:id="rId33"/>
            </p:cNvPr>
            <p:cNvPicPr>
              <a:picLocks noChangeAspect="1" noChangeArrowheads="1"/>
            </p:cNvPicPr>
            <p:nvPr/>
          </p:nvPicPr>
          <p:blipFill>
            <a:blip r:embed="rId34" cstate="print"/>
            <a:srcRect/>
            <a:stretch>
              <a:fillRect/>
            </a:stretch>
          </p:blipFill>
          <p:spPr bwMode="auto">
            <a:xfrm>
              <a:off x="336" y="3216"/>
              <a:ext cx="420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8" name="Picture 37" descr="sheep">
              <a:hlinkClick r:id="rId35"/>
            </p:cNvPr>
            <p:cNvPicPr>
              <a:picLocks noChangeAspect="1" noChangeArrowheads="1"/>
            </p:cNvPicPr>
            <p:nvPr/>
          </p:nvPicPr>
          <p:blipFill>
            <a:blip r:embed="rId36" cstate="print"/>
            <a:srcRect/>
            <a:stretch>
              <a:fillRect/>
            </a:stretch>
          </p:blipFill>
          <p:spPr bwMode="auto">
            <a:xfrm>
              <a:off x="816" y="3216"/>
              <a:ext cx="420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9" name="Picture 38" descr="sofa">
              <a:hlinkClick r:id="rId37"/>
            </p:cNvPr>
            <p:cNvPicPr>
              <a:picLocks noChangeAspect="1" noChangeArrowheads="1"/>
            </p:cNvPicPr>
            <p:nvPr/>
          </p:nvPicPr>
          <p:blipFill>
            <a:blip r:embed="rId38" cstate="print"/>
            <a:srcRect/>
            <a:stretch>
              <a:fillRect/>
            </a:stretch>
          </p:blipFill>
          <p:spPr bwMode="auto">
            <a:xfrm>
              <a:off x="1296" y="3216"/>
              <a:ext cx="420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80" name="Picture 39" descr="train">
              <a:hlinkClick r:id="rId39"/>
            </p:cNvPr>
            <p:cNvPicPr>
              <a:picLocks noChangeAspect="1" noChangeArrowheads="1"/>
            </p:cNvPicPr>
            <p:nvPr/>
          </p:nvPicPr>
          <p:blipFill>
            <a:blip r:embed="rId40" cstate="print"/>
            <a:srcRect/>
            <a:stretch>
              <a:fillRect/>
            </a:stretch>
          </p:blipFill>
          <p:spPr bwMode="auto">
            <a:xfrm>
              <a:off x="1836" y="3216"/>
              <a:ext cx="420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81" name="Picture 40" descr="tv/monitor">
              <a:hlinkClick r:id="rId41"/>
            </p:cNvPr>
            <p:cNvPicPr>
              <a:picLocks noChangeAspect="1" noChangeArrowheads="1"/>
            </p:cNvPicPr>
            <p:nvPr/>
          </p:nvPicPr>
          <p:blipFill>
            <a:blip r:embed="rId42" cstate="print"/>
            <a:srcRect/>
            <a:stretch>
              <a:fillRect/>
            </a:stretch>
          </p:blipFill>
          <p:spPr bwMode="auto">
            <a:xfrm>
              <a:off x="2304" y="3216"/>
              <a:ext cx="420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461" name="Rectangle 42"/>
          <p:cNvSpPr>
            <a:spLocks noChangeArrowheads="1"/>
          </p:cNvSpPr>
          <p:nvPr/>
        </p:nvSpPr>
        <p:spPr bwMode="auto">
          <a:xfrm>
            <a:off x="1981200" y="1371600"/>
            <a:ext cx="5257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hlinkClick r:id="rId43"/>
              </a:rPr>
              <a:t>http://pascallin.ecs.soton.ac.uk/challenges/VOC/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68313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The PASCAL Visual Object Classes Challenge (2005-present)</a:t>
            </a:r>
            <a:br>
              <a:rPr lang="en-US" sz="4000" dirty="0" smtClean="0"/>
            </a:br>
            <a:endParaRPr lang="en-US" sz="4000" dirty="0" smtClean="0"/>
          </a:p>
        </p:txBody>
      </p:sp>
      <p:sp>
        <p:nvSpPr>
          <p:cNvPr id="20483" name="Content Placeholder 26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525963"/>
          </a:xfrm>
        </p:spPr>
        <p:txBody>
          <a:bodyPr/>
          <a:lstStyle/>
          <a:p>
            <a:pPr eaLnBrk="1" hangingPunct="1"/>
            <a:r>
              <a:rPr lang="en-US" smtClean="0"/>
              <a:t>Main competitions</a:t>
            </a:r>
          </a:p>
          <a:p>
            <a:pPr lvl="1" eaLnBrk="1" hangingPunct="1"/>
            <a:r>
              <a:rPr lang="en-US" b="1" smtClean="0"/>
              <a:t>Classification:</a:t>
            </a:r>
            <a:r>
              <a:rPr lang="en-US" smtClean="0"/>
              <a:t> For each of the twenty classes, predicting presence/absence of an example of that class in the test image</a:t>
            </a:r>
          </a:p>
          <a:p>
            <a:pPr lvl="1" eaLnBrk="1" hangingPunct="1"/>
            <a:r>
              <a:rPr lang="en-US" b="1" smtClean="0"/>
              <a:t>Detection:</a:t>
            </a:r>
            <a:r>
              <a:rPr lang="en-US" smtClean="0"/>
              <a:t> Predicting the bounding box and label of each object from the twenty target classes in the test image</a:t>
            </a:r>
          </a:p>
        </p:txBody>
      </p:sp>
      <p:sp>
        <p:nvSpPr>
          <p:cNvPr id="20484" name="Rectangle 42"/>
          <p:cNvSpPr>
            <a:spLocks noChangeArrowheads="1"/>
          </p:cNvSpPr>
          <p:nvPr/>
        </p:nvSpPr>
        <p:spPr bwMode="auto">
          <a:xfrm>
            <a:off x="1981200" y="1382713"/>
            <a:ext cx="5257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hlinkClick r:id="rId3"/>
              </a:rPr>
              <a:t>http://pascallin.ecs.soton.ac.uk/challenges/VOC/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machine learning framework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r>
              <a:rPr lang="en-US" sz="2400" dirty="0" smtClean="0"/>
              <a:t>Apply a prediction function to a feature representation of the image to get the desired output:</a:t>
            </a:r>
            <a:br>
              <a:rPr lang="en-US" sz="2400" dirty="0" smtClean="0"/>
            </a:br>
            <a:endParaRPr lang="en-US" sz="2400" dirty="0" smtClean="0"/>
          </a:p>
          <a:p>
            <a:pPr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			</a:t>
            </a:r>
            <a:r>
              <a:rPr lang="en-US" sz="6000" dirty="0" smtClean="0">
                <a:solidFill>
                  <a:srgbClr val="0000FF"/>
                </a:solidFill>
              </a:rPr>
              <a:t>f(    ) = “apple”</a:t>
            </a:r>
          </a:p>
          <a:p>
            <a:pPr>
              <a:buNone/>
            </a:pPr>
            <a:r>
              <a:rPr lang="en-US" sz="6000" dirty="0" smtClean="0">
                <a:solidFill>
                  <a:srgbClr val="0000FF"/>
                </a:solidFill>
              </a:rPr>
              <a:t>			f(    ) = “tomato”</a:t>
            </a:r>
          </a:p>
          <a:p>
            <a:pPr>
              <a:buNone/>
            </a:pPr>
            <a:r>
              <a:rPr lang="en-US" sz="6000" dirty="0" smtClean="0">
                <a:solidFill>
                  <a:srgbClr val="0000FF"/>
                </a:solidFill>
              </a:rPr>
              <a:t>			f(    ) = “cow”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3505200"/>
            <a:ext cx="7620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4572000"/>
            <a:ext cx="7747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5715000"/>
            <a:ext cx="7747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The PASCAL Visual Object Classes Challenge (2005-present)</a:t>
            </a:r>
            <a:br>
              <a:rPr lang="en-US" sz="4000" dirty="0" smtClean="0"/>
            </a:br>
            <a:endParaRPr lang="en-US" sz="4000" dirty="0" smtClean="0"/>
          </a:p>
        </p:txBody>
      </p:sp>
      <p:sp>
        <p:nvSpPr>
          <p:cNvPr id="21507" name="Content Placeholder 26"/>
          <p:cNvSpPr>
            <a:spLocks noGrp="1"/>
          </p:cNvSpPr>
          <p:nvPr>
            <p:ph idx="1"/>
          </p:nvPr>
        </p:nvSpPr>
        <p:spPr>
          <a:xfrm>
            <a:off x="0" y="1981200"/>
            <a:ext cx="3733800" cy="4525963"/>
          </a:xfrm>
        </p:spPr>
        <p:txBody>
          <a:bodyPr/>
          <a:lstStyle/>
          <a:p>
            <a:pPr eaLnBrk="1" hangingPunct="1"/>
            <a:r>
              <a:rPr lang="en-US" sz="2400" smtClean="0"/>
              <a:t>“Taster” challenges</a:t>
            </a:r>
          </a:p>
          <a:p>
            <a:pPr lvl="1" eaLnBrk="1" hangingPunct="1"/>
            <a:r>
              <a:rPr lang="en-US" sz="2000" b="1" smtClean="0"/>
              <a:t>Segmentation:</a:t>
            </a:r>
            <a:r>
              <a:rPr lang="en-US" sz="2000" smtClean="0"/>
              <a:t> Generating pixel-wise segmentations giving the class of the object visible at each pixel, or "background" otherwise</a:t>
            </a:r>
            <a:br>
              <a:rPr lang="en-US" sz="2000" smtClean="0"/>
            </a:br>
            <a:endParaRPr lang="en-US" sz="2000" smtClean="0"/>
          </a:p>
          <a:p>
            <a:pPr lvl="1" eaLnBrk="1" hangingPunct="1"/>
            <a:r>
              <a:rPr lang="en-US" sz="2000" b="1" smtClean="0"/>
              <a:t>Person layout: </a:t>
            </a:r>
            <a:r>
              <a:rPr lang="en-US" sz="2000" smtClean="0"/>
              <a:t>Predicting the bounding box and label of each part of a person (head, hands, feet)</a:t>
            </a:r>
          </a:p>
        </p:txBody>
      </p:sp>
      <p:sp>
        <p:nvSpPr>
          <p:cNvPr id="21508" name="Rectangle 42"/>
          <p:cNvSpPr>
            <a:spLocks noChangeArrowheads="1"/>
          </p:cNvSpPr>
          <p:nvPr/>
        </p:nvSpPr>
        <p:spPr bwMode="auto">
          <a:xfrm>
            <a:off x="1981200" y="1447800"/>
            <a:ext cx="5257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hlinkClick r:id="rId3"/>
              </a:rPr>
              <a:t>http://pascallin.ecs.soton.ac.uk/challenges/VOC/</a:t>
            </a:r>
            <a:endParaRPr lang="en-US"/>
          </a:p>
        </p:txBody>
      </p:sp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2133600"/>
            <a:ext cx="260985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81750" y="2133600"/>
            <a:ext cx="260985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91000" y="3989388"/>
            <a:ext cx="4314825" cy="286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The PASCAL Visual Object Classes Challenge (2005-present)</a:t>
            </a:r>
            <a:br>
              <a:rPr lang="en-US" sz="4000" dirty="0" smtClean="0"/>
            </a:br>
            <a:endParaRPr lang="en-US" sz="4000" dirty="0" smtClean="0"/>
          </a:p>
        </p:txBody>
      </p:sp>
      <p:sp>
        <p:nvSpPr>
          <p:cNvPr id="21507" name="Content Placeholder 26"/>
          <p:cNvSpPr>
            <a:spLocks noGrp="1"/>
          </p:cNvSpPr>
          <p:nvPr>
            <p:ph idx="1"/>
          </p:nvPr>
        </p:nvSpPr>
        <p:spPr>
          <a:xfrm>
            <a:off x="0" y="1981200"/>
            <a:ext cx="3733800" cy="45259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“Taster” challenges</a:t>
            </a:r>
          </a:p>
          <a:p>
            <a:pPr lvl="1" eaLnBrk="1" hangingPunct="1"/>
            <a:r>
              <a:rPr lang="en-US" sz="2000" b="1" dirty="0" smtClean="0"/>
              <a:t>Action classification</a:t>
            </a:r>
            <a:endParaRPr lang="en-US" sz="2000" dirty="0" smtClean="0"/>
          </a:p>
        </p:txBody>
      </p:sp>
      <p:sp>
        <p:nvSpPr>
          <p:cNvPr id="21508" name="Rectangle 42"/>
          <p:cNvSpPr>
            <a:spLocks noChangeArrowheads="1"/>
          </p:cNvSpPr>
          <p:nvPr/>
        </p:nvSpPr>
        <p:spPr bwMode="auto">
          <a:xfrm>
            <a:off x="1981200" y="1447800"/>
            <a:ext cx="5257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hlinkClick r:id="rId3"/>
              </a:rPr>
              <a:t>http://pascallin.ecs.soton.ac.uk/challenges/VOC/</a:t>
            </a:r>
            <a:endParaRPr lang="en-US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048000"/>
            <a:ext cx="205481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0800" y="3048001"/>
            <a:ext cx="1934261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3048000"/>
            <a:ext cx="1934261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34199" y="3048000"/>
            <a:ext cx="1934261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8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1" y="4724400"/>
            <a:ext cx="2057400" cy="1539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9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90799" y="4724400"/>
            <a:ext cx="1905001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0" name="Picture 8"/>
          <p:cNvPicPr>
            <a:picLocks noChangeAspect="1" noChangeArrowheads="1"/>
          </p:cNvPicPr>
          <p:nvPr/>
        </p:nvPicPr>
        <p:blipFill>
          <a:blip r:embed="rId10" cstate="print"/>
          <a:srcRect r="19162"/>
          <a:stretch>
            <a:fillRect/>
          </a:stretch>
        </p:blipFill>
        <p:spPr bwMode="auto">
          <a:xfrm>
            <a:off x="4800598" y="4724400"/>
            <a:ext cx="1905001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1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34200" y="4724400"/>
            <a:ext cx="1905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619250"/>
            <a:ext cx="7010400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4648200" y="6491288"/>
            <a:ext cx="44719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>
                <a:cs typeface="Arial" charset="0"/>
              </a:rPr>
              <a:t>Russell, Torralba, Murphy, Freeman, 2008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LabelMe</a:t>
            </a:r>
          </a:p>
        </p:txBody>
      </p:sp>
      <p:sp>
        <p:nvSpPr>
          <p:cNvPr id="24581" name="Rectangle 6"/>
          <p:cNvSpPr>
            <a:spLocks noChangeArrowheads="1"/>
          </p:cNvSpPr>
          <p:nvPr/>
        </p:nvSpPr>
        <p:spPr bwMode="auto">
          <a:xfrm>
            <a:off x="2562225" y="990600"/>
            <a:ext cx="39147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hlinkClick r:id="rId4"/>
              </a:rPr>
              <a:t>http://labelme.csail.mit.edu/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80 Million Tiny Images</a:t>
            </a:r>
          </a:p>
        </p:txBody>
      </p:sp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1905000" y="762000"/>
            <a:ext cx="533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hlinkClick r:id="rId3"/>
              </a:rPr>
              <a:t>http://people.csail.mit.edu/torralba/tinyimages/</a:t>
            </a:r>
            <a:endParaRPr lang="en-US"/>
          </a:p>
        </p:txBody>
      </p:sp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252538"/>
            <a:ext cx="7467600" cy="560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715962"/>
          </a:xfrm>
        </p:spPr>
        <p:txBody>
          <a:bodyPr/>
          <a:lstStyle/>
          <a:p>
            <a:r>
              <a:rPr lang="en-US" dirty="0" err="1" smtClean="0"/>
              <a:t>ImageNet</a:t>
            </a:r>
            <a:endParaRPr lang="en-US" dirty="0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447800"/>
            <a:ext cx="7793154" cy="526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905000" y="914400"/>
            <a:ext cx="533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>
                <a:hlinkClick r:id="rId4"/>
              </a:rPr>
              <a:t>http://www.image-net.org/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Caltech101 dataset</a:t>
            </a:r>
          </a:p>
        </p:txBody>
      </p:sp>
      <p:pic>
        <p:nvPicPr>
          <p:cNvPr id="19459" name="Picture 3" descr="image_0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062038"/>
            <a:ext cx="982663" cy="1071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9460" name="Picture 4" descr="image_00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19225" y="1062038"/>
            <a:ext cx="1247775" cy="1071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9461" name="Picture 5" descr="image_000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1062038"/>
            <a:ext cx="763588" cy="1071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9462" name="Picture 6" descr="image_00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0288" y="1062038"/>
            <a:ext cx="1484312" cy="1071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9463" name="Picture 7" descr="image_00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70575" y="1062038"/>
            <a:ext cx="1516063" cy="1071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9464" name="Picture 8" descr="image_001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000" y="2205038"/>
            <a:ext cx="1112838" cy="1071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9465" name="Picture 9" descr="image_001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27625" y="1062038"/>
            <a:ext cx="660400" cy="1071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9466" name="Picture 10" descr="image_00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43788" y="1062038"/>
            <a:ext cx="1319212" cy="1071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9467" name="Picture 11" descr="image_003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68450" y="2205038"/>
            <a:ext cx="1135063" cy="1071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9468" name="Picture 12" descr="image_000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54313" y="2205038"/>
            <a:ext cx="800100" cy="1071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9469" name="Picture 13" descr="image_00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616325" y="2205038"/>
            <a:ext cx="1625600" cy="1071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9470" name="Picture 14" descr="image_001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334000" y="2205038"/>
            <a:ext cx="1352550" cy="1071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9471" name="Picture 15" descr="image_002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759575" y="2205038"/>
            <a:ext cx="631825" cy="1071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9472" name="Picture 16" descr="image_0006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467600" y="2205038"/>
            <a:ext cx="1295400" cy="10715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9473" name="Rectangle 17"/>
          <p:cNvSpPr>
            <a:spLocks noChangeArrowheads="1"/>
          </p:cNvSpPr>
          <p:nvPr/>
        </p:nvSpPr>
        <p:spPr bwMode="auto">
          <a:xfrm>
            <a:off x="654920" y="685800"/>
            <a:ext cx="7834159" cy="30777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400" b="1" dirty="0" smtClean="0">
                <a:solidFill>
                  <a:srgbClr val="000000"/>
                </a:solidFill>
                <a:latin typeface="Courier New" pitchFamily="49" charset="0"/>
              </a:rPr>
              <a:t>http://</a:t>
            </a:r>
            <a:r>
              <a:rPr lang="en-US" sz="1400" b="1" dirty="0" err="1" smtClean="0">
                <a:solidFill>
                  <a:srgbClr val="000000"/>
                </a:solidFill>
                <a:latin typeface="Courier New" pitchFamily="49" charset="0"/>
              </a:rPr>
              <a:t>www.vision.caltech.edu</a:t>
            </a:r>
            <a:r>
              <a:rPr lang="en-US" sz="1400" b="1" dirty="0" smtClean="0">
                <a:solidFill>
                  <a:srgbClr val="000000"/>
                </a:solidFill>
                <a:latin typeface="Courier New" pitchFamily="49" charset="0"/>
              </a:rPr>
              <a:t>/</a:t>
            </a:r>
            <a:r>
              <a:rPr lang="en-US" sz="1400" b="1" dirty="0" err="1" smtClean="0">
                <a:solidFill>
                  <a:srgbClr val="000000"/>
                </a:solidFill>
                <a:latin typeface="Courier New" pitchFamily="49" charset="0"/>
              </a:rPr>
              <a:t>Image_Datasets</a:t>
            </a:r>
            <a:r>
              <a:rPr lang="en-US" sz="1400" b="1" dirty="0" smtClean="0">
                <a:solidFill>
                  <a:srgbClr val="000000"/>
                </a:solidFill>
                <a:latin typeface="Courier New" pitchFamily="49" charset="0"/>
              </a:rPr>
              <a:t>/Caltech101/Caltech101.html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838200" y="3581400"/>
            <a:ext cx="7508875" cy="2911475"/>
            <a:chOff x="528" y="2256"/>
            <a:chExt cx="4730" cy="1834"/>
          </a:xfrm>
        </p:grpSpPr>
        <p:sp>
          <p:nvSpPr>
            <p:cNvPr id="19475" name="Text Box 19"/>
            <p:cNvSpPr txBox="1">
              <a:spLocks noChangeArrowheads="1"/>
            </p:cNvSpPr>
            <p:nvPr/>
          </p:nvSpPr>
          <p:spPr bwMode="auto">
            <a:xfrm>
              <a:off x="672" y="2256"/>
              <a:ext cx="4525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2000" dirty="0" smtClean="0">
                  <a:solidFill>
                    <a:srgbClr val="000000"/>
                  </a:solidFill>
                </a:rPr>
                <a:t>Multi-class classification results (30 training images per class)</a:t>
              </a:r>
            </a:p>
          </p:txBody>
        </p:sp>
        <p:pic>
          <p:nvPicPr>
            <p:cNvPr id="19476" name="Picture 20" descr="caltech101_results2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528" y="2490"/>
              <a:ext cx="4730" cy="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14199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5"/>
          <p:cNvSpPr>
            <a:spLocks noGrp="1"/>
          </p:cNvSpPr>
          <p:nvPr>
            <p:ph type="title"/>
          </p:nvPr>
        </p:nvSpPr>
        <p:spPr>
          <a:xfrm>
            <a:off x="685800" y="76200"/>
            <a:ext cx="8458200" cy="838200"/>
          </a:xfrm>
        </p:spPr>
        <p:txBody>
          <a:bodyPr/>
          <a:lstStyle/>
          <a:p>
            <a:r>
              <a:rPr lang="en-US" sz="3600" dirty="0" smtClean="0"/>
              <a:t>Bags of features for action recognition</a:t>
            </a:r>
          </a:p>
        </p:txBody>
      </p:sp>
      <p:sp>
        <p:nvSpPr>
          <p:cNvPr id="23555" name="Rectangle 7"/>
          <p:cNvSpPr>
            <a:spLocks noChangeArrowheads="1"/>
          </p:cNvSpPr>
          <p:nvPr/>
        </p:nvSpPr>
        <p:spPr bwMode="auto">
          <a:xfrm>
            <a:off x="228600" y="6121400"/>
            <a:ext cx="8686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Juan Carlos Niebles, Hongcheng Wang and Li Fei-Fei, </a:t>
            </a:r>
            <a:r>
              <a:rPr lang="en-US" sz="1600" b="1">
                <a:hlinkClick r:id="rId3"/>
              </a:rPr>
              <a:t>Unsupervised Learning of Human Action Categories Using Spatial-Temporal Words</a:t>
            </a:r>
            <a:r>
              <a:rPr lang="en-US" sz="1600"/>
              <a:t>, IJCV 2008.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492250"/>
            <a:ext cx="7010400" cy="264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Box 9"/>
          <p:cNvSpPr txBox="1">
            <a:spLocks noChangeArrowheads="1"/>
          </p:cNvSpPr>
          <p:nvPr/>
        </p:nvSpPr>
        <p:spPr bwMode="auto">
          <a:xfrm>
            <a:off x="2655888" y="990600"/>
            <a:ext cx="37449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Space-time interest points</a:t>
            </a:r>
          </a:p>
        </p:txBody>
      </p:sp>
      <p:pic>
        <p:nvPicPr>
          <p:cNvPr id="2355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4160838"/>
            <a:ext cx="6019800" cy="178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068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5"/>
          <p:cNvSpPr>
            <a:spLocks noGrp="1"/>
          </p:cNvSpPr>
          <p:nvPr>
            <p:ph type="title"/>
          </p:nvPr>
        </p:nvSpPr>
        <p:spPr>
          <a:xfrm>
            <a:off x="685800" y="76200"/>
            <a:ext cx="8153400" cy="838200"/>
          </a:xfrm>
        </p:spPr>
        <p:txBody>
          <a:bodyPr/>
          <a:lstStyle/>
          <a:p>
            <a:r>
              <a:rPr lang="en-US" sz="3600" dirty="0" smtClean="0"/>
              <a:t>Bags of features for action recognition</a:t>
            </a:r>
          </a:p>
        </p:txBody>
      </p:sp>
      <p:sp>
        <p:nvSpPr>
          <p:cNvPr id="24579" name="Rectangle 7"/>
          <p:cNvSpPr>
            <a:spLocks noChangeArrowheads="1"/>
          </p:cNvSpPr>
          <p:nvPr/>
        </p:nvSpPr>
        <p:spPr bwMode="auto">
          <a:xfrm>
            <a:off x="228600" y="6121400"/>
            <a:ext cx="8686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Juan Carlos Niebles, Hongcheng Wang and Li Fei-Fei, </a:t>
            </a:r>
            <a:r>
              <a:rPr lang="en-US" sz="1600" b="1">
                <a:hlinkClick r:id="rId3"/>
              </a:rPr>
              <a:t>Unsupervised Learning of Human Action Categories Using Spatial-Temporal Words</a:t>
            </a:r>
            <a:r>
              <a:rPr lang="en-US" sz="1600"/>
              <a:t>, IJCV 2008.</a:t>
            </a:r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9263" y="1066800"/>
            <a:ext cx="5519737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914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classification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Given the bag-of-features representations of images from different classes, how do we learn a model for distinguishing them?</a:t>
            </a:r>
          </a:p>
        </p:txBody>
      </p:sp>
      <p:grpSp>
        <p:nvGrpSpPr>
          <p:cNvPr id="14340" name="Group 4"/>
          <p:cNvGrpSpPr>
            <a:grpSpLocks/>
          </p:cNvGrpSpPr>
          <p:nvPr/>
        </p:nvGrpSpPr>
        <p:grpSpPr bwMode="auto">
          <a:xfrm>
            <a:off x="228600" y="3505200"/>
            <a:ext cx="8763000" cy="2209800"/>
            <a:chOff x="144" y="1776"/>
            <a:chExt cx="5520" cy="1392"/>
          </a:xfrm>
        </p:grpSpPr>
        <p:sp>
          <p:nvSpPr>
            <p:cNvPr id="14341" name="Rectangle 5"/>
            <p:cNvSpPr>
              <a:spLocks noChangeArrowheads="1"/>
            </p:cNvSpPr>
            <p:nvPr/>
          </p:nvSpPr>
          <p:spPr bwMode="auto">
            <a:xfrm>
              <a:off x="4944" y="1776"/>
              <a:ext cx="96" cy="112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2" name="Rectangle 6"/>
            <p:cNvSpPr>
              <a:spLocks noChangeArrowheads="1"/>
            </p:cNvSpPr>
            <p:nvPr/>
          </p:nvSpPr>
          <p:spPr bwMode="auto">
            <a:xfrm>
              <a:off x="4320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3" name="Rectangle 7"/>
            <p:cNvSpPr>
              <a:spLocks noChangeArrowheads="1"/>
            </p:cNvSpPr>
            <p:nvPr/>
          </p:nvSpPr>
          <p:spPr bwMode="auto">
            <a:xfrm>
              <a:off x="4608" y="2592"/>
              <a:ext cx="96" cy="313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4" name="Rectangle 8"/>
            <p:cNvSpPr>
              <a:spLocks noChangeArrowheads="1"/>
            </p:cNvSpPr>
            <p:nvPr/>
          </p:nvSpPr>
          <p:spPr bwMode="auto">
            <a:xfrm>
              <a:off x="5328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5" name="Rectangle 9"/>
            <p:cNvSpPr>
              <a:spLocks noChangeArrowheads="1"/>
            </p:cNvSpPr>
            <p:nvPr/>
          </p:nvSpPr>
          <p:spPr bwMode="auto">
            <a:xfrm>
              <a:off x="2976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6" name="Rectangle 10"/>
            <p:cNvSpPr>
              <a:spLocks noChangeArrowheads="1"/>
            </p:cNvSpPr>
            <p:nvPr/>
          </p:nvSpPr>
          <p:spPr bwMode="auto">
            <a:xfrm>
              <a:off x="2400" y="2208"/>
              <a:ext cx="96" cy="72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7" name="Rectangle 11"/>
            <p:cNvSpPr>
              <a:spLocks noChangeArrowheads="1"/>
            </p:cNvSpPr>
            <p:nvPr/>
          </p:nvSpPr>
          <p:spPr bwMode="auto">
            <a:xfrm>
              <a:off x="2688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8" name="Rectangle 12"/>
            <p:cNvSpPr>
              <a:spLocks noChangeArrowheads="1"/>
            </p:cNvSpPr>
            <p:nvPr/>
          </p:nvSpPr>
          <p:spPr bwMode="auto">
            <a:xfrm>
              <a:off x="3408" y="2880"/>
              <a:ext cx="96" cy="4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9" name="Rectangle 13"/>
            <p:cNvSpPr>
              <a:spLocks noChangeArrowheads="1"/>
            </p:cNvSpPr>
            <p:nvPr/>
          </p:nvSpPr>
          <p:spPr bwMode="auto">
            <a:xfrm>
              <a:off x="960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0" name="Rectangle 14"/>
            <p:cNvSpPr>
              <a:spLocks noChangeArrowheads="1"/>
            </p:cNvSpPr>
            <p:nvPr/>
          </p:nvSpPr>
          <p:spPr bwMode="auto">
            <a:xfrm>
              <a:off x="384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1" name="Rectangle 15"/>
            <p:cNvSpPr>
              <a:spLocks noChangeArrowheads="1"/>
            </p:cNvSpPr>
            <p:nvPr/>
          </p:nvSpPr>
          <p:spPr bwMode="auto">
            <a:xfrm>
              <a:off x="672" y="1897"/>
              <a:ext cx="96" cy="1008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2" name="Rectangle 16"/>
            <p:cNvSpPr>
              <a:spLocks noChangeArrowheads="1"/>
            </p:cNvSpPr>
            <p:nvPr/>
          </p:nvSpPr>
          <p:spPr bwMode="auto">
            <a:xfrm>
              <a:off x="1392" y="2185"/>
              <a:ext cx="96" cy="720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3" name="Line 17"/>
            <p:cNvSpPr>
              <a:spLocks noChangeShapeType="1"/>
            </p:cNvSpPr>
            <p:nvPr/>
          </p:nvSpPr>
          <p:spPr bwMode="auto">
            <a:xfrm>
              <a:off x="144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4" name="Line 18"/>
            <p:cNvSpPr>
              <a:spLocks noChangeShapeType="1"/>
            </p:cNvSpPr>
            <p:nvPr/>
          </p:nvSpPr>
          <p:spPr bwMode="auto">
            <a:xfrm flipV="1">
              <a:off x="144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4355" name="Picture 19" descr="ermine"/>
            <p:cNvPicPr>
              <a:picLocks noChangeAspect="1" noChangeArrowheads="1"/>
            </p:cNvPicPr>
            <p:nvPr/>
          </p:nvPicPr>
          <p:blipFill>
            <a:blip r:embed="rId3" cstate="print"/>
            <a:srcRect l="50569" t="17148" r="37727" b="76851"/>
            <a:stretch>
              <a:fillRect/>
            </a:stretch>
          </p:blipFill>
          <p:spPr bwMode="auto">
            <a:xfrm>
              <a:off x="1296" y="2963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6" name="Picture 20" descr="bicycle"/>
            <p:cNvPicPr>
              <a:picLocks noChangeAspect="1" noChangeArrowheads="1"/>
            </p:cNvPicPr>
            <p:nvPr/>
          </p:nvPicPr>
          <p:blipFill>
            <a:blip r:embed="rId4" cstate="print"/>
            <a:srcRect l="20000" r="55000" b="54236"/>
            <a:stretch>
              <a:fillRect/>
            </a:stretch>
          </p:blipFill>
          <p:spPr bwMode="auto">
            <a:xfrm>
              <a:off x="288" y="2953"/>
              <a:ext cx="197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7" name="Picture 21" descr="ermine"/>
            <p:cNvPicPr>
              <a:picLocks noChangeAspect="1" noChangeArrowheads="1"/>
            </p:cNvPicPr>
            <p:nvPr/>
          </p:nvPicPr>
          <p:blipFill>
            <a:blip r:embed="rId3" cstate="print"/>
            <a:srcRect l="49399" t="22293" r="38898" b="71706"/>
            <a:stretch>
              <a:fillRect/>
            </a:stretch>
          </p:blipFill>
          <p:spPr bwMode="auto">
            <a:xfrm>
              <a:off x="576" y="2953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58" name="Line 22"/>
            <p:cNvSpPr>
              <a:spLocks noChangeShapeType="1"/>
            </p:cNvSpPr>
            <p:nvPr/>
          </p:nvSpPr>
          <p:spPr bwMode="auto">
            <a:xfrm>
              <a:off x="4080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9" name="Line 23"/>
            <p:cNvSpPr>
              <a:spLocks noChangeShapeType="1"/>
            </p:cNvSpPr>
            <p:nvPr/>
          </p:nvSpPr>
          <p:spPr bwMode="auto">
            <a:xfrm flipV="1">
              <a:off x="4080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0" name="Line 24"/>
            <p:cNvSpPr>
              <a:spLocks noChangeShapeType="1"/>
            </p:cNvSpPr>
            <p:nvPr/>
          </p:nvSpPr>
          <p:spPr bwMode="auto">
            <a:xfrm>
              <a:off x="2160" y="2928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1" name="Line 25"/>
            <p:cNvSpPr>
              <a:spLocks noChangeShapeType="1"/>
            </p:cNvSpPr>
            <p:nvPr/>
          </p:nvSpPr>
          <p:spPr bwMode="auto">
            <a:xfrm flipV="1">
              <a:off x="2160" y="1824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4362" name="Picture 26" descr="violin"/>
            <p:cNvPicPr>
              <a:picLocks noChangeAspect="1" noChangeArrowheads="1"/>
            </p:cNvPicPr>
            <p:nvPr/>
          </p:nvPicPr>
          <p:blipFill>
            <a:blip r:embed="rId5" cstate="print"/>
            <a:srcRect t="76233"/>
            <a:stretch>
              <a:fillRect/>
            </a:stretch>
          </p:blipFill>
          <p:spPr bwMode="auto">
            <a:xfrm>
              <a:off x="864" y="2976"/>
              <a:ext cx="33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3" name="Picture 27" descr="ermine"/>
            <p:cNvPicPr>
              <a:picLocks noChangeAspect="1" noChangeArrowheads="1"/>
            </p:cNvPicPr>
            <p:nvPr/>
          </p:nvPicPr>
          <p:blipFill>
            <a:blip r:embed="rId3" cstate="print"/>
            <a:srcRect l="50569" t="17148" r="37727" b="76851"/>
            <a:stretch>
              <a:fillRect/>
            </a:stretch>
          </p:blipFill>
          <p:spPr bwMode="auto">
            <a:xfrm>
              <a:off x="3360" y="2963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4" name="Picture 28" descr="bicycle"/>
            <p:cNvPicPr>
              <a:picLocks noChangeAspect="1" noChangeArrowheads="1"/>
            </p:cNvPicPr>
            <p:nvPr/>
          </p:nvPicPr>
          <p:blipFill>
            <a:blip r:embed="rId4" cstate="print"/>
            <a:srcRect l="20000" r="55000" b="54236"/>
            <a:stretch>
              <a:fillRect/>
            </a:stretch>
          </p:blipFill>
          <p:spPr bwMode="auto">
            <a:xfrm>
              <a:off x="2304" y="2953"/>
              <a:ext cx="197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5" name="Picture 29" descr="ermine"/>
            <p:cNvPicPr>
              <a:picLocks noChangeAspect="1" noChangeArrowheads="1"/>
            </p:cNvPicPr>
            <p:nvPr/>
          </p:nvPicPr>
          <p:blipFill>
            <a:blip r:embed="rId3" cstate="print"/>
            <a:srcRect l="49399" t="22293" r="38898" b="71706"/>
            <a:stretch>
              <a:fillRect/>
            </a:stretch>
          </p:blipFill>
          <p:spPr bwMode="auto">
            <a:xfrm>
              <a:off x="2592" y="2976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6" name="Picture 30" descr="violin"/>
            <p:cNvPicPr>
              <a:picLocks noChangeAspect="1" noChangeArrowheads="1"/>
            </p:cNvPicPr>
            <p:nvPr/>
          </p:nvPicPr>
          <p:blipFill>
            <a:blip r:embed="rId5" cstate="print"/>
            <a:srcRect t="76233"/>
            <a:stretch>
              <a:fillRect/>
            </a:stretch>
          </p:blipFill>
          <p:spPr bwMode="auto">
            <a:xfrm>
              <a:off x="2832" y="2976"/>
              <a:ext cx="33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7" name="Picture 31" descr="ermine"/>
            <p:cNvPicPr>
              <a:picLocks noChangeAspect="1" noChangeArrowheads="1"/>
            </p:cNvPicPr>
            <p:nvPr/>
          </p:nvPicPr>
          <p:blipFill>
            <a:blip r:embed="rId3" cstate="print"/>
            <a:srcRect l="50569" t="17148" r="37727" b="76851"/>
            <a:stretch>
              <a:fillRect/>
            </a:stretch>
          </p:blipFill>
          <p:spPr bwMode="auto">
            <a:xfrm>
              <a:off x="5280" y="2963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8" name="Picture 32" descr="bicycle"/>
            <p:cNvPicPr>
              <a:picLocks noChangeAspect="1" noChangeArrowheads="1"/>
            </p:cNvPicPr>
            <p:nvPr/>
          </p:nvPicPr>
          <p:blipFill>
            <a:blip r:embed="rId4" cstate="print"/>
            <a:srcRect l="20000" r="55000" b="54236"/>
            <a:stretch>
              <a:fillRect/>
            </a:stretch>
          </p:blipFill>
          <p:spPr bwMode="auto">
            <a:xfrm>
              <a:off x="4224" y="2953"/>
              <a:ext cx="197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9" name="Picture 33" descr="ermine"/>
            <p:cNvPicPr>
              <a:picLocks noChangeAspect="1" noChangeArrowheads="1"/>
            </p:cNvPicPr>
            <p:nvPr/>
          </p:nvPicPr>
          <p:blipFill>
            <a:blip r:embed="rId3" cstate="print"/>
            <a:srcRect l="49399" t="22293" r="38898" b="71706"/>
            <a:stretch>
              <a:fillRect/>
            </a:stretch>
          </p:blipFill>
          <p:spPr bwMode="auto">
            <a:xfrm>
              <a:off x="4560" y="2953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70" name="Picture 34" descr="violin"/>
            <p:cNvPicPr>
              <a:picLocks noChangeAspect="1" noChangeArrowheads="1"/>
            </p:cNvPicPr>
            <p:nvPr/>
          </p:nvPicPr>
          <p:blipFill>
            <a:blip r:embed="rId5" cstate="print"/>
            <a:srcRect t="76233"/>
            <a:stretch>
              <a:fillRect/>
            </a:stretch>
          </p:blipFill>
          <p:spPr bwMode="auto">
            <a:xfrm>
              <a:off x="4848" y="2976"/>
              <a:ext cx="33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12080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3"/>
          </a:xfrm>
        </p:spPr>
        <p:txBody>
          <a:bodyPr/>
          <a:lstStyle/>
          <a:p>
            <a:pPr eaLnBrk="1" hangingPunct="1"/>
            <a:r>
              <a:rPr lang="en-US" dirty="0" smtClean="0"/>
              <a:t>Classifiers</a:t>
            </a:r>
          </a:p>
        </p:txBody>
      </p:sp>
      <p:sp>
        <p:nvSpPr>
          <p:cNvPr id="15363" name="Rectangle 22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pPr eaLnBrk="1" hangingPunct="1"/>
            <a:r>
              <a:rPr lang="en-US" dirty="0" smtClean="0"/>
              <a:t>Learn a decision rule assigning bag-of-features representations of images to different classes</a:t>
            </a:r>
          </a:p>
        </p:txBody>
      </p:sp>
      <p:pic>
        <p:nvPicPr>
          <p:cNvPr id="15364" name="Picture 4" descr="zeb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4495800"/>
            <a:ext cx="2514600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okap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4958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Oval 6"/>
          <p:cNvSpPr>
            <a:spLocks noChangeArrowheads="1"/>
          </p:cNvSpPr>
          <p:nvPr/>
        </p:nvSpPr>
        <p:spPr bwMode="auto">
          <a:xfrm>
            <a:off x="4267200" y="32766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Oval 7"/>
          <p:cNvSpPr>
            <a:spLocks noChangeArrowheads="1"/>
          </p:cNvSpPr>
          <p:nvPr/>
        </p:nvSpPr>
        <p:spPr bwMode="auto">
          <a:xfrm>
            <a:off x="4495800" y="2819400"/>
            <a:ext cx="228600" cy="228600"/>
          </a:xfrm>
          <a:prstGeom prst="ellipse">
            <a:avLst/>
          </a:pr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5105400" y="2743200"/>
            <a:ext cx="781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800"/>
              <a:t>Zebra</a:t>
            </a: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5105400" y="3124200"/>
            <a:ext cx="1250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800"/>
              <a:t>Non-zebra</a:t>
            </a:r>
          </a:p>
        </p:txBody>
      </p:sp>
      <p:sp>
        <p:nvSpPr>
          <p:cNvPr id="15370" name="AutoShape 10"/>
          <p:cNvSpPr>
            <a:spLocks noChangeArrowheads="1"/>
          </p:cNvSpPr>
          <p:nvPr/>
        </p:nvSpPr>
        <p:spPr bwMode="auto">
          <a:xfrm>
            <a:off x="430213" y="4724400"/>
            <a:ext cx="1855787" cy="132556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AutoShape 11"/>
          <p:cNvSpPr>
            <a:spLocks noChangeArrowheads="1"/>
          </p:cNvSpPr>
          <p:nvPr/>
        </p:nvSpPr>
        <p:spPr bwMode="auto">
          <a:xfrm>
            <a:off x="6616700" y="4700588"/>
            <a:ext cx="1917700" cy="139541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2" name="Freeform 12"/>
          <p:cNvSpPr>
            <a:spLocks/>
          </p:cNvSpPr>
          <p:nvPr/>
        </p:nvSpPr>
        <p:spPr bwMode="auto">
          <a:xfrm>
            <a:off x="2590800" y="2895600"/>
            <a:ext cx="2819400" cy="317500"/>
          </a:xfrm>
          <a:custGeom>
            <a:avLst/>
            <a:gdLst>
              <a:gd name="T0" fmla="*/ 0 w 1776"/>
              <a:gd name="T1" fmla="*/ 2147483647 h 200"/>
              <a:gd name="T2" fmla="*/ 2147483647 w 1776"/>
              <a:gd name="T3" fmla="*/ 2147483647 h 200"/>
              <a:gd name="T4" fmla="*/ 2147483647 w 1776"/>
              <a:gd name="T5" fmla="*/ 2147483647 h 200"/>
              <a:gd name="T6" fmla="*/ 2147483647 w 1776"/>
              <a:gd name="T7" fmla="*/ 2147483647 h 200"/>
              <a:gd name="T8" fmla="*/ 2147483647 w 1776"/>
              <a:gd name="T9" fmla="*/ 2147483647 h 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76"/>
              <a:gd name="T16" fmla="*/ 0 h 200"/>
              <a:gd name="T17" fmla="*/ 1776 w 1776"/>
              <a:gd name="T18" fmla="*/ 200 h 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76" h="200">
                <a:moveTo>
                  <a:pt x="0" y="56"/>
                </a:moveTo>
                <a:cubicBezTo>
                  <a:pt x="164" y="28"/>
                  <a:pt x="328" y="0"/>
                  <a:pt x="480" y="8"/>
                </a:cubicBezTo>
                <a:cubicBezTo>
                  <a:pt x="632" y="16"/>
                  <a:pt x="776" y="72"/>
                  <a:pt x="912" y="104"/>
                </a:cubicBezTo>
                <a:cubicBezTo>
                  <a:pt x="1048" y="136"/>
                  <a:pt x="1152" y="200"/>
                  <a:pt x="1296" y="200"/>
                </a:cubicBezTo>
                <a:cubicBezTo>
                  <a:pt x="1440" y="200"/>
                  <a:pt x="1608" y="152"/>
                  <a:pt x="1776" y="104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15373" name="AutoShape 13"/>
          <p:cNvCxnSpPr>
            <a:cxnSpLocks noChangeShapeType="1"/>
            <a:stCxn id="15371" idx="0"/>
            <a:endCxn id="15367" idx="7"/>
          </p:cNvCxnSpPr>
          <p:nvPr/>
        </p:nvCxnSpPr>
        <p:spPr bwMode="auto">
          <a:xfrm rot="5400000" flipH="1">
            <a:off x="5218907" y="2324894"/>
            <a:ext cx="1828800" cy="2884487"/>
          </a:xfrm>
          <a:prstGeom prst="curvedConnector3">
            <a:avLst>
              <a:gd name="adj1" fmla="val 114324"/>
            </a:avLst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lg"/>
          </a:ln>
        </p:spPr>
      </p:cxnSp>
      <p:cxnSp>
        <p:nvCxnSpPr>
          <p:cNvPr id="15374" name="AutoShape 14"/>
          <p:cNvCxnSpPr>
            <a:cxnSpLocks noChangeShapeType="1"/>
            <a:stCxn id="15370" idx="0"/>
            <a:endCxn id="15366" idx="2"/>
          </p:cNvCxnSpPr>
          <p:nvPr/>
        </p:nvCxnSpPr>
        <p:spPr bwMode="auto">
          <a:xfrm rot="-5400000">
            <a:off x="2155825" y="2593975"/>
            <a:ext cx="1314450" cy="2908300"/>
          </a:xfrm>
          <a:prstGeom prst="curvedConnector2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lg"/>
          </a:ln>
        </p:spPr>
      </p:cxnSp>
      <p:pic>
        <p:nvPicPr>
          <p:cNvPr id="15375" name="Picture 15" descr="002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4495800"/>
            <a:ext cx="2590800" cy="181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6" name="AutoShape 16"/>
          <p:cNvSpPr>
            <a:spLocks noChangeArrowheads="1"/>
          </p:cNvSpPr>
          <p:nvPr/>
        </p:nvSpPr>
        <p:spPr bwMode="auto">
          <a:xfrm>
            <a:off x="3581400" y="4800600"/>
            <a:ext cx="1855788" cy="132556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5377" name="AutoShape 17"/>
          <p:cNvCxnSpPr>
            <a:cxnSpLocks noChangeShapeType="1"/>
            <a:stCxn id="15376" idx="0"/>
          </p:cNvCxnSpPr>
          <p:nvPr/>
        </p:nvCxnSpPr>
        <p:spPr bwMode="auto">
          <a:xfrm rot="-5400000">
            <a:off x="4131469" y="4036219"/>
            <a:ext cx="1123950" cy="366712"/>
          </a:xfrm>
          <a:prstGeom prst="curvedConnector3">
            <a:avLst>
              <a:gd name="adj1" fmla="val 49153"/>
            </a:avLst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lg"/>
          </a:ln>
        </p:spPr>
      </p:cxnSp>
      <p:sp>
        <p:nvSpPr>
          <p:cNvPr id="15378" name="Oval 18"/>
          <p:cNvSpPr>
            <a:spLocks noChangeArrowheads="1"/>
          </p:cNvSpPr>
          <p:nvPr/>
        </p:nvSpPr>
        <p:spPr bwMode="auto">
          <a:xfrm>
            <a:off x="4800600" y="34290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9" name="Text Box 19"/>
          <p:cNvSpPr txBox="1">
            <a:spLocks noChangeArrowheads="1"/>
          </p:cNvSpPr>
          <p:nvPr/>
        </p:nvSpPr>
        <p:spPr bwMode="auto">
          <a:xfrm>
            <a:off x="1371600" y="2667000"/>
            <a:ext cx="1136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800"/>
              <a:t>Decision</a:t>
            </a:r>
            <a:br>
              <a:rPr lang="en-US" sz="1800"/>
            </a:br>
            <a:r>
              <a:rPr lang="en-US" sz="1800"/>
              <a:t>boundary</a:t>
            </a:r>
          </a:p>
        </p:txBody>
      </p:sp>
    </p:spTree>
    <p:extLst>
      <p:ext uri="{BB962C8B-B14F-4D97-AF65-F5344CB8AC3E}">
        <p14:creationId xmlns:p14="http://schemas.microsoft.com/office/powerpoint/2010/main" val="322393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machine learning framework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10600" cy="4525963"/>
          </a:xfrm>
        </p:spPr>
        <p:txBody>
          <a:bodyPr/>
          <a:lstStyle/>
          <a:p>
            <a:pPr algn="ctr">
              <a:buNone/>
            </a:pPr>
            <a:r>
              <a:rPr lang="en-US" sz="6000" dirty="0" smtClean="0">
                <a:solidFill>
                  <a:srgbClr val="0000FF"/>
                </a:solidFill>
              </a:rPr>
              <a:t>y = f(</a:t>
            </a:r>
            <a:r>
              <a:rPr lang="en-US" sz="6000" b="1" dirty="0" smtClean="0">
                <a:solidFill>
                  <a:srgbClr val="0000FF"/>
                </a:solidFill>
              </a:rPr>
              <a:t>x</a:t>
            </a:r>
            <a:r>
              <a:rPr lang="en-US" sz="6000" dirty="0" smtClean="0">
                <a:solidFill>
                  <a:srgbClr val="0000FF"/>
                </a:solidFill>
              </a:rPr>
              <a:t>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sz="2400" b="1" dirty="0" smtClean="0"/>
              <a:t>Training: </a:t>
            </a:r>
            <a:r>
              <a:rPr lang="en-US" sz="2400" dirty="0" smtClean="0"/>
              <a:t>given a </a:t>
            </a:r>
            <a:r>
              <a:rPr lang="en-US" sz="2400" i="1" dirty="0" smtClean="0"/>
              <a:t>training set </a:t>
            </a:r>
            <a:r>
              <a:rPr lang="en-US" sz="2400" dirty="0" smtClean="0"/>
              <a:t>of labeled examples</a:t>
            </a:r>
            <a:r>
              <a:rPr lang="en-US" sz="2400" i="1" dirty="0" smtClean="0"/>
              <a:t> </a:t>
            </a:r>
            <a:r>
              <a:rPr lang="en-US" sz="2400" dirty="0" smtClean="0">
                <a:solidFill>
                  <a:srgbClr val="0000FF"/>
                </a:solidFill>
              </a:rPr>
              <a:t>{(</a:t>
            </a:r>
            <a:r>
              <a:rPr lang="en-US" sz="2400" b="1" dirty="0" smtClean="0">
                <a:solidFill>
                  <a:srgbClr val="0000FF"/>
                </a:solidFill>
              </a:rPr>
              <a:t>x</a:t>
            </a:r>
            <a:r>
              <a:rPr lang="en-US" sz="2400" baseline="-25000" dirty="0" smtClean="0">
                <a:solidFill>
                  <a:srgbClr val="0000FF"/>
                </a:solidFill>
              </a:rPr>
              <a:t>1</a:t>
            </a:r>
            <a:r>
              <a:rPr lang="en-US" sz="2400" dirty="0" smtClean="0">
                <a:solidFill>
                  <a:srgbClr val="0000FF"/>
                </a:solidFill>
              </a:rPr>
              <a:t>,y</a:t>
            </a:r>
            <a:r>
              <a:rPr lang="en-US" sz="2400" baseline="-25000" dirty="0" smtClean="0">
                <a:solidFill>
                  <a:srgbClr val="0000FF"/>
                </a:solidFill>
              </a:rPr>
              <a:t>1</a:t>
            </a:r>
            <a:r>
              <a:rPr lang="en-US" sz="2400" dirty="0" smtClean="0">
                <a:solidFill>
                  <a:srgbClr val="0000FF"/>
                </a:solidFill>
              </a:rPr>
              <a:t>), …, (</a:t>
            </a:r>
            <a:r>
              <a:rPr lang="en-US" sz="2400" b="1" dirty="0" err="1" smtClean="0">
                <a:solidFill>
                  <a:srgbClr val="0000FF"/>
                </a:solidFill>
              </a:rPr>
              <a:t>x</a:t>
            </a:r>
            <a:r>
              <a:rPr lang="en-US" sz="2400" baseline="-25000" dirty="0" err="1" smtClean="0">
                <a:solidFill>
                  <a:srgbClr val="0000FF"/>
                </a:solidFill>
              </a:rPr>
              <a:t>N</a:t>
            </a:r>
            <a:r>
              <a:rPr lang="en-US" sz="2400" dirty="0" err="1" smtClean="0">
                <a:solidFill>
                  <a:srgbClr val="0000FF"/>
                </a:solidFill>
              </a:rPr>
              <a:t>,y</a:t>
            </a:r>
            <a:r>
              <a:rPr lang="en-US" sz="2400" baseline="-25000" dirty="0" err="1" smtClean="0">
                <a:solidFill>
                  <a:srgbClr val="0000FF"/>
                </a:solidFill>
              </a:rPr>
              <a:t>N</a:t>
            </a:r>
            <a:r>
              <a:rPr lang="en-US" sz="2400" dirty="0" smtClean="0">
                <a:solidFill>
                  <a:srgbClr val="0000FF"/>
                </a:solidFill>
              </a:rPr>
              <a:t>)}</a:t>
            </a:r>
            <a:r>
              <a:rPr lang="en-US" sz="2400" dirty="0" smtClean="0"/>
              <a:t>, estimate the prediction function </a:t>
            </a:r>
            <a:r>
              <a:rPr lang="en-US" sz="2400" dirty="0" smtClean="0">
                <a:solidFill>
                  <a:srgbClr val="0000FF"/>
                </a:solidFill>
              </a:rPr>
              <a:t>f </a:t>
            </a:r>
            <a:r>
              <a:rPr lang="en-US" sz="2400" dirty="0" smtClean="0"/>
              <a:t>by minimizing the prediction error on the training set</a:t>
            </a:r>
          </a:p>
          <a:p>
            <a:r>
              <a:rPr lang="en-US" sz="2400" b="1" dirty="0" smtClean="0"/>
              <a:t>Testing:</a:t>
            </a:r>
            <a:r>
              <a:rPr lang="en-US" sz="2400" dirty="0" smtClean="0"/>
              <a:t> apply </a:t>
            </a:r>
            <a:r>
              <a:rPr lang="en-US" sz="2400" dirty="0" smtClean="0">
                <a:solidFill>
                  <a:srgbClr val="0000FF"/>
                </a:solidFill>
              </a:rPr>
              <a:t>f</a:t>
            </a:r>
            <a:r>
              <a:rPr lang="en-US" sz="2400" dirty="0" smtClean="0"/>
              <a:t> to a never before seen </a:t>
            </a:r>
            <a:r>
              <a:rPr lang="en-US" sz="2400" i="1" dirty="0" smtClean="0"/>
              <a:t>test example</a:t>
            </a:r>
            <a:r>
              <a:rPr lang="en-US" sz="2400" dirty="0" smtClean="0"/>
              <a:t> </a:t>
            </a:r>
            <a:r>
              <a:rPr lang="en-US" sz="2400" b="1" dirty="0" smtClean="0">
                <a:solidFill>
                  <a:srgbClr val="0000FF"/>
                </a:solidFill>
              </a:rPr>
              <a:t>x</a:t>
            </a:r>
            <a:r>
              <a:rPr lang="en-US" sz="2400" dirty="0" smtClean="0"/>
              <a:t> and output the predicted value </a:t>
            </a:r>
            <a:r>
              <a:rPr lang="en-US" sz="2400" dirty="0" smtClean="0">
                <a:solidFill>
                  <a:srgbClr val="0000FF"/>
                </a:solidFill>
              </a:rPr>
              <a:t>y = f(</a:t>
            </a:r>
            <a:r>
              <a:rPr lang="en-US" sz="2400" b="1" dirty="0" smtClean="0">
                <a:solidFill>
                  <a:srgbClr val="0000FF"/>
                </a:solidFill>
              </a:rPr>
              <a:t>x</a:t>
            </a:r>
            <a:r>
              <a:rPr lang="en-US" sz="2400" dirty="0" smtClean="0">
                <a:solidFill>
                  <a:srgbClr val="0000FF"/>
                </a:solidFill>
              </a:rPr>
              <a:t>)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rot="5400000" flipH="1" flipV="1">
            <a:off x="3239294" y="2933700"/>
            <a:ext cx="685006" cy="7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 flipH="1" flipV="1">
            <a:off x="4381500" y="2933700"/>
            <a:ext cx="6858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0800000">
            <a:off x="5334000" y="2590800"/>
            <a:ext cx="914400" cy="68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212733" y="327660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22333" y="3276600"/>
            <a:ext cx="1892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prediction function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498733" y="3276600"/>
            <a:ext cx="1511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Image feature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92163"/>
          </a:xfrm>
        </p:spPr>
        <p:txBody>
          <a:bodyPr/>
          <a:lstStyle/>
          <a:p>
            <a:pPr eaLnBrk="1" hangingPunct="1"/>
            <a:r>
              <a:rPr lang="en-GB" smtClean="0"/>
              <a:t>Classification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382000" cy="5135563"/>
          </a:xfrm>
        </p:spPr>
        <p:txBody>
          <a:bodyPr/>
          <a:lstStyle/>
          <a:p>
            <a:pPr eaLnBrk="1" hangingPunct="1"/>
            <a:r>
              <a:rPr lang="en-GB" smtClean="0"/>
              <a:t>Assign input vector to one of two or more classes</a:t>
            </a:r>
          </a:p>
          <a:p>
            <a:pPr eaLnBrk="1" hangingPunct="1"/>
            <a:r>
              <a:rPr lang="en-GB" smtClean="0"/>
              <a:t>Any decision rule divides input space into </a:t>
            </a:r>
            <a:r>
              <a:rPr lang="en-GB" i="1" smtClean="0"/>
              <a:t>decision regions</a:t>
            </a:r>
            <a:r>
              <a:rPr lang="en-GB" smtClean="0"/>
              <a:t> separated by </a:t>
            </a:r>
            <a:r>
              <a:rPr lang="en-GB" i="1" smtClean="0"/>
              <a:t>decision boundaries</a:t>
            </a:r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</p:txBody>
      </p:sp>
      <p:pic>
        <p:nvPicPr>
          <p:cNvPr id="16388" name="Picture 7" descr="decision-regio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775" y="3405188"/>
            <a:ext cx="4467225" cy="337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13592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mtClean="0"/>
              <a:t>Nearest Neighbor Classifier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smtClean="0"/>
              <a:t>Assign label of nearest training data point to each test data point 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5775" y="2870200"/>
            <a:ext cx="5630863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2387600" y="6051550"/>
            <a:ext cx="43672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2000">
                <a:latin typeface="Tahoma" pitchFamily="34" charset="0"/>
              </a:rPr>
              <a:t>Voronoi partitioning of feature space </a:t>
            </a:r>
          </a:p>
          <a:p>
            <a:pPr algn="ctr" eaLnBrk="1" hangingPunct="1"/>
            <a:r>
              <a:rPr lang="en-US" sz="2000">
                <a:latin typeface="Tahoma" pitchFamily="34" charset="0"/>
              </a:rPr>
              <a:t>for two-category 2D and 3D data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1727200" y="5829300"/>
            <a:ext cx="919163" cy="2143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/>
            <a:r>
              <a:rPr lang="en-US" sz="800">
                <a:latin typeface="Tahoma" pitchFamily="34" charset="0"/>
              </a:rPr>
              <a:t>from Duda </a:t>
            </a:r>
            <a:r>
              <a:rPr lang="en-US" sz="800" i="1">
                <a:latin typeface="Tahoma" pitchFamily="34" charset="0"/>
              </a:rPr>
              <a:t>et al.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7756525" y="6477000"/>
            <a:ext cx="13081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254509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400" y="1143000"/>
            <a:ext cx="8610600" cy="17049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mtClean="0"/>
              <a:t>For a new point, find the k closest points from training data</a:t>
            </a:r>
          </a:p>
          <a:p>
            <a:pPr>
              <a:lnSpc>
                <a:spcPct val="90000"/>
              </a:lnSpc>
            </a:pPr>
            <a:r>
              <a:rPr lang="en-US" smtClean="0"/>
              <a:t>Labels of the k points “vote” to classify</a:t>
            </a:r>
          </a:p>
          <a:p>
            <a:pPr>
              <a:lnSpc>
                <a:spcPct val="90000"/>
              </a:lnSpc>
            </a:pPr>
            <a:r>
              <a:rPr lang="en-US" smtClean="0"/>
              <a:t>Works well provided there is lots of data and the distance function is good</a:t>
            </a: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381000" y="457200"/>
            <a:ext cx="838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sz="3600" b="1">
                <a:solidFill>
                  <a:srgbClr val="993300"/>
                </a:solidFill>
                <a:latin typeface="Times" pitchFamily="18" charset="0"/>
              </a:rPr>
              <a:t>K-Nearest Neighbors</a:t>
            </a:r>
          </a:p>
        </p:txBody>
      </p:sp>
      <p:pic>
        <p:nvPicPr>
          <p:cNvPr id="18436" name="Picture 4" descr="duda_4"/>
          <p:cNvPicPr>
            <a:picLocks noChangeAspect="1" noChangeArrowheads="1"/>
          </p:cNvPicPr>
          <p:nvPr/>
        </p:nvPicPr>
        <p:blipFill>
          <a:blip r:embed="rId3" cstate="print"/>
          <a:srcRect l="25735" r="25735" b="27457"/>
          <a:stretch>
            <a:fillRect/>
          </a:stretch>
        </p:blipFill>
        <p:spPr bwMode="auto">
          <a:xfrm>
            <a:off x="2743200" y="3255558"/>
            <a:ext cx="3886200" cy="367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 Box 7"/>
          <p:cNvSpPr txBox="1">
            <a:spLocks noChangeArrowheads="1"/>
          </p:cNvSpPr>
          <p:nvPr/>
        </p:nvSpPr>
        <p:spPr bwMode="auto">
          <a:xfrm>
            <a:off x="5410200" y="3124200"/>
            <a:ext cx="852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latin typeface="cmmi10" pitchFamily="34" charset="0"/>
              </a:rPr>
              <a:t>k</a:t>
            </a:r>
            <a:r>
              <a:rPr lang="en-US">
                <a:latin typeface="cmr10" pitchFamily="34" charset="0"/>
              </a:rPr>
              <a:t> = 5</a:t>
            </a:r>
          </a:p>
        </p:txBody>
      </p:sp>
      <p:sp>
        <p:nvSpPr>
          <p:cNvPr id="18438" name="Text Box 9"/>
          <p:cNvSpPr txBox="1">
            <a:spLocks noChangeArrowheads="1"/>
          </p:cNvSpPr>
          <p:nvPr/>
        </p:nvSpPr>
        <p:spPr bwMode="auto">
          <a:xfrm>
            <a:off x="7756525" y="6477000"/>
            <a:ext cx="13081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385156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1143000"/>
          </a:xfrm>
        </p:spPr>
        <p:txBody>
          <a:bodyPr/>
          <a:lstStyle/>
          <a:p>
            <a:r>
              <a:rPr lang="en-US" dirty="0" smtClean="0"/>
              <a:t>Functions for comparing histograms</a:t>
            </a:r>
          </a:p>
        </p:txBody>
      </p:sp>
      <p:sp>
        <p:nvSpPr>
          <p:cNvPr id="945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7772400" cy="4648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L1 distance:</a:t>
            </a:r>
            <a:br>
              <a:rPr lang="en-US" dirty="0" smtClean="0"/>
            </a:br>
            <a:endParaRPr lang="en-US" dirty="0" smtClean="0"/>
          </a:p>
          <a:p>
            <a:pPr>
              <a:buFontTx/>
              <a:buChar char="•"/>
            </a:pP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χ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/>
              <a:t> distance:</a:t>
            </a:r>
            <a:br>
              <a:rPr lang="en-US" dirty="0" smtClean="0"/>
            </a:b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Quadratic distance (</a:t>
            </a:r>
            <a:r>
              <a:rPr lang="en-US" i="1" dirty="0" smtClean="0"/>
              <a:t>cross-bin distance</a:t>
            </a:r>
            <a:r>
              <a:rPr lang="en-US" dirty="0" smtClean="0"/>
              <a:t>):</a:t>
            </a:r>
            <a:br>
              <a:rPr lang="en-US" dirty="0" smtClean="0"/>
            </a:br>
            <a:endParaRPr lang="en-US" dirty="0" smtClean="0"/>
          </a:p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Histogram intersection (similarity function):</a:t>
            </a:r>
          </a:p>
        </p:txBody>
      </p:sp>
      <p:graphicFrame>
        <p:nvGraphicFramePr>
          <p:cNvPr id="945156" name="Object 4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3200400" y="866775"/>
          <a:ext cx="3810000" cy="97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9" name="Equation" r:id="rId4" imgW="1688760" imgH="431640" progId="Equation.3">
                  <p:embed/>
                </p:oleObj>
              </mc:Choice>
              <mc:Fallback>
                <p:oleObj name="Equation" r:id="rId4" imgW="16887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866775"/>
                        <a:ext cx="3810000" cy="973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5159" name="Object 7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3200400" y="1752601"/>
          <a:ext cx="4037017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0" name="Equation" r:id="rId6" imgW="1777680" imgH="469800" progId="Equation.3">
                  <p:embed/>
                </p:oleObj>
              </mc:Choice>
              <mc:Fallback>
                <p:oleObj name="Equation" r:id="rId6" imgW="17776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1752601"/>
                        <a:ext cx="4037017" cy="1066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5162" name="Object 10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3276600" y="3429000"/>
          <a:ext cx="4343400" cy="1008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1" name="Equation" r:id="rId8" imgW="1968480" imgH="457200" progId="Equation.3">
                  <p:embed/>
                </p:oleObj>
              </mc:Choice>
              <mc:Fallback>
                <p:oleObj name="Equation" r:id="rId8" imgW="196848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3429000"/>
                        <a:ext cx="4343400" cy="1008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5332" name="Object 4"/>
          <p:cNvGraphicFramePr>
            <a:graphicFrameLocks noChangeAspect="1"/>
          </p:cNvGraphicFramePr>
          <p:nvPr/>
        </p:nvGraphicFramePr>
        <p:xfrm>
          <a:off x="3352800" y="5257800"/>
          <a:ext cx="4191000" cy="99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2" name="Equation" r:id="rId10" imgW="1815840" imgH="431640" progId="Equation.3">
                  <p:embed/>
                </p:oleObj>
              </mc:Choice>
              <mc:Fallback>
                <p:oleObj name="Equation" r:id="rId10" imgW="18158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5257800"/>
                        <a:ext cx="4191000" cy="995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177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515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Linear classifiers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2296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Find linear function (</a:t>
            </a:r>
            <a:r>
              <a:rPr lang="en-US" i="1" dirty="0" err="1" smtClean="0"/>
              <a:t>hyperplane</a:t>
            </a:r>
            <a:r>
              <a:rPr lang="en-US" dirty="0" smtClean="0"/>
              <a:t>) to separate positive and negative examples</a:t>
            </a:r>
          </a:p>
        </p:txBody>
      </p:sp>
      <p:graphicFrame>
        <p:nvGraphicFramePr>
          <p:cNvPr id="4098" name="Object 6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181600" y="2286000"/>
          <a:ext cx="3351213" cy="900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6" name="Equation" r:id="rId4" imgW="1701720" imgH="457200" progId="Equation.3">
                  <p:embed/>
                </p:oleObj>
              </mc:Choice>
              <mc:Fallback>
                <p:oleObj name="Equation" r:id="rId4" imgW="170172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2286000"/>
                        <a:ext cx="3351213" cy="900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Oval 8"/>
          <p:cNvSpPr>
            <a:spLocks noChangeArrowheads="1"/>
          </p:cNvSpPr>
          <p:nvPr/>
        </p:nvSpPr>
        <p:spPr bwMode="auto">
          <a:xfrm>
            <a:off x="838200" y="3962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2" name="Oval 9"/>
          <p:cNvSpPr>
            <a:spLocks noChangeArrowheads="1"/>
          </p:cNvSpPr>
          <p:nvPr/>
        </p:nvSpPr>
        <p:spPr bwMode="auto">
          <a:xfrm>
            <a:off x="1524000" y="40386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" name="Oval 10"/>
          <p:cNvSpPr>
            <a:spLocks noChangeArrowheads="1"/>
          </p:cNvSpPr>
          <p:nvPr/>
        </p:nvSpPr>
        <p:spPr bwMode="auto">
          <a:xfrm>
            <a:off x="1524000" y="4724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" name="Oval 11"/>
          <p:cNvSpPr>
            <a:spLocks noChangeArrowheads="1"/>
          </p:cNvSpPr>
          <p:nvPr/>
        </p:nvSpPr>
        <p:spPr bwMode="auto">
          <a:xfrm>
            <a:off x="762000" y="42672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5" name="Oval 12"/>
          <p:cNvSpPr>
            <a:spLocks noChangeArrowheads="1"/>
          </p:cNvSpPr>
          <p:nvPr/>
        </p:nvSpPr>
        <p:spPr bwMode="auto">
          <a:xfrm>
            <a:off x="2286000" y="41148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6" name="Oval 13"/>
          <p:cNvSpPr>
            <a:spLocks noChangeArrowheads="1"/>
          </p:cNvSpPr>
          <p:nvPr/>
        </p:nvSpPr>
        <p:spPr bwMode="auto">
          <a:xfrm>
            <a:off x="2895600" y="49530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7" name="Oval 14"/>
          <p:cNvSpPr>
            <a:spLocks noChangeArrowheads="1"/>
          </p:cNvSpPr>
          <p:nvPr/>
        </p:nvSpPr>
        <p:spPr bwMode="auto">
          <a:xfrm>
            <a:off x="3124200" y="3048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8" name="Oval 15"/>
          <p:cNvSpPr>
            <a:spLocks noChangeArrowheads="1"/>
          </p:cNvSpPr>
          <p:nvPr/>
        </p:nvSpPr>
        <p:spPr bwMode="auto">
          <a:xfrm>
            <a:off x="3886200" y="3352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9" name="Oval 16"/>
          <p:cNvSpPr>
            <a:spLocks noChangeArrowheads="1"/>
          </p:cNvSpPr>
          <p:nvPr/>
        </p:nvSpPr>
        <p:spPr bwMode="auto">
          <a:xfrm>
            <a:off x="4114800" y="4038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0" name="Oval 17"/>
          <p:cNvSpPr>
            <a:spLocks noChangeArrowheads="1"/>
          </p:cNvSpPr>
          <p:nvPr/>
        </p:nvSpPr>
        <p:spPr bwMode="auto">
          <a:xfrm>
            <a:off x="3429000" y="4038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1" name="Oval 18"/>
          <p:cNvSpPr>
            <a:spLocks noChangeArrowheads="1"/>
          </p:cNvSpPr>
          <p:nvPr/>
        </p:nvSpPr>
        <p:spPr bwMode="auto">
          <a:xfrm>
            <a:off x="2667000" y="2743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2" name="Oval 19"/>
          <p:cNvSpPr>
            <a:spLocks noChangeArrowheads="1"/>
          </p:cNvSpPr>
          <p:nvPr/>
        </p:nvSpPr>
        <p:spPr bwMode="auto">
          <a:xfrm>
            <a:off x="4724400" y="4800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3" name="Oval 20"/>
          <p:cNvSpPr>
            <a:spLocks noChangeArrowheads="1"/>
          </p:cNvSpPr>
          <p:nvPr/>
        </p:nvSpPr>
        <p:spPr bwMode="auto">
          <a:xfrm>
            <a:off x="4953000" y="3657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4" name="Oval 21"/>
          <p:cNvSpPr>
            <a:spLocks noChangeArrowheads="1"/>
          </p:cNvSpPr>
          <p:nvPr/>
        </p:nvSpPr>
        <p:spPr bwMode="auto">
          <a:xfrm>
            <a:off x="2286000" y="57150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5" name="Oval 22"/>
          <p:cNvSpPr>
            <a:spLocks noChangeArrowheads="1"/>
          </p:cNvSpPr>
          <p:nvPr/>
        </p:nvSpPr>
        <p:spPr bwMode="auto">
          <a:xfrm>
            <a:off x="4114800" y="2514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6" name="Oval 23"/>
          <p:cNvSpPr>
            <a:spLocks noChangeArrowheads="1"/>
          </p:cNvSpPr>
          <p:nvPr/>
        </p:nvSpPr>
        <p:spPr bwMode="auto">
          <a:xfrm>
            <a:off x="5410200" y="4572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66680" name="Line 24"/>
          <p:cNvSpPr>
            <a:spLocks noChangeShapeType="1"/>
          </p:cNvSpPr>
          <p:nvPr/>
        </p:nvSpPr>
        <p:spPr bwMode="auto">
          <a:xfrm>
            <a:off x="1371600" y="2743200"/>
            <a:ext cx="3581400" cy="3581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8" name="Oval 25"/>
          <p:cNvSpPr>
            <a:spLocks noChangeArrowheads="1"/>
          </p:cNvSpPr>
          <p:nvPr/>
        </p:nvSpPr>
        <p:spPr bwMode="auto">
          <a:xfrm>
            <a:off x="2971800" y="2133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9" name="Oval 26"/>
          <p:cNvSpPr>
            <a:spLocks noChangeArrowheads="1"/>
          </p:cNvSpPr>
          <p:nvPr/>
        </p:nvSpPr>
        <p:spPr bwMode="auto">
          <a:xfrm>
            <a:off x="3124200" y="61722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66683" name="Text Box 27"/>
          <p:cNvSpPr txBox="1">
            <a:spLocks noChangeArrowheads="1"/>
          </p:cNvSpPr>
          <p:nvPr/>
        </p:nvSpPr>
        <p:spPr bwMode="auto">
          <a:xfrm>
            <a:off x="5699125" y="5297488"/>
            <a:ext cx="26273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Which hyperplane</a:t>
            </a:r>
            <a:br>
              <a:rPr lang="en-US"/>
            </a:br>
            <a:r>
              <a:rPr lang="en-US"/>
              <a:t>is best?</a:t>
            </a:r>
          </a:p>
        </p:txBody>
      </p:sp>
      <p:sp>
        <p:nvSpPr>
          <p:cNvPr id="966684" name="Line 28"/>
          <p:cNvSpPr>
            <a:spLocks noChangeShapeType="1"/>
          </p:cNvSpPr>
          <p:nvPr/>
        </p:nvSpPr>
        <p:spPr bwMode="auto">
          <a:xfrm>
            <a:off x="1752600" y="2362200"/>
            <a:ext cx="2438400" cy="403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66685" name="Line 29"/>
          <p:cNvSpPr>
            <a:spLocks noChangeShapeType="1"/>
          </p:cNvSpPr>
          <p:nvPr/>
        </p:nvSpPr>
        <p:spPr bwMode="auto">
          <a:xfrm>
            <a:off x="2286000" y="1981200"/>
            <a:ext cx="1447800" cy="464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66686" name="Line 30"/>
          <p:cNvSpPr>
            <a:spLocks noChangeShapeType="1"/>
          </p:cNvSpPr>
          <p:nvPr/>
        </p:nvSpPr>
        <p:spPr bwMode="auto">
          <a:xfrm>
            <a:off x="1066800" y="3276600"/>
            <a:ext cx="4495800" cy="2362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82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6680" grpId="0" animBg="1"/>
      <p:bldP spid="966683" grpId="0"/>
      <p:bldP spid="966684" grpId="0" animBg="1"/>
      <p:bldP spid="966685" grpId="0" animBg="1"/>
      <p:bldP spid="96668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Support vector machines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Find hyperplane that maximizes the </a:t>
            </a:r>
            <a:r>
              <a:rPr lang="en-US" i="1" smtClean="0"/>
              <a:t>margin </a:t>
            </a:r>
            <a:r>
              <a:rPr lang="en-US" smtClean="0"/>
              <a:t>between the positive and negative examples</a:t>
            </a:r>
          </a:p>
        </p:txBody>
      </p:sp>
      <p:sp>
        <p:nvSpPr>
          <p:cNvPr id="19460" name="Text Box 53"/>
          <p:cNvSpPr txBox="1">
            <a:spLocks noChangeArrowheads="1"/>
          </p:cNvSpPr>
          <p:nvPr/>
        </p:nvSpPr>
        <p:spPr bwMode="auto">
          <a:xfrm>
            <a:off x="0" y="6208713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/>
              <a:t>C. Burges, </a:t>
            </a:r>
            <a:r>
              <a:rPr lang="en-US" sz="1800" dirty="0">
                <a:hlinkClick r:id="rId3"/>
              </a:rPr>
              <a:t>A Tutorial on Support Vector Machines for Pattern Recognition</a:t>
            </a:r>
            <a:r>
              <a:rPr lang="en-US" sz="1800" dirty="0"/>
              <a:t>,  Data Mining and Knowledge Discovery, 1998 </a:t>
            </a:r>
          </a:p>
        </p:txBody>
      </p:sp>
    </p:spTree>
    <p:extLst>
      <p:ext uri="{BB962C8B-B14F-4D97-AF65-F5344CB8AC3E}">
        <p14:creationId xmlns:p14="http://schemas.microsoft.com/office/powerpoint/2010/main" val="386036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Support vector machines</a:t>
            </a:r>
          </a:p>
        </p:txBody>
      </p:sp>
      <p:sp>
        <p:nvSpPr>
          <p:cNvPr id="51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Find </a:t>
            </a:r>
            <a:r>
              <a:rPr lang="en-US" dirty="0" err="1" smtClean="0"/>
              <a:t>hyperplane</a:t>
            </a:r>
            <a:r>
              <a:rPr lang="en-US" dirty="0" smtClean="0"/>
              <a:t> that maximizes the </a:t>
            </a:r>
            <a:r>
              <a:rPr lang="en-US" i="1" dirty="0" smtClean="0"/>
              <a:t>margin </a:t>
            </a:r>
            <a:r>
              <a:rPr lang="en-US" dirty="0" smtClean="0"/>
              <a:t>between the positive and negative examples</a:t>
            </a:r>
          </a:p>
        </p:txBody>
      </p:sp>
      <p:graphicFrame>
        <p:nvGraphicFramePr>
          <p:cNvPr id="1104900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776788" y="2057400"/>
          <a:ext cx="4367212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1" name="Equation" r:id="rId4" imgW="2336760" imgH="457200" progId="Equation.3">
                  <p:embed/>
                </p:oleObj>
              </mc:Choice>
              <mc:Fallback>
                <p:oleObj name="Equation" r:id="rId4" imgW="23367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6788" y="2057400"/>
                        <a:ext cx="4367212" cy="854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04901" name="Rectangle 5"/>
          <p:cNvSpPr>
            <a:spLocks noChangeArrowheads="1"/>
          </p:cNvSpPr>
          <p:nvPr/>
        </p:nvSpPr>
        <p:spPr bwMode="auto">
          <a:xfrm>
            <a:off x="3657600" y="5470525"/>
            <a:ext cx="960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Margin</a:t>
            </a:r>
          </a:p>
        </p:txBody>
      </p:sp>
      <p:sp>
        <p:nvSpPr>
          <p:cNvPr id="5128" name="Oval 6"/>
          <p:cNvSpPr>
            <a:spLocks noChangeArrowheads="1"/>
          </p:cNvSpPr>
          <p:nvPr/>
        </p:nvSpPr>
        <p:spPr bwMode="auto">
          <a:xfrm>
            <a:off x="658813" y="3614738"/>
            <a:ext cx="125412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9" name="Oval 7"/>
          <p:cNvSpPr>
            <a:spLocks noChangeArrowheads="1"/>
          </p:cNvSpPr>
          <p:nvPr/>
        </p:nvSpPr>
        <p:spPr bwMode="auto">
          <a:xfrm>
            <a:off x="1227138" y="3676650"/>
            <a:ext cx="127000" cy="1222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0" name="Oval 8"/>
          <p:cNvSpPr>
            <a:spLocks noChangeArrowheads="1"/>
          </p:cNvSpPr>
          <p:nvPr/>
        </p:nvSpPr>
        <p:spPr bwMode="auto">
          <a:xfrm>
            <a:off x="1227138" y="4232275"/>
            <a:ext cx="127000" cy="12223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1" name="Oval 9"/>
          <p:cNvSpPr>
            <a:spLocks noChangeArrowheads="1"/>
          </p:cNvSpPr>
          <p:nvPr/>
        </p:nvSpPr>
        <p:spPr bwMode="auto">
          <a:xfrm>
            <a:off x="595313" y="3860800"/>
            <a:ext cx="127000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2" name="Oval 10"/>
          <p:cNvSpPr>
            <a:spLocks noChangeArrowheads="1"/>
          </p:cNvSpPr>
          <p:nvPr/>
        </p:nvSpPr>
        <p:spPr bwMode="auto">
          <a:xfrm>
            <a:off x="2555875" y="2873375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3" name="Oval 11"/>
          <p:cNvSpPr>
            <a:spLocks noChangeArrowheads="1"/>
          </p:cNvSpPr>
          <p:nvPr/>
        </p:nvSpPr>
        <p:spPr bwMode="auto">
          <a:xfrm>
            <a:off x="3187700" y="3121025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4" name="Oval 12"/>
          <p:cNvSpPr>
            <a:spLocks noChangeArrowheads="1"/>
          </p:cNvSpPr>
          <p:nvPr/>
        </p:nvSpPr>
        <p:spPr bwMode="auto">
          <a:xfrm>
            <a:off x="3378200" y="3676650"/>
            <a:ext cx="125413" cy="1222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5" name="Oval 13"/>
          <p:cNvSpPr>
            <a:spLocks noChangeArrowheads="1"/>
          </p:cNvSpPr>
          <p:nvPr/>
        </p:nvSpPr>
        <p:spPr bwMode="auto">
          <a:xfrm>
            <a:off x="2176463" y="2627313"/>
            <a:ext cx="125412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6" name="Oval 14"/>
          <p:cNvSpPr>
            <a:spLocks noChangeArrowheads="1"/>
          </p:cNvSpPr>
          <p:nvPr/>
        </p:nvSpPr>
        <p:spPr bwMode="auto">
          <a:xfrm>
            <a:off x="3883025" y="4292600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7" name="Oval 15"/>
          <p:cNvSpPr>
            <a:spLocks noChangeArrowheads="1"/>
          </p:cNvSpPr>
          <p:nvPr/>
        </p:nvSpPr>
        <p:spPr bwMode="auto">
          <a:xfrm>
            <a:off x="4073525" y="3367088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8" name="Oval 16"/>
          <p:cNvSpPr>
            <a:spLocks noChangeArrowheads="1"/>
          </p:cNvSpPr>
          <p:nvPr/>
        </p:nvSpPr>
        <p:spPr bwMode="auto">
          <a:xfrm>
            <a:off x="1860550" y="5033963"/>
            <a:ext cx="125413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9" name="Oval 17"/>
          <p:cNvSpPr>
            <a:spLocks noChangeArrowheads="1"/>
          </p:cNvSpPr>
          <p:nvPr/>
        </p:nvSpPr>
        <p:spPr bwMode="auto">
          <a:xfrm>
            <a:off x="3378200" y="2441575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40" name="Oval 18"/>
          <p:cNvSpPr>
            <a:spLocks noChangeArrowheads="1"/>
          </p:cNvSpPr>
          <p:nvPr/>
        </p:nvSpPr>
        <p:spPr bwMode="auto">
          <a:xfrm>
            <a:off x="4452938" y="4108450"/>
            <a:ext cx="125412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41" name="Line 19"/>
          <p:cNvSpPr>
            <a:spLocks noChangeShapeType="1"/>
          </p:cNvSpPr>
          <p:nvPr/>
        </p:nvSpPr>
        <p:spPr bwMode="auto">
          <a:xfrm>
            <a:off x="1417638" y="2441575"/>
            <a:ext cx="2276475" cy="29622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2" name="Oval 20"/>
          <p:cNvSpPr>
            <a:spLocks noChangeArrowheads="1"/>
          </p:cNvSpPr>
          <p:nvPr/>
        </p:nvSpPr>
        <p:spPr bwMode="auto">
          <a:xfrm>
            <a:off x="2428875" y="2133600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43" name="Oval 21"/>
          <p:cNvSpPr>
            <a:spLocks noChangeArrowheads="1"/>
          </p:cNvSpPr>
          <p:nvPr/>
        </p:nvSpPr>
        <p:spPr bwMode="auto">
          <a:xfrm>
            <a:off x="2555875" y="5403850"/>
            <a:ext cx="125413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04918" name="Line 22"/>
          <p:cNvSpPr>
            <a:spLocks noChangeShapeType="1"/>
          </p:cNvSpPr>
          <p:nvPr/>
        </p:nvSpPr>
        <p:spPr bwMode="auto">
          <a:xfrm>
            <a:off x="1101725" y="2689225"/>
            <a:ext cx="2276475" cy="2962275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04919" name="Line 23"/>
          <p:cNvSpPr>
            <a:spLocks noChangeShapeType="1"/>
          </p:cNvSpPr>
          <p:nvPr/>
        </p:nvSpPr>
        <p:spPr bwMode="auto">
          <a:xfrm>
            <a:off x="1733550" y="2257425"/>
            <a:ext cx="2212975" cy="283845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6" name="Oval 24"/>
          <p:cNvSpPr>
            <a:spLocks noChangeArrowheads="1"/>
          </p:cNvSpPr>
          <p:nvPr/>
        </p:nvSpPr>
        <p:spPr bwMode="auto">
          <a:xfrm>
            <a:off x="1860550" y="3738563"/>
            <a:ext cx="125413" cy="12223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47" name="Oval 25"/>
          <p:cNvSpPr>
            <a:spLocks noChangeArrowheads="1"/>
          </p:cNvSpPr>
          <p:nvPr/>
        </p:nvSpPr>
        <p:spPr bwMode="auto">
          <a:xfrm>
            <a:off x="2365375" y="4416425"/>
            <a:ext cx="127000" cy="1238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48" name="Oval 26"/>
          <p:cNvSpPr>
            <a:spLocks noChangeArrowheads="1"/>
          </p:cNvSpPr>
          <p:nvPr/>
        </p:nvSpPr>
        <p:spPr bwMode="auto">
          <a:xfrm>
            <a:off x="2808288" y="3676650"/>
            <a:ext cx="127000" cy="1222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04923" name="Line 27"/>
          <p:cNvSpPr>
            <a:spLocks noChangeShapeType="1"/>
          </p:cNvSpPr>
          <p:nvPr/>
        </p:nvSpPr>
        <p:spPr bwMode="auto">
          <a:xfrm flipV="1">
            <a:off x="3378200" y="5157788"/>
            <a:ext cx="631825" cy="49371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stealth" w="med" len="med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04924" name="Freeform 28"/>
          <p:cNvSpPr>
            <a:spLocks/>
          </p:cNvSpPr>
          <p:nvPr/>
        </p:nvSpPr>
        <p:spPr bwMode="auto">
          <a:xfrm>
            <a:off x="815975" y="3984625"/>
            <a:ext cx="1044575" cy="1406525"/>
          </a:xfrm>
          <a:custGeom>
            <a:avLst/>
            <a:gdLst>
              <a:gd name="T0" fmla="*/ 2147483647 w 792"/>
              <a:gd name="T1" fmla="*/ 0 h 1094"/>
              <a:gd name="T2" fmla="*/ 2147483647 w 792"/>
              <a:gd name="T3" fmla="*/ 2147483647 h 1094"/>
              <a:gd name="T4" fmla="*/ 0 w 792"/>
              <a:gd name="T5" fmla="*/ 2147483647 h 1094"/>
              <a:gd name="T6" fmla="*/ 0 60000 65536"/>
              <a:gd name="T7" fmla="*/ 0 60000 65536"/>
              <a:gd name="T8" fmla="*/ 0 60000 65536"/>
              <a:gd name="T9" fmla="*/ 0 w 792"/>
              <a:gd name="T10" fmla="*/ 0 h 1094"/>
              <a:gd name="T11" fmla="*/ 792 w 792"/>
              <a:gd name="T12" fmla="*/ 1094 h 10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92" h="1094">
                <a:moveTo>
                  <a:pt x="792" y="0"/>
                </a:moveTo>
                <a:cubicBezTo>
                  <a:pt x="668" y="268"/>
                  <a:pt x="540" y="538"/>
                  <a:pt x="408" y="720"/>
                </a:cubicBezTo>
                <a:cubicBezTo>
                  <a:pt x="276" y="902"/>
                  <a:pt x="85" y="1016"/>
                  <a:pt x="0" y="1094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04925" name="Freeform 29"/>
          <p:cNvSpPr>
            <a:spLocks/>
          </p:cNvSpPr>
          <p:nvPr/>
        </p:nvSpPr>
        <p:spPr bwMode="auto">
          <a:xfrm>
            <a:off x="784225" y="4664075"/>
            <a:ext cx="1517650" cy="739775"/>
          </a:xfrm>
          <a:custGeom>
            <a:avLst/>
            <a:gdLst>
              <a:gd name="T0" fmla="*/ 2147483647 w 1152"/>
              <a:gd name="T1" fmla="*/ 0 h 576"/>
              <a:gd name="T2" fmla="*/ 2147483647 w 1152"/>
              <a:gd name="T3" fmla="*/ 2147483647 h 576"/>
              <a:gd name="T4" fmla="*/ 0 w 1152"/>
              <a:gd name="T5" fmla="*/ 2147483647 h 576"/>
              <a:gd name="T6" fmla="*/ 0 60000 65536"/>
              <a:gd name="T7" fmla="*/ 0 60000 65536"/>
              <a:gd name="T8" fmla="*/ 0 60000 65536"/>
              <a:gd name="T9" fmla="*/ 0 w 1152"/>
              <a:gd name="T10" fmla="*/ 0 h 576"/>
              <a:gd name="T11" fmla="*/ 1152 w 1152"/>
              <a:gd name="T12" fmla="*/ 576 h 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52" h="576">
                <a:moveTo>
                  <a:pt x="1152" y="0"/>
                </a:moveTo>
                <a:cubicBezTo>
                  <a:pt x="1053" y="55"/>
                  <a:pt x="751" y="233"/>
                  <a:pt x="559" y="329"/>
                </a:cubicBezTo>
                <a:cubicBezTo>
                  <a:pt x="367" y="425"/>
                  <a:pt x="117" y="525"/>
                  <a:pt x="0" y="576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04926" name="Freeform 30"/>
          <p:cNvSpPr>
            <a:spLocks/>
          </p:cNvSpPr>
          <p:nvPr/>
        </p:nvSpPr>
        <p:spPr bwMode="auto">
          <a:xfrm>
            <a:off x="815975" y="3922713"/>
            <a:ext cx="1865313" cy="1468437"/>
          </a:xfrm>
          <a:custGeom>
            <a:avLst/>
            <a:gdLst>
              <a:gd name="T0" fmla="*/ 2147483647 w 1416"/>
              <a:gd name="T1" fmla="*/ 0 h 1142"/>
              <a:gd name="T2" fmla="*/ 2147483647 w 1416"/>
              <a:gd name="T3" fmla="*/ 2147483647 h 1142"/>
              <a:gd name="T4" fmla="*/ 0 w 1416"/>
              <a:gd name="T5" fmla="*/ 2147483647 h 1142"/>
              <a:gd name="T6" fmla="*/ 0 60000 65536"/>
              <a:gd name="T7" fmla="*/ 0 60000 65536"/>
              <a:gd name="T8" fmla="*/ 0 60000 65536"/>
              <a:gd name="T9" fmla="*/ 0 w 1416"/>
              <a:gd name="T10" fmla="*/ 0 h 1142"/>
              <a:gd name="T11" fmla="*/ 1416 w 1416"/>
              <a:gd name="T12" fmla="*/ 1142 h 11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6" h="1142">
                <a:moveTo>
                  <a:pt x="1416" y="0"/>
                </a:moveTo>
                <a:cubicBezTo>
                  <a:pt x="1297" y="111"/>
                  <a:pt x="935" y="479"/>
                  <a:pt x="699" y="669"/>
                </a:cubicBezTo>
                <a:cubicBezTo>
                  <a:pt x="463" y="859"/>
                  <a:pt x="146" y="1044"/>
                  <a:pt x="0" y="1142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04927" name="Text Box 31"/>
          <p:cNvSpPr txBox="1">
            <a:spLocks noChangeArrowheads="1"/>
          </p:cNvSpPr>
          <p:nvPr/>
        </p:nvSpPr>
        <p:spPr bwMode="auto">
          <a:xfrm>
            <a:off x="76200" y="5359400"/>
            <a:ext cx="1960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Support vectors</a:t>
            </a:r>
          </a:p>
        </p:txBody>
      </p:sp>
      <p:sp>
        <p:nvSpPr>
          <p:cNvPr id="1104928" name="Oval 32"/>
          <p:cNvSpPr>
            <a:spLocks noChangeArrowheads="1"/>
          </p:cNvSpPr>
          <p:nvPr/>
        </p:nvSpPr>
        <p:spPr bwMode="auto">
          <a:xfrm>
            <a:off x="1733550" y="3614738"/>
            <a:ext cx="379413" cy="3698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04929" name="Oval 33"/>
          <p:cNvSpPr>
            <a:spLocks noChangeArrowheads="1"/>
          </p:cNvSpPr>
          <p:nvPr/>
        </p:nvSpPr>
        <p:spPr bwMode="auto">
          <a:xfrm>
            <a:off x="2681288" y="3552825"/>
            <a:ext cx="379412" cy="3698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04930" name="Oval 34"/>
          <p:cNvSpPr>
            <a:spLocks noChangeArrowheads="1"/>
          </p:cNvSpPr>
          <p:nvPr/>
        </p:nvSpPr>
        <p:spPr bwMode="auto">
          <a:xfrm>
            <a:off x="2239963" y="4292600"/>
            <a:ext cx="379412" cy="3714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57" name="Text Box 35"/>
          <p:cNvSpPr txBox="1">
            <a:spLocks noChangeArrowheads="1"/>
          </p:cNvSpPr>
          <p:nvPr/>
        </p:nvSpPr>
        <p:spPr bwMode="auto">
          <a:xfrm>
            <a:off x="0" y="6208713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/>
              <a:t>C. Burges, </a:t>
            </a:r>
            <a:r>
              <a:rPr lang="en-US" sz="1800">
                <a:hlinkClick r:id="rId6"/>
              </a:rPr>
              <a:t>A Tutorial on Support Vector Machines for Pattern Recognition</a:t>
            </a:r>
            <a:r>
              <a:rPr lang="en-US" sz="1800"/>
              <a:t>,  Data Mining and Knowledge Discovery, 1998 </a:t>
            </a:r>
          </a:p>
        </p:txBody>
      </p:sp>
      <p:sp>
        <p:nvSpPr>
          <p:cNvPr id="1104932" name="Text Box 36"/>
          <p:cNvSpPr txBox="1">
            <a:spLocks noChangeArrowheads="1"/>
          </p:cNvSpPr>
          <p:nvPr/>
        </p:nvSpPr>
        <p:spPr bwMode="auto">
          <a:xfrm>
            <a:off x="4724400" y="3886200"/>
            <a:ext cx="2971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Distance between point and hyperplane:</a:t>
            </a:r>
          </a:p>
        </p:txBody>
      </p:sp>
      <p:graphicFrame>
        <p:nvGraphicFramePr>
          <p:cNvPr id="1104933" name="Object 37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7848600" y="3870325"/>
          <a:ext cx="1295400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2" name="Equation" r:id="rId7" imgW="698400" imgH="419040" progId="Equation.3">
                  <p:embed/>
                </p:oleObj>
              </mc:Choice>
              <mc:Fallback>
                <p:oleObj name="Equation" r:id="rId7" imgW="69840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600" y="3870325"/>
                        <a:ext cx="1295400" cy="777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04935" name="Text Box 39"/>
          <p:cNvSpPr txBox="1">
            <a:spLocks noChangeArrowheads="1"/>
          </p:cNvSpPr>
          <p:nvPr/>
        </p:nvSpPr>
        <p:spPr bwMode="auto">
          <a:xfrm>
            <a:off x="4724400" y="3154363"/>
            <a:ext cx="297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For support vectors, </a:t>
            </a:r>
          </a:p>
        </p:txBody>
      </p:sp>
      <p:graphicFrame>
        <p:nvGraphicFramePr>
          <p:cNvPr id="1104936" name="Object 40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7391400" y="3124200"/>
          <a:ext cx="1752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3" name="Equation" r:id="rId9" imgW="876240" imgH="228600" progId="Equation.3">
                  <p:embed/>
                </p:oleObj>
              </mc:Choice>
              <mc:Fallback>
                <p:oleObj name="Equation" r:id="rId9" imgW="8762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3124200"/>
                        <a:ext cx="1752600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04938" name="Text Box 42"/>
          <p:cNvSpPr txBox="1">
            <a:spLocks noChangeArrowheads="1"/>
          </p:cNvSpPr>
          <p:nvPr/>
        </p:nvSpPr>
        <p:spPr bwMode="auto">
          <a:xfrm>
            <a:off x="4724400" y="4876800"/>
            <a:ext cx="411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Therefore, the margin is  </a:t>
            </a:r>
            <a:r>
              <a:rPr lang="en-US">
                <a:latin typeface="Times New Roman" pitchFamily="18" charset="0"/>
              </a:rPr>
              <a:t>2 / ||</a:t>
            </a:r>
            <a:r>
              <a:rPr lang="en-US" b="1">
                <a:latin typeface="Times New Roman" pitchFamily="18" charset="0"/>
              </a:rPr>
              <a:t>w</a:t>
            </a:r>
            <a:r>
              <a:rPr lang="en-US">
                <a:latin typeface="Times New Roman" pitchFamily="18" charset="0"/>
              </a:rPr>
              <a:t>||</a:t>
            </a:r>
            <a:r>
              <a:rPr lang="en-US" sz="2000"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491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4901" grpId="0"/>
      <p:bldP spid="1104918" grpId="0" animBg="1"/>
      <p:bldP spid="1104919" grpId="0" animBg="1"/>
      <p:bldP spid="1104923" grpId="0" animBg="1"/>
      <p:bldP spid="1104924" grpId="0" animBg="1"/>
      <p:bldP spid="1104925" grpId="0" animBg="1"/>
      <p:bldP spid="1104926" grpId="0" animBg="1"/>
      <p:bldP spid="1104927" grpId="0"/>
      <p:bldP spid="1104928" grpId="0" animBg="1"/>
      <p:bldP spid="1104929" grpId="0" animBg="1"/>
      <p:bldP spid="1104930" grpId="0" animBg="1"/>
      <p:bldP spid="1104932" grpId="0"/>
      <p:bldP spid="1104935" grpId="0"/>
      <p:bldP spid="110493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838200"/>
          </a:xfrm>
        </p:spPr>
        <p:txBody>
          <a:bodyPr/>
          <a:lstStyle/>
          <a:p>
            <a:r>
              <a:rPr lang="en-US" sz="3600" dirty="0" smtClean="0"/>
              <a:t>Finding the maximum margin </a:t>
            </a:r>
            <a:r>
              <a:rPr lang="en-US" sz="3600" dirty="0" err="1" smtClean="0"/>
              <a:t>hyperplane</a:t>
            </a:r>
            <a:endParaRPr lang="en-US" sz="3600" dirty="0" smtClean="0"/>
          </a:p>
        </p:txBody>
      </p:sp>
      <p:sp>
        <p:nvSpPr>
          <p:cNvPr id="991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8229600" cy="4525963"/>
          </a:xfrm>
        </p:spPr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 dirty="0" smtClean="0"/>
              <a:t>Maximize margin </a:t>
            </a:r>
            <a:r>
              <a:rPr lang="en-US" dirty="0" smtClean="0">
                <a:latin typeface="Times New Roman" pitchFamily="18" charset="0"/>
              </a:rPr>
              <a:t>2/||</a:t>
            </a:r>
            <a:r>
              <a:rPr lang="en-US" b="1" dirty="0" smtClean="0">
                <a:latin typeface="Times New Roman" pitchFamily="18" charset="0"/>
              </a:rPr>
              <a:t>w</a:t>
            </a:r>
            <a:r>
              <a:rPr lang="en-US" dirty="0" smtClean="0">
                <a:latin typeface="Times New Roman" pitchFamily="18" charset="0"/>
              </a:rPr>
              <a:t>||</a:t>
            </a:r>
          </a:p>
          <a:p>
            <a:pPr marL="533400" indent="-533400">
              <a:buFontTx/>
              <a:buAutoNum type="arabicPeriod"/>
            </a:pPr>
            <a:r>
              <a:rPr lang="en-US" dirty="0" smtClean="0"/>
              <a:t>Correctly classify all training data: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>
                <a:latin typeface="Times New Roman" pitchFamily="18" charset="0"/>
              </a:rPr>
              <a:t/>
            </a:r>
            <a:br>
              <a:rPr lang="en-US" i="1" dirty="0" smtClean="0">
                <a:latin typeface="Times New Roman" pitchFamily="18" charset="0"/>
              </a:rPr>
            </a:br>
            <a:r>
              <a:rPr lang="en-US" i="1" dirty="0" smtClean="0">
                <a:latin typeface="Times New Roman" pitchFamily="18" charset="0"/>
              </a:rPr>
              <a:t/>
            </a:r>
            <a:br>
              <a:rPr lang="en-US" i="1" dirty="0" smtClean="0">
                <a:latin typeface="Times New Roman" pitchFamily="18" charset="0"/>
              </a:rPr>
            </a:br>
            <a:endParaRPr lang="en-US" sz="800" dirty="0" smtClean="0">
              <a:latin typeface="Times New Roman" pitchFamily="18" charset="0"/>
              <a:cs typeface="Arial" charset="0"/>
            </a:endParaRPr>
          </a:p>
          <a:p>
            <a:pPr marL="533400" indent="-533400"/>
            <a:r>
              <a:rPr lang="en-US" i="1" dirty="0" smtClean="0">
                <a:cs typeface="Arial" charset="0"/>
              </a:rPr>
              <a:t>Quadratic optimization problem</a:t>
            </a:r>
            <a:r>
              <a:rPr lang="en-US" dirty="0" smtClean="0">
                <a:cs typeface="Arial" charset="0"/>
              </a:rPr>
              <a:t>:</a:t>
            </a:r>
            <a:br>
              <a:rPr lang="en-US" dirty="0" smtClean="0">
                <a:cs typeface="Arial" charset="0"/>
              </a:rPr>
            </a:br>
            <a:endParaRPr lang="en-US" dirty="0" smtClean="0">
              <a:cs typeface="Arial" charset="0"/>
            </a:endParaRPr>
          </a:p>
          <a:p>
            <a:pPr marL="533400" indent="-533400"/>
            <a:r>
              <a:rPr lang="en-US" dirty="0" smtClean="0">
                <a:cs typeface="Arial" charset="0"/>
              </a:rPr>
              <a:t>		Minimize</a:t>
            </a:r>
            <a:br>
              <a:rPr lang="en-US" dirty="0" smtClean="0">
                <a:cs typeface="Arial" charset="0"/>
              </a:rPr>
            </a:br>
            <a:r>
              <a:rPr lang="en-US" dirty="0" smtClean="0">
                <a:cs typeface="Arial" charset="0"/>
              </a:rPr>
              <a:t/>
            </a:r>
            <a:br>
              <a:rPr lang="en-US" dirty="0" smtClean="0">
                <a:cs typeface="Arial" charset="0"/>
              </a:rPr>
            </a:br>
            <a:r>
              <a:rPr lang="en-US" dirty="0" smtClean="0">
                <a:cs typeface="Arial" charset="0"/>
              </a:rPr>
              <a:t>	Subject to  </a:t>
            </a:r>
            <a:r>
              <a:rPr lang="en-US" i="1" dirty="0" err="1" smtClean="0">
                <a:latin typeface="Times New Roman" pitchFamily="18" charset="0"/>
              </a:rPr>
              <a:t>y</a:t>
            </a:r>
            <a:r>
              <a:rPr lang="en-US" i="1" baseline="-25000" dirty="0" err="1" smtClean="0">
                <a:latin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</a:rPr>
              <a:t>(</a:t>
            </a:r>
            <a:r>
              <a:rPr lang="en-US" b="1" dirty="0" err="1" smtClean="0">
                <a:latin typeface="Times New Roman" pitchFamily="18" charset="0"/>
              </a:rPr>
              <a:t>w</a:t>
            </a:r>
            <a:r>
              <a:rPr lang="en-US" dirty="0" err="1" smtClean="0">
                <a:latin typeface="Times New Roman" pitchFamily="18" charset="0"/>
                <a:cs typeface="Arial" charset="0"/>
              </a:rPr>
              <a:t>·</a:t>
            </a:r>
            <a:r>
              <a:rPr lang="en-US" b="1" i="1" dirty="0" err="1" smtClean="0">
                <a:latin typeface="Times New Roman" pitchFamily="18" charset="0"/>
                <a:cs typeface="Arial" charset="0"/>
              </a:rPr>
              <a:t>x</a:t>
            </a:r>
            <a:r>
              <a:rPr lang="en-US" i="1" baseline="-25000" dirty="0" err="1" smtClean="0">
                <a:latin typeface="Times New Roman" pitchFamily="18" charset="0"/>
                <a:cs typeface="Arial" charset="0"/>
              </a:rPr>
              <a:t>i</a:t>
            </a:r>
            <a:r>
              <a:rPr lang="en-US" dirty="0" err="1" smtClean="0">
                <a:latin typeface="Times New Roman" pitchFamily="18" charset="0"/>
                <a:cs typeface="Arial" charset="0"/>
              </a:rPr>
              <a:t>+</a:t>
            </a:r>
            <a:r>
              <a:rPr lang="en-US" i="1" dirty="0" err="1" smtClean="0">
                <a:latin typeface="Times New Roman" pitchFamily="18" charset="0"/>
                <a:cs typeface="Arial" charset="0"/>
              </a:rPr>
              <a:t>b</a:t>
            </a:r>
            <a:r>
              <a:rPr lang="en-US" dirty="0" smtClean="0">
                <a:latin typeface="Times New Roman" pitchFamily="18" charset="0"/>
                <a:cs typeface="Arial" charset="0"/>
              </a:rPr>
              <a:t>) ≥ 1</a:t>
            </a:r>
            <a:endParaRPr lang="en-US" dirty="0" smtClean="0">
              <a:cs typeface="Arial" charset="0"/>
            </a:endParaRPr>
          </a:p>
          <a:p>
            <a:pPr marL="533400" indent="-533400">
              <a:buFontTx/>
              <a:buAutoNum type="arabicPeriod"/>
            </a:pPr>
            <a:endParaRPr lang="el-GR" dirty="0" smtClean="0"/>
          </a:p>
        </p:txBody>
      </p:sp>
      <p:sp>
        <p:nvSpPr>
          <p:cNvPr id="6150" name="Text Box 15"/>
          <p:cNvSpPr txBox="1">
            <a:spLocks noChangeArrowheads="1"/>
          </p:cNvSpPr>
          <p:nvPr/>
        </p:nvSpPr>
        <p:spPr bwMode="auto">
          <a:xfrm>
            <a:off x="0" y="6208713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/>
              <a:t>C. Burges, </a:t>
            </a:r>
            <a:r>
              <a:rPr lang="en-US" sz="1800">
                <a:hlinkClick r:id="rId4"/>
              </a:rPr>
              <a:t>A Tutorial on Support Vector Machines for Pattern Recognition</a:t>
            </a:r>
            <a:r>
              <a:rPr lang="en-US" sz="1800"/>
              <a:t>,  Data Mining and Knowledge Discovery, 1998 </a:t>
            </a:r>
          </a:p>
        </p:txBody>
      </p:sp>
      <p:graphicFrame>
        <p:nvGraphicFramePr>
          <p:cNvPr id="991249" name="Object 17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4228890853"/>
              </p:ext>
            </p:extLst>
          </p:nvPr>
        </p:nvGraphicFramePr>
        <p:xfrm>
          <a:off x="3741737" y="4027488"/>
          <a:ext cx="1287463" cy="107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5" name="Equation" r:id="rId5" imgW="469800" imgH="393480" progId="Equation.3">
                  <p:embed/>
                </p:oleObj>
              </mc:Choice>
              <mc:Fallback>
                <p:oleObj name="Equation" r:id="rId5" imgW="4698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1737" y="4027488"/>
                        <a:ext cx="1287463" cy="1077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1251" name="Rectangle 19"/>
          <p:cNvSpPr>
            <a:spLocks noChangeArrowheads="1"/>
          </p:cNvSpPr>
          <p:nvPr/>
        </p:nvSpPr>
        <p:spPr bwMode="auto">
          <a:xfrm>
            <a:off x="990600" y="4038600"/>
            <a:ext cx="4343400" cy="1828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991252" name="Object 20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295400" y="2033588"/>
          <a:ext cx="5181600" cy="1014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6" name="Equation" r:id="rId7" imgW="2336760" imgH="457200" progId="Equation.3">
                  <p:embed/>
                </p:oleObj>
              </mc:Choice>
              <mc:Fallback>
                <p:oleObj name="Equation" r:id="rId7" imgW="23367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2033588"/>
                        <a:ext cx="5181600" cy="1014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3936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1235" grpId="0" build="p"/>
      <p:bldP spid="99125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9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838200"/>
          </a:xfrm>
          <a:noFill/>
        </p:spPr>
        <p:txBody>
          <a:bodyPr/>
          <a:lstStyle/>
          <a:p>
            <a:r>
              <a:rPr lang="en-US" sz="3600" dirty="0" smtClean="0"/>
              <a:t>Finding the maximum margin </a:t>
            </a:r>
            <a:r>
              <a:rPr lang="en-US" sz="3600" dirty="0" err="1" smtClean="0"/>
              <a:t>hyperplane</a:t>
            </a:r>
            <a:endParaRPr lang="en-US" sz="3600" dirty="0" smtClean="0"/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1534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Solution:</a:t>
            </a:r>
            <a:br>
              <a:rPr lang="en-US" smtClean="0"/>
            </a:br>
            <a:r>
              <a:rPr lang="en-US" sz="800" smtClean="0"/>
              <a:t/>
            </a:r>
            <a:br>
              <a:rPr lang="en-US" sz="800" smtClean="0"/>
            </a:br>
            <a:r>
              <a:rPr lang="en-US" smtClean="0"/>
              <a:t>		</a:t>
            </a:r>
            <a:endParaRPr lang="el-GR" smtClean="0"/>
          </a:p>
        </p:txBody>
      </p:sp>
      <p:graphicFrame>
        <p:nvGraphicFramePr>
          <p:cNvPr id="7170" name="Object 3"/>
          <p:cNvGraphicFramePr>
            <a:graphicFrameLocks noChangeAspect="1"/>
          </p:cNvGraphicFramePr>
          <p:nvPr/>
        </p:nvGraphicFramePr>
        <p:xfrm>
          <a:off x="2701925" y="874713"/>
          <a:ext cx="2195513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9" name="Equation" r:id="rId4" imgW="901440" imgH="266400" progId="Equation.3">
                  <p:embed/>
                </p:oleObj>
              </mc:Choice>
              <mc:Fallback>
                <p:oleObj name="Equation" r:id="rId4" imgW="90144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1925" y="874713"/>
                        <a:ext cx="2195513" cy="649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Text Box 8"/>
          <p:cNvSpPr txBox="1">
            <a:spLocks noChangeArrowheads="1"/>
          </p:cNvSpPr>
          <p:nvPr/>
        </p:nvSpPr>
        <p:spPr bwMode="auto">
          <a:xfrm>
            <a:off x="0" y="6208713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/>
              <a:t>C. Burges, </a:t>
            </a:r>
            <a:r>
              <a:rPr lang="en-US" sz="1800">
                <a:hlinkClick r:id="rId6"/>
              </a:rPr>
              <a:t>A Tutorial on Support Vector Machines for Pattern Recognition</a:t>
            </a:r>
            <a:r>
              <a:rPr lang="en-US" sz="1800"/>
              <a:t>,  Data Mining and Knowledge Discovery, 1998 </a:t>
            </a:r>
          </a:p>
        </p:txBody>
      </p:sp>
      <p:sp>
        <p:nvSpPr>
          <p:cNvPr id="1146892" name="Line 12"/>
          <p:cNvSpPr>
            <a:spLocks noChangeShapeType="1"/>
          </p:cNvSpPr>
          <p:nvPr/>
        </p:nvSpPr>
        <p:spPr bwMode="auto">
          <a:xfrm flipV="1">
            <a:off x="2838450" y="1377950"/>
            <a:ext cx="1143000" cy="838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46893" name="Line 13"/>
          <p:cNvSpPr>
            <a:spLocks noChangeShapeType="1"/>
          </p:cNvSpPr>
          <p:nvPr/>
        </p:nvSpPr>
        <p:spPr bwMode="auto">
          <a:xfrm flipV="1">
            <a:off x="4210050" y="1377950"/>
            <a:ext cx="381000" cy="838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46894" name="Text Box 14"/>
          <p:cNvSpPr txBox="1">
            <a:spLocks noChangeArrowheads="1"/>
          </p:cNvSpPr>
          <p:nvPr/>
        </p:nvSpPr>
        <p:spPr bwMode="auto">
          <a:xfrm>
            <a:off x="3671888" y="2216150"/>
            <a:ext cx="1346200" cy="8318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Support </a:t>
            </a:r>
            <a:br>
              <a:rPr lang="en-US"/>
            </a:br>
            <a:r>
              <a:rPr lang="en-US"/>
              <a:t>vector</a:t>
            </a:r>
          </a:p>
        </p:txBody>
      </p:sp>
      <p:sp>
        <p:nvSpPr>
          <p:cNvPr id="1146895" name="Text Box 15"/>
          <p:cNvSpPr txBox="1">
            <a:spLocks noChangeArrowheads="1"/>
          </p:cNvSpPr>
          <p:nvPr/>
        </p:nvSpPr>
        <p:spPr bwMode="auto">
          <a:xfrm>
            <a:off x="2057400" y="2216150"/>
            <a:ext cx="1212850" cy="8318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learned</a:t>
            </a:r>
            <a:br>
              <a:rPr lang="en-US"/>
            </a:br>
            <a:r>
              <a:rPr lang="en-US"/>
              <a:t>weight</a:t>
            </a:r>
          </a:p>
        </p:txBody>
      </p:sp>
    </p:spTree>
    <p:extLst>
      <p:ext uri="{BB962C8B-B14F-4D97-AF65-F5344CB8AC3E}">
        <p14:creationId xmlns:p14="http://schemas.microsoft.com/office/powerpoint/2010/main" val="156686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892" grpId="0" animBg="1"/>
      <p:bldP spid="1146893" grpId="0" animBg="1"/>
      <p:bldP spid="1146894" grpId="0" animBg="1"/>
      <p:bldP spid="114689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  <a:noFill/>
        </p:spPr>
        <p:txBody>
          <a:bodyPr/>
          <a:lstStyle/>
          <a:p>
            <a:r>
              <a:rPr lang="en-US" sz="3600" dirty="0" smtClean="0"/>
              <a:t>Finding the maximum margin </a:t>
            </a:r>
            <a:r>
              <a:rPr lang="en-US" sz="3600" dirty="0" err="1" smtClean="0"/>
              <a:t>hyperplane</a:t>
            </a:r>
            <a:endParaRPr lang="en-US" sz="3600" dirty="0" smtClean="0"/>
          </a:p>
        </p:txBody>
      </p:sp>
      <p:sp>
        <p:nvSpPr>
          <p:cNvPr id="1150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1534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Solution:</a:t>
            </a:r>
            <a:br>
              <a:rPr lang="en-US" smtClean="0"/>
            </a:br>
            <a:r>
              <a:rPr lang="en-US" sz="800" smtClean="0"/>
              <a:t/>
            </a:r>
            <a:br>
              <a:rPr lang="en-US" sz="800" smtClean="0"/>
            </a:br>
            <a:r>
              <a:rPr lang="en-US" smtClean="0"/>
              <a:t>		  </a:t>
            </a:r>
            <a:r>
              <a:rPr lang="en-US" i="1" smtClean="0">
                <a:latin typeface="Times New Roman" pitchFamily="18" charset="0"/>
              </a:rPr>
              <a:t>b</a:t>
            </a:r>
            <a:r>
              <a:rPr lang="en-US" smtClean="0">
                <a:latin typeface="Times New Roman" pitchFamily="18" charset="0"/>
              </a:rPr>
              <a:t> = </a:t>
            </a:r>
            <a:r>
              <a:rPr lang="en-US" i="1" smtClean="0">
                <a:latin typeface="Times New Roman" pitchFamily="18" charset="0"/>
              </a:rPr>
              <a:t>y</a:t>
            </a:r>
            <a:r>
              <a:rPr lang="en-US" i="1" baseline="-25000" smtClean="0">
                <a:latin typeface="Times New Roman" pitchFamily="18" charset="0"/>
              </a:rPr>
              <a:t>i</a:t>
            </a:r>
            <a:r>
              <a:rPr lang="en-US" smtClean="0">
                <a:latin typeface="Times New Roman" pitchFamily="18" charset="0"/>
              </a:rPr>
              <a:t> – </a:t>
            </a:r>
            <a:r>
              <a:rPr lang="en-US" b="1" smtClean="0">
                <a:latin typeface="Times New Roman" pitchFamily="18" charset="0"/>
              </a:rPr>
              <a:t>w</a:t>
            </a:r>
            <a:r>
              <a:rPr lang="en-US" smtClean="0">
                <a:latin typeface="Times New Roman" pitchFamily="18" charset="0"/>
                <a:cs typeface="Arial" charset="0"/>
              </a:rPr>
              <a:t>·</a:t>
            </a:r>
            <a:r>
              <a:rPr lang="en-US" b="1" smtClean="0">
                <a:latin typeface="Times New Roman" pitchFamily="18" charset="0"/>
                <a:cs typeface="Arial" charset="0"/>
              </a:rPr>
              <a:t>x</a:t>
            </a:r>
            <a:r>
              <a:rPr lang="en-US" i="1" baseline="-25000" smtClean="0">
                <a:latin typeface="Times New Roman" pitchFamily="18" charset="0"/>
                <a:cs typeface="Arial" charset="0"/>
              </a:rPr>
              <a:t>i</a:t>
            </a:r>
            <a:r>
              <a:rPr lang="en-US" smtClean="0">
                <a:cs typeface="Arial" charset="0"/>
              </a:rPr>
              <a:t>   for any support vector</a:t>
            </a:r>
            <a:r>
              <a:rPr lang="en-US" smtClean="0"/>
              <a:t/>
            </a:r>
            <a:br>
              <a:rPr lang="en-US" smtClean="0"/>
            </a:br>
            <a:endParaRPr lang="en-US" sz="800" smtClean="0"/>
          </a:p>
          <a:p>
            <a:pPr>
              <a:buFontTx/>
              <a:buChar char="•"/>
            </a:pPr>
            <a:r>
              <a:rPr lang="en-US" smtClean="0"/>
              <a:t>Classification function (decision boundary):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smtClean="0"/>
          </a:p>
          <a:p>
            <a:pPr>
              <a:buFontTx/>
              <a:buChar char="•"/>
            </a:pPr>
            <a:r>
              <a:rPr lang="el-GR" smtClean="0"/>
              <a:t>Notice that it relies on an </a:t>
            </a:r>
            <a:r>
              <a:rPr lang="el-GR" i="1" smtClean="0"/>
              <a:t>inner product </a:t>
            </a:r>
            <a:r>
              <a:rPr lang="el-GR" smtClean="0"/>
              <a:t>between the test</a:t>
            </a:r>
            <a:r>
              <a:rPr lang="en-US" smtClean="0"/>
              <a:t> </a:t>
            </a:r>
            <a:r>
              <a:rPr lang="el-GR" smtClean="0"/>
              <a:t>point </a:t>
            </a:r>
            <a:r>
              <a:rPr lang="el-GR" b="1" i="1" smtClean="0"/>
              <a:t>x</a:t>
            </a:r>
            <a:r>
              <a:rPr lang="el-GR" b="1" smtClean="0"/>
              <a:t> </a:t>
            </a:r>
            <a:r>
              <a:rPr lang="el-GR" smtClean="0"/>
              <a:t>and the support vectors </a:t>
            </a:r>
            <a:r>
              <a:rPr lang="el-GR" b="1" i="1" smtClean="0"/>
              <a:t>x</a:t>
            </a:r>
            <a:r>
              <a:rPr lang="el-GR" i="1" baseline="-25000" smtClean="0"/>
              <a:t>i</a:t>
            </a:r>
            <a:endParaRPr lang="en-US" i="1" baseline="-25000" smtClean="0"/>
          </a:p>
          <a:p>
            <a:pPr>
              <a:buFontTx/>
              <a:buChar char="•"/>
            </a:pPr>
            <a:r>
              <a:rPr lang="el-GR" smtClean="0"/>
              <a:t>Solving the optimization problem also involves</a:t>
            </a:r>
            <a:r>
              <a:rPr lang="en-US" smtClean="0"/>
              <a:t> </a:t>
            </a:r>
            <a:r>
              <a:rPr lang="el-GR" smtClean="0"/>
              <a:t>computing the inner products </a:t>
            </a:r>
            <a:r>
              <a:rPr lang="el-GR" b="1" i="1" smtClean="0"/>
              <a:t>x</a:t>
            </a:r>
            <a:r>
              <a:rPr lang="el-GR" i="1" baseline="-25000" smtClean="0"/>
              <a:t>i</a:t>
            </a:r>
            <a:r>
              <a:rPr lang="en-US" b="1" smtClean="0"/>
              <a:t> </a:t>
            </a:r>
            <a:r>
              <a:rPr lang="en-US" smtClean="0">
                <a:latin typeface="Times New Roman" pitchFamily="18" charset="0"/>
                <a:cs typeface="Arial" charset="0"/>
              </a:rPr>
              <a:t>· </a:t>
            </a:r>
            <a:r>
              <a:rPr lang="el-GR" b="1" i="1" smtClean="0"/>
              <a:t>x</a:t>
            </a:r>
            <a:r>
              <a:rPr lang="en-US" i="1" baseline="-25000" smtClean="0"/>
              <a:t>j</a:t>
            </a:r>
            <a:r>
              <a:rPr lang="el-GR" b="1" smtClean="0"/>
              <a:t> </a:t>
            </a:r>
            <a:r>
              <a:rPr lang="el-GR" smtClean="0"/>
              <a:t>between all pairs of</a:t>
            </a:r>
            <a:r>
              <a:rPr lang="en-US" smtClean="0"/>
              <a:t> </a:t>
            </a:r>
            <a:r>
              <a:rPr lang="el-GR" smtClean="0"/>
              <a:t>training points</a:t>
            </a:r>
          </a:p>
        </p:txBody>
      </p:sp>
      <p:graphicFrame>
        <p:nvGraphicFramePr>
          <p:cNvPr id="8194" name="Object 4"/>
          <p:cNvGraphicFramePr>
            <a:graphicFrameLocks noChangeAspect="1"/>
          </p:cNvGraphicFramePr>
          <p:nvPr/>
        </p:nvGraphicFramePr>
        <p:xfrm>
          <a:off x="2701925" y="874713"/>
          <a:ext cx="2195513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3" name="Equation" r:id="rId4" imgW="901440" imgH="266400" progId="Equation.3">
                  <p:embed/>
                </p:oleObj>
              </mc:Choice>
              <mc:Fallback>
                <p:oleObj name="Equation" r:id="rId4" imgW="90144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1925" y="874713"/>
                        <a:ext cx="2195513" cy="649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8" name="Text Box 5"/>
          <p:cNvSpPr txBox="1">
            <a:spLocks noChangeArrowheads="1"/>
          </p:cNvSpPr>
          <p:nvPr/>
        </p:nvSpPr>
        <p:spPr bwMode="auto">
          <a:xfrm>
            <a:off x="0" y="6208713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/>
              <a:t>C. Burges, </a:t>
            </a:r>
            <a:r>
              <a:rPr lang="en-US" sz="1800">
                <a:hlinkClick r:id="rId6"/>
              </a:rPr>
              <a:t>A Tutorial on Support Vector Machines for Pattern Recognition</a:t>
            </a:r>
            <a:r>
              <a:rPr lang="en-US" sz="1800"/>
              <a:t>,  Data Mining and Knowledge Discovery, 1998 </a:t>
            </a:r>
          </a:p>
        </p:txBody>
      </p:sp>
      <p:graphicFrame>
        <p:nvGraphicFramePr>
          <p:cNvPr id="1150982" name="Object 6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819400" y="2701925"/>
          <a:ext cx="4572000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4" name="Equation" r:id="rId7" imgW="1676160" imgH="266400" progId="Equation.3">
                  <p:embed/>
                </p:oleObj>
              </mc:Choice>
              <mc:Fallback>
                <p:oleObj name="Equation" r:id="rId7" imgW="167616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2701925"/>
                        <a:ext cx="4572000" cy="727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6542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097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5181600" y="55626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Prediction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/>
          <a:lstStyle/>
          <a:p>
            <a:r>
              <a:rPr lang="en-US" dirty="0" smtClean="0"/>
              <a:t>Steps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257800" y="990600"/>
            <a:ext cx="1600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Training Labels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76200" y="1570038"/>
            <a:ext cx="2438400" cy="3078162"/>
            <a:chOff x="228600" y="1417320"/>
            <a:chExt cx="2438400" cy="2849880"/>
          </a:xfrm>
        </p:grpSpPr>
        <p:sp>
          <p:nvSpPr>
            <p:cNvPr id="10268" name="TextBox 7"/>
            <p:cNvSpPr txBox="1">
              <a:spLocks noChangeArrowheads="1"/>
            </p:cNvSpPr>
            <p:nvPr/>
          </p:nvSpPr>
          <p:spPr bwMode="auto">
            <a:xfrm>
              <a:off x="533400" y="1417320"/>
              <a:ext cx="18288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dirty="0"/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7485"/>
              <a:ext cx="2438400" cy="281971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5410200" y="2438400"/>
            <a:ext cx="1371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Training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246" name="TextBox 13"/>
          <p:cNvSpPr txBox="1">
            <a:spLocks noChangeArrowheads="1"/>
          </p:cNvSpPr>
          <p:nvPr/>
        </p:nvSpPr>
        <p:spPr bwMode="auto">
          <a:xfrm>
            <a:off x="551692" y="838200"/>
            <a:ext cx="15819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/>
              <a:t>Training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200400" y="2438400"/>
            <a:ext cx="15240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Image Features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2590800" y="27432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4800600" y="27432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5400000">
            <a:off x="5821362" y="19812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2743200" y="55626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Image Features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2133600" y="58674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54" name="TextBox 20"/>
          <p:cNvSpPr txBox="1">
            <a:spLocks noChangeArrowheads="1"/>
          </p:cNvSpPr>
          <p:nvPr/>
        </p:nvSpPr>
        <p:spPr bwMode="auto">
          <a:xfrm>
            <a:off x="620212" y="4800600"/>
            <a:ext cx="14371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/>
              <a:t>Testing</a:t>
            </a:r>
          </a:p>
        </p:txBody>
      </p:sp>
      <p:sp>
        <p:nvSpPr>
          <p:cNvPr id="10255" name="TextBox 21"/>
          <p:cNvSpPr txBox="1">
            <a:spLocks noChangeArrowheads="1"/>
          </p:cNvSpPr>
          <p:nvPr/>
        </p:nvSpPr>
        <p:spPr bwMode="auto">
          <a:xfrm>
            <a:off x="457200" y="6396037"/>
            <a:ext cx="16891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Test Image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6858000" y="27432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7543800" y="2438400"/>
            <a:ext cx="15240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Learned model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181600" y="39624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Learned model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6" name="Right Arrow 25"/>
          <p:cNvSpPr/>
          <p:nvPr/>
        </p:nvSpPr>
        <p:spPr>
          <a:xfrm>
            <a:off x="4572000" y="58674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7474953" y="6581001"/>
            <a:ext cx="16690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Slide credit: D. </a:t>
            </a:r>
            <a:r>
              <a:rPr lang="en-US" sz="1200" dirty="0" err="1" smtClean="0"/>
              <a:t>Hoiem</a:t>
            </a:r>
            <a:endParaRPr lang="en-US" sz="1200" dirty="0"/>
          </a:p>
        </p:txBody>
      </p:sp>
      <p:sp>
        <p:nvSpPr>
          <p:cNvPr id="32" name="Right Arrow 31"/>
          <p:cNvSpPr/>
          <p:nvPr/>
        </p:nvSpPr>
        <p:spPr>
          <a:xfrm rot="5400000">
            <a:off x="5867400" y="50292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438400"/>
            <a:ext cx="223761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5638800"/>
            <a:ext cx="8001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0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10254" grpId="0"/>
      <p:bldP spid="10255" grpId="0"/>
      <p:bldP spid="23" grpId="0" animBg="1"/>
      <p:bldP spid="24" grpId="0" animBg="1"/>
      <p:bldP spid="25" grpId="0" animBg="1"/>
      <p:bldP spid="26" grpId="0" animBg="1"/>
      <p:bldP spid="3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075" name="Rectangle 3"/>
          <p:cNvSpPr>
            <a:spLocks noChangeArrowheads="1"/>
          </p:cNvSpPr>
          <p:nvPr/>
        </p:nvSpPr>
        <p:spPr bwMode="auto">
          <a:xfrm>
            <a:off x="228600" y="1066800"/>
            <a:ext cx="8763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zh-CN" sz="2800">
                <a:ea typeface="宋体" pitchFamily="2" charset="-122"/>
              </a:rPr>
              <a:t>Datasets that are linearly separable work out great:</a:t>
            </a:r>
            <a:br>
              <a:rPr lang="en-US" altLang="zh-CN" sz="2800">
                <a:ea typeface="宋体" pitchFamily="2" charset="-122"/>
              </a:rPr>
            </a:br>
            <a:endParaRPr lang="en-US" altLang="zh-CN" sz="800">
              <a:ea typeface="宋体" pitchFamily="2" charset="-122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altLang="zh-CN" sz="800">
                <a:ea typeface="宋体" pitchFamily="2" charset="-122"/>
              </a:rPr>
              <a:t/>
            </a:r>
            <a:br>
              <a:rPr lang="en-US" altLang="zh-CN" sz="800">
                <a:ea typeface="宋体" pitchFamily="2" charset="-122"/>
              </a:rPr>
            </a:br>
            <a:r>
              <a:rPr lang="en-US" altLang="zh-CN" sz="800">
                <a:ea typeface="宋体" pitchFamily="2" charset="-122"/>
              </a:rPr>
              <a:t/>
            </a:r>
            <a:br>
              <a:rPr lang="en-US" altLang="zh-CN" sz="800">
                <a:ea typeface="宋体" pitchFamily="2" charset="-122"/>
              </a:rPr>
            </a:br>
            <a:endParaRPr lang="en-US" altLang="zh-CN" sz="800">
              <a:ea typeface="宋体" pitchFamily="2" charset="-122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altLang="zh-CN" sz="800">
                <a:ea typeface="宋体" pitchFamily="2" charset="-122"/>
              </a:rPr>
              <a:t/>
            </a:r>
            <a:br>
              <a:rPr lang="en-US" altLang="zh-CN" sz="800">
                <a:ea typeface="宋体" pitchFamily="2" charset="-122"/>
              </a:rPr>
            </a:br>
            <a:endParaRPr lang="en-US" altLang="zh-CN" sz="800">
              <a:ea typeface="宋体" pitchFamily="2" charset="-122"/>
            </a:endParaRPr>
          </a:p>
          <a:p>
            <a:pPr marL="342900" indent="-342900">
              <a:spcBef>
                <a:spcPct val="20000"/>
              </a:spcBef>
            </a:pPr>
            <a:endParaRPr lang="en-US" altLang="zh-CN" sz="800">
              <a:ea typeface="宋体" pitchFamily="2" charset="-122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zh-CN" sz="2800">
                <a:ea typeface="宋体" pitchFamily="2" charset="-122"/>
              </a:rPr>
              <a:t>But what if the dataset is just too hard? </a:t>
            </a:r>
            <a:br>
              <a:rPr lang="en-US" altLang="zh-CN" sz="2800">
                <a:ea typeface="宋体" pitchFamily="2" charset="-122"/>
              </a:rPr>
            </a:br>
            <a:endParaRPr lang="en-US" altLang="zh-CN" sz="2800">
              <a:ea typeface="宋体" pitchFamily="2" charset="-122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altLang="zh-CN" sz="2800">
              <a:ea typeface="宋体" pitchFamily="2" charset="-122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zh-CN" sz="2800">
                <a:ea typeface="宋体" pitchFamily="2" charset="-122"/>
              </a:rPr>
              <a:t>We can map it to a higher-dimensional space:</a:t>
            </a:r>
          </a:p>
        </p:txBody>
      </p:sp>
      <p:sp>
        <p:nvSpPr>
          <p:cNvPr id="1155076" name="Text Box 4"/>
          <p:cNvSpPr txBox="1">
            <a:spLocks noChangeArrowheads="1"/>
          </p:cNvSpPr>
          <p:nvPr/>
        </p:nvSpPr>
        <p:spPr bwMode="auto">
          <a:xfrm>
            <a:off x="4267200" y="6324600"/>
            <a:ext cx="3429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1800">
                <a:latin typeface="Times New Roman" pitchFamily="18" charset="0"/>
                <a:ea typeface="宋体" pitchFamily="2" charset="-122"/>
              </a:rPr>
              <a:t>0</a:t>
            </a:r>
          </a:p>
        </p:txBody>
      </p:sp>
      <p:sp>
        <p:nvSpPr>
          <p:cNvPr id="1155077" name="Text Box 5"/>
          <p:cNvSpPr txBox="1">
            <a:spLocks noChangeArrowheads="1"/>
          </p:cNvSpPr>
          <p:nvPr/>
        </p:nvSpPr>
        <p:spPr bwMode="auto">
          <a:xfrm>
            <a:off x="6324600" y="6324600"/>
            <a:ext cx="4572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1800" i="1">
                <a:latin typeface="Times New Roman" pitchFamily="18" charset="0"/>
                <a:ea typeface="宋体" pitchFamily="2" charset="-122"/>
              </a:rPr>
              <a:t>x</a:t>
            </a:r>
            <a:endParaRPr lang="en-US" altLang="zh-CN" sz="1800" i="1" baseline="30000">
              <a:latin typeface="Times New Roman" pitchFamily="18" charset="0"/>
              <a:ea typeface="宋体" pitchFamily="2" charset="-122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495550" y="3462338"/>
            <a:ext cx="4286250" cy="423862"/>
            <a:chOff x="1056" y="2322"/>
            <a:chExt cx="2700" cy="267"/>
          </a:xfrm>
        </p:grpSpPr>
        <p:sp>
          <p:nvSpPr>
            <p:cNvPr id="21550" name="Line 7"/>
            <p:cNvSpPr>
              <a:spLocks noChangeShapeType="1"/>
            </p:cNvSpPr>
            <p:nvPr/>
          </p:nvSpPr>
          <p:spPr bwMode="auto">
            <a:xfrm>
              <a:off x="1056" y="2358"/>
              <a:ext cx="2496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51" name="AutoShape 8"/>
            <p:cNvSpPr>
              <a:spLocks noChangeArrowheads="1"/>
            </p:cNvSpPr>
            <p:nvPr/>
          </p:nvSpPr>
          <p:spPr bwMode="auto">
            <a:xfrm>
              <a:off x="1335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2" name="Line 9"/>
            <p:cNvSpPr>
              <a:spLocks noChangeShapeType="1"/>
            </p:cNvSpPr>
            <p:nvPr/>
          </p:nvSpPr>
          <p:spPr bwMode="auto">
            <a:xfrm>
              <a:off x="2196" y="2322"/>
              <a:ext cx="0" cy="7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53" name="Text Box 10"/>
            <p:cNvSpPr txBox="1">
              <a:spLocks noChangeArrowheads="1"/>
            </p:cNvSpPr>
            <p:nvPr/>
          </p:nvSpPr>
          <p:spPr bwMode="auto">
            <a:xfrm>
              <a:off x="2106" y="2358"/>
              <a:ext cx="21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zh-CN" sz="1800">
                  <a:latin typeface="Times New Roman" pitchFamily="18" charset="0"/>
                  <a:ea typeface="宋体" pitchFamily="2" charset="-122"/>
                </a:rPr>
                <a:t>0</a:t>
              </a:r>
            </a:p>
          </p:txBody>
        </p:sp>
        <p:sp>
          <p:nvSpPr>
            <p:cNvPr id="21554" name="AutoShape 11"/>
            <p:cNvSpPr>
              <a:spLocks noChangeArrowheads="1"/>
            </p:cNvSpPr>
            <p:nvPr/>
          </p:nvSpPr>
          <p:spPr bwMode="auto">
            <a:xfrm>
              <a:off x="1563" y="232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5" name="AutoShape 12"/>
            <p:cNvSpPr>
              <a:spLocks noChangeArrowheads="1"/>
            </p:cNvSpPr>
            <p:nvPr/>
          </p:nvSpPr>
          <p:spPr bwMode="auto">
            <a:xfrm>
              <a:off x="1863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6" name="AutoShape 13"/>
            <p:cNvSpPr>
              <a:spLocks noChangeArrowheads="1"/>
            </p:cNvSpPr>
            <p:nvPr/>
          </p:nvSpPr>
          <p:spPr bwMode="auto">
            <a:xfrm>
              <a:off x="1995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7" name="AutoShape 14"/>
            <p:cNvSpPr>
              <a:spLocks noChangeArrowheads="1"/>
            </p:cNvSpPr>
            <p:nvPr/>
          </p:nvSpPr>
          <p:spPr bwMode="auto">
            <a:xfrm>
              <a:off x="2535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8" name="AutoShape 15"/>
            <p:cNvSpPr>
              <a:spLocks noChangeArrowheads="1"/>
            </p:cNvSpPr>
            <p:nvPr/>
          </p:nvSpPr>
          <p:spPr bwMode="auto">
            <a:xfrm>
              <a:off x="2679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9" name="AutoShape 16"/>
            <p:cNvSpPr>
              <a:spLocks noChangeArrowheads="1"/>
            </p:cNvSpPr>
            <p:nvPr/>
          </p:nvSpPr>
          <p:spPr bwMode="auto">
            <a:xfrm>
              <a:off x="2451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60" name="AutoShape 17"/>
            <p:cNvSpPr>
              <a:spLocks noChangeArrowheads="1"/>
            </p:cNvSpPr>
            <p:nvPr/>
          </p:nvSpPr>
          <p:spPr bwMode="auto">
            <a:xfrm>
              <a:off x="2919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61" name="AutoShape 18"/>
            <p:cNvSpPr>
              <a:spLocks noChangeArrowheads="1"/>
            </p:cNvSpPr>
            <p:nvPr/>
          </p:nvSpPr>
          <p:spPr bwMode="auto">
            <a:xfrm>
              <a:off x="3063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62" name="AutoShape 19"/>
            <p:cNvSpPr>
              <a:spLocks noChangeArrowheads="1"/>
            </p:cNvSpPr>
            <p:nvPr/>
          </p:nvSpPr>
          <p:spPr bwMode="auto">
            <a:xfrm>
              <a:off x="3375" y="232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63" name="Text Box 20"/>
            <p:cNvSpPr txBox="1">
              <a:spLocks noChangeArrowheads="1"/>
            </p:cNvSpPr>
            <p:nvPr/>
          </p:nvSpPr>
          <p:spPr bwMode="auto">
            <a:xfrm>
              <a:off x="3468" y="2322"/>
              <a:ext cx="28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zh-CN" sz="1800" i="1">
                  <a:latin typeface="Times New Roman" pitchFamily="18" charset="0"/>
                  <a:ea typeface="宋体" pitchFamily="2" charset="-122"/>
                </a:rPr>
                <a:t>x</a:t>
              </a:r>
              <a:endParaRPr lang="en-US" altLang="zh-CN" sz="1800" i="1" baseline="30000">
                <a:latin typeface="Times New Roman" pitchFamily="18" charset="0"/>
                <a:ea typeface="宋体" pitchFamily="2" charset="-122"/>
              </a:endParaRPr>
            </a:p>
          </p:txBody>
        </p:sp>
      </p:grpSp>
      <p:grpSp>
        <p:nvGrpSpPr>
          <p:cNvPr id="21510" name="Group 21"/>
          <p:cNvGrpSpPr>
            <a:grpSpLocks/>
          </p:cNvGrpSpPr>
          <p:nvPr/>
        </p:nvGrpSpPr>
        <p:grpSpPr bwMode="auto">
          <a:xfrm>
            <a:off x="2457450" y="1752600"/>
            <a:ext cx="4324350" cy="642938"/>
            <a:chOff x="1056" y="1284"/>
            <a:chExt cx="2724" cy="405"/>
          </a:xfrm>
        </p:grpSpPr>
        <p:sp>
          <p:nvSpPr>
            <p:cNvPr id="21534" name="Line 22"/>
            <p:cNvSpPr>
              <a:spLocks noChangeShapeType="1"/>
            </p:cNvSpPr>
            <p:nvPr/>
          </p:nvSpPr>
          <p:spPr bwMode="auto">
            <a:xfrm>
              <a:off x="1056" y="1458"/>
              <a:ext cx="2496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5" name="AutoShape 23"/>
            <p:cNvSpPr>
              <a:spLocks noChangeArrowheads="1"/>
            </p:cNvSpPr>
            <p:nvPr/>
          </p:nvSpPr>
          <p:spPr bwMode="auto">
            <a:xfrm>
              <a:off x="1335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6" name="Line 24"/>
            <p:cNvSpPr>
              <a:spLocks noChangeShapeType="1"/>
            </p:cNvSpPr>
            <p:nvPr/>
          </p:nvSpPr>
          <p:spPr bwMode="auto">
            <a:xfrm>
              <a:off x="2196" y="1422"/>
              <a:ext cx="0" cy="7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7" name="Text Box 25"/>
            <p:cNvSpPr txBox="1">
              <a:spLocks noChangeArrowheads="1"/>
            </p:cNvSpPr>
            <p:nvPr/>
          </p:nvSpPr>
          <p:spPr bwMode="auto">
            <a:xfrm>
              <a:off x="2106" y="1458"/>
              <a:ext cx="21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zh-CN" sz="1800">
                  <a:latin typeface="Times New Roman" pitchFamily="18" charset="0"/>
                  <a:ea typeface="宋体" pitchFamily="2" charset="-122"/>
                </a:rPr>
                <a:t>0</a:t>
              </a:r>
            </a:p>
          </p:txBody>
        </p:sp>
        <p:sp>
          <p:nvSpPr>
            <p:cNvPr id="21538" name="AutoShape 26"/>
            <p:cNvSpPr>
              <a:spLocks noChangeArrowheads="1"/>
            </p:cNvSpPr>
            <p:nvPr/>
          </p:nvSpPr>
          <p:spPr bwMode="auto">
            <a:xfrm>
              <a:off x="1563" y="142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9" name="AutoShape 27"/>
            <p:cNvSpPr>
              <a:spLocks noChangeArrowheads="1"/>
            </p:cNvSpPr>
            <p:nvPr/>
          </p:nvSpPr>
          <p:spPr bwMode="auto">
            <a:xfrm>
              <a:off x="1863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40" name="AutoShape 28"/>
            <p:cNvSpPr>
              <a:spLocks noChangeArrowheads="1"/>
            </p:cNvSpPr>
            <p:nvPr/>
          </p:nvSpPr>
          <p:spPr bwMode="auto">
            <a:xfrm>
              <a:off x="1995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41" name="AutoShape 29"/>
            <p:cNvSpPr>
              <a:spLocks noChangeArrowheads="1"/>
            </p:cNvSpPr>
            <p:nvPr/>
          </p:nvSpPr>
          <p:spPr bwMode="auto">
            <a:xfrm>
              <a:off x="2535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42" name="AutoShape 30"/>
            <p:cNvSpPr>
              <a:spLocks noChangeArrowheads="1"/>
            </p:cNvSpPr>
            <p:nvPr/>
          </p:nvSpPr>
          <p:spPr bwMode="auto">
            <a:xfrm>
              <a:off x="2679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43" name="AutoShape 31"/>
            <p:cNvSpPr>
              <a:spLocks noChangeArrowheads="1"/>
            </p:cNvSpPr>
            <p:nvPr/>
          </p:nvSpPr>
          <p:spPr bwMode="auto">
            <a:xfrm>
              <a:off x="2451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44" name="Line 32"/>
            <p:cNvSpPr>
              <a:spLocks noChangeShapeType="1"/>
            </p:cNvSpPr>
            <p:nvPr/>
          </p:nvSpPr>
          <p:spPr bwMode="auto">
            <a:xfrm>
              <a:off x="2268" y="1302"/>
              <a:ext cx="0" cy="348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45" name="Oval 33"/>
            <p:cNvSpPr>
              <a:spLocks noChangeArrowheads="1"/>
            </p:cNvSpPr>
            <p:nvPr/>
          </p:nvSpPr>
          <p:spPr bwMode="auto">
            <a:xfrm>
              <a:off x="2405" y="1393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46" name="Oval 34"/>
            <p:cNvSpPr>
              <a:spLocks noChangeArrowheads="1"/>
            </p:cNvSpPr>
            <p:nvPr/>
          </p:nvSpPr>
          <p:spPr bwMode="auto">
            <a:xfrm>
              <a:off x="1955" y="1387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47" name="Line 35"/>
            <p:cNvSpPr>
              <a:spLocks noChangeShapeType="1"/>
            </p:cNvSpPr>
            <p:nvPr/>
          </p:nvSpPr>
          <p:spPr bwMode="auto">
            <a:xfrm flipH="1" flipV="1">
              <a:off x="2475" y="1284"/>
              <a:ext cx="6" cy="377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48" name="Line 36"/>
            <p:cNvSpPr>
              <a:spLocks noChangeShapeType="1"/>
            </p:cNvSpPr>
            <p:nvPr/>
          </p:nvSpPr>
          <p:spPr bwMode="auto">
            <a:xfrm flipH="1" flipV="1">
              <a:off x="2025" y="1284"/>
              <a:ext cx="6" cy="377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49" name="Text Box 37"/>
            <p:cNvSpPr txBox="1">
              <a:spLocks noChangeArrowheads="1"/>
            </p:cNvSpPr>
            <p:nvPr/>
          </p:nvSpPr>
          <p:spPr bwMode="auto">
            <a:xfrm>
              <a:off x="3492" y="1410"/>
              <a:ext cx="28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zh-CN" sz="1800" i="1">
                  <a:latin typeface="Times New Roman" pitchFamily="18" charset="0"/>
                  <a:ea typeface="宋体" pitchFamily="2" charset="-122"/>
                </a:rPr>
                <a:t>x</a:t>
              </a:r>
              <a:endParaRPr lang="en-US" altLang="zh-CN" sz="1800" i="1" baseline="30000">
                <a:latin typeface="Times New Roman" pitchFamily="18" charset="0"/>
                <a:ea typeface="宋体" pitchFamily="2" charset="-122"/>
              </a:endParaRPr>
            </a:p>
          </p:txBody>
        </p:sp>
      </p:grp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2514600" y="4724400"/>
            <a:ext cx="4352925" cy="1827213"/>
            <a:chOff x="1122" y="2874"/>
            <a:chExt cx="2742" cy="1151"/>
          </a:xfrm>
        </p:grpSpPr>
        <p:sp>
          <p:nvSpPr>
            <p:cNvPr id="21514" name="Line 39"/>
            <p:cNvSpPr>
              <a:spLocks noChangeShapeType="1"/>
            </p:cNvSpPr>
            <p:nvPr/>
          </p:nvSpPr>
          <p:spPr bwMode="auto">
            <a:xfrm>
              <a:off x="1122" y="3900"/>
              <a:ext cx="2496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5" name="AutoShape 40"/>
            <p:cNvSpPr>
              <a:spLocks noChangeArrowheads="1"/>
            </p:cNvSpPr>
            <p:nvPr/>
          </p:nvSpPr>
          <p:spPr bwMode="auto">
            <a:xfrm>
              <a:off x="1437" y="325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6" name="Line 41"/>
            <p:cNvSpPr>
              <a:spLocks noChangeShapeType="1"/>
            </p:cNvSpPr>
            <p:nvPr/>
          </p:nvSpPr>
          <p:spPr bwMode="auto">
            <a:xfrm>
              <a:off x="2262" y="3864"/>
              <a:ext cx="0" cy="7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7" name="AutoShape 42"/>
            <p:cNvSpPr>
              <a:spLocks noChangeArrowheads="1"/>
            </p:cNvSpPr>
            <p:nvPr/>
          </p:nvSpPr>
          <p:spPr bwMode="auto">
            <a:xfrm>
              <a:off x="1641" y="355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8" name="AutoShape 43"/>
            <p:cNvSpPr>
              <a:spLocks noChangeArrowheads="1"/>
            </p:cNvSpPr>
            <p:nvPr/>
          </p:nvSpPr>
          <p:spPr bwMode="auto">
            <a:xfrm>
              <a:off x="1929" y="375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9" name="AutoShape 44"/>
            <p:cNvSpPr>
              <a:spLocks noChangeArrowheads="1"/>
            </p:cNvSpPr>
            <p:nvPr/>
          </p:nvSpPr>
          <p:spPr bwMode="auto">
            <a:xfrm>
              <a:off x="2073" y="381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0" name="AutoShape 45"/>
            <p:cNvSpPr>
              <a:spLocks noChangeArrowheads="1"/>
            </p:cNvSpPr>
            <p:nvPr/>
          </p:nvSpPr>
          <p:spPr bwMode="auto">
            <a:xfrm>
              <a:off x="2601" y="376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1" name="AutoShape 46"/>
            <p:cNvSpPr>
              <a:spLocks noChangeArrowheads="1"/>
            </p:cNvSpPr>
            <p:nvPr/>
          </p:nvSpPr>
          <p:spPr bwMode="auto">
            <a:xfrm>
              <a:off x="2745" y="364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2" name="AutoShape 47"/>
            <p:cNvSpPr>
              <a:spLocks noChangeArrowheads="1"/>
            </p:cNvSpPr>
            <p:nvPr/>
          </p:nvSpPr>
          <p:spPr bwMode="auto">
            <a:xfrm>
              <a:off x="2481" y="380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3" name="AutoShape 48"/>
            <p:cNvSpPr>
              <a:spLocks noChangeArrowheads="1"/>
            </p:cNvSpPr>
            <p:nvPr/>
          </p:nvSpPr>
          <p:spPr bwMode="auto">
            <a:xfrm>
              <a:off x="2985" y="344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4" name="AutoShape 49"/>
            <p:cNvSpPr>
              <a:spLocks noChangeArrowheads="1"/>
            </p:cNvSpPr>
            <p:nvPr/>
          </p:nvSpPr>
          <p:spPr bwMode="auto">
            <a:xfrm>
              <a:off x="3165" y="325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5" name="AutoShape 50"/>
            <p:cNvSpPr>
              <a:spLocks noChangeArrowheads="1"/>
            </p:cNvSpPr>
            <p:nvPr/>
          </p:nvSpPr>
          <p:spPr bwMode="auto">
            <a:xfrm>
              <a:off x="3429" y="292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6" name="Line 51"/>
            <p:cNvSpPr>
              <a:spLocks noChangeShapeType="1"/>
            </p:cNvSpPr>
            <p:nvPr/>
          </p:nvSpPr>
          <p:spPr bwMode="auto">
            <a:xfrm flipV="1">
              <a:off x="2262" y="2988"/>
              <a:ext cx="0" cy="936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7" name="Text Box 52"/>
            <p:cNvSpPr txBox="1">
              <a:spLocks noChangeArrowheads="1"/>
            </p:cNvSpPr>
            <p:nvPr/>
          </p:nvSpPr>
          <p:spPr bwMode="auto">
            <a:xfrm>
              <a:off x="2262" y="2874"/>
              <a:ext cx="28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zh-CN" sz="1800" i="1">
                  <a:latin typeface="Times New Roman" pitchFamily="18" charset="0"/>
                  <a:ea typeface="宋体" pitchFamily="2" charset="-122"/>
                </a:rPr>
                <a:t>x</a:t>
              </a:r>
              <a:r>
                <a:rPr lang="en-US" altLang="zh-CN" sz="1800" i="1" baseline="30000">
                  <a:latin typeface="Times New Roman" pitchFamily="18" charset="0"/>
                  <a:ea typeface="宋体" pitchFamily="2" charset="-122"/>
                </a:rPr>
                <a:t>2</a:t>
              </a:r>
            </a:p>
          </p:txBody>
        </p:sp>
        <p:sp>
          <p:nvSpPr>
            <p:cNvPr id="21528" name="Line 53"/>
            <p:cNvSpPr>
              <a:spLocks noChangeShapeType="1"/>
            </p:cNvSpPr>
            <p:nvPr/>
          </p:nvSpPr>
          <p:spPr bwMode="auto">
            <a:xfrm flipV="1">
              <a:off x="1860" y="3180"/>
              <a:ext cx="2004" cy="81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9" name="Line 54"/>
            <p:cNvSpPr>
              <a:spLocks noChangeShapeType="1"/>
            </p:cNvSpPr>
            <p:nvPr/>
          </p:nvSpPr>
          <p:spPr bwMode="auto">
            <a:xfrm flipV="1">
              <a:off x="1857" y="3132"/>
              <a:ext cx="1962" cy="809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0" name="Line 55"/>
            <p:cNvSpPr>
              <a:spLocks noChangeShapeType="1"/>
            </p:cNvSpPr>
            <p:nvPr/>
          </p:nvSpPr>
          <p:spPr bwMode="auto">
            <a:xfrm flipV="1">
              <a:off x="1929" y="3240"/>
              <a:ext cx="1926" cy="785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31" name="Oval 56"/>
            <p:cNvSpPr>
              <a:spLocks noChangeArrowheads="1"/>
            </p:cNvSpPr>
            <p:nvPr/>
          </p:nvSpPr>
          <p:spPr bwMode="auto">
            <a:xfrm>
              <a:off x="2945" y="3403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2" name="Oval 57"/>
            <p:cNvSpPr>
              <a:spLocks noChangeArrowheads="1"/>
            </p:cNvSpPr>
            <p:nvPr/>
          </p:nvSpPr>
          <p:spPr bwMode="auto">
            <a:xfrm>
              <a:off x="2699" y="3601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3" name="Oval 58"/>
            <p:cNvSpPr>
              <a:spLocks noChangeArrowheads="1"/>
            </p:cNvSpPr>
            <p:nvPr/>
          </p:nvSpPr>
          <p:spPr bwMode="auto">
            <a:xfrm>
              <a:off x="2027" y="3775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512" name="Rectangle 59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Nonlinear SVMs</a:t>
            </a:r>
          </a:p>
        </p:txBody>
      </p:sp>
      <p:sp>
        <p:nvSpPr>
          <p:cNvPr id="21513" name="Text Box 60"/>
          <p:cNvSpPr txBox="1">
            <a:spLocks noChangeArrowheads="1"/>
          </p:cNvSpPr>
          <p:nvPr/>
        </p:nvSpPr>
        <p:spPr bwMode="auto">
          <a:xfrm>
            <a:off x="6754813" y="6477000"/>
            <a:ext cx="23129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Slide credit: Andrew Moore</a:t>
            </a:r>
          </a:p>
        </p:txBody>
      </p:sp>
    </p:spTree>
    <p:extLst>
      <p:ext uri="{BB962C8B-B14F-4D97-AF65-F5344CB8AC3E}">
        <p14:creationId xmlns:p14="http://schemas.microsoft.com/office/powerpoint/2010/main" val="403090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5075" grpId="0" build="allAtOnce"/>
      <p:bldP spid="1155076" grpId="0"/>
      <p:bldP spid="115507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Line 4"/>
          <p:cNvSpPr>
            <a:spLocks noChangeShapeType="1"/>
          </p:cNvSpPr>
          <p:nvPr/>
        </p:nvSpPr>
        <p:spPr bwMode="auto">
          <a:xfrm flipV="1">
            <a:off x="2254250" y="3143250"/>
            <a:ext cx="0" cy="3041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31" name="Line 5"/>
          <p:cNvSpPr>
            <a:spLocks noChangeShapeType="1"/>
          </p:cNvSpPr>
          <p:nvPr/>
        </p:nvSpPr>
        <p:spPr bwMode="auto">
          <a:xfrm flipV="1">
            <a:off x="633413" y="4754563"/>
            <a:ext cx="331946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32" name="AutoShape 6"/>
          <p:cNvSpPr>
            <a:spLocks noChangeArrowheads="1"/>
          </p:cNvSpPr>
          <p:nvPr/>
        </p:nvSpPr>
        <p:spPr bwMode="auto">
          <a:xfrm>
            <a:off x="2284413" y="3975100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3" name="AutoShape 7"/>
          <p:cNvSpPr>
            <a:spLocks noChangeArrowheads="1"/>
          </p:cNvSpPr>
          <p:nvPr/>
        </p:nvSpPr>
        <p:spPr bwMode="auto">
          <a:xfrm>
            <a:off x="1709738" y="43322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4" name="AutoShape 8"/>
          <p:cNvSpPr>
            <a:spLocks noChangeArrowheads="1"/>
          </p:cNvSpPr>
          <p:nvPr/>
        </p:nvSpPr>
        <p:spPr bwMode="auto">
          <a:xfrm>
            <a:off x="1862138" y="48783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5" name="AutoShape 9"/>
          <p:cNvSpPr>
            <a:spLocks noChangeArrowheads="1"/>
          </p:cNvSpPr>
          <p:nvPr/>
        </p:nvSpPr>
        <p:spPr bwMode="auto">
          <a:xfrm>
            <a:off x="2395538" y="535463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6" name="AutoShape 10"/>
          <p:cNvSpPr>
            <a:spLocks noChangeArrowheads="1"/>
          </p:cNvSpPr>
          <p:nvPr/>
        </p:nvSpPr>
        <p:spPr bwMode="auto">
          <a:xfrm>
            <a:off x="1976438" y="402113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7" name="AutoShape 11"/>
          <p:cNvSpPr>
            <a:spLocks noChangeArrowheads="1"/>
          </p:cNvSpPr>
          <p:nvPr/>
        </p:nvSpPr>
        <p:spPr bwMode="auto">
          <a:xfrm>
            <a:off x="1481138" y="46497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8" name="AutoShape 12"/>
          <p:cNvSpPr>
            <a:spLocks noChangeArrowheads="1"/>
          </p:cNvSpPr>
          <p:nvPr/>
        </p:nvSpPr>
        <p:spPr bwMode="auto">
          <a:xfrm>
            <a:off x="1900238" y="539273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9" name="AutoShape 13"/>
          <p:cNvSpPr>
            <a:spLocks noChangeArrowheads="1"/>
          </p:cNvSpPr>
          <p:nvPr/>
        </p:nvSpPr>
        <p:spPr bwMode="auto">
          <a:xfrm>
            <a:off x="2395538" y="44211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0" name="AutoShape 14"/>
          <p:cNvSpPr>
            <a:spLocks noChangeArrowheads="1"/>
          </p:cNvSpPr>
          <p:nvPr/>
        </p:nvSpPr>
        <p:spPr bwMode="auto">
          <a:xfrm>
            <a:off x="3297238" y="44084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1" name="AutoShape 15"/>
          <p:cNvSpPr>
            <a:spLocks noChangeArrowheads="1"/>
          </p:cNvSpPr>
          <p:nvPr/>
        </p:nvSpPr>
        <p:spPr bwMode="auto">
          <a:xfrm>
            <a:off x="3157538" y="56213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2" name="AutoShape 16"/>
          <p:cNvSpPr>
            <a:spLocks noChangeArrowheads="1"/>
          </p:cNvSpPr>
          <p:nvPr/>
        </p:nvSpPr>
        <p:spPr bwMode="auto">
          <a:xfrm>
            <a:off x="909638" y="45354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3" name="AutoShape 17"/>
          <p:cNvSpPr>
            <a:spLocks noChangeArrowheads="1"/>
          </p:cNvSpPr>
          <p:nvPr/>
        </p:nvSpPr>
        <p:spPr bwMode="auto">
          <a:xfrm>
            <a:off x="2420938" y="59896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4" name="AutoShape 18"/>
          <p:cNvSpPr>
            <a:spLocks noChangeArrowheads="1"/>
          </p:cNvSpPr>
          <p:nvPr/>
        </p:nvSpPr>
        <p:spPr bwMode="auto">
          <a:xfrm>
            <a:off x="3386138" y="51450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5" name="AutoShape 19"/>
          <p:cNvSpPr>
            <a:spLocks noChangeArrowheads="1"/>
          </p:cNvSpPr>
          <p:nvPr/>
        </p:nvSpPr>
        <p:spPr bwMode="auto">
          <a:xfrm>
            <a:off x="1449388" y="56848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6" name="AutoShape 20"/>
          <p:cNvSpPr>
            <a:spLocks noChangeArrowheads="1"/>
          </p:cNvSpPr>
          <p:nvPr/>
        </p:nvSpPr>
        <p:spPr bwMode="auto">
          <a:xfrm>
            <a:off x="1138238" y="52022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7" name="AutoShape 21"/>
          <p:cNvSpPr>
            <a:spLocks noChangeArrowheads="1"/>
          </p:cNvSpPr>
          <p:nvPr/>
        </p:nvSpPr>
        <p:spPr bwMode="auto">
          <a:xfrm>
            <a:off x="1195388" y="36782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8" name="AutoShape 22"/>
          <p:cNvSpPr>
            <a:spLocks noChangeArrowheads="1"/>
          </p:cNvSpPr>
          <p:nvPr/>
        </p:nvSpPr>
        <p:spPr bwMode="auto">
          <a:xfrm>
            <a:off x="2690813" y="4813300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9" name="AutoShape 23"/>
          <p:cNvSpPr>
            <a:spLocks noChangeArrowheads="1"/>
          </p:cNvSpPr>
          <p:nvPr/>
        </p:nvSpPr>
        <p:spPr bwMode="auto">
          <a:xfrm>
            <a:off x="2309813" y="4946650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50" name="AutoShape 24"/>
          <p:cNvSpPr>
            <a:spLocks noChangeArrowheads="1"/>
          </p:cNvSpPr>
          <p:nvPr/>
        </p:nvSpPr>
        <p:spPr bwMode="auto">
          <a:xfrm>
            <a:off x="2595563" y="3708400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51" name="Oval 25"/>
          <p:cNvSpPr>
            <a:spLocks noChangeArrowheads="1"/>
          </p:cNvSpPr>
          <p:nvPr/>
        </p:nvSpPr>
        <p:spPr bwMode="auto">
          <a:xfrm>
            <a:off x="1300163" y="3794125"/>
            <a:ext cx="1885950" cy="1905000"/>
          </a:xfrm>
          <a:prstGeom prst="ellipse">
            <a:avLst/>
          </a:prstGeom>
          <a:noFill/>
          <a:ln w="15875" algn="ctr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52" name="AutoShape 26"/>
          <p:cNvSpPr>
            <a:spLocks noChangeArrowheads="1"/>
          </p:cNvSpPr>
          <p:nvPr/>
        </p:nvSpPr>
        <p:spPr bwMode="auto">
          <a:xfrm>
            <a:off x="1347788" y="38306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53" name="AutoShape 27"/>
          <p:cNvSpPr>
            <a:spLocks noChangeArrowheads="1"/>
          </p:cNvSpPr>
          <p:nvPr/>
        </p:nvSpPr>
        <p:spPr bwMode="auto">
          <a:xfrm>
            <a:off x="3271838" y="38115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54" name="Line 28"/>
          <p:cNvSpPr>
            <a:spLocks noChangeShapeType="1"/>
          </p:cNvSpPr>
          <p:nvPr/>
        </p:nvSpPr>
        <p:spPr bwMode="auto">
          <a:xfrm flipH="1" flipV="1">
            <a:off x="6292850" y="2895600"/>
            <a:ext cx="0" cy="20701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55" name="Line 29"/>
          <p:cNvSpPr>
            <a:spLocks noChangeShapeType="1"/>
          </p:cNvSpPr>
          <p:nvPr/>
        </p:nvSpPr>
        <p:spPr bwMode="auto">
          <a:xfrm>
            <a:off x="6262688" y="4983163"/>
            <a:ext cx="23479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56" name="AutoShape 30"/>
          <p:cNvSpPr>
            <a:spLocks noChangeArrowheads="1"/>
          </p:cNvSpPr>
          <p:nvPr/>
        </p:nvSpPr>
        <p:spPr bwMode="auto">
          <a:xfrm>
            <a:off x="6561138" y="4346575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57" name="AutoShape 31"/>
          <p:cNvSpPr>
            <a:spLocks noChangeArrowheads="1"/>
          </p:cNvSpPr>
          <p:nvPr/>
        </p:nvSpPr>
        <p:spPr bwMode="auto">
          <a:xfrm>
            <a:off x="5986463" y="470376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58" name="AutoShape 32"/>
          <p:cNvSpPr>
            <a:spLocks noChangeArrowheads="1"/>
          </p:cNvSpPr>
          <p:nvPr/>
        </p:nvSpPr>
        <p:spPr bwMode="auto">
          <a:xfrm>
            <a:off x="6367463" y="52593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59" name="AutoShape 33"/>
          <p:cNvSpPr>
            <a:spLocks noChangeArrowheads="1"/>
          </p:cNvSpPr>
          <p:nvPr/>
        </p:nvSpPr>
        <p:spPr bwMode="auto">
          <a:xfrm>
            <a:off x="7186613" y="52593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0" name="AutoShape 34"/>
          <p:cNvSpPr>
            <a:spLocks noChangeArrowheads="1"/>
          </p:cNvSpPr>
          <p:nvPr/>
        </p:nvSpPr>
        <p:spPr bwMode="auto">
          <a:xfrm>
            <a:off x="6253163" y="439261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1" name="AutoShape 35"/>
          <p:cNvSpPr>
            <a:spLocks noChangeArrowheads="1"/>
          </p:cNvSpPr>
          <p:nvPr/>
        </p:nvSpPr>
        <p:spPr bwMode="auto">
          <a:xfrm>
            <a:off x="6462713" y="466883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2" name="AutoShape 36"/>
          <p:cNvSpPr>
            <a:spLocks noChangeArrowheads="1"/>
          </p:cNvSpPr>
          <p:nvPr/>
        </p:nvSpPr>
        <p:spPr bwMode="auto">
          <a:xfrm>
            <a:off x="6691313" y="52974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3" name="AutoShape 37"/>
          <p:cNvSpPr>
            <a:spLocks noChangeArrowheads="1"/>
          </p:cNvSpPr>
          <p:nvPr/>
        </p:nvSpPr>
        <p:spPr bwMode="auto">
          <a:xfrm>
            <a:off x="6672263" y="479266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4" name="AutoShape 38"/>
          <p:cNvSpPr>
            <a:spLocks noChangeArrowheads="1"/>
          </p:cNvSpPr>
          <p:nvPr/>
        </p:nvSpPr>
        <p:spPr bwMode="auto">
          <a:xfrm>
            <a:off x="8278813" y="44275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5" name="AutoShape 39"/>
          <p:cNvSpPr>
            <a:spLocks noChangeArrowheads="1"/>
          </p:cNvSpPr>
          <p:nvPr/>
        </p:nvSpPr>
        <p:spPr bwMode="auto">
          <a:xfrm>
            <a:off x="8139113" y="56403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6" name="AutoShape 40"/>
          <p:cNvSpPr>
            <a:spLocks noChangeArrowheads="1"/>
          </p:cNvSpPr>
          <p:nvPr/>
        </p:nvSpPr>
        <p:spPr bwMode="auto">
          <a:xfrm>
            <a:off x="7662863" y="33924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7" name="AutoShape 41"/>
          <p:cNvSpPr>
            <a:spLocks noChangeArrowheads="1"/>
          </p:cNvSpPr>
          <p:nvPr/>
        </p:nvSpPr>
        <p:spPr bwMode="auto">
          <a:xfrm>
            <a:off x="7669213" y="46561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8" name="AutoShape 42"/>
          <p:cNvSpPr>
            <a:spLocks noChangeArrowheads="1"/>
          </p:cNvSpPr>
          <p:nvPr/>
        </p:nvSpPr>
        <p:spPr bwMode="auto">
          <a:xfrm>
            <a:off x="8367713" y="51641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9" name="AutoShape 43"/>
          <p:cNvSpPr>
            <a:spLocks noChangeArrowheads="1"/>
          </p:cNvSpPr>
          <p:nvPr/>
        </p:nvSpPr>
        <p:spPr bwMode="auto">
          <a:xfrm>
            <a:off x="7192963" y="41036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70" name="AutoShape 44"/>
          <p:cNvSpPr>
            <a:spLocks noChangeArrowheads="1"/>
          </p:cNvSpPr>
          <p:nvPr/>
        </p:nvSpPr>
        <p:spPr bwMode="auto">
          <a:xfrm>
            <a:off x="7796213" y="53355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71" name="AutoShape 45"/>
          <p:cNvSpPr>
            <a:spLocks noChangeArrowheads="1"/>
          </p:cNvSpPr>
          <p:nvPr/>
        </p:nvSpPr>
        <p:spPr bwMode="auto">
          <a:xfrm>
            <a:off x="7586663" y="36020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72" name="AutoShape 46"/>
          <p:cNvSpPr>
            <a:spLocks noChangeArrowheads="1"/>
          </p:cNvSpPr>
          <p:nvPr/>
        </p:nvSpPr>
        <p:spPr bwMode="auto">
          <a:xfrm>
            <a:off x="6196013" y="5108575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73" name="AutoShape 47"/>
          <p:cNvSpPr>
            <a:spLocks noChangeArrowheads="1"/>
          </p:cNvSpPr>
          <p:nvPr/>
        </p:nvSpPr>
        <p:spPr bwMode="auto">
          <a:xfrm>
            <a:off x="5815013" y="5241925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74" name="AutoShape 48"/>
          <p:cNvSpPr>
            <a:spLocks noChangeArrowheads="1"/>
          </p:cNvSpPr>
          <p:nvPr/>
        </p:nvSpPr>
        <p:spPr bwMode="auto">
          <a:xfrm>
            <a:off x="7577138" y="3727450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75" name="AutoShape 49"/>
          <p:cNvSpPr>
            <a:spLocks noChangeArrowheads="1"/>
          </p:cNvSpPr>
          <p:nvPr/>
        </p:nvSpPr>
        <p:spPr bwMode="auto">
          <a:xfrm>
            <a:off x="7129463" y="32591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76" name="AutoShape 50"/>
          <p:cNvSpPr>
            <a:spLocks noChangeArrowheads="1"/>
          </p:cNvSpPr>
          <p:nvPr/>
        </p:nvSpPr>
        <p:spPr bwMode="auto">
          <a:xfrm>
            <a:off x="8253413" y="383063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77" name="Line 51"/>
          <p:cNvSpPr>
            <a:spLocks noChangeShapeType="1"/>
          </p:cNvSpPr>
          <p:nvPr/>
        </p:nvSpPr>
        <p:spPr bwMode="auto">
          <a:xfrm flipH="1">
            <a:off x="5045075" y="4984750"/>
            <a:ext cx="1238250" cy="99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78" name="Line 52"/>
          <p:cNvSpPr>
            <a:spLocks noChangeShapeType="1"/>
          </p:cNvSpPr>
          <p:nvPr/>
        </p:nvSpPr>
        <p:spPr bwMode="auto">
          <a:xfrm>
            <a:off x="6281738" y="3632200"/>
            <a:ext cx="1447800" cy="1333500"/>
          </a:xfrm>
          <a:prstGeom prst="line">
            <a:avLst/>
          </a:prstGeom>
          <a:noFill/>
          <a:ln w="15875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9" name="Line 53"/>
          <p:cNvSpPr>
            <a:spLocks noChangeShapeType="1"/>
          </p:cNvSpPr>
          <p:nvPr/>
        </p:nvSpPr>
        <p:spPr bwMode="auto">
          <a:xfrm flipV="1">
            <a:off x="6510338" y="5003800"/>
            <a:ext cx="1219200" cy="1219200"/>
          </a:xfrm>
          <a:prstGeom prst="line">
            <a:avLst/>
          </a:prstGeom>
          <a:noFill/>
          <a:ln w="15875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0" name="Line 54"/>
          <p:cNvSpPr>
            <a:spLocks noChangeShapeType="1"/>
          </p:cNvSpPr>
          <p:nvPr/>
        </p:nvSpPr>
        <p:spPr bwMode="auto">
          <a:xfrm flipV="1">
            <a:off x="4814888" y="3670300"/>
            <a:ext cx="1466850" cy="838200"/>
          </a:xfrm>
          <a:prstGeom prst="line">
            <a:avLst/>
          </a:prstGeom>
          <a:noFill/>
          <a:ln w="15875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1" name="Line 55"/>
          <p:cNvSpPr>
            <a:spLocks noChangeShapeType="1"/>
          </p:cNvSpPr>
          <p:nvPr/>
        </p:nvSpPr>
        <p:spPr bwMode="auto">
          <a:xfrm>
            <a:off x="4795838" y="4508500"/>
            <a:ext cx="1714500" cy="1695450"/>
          </a:xfrm>
          <a:prstGeom prst="line">
            <a:avLst/>
          </a:prstGeom>
          <a:noFill/>
          <a:ln w="15875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2" name="AutoShape 56"/>
          <p:cNvSpPr>
            <a:spLocks noChangeArrowheads="1"/>
          </p:cNvSpPr>
          <p:nvPr/>
        </p:nvSpPr>
        <p:spPr bwMode="auto">
          <a:xfrm>
            <a:off x="3767138" y="2946400"/>
            <a:ext cx="1638300" cy="457200"/>
          </a:xfrm>
          <a:prstGeom prst="curvedDownArrow">
            <a:avLst>
              <a:gd name="adj1" fmla="val 71667"/>
              <a:gd name="adj2" fmla="val 143333"/>
              <a:gd name="adj3" fmla="val 33333"/>
            </a:avLst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83" name="Text Box 57"/>
          <p:cNvSpPr txBox="1">
            <a:spLocks noChangeArrowheads="1"/>
          </p:cNvSpPr>
          <p:nvPr/>
        </p:nvSpPr>
        <p:spPr bwMode="auto">
          <a:xfrm>
            <a:off x="3767138" y="3632200"/>
            <a:ext cx="19050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l-GR" sz="200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Φ</a:t>
            </a:r>
            <a:r>
              <a:rPr lang="en-US" altLang="zh-CN" sz="200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:  </a:t>
            </a:r>
            <a:r>
              <a:rPr lang="en-US" altLang="zh-CN" sz="2000" b="1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x</a:t>
            </a:r>
            <a:r>
              <a:rPr lang="en-US" altLang="zh-CN" sz="2000" b="1" baseline="-2500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</a:t>
            </a:r>
            <a:r>
              <a:rPr lang="en-US" altLang="zh-CN" sz="2000" b="1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→</a:t>
            </a:r>
            <a:r>
              <a:rPr lang="en-US" altLang="zh-CN" sz="200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</a:t>
            </a:r>
            <a:r>
              <a:rPr lang="el-GR" sz="200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φ</a:t>
            </a:r>
            <a:r>
              <a:rPr lang="en-US" altLang="zh-CN" sz="200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(</a:t>
            </a:r>
            <a:r>
              <a:rPr lang="en-US" altLang="zh-CN" sz="2000" b="1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x</a:t>
            </a:r>
            <a:r>
              <a:rPr lang="en-US" altLang="zh-CN" sz="200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)</a:t>
            </a:r>
          </a:p>
        </p:txBody>
      </p:sp>
      <p:sp>
        <p:nvSpPr>
          <p:cNvPr id="22584" name="Rectangle 59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Nonlinear SVMs</a:t>
            </a:r>
          </a:p>
        </p:txBody>
      </p:sp>
      <p:sp>
        <p:nvSpPr>
          <p:cNvPr id="22585" name="Rectangle 60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0772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zh-CN" smtClean="0">
                <a:ea typeface="宋体" pitchFamily="2" charset="-122"/>
              </a:rPr>
              <a:t>General idea: the original input space can always be mapped to some higher-dimensional feature space where the training set is separable:</a:t>
            </a:r>
          </a:p>
          <a:p>
            <a:pPr>
              <a:buFontTx/>
              <a:buChar char="•"/>
            </a:pPr>
            <a:endParaRPr lang="en-US" smtClean="0"/>
          </a:p>
        </p:txBody>
      </p:sp>
      <p:sp>
        <p:nvSpPr>
          <p:cNvPr id="22586" name="Text Box 61"/>
          <p:cNvSpPr txBox="1">
            <a:spLocks noChangeArrowheads="1"/>
          </p:cNvSpPr>
          <p:nvPr/>
        </p:nvSpPr>
        <p:spPr bwMode="auto">
          <a:xfrm>
            <a:off x="6754813" y="6477000"/>
            <a:ext cx="23129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Slide credit: Andrew Moore</a:t>
            </a:r>
          </a:p>
        </p:txBody>
      </p:sp>
    </p:spTree>
    <p:extLst>
      <p:ext uri="{BB962C8B-B14F-4D97-AF65-F5344CB8AC3E}">
        <p14:creationId xmlns:p14="http://schemas.microsoft.com/office/powerpoint/2010/main" val="217267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Nonlinear SVMs</a:t>
            </a:r>
          </a:p>
        </p:txBody>
      </p:sp>
      <p:sp>
        <p:nvSpPr>
          <p:cNvPr id="1088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i="1" dirty="0" smtClean="0"/>
              <a:t>The kernel trick</a:t>
            </a:r>
            <a:r>
              <a:rPr lang="en-US" dirty="0" smtClean="0"/>
              <a:t>: instead of explicitly computing the lifting transformation </a:t>
            </a:r>
            <a:r>
              <a:rPr lang="el-GR" b="1" i="1" dirty="0" smtClean="0"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dirty="0" smtClean="0">
                <a:latin typeface="Times New Roman" pitchFamily="18" charset="0"/>
              </a:rPr>
              <a:t>(</a:t>
            </a:r>
            <a:r>
              <a:rPr lang="en-US" b="1" dirty="0" smtClean="0">
                <a:latin typeface="Times New Roman" pitchFamily="18" charset="0"/>
              </a:rPr>
              <a:t>x</a:t>
            </a:r>
            <a:r>
              <a:rPr lang="en-US" dirty="0" smtClean="0">
                <a:latin typeface="Times New Roman" pitchFamily="18" charset="0"/>
              </a:rPr>
              <a:t>), </a:t>
            </a:r>
            <a:r>
              <a:rPr lang="en-US" dirty="0" smtClean="0"/>
              <a:t>define a kernel function K such that</a:t>
            </a:r>
            <a:br>
              <a:rPr lang="en-US" dirty="0" smtClean="0"/>
            </a:b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dirty="0" smtClean="0"/>
              <a:t>		       </a:t>
            </a:r>
            <a:r>
              <a:rPr lang="en-US" i="1" dirty="0" smtClean="0">
                <a:latin typeface="Times New Roman" pitchFamily="18" charset="0"/>
              </a:rPr>
              <a:t>K</a:t>
            </a:r>
            <a:r>
              <a:rPr lang="en-US" dirty="0" smtClean="0">
                <a:latin typeface="Times New Roman" pitchFamily="18" charset="0"/>
              </a:rPr>
              <a:t>(</a:t>
            </a:r>
            <a:r>
              <a:rPr lang="en-US" b="1" dirty="0" smtClean="0">
                <a:latin typeface="Times New Roman" pitchFamily="18" charset="0"/>
              </a:rPr>
              <a:t>x</a:t>
            </a:r>
            <a:r>
              <a:rPr lang="en-US" i="1" baseline="-14000" dirty="0" smtClean="0">
                <a:latin typeface="Times New Roman" pitchFamily="18" charset="0"/>
              </a:rPr>
              <a:t>i</a:t>
            </a:r>
            <a:r>
              <a:rPr lang="en-US" sz="800" i="1" baseline="-25000" dirty="0" smtClean="0">
                <a:latin typeface="Times New Roman" pitchFamily="18" charset="0"/>
              </a:rPr>
              <a:t> </a:t>
            </a:r>
            <a:r>
              <a:rPr lang="en-US" i="1" dirty="0" smtClean="0">
                <a:latin typeface="Times New Roman" pitchFamily="18" charset="0"/>
                <a:cs typeface="Arial" charset="0"/>
              </a:rPr>
              <a:t>,</a:t>
            </a:r>
            <a:r>
              <a:rPr lang="en-US" sz="800" i="1" dirty="0" smtClean="0">
                <a:latin typeface="Times New Roman" pitchFamily="18" charset="0"/>
                <a:cs typeface="Arial" charset="0"/>
              </a:rPr>
              <a:t> </a:t>
            </a:r>
            <a:r>
              <a:rPr lang="en-US" b="1" dirty="0" err="1" smtClean="0">
                <a:latin typeface="Times New Roman" pitchFamily="18" charset="0"/>
              </a:rPr>
              <a:t>x</a:t>
            </a:r>
            <a:r>
              <a:rPr lang="en-US" i="1" baseline="-12000" dirty="0" err="1" smtClean="0">
                <a:latin typeface="Times New Roman" pitchFamily="18" charset="0"/>
              </a:rPr>
              <a:t>j</a:t>
            </a:r>
            <a:r>
              <a:rPr lang="en-US" dirty="0" smtClean="0">
                <a:latin typeface="Times New Roman" pitchFamily="18" charset="0"/>
              </a:rPr>
              <a:t>)</a:t>
            </a:r>
            <a:r>
              <a:rPr lang="en-US" b="1" i="1" dirty="0" smtClean="0">
                <a:latin typeface="Times New Roman" pitchFamily="18" charset="0"/>
              </a:rPr>
              <a:t> = </a:t>
            </a:r>
            <a:r>
              <a:rPr lang="el-GR" b="1" i="1" dirty="0" smtClean="0"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dirty="0" smtClean="0">
                <a:latin typeface="Times New Roman" pitchFamily="18" charset="0"/>
              </a:rPr>
              <a:t>(</a:t>
            </a:r>
            <a:r>
              <a:rPr lang="en-US" b="1" dirty="0" smtClean="0">
                <a:latin typeface="Times New Roman" pitchFamily="18" charset="0"/>
              </a:rPr>
              <a:t>x</a:t>
            </a:r>
            <a:r>
              <a:rPr lang="en-US" i="1" baseline="-14000" dirty="0" smtClean="0">
                <a:latin typeface="Times New Roman" pitchFamily="18" charset="0"/>
              </a:rPr>
              <a:t>i</a:t>
            </a:r>
            <a:r>
              <a:rPr lang="en-US" i="1" baseline="-25000" dirty="0" smtClean="0">
                <a:latin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</a:rPr>
              <a:t>)</a:t>
            </a:r>
            <a:r>
              <a:rPr lang="en-US" i="1" baseline="-25000" dirty="0" smtClean="0">
                <a:latin typeface="Times New Roman" pitchFamily="18" charset="0"/>
              </a:rPr>
              <a:t> </a:t>
            </a:r>
            <a:r>
              <a:rPr lang="en-US" i="1" dirty="0" smtClean="0">
                <a:latin typeface="Times New Roman" pitchFamily="18" charset="0"/>
                <a:cs typeface="Arial" charset="0"/>
              </a:rPr>
              <a:t>· </a:t>
            </a:r>
            <a:r>
              <a:rPr lang="el-GR" b="1" i="1" dirty="0" smtClean="0"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dirty="0" smtClean="0">
                <a:latin typeface="Times New Roman" pitchFamily="18" charset="0"/>
              </a:rPr>
              <a:t>(</a:t>
            </a:r>
            <a:r>
              <a:rPr lang="en-US" b="1" dirty="0" err="1" smtClean="0">
                <a:latin typeface="Times New Roman" pitchFamily="18" charset="0"/>
              </a:rPr>
              <a:t>x</a:t>
            </a:r>
            <a:r>
              <a:rPr lang="en-US" i="1" baseline="-12000" dirty="0" err="1" smtClean="0">
                <a:latin typeface="Times New Roman" pitchFamily="18" charset="0"/>
              </a:rPr>
              <a:t>j</a:t>
            </a:r>
            <a:r>
              <a:rPr lang="en-US" dirty="0" smtClean="0">
                <a:latin typeface="Times New Roman" pitchFamily="18" charset="0"/>
              </a:rPr>
              <a:t>)</a:t>
            </a:r>
          </a:p>
          <a:p>
            <a:pPr>
              <a:buFontTx/>
              <a:buChar char="•"/>
            </a:pPr>
            <a:endParaRPr lang="en-US" sz="900" dirty="0" smtClean="0"/>
          </a:p>
          <a:p>
            <a:r>
              <a:rPr lang="en-US" dirty="0" smtClean="0"/>
              <a:t>(to be valid, the kernel function must satisfy </a:t>
            </a:r>
            <a:r>
              <a:rPr lang="en-US" i="1" dirty="0" smtClean="0"/>
              <a:t>Mercer’s condition</a:t>
            </a:r>
            <a:r>
              <a:rPr lang="en-US" dirty="0" smtClean="0"/>
              <a:t>)</a:t>
            </a:r>
          </a:p>
          <a:p>
            <a:pPr>
              <a:buFontTx/>
              <a:buChar char="•"/>
            </a:pPr>
            <a:r>
              <a:rPr lang="en-US" dirty="0" smtClean="0"/>
              <a:t>This gives a nonlinear decision boundary in the original feature space:</a:t>
            </a:r>
            <a:endParaRPr lang="el-GR" dirty="0" smtClean="0"/>
          </a:p>
        </p:txBody>
      </p:sp>
      <p:graphicFrame>
        <p:nvGraphicFramePr>
          <p:cNvPr id="1088518" name="Object 6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295400" y="5106988"/>
          <a:ext cx="6734175" cy="833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8" name="Equation" r:id="rId4" imgW="2768400" imgH="342720" progId="Equation.3">
                  <p:embed/>
                </p:oleObj>
              </mc:Choice>
              <mc:Fallback>
                <p:oleObj name="Equation" r:id="rId4" imgW="276840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5106988"/>
                        <a:ext cx="6734175" cy="8334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1" name="Text Box 7"/>
          <p:cNvSpPr txBox="1">
            <a:spLocks noChangeArrowheads="1"/>
          </p:cNvSpPr>
          <p:nvPr/>
        </p:nvSpPr>
        <p:spPr bwMode="auto">
          <a:xfrm>
            <a:off x="0" y="6208713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/>
              <a:t>C. Burges, </a:t>
            </a:r>
            <a:r>
              <a:rPr lang="en-US" sz="1800">
                <a:hlinkClick r:id="rId6"/>
              </a:rPr>
              <a:t>A Tutorial on Support Vector Machines for Pattern Recognition</a:t>
            </a:r>
            <a:r>
              <a:rPr lang="en-US" sz="1800"/>
              <a:t>,  Data Mining and Knowledge Discovery, 1998 </a:t>
            </a:r>
          </a:p>
        </p:txBody>
      </p:sp>
    </p:spTree>
    <p:extLst>
      <p:ext uri="{BB962C8B-B14F-4D97-AF65-F5344CB8AC3E}">
        <p14:creationId xmlns:p14="http://schemas.microsoft.com/office/powerpoint/2010/main" val="310114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8515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Nonlinear kernel: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51054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Consider the mapping 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724400" y="1066800"/>
          <a:ext cx="1871133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1" name="Equation" r:id="rId4" imgW="863280" imgH="228600" progId="Equation.3">
                  <p:embed/>
                </p:oleObj>
              </mc:Choice>
              <mc:Fallback>
                <p:oleObj name="Equation" r:id="rId4" imgW="8632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066800"/>
                        <a:ext cx="1871133" cy="495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707" name="Object 3"/>
          <p:cNvGraphicFramePr>
            <a:graphicFrameLocks noChangeAspect="1"/>
          </p:cNvGraphicFramePr>
          <p:nvPr/>
        </p:nvGraphicFramePr>
        <p:xfrm>
          <a:off x="1749425" y="5049838"/>
          <a:ext cx="5230813" cy="1046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2" name="Equation" r:id="rId6" imgW="2412720" imgH="482400" progId="Equation.3">
                  <p:embed/>
                </p:oleObj>
              </mc:Choice>
              <mc:Fallback>
                <p:oleObj name="Equation" r:id="rId6" imgW="241272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9425" y="5049838"/>
                        <a:ext cx="5230813" cy="1046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38"/>
          <p:cNvGrpSpPr>
            <a:grpSpLocks/>
          </p:cNvGrpSpPr>
          <p:nvPr/>
        </p:nvGrpSpPr>
        <p:grpSpPr bwMode="auto">
          <a:xfrm>
            <a:off x="2514600" y="2209800"/>
            <a:ext cx="4352925" cy="1827213"/>
            <a:chOff x="1122" y="2874"/>
            <a:chExt cx="2742" cy="1151"/>
          </a:xfrm>
        </p:grpSpPr>
        <p:sp>
          <p:nvSpPr>
            <p:cNvPr id="7" name="Line 39"/>
            <p:cNvSpPr>
              <a:spLocks noChangeShapeType="1"/>
            </p:cNvSpPr>
            <p:nvPr/>
          </p:nvSpPr>
          <p:spPr bwMode="auto">
            <a:xfrm>
              <a:off x="1122" y="3900"/>
              <a:ext cx="2496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AutoShape 40"/>
            <p:cNvSpPr>
              <a:spLocks noChangeArrowheads="1"/>
            </p:cNvSpPr>
            <p:nvPr/>
          </p:nvSpPr>
          <p:spPr bwMode="auto">
            <a:xfrm>
              <a:off x="1437" y="325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41"/>
            <p:cNvSpPr>
              <a:spLocks noChangeShapeType="1"/>
            </p:cNvSpPr>
            <p:nvPr/>
          </p:nvSpPr>
          <p:spPr bwMode="auto">
            <a:xfrm>
              <a:off x="2262" y="3864"/>
              <a:ext cx="0" cy="7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AutoShape 42"/>
            <p:cNvSpPr>
              <a:spLocks noChangeArrowheads="1"/>
            </p:cNvSpPr>
            <p:nvPr/>
          </p:nvSpPr>
          <p:spPr bwMode="auto">
            <a:xfrm>
              <a:off x="1641" y="355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AutoShape 43"/>
            <p:cNvSpPr>
              <a:spLocks noChangeArrowheads="1"/>
            </p:cNvSpPr>
            <p:nvPr/>
          </p:nvSpPr>
          <p:spPr bwMode="auto">
            <a:xfrm>
              <a:off x="1929" y="375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AutoShape 44"/>
            <p:cNvSpPr>
              <a:spLocks noChangeArrowheads="1"/>
            </p:cNvSpPr>
            <p:nvPr/>
          </p:nvSpPr>
          <p:spPr bwMode="auto">
            <a:xfrm>
              <a:off x="2073" y="381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AutoShape 45"/>
            <p:cNvSpPr>
              <a:spLocks noChangeArrowheads="1"/>
            </p:cNvSpPr>
            <p:nvPr/>
          </p:nvSpPr>
          <p:spPr bwMode="auto">
            <a:xfrm>
              <a:off x="2601" y="376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AutoShape 46"/>
            <p:cNvSpPr>
              <a:spLocks noChangeArrowheads="1"/>
            </p:cNvSpPr>
            <p:nvPr/>
          </p:nvSpPr>
          <p:spPr bwMode="auto">
            <a:xfrm>
              <a:off x="2745" y="364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AutoShape 47"/>
            <p:cNvSpPr>
              <a:spLocks noChangeArrowheads="1"/>
            </p:cNvSpPr>
            <p:nvPr/>
          </p:nvSpPr>
          <p:spPr bwMode="auto">
            <a:xfrm>
              <a:off x="2481" y="380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AutoShape 48"/>
            <p:cNvSpPr>
              <a:spLocks noChangeArrowheads="1"/>
            </p:cNvSpPr>
            <p:nvPr/>
          </p:nvSpPr>
          <p:spPr bwMode="auto">
            <a:xfrm>
              <a:off x="2985" y="344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AutoShape 49"/>
            <p:cNvSpPr>
              <a:spLocks noChangeArrowheads="1"/>
            </p:cNvSpPr>
            <p:nvPr/>
          </p:nvSpPr>
          <p:spPr bwMode="auto">
            <a:xfrm>
              <a:off x="3165" y="325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AutoShape 50"/>
            <p:cNvSpPr>
              <a:spLocks noChangeArrowheads="1"/>
            </p:cNvSpPr>
            <p:nvPr/>
          </p:nvSpPr>
          <p:spPr bwMode="auto">
            <a:xfrm>
              <a:off x="3429" y="292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51"/>
            <p:cNvSpPr>
              <a:spLocks noChangeShapeType="1"/>
            </p:cNvSpPr>
            <p:nvPr/>
          </p:nvSpPr>
          <p:spPr bwMode="auto">
            <a:xfrm flipV="1">
              <a:off x="2262" y="2988"/>
              <a:ext cx="0" cy="936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 Box 52"/>
            <p:cNvSpPr txBox="1">
              <a:spLocks noChangeArrowheads="1"/>
            </p:cNvSpPr>
            <p:nvPr/>
          </p:nvSpPr>
          <p:spPr bwMode="auto">
            <a:xfrm>
              <a:off x="2262" y="2874"/>
              <a:ext cx="28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zh-CN" sz="1800" i="1">
                  <a:latin typeface="Times New Roman" pitchFamily="18" charset="0"/>
                  <a:ea typeface="宋体" pitchFamily="2" charset="-122"/>
                </a:rPr>
                <a:t>x</a:t>
              </a:r>
              <a:r>
                <a:rPr lang="en-US" altLang="zh-CN" sz="1800" i="1" baseline="30000">
                  <a:latin typeface="Times New Roman" pitchFamily="18" charset="0"/>
                  <a:ea typeface="宋体" pitchFamily="2" charset="-122"/>
                </a:rPr>
                <a:t>2</a:t>
              </a:r>
            </a:p>
          </p:txBody>
        </p:sp>
        <p:sp>
          <p:nvSpPr>
            <p:cNvPr id="21" name="Line 53"/>
            <p:cNvSpPr>
              <a:spLocks noChangeShapeType="1"/>
            </p:cNvSpPr>
            <p:nvPr/>
          </p:nvSpPr>
          <p:spPr bwMode="auto">
            <a:xfrm flipV="1">
              <a:off x="1860" y="3180"/>
              <a:ext cx="2004" cy="81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54"/>
            <p:cNvSpPr>
              <a:spLocks noChangeShapeType="1"/>
            </p:cNvSpPr>
            <p:nvPr/>
          </p:nvSpPr>
          <p:spPr bwMode="auto">
            <a:xfrm flipV="1">
              <a:off x="1857" y="3132"/>
              <a:ext cx="1962" cy="809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55"/>
            <p:cNvSpPr>
              <a:spLocks noChangeShapeType="1"/>
            </p:cNvSpPr>
            <p:nvPr/>
          </p:nvSpPr>
          <p:spPr bwMode="auto">
            <a:xfrm flipV="1">
              <a:off x="1929" y="3240"/>
              <a:ext cx="1926" cy="785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Oval 56"/>
            <p:cNvSpPr>
              <a:spLocks noChangeArrowheads="1"/>
            </p:cNvSpPr>
            <p:nvPr/>
          </p:nvSpPr>
          <p:spPr bwMode="auto">
            <a:xfrm>
              <a:off x="2945" y="3403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57"/>
            <p:cNvSpPr>
              <a:spLocks noChangeArrowheads="1"/>
            </p:cNvSpPr>
            <p:nvPr/>
          </p:nvSpPr>
          <p:spPr bwMode="auto">
            <a:xfrm>
              <a:off x="2699" y="3601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58"/>
            <p:cNvSpPr>
              <a:spLocks noChangeArrowheads="1"/>
            </p:cNvSpPr>
            <p:nvPr/>
          </p:nvSpPr>
          <p:spPr bwMode="auto">
            <a:xfrm>
              <a:off x="2027" y="3775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3282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Kernels for bags of features</a:t>
            </a:r>
          </a:p>
        </p:txBody>
      </p:sp>
      <p:sp>
        <p:nvSpPr>
          <p:cNvPr id="995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45259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Histogram intersection kernel: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Generalized Gaussian kernel: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>
              <a:buFontTx/>
              <a:buChar char="•"/>
            </a:pPr>
            <a:r>
              <a:rPr lang="en-US" i="1" dirty="0" smtClean="0"/>
              <a:t>D</a:t>
            </a:r>
            <a:r>
              <a:rPr lang="en-US" dirty="0" smtClean="0"/>
              <a:t> can be L1 distance, Euclidean distance, </a:t>
            </a:r>
            <a:br>
              <a:rPr lang="en-US" dirty="0" smtClean="0"/>
            </a:b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χ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cs typeface="Times New Roman" pitchFamily="18" charset="0"/>
              </a:rPr>
              <a:t>distance</a:t>
            </a:r>
            <a:r>
              <a:rPr lang="en-US" dirty="0" smtClean="0"/>
              <a:t>, etc.</a:t>
            </a:r>
          </a:p>
        </p:txBody>
      </p:sp>
      <p:graphicFrame>
        <p:nvGraphicFramePr>
          <p:cNvPr id="995332" name="Object 4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2667000" y="1524000"/>
          <a:ext cx="4191000" cy="99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3" name="Equation" r:id="rId4" imgW="1815840" imgH="431640" progId="Equation.3">
                  <p:embed/>
                </p:oleObj>
              </mc:Choice>
              <mc:Fallback>
                <p:oleObj name="Equation" r:id="rId4" imgW="18158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524000"/>
                        <a:ext cx="4191000" cy="995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5334" name="Object 6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2362200" y="3276600"/>
          <a:ext cx="4953000" cy="1093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4" name="Equation" r:id="rId6" imgW="1955520" imgH="431640" progId="Equation.3">
                  <p:embed/>
                </p:oleObj>
              </mc:Choice>
              <mc:Fallback>
                <p:oleObj name="Equation" r:id="rId6" imgW="19555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3276600"/>
                        <a:ext cx="4953000" cy="1093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6" name="Rectangle 8"/>
          <p:cNvSpPr>
            <a:spLocks noChangeArrowheads="1"/>
          </p:cNvSpPr>
          <p:nvPr/>
        </p:nvSpPr>
        <p:spPr bwMode="auto">
          <a:xfrm>
            <a:off x="0" y="6078538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en-US" sz="1800" dirty="0"/>
              <a:t>J. Zhang, M. </a:t>
            </a:r>
            <a:r>
              <a:rPr lang="en-US" sz="1800" dirty="0" err="1"/>
              <a:t>Marszalek</a:t>
            </a:r>
            <a:r>
              <a:rPr lang="en-US" sz="1800" dirty="0"/>
              <a:t>, S. </a:t>
            </a:r>
            <a:r>
              <a:rPr lang="en-US" sz="1800" dirty="0" err="1"/>
              <a:t>Lazebnik</a:t>
            </a:r>
            <a:r>
              <a:rPr lang="en-US" sz="1800" dirty="0"/>
              <a:t>, and C. </a:t>
            </a:r>
            <a:r>
              <a:rPr lang="en-US" sz="1800" dirty="0" err="1"/>
              <a:t>Schmid</a:t>
            </a:r>
            <a:r>
              <a:rPr lang="en-US" sz="1800" dirty="0"/>
              <a:t>, </a:t>
            </a:r>
            <a:r>
              <a:rPr lang="en-US" sz="1800" dirty="0">
                <a:hlinkClick r:id="rId8"/>
              </a:rPr>
              <a:t>Local Features and Kernels for Classifcation of Texture and Object Categories: A Comprehensive Study</a:t>
            </a:r>
            <a:r>
              <a:rPr lang="en-US" sz="1800" dirty="0"/>
              <a:t>, IJCV 2007</a:t>
            </a:r>
          </a:p>
        </p:txBody>
      </p:sp>
    </p:spTree>
    <p:extLst>
      <p:ext uri="{BB962C8B-B14F-4D97-AF65-F5344CB8AC3E}">
        <p14:creationId xmlns:p14="http://schemas.microsoft.com/office/powerpoint/2010/main" val="131937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5331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838200"/>
          </a:xfrm>
        </p:spPr>
        <p:txBody>
          <a:bodyPr/>
          <a:lstStyle/>
          <a:p>
            <a:r>
              <a:rPr lang="en-US" sz="3600" dirty="0" smtClean="0"/>
              <a:t>Summary: SVMs for image classification</a:t>
            </a:r>
          </a:p>
        </p:txBody>
      </p:sp>
      <p:sp>
        <p:nvSpPr>
          <p:cNvPr id="1164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8458200" cy="5562600"/>
          </a:xfrm>
        </p:spPr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 dirty="0" smtClean="0"/>
              <a:t>Pick an image representation (in our case, bag of features)</a:t>
            </a:r>
          </a:p>
          <a:p>
            <a:pPr marL="533400" indent="-533400">
              <a:buFontTx/>
              <a:buAutoNum type="arabicPeriod"/>
            </a:pPr>
            <a:r>
              <a:rPr lang="en-US" dirty="0" smtClean="0"/>
              <a:t>Pick a kernel function for that representation</a:t>
            </a:r>
          </a:p>
          <a:p>
            <a:pPr marL="533400" indent="-533400">
              <a:buFontTx/>
              <a:buAutoNum type="arabicPeriod"/>
            </a:pPr>
            <a:r>
              <a:rPr lang="en-US" dirty="0" smtClean="0"/>
              <a:t>Compute the matrix of kernel values between every pair of training examples</a:t>
            </a:r>
          </a:p>
          <a:p>
            <a:pPr marL="533400" indent="-533400">
              <a:buFontTx/>
              <a:buAutoNum type="arabicPeriod"/>
            </a:pPr>
            <a:r>
              <a:rPr lang="en-US" dirty="0" smtClean="0"/>
              <a:t>Feed the kernel matrix into your favorite SVM solver to obtain support vectors and weights</a:t>
            </a:r>
          </a:p>
          <a:p>
            <a:pPr marL="533400" indent="-533400">
              <a:buFontTx/>
              <a:buAutoNum type="arabicPeriod"/>
            </a:pPr>
            <a:r>
              <a:rPr lang="en-US" dirty="0" smtClean="0"/>
              <a:t>At test time: compute kernel values for your test example and each support vector, and combine them with the learned weights to get the value of the decision function</a:t>
            </a:r>
          </a:p>
        </p:txBody>
      </p:sp>
    </p:spTree>
    <p:extLst>
      <p:ext uri="{BB962C8B-B14F-4D97-AF65-F5344CB8AC3E}">
        <p14:creationId xmlns:p14="http://schemas.microsoft.com/office/powerpoint/2010/main" val="390165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4291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What about multi-class SVMs?</a:t>
            </a:r>
          </a:p>
        </p:txBody>
      </p:sp>
      <p:sp>
        <p:nvSpPr>
          <p:cNvPr id="1162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229600" cy="45259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Unfortunately, there is no “definitive” multi-class SVM formulation</a:t>
            </a:r>
          </a:p>
          <a:p>
            <a:pPr>
              <a:buFontTx/>
              <a:buChar char="•"/>
            </a:pPr>
            <a:r>
              <a:rPr lang="en-US" dirty="0" smtClean="0"/>
              <a:t>In practice, we have to obtain a multi-class SVM by combining multiple two-class SVMs </a:t>
            </a:r>
          </a:p>
          <a:p>
            <a:pPr>
              <a:buFontTx/>
              <a:buChar char="•"/>
            </a:pPr>
            <a:r>
              <a:rPr lang="en-US" dirty="0" smtClean="0"/>
              <a:t>One vs. others</a:t>
            </a:r>
          </a:p>
          <a:p>
            <a:pPr lvl="1"/>
            <a:r>
              <a:rPr lang="en-US" dirty="0" err="1" smtClean="0"/>
              <a:t>Traning</a:t>
            </a:r>
            <a:r>
              <a:rPr lang="en-US" dirty="0" smtClean="0"/>
              <a:t>: learn an SVM for each class vs. the others</a:t>
            </a:r>
          </a:p>
          <a:p>
            <a:pPr lvl="1"/>
            <a:r>
              <a:rPr lang="en-US" dirty="0" smtClean="0"/>
              <a:t>Testing: apply each SVM to test example and assign to it the class of the SVM that returns the highest decision value</a:t>
            </a:r>
          </a:p>
          <a:p>
            <a:pPr>
              <a:buFontTx/>
              <a:buChar char="•"/>
            </a:pPr>
            <a:r>
              <a:rPr lang="en-US" dirty="0" smtClean="0"/>
              <a:t>One vs. one</a:t>
            </a:r>
          </a:p>
          <a:p>
            <a:pPr lvl="1"/>
            <a:r>
              <a:rPr lang="en-US" dirty="0" smtClean="0"/>
              <a:t>Training: learn an SVM for each pair of classes</a:t>
            </a:r>
          </a:p>
          <a:p>
            <a:pPr lvl="1"/>
            <a:r>
              <a:rPr lang="en-US" dirty="0" smtClean="0"/>
              <a:t>Testing: each learned SVM “votes” for a class to assign to the test example</a:t>
            </a:r>
          </a:p>
          <a:p>
            <a:pPr>
              <a:buFontTx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405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224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SVMs: Pros and cons</a:t>
            </a:r>
          </a:p>
        </p:txBody>
      </p:sp>
      <p:sp>
        <p:nvSpPr>
          <p:cNvPr id="993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762000"/>
            <a:ext cx="7772400" cy="57150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Pros</a:t>
            </a:r>
          </a:p>
          <a:p>
            <a:pPr lvl="1"/>
            <a:r>
              <a:rPr lang="en-US" dirty="0" smtClean="0"/>
              <a:t>Many publicly available SVM packages:</a:t>
            </a:r>
            <a:br>
              <a:rPr lang="en-US" dirty="0" smtClean="0"/>
            </a:br>
            <a:r>
              <a:rPr lang="en-US" dirty="0" smtClean="0">
                <a:hlinkClick r:id="rId3"/>
              </a:rPr>
              <a:t>http://www.kernel-machines.org/software</a:t>
            </a:r>
            <a:endParaRPr lang="en-US" dirty="0" smtClean="0"/>
          </a:p>
          <a:p>
            <a:pPr lvl="1"/>
            <a:r>
              <a:rPr lang="en-US" dirty="0" smtClean="0"/>
              <a:t>Kernel-based framework is very powerful, flexible</a:t>
            </a:r>
          </a:p>
          <a:p>
            <a:pPr lvl="1"/>
            <a:r>
              <a:rPr lang="en-US" dirty="0" smtClean="0"/>
              <a:t>SVMs work very well in practice, even with very small training sample sizes</a:t>
            </a:r>
          </a:p>
          <a:p>
            <a:pPr>
              <a:buFontTx/>
              <a:buChar char="•"/>
            </a:pPr>
            <a:r>
              <a:rPr lang="en-US" dirty="0" smtClean="0"/>
              <a:t>Cons</a:t>
            </a:r>
          </a:p>
          <a:p>
            <a:pPr lvl="1"/>
            <a:r>
              <a:rPr lang="en-US" dirty="0" smtClean="0"/>
              <a:t>No “direct” multi-class SVM, must combine two-class SVMs</a:t>
            </a:r>
          </a:p>
          <a:p>
            <a:pPr lvl="1"/>
            <a:r>
              <a:rPr lang="en-US" dirty="0" smtClean="0"/>
              <a:t>Computation, memory </a:t>
            </a:r>
          </a:p>
          <a:p>
            <a:pPr lvl="2"/>
            <a:r>
              <a:rPr lang="en-US" dirty="0" smtClean="0"/>
              <a:t>During training time, must compute matrix of kernel values for every pair of examples</a:t>
            </a:r>
          </a:p>
          <a:p>
            <a:pPr lvl="2"/>
            <a:r>
              <a:rPr lang="en-US" dirty="0" smtClean="0"/>
              <a:t>Learning can take a very long time for large-scale problems</a:t>
            </a:r>
          </a:p>
        </p:txBody>
      </p:sp>
    </p:spTree>
    <p:extLst>
      <p:ext uri="{BB962C8B-B14F-4D97-AF65-F5344CB8AC3E}">
        <p14:creationId xmlns:p14="http://schemas.microsoft.com/office/powerpoint/2010/main" val="210199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283" grpId="0" build="p" bldLvl="2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207"/>
            <a:ext cx="8229600" cy="1143000"/>
          </a:xfrm>
        </p:spPr>
        <p:txBody>
          <a:bodyPr/>
          <a:lstStyle/>
          <a:p>
            <a:r>
              <a:rPr lang="en-US" dirty="0" smtClean="0"/>
              <a:t>Summary: Classifiers</a:t>
            </a:r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46237"/>
            <a:ext cx="8229600" cy="45259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 smtClean="0"/>
              <a:t>Nearest-neighbor and k-nearest-neighbor classifiers</a:t>
            </a:r>
          </a:p>
          <a:p>
            <a:pPr lvl="1"/>
            <a:r>
              <a:rPr lang="en-US" sz="2000" dirty="0" smtClean="0"/>
              <a:t>L1 distance,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χ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/>
              <a:t> distance, quadratic distance, histogram intersection</a:t>
            </a:r>
          </a:p>
          <a:p>
            <a:pPr>
              <a:buFontTx/>
              <a:buChar char="•"/>
            </a:pPr>
            <a:r>
              <a:rPr lang="en-US" sz="2400" dirty="0" smtClean="0"/>
              <a:t>Support vector machines</a:t>
            </a:r>
          </a:p>
          <a:p>
            <a:pPr lvl="1"/>
            <a:r>
              <a:rPr lang="en-US" sz="2000" dirty="0" smtClean="0"/>
              <a:t>Linear classifiers</a:t>
            </a:r>
          </a:p>
          <a:p>
            <a:pPr lvl="1"/>
            <a:r>
              <a:rPr lang="en-US" sz="2000" dirty="0" smtClean="0"/>
              <a:t>Margin maximization</a:t>
            </a:r>
          </a:p>
          <a:p>
            <a:pPr lvl="1"/>
            <a:r>
              <a:rPr lang="en-US" sz="2000" dirty="0" smtClean="0"/>
              <a:t>The kernel trick</a:t>
            </a:r>
          </a:p>
          <a:p>
            <a:pPr lvl="1"/>
            <a:r>
              <a:rPr lang="en-US" sz="2000" dirty="0" smtClean="0"/>
              <a:t>Kernel functions: histogram intersection, generalized Gaussian, pyramid match</a:t>
            </a:r>
          </a:p>
          <a:p>
            <a:pPr lvl="1"/>
            <a:r>
              <a:rPr lang="en-US" sz="2000" dirty="0" smtClean="0"/>
              <a:t>Multi-class</a:t>
            </a:r>
          </a:p>
          <a:p>
            <a:pPr>
              <a:buFontTx/>
              <a:buChar char="•"/>
            </a:pPr>
            <a:r>
              <a:rPr lang="en-US" sz="2400" dirty="0" smtClean="0"/>
              <a:t>Of course, there are many other classifiers out there</a:t>
            </a:r>
          </a:p>
          <a:p>
            <a:pPr lvl="1"/>
            <a:r>
              <a:rPr lang="en-US" sz="2000" dirty="0" smtClean="0"/>
              <a:t>Neural networks, boosting, decision trees, …</a:t>
            </a:r>
          </a:p>
        </p:txBody>
      </p:sp>
    </p:spTree>
    <p:extLst>
      <p:ext uri="{BB962C8B-B14F-4D97-AF65-F5344CB8AC3E}">
        <p14:creationId xmlns:p14="http://schemas.microsoft.com/office/powerpoint/2010/main" val="139717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5507" grpId="0" build="p" bldLvl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Raw pixels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Histograms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GIST descriptors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4" name="Picture 2" descr="C:\Documents and Settings\Derek Hoiem\My Documents\Classes\Spring10 - Computer Vision\figs\child_in_fiel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2315" y="2043619"/>
            <a:ext cx="2447085" cy="1613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 l="32222" t="12444" r="33333" b="43111"/>
          <a:stretch>
            <a:fillRect/>
          </a:stretch>
        </p:blipFill>
        <p:spPr bwMode="auto">
          <a:xfrm>
            <a:off x="6781800" y="1981200"/>
            <a:ext cx="207894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2" descr="0681_gist_photoshopp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800" y="4038600"/>
            <a:ext cx="224083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91000" y="4038600"/>
            <a:ext cx="238937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Classifiers: Nearest neighbor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495800"/>
            <a:ext cx="8686800" cy="1325563"/>
          </a:xfrm>
        </p:spPr>
        <p:txBody>
          <a:bodyPr/>
          <a:lstStyle/>
          <a:p>
            <a:pPr>
              <a:buNone/>
            </a:pPr>
            <a:r>
              <a:rPr lang="en-US" dirty="0">
                <a:solidFill>
                  <a:srgbClr val="0000FF"/>
                </a:solidFill>
              </a:rPr>
              <a:t>f</a:t>
            </a:r>
            <a:r>
              <a:rPr lang="en-US" dirty="0" smtClean="0">
                <a:solidFill>
                  <a:srgbClr val="0000FF"/>
                </a:solidFill>
              </a:rPr>
              <a:t>(</a:t>
            </a:r>
            <a:r>
              <a:rPr lang="en-US" b="1" dirty="0" smtClean="0">
                <a:solidFill>
                  <a:srgbClr val="0000FF"/>
                </a:solidFill>
              </a:rPr>
              <a:t>x</a:t>
            </a:r>
            <a:r>
              <a:rPr lang="en-US" dirty="0" smtClean="0">
                <a:solidFill>
                  <a:srgbClr val="0000FF"/>
                </a:solidFill>
              </a:rPr>
              <a:t>) = label of the training example nearest to </a:t>
            </a:r>
            <a:r>
              <a:rPr lang="en-US" b="1" dirty="0" smtClean="0">
                <a:solidFill>
                  <a:srgbClr val="0000FF"/>
                </a:solidFill>
              </a:rPr>
              <a:t>x</a:t>
            </a:r>
          </a:p>
          <a:p>
            <a:endParaRPr lang="en-US" sz="2400" dirty="0" smtClean="0"/>
          </a:p>
          <a:p>
            <a:r>
              <a:rPr lang="en-US" sz="2400" dirty="0" smtClean="0"/>
              <a:t>All we need is a distance function for our inputs</a:t>
            </a:r>
          </a:p>
          <a:p>
            <a:r>
              <a:rPr lang="en-US" sz="2400" dirty="0" smtClean="0"/>
              <a:t>No training required!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2209800" y="1828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743200" y="2514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76600" y="1752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62200" y="3276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33800" y="2971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581400" y="3733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791200" y="2057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029200" y="27432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791200" y="31242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876800" y="1676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257800" y="22860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876800" y="3581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657600" y="2234625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Test example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990600" y="2286000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Training examples from class 1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48400" y="2133600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Training examples from class 2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rot="16200000" flipV="1">
            <a:off x="3352800" y="2057400"/>
            <a:ext cx="381000" cy="228600"/>
          </a:xfrm>
          <a:prstGeom prst="straightConnector1">
            <a:avLst/>
          </a:prstGeom>
          <a:ln w="254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iamond 20"/>
          <p:cNvSpPr/>
          <p:nvPr/>
        </p:nvSpPr>
        <p:spPr>
          <a:xfrm>
            <a:off x="3505200" y="2209800"/>
            <a:ext cx="304800" cy="304800"/>
          </a:xfrm>
          <a:prstGeom prst="diamo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8" grpId="0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Classifiers: Linear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800600"/>
            <a:ext cx="8686800" cy="1325563"/>
          </a:xfrm>
        </p:spPr>
        <p:txBody>
          <a:bodyPr/>
          <a:lstStyle/>
          <a:p>
            <a:r>
              <a:rPr lang="en-US" sz="2800" dirty="0" smtClean="0"/>
              <a:t>Find a </a:t>
            </a:r>
            <a:r>
              <a:rPr lang="en-US" sz="2800" i="1" dirty="0" smtClean="0"/>
              <a:t>linear function </a:t>
            </a:r>
            <a:r>
              <a:rPr lang="en-US" sz="2800" dirty="0" smtClean="0"/>
              <a:t>to separate the classes:</a:t>
            </a:r>
          </a:p>
          <a:p>
            <a:endParaRPr lang="en-US" sz="1200" dirty="0" smtClean="0"/>
          </a:p>
          <a:p>
            <a:pPr algn="ctr">
              <a:buNone/>
            </a:pPr>
            <a:r>
              <a:rPr lang="en-US" sz="2800" dirty="0">
                <a:solidFill>
                  <a:srgbClr val="0000FF"/>
                </a:solidFill>
              </a:rPr>
              <a:t>	</a:t>
            </a:r>
            <a:r>
              <a:rPr lang="en-US" sz="2800" dirty="0" smtClean="0">
                <a:solidFill>
                  <a:srgbClr val="0000FF"/>
                </a:solidFill>
              </a:rPr>
              <a:t>f(</a:t>
            </a:r>
            <a:r>
              <a:rPr lang="en-US" sz="2800" b="1" dirty="0" smtClean="0">
                <a:solidFill>
                  <a:srgbClr val="0000FF"/>
                </a:solidFill>
              </a:rPr>
              <a:t>x</a:t>
            </a:r>
            <a:r>
              <a:rPr lang="en-US" sz="2800" dirty="0" smtClean="0">
                <a:solidFill>
                  <a:srgbClr val="0000FF"/>
                </a:solidFill>
              </a:rPr>
              <a:t>) = </a:t>
            </a:r>
            <a:r>
              <a:rPr lang="en-US" sz="2800" dirty="0" err="1" smtClean="0">
                <a:solidFill>
                  <a:srgbClr val="0000FF"/>
                </a:solidFill>
              </a:rPr>
              <a:t>sgn</a:t>
            </a:r>
            <a:r>
              <a:rPr lang="en-US" sz="2800" dirty="0" smtClean="0">
                <a:solidFill>
                  <a:srgbClr val="0000FF"/>
                </a:solidFill>
              </a:rPr>
              <a:t>(</a:t>
            </a:r>
            <a:r>
              <a:rPr lang="en-US" sz="2800" b="1" dirty="0" smtClean="0">
                <a:solidFill>
                  <a:srgbClr val="0000FF"/>
                </a:solidFill>
              </a:rPr>
              <a:t>w </a:t>
            </a:r>
            <a:r>
              <a:rPr lang="en-US" sz="2800" dirty="0" smtClean="0">
                <a:solidFill>
                  <a:srgbClr val="0000FF"/>
                </a:solidFill>
                <a:sym typeface="Symbol"/>
              </a:rPr>
              <a:t> </a:t>
            </a:r>
            <a:r>
              <a:rPr lang="en-US" sz="2800" b="1" dirty="0" smtClean="0">
                <a:solidFill>
                  <a:srgbClr val="0000FF"/>
                </a:solidFill>
              </a:rPr>
              <a:t>x </a:t>
            </a:r>
            <a:r>
              <a:rPr lang="en-US" sz="2800" dirty="0" smtClean="0">
                <a:solidFill>
                  <a:srgbClr val="0000FF"/>
                </a:solidFill>
              </a:rPr>
              <a:t>+ b)</a:t>
            </a:r>
          </a:p>
        </p:txBody>
      </p:sp>
      <p:sp>
        <p:nvSpPr>
          <p:cNvPr id="4" name="Rectangle 3"/>
          <p:cNvSpPr/>
          <p:nvPr/>
        </p:nvSpPr>
        <p:spPr>
          <a:xfrm>
            <a:off x="2209800" y="1828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743200" y="2514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76600" y="1752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62200" y="32766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33800" y="2971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581400" y="3733800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791200" y="2057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029200" y="27432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791200" y="31242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876800" y="1676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257800" y="22860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876800" y="3581400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rot="16200000" flipH="1">
            <a:off x="2667000" y="2590800"/>
            <a:ext cx="3276600" cy="533400"/>
          </a:xfrm>
          <a:prstGeom prst="line">
            <a:avLst/>
          </a:prstGeom>
          <a:ln w="38100">
            <a:solidFill>
              <a:srgbClr val="CC009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16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287963"/>
          </a:xfrm>
        </p:spPr>
        <p:txBody>
          <a:bodyPr/>
          <a:lstStyle/>
          <a:p>
            <a:r>
              <a:rPr lang="en-US" sz="2400" smtClean="0"/>
              <a:t>Images in the training set must be annotated with the “correct answer” that the model is expected to produce</a:t>
            </a:r>
          </a:p>
        </p:txBody>
      </p:sp>
      <p:pic>
        <p:nvPicPr>
          <p:cNvPr id="15363" name="Picture 4" descr="00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8425" y="2389188"/>
            <a:ext cx="6175375" cy="431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3397" name="Text Box 5"/>
          <p:cNvSpPr txBox="1">
            <a:spLocks noChangeArrowheads="1"/>
          </p:cNvSpPr>
          <p:nvPr/>
        </p:nvSpPr>
        <p:spPr bwMode="auto">
          <a:xfrm>
            <a:off x="3048000" y="1885950"/>
            <a:ext cx="2606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/>
              <a:t>Contains a motorbike</a:t>
            </a:r>
            <a:endParaRPr lang="en-US" sz="2000"/>
          </a:p>
        </p:txBody>
      </p:sp>
      <p:sp>
        <p:nvSpPr>
          <p:cNvPr id="443398" name="Rectangle 6"/>
          <p:cNvSpPr>
            <a:spLocks noChangeArrowheads="1"/>
          </p:cNvSpPr>
          <p:nvPr/>
        </p:nvSpPr>
        <p:spPr bwMode="auto">
          <a:xfrm>
            <a:off x="2343150" y="3363913"/>
            <a:ext cx="4062413" cy="2925762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3399" name="Freeform 7"/>
          <p:cNvSpPr>
            <a:spLocks/>
          </p:cNvSpPr>
          <p:nvPr/>
        </p:nvSpPr>
        <p:spPr bwMode="auto">
          <a:xfrm>
            <a:off x="2339975" y="3503613"/>
            <a:ext cx="4100513" cy="2798762"/>
          </a:xfrm>
          <a:custGeom>
            <a:avLst/>
            <a:gdLst>
              <a:gd name="T0" fmla="*/ 2147483647 w 1211"/>
              <a:gd name="T1" fmla="*/ 2147483647 h 827"/>
              <a:gd name="T2" fmla="*/ 2147483647 w 1211"/>
              <a:gd name="T3" fmla="*/ 2147483647 h 827"/>
              <a:gd name="T4" fmla="*/ 2147483647 w 1211"/>
              <a:gd name="T5" fmla="*/ 2147483647 h 827"/>
              <a:gd name="T6" fmla="*/ 2147483647 w 1211"/>
              <a:gd name="T7" fmla="*/ 2147483647 h 827"/>
              <a:gd name="T8" fmla="*/ 2147483647 w 1211"/>
              <a:gd name="T9" fmla="*/ 2147483647 h 827"/>
              <a:gd name="T10" fmla="*/ 2147483647 w 1211"/>
              <a:gd name="T11" fmla="*/ 2147483647 h 827"/>
              <a:gd name="T12" fmla="*/ 2147483647 w 1211"/>
              <a:gd name="T13" fmla="*/ 2147483647 h 827"/>
              <a:gd name="T14" fmla="*/ 2147483647 w 1211"/>
              <a:gd name="T15" fmla="*/ 2147483647 h 827"/>
              <a:gd name="T16" fmla="*/ 2147483647 w 1211"/>
              <a:gd name="T17" fmla="*/ 2147483647 h 827"/>
              <a:gd name="T18" fmla="*/ 2147483647 w 1211"/>
              <a:gd name="T19" fmla="*/ 2147483647 h 827"/>
              <a:gd name="T20" fmla="*/ 2147483647 w 1211"/>
              <a:gd name="T21" fmla="*/ 2147483647 h 827"/>
              <a:gd name="T22" fmla="*/ 2147483647 w 1211"/>
              <a:gd name="T23" fmla="*/ 2147483647 h 827"/>
              <a:gd name="T24" fmla="*/ 2147483647 w 1211"/>
              <a:gd name="T25" fmla="*/ 2147483647 h 827"/>
              <a:gd name="T26" fmla="*/ 2147483647 w 1211"/>
              <a:gd name="T27" fmla="*/ 2147483647 h 827"/>
              <a:gd name="T28" fmla="*/ 2147483647 w 1211"/>
              <a:gd name="T29" fmla="*/ 2147483647 h 827"/>
              <a:gd name="T30" fmla="*/ 2147483647 w 1211"/>
              <a:gd name="T31" fmla="*/ 2147483647 h 827"/>
              <a:gd name="T32" fmla="*/ 2147483647 w 1211"/>
              <a:gd name="T33" fmla="*/ 2147483647 h 827"/>
              <a:gd name="T34" fmla="*/ 2147483647 w 1211"/>
              <a:gd name="T35" fmla="*/ 2147483647 h 827"/>
              <a:gd name="T36" fmla="*/ 2147483647 w 1211"/>
              <a:gd name="T37" fmla="*/ 2147483647 h 827"/>
              <a:gd name="T38" fmla="*/ 2147483647 w 1211"/>
              <a:gd name="T39" fmla="*/ 2147483647 h 827"/>
              <a:gd name="T40" fmla="*/ 2147483647 w 1211"/>
              <a:gd name="T41" fmla="*/ 2147483647 h 827"/>
              <a:gd name="T42" fmla="*/ 2147483647 w 1211"/>
              <a:gd name="T43" fmla="*/ 2147483647 h 827"/>
              <a:gd name="T44" fmla="*/ 2147483647 w 1211"/>
              <a:gd name="T45" fmla="*/ 2147483647 h 827"/>
              <a:gd name="T46" fmla="*/ 2147483647 w 1211"/>
              <a:gd name="T47" fmla="*/ 2147483647 h 827"/>
              <a:gd name="T48" fmla="*/ 2147483647 w 1211"/>
              <a:gd name="T49" fmla="*/ 2147483647 h 827"/>
              <a:gd name="T50" fmla="*/ 2147483647 w 1211"/>
              <a:gd name="T51" fmla="*/ 2147483647 h 827"/>
              <a:gd name="T52" fmla="*/ 2147483647 w 1211"/>
              <a:gd name="T53" fmla="*/ 2147483647 h 827"/>
              <a:gd name="T54" fmla="*/ 2147483647 w 1211"/>
              <a:gd name="T55" fmla="*/ 2147483647 h 827"/>
              <a:gd name="T56" fmla="*/ 2147483647 w 1211"/>
              <a:gd name="T57" fmla="*/ 2147483647 h 827"/>
              <a:gd name="T58" fmla="*/ 2147483647 w 1211"/>
              <a:gd name="T59" fmla="*/ 2147483647 h 827"/>
              <a:gd name="T60" fmla="*/ 2147483647 w 1211"/>
              <a:gd name="T61" fmla="*/ 2147483647 h 827"/>
              <a:gd name="T62" fmla="*/ 2147483647 w 1211"/>
              <a:gd name="T63" fmla="*/ 2147483647 h 827"/>
              <a:gd name="T64" fmla="*/ 2147483647 w 1211"/>
              <a:gd name="T65" fmla="*/ 2147483647 h 827"/>
              <a:gd name="T66" fmla="*/ 2147483647 w 1211"/>
              <a:gd name="T67" fmla="*/ 2147483647 h 827"/>
              <a:gd name="T68" fmla="*/ 2147483647 w 1211"/>
              <a:gd name="T69" fmla="*/ 2147483647 h 827"/>
              <a:gd name="T70" fmla="*/ 2147483647 w 1211"/>
              <a:gd name="T71" fmla="*/ 2147483647 h 827"/>
              <a:gd name="T72" fmla="*/ 2147483647 w 1211"/>
              <a:gd name="T73" fmla="*/ 2147483647 h 827"/>
              <a:gd name="T74" fmla="*/ 2147483647 w 1211"/>
              <a:gd name="T75" fmla="*/ 2147483647 h 827"/>
              <a:gd name="T76" fmla="*/ 2147483647 w 1211"/>
              <a:gd name="T77" fmla="*/ 2147483647 h 827"/>
              <a:gd name="T78" fmla="*/ 2147483647 w 1211"/>
              <a:gd name="T79" fmla="*/ 2147483647 h 827"/>
              <a:gd name="T80" fmla="*/ 2147483647 w 1211"/>
              <a:gd name="T81" fmla="*/ 2147483647 h 827"/>
              <a:gd name="T82" fmla="*/ 2147483647 w 1211"/>
              <a:gd name="T83" fmla="*/ 2147483647 h 827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211"/>
              <a:gd name="T127" fmla="*/ 0 h 827"/>
              <a:gd name="T128" fmla="*/ 1211 w 1211"/>
              <a:gd name="T129" fmla="*/ 827 h 827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211" h="827">
                <a:moveTo>
                  <a:pt x="99" y="138"/>
                </a:moveTo>
                <a:cubicBezTo>
                  <a:pt x="121" y="139"/>
                  <a:pt x="133" y="142"/>
                  <a:pt x="156" y="144"/>
                </a:cubicBezTo>
                <a:cubicBezTo>
                  <a:pt x="163" y="149"/>
                  <a:pt x="169" y="150"/>
                  <a:pt x="177" y="153"/>
                </a:cubicBezTo>
                <a:cubicBezTo>
                  <a:pt x="184" y="158"/>
                  <a:pt x="192" y="158"/>
                  <a:pt x="201" y="159"/>
                </a:cubicBezTo>
                <a:cubicBezTo>
                  <a:pt x="209" y="163"/>
                  <a:pt x="216" y="167"/>
                  <a:pt x="225" y="169"/>
                </a:cubicBezTo>
                <a:cubicBezTo>
                  <a:pt x="243" y="183"/>
                  <a:pt x="269" y="171"/>
                  <a:pt x="291" y="175"/>
                </a:cubicBezTo>
                <a:cubicBezTo>
                  <a:pt x="304" y="191"/>
                  <a:pt x="331" y="187"/>
                  <a:pt x="349" y="187"/>
                </a:cubicBezTo>
                <a:cubicBezTo>
                  <a:pt x="360" y="192"/>
                  <a:pt x="369" y="192"/>
                  <a:pt x="382" y="193"/>
                </a:cubicBezTo>
                <a:cubicBezTo>
                  <a:pt x="390" y="196"/>
                  <a:pt x="389" y="201"/>
                  <a:pt x="393" y="208"/>
                </a:cubicBezTo>
                <a:cubicBezTo>
                  <a:pt x="396" y="223"/>
                  <a:pt x="404" y="229"/>
                  <a:pt x="418" y="231"/>
                </a:cubicBezTo>
                <a:cubicBezTo>
                  <a:pt x="424" y="235"/>
                  <a:pt x="425" y="238"/>
                  <a:pt x="432" y="240"/>
                </a:cubicBezTo>
                <a:cubicBezTo>
                  <a:pt x="438" y="246"/>
                  <a:pt x="447" y="252"/>
                  <a:pt x="456" y="253"/>
                </a:cubicBezTo>
                <a:cubicBezTo>
                  <a:pt x="461" y="255"/>
                  <a:pt x="466" y="256"/>
                  <a:pt x="471" y="258"/>
                </a:cubicBezTo>
                <a:cubicBezTo>
                  <a:pt x="489" y="257"/>
                  <a:pt x="508" y="259"/>
                  <a:pt x="526" y="256"/>
                </a:cubicBezTo>
                <a:cubicBezTo>
                  <a:pt x="528" y="256"/>
                  <a:pt x="525" y="252"/>
                  <a:pt x="525" y="250"/>
                </a:cubicBezTo>
                <a:cubicBezTo>
                  <a:pt x="525" y="243"/>
                  <a:pt x="526" y="244"/>
                  <a:pt x="532" y="240"/>
                </a:cubicBezTo>
                <a:cubicBezTo>
                  <a:pt x="536" y="234"/>
                  <a:pt x="541" y="228"/>
                  <a:pt x="546" y="222"/>
                </a:cubicBezTo>
                <a:cubicBezTo>
                  <a:pt x="550" y="201"/>
                  <a:pt x="570" y="170"/>
                  <a:pt x="588" y="159"/>
                </a:cubicBezTo>
                <a:cubicBezTo>
                  <a:pt x="595" y="148"/>
                  <a:pt x="603" y="146"/>
                  <a:pt x="616" y="144"/>
                </a:cubicBezTo>
                <a:cubicBezTo>
                  <a:pt x="624" y="141"/>
                  <a:pt x="629" y="139"/>
                  <a:pt x="636" y="135"/>
                </a:cubicBezTo>
                <a:cubicBezTo>
                  <a:pt x="641" y="128"/>
                  <a:pt x="648" y="125"/>
                  <a:pt x="655" y="120"/>
                </a:cubicBezTo>
                <a:cubicBezTo>
                  <a:pt x="659" y="114"/>
                  <a:pt x="661" y="115"/>
                  <a:pt x="667" y="111"/>
                </a:cubicBezTo>
                <a:cubicBezTo>
                  <a:pt x="682" y="86"/>
                  <a:pt x="726" y="95"/>
                  <a:pt x="748" y="94"/>
                </a:cubicBezTo>
                <a:cubicBezTo>
                  <a:pt x="756" y="93"/>
                  <a:pt x="754" y="90"/>
                  <a:pt x="759" y="84"/>
                </a:cubicBezTo>
                <a:cubicBezTo>
                  <a:pt x="761" y="72"/>
                  <a:pt x="764" y="62"/>
                  <a:pt x="765" y="49"/>
                </a:cubicBezTo>
                <a:cubicBezTo>
                  <a:pt x="765" y="40"/>
                  <a:pt x="761" y="15"/>
                  <a:pt x="774" y="12"/>
                </a:cubicBezTo>
                <a:cubicBezTo>
                  <a:pt x="779" y="9"/>
                  <a:pt x="783" y="7"/>
                  <a:pt x="789" y="6"/>
                </a:cubicBezTo>
                <a:cubicBezTo>
                  <a:pt x="797" y="0"/>
                  <a:pt x="800" y="1"/>
                  <a:pt x="811" y="0"/>
                </a:cubicBezTo>
                <a:cubicBezTo>
                  <a:pt x="837" y="1"/>
                  <a:pt x="855" y="4"/>
                  <a:pt x="879" y="9"/>
                </a:cubicBezTo>
                <a:cubicBezTo>
                  <a:pt x="881" y="50"/>
                  <a:pt x="900" y="27"/>
                  <a:pt x="927" y="24"/>
                </a:cubicBezTo>
                <a:cubicBezTo>
                  <a:pt x="938" y="21"/>
                  <a:pt x="949" y="20"/>
                  <a:pt x="960" y="18"/>
                </a:cubicBezTo>
                <a:cubicBezTo>
                  <a:pt x="964" y="18"/>
                  <a:pt x="969" y="17"/>
                  <a:pt x="972" y="19"/>
                </a:cubicBezTo>
                <a:cubicBezTo>
                  <a:pt x="979" y="25"/>
                  <a:pt x="968" y="31"/>
                  <a:pt x="981" y="34"/>
                </a:cubicBezTo>
                <a:cubicBezTo>
                  <a:pt x="991" y="33"/>
                  <a:pt x="1000" y="32"/>
                  <a:pt x="1006" y="24"/>
                </a:cubicBezTo>
                <a:cubicBezTo>
                  <a:pt x="1014" y="14"/>
                  <a:pt x="1008" y="6"/>
                  <a:pt x="1023" y="3"/>
                </a:cubicBezTo>
                <a:cubicBezTo>
                  <a:pt x="1036" y="4"/>
                  <a:pt x="1031" y="8"/>
                  <a:pt x="1041" y="10"/>
                </a:cubicBezTo>
                <a:cubicBezTo>
                  <a:pt x="1048" y="16"/>
                  <a:pt x="1049" y="17"/>
                  <a:pt x="1053" y="25"/>
                </a:cubicBezTo>
                <a:cubicBezTo>
                  <a:pt x="1055" y="34"/>
                  <a:pt x="1059" y="40"/>
                  <a:pt x="1062" y="48"/>
                </a:cubicBezTo>
                <a:cubicBezTo>
                  <a:pt x="1064" y="58"/>
                  <a:pt x="1063" y="76"/>
                  <a:pt x="1053" y="81"/>
                </a:cubicBezTo>
                <a:cubicBezTo>
                  <a:pt x="1039" y="109"/>
                  <a:pt x="1061" y="147"/>
                  <a:pt x="1042" y="172"/>
                </a:cubicBezTo>
                <a:cubicBezTo>
                  <a:pt x="1045" y="182"/>
                  <a:pt x="1044" y="185"/>
                  <a:pt x="1053" y="190"/>
                </a:cubicBezTo>
                <a:cubicBezTo>
                  <a:pt x="1057" y="198"/>
                  <a:pt x="1058" y="205"/>
                  <a:pt x="1062" y="213"/>
                </a:cubicBezTo>
                <a:cubicBezTo>
                  <a:pt x="1063" y="224"/>
                  <a:pt x="1065" y="230"/>
                  <a:pt x="1071" y="238"/>
                </a:cubicBezTo>
                <a:cubicBezTo>
                  <a:pt x="1071" y="252"/>
                  <a:pt x="1070" y="275"/>
                  <a:pt x="1077" y="289"/>
                </a:cubicBezTo>
                <a:cubicBezTo>
                  <a:pt x="1073" y="333"/>
                  <a:pt x="1056" y="324"/>
                  <a:pt x="1015" y="328"/>
                </a:cubicBezTo>
                <a:cubicBezTo>
                  <a:pt x="1011" y="330"/>
                  <a:pt x="1006" y="331"/>
                  <a:pt x="1002" y="333"/>
                </a:cubicBezTo>
                <a:cubicBezTo>
                  <a:pt x="995" y="343"/>
                  <a:pt x="984" y="344"/>
                  <a:pt x="973" y="348"/>
                </a:cubicBezTo>
                <a:cubicBezTo>
                  <a:pt x="967" y="357"/>
                  <a:pt x="975" y="365"/>
                  <a:pt x="984" y="367"/>
                </a:cubicBezTo>
                <a:cubicBezTo>
                  <a:pt x="993" y="372"/>
                  <a:pt x="985" y="366"/>
                  <a:pt x="990" y="384"/>
                </a:cubicBezTo>
                <a:cubicBezTo>
                  <a:pt x="993" y="394"/>
                  <a:pt x="1010" y="396"/>
                  <a:pt x="1018" y="397"/>
                </a:cubicBezTo>
                <a:cubicBezTo>
                  <a:pt x="1031" y="402"/>
                  <a:pt x="1053" y="402"/>
                  <a:pt x="1068" y="403"/>
                </a:cubicBezTo>
                <a:cubicBezTo>
                  <a:pt x="1075" y="406"/>
                  <a:pt x="1083" y="408"/>
                  <a:pt x="1090" y="409"/>
                </a:cubicBezTo>
                <a:cubicBezTo>
                  <a:pt x="1101" y="414"/>
                  <a:pt x="1092" y="409"/>
                  <a:pt x="1101" y="417"/>
                </a:cubicBezTo>
                <a:cubicBezTo>
                  <a:pt x="1104" y="419"/>
                  <a:pt x="1110" y="424"/>
                  <a:pt x="1110" y="424"/>
                </a:cubicBezTo>
                <a:cubicBezTo>
                  <a:pt x="1117" y="436"/>
                  <a:pt x="1128" y="438"/>
                  <a:pt x="1135" y="450"/>
                </a:cubicBezTo>
                <a:cubicBezTo>
                  <a:pt x="1146" y="445"/>
                  <a:pt x="1149" y="449"/>
                  <a:pt x="1155" y="459"/>
                </a:cubicBezTo>
                <a:cubicBezTo>
                  <a:pt x="1157" y="471"/>
                  <a:pt x="1153" y="481"/>
                  <a:pt x="1167" y="484"/>
                </a:cubicBezTo>
                <a:cubicBezTo>
                  <a:pt x="1173" y="487"/>
                  <a:pt x="1178" y="489"/>
                  <a:pt x="1185" y="490"/>
                </a:cubicBezTo>
                <a:cubicBezTo>
                  <a:pt x="1182" y="497"/>
                  <a:pt x="1185" y="497"/>
                  <a:pt x="1188" y="504"/>
                </a:cubicBezTo>
                <a:cubicBezTo>
                  <a:pt x="1193" y="536"/>
                  <a:pt x="1199" y="568"/>
                  <a:pt x="1204" y="600"/>
                </a:cubicBezTo>
                <a:cubicBezTo>
                  <a:pt x="1204" y="613"/>
                  <a:pt x="1211" y="694"/>
                  <a:pt x="1191" y="709"/>
                </a:cubicBezTo>
                <a:cubicBezTo>
                  <a:pt x="1188" y="718"/>
                  <a:pt x="1182" y="723"/>
                  <a:pt x="1177" y="730"/>
                </a:cubicBezTo>
                <a:cubicBezTo>
                  <a:pt x="1176" y="737"/>
                  <a:pt x="1171" y="743"/>
                  <a:pt x="1165" y="747"/>
                </a:cubicBezTo>
                <a:cubicBezTo>
                  <a:pt x="1161" y="753"/>
                  <a:pt x="1158" y="755"/>
                  <a:pt x="1152" y="759"/>
                </a:cubicBezTo>
                <a:cubicBezTo>
                  <a:pt x="1147" y="768"/>
                  <a:pt x="1141" y="776"/>
                  <a:pt x="1132" y="781"/>
                </a:cubicBezTo>
                <a:cubicBezTo>
                  <a:pt x="1129" y="795"/>
                  <a:pt x="1116" y="797"/>
                  <a:pt x="1104" y="799"/>
                </a:cubicBezTo>
                <a:cubicBezTo>
                  <a:pt x="1096" y="802"/>
                  <a:pt x="1089" y="803"/>
                  <a:pt x="1080" y="804"/>
                </a:cubicBezTo>
                <a:cubicBezTo>
                  <a:pt x="1034" y="827"/>
                  <a:pt x="987" y="819"/>
                  <a:pt x="951" y="792"/>
                </a:cubicBezTo>
                <a:cubicBezTo>
                  <a:pt x="948" y="784"/>
                  <a:pt x="941" y="782"/>
                  <a:pt x="934" y="778"/>
                </a:cubicBezTo>
                <a:cubicBezTo>
                  <a:pt x="927" y="769"/>
                  <a:pt x="918" y="761"/>
                  <a:pt x="907" y="759"/>
                </a:cubicBezTo>
                <a:cubicBezTo>
                  <a:pt x="900" y="748"/>
                  <a:pt x="887" y="744"/>
                  <a:pt x="880" y="733"/>
                </a:cubicBezTo>
                <a:cubicBezTo>
                  <a:pt x="876" y="726"/>
                  <a:pt x="871" y="720"/>
                  <a:pt x="867" y="714"/>
                </a:cubicBezTo>
                <a:cubicBezTo>
                  <a:pt x="862" y="707"/>
                  <a:pt x="856" y="691"/>
                  <a:pt x="856" y="691"/>
                </a:cubicBezTo>
                <a:cubicBezTo>
                  <a:pt x="855" y="686"/>
                  <a:pt x="853" y="681"/>
                  <a:pt x="852" y="676"/>
                </a:cubicBezTo>
                <a:cubicBezTo>
                  <a:pt x="851" y="663"/>
                  <a:pt x="850" y="650"/>
                  <a:pt x="850" y="637"/>
                </a:cubicBezTo>
                <a:cubicBezTo>
                  <a:pt x="848" y="586"/>
                  <a:pt x="850" y="583"/>
                  <a:pt x="835" y="613"/>
                </a:cubicBezTo>
                <a:cubicBezTo>
                  <a:pt x="834" y="617"/>
                  <a:pt x="821" y="638"/>
                  <a:pt x="816" y="639"/>
                </a:cubicBezTo>
                <a:cubicBezTo>
                  <a:pt x="812" y="640"/>
                  <a:pt x="808" y="640"/>
                  <a:pt x="804" y="640"/>
                </a:cubicBezTo>
                <a:cubicBezTo>
                  <a:pt x="798" y="642"/>
                  <a:pt x="794" y="644"/>
                  <a:pt x="790" y="649"/>
                </a:cubicBezTo>
                <a:cubicBezTo>
                  <a:pt x="787" y="663"/>
                  <a:pt x="792" y="645"/>
                  <a:pt x="784" y="657"/>
                </a:cubicBezTo>
                <a:cubicBezTo>
                  <a:pt x="783" y="659"/>
                  <a:pt x="784" y="661"/>
                  <a:pt x="783" y="663"/>
                </a:cubicBezTo>
                <a:cubicBezTo>
                  <a:pt x="779" y="672"/>
                  <a:pt x="766" y="680"/>
                  <a:pt x="757" y="682"/>
                </a:cubicBezTo>
                <a:cubicBezTo>
                  <a:pt x="733" y="694"/>
                  <a:pt x="669" y="689"/>
                  <a:pt x="639" y="691"/>
                </a:cubicBezTo>
                <a:cubicBezTo>
                  <a:pt x="626" y="696"/>
                  <a:pt x="611" y="695"/>
                  <a:pt x="598" y="696"/>
                </a:cubicBezTo>
                <a:cubicBezTo>
                  <a:pt x="598" y="698"/>
                  <a:pt x="590" y="742"/>
                  <a:pt x="606" y="745"/>
                </a:cubicBezTo>
                <a:cubicBezTo>
                  <a:pt x="613" y="748"/>
                  <a:pt x="612" y="754"/>
                  <a:pt x="615" y="760"/>
                </a:cubicBezTo>
                <a:cubicBezTo>
                  <a:pt x="617" y="777"/>
                  <a:pt x="612" y="784"/>
                  <a:pt x="607" y="799"/>
                </a:cubicBezTo>
                <a:cubicBezTo>
                  <a:pt x="583" y="798"/>
                  <a:pt x="568" y="802"/>
                  <a:pt x="546" y="805"/>
                </a:cubicBezTo>
                <a:cubicBezTo>
                  <a:pt x="534" y="809"/>
                  <a:pt x="520" y="803"/>
                  <a:pt x="508" y="801"/>
                </a:cubicBezTo>
                <a:cubicBezTo>
                  <a:pt x="499" y="794"/>
                  <a:pt x="489" y="791"/>
                  <a:pt x="478" y="789"/>
                </a:cubicBezTo>
                <a:cubicBezTo>
                  <a:pt x="475" y="787"/>
                  <a:pt x="472" y="786"/>
                  <a:pt x="469" y="783"/>
                </a:cubicBezTo>
                <a:cubicBezTo>
                  <a:pt x="466" y="780"/>
                  <a:pt x="462" y="774"/>
                  <a:pt x="462" y="774"/>
                </a:cubicBezTo>
                <a:cubicBezTo>
                  <a:pt x="464" y="765"/>
                  <a:pt x="482" y="766"/>
                  <a:pt x="490" y="765"/>
                </a:cubicBezTo>
                <a:cubicBezTo>
                  <a:pt x="495" y="764"/>
                  <a:pt x="500" y="765"/>
                  <a:pt x="504" y="762"/>
                </a:cubicBezTo>
                <a:cubicBezTo>
                  <a:pt x="514" y="754"/>
                  <a:pt x="495" y="759"/>
                  <a:pt x="510" y="756"/>
                </a:cubicBezTo>
                <a:cubicBezTo>
                  <a:pt x="518" y="752"/>
                  <a:pt x="527" y="742"/>
                  <a:pt x="531" y="733"/>
                </a:cubicBezTo>
                <a:cubicBezTo>
                  <a:pt x="537" y="695"/>
                  <a:pt x="536" y="663"/>
                  <a:pt x="496" y="660"/>
                </a:cubicBezTo>
                <a:cubicBezTo>
                  <a:pt x="487" y="653"/>
                  <a:pt x="482" y="654"/>
                  <a:pt x="469" y="652"/>
                </a:cubicBezTo>
                <a:cubicBezTo>
                  <a:pt x="459" y="653"/>
                  <a:pt x="432" y="647"/>
                  <a:pt x="424" y="660"/>
                </a:cubicBezTo>
                <a:cubicBezTo>
                  <a:pt x="422" y="671"/>
                  <a:pt x="411" y="690"/>
                  <a:pt x="402" y="697"/>
                </a:cubicBezTo>
                <a:cubicBezTo>
                  <a:pt x="390" y="717"/>
                  <a:pt x="373" y="732"/>
                  <a:pt x="357" y="748"/>
                </a:cubicBezTo>
                <a:cubicBezTo>
                  <a:pt x="351" y="754"/>
                  <a:pt x="342" y="764"/>
                  <a:pt x="334" y="766"/>
                </a:cubicBezTo>
                <a:cubicBezTo>
                  <a:pt x="329" y="769"/>
                  <a:pt x="323" y="768"/>
                  <a:pt x="318" y="771"/>
                </a:cubicBezTo>
                <a:cubicBezTo>
                  <a:pt x="269" y="770"/>
                  <a:pt x="256" y="766"/>
                  <a:pt x="219" y="762"/>
                </a:cubicBezTo>
                <a:cubicBezTo>
                  <a:pt x="214" y="760"/>
                  <a:pt x="211" y="757"/>
                  <a:pt x="205" y="756"/>
                </a:cubicBezTo>
                <a:cubicBezTo>
                  <a:pt x="197" y="752"/>
                  <a:pt x="189" y="747"/>
                  <a:pt x="181" y="742"/>
                </a:cubicBezTo>
                <a:cubicBezTo>
                  <a:pt x="175" y="734"/>
                  <a:pt x="163" y="727"/>
                  <a:pt x="156" y="720"/>
                </a:cubicBezTo>
                <a:cubicBezTo>
                  <a:pt x="153" y="717"/>
                  <a:pt x="145" y="711"/>
                  <a:pt x="145" y="711"/>
                </a:cubicBezTo>
                <a:cubicBezTo>
                  <a:pt x="143" y="703"/>
                  <a:pt x="121" y="674"/>
                  <a:pt x="114" y="669"/>
                </a:cubicBezTo>
                <a:cubicBezTo>
                  <a:pt x="111" y="662"/>
                  <a:pt x="109" y="659"/>
                  <a:pt x="103" y="655"/>
                </a:cubicBezTo>
                <a:cubicBezTo>
                  <a:pt x="99" y="634"/>
                  <a:pt x="106" y="664"/>
                  <a:pt x="97" y="645"/>
                </a:cubicBezTo>
                <a:cubicBezTo>
                  <a:pt x="92" y="634"/>
                  <a:pt x="96" y="620"/>
                  <a:pt x="91" y="609"/>
                </a:cubicBezTo>
                <a:cubicBezTo>
                  <a:pt x="90" y="602"/>
                  <a:pt x="88" y="594"/>
                  <a:pt x="85" y="588"/>
                </a:cubicBezTo>
                <a:cubicBezTo>
                  <a:pt x="82" y="552"/>
                  <a:pt x="85" y="518"/>
                  <a:pt x="93" y="483"/>
                </a:cubicBezTo>
                <a:cubicBezTo>
                  <a:pt x="90" y="465"/>
                  <a:pt x="83" y="463"/>
                  <a:pt x="66" y="460"/>
                </a:cubicBezTo>
                <a:cubicBezTo>
                  <a:pt x="57" y="455"/>
                  <a:pt x="47" y="449"/>
                  <a:pt x="37" y="445"/>
                </a:cubicBezTo>
                <a:cubicBezTo>
                  <a:pt x="32" y="438"/>
                  <a:pt x="27" y="431"/>
                  <a:pt x="19" y="426"/>
                </a:cubicBezTo>
                <a:cubicBezTo>
                  <a:pt x="14" y="417"/>
                  <a:pt x="12" y="408"/>
                  <a:pt x="6" y="400"/>
                </a:cubicBezTo>
                <a:cubicBezTo>
                  <a:pt x="4" y="394"/>
                  <a:pt x="1" y="391"/>
                  <a:pt x="0" y="385"/>
                </a:cubicBezTo>
                <a:cubicBezTo>
                  <a:pt x="1" y="378"/>
                  <a:pt x="2" y="376"/>
                  <a:pt x="9" y="373"/>
                </a:cubicBezTo>
                <a:cubicBezTo>
                  <a:pt x="20" y="358"/>
                  <a:pt x="70" y="364"/>
                  <a:pt x="73" y="364"/>
                </a:cubicBezTo>
                <a:cubicBezTo>
                  <a:pt x="91" y="362"/>
                  <a:pt x="82" y="360"/>
                  <a:pt x="93" y="351"/>
                </a:cubicBezTo>
                <a:cubicBezTo>
                  <a:pt x="97" y="324"/>
                  <a:pt x="103" y="294"/>
                  <a:pt x="91" y="270"/>
                </a:cubicBezTo>
                <a:cubicBezTo>
                  <a:pt x="90" y="264"/>
                  <a:pt x="89" y="262"/>
                  <a:pt x="84" y="258"/>
                </a:cubicBezTo>
                <a:cubicBezTo>
                  <a:pt x="83" y="228"/>
                  <a:pt x="82" y="198"/>
                  <a:pt x="82" y="168"/>
                </a:cubicBezTo>
                <a:cubicBezTo>
                  <a:pt x="82" y="157"/>
                  <a:pt x="81" y="143"/>
                  <a:pt x="93" y="141"/>
                </a:cubicBezTo>
                <a:cubicBezTo>
                  <a:pt x="94" y="134"/>
                  <a:pt x="95" y="132"/>
                  <a:pt x="102" y="133"/>
                </a:cubicBezTo>
                <a:cubicBezTo>
                  <a:pt x="100" y="143"/>
                  <a:pt x="101" y="145"/>
                  <a:pt x="99" y="138"/>
                </a:cubicBezTo>
                <a:close/>
              </a:path>
            </a:pathLst>
          </a:custGeom>
          <a:noFill/>
          <a:ln w="3175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3401" name="AutoShape 9"/>
          <p:cNvSpPr>
            <a:spLocks noChangeArrowheads="1"/>
          </p:cNvSpPr>
          <p:nvPr/>
        </p:nvSpPr>
        <p:spPr bwMode="auto">
          <a:xfrm>
            <a:off x="2994025" y="5313363"/>
            <a:ext cx="487363" cy="488950"/>
          </a:xfrm>
          <a:prstGeom prst="plus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3402" name="AutoShape 10"/>
          <p:cNvSpPr>
            <a:spLocks noChangeArrowheads="1"/>
          </p:cNvSpPr>
          <p:nvPr/>
        </p:nvSpPr>
        <p:spPr bwMode="auto">
          <a:xfrm>
            <a:off x="5594350" y="5313363"/>
            <a:ext cx="487363" cy="488950"/>
          </a:xfrm>
          <a:prstGeom prst="plus">
            <a:avLst>
              <a:gd name="adj" fmla="val 25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3403" name="AutoShape 11"/>
          <p:cNvSpPr>
            <a:spLocks noChangeArrowheads="1"/>
          </p:cNvSpPr>
          <p:nvPr/>
        </p:nvSpPr>
        <p:spPr bwMode="auto">
          <a:xfrm>
            <a:off x="2668588" y="4014788"/>
            <a:ext cx="487362" cy="487362"/>
          </a:xfrm>
          <a:prstGeom prst="plus">
            <a:avLst>
              <a:gd name="adj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3404" name="AutoShape 12"/>
          <p:cNvSpPr>
            <a:spLocks noChangeArrowheads="1"/>
          </p:cNvSpPr>
          <p:nvPr/>
        </p:nvSpPr>
        <p:spPr bwMode="auto">
          <a:xfrm>
            <a:off x="5268913" y="3851275"/>
            <a:ext cx="487362" cy="487363"/>
          </a:xfrm>
          <a:prstGeom prst="plus">
            <a:avLst>
              <a:gd name="adj" fmla="val 25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3405" name="AutoShape 13"/>
          <p:cNvSpPr>
            <a:spLocks noChangeArrowheads="1"/>
          </p:cNvSpPr>
          <p:nvPr/>
        </p:nvSpPr>
        <p:spPr bwMode="auto">
          <a:xfrm>
            <a:off x="4130675" y="4989513"/>
            <a:ext cx="487363" cy="487362"/>
          </a:xfrm>
          <a:prstGeom prst="plus">
            <a:avLst>
              <a:gd name="adj" fmla="val 25000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2" name="Title 15"/>
          <p:cNvSpPr>
            <a:spLocks noGrp="1"/>
          </p:cNvSpPr>
          <p:nvPr>
            <p:ph type="title"/>
          </p:nvPr>
        </p:nvSpPr>
        <p:spPr>
          <a:xfrm>
            <a:off x="152400" y="76200"/>
            <a:ext cx="8686800" cy="715963"/>
          </a:xfrm>
        </p:spPr>
        <p:txBody>
          <a:bodyPr/>
          <a:lstStyle/>
          <a:p>
            <a:r>
              <a:rPr lang="en-US" dirty="0" smtClean="0"/>
              <a:t>Recognition task and supervision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3397" grpId="0"/>
      <p:bldP spid="443398" grpId="0" animBg="1"/>
      <p:bldP spid="443399" grpId="0" animBg="1"/>
      <p:bldP spid="443401" grpId="0" animBg="1"/>
      <p:bldP spid="443402" grpId="0" animBg="1"/>
      <p:bldP spid="443403" grpId="0" animBg="1"/>
      <p:bldP spid="443404" grpId="0" animBg="1"/>
      <p:bldP spid="44340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graphicFrame>
        <p:nvGraphicFramePr>
          <p:cNvPr id="6146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509588" y="304800"/>
          <a:ext cx="8177212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6" name="Image" r:id="rId4" imgW="11733333" imgH="7326984" progId="Photoshop.Image.10">
                  <p:embed/>
                </p:oleObj>
              </mc:Choice>
              <mc:Fallback>
                <p:oleObj name="Image" r:id="rId4" imgW="11733333" imgH="7326984" progId="Photoshop.Image.10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588" y="304800"/>
                        <a:ext cx="8177212" cy="510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8" name="Text Box 7"/>
          <p:cNvSpPr txBox="1">
            <a:spLocks noChangeArrowheads="1"/>
          </p:cNvSpPr>
          <p:nvPr/>
        </p:nvSpPr>
        <p:spPr bwMode="auto">
          <a:xfrm>
            <a:off x="1279525" y="5218113"/>
            <a:ext cx="158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Unsupervised</a:t>
            </a:r>
          </a:p>
        </p:txBody>
      </p:sp>
      <p:sp>
        <p:nvSpPr>
          <p:cNvPr id="6149" name="Text Box 8"/>
          <p:cNvSpPr txBox="1">
            <a:spLocks noChangeArrowheads="1"/>
          </p:cNvSpPr>
          <p:nvPr/>
        </p:nvSpPr>
        <p:spPr bwMode="auto">
          <a:xfrm>
            <a:off x="3505200" y="5195888"/>
            <a:ext cx="2254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“Weakly” supervised</a:t>
            </a:r>
          </a:p>
        </p:txBody>
      </p:sp>
      <p:sp>
        <p:nvSpPr>
          <p:cNvPr id="6150" name="Text Box 9"/>
          <p:cNvSpPr txBox="1">
            <a:spLocks noChangeArrowheads="1"/>
          </p:cNvSpPr>
          <p:nvPr/>
        </p:nvSpPr>
        <p:spPr bwMode="auto">
          <a:xfrm>
            <a:off x="6378575" y="5181600"/>
            <a:ext cx="1851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Fully supervised</a:t>
            </a:r>
          </a:p>
        </p:txBody>
      </p:sp>
      <p:sp>
        <p:nvSpPr>
          <p:cNvPr id="727050" name="AutoShape 10"/>
          <p:cNvSpPr>
            <a:spLocks/>
          </p:cNvSpPr>
          <p:nvPr/>
        </p:nvSpPr>
        <p:spPr bwMode="auto">
          <a:xfrm rot="5400000">
            <a:off x="5715000" y="3810000"/>
            <a:ext cx="381000" cy="4038600"/>
          </a:xfrm>
          <a:prstGeom prst="rightBrace">
            <a:avLst>
              <a:gd name="adj1" fmla="val 88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7051" name="Text Box 11"/>
          <p:cNvSpPr txBox="1">
            <a:spLocks noChangeArrowheads="1"/>
          </p:cNvSpPr>
          <p:nvPr/>
        </p:nvSpPr>
        <p:spPr bwMode="auto">
          <a:xfrm>
            <a:off x="4495800" y="6056313"/>
            <a:ext cx="287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Definition depends on task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50" grpId="0" animBg="1"/>
      <p:bldP spid="727051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18571</TotalTime>
  <Words>1554</Words>
  <Application>Microsoft Macintosh PowerPoint</Application>
  <PresentationFormat>On-screen Show (4:3)</PresentationFormat>
  <Paragraphs>330</Paragraphs>
  <Slides>48</Slides>
  <Notes>48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60" baseType="lpstr">
      <vt:lpstr>cmmi10</vt:lpstr>
      <vt:lpstr>cmr10</vt:lpstr>
      <vt:lpstr>Courier New</vt:lpstr>
      <vt:lpstr>Symbol</vt:lpstr>
      <vt:lpstr>Tahoma</vt:lpstr>
      <vt:lpstr>Times</vt:lpstr>
      <vt:lpstr>Times New Roman</vt:lpstr>
      <vt:lpstr>宋体</vt:lpstr>
      <vt:lpstr>Arial</vt:lpstr>
      <vt:lpstr>Default Design</vt:lpstr>
      <vt:lpstr>Image</vt:lpstr>
      <vt:lpstr>Equation</vt:lpstr>
      <vt:lpstr>Recognition: A machine learning approach</vt:lpstr>
      <vt:lpstr>The machine learning framework</vt:lpstr>
      <vt:lpstr>The machine learning framework</vt:lpstr>
      <vt:lpstr>Steps</vt:lpstr>
      <vt:lpstr>Features</vt:lpstr>
      <vt:lpstr>Classifiers: Nearest neighbor</vt:lpstr>
      <vt:lpstr>Classifiers: Linear</vt:lpstr>
      <vt:lpstr>Recognition task and supervision</vt:lpstr>
      <vt:lpstr>PowerPoint Presentation</vt:lpstr>
      <vt:lpstr>Generalization</vt:lpstr>
      <vt:lpstr>Generalization</vt:lpstr>
      <vt:lpstr>Bias-variance tradeoff</vt:lpstr>
      <vt:lpstr>Bias-variance tradeoff</vt:lpstr>
      <vt:lpstr>Effect of Training Size</vt:lpstr>
      <vt:lpstr>Datasets</vt:lpstr>
      <vt:lpstr>Caltech 101 &amp; 256</vt:lpstr>
      <vt:lpstr>Caltech-101: Intraclass variability</vt:lpstr>
      <vt:lpstr>The PASCAL Visual Object Classes Challenge (2005-present)</vt:lpstr>
      <vt:lpstr>The PASCAL Visual Object Classes Challenge (2005-present) </vt:lpstr>
      <vt:lpstr>The PASCAL Visual Object Classes Challenge (2005-present) </vt:lpstr>
      <vt:lpstr>The PASCAL Visual Object Classes Challenge (2005-present) </vt:lpstr>
      <vt:lpstr>LabelMe</vt:lpstr>
      <vt:lpstr>80 Million Tiny Images</vt:lpstr>
      <vt:lpstr>ImageNet</vt:lpstr>
      <vt:lpstr>Caltech101 dataset</vt:lpstr>
      <vt:lpstr>Bags of features for action recognition</vt:lpstr>
      <vt:lpstr>Bags of features for action recognition</vt:lpstr>
      <vt:lpstr>Image classification</vt:lpstr>
      <vt:lpstr>Classifiers</vt:lpstr>
      <vt:lpstr>Classification</vt:lpstr>
      <vt:lpstr>Nearest Neighbor Classifier</vt:lpstr>
      <vt:lpstr>PowerPoint Presentation</vt:lpstr>
      <vt:lpstr>Functions for comparing histograms</vt:lpstr>
      <vt:lpstr>Linear classifiers</vt:lpstr>
      <vt:lpstr>Support vector machines</vt:lpstr>
      <vt:lpstr>Support vector machines</vt:lpstr>
      <vt:lpstr>Finding the maximum margin hyperplane</vt:lpstr>
      <vt:lpstr>Finding the maximum margin hyperplane</vt:lpstr>
      <vt:lpstr>Finding the maximum margin hyperplane</vt:lpstr>
      <vt:lpstr>Nonlinear SVMs</vt:lpstr>
      <vt:lpstr>Nonlinear SVMs</vt:lpstr>
      <vt:lpstr>Nonlinear SVMs</vt:lpstr>
      <vt:lpstr>Nonlinear kernel: Example</vt:lpstr>
      <vt:lpstr>Kernels for bags of features</vt:lpstr>
      <vt:lpstr>Summary: SVMs for image classification</vt:lpstr>
      <vt:lpstr>What about multi-class SVMs?</vt:lpstr>
      <vt:lpstr>SVMs: Pros and cons</vt:lpstr>
      <vt:lpstr>Summary: Classifiers</vt:lpstr>
    </vt:vector>
  </TitlesOfParts>
  <Company>New College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ICCV 2005 Beijing, Short Course, Oct 15</dc:title>
  <dc:creator>Rob Fergus</dc:creator>
  <cp:lastModifiedBy>Jan-Michael Frahm</cp:lastModifiedBy>
  <cp:revision>217</cp:revision>
  <dcterms:created xsi:type="dcterms:W3CDTF">2005-10-15T04:03:13Z</dcterms:created>
  <dcterms:modified xsi:type="dcterms:W3CDTF">2015-11-04T16:11:30Z</dcterms:modified>
</cp:coreProperties>
</file>