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9"/>
  </p:notesMasterIdLst>
  <p:handoutMasterIdLst>
    <p:handoutMasterId r:id="rId50"/>
  </p:handoutMasterIdLst>
  <p:sldIdLst>
    <p:sldId id="893" r:id="rId2"/>
    <p:sldId id="894" r:id="rId3"/>
    <p:sldId id="916" r:id="rId4"/>
    <p:sldId id="917" r:id="rId5"/>
    <p:sldId id="918" r:id="rId6"/>
    <p:sldId id="921" r:id="rId7"/>
    <p:sldId id="922" r:id="rId8"/>
    <p:sldId id="923" r:id="rId9"/>
    <p:sldId id="924" r:id="rId10"/>
    <p:sldId id="925" r:id="rId11"/>
    <p:sldId id="940" r:id="rId12"/>
    <p:sldId id="926" r:id="rId13"/>
    <p:sldId id="927" r:id="rId14"/>
    <p:sldId id="928" r:id="rId15"/>
    <p:sldId id="929" r:id="rId16"/>
    <p:sldId id="930" r:id="rId17"/>
    <p:sldId id="931" r:id="rId18"/>
    <p:sldId id="932" r:id="rId19"/>
    <p:sldId id="933" r:id="rId20"/>
    <p:sldId id="938" r:id="rId21"/>
    <p:sldId id="939" r:id="rId22"/>
    <p:sldId id="934" r:id="rId23"/>
    <p:sldId id="935" r:id="rId24"/>
    <p:sldId id="936" r:id="rId25"/>
    <p:sldId id="937" r:id="rId26"/>
    <p:sldId id="973" r:id="rId27"/>
    <p:sldId id="895" r:id="rId28"/>
    <p:sldId id="896" r:id="rId29"/>
    <p:sldId id="897" r:id="rId30"/>
    <p:sldId id="898" r:id="rId31"/>
    <p:sldId id="899" r:id="rId32"/>
    <p:sldId id="900" r:id="rId33"/>
    <p:sldId id="901" r:id="rId34"/>
    <p:sldId id="902" r:id="rId35"/>
    <p:sldId id="974" r:id="rId36"/>
    <p:sldId id="903" r:id="rId37"/>
    <p:sldId id="904" r:id="rId38"/>
    <p:sldId id="905" r:id="rId39"/>
    <p:sldId id="906" r:id="rId40"/>
    <p:sldId id="907" r:id="rId41"/>
    <p:sldId id="908" r:id="rId42"/>
    <p:sldId id="909" r:id="rId43"/>
    <p:sldId id="910" r:id="rId44"/>
    <p:sldId id="911" r:id="rId45"/>
    <p:sldId id="912" r:id="rId46"/>
    <p:sldId id="914" r:id="rId47"/>
    <p:sldId id="915" r:id="rId4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00FF"/>
    <a:srgbClr val="CC66FF"/>
    <a:srgbClr val="FF0000"/>
    <a:srgbClr val="33CC33"/>
    <a:srgbClr val="FF9900"/>
    <a:srgbClr val="FF33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00" autoAdjust="0"/>
    <p:restoredTop sz="86189" autoAdjust="0"/>
  </p:normalViewPr>
  <p:slideViewPr>
    <p:cSldViewPr>
      <p:cViewPr varScale="1">
        <p:scale>
          <a:sx n="100" d="100"/>
          <a:sy n="100" d="100"/>
        </p:scale>
        <p:origin x="776" y="168"/>
      </p:cViewPr>
      <p:guideLst>
        <p:guide orient="horz" pos="283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4" Type="http://schemas.openxmlformats.org/officeDocument/2006/relationships/image" Target="../media/image61.wmf"/><Relationship Id="rId5" Type="http://schemas.openxmlformats.org/officeDocument/2006/relationships/image" Target="../media/image62.wmf"/><Relationship Id="rId1" Type="http://schemas.openxmlformats.org/officeDocument/2006/relationships/image" Target="../media/image58.wmf"/><Relationship Id="rId2" Type="http://schemas.openxmlformats.org/officeDocument/2006/relationships/image" Target="../media/image5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Relationship Id="rId2" Type="http://schemas.openxmlformats.org/officeDocument/2006/relationships/image" Target="../media/image7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Relationship Id="rId2" Type="http://schemas.openxmlformats.org/officeDocument/2006/relationships/image" Target="../media/image7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Relationship Id="rId2" Type="http://schemas.openxmlformats.org/officeDocument/2006/relationships/image" Target="../media/image8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/>
            </a:lvl1pPr>
          </a:lstStyle>
          <a:p>
            <a:pPr>
              <a:defRPr/>
            </a:pPr>
            <a:fld id="{E3A11B4B-8A36-43D9-9712-F5A621056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47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/>
            </a:lvl1pPr>
          </a:lstStyle>
          <a:p>
            <a:pPr>
              <a:defRPr/>
            </a:pPr>
            <a:fld id="{05D6DEBC-62EF-4F01-BED0-DB54B376E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36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96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Draw this on the black board</a:t>
            </a:r>
          </a:p>
        </p:txBody>
      </p:sp>
    </p:spTree>
    <p:extLst>
      <p:ext uri="{BB962C8B-B14F-4D97-AF65-F5344CB8AC3E}">
        <p14:creationId xmlns:p14="http://schemas.microsoft.com/office/powerpoint/2010/main" val="2051239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9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0086"/>
            <a:ext cx="5365352" cy="4320317"/>
          </a:xfrm>
        </p:spPr>
        <p:txBody>
          <a:bodyPr/>
          <a:lstStyle/>
          <a:p>
            <a:r>
              <a:rPr lang="en-US"/>
              <a:t>Shortly explain l2hys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41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9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0086"/>
            <a:ext cx="5365352" cy="432031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47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126F16-4AA2-3C4B-B48A-A7A7D50C1E8D}" type="slidenum">
              <a:rPr lang="en-GB"/>
              <a:pPr/>
              <a:t>20</a:t>
            </a:fld>
            <a:endParaRPr lang="en-GB"/>
          </a:p>
        </p:txBody>
      </p:sp>
      <p:sp>
        <p:nvSpPr>
          <p:cNvPr id="396290" name="Text Box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20725"/>
            <a:ext cx="4802187" cy="3600450"/>
          </a:xfrm>
        </p:spPr>
      </p:sp>
      <p:sp>
        <p:nvSpPr>
          <p:cNvPr id="39629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31521" y="4560570"/>
            <a:ext cx="5850467" cy="432054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26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EF83FF-E511-7E49-AEEC-7866495978BD}" type="slidenum">
              <a:rPr lang="en-GB"/>
              <a:pPr/>
              <a:t>21</a:t>
            </a:fld>
            <a:endParaRPr lang="en-GB"/>
          </a:p>
        </p:txBody>
      </p:sp>
      <p:sp>
        <p:nvSpPr>
          <p:cNvPr id="402434" name="Text Box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20725"/>
            <a:ext cx="4802187" cy="3600450"/>
          </a:xfrm>
        </p:spPr>
      </p:sp>
      <p:sp>
        <p:nvSpPr>
          <p:cNvPr id="4024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31521" y="4560570"/>
            <a:ext cx="5850467" cy="4320540"/>
          </a:xfrm>
          <a:ln/>
        </p:spPr>
        <p:txBody>
          <a:bodyPr wrap="none" anchor="ctr"/>
          <a:lstStyle/>
          <a:p>
            <a:r>
              <a:rPr lang="en-US"/>
              <a:t>Of course we want to know what is going behind the scenes…</a:t>
            </a:r>
          </a:p>
          <a:p>
            <a:r>
              <a:rPr lang="en-US"/>
              <a:t>On left, we have an example window. Then average gradient……</a:t>
            </a:r>
          </a:p>
          <a:p>
            <a:endParaRPr lang="en-US"/>
          </a:p>
          <a:p>
            <a:r>
              <a:rPr lang="en-US"/>
              <a:t>In some separate tests, not shown here, we find that if we reduce the background information, the detector performance drops.</a:t>
            </a:r>
          </a:p>
        </p:txBody>
      </p:sp>
    </p:spTree>
    <p:extLst>
      <p:ext uri="{BB962C8B-B14F-4D97-AF65-F5344CB8AC3E}">
        <p14:creationId xmlns:p14="http://schemas.microsoft.com/office/powerpoint/2010/main" val="508752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0086"/>
            <a:ext cx="5365352" cy="432031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23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Show on blackboard how normal svm equation with kernel is -&gt; then linear -&gt; then decision</a:t>
            </a:r>
          </a:p>
        </p:txBody>
      </p:sp>
    </p:spTree>
    <p:extLst>
      <p:ext uri="{BB962C8B-B14F-4D97-AF65-F5344CB8AC3E}">
        <p14:creationId xmlns:p14="http://schemas.microsoft.com/office/powerpoint/2010/main" val="1282175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8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91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61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31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82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92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058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578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11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996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699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361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81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316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 object </a:t>
            </a:r>
            <a:r>
              <a:rPr lang="en-US" dirty="0" err="1" smtClean="0"/>
              <a:t>config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An object hypothesis for a mixture model specifies a mixture component, 1 ≤ c ≤ m, and a location for each filter of Mc, z = (c,p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,...,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p</a:t>
            </a:r>
            <a:r>
              <a:rPr lang="en-US" sz="1200" kern="1200" baseline="-250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nc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). Here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nc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is the number of parts in Mc. The score of this hypothesis is the score of the hypothesis z′ = (p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,...,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p</a:t>
            </a:r>
            <a:r>
              <a:rPr lang="en-US" sz="1200" kern="1200" baseline="-250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nc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) for the c-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model component. 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32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Achtung: bogenmass</a:t>
            </a:r>
          </a:p>
          <a:p>
            <a:r>
              <a:rPr lang="en-US"/>
              <a:t>Treppenfunktion mit Beispiel, wie dort der gradient aussieht</a:t>
            </a:r>
          </a:p>
        </p:txBody>
      </p:sp>
    </p:spTree>
    <p:extLst>
      <p:ext uri="{BB962C8B-B14F-4D97-AF65-F5344CB8AC3E}">
        <p14:creationId xmlns:p14="http://schemas.microsoft.com/office/powerpoint/2010/main" val="11369460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304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085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81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708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910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870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194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28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8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0086"/>
            <a:ext cx="5365352" cy="432031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5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8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0086"/>
            <a:ext cx="5365352" cy="432031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55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8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0086"/>
            <a:ext cx="5365352" cy="432031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53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D709D6-4285-3146-8FAE-61038D6793F5}" type="slidenum">
              <a:rPr lang="en-GB"/>
              <a:pPr/>
              <a:t>11</a:t>
            </a:fld>
            <a:endParaRPr lang="en-GB"/>
          </a:p>
        </p:txBody>
      </p:sp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5713" y="720725"/>
            <a:ext cx="4802187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1" y="4560570"/>
            <a:ext cx="5850467" cy="43205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L2-hys, L2 normalize -&gt;</a:t>
            </a:r>
            <a:r>
              <a:rPr lang="en-US" baseline="0" dirty="0" smtClean="0"/>
              <a:t> clip </a:t>
            </a:r>
            <a:r>
              <a:rPr lang="en-US" baseline="0" smtClean="0"/>
              <a:t>v va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HOGs </a:t>
            </a:r>
            <a:r>
              <a:rPr lang="en-US" dirty="0"/>
              <a:t>can have any shape, like Lowe’s SIFT or more psychological inspired 3D version of shape context of </a:t>
            </a:r>
            <a:r>
              <a:rPr lang="en-US" dirty="0" err="1"/>
              <a:t>Belongie</a:t>
            </a:r>
            <a:r>
              <a:rPr lang="en-US" dirty="0"/>
              <a:t> et al. The log-polar shape of CHOG are motivated from human fovea system – where there are more cells at center and resolution decreases at the peripheries.  Even in RHOG, we find that putting a Gaussian weight on top of block help increase the perform.</a:t>
            </a:r>
          </a:p>
          <a:p>
            <a:endParaRPr lang="en-US" dirty="0"/>
          </a:p>
          <a:p>
            <a:r>
              <a:rPr lang="en-US" dirty="0"/>
              <a:t>But HOG has lot of parameters… that is hard to tune in. Surprisingly, our experience shows we only need to vary some – even if we change the object class or our detection window size.</a:t>
            </a:r>
          </a:p>
          <a:p>
            <a:endParaRPr lang="en-US" dirty="0"/>
          </a:p>
          <a:p>
            <a:r>
              <a:rPr lang="en-US" dirty="0"/>
              <a:t>We take inspiration from Biological…</a:t>
            </a:r>
          </a:p>
        </p:txBody>
      </p:sp>
    </p:spTree>
    <p:extLst>
      <p:ext uri="{BB962C8B-B14F-4D97-AF65-F5344CB8AC3E}">
        <p14:creationId xmlns:p14="http://schemas.microsoft.com/office/powerpoint/2010/main" val="1055586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8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0086"/>
            <a:ext cx="5365352" cy="432031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04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0086"/>
            <a:ext cx="5365352" cy="432031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02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552DE-7E62-4AA7-886C-D38D47A3C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D4638-B38E-47AD-B028-713EF16D0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816B5-331E-4884-940F-8B017E5C2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60350"/>
            <a:ext cx="7704137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27088" y="1341438"/>
            <a:ext cx="3810000" cy="4618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9488" y="1341438"/>
            <a:ext cx="381000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9488" y="3725863"/>
            <a:ext cx="3810000" cy="2233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827088" y="6464300"/>
            <a:ext cx="5472112" cy="4206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Dr. Edgar Seemann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732588" y="6453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BEEB75D-20B7-7244-AEA3-DC5EB6B033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99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2F04A-322B-43F6-BEAB-CD35C7927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21EF5-35FC-4AD5-A322-9C505146A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38C2C-7141-4F6A-983F-3A5B120D6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C7BCB-6A3F-4389-B2C9-E2A9ABD5F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3EF84-E8F8-4E6E-8C7D-C95FEE332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31735-E4C8-4802-BFC4-204C801C9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8A071-154C-44B9-81F5-223F896F3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5106C-FE66-4FA0-A483-7BE5A6B84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3380A581-31E6-40D7-A2A7-3BBF07DC3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://people.cs.uchicago.edu/~pff/talks/mlss.pdf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20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2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7/Bilinear_interpolation.png" TargetMode="External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hyperlink" Target="http://en.wikipedia.org/wiki/Image:LinearInterpolation.svg" TargetMode="External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22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6" Type="http://schemas.openxmlformats.org/officeDocument/2006/relationships/image" Target="../media/image47.jpeg"/><Relationship Id="rId7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9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1.wmf"/><Relationship Id="rId12" Type="http://schemas.openxmlformats.org/officeDocument/2006/relationships/oleObject" Target="../embeddings/oleObject11.bin"/><Relationship Id="rId13" Type="http://schemas.openxmlformats.org/officeDocument/2006/relationships/image" Target="../media/image62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58.w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59.w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60.wmf"/><Relationship Id="rId10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7.png"/><Relationship Id="rId1" Type="http://schemas.microsoft.com/office/2007/relationships/media" Target="file://localhost/Users/jmf/Google%20Drive/Teaching/teaching/776%20Computer%20Vision%20Fall%202015/slides/Pedestrian%20Detection%20PDET.mp4" TargetMode="External"/><Relationship Id="rId2" Type="http://schemas.openxmlformats.org/officeDocument/2006/relationships/video" Target="file://localhost/Users/jmf/Google%20Drive/Teaching/teaching/776%20Computer%20Vision%20Fall%202015/slides/Pedestrian%20Detection%20PDET.mp4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hyperlink" Target="http://lear.inrialpes.fr/pubs/2005/DT05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hyperlink" Target="http://people.cs.uchicago.edu/~pff/papers/lsvm-pami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76.wmf"/><Relationship Id="rId6" Type="http://schemas.openxmlformats.org/officeDocument/2006/relationships/image" Target="../media/image77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78.wmf"/><Relationship Id="rId6" Type="http://schemas.openxmlformats.org/officeDocument/2006/relationships/image" Target="../media/image79.png"/><Relationship Id="rId7" Type="http://schemas.openxmlformats.org/officeDocument/2006/relationships/oleObject" Target="../embeddings/oleObject14.bin"/><Relationship Id="rId8" Type="http://schemas.openxmlformats.org/officeDocument/2006/relationships/image" Target="../media/image7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80.wmf"/><Relationship Id="rId6" Type="http://schemas.openxmlformats.org/officeDocument/2006/relationships/image" Target="../media/image77.png"/><Relationship Id="rId7" Type="http://schemas.openxmlformats.org/officeDocument/2006/relationships/oleObject" Target="../embeddings/oleObject16.bin"/><Relationship Id="rId8" Type="http://schemas.openxmlformats.org/officeDocument/2006/relationships/image" Target="../media/image76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81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81.w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82.wmf"/><Relationship Id="rId8" Type="http://schemas.openxmlformats.org/officeDocument/2006/relationships/image" Target="../media/image83.jpeg"/><Relationship Id="rId9" Type="http://schemas.openxmlformats.org/officeDocument/2006/relationships/image" Target="../media/image84.png"/><Relationship Id="rId10" Type="http://schemas.openxmlformats.org/officeDocument/2006/relationships/image" Target="../media/image85.png"/><Relationship Id="rId11" Type="http://schemas.openxmlformats.org/officeDocument/2006/relationships/image" Target="../media/image86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89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9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08693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More sliding window detection:</a:t>
            </a:r>
            <a:br>
              <a:rPr lang="en-US" dirty="0" smtClean="0"/>
            </a:br>
            <a:r>
              <a:rPr lang="en-US" dirty="0" smtClean="0"/>
              <a:t>Discriminative part-based models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364468"/>
            <a:ext cx="6400800" cy="175260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9" y="3339769"/>
            <a:ext cx="2897717" cy="215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99" y="3364468"/>
            <a:ext cx="3227457" cy="213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590800" y="6248400"/>
            <a:ext cx="6428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 smtClean="0"/>
              <a:t>Many slides based on </a:t>
            </a:r>
            <a:r>
              <a:rPr lang="en-US" sz="1800" b="0" dirty="0" smtClean="0">
                <a:hlinkClick r:id="rId5"/>
              </a:rPr>
              <a:t>P. Felzenszwalb</a:t>
            </a:r>
            <a:r>
              <a:rPr lang="en-US" sz="1800" b="0" dirty="0"/>
              <a:t>, </a:t>
            </a:r>
            <a:r>
              <a:rPr lang="en-US" sz="1800" b="0" dirty="0" smtClean="0"/>
              <a:t>E. </a:t>
            </a:r>
            <a:r>
              <a:rPr lang="en-US" sz="1800" b="0" dirty="0" err="1" smtClean="0"/>
              <a:t>Seemann</a:t>
            </a:r>
            <a:r>
              <a:rPr lang="en-US" sz="1800" b="0" dirty="0" smtClean="0"/>
              <a:t>, N. </a:t>
            </a:r>
            <a:r>
              <a:rPr lang="en-US" sz="1800" b="0" dirty="0" err="1" smtClean="0"/>
              <a:t>Dalal</a:t>
            </a:r>
            <a:endParaRPr lang="en-US" sz="1800" b="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125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D088A6-C3EE-CC48-8156-608A6A4BF9C0}" type="slidenum">
              <a:rPr lang="en-US"/>
              <a:pPr/>
              <a:t>10</a:t>
            </a:fld>
            <a:endParaRPr lang="en-US"/>
          </a:p>
        </p:txBody>
      </p:sp>
      <p:sp>
        <p:nvSpPr>
          <p:cNvPr id="148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Descriptor</a:t>
            </a:r>
          </a:p>
        </p:txBody>
      </p:sp>
      <p:sp>
        <p:nvSpPr>
          <p:cNvPr id="148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79613"/>
            <a:ext cx="7772400" cy="4618037"/>
          </a:xfrm>
        </p:spPr>
        <p:txBody>
          <a:bodyPr/>
          <a:lstStyle/>
          <a:p>
            <a:pPr marL="533400" indent="-533400">
              <a:buFont typeface="Wingdings" charset="0"/>
              <a:buAutoNum type="arabicPeriod"/>
            </a:pPr>
            <a:r>
              <a:rPr lang="en-US" sz="1800"/>
              <a:t>Compute gradients on an image</a:t>
            </a:r>
            <a:br>
              <a:rPr lang="en-US" sz="1800"/>
            </a:br>
            <a:r>
              <a:rPr lang="en-US" sz="1800"/>
              <a:t>region of 64x128 pixels</a:t>
            </a:r>
          </a:p>
          <a:p>
            <a:pPr marL="533400" indent="-533400">
              <a:buFont typeface="Wingdings" charset="0"/>
              <a:buAutoNum type="arabicPeriod"/>
            </a:pPr>
            <a:endParaRPr lang="en-US" sz="1800"/>
          </a:p>
          <a:p>
            <a:pPr marL="533400" indent="-533400">
              <a:buFont typeface="Wingdings" charset="0"/>
              <a:buAutoNum type="arabicPeriod"/>
            </a:pPr>
            <a:endParaRPr lang="en-US" sz="1800"/>
          </a:p>
          <a:p>
            <a:pPr marL="533400" indent="-533400">
              <a:buFont typeface="Wingdings" charset="0"/>
              <a:buAutoNum type="arabicPeriod"/>
            </a:pPr>
            <a:r>
              <a:rPr lang="en-US" sz="1800"/>
              <a:t>Compute histograms on </a:t>
            </a:r>
            <a:r>
              <a:rPr lang="ja-JP" altLang="en-US" sz="1800"/>
              <a:t>‘</a:t>
            </a:r>
            <a:r>
              <a:rPr lang="en-US" sz="1800"/>
              <a:t>cells</a:t>
            </a:r>
            <a:r>
              <a:rPr lang="ja-JP" altLang="en-US" sz="1800"/>
              <a:t>’</a:t>
            </a:r>
            <a:r>
              <a:rPr lang="en-US" sz="1800"/>
              <a:t> of</a:t>
            </a:r>
            <a:br>
              <a:rPr lang="en-US" sz="1800"/>
            </a:br>
            <a:r>
              <a:rPr lang="en-US" sz="1800"/>
              <a:t>typically 8x8 pixels (i.e. 8x16 cells)</a:t>
            </a:r>
          </a:p>
          <a:p>
            <a:pPr marL="533400" indent="-533400">
              <a:buFont typeface="Wingdings" charset="0"/>
              <a:buAutoNum type="arabicPeriod"/>
            </a:pPr>
            <a:endParaRPr lang="en-US" sz="1800"/>
          </a:p>
          <a:p>
            <a:pPr marL="533400" indent="-533400">
              <a:buFont typeface="Wingdings" charset="0"/>
              <a:buAutoNum type="arabicPeriod"/>
            </a:pPr>
            <a:endParaRPr lang="en-US" sz="1800"/>
          </a:p>
          <a:p>
            <a:pPr marL="533400" indent="-533400">
              <a:buFont typeface="Wingdings" charset="0"/>
              <a:buAutoNum type="arabicPeriod"/>
            </a:pPr>
            <a:r>
              <a:rPr lang="en-US" sz="1800"/>
              <a:t>Normalize histograms within</a:t>
            </a:r>
            <a:br>
              <a:rPr lang="en-US" sz="1800"/>
            </a:br>
            <a:r>
              <a:rPr lang="en-US" sz="1800"/>
              <a:t>overlapping blocks of cells</a:t>
            </a:r>
            <a:br>
              <a:rPr lang="en-US" sz="1800"/>
            </a:br>
            <a:r>
              <a:rPr lang="en-US" sz="1800"/>
              <a:t>(typically 2x2 cells, i.e. 7x15 blocks)</a:t>
            </a:r>
          </a:p>
          <a:p>
            <a:pPr marL="533400" indent="-533400">
              <a:buFont typeface="Wingdings" charset="0"/>
              <a:buAutoNum type="arabicPeriod"/>
            </a:pPr>
            <a:endParaRPr lang="en-US" sz="1800"/>
          </a:p>
          <a:p>
            <a:pPr marL="533400" indent="-533400">
              <a:buFont typeface="Wingdings" charset="0"/>
              <a:buAutoNum type="arabicPeriod"/>
            </a:pPr>
            <a:r>
              <a:rPr lang="en-US" sz="1800"/>
              <a:t>Concatenate histograms</a:t>
            </a:r>
          </a:p>
        </p:txBody>
      </p:sp>
      <p:pic>
        <p:nvPicPr>
          <p:cNvPr id="1483780" name="Picture 4" descr="descriptordetai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5018088"/>
            <a:ext cx="3729037" cy="153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83781" name="Picture 5" descr="descriptordetai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3429000"/>
            <a:ext cx="3582988" cy="140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83782" name="Picture 6" descr="descriptordetai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2286000"/>
            <a:ext cx="36068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83783" name="Picture 7" descr="descriptordetail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1162050"/>
            <a:ext cx="36068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60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37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6EB8-008E-D848-A3ED-FB433CA84E31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13313" name="Group 1"/>
          <p:cNvGrpSpPr>
            <a:grpSpLocks/>
          </p:cNvGrpSpPr>
          <p:nvPr/>
        </p:nvGrpSpPr>
        <p:grpSpPr bwMode="auto">
          <a:xfrm>
            <a:off x="6659563" y="4975225"/>
            <a:ext cx="1079500" cy="1079500"/>
            <a:chOff x="4195" y="3061"/>
            <a:chExt cx="680" cy="680"/>
          </a:xfrm>
        </p:grpSpPr>
        <p:sp>
          <p:nvSpPr>
            <p:cNvPr id="13314" name="Line 2"/>
            <p:cNvSpPr>
              <a:spLocks noChangeShapeType="1"/>
            </p:cNvSpPr>
            <p:nvPr/>
          </p:nvSpPr>
          <p:spPr bwMode="auto">
            <a:xfrm>
              <a:off x="4535" y="3061"/>
              <a:ext cx="1" cy="680"/>
            </a:xfrm>
            <a:prstGeom prst="line">
              <a:avLst/>
            </a:prstGeom>
            <a:noFill/>
            <a:ln w="10800">
              <a:solidFill>
                <a:srgbClr val="66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5" name="Line 3"/>
            <p:cNvSpPr>
              <a:spLocks noChangeShapeType="1"/>
            </p:cNvSpPr>
            <p:nvPr/>
          </p:nvSpPr>
          <p:spPr bwMode="auto">
            <a:xfrm>
              <a:off x="4195" y="3402"/>
              <a:ext cx="680" cy="1"/>
            </a:xfrm>
            <a:prstGeom prst="line">
              <a:avLst/>
            </a:prstGeom>
            <a:noFill/>
            <a:ln w="10800">
              <a:solidFill>
                <a:srgbClr val="66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6" name="Line 4"/>
            <p:cNvSpPr>
              <a:spLocks noChangeShapeType="1"/>
            </p:cNvSpPr>
            <p:nvPr/>
          </p:nvSpPr>
          <p:spPr bwMode="auto">
            <a:xfrm flipV="1">
              <a:off x="4309" y="3173"/>
              <a:ext cx="454" cy="456"/>
            </a:xfrm>
            <a:prstGeom prst="line">
              <a:avLst/>
            </a:prstGeom>
            <a:noFill/>
            <a:ln w="10800">
              <a:solidFill>
                <a:srgbClr val="66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 flipH="1" flipV="1">
              <a:off x="4307" y="3173"/>
              <a:ext cx="456" cy="456"/>
            </a:xfrm>
            <a:prstGeom prst="line">
              <a:avLst/>
            </a:prstGeom>
            <a:noFill/>
            <a:ln w="10800">
              <a:solidFill>
                <a:srgbClr val="66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 flipH="1">
              <a:off x="4421" y="3084"/>
              <a:ext cx="229" cy="635"/>
            </a:xfrm>
            <a:prstGeom prst="line">
              <a:avLst/>
            </a:prstGeom>
            <a:noFill/>
            <a:ln w="10800">
              <a:solidFill>
                <a:srgbClr val="66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4422" y="3084"/>
              <a:ext cx="227" cy="635"/>
            </a:xfrm>
            <a:prstGeom prst="line">
              <a:avLst/>
            </a:prstGeom>
            <a:noFill/>
            <a:ln w="10800">
              <a:solidFill>
                <a:srgbClr val="66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4218" y="3288"/>
              <a:ext cx="635" cy="227"/>
            </a:xfrm>
            <a:prstGeom prst="line">
              <a:avLst/>
            </a:prstGeom>
            <a:noFill/>
            <a:ln w="10800">
              <a:solidFill>
                <a:srgbClr val="66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 flipV="1">
              <a:off x="4218" y="3287"/>
              <a:ext cx="635" cy="229"/>
            </a:xfrm>
            <a:prstGeom prst="line">
              <a:avLst/>
            </a:prstGeom>
            <a:noFill/>
            <a:ln w="10800">
              <a:solidFill>
                <a:srgbClr val="66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2" name="Group 10"/>
          <p:cNvGrpSpPr>
            <a:grpSpLocks/>
          </p:cNvGrpSpPr>
          <p:nvPr/>
        </p:nvGrpSpPr>
        <p:grpSpPr bwMode="auto">
          <a:xfrm>
            <a:off x="6840538" y="2276475"/>
            <a:ext cx="719137" cy="719138"/>
            <a:chOff x="4309" y="1361"/>
            <a:chExt cx="453" cy="453"/>
          </a:xfrm>
        </p:grpSpPr>
        <p:sp>
          <p:nvSpPr>
            <p:cNvPr id="13323" name="Line 11"/>
            <p:cNvSpPr>
              <a:spLocks noChangeShapeType="1"/>
            </p:cNvSpPr>
            <p:nvPr/>
          </p:nvSpPr>
          <p:spPr bwMode="auto">
            <a:xfrm>
              <a:off x="4535" y="1361"/>
              <a:ext cx="1" cy="454"/>
            </a:xfrm>
            <a:prstGeom prst="line">
              <a:avLst/>
            </a:prstGeom>
            <a:noFill/>
            <a:ln w="10800">
              <a:solidFill>
                <a:srgbClr val="66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Line 12"/>
            <p:cNvSpPr>
              <a:spLocks noChangeShapeType="1"/>
            </p:cNvSpPr>
            <p:nvPr/>
          </p:nvSpPr>
          <p:spPr bwMode="auto">
            <a:xfrm>
              <a:off x="4309" y="1361"/>
              <a:ext cx="454" cy="454"/>
            </a:xfrm>
            <a:prstGeom prst="line">
              <a:avLst/>
            </a:prstGeom>
            <a:noFill/>
            <a:ln w="10800">
              <a:solidFill>
                <a:srgbClr val="66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 flipV="1">
              <a:off x="4309" y="1359"/>
              <a:ext cx="454" cy="456"/>
            </a:xfrm>
            <a:prstGeom prst="line">
              <a:avLst/>
            </a:prstGeom>
            <a:noFill/>
            <a:ln w="10800">
              <a:solidFill>
                <a:srgbClr val="66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Line 14"/>
            <p:cNvSpPr>
              <a:spLocks noChangeShapeType="1"/>
            </p:cNvSpPr>
            <p:nvPr/>
          </p:nvSpPr>
          <p:spPr bwMode="auto">
            <a:xfrm>
              <a:off x="4309" y="1587"/>
              <a:ext cx="454" cy="1"/>
            </a:xfrm>
            <a:prstGeom prst="line">
              <a:avLst/>
            </a:prstGeom>
            <a:noFill/>
            <a:ln w="10800">
              <a:solidFill>
                <a:srgbClr val="66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Line 15"/>
            <p:cNvSpPr>
              <a:spLocks noChangeShapeType="1"/>
            </p:cNvSpPr>
            <p:nvPr/>
          </p:nvSpPr>
          <p:spPr bwMode="auto">
            <a:xfrm>
              <a:off x="4309" y="1474"/>
              <a:ext cx="454" cy="227"/>
            </a:xfrm>
            <a:prstGeom prst="line">
              <a:avLst/>
            </a:prstGeom>
            <a:noFill/>
            <a:ln w="10800">
              <a:solidFill>
                <a:srgbClr val="66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Line 16"/>
            <p:cNvSpPr>
              <a:spLocks noChangeShapeType="1"/>
            </p:cNvSpPr>
            <p:nvPr/>
          </p:nvSpPr>
          <p:spPr bwMode="auto">
            <a:xfrm flipV="1">
              <a:off x="4309" y="1473"/>
              <a:ext cx="454" cy="229"/>
            </a:xfrm>
            <a:prstGeom prst="line">
              <a:avLst/>
            </a:prstGeom>
            <a:noFill/>
            <a:ln w="10800">
              <a:solidFill>
                <a:srgbClr val="66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Line 17"/>
            <p:cNvSpPr>
              <a:spLocks noChangeShapeType="1"/>
            </p:cNvSpPr>
            <p:nvPr/>
          </p:nvSpPr>
          <p:spPr bwMode="auto">
            <a:xfrm flipV="1">
              <a:off x="4422" y="1359"/>
              <a:ext cx="227" cy="456"/>
            </a:xfrm>
            <a:prstGeom prst="line">
              <a:avLst/>
            </a:prstGeom>
            <a:noFill/>
            <a:ln w="10800">
              <a:solidFill>
                <a:srgbClr val="66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Line 18"/>
            <p:cNvSpPr>
              <a:spLocks noChangeShapeType="1"/>
            </p:cNvSpPr>
            <p:nvPr/>
          </p:nvSpPr>
          <p:spPr bwMode="auto">
            <a:xfrm flipH="1" flipV="1">
              <a:off x="4421" y="1359"/>
              <a:ext cx="229" cy="456"/>
            </a:xfrm>
            <a:prstGeom prst="line">
              <a:avLst/>
            </a:prstGeom>
            <a:noFill/>
            <a:ln w="10800">
              <a:solidFill>
                <a:srgbClr val="66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31" name="Rectangle 19"/>
          <p:cNvSpPr>
            <a:spLocks noGrp="1" noChangeArrowheads="1"/>
          </p:cNvSpPr>
          <p:nvPr>
            <p:ph type="title"/>
          </p:nvPr>
        </p:nvSpPr>
        <p:spPr>
          <a:xfrm>
            <a:off x="468313" y="219075"/>
            <a:ext cx="8229600" cy="669925"/>
          </a:xfr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HOG Descriptors</a:t>
            </a:r>
          </a:p>
        </p:txBody>
      </p:sp>
      <p:sp>
        <p:nvSpPr>
          <p:cNvPr id="13332" name="Rectangle 2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89062"/>
            <a:ext cx="4038600" cy="172085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339725" indent="-339725" defTabSz="449263">
              <a:buFont typeface="Wingding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solidFill>
                  <a:srgbClr val="666600"/>
                </a:solidFill>
              </a:rPr>
              <a:t>Parameters</a:t>
            </a:r>
          </a:p>
          <a:p>
            <a:pPr marL="339725" indent="-339725"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Gradient scale</a:t>
            </a:r>
          </a:p>
          <a:p>
            <a:pPr marL="339725" indent="-339725"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Orientation bins</a:t>
            </a:r>
          </a:p>
          <a:p>
            <a:pPr marL="339725" indent="-339725"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Block overlap area</a:t>
            </a:r>
          </a:p>
        </p:txBody>
      </p:sp>
      <p:graphicFrame>
        <p:nvGraphicFramePr>
          <p:cNvPr id="13367" name="Object 5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627313" y="5035550"/>
          <a:ext cx="25987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3" name="Equation" r:id="rId4" imgW="1041120" imgH="330120" progId="Equation.3">
                  <p:embed/>
                </p:oleObj>
              </mc:Choice>
              <mc:Fallback>
                <p:oleObj name="Equation" r:id="rId4" imgW="10411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5035550"/>
                        <a:ext cx="25987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468313" y="3405187"/>
            <a:ext cx="4583112" cy="284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39725" indent="-339725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666600"/>
                </a:solidFill>
                <a:latin typeface="Verdana" charset="0"/>
                <a:ea typeface="ＭＳ Ｐゴシック" charset="0"/>
                <a:cs typeface="Lucida Sans Unicode" charset="0"/>
              </a:defRPr>
            </a:lvl1pPr>
            <a:lvl2pPr marL="739775" indent="-282575">
              <a:buSzPct val="45000"/>
              <a:buFont typeface="Symbol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2pPr>
            <a:lvl3pPr>
              <a:buSzPct val="45000"/>
              <a:buFont typeface="Symbol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3pPr>
            <a:lvl4pPr>
              <a:buSzPct val="45000"/>
              <a:buFont typeface="Symbol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4pPr>
            <a:lvl5pPr>
              <a:buSzPct val="45000"/>
              <a:buFont typeface="Symbol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5pPr>
            <a:lvl6pPr marL="15367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6pPr>
            <a:lvl7pPr marL="19939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7pPr>
            <a:lvl8pPr marL="24511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8pPr>
            <a:lvl9pPr marL="29083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9pPr>
          </a:lstStyle>
          <a:p>
            <a:pPr algn="l" eaLnBrk="1" hangingPunct="1">
              <a:lnSpc>
                <a:spcPct val="102000"/>
              </a:lnSpc>
              <a:spcBef>
                <a:spcPts val="600"/>
              </a:spcBef>
              <a:buClr>
                <a:srgbClr val="666600"/>
              </a:buClr>
              <a:buSzPct val="75000"/>
              <a:buFont typeface="Wingdings" charset="0"/>
              <a:buNone/>
            </a:pPr>
            <a:r>
              <a:rPr lang="en-GB" sz="2400" dirty="0"/>
              <a:t>Schemes</a:t>
            </a:r>
          </a:p>
          <a:p>
            <a:pPr algn="l" eaLnBrk="1" hangingPunct="1">
              <a:lnSpc>
                <a:spcPct val="102000"/>
              </a:lnSpc>
              <a:spcBef>
                <a:spcPts val="600"/>
              </a:spcBef>
              <a:buClr>
                <a:srgbClr val="666600"/>
              </a:buClr>
              <a:buSzPct val="75000"/>
              <a:buFont typeface="Wingdings" charset="0"/>
              <a:buChar char=""/>
            </a:pPr>
            <a:r>
              <a:rPr lang="en-GB" sz="2400" dirty="0">
                <a:solidFill>
                  <a:srgbClr val="000000"/>
                </a:solidFill>
              </a:rPr>
              <a:t>RGB or Lab, </a:t>
            </a:r>
            <a:r>
              <a:rPr lang="en-GB" sz="2400" dirty="0" err="1">
                <a:solidFill>
                  <a:srgbClr val="000000"/>
                </a:solidFill>
              </a:rPr>
              <a:t>Color</a:t>
            </a:r>
            <a:r>
              <a:rPr lang="en-GB" sz="2400" dirty="0">
                <a:solidFill>
                  <a:srgbClr val="000000"/>
                </a:solidFill>
              </a:rPr>
              <a:t>/</a:t>
            </a:r>
            <a:r>
              <a:rPr lang="en-GB" sz="2400" dirty="0" err="1">
                <a:solidFill>
                  <a:srgbClr val="000000"/>
                </a:solidFill>
              </a:rPr>
              <a:t>gray</a:t>
            </a:r>
            <a:r>
              <a:rPr lang="en-GB" sz="2400" dirty="0">
                <a:solidFill>
                  <a:srgbClr val="000000"/>
                </a:solidFill>
              </a:rPr>
              <a:t>-space</a:t>
            </a:r>
          </a:p>
          <a:p>
            <a:pPr algn="l" eaLnBrk="1" hangingPunct="1">
              <a:lnSpc>
                <a:spcPct val="102000"/>
              </a:lnSpc>
              <a:spcBef>
                <a:spcPts val="600"/>
              </a:spcBef>
              <a:buClr>
                <a:srgbClr val="666600"/>
              </a:buClr>
              <a:buSzPct val="75000"/>
              <a:buFont typeface="Wingdings" charset="0"/>
              <a:buChar char=""/>
            </a:pPr>
            <a:r>
              <a:rPr lang="en-GB" sz="2400" dirty="0">
                <a:solidFill>
                  <a:srgbClr val="000000"/>
                </a:solidFill>
              </a:rPr>
              <a:t>Block normalization</a:t>
            </a:r>
          </a:p>
          <a:p>
            <a:pPr lvl="1" algn="l" eaLnBrk="1" hangingPunct="1">
              <a:lnSpc>
                <a:spcPct val="102000"/>
              </a:lnSpc>
              <a:spcBef>
                <a:spcPts val="500"/>
              </a:spcBef>
              <a:buClr>
                <a:srgbClr val="B3B300"/>
              </a:buClr>
              <a:buSzPct val="100000"/>
              <a:buFont typeface="Wingdings" charset="0"/>
              <a:buNone/>
            </a:pPr>
            <a:r>
              <a:rPr lang="en-GB" sz="2000" i="1" dirty="0">
                <a:solidFill>
                  <a:srgbClr val="000000"/>
                </a:solidFill>
                <a:ea typeface="ＭＳ Ｐゴシック" charset="0"/>
              </a:rPr>
              <a:t>L2</a:t>
            </a:r>
            <a:r>
              <a:rPr lang="en-GB" sz="2000" dirty="0">
                <a:solidFill>
                  <a:srgbClr val="000000"/>
                </a:solidFill>
                <a:ea typeface="ＭＳ Ｐゴシック" charset="0"/>
              </a:rPr>
              <a:t>-hys,</a:t>
            </a:r>
          </a:p>
          <a:p>
            <a:pPr algn="l" eaLnBrk="1" hangingPunct="1">
              <a:lnSpc>
                <a:spcPct val="102000"/>
              </a:lnSpc>
              <a:spcBef>
                <a:spcPts val="600"/>
              </a:spcBef>
              <a:buClr>
                <a:srgbClr val="666600"/>
              </a:buClr>
              <a:buSzPct val="75000"/>
              <a:buFont typeface="Wingdings" charset="0"/>
              <a:buNone/>
            </a:pPr>
            <a:r>
              <a:rPr lang="en-GB" sz="2400" dirty="0">
                <a:solidFill>
                  <a:srgbClr val="000000"/>
                </a:solidFill>
              </a:rPr>
              <a:t>or</a:t>
            </a:r>
          </a:p>
          <a:p>
            <a:pPr lvl="1" algn="l" eaLnBrk="1" hangingPunct="1">
              <a:lnSpc>
                <a:spcPct val="102000"/>
              </a:lnSpc>
              <a:spcBef>
                <a:spcPts val="500"/>
              </a:spcBef>
              <a:buClr>
                <a:srgbClr val="B3B300"/>
              </a:buClr>
              <a:buSzPct val="100000"/>
              <a:buFont typeface="Wingdings" charset="0"/>
              <a:buNone/>
            </a:pPr>
            <a:r>
              <a:rPr lang="en-GB" sz="2000" i="1" dirty="0">
                <a:solidFill>
                  <a:srgbClr val="000000"/>
                </a:solidFill>
                <a:ea typeface="ＭＳ Ｐゴシック" charset="0"/>
              </a:rPr>
              <a:t>L1</a:t>
            </a:r>
            <a:r>
              <a:rPr lang="en-GB" sz="2000" dirty="0">
                <a:solidFill>
                  <a:srgbClr val="000000"/>
                </a:solidFill>
                <a:ea typeface="ＭＳ Ｐゴシック" charset="0"/>
              </a:rPr>
              <a:t>-sqrt,</a:t>
            </a:r>
          </a:p>
        </p:txBody>
      </p:sp>
      <p:grpSp>
        <p:nvGrpSpPr>
          <p:cNvPr id="13336" name="Group 24"/>
          <p:cNvGrpSpPr>
            <a:grpSpLocks/>
          </p:cNvGrpSpPr>
          <p:nvPr/>
        </p:nvGrpSpPr>
        <p:grpSpPr bwMode="auto">
          <a:xfrm>
            <a:off x="6119813" y="1555750"/>
            <a:ext cx="2159000" cy="2159000"/>
            <a:chOff x="3855" y="907"/>
            <a:chExt cx="1360" cy="1360"/>
          </a:xfrm>
        </p:grpSpPr>
        <p:sp>
          <p:nvSpPr>
            <p:cNvPr id="13337" name="Rectangle 25"/>
            <p:cNvSpPr>
              <a:spLocks noChangeArrowheads="1"/>
            </p:cNvSpPr>
            <p:nvPr/>
          </p:nvSpPr>
          <p:spPr bwMode="auto">
            <a:xfrm>
              <a:off x="3855" y="907"/>
              <a:ext cx="1361" cy="1361"/>
            </a:xfrm>
            <a:prstGeom prst="rect">
              <a:avLst/>
            </a:prstGeom>
            <a:noFill/>
            <a:ln w="4680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8" name="Line 26"/>
            <p:cNvSpPr>
              <a:spLocks noChangeShapeType="1"/>
            </p:cNvSpPr>
            <p:nvPr/>
          </p:nvSpPr>
          <p:spPr bwMode="auto">
            <a:xfrm>
              <a:off x="4762" y="907"/>
              <a:ext cx="1" cy="1361"/>
            </a:xfrm>
            <a:prstGeom prst="line">
              <a:avLst/>
            </a:prstGeom>
            <a:noFill/>
            <a:ln w="4680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Line 27"/>
            <p:cNvSpPr>
              <a:spLocks noChangeShapeType="1"/>
            </p:cNvSpPr>
            <p:nvPr/>
          </p:nvSpPr>
          <p:spPr bwMode="auto">
            <a:xfrm>
              <a:off x="4309" y="907"/>
              <a:ext cx="1" cy="1361"/>
            </a:xfrm>
            <a:prstGeom prst="line">
              <a:avLst/>
            </a:prstGeom>
            <a:noFill/>
            <a:ln w="4680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Line 28"/>
            <p:cNvSpPr>
              <a:spLocks noChangeShapeType="1"/>
            </p:cNvSpPr>
            <p:nvPr/>
          </p:nvSpPr>
          <p:spPr bwMode="auto">
            <a:xfrm>
              <a:off x="3855" y="1361"/>
              <a:ext cx="1361" cy="1"/>
            </a:xfrm>
            <a:prstGeom prst="line">
              <a:avLst/>
            </a:prstGeom>
            <a:noFill/>
            <a:ln w="4680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Line 29"/>
            <p:cNvSpPr>
              <a:spLocks noChangeShapeType="1"/>
            </p:cNvSpPr>
            <p:nvPr/>
          </p:nvSpPr>
          <p:spPr bwMode="auto">
            <a:xfrm>
              <a:off x="3855" y="1814"/>
              <a:ext cx="1361" cy="1"/>
            </a:xfrm>
            <a:prstGeom prst="line">
              <a:avLst/>
            </a:prstGeom>
            <a:noFill/>
            <a:ln w="4680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42" name="Group 30"/>
          <p:cNvGrpSpPr>
            <a:grpSpLocks/>
          </p:cNvGrpSpPr>
          <p:nvPr/>
        </p:nvGrpSpPr>
        <p:grpSpPr bwMode="auto">
          <a:xfrm>
            <a:off x="6119813" y="4435475"/>
            <a:ext cx="2159000" cy="2159000"/>
            <a:chOff x="3855" y="2721"/>
            <a:chExt cx="1360" cy="1360"/>
          </a:xfrm>
        </p:grpSpPr>
        <p:sp>
          <p:nvSpPr>
            <p:cNvPr id="13343" name="Oval 31"/>
            <p:cNvSpPr>
              <a:spLocks noChangeArrowheads="1"/>
            </p:cNvSpPr>
            <p:nvPr/>
          </p:nvSpPr>
          <p:spPr bwMode="auto">
            <a:xfrm>
              <a:off x="3855" y="2721"/>
              <a:ext cx="1361" cy="1361"/>
            </a:xfrm>
            <a:prstGeom prst="ellipse">
              <a:avLst/>
            </a:prstGeom>
            <a:noFill/>
            <a:ln w="4680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4" name="Oval 32"/>
            <p:cNvSpPr>
              <a:spLocks noChangeArrowheads="1"/>
            </p:cNvSpPr>
            <p:nvPr/>
          </p:nvSpPr>
          <p:spPr bwMode="auto">
            <a:xfrm>
              <a:off x="4195" y="3061"/>
              <a:ext cx="681" cy="681"/>
            </a:xfrm>
            <a:prstGeom prst="ellipse">
              <a:avLst/>
            </a:prstGeom>
            <a:noFill/>
            <a:ln w="4680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5" name="Line 33"/>
            <p:cNvSpPr>
              <a:spLocks noChangeShapeType="1"/>
            </p:cNvSpPr>
            <p:nvPr/>
          </p:nvSpPr>
          <p:spPr bwMode="auto">
            <a:xfrm>
              <a:off x="4535" y="2721"/>
              <a:ext cx="1" cy="340"/>
            </a:xfrm>
            <a:prstGeom prst="line">
              <a:avLst/>
            </a:prstGeom>
            <a:noFill/>
            <a:ln w="4680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Line 34"/>
            <p:cNvSpPr>
              <a:spLocks noChangeShapeType="1"/>
            </p:cNvSpPr>
            <p:nvPr/>
          </p:nvSpPr>
          <p:spPr bwMode="auto">
            <a:xfrm>
              <a:off x="4535" y="3742"/>
              <a:ext cx="1" cy="340"/>
            </a:xfrm>
            <a:prstGeom prst="line">
              <a:avLst/>
            </a:prstGeom>
            <a:noFill/>
            <a:ln w="4680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Line 35"/>
            <p:cNvSpPr>
              <a:spLocks noChangeShapeType="1"/>
            </p:cNvSpPr>
            <p:nvPr/>
          </p:nvSpPr>
          <p:spPr bwMode="auto">
            <a:xfrm>
              <a:off x="3855" y="3402"/>
              <a:ext cx="340" cy="1"/>
            </a:xfrm>
            <a:prstGeom prst="line">
              <a:avLst/>
            </a:prstGeom>
            <a:noFill/>
            <a:ln w="4680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Line 36"/>
            <p:cNvSpPr>
              <a:spLocks noChangeShapeType="1"/>
            </p:cNvSpPr>
            <p:nvPr/>
          </p:nvSpPr>
          <p:spPr bwMode="auto">
            <a:xfrm>
              <a:off x="4876" y="3402"/>
              <a:ext cx="340" cy="1"/>
            </a:xfrm>
            <a:prstGeom prst="line">
              <a:avLst/>
            </a:prstGeom>
            <a:noFill/>
            <a:ln w="4680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49" name="Text Box 37"/>
          <p:cNvSpPr txBox="1">
            <a:spLocks noChangeArrowheads="1"/>
          </p:cNvSpPr>
          <p:nvPr/>
        </p:nvSpPr>
        <p:spPr bwMode="auto">
          <a:xfrm rot="16200000">
            <a:off x="8410575" y="2446338"/>
            <a:ext cx="609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08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160" tIns="46080" rIns="92160" bIns="4608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ＭＳ Ｐゴシック" charset="0"/>
                <a:cs typeface="Lucida Sans Unicode" charset="0"/>
              </a:defRPr>
            </a:lvl1pPr>
            <a:lvl2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2pPr>
            <a:lvl3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3pPr>
            <a:lvl4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4pPr>
            <a:lvl5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5pPr>
            <a:lvl6pPr marL="15367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6pPr>
            <a:lvl7pPr marL="19939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7pPr>
            <a:lvl8pPr marL="24511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8pPr>
            <a:lvl9pPr marL="29083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en-GB"/>
              <a:t>Cell</a:t>
            </a:r>
          </a:p>
        </p:txBody>
      </p:sp>
      <p:sp>
        <p:nvSpPr>
          <p:cNvPr id="13350" name="Line 38"/>
          <p:cNvSpPr>
            <a:spLocks noChangeShapeType="1"/>
          </p:cNvSpPr>
          <p:nvPr/>
        </p:nvSpPr>
        <p:spPr bwMode="auto">
          <a:xfrm flipV="1">
            <a:off x="8459788" y="2994025"/>
            <a:ext cx="1587" cy="542925"/>
          </a:xfrm>
          <a:prstGeom prst="line">
            <a:avLst/>
          </a:prstGeom>
          <a:noFill/>
          <a:ln w="10800">
            <a:solidFill>
              <a:srgbClr val="66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1" name="Line 39"/>
          <p:cNvSpPr>
            <a:spLocks noChangeShapeType="1"/>
          </p:cNvSpPr>
          <p:nvPr/>
        </p:nvSpPr>
        <p:spPr bwMode="auto">
          <a:xfrm>
            <a:off x="8334375" y="2995613"/>
            <a:ext cx="252413" cy="1587"/>
          </a:xfrm>
          <a:prstGeom prst="line">
            <a:avLst/>
          </a:prstGeom>
          <a:noFill/>
          <a:ln w="10800">
            <a:solidFill>
              <a:srgbClr val="66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>
            <a:off x="8459788" y="1735138"/>
            <a:ext cx="1587" cy="539750"/>
          </a:xfrm>
          <a:prstGeom prst="line">
            <a:avLst/>
          </a:prstGeom>
          <a:noFill/>
          <a:ln w="10800">
            <a:solidFill>
              <a:srgbClr val="66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>
            <a:off x="8334375" y="2276475"/>
            <a:ext cx="252413" cy="1588"/>
          </a:xfrm>
          <a:prstGeom prst="line">
            <a:avLst/>
          </a:prstGeom>
          <a:noFill/>
          <a:ln w="10800">
            <a:solidFill>
              <a:srgbClr val="66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4" name="Text Box 42"/>
          <p:cNvSpPr txBox="1">
            <a:spLocks noChangeArrowheads="1"/>
          </p:cNvSpPr>
          <p:nvPr/>
        </p:nvSpPr>
        <p:spPr bwMode="auto">
          <a:xfrm rot="16200000">
            <a:off x="8027194" y="5328444"/>
            <a:ext cx="13795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08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160" tIns="46080" rIns="92160" bIns="4608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ＭＳ Ｐゴシック" charset="0"/>
                <a:cs typeface="Lucida Sans Unicode" charset="0"/>
              </a:defRPr>
            </a:lvl1pPr>
            <a:lvl2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2pPr>
            <a:lvl3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3pPr>
            <a:lvl4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4pPr>
            <a:lvl5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5pPr>
            <a:lvl6pPr marL="15367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6pPr>
            <a:lvl7pPr marL="19939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7pPr>
            <a:lvl8pPr marL="24511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8pPr>
            <a:lvl9pPr marL="29083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en-GB"/>
              <a:t>Center bin</a:t>
            </a:r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 flipV="1">
            <a:off x="8459788" y="6054725"/>
            <a:ext cx="1587" cy="542925"/>
          </a:xfrm>
          <a:prstGeom prst="line">
            <a:avLst/>
          </a:prstGeom>
          <a:noFill/>
          <a:ln w="10800">
            <a:solidFill>
              <a:srgbClr val="66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>
            <a:off x="8334375" y="6056313"/>
            <a:ext cx="252413" cy="1587"/>
          </a:xfrm>
          <a:prstGeom prst="line">
            <a:avLst/>
          </a:prstGeom>
          <a:noFill/>
          <a:ln w="10800">
            <a:solidFill>
              <a:srgbClr val="66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7" name="Line 45"/>
          <p:cNvSpPr>
            <a:spLocks noChangeShapeType="1"/>
          </p:cNvSpPr>
          <p:nvPr/>
        </p:nvSpPr>
        <p:spPr bwMode="auto">
          <a:xfrm>
            <a:off x="8459788" y="4435475"/>
            <a:ext cx="1587" cy="539750"/>
          </a:xfrm>
          <a:prstGeom prst="line">
            <a:avLst/>
          </a:prstGeom>
          <a:noFill/>
          <a:ln w="10800">
            <a:solidFill>
              <a:srgbClr val="66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>
            <a:off x="8334375" y="4975225"/>
            <a:ext cx="252413" cy="1588"/>
          </a:xfrm>
          <a:prstGeom prst="line">
            <a:avLst/>
          </a:prstGeom>
          <a:noFill/>
          <a:ln w="10800">
            <a:solidFill>
              <a:srgbClr val="66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9" name="Line 47"/>
          <p:cNvSpPr>
            <a:spLocks noChangeShapeType="1"/>
          </p:cNvSpPr>
          <p:nvPr/>
        </p:nvSpPr>
        <p:spPr bwMode="auto">
          <a:xfrm>
            <a:off x="7559675" y="4075113"/>
            <a:ext cx="720725" cy="1587"/>
          </a:xfrm>
          <a:prstGeom prst="line">
            <a:avLst/>
          </a:prstGeom>
          <a:noFill/>
          <a:ln w="10800">
            <a:solidFill>
              <a:srgbClr val="66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0" name="Line 48"/>
          <p:cNvSpPr>
            <a:spLocks noChangeShapeType="1"/>
          </p:cNvSpPr>
          <p:nvPr/>
        </p:nvSpPr>
        <p:spPr bwMode="auto">
          <a:xfrm>
            <a:off x="6119813" y="3967163"/>
            <a:ext cx="1587" cy="252412"/>
          </a:xfrm>
          <a:prstGeom prst="line">
            <a:avLst/>
          </a:prstGeom>
          <a:noFill/>
          <a:ln w="10800">
            <a:solidFill>
              <a:srgbClr val="66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1" name="Line 49"/>
          <p:cNvSpPr>
            <a:spLocks noChangeShapeType="1"/>
          </p:cNvSpPr>
          <p:nvPr/>
        </p:nvSpPr>
        <p:spPr bwMode="auto">
          <a:xfrm flipH="1">
            <a:off x="6118225" y="4075113"/>
            <a:ext cx="723900" cy="1587"/>
          </a:xfrm>
          <a:prstGeom prst="line">
            <a:avLst/>
          </a:prstGeom>
          <a:noFill/>
          <a:ln w="10800">
            <a:solidFill>
              <a:srgbClr val="66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2" name="Line 50"/>
          <p:cNvSpPr>
            <a:spLocks noChangeShapeType="1"/>
          </p:cNvSpPr>
          <p:nvPr/>
        </p:nvSpPr>
        <p:spPr bwMode="auto">
          <a:xfrm>
            <a:off x="8280400" y="3967163"/>
            <a:ext cx="1588" cy="252412"/>
          </a:xfrm>
          <a:prstGeom prst="line">
            <a:avLst/>
          </a:prstGeom>
          <a:noFill/>
          <a:ln w="10800">
            <a:solidFill>
              <a:srgbClr val="66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3" name="Text Box 51"/>
          <p:cNvSpPr txBox="1">
            <a:spLocks noChangeArrowheads="1"/>
          </p:cNvSpPr>
          <p:nvPr/>
        </p:nvSpPr>
        <p:spPr bwMode="auto">
          <a:xfrm>
            <a:off x="6372225" y="3887788"/>
            <a:ext cx="16208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08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ＭＳ Ｐゴシック" charset="0"/>
                <a:cs typeface="Lucida Sans Unicode" charset="0"/>
              </a:defRPr>
            </a:lvl1pPr>
            <a:lvl2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2pPr>
            <a:lvl3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3pPr>
            <a:lvl4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4pPr>
            <a:lvl5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5pPr>
            <a:lvl6pPr marL="15367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6pPr>
            <a:lvl7pPr marL="19939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7pPr>
            <a:lvl8pPr marL="24511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8pPr>
            <a:lvl9pPr marL="29083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en-GB"/>
              <a:t>Block</a:t>
            </a:r>
          </a:p>
        </p:txBody>
      </p:sp>
      <p:sp>
        <p:nvSpPr>
          <p:cNvPr id="13364" name="Text Box 52"/>
          <p:cNvSpPr txBox="1">
            <a:spLocks noChangeArrowheads="1"/>
          </p:cNvSpPr>
          <p:nvPr/>
        </p:nvSpPr>
        <p:spPr bwMode="auto">
          <a:xfrm rot="16200000">
            <a:off x="4771232" y="2366169"/>
            <a:ext cx="20780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08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160" tIns="46080" rIns="92160" bIns="4608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ＭＳ Ｐゴシック" charset="0"/>
                <a:cs typeface="Lucida Sans Unicode" charset="0"/>
              </a:defRPr>
            </a:lvl1pPr>
            <a:lvl2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2pPr>
            <a:lvl3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3pPr>
            <a:lvl4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4pPr>
            <a:lvl5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5pPr>
            <a:lvl6pPr marL="15367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6pPr>
            <a:lvl7pPr marL="19939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7pPr>
            <a:lvl8pPr marL="24511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8pPr>
            <a:lvl9pPr marL="29083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en-GB" sz="2400"/>
              <a:t>R-HOG/SIFT</a:t>
            </a:r>
          </a:p>
        </p:txBody>
      </p:sp>
      <p:sp>
        <p:nvSpPr>
          <p:cNvPr id="13365" name="Text Box 53"/>
          <p:cNvSpPr txBox="1">
            <a:spLocks noChangeArrowheads="1"/>
          </p:cNvSpPr>
          <p:nvPr/>
        </p:nvSpPr>
        <p:spPr bwMode="auto">
          <a:xfrm rot="16200000">
            <a:off x="5189538" y="5208588"/>
            <a:ext cx="12414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08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160" tIns="46080" rIns="92160" bIns="4608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ＭＳ Ｐゴシック" charset="0"/>
                <a:cs typeface="Lucida Sans Unicode" charset="0"/>
              </a:defRPr>
            </a:lvl1pPr>
            <a:lvl2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2pPr>
            <a:lvl3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3pPr>
            <a:lvl4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4pPr>
            <a:lvl5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5pPr>
            <a:lvl6pPr marL="15367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6pPr>
            <a:lvl7pPr marL="19939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7pPr>
            <a:lvl8pPr marL="24511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8pPr>
            <a:lvl9pPr marL="29083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en-GB" sz="2400"/>
              <a:t>C-HOG</a:t>
            </a:r>
          </a:p>
        </p:txBody>
      </p:sp>
      <p:graphicFrame>
        <p:nvGraphicFramePr>
          <p:cNvPr id="13369" name="Object 5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671763" y="5949950"/>
          <a:ext cx="276383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4" name="Equation" r:id="rId6" imgW="1104840" imgH="291960" progId="Equation.3">
                  <p:embed/>
                </p:oleObj>
              </mc:Choice>
              <mc:Fallback>
                <p:oleObj name="Equation" r:id="rId6" imgW="11048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763" y="5949950"/>
                        <a:ext cx="2763837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82" name="Text Box 70"/>
          <p:cNvSpPr txBox="1">
            <a:spLocks noChangeArrowheads="1"/>
          </p:cNvSpPr>
          <p:nvPr/>
        </p:nvSpPr>
        <p:spPr bwMode="auto">
          <a:xfrm>
            <a:off x="395288" y="885825"/>
            <a:ext cx="83534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HOG: Histogram of Oriented Gradients</a:t>
            </a:r>
          </a:p>
        </p:txBody>
      </p:sp>
    </p:spTree>
    <p:extLst>
      <p:ext uri="{BB962C8B-B14F-4D97-AF65-F5344CB8AC3E}">
        <p14:creationId xmlns:p14="http://schemas.microsoft.com/office/powerpoint/2010/main" val="4033144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94FF71-A421-4B4A-8FF3-9EBC053AA514}" type="slidenum">
              <a:rPr lang="en-US"/>
              <a:pPr/>
              <a:t>12</a:t>
            </a:fld>
            <a:endParaRPr lang="en-US"/>
          </a:p>
        </p:txBody>
      </p:sp>
      <p:sp>
        <p:nvSpPr>
          <p:cNvPr id="148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Gradients</a:t>
            </a:r>
          </a:p>
        </p:txBody>
      </p:sp>
      <p:sp>
        <p:nvSpPr>
          <p:cNvPr id="148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7772400" cy="4618037"/>
          </a:xfrm>
        </p:spPr>
        <p:txBody>
          <a:bodyPr/>
          <a:lstStyle/>
          <a:p>
            <a:endParaRPr lang="en-US"/>
          </a:p>
          <a:p>
            <a:r>
              <a:rPr lang="en-US"/>
              <a:t>Convolution with [-1 0 1] filters</a:t>
            </a:r>
          </a:p>
          <a:p>
            <a:r>
              <a:rPr lang="en-US"/>
              <a:t>No smoothing</a:t>
            </a:r>
          </a:p>
          <a:p>
            <a:r>
              <a:rPr lang="en-US"/>
              <a:t>Compute gradient magnitude+direction </a:t>
            </a:r>
          </a:p>
          <a:p>
            <a:r>
              <a:rPr lang="en-US"/>
              <a:t>Per pixel: color channel with greatest magnitude -&gt; final gradient </a:t>
            </a:r>
          </a:p>
        </p:txBody>
      </p:sp>
      <p:pic>
        <p:nvPicPr>
          <p:cNvPr id="1485828" name="Picture 4" descr="descriptordetai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2228850"/>
            <a:ext cx="36068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85829" name="Picture 5" descr="descriptordetai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1104900"/>
            <a:ext cx="36068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85830" name="Picture 6" descr="crop001083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00600"/>
            <a:ext cx="857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85831" name="Picture 7" descr="crop001083eb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00600"/>
            <a:ext cx="857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85832" name="Picture 8" descr="crop001083er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800600"/>
            <a:ext cx="857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85833" name="Picture 9" descr="crop001083egre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00600"/>
            <a:ext cx="857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85834" name="Picture 10" descr="crop001083eblu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00600"/>
            <a:ext cx="857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13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58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7BB69-8F93-384A-B00A-3D497B8DB6E3}" type="slidenum">
              <a:rPr lang="en-US"/>
              <a:pPr/>
              <a:t>13</a:t>
            </a:fld>
            <a:endParaRPr lang="en-US"/>
          </a:p>
        </p:txBody>
      </p:sp>
      <p:sp>
        <p:nvSpPr>
          <p:cNvPr id="148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Cell histograms</a:t>
            </a:r>
          </a:p>
        </p:txBody>
      </p:sp>
      <p:sp>
        <p:nvSpPr>
          <p:cNvPr id="148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7772400" cy="52578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9 bins for </a:t>
            </a:r>
            <a:r>
              <a:rPr lang="en-US" dirty="0" smtClean="0"/>
              <a:t>unsigned gradient </a:t>
            </a:r>
            <a:br>
              <a:rPr lang="en-US" dirty="0" smtClean="0"/>
            </a:br>
            <a:r>
              <a:rPr lang="en-US" dirty="0" smtClean="0"/>
              <a:t>orientations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0-180 degrees)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vote is gradient magnitude</a:t>
            </a:r>
            <a:endParaRPr lang="en-US" dirty="0"/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Interpolated </a:t>
            </a:r>
            <a:r>
              <a:rPr lang="en-US" dirty="0" err="1" smtClean="0"/>
              <a:t>trilinearly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Bilinearly</a:t>
            </a:r>
            <a:r>
              <a:rPr lang="en-US" dirty="0" smtClean="0"/>
              <a:t> into spatial cells</a:t>
            </a:r>
          </a:p>
          <a:p>
            <a:pPr lvl="1"/>
            <a:r>
              <a:rPr lang="en-US" dirty="0" smtClean="0"/>
              <a:t>Linearly into orientation bins</a:t>
            </a:r>
          </a:p>
          <a:p>
            <a:pPr lvl="1"/>
            <a:endParaRPr lang="en-US" dirty="0"/>
          </a:p>
        </p:txBody>
      </p:sp>
      <p:pic>
        <p:nvPicPr>
          <p:cNvPr id="1487876" name="Picture 4" descr="descriptordetai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3017838"/>
            <a:ext cx="3582988" cy="14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87877" name="Picture 5" descr="descriptordetai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1143000"/>
            <a:ext cx="36068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87882" name="Picture 10" descr="cellhistogramsperspecti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652963"/>
            <a:ext cx="4297363" cy="15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13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7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7875" grpId="0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5B051-4FBC-514A-8FBF-C8243B57EE34}" type="slidenum">
              <a:rPr lang="en-US"/>
              <a:pPr/>
              <a:t>14</a:t>
            </a:fld>
            <a:endParaRPr lang="en-US"/>
          </a:p>
        </p:txBody>
      </p:sp>
      <p:sp>
        <p:nvSpPr>
          <p:cNvPr id="152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en-US" sz="3200" dirty="0"/>
              <a:t>Linear and Bilinear interpolation for subsampling</a:t>
            </a:r>
          </a:p>
        </p:txBody>
      </p:sp>
      <p:pic>
        <p:nvPicPr>
          <p:cNvPr id="1522692" name="Picture 4" descr="Image:Bilinear interpolation.png">
            <a:hlinkClick r:id="rId3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3573463"/>
            <a:ext cx="2505075" cy="24003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22694" name="Picture 6" descr=" f(R_1) \approx \frac{x_2-x}{x_2-x_1} f(Q_{11}) + \frac{x-x_1}{x_2-x_1} f(Q_{21}) \quad\mbox{where}\quad R_1 = (x,y_1),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3633788"/>
            <a:ext cx="51530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22696" name="Picture 8" descr=" f(R_2) \approx \frac{x_2-x}{x_2-x_1} f(Q_{12}) + \frac{x-x_1}{x_2-x_1} f(Q_{22}) \quad\mbox{where}\quad R_2 = (x,y_2).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4210050"/>
            <a:ext cx="51530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22698" name="Picture 10" descr=" f(P) \approx \frac{y_2-y}{y_2-y_1} f(R_1) + \frac{y-y_1}{y_2-y_1} f(R_2).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5157788"/>
            <a:ext cx="305752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22700" name="Picture 12" descr="Given the two red points, the blue line is the linear interpolant between the points, and the value y at x may be found by linear interpolation.">
            <a:hlinkClick r:id="rId8" tooltip="Given the two red points, the blue line is the linear interpolant between the points, and the value y at x may be found by linear interpolation.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168400"/>
            <a:ext cx="2568575" cy="20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22702" name="Picture 14" descr="y = y_0 + (x-x_0)\frac{y_1 - y_0}{x_1-x_0}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557338"/>
            <a:ext cx="20193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22703" name="Text Box 15"/>
          <p:cNvSpPr txBox="1">
            <a:spLocks noChangeArrowheads="1"/>
          </p:cNvSpPr>
          <p:nvPr/>
        </p:nvSpPr>
        <p:spPr bwMode="auto">
          <a:xfrm>
            <a:off x="684213" y="1268413"/>
            <a:ext cx="1150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rebuchet MS" charset="0"/>
              </a:rPr>
              <a:t>Linear:</a:t>
            </a:r>
          </a:p>
        </p:txBody>
      </p:sp>
      <p:sp>
        <p:nvSpPr>
          <p:cNvPr id="1522704" name="Text Box 16"/>
          <p:cNvSpPr txBox="1">
            <a:spLocks noChangeArrowheads="1"/>
          </p:cNvSpPr>
          <p:nvPr/>
        </p:nvSpPr>
        <p:spPr bwMode="auto">
          <a:xfrm>
            <a:off x="684213" y="3068638"/>
            <a:ext cx="1347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rebuchet MS" charset="0"/>
              </a:rPr>
              <a:t>Bilinear:</a:t>
            </a:r>
          </a:p>
        </p:txBody>
      </p:sp>
    </p:spTree>
    <p:extLst>
      <p:ext uri="{BB962C8B-B14F-4D97-AF65-F5344CB8AC3E}">
        <p14:creationId xmlns:p14="http://schemas.microsoft.com/office/powerpoint/2010/main" val="72736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D1B33C-8D5A-AE4D-B6F0-93D414BA1215}" type="slidenum">
              <a:rPr lang="en-US"/>
              <a:pPr/>
              <a:t>15</a:t>
            </a:fld>
            <a:endParaRPr lang="en-US"/>
          </a:p>
        </p:txBody>
      </p:sp>
      <p:sp>
        <p:nvSpPr>
          <p:cNvPr id="152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Histogram interpolation example</a:t>
            </a:r>
          </a:p>
        </p:txBody>
      </p:sp>
      <p:sp>
        <p:nvSpPr>
          <p:cNvPr id="152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341438"/>
            <a:ext cx="7772400" cy="4895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1800"/>
              <a:t>θ</a:t>
            </a:r>
            <a:r>
              <a:rPr lang="en-US" sz="1800"/>
              <a:t>=85 degrees</a:t>
            </a:r>
          </a:p>
          <a:p>
            <a:pPr>
              <a:lnSpc>
                <a:spcPct val="90000"/>
              </a:lnSpc>
            </a:pPr>
            <a:r>
              <a:rPr lang="en-US" sz="1800"/>
              <a:t>Distance to bin centers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Bin 70 -&gt; 15 degrees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Bin 90 -&gt; 5 degress</a:t>
            </a:r>
          </a:p>
          <a:p>
            <a:pPr>
              <a:lnSpc>
                <a:spcPct val="90000"/>
              </a:lnSpc>
            </a:pPr>
            <a:r>
              <a:rPr lang="en-US" sz="1800"/>
              <a:t>Ratios: 5/20=1/4, 15/20=3/4</a:t>
            </a:r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r>
              <a:rPr lang="en-US" sz="1800"/>
              <a:t>Distance to bin centers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Left: 2, Right: 6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Top: 2, Bottom: 6</a:t>
            </a:r>
          </a:p>
          <a:p>
            <a:pPr>
              <a:lnSpc>
                <a:spcPct val="90000"/>
              </a:lnSpc>
            </a:pPr>
            <a:r>
              <a:rPr lang="en-US" sz="1800"/>
              <a:t>Ratio Left-Right: 6/8, 2/8</a:t>
            </a:r>
          </a:p>
          <a:p>
            <a:pPr>
              <a:lnSpc>
                <a:spcPct val="90000"/>
              </a:lnSpc>
            </a:pPr>
            <a:r>
              <a:rPr lang="en-US" sz="1800"/>
              <a:t>Ratio Top-Bottom: 6/8, 2/8</a:t>
            </a:r>
          </a:p>
          <a:p>
            <a:pPr>
              <a:lnSpc>
                <a:spcPct val="90000"/>
              </a:lnSpc>
            </a:pPr>
            <a:r>
              <a:rPr lang="en-US" sz="1800"/>
              <a:t>Ratios: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6/8*6/8 = 36/64 = 9/16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6/8*2/8 = 12/64 = 3/16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2/8*6/8 = 12/64 = 3/16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2/8*2/8 = 4/64   = 1/16</a:t>
            </a:r>
            <a:endParaRPr lang="el-GR" sz="1600"/>
          </a:p>
        </p:txBody>
      </p:sp>
      <p:pic>
        <p:nvPicPr>
          <p:cNvPr id="1524740" name="Picture 4" descr="lin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557338"/>
            <a:ext cx="1622425" cy="133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24741" name="Picture 5" descr="bilin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357563"/>
            <a:ext cx="2320925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01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B8F85C-B6DA-6E4D-9EE3-F6F1362A7FAE}" type="slidenum">
              <a:rPr lang="en-US"/>
              <a:pPr/>
              <a:t>16</a:t>
            </a:fld>
            <a:endParaRPr lang="en-US"/>
          </a:p>
        </p:txBody>
      </p:sp>
      <p:sp>
        <p:nvSpPr>
          <p:cNvPr id="148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Blocks</a:t>
            </a:r>
          </a:p>
        </p:txBody>
      </p:sp>
      <p:sp>
        <p:nvSpPr>
          <p:cNvPr id="148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Overlapping blocks of 2x2 cells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Cell histograms are concatenated</a:t>
            </a:r>
            <a:br>
              <a:rPr lang="en-US" dirty="0"/>
            </a:br>
            <a:r>
              <a:rPr lang="en-US" dirty="0"/>
              <a:t>and then normalized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Note that each </a:t>
            </a:r>
            <a:r>
              <a:rPr lang="en-US" dirty="0" smtClean="0"/>
              <a:t>cell has </a:t>
            </a:r>
            <a:r>
              <a:rPr lang="en-US" dirty="0"/>
              <a:t>several occurrences with different normalization in final descriptor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Normalization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Different norms possible</a:t>
            </a:r>
            <a:br>
              <a:rPr lang="en-US" dirty="0"/>
            </a:br>
            <a:r>
              <a:rPr lang="en-US" dirty="0"/>
              <a:t>(L2, L2hys etc.)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We add a normalization</a:t>
            </a:r>
            <a:br>
              <a:rPr lang="en-US" dirty="0"/>
            </a:br>
            <a:r>
              <a:rPr lang="en-US" dirty="0"/>
              <a:t>epsilon to avoid division by zero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1489924" name="Picture 4" descr="descriptordetai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4408488"/>
            <a:ext cx="3729037" cy="153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89925" name="Picture 5" descr="descriptordetai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1371600"/>
            <a:ext cx="36068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37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A56CF-55C0-FE41-8200-D3679EF92AB2}" type="slidenum">
              <a:rPr lang="en-US"/>
              <a:pPr/>
              <a:t>17</a:t>
            </a:fld>
            <a:endParaRPr lang="en-US"/>
          </a:p>
        </p:txBody>
      </p:sp>
      <p:sp>
        <p:nvSpPr>
          <p:cNvPr id="152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Blocks</a:t>
            </a:r>
          </a:p>
        </p:txBody>
      </p:sp>
      <p:sp>
        <p:nvSpPr>
          <p:cNvPr id="152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Gradient magnitudes are</a:t>
            </a:r>
            <a:br>
              <a:rPr lang="en-US"/>
            </a:br>
            <a:r>
              <a:rPr lang="en-US"/>
              <a:t>weighted according to a</a:t>
            </a:r>
            <a:br>
              <a:rPr lang="en-US"/>
            </a:br>
            <a:r>
              <a:rPr lang="en-US"/>
              <a:t>Gaussian spatial window</a:t>
            </a:r>
          </a:p>
          <a:p>
            <a:endParaRPr lang="en-US"/>
          </a:p>
          <a:p>
            <a:r>
              <a:rPr lang="en-US"/>
              <a:t>Distant gradients contribute</a:t>
            </a:r>
            <a:br>
              <a:rPr lang="en-US"/>
            </a:br>
            <a:r>
              <a:rPr lang="en-US"/>
              <a:t>less to the histogram</a:t>
            </a:r>
          </a:p>
        </p:txBody>
      </p:sp>
      <p:pic>
        <p:nvPicPr>
          <p:cNvPr id="1526788" name="Picture 4" descr="blockperspe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1127125"/>
            <a:ext cx="353377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34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2A9531-45A8-F14A-BDF5-A0B9CB06FCE2}" type="slidenum">
              <a:rPr lang="en-US"/>
              <a:pPr/>
              <a:t>18</a:t>
            </a:fld>
            <a:endParaRPr lang="en-US"/>
          </a:p>
        </p:txBody>
      </p:sp>
      <p:sp>
        <p:nvSpPr>
          <p:cNvPr id="149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Descriptor</a:t>
            </a:r>
          </a:p>
        </p:txBody>
      </p:sp>
      <p:sp>
        <p:nvSpPr>
          <p:cNvPr id="149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Concatenation of Blocks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Visualization:</a:t>
            </a:r>
          </a:p>
        </p:txBody>
      </p:sp>
      <p:pic>
        <p:nvPicPr>
          <p:cNvPr id="1491972" name="Picture 4" descr="crop_00060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49775"/>
            <a:ext cx="857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91973" name="Picture 5" descr="HOGcrop_000608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49775"/>
            <a:ext cx="1025525" cy="1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91974" name="Picture 6" descr="crop001027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549775"/>
            <a:ext cx="857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91975" name="Picture 7" descr="HOGcrop001027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49775"/>
            <a:ext cx="1023938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91976" name="Picture 8" descr="crop001083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49775"/>
            <a:ext cx="857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91977" name="Picture 9" descr="HOGcrop001083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49775"/>
            <a:ext cx="1023938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91978" name="Picture 10" descr="finaldescripto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297113"/>
            <a:ext cx="40513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27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197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24853B-92DC-BF41-9E54-67B3AF3BA4B3}" type="slidenum">
              <a:rPr lang="en-US"/>
              <a:pPr/>
              <a:t>19</a:t>
            </a:fld>
            <a:endParaRPr lang="en-US"/>
          </a:p>
        </p:txBody>
      </p:sp>
      <p:sp>
        <p:nvSpPr>
          <p:cNvPr id="152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Engineering</a:t>
            </a:r>
          </a:p>
        </p:txBody>
      </p:sp>
      <p:sp>
        <p:nvSpPr>
          <p:cNvPr id="152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341438"/>
            <a:ext cx="7772400" cy="4895850"/>
          </a:xfrm>
        </p:spPr>
        <p:txBody>
          <a:bodyPr/>
          <a:lstStyle/>
          <a:p>
            <a:r>
              <a:rPr lang="en-US"/>
              <a:t>Developing a feature descriptor requires a lot of engineering</a:t>
            </a:r>
          </a:p>
          <a:p>
            <a:pPr lvl="1"/>
            <a:r>
              <a:rPr lang="en-US"/>
              <a:t>Testing of parameters (e.g. size of cells, blocks, number of cells in a block, size of overlap)</a:t>
            </a:r>
          </a:p>
          <a:p>
            <a:pPr lvl="1"/>
            <a:r>
              <a:rPr lang="en-US"/>
              <a:t>Normalization schemes (e.g. L1, L2-Norms etc., gamma correction, pixel intensity normalization)</a:t>
            </a:r>
          </a:p>
          <a:p>
            <a:r>
              <a:rPr lang="en-US"/>
              <a:t>An extensive evaluation of different choices was performed, when the descriptor was proposed</a:t>
            </a:r>
          </a:p>
          <a:p>
            <a:r>
              <a:rPr lang="en-US"/>
              <a:t>It</a:t>
            </a:r>
            <a:r>
              <a:rPr lang="ja-JP" altLang="en-US"/>
              <a:t>’</a:t>
            </a:r>
            <a:r>
              <a:rPr lang="en-US"/>
              <a:t>s not only the idea, but also the engineering effort</a:t>
            </a:r>
          </a:p>
        </p:txBody>
      </p:sp>
    </p:spTree>
    <p:extLst>
      <p:ext uri="{BB962C8B-B14F-4D97-AF65-F5344CB8AC3E}">
        <p14:creationId xmlns:p14="http://schemas.microsoft.com/office/powerpoint/2010/main" val="82559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Generic object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8008962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80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9075"/>
            <a:ext cx="8231187" cy="669925"/>
          </a:xfr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Effect of Block and Cell Size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638800"/>
            <a:ext cx="8228013" cy="746125"/>
          </a:xfr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Trade off between need for local spatial invariance and need for finer spatial resolution</a:t>
            </a:r>
          </a:p>
        </p:txBody>
      </p:sp>
      <p:pic>
        <p:nvPicPr>
          <p:cNvPr id="395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5400675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10800">
                <a:solidFill>
                  <a:srgbClr val="FF99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395269" name="Group 5"/>
          <p:cNvGrpSpPr>
            <a:grpSpLocks/>
          </p:cNvGrpSpPr>
          <p:nvPr/>
        </p:nvGrpSpPr>
        <p:grpSpPr bwMode="auto">
          <a:xfrm>
            <a:off x="7092950" y="2349500"/>
            <a:ext cx="1079500" cy="2159000"/>
            <a:chOff x="4468" y="1480"/>
            <a:chExt cx="680" cy="1360"/>
          </a:xfrm>
        </p:grpSpPr>
        <p:pic>
          <p:nvPicPr>
            <p:cNvPr id="395270" name="Picture 6" descr="crop001590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1480"/>
              <a:ext cx="680" cy="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5271" name="Rectangle 7"/>
            <p:cNvSpPr>
              <a:spLocks noChangeArrowheads="1"/>
            </p:cNvSpPr>
            <p:nvPr/>
          </p:nvSpPr>
          <p:spPr bwMode="auto">
            <a:xfrm>
              <a:off x="4836" y="2369"/>
              <a:ext cx="63" cy="19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5272" name="Line 8"/>
          <p:cNvSpPr>
            <a:spLocks noChangeShapeType="1"/>
          </p:cNvSpPr>
          <p:nvPr/>
        </p:nvSpPr>
        <p:spPr bwMode="auto">
          <a:xfrm rot="-5400000">
            <a:off x="6517481" y="2707482"/>
            <a:ext cx="720725" cy="1588"/>
          </a:xfrm>
          <a:prstGeom prst="line">
            <a:avLst/>
          </a:prstGeom>
          <a:noFill/>
          <a:ln w="10800">
            <a:solidFill>
              <a:srgbClr val="66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5273" name="Line 9"/>
          <p:cNvSpPr>
            <a:spLocks noChangeShapeType="1"/>
          </p:cNvSpPr>
          <p:nvPr/>
        </p:nvSpPr>
        <p:spPr bwMode="auto">
          <a:xfrm rot="-5400000">
            <a:off x="6858000" y="2224088"/>
            <a:ext cx="1588" cy="252412"/>
          </a:xfrm>
          <a:prstGeom prst="line">
            <a:avLst/>
          </a:prstGeom>
          <a:noFill/>
          <a:ln w="10800">
            <a:solidFill>
              <a:srgbClr val="66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5274" name="Line 10"/>
          <p:cNvSpPr>
            <a:spLocks noChangeShapeType="1"/>
          </p:cNvSpPr>
          <p:nvPr/>
        </p:nvSpPr>
        <p:spPr bwMode="auto">
          <a:xfrm rot="16200000" flipH="1">
            <a:off x="6515894" y="4150519"/>
            <a:ext cx="723900" cy="1588"/>
          </a:xfrm>
          <a:prstGeom prst="line">
            <a:avLst/>
          </a:prstGeom>
          <a:noFill/>
          <a:ln w="10800">
            <a:solidFill>
              <a:srgbClr val="66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5275" name="Line 11"/>
          <p:cNvSpPr>
            <a:spLocks noChangeShapeType="1"/>
          </p:cNvSpPr>
          <p:nvPr/>
        </p:nvSpPr>
        <p:spPr bwMode="auto">
          <a:xfrm rot="-5400000">
            <a:off x="6858000" y="4383088"/>
            <a:ext cx="1588" cy="252412"/>
          </a:xfrm>
          <a:prstGeom prst="line">
            <a:avLst/>
          </a:prstGeom>
          <a:noFill/>
          <a:ln w="10800">
            <a:solidFill>
              <a:srgbClr val="66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5276" name="Text Box 12"/>
          <p:cNvSpPr txBox="1">
            <a:spLocks noChangeArrowheads="1"/>
          </p:cNvSpPr>
          <p:nvPr/>
        </p:nvSpPr>
        <p:spPr bwMode="auto">
          <a:xfrm rot="-5400000">
            <a:off x="6068219" y="3263107"/>
            <a:ext cx="16208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08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ＭＳ Ｐゴシック" charset="0"/>
                <a:cs typeface="Lucida Sans Unicode" charset="0"/>
              </a:defRPr>
            </a:lvl1pPr>
            <a:lvl2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2pPr>
            <a:lvl3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3pPr>
            <a:lvl4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4pPr>
            <a:lvl5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5pPr>
            <a:lvl6pPr marL="15367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6pPr>
            <a:lvl7pPr marL="19939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7pPr>
            <a:lvl8pPr marL="24511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8pPr>
            <a:lvl9pPr marL="29083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en-GB"/>
              <a:t>128</a:t>
            </a:r>
          </a:p>
        </p:txBody>
      </p:sp>
      <p:sp>
        <p:nvSpPr>
          <p:cNvPr id="395277" name="Line 13"/>
          <p:cNvSpPr>
            <a:spLocks noChangeShapeType="1"/>
          </p:cNvSpPr>
          <p:nvPr/>
        </p:nvSpPr>
        <p:spPr bwMode="auto">
          <a:xfrm>
            <a:off x="6372225" y="2239963"/>
            <a:ext cx="720725" cy="1587"/>
          </a:xfrm>
          <a:prstGeom prst="line">
            <a:avLst/>
          </a:prstGeom>
          <a:noFill/>
          <a:ln w="10800">
            <a:solidFill>
              <a:srgbClr val="66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5278" name="Line 14"/>
          <p:cNvSpPr>
            <a:spLocks noChangeShapeType="1"/>
          </p:cNvSpPr>
          <p:nvPr/>
        </p:nvSpPr>
        <p:spPr bwMode="auto">
          <a:xfrm>
            <a:off x="7092950" y="2097088"/>
            <a:ext cx="1588" cy="252412"/>
          </a:xfrm>
          <a:prstGeom prst="line">
            <a:avLst/>
          </a:prstGeom>
          <a:noFill/>
          <a:ln w="10800">
            <a:solidFill>
              <a:srgbClr val="66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5279" name="Line 15"/>
          <p:cNvSpPr>
            <a:spLocks noChangeShapeType="1"/>
          </p:cNvSpPr>
          <p:nvPr/>
        </p:nvSpPr>
        <p:spPr bwMode="auto">
          <a:xfrm flipH="1">
            <a:off x="8101013" y="2241550"/>
            <a:ext cx="723900" cy="1588"/>
          </a:xfrm>
          <a:prstGeom prst="line">
            <a:avLst/>
          </a:prstGeom>
          <a:noFill/>
          <a:ln w="10800">
            <a:solidFill>
              <a:srgbClr val="66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5280" name="Line 16"/>
          <p:cNvSpPr>
            <a:spLocks noChangeShapeType="1"/>
          </p:cNvSpPr>
          <p:nvPr/>
        </p:nvSpPr>
        <p:spPr bwMode="auto">
          <a:xfrm>
            <a:off x="8101013" y="2097088"/>
            <a:ext cx="1587" cy="252412"/>
          </a:xfrm>
          <a:prstGeom prst="line">
            <a:avLst/>
          </a:prstGeom>
          <a:noFill/>
          <a:ln w="10800">
            <a:solidFill>
              <a:srgbClr val="66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5281" name="Text Box 17"/>
          <p:cNvSpPr txBox="1">
            <a:spLocks noChangeArrowheads="1"/>
          </p:cNvSpPr>
          <p:nvPr/>
        </p:nvSpPr>
        <p:spPr bwMode="auto">
          <a:xfrm>
            <a:off x="6804025" y="1989138"/>
            <a:ext cx="16208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08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ＭＳ Ｐゴシック" charset="0"/>
                <a:cs typeface="Lucida Sans Unicode" charset="0"/>
              </a:defRPr>
            </a:lvl1pPr>
            <a:lvl2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2pPr>
            <a:lvl3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3pPr>
            <a:lvl4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4pPr>
            <a:lvl5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5pPr>
            <a:lvl6pPr marL="15367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6pPr>
            <a:lvl7pPr marL="19939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7pPr>
            <a:lvl8pPr marL="24511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8pPr>
            <a:lvl9pPr marL="29083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en-GB"/>
              <a:t>64</a:t>
            </a:r>
          </a:p>
        </p:txBody>
      </p:sp>
    </p:spTree>
    <p:extLst>
      <p:ext uri="{BB962C8B-B14F-4D97-AF65-F5344CB8AC3E}">
        <p14:creationId xmlns:p14="http://schemas.microsoft.com/office/powerpoint/2010/main" val="12051957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42413-0742-3A4B-AB84-C2140939BF1C}" type="slidenum">
              <a:rPr lang="en-US"/>
              <a:pPr/>
              <a:t>21</a:t>
            </a:fld>
            <a:endParaRPr lang="en-US"/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9075"/>
            <a:ext cx="8231187" cy="669925"/>
          </a:xfr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Descriptor Cues: Persons</a:t>
            </a:r>
          </a:p>
        </p:txBody>
      </p:sp>
      <p:pic>
        <p:nvPicPr>
          <p:cNvPr id="401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223963"/>
            <a:ext cx="1136650" cy="223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10800">
                <a:solidFill>
                  <a:srgbClr val="FF99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1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8" y="1223963"/>
            <a:ext cx="1136650" cy="223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10800">
                <a:solidFill>
                  <a:srgbClr val="FF99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1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1223963"/>
            <a:ext cx="1136650" cy="223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10800">
                <a:solidFill>
                  <a:srgbClr val="FF99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14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1385888"/>
            <a:ext cx="243363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10800">
                <a:solidFill>
                  <a:srgbClr val="FF99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1415" name="Text Box 7"/>
          <p:cNvSpPr txBox="1">
            <a:spLocks noChangeArrowheads="1"/>
          </p:cNvSpPr>
          <p:nvPr/>
        </p:nvSpPr>
        <p:spPr bwMode="auto">
          <a:xfrm>
            <a:off x="323850" y="3407096"/>
            <a:ext cx="1439863" cy="64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08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ＭＳ Ｐゴシック" charset="0"/>
                <a:cs typeface="Lucida Sans Unicode" charset="0"/>
              </a:defRPr>
            </a:lvl1pPr>
            <a:lvl2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2pPr>
            <a:lvl3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3pPr>
            <a:lvl4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4pPr>
            <a:lvl5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5pPr>
            <a:lvl6pPr marL="15367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6pPr>
            <a:lvl7pPr marL="19939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7pPr>
            <a:lvl8pPr marL="24511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8pPr>
            <a:lvl9pPr marL="29083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en-GB" sz="1800" dirty="0"/>
              <a:t>Input example</a:t>
            </a:r>
          </a:p>
        </p:txBody>
      </p:sp>
      <p:sp>
        <p:nvSpPr>
          <p:cNvPr id="401416" name="Text Box 8"/>
          <p:cNvSpPr txBox="1">
            <a:spLocks noChangeArrowheads="1"/>
          </p:cNvSpPr>
          <p:nvPr/>
        </p:nvSpPr>
        <p:spPr bwMode="auto">
          <a:xfrm>
            <a:off x="3132138" y="3407096"/>
            <a:ext cx="1439862" cy="64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08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ＭＳ Ｐゴシック" charset="0"/>
                <a:cs typeface="Lucida Sans Unicode" charset="0"/>
              </a:defRPr>
            </a:lvl1pPr>
            <a:lvl2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2pPr>
            <a:lvl3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3pPr>
            <a:lvl4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4pPr>
            <a:lvl5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5pPr>
            <a:lvl6pPr marL="15367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6pPr>
            <a:lvl7pPr marL="19939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7pPr>
            <a:lvl8pPr marL="24511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8pPr>
            <a:lvl9pPr marL="29083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en-GB" sz="1800"/>
              <a:t>Weighted pos wts</a:t>
            </a:r>
          </a:p>
        </p:txBody>
      </p:sp>
      <p:sp>
        <p:nvSpPr>
          <p:cNvPr id="401417" name="Text Box 9"/>
          <p:cNvSpPr txBox="1">
            <a:spLocks noChangeArrowheads="1"/>
          </p:cNvSpPr>
          <p:nvPr/>
        </p:nvSpPr>
        <p:spPr bwMode="auto">
          <a:xfrm>
            <a:off x="4572000" y="3407096"/>
            <a:ext cx="1439863" cy="64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08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ＭＳ Ｐゴシック" charset="0"/>
                <a:cs typeface="Lucida Sans Unicode" charset="0"/>
              </a:defRPr>
            </a:lvl1pPr>
            <a:lvl2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2pPr>
            <a:lvl3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3pPr>
            <a:lvl4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4pPr>
            <a:lvl5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5pPr>
            <a:lvl6pPr marL="15367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6pPr>
            <a:lvl7pPr marL="19939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7pPr>
            <a:lvl8pPr marL="24511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8pPr>
            <a:lvl9pPr marL="29083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en-GB" sz="1800"/>
              <a:t>Weighted neg wts</a:t>
            </a:r>
          </a:p>
        </p:txBody>
      </p:sp>
      <p:sp>
        <p:nvSpPr>
          <p:cNvPr id="401418" name="Text Box 10"/>
          <p:cNvSpPr txBox="1">
            <a:spLocks noChangeArrowheads="1"/>
          </p:cNvSpPr>
          <p:nvPr/>
        </p:nvSpPr>
        <p:spPr bwMode="auto">
          <a:xfrm>
            <a:off x="6875463" y="3268597"/>
            <a:ext cx="1439862" cy="92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08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ＭＳ Ｐゴシック" charset="0"/>
                <a:cs typeface="Lucida Sans Unicode" charset="0"/>
              </a:defRPr>
            </a:lvl1pPr>
            <a:lvl2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2pPr>
            <a:lvl3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3pPr>
            <a:lvl4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4pPr>
            <a:lvl5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5pPr>
            <a:lvl6pPr marL="15367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6pPr>
            <a:lvl7pPr marL="19939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7pPr>
            <a:lvl8pPr marL="24511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8pPr>
            <a:lvl9pPr marL="29083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en-GB" sz="1800"/>
              <a:t>Outside-in weights</a:t>
            </a:r>
          </a:p>
        </p:txBody>
      </p:sp>
      <p:sp>
        <p:nvSpPr>
          <p:cNvPr id="401419" name="Text Box 11"/>
          <p:cNvSpPr txBox="1">
            <a:spLocks noChangeArrowheads="1"/>
          </p:cNvSpPr>
          <p:nvPr/>
        </p:nvSpPr>
        <p:spPr bwMode="auto">
          <a:xfrm>
            <a:off x="457200" y="4187825"/>
            <a:ext cx="8228013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39725" indent="-339725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666600"/>
                </a:solidFill>
                <a:latin typeface="Verdana" charset="0"/>
                <a:ea typeface="ＭＳ Ｐゴシック" charset="0"/>
                <a:cs typeface="Lucida Sans Unicode" charset="0"/>
              </a:defRPr>
            </a:lvl1pPr>
            <a:lvl2pPr>
              <a:buSzPct val="45000"/>
              <a:buFont typeface="Symbol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2pPr>
            <a:lvl3pPr>
              <a:buSzPct val="45000"/>
              <a:buFont typeface="Symbol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3pPr>
            <a:lvl4pPr>
              <a:buSzPct val="45000"/>
              <a:buFont typeface="Symbol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4pPr>
            <a:lvl5pPr>
              <a:buSzPct val="45000"/>
              <a:buFont typeface="Symbol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5pPr>
            <a:lvl6pPr marL="15367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6pPr>
            <a:lvl7pPr marL="19939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7pPr>
            <a:lvl8pPr marL="24511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8pPr>
            <a:lvl9pPr marL="29083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9pPr>
          </a:lstStyle>
          <a:p>
            <a:pPr algn="l" eaLnBrk="1" hangingPunct="1">
              <a:lnSpc>
                <a:spcPct val="102000"/>
              </a:lnSpc>
              <a:spcBef>
                <a:spcPts val="600"/>
              </a:spcBef>
              <a:buClr>
                <a:srgbClr val="666600"/>
              </a:buClr>
              <a:buSzPct val="75000"/>
              <a:buFont typeface="Wingdings" charset="0"/>
              <a:buChar char=""/>
            </a:pPr>
            <a:r>
              <a:rPr lang="en-GB" sz="2400">
                <a:solidFill>
                  <a:srgbClr val="000000"/>
                </a:solidFill>
              </a:rPr>
              <a:t>Most important cues are head, shoulder, leg silhouettes</a:t>
            </a:r>
          </a:p>
          <a:p>
            <a:pPr algn="l" eaLnBrk="1" hangingPunct="1">
              <a:lnSpc>
                <a:spcPct val="102000"/>
              </a:lnSpc>
              <a:spcBef>
                <a:spcPts val="600"/>
              </a:spcBef>
              <a:buClr>
                <a:srgbClr val="666600"/>
              </a:buClr>
              <a:buSzPct val="75000"/>
              <a:buFont typeface="Wingdings" charset="0"/>
              <a:buChar char=""/>
            </a:pPr>
            <a:r>
              <a:rPr lang="en-GB" sz="2400">
                <a:solidFill>
                  <a:srgbClr val="000000"/>
                </a:solidFill>
              </a:rPr>
              <a:t>Vertical gradients inside a person are counted as negative</a:t>
            </a:r>
          </a:p>
          <a:p>
            <a:pPr algn="l" eaLnBrk="1" hangingPunct="1">
              <a:lnSpc>
                <a:spcPct val="102000"/>
              </a:lnSpc>
              <a:spcBef>
                <a:spcPts val="600"/>
              </a:spcBef>
              <a:buClr>
                <a:srgbClr val="666600"/>
              </a:buClr>
              <a:buSzPct val="75000"/>
              <a:buFont typeface="Wingdings" charset="0"/>
              <a:buChar char=""/>
            </a:pPr>
            <a:r>
              <a:rPr lang="en-GB" sz="2400">
                <a:solidFill>
                  <a:srgbClr val="000000"/>
                </a:solidFill>
              </a:rPr>
              <a:t>Overlapping blocks just outside the contour are most important</a:t>
            </a:r>
          </a:p>
        </p:txBody>
      </p:sp>
      <p:pic>
        <p:nvPicPr>
          <p:cNvPr id="40142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223963"/>
            <a:ext cx="1119188" cy="223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10800">
                <a:solidFill>
                  <a:srgbClr val="FF99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1421" name="Text Box 13"/>
          <p:cNvSpPr txBox="1">
            <a:spLocks noChangeArrowheads="1"/>
          </p:cNvSpPr>
          <p:nvPr/>
        </p:nvSpPr>
        <p:spPr bwMode="auto">
          <a:xfrm>
            <a:off x="1692275" y="3407096"/>
            <a:ext cx="1439863" cy="64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08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ＭＳ Ｐゴシック" charset="0"/>
                <a:cs typeface="Lucida Sans Unicode" charset="0"/>
              </a:defRPr>
            </a:lvl1pPr>
            <a:lvl2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2pPr>
            <a:lvl3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3pPr>
            <a:lvl4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4pPr>
            <a:lvl5pP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5pPr>
            <a:lvl6pPr marL="15367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6pPr>
            <a:lvl7pPr marL="19939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7pPr>
            <a:lvl8pPr marL="24511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8pPr>
            <a:lvl9pPr marL="2908300" indent="-215900" algn="ctr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ymbo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666600"/>
                </a:solidFill>
                <a:latin typeface="Verdana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en-GB" sz="1800"/>
              <a:t>Average gradients</a:t>
            </a:r>
          </a:p>
        </p:txBody>
      </p:sp>
    </p:spTree>
    <p:extLst>
      <p:ext uri="{BB962C8B-B14F-4D97-AF65-F5344CB8AC3E}">
        <p14:creationId xmlns:p14="http://schemas.microsoft.com/office/powerpoint/2010/main" val="5910459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74D08D-4DAF-3242-A4CA-E7B6F6DDDA0A}" type="slidenum">
              <a:rPr lang="en-US"/>
              <a:pPr/>
              <a:t>22</a:t>
            </a:fld>
            <a:endParaRPr lang="en-US"/>
          </a:p>
        </p:txBody>
      </p:sp>
      <p:sp>
        <p:nvSpPr>
          <p:cNvPr id="150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Set</a:t>
            </a:r>
          </a:p>
        </p:txBody>
      </p:sp>
      <p:sp>
        <p:nvSpPr>
          <p:cNvPr id="150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More than 2000 positive &amp; 2000 negative training images (96x160px)</a:t>
            </a:r>
          </a:p>
          <a:p>
            <a:r>
              <a:rPr lang="en-US" sz="2000"/>
              <a:t>Carefully aligned and resized</a:t>
            </a:r>
          </a:p>
          <a:p>
            <a:r>
              <a:rPr lang="en-US" sz="2000"/>
              <a:t>Wide variety of backgrounds</a:t>
            </a:r>
          </a:p>
        </p:txBody>
      </p:sp>
      <p:pic>
        <p:nvPicPr>
          <p:cNvPr id="1504260" name="Picture 4" descr="postrai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3067050"/>
            <a:ext cx="857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04261" name="Picture 5" descr="postrai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3067050"/>
            <a:ext cx="857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04262" name="Picture 6" descr="postrai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3067050"/>
            <a:ext cx="857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04263" name="Picture 7" descr="postrain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3067050"/>
            <a:ext cx="857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04264" name="Picture 8" descr="crop001044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067050"/>
            <a:ext cx="857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04265" name="Picture 9" descr="negtrain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68825"/>
            <a:ext cx="823913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04266" name="Picture 10" descr="negtrain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68825"/>
            <a:ext cx="823913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04267" name="Picture 11" descr="negtrain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68825"/>
            <a:ext cx="823913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04268" name="Picture 12" descr="negtrain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0"/>
            <a:ext cx="823913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04269" name="Picture 13" descr="negtrain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572000"/>
            <a:ext cx="823913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12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1F9F4C-32ED-7941-9403-AE7FEF373A56}" type="slidenum">
              <a:rPr lang="en-US"/>
              <a:pPr/>
              <a:t>23</a:t>
            </a:fld>
            <a:endParaRPr lang="en-US"/>
          </a:p>
        </p:txBody>
      </p:sp>
      <p:sp>
        <p:nvSpPr>
          <p:cNvPr id="153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76200"/>
            <a:ext cx="7704137" cy="792163"/>
          </a:xfrm>
        </p:spPr>
        <p:txBody>
          <a:bodyPr/>
          <a:lstStyle/>
          <a:p>
            <a:r>
              <a:rPr lang="en-US" dirty="0"/>
              <a:t>Model learning</a:t>
            </a:r>
          </a:p>
        </p:txBody>
      </p:sp>
      <p:sp>
        <p:nvSpPr>
          <p:cNvPr id="1530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341438"/>
            <a:ext cx="7848600" cy="5019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Simple linear SVM on top of the HOG Features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Fast (one inner product per evaluation window)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Hyper plane normal vector:</a:t>
            </a:r>
            <a:br>
              <a:rPr lang="en-US" sz="2000"/>
            </a:br>
            <a:r>
              <a:rPr lang="en-US" sz="2000"/>
              <a:t>                    </a:t>
            </a:r>
            <a:br>
              <a:rPr lang="en-US" sz="2000"/>
            </a:br>
            <a:r>
              <a:rPr lang="en-US" sz="2000"/>
              <a:t>                                       </a:t>
            </a:r>
            <a:r>
              <a:rPr lang="en-US" sz="1600"/>
              <a:t>with y</a:t>
            </a:r>
            <a:r>
              <a:rPr lang="en-US" sz="1600" baseline="-25000"/>
              <a:t>i </a:t>
            </a:r>
            <a:r>
              <a:rPr lang="en-US" sz="1600"/>
              <a:t>in {0,1} and x</a:t>
            </a:r>
            <a:r>
              <a:rPr lang="en-US" sz="1600" baseline="-25000"/>
              <a:t>i</a:t>
            </a:r>
            <a:r>
              <a:rPr lang="en-US" sz="1600"/>
              <a:t> the support vectors</a:t>
            </a:r>
            <a:endParaRPr lang="en-US" sz="1600" baseline="-25000"/>
          </a:p>
          <a:p>
            <a:pPr lvl="1">
              <a:lnSpc>
                <a:spcPct val="90000"/>
              </a:lnSpc>
            </a:pPr>
            <a:endParaRPr lang="en-US" sz="1600"/>
          </a:p>
          <a:p>
            <a:pPr lvl="1">
              <a:lnSpc>
                <a:spcPct val="90000"/>
              </a:lnSpc>
            </a:pPr>
            <a:endParaRPr lang="en-US" sz="2000"/>
          </a:p>
          <a:p>
            <a:pPr lvl="1">
              <a:lnSpc>
                <a:spcPct val="90000"/>
              </a:lnSpc>
            </a:pPr>
            <a:endParaRPr lang="en-US" sz="2000"/>
          </a:p>
          <a:p>
            <a:pPr lvl="1">
              <a:lnSpc>
                <a:spcPct val="90000"/>
              </a:lnSpc>
            </a:pPr>
            <a:r>
              <a:rPr lang="en-US" sz="2000"/>
              <a:t>Decision:</a:t>
            </a:r>
          </a:p>
          <a:p>
            <a:pPr lvl="1"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Slightly better results can be achieved by using a SVM with a Gaussian kernel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But considerable increase in computation time</a:t>
            </a:r>
          </a:p>
        </p:txBody>
      </p:sp>
      <p:graphicFrame>
        <p:nvGraphicFramePr>
          <p:cNvPr id="15308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727325" y="2571750"/>
          <a:ext cx="14097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0" name="Equation" r:id="rId4" imgW="838080" imgH="253800" progId="Equation.3">
                  <p:embed/>
                </p:oleObj>
              </mc:Choice>
              <mc:Fallback>
                <p:oleObj name="Equation" r:id="rId4" imgW="838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325" y="2571750"/>
                        <a:ext cx="140970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0886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814638" y="3886200"/>
          <a:ext cx="1166812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1" name="Equation" r:id="rId6" imgW="685800" imgH="228600" progId="Equation.3">
                  <p:embed/>
                </p:oleObj>
              </mc:Choice>
              <mc:Fallback>
                <p:oleObj name="Equation" r:id="rId6" imgW="68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638" y="3886200"/>
                        <a:ext cx="1166812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0904" name="Group 24"/>
          <p:cNvGrpSpPr>
            <a:grpSpLocks/>
          </p:cNvGrpSpPr>
          <p:nvPr/>
        </p:nvGrpSpPr>
        <p:grpSpPr bwMode="auto">
          <a:xfrm>
            <a:off x="6459538" y="3355975"/>
            <a:ext cx="1870075" cy="1498600"/>
            <a:chOff x="2880" y="2078"/>
            <a:chExt cx="1178" cy="944"/>
          </a:xfrm>
        </p:grpSpPr>
        <p:sp>
          <p:nvSpPr>
            <p:cNvPr id="1530888" name="Line 8"/>
            <p:cNvSpPr>
              <a:spLocks noChangeShapeType="1"/>
            </p:cNvSpPr>
            <p:nvPr/>
          </p:nvSpPr>
          <p:spPr bwMode="auto">
            <a:xfrm>
              <a:off x="3016" y="2115"/>
              <a:ext cx="680" cy="9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530889" name="Oval 9"/>
            <p:cNvSpPr>
              <a:spLocks noChangeArrowheads="1"/>
            </p:cNvSpPr>
            <p:nvPr/>
          </p:nvSpPr>
          <p:spPr bwMode="auto">
            <a:xfrm>
              <a:off x="3334" y="2251"/>
              <a:ext cx="44" cy="44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30890" name="Oval 10"/>
            <p:cNvSpPr>
              <a:spLocks noChangeArrowheads="1"/>
            </p:cNvSpPr>
            <p:nvPr/>
          </p:nvSpPr>
          <p:spPr bwMode="auto">
            <a:xfrm>
              <a:off x="2971" y="2387"/>
              <a:ext cx="44" cy="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30891" name="Oval 11"/>
            <p:cNvSpPr>
              <a:spLocks noChangeArrowheads="1"/>
            </p:cNvSpPr>
            <p:nvPr/>
          </p:nvSpPr>
          <p:spPr bwMode="auto">
            <a:xfrm>
              <a:off x="2880" y="2704"/>
              <a:ext cx="44" cy="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30892" name="Oval 12"/>
            <p:cNvSpPr>
              <a:spLocks noChangeArrowheads="1"/>
            </p:cNvSpPr>
            <p:nvPr/>
          </p:nvSpPr>
          <p:spPr bwMode="auto">
            <a:xfrm>
              <a:off x="3334" y="2886"/>
              <a:ext cx="44" cy="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30893" name="Oval 13"/>
            <p:cNvSpPr>
              <a:spLocks noChangeArrowheads="1"/>
            </p:cNvSpPr>
            <p:nvPr/>
          </p:nvSpPr>
          <p:spPr bwMode="auto">
            <a:xfrm>
              <a:off x="3696" y="2750"/>
              <a:ext cx="44" cy="44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30894" name="Oval 14"/>
            <p:cNvSpPr>
              <a:spLocks noChangeArrowheads="1"/>
            </p:cNvSpPr>
            <p:nvPr/>
          </p:nvSpPr>
          <p:spPr bwMode="auto">
            <a:xfrm>
              <a:off x="3742" y="2251"/>
              <a:ext cx="44" cy="44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30895" name="Oval 15"/>
            <p:cNvSpPr>
              <a:spLocks noChangeArrowheads="1"/>
            </p:cNvSpPr>
            <p:nvPr/>
          </p:nvSpPr>
          <p:spPr bwMode="auto">
            <a:xfrm>
              <a:off x="4014" y="2704"/>
              <a:ext cx="44" cy="44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30896" name="Line 16"/>
            <p:cNvSpPr>
              <a:spLocks noChangeShapeType="1"/>
            </p:cNvSpPr>
            <p:nvPr/>
          </p:nvSpPr>
          <p:spPr bwMode="auto">
            <a:xfrm flipV="1">
              <a:off x="3334" y="2251"/>
              <a:ext cx="362" cy="3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530897" name="Object 17"/>
            <p:cNvGraphicFramePr>
              <a:graphicFrameLocks noChangeAspect="1"/>
            </p:cNvGraphicFramePr>
            <p:nvPr/>
          </p:nvGraphicFramePr>
          <p:xfrm>
            <a:off x="3582" y="2078"/>
            <a:ext cx="174" cy="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12" name="Equation" r:id="rId8" imgW="152280" imgH="139680" progId="Equation.3">
                    <p:embed/>
                  </p:oleObj>
                </mc:Choice>
                <mc:Fallback>
                  <p:oleObj name="Equation" r:id="rId8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2" y="2078"/>
                          <a:ext cx="174" cy="1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0898" name="Oval 18"/>
            <p:cNvSpPr>
              <a:spLocks noChangeArrowheads="1"/>
            </p:cNvSpPr>
            <p:nvPr/>
          </p:nvSpPr>
          <p:spPr bwMode="auto">
            <a:xfrm>
              <a:off x="3651" y="2478"/>
              <a:ext cx="44" cy="44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1530901" name="AutoShape 21"/>
            <p:cNvCxnSpPr>
              <a:cxnSpLocks noChangeShapeType="1"/>
              <a:stCxn id="1530896" idx="0"/>
              <a:endCxn id="1530898" idx="2"/>
            </p:cNvCxnSpPr>
            <p:nvPr/>
          </p:nvCxnSpPr>
          <p:spPr bwMode="auto">
            <a:xfrm flipV="1">
              <a:off x="3334" y="2500"/>
              <a:ext cx="317" cy="69"/>
            </a:xfrm>
            <a:prstGeom prst="straightConnector1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30902" name="Line 22"/>
            <p:cNvSpPr>
              <a:spLocks noChangeShapeType="1"/>
            </p:cNvSpPr>
            <p:nvPr/>
          </p:nvSpPr>
          <p:spPr bwMode="auto">
            <a:xfrm flipH="1" flipV="1">
              <a:off x="3551" y="2364"/>
              <a:ext cx="100" cy="114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530903" name="Object 23"/>
            <p:cNvGraphicFramePr>
              <a:graphicFrameLocks noChangeAspect="1"/>
            </p:cNvGraphicFramePr>
            <p:nvPr/>
          </p:nvGraphicFramePr>
          <p:xfrm>
            <a:off x="3704" y="2482"/>
            <a:ext cx="174" cy="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13" name="Equation" r:id="rId10" imgW="152280" imgH="164880" progId="Equation.3">
                    <p:embed/>
                  </p:oleObj>
                </mc:Choice>
                <mc:Fallback>
                  <p:oleObj name="Equation" r:id="rId10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4" y="2482"/>
                          <a:ext cx="174" cy="1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30905" name="Object 25"/>
          <p:cNvGraphicFramePr>
            <a:graphicFrameLocks noChangeAspect="1"/>
          </p:cNvGraphicFramePr>
          <p:nvPr/>
        </p:nvGraphicFramePr>
        <p:xfrm>
          <a:off x="2368550" y="3168650"/>
          <a:ext cx="30797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4" name="Equation" r:id="rId12" imgW="1752480" imgH="253800" progId="Equation.3">
                  <p:embed/>
                </p:oleObj>
              </mc:Choice>
              <mc:Fallback>
                <p:oleObj name="Equation" r:id="rId12" imgW="1752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3168650"/>
                        <a:ext cx="307975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72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7735C-9F81-2343-A374-4916BDF3D701}" type="slidenum">
              <a:rPr lang="en-US"/>
              <a:pPr/>
              <a:t>24</a:t>
            </a:fld>
            <a:endParaRPr lang="en-US"/>
          </a:p>
        </p:txBody>
      </p:sp>
      <p:sp>
        <p:nvSpPr>
          <p:cNvPr id="151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Result on INRIA database</a:t>
            </a:r>
          </a:p>
        </p:txBody>
      </p:sp>
      <p:pic>
        <p:nvPicPr>
          <p:cNvPr id="1514501" name="Picture 5" descr="de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312988"/>
            <a:ext cx="2741612" cy="223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14502" name="Picture 6" descr="det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15888"/>
            <a:ext cx="2741612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14504" name="Picture 8" descr="plot-hog-inr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068638"/>
            <a:ext cx="4200525" cy="316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1450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Test Set contains 287 images</a:t>
            </a:r>
          </a:p>
          <a:p>
            <a:r>
              <a:rPr lang="en-US" sz="2000"/>
              <a:t>Resolution ~640x480</a:t>
            </a:r>
          </a:p>
          <a:p>
            <a:r>
              <a:rPr lang="en-US" sz="2000"/>
              <a:t>589 persons</a:t>
            </a:r>
          </a:p>
          <a:p>
            <a:r>
              <a:rPr lang="en-US" sz="2000"/>
              <a:t>Avg. size: 288 pixels</a:t>
            </a:r>
          </a:p>
        </p:txBody>
      </p:sp>
      <p:pic>
        <p:nvPicPr>
          <p:cNvPr id="1514506" name="Picture 10" descr="det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4630738"/>
            <a:ext cx="2692400" cy="2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97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0D5F80-123B-8B47-B341-C112F1355F8A}" type="slidenum">
              <a:rPr lang="en-US"/>
              <a:pPr/>
              <a:t>25</a:t>
            </a:fld>
            <a:endParaRPr lang="en-US"/>
          </a:p>
        </p:txBody>
      </p:sp>
      <p:sp>
        <p:nvSpPr>
          <p:cNvPr id="160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</a:t>
            </a:r>
          </a:p>
        </p:txBody>
      </p:sp>
      <p:pic>
        <p:nvPicPr>
          <p:cNvPr id="1606660" name="inria-dalal-people.mpe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4288" y="1363663"/>
            <a:ext cx="6858000" cy="4572000"/>
          </a:xfrm>
        </p:spPr>
      </p:pic>
    </p:spTree>
    <p:extLst>
      <p:ext uri="{BB962C8B-B14F-4D97-AF65-F5344CB8AC3E}">
        <p14:creationId xmlns:p14="http://schemas.microsoft.com/office/powerpoint/2010/main" val="281704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066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066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666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06660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3763962"/>
            <a:ext cx="7772400" cy="1362075"/>
          </a:xfrm>
        </p:spPr>
        <p:txBody>
          <a:bodyPr/>
          <a:lstStyle/>
          <a:p>
            <a:pPr algn="ctr"/>
            <a:r>
              <a:rPr lang="en-US"/>
              <a:t>Computer </a:t>
            </a:r>
            <a:r>
              <a:rPr lang="en-US" smtClean="0"/>
              <a:t>Vision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3613150"/>
            <a:ext cx="7772400" cy="1500187"/>
          </a:xfrm>
        </p:spPr>
        <p:txBody>
          <a:bodyPr/>
          <a:lstStyle/>
          <a:p>
            <a:pPr algn="ctr"/>
            <a:r>
              <a:rPr lang="en-US" dirty="0" smtClean="0"/>
              <a:t>Fall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6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001000" cy="838200"/>
          </a:xfrm>
        </p:spPr>
        <p:txBody>
          <a:bodyPr/>
          <a:lstStyle/>
          <a:p>
            <a:r>
              <a:rPr lang="en-US" dirty="0" smtClean="0"/>
              <a:t>Last Class: Pedestrian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Features: Histograms of oriented gradients (HOG)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Partition image into 8x8 pixel blocks and compute histogram of gradient orientations in each block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Learn a pedestrian template using a linear support vector machine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At test time, convolve feature map with template</a:t>
            </a:r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3991977"/>
            <a:ext cx="3590192" cy="172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3981804"/>
            <a:ext cx="3590192" cy="173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981804"/>
            <a:ext cx="609600" cy="167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1" y="3981804"/>
            <a:ext cx="3048000" cy="171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61354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 smtClean="0"/>
              <a:t>N. </a:t>
            </a:r>
            <a:r>
              <a:rPr lang="en-US" sz="1800" b="0" dirty="0" err="1" smtClean="0"/>
              <a:t>Dalal</a:t>
            </a:r>
            <a:r>
              <a:rPr lang="en-US" sz="1800" b="0" dirty="0" smtClean="0"/>
              <a:t> and B. </a:t>
            </a:r>
            <a:r>
              <a:rPr lang="en-US" sz="1800" b="0" dirty="0" err="1" smtClean="0"/>
              <a:t>Triggs</a:t>
            </a:r>
            <a:r>
              <a:rPr lang="en-US" sz="1800" b="0" dirty="0" smtClean="0"/>
              <a:t>, </a:t>
            </a:r>
            <a:r>
              <a:rPr lang="en-US" sz="1800" b="0" dirty="0" smtClean="0">
                <a:hlinkClick r:id="rId7"/>
              </a:rPr>
              <a:t>Histograms of Oriented Gradients for Human Detection</a:t>
            </a:r>
            <a:r>
              <a:rPr lang="en-US" sz="1800" b="0" dirty="0" smtClean="0"/>
              <a:t>, CVPR 2005</a:t>
            </a:r>
            <a:endParaRPr lang="en-US" sz="1800" b="0" dirty="0"/>
          </a:p>
        </p:txBody>
      </p:sp>
      <p:sp>
        <p:nvSpPr>
          <p:cNvPr id="9" name="Rectangle 8"/>
          <p:cNvSpPr/>
          <p:nvPr/>
        </p:nvSpPr>
        <p:spPr>
          <a:xfrm>
            <a:off x="4286404" y="3516868"/>
            <a:ext cx="1120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0" dirty="0" smtClean="0"/>
              <a:t>Template</a:t>
            </a:r>
            <a:endParaRPr lang="en-US" sz="1800" b="0" dirty="0"/>
          </a:p>
        </p:txBody>
      </p:sp>
      <p:sp>
        <p:nvSpPr>
          <p:cNvPr id="10" name="Rectangle 9"/>
          <p:cNvSpPr/>
          <p:nvPr/>
        </p:nvSpPr>
        <p:spPr>
          <a:xfrm>
            <a:off x="1066800" y="3505200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 smtClean="0"/>
              <a:t>HOG feature map</a:t>
            </a:r>
            <a:endParaRPr lang="en-US" sz="1800" b="0" dirty="0"/>
          </a:p>
        </p:txBody>
      </p:sp>
      <p:sp>
        <p:nvSpPr>
          <p:cNvPr id="11" name="Rectangle 10"/>
          <p:cNvSpPr/>
          <p:nvPr/>
        </p:nvSpPr>
        <p:spPr>
          <a:xfrm>
            <a:off x="6019800" y="3505200"/>
            <a:ext cx="2582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0" dirty="0" smtClean="0"/>
              <a:t>Detector response map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68966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Discriminative part-based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423101"/>
            <a:ext cx="2693106" cy="200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99" y="1372024"/>
            <a:ext cx="3227457" cy="213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1" y="3785392"/>
            <a:ext cx="3190517" cy="208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457700"/>
            <a:ext cx="41338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0198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 smtClean="0"/>
              <a:t>P. </a:t>
            </a:r>
            <a:r>
              <a:rPr lang="en-US" sz="1800" b="0" dirty="0" err="1" smtClean="0"/>
              <a:t>Felzenszwalb</a:t>
            </a:r>
            <a:r>
              <a:rPr lang="en-US" sz="1800" b="0" dirty="0" smtClean="0"/>
              <a:t>, R. </a:t>
            </a:r>
            <a:r>
              <a:rPr lang="en-US" sz="1800" b="0" dirty="0" err="1" smtClean="0"/>
              <a:t>Girshick</a:t>
            </a:r>
            <a:r>
              <a:rPr lang="en-US" sz="1800" b="0" dirty="0" smtClean="0"/>
              <a:t>, D. </a:t>
            </a:r>
            <a:r>
              <a:rPr lang="en-US" sz="1800" b="0" dirty="0" err="1" smtClean="0"/>
              <a:t>McAllester</a:t>
            </a:r>
            <a:r>
              <a:rPr lang="en-US" sz="1800" b="0" dirty="0" smtClean="0"/>
              <a:t>, D. </a:t>
            </a:r>
            <a:r>
              <a:rPr lang="en-US" sz="1800" b="0" dirty="0" err="1" smtClean="0"/>
              <a:t>Ramanan</a:t>
            </a:r>
            <a:r>
              <a:rPr lang="en-US" sz="1800" b="0" dirty="0" smtClean="0"/>
              <a:t>, </a:t>
            </a:r>
            <a:r>
              <a:rPr lang="en-US" sz="1800" b="0" dirty="0" smtClean="0">
                <a:hlinkClick r:id="rId7"/>
              </a:rPr>
              <a:t>Object Detection with Discriminatively Trained Part Based Models</a:t>
            </a:r>
            <a:r>
              <a:rPr lang="en-US" sz="1800" b="0" dirty="0" smtClean="0"/>
              <a:t>, PAMI 32(9), 2010</a:t>
            </a:r>
            <a:endParaRPr lang="en-US" sz="1800" b="0" dirty="0"/>
          </a:p>
        </p:txBody>
      </p:sp>
      <p:sp>
        <p:nvSpPr>
          <p:cNvPr id="13" name="Rectangle 12"/>
          <p:cNvSpPr/>
          <p:nvPr/>
        </p:nvSpPr>
        <p:spPr>
          <a:xfrm>
            <a:off x="5257800" y="838200"/>
            <a:ext cx="863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 smtClean="0"/>
              <a:t>Root filter</a:t>
            </a:r>
            <a:endParaRPr lang="en-US" sz="1800" b="0" dirty="0"/>
          </a:p>
        </p:txBody>
      </p:sp>
      <p:sp>
        <p:nvSpPr>
          <p:cNvPr id="14" name="Rectangle 13"/>
          <p:cNvSpPr/>
          <p:nvPr/>
        </p:nvSpPr>
        <p:spPr>
          <a:xfrm>
            <a:off x="6222787" y="838200"/>
            <a:ext cx="863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 smtClean="0"/>
              <a:t>Part filters</a:t>
            </a:r>
            <a:endParaRPr lang="en-US" sz="1800" b="0" dirty="0"/>
          </a:p>
        </p:txBody>
      </p:sp>
      <p:sp>
        <p:nvSpPr>
          <p:cNvPr id="15" name="Rectangle 14"/>
          <p:cNvSpPr/>
          <p:nvPr/>
        </p:nvSpPr>
        <p:spPr>
          <a:xfrm>
            <a:off x="6781800" y="838200"/>
            <a:ext cx="1702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 smtClean="0"/>
              <a:t>Deformation weights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90408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153400" cy="5257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Multiscale</a:t>
            </a:r>
            <a:r>
              <a:rPr lang="en-US" sz="2400" dirty="0" smtClean="0"/>
              <a:t> model: the resolution of part </a:t>
            </a:r>
            <a:br>
              <a:rPr lang="en-US" sz="2400" dirty="0" smtClean="0"/>
            </a:br>
            <a:r>
              <a:rPr lang="en-US" sz="2400" dirty="0" smtClean="0"/>
              <a:t>filters is twice the resolution of  the root</a:t>
            </a:r>
            <a:endParaRPr lang="en-US" sz="2400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864371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990600"/>
            <a:ext cx="1905000" cy="121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241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3886E-50E0-6146-B2F8-AB4D7D9A8609}" type="slidenum">
              <a:rPr lang="en-US"/>
              <a:pPr/>
              <a:t>3</a:t>
            </a:fld>
            <a:endParaRPr lang="en-US"/>
          </a:p>
        </p:txBody>
      </p:sp>
      <p:sp>
        <p:nvSpPr>
          <p:cNvPr id="146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Gradient Histograms</a:t>
            </a:r>
          </a:p>
        </p:txBody>
      </p:sp>
      <p:sp>
        <p:nvSpPr>
          <p:cNvPr id="146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become extremely popular and successful in the vision community</a:t>
            </a:r>
          </a:p>
          <a:p>
            <a:r>
              <a:rPr lang="en-US" dirty="0"/>
              <a:t>Avoid hard decisions compared to edge based features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SIFT (Scale-Invariant Image Transform)</a:t>
            </a:r>
          </a:p>
          <a:p>
            <a:pPr lvl="1"/>
            <a:r>
              <a:rPr lang="en-US" dirty="0" smtClean="0"/>
              <a:t>HOG </a:t>
            </a:r>
            <a:r>
              <a:rPr lang="en-US" dirty="0"/>
              <a:t>(Histogram of Oriented Gradients)</a:t>
            </a:r>
          </a:p>
        </p:txBody>
      </p:sp>
    </p:spTree>
    <p:extLst>
      <p:ext uri="{BB962C8B-B14F-4D97-AF65-F5344CB8AC3E}">
        <p14:creationId xmlns:p14="http://schemas.microsoft.com/office/powerpoint/2010/main" val="120709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an object hypothesis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The score of a hypothesis is the sum of filter scores minus the sum of deformation costs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</p:txBody>
      </p:sp>
      <p:graphicFrame>
        <p:nvGraphicFramePr>
          <p:cNvPr id="57347" name="Content Placeholder 3"/>
          <p:cNvGraphicFramePr>
            <a:graphicFrameLocks noChangeAspect="1"/>
          </p:cNvGraphicFramePr>
          <p:nvPr/>
        </p:nvGraphicFramePr>
        <p:xfrm>
          <a:off x="268288" y="2209800"/>
          <a:ext cx="81137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4" imgW="3543120" imgH="431640" progId="Equation.3">
                  <p:embed/>
                </p:oleObj>
              </mc:Choice>
              <mc:Fallback>
                <p:oleObj name="Equation" r:id="rId4" imgW="3543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2209800"/>
                        <a:ext cx="8113712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 rot="5400000" flipH="1" flipV="1">
            <a:off x="3141258" y="3215869"/>
            <a:ext cx="57866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996957" y="358219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0000FF"/>
                </a:solidFill>
              </a:rPr>
              <a:t>Filters</a:t>
            </a:r>
            <a:endParaRPr lang="en-US" sz="1800" b="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1828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err="1" smtClean="0">
                <a:solidFill>
                  <a:srgbClr val="FF0000"/>
                </a:solidFill>
              </a:rPr>
              <a:t>Subwindow</a:t>
            </a:r>
            <a:r>
              <a:rPr lang="en-US" sz="1800" b="0" dirty="0" smtClean="0">
                <a:solidFill>
                  <a:srgbClr val="FF0000"/>
                </a:solidFill>
              </a:rPr>
              <a:t> features</a:t>
            </a:r>
            <a:endParaRPr lang="en-US" sz="1800" b="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 flipH="1" flipV="1">
            <a:off x="5273269" y="3215075"/>
            <a:ext cx="580251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343400" y="3581400"/>
            <a:ext cx="247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0000FF"/>
                </a:solidFill>
              </a:rPr>
              <a:t>Deformation weights</a:t>
            </a:r>
            <a:endParaRPr lang="en-US" sz="1800" b="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20690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FF0000"/>
                </a:solidFill>
              </a:rPr>
              <a:t>Displacements</a:t>
            </a:r>
            <a:endParaRPr lang="en-US" sz="1800" b="0" dirty="0">
              <a:solidFill>
                <a:srgbClr val="FF0000"/>
              </a:solidFill>
            </a:endParaRPr>
          </a:p>
        </p:txBody>
      </p:sp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40" y="4419600"/>
            <a:ext cx="155366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683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an object hypothesis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The score of a hypothesis is the sum of filter scores minus the sum of deformation costs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Pictorial structures</a:t>
            </a:r>
            <a:endParaRPr lang="en-US" sz="2400" dirty="0"/>
          </a:p>
        </p:txBody>
      </p:sp>
      <p:graphicFrame>
        <p:nvGraphicFramePr>
          <p:cNvPr id="28" name="Content Placeholder 5"/>
          <p:cNvGraphicFramePr>
            <a:graphicFrameLocks noChangeAspect="1"/>
          </p:cNvGraphicFramePr>
          <p:nvPr/>
        </p:nvGraphicFramePr>
        <p:xfrm>
          <a:off x="2971801" y="5130225"/>
          <a:ext cx="4343399" cy="72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Equation" r:id="rId4" imgW="2145960" imgH="355320" progId="Equation.3">
                  <p:embed/>
                </p:oleObj>
              </mc:Choice>
              <mc:Fallback>
                <p:oleObj name="Equation" r:id="rId4" imgW="214596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1" y="5130225"/>
                        <a:ext cx="4343399" cy="72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4464452" y="5816025"/>
            <a:ext cx="11743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Matching cost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30" name="Text Box 39"/>
          <p:cNvSpPr txBox="1">
            <a:spLocks noChangeArrowheads="1"/>
          </p:cNvSpPr>
          <p:nvPr/>
        </p:nvSpPr>
        <p:spPr bwMode="auto">
          <a:xfrm>
            <a:off x="5777696" y="5779294"/>
            <a:ext cx="16899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Deformation cost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4908631"/>
            <a:ext cx="1249760" cy="179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Content Placeholder 3"/>
          <p:cNvGraphicFramePr>
            <a:graphicFrameLocks noChangeAspect="1"/>
          </p:cNvGraphicFramePr>
          <p:nvPr/>
        </p:nvGraphicFramePr>
        <p:xfrm>
          <a:off x="268288" y="2209800"/>
          <a:ext cx="81137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Equation" r:id="rId7" imgW="3543120" imgH="431640" progId="Equation.3">
                  <p:embed/>
                </p:oleObj>
              </mc:Choice>
              <mc:Fallback>
                <p:oleObj name="Equation" r:id="rId7" imgW="3543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2209800"/>
                        <a:ext cx="8113712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 bwMode="auto">
          <a:xfrm rot="5400000" flipH="1" flipV="1">
            <a:off x="3141258" y="3215869"/>
            <a:ext cx="57866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996957" y="358219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0000FF"/>
                </a:solidFill>
              </a:rPr>
              <a:t>Filters</a:t>
            </a:r>
            <a:endParaRPr lang="en-US" sz="1800" b="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5200" y="1828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err="1" smtClean="0">
                <a:solidFill>
                  <a:srgbClr val="FF0000"/>
                </a:solidFill>
              </a:rPr>
              <a:t>Subwindow</a:t>
            </a:r>
            <a:r>
              <a:rPr lang="en-US" sz="1800" b="0" dirty="0" smtClean="0">
                <a:solidFill>
                  <a:srgbClr val="FF0000"/>
                </a:solidFill>
              </a:rPr>
              <a:t> features</a:t>
            </a:r>
            <a:endParaRPr lang="en-US" sz="1800" b="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 flipH="1" flipV="1">
            <a:off x="5273269" y="3215075"/>
            <a:ext cx="580251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343400" y="3581400"/>
            <a:ext cx="247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0000FF"/>
                </a:solidFill>
              </a:rPr>
              <a:t>Deformation weights</a:t>
            </a:r>
            <a:endParaRPr lang="en-US" sz="1800" b="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7400" y="20690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FF0000"/>
                </a:solidFill>
              </a:rPr>
              <a:t>Displacements</a:t>
            </a:r>
            <a:endParaRPr lang="en-US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5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an object hypothesis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The score of a hypothesis is the sum of filter scores minus the sum of deformation costs</a:t>
            </a:r>
            <a:endParaRPr lang="en-US" sz="2400" dirty="0"/>
          </a:p>
        </p:txBody>
      </p:sp>
      <p:graphicFrame>
        <p:nvGraphicFramePr>
          <p:cNvPr id="57348" name="Content Placeholder 3"/>
          <p:cNvGraphicFramePr>
            <a:graphicFrameLocks noChangeAspect="1"/>
          </p:cNvGraphicFramePr>
          <p:nvPr/>
        </p:nvGraphicFramePr>
        <p:xfrm>
          <a:off x="2786062" y="4419600"/>
          <a:ext cx="40719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" name="Equation" r:id="rId4" imgW="1206360" imgH="203040" progId="Equation.3">
                  <p:embed/>
                </p:oleObj>
              </mc:Choice>
              <mc:Fallback>
                <p:oleObj name="Equation" r:id="rId4" imgW="1206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2" y="4419600"/>
                        <a:ext cx="407193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40" y="4419600"/>
            <a:ext cx="155366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 bwMode="auto">
          <a:xfrm rot="5400000" flipH="1" flipV="1">
            <a:off x="4725591" y="5104209"/>
            <a:ext cx="609600" cy="45958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581400" y="5684062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0000FF"/>
                </a:solidFill>
              </a:rPr>
              <a:t>Concatenation of filter and deformation weights </a:t>
            </a:r>
            <a:endParaRPr lang="en-US" sz="1800" b="0" dirty="0">
              <a:solidFill>
                <a:srgbClr val="0000FF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rot="16200000" flipV="1">
            <a:off x="6135293" y="5068491"/>
            <a:ext cx="609599" cy="5310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096000" y="5684062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FF0000"/>
                </a:solidFill>
              </a:rPr>
              <a:t>Concatenation of </a:t>
            </a:r>
            <a:r>
              <a:rPr lang="en-US" sz="1800" b="0" dirty="0" err="1" smtClean="0">
                <a:solidFill>
                  <a:srgbClr val="FF0000"/>
                </a:solidFill>
              </a:rPr>
              <a:t>subwindow</a:t>
            </a:r>
            <a:r>
              <a:rPr lang="en-US" sz="1800" b="0" dirty="0" smtClean="0">
                <a:solidFill>
                  <a:srgbClr val="FF0000"/>
                </a:solidFill>
              </a:rPr>
              <a:t> features and displacements</a:t>
            </a:r>
            <a:endParaRPr lang="en-US" sz="1800" b="0" dirty="0">
              <a:solidFill>
                <a:srgbClr val="FF0000"/>
              </a:solidFill>
            </a:endParaRPr>
          </a:p>
        </p:txBody>
      </p:sp>
      <p:graphicFrame>
        <p:nvGraphicFramePr>
          <p:cNvPr id="17" name="Content Placeholder 3"/>
          <p:cNvGraphicFramePr>
            <a:graphicFrameLocks noChangeAspect="1"/>
          </p:cNvGraphicFramePr>
          <p:nvPr/>
        </p:nvGraphicFramePr>
        <p:xfrm>
          <a:off x="268288" y="2209800"/>
          <a:ext cx="81137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Equation" r:id="rId7" imgW="3543120" imgH="431640" progId="Equation.3">
                  <p:embed/>
                </p:oleObj>
              </mc:Choice>
              <mc:Fallback>
                <p:oleObj name="Equation" r:id="rId7" imgW="3543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2209800"/>
                        <a:ext cx="8113712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 bwMode="auto">
          <a:xfrm rot="5400000" flipH="1" flipV="1">
            <a:off x="3141258" y="3215869"/>
            <a:ext cx="57866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996957" y="358219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0000FF"/>
                </a:solidFill>
              </a:rPr>
              <a:t>Filters</a:t>
            </a:r>
            <a:endParaRPr lang="en-US" sz="1800" b="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5200" y="1828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err="1" smtClean="0">
                <a:solidFill>
                  <a:srgbClr val="FF0000"/>
                </a:solidFill>
              </a:rPr>
              <a:t>Subwindow</a:t>
            </a:r>
            <a:r>
              <a:rPr lang="en-US" sz="1800" b="0" dirty="0" smtClean="0">
                <a:solidFill>
                  <a:srgbClr val="FF0000"/>
                </a:solidFill>
              </a:rPr>
              <a:t> features</a:t>
            </a:r>
            <a:endParaRPr lang="en-US" sz="1800" b="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5400000" flipH="1" flipV="1">
            <a:off x="5273269" y="3215075"/>
            <a:ext cx="580251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343400" y="3581400"/>
            <a:ext cx="247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0000FF"/>
                </a:solidFill>
              </a:rPr>
              <a:t>Deformation weights</a:t>
            </a:r>
            <a:endParaRPr lang="en-US" sz="1800" b="0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7400" y="20690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FF0000"/>
                </a:solidFill>
              </a:rPr>
              <a:t>Displacements</a:t>
            </a:r>
            <a:endParaRPr lang="en-US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26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924800" cy="5257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Define the score of each root filter location as the score giving the best part placements: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81200" y="1828800"/>
          <a:ext cx="5420967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Equation" r:id="rId4" imgW="2095200" imgH="291960" progId="Equation.3">
                  <p:embed/>
                </p:oleObj>
              </mc:Choice>
              <mc:Fallback>
                <p:oleObj name="Equation" r:id="rId4" imgW="20952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828800"/>
                        <a:ext cx="5420967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46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924800" cy="5257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Define the score of each root filter location as the score given the best part placements: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Efficient computation: </a:t>
            </a:r>
            <a:r>
              <a:rPr lang="en-US" sz="2400" i="1" dirty="0" smtClean="0"/>
              <a:t>generalized distance transforms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For each “default” part location, find the best-scoring displacement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81200" y="1828800"/>
          <a:ext cx="5420967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0" name="Equation" r:id="rId4" imgW="2095200" imgH="291960" progId="Equation.3">
                  <p:embed/>
                </p:oleObj>
              </mc:Choice>
              <mc:Fallback>
                <p:oleObj name="Equation" r:id="rId4" imgW="20952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828800"/>
                        <a:ext cx="5420967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85800" y="4074016"/>
          <a:ext cx="7696200" cy="650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name="Equation" r:id="rId6" imgW="3606480" imgH="304560" progId="Equation.3">
                  <p:embed/>
                </p:oleObj>
              </mc:Choice>
              <mc:Fallback>
                <p:oleObj name="Equation" r:id="rId6" imgW="36064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074016"/>
                        <a:ext cx="7696200" cy="6503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5400" y="5181600"/>
            <a:ext cx="1428750" cy="118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1400" y="4876800"/>
            <a:ext cx="3505200" cy="175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81400" y="4876800"/>
            <a:ext cx="350519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219200" y="6336268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 smtClean="0"/>
              <a:t>Head filter</a:t>
            </a:r>
            <a:endParaRPr lang="en-US" sz="1800" b="0" dirty="0"/>
          </a:p>
        </p:txBody>
      </p:sp>
      <p:sp>
        <p:nvSpPr>
          <p:cNvPr id="11" name="Rectangle 10"/>
          <p:cNvSpPr/>
          <p:nvPr/>
        </p:nvSpPr>
        <p:spPr>
          <a:xfrm>
            <a:off x="3352800" y="6172200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 smtClean="0">
                <a:solidFill>
                  <a:schemeClr val="bg1"/>
                </a:solidFill>
              </a:rPr>
              <a:t>Head filter responses</a:t>
            </a:r>
            <a:endParaRPr lang="en-US" sz="1800" b="0" dirty="0">
              <a:solidFill>
                <a:schemeClr val="bg1"/>
              </a:solidFill>
            </a:endParaRPr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81400" y="4876800"/>
            <a:ext cx="3505200" cy="173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352800" y="6172200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 smtClean="0">
                <a:solidFill>
                  <a:schemeClr val="bg1"/>
                </a:solidFill>
              </a:rPr>
              <a:t>Distance transform</a:t>
            </a:r>
            <a:endParaRPr lang="en-US" sz="1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2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8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9338" y="914400"/>
            <a:ext cx="644306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556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133600"/>
            <a:ext cx="2693106" cy="200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0"/>
            <a:ext cx="507272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156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Training data consists of images with labeled bounding boxes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Need to learn the filters and deformation parameters</a:t>
            </a:r>
            <a:endParaRPr lang="en-US" sz="2400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0"/>
            <a:ext cx="822279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350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5638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Classifier has the form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i="1" dirty="0" smtClean="0"/>
              <a:t>w</a:t>
            </a:r>
            <a:r>
              <a:rPr lang="en-US" sz="2400" dirty="0" smtClean="0"/>
              <a:t> are model parameters, </a:t>
            </a:r>
            <a:r>
              <a:rPr lang="en-US" sz="2400" i="1" dirty="0" smtClean="0"/>
              <a:t>z</a:t>
            </a:r>
            <a:r>
              <a:rPr lang="en-US" sz="2400" dirty="0" smtClean="0"/>
              <a:t> are </a:t>
            </a:r>
            <a:r>
              <a:rPr lang="en-US" sz="2400" i="1" dirty="0" smtClean="0"/>
              <a:t>latent</a:t>
            </a:r>
            <a:r>
              <a:rPr lang="en-US" sz="2400" dirty="0" smtClean="0"/>
              <a:t> hypotheses (</a:t>
            </a:r>
            <a:r>
              <a:rPr lang="es-ES_tradnl" sz="2400" dirty="0" smtClean="0"/>
              <a:t>z </a:t>
            </a:r>
            <a:r>
              <a:rPr lang="es-ES_tradnl" sz="2400" dirty="0"/>
              <a:t>= </a:t>
            </a:r>
            <a:r>
              <a:rPr lang="es-ES_tradnl" sz="2400" dirty="0" smtClean="0"/>
              <a:t>(c,p</a:t>
            </a:r>
            <a:r>
              <a:rPr lang="es-ES_tradnl" sz="2400" baseline="-25000" dirty="0" smtClean="0"/>
              <a:t>0</a:t>
            </a:r>
            <a:r>
              <a:rPr lang="es-ES_tradnl" sz="2400" dirty="0"/>
              <a:t>,...,</a:t>
            </a:r>
            <a:r>
              <a:rPr lang="es-ES_tradnl" sz="2400" dirty="0" err="1"/>
              <a:t>p</a:t>
            </a:r>
            <a:r>
              <a:rPr lang="es-ES_tradnl" sz="2400" baseline="-25000" dirty="0" err="1"/>
              <a:t>nc</a:t>
            </a:r>
            <a:r>
              <a:rPr lang="es-ES_tradnl" sz="2400" dirty="0" smtClean="0"/>
              <a:t>) </a:t>
            </a:r>
            <a:r>
              <a:rPr lang="es-ES_tradnl" sz="2400" dirty="0" err="1" smtClean="0"/>
              <a:t>parameters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for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model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component</a:t>
            </a:r>
            <a:r>
              <a:rPr lang="es-ES_tradnl" sz="2400" dirty="0" smtClean="0"/>
              <a:t> C), </a:t>
            </a:r>
            <a:r>
              <a:rPr lang="es-ES_tradnl" sz="2400" dirty="0" err="1" smtClean="0"/>
              <a:t>represents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object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configuration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Latent SVM</a:t>
            </a:r>
            <a:r>
              <a:rPr lang="en-US" sz="2400" dirty="0" smtClean="0"/>
              <a:t> training: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Initialize </a:t>
            </a:r>
            <a:r>
              <a:rPr lang="en-US" sz="2400" i="1" dirty="0" smtClean="0"/>
              <a:t>w</a:t>
            </a:r>
            <a:r>
              <a:rPr lang="en-US" sz="2400" dirty="0" smtClean="0"/>
              <a:t> and iterate: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Fix </a:t>
            </a:r>
            <a:r>
              <a:rPr lang="en-US" sz="2000" i="1" dirty="0" smtClean="0"/>
              <a:t>w</a:t>
            </a:r>
            <a:r>
              <a:rPr lang="en-US" sz="2000" dirty="0" smtClean="0"/>
              <a:t> and find the best </a:t>
            </a:r>
            <a:r>
              <a:rPr lang="en-US" sz="2000" i="1" dirty="0" smtClean="0"/>
              <a:t>z</a:t>
            </a:r>
            <a:r>
              <a:rPr lang="en-US" sz="2000" dirty="0" smtClean="0"/>
              <a:t> for each training example (detection)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Fix </a:t>
            </a:r>
            <a:r>
              <a:rPr lang="en-US" sz="2000" i="1" dirty="0" smtClean="0"/>
              <a:t>z</a:t>
            </a:r>
            <a:r>
              <a:rPr lang="en-US" sz="2000" dirty="0" smtClean="0"/>
              <a:t> and solve for </a:t>
            </a:r>
            <a:r>
              <a:rPr lang="en-US" sz="2000" i="1" dirty="0" smtClean="0"/>
              <a:t>w </a:t>
            </a:r>
            <a:r>
              <a:rPr lang="en-US" sz="2000" dirty="0" smtClean="0"/>
              <a:t>(standard SVM training)</a:t>
            </a:r>
          </a:p>
          <a:p>
            <a:pPr lvl="2"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Issue: too many negative examples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Do “data mining” to find “hard” negatives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1962150" y="1633538"/>
          <a:ext cx="4972050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Equation" r:id="rId4" imgW="1473120" imgH="215640" progId="Equation.3">
                  <p:embed/>
                </p:oleObj>
              </mc:Choice>
              <mc:Fallback>
                <p:oleObj name="Equation" r:id="rId4" imgW="1473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1633538"/>
                        <a:ext cx="4972050" cy="728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5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 Edgar Seemann</a:t>
            </a: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1BF6B2-BF3A-7048-94DE-840CBA616054}" type="slidenum">
              <a:rPr lang="en-US"/>
              <a:pPr/>
              <a:t>4</a:t>
            </a:fld>
            <a:endParaRPr lang="en-US"/>
          </a:p>
        </p:txBody>
      </p:sp>
      <p:sp>
        <p:nvSpPr>
          <p:cNvPr id="146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037"/>
            <a:ext cx="7704137" cy="792163"/>
          </a:xfrm>
        </p:spPr>
        <p:txBody>
          <a:bodyPr/>
          <a:lstStyle/>
          <a:p>
            <a:r>
              <a:rPr lang="en-US" dirty="0"/>
              <a:t>Computing gradients</a:t>
            </a:r>
          </a:p>
        </p:txBody>
      </p:sp>
      <p:sp>
        <p:nvSpPr>
          <p:cNvPr id="146944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341438"/>
            <a:ext cx="7705725" cy="4860925"/>
          </a:xfrm>
        </p:spPr>
        <p:txBody>
          <a:bodyPr/>
          <a:lstStyle/>
          <a:p>
            <a:r>
              <a:rPr lang="en-US" sz="2400"/>
              <a:t>One sided:</a:t>
            </a:r>
          </a:p>
          <a:p>
            <a:r>
              <a:rPr lang="en-US" sz="2400"/>
              <a:t>Two sided:</a:t>
            </a:r>
          </a:p>
          <a:p>
            <a:endParaRPr lang="en-US" sz="2400"/>
          </a:p>
          <a:p>
            <a:r>
              <a:rPr lang="en-US" sz="2400"/>
              <a:t>Filter masks in x-direction</a:t>
            </a:r>
          </a:p>
          <a:p>
            <a:pPr lvl="1"/>
            <a:r>
              <a:rPr lang="en-US" sz="2000"/>
              <a:t>One sided:</a:t>
            </a:r>
          </a:p>
          <a:p>
            <a:pPr lvl="1"/>
            <a:r>
              <a:rPr lang="en-US" sz="2000"/>
              <a:t>Two sided:</a:t>
            </a:r>
          </a:p>
          <a:p>
            <a:pPr lvl="1"/>
            <a:endParaRPr lang="en-US" sz="2000"/>
          </a:p>
          <a:p>
            <a:r>
              <a:rPr lang="en-US" sz="2400"/>
              <a:t>Gradient:</a:t>
            </a:r>
          </a:p>
          <a:p>
            <a:pPr lvl="1"/>
            <a:r>
              <a:rPr lang="en-US" sz="2000"/>
              <a:t>Magnitude: </a:t>
            </a:r>
          </a:p>
          <a:p>
            <a:pPr lvl="1"/>
            <a:endParaRPr lang="en-US" sz="2000"/>
          </a:p>
          <a:p>
            <a:pPr lvl="1"/>
            <a:r>
              <a:rPr lang="en-US" sz="2000"/>
              <a:t>Orientation:</a:t>
            </a:r>
          </a:p>
          <a:p>
            <a:pPr lvl="1"/>
            <a:endParaRPr lang="en-US" sz="2000"/>
          </a:p>
        </p:txBody>
      </p:sp>
      <p:graphicFrame>
        <p:nvGraphicFramePr>
          <p:cNvPr id="1469466" name="Object 2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276600" y="5300663"/>
          <a:ext cx="108108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3" name="Equation" r:id="rId4" imgW="914400" imgH="457200" progId="Equation.3">
                  <p:embed/>
                </p:oleObj>
              </mc:Choice>
              <mc:Fallback>
                <p:oleObj name="Equation" r:id="rId4" imgW="914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300663"/>
                        <a:ext cx="1081088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944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059113" y="1268413"/>
          <a:ext cx="26638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4" name="Equation" r:id="rId6" imgW="1917360" imgH="393480" progId="Equation.3">
                  <p:embed/>
                </p:oleObj>
              </mc:Choice>
              <mc:Fallback>
                <p:oleObj name="Equation" r:id="rId6" imgW="1917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268413"/>
                        <a:ext cx="26638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9446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059113" y="1830388"/>
          <a:ext cx="2808287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5" name="Equation" r:id="rId8" imgW="2133360" imgH="393480" progId="Equation.3">
                  <p:embed/>
                </p:oleObj>
              </mc:Choice>
              <mc:Fallback>
                <p:oleObj name="Equation" r:id="rId8" imgW="2133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830388"/>
                        <a:ext cx="2808287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69459" name="Group 19"/>
          <p:cNvGrpSpPr>
            <a:grpSpLocks/>
          </p:cNvGrpSpPr>
          <p:nvPr/>
        </p:nvGrpSpPr>
        <p:grpSpPr bwMode="auto">
          <a:xfrm>
            <a:off x="3132138" y="3575050"/>
            <a:ext cx="858837" cy="287338"/>
            <a:chOff x="2517" y="2614"/>
            <a:chExt cx="541" cy="181"/>
          </a:xfrm>
        </p:grpSpPr>
        <p:sp>
          <p:nvSpPr>
            <p:cNvPr id="1469450" name="Rectangle 10"/>
            <p:cNvSpPr>
              <a:spLocks noChangeArrowheads="1"/>
            </p:cNvSpPr>
            <p:nvPr/>
          </p:nvSpPr>
          <p:spPr bwMode="auto">
            <a:xfrm>
              <a:off x="2517" y="2614"/>
              <a:ext cx="178" cy="181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 anchor="ctr">
              <a:spAutoFit/>
            </a:bodyPr>
            <a:lstStyle/>
            <a:p>
              <a:pPr algn="ctr"/>
              <a:r>
                <a:rPr lang="en-US" sz="1200">
                  <a:latin typeface="Trebuchet MS" charset="0"/>
                </a:rPr>
                <a:t>-1</a:t>
              </a:r>
            </a:p>
          </p:txBody>
        </p:sp>
        <p:sp>
          <p:nvSpPr>
            <p:cNvPr id="1469451" name="Rectangle 11"/>
            <p:cNvSpPr>
              <a:spLocks noChangeArrowheads="1"/>
            </p:cNvSpPr>
            <p:nvPr/>
          </p:nvSpPr>
          <p:spPr bwMode="auto">
            <a:xfrm>
              <a:off x="2698" y="2614"/>
              <a:ext cx="178" cy="181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200">
                  <a:latin typeface="Trebuchet MS" charset="0"/>
                </a:rPr>
                <a:t>0</a:t>
              </a:r>
            </a:p>
          </p:txBody>
        </p:sp>
        <p:sp>
          <p:nvSpPr>
            <p:cNvPr id="1469452" name="Rectangle 12"/>
            <p:cNvSpPr>
              <a:spLocks noChangeArrowheads="1"/>
            </p:cNvSpPr>
            <p:nvPr/>
          </p:nvSpPr>
          <p:spPr bwMode="auto">
            <a:xfrm>
              <a:off x="2880" y="2614"/>
              <a:ext cx="178" cy="181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200">
                  <a:latin typeface="Trebuchet MS" charset="0"/>
                </a:rPr>
                <a:t>1</a:t>
              </a:r>
            </a:p>
          </p:txBody>
        </p:sp>
      </p:grpSp>
      <p:grpSp>
        <p:nvGrpSpPr>
          <p:cNvPr id="1469458" name="Group 18"/>
          <p:cNvGrpSpPr>
            <a:grpSpLocks/>
          </p:cNvGrpSpPr>
          <p:nvPr/>
        </p:nvGrpSpPr>
        <p:grpSpPr bwMode="auto">
          <a:xfrm>
            <a:off x="3132138" y="3141663"/>
            <a:ext cx="569912" cy="287337"/>
            <a:chOff x="2608" y="3113"/>
            <a:chExt cx="359" cy="181"/>
          </a:xfrm>
        </p:grpSpPr>
        <p:sp>
          <p:nvSpPr>
            <p:cNvPr id="1469455" name="Rectangle 15"/>
            <p:cNvSpPr>
              <a:spLocks noChangeArrowheads="1"/>
            </p:cNvSpPr>
            <p:nvPr/>
          </p:nvSpPr>
          <p:spPr bwMode="auto">
            <a:xfrm>
              <a:off x="2608" y="3113"/>
              <a:ext cx="178" cy="181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 anchor="ctr">
              <a:spAutoFit/>
            </a:bodyPr>
            <a:lstStyle/>
            <a:p>
              <a:pPr algn="ctr"/>
              <a:r>
                <a:rPr lang="en-US" sz="1200">
                  <a:latin typeface="Trebuchet MS" charset="0"/>
                </a:rPr>
                <a:t>-1</a:t>
              </a:r>
            </a:p>
          </p:txBody>
        </p:sp>
        <p:sp>
          <p:nvSpPr>
            <p:cNvPr id="1469457" name="Rectangle 17"/>
            <p:cNvSpPr>
              <a:spLocks noChangeArrowheads="1"/>
            </p:cNvSpPr>
            <p:nvPr/>
          </p:nvSpPr>
          <p:spPr bwMode="auto">
            <a:xfrm>
              <a:off x="2789" y="3113"/>
              <a:ext cx="178" cy="181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200">
                  <a:latin typeface="Trebuchet MS" charset="0"/>
                </a:rPr>
                <a:t>1</a:t>
              </a:r>
            </a:p>
          </p:txBody>
        </p:sp>
      </p:grpSp>
      <p:grpSp>
        <p:nvGrpSpPr>
          <p:cNvPr id="1469465" name="Group 25"/>
          <p:cNvGrpSpPr>
            <a:grpSpLocks/>
          </p:cNvGrpSpPr>
          <p:nvPr/>
        </p:nvGrpSpPr>
        <p:grpSpPr bwMode="auto">
          <a:xfrm>
            <a:off x="6661150" y="4797425"/>
            <a:ext cx="863600" cy="431800"/>
            <a:chOff x="2109" y="3249"/>
            <a:chExt cx="544" cy="272"/>
          </a:xfrm>
        </p:grpSpPr>
        <p:sp>
          <p:nvSpPr>
            <p:cNvPr id="1469460" name="Line 20"/>
            <p:cNvSpPr>
              <a:spLocks noChangeShapeType="1"/>
            </p:cNvSpPr>
            <p:nvPr/>
          </p:nvSpPr>
          <p:spPr bwMode="auto">
            <a:xfrm>
              <a:off x="2109" y="3521"/>
              <a:ext cx="5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69461" name="Line 21"/>
            <p:cNvSpPr>
              <a:spLocks noChangeShapeType="1"/>
            </p:cNvSpPr>
            <p:nvPr/>
          </p:nvSpPr>
          <p:spPr bwMode="auto">
            <a:xfrm flipV="1">
              <a:off x="2109" y="3249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69462" name="Line 22"/>
            <p:cNvSpPr>
              <a:spLocks noChangeShapeType="1"/>
            </p:cNvSpPr>
            <p:nvPr/>
          </p:nvSpPr>
          <p:spPr bwMode="auto">
            <a:xfrm flipV="1">
              <a:off x="2109" y="3249"/>
              <a:ext cx="544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69463" name="Line 23"/>
            <p:cNvSpPr>
              <a:spLocks noChangeShapeType="1"/>
            </p:cNvSpPr>
            <p:nvPr/>
          </p:nvSpPr>
          <p:spPr bwMode="auto">
            <a:xfrm>
              <a:off x="2109" y="3249"/>
              <a:ext cx="5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69464" name="Line 24"/>
            <p:cNvSpPr>
              <a:spLocks noChangeShapeType="1"/>
            </p:cNvSpPr>
            <p:nvPr/>
          </p:nvSpPr>
          <p:spPr bwMode="auto">
            <a:xfrm flipV="1">
              <a:off x="2653" y="3249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1469468" name="Object 2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987675" y="4652963"/>
          <a:ext cx="10175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" name="Equation" r:id="rId10" imgW="787320" imgH="304560" progId="Equation.3">
                  <p:embed/>
                </p:oleObj>
              </mc:Choice>
              <mc:Fallback>
                <p:oleObj name="Equation" r:id="rId10" imgW="78732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652963"/>
                        <a:ext cx="101758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25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8001000" cy="110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399" y="3962400"/>
            <a:ext cx="801356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631987" y="1611868"/>
            <a:ext cx="1702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 smtClean="0"/>
              <a:t>Component 1</a:t>
            </a:r>
            <a:endParaRPr lang="en-US" sz="1800" b="0" dirty="0"/>
          </a:p>
        </p:txBody>
      </p:sp>
      <p:sp>
        <p:nvSpPr>
          <p:cNvPr id="7" name="Rectangle 6"/>
          <p:cNvSpPr/>
          <p:nvPr/>
        </p:nvSpPr>
        <p:spPr>
          <a:xfrm>
            <a:off x="3631987" y="3516868"/>
            <a:ext cx="1702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 smtClean="0"/>
              <a:t>Component 2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37552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 detections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62025"/>
            <a:ext cx="916305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82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084142"/>
            <a:ext cx="3352800" cy="249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810000"/>
            <a:ext cx="667244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591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 detections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" y="1219200"/>
            <a:ext cx="89535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219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270" y="1371600"/>
            <a:ext cx="817913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05200"/>
            <a:ext cx="7772400" cy="268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306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 detections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859394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931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detections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1143000"/>
            <a:ext cx="88011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861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results (PASCAL 2008)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7 systems competed in the 2008 challenge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Out of 20 classes, first place in 7 classes and second place in 8 classes</a:t>
            </a:r>
            <a:endParaRPr lang="en-US" dirty="0"/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352800"/>
            <a:ext cx="297962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33216" y="2895600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Bicycles</a:t>
            </a:r>
            <a:endParaRPr lang="en-US" b="0" dirty="0"/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352801"/>
            <a:ext cx="2954649" cy="297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67200" y="2895600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Person</a:t>
            </a:r>
            <a:endParaRPr lang="en-US" b="0" dirty="0"/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429000"/>
            <a:ext cx="293550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268107" y="2895600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Bird</a:t>
            </a:r>
            <a:endParaRPr lang="en-US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3962400"/>
            <a:ext cx="1521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Proposed approach</a:t>
            </a:r>
            <a:endParaRPr lang="en-US" sz="1200" b="0" dirty="0"/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 bwMode="auto">
          <a:xfrm rot="10800000" flipV="1">
            <a:off x="1371600" y="4100900"/>
            <a:ext cx="228600" cy="90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498230" y="3962400"/>
            <a:ext cx="1521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Proposed approach</a:t>
            </a:r>
            <a:endParaRPr lang="en-US" sz="1200" b="0" dirty="0"/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 bwMode="auto">
          <a:xfrm rot="10800000" flipV="1">
            <a:off x="4269630" y="4100900"/>
            <a:ext cx="228600" cy="90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629401" y="4295001"/>
            <a:ext cx="1521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Proposed approach</a:t>
            </a:r>
            <a:endParaRPr lang="en-US" sz="1200" b="0" dirty="0"/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 bwMode="auto">
          <a:xfrm rot="10800000" flipV="1">
            <a:off x="6400801" y="4433501"/>
            <a:ext cx="228600" cy="90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5689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BA71E3-889D-4144-8D21-6F4A7D65A9DD}" type="slidenum">
              <a:rPr lang="en-US"/>
              <a:pPr/>
              <a:t>5</a:t>
            </a:fld>
            <a:endParaRPr lang="en-US"/>
          </a:p>
        </p:txBody>
      </p:sp>
      <p:sp>
        <p:nvSpPr>
          <p:cNvPr id="147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Histograms</a:t>
            </a:r>
          </a:p>
        </p:txBody>
      </p:sp>
      <p:sp>
        <p:nvSpPr>
          <p:cNvPr id="147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Gradient histograms measure the orientations and strengths of image gradients within an image region</a:t>
            </a:r>
          </a:p>
        </p:txBody>
      </p:sp>
      <p:grpSp>
        <p:nvGrpSpPr>
          <p:cNvPr id="1475591" name="Group 7"/>
          <p:cNvGrpSpPr>
            <a:grpSpLocks/>
          </p:cNvGrpSpPr>
          <p:nvPr/>
        </p:nvGrpSpPr>
        <p:grpSpPr bwMode="auto">
          <a:xfrm>
            <a:off x="5580063" y="3716338"/>
            <a:ext cx="1622425" cy="1514475"/>
            <a:chOff x="2448" y="3248"/>
            <a:chExt cx="1022" cy="954"/>
          </a:xfrm>
        </p:grpSpPr>
        <p:pic>
          <p:nvPicPr>
            <p:cNvPr id="1475588" name="Picture 4" descr="linea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360"/>
              <a:ext cx="1022" cy="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75590" name="Freeform 6"/>
            <p:cNvSpPr>
              <a:spLocks/>
            </p:cNvSpPr>
            <p:nvPr/>
          </p:nvSpPr>
          <p:spPr bwMode="auto">
            <a:xfrm>
              <a:off x="2748" y="3248"/>
              <a:ext cx="333" cy="552"/>
            </a:xfrm>
            <a:custGeom>
              <a:avLst/>
              <a:gdLst>
                <a:gd name="T0" fmla="*/ 36 w 333"/>
                <a:gd name="T1" fmla="*/ 0 h 552"/>
                <a:gd name="T2" fmla="*/ 95 w 333"/>
                <a:gd name="T3" fmla="*/ 219 h 552"/>
                <a:gd name="T4" fmla="*/ 105 w 333"/>
                <a:gd name="T5" fmla="*/ 261 h 552"/>
                <a:gd name="T6" fmla="*/ 79 w 333"/>
                <a:gd name="T7" fmla="*/ 299 h 552"/>
                <a:gd name="T8" fmla="*/ 57 w 333"/>
                <a:gd name="T9" fmla="*/ 352 h 552"/>
                <a:gd name="T10" fmla="*/ 79 w 333"/>
                <a:gd name="T11" fmla="*/ 416 h 552"/>
                <a:gd name="T12" fmla="*/ 89 w 333"/>
                <a:gd name="T13" fmla="*/ 544 h 552"/>
                <a:gd name="T14" fmla="*/ 105 w 333"/>
                <a:gd name="T15" fmla="*/ 549 h 552"/>
                <a:gd name="T16" fmla="*/ 143 w 333"/>
                <a:gd name="T17" fmla="*/ 496 h 552"/>
                <a:gd name="T18" fmla="*/ 249 w 333"/>
                <a:gd name="T19" fmla="*/ 453 h 552"/>
                <a:gd name="T20" fmla="*/ 276 w 333"/>
                <a:gd name="T21" fmla="*/ 421 h 552"/>
                <a:gd name="T22" fmla="*/ 319 w 333"/>
                <a:gd name="T23" fmla="*/ 379 h 552"/>
                <a:gd name="T24" fmla="*/ 265 w 333"/>
                <a:gd name="T25" fmla="*/ 208 h 552"/>
                <a:gd name="T26" fmla="*/ 255 w 333"/>
                <a:gd name="T27" fmla="*/ 192 h 552"/>
                <a:gd name="T28" fmla="*/ 233 w 333"/>
                <a:gd name="T29" fmla="*/ 171 h 552"/>
                <a:gd name="T30" fmla="*/ 212 w 333"/>
                <a:gd name="T31" fmla="*/ 96 h 552"/>
                <a:gd name="T32" fmla="*/ 31 w 333"/>
                <a:gd name="T33" fmla="*/ 48 h 552"/>
                <a:gd name="T34" fmla="*/ 36 w 333"/>
                <a:gd name="T35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3" h="552">
                  <a:moveTo>
                    <a:pt x="36" y="0"/>
                  </a:moveTo>
                  <a:cubicBezTo>
                    <a:pt x="0" y="52"/>
                    <a:pt x="38" y="180"/>
                    <a:pt x="95" y="219"/>
                  </a:cubicBezTo>
                  <a:cubicBezTo>
                    <a:pt x="98" y="233"/>
                    <a:pt x="107" y="247"/>
                    <a:pt x="105" y="261"/>
                  </a:cubicBezTo>
                  <a:cubicBezTo>
                    <a:pt x="103" y="276"/>
                    <a:pt x="87" y="286"/>
                    <a:pt x="79" y="299"/>
                  </a:cubicBezTo>
                  <a:cubicBezTo>
                    <a:pt x="68" y="316"/>
                    <a:pt x="64" y="334"/>
                    <a:pt x="57" y="352"/>
                  </a:cubicBezTo>
                  <a:cubicBezTo>
                    <a:pt x="65" y="373"/>
                    <a:pt x="79" y="416"/>
                    <a:pt x="79" y="416"/>
                  </a:cubicBezTo>
                  <a:cubicBezTo>
                    <a:pt x="82" y="459"/>
                    <a:pt x="81" y="502"/>
                    <a:pt x="89" y="544"/>
                  </a:cubicBezTo>
                  <a:cubicBezTo>
                    <a:pt x="90" y="549"/>
                    <a:pt x="100" y="552"/>
                    <a:pt x="105" y="549"/>
                  </a:cubicBezTo>
                  <a:cubicBezTo>
                    <a:pt x="123" y="536"/>
                    <a:pt x="131" y="514"/>
                    <a:pt x="143" y="496"/>
                  </a:cubicBezTo>
                  <a:cubicBezTo>
                    <a:pt x="165" y="461"/>
                    <a:pt x="211" y="459"/>
                    <a:pt x="249" y="453"/>
                  </a:cubicBezTo>
                  <a:cubicBezTo>
                    <a:pt x="287" y="429"/>
                    <a:pt x="242" y="461"/>
                    <a:pt x="276" y="421"/>
                  </a:cubicBezTo>
                  <a:cubicBezTo>
                    <a:pt x="289" y="406"/>
                    <a:pt x="307" y="397"/>
                    <a:pt x="319" y="379"/>
                  </a:cubicBezTo>
                  <a:cubicBezTo>
                    <a:pt x="297" y="298"/>
                    <a:pt x="333" y="258"/>
                    <a:pt x="265" y="208"/>
                  </a:cubicBezTo>
                  <a:cubicBezTo>
                    <a:pt x="262" y="203"/>
                    <a:pt x="259" y="197"/>
                    <a:pt x="255" y="192"/>
                  </a:cubicBezTo>
                  <a:cubicBezTo>
                    <a:pt x="248" y="184"/>
                    <a:pt x="239" y="179"/>
                    <a:pt x="233" y="171"/>
                  </a:cubicBezTo>
                  <a:cubicBezTo>
                    <a:pt x="221" y="154"/>
                    <a:pt x="218" y="111"/>
                    <a:pt x="212" y="96"/>
                  </a:cubicBezTo>
                  <a:cubicBezTo>
                    <a:pt x="195" y="55"/>
                    <a:pt x="63" y="51"/>
                    <a:pt x="31" y="48"/>
                  </a:cubicBezTo>
                  <a:cubicBezTo>
                    <a:pt x="36" y="29"/>
                    <a:pt x="29" y="16"/>
                    <a:pt x="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pic>
        <p:nvPicPr>
          <p:cNvPr id="1475592" name="Picture 8" descr="postrai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3055938"/>
            <a:ext cx="190817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75657" name="Group 73"/>
          <p:cNvGrpSpPr>
            <a:grpSpLocks/>
          </p:cNvGrpSpPr>
          <p:nvPr/>
        </p:nvGrpSpPr>
        <p:grpSpPr bwMode="auto">
          <a:xfrm>
            <a:off x="2484438" y="5072063"/>
            <a:ext cx="574675" cy="576262"/>
            <a:chOff x="1474" y="2341"/>
            <a:chExt cx="362" cy="363"/>
          </a:xfrm>
        </p:grpSpPr>
        <p:sp>
          <p:nvSpPr>
            <p:cNvPr id="1475593" name="Rectangle 9"/>
            <p:cNvSpPr>
              <a:spLocks noChangeArrowheads="1"/>
            </p:cNvSpPr>
            <p:nvPr/>
          </p:nvSpPr>
          <p:spPr bwMode="auto">
            <a:xfrm>
              <a:off x="1474" y="2341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594" name="Rectangle 10"/>
            <p:cNvSpPr>
              <a:spLocks noChangeArrowheads="1"/>
            </p:cNvSpPr>
            <p:nvPr/>
          </p:nvSpPr>
          <p:spPr bwMode="auto">
            <a:xfrm>
              <a:off x="1519" y="2341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595" name="Rectangle 11"/>
            <p:cNvSpPr>
              <a:spLocks noChangeArrowheads="1"/>
            </p:cNvSpPr>
            <p:nvPr/>
          </p:nvSpPr>
          <p:spPr bwMode="auto">
            <a:xfrm>
              <a:off x="1565" y="2341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596" name="Rectangle 12"/>
            <p:cNvSpPr>
              <a:spLocks noChangeArrowheads="1"/>
            </p:cNvSpPr>
            <p:nvPr/>
          </p:nvSpPr>
          <p:spPr bwMode="auto">
            <a:xfrm>
              <a:off x="1610" y="2341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597" name="Rectangle 13"/>
            <p:cNvSpPr>
              <a:spLocks noChangeArrowheads="1"/>
            </p:cNvSpPr>
            <p:nvPr/>
          </p:nvSpPr>
          <p:spPr bwMode="auto">
            <a:xfrm>
              <a:off x="1655" y="2341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598" name="Rectangle 14"/>
            <p:cNvSpPr>
              <a:spLocks noChangeArrowheads="1"/>
            </p:cNvSpPr>
            <p:nvPr/>
          </p:nvSpPr>
          <p:spPr bwMode="auto">
            <a:xfrm>
              <a:off x="1701" y="2341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599" name="Rectangle 15"/>
            <p:cNvSpPr>
              <a:spLocks noChangeArrowheads="1"/>
            </p:cNvSpPr>
            <p:nvPr/>
          </p:nvSpPr>
          <p:spPr bwMode="auto">
            <a:xfrm>
              <a:off x="1746" y="2341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00" name="Rectangle 16"/>
            <p:cNvSpPr>
              <a:spLocks noChangeArrowheads="1"/>
            </p:cNvSpPr>
            <p:nvPr/>
          </p:nvSpPr>
          <p:spPr bwMode="auto">
            <a:xfrm>
              <a:off x="1791" y="2341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01" name="Rectangle 17"/>
            <p:cNvSpPr>
              <a:spLocks noChangeArrowheads="1"/>
            </p:cNvSpPr>
            <p:nvPr/>
          </p:nvSpPr>
          <p:spPr bwMode="auto">
            <a:xfrm>
              <a:off x="1474" y="2387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02" name="Rectangle 18"/>
            <p:cNvSpPr>
              <a:spLocks noChangeArrowheads="1"/>
            </p:cNvSpPr>
            <p:nvPr/>
          </p:nvSpPr>
          <p:spPr bwMode="auto">
            <a:xfrm>
              <a:off x="1519" y="2387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03" name="Rectangle 19"/>
            <p:cNvSpPr>
              <a:spLocks noChangeArrowheads="1"/>
            </p:cNvSpPr>
            <p:nvPr/>
          </p:nvSpPr>
          <p:spPr bwMode="auto">
            <a:xfrm>
              <a:off x="1565" y="2387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04" name="Rectangle 20"/>
            <p:cNvSpPr>
              <a:spLocks noChangeArrowheads="1"/>
            </p:cNvSpPr>
            <p:nvPr/>
          </p:nvSpPr>
          <p:spPr bwMode="auto">
            <a:xfrm>
              <a:off x="1610" y="2387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05" name="Rectangle 21"/>
            <p:cNvSpPr>
              <a:spLocks noChangeArrowheads="1"/>
            </p:cNvSpPr>
            <p:nvPr/>
          </p:nvSpPr>
          <p:spPr bwMode="auto">
            <a:xfrm>
              <a:off x="1655" y="2387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06" name="Rectangle 22"/>
            <p:cNvSpPr>
              <a:spLocks noChangeArrowheads="1"/>
            </p:cNvSpPr>
            <p:nvPr/>
          </p:nvSpPr>
          <p:spPr bwMode="auto">
            <a:xfrm>
              <a:off x="1701" y="2387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07" name="Rectangle 23"/>
            <p:cNvSpPr>
              <a:spLocks noChangeArrowheads="1"/>
            </p:cNvSpPr>
            <p:nvPr/>
          </p:nvSpPr>
          <p:spPr bwMode="auto">
            <a:xfrm>
              <a:off x="1746" y="2387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08" name="Rectangle 24"/>
            <p:cNvSpPr>
              <a:spLocks noChangeArrowheads="1"/>
            </p:cNvSpPr>
            <p:nvPr/>
          </p:nvSpPr>
          <p:spPr bwMode="auto">
            <a:xfrm>
              <a:off x="1791" y="2387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09" name="Rectangle 25"/>
            <p:cNvSpPr>
              <a:spLocks noChangeArrowheads="1"/>
            </p:cNvSpPr>
            <p:nvPr/>
          </p:nvSpPr>
          <p:spPr bwMode="auto">
            <a:xfrm>
              <a:off x="1474" y="2432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10" name="Rectangle 26"/>
            <p:cNvSpPr>
              <a:spLocks noChangeArrowheads="1"/>
            </p:cNvSpPr>
            <p:nvPr/>
          </p:nvSpPr>
          <p:spPr bwMode="auto">
            <a:xfrm>
              <a:off x="1519" y="2432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11" name="Rectangle 27"/>
            <p:cNvSpPr>
              <a:spLocks noChangeArrowheads="1"/>
            </p:cNvSpPr>
            <p:nvPr/>
          </p:nvSpPr>
          <p:spPr bwMode="auto">
            <a:xfrm>
              <a:off x="1565" y="2432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12" name="Rectangle 28"/>
            <p:cNvSpPr>
              <a:spLocks noChangeArrowheads="1"/>
            </p:cNvSpPr>
            <p:nvPr/>
          </p:nvSpPr>
          <p:spPr bwMode="auto">
            <a:xfrm>
              <a:off x="1610" y="2432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13" name="Rectangle 29"/>
            <p:cNvSpPr>
              <a:spLocks noChangeArrowheads="1"/>
            </p:cNvSpPr>
            <p:nvPr/>
          </p:nvSpPr>
          <p:spPr bwMode="auto">
            <a:xfrm>
              <a:off x="1655" y="2432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14" name="Rectangle 30"/>
            <p:cNvSpPr>
              <a:spLocks noChangeArrowheads="1"/>
            </p:cNvSpPr>
            <p:nvPr/>
          </p:nvSpPr>
          <p:spPr bwMode="auto">
            <a:xfrm>
              <a:off x="1701" y="2432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15" name="Rectangle 31"/>
            <p:cNvSpPr>
              <a:spLocks noChangeArrowheads="1"/>
            </p:cNvSpPr>
            <p:nvPr/>
          </p:nvSpPr>
          <p:spPr bwMode="auto">
            <a:xfrm>
              <a:off x="1746" y="2432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16" name="Rectangle 32"/>
            <p:cNvSpPr>
              <a:spLocks noChangeArrowheads="1"/>
            </p:cNvSpPr>
            <p:nvPr/>
          </p:nvSpPr>
          <p:spPr bwMode="auto">
            <a:xfrm>
              <a:off x="1791" y="2432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17" name="Rectangle 33"/>
            <p:cNvSpPr>
              <a:spLocks noChangeArrowheads="1"/>
            </p:cNvSpPr>
            <p:nvPr/>
          </p:nvSpPr>
          <p:spPr bwMode="auto">
            <a:xfrm>
              <a:off x="1474" y="2477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18" name="Rectangle 34"/>
            <p:cNvSpPr>
              <a:spLocks noChangeArrowheads="1"/>
            </p:cNvSpPr>
            <p:nvPr/>
          </p:nvSpPr>
          <p:spPr bwMode="auto">
            <a:xfrm>
              <a:off x="1519" y="2477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19" name="Rectangle 35"/>
            <p:cNvSpPr>
              <a:spLocks noChangeArrowheads="1"/>
            </p:cNvSpPr>
            <p:nvPr/>
          </p:nvSpPr>
          <p:spPr bwMode="auto">
            <a:xfrm>
              <a:off x="1565" y="2477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20" name="Rectangle 36"/>
            <p:cNvSpPr>
              <a:spLocks noChangeArrowheads="1"/>
            </p:cNvSpPr>
            <p:nvPr/>
          </p:nvSpPr>
          <p:spPr bwMode="auto">
            <a:xfrm>
              <a:off x="1610" y="2477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21" name="Rectangle 37"/>
            <p:cNvSpPr>
              <a:spLocks noChangeArrowheads="1"/>
            </p:cNvSpPr>
            <p:nvPr/>
          </p:nvSpPr>
          <p:spPr bwMode="auto">
            <a:xfrm>
              <a:off x="1655" y="2477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22" name="Rectangle 38"/>
            <p:cNvSpPr>
              <a:spLocks noChangeArrowheads="1"/>
            </p:cNvSpPr>
            <p:nvPr/>
          </p:nvSpPr>
          <p:spPr bwMode="auto">
            <a:xfrm>
              <a:off x="1701" y="2477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23" name="Rectangle 39"/>
            <p:cNvSpPr>
              <a:spLocks noChangeArrowheads="1"/>
            </p:cNvSpPr>
            <p:nvPr/>
          </p:nvSpPr>
          <p:spPr bwMode="auto">
            <a:xfrm>
              <a:off x="1746" y="2477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24" name="Rectangle 40"/>
            <p:cNvSpPr>
              <a:spLocks noChangeArrowheads="1"/>
            </p:cNvSpPr>
            <p:nvPr/>
          </p:nvSpPr>
          <p:spPr bwMode="auto">
            <a:xfrm>
              <a:off x="1791" y="2477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25" name="Rectangle 41"/>
            <p:cNvSpPr>
              <a:spLocks noChangeArrowheads="1"/>
            </p:cNvSpPr>
            <p:nvPr/>
          </p:nvSpPr>
          <p:spPr bwMode="auto">
            <a:xfrm>
              <a:off x="1474" y="2522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26" name="Rectangle 42"/>
            <p:cNvSpPr>
              <a:spLocks noChangeArrowheads="1"/>
            </p:cNvSpPr>
            <p:nvPr/>
          </p:nvSpPr>
          <p:spPr bwMode="auto">
            <a:xfrm>
              <a:off x="1519" y="2522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27" name="Rectangle 43"/>
            <p:cNvSpPr>
              <a:spLocks noChangeArrowheads="1"/>
            </p:cNvSpPr>
            <p:nvPr/>
          </p:nvSpPr>
          <p:spPr bwMode="auto">
            <a:xfrm>
              <a:off x="1565" y="2522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28" name="Rectangle 44"/>
            <p:cNvSpPr>
              <a:spLocks noChangeArrowheads="1"/>
            </p:cNvSpPr>
            <p:nvPr/>
          </p:nvSpPr>
          <p:spPr bwMode="auto">
            <a:xfrm>
              <a:off x="1610" y="2522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29" name="Rectangle 45"/>
            <p:cNvSpPr>
              <a:spLocks noChangeArrowheads="1"/>
            </p:cNvSpPr>
            <p:nvPr/>
          </p:nvSpPr>
          <p:spPr bwMode="auto">
            <a:xfrm>
              <a:off x="1655" y="2522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30" name="Rectangle 46"/>
            <p:cNvSpPr>
              <a:spLocks noChangeArrowheads="1"/>
            </p:cNvSpPr>
            <p:nvPr/>
          </p:nvSpPr>
          <p:spPr bwMode="auto">
            <a:xfrm>
              <a:off x="1701" y="2522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31" name="Rectangle 47"/>
            <p:cNvSpPr>
              <a:spLocks noChangeArrowheads="1"/>
            </p:cNvSpPr>
            <p:nvPr/>
          </p:nvSpPr>
          <p:spPr bwMode="auto">
            <a:xfrm>
              <a:off x="1746" y="2522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32" name="Rectangle 48"/>
            <p:cNvSpPr>
              <a:spLocks noChangeArrowheads="1"/>
            </p:cNvSpPr>
            <p:nvPr/>
          </p:nvSpPr>
          <p:spPr bwMode="auto">
            <a:xfrm>
              <a:off x="1791" y="2522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33" name="Rectangle 49"/>
            <p:cNvSpPr>
              <a:spLocks noChangeArrowheads="1"/>
            </p:cNvSpPr>
            <p:nvPr/>
          </p:nvSpPr>
          <p:spPr bwMode="auto">
            <a:xfrm>
              <a:off x="1474" y="2568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34" name="Rectangle 50"/>
            <p:cNvSpPr>
              <a:spLocks noChangeArrowheads="1"/>
            </p:cNvSpPr>
            <p:nvPr/>
          </p:nvSpPr>
          <p:spPr bwMode="auto">
            <a:xfrm>
              <a:off x="1519" y="2568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35" name="Rectangle 51"/>
            <p:cNvSpPr>
              <a:spLocks noChangeArrowheads="1"/>
            </p:cNvSpPr>
            <p:nvPr/>
          </p:nvSpPr>
          <p:spPr bwMode="auto">
            <a:xfrm>
              <a:off x="1565" y="2568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36" name="Rectangle 52"/>
            <p:cNvSpPr>
              <a:spLocks noChangeArrowheads="1"/>
            </p:cNvSpPr>
            <p:nvPr/>
          </p:nvSpPr>
          <p:spPr bwMode="auto">
            <a:xfrm>
              <a:off x="1610" y="2568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37" name="Rectangle 53"/>
            <p:cNvSpPr>
              <a:spLocks noChangeArrowheads="1"/>
            </p:cNvSpPr>
            <p:nvPr/>
          </p:nvSpPr>
          <p:spPr bwMode="auto">
            <a:xfrm>
              <a:off x="1655" y="2568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38" name="Rectangle 54"/>
            <p:cNvSpPr>
              <a:spLocks noChangeArrowheads="1"/>
            </p:cNvSpPr>
            <p:nvPr/>
          </p:nvSpPr>
          <p:spPr bwMode="auto">
            <a:xfrm>
              <a:off x="1701" y="2568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39" name="Rectangle 55"/>
            <p:cNvSpPr>
              <a:spLocks noChangeArrowheads="1"/>
            </p:cNvSpPr>
            <p:nvPr/>
          </p:nvSpPr>
          <p:spPr bwMode="auto">
            <a:xfrm>
              <a:off x="1746" y="2568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40" name="Rectangle 56"/>
            <p:cNvSpPr>
              <a:spLocks noChangeArrowheads="1"/>
            </p:cNvSpPr>
            <p:nvPr/>
          </p:nvSpPr>
          <p:spPr bwMode="auto">
            <a:xfrm>
              <a:off x="1791" y="2568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41" name="Rectangle 57"/>
            <p:cNvSpPr>
              <a:spLocks noChangeArrowheads="1"/>
            </p:cNvSpPr>
            <p:nvPr/>
          </p:nvSpPr>
          <p:spPr bwMode="auto">
            <a:xfrm>
              <a:off x="1474" y="2613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42" name="Rectangle 58"/>
            <p:cNvSpPr>
              <a:spLocks noChangeArrowheads="1"/>
            </p:cNvSpPr>
            <p:nvPr/>
          </p:nvSpPr>
          <p:spPr bwMode="auto">
            <a:xfrm>
              <a:off x="1519" y="2613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43" name="Rectangle 59"/>
            <p:cNvSpPr>
              <a:spLocks noChangeArrowheads="1"/>
            </p:cNvSpPr>
            <p:nvPr/>
          </p:nvSpPr>
          <p:spPr bwMode="auto">
            <a:xfrm>
              <a:off x="1565" y="2613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44" name="Rectangle 60"/>
            <p:cNvSpPr>
              <a:spLocks noChangeArrowheads="1"/>
            </p:cNvSpPr>
            <p:nvPr/>
          </p:nvSpPr>
          <p:spPr bwMode="auto">
            <a:xfrm>
              <a:off x="1610" y="2613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45" name="Rectangle 61"/>
            <p:cNvSpPr>
              <a:spLocks noChangeArrowheads="1"/>
            </p:cNvSpPr>
            <p:nvPr/>
          </p:nvSpPr>
          <p:spPr bwMode="auto">
            <a:xfrm>
              <a:off x="1655" y="2613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46" name="Rectangle 62"/>
            <p:cNvSpPr>
              <a:spLocks noChangeArrowheads="1"/>
            </p:cNvSpPr>
            <p:nvPr/>
          </p:nvSpPr>
          <p:spPr bwMode="auto">
            <a:xfrm>
              <a:off x="1701" y="2613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47" name="Rectangle 63"/>
            <p:cNvSpPr>
              <a:spLocks noChangeArrowheads="1"/>
            </p:cNvSpPr>
            <p:nvPr/>
          </p:nvSpPr>
          <p:spPr bwMode="auto">
            <a:xfrm>
              <a:off x="1746" y="2613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48" name="Rectangle 64"/>
            <p:cNvSpPr>
              <a:spLocks noChangeArrowheads="1"/>
            </p:cNvSpPr>
            <p:nvPr/>
          </p:nvSpPr>
          <p:spPr bwMode="auto">
            <a:xfrm>
              <a:off x="1791" y="2613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49" name="Rectangle 65"/>
            <p:cNvSpPr>
              <a:spLocks noChangeArrowheads="1"/>
            </p:cNvSpPr>
            <p:nvPr/>
          </p:nvSpPr>
          <p:spPr bwMode="auto">
            <a:xfrm>
              <a:off x="1474" y="2658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50" name="Rectangle 66"/>
            <p:cNvSpPr>
              <a:spLocks noChangeArrowheads="1"/>
            </p:cNvSpPr>
            <p:nvPr/>
          </p:nvSpPr>
          <p:spPr bwMode="auto">
            <a:xfrm>
              <a:off x="1519" y="2658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51" name="Rectangle 67"/>
            <p:cNvSpPr>
              <a:spLocks noChangeArrowheads="1"/>
            </p:cNvSpPr>
            <p:nvPr/>
          </p:nvSpPr>
          <p:spPr bwMode="auto">
            <a:xfrm>
              <a:off x="1565" y="2658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52" name="Rectangle 68"/>
            <p:cNvSpPr>
              <a:spLocks noChangeArrowheads="1"/>
            </p:cNvSpPr>
            <p:nvPr/>
          </p:nvSpPr>
          <p:spPr bwMode="auto">
            <a:xfrm>
              <a:off x="1610" y="2658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53" name="Rectangle 69"/>
            <p:cNvSpPr>
              <a:spLocks noChangeArrowheads="1"/>
            </p:cNvSpPr>
            <p:nvPr/>
          </p:nvSpPr>
          <p:spPr bwMode="auto">
            <a:xfrm>
              <a:off x="1655" y="2658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54" name="Rectangle 70"/>
            <p:cNvSpPr>
              <a:spLocks noChangeArrowheads="1"/>
            </p:cNvSpPr>
            <p:nvPr/>
          </p:nvSpPr>
          <p:spPr bwMode="auto">
            <a:xfrm>
              <a:off x="1701" y="2658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55" name="Rectangle 71"/>
            <p:cNvSpPr>
              <a:spLocks noChangeArrowheads="1"/>
            </p:cNvSpPr>
            <p:nvPr/>
          </p:nvSpPr>
          <p:spPr bwMode="auto">
            <a:xfrm>
              <a:off x="1746" y="2658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75656" name="Rectangle 72"/>
            <p:cNvSpPr>
              <a:spLocks noChangeArrowheads="1"/>
            </p:cNvSpPr>
            <p:nvPr/>
          </p:nvSpPr>
          <p:spPr bwMode="auto">
            <a:xfrm>
              <a:off x="1791" y="2658"/>
              <a:ext cx="45" cy="46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475663" name="Group 79"/>
          <p:cNvGrpSpPr>
            <a:grpSpLocks/>
          </p:cNvGrpSpPr>
          <p:nvPr/>
        </p:nvGrpSpPr>
        <p:grpSpPr bwMode="auto">
          <a:xfrm>
            <a:off x="2779713" y="5100638"/>
            <a:ext cx="246062" cy="311150"/>
            <a:chOff x="1751" y="3213"/>
            <a:chExt cx="155" cy="196"/>
          </a:xfrm>
        </p:grpSpPr>
        <p:sp>
          <p:nvSpPr>
            <p:cNvPr id="1475659" name="Line 75"/>
            <p:cNvSpPr>
              <a:spLocks noChangeShapeType="1"/>
            </p:cNvSpPr>
            <p:nvPr/>
          </p:nvSpPr>
          <p:spPr bwMode="auto">
            <a:xfrm>
              <a:off x="1751" y="3213"/>
              <a:ext cx="14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75660" name="Line 76"/>
            <p:cNvSpPr>
              <a:spLocks noChangeShapeType="1"/>
            </p:cNvSpPr>
            <p:nvPr/>
          </p:nvSpPr>
          <p:spPr bwMode="auto">
            <a:xfrm>
              <a:off x="1762" y="3284"/>
              <a:ext cx="14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75661" name="Line 77"/>
            <p:cNvSpPr>
              <a:spLocks noChangeShapeType="1"/>
            </p:cNvSpPr>
            <p:nvPr/>
          </p:nvSpPr>
          <p:spPr bwMode="auto">
            <a:xfrm>
              <a:off x="1757" y="3354"/>
              <a:ext cx="14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75662" name="Line 78"/>
            <p:cNvSpPr>
              <a:spLocks noChangeShapeType="1"/>
            </p:cNvSpPr>
            <p:nvPr/>
          </p:nvSpPr>
          <p:spPr bwMode="auto">
            <a:xfrm>
              <a:off x="1762" y="3409"/>
              <a:ext cx="14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905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F784A8-10DD-E040-A0ED-84441F65FAAB}" type="slidenum">
              <a:rPr lang="en-US"/>
              <a:pPr/>
              <a:t>6</a:t>
            </a:fld>
            <a:endParaRPr lang="en-US"/>
          </a:p>
        </p:txBody>
      </p:sp>
      <p:sp>
        <p:nvSpPr>
          <p:cNvPr id="147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Histograms of Oriented Gradients</a:t>
            </a:r>
          </a:p>
        </p:txBody>
      </p:sp>
      <p:sp>
        <p:nvSpPr>
          <p:cNvPr id="147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Gradient-based feature descriptor developed for people detection</a:t>
            </a:r>
          </a:p>
          <a:p>
            <a:pPr lvl="1"/>
            <a:r>
              <a:rPr lang="en-US" dirty="0"/>
              <a:t>Authors: </a:t>
            </a:r>
            <a:r>
              <a:rPr lang="en-US" dirty="0" err="1"/>
              <a:t>Dalal&amp;Triggs</a:t>
            </a:r>
            <a:r>
              <a:rPr lang="en-US" dirty="0"/>
              <a:t> (INRIA Grenoble, </a:t>
            </a:r>
            <a:r>
              <a:rPr lang="en-US" dirty="0" smtClean="0"/>
              <a:t>France)</a:t>
            </a: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/>
              <a:t>Global descriptor for the complete body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Very high-dimensional</a:t>
            </a:r>
          </a:p>
          <a:p>
            <a:pPr lvl="1"/>
            <a:r>
              <a:rPr lang="en-US" dirty="0"/>
              <a:t>Typically ~4000 dimensions</a:t>
            </a:r>
          </a:p>
        </p:txBody>
      </p:sp>
    </p:spTree>
    <p:extLst>
      <p:ext uri="{BB962C8B-B14F-4D97-AF65-F5344CB8AC3E}">
        <p14:creationId xmlns:p14="http://schemas.microsoft.com/office/powerpoint/2010/main" val="226419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4047A9-08D8-E643-85FE-FD718483040F}" type="slidenum">
              <a:rPr lang="en-US"/>
              <a:pPr/>
              <a:t>7</a:t>
            </a:fld>
            <a:endParaRPr lang="en-US"/>
          </a:p>
        </p:txBody>
      </p:sp>
      <p:sp>
        <p:nvSpPr>
          <p:cNvPr id="154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HOG </a:t>
            </a:r>
          </a:p>
        </p:txBody>
      </p:sp>
      <p:sp>
        <p:nvSpPr>
          <p:cNvPr id="154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charset="0"/>
              <a:buNone/>
            </a:pPr>
            <a:r>
              <a:rPr lang="en-US" sz="2400"/>
              <a:t>Very promising results on challenging data sets</a:t>
            </a:r>
          </a:p>
          <a:p>
            <a:pPr marL="533400" indent="-533400">
              <a:buFont typeface="Wingdings" charset="0"/>
              <a:buNone/>
            </a:pPr>
            <a:endParaRPr lang="en-US" sz="2400"/>
          </a:p>
          <a:p>
            <a:pPr marL="533400" indent="-533400">
              <a:buFont typeface="Wingdings" charset="0"/>
              <a:buNone/>
            </a:pPr>
            <a:endParaRPr lang="en-US" sz="2400"/>
          </a:p>
          <a:p>
            <a:pPr marL="533400" indent="-533400">
              <a:buFont typeface="Wingdings" charset="0"/>
              <a:buNone/>
            </a:pPr>
            <a:endParaRPr lang="en-US" sz="2400"/>
          </a:p>
          <a:p>
            <a:pPr marL="533400" indent="-533400">
              <a:buFont typeface="Wingdings" charset="0"/>
              <a:buNone/>
            </a:pPr>
            <a:endParaRPr lang="en-US" sz="2400"/>
          </a:p>
          <a:p>
            <a:pPr marL="533400" indent="-533400">
              <a:buFont typeface="Wingdings" charset="0"/>
              <a:buNone/>
            </a:pPr>
            <a:endParaRPr lang="en-US" sz="2400"/>
          </a:p>
          <a:p>
            <a:pPr marL="533400" indent="-533400">
              <a:buFont typeface="Wingdings" charset="0"/>
              <a:buNone/>
            </a:pPr>
            <a:endParaRPr lang="en-US" sz="2400"/>
          </a:p>
          <a:p>
            <a:pPr marL="533400" indent="-533400">
              <a:buFont typeface="Wingdings" charset="0"/>
              <a:buNone/>
            </a:pPr>
            <a:r>
              <a:rPr lang="en-US" sz="2400"/>
              <a:t>Phases</a:t>
            </a:r>
          </a:p>
          <a:p>
            <a:pPr marL="914400" lvl="1" indent="-457200">
              <a:buFont typeface="Wingdings" charset="0"/>
              <a:buAutoNum type="arabicPeriod"/>
            </a:pPr>
            <a:r>
              <a:rPr lang="en-US" sz="2000"/>
              <a:t>Learning Phase</a:t>
            </a:r>
          </a:p>
          <a:p>
            <a:pPr marL="914400" lvl="1" indent="-457200">
              <a:buFont typeface="Wingdings" charset="0"/>
              <a:buAutoNum type="arabicPeriod"/>
            </a:pPr>
            <a:r>
              <a:rPr lang="en-US" sz="2000"/>
              <a:t>Detection Phase</a:t>
            </a:r>
          </a:p>
          <a:p>
            <a:pPr marL="533400" indent="-533400"/>
            <a:endParaRPr lang="en-US"/>
          </a:p>
        </p:txBody>
      </p:sp>
      <p:pic>
        <p:nvPicPr>
          <p:cNvPr id="1544196" name="Picture 4" descr="general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5" y="2070100"/>
            <a:ext cx="2657475" cy="199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44197" name="Picture 5" descr="general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2070100"/>
            <a:ext cx="2657475" cy="199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44198" name="Picture 6" descr="general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070100"/>
            <a:ext cx="2657475" cy="199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65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7AFD33-5102-6641-89D7-D21B64DD40D1}" type="slidenum">
              <a:rPr lang="en-US"/>
              <a:pPr/>
              <a:t>8</a:t>
            </a:fld>
            <a:endParaRPr lang="en-US"/>
          </a:p>
        </p:txBody>
      </p:sp>
      <p:sp>
        <p:nvSpPr>
          <p:cNvPr id="147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Detector: Learning Phase</a:t>
            </a:r>
          </a:p>
        </p:txBody>
      </p:sp>
      <p:sp>
        <p:nvSpPr>
          <p:cNvPr id="147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14400" lvl="1" indent="-457200">
              <a:buFont typeface="Wingdings" charset="0"/>
              <a:buAutoNum type="arabicPeriod"/>
            </a:pPr>
            <a:endParaRPr lang="en-US" sz="2000"/>
          </a:p>
          <a:p>
            <a:pPr marL="533400" indent="-533400">
              <a:buFont typeface="Wingdings" charset="0"/>
              <a:buAutoNum type="arabicPeriod"/>
            </a:pPr>
            <a:r>
              <a:rPr lang="en-US" sz="2400"/>
              <a:t>Learning</a:t>
            </a:r>
          </a:p>
        </p:txBody>
      </p:sp>
      <p:pic>
        <p:nvPicPr>
          <p:cNvPr id="1479684" name="Picture 4" descr="dalalover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978150"/>
            <a:ext cx="3022600" cy="285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79685" name="Text Box 5"/>
          <p:cNvSpPr txBox="1">
            <a:spLocks noChangeArrowheads="1"/>
          </p:cNvSpPr>
          <p:nvPr/>
        </p:nvSpPr>
        <p:spPr bwMode="auto">
          <a:xfrm>
            <a:off x="4800600" y="1828800"/>
            <a:ext cx="407670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3200">
              <a:latin typeface="Arial" charset="0"/>
              <a:cs typeface="ＭＳ Ｐゴシック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1800">
              <a:latin typeface="Arial" charset="0"/>
              <a:cs typeface="ＭＳ Ｐゴシック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800">
                <a:latin typeface="Arial" charset="0"/>
                <a:cs typeface="ＭＳ Ｐゴシック" charset="0"/>
              </a:rPr>
              <a:t>Set of cropped images containing pedestrians in normal environment</a:t>
            </a:r>
            <a:br>
              <a:rPr lang="en-US" sz="1800">
                <a:latin typeface="Arial" charset="0"/>
                <a:cs typeface="ＭＳ Ｐゴシック" charset="0"/>
              </a:rPr>
            </a:br>
            <a:endParaRPr lang="en-US" sz="1800">
              <a:latin typeface="Arial" charset="0"/>
              <a:cs typeface="ＭＳ Ｐゴシック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800">
                <a:latin typeface="Arial" charset="0"/>
                <a:cs typeface="ＭＳ Ｐゴシック" charset="0"/>
              </a:rPr>
              <a:t>Global descriptor rather </a:t>
            </a:r>
            <a:br>
              <a:rPr lang="en-US" sz="1800">
                <a:latin typeface="Arial" charset="0"/>
                <a:cs typeface="ＭＳ Ｐゴシック" charset="0"/>
              </a:rPr>
            </a:br>
            <a:r>
              <a:rPr lang="en-US" sz="1800">
                <a:latin typeface="Arial" charset="0"/>
                <a:cs typeface="ＭＳ Ｐゴシック" charset="0"/>
              </a:rPr>
              <a:t>than local features</a:t>
            </a:r>
            <a:br>
              <a:rPr lang="en-US" sz="1800">
                <a:latin typeface="Arial" charset="0"/>
                <a:cs typeface="ＭＳ Ｐゴシック" charset="0"/>
              </a:rPr>
            </a:br>
            <a:endParaRPr lang="en-US" sz="1800">
              <a:latin typeface="Arial" charset="0"/>
              <a:cs typeface="ＭＳ Ｐゴシック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800">
                <a:latin typeface="Arial" charset="0"/>
                <a:cs typeface="ＭＳ Ｐゴシック" charset="0"/>
              </a:rPr>
              <a:t>Using linear SVM</a:t>
            </a:r>
            <a:endParaRPr lang="en-US" sz="320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57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968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28DD45-5BF7-1640-97F7-2A582C6D2A27}" type="slidenum">
              <a:rPr lang="en-US"/>
              <a:pPr/>
              <a:t>9</a:t>
            </a:fld>
            <a:endParaRPr lang="en-US"/>
          </a:p>
        </p:txBody>
      </p:sp>
      <p:sp>
        <p:nvSpPr>
          <p:cNvPr id="148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Detector: Detection Phase</a:t>
            </a:r>
          </a:p>
        </p:txBody>
      </p:sp>
      <p:sp>
        <p:nvSpPr>
          <p:cNvPr id="148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charset="0"/>
              <a:buAutoNum type="arabicPeriod" startAt="2"/>
            </a:pPr>
            <a:r>
              <a:rPr lang="en-US"/>
              <a:t>Detection</a:t>
            </a:r>
          </a:p>
        </p:txBody>
      </p:sp>
      <p:pic>
        <p:nvPicPr>
          <p:cNvPr id="1481732" name="Picture 4" descr="dalalover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71800"/>
            <a:ext cx="3009900" cy="298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81733" name="Text Box 5"/>
          <p:cNvSpPr txBox="1">
            <a:spLocks noChangeArrowheads="1"/>
          </p:cNvSpPr>
          <p:nvPr/>
        </p:nvSpPr>
        <p:spPr bwMode="auto">
          <a:xfrm>
            <a:off x="4838700" y="2019300"/>
            <a:ext cx="40767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3200">
              <a:latin typeface="Arial" charset="0"/>
              <a:cs typeface="ＭＳ Ｐゴシック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1800">
              <a:latin typeface="Arial" charset="0"/>
              <a:cs typeface="ＭＳ Ｐゴシック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800">
                <a:latin typeface="Arial" charset="0"/>
                <a:cs typeface="ＭＳ Ｐゴシック" charset="0"/>
              </a:rPr>
              <a:t>Sliding window over each scale</a:t>
            </a:r>
          </a:p>
          <a:p>
            <a:pPr eaLnBrk="0" hangingPunct="0">
              <a:spcBef>
                <a:spcPct val="50000"/>
              </a:spcBef>
            </a:pPr>
            <a:endParaRPr lang="en-US" sz="1800">
              <a:latin typeface="Arial" charset="0"/>
              <a:cs typeface="ＭＳ Ｐゴシック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800">
                <a:latin typeface="Arial" charset="0"/>
                <a:cs typeface="ＭＳ Ｐゴシック" charset="0"/>
              </a:rPr>
              <a:t>Simple SVM prediction</a:t>
            </a:r>
            <a:endParaRPr lang="en-US" sz="3200">
              <a:latin typeface="Arial" charset="0"/>
              <a:cs typeface="ＭＳ Ｐゴシック" charset="0"/>
            </a:endParaRPr>
          </a:p>
        </p:txBody>
      </p:sp>
      <p:pic>
        <p:nvPicPr>
          <p:cNvPr id="14817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4" b="18842"/>
          <a:stretch>
            <a:fillRect/>
          </a:stretch>
        </p:blipFill>
        <p:spPr bwMode="auto">
          <a:xfrm>
            <a:off x="5940425" y="1125538"/>
            <a:ext cx="2682875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40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1733" grpId="0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53546</TotalTime>
  <Words>1268</Words>
  <Application>Microsoft Macintosh PowerPoint</Application>
  <PresentationFormat>On-screen Show (4:3)</PresentationFormat>
  <Paragraphs>344</Paragraphs>
  <Slides>47</Slides>
  <Notes>37</Notes>
  <HiddenSlides>1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Lucida Sans Unicode</vt:lpstr>
      <vt:lpstr>ＭＳ Ｐゴシック</vt:lpstr>
      <vt:lpstr>Times New Roman</vt:lpstr>
      <vt:lpstr>Trebuchet MS</vt:lpstr>
      <vt:lpstr>Verdana</vt:lpstr>
      <vt:lpstr>Wingdings</vt:lpstr>
      <vt:lpstr>Arial</vt:lpstr>
      <vt:lpstr>Blank Presentation</vt:lpstr>
      <vt:lpstr>Equation</vt:lpstr>
      <vt:lpstr>More sliding window detection: Discriminative part-based models</vt:lpstr>
      <vt:lpstr>Challenge: Generic object detection</vt:lpstr>
      <vt:lpstr>Gradient Histograms</vt:lpstr>
      <vt:lpstr>Computing gradients</vt:lpstr>
      <vt:lpstr>Histograms</vt:lpstr>
      <vt:lpstr>Histograms of Oriented Gradients</vt:lpstr>
      <vt:lpstr>HOG </vt:lpstr>
      <vt:lpstr>Detector: Learning Phase</vt:lpstr>
      <vt:lpstr>Detector: Detection Phase</vt:lpstr>
      <vt:lpstr>Descriptor</vt:lpstr>
      <vt:lpstr>HOG Descriptors</vt:lpstr>
      <vt:lpstr>Gradients</vt:lpstr>
      <vt:lpstr>Cell histograms</vt:lpstr>
      <vt:lpstr>Linear and Bilinear interpolation for subsampling</vt:lpstr>
      <vt:lpstr>Histogram interpolation example</vt:lpstr>
      <vt:lpstr>Blocks</vt:lpstr>
      <vt:lpstr>Blocks</vt:lpstr>
      <vt:lpstr>Final Descriptor</vt:lpstr>
      <vt:lpstr>Engineering</vt:lpstr>
      <vt:lpstr>Effect of Block and Cell Size</vt:lpstr>
      <vt:lpstr>Descriptor Cues: Persons</vt:lpstr>
      <vt:lpstr>Training Set</vt:lpstr>
      <vt:lpstr>Model learning</vt:lpstr>
      <vt:lpstr>Result on INRIA database</vt:lpstr>
      <vt:lpstr>Demo</vt:lpstr>
      <vt:lpstr>Computer Vision </vt:lpstr>
      <vt:lpstr>Last Class: Pedestrian detection</vt:lpstr>
      <vt:lpstr>Discriminative part-based models</vt:lpstr>
      <vt:lpstr>Object hypothesis</vt:lpstr>
      <vt:lpstr>Scoring an object hypothesis</vt:lpstr>
      <vt:lpstr>Scoring an object hypothesis</vt:lpstr>
      <vt:lpstr>Scoring an object hypothesis</vt:lpstr>
      <vt:lpstr>Detection</vt:lpstr>
      <vt:lpstr>Detection</vt:lpstr>
      <vt:lpstr>PowerPoint Presentation</vt:lpstr>
      <vt:lpstr>Detection</vt:lpstr>
      <vt:lpstr>Matching result</vt:lpstr>
      <vt:lpstr>Training</vt:lpstr>
      <vt:lpstr>Training</vt:lpstr>
      <vt:lpstr>Car model</vt:lpstr>
      <vt:lpstr>Car detections</vt:lpstr>
      <vt:lpstr>Person model</vt:lpstr>
      <vt:lpstr>Person detections</vt:lpstr>
      <vt:lpstr>Cat model</vt:lpstr>
      <vt:lpstr>Cat detections</vt:lpstr>
      <vt:lpstr>More detections</vt:lpstr>
      <vt:lpstr>Quantitative results (PASCAL 2008)</vt:lpstr>
    </vt:vector>
  </TitlesOfParts>
  <Company>Carnegie Mellon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Jan-Michael Frahm</cp:lastModifiedBy>
  <cp:revision>1342</cp:revision>
  <dcterms:created xsi:type="dcterms:W3CDTF">2004-08-29T23:15:23Z</dcterms:created>
  <dcterms:modified xsi:type="dcterms:W3CDTF">2015-10-26T18:59:03Z</dcterms:modified>
</cp:coreProperties>
</file>