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mp4" ContentType="video/mp4"/>
  <Default Extension="vml" ContentType="application/vnd.openxmlformats-officedocument.vmlDrawing"/>
  <Default Extension="wdp" ContentType="image/vnd.ms-photo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401" r:id="rId3"/>
    <p:sldId id="366" r:id="rId4"/>
    <p:sldId id="367" r:id="rId5"/>
    <p:sldId id="330" r:id="rId6"/>
    <p:sldId id="332" r:id="rId7"/>
    <p:sldId id="331" r:id="rId8"/>
    <p:sldId id="369" r:id="rId9"/>
    <p:sldId id="333" r:id="rId10"/>
    <p:sldId id="370" r:id="rId11"/>
    <p:sldId id="371" r:id="rId12"/>
    <p:sldId id="372" r:id="rId13"/>
    <p:sldId id="373" r:id="rId14"/>
    <p:sldId id="374" r:id="rId15"/>
    <p:sldId id="375" r:id="rId16"/>
    <p:sldId id="376" r:id="rId17"/>
    <p:sldId id="377" r:id="rId18"/>
    <p:sldId id="378" r:id="rId19"/>
    <p:sldId id="379" r:id="rId20"/>
    <p:sldId id="380" r:id="rId21"/>
    <p:sldId id="381" r:id="rId22"/>
    <p:sldId id="382" r:id="rId23"/>
    <p:sldId id="383" r:id="rId24"/>
    <p:sldId id="384" r:id="rId25"/>
    <p:sldId id="356" r:id="rId26"/>
    <p:sldId id="263" r:id="rId27"/>
    <p:sldId id="264" r:id="rId28"/>
    <p:sldId id="265" r:id="rId29"/>
    <p:sldId id="355" r:id="rId30"/>
    <p:sldId id="267" r:id="rId31"/>
    <p:sldId id="268" r:id="rId32"/>
    <p:sldId id="270" r:id="rId33"/>
    <p:sldId id="269" r:id="rId34"/>
    <p:sldId id="271" r:id="rId35"/>
    <p:sldId id="272" r:id="rId36"/>
    <p:sldId id="273" r:id="rId37"/>
    <p:sldId id="274" r:id="rId38"/>
    <p:sldId id="357" r:id="rId39"/>
    <p:sldId id="293" r:id="rId40"/>
    <p:sldId id="294" r:id="rId41"/>
    <p:sldId id="295" r:id="rId42"/>
    <p:sldId id="358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62" r:id="rId52"/>
    <p:sldId id="363" r:id="rId53"/>
    <p:sldId id="364" r:id="rId54"/>
    <p:sldId id="365" r:id="rId55"/>
    <p:sldId id="385" r:id="rId56"/>
    <p:sldId id="386" r:id="rId57"/>
    <p:sldId id="387" r:id="rId58"/>
    <p:sldId id="388" r:id="rId59"/>
    <p:sldId id="389" r:id="rId60"/>
    <p:sldId id="390" r:id="rId61"/>
    <p:sldId id="400" r:id="rId62"/>
    <p:sldId id="391" r:id="rId63"/>
    <p:sldId id="392" r:id="rId64"/>
    <p:sldId id="393" r:id="rId65"/>
    <p:sldId id="394" r:id="rId66"/>
    <p:sldId id="395" r:id="rId67"/>
    <p:sldId id="396" r:id="rId68"/>
    <p:sldId id="397" r:id="rId69"/>
    <p:sldId id="398" r:id="rId70"/>
    <p:sldId id="399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12">
          <p15:clr>
            <a:srgbClr val="A4A3A4"/>
          </p15:clr>
        </p15:guide>
        <p15:guide id="2" pos="539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54"/>
  </p:normalViewPr>
  <p:slideViewPr>
    <p:cSldViewPr snapToGrid="0" snapToObjects="1" showGuides="1">
      <p:cViewPr varScale="1">
        <p:scale>
          <a:sx n="108" d="100"/>
          <a:sy n="108" d="100"/>
        </p:scale>
        <p:origin x="560" y="200"/>
      </p:cViewPr>
      <p:guideLst>
        <p:guide orient="horz" pos="1212"/>
        <p:guide pos="539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wmf"/><Relationship Id="rId5" Type="http://schemas.openxmlformats.org/officeDocument/2006/relationships/image" Target="../media/image47.wmf"/><Relationship Id="rId1" Type="http://schemas.openxmlformats.org/officeDocument/2006/relationships/image" Target="../media/image43.emf"/><Relationship Id="rId2" Type="http://schemas.openxmlformats.org/officeDocument/2006/relationships/image" Target="../media/image44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4" Type="http://schemas.openxmlformats.org/officeDocument/2006/relationships/image" Target="../media/image51.wmf"/><Relationship Id="rId1" Type="http://schemas.openxmlformats.org/officeDocument/2006/relationships/image" Target="../media/image48.emf"/><Relationship Id="rId2" Type="http://schemas.openxmlformats.org/officeDocument/2006/relationships/image" Target="../media/image49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49.emf"/><Relationship Id="rId1" Type="http://schemas.openxmlformats.org/officeDocument/2006/relationships/image" Target="../media/image52.emf"/><Relationship Id="rId2" Type="http://schemas.openxmlformats.org/officeDocument/2006/relationships/image" Target="../media/image53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wmf"/><Relationship Id="rId1" Type="http://schemas.openxmlformats.org/officeDocument/2006/relationships/image" Target="../media/image55.wmf"/><Relationship Id="rId2" Type="http://schemas.openxmlformats.org/officeDocument/2006/relationships/image" Target="../media/image5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Relationship Id="rId2" Type="http://schemas.openxmlformats.org/officeDocument/2006/relationships/image" Target="../media/image6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4" Type="http://schemas.openxmlformats.org/officeDocument/2006/relationships/image" Target="../media/image64.wmf"/><Relationship Id="rId1" Type="http://schemas.openxmlformats.org/officeDocument/2006/relationships/image" Target="../media/image61.wmf"/><Relationship Id="rId2" Type="http://schemas.openxmlformats.org/officeDocument/2006/relationships/image" Target="../media/image6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24.wmf"/><Relationship Id="rId1" Type="http://schemas.openxmlformats.org/officeDocument/2006/relationships/image" Target="../media/image21.wmf"/><Relationship Id="rId2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Relationship Id="rId2" Type="http://schemas.openxmlformats.org/officeDocument/2006/relationships/image" Target="../media/image26.wmf"/><Relationship Id="rId3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Relationship Id="rId2" Type="http://schemas.openxmlformats.org/officeDocument/2006/relationships/image" Target="../media/image29.emf"/><Relationship Id="rId3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image" Target="../media/image34.wmf"/><Relationship Id="rId5" Type="http://schemas.openxmlformats.org/officeDocument/2006/relationships/image" Target="../media/image35.wmf"/><Relationship Id="rId6" Type="http://schemas.openxmlformats.org/officeDocument/2006/relationships/image" Target="../media/image36.wmf"/><Relationship Id="rId7" Type="http://schemas.openxmlformats.org/officeDocument/2006/relationships/image" Target="../media/image37.wmf"/><Relationship Id="rId8" Type="http://schemas.openxmlformats.org/officeDocument/2006/relationships/image" Target="../media/image38.wmf"/><Relationship Id="rId1" Type="http://schemas.openxmlformats.org/officeDocument/2006/relationships/image" Target="../media/image31.wmf"/><Relationship Id="rId2" Type="http://schemas.openxmlformats.org/officeDocument/2006/relationships/image" Target="../media/image3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0E0E6-60B0-C843-8738-5A08A3E9E235}" type="datetimeFigureOut">
              <a:rPr lang="en-US" smtClean="0"/>
              <a:t>8/29/16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FAB92-4EFA-E540-AFCD-86127F7C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67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linear</a:t>
            </a:r>
            <a:r>
              <a:rPr lang="en-US" baseline="0" dirty="0" smtClean="0"/>
              <a:t> due to division by 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FAB92-4EFA-E540-AFCD-86127F7CBE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84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3978DCB9-D60C-0D40-96B6-E9A80ED6433D}" type="slidenum">
              <a:rPr lang="en-GB"/>
              <a:pPr>
                <a:defRPr/>
              </a:pPr>
              <a:t>22</a:t>
            </a:fld>
            <a:endParaRPr lang="en-GB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DCA8E2F-E737-F34E-88D2-5C299FDA77DA}" type="slidenum">
              <a:rPr lang="en-GB"/>
              <a:pPr>
                <a:defRPr/>
              </a:pPr>
              <a:t>23</a:t>
            </a:fld>
            <a:endParaRPr lang="en-GB"/>
          </a:p>
        </p:txBody>
      </p:sp>
      <p:sp>
        <p:nvSpPr>
          <p:cNvPr id="82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2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DCF3EE2-FA53-7F42-883E-CCB5C0C911CA}" type="slidenum">
              <a:rPr lang="en-GB"/>
              <a:pPr>
                <a:defRPr/>
              </a:pPr>
              <a:t>24</a:t>
            </a:fld>
            <a:endParaRPr lang="en-GB"/>
          </a:p>
        </p:txBody>
      </p:sp>
      <p:sp>
        <p:nvSpPr>
          <p:cNvPr id="82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8D751-AF0E-4E65-8002-E8C67270D82F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Is this a linear function?</a:t>
            </a:r>
          </a:p>
        </p:txBody>
      </p:sp>
    </p:spTree>
    <p:extLst>
      <p:ext uri="{BB962C8B-B14F-4D97-AF65-F5344CB8AC3E}">
        <p14:creationId xmlns:p14="http://schemas.microsoft.com/office/powerpoint/2010/main" val="2142836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042A4E-D9E9-4504-87C2-78583C9C1542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51034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FB6883-8BE8-4E8B-954F-2D933B38CA49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28EEA-9933-4371-8E7B-ACB3866D2C36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94449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66D049-1AAF-44BD-AAF6-FF398F8B8472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0542C2-46B8-49B5-9BC7-D71E0E64A513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81AF4C-1EFE-41EE-92EB-F225BF0A479F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0D4EE3B3-C673-E449-AE70-7BC38942278F}" type="slidenum">
              <a:rPr lang="en-GB"/>
              <a:pPr>
                <a:defRPr/>
              </a:pPr>
              <a:t>13</a:t>
            </a:fld>
            <a:endParaRPr lang="en-GB"/>
          </a:p>
        </p:txBody>
      </p:sp>
      <p:sp>
        <p:nvSpPr>
          <p:cNvPr id="81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right</a:t>
            </a:r>
            <a:r>
              <a:rPr lang="en-US" baseline="0" dirty="0" smtClean="0"/>
              <a:t> 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FAB92-4EFA-E540-AFCD-86127F7CBE1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199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CA8095-73C6-4AF0-B01D-93B19716F112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82209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0A6571-B4D3-496A-9E11-D93C4D8A3735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6E92A8-3A8B-4578-91B3-B7AD218976C9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142828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22C0B9-2B55-4FC8-B503-6BC864CBEB13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115543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6D0049-F9ED-402E-B4E8-CF9EDCDDBBB5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80E15A-A193-47EE-864D-7A71E984FD3A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FD9169-2BA4-4FB9-893B-EA06C19BE3FF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07549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46BF8C-7078-42C7-B3C3-0D37DCAEA5A9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thin lens is a lens with a thickness (distance along the optical axis between the two surfaces of the lens) that is negligible compared to the radii of curvature of the lens surfaces</a:t>
            </a:r>
          </a:p>
        </p:txBody>
      </p:sp>
    </p:spTree>
    <p:extLst>
      <p:ext uri="{BB962C8B-B14F-4D97-AF65-F5344CB8AC3E}">
        <p14:creationId xmlns:p14="http://schemas.microsoft.com/office/powerpoint/2010/main" val="15620159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72A4B-B53E-49E1-BFA5-232564545454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61651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908A2BFD-E8F7-8F46-A0C0-50A2F5E99B87}" type="slidenum">
              <a:rPr lang="en-GB"/>
              <a:pPr>
                <a:defRPr/>
              </a:pPr>
              <a:t>14</a:t>
            </a:fld>
            <a:endParaRPr lang="en-GB"/>
          </a:p>
        </p:txBody>
      </p:sp>
      <p:sp>
        <p:nvSpPr>
          <p:cNvPr id="81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3B4E41-B27E-466F-A0FC-1DB16FE7B32E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9461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12C1E0-7576-4E35-A5E2-B310FBEE18C2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This is the relation between the focal length (f), the distance of the object from the camera (D), and the distance at which the object will be in focus (D’)</a:t>
            </a:r>
          </a:p>
        </p:txBody>
      </p:sp>
    </p:spTree>
    <p:extLst>
      <p:ext uri="{BB962C8B-B14F-4D97-AF65-F5344CB8AC3E}">
        <p14:creationId xmlns:p14="http://schemas.microsoft.com/office/powerpoint/2010/main" val="17545581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2C9377-0D52-4593-88BD-058C65172288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602482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AFE0B0-FDC5-4F7F-BA02-200ED9D384C1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54F10-7EF1-47C3-86C2-06138964BC2E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083273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8F0977-8A46-49F3-9FEB-E2119D928CF1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And the set of all such points forms a plane parallel to the image (plane of focus).</a:t>
            </a:r>
          </a:p>
        </p:txBody>
      </p:sp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7B1C16-4B3A-4097-93DB-C3E80EA39E95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936876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5E6E01-E90D-4466-98CA-B0F5986118D8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F0EEEE-B066-4A96-9A31-C76B62A17711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851661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EF9741-B6B4-48BE-8266-DA238E5A6C5F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67638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FB677E6-62E3-514F-B91E-B444030B98FA}" type="slidenum">
              <a:rPr lang="en-GB"/>
              <a:pPr>
                <a:defRPr/>
              </a:pPr>
              <a:t>15</a:t>
            </a:fld>
            <a:endParaRPr lang="en-GB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EB05EF-1323-4F0F-B1A9-D24AF8C2CF50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814847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3F9881-F412-43E6-9B8A-7BE3B7C3582B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Depth of field is the range of distance within the subject that is acceptably sharp.</a:t>
            </a:r>
          </a:p>
        </p:txBody>
      </p:sp>
    </p:spTree>
    <p:extLst>
      <p:ext uri="{BB962C8B-B14F-4D97-AF65-F5344CB8AC3E}">
        <p14:creationId xmlns:p14="http://schemas.microsoft.com/office/powerpoint/2010/main" val="203800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C49435-8596-432D-9C74-87BB22660D3E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772139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F470F-132B-485D-9E0F-663F9F0487D0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471420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C538C6-2316-413B-8208-674D7216C85F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D02367-BBBF-4867-8E6C-F5D90DC8B1E9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49483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B4EF4-6601-4D78-B1BA-C9CA51AF1B10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671080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B4EF4-6601-4D78-B1BA-C9CA51AF1B10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5934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E5FBBC-783A-4C75-B83C-DB51AA0586CE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82294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human</a:t>
            </a:r>
            <a:r>
              <a:rPr lang="en-US" baseline="0" dirty="0" smtClean="0"/>
              <a:t> visual perception uses both size and perspective cues =&gt; this is an unsettling effect</a:t>
            </a:r>
            <a:endParaRPr lang="en-US" dirty="0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BF7D0-A0D3-48CE-9FFE-400C1562011C}" type="slidenum">
              <a:rPr lang="en-US" smtClean="0"/>
              <a:pPr/>
              <a:t>69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56463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8FA99C7-5408-BA47-8267-260EDA45F490}" type="slidenum">
              <a:rPr lang="en-GB"/>
              <a:pPr>
                <a:defRPr/>
              </a:pPr>
              <a:t>16</a:t>
            </a:fld>
            <a:endParaRPr lang="en-GB"/>
          </a:p>
        </p:txBody>
      </p:sp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C93E8B8E-8C21-514D-9991-D8AC4C4F8943}" type="slidenum">
              <a:rPr lang="en-GB"/>
              <a:pPr>
                <a:defRPr/>
              </a:pPr>
              <a:t>18</a:t>
            </a:fld>
            <a:endParaRPr lang="en-GB"/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6E77354-56B0-FA44-9726-E4E34E915FC7}" type="slidenum">
              <a:rPr lang="en-GB"/>
              <a:pPr>
                <a:defRPr/>
              </a:pPr>
              <a:t>19</a:t>
            </a:fld>
            <a:endParaRPr lang="en-GB"/>
          </a:p>
        </p:txBody>
      </p:sp>
      <p:sp>
        <p:nvSpPr>
          <p:cNvPr id="82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F9E26FBF-F0F7-9C47-895B-F00D66EF4F0D}" type="slidenum">
              <a:rPr lang="en-GB"/>
              <a:pPr>
                <a:defRPr/>
              </a:pPr>
              <a:t>20</a:t>
            </a:fld>
            <a:endParaRPr lang="en-GB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CC4FC122-4500-9049-99C5-95EE2ACADE84}" type="slidenum">
              <a:rPr lang="en-GB"/>
              <a:pPr>
                <a:defRPr/>
              </a:pPr>
              <a:t>21</a:t>
            </a:fld>
            <a:endParaRPr lang="en-GB"/>
          </a:p>
        </p:txBody>
      </p:sp>
      <p:sp>
        <p:nvSpPr>
          <p:cNvPr id="82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2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66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7600"/>
            <a:ext cx="8229600" cy="500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1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2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13.emf"/><Relationship Id="rId10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5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16.e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17.emf"/><Relationship Id="rId10" Type="http://schemas.openxmlformats.org/officeDocument/2006/relationships/oleObject" Target="../embeddings/oleObject8.bin"/><Relationship Id="rId11" Type="http://schemas.openxmlformats.org/officeDocument/2006/relationships/image" Target="../media/image1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9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2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21.w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22.wmf"/><Relationship Id="rId8" Type="http://schemas.openxmlformats.org/officeDocument/2006/relationships/oleObject" Target="../embeddings/oleObject13.bin"/><Relationship Id="rId9" Type="http://schemas.openxmlformats.org/officeDocument/2006/relationships/image" Target="../media/image23.wmf"/><Relationship Id="rId10" Type="http://schemas.openxmlformats.org/officeDocument/2006/relationships/oleObject" Target="../embeddings/oleObject14.bin"/><Relationship Id="rId11" Type="http://schemas.openxmlformats.org/officeDocument/2006/relationships/image" Target="../media/image24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25.wmf"/><Relationship Id="rId6" Type="http://schemas.openxmlformats.org/officeDocument/2006/relationships/oleObject" Target="../embeddings/oleObject16.bin"/><Relationship Id="rId7" Type="http://schemas.openxmlformats.org/officeDocument/2006/relationships/image" Target="../media/image26.wmf"/><Relationship Id="rId8" Type="http://schemas.openxmlformats.org/officeDocument/2006/relationships/oleObject" Target="../embeddings/oleObject17.bin"/><Relationship Id="rId9" Type="http://schemas.openxmlformats.org/officeDocument/2006/relationships/image" Target="../media/image27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28.wmf"/><Relationship Id="rId6" Type="http://schemas.openxmlformats.org/officeDocument/2006/relationships/oleObject" Target="../embeddings/oleObject19.bin"/><Relationship Id="rId7" Type="http://schemas.openxmlformats.org/officeDocument/2006/relationships/image" Target="../media/image29.emf"/><Relationship Id="rId8" Type="http://schemas.openxmlformats.org/officeDocument/2006/relationships/oleObject" Target="../embeddings/oleObject20.bin"/><Relationship Id="rId9" Type="http://schemas.openxmlformats.org/officeDocument/2006/relationships/image" Target="../media/image30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wmf"/><Relationship Id="rId12" Type="http://schemas.openxmlformats.org/officeDocument/2006/relationships/oleObject" Target="../embeddings/oleObject25.bin"/><Relationship Id="rId13" Type="http://schemas.openxmlformats.org/officeDocument/2006/relationships/image" Target="../media/image35.wmf"/><Relationship Id="rId14" Type="http://schemas.openxmlformats.org/officeDocument/2006/relationships/oleObject" Target="../embeddings/oleObject26.bin"/><Relationship Id="rId15" Type="http://schemas.openxmlformats.org/officeDocument/2006/relationships/image" Target="../media/image36.wmf"/><Relationship Id="rId16" Type="http://schemas.openxmlformats.org/officeDocument/2006/relationships/oleObject" Target="../embeddings/oleObject27.bin"/><Relationship Id="rId17" Type="http://schemas.openxmlformats.org/officeDocument/2006/relationships/image" Target="../media/image37.wmf"/><Relationship Id="rId18" Type="http://schemas.openxmlformats.org/officeDocument/2006/relationships/oleObject" Target="../embeddings/oleObject28.bin"/><Relationship Id="rId19" Type="http://schemas.openxmlformats.org/officeDocument/2006/relationships/image" Target="../media/image38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31.wmf"/><Relationship Id="rId6" Type="http://schemas.openxmlformats.org/officeDocument/2006/relationships/oleObject" Target="../embeddings/oleObject22.bin"/><Relationship Id="rId7" Type="http://schemas.openxmlformats.org/officeDocument/2006/relationships/image" Target="../media/image32.wmf"/><Relationship Id="rId8" Type="http://schemas.openxmlformats.org/officeDocument/2006/relationships/oleObject" Target="../embeddings/oleObject23.bin"/><Relationship Id="rId9" Type="http://schemas.openxmlformats.org/officeDocument/2006/relationships/image" Target="../media/image33.wmf"/><Relationship Id="rId10" Type="http://schemas.openxmlformats.org/officeDocument/2006/relationships/oleObject" Target="../embeddings/oleObject2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oleObject29.bin"/><Relationship Id="rId5" Type="http://schemas.openxmlformats.org/officeDocument/2006/relationships/image" Target="../media/image11.emf"/><Relationship Id="rId6" Type="http://schemas.openxmlformats.org/officeDocument/2006/relationships/oleObject" Target="../embeddings/oleObject30.bin"/><Relationship Id="rId7" Type="http://schemas.openxmlformats.org/officeDocument/2006/relationships/image" Target="../media/image39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31.bin"/><Relationship Id="rId5" Type="http://schemas.openxmlformats.org/officeDocument/2006/relationships/image" Target="../media/image40.emf"/><Relationship Id="rId6" Type="http://schemas.openxmlformats.org/officeDocument/2006/relationships/oleObject" Target="../embeddings/oleObject32.bin"/><Relationship Id="rId7" Type="http://schemas.openxmlformats.org/officeDocument/2006/relationships/image" Target="../media/image41.emf"/><Relationship Id="rId8" Type="http://schemas.openxmlformats.org/officeDocument/2006/relationships/oleObject" Target="../embeddings/oleObject33.bin"/><Relationship Id="rId9" Type="http://schemas.openxmlformats.org/officeDocument/2006/relationships/image" Target="../media/image42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wmf"/><Relationship Id="rId12" Type="http://schemas.openxmlformats.org/officeDocument/2006/relationships/oleObject" Target="../embeddings/oleObject38.bin"/><Relationship Id="rId13" Type="http://schemas.openxmlformats.org/officeDocument/2006/relationships/image" Target="../media/image47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34.bin"/><Relationship Id="rId5" Type="http://schemas.openxmlformats.org/officeDocument/2006/relationships/image" Target="../media/image43.emf"/><Relationship Id="rId6" Type="http://schemas.openxmlformats.org/officeDocument/2006/relationships/oleObject" Target="../embeddings/oleObject35.bin"/><Relationship Id="rId7" Type="http://schemas.openxmlformats.org/officeDocument/2006/relationships/image" Target="../media/image44.emf"/><Relationship Id="rId8" Type="http://schemas.openxmlformats.org/officeDocument/2006/relationships/oleObject" Target="../embeddings/oleObject36.bin"/><Relationship Id="rId9" Type="http://schemas.openxmlformats.org/officeDocument/2006/relationships/image" Target="../media/image45.emf"/><Relationship Id="rId10" Type="http://schemas.openxmlformats.org/officeDocument/2006/relationships/oleObject" Target="../embeddings/oleObject37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39.bin"/><Relationship Id="rId5" Type="http://schemas.openxmlformats.org/officeDocument/2006/relationships/image" Target="../media/image48.emf"/><Relationship Id="rId6" Type="http://schemas.openxmlformats.org/officeDocument/2006/relationships/oleObject" Target="../embeddings/oleObject40.bin"/><Relationship Id="rId7" Type="http://schemas.openxmlformats.org/officeDocument/2006/relationships/image" Target="../media/image49.emf"/><Relationship Id="rId8" Type="http://schemas.openxmlformats.org/officeDocument/2006/relationships/oleObject" Target="../embeddings/oleObject41.bin"/><Relationship Id="rId9" Type="http://schemas.openxmlformats.org/officeDocument/2006/relationships/image" Target="../media/image50.wmf"/><Relationship Id="rId10" Type="http://schemas.openxmlformats.org/officeDocument/2006/relationships/oleObject" Target="../embeddings/oleObject42.bin"/><Relationship Id="rId11" Type="http://schemas.openxmlformats.org/officeDocument/2006/relationships/image" Target="../media/image51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43.bin"/><Relationship Id="rId5" Type="http://schemas.openxmlformats.org/officeDocument/2006/relationships/image" Target="../media/image52.emf"/><Relationship Id="rId6" Type="http://schemas.openxmlformats.org/officeDocument/2006/relationships/oleObject" Target="../embeddings/oleObject44.bin"/><Relationship Id="rId7" Type="http://schemas.openxmlformats.org/officeDocument/2006/relationships/image" Target="../media/image53.wmf"/><Relationship Id="rId8" Type="http://schemas.openxmlformats.org/officeDocument/2006/relationships/oleObject" Target="../embeddings/oleObject45.bin"/><Relationship Id="rId9" Type="http://schemas.openxmlformats.org/officeDocument/2006/relationships/image" Target="../media/image54.emf"/><Relationship Id="rId10" Type="http://schemas.openxmlformats.org/officeDocument/2006/relationships/oleObject" Target="../embeddings/oleObject46.bin"/><Relationship Id="rId11" Type="http://schemas.openxmlformats.org/officeDocument/2006/relationships/image" Target="../media/image49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47.bin"/><Relationship Id="rId5" Type="http://schemas.openxmlformats.org/officeDocument/2006/relationships/image" Target="../media/image55.wmf"/><Relationship Id="rId6" Type="http://schemas.openxmlformats.org/officeDocument/2006/relationships/oleObject" Target="../embeddings/oleObject48.bin"/><Relationship Id="rId7" Type="http://schemas.openxmlformats.org/officeDocument/2006/relationships/image" Target="../media/image56.wmf"/><Relationship Id="rId8" Type="http://schemas.openxmlformats.org/officeDocument/2006/relationships/oleObject" Target="../embeddings/oleObject49.bin"/><Relationship Id="rId9" Type="http://schemas.openxmlformats.org/officeDocument/2006/relationships/image" Target="../media/image57.emf"/><Relationship Id="rId10" Type="http://schemas.openxmlformats.org/officeDocument/2006/relationships/oleObject" Target="../embeddings/oleObject50.bin"/><Relationship Id="rId11" Type="http://schemas.openxmlformats.org/officeDocument/2006/relationships/image" Target="../media/image58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51.bin"/><Relationship Id="rId5" Type="http://schemas.openxmlformats.org/officeDocument/2006/relationships/image" Target="../media/image59.wmf"/><Relationship Id="rId6" Type="http://schemas.openxmlformats.org/officeDocument/2006/relationships/oleObject" Target="../embeddings/oleObject52.bin"/><Relationship Id="rId7" Type="http://schemas.openxmlformats.org/officeDocument/2006/relationships/image" Target="../media/image60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53.bin"/><Relationship Id="rId5" Type="http://schemas.openxmlformats.org/officeDocument/2006/relationships/image" Target="../media/image61.wmf"/><Relationship Id="rId6" Type="http://schemas.openxmlformats.org/officeDocument/2006/relationships/oleObject" Target="../embeddings/oleObject54.bin"/><Relationship Id="rId7" Type="http://schemas.openxmlformats.org/officeDocument/2006/relationships/image" Target="../media/image62.emf"/><Relationship Id="rId8" Type="http://schemas.openxmlformats.org/officeDocument/2006/relationships/oleObject" Target="../embeddings/oleObject55.bin"/><Relationship Id="rId9" Type="http://schemas.openxmlformats.org/officeDocument/2006/relationships/image" Target="../media/image63.wmf"/><Relationship Id="rId10" Type="http://schemas.openxmlformats.org/officeDocument/2006/relationships/oleObject" Target="../embeddings/oleObject56.bin"/><Relationship Id="rId11" Type="http://schemas.openxmlformats.org/officeDocument/2006/relationships/image" Target="../media/image64.w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3.xml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20" Type="http://schemas.openxmlformats.org/officeDocument/2006/relationships/tags" Target="../tags/tag23.xml"/><Relationship Id="rId21" Type="http://schemas.openxmlformats.org/officeDocument/2006/relationships/tags" Target="../tags/tag24.xml"/><Relationship Id="rId22" Type="http://schemas.openxmlformats.org/officeDocument/2006/relationships/tags" Target="../tags/tag25.xml"/><Relationship Id="rId23" Type="http://schemas.openxmlformats.org/officeDocument/2006/relationships/tags" Target="../tags/tag26.xml"/><Relationship Id="rId24" Type="http://schemas.openxmlformats.org/officeDocument/2006/relationships/tags" Target="../tags/tag27.xml"/><Relationship Id="rId25" Type="http://schemas.openxmlformats.org/officeDocument/2006/relationships/tags" Target="../tags/tag28.xml"/><Relationship Id="rId26" Type="http://schemas.openxmlformats.org/officeDocument/2006/relationships/tags" Target="../tags/tag29.xml"/><Relationship Id="rId27" Type="http://schemas.openxmlformats.org/officeDocument/2006/relationships/tags" Target="../tags/tag30.xml"/><Relationship Id="rId28" Type="http://schemas.openxmlformats.org/officeDocument/2006/relationships/tags" Target="../tags/tag31.xml"/><Relationship Id="rId29" Type="http://schemas.openxmlformats.org/officeDocument/2006/relationships/slideLayout" Target="../slideLayouts/slideLayout2.xml"/><Relationship Id="rId30" Type="http://schemas.openxmlformats.org/officeDocument/2006/relationships/notesSlide" Target="../notesSlides/notesSlide16.xml"/><Relationship Id="rId10" Type="http://schemas.openxmlformats.org/officeDocument/2006/relationships/tags" Target="../tags/tag13.xml"/><Relationship Id="rId11" Type="http://schemas.openxmlformats.org/officeDocument/2006/relationships/tags" Target="../tags/tag14.xml"/><Relationship Id="rId12" Type="http://schemas.openxmlformats.org/officeDocument/2006/relationships/tags" Target="../tags/tag15.xml"/><Relationship Id="rId13" Type="http://schemas.openxmlformats.org/officeDocument/2006/relationships/tags" Target="../tags/tag16.xml"/><Relationship Id="rId14" Type="http://schemas.openxmlformats.org/officeDocument/2006/relationships/tags" Target="../tags/tag17.xml"/><Relationship Id="rId15" Type="http://schemas.openxmlformats.org/officeDocument/2006/relationships/tags" Target="../tags/tag18.xml"/><Relationship Id="rId16" Type="http://schemas.openxmlformats.org/officeDocument/2006/relationships/tags" Target="../tags/tag19.xml"/><Relationship Id="rId17" Type="http://schemas.openxmlformats.org/officeDocument/2006/relationships/tags" Target="../tags/tag20.xml"/><Relationship Id="rId18" Type="http://schemas.openxmlformats.org/officeDocument/2006/relationships/tags" Target="../tags/tag21.xml"/><Relationship Id="rId19" Type="http://schemas.openxmlformats.org/officeDocument/2006/relationships/tags" Target="../tags/tag22.xml"/><Relationship Id="rId1" Type="http://schemas.openxmlformats.org/officeDocument/2006/relationships/tags" Target="../tags/tag4.xml"/><Relationship Id="rId2" Type="http://schemas.openxmlformats.org/officeDocument/2006/relationships/tags" Target="../tags/tag5.xml"/><Relationship Id="rId3" Type="http://schemas.openxmlformats.org/officeDocument/2006/relationships/tags" Target="../tags/tag6.xml"/><Relationship Id="rId4" Type="http://schemas.openxmlformats.org/officeDocument/2006/relationships/tags" Target="../tags/tag7.xml"/><Relationship Id="rId5" Type="http://schemas.openxmlformats.org/officeDocument/2006/relationships/tags" Target="../tags/tag8.xml"/><Relationship Id="rId6" Type="http://schemas.openxmlformats.org/officeDocument/2006/relationships/tags" Target="../tags/tag9.xml"/><Relationship Id="rId7" Type="http://schemas.openxmlformats.org/officeDocument/2006/relationships/tags" Target="../tags/tag10.xml"/><Relationship Id="rId8" Type="http://schemas.openxmlformats.org/officeDocument/2006/relationships/tags" Target="../tags/tag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wmf"/><Relationship Id="rId5" Type="http://schemas.openxmlformats.org/officeDocument/2006/relationships/hyperlink" Target="http://en.wikipedia.org/wiki/Perspective_correction_lens" TargetMode="External"/><Relationship Id="rId6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5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57.bin"/><Relationship Id="rId5" Type="http://schemas.openxmlformats.org/officeDocument/2006/relationships/image" Target="../media/image79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hyperlink" Target="http://www.debevec.org/Pinhole/35mm-pinhole-camera.jpg" TargetMode="External"/><Relationship Id="rId5" Type="http://schemas.openxmlformats.org/officeDocument/2006/relationships/image" Target="../media/image81.jpeg"/><Relationship Id="rId6" Type="http://schemas.openxmlformats.org/officeDocument/2006/relationships/hyperlink" Target="http://www.debevec.org/Pinhole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2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2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2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jpeg"/><Relationship Id="rId5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png"/><Relationship Id="rId5" Type="http://schemas.openxmlformats.org/officeDocument/2006/relationships/hyperlink" Target="http://www.cambridgeincolour.com/tutorials/depth-of-field.htm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oleObject" Target="../embeddings/oleObject58.bin"/><Relationship Id="rId5" Type="http://schemas.openxmlformats.org/officeDocument/2006/relationships/image" Target="../media/image99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3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4" Type="http://schemas.openxmlformats.org/officeDocument/2006/relationships/image" Target="../media/image111.jpeg"/><Relationship Id="rId5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Dolly_zoom" TargetMode="External"/><Relationship Id="rId4" Type="http://schemas.openxmlformats.org/officeDocument/2006/relationships/image" Target="../media/image11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776 Computer Vision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Jan-Michael Frahm</a:t>
            </a:r>
          </a:p>
          <a:p>
            <a:r>
              <a:rPr lang="en-US" dirty="0" smtClean="0"/>
              <a:t>Fall </a:t>
            </a:r>
            <a:r>
              <a:rPr lang="en-US" dirty="0" smtClean="0"/>
              <a:t>2016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8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Camera Projection</a:t>
            </a:r>
            <a:endParaRPr lang="en-US" dirty="0"/>
          </a:p>
        </p:txBody>
      </p:sp>
      <p:sp>
        <p:nvSpPr>
          <p:cNvPr id="4" name="Parallelogram 3"/>
          <p:cNvSpPr/>
          <p:nvPr/>
        </p:nvSpPr>
        <p:spPr>
          <a:xfrm rot="16200000" flipV="1">
            <a:off x="415753" y="1660466"/>
            <a:ext cx="2226335" cy="1496821"/>
          </a:xfrm>
          <a:prstGeom prst="parallelogram">
            <a:avLst>
              <a:gd name="adj" fmla="val 48455"/>
            </a:avLst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562016" y="2408875"/>
            <a:ext cx="446707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782991" y="1670859"/>
            <a:ext cx="1613609" cy="73358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779570" y="1289822"/>
            <a:ext cx="0" cy="113054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74581" y="233079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07531" y="1568229"/>
            <a:ext cx="303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02346" y="109644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1517362" y="2373604"/>
            <a:ext cx="58925" cy="61038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A00967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79" y="1295709"/>
            <a:ext cx="1560576" cy="1008888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1643063" y="1568229"/>
            <a:ext cx="5498820" cy="13602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630823"/>
              </p:ext>
            </p:extLst>
          </p:nvPr>
        </p:nvGraphicFramePr>
        <p:xfrm>
          <a:off x="540137" y="2176902"/>
          <a:ext cx="443164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9" name="Equation" r:id="rId4" imgW="114300" imgH="317500" progId="Equation.3">
                  <p:embed/>
                </p:oleObj>
              </mc:Choice>
              <mc:Fallback>
                <p:oleObj name="Equation" r:id="rId4" imgW="1143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0137" y="2176902"/>
                        <a:ext cx="443164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2277332" y="1935265"/>
            <a:ext cx="138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focal length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15556" y="1944508"/>
            <a:ext cx="84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645513" y="2408875"/>
            <a:ext cx="354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8194" y="3789086"/>
            <a:ext cx="8273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I</a:t>
            </a:r>
            <a:r>
              <a:rPr lang="en-US" sz="2400" dirty="0" smtClean="0"/>
              <a:t>mage point is the intersection of the ray from the object point through the origin</a:t>
            </a:r>
            <a:r>
              <a:rPr lang="en-US" sz="2400" b="1" i="1" dirty="0" smtClean="0"/>
              <a:t> 0 </a:t>
            </a:r>
            <a:r>
              <a:rPr lang="en-US" sz="2400" dirty="0" smtClean="0"/>
              <a:t>with the image plane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Image point can be derived through similar triangles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Projection eliminates last component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540152" y="926377"/>
            <a:ext cx="128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=(X,Y,Z)</a:t>
            </a:r>
            <a:endParaRPr lang="en-US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343829"/>
              </p:ext>
            </p:extLst>
          </p:nvPr>
        </p:nvGraphicFramePr>
        <p:xfrm>
          <a:off x="815556" y="5125570"/>
          <a:ext cx="2825264" cy="821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50" name="Equation" r:id="rId6" imgW="1485900" imgH="431800" progId="Equation.3">
                  <p:embed/>
                </p:oleObj>
              </mc:Choice>
              <mc:Fallback>
                <p:oleObj name="Equation" r:id="rId6" imgW="1485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5556" y="5125570"/>
                        <a:ext cx="2825264" cy="8210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48857"/>
              </p:ext>
            </p:extLst>
          </p:nvPr>
        </p:nvGraphicFramePr>
        <p:xfrm>
          <a:off x="3802346" y="5126038"/>
          <a:ext cx="2536825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51" name="Equation" r:id="rId8" imgW="1333500" imgH="431800" progId="Equation.3">
                  <p:embed/>
                </p:oleObj>
              </mc:Choice>
              <mc:Fallback>
                <p:oleObj name="Equation" r:id="rId8" imgW="1333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02346" y="5126038"/>
                        <a:ext cx="2536825" cy="820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5947828" y="1334749"/>
            <a:ext cx="2998269" cy="1749084"/>
            <a:chOff x="5947828" y="1334749"/>
            <a:chExt cx="2998269" cy="1749084"/>
          </a:xfrm>
        </p:grpSpPr>
        <p:pic>
          <p:nvPicPr>
            <p:cNvPr id="21" name="Picture 2" descr="fig5"/>
            <p:cNvPicPr>
              <a:picLocks noChangeAspect="1" noChangeArrowheads="1"/>
            </p:cNvPicPr>
            <p:nvPr/>
          </p:nvPicPr>
          <p:blipFill rotWithShape="1">
            <a:blip r:embed="rId10" cstate="print"/>
            <a:srcRect l="59798" t="5350" b="11872"/>
            <a:stretch/>
          </p:blipFill>
          <p:spPr bwMode="auto">
            <a:xfrm>
              <a:off x="5947828" y="1334749"/>
              <a:ext cx="2998269" cy="1749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5997465" y="2261307"/>
              <a:ext cx="354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429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9437"/>
            <a:ext cx="8229600" cy="4691529"/>
          </a:xfrm>
        </p:spPr>
        <p:txBody>
          <a:bodyPr/>
          <a:lstStyle/>
          <a:p>
            <a:r>
              <a:rPr lang="en-US" dirty="0" smtClean="0"/>
              <a:t>Is this a linear transformation?</a:t>
            </a:r>
          </a:p>
          <a:p>
            <a:r>
              <a:rPr lang="en-US" dirty="0" smtClean="0"/>
              <a:t>Can we make it a linear transformation?</a:t>
            </a: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3210124"/>
              </p:ext>
            </p:extLst>
          </p:nvPr>
        </p:nvGraphicFramePr>
        <p:xfrm>
          <a:off x="2800216" y="1028700"/>
          <a:ext cx="3552825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86" name="Equation" r:id="rId4" imgW="1866900" imgH="431800" progId="Equation.3">
                  <p:embed/>
                </p:oleObj>
              </mc:Choice>
              <mc:Fallback>
                <p:oleObj name="Equation" r:id="rId4" imgW="1866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00216" y="1028700"/>
                        <a:ext cx="3552825" cy="820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Line 13"/>
          <p:cNvSpPr>
            <a:spLocks noChangeShapeType="1"/>
          </p:cNvSpPr>
          <p:nvPr/>
        </p:nvSpPr>
        <p:spPr bwMode="auto">
          <a:xfrm flipV="1">
            <a:off x="1486080" y="3082944"/>
            <a:ext cx="1396800" cy="241225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764955" y="2579175"/>
            <a:ext cx="659520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M</a:t>
            </a:r>
            <a:endParaRPr lang="en-US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3789166" y="3750994"/>
            <a:ext cx="3327840" cy="57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91686" indent="-293764">
              <a:lnSpc>
                <a:spcPct val="97000"/>
              </a:lnSpc>
              <a:spcAft>
                <a:spcPts val="1293"/>
              </a:spcAft>
              <a:defRPr/>
            </a:pPr>
            <a:r>
              <a:rPr lang="en-US" dirty="0"/>
              <a:t>Vector relative to </a:t>
            </a:r>
            <a:r>
              <a:rPr lang="en-US" b="1" i="1" dirty="0" smtClean="0"/>
              <a:t>0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2908800" y="3082944"/>
            <a:ext cx="635040" cy="206949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H="1">
            <a:off x="2717281" y="5139480"/>
            <a:ext cx="826560" cy="4824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 flipH="1" flipV="1">
            <a:off x="2374561" y="5025708"/>
            <a:ext cx="1143360" cy="113772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2244960" y="5645290"/>
            <a:ext cx="441126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400"/>
              <a:t>a</a:t>
            </a:r>
            <a:r>
              <a:rPr lang="en-US" sz="2400" baseline="-25000"/>
              <a:t>1</a:t>
            </a:r>
            <a:endParaRPr lang="en-US" sz="2400" baseline="-25000">
              <a:latin typeface="Times New Roman" charset="0"/>
            </a:endParaRP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597600" y="3804057"/>
            <a:ext cx="441126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400"/>
              <a:t>a</a:t>
            </a:r>
            <a:r>
              <a:rPr lang="en-US" sz="2400" baseline="-25000"/>
              <a:t>3</a:t>
            </a:r>
            <a:endParaRPr lang="en-US" sz="2400" baseline="-25000">
              <a:latin typeface="Times New Roman" charset="0"/>
            </a:endParaRP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1939680" y="4591099"/>
            <a:ext cx="441126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400"/>
              <a:t>a</a:t>
            </a:r>
            <a:r>
              <a:rPr lang="en-US" sz="2400" baseline="-25000"/>
              <a:t>2</a:t>
            </a:r>
            <a:endParaRPr lang="en-US" sz="2400" baseline="-25000">
              <a:latin typeface="Times New Roman" charset="0"/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>
            <a:off x="1003680" y="3044060"/>
            <a:ext cx="1866240" cy="97786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3762147" y="4740558"/>
            <a:ext cx="4102560" cy="5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91686" indent="-293764">
              <a:lnSpc>
                <a:spcPct val="97000"/>
              </a:lnSpc>
              <a:spcAft>
                <a:spcPts val="1293"/>
              </a:spcAft>
              <a:defRPr/>
            </a:pPr>
            <a:r>
              <a:rPr lang="en-US" dirty="0"/>
              <a:t>Point in affine coordinates: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90080" y="2910443"/>
            <a:ext cx="4052160" cy="3346594"/>
            <a:chOff x="190080" y="2910443"/>
            <a:chExt cx="4052160" cy="3346594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 flipV="1">
              <a:off x="1458720" y="4528856"/>
              <a:ext cx="1802880" cy="9778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1460160" y="5495197"/>
              <a:ext cx="2134080" cy="2419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H="1" flipV="1">
              <a:off x="761761" y="3133349"/>
              <a:ext cx="711360" cy="23618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705761" y="4058243"/>
              <a:ext cx="659520" cy="461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0" tIns="45715" rIns="91430" bIns="45715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Arial" charset="0"/>
                </a:rPr>
                <a:t>2</a:t>
              </a:r>
              <a:endParaRPr 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800640" y="2910443"/>
              <a:ext cx="659520" cy="461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0" tIns="45715" rIns="91430" bIns="45715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Arial" charset="0"/>
                </a:rPr>
                <a:t>3</a:t>
              </a:r>
              <a:endParaRPr 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3581280" y="5518557"/>
              <a:ext cx="660960" cy="461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0" tIns="45715" rIns="91430" bIns="45715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Arial" charset="0"/>
                </a:rPr>
                <a:t>1</a:t>
              </a:r>
              <a:endParaRPr 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1333441" y="5442229"/>
              <a:ext cx="660960" cy="461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0" tIns="45715" rIns="91430" bIns="45715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 b="1" i="1" dirty="0" smtClean="0">
                  <a:solidFill>
                    <a:schemeClr val="tx1"/>
                  </a:solidFill>
                  <a:latin typeface="Arial" charset="0"/>
                </a:rPr>
                <a:t>0</a:t>
              </a:r>
              <a:endParaRPr lang="en-US" sz="2400" b="1" i="1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90080" y="6257037"/>
              <a:ext cx="6220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V="1">
              <a:off x="203040" y="5837953"/>
              <a:ext cx="0" cy="3946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V="1">
              <a:off x="190080" y="6092861"/>
              <a:ext cx="381600" cy="1512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 flipV="1">
              <a:off x="190080" y="5508158"/>
              <a:ext cx="1296000" cy="7488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 flipV="1">
              <a:off x="1440183" y="5444197"/>
              <a:ext cx="86316" cy="99291"/>
            </a:xfrm>
            <a:prstGeom prst="ellipse">
              <a:avLst/>
            </a:prstGeom>
            <a:solidFill>
              <a:srgbClr val="FFFF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802248"/>
              </p:ext>
            </p:extLst>
          </p:nvPr>
        </p:nvGraphicFramePr>
        <p:xfrm>
          <a:off x="3870325" y="4052888"/>
          <a:ext cx="3662363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87" name="Equation" r:id="rId6" imgW="1358900" imgH="241300" progId="Equation.3">
                  <p:embed/>
                </p:oleObj>
              </mc:Choice>
              <mc:Fallback>
                <p:oleObj name="Equation" r:id="rId6" imgW="1358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70325" y="4052888"/>
                        <a:ext cx="3662363" cy="650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8449358"/>
              </p:ext>
            </p:extLst>
          </p:nvPr>
        </p:nvGraphicFramePr>
        <p:xfrm>
          <a:off x="3652838" y="5086350"/>
          <a:ext cx="561657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88" name="Equation" r:id="rId8" imgW="2082800" imgH="241300" progId="Equation.3">
                  <p:embed/>
                </p:oleObj>
              </mc:Choice>
              <mc:Fallback>
                <p:oleObj name="Equation" r:id="rId8" imgW="2082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52838" y="5086350"/>
                        <a:ext cx="5616575" cy="650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620983"/>
              </p:ext>
            </p:extLst>
          </p:nvPr>
        </p:nvGraphicFramePr>
        <p:xfrm>
          <a:off x="1673225" y="3816350"/>
          <a:ext cx="6858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89" name="Equation" r:id="rId10" imgW="254000" imgH="190500" progId="Equation.3">
                  <p:embed/>
                </p:oleObj>
              </mc:Choice>
              <mc:Fallback>
                <p:oleObj name="Equation" r:id="rId10" imgW="2540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73225" y="3816350"/>
                        <a:ext cx="685800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2819520" y="3005333"/>
            <a:ext cx="126720" cy="128016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84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  <p:bldP spid="18" grpId="0" autoUpdateAnimBg="0"/>
      <p:bldP spid="22" grpId="0" autoUpdateAnimBg="0"/>
      <p:bldP spid="23" grpId="0" autoUpdateAnimBg="0"/>
      <p:bldP spid="24" grpId="0" autoUpdateAnimBg="0"/>
      <p:bldP spid="32" grpId="0" autoUpdateAnimBg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Projection</a:t>
            </a:r>
            <a:endParaRPr lang="en-US" dirty="0"/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57200" y="986897"/>
            <a:ext cx="8229600" cy="4691529"/>
          </a:xfrm>
        </p:spPr>
        <p:txBody>
          <a:bodyPr/>
          <a:lstStyle/>
          <a:p>
            <a:r>
              <a:rPr lang="en-US" dirty="0" smtClean="0"/>
              <a:t>Unified notation by including origin </a:t>
            </a:r>
            <a:r>
              <a:rPr lang="en-US" b="1" i="1" dirty="0" smtClean="0"/>
              <a:t>0</a:t>
            </a:r>
            <a:r>
              <a:rPr lang="en-US" dirty="0" smtClean="0"/>
              <a:t> into the representation</a:t>
            </a:r>
          </a:p>
          <a:p>
            <a:endParaRPr lang="en-US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210240"/>
              </p:ext>
            </p:extLst>
          </p:nvPr>
        </p:nvGraphicFramePr>
        <p:xfrm>
          <a:off x="3814763" y="2908300"/>
          <a:ext cx="4132262" cy="203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84" name="Equation" r:id="rId3" imgW="2032000" imgH="1003300" progId="Equation.3">
                  <p:embed/>
                </p:oleObj>
              </mc:Choice>
              <mc:Fallback>
                <p:oleObj name="Equation" r:id="rId3" imgW="20320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4763" y="2908300"/>
                        <a:ext cx="4132262" cy="2039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439047" y="5246736"/>
            <a:ext cx="2242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homogenous </a:t>
            </a:r>
          </a:p>
          <a:p>
            <a:pPr algn="ctr"/>
            <a:r>
              <a:rPr lang="en-US" dirty="0" smtClean="0"/>
              <a:t>representation of </a:t>
            </a:r>
            <a:r>
              <a:rPr lang="en-US" i="1" dirty="0" smtClean="0"/>
              <a:t>M</a:t>
            </a:r>
            <a:endParaRPr lang="en-US" i="1" dirty="0"/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7470588" y="4826000"/>
            <a:ext cx="59765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12"/>
          <p:cNvSpPr>
            <a:spLocks noChangeArrowheads="1"/>
          </p:cNvSpPr>
          <p:nvPr/>
        </p:nvSpPr>
        <p:spPr bwMode="auto">
          <a:xfrm>
            <a:off x="2819520" y="3005333"/>
            <a:ext cx="126720" cy="128016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V="1">
            <a:off x="1486080" y="3082944"/>
            <a:ext cx="1396800" cy="241225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717281" y="2621289"/>
            <a:ext cx="659520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M</a:t>
            </a:r>
            <a:endParaRPr lang="en-US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Line 17"/>
          <p:cNvSpPr>
            <a:spLocks noChangeShapeType="1"/>
          </p:cNvSpPr>
          <p:nvPr/>
        </p:nvSpPr>
        <p:spPr bwMode="auto">
          <a:xfrm>
            <a:off x="2908800" y="3082944"/>
            <a:ext cx="635040" cy="206949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Line 18"/>
          <p:cNvSpPr>
            <a:spLocks noChangeShapeType="1"/>
          </p:cNvSpPr>
          <p:nvPr/>
        </p:nvSpPr>
        <p:spPr bwMode="auto">
          <a:xfrm flipH="1">
            <a:off x="2717281" y="5139480"/>
            <a:ext cx="826560" cy="4824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Line 19"/>
          <p:cNvSpPr>
            <a:spLocks noChangeShapeType="1"/>
          </p:cNvSpPr>
          <p:nvPr/>
        </p:nvSpPr>
        <p:spPr bwMode="auto">
          <a:xfrm flipH="1" flipV="1">
            <a:off x="2374561" y="5025708"/>
            <a:ext cx="1143360" cy="113772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2244960" y="5645290"/>
            <a:ext cx="441126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400"/>
              <a:t>a</a:t>
            </a:r>
            <a:r>
              <a:rPr lang="en-US" sz="2400" baseline="-25000"/>
              <a:t>1</a:t>
            </a:r>
            <a:endParaRPr lang="en-US" sz="2400" baseline="-25000">
              <a:latin typeface="Times New Roman" charset="0"/>
            </a:endParaRP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597600" y="3804057"/>
            <a:ext cx="441126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400"/>
              <a:t>a</a:t>
            </a:r>
            <a:r>
              <a:rPr lang="en-US" sz="2400" baseline="-25000"/>
              <a:t>3</a:t>
            </a:r>
            <a:endParaRPr lang="en-US" sz="2400" baseline="-25000">
              <a:latin typeface="Times New Roman" charset="0"/>
            </a:endParaRPr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1939680" y="4591099"/>
            <a:ext cx="441126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400"/>
              <a:t>a</a:t>
            </a:r>
            <a:r>
              <a:rPr lang="en-US" sz="2400" baseline="-25000"/>
              <a:t>2</a:t>
            </a:r>
            <a:endParaRPr lang="en-US" sz="2400" baseline="-25000">
              <a:latin typeface="Times New Roman" charset="0"/>
            </a:endParaRPr>
          </a:p>
        </p:txBody>
      </p:sp>
      <p:sp>
        <p:nvSpPr>
          <p:cNvPr id="13" name="Line 23"/>
          <p:cNvSpPr>
            <a:spLocks noChangeShapeType="1"/>
          </p:cNvSpPr>
          <p:nvPr/>
        </p:nvSpPr>
        <p:spPr bwMode="auto">
          <a:xfrm flipH="1">
            <a:off x="1003680" y="3044060"/>
            <a:ext cx="1866240" cy="97786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90080" y="2910443"/>
            <a:ext cx="4052160" cy="3346594"/>
            <a:chOff x="190080" y="2910443"/>
            <a:chExt cx="4052160" cy="3346594"/>
          </a:xfrm>
        </p:grpSpPr>
        <p:sp>
          <p:nvSpPr>
            <p:cNvPr id="15" name="Line 4"/>
            <p:cNvSpPr>
              <a:spLocks noChangeShapeType="1"/>
            </p:cNvSpPr>
            <p:nvPr/>
          </p:nvSpPr>
          <p:spPr bwMode="auto">
            <a:xfrm flipV="1">
              <a:off x="1458720" y="4528856"/>
              <a:ext cx="1802880" cy="9778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" name="Line 5"/>
            <p:cNvSpPr>
              <a:spLocks noChangeShapeType="1"/>
            </p:cNvSpPr>
            <p:nvPr/>
          </p:nvSpPr>
          <p:spPr bwMode="auto">
            <a:xfrm>
              <a:off x="1460160" y="5495197"/>
              <a:ext cx="2134080" cy="2419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 flipH="1" flipV="1">
              <a:off x="761761" y="3133349"/>
              <a:ext cx="711360" cy="23618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2705761" y="4058243"/>
              <a:ext cx="659520" cy="461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0" tIns="45715" rIns="91430" bIns="45715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Arial" charset="0"/>
                </a:rPr>
                <a:t>2</a:t>
              </a:r>
              <a:endParaRPr 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800640" y="2910443"/>
              <a:ext cx="659520" cy="461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0" tIns="45715" rIns="91430" bIns="45715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Arial" charset="0"/>
                </a:rPr>
                <a:t>3</a:t>
              </a:r>
              <a:endParaRPr 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3581280" y="5518557"/>
              <a:ext cx="660960" cy="461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0" tIns="45715" rIns="91430" bIns="45715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Arial" charset="0"/>
                </a:rPr>
                <a:t>1</a:t>
              </a:r>
              <a:endParaRPr 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1333441" y="5442229"/>
              <a:ext cx="660960" cy="461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0" tIns="45715" rIns="91430" bIns="45715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 b="1" i="1" dirty="0" smtClean="0">
                  <a:solidFill>
                    <a:schemeClr val="tx1"/>
                  </a:solidFill>
                  <a:latin typeface="Arial" charset="0"/>
                </a:rPr>
                <a:t>0</a:t>
              </a:r>
              <a:endParaRPr lang="en-US" sz="2400" b="1" i="1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190080" y="6257037"/>
              <a:ext cx="6220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 flipV="1">
              <a:off x="203040" y="5837953"/>
              <a:ext cx="0" cy="3946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 flipV="1">
              <a:off x="190080" y="6092861"/>
              <a:ext cx="381600" cy="1512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 flipV="1">
              <a:off x="190080" y="5508158"/>
              <a:ext cx="1296000" cy="7488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 flipV="1">
              <a:off x="1440183" y="5444197"/>
              <a:ext cx="86316" cy="99291"/>
            </a:xfrm>
            <a:prstGeom prst="ellipse">
              <a:avLst/>
            </a:prstGeom>
            <a:solidFill>
              <a:srgbClr val="FFFF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82945" tIns="41473" rIns="82945" bIns="41473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777919"/>
              </p:ext>
            </p:extLst>
          </p:nvPr>
        </p:nvGraphicFramePr>
        <p:xfrm>
          <a:off x="1673225" y="3816350"/>
          <a:ext cx="6858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85" name="Equation" r:id="rId5" imgW="254000" imgH="190500" progId="Equation.3">
                  <p:embed/>
                </p:oleObj>
              </mc:Choice>
              <mc:Fallback>
                <p:oleObj name="Equation" r:id="rId5" imgW="2540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73225" y="3816350"/>
                        <a:ext cx="685800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843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smtClean="0">
                <a:cs typeface="+mj-cs"/>
              </a:rPr>
              <a:t>Special transformation: Rotation</a:t>
            </a:r>
          </a:p>
        </p:txBody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641" y="2662840"/>
            <a:ext cx="8483040" cy="1117557"/>
          </a:xfrm>
        </p:spPr>
        <p:txBody>
          <a:bodyPr/>
          <a:lstStyle/>
          <a:p>
            <a:pPr eaLnBrk="1">
              <a:defRPr/>
            </a:pPr>
            <a:r>
              <a:rPr lang="en-US" sz="1800" dirty="0"/>
              <a:t>Rigid transformation: Angles and lengths preserved</a:t>
            </a:r>
          </a:p>
          <a:p>
            <a:pPr eaLnBrk="1">
              <a:defRPr/>
            </a:pPr>
            <a:r>
              <a:rPr lang="en-US" sz="1800" dirty="0"/>
              <a:t>R is </a:t>
            </a:r>
            <a:r>
              <a:rPr lang="en-US" sz="1800" b="1" dirty="0"/>
              <a:t>orthonormal matrix</a:t>
            </a:r>
            <a:r>
              <a:rPr lang="en-US" sz="1800" dirty="0"/>
              <a:t> defined by three angles around three coordinate axes</a:t>
            </a:r>
          </a:p>
        </p:txBody>
      </p:sp>
      <p:graphicFrame>
        <p:nvGraphicFramePr>
          <p:cNvPr id="36868" name="Object 4"/>
          <p:cNvGraphicFramePr>
            <a:graphicFrameLocks noChangeAspect="1"/>
          </p:cNvGraphicFramePr>
          <p:nvPr/>
        </p:nvGraphicFramePr>
        <p:xfrm>
          <a:off x="1709280" y="974983"/>
          <a:ext cx="4982400" cy="1631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34" name="Equation" r:id="rId4" imgW="2794000" imgH="914400" progId="Equation.DSMT4">
                  <p:embed/>
                </p:oleObj>
              </mc:Choice>
              <mc:Fallback>
                <p:oleObj name="Equation" r:id="rId4" imgW="279400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9280" y="974983"/>
                        <a:ext cx="4982400" cy="16316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869" name="Group 5"/>
          <p:cNvGrpSpPr>
            <a:grpSpLocks/>
          </p:cNvGrpSpPr>
          <p:nvPr/>
        </p:nvGrpSpPr>
        <p:grpSpPr bwMode="auto">
          <a:xfrm>
            <a:off x="584640" y="4121123"/>
            <a:ext cx="2335680" cy="1997379"/>
            <a:chOff x="368" y="2596"/>
            <a:chExt cx="1472" cy="1258"/>
          </a:xfrm>
        </p:grpSpPr>
        <p:sp>
          <p:nvSpPr>
            <p:cNvPr id="750598" name="Text Box 6"/>
            <p:cNvSpPr txBox="1">
              <a:spLocks noChangeArrowheads="1"/>
            </p:cNvSpPr>
            <p:nvPr/>
          </p:nvSpPr>
          <p:spPr bwMode="auto">
            <a:xfrm>
              <a:off x="712" y="2596"/>
              <a:ext cx="416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0794" tIns="50397" rIns="100794" bIns="50397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Arial" charset="0"/>
                </a:rPr>
                <a:t>z</a:t>
              </a:r>
              <a:endParaRPr 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50599" name="Line 7"/>
            <p:cNvSpPr>
              <a:spLocks noChangeShapeType="1"/>
            </p:cNvSpPr>
            <p:nvPr/>
          </p:nvSpPr>
          <p:spPr bwMode="auto">
            <a:xfrm flipV="1">
              <a:off x="742" y="3204"/>
              <a:ext cx="807" cy="3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50600" name="Line 8"/>
            <p:cNvSpPr>
              <a:spLocks noChangeShapeType="1"/>
            </p:cNvSpPr>
            <p:nvPr/>
          </p:nvSpPr>
          <p:spPr bwMode="auto">
            <a:xfrm>
              <a:off x="742" y="3585"/>
              <a:ext cx="891" cy="23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50601" name="Oval 9"/>
            <p:cNvSpPr>
              <a:spLocks noChangeArrowheads="1"/>
            </p:cNvSpPr>
            <p:nvPr/>
          </p:nvSpPr>
          <p:spPr bwMode="auto">
            <a:xfrm flipV="1">
              <a:off x="734" y="3426"/>
              <a:ext cx="38" cy="327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50602" name="Line 10"/>
            <p:cNvSpPr>
              <a:spLocks noChangeShapeType="1"/>
            </p:cNvSpPr>
            <p:nvPr/>
          </p:nvSpPr>
          <p:spPr bwMode="auto">
            <a:xfrm flipH="1" flipV="1">
              <a:off x="749" y="2816"/>
              <a:ext cx="0" cy="7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50603" name="Text Box 11"/>
            <p:cNvSpPr txBox="1">
              <a:spLocks noChangeArrowheads="1"/>
            </p:cNvSpPr>
            <p:nvPr/>
          </p:nvSpPr>
          <p:spPr bwMode="auto">
            <a:xfrm>
              <a:off x="1388" y="2907"/>
              <a:ext cx="336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0794" tIns="50397" rIns="100794" bIns="50397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Arial" charset="0"/>
                </a:rPr>
                <a:t>y</a:t>
              </a:r>
              <a:endParaRPr 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50604" name="Text Box 12"/>
            <p:cNvSpPr txBox="1">
              <a:spLocks noChangeArrowheads="1"/>
            </p:cNvSpPr>
            <p:nvPr/>
          </p:nvSpPr>
          <p:spPr bwMode="auto">
            <a:xfrm>
              <a:off x="1504" y="3557"/>
              <a:ext cx="336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0794" tIns="50397" rIns="100794" bIns="50397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Arial" charset="0"/>
                </a:rPr>
                <a:t>x</a:t>
              </a:r>
              <a:endParaRPr lang="en-US" sz="2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50605" name="AutoShape 13"/>
            <p:cNvSpPr>
              <a:spLocks noChangeArrowheads="1"/>
            </p:cNvSpPr>
            <p:nvPr/>
          </p:nvSpPr>
          <p:spPr bwMode="auto">
            <a:xfrm>
              <a:off x="626" y="3040"/>
              <a:ext cx="116" cy="233"/>
            </a:xfrm>
            <a:prstGeom prst="curvedRightArrow">
              <a:avLst>
                <a:gd name="adj1" fmla="val 26000"/>
                <a:gd name="adj2" fmla="val 52000"/>
                <a:gd name="adj3" fmla="val 33333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50606" name="Line 14"/>
            <p:cNvSpPr>
              <a:spLocks noChangeShapeType="1"/>
            </p:cNvSpPr>
            <p:nvPr/>
          </p:nvSpPr>
          <p:spPr bwMode="auto">
            <a:xfrm>
              <a:off x="749" y="2876"/>
              <a:ext cx="0" cy="2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50607" name="Text Box 15"/>
            <p:cNvSpPr txBox="1">
              <a:spLocks noChangeArrowheads="1"/>
            </p:cNvSpPr>
            <p:nvPr/>
          </p:nvSpPr>
          <p:spPr bwMode="auto">
            <a:xfrm>
              <a:off x="368" y="2990"/>
              <a:ext cx="336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0794" tIns="50397" rIns="100794" bIns="50397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400">
                  <a:solidFill>
                    <a:schemeClr val="tx1"/>
                  </a:solidFill>
                  <a:latin typeface="Symbol" charset="0"/>
                </a:rPr>
                <a:t>a</a:t>
              </a:r>
              <a:endParaRPr lang="en-US" sz="24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750609" name="Rectangle 17"/>
          <p:cNvSpPr>
            <a:spLocks noChangeArrowheads="1"/>
          </p:cNvSpPr>
          <p:nvPr/>
        </p:nvSpPr>
        <p:spPr bwMode="auto">
          <a:xfrm>
            <a:off x="5475250" y="6281041"/>
            <a:ext cx="4940640" cy="55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91686" indent="-293764">
              <a:lnSpc>
                <a:spcPct val="97000"/>
              </a:lnSpc>
              <a:spcAft>
                <a:spcPts val="1293"/>
              </a:spcAft>
              <a:defRPr/>
            </a:pPr>
            <a:r>
              <a:rPr lang="en-US" dirty="0"/>
              <a:t>Rotation with angle </a:t>
            </a:r>
            <a:r>
              <a:rPr lang="en-US" sz="2200" dirty="0">
                <a:latin typeface="Symbol" charset="0"/>
              </a:rPr>
              <a:t>a</a:t>
            </a:r>
            <a:r>
              <a:rPr lang="en-US" dirty="0"/>
              <a:t> around </a:t>
            </a:r>
            <a:r>
              <a:rPr lang="en-US" dirty="0" err="1"/>
              <a:t>e</a:t>
            </a:r>
            <a:r>
              <a:rPr lang="en-US" baseline="-25000" dirty="0" err="1"/>
              <a:t>z</a:t>
            </a:r>
            <a:r>
              <a:rPr lang="en-US" dirty="0"/>
              <a:t> </a:t>
            </a:r>
          </a:p>
        </p:txBody>
      </p:sp>
      <p:graphicFrame>
        <p:nvGraphicFramePr>
          <p:cNvPr id="18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4133412"/>
              </p:ext>
            </p:extLst>
          </p:nvPr>
        </p:nvGraphicFramePr>
        <p:xfrm>
          <a:off x="6040819" y="5100589"/>
          <a:ext cx="2941920" cy="127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35" name="Equation" r:id="rId6" imgW="1651000" imgH="711200" progId="Equation.DSMT4">
                  <p:embed/>
                </p:oleObj>
              </mc:Choice>
              <mc:Fallback>
                <p:oleObj name="Equation" r:id="rId6" imgW="1651000" imgH="71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0819" y="5100589"/>
                        <a:ext cx="2941920" cy="127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4939273"/>
              </p:ext>
            </p:extLst>
          </p:nvPr>
        </p:nvGraphicFramePr>
        <p:xfrm>
          <a:off x="5993299" y="3445153"/>
          <a:ext cx="2989440" cy="1268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36" name="Equation" r:id="rId8" imgW="1676400" imgH="711200" progId="Equation.DSMT4">
                  <p:embed/>
                </p:oleObj>
              </mc:Choice>
              <mc:Fallback>
                <p:oleObj name="Equation" r:id="rId8" imgW="1676400" imgH="71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3299" y="3445153"/>
                        <a:ext cx="2989440" cy="12687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609912"/>
              </p:ext>
            </p:extLst>
          </p:nvPr>
        </p:nvGraphicFramePr>
        <p:xfrm>
          <a:off x="2736258" y="3458548"/>
          <a:ext cx="2897280" cy="127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37" name="Equation" r:id="rId10" imgW="1625600" imgH="711200" progId="Equation.3">
                  <p:embed/>
                </p:oleObj>
              </mc:Choice>
              <mc:Fallback>
                <p:oleObj name="Equation" r:id="rId10" imgW="16256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6258" y="3458548"/>
                        <a:ext cx="2897280" cy="127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40078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60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smtClean="0">
                <a:cs typeface="+mj-cs"/>
              </a:rPr>
              <a:t>Projective geometry in 2D 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361" y="1103147"/>
            <a:ext cx="8483040" cy="1523680"/>
          </a:xfrm>
        </p:spPr>
        <p:txBody>
          <a:bodyPr>
            <a:noAutofit/>
          </a:bodyPr>
          <a:lstStyle/>
          <a:p>
            <a:pPr marL="311045" indent="-311045" defTabSz="829452">
              <a:defRPr/>
            </a:pPr>
            <a:r>
              <a:rPr lang="en-US" dirty="0"/>
              <a:t>Projective space is space of rays emerging from </a:t>
            </a:r>
            <a:r>
              <a:rPr lang="en-US" b="1" i="1" dirty="0"/>
              <a:t>0</a:t>
            </a:r>
            <a:endParaRPr lang="en-US" b="1" dirty="0"/>
          </a:p>
          <a:p>
            <a:pPr marL="743051" lvl="1" defTabSz="829452">
              <a:defRPr/>
            </a:pPr>
            <a:r>
              <a:rPr lang="en-US" sz="2000" dirty="0"/>
              <a:t>view point </a:t>
            </a:r>
            <a:r>
              <a:rPr lang="en-US" sz="2000" b="1" i="1" dirty="0"/>
              <a:t>0</a:t>
            </a:r>
            <a:r>
              <a:rPr lang="en-US" sz="2000" dirty="0" smtClean="0"/>
              <a:t> </a:t>
            </a:r>
            <a:r>
              <a:rPr lang="en-US" sz="2000" dirty="0"/>
              <a:t>forms projection </a:t>
            </a:r>
            <a:r>
              <a:rPr lang="en-US" sz="2000" dirty="0" smtClean="0"/>
              <a:t>center (focal point) </a:t>
            </a:r>
            <a:r>
              <a:rPr lang="en-US" sz="2000" dirty="0"/>
              <a:t>for all rays </a:t>
            </a:r>
          </a:p>
          <a:p>
            <a:pPr marL="743051" lvl="1" defTabSz="829452">
              <a:defRPr/>
            </a:pPr>
            <a:r>
              <a:rPr lang="en-US" sz="2000" dirty="0"/>
              <a:t>rays </a:t>
            </a:r>
            <a:r>
              <a:rPr lang="en-US" sz="2000" i="1" dirty="0"/>
              <a:t>v</a:t>
            </a:r>
            <a:r>
              <a:rPr lang="en-US" sz="2000" dirty="0"/>
              <a:t> emerge from viewpoint into scene</a:t>
            </a:r>
          </a:p>
          <a:p>
            <a:pPr marL="743051" lvl="1" defTabSz="829452">
              <a:defRPr/>
            </a:pPr>
            <a:r>
              <a:rPr lang="en-US" sz="2000" i="1" dirty="0"/>
              <a:t>ray g </a:t>
            </a:r>
            <a:r>
              <a:rPr lang="en-US" sz="2000" dirty="0"/>
              <a:t>is called projective point, defined</a:t>
            </a:r>
            <a:r>
              <a:rPr lang="en-US" sz="2000" i="1" dirty="0"/>
              <a:t> </a:t>
            </a:r>
            <a:r>
              <a:rPr lang="en-US" sz="2000" dirty="0"/>
              <a:t>as scaled</a:t>
            </a:r>
            <a:r>
              <a:rPr lang="en-US" sz="2000" i="1" dirty="0"/>
              <a:t> v:  g=</a:t>
            </a:r>
            <a:r>
              <a:rPr lang="en-US" sz="2000" i="1" dirty="0">
                <a:latin typeface="Symbol" charset="0"/>
              </a:rPr>
              <a:t>l</a:t>
            </a:r>
            <a:r>
              <a:rPr lang="en-US" sz="2000" i="1" dirty="0"/>
              <a:t>v</a:t>
            </a:r>
          </a:p>
        </p:txBody>
      </p:sp>
      <p:sp>
        <p:nvSpPr>
          <p:cNvPr id="752645" name="Line 5"/>
          <p:cNvSpPr>
            <a:spLocks noChangeShapeType="1"/>
          </p:cNvSpPr>
          <p:nvPr/>
        </p:nvSpPr>
        <p:spPr bwMode="auto">
          <a:xfrm>
            <a:off x="3810240" y="5727482"/>
            <a:ext cx="161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2646" name="Line 6"/>
          <p:cNvSpPr>
            <a:spLocks noChangeShapeType="1"/>
          </p:cNvSpPr>
          <p:nvPr/>
        </p:nvSpPr>
        <p:spPr bwMode="auto">
          <a:xfrm flipV="1">
            <a:off x="3810240" y="5358803"/>
            <a:ext cx="938880" cy="3557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2647" name="Line 7"/>
          <p:cNvSpPr>
            <a:spLocks noChangeShapeType="1"/>
          </p:cNvSpPr>
          <p:nvPr/>
        </p:nvSpPr>
        <p:spPr bwMode="auto">
          <a:xfrm flipV="1">
            <a:off x="3810240" y="3797679"/>
            <a:ext cx="0" cy="189235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2648" name="Text Box 8"/>
          <p:cNvSpPr txBox="1">
            <a:spLocks noChangeArrowheads="1"/>
          </p:cNvSpPr>
          <p:nvPr/>
        </p:nvSpPr>
        <p:spPr bwMode="auto">
          <a:xfrm>
            <a:off x="5117761" y="5814742"/>
            <a:ext cx="4190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x</a:t>
            </a:r>
          </a:p>
        </p:txBody>
      </p:sp>
      <p:sp>
        <p:nvSpPr>
          <p:cNvPr id="752649" name="Text Box 9"/>
          <p:cNvSpPr txBox="1">
            <a:spLocks noChangeArrowheads="1"/>
          </p:cNvSpPr>
          <p:nvPr/>
        </p:nvSpPr>
        <p:spPr bwMode="auto">
          <a:xfrm>
            <a:off x="4674241" y="5245031"/>
            <a:ext cx="41904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y</a:t>
            </a:r>
          </a:p>
        </p:txBody>
      </p:sp>
      <p:sp>
        <p:nvSpPr>
          <p:cNvPr id="752650" name="Text Box 10"/>
          <p:cNvSpPr txBox="1">
            <a:spLocks noChangeArrowheads="1"/>
          </p:cNvSpPr>
          <p:nvPr/>
        </p:nvSpPr>
        <p:spPr bwMode="auto">
          <a:xfrm>
            <a:off x="3276000" y="3655957"/>
            <a:ext cx="4190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w</a:t>
            </a:r>
          </a:p>
        </p:txBody>
      </p:sp>
      <p:sp>
        <p:nvSpPr>
          <p:cNvPr id="752651" name="Line 11"/>
          <p:cNvSpPr>
            <a:spLocks noChangeShapeType="1"/>
          </p:cNvSpPr>
          <p:nvPr/>
        </p:nvSpPr>
        <p:spPr bwMode="auto">
          <a:xfrm flipV="1">
            <a:off x="3823200" y="3441962"/>
            <a:ext cx="2551680" cy="22855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752652" name="Object 12"/>
          <p:cNvGraphicFramePr>
            <a:graphicFrameLocks noChangeAspect="1"/>
          </p:cNvGraphicFramePr>
          <p:nvPr/>
        </p:nvGraphicFramePr>
        <p:xfrm>
          <a:off x="5685120" y="4262848"/>
          <a:ext cx="3100320" cy="127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48" name="Equation" r:id="rId4" imgW="1739900" imgH="711200" progId="Equation.DSMT4">
                  <p:embed/>
                </p:oleObj>
              </mc:Choice>
              <mc:Fallback>
                <p:oleObj name="Equation" r:id="rId4" imgW="1739900" imgH="71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5120" y="4262848"/>
                        <a:ext cx="3100320" cy="127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2653" name="Line 13"/>
          <p:cNvSpPr>
            <a:spLocks noChangeShapeType="1"/>
          </p:cNvSpPr>
          <p:nvPr/>
        </p:nvSpPr>
        <p:spPr bwMode="auto">
          <a:xfrm flipV="1">
            <a:off x="3847681" y="4876352"/>
            <a:ext cx="914400" cy="82664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752654" name="Object 14"/>
          <p:cNvGraphicFramePr>
            <a:graphicFrameLocks noChangeAspect="1"/>
          </p:cNvGraphicFramePr>
          <p:nvPr/>
        </p:nvGraphicFramePr>
        <p:xfrm>
          <a:off x="4350241" y="4797144"/>
          <a:ext cx="221760" cy="249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49" name="Equation" r:id="rId6" imgW="126835" imgH="139518" progId="Equation.DSMT4">
                  <p:embed/>
                </p:oleObj>
              </mc:Choice>
              <mc:Fallback>
                <p:oleObj name="Equation" r:id="rId6" imgW="126835" imgH="13951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0241" y="4797144"/>
                        <a:ext cx="221760" cy="2491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2655" name="Rectangle 15"/>
          <p:cNvSpPr>
            <a:spLocks noChangeArrowheads="1"/>
          </p:cNvSpPr>
          <p:nvPr/>
        </p:nvSpPr>
        <p:spPr bwMode="auto">
          <a:xfrm>
            <a:off x="3497768" y="5686747"/>
            <a:ext cx="373989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 b="1" i="1" dirty="0" smtClean="0"/>
              <a:t>0</a:t>
            </a:r>
            <a:endParaRPr lang="en-US" sz="2000" b="1" i="1" dirty="0"/>
          </a:p>
        </p:txBody>
      </p:sp>
      <p:graphicFrame>
        <p:nvGraphicFramePr>
          <p:cNvPr id="752656" name="Object 16"/>
          <p:cNvGraphicFramePr>
            <a:graphicFrameLocks noChangeAspect="1"/>
          </p:cNvGraphicFramePr>
          <p:nvPr/>
        </p:nvGraphicFramePr>
        <p:xfrm>
          <a:off x="2809441" y="4490392"/>
          <a:ext cx="815040" cy="104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50" name="Equation" r:id="rId8" imgW="558558" imgH="710891" progId="Equation.3">
                  <p:embed/>
                </p:oleObj>
              </mc:Choice>
              <mc:Fallback>
                <p:oleObj name="Equation" r:id="rId8" imgW="558558" imgH="7108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9441" y="4490392"/>
                        <a:ext cx="815040" cy="104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2644" name="Oval 4"/>
          <p:cNvSpPr>
            <a:spLocks noChangeArrowheads="1"/>
          </p:cNvSpPr>
          <p:nvPr/>
        </p:nvSpPr>
        <p:spPr bwMode="auto">
          <a:xfrm>
            <a:off x="3746880" y="5623028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769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52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52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sz="4400" dirty="0" smtClean="0">
                <a:cs typeface="+mj-cs"/>
              </a:rPr>
              <a:t>Projective and homogeneous points</a:t>
            </a:r>
          </a:p>
        </p:txBody>
      </p:sp>
      <p:sp>
        <p:nvSpPr>
          <p:cNvPr id="753668" name="AutoShape 4"/>
          <p:cNvSpPr>
            <a:spLocks noChangeArrowheads="1"/>
          </p:cNvSpPr>
          <p:nvPr/>
        </p:nvSpPr>
        <p:spPr bwMode="auto">
          <a:xfrm>
            <a:off x="545760" y="4444306"/>
            <a:ext cx="7251840" cy="673991"/>
          </a:xfrm>
          <a:prstGeom prst="parallelogram">
            <a:avLst>
              <a:gd name="adj" fmla="val 269017"/>
            </a:avLst>
          </a:prstGeom>
          <a:gradFill rotWithShape="0">
            <a:gsLst>
              <a:gs pos="0">
                <a:srgbClr val="EAEAEA">
                  <a:gamma/>
                  <a:shade val="46275"/>
                  <a:invGamma/>
                </a:srgbClr>
              </a:gs>
              <a:gs pos="100000">
                <a:srgbClr val="EAEAEA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3669" name="Line 5"/>
          <p:cNvSpPr>
            <a:spLocks noChangeShapeType="1"/>
          </p:cNvSpPr>
          <p:nvPr/>
        </p:nvSpPr>
        <p:spPr bwMode="auto">
          <a:xfrm flipV="1">
            <a:off x="3797280" y="5118298"/>
            <a:ext cx="0" cy="6091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3671" name="Line 7"/>
          <p:cNvSpPr>
            <a:spLocks noChangeShapeType="1"/>
          </p:cNvSpPr>
          <p:nvPr/>
        </p:nvSpPr>
        <p:spPr bwMode="auto">
          <a:xfrm>
            <a:off x="3810240" y="5727482"/>
            <a:ext cx="161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3672" name="Line 8"/>
          <p:cNvSpPr>
            <a:spLocks noChangeShapeType="1"/>
          </p:cNvSpPr>
          <p:nvPr/>
        </p:nvSpPr>
        <p:spPr bwMode="auto">
          <a:xfrm flipV="1">
            <a:off x="3810240" y="5358803"/>
            <a:ext cx="938880" cy="3557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3673" name="Text Box 9"/>
          <p:cNvSpPr txBox="1">
            <a:spLocks noChangeArrowheads="1"/>
          </p:cNvSpPr>
          <p:nvPr/>
        </p:nvSpPr>
        <p:spPr bwMode="auto">
          <a:xfrm>
            <a:off x="3048480" y="4507085"/>
            <a:ext cx="81216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latin typeface="Arial" charset="0"/>
              </a:rPr>
              <a:t>w=1</a:t>
            </a:r>
          </a:p>
        </p:txBody>
      </p:sp>
      <p:sp>
        <p:nvSpPr>
          <p:cNvPr id="753674" name="Line 10"/>
          <p:cNvSpPr>
            <a:spLocks noChangeShapeType="1"/>
          </p:cNvSpPr>
          <p:nvPr/>
        </p:nvSpPr>
        <p:spPr bwMode="auto">
          <a:xfrm flipV="1">
            <a:off x="3823200" y="3441962"/>
            <a:ext cx="2551680" cy="22855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43019" name="Object 11"/>
          <p:cNvGraphicFramePr>
            <a:graphicFrameLocks noChangeAspect="1"/>
          </p:cNvGraphicFramePr>
          <p:nvPr/>
        </p:nvGraphicFramePr>
        <p:xfrm>
          <a:off x="6040801" y="3272024"/>
          <a:ext cx="2892960" cy="127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69" name="Equation" r:id="rId4" imgW="1625600" imgH="711200" progId="Equation.DSMT4">
                  <p:embed/>
                </p:oleObj>
              </mc:Choice>
              <mc:Fallback>
                <p:oleObj name="Equation" r:id="rId4" imgW="1625600" imgH="71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0801" y="3272024"/>
                        <a:ext cx="2892960" cy="127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2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5685126"/>
              </p:ext>
            </p:extLst>
          </p:nvPr>
        </p:nvGraphicFramePr>
        <p:xfrm>
          <a:off x="6661244" y="4535444"/>
          <a:ext cx="2347912" cy="20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70" name="Equation" r:id="rId6" imgW="1612900" imgH="1384300" progId="Equation.3">
                  <p:embed/>
                </p:oleObj>
              </mc:Choice>
              <mc:Fallback>
                <p:oleObj name="Equation" r:id="rId6" imgW="1612900" imgH="1384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1244" y="4535444"/>
                        <a:ext cx="2347912" cy="203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3682" name="Rectangle 18"/>
          <p:cNvSpPr>
            <a:spLocks noChangeArrowheads="1"/>
          </p:cNvSpPr>
          <p:nvPr/>
        </p:nvSpPr>
        <p:spPr bwMode="auto">
          <a:xfrm>
            <a:off x="1208160" y="4740389"/>
            <a:ext cx="3816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>
                <a:sym typeface="Symbol" charset="0"/>
              </a:rPr>
              <a:t></a:t>
            </a:r>
          </a:p>
        </p:txBody>
      </p:sp>
      <p:sp>
        <p:nvSpPr>
          <p:cNvPr id="753683" name="Rectangle 19"/>
          <p:cNvSpPr>
            <a:spLocks noChangeArrowheads="1"/>
          </p:cNvSpPr>
          <p:nvPr/>
        </p:nvSpPr>
        <p:spPr bwMode="auto">
          <a:xfrm>
            <a:off x="1408320" y="4730309"/>
            <a:ext cx="61228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>
                <a:sym typeface="Euclid Math One" charset="0"/>
              </a:rPr>
              <a:t>(R</a:t>
            </a:r>
            <a:r>
              <a:rPr lang="en-US" sz="2000" baseline="30000">
                <a:sym typeface="Euclid Math One" charset="0"/>
              </a:rPr>
              <a:t>2</a:t>
            </a:r>
            <a:r>
              <a:rPr lang="en-US" sz="2000">
                <a:sym typeface="Euclid Math One" charset="0"/>
              </a:rPr>
              <a:t>)</a:t>
            </a:r>
          </a:p>
        </p:txBody>
      </p:sp>
      <p:sp>
        <p:nvSpPr>
          <p:cNvPr id="753684" name="Text Box 20"/>
          <p:cNvSpPr txBox="1">
            <a:spLocks noChangeArrowheads="1"/>
          </p:cNvSpPr>
          <p:nvPr/>
        </p:nvSpPr>
        <p:spPr bwMode="auto">
          <a:xfrm>
            <a:off x="3276000" y="3655957"/>
            <a:ext cx="4190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w</a:t>
            </a:r>
          </a:p>
        </p:txBody>
      </p:sp>
      <p:sp>
        <p:nvSpPr>
          <p:cNvPr id="753685" name="Text Box 21"/>
          <p:cNvSpPr txBox="1">
            <a:spLocks noChangeArrowheads="1"/>
          </p:cNvSpPr>
          <p:nvPr/>
        </p:nvSpPr>
        <p:spPr bwMode="auto">
          <a:xfrm>
            <a:off x="5117761" y="5814742"/>
            <a:ext cx="4190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x</a:t>
            </a:r>
          </a:p>
        </p:txBody>
      </p:sp>
      <p:graphicFrame>
        <p:nvGraphicFramePr>
          <p:cNvPr id="43030" name="Object 22"/>
          <p:cNvGraphicFramePr>
            <a:graphicFrameLocks noChangeAspect="1"/>
          </p:cNvGraphicFramePr>
          <p:nvPr/>
        </p:nvGraphicFramePr>
        <p:xfrm>
          <a:off x="4350241" y="4797144"/>
          <a:ext cx="221760" cy="249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71" name="Equation" r:id="rId8" imgW="126835" imgH="139518" progId="Equation.3">
                  <p:embed/>
                </p:oleObj>
              </mc:Choice>
              <mc:Fallback>
                <p:oleObj name="Equation" r:id="rId8" imgW="126835" imgH="1395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0241" y="4797144"/>
                        <a:ext cx="221760" cy="2491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3687" name="Text Box 23"/>
          <p:cNvSpPr txBox="1">
            <a:spLocks noChangeArrowheads="1"/>
          </p:cNvSpPr>
          <p:nvPr/>
        </p:nvSpPr>
        <p:spPr bwMode="auto">
          <a:xfrm>
            <a:off x="4674241" y="5245031"/>
            <a:ext cx="41904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y</a:t>
            </a: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3740400" y="4907184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3681" name="Line 17"/>
          <p:cNvSpPr>
            <a:spLocks noChangeShapeType="1"/>
          </p:cNvSpPr>
          <p:nvPr/>
        </p:nvSpPr>
        <p:spPr bwMode="auto">
          <a:xfrm flipV="1">
            <a:off x="3810240" y="3797679"/>
            <a:ext cx="0" cy="118236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4650738" y="4867146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3679" name="Line 15"/>
          <p:cNvSpPr>
            <a:spLocks noChangeShapeType="1"/>
          </p:cNvSpPr>
          <p:nvPr/>
        </p:nvSpPr>
        <p:spPr bwMode="auto">
          <a:xfrm flipV="1">
            <a:off x="3847681" y="4902275"/>
            <a:ext cx="914400" cy="80072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3746880" y="5623028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279361" y="1103147"/>
            <a:ext cx="8483040" cy="1523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311045" indent="-311045" defTabSz="829452">
              <a:defRPr/>
            </a:pPr>
            <a:r>
              <a:rPr lang="en-US" dirty="0" smtClean="0"/>
              <a:t>Projective space is space of rays emerging from </a:t>
            </a:r>
            <a:r>
              <a:rPr lang="en-US" b="1" i="1" dirty="0" smtClean="0"/>
              <a:t>0</a:t>
            </a:r>
            <a:endParaRPr lang="en-US" b="1" dirty="0" smtClean="0"/>
          </a:p>
          <a:p>
            <a:pPr marL="743051" lvl="1" defTabSz="829452">
              <a:defRPr/>
            </a:pPr>
            <a:r>
              <a:rPr lang="en-US" sz="2000" dirty="0" smtClean="0"/>
              <a:t>view point </a:t>
            </a:r>
            <a:r>
              <a:rPr lang="en-US" sz="2000" b="1" i="1" dirty="0" smtClean="0"/>
              <a:t>0</a:t>
            </a:r>
            <a:r>
              <a:rPr lang="en-US" sz="2000" dirty="0" smtClean="0"/>
              <a:t> forms projection center for all rays </a:t>
            </a:r>
          </a:p>
          <a:p>
            <a:pPr marL="743051" lvl="1" defTabSz="829452">
              <a:defRPr/>
            </a:pPr>
            <a:r>
              <a:rPr lang="en-US" sz="2000" dirty="0" smtClean="0"/>
              <a:t>rays </a:t>
            </a:r>
            <a:r>
              <a:rPr lang="en-US" sz="2000" i="1" dirty="0" smtClean="0"/>
              <a:t>v</a:t>
            </a:r>
            <a:r>
              <a:rPr lang="en-US" sz="2000" dirty="0" smtClean="0"/>
              <a:t> emerge from viewpoint into scene</a:t>
            </a:r>
          </a:p>
          <a:p>
            <a:pPr marL="743051" lvl="1" defTabSz="829452">
              <a:defRPr/>
            </a:pPr>
            <a:r>
              <a:rPr lang="en-US" sz="2000" i="1" dirty="0" smtClean="0"/>
              <a:t>ray g </a:t>
            </a:r>
            <a:r>
              <a:rPr lang="en-US" sz="2000" dirty="0" smtClean="0"/>
              <a:t>is called projective point, defined</a:t>
            </a:r>
            <a:r>
              <a:rPr lang="en-US" sz="2000" i="1" dirty="0" smtClean="0"/>
              <a:t> </a:t>
            </a:r>
            <a:r>
              <a:rPr lang="en-US" sz="2000" dirty="0" smtClean="0"/>
              <a:t>as scaled</a:t>
            </a:r>
            <a:r>
              <a:rPr lang="en-US" sz="2000" i="1" dirty="0" smtClean="0"/>
              <a:t> v:  g=</a:t>
            </a:r>
            <a:r>
              <a:rPr lang="en-US" sz="2000" i="1" dirty="0" smtClean="0">
                <a:latin typeface="Symbol" charset="0"/>
              </a:rPr>
              <a:t>l</a:t>
            </a:r>
            <a:r>
              <a:rPr lang="en-US" sz="2000" i="1" dirty="0" smtClean="0"/>
              <a:t>v</a:t>
            </a:r>
            <a:endParaRPr lang="en-US" sz="2000" i="1" dirty="0"/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3497768" y="5686747"/>
            <a:ext cx="373989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 b="1" i="1" dirty="0" smtClean="0"/>
              <a:t>0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1279362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710" name="Line 22"/>
          <p:cNvSpPr>
            <a:spLocks noChangeShapeType="1"/>
          </p:cNvSpPr>
          <p:nvPr/>
        </p:nvSpPr>
        <p:spPr bwMode="auto">
          <a:xfrm flipV="1">
            <a:off x="3797281" y="5118298"/>
            <a:ext cx="774720" cy="6091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4712" name="Line 24"/>
          <p:cNvSpPr>
            <a:spLocks noChangeShapeType="1"/>
          </p:cNvSpPr>
          <p:nvPr/>
        </p:nvSpPr>
        <p:spPr bwMode="auto">
          <a:xfrm flipV="1">
            <a:off x="3810240" y="5105337"/>
            <a:ext cx="1955520" cy="6480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4711" name="Line 23"/>
          <p:cNvSpPr>
            <a:spLocks noChangeShapeType="1"/>
          </p:cNvSpPr>
          <p:nvPr/>
        </p:nvSpPr>
        <p:spPr bwMode="auto">
          <a:xfrm flipV="1">
            <a:off x="3810240" y="5105337"/>
            <a:ext cx="1054080" cy="63510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smtClean="0">
                <a:cs typeface="+mj-cs"/>
              </a:rPr>
              <a:t>Finite and infinite points</a:t>
            </a:r>
          </a:p>
        </p:txBody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6800" y="998560"/>
            <a:ext cx="8484480" cy="456528"/>
          </a:xfrm>
        </p:spPr>
        <p:txBody>
          <a:bodyPr>
            <a:normAutofit/>
          </a:bodyPr>
          <a:lstStyle/>
          <a:p>
            <a:pPr marL="311045" indent="-311045" defTabSz="829452">
              <a:defRPr/>
            </a:pPr>
            <a:r>
              <a:rPr lang="en-US" sz="1800" dirty="0">
                <a:solidFill>
                  <a:srgbClr val="000000"/>
                </a:solidFill>
              </a:rPr>
              <a:t>All rays </a:t>
            </a:r>
            <a:r>
              <a:rPr lang="en-US" sz="1800" i="1" dirty="0">
                <a:solidFill>
                  <a:srgbClr val="000000"/>
                </a:solidFill>
              </a:rPr>
              <a:t>g</a:t>
            </a:r>
            <a:r>
              <a:rPr lang="en-US" sz="1800" dirty="0">
                <a:solidFill>
                  <a:srgbClr val="000000"/>
                </a:solidFill>
              </a:rPr>
              <a:t> that are not parallel to </a:t>
            </a:r>
            <a:r>
              <a:rPr lang="en-US" sz="1800" dirty="0">
                <a:solidFill>
                  <a:srgbClr val="000000"/>
                </a:solidFill>
                <a:sym typeface="Symbol" charset="0"/>
              </a:rPr>
              <a:t> intersect at an affine point </a:t>
            </a:r>
            <a:r>
              <a:rPr lang="en-US" sz="1800" i="1" dirty="0">
                <a:solidFill>
                  <a:srgbClr val="000000"/>
                </a:solidFill>
                <a:sym typeface="Symbol" charset="0"/>
              </a:rPr>
              <a:t>v</a:t>
            </a:r>
            <a:r>
              <a:rPr lang="en-US" sz="1800" dirty="0">
                <a:solidFill>
                  <a:srgbClr val="000000"/>
                </a:solidFill>
                <a:sym typeface="Symbol" charset="0"/>
              </a:rPr>
              <a:t> on .</a:t>
            </a:r>
          </a:p>
        </p:txBody>
      </p:sp>
      <p:sp>
        <p:nvSpPr>
          <p:cNvPr id="754692" name="AutoShape 4"/>
          <p:cNvSpPr>
            <a:spLocks noChangeArrowheads="1"/>
          </p:cNvSpPr>
          <p:nvPr/>
        </p:nvSpPr>
        <p:spPr bwMode="auto">
          <a:xfrm>
            <a:off x="545760" y="4444306"/>
            <a:ext cx="7251840" cy="673991"/>
          </a:xfrm>
          <a:prstGeom prst="parallelogram">
            <a:avLst>
              <a:gd name="adj" fmla="val 269017"/>
            </a:avLst>
          </a:prstGeom>
          <a:gradFill rotWithShape="0">
            <a:gsLst>
              <a:gs pos="0">
                <a:srgbClr val="EAEAEA">
                  <a:gamma/>
                  <a:shade val="46275"/>
                  <a:invGamma/>
                </a:srgbClr>
              </a:gs>
              <a:gs pos="100000">
                <a:srgbClr val="EAEAEA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4693" name="Line 5"/>
          <p:cNvSpPr>
            <a:spLocks noChangeShapeType="1"/>
          </p:cNvSpPr>
          <p:nvPr/>
        </p:nvSpPr>
        <p:spPr bwMode="auto">
          <a:xfrm flipV="1">
            <a:off x="3797280" y="5118298"/>
            <a:ext cx="0" cy="6091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4695" name="Line 7"/>
          <p:cNvSpPr>
            <a:spLocks noChangeShapeType="1"/>
          </p:cNvSpPr>
          <p:nvPr/>
        </p:nvSpPr>
        <p:spPr bwMode="auto">
          <a:xfrm>
            <a:off x="3810240" y="5727482"/>
            <a:ext cx="161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4696" name="Text Box 8"/>
          <p:cNvSpPr txBox="1">
            <a:spLocks noChangeArrowheads="1"/>
          </p:cNvSpPr>
          <p:nvPr/>
        </p:nvSpPr>
        <p:spPr bwMode="auto">
          <a:xfrm>
            <a:off x="3048480" y="4507085"/>
            <a:ext cx="81216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 dirty="0">
                <a:latin typeface="Arial" charset="0"/>
              </a:rPr>
              <a:t>w=1</a:t>
            </a:r>
          </a:p>
        </p:txBody>
      </p:sp>
      <p:sp>
        <p:nvSpPr>
          <p:cNvPr id="754697" name="Rectangle 9"/>
          <p:cNvSpPr>
            <a:spLocks noChangeArrowheads="1"/>
          </p:cNvSpPr>
          <p:nvPr/>
        </p:nvSpPr>
        <p:spPr bwMode="auto">
          <a:xfrm>
            <a:off x="3378240" y="5641924"/>
            <a:ext cx="386273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/>
              <a:t>O</a:t>
            </a:r>
          </a:p>
        </p:txBody>
      </p:sp>
      <p:graphicFrame>
        <p:nvGraphicFramePr>
          <p:cNvPr id="75469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317406"/>
              </p:ext>
            </p:extLst>
          </p:nvPr>
        </p:nvGraphicFramePr>
        <p:xfrm>
          <a:off x="4417378" y="4678158"/>
          <a:ext cx="221760" cy="249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58" name="Equation" r:id="rId4" imgW="126835" imgH="139518" progId="Equation.DSMT4">
                  <p:embed/>
                </p:oleObj>
              </mc:Choice>
              <mc:Fallback>
                <p:oleObj name="Equation" r:id="rId4" imgW="126835" imgH="13951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7378" y="4678158"/>
                        <a:ext cx="221760" cy="2491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4701" name="Line 13"/>
          <p:cNvSpPr>
            <a:spLocks noChangeShapeType="1"/>
          </p:cNvSpPr>
          <p:nvPr/>
        </p:nvSpPr>
        <p:spPr bwMode="auto">
          <a:xfrm flipV="1">
            <a:off x="3801600" y="3823602"/>
            <a:ext cx="8640" cy="118236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4702" name="Rectangle 14"/>
          <p:cNvSpPr>
            <a:spLocks noChangeArrowheads="1"/>
          </p:cNvSpPr>
          <p:nvPr/>
        </p:nvSpPr>
        <p:spPr bwMode="auto">
          <a:xfrm>
            <a:off x="1208160" y="4740389"/>
            <a:ext cx="3816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>
                <a:sym typeface="Symbol" charset="0"/>
              </a:rPr>
              <a:t></a:t>
            </a:r>
          </a:p>
        </p:txBody>
      </p:sp>
      <p:sp>
        <p:nvSpPr>
          <p:cNvPr id="754703" name="Line 15"/>
          <p:cNvSpPr>
            <a:spLocks noChangeShapeType="1"/>
          </p:cNvSpPr>
          <p:nvPr/>
        </p:nvSpPr>
        <p:spPr bwMode="auto">
          <a:xfrm flipV="1">
            <a:off x="3834720" y="5347282"/>
            <a:ext cx="4318560" cy="38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4704" name="Line 16"/>
          <p:cNvSpPr>
            <a:spLocks noChangeShapeType="1"/>
          </p:cNvSpPr>
          <p:nvPr/>
        </p:nvSpPr>
        <p:spPr bwMode="auto">
          <a:xfrm flipV="1">
            <a:off x="3814561" y="4520635"/>
            <a:ext cx="4465440" cy="482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4707" name="Line 19"/>
          <p:cNvSpPr>
            <a:spLocks noChangeShapeType="1"/>
          </p:cNvSpPr>
          <p:nvPr/>
        </p:nvSpPr>
        <p:spPr bwMode="auto">
          <a:xfrm flipV="1">
            <a:off x="4749120" y="3441962"/>
            <a:ext cx="1625760" cy="144735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4708" name="Line 20"/>
          <p:cNvSpPr>
            <a:spLocks noChangeShapeType="1"/>
          </p:cNvSpPr>
          <p:nvPr/>
        </p:nvSpPr>
        <p:spPr bwMode="auto">
          <a:xfrm flipV="1">
            <a:off x="5320800" y="3581657"/>
            <a:ext cx="2210400" cy="125725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4709" name="Line 21"/>
          <p:cNvSpPr>
            <a:spLocks noChangeShapeType="1"/>
          </p:cNvSpPr>
          <p:nvPr/>
        </p:nvSpPr>
        <p:spPr bwMode="auto">
          <a:xfrm flipV="1">
            <a:off x="6985440" y="4190840"/>
            <a:ext cx="1473120" cy="4579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754713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5442169"/>
              </p:ext>
            </p:extLst>
          </p:nvPr>
        </p:nvGraphicFramePr>
        <p:xfrm>
          <a:off x="6725158" y="4601421"/>
          <a:ext cx="311040" cy="383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59" name="Equation" r:id="rId6" imgW="177569" imgH="215619" progId="Equation.DSMT4">
                  <p:embed/>
                </p:oleObj>
              </mc:Choice>
              <mc:Fallback>
                <p:oleObj name="Equation" r:id="rId6" imgW="177569" imgH="21561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5158" y="4601421"/>
                        <a:ext cx="311040" cy="383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4714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607385"/>
              </p:ext>
            </p:extLst>
          </p:nvPr>
        </p:nvGraphicFramePr>
        <p:xfrm>
          <a:off x="5457600" y="4721895"/>
          <a:ext cx="266400" cy="383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60" name="Equation" r:id="rId8" imgW="152268" imgH="215713" progId="Equation.DSMT4">
                  <p:embed/>
                </p:oleObj>
              </mc:Choice>
              <mc:Fallback>
                <p:oleObj name="Equation" r:id="rId8" imgW="152268" imgH="2157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7600" y="4721895"/>
                        <a:ext cx="266400" cy="383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4715" name="Object 27"/>
          <p:cNvGraphicFramePr>
            <a:graphicFrameLocks noChangeAspect="1"/>
          </p:cNvGraphicFramePr>
          <p:nvPr/>
        </p:nvGraphicFramePr>
        <p:xfrm>
          <a:off x="8102881" y="4540797"/>
          <a:ext cx="336960" cy="381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61" name="Equation" r:id="rId10" imgW="190335" imgH="215713" progId="Equation.DSMT4">
                  <p:embed/>
                </p:oleObj>
              </mc:Choice>
              <mc:Fallback>
                <p:oleObj name="Equation" r:id="rId10" imgW="190335" imgH="2157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881" y="4540797"/>
                        <a:ext cx="336960" cy="381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4716" name="Object 28"/>
          <p:cNvGraphicFramePr>
            <a:graphicFrameLocks noChangeAspect="1"/>
          </p:cNvGraphicFramePr>
          <p:nvPr/>
        </p:nvGraphicFramePr>
        <p:xfrm>
          <a:off x="5873760" y="3290746"/>
          <a:ext cx="247680" cy="313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62" name="Equation" r:id="rId12" imgW="139579" imgH="177646" progId="Equation.DSMT4">
                  <p:embed/>
                </p:oleObj>
              </mc:Choice>
              <mc:Fallback>
                <p:oleObj name="Equation" r:id="rId12" imgW="139579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60" y="3290746"/>
                        <a:ext cx="247680" cy="3139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4717" name="Object 29"/>
          <p:cNvGraphicFramePr>
            <a:graphicFrameLocks noChangeAspect="1"/>
          </p:cNvGraphicFramePr>
          <p:nvPr/>
        </p:nvGraphicFramePr>
        <p:xfrm>
          <a:off x="6932160" y="3410278"/>
          <a:ext cx="289440" cy="381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63" name="Equation" r:id="rId14" imgW="164885" imgH="215619" progId="Equation.DSMT4">
                  <p:embed/>
                </p:oleObj>
              </mc:Choice>
              <mc:Fallback>
                <p:oleObj name="Equation" r:id="rId14" imgW="164885" imgH="21561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2160" y="3410278"/>
                        <a:ext cx="289440" cy="3816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4718" name="Object 30"/>
          <p:cNvGraphicFramePr>
            <a:graphicFrameLocks noChangeAspect="1"/>
          </p:cNvGraphicFramePr>
          <p:nvPr/>
        </p:nvGraphicFramePr>
        <p:xfrm>
          <a:off x="7976161" y="3803440"/>
          <a:ext cx="335520" cy="383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64" name="Equation" r:id="rId16" imgW="190335" imgH="215713" progId="Equation.DSMT4">
                  <p:embed/>
                </p:oleObj>
              </mc:Choice>
              <mc:Fallback>
                <p:oleObj name="Equation" r:id="rId16" imgW="190335" imgH="2157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6161" y="3803440"/>
                        <a:ext cx="335520" cy="383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4719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174266"/>
              </p:ext>
            </p:extLst>
          </p:nvPr>
        </p:nvGraphicFramePr>
        <p:xfrm>
          <a:off x="7816133" y="4918478"/>
          <a:ext cx="1075680" cy="127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65" name="Equation" r:id="rId18" imgW="609336" imgH="710891" progId="Equation.3">
                  <p:embed/>
                </p:oleObj>
              </mc:Choice>
              <mc:Fallback>
                <p:oleObj name="Equation" r:id="rId18" imgW="609336" imgH="7108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6133" y="4918478"/>
                        <a:ext cx="1075680" cy="127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4720" name="Rectangle 32"/>
          <p:cNvSpPr>
            <a:spLocks noChangeArrowheads="1"/>
          </p:cNvSpPr>
          <p:nvPr/>
        </p:nvSpPr>
        <p:spPr bwMode="auto">
          <a:xfrm>
            <a:off x="329760" y="1462503"/>
            <a:ext cx="8484480" cy="125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285750" indent="-285750" defTabSz="829452">
              <a:lnSpc>
                <a:spcPct val="97000"/>
              </a:lnSpc>
              <a:spcAft>
                <a:spcPts val="1293"/>
              </a:spcAft>
              <a:buFont typeface="Arial"/>
              <a:buChar char="•"/>
              <a:defRPr/>
            </a:pPr>
            <a:r>
              <a:rPr lang="en-US" dirty="0">
                <a:cs typeface="+mn-cs"/>
                <a:sym typeface="Symbol" charset="0"/>
              </a:rPr>
              <a:t>The ray </a:t>
            </a:r>
            <a:r>
              <a:rPr lang="en-US" i="1" dirty="0">
                <a:cs typeface="+mn-cs"/>
                <a:sym typeface="Symbol" charset="0"/>
              </a:rPr>
              <a:t>g</a:t>
            </a:r>
            <a:r>
              <a:rPr lang="en-US" dirty="0">
                <a:cs typeface="+mn-cs"/>
                <a:sym typeface="Symbol" charset="0"/>
              </a:rPr>
              <a:t>(w=0) does not intersect . Hence </a:t>
            </a:r>
            <a:r>
              <a:rPr lang="en-US" i="1" dirty="0">
                <a:cs typeface="+mn-cs"/>
                <a:sym typeface="Symbol" charset="0"/>
              </a:rPr>
              <a:t>v</a:t>
            </a:r>
            <a:r>
              <a:rPr lang="en-US" baseline="-25000" dirty="0">
                <a:cs typeface="+mn-cs"/>
                <a:sym typeface="Symbol" charset="0"/>
              </a:rPr>
              <a:t></a:t>
            </a:r>
            <a:r>
              <a:rPr lang="en-US" dirty="0">
                <a:cs typeface="+mn-cs"/>
                <a:sym typeface="Symbol" charset="0"/>
              </a:rPr>
              <a:t> is not an affine point but a direction. Directions have the coordinates (x,y,0)</a:t>
            </a:r>
            <a:r>
              <a:rPr lang="en-US" baseline="30000" dirty="0">
                <a:cs typeface="+mn-cs"/>
                <a:sym typeface="Symbol" charset="0"/>
              </a:rPr>
              <a:t>T</a:t>
            </a:r>
            <a:endParaRPr lang="en-US" dirty="0">
              <a:cs typeface="+mn-cs"/>
              <a:sym typeface="Symbol" charset="0"/>
            </a:endParaRPr>
          </a:p>
          <a:p>
            <a:pPr marL="285750" indent="-285750" defTabSz="829452">
              <a:lnSpc>
                <a:spcPct val="97000"/>
              </a:lnSpc>
              <a:spcAft>
                <a:spcPts val="1293"/>
              </a:spcAft>
              <a:buFont typeface="Arial"/>
              <a:buChar char="•"/>
              <a:defRPr/>
            </a:pPr>
            <a:r>
              <a:rPr lang="en-US" dirty="0">
                <a:cs typeface="+mn-cs"/>
                <a:sym typeface="Symbol" charset="0"/>
              </a:rPr>
              <a:t>Projective space combines affine space with infinite points</a:t>
            </a:r>
            <a:r>
              <a:rPr lang="en-US" dirty="0">
                <a:sym typeface="Symbol" charset="0"/>
              </a:rPr>
              <a:t> </a:t>
            </a:r>
            <a:r>
              <a:rPr lang="en-US" dirty="0">
                <a:cs typeface="+mn-cs"/>
                <a:sym typeface="Symbol" charset="0"/>
              </a:rPr>
              <a:t>(directions).</a:t>
            </a:r>
          </a:p>
        </p:txBody>
      </p:sp>
      <p:sp>
        <p:nvSpPr>
          <p:cNvPr id="754721" name="Rectangle 33"/>
          <p:cNvSpPr>
            <a:spLocks noChangeArrowheads="1"/>
          </p:cNvSpPr>
          <p:nvPr/>
        </p:nvSpPr>
        <p:spPr bwMode="auto">
          <a:xfrm>
            <a:off x="1408320" y="4730309"/>
            <a:ext cx="61228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>
                <a:sym typeface="Euclid Math One" charset="0"/>
              </a:rPr>
              <a:t>(R</a:t>
            </a:r>
            <a:r>
              <a:rPr lang="en-US" sz="2000" baseline="30000">
                <a:sym typeface="Euclid Math One" charset="0"/>
              </a:rPr>
              <a:t>2</a:t>
            </a:r>
            <a:r>
              <a:rPr lang="en-US" sz="2000">
                <a:sym typeface="Euclid Math One" charset="0"/>
              </a:rPr>
              <a:t>)</a:t>
            </a:r>
          </a:p>
        </p:txBody>
      </p:sp>
      <p:sp>
        <p:nvSpPr>
          <p:cNvPr id="35" name="Oval 4"/>
          <p:cNvSpPr>
            <a:spLocks noChangeArrowheads="1"/>
          </p:cNvSpPr>
          <p:nvPr/>
        </p:nvSpPr>
        <p:spPr bwMode="auto">
          <a:xfrm>
            <a:off x="3746880" y="5623028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" name="Oval 4"/>
          <p:cNvSpPr>
            <a:spLocks noChangeArrowheads="1"/>
          </p:cNvSpPr>
          <p:nvPr/>
        </p:nvSpPr>
        <p:spPr bwMode="auto">
          <a:xfrm>
            <a:off x="3740400" y="4927305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" name="Oval 4"/>
          <p:cNvSpPr>
            <a:spLocks noChangeArrowheads="1"/>
          </p:cNvSpPr>
          <p:nvPr/>
        </p:nvSpPr>
        <p:spPr bwMode="auto">
          <a:xfrm>
            <a:off x="4684875" y="4831924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" name="Oval 4"/>
          <p:cNvSpPr>
            <a:spLocks noChangeArrowheads="1"/>
          </p:cNvSpPr>
          <p:nvPr/>
        </p:nvSpPr>
        <p:spPr bwMode="auto">
          <a:xfrm>
            <a:off x="5283360" y="4774665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9" name="Oval 4"/>
          <p:cNvSpPr>
            <a:spLocks noChangeArrowheads="1"/>
          </p:cNvSpPr>
          <p:nvPr/>
        </p:nvSpPr>
        <p:spPr bwMode="auto">
          <a:xfrm>
            <a:off x="6932160" y="4593149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304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4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4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4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4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4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4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4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54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4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4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4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4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4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4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54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54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4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54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4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54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54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54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54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54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4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54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54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54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54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54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54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54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54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691" grpId="0" build="p" autoUpdateAnimBg="0" advAuto="0"/>
      <p:bldP spid="75472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Camera Projection</a:t>
            </a:r>
            <a:endParaRPr lang="en-US" dirty="0"/>
          </a:p>
        </p:txBody>
      </p:sp>
      <p:sp>
        <p:nvSpPr>
          <p:cNvPr id="4" name="Parallelogram 3"/>
          <p:cNvSpPr/>
          <p:nvPr/>
        </p:nvSpPr>
        <p:spPr>
          <a:xfrm rot="16200000" flipV="1">
            <a:off x="734915" y="1860331"/>
            <a:ext cx="2226335" cy="1496821"/>
          </a:xfrm>
          <a:prstGeom prst="parallelogram">
            <a:avLst>
              <a:gd name="adj" fmla="val 48455"/>
            </a:avLst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881178" y="2608740"/>
            <a:ext cx="446707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102153" y="1870724"/>
            <a:ext cx="1613609" cy="73358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098732" y="1489687"/>
            <a:ext cx="0" cy="113054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93743" y="253065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26693" y="1768094"/>
            <a:ext cx="303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21508" y="129630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1836524" y="2573469"/>
            <a:ext cx="58925" cy="61038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A00967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41" y="1495574"/>
            <a:ext cx="1560576" cy="1008888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1962225" y="1768094"/>
            <a:ext cx="5498820" cy="13602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335425"/>
              </p:ext>
            </p:extLst>
          </p:nvPr>
        </p:nvGraphicFramePr>
        <p:xfrm>
          <a:off x="859299" y="2376767"/>
          <a:ext cx="443164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04" name="Equation" r:id="rId4" imgW="114300" imgH="317500" progId="Equation.3">
                  <p:embed/>
                </p:oleObj>
              </mc:Choice>
              <mc:Fallback>
                <p:oleObj name="Equation" r:id="rId4" imgW="1143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9299" y="2376767"/>
                        <a:ext cx="443164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2596494" y="2135130"/>
            <a:ext cx="138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focal length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34718" y="2144373"/>
            <a:ext cx="84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964675" y="2608740"/>
            <a:ext cx="354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59314" y="1126242"/>
            <a:ext cx="1229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M=(X,Y,Z)</a:t>
            </a:r>
            <a:endParaRPr lang="en-US" dirty="0"/>
          </a:p>
        </p:txBody>
      </p:sp>
      <p:sp>
        <p:nvSpPr>
          <p:cNvPr id="22" name="AutoShape 5"/>
          <p:cNvSpPr>
            <a:spLocks noChangeArrowheads="1"/>
          </p:cNvSpPr>
          <p:nvPr/>
        </p:nvSpPr>
        <p:spPr bwMode="auto">
          <a:xfrm>
            <a:off x="253440" y="4444306"/>
            <a:ext cx="7251840" cy="673991"/>
          </a:xfrm>
          <a:prstGeom prst="parallelogram">
            <a:avLst>
              <a:gd name="adj" fmla="val 269017"/>
            </a:avLst>
          </a:prstGeom>
          <a:gradFill rotWithShape="0">
            <a:gsLst>
              <a:gs pos="0">
                <a:srgbClr val="EAEAEA">
                  <a:gamma/>
                  <a:shade val="46275"/>
                  <a:invGamma/>
                </a:srgbClr>
              </a:gs>
              <a:gs pos="100000">
                <a:srgbClr val="EAEAEA"/>
              </a:gs>
            </a:gsLst>
            <a:lin ang="189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" name="Line 6"/>
          <p:cNvSpPr>
            <a:spLocks noChangeShapeType="1"/>
          </p:cNvSpPr>
          <p:nvPr/>
        </p:nvSpPr>
        <p:spPr bwMode="auto">
          <a:xfrm flipV="1">
            <a:off x="3504960" y="5118298"/>
            <a:ext cx="0" cy="6091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" name="Line 8"/>
          <p:cNvSpPr>
            <a:spLocks noChangeShapeType="1"/>
          </p:cNvSpPr>
          <p:nvPr/>
        </p:nvSpPr>
        <p:spPr bwMode="auto">
          <a:xfrm>
            <a:off x="3517920" y="5727482"/>
            <a:ext cx="161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4" name="Line 9"/>
          <p:cNvSpPr>
            <a:spLocks noChangeShapeType="1"/>
          </p:cNvSpPr>
          <p:nvPr/>
        </p:nvSpPr>
        <p:spPr bwMode="auto">
          <a:xfrm flipV="1">
            <a:off x="3517921" y="5358803"/>
            <a:ext cx="940320" cy="3557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4737601" y="5880138"/>
            <a:ext cx="41904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X</a:t>
            </a: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4458241" y="5192597"/>
            <a:ext cx="4190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Y</a:t>
            </a: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2426400" y="4494125"/>
            <a:ext cx="10022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lvl="1" algn="ctr" eaLnBrk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000" i="1">
                <a:solidFill>
                  <a:srgbClr val="1C1C1C"/>
                </a:solidFill>
                <a:latin typeface="Arial" charset="0"/>
                <a:sym typeface="Symbol" charset="0"/>
              </a:rPr>
              <a:t>Z</a:t>
            </a:r>
            <a:r>
              <a:rPr lang="en-US" sz="2000" i="1" baseline="-25000">
                <a:solidFill>
                  <a:srgbClr val="1C1C1C"/>
                </a:solidFill>
                <a:latin typeface="Arial" charset="0"/>
                <a:sym typeface="Symbo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38" name="Line 13"/>
          <p:cNvSpPr>
            <a:spLocks noChangeShapeType="1"/>
          </p:cNvSpPr>
          <p:nvPr/>
        </p:nvSpPr>
        <p:spPr bwMode="auto">
          <a:xfrm flipV="1">
            <a:off x="3530880" y="3441962"/>
            <a:ext cx="2553120" cy="22855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3243318" y="5656197"/>
            <a:ext cx="373989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 b="1" i="1" dirty="0" smtClean="0"/>
              <a:t>0</a:t>
            </a:r>
            <a:endParaRPr lang="en-US" sz="2000" b="1" i="1" dirty="0"/>
          </a:p>
        </p:txBody>
      </p:sp>
      <p:graphicFrame>
        <p:nvGraphicFramePr>
          <p:cNvPr id="41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632659"/>
              </p:ext>
            </p:extLst>
          </p:nvPr>
        </p:nvGraphicFramePr>
        <p:xfrm>
          <a:off x="4621213" y="4772025"/>
          <a:ext cx="314325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05" name="Equation" r:id="rId6" imgW="177800" imgH="139700" progId="Equation.3">
                  <p:embed/>
                </p:oleObj>
              </mc:Choice>
              <mc:Fallback>
                <p:oleObj name="Equation" r:id="rId6" imgW="177800" imgH="13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1213" y="4772025"/>
                        <a:ext cx="314325" cy="24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Line 19"/>
          <p:cNvSpPr>
            <a:spLocks noChangeShapeType="1"/>
          </p:cNvSpPr>
          <p:nvPr/>
        </p:nvSpPr>
        <p:spPr bwMode="auto">
          <a:xfrm flipV="1">
            <a:off x="3517920" y="3797679"/>
            <a:ext cx="0" cy="91449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5" name="Rectangle 20"/>
          <p:cNvSpPr>
            <a:spLocks noChangeArrowheads="1"/>
          </p:cNvSpPr>
          <p:nvPr/>
        </p:nvSpPr>
        <p:spPr bwMode="auto">
          <a:xfrm>
            <a:off x="1196109" y="4731005"/>
            <a:ext cx="3816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 dirty="0">
                <a:sym typeface="Symbol" charset="0"/>
              </a:rPr>
              <a:t></a:t>
            </a:r>
          </a:p>
        </p:txBody>
      </p:sp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5448960" y="4354429"/>
            <a:ext cx="210816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latin typeface="Arial" charset="0"/>
              </a:rPr>
              <a:t>Image plane</a:t>
            </a:r>
          </a:p>
        </p:txBody>
      </p:sp>
      <p:sp>
        <p:nvSpPr>
          <p:cNvPr id="47" name="Text Box 23"/>
          <p:cNvSpPr txBox="1">
            <a:spLocks noChangeArrowheads="1"/>
          </p:cNvSpPr>
          <p:nvPr/>
        </p:nvSpPr>
        <p:spPr bwMode="auto">
          <a:xfrm>
            <a:off x="2350081" y="5977229"/>
            <a:ext cx="210816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Camera center</a:t>
            </a: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2298240" y="3326749"/>
            <a:ext cx="229968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Z (Optical axis)</a:t>
            </a:r>
          </a:p>
        </p:txBody>
      </p:sp>
      <p:sp>
        <p:nvSpPr>
          <p:cNvPr id="50" name="Line 27"/>
          <p:cNvSpPr>
            <a:spLocks noChangeShapeType="1"/>
          </p:cNvSpPr>
          <p:nvPr/>
        </p:nvSpPr>
        <p:spPr bwMode="auto">
          <a:xfrm>
            <a:off x="3492000" y="4723696"/>
            <a:ext cx="597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1" name="Line 28"/>
          <p:cNvSpPr>
            <a:spLocks noChangeShapeType="1"/>
          </p:cNvSpPr>
          <p:nvPr/>
        </p:nvSpPr>
        <p:spPr bwMode="auto">
          <a:xfrm flipV="1">
            <a:off x="3517920" y="4533596"/>
            <a:ext cx="419040" cy="16561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" name="Text Box 29"/>
          <p:cNvSpPr txBox="1">
            <a:spLocks noChangeArrowheads="1"/>
          </p:cNvSpPr>
          <p:nvPr/>
        </p:nvSpPr>
        <p:spPr bwMode="auto">
          <a:xfrm>
            <a:off x="3708000" y="4660329"/>
            <a:ext cx="41904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latin typeface="Arial" charset="0"/>
              </a:rPr>
              <a:t>x</a:t>
            </a:r>
          </a:p>
        </p:txBody>
      </p:sp>
      <p:sp>
        <p:nvSpPr>
          <p:cNvPr id="53" name="Text Box 30"/>
          <p:cNvSpPr txBox="1">
            <a:spLocks noChangeArrowheads="1"/>
          </p:cNvSpPr>
          <p:nvPr/>
        </p:nvSpPr>
        <p:spPr bwMode="auto">
          <a:xfrm>
            <a:off x="3847681" y="4291062"/>
            <a:ext cx="4190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latin typeface="Arial" charset="0"/>
              </a:rPr>
              <a:t>y</a:t>
            </a:r>
          </a:p>
        </p:txBody>
      </p:sp>
      <p:sp>
        <p:nvSpPr>
          <p:cNvPr id="54" name="Rectangle 31"/>
          <p:cNvSpPr>
            <a:spLocks noChangeArrowheads="1"/>
          </p:cNvSpPr>
          <p:nvPr/>
        </p:nvSpPr>
        <p:spPr bwMode="auto">
          <a:xfrm>
            <a:off x="1408320" y="4730309"/>
            <a:ext cx="61228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 dirty="0">
                <a:sym typeface="Euclid Math One" charset="0"/>
              </a:rPr>
              <a:t>(R</a:t>
            </a:r>
            <a:r>
              <a:rPr lang="en-US" sz="2000" baseline="30000" dirty="0">
                <a:sym typeface="Euclid Math One" charset="0"/>
              </a:rPr>
              <a:t>2</a:t>
            </a:r>
            <a:r>
              <a:rPr lang="en-US" sz="2000" dirty="0">
                <a:sym typeface="Euclid Math One" charset="0"/>
              </a:rPr>
              <a:t>)</a:t>
            </a:r>
          </a:p>
        </p:txBody>
      </p:sp>
      <p:sp>
        <p:nvSpPr>
          <p:cNvPr id="56" name="Oval 4"/>
          <p:cNvSpPr>
            <a:spLocks noChangeArrowheads="1"/>
          </p:cNvSpPr>
          <p:nvPr/>
        </p:nvSpPr>
        <p:spPr bwMode="auto">
          <a:xfrm>
            <a:off x="3453319" y="4655116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" name="Oval 4"/>
          <p:cNvSpPr>
            <a:spLocks noChangeArrowheads="1"/>
          </p:cNvSpPr>
          <p:nvPr/>
        </p:nvSpPr>
        <p:spPr bwMode="auto">
          <a:xfrm>
            <a:off x="4364712" y="4870020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" name="Line 17"/>
          <p:cNvSpPr>
            <a:spLocks noChangeShapeType="1"/>
          </p:cNvSpPr>
          <p:nvPr/>
        </p:nvSpPr>
        <p:spPr bwMode="auto">
          <a:xfrm flipV="1">
            <a:off x="3555360" y="4902275"/>
            <a:ext cx="914400" cy="80072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" name="Oval 4"/>
          <p:cNvSpPr>
            <a:spLocks noChangeArrowheads="1"/>
          </p:cNvSpPr>
          <p:nvPr/>
        </p:nvSpPr>
        <p:spPr bwMode="auto">
          <a:xfrm>
            <a:off x="3472194" y="5637969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96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smtClean="0">
                <a:cs typeface="+mj-cs"/>
              </a:rPr>
              <a:t>Perspective projection</a:t>
            </a:r>
          </a:p>
        </p:txBody>
      </p:sp>
      <p:sp>
        <p:nvSpPr>
          <p:cNvPr id="760836" name="Rectangle 4"/>
          <p:cNvSpPr>
            <a:spLocks noChangeArrowheads="1"/>
          </p:cNvSpPr>
          <p:nvPr/>
        </p:nvSpPr>
        <p:spPr bwMode="auto">
          <a:xfrm>
            <a:off x="177120" y="884253"/>
            <a:ext cx="8966880" cy="168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285750" indent="-285750" defTabSz="829452">
              <a:lnSpc>
                <a:spcPct val="97000"/>
              </a:lnSpc>
              <a:spcAft>
                <a:spcPts val="1293"/>
              </a:spcAft>
              <a:buFont typeface="Arial"/>
              <a:buChar char="•"/>
              <a:defRPr/>
            </a:pPr>
            <a:r>
              <a:rPr lang="en-US" dirty="0">
                <a:sym typeface="Symbol" charset="0"/>
              </a:rPr>
              <a:t>Perspective projection models pinhole camera:</a:t>
            </a:r>
          </a:p>
          <a:p>
            <a:pPr marL="743051" lvl="1" indent="-259204" defTabSz="829452">
              <a:lnSpc>
                <a:spcPct val="97000"/>
              </a:lnSpc>
              <a:spcAft>
                <a:spcPts val="1032"/>
              </a:spcAft>
              <a:buSzPct val="75000"/>
              <a:buFont typeface="Symbol" charset="0"/>
              <a:buChar char=""/>
              <a:defRPr/>
            </a:pPr>
            <a:r>
              <a:rPr lang="en-US" dirty="0">
                <a:cs typeface="+mn-cs"/>
                <a:sym typeface="Symbol" charset="0"/>
              </a:rPr>
              <a:t>scene geometry is affine R</a:t>
            </a:r>
            <a:r>
              <a:rPr lang="en-US" baseline="30000" dirty="0">
                <a:cs typeface="+mn-cs"/>
                <a:sym typeface="Euclid Math One" charset="0"/>
              </a:rPr>
              <a:t>3 </a:t>
            </a:r>
            <a:r>
              <a:rPr lang="en-US" dirty="0">
                <a:cs typeface="+mn-cs"/>
                <a:sym typeface="Symbol" charset="0"/>
              </a:rPr>
              <a:t>space with coordinates </a:t>
            </a:r>
            <a:r>
              <a:rPr lang="en-US" i="1" dirty="0">
                <a:cs typeface="+mn-cs"/>
                <a:sym typeface="Symbol" charset="0"/>
              </a:rPr>
              <a:t>M=(X</a:t>
            </a:r>
            <a:r>
              <a:rPr lang="en-US" i="1" dirty="0" smtClean="0">
                <a:cs typeface="+mn-cs"/>
                <a:sym typeface="Symbol" charset="0"/>
              </a:rPr>
              <a:t>,Y,</a:t>
            </a:r>
            <a:r>
              <a:rPr lang="en-US" i="1" dirty="0">
                <a:cs typeface="+mn-cs"/>
                <a:sym typeface="Symbol" charset="0"/>
              </a:rPr>
              <a:t>Z,1)</a:t>
            </a:r>
            <a:r>
              <a:rPr lang="en-US" i="1" baseline="30000" dirty="0">
                <a:cs typeface="+mn-cs"/>
                <a:sym typeface="Symbol" charset="0"/>
              </a:rPr>
              <a:t>T</a:t>
            </a:r>
            <a:r>
              <a:rPr lang="en-US" dirty="0">
                <a:cs typeface="+mn-cs"/>
                <a:sym typeface="Symbol" charset="0"/>
              </a:rPr>
              <a:t>  </a:t>
            </a:r>
          </a:p>
          <a:p>
            <a:pPr marL="743051" lvl="1" indent="-259204" defTabSz="829452">
              <a:lnSpc>
                <a:spcPct val="97000"/>
              </a:lnSpc>
              <a:spcAft>
                <a:spcPts val="1032"/>
              </a:spcAft>
              <a:buSzPct val="75000"/>
              <a:buFont typeface="Symbol" charset="0"/>
              <a:buChar char=""/>
              <a:defRPr/>
            </a:pPr>
            <a:r>
              <a:rPr lang="en-US" dirty="0">
                <a:cs typeface="+mn-cs"/>
                <a:sym typeface="Symbol" charset="0"/>
              </a:rPr>
              <a:t>camera focal point in </a:t>
            </a:r>
            <a:r>
              <a:rPr lang="en-US" b="1" i="1" dirty="0" smtClean="0">
                <a:cs typeface="+mn-cs"/>
                <a:sym typeface="Symbol" charset="0"/>
              </a:rPr>
              <a:t>0</a:t>
            </a:r>
            <a:r>
              <a:rPr lang="en-US" i="1" dirty="0" smtClean="0">
                <a:cs typeface="+mn-cs"/>
                <a:sym typeface="Symbol" charset="0"/>
              </a:rPr>
              <a:t>=</a:t>
            </a:r>
            <a:r>
              <a:rPr lang="en-US" i="1" dirty="0">
                <a:cs typeface="+mn-cs"/>
                <a:sym typeface="Symbol" charset="0"/>
              </a:rPr>
              <a:t>(0,0,0,1)</a:t>
            </a:r>
            <a:r>
              <a:rPr lang="en-US" i="1" baseline="30000" dirty="0">
                <a:cs typeface="+mn-cs"/>
                <a:sym typeface="Symbol" charset="0"/>
              </a:rPr>
              <a:t>T</a:t>
            </a:r>
            <a:r>
              <a:rPr lang="en-US" dirty="0">
                <a:cs typeface="+mn-cs"/>
                <a:sym typeface="Symbol" charset="0"/>
              </a:rPr>
              <a:t>, camera viewing direction along Z</a:t>
            </a:r>
          </a:p>
          <a:p>
            <a:pPr marL="743051" lvl="1" indent="-259204" defTabSz="829452">
              <a:lnSpc>
                <a:spcPct val="97000"/>
              </a:lnSpc>
              <a:spcAft>
                <a:spcPts val="1032"/>
              </a:spcAft>
              <a:buSzPct val="75000"/>
              <a:buFont typeface="Symbol" charset="0"/>
              <a:buChar char=""/>
              <a:defRPr/>
            </a:pPr>
            <a:r>
              <a:rPr lang="en-US" dirty="0">
                <a:cs typeface="+mn-cs"/>
                <a:sym typeface="Symbol" charset="0"/>
              </a:rPr>
              <a:t>image plane (</a:t>
            </a:r>
            <a:r>
              <a:rPr lang="en-US" dirty="0" err="1">
                <a:cs typeface="+mn-cs"/>
                <a:sym typeface="Symbol" charset="0"/>
              </a:rPr>
              <a:t>x,y</a:t>
            </a:r>
            <a:r>
              <a:rPr lang="en-US" dirty="0">
                <a:cs typeface="+mn-cs"/>
                <a:sym typeface="Symbol" charset="0"/>
              </a:rPr>
              <a:t>) in </a:t>
            </a:r>
            <a:r>
              <a:rPr lang="en-US" dirty="0">
                <a:cs typeface="+mn-cs"/>
              </a:rPr>
              <a:t>(R</a:t>
            </a:r>
            <a:r>
              <a:rPr lang="en-US" baseline="30000" dirty="0">
                <a:cs typeface="+mn-cs"/>
                <a:sym typeface="Euclid Math One" charset="0"/>
              </a:rPr>
              <a:t>2</a:t>
            </a:r>
            <a:r>
              <a:rPr lang="en-US" dirty="0">
                <a:cs typeface="+mn-cs"/>
                <a:sym typeface="Symbol" charset="0"/>
              </a:rPr>
              <a:t>) aligned with plane (X,Y) at </a:t>
            </a:r>
            <a:r>
              <a:rPr lang="en-US" dirty="0" smtClean="0">
                <a:cs typeface="+mn-cs"/>
                <a:sym typeface="Symbol" charset="0"/>
              </a:rPr>
              <a:t>Z</a:t>
            </a:r>
            <a:r>
              <a:rPr lang="en-US" baseline="-25000" dirty="0" smtClean="0">
                <a:cs typeface="+mn-cs"/>
                <a:sym typeface="Symbol" charset="0"/>
              </a:rPr>
              <a:t>0</a:t>
            </a:r>
            <a:r>
              <a:rPr lang="en-US" dirty="0" smtClean="0">
                <a:cs typeface="+mn-cs"/>
                <a:sym typeface="Symbol" charset="0"/>
              </a:rPr>
              <a:t>= </a:t>
            </a:r>
            <a:r>
              <a:rPr lang="en-US" i="1" dirty="0" smtClean="0">
                <a:cs typeface="+mn-cs"/>
                <a:sym typeface="Symbol" charset="0"/>
              </a:rPr>
              <a:t>f </a:t>
            </a:r>
            <a:r>
              <a:rPr lang="en-US" dirty="0" smtClean="0">
                <a:cs typeface="+mn-cs"/>
                <a:sym typeface="Symbol" charset="0"/>
              </a:rPr>
              <a:t>(focal length)</a:t>
            </a:r>
            <a:r>
              <a:rPr lang="en-US" baseline="-25000" dirty="0" smtClean="0">
                <a:cs typeface="+mn-cs"/>
                <a:sym typeface="Symbol" charset="0"/>
              </a:rPr>
              <a:t> </a:t>
            </a:r>
            <a:endParaRPr lang="en-US" dirty="0">
              <a:cs typeface="+mn-cs"/>
              <a:sym typeface="Symbol" charset="0"/>
            </a:endParaRPr>
          </a:p>
          <a:p>
            <a:pPr marL="743051" lvl="1" indent="-259204" defTabSz="829452">
              <a:lnSpc>
                <a:spcPct val="97000"/>
              </a:lnSpc>
              <a:spcAft>
                <a:spcPts val="1032"/>
              </a:spcAft>
              <a:buSzPct val="75000"/>
              <a:buFont typeface="Symbol" charset="0"/>
              <a:buChar char=""/>
              <a:defRPr/>
            </a:pPr>
            <a:r>
              <a:rPr lang="en-US" dirty="0">
                <a:cs typeface="+mn-cs"/>
                <a:sym typeface="Symbol" charset="0"/>
              </a:rPr>
              <a:t>scene point </a:t>
            </a:r>
            <a:r>
              <a:rPr lang="en-US" i="1" dirty="0">
                <a:sym typeface="Symbol" charset="0"/>
              </a:rPr>
              <a:t>M</a:t>
            </a:r>
            <a:r>
              <a:rPr lang="en-US" dirty="0" smtClean="0">
                <a:cs typeface="+mn-cs"/>
                <a:sym typeface="Symbol" charset="0"/>
              </a:rPr>
              <a:t> </a:t>
            </a:r>
            <a:r>
              <a:rPr lang="en-US" dirty="0">
                <a:cs typeface="+mn-cs"/>
                <a:sym typeface="Symbol" charset="0"/>
              </a:rPr>
              <a:t>projects onto point </a:t>
            </a:r>
            <a:r>
              <a:rPr lang="en-US" i="1" dirty="0">
                <a:sym typeface="Symbol" charset="0"/>
              </a:rPr>
              <a:t>m</a:t>
            </a:r>
            <a:r>
              <a:rPr lang="en-US" i="1" dirty="0" smtClean="0">
                <a:cs typeface="+mn-cs"/>
                <a:sym typeface="Symbol" charset="0"/>
              </a:rPr>
              <a:t> </a:t>
            </a:r>
            <a:r>
              <a:rPr lang="en-US" dirty="0">
                <a:cs typeface="+mn-cs"/>
                <a:sym typeface="Symbol" charset="0"/>
              </a:rPr>
              <a:t>on plane surface</a:t>
            </a:r>
            <a:endParaRPr lang="en-US" i="1" dirty="0">
              <a:cs typeface="+mn-cs"/>
              <a:sym typeface="Symbol" charset="0"/>
            </a:endParaRPr>
          </a:p>
        </p:txBody>
      </p:sp>
      <p:graphicFrame>
        <p:nvGraphicFramePr>
          <p:cNvPr id="760857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206504"/>
              </p:ext>
            </p:extLst>
          </p:nvPr>
        </p:nvGraphicFramePr>
        <p:xfrm>
          <a:off x="6130925" y="2827338"/>
          <a:ext cx="1057275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1" name="Equation" r:id="rId4" imgW="723900" imgH="914400" progId="Equation.3">
                  <p:embed/>
                </p:oleObj>
              </mc:Choice>
              <mc:Fallback>
                <p:oleObj name="Equation" r:id="rId4" imgW="7239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0925" y="2827338"/>
                        <a:ext cx="1057275" cy="134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0858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4281420"/>
              </p:ext>
            </p:extLst>
          </p:nvPr>
        </p:nvGraphicFramePr>
        <p:xfrm>
          <a:off x="5751513" y="4916488"/>
          <a:ext cx="3251200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2" name="Equation" r:id="rId6" imgW="2095500" imgH="1130300" progId="Equation.3">
                  <p:embed/>
                </p:oleObj>
              </mc:Choice>
              <mc:Fallback>
                <p:oleObj name="Equation" r:id="rId6" imgW="2095500" imgH="1130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1513" y="4916488"/>
                        <a:ext cx="3251200" cy="176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AutoShape 5"/>
          <p:cNvSpPr>
            <a:spLocks noChangeArrowheads="1"/>
          </p:cNvSpPr>
          <p:nvPr/>
        </p:nvSpPr>
        <p:spPr bwMode="auto">
          <a:xfrm>
            <a:off x="253440" y="4444306"/>
            <a:ext cx="7251840" cy="673991"/>
          </a:xfrm>
          <a:prstGeom prst="parallelogram">
            <a:avLst>
              <a:gd name="adj" fmla="val 269017"/>
            </a:avLst>
          </a:prstGeom>
          <a:gradFill rotWithShape="0">
            <a:gsLst>
              <a:gs pos="0">
                <a:srgbClr val="EAEAEA">
                  <a:gamma/>
                  <a:shade val="46275"/>
                  <a:invGamma/>
                </a:srgbClr>
              </a:gs>
              <a:gs pos="100000">
                <a:srgbClr val="EAEAEA"/>
              </a:gs>
            </a:gsLst>
            <a:lin ang="189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" name="Line 6"/>
          <p:cNvSpPr>
            <a:spLocks noChangeShapeType="1"/>
          </p:cNvSpPr>
          <p:nvPr/>
        </p:nvSpPr>
        <p:spPr bwMode="auto">
          <a:xfrm flipV="1">
            <a:off x="3504960" y="5118298"/>
            <a:ext cx="0" cy="6091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" name="Line 8"/>
          <p:cNvSpPr>
            <a:spLocks noChangeShapeType="1"/>
          </p:cNvSpPr>
          <p:nvPr/>
        </p:nvSpPr>
        <p:spPr bwMode="auto">
          <a:xfrm>
            <a:off x="3517920" y="5727482"/>
            <a:ext cx="161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4" name="Line 9"/>
          <p:cNvSpPr>
            <a:spLocks noChangeShapeType="1"/>
          </p:cNvSpPr>
          <p:nvPr/>
        </p:nvSpPr>
        <p:spPr bwMode="auto">
          <a:xfrm flipV="1">
            <a:off x="3517921" y="5358803"/>
            <a:ext cx="940320" cy="3557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4737601" y="5880138"/>
            <a:ext cx="41904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X</a:t>
            </a: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4458241" y="5192597"/>
            <a:ext cx="4190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Y</a:t>
            </a: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2705797" y="4479184"/>
            <a:ext cx="10022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lvl="1" algn="ctr" eaLnBrk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000" i="1" dirty="0" smtClean="0">
                <a:solidFill>
                  <a:srgbClr val="1C1C1C"/>
                </a:solidFill>
                <a:latin typeface="Arial" charset="0"/>
                <a:sym typeface="Symbol" charset="0"/>
              </a:rPr>
              <a:t>f</a:t>
            </a:r>
            <a:endParaRPr lang="en-US" sz="2000" dirty="0">
              <a:latin typeface="Arial" charset="0"/>
            </a:endParaRPr>
          </a:p>
        </p:txBody>
      </p:sp>
      <p:sp>
        <p:nvSpPr>
          <p:cNvPr id="38" name="Line 13"/>
          <p:cNvSpPr>
            <a:spLocks noChangeShapeType="1"/>
          </p:cNvSpPr>
          <p:nvPr/>
        </p:nvSpPr>
        <p:spPr bwMode="auto">
          <a:xfrm flipV="1">
            <a:off x="3530880" y="3441962"/>
            <a:ext cx="2553120" cy="22855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3243318" y="5656197"/>
            <a:ext cx="373989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 b="1" i="1" dirty="0" smtClean="0"/>
              <a:t>0</a:t>
            </a:r>
            <a:endParaRPr lang="en-US" sz="2000" b="1" i="1" dirty="0"/>
          </a:p>
        </p:txBody>
      </p:sp>
      <p:graphicFrame>
        <p:nvGraphicFramePr>
          <p:cNvPr id="4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399372"/>
              </p:ext>
            </p:extLst>
          </p:nvPr>
        </p:nvGraphicFramePr>
        <p:xfrm>
          <a:off x="4621213" y="4772025"/>
          <a:ext cx="314325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3" name="Equation" r:id="rId8" imgW="177800" imgH="139700" progId="Equation.3">
                  <p:embed/>
                </p:oleObj>
              </mc:Choice>
              <mc:Fallback>
                <p:oleObj name="Equation" r:id="rId8" imgW="177800" imgH="13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1213" y="4772025"/>
                        <a:ext cx="314325" cy="24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Line 19"/>
          <p:cNvSpPr>
            <a:spLocks noChangeShapeType="1"/>
          </p:cNvSpPr>
          <p:nvPr/>
        </p:nvSpPr>
        <p:spPr bwMode="auto">
          <a:xfrm flipV="1">
            <a:off x="3517920" y="3797679"/>
            <a:ext cx="0" cy="91449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196109" y="4731005"/>
            <a:ext cx="3816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 dirty="0">
                <a:sym typeface="Symbol" charset="0"/>
              </a:rPr>
              <a:t></a:t>
            </a:r>
          </a:p>
        </p:txBody>
      </p:sp>
      <p:sp>
        <p:nvSpPr>
          <p:cNvPr id="43" name="Text Box 22"/>
          <p:cNvSpPr txBox="1">
            <a:spLocks noChangeArrowheads="1"/>
          </p:cNvSpPr>
          <p:nvPr/>
        </p:nvSpPr>
        <p:spPr bwMode="auto">
          <a:xfrm>
            <a:off x="5448960" y="4354429"/>
            <a:ext cx="210816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latin typeface="Arial" charset="0"/>
              </a:rPr>
              <a:t>Image plane</a:t>
            </a: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2350081" y="5977229"/>
            <a:ext cx="210816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Camera center</a:t>
            </a:r>
          </a:p>
        </p:txBody>
      </p:sp>
      <p:sp>
        <p:nvSpPr>
          <p:cNvPr id="45" name="Text Box 24"/>
          <p:cNvSpPr txBox="1">
            <a:spLocks noChangeArrowheads="1"/>
          </p:cNvSpPr>
          <p:nvPr/>
        </p:nvSpPr>
        <p:spPr bwMode="auto">
          <a:xfrm>
            <a:off x="2298240" y="3326749"/>
            <a:ext cx="229968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Z (Optical axis)</a:t>
            </a:r>
          </a:p>
        </p:txBody>
      </p:sp>
      <p:sp>
        <p:nvSpPr>
          <p:cNvPr id="46" name="Line 27"/>
          <p:cNvSpPr>
            <a:spLocks noChangeShapeType="1"/>
          </p:cNvSpPr>
          <p:nvPr/>
        </p:nvSpPr>
        <p:spPr bwMode="auto">
          <a:xfrm>
            <a:off x="3492000" y="4723696"/>
            <a:ext cx="597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7" name="Line 28"/>
          <p:cNvSpPr>
            <a:spLocks noChangeShapeType="1"/>
          </p:cNvSpPr>
          <p:nvPr/>
        </p:nvSpPr>
        <p:spPr bwMode="auto">
          <a:xfrm flipV="1">
            <a:off x="3517920" y="4533596"/>
            <a:ext cx="419040" cy="16561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3708000" y="4660329"/>
            <a:ext cx="41904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latin typeface="Arial" charset="0"/>
              </a:rPr>
              <a:t>x</a:t>
            </a: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3847681" y="4291062"/>
            <a:ext cx="41904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latin typeface="Arial" charset="0"/>
              </a:rPr>
              <a:t>y</a:t>
            </a:r>
          </a:p>
        </p:txBody>
      </p:sp>
      <p:sp>
        <p:nvSpPr>
          <p:cNvPr id="50" name="Rectangle 31"/>
          <p:cNvSpPr>
            <a:spLocks noChangeArrowheads="1"/>
          </p:cNvSpPr>
          <p:nvPr/>
        </p:nvSpPr>
        <p:spPr bwMode="auto">
          <a:xfrm>
            <a:off x="1408320" y="4730309"/>
            <a:ext cx="61228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2000" dirty="0">
                <a:sym typeface="Euclid Math One" charset="0"/>
              </a:rPr>
              <a:t>(R</a:t>
            </a:r>
            <a:r>
              <a:rPr lang="en-US" sz="2000" baseline="30000" dirty="0">
                <a:sym typeface="Euclid Math One" charset="0"/>
              </a:rPr>
              <a:t>2</a:t>
            </a:r>
            <a:r>
              <a:rPr lang="en-US" sz="2000" dirty="0">
                <a:sym typeface="Euclid Math One" charset="0"/>
              </a:rPr>
              <a:t>)</a:t>
            </a:r>
          </a:p>
        </p:txBody>
      </p:sp>
      <p:sp>
        <p:nvSpPr>
          <p:cNvPr id="51" name="Oval 4"/>
          <p:cNvSpPr>
            <a:spLocks noChangeArrowheads="1"/>
          </p:cNvSpPr>
          <p:nvPr/>
        </p:nvSpPr>
        <p:spPr bwMode="auto">
          <a:xfrm>
            <a:off x="3453319" y="4655116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" name="Oval 4"/>
          <p:cNvSpPr>
            <a:spLocks noChangeArrowheads="1"/>
          </p:cNvSpPr>
          <p:nvPr/>
        </p:nvSpPr>
        <p:spPr bwMode="auto">
          <a:xfrm>
            <a:off x="4364712" y="4870020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3" name="Line 17"/>
          <p:cNvSpPr>
            <a:spLocks noChangeShapeType="1"/>
          </p:cNvSpPr>
          <p:nvPr/>
        </p:nvSpPr>
        <p:spPr bwMode="auto">
          <a:xfrm flipV="1">
            <a:off x="3555360" y="4902275"/>
            <a:ext cx="914400" cy="80072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4" name="Oval 4"/>
          <p:cNvSpPr>
            <a:spLocks noChangeArrowheads="1"/>
          </p:cNvSpPr>
          <p:nvPr/>
        </p:nvSpPr>
        <p:spPr bwMode="auto">
          <a:xfrm>
            <a:off x="3472194" y="5637969"/>
            <a:ext cx="139680" cy="1371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1358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19"/>
          <p:cNvSpPr>
            <a:spLocks noChangeArrowheads="1"/>
          </p:cNvSpPr>
          <p:nvPr/>
        </p:nvSpPr>
        <p:spPr bwMode="auto">
          <a:xfrm flipV="1">
            <a:off x="2831700" y="2339855"/>
            <a:ext cx="136522" cy="1365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smtClean="0">
                <a:cs typeface="+mj-cs"/>
              </a:rPr>
              <a:t>Projective Transformation</a:t>
            </a:r>
          </a:p>
        </p:txBody>
      </p:sp>
      <p:sp>
        <p:nvSpPr>
          <p:cNvPr id="761859" name="Rectangle 3"/>
          <p:cNvSpPr>
            <a:spLocks noChangeArrowheads="1"/>
          </p:cNvSpPr>
          <p:nvPr/>
        </p:nvSpPr>
        <p:spPr bwMode="auto">
          <a:xfrm>
            <a:off x="165600" y="1201086"/>
            <a:ext cx="8483040" cy="50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285750" indent="-285750" defTabSz="829452">
              <a:lnSpc>
                <a:spcPct val="97000"/>
              </a:lnSpc>
              <a:spcAft>
                <a:spcPts val="1293"/>
              </a:spcAft>
              <a:buFont typeface="Arial"/>
              <a:buChar char="•"/>
              <a:defRPr/>
            </a:pPr>
            <a:r>
              <a:rPr lang="en-US" sz="2400" dirty="0">
                <a:sym typeface="Symbol" charset="0"/>
              </a:rPr>
              <a:t>Projective Transformation maps </a:t>
            </a:r>
            <a:r>
              <a:rPr lang="en-US" sz="2400" i="1" dirty="0">
                <a:sym typeface="Symbol" charset="0"/>
              </a:rPr>
              <a:t>P</a:t>
            </a:r>
            <a:r>
              <a:rPr lang="en-US" sz="2400" dirty="0" smtClean="0">
                <a:sym typeface="Symbol" charset="0"/>
              </a:rPr>
              <a:t> </a:t>
            </a:r>
            <a:r>
              <a:rPr lang="en-US" sz="2400" dirty="0">
                <a:sym typeface="Symbol" charset="0"/>
              </a:rPr>
              <a:t>onto </a:t>
            </a:r>
            <a:r>
              <a:rPr lang="en-US" sz="2400" i="1" dirty="0">
                <a:sym typeface="Symbol" charset="0"/>
              </a:rPr>
              <a:t>p</a:t>
            </a:r>
            <a:endParaRPr lang="en-US" sz="2400" dirty="0">
              <a:sym typeface="Symbol" charset="0"/>
            </a:endParaRPr>
          </a:p>
        </p:txBody>
      </p:sp>
      <p:graphicFrame>
        <p:nvGraphicFramePr>
          <p:cNvPr id="593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463627"/>
              </p:ext>
            </p:extLst>
          </p:nvPr>
        </p:nvGraphicFramePr>
        <p:xfrm>
          <a:off x="3368582" y="2387600"/>
          <a:ext cx="5700713" cy="179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91" name="Equation" r:id="rId4" imgW="3530600" imgH="1104900" progId="Equation.3">
                  <p:embed/>
                </p:oleObj>
              </mc:Choice>
              <mc:Fallback>
                <p:oleObj name="Equation" r:id="rId4" imgW="3530600" imgH="1104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8582" y="2387600"/>
                        <a:ext cx="5700713" cy="179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9397" name="Group 5"/>
          <p:cNvGrpSpPr>
            <a:grpSpLocks/>
          </p:cNvGrpSpPr>
          <p:nvPr/>
        </p:nvGrpSpPr>
        <p:grpSpPr bwMode="auto">
          <a:xfrm>
            <a:off x="102240" y="2351768"/>
            <a:ext cx="3425760" cy="1993791"/>
            <a:chOff x="64" y="1481"/>
            <a:chExt cx="2158" cy="1256"/>
          </a:xfrm>
        </p:grpSpPr>
        <p:grpSp>
          <p:nvGrpSpPr>
            <p:cNvPr id="59401" name="Group 6"/>
            <p:cNvGrpSpPr>
              <a:grpSpLocks/>
            </p:cNvGrpSpPr>
            <p:nvPr/>
          </p:nvGrpSpPr>
          <p:grpSpPr bwMode="auto">
            <a:xfrm>
              <a:off x="64" y="1481"/>
              <a:ext cx="2158" cy="1256"/>
              <a:chOff x="64" y="1481"/>
              <a:chExt cx="2158" cy="1256"/>
            </a:xfrm>
          </p:grpSpPr>
          <p:sp>
            <p:nvSpPr>
              <p:cNvPr id="761864" name="AutoShape 8"/>
              <p:cNvSpPr>
                <a:spLocks noChangeArrowheads="1"/>
              </p:cNvSpPr>
              <p:nvPr/>
            </p:nvSpPr>
            <p:spPr bwMode="auto">
              <a:xfrm>
                <a:off x="64" y="1958"/>
                <a:ext cx="2158" cy="270"/>
              </a:xfrm>
              <a:prstGeom prst="parallelogram">
                <a:avLst>
                  <a:gd name="adj" fmla="val 199077"/>
                </a:avLst>
              </a:prstGeom>
              <a:noFill/>
              <a:ln w="2857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EAEAEA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EAEAEA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61865" name="Line 9"/>
              <p:cNvSpPr>
                <a:spLocks noChangeShapeType="1"/>
              </p:cNvSpPr>
              <p:nvPr/>
            </p:nvSpPr>
            <p:spPr bwMode="auto">
              <a:xfrm flipV="1">
                <a:off x="1031" y="2229"/>
                <a:ext cx="0" cy="24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61867" name="Line 11"/>
              <p:cNvSpPr>
                <a:spLocks noChangeShapeType="1"/>
              </p:cNvSpPr>
              <p:nvPr/>
            </p:nvSpPr>
            <p:spPr bwMode="auto">
              <a:xfrm>
                <a:off x="1036" y="2475"/>
                <a:ext cx="47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61868" name="Line 12"/>
              <p:cNvSpPr>
                <a:spLocks noChangeShapeType="1"/>
              </p:cNvSpPr>
              <p:nvPr/>
            </p:nvSpPr>
            <p:spPr bwMode="auto">
              <a:xfrm flipV="1">
                <a:off x="1036" y="2326"/>
                <a:ext cx="278" cy="14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61869" name="Text Box 13"/>
              <p:cNvSpPr txBox="1">
                <a:spLocks noChangeArrowheads="1"/>
              </p:cNvSpPr>
              <p:nvPr/>
            </p:nvSpPr>
            <p:spPr bwMode="auto">
              <a:xfrm>
                <a:off x="1398" y="2498"/>
                <a:ext cx="124" cy="2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0794" tIns="50397" rIns="100794" bIns="50397" anchor="ctr">
                <a:spAutoFit/>
              </a:bodyPr>
              <a:lstStyle>
                <a:lvl1pPr algn="l" defTabSz="495300">
                  <a:lnSpc>
                    <a:spcPct val="97000"/>
                  </a:lnSpc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1pPr>
                <a:lvl2pPr marL="476250" indent="-238125" algn="l" defTabSz="495300">
                  <a:lnSpc>
                    <a:spcPct val="97000"/>
                  </a:lnSpc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2pPr>
                <a:lvl3pPr marL="714375" indent="-238125" algn="l" defTabSz="495300">
                  <a:lnSpc>
                    <a:spcPct val="97000"/>
                  </a:lnSpc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3pPr>
                <a:lvl4pPr marL="952500" indent="-238125" algn="l" defTabSz="495300">
                  <a:lnSpc>
                    <a:spcPct val="97000"/>
                  </a:lnSpc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4pPr>
                <a:lvl5pPr marL="1190625" indent="-238125" algn="l" defTabSz="495300">
                  <a:lnSpc>
                    <a:spcPct val="97000"/>
                  </a:lnSpc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5pPr>
                <a:lvl6pPr marL="1647825" indent="-238125" defTabSz="495300" fontAlgn="base" hangingPunct="0">
                  <a:lnSpc>
                    <a:spcPct val="9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0"/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6pPr>
                <a:lvl7pPr marL="2105025" indent="-238125" defTabSz="495300" fontAlgn="base" hangingPunct="0">
                  <a:lnSpc>
                    <a:spcPct val="9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0"/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7pPr>
                <a:lvl8pPr marL="2562225" indent="-238125" defTabSz="495300" fontAlgn="base" hangingPunct="0">
                  <a:lnSpc>
                    <a:spcPct val="9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0"/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8pPr>
                <a:lvl9pPr marL="3019425" indent="-238125" defTabSz="495300" fontAlgn="base" hangingPunct="0">
                  <a:lnSpc>
                    <a:spcPct val="9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0"/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9pPr>
              </a:lstStyle>
              <a:p>
                <a:pPr eaLnBrk="0">
                  <a:lnSpc>
                    <a:spcPct val="100000"/>
                  </a:lnSpc>
                  <a:spcBef>
                    <a:spcPct val="50000"/>
                  </a:spcBef>
                  <a:buClrTx/>
                  <a:buSzTx/>
                  <a:buFontTx/>
                  <a:buNone/>
                  <a:defRPr/>
                </a:pPr>
                <a:r>
                  <a:rPr lang="en-US" b="1" smtClean="0">
                    <a:solidFill>
                      <a:schemeClr val="tx1"/>
                    </a:solidFill>
                    <a:latin typeface="Arial" charset="0"/>
                    <a:cs typeface="+mn-cs"/>
                  </a:rPr>
                  <a:t>X</a:t>
                </a:r>
              </a:p>
            </p:txBody>
          </p:sp>
          <p:sp>
            <p:nvSpPr>
              <p:cNvPr id="761870" name="Text Box 14"/>
              <p:cNvSpPr txBox="1">
                <a:spLocks noChangeArrowheads="1"/>
              </p:cNvSpPr>
              <p:nvPr/>
            </p:nvSpPr>
            <p:spPr bwMode="auto">
              <a:xfrm>
                <a:off x="1315" y="2220"/>
                <a:ext cx="125" cy="2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0794" tIns="50397" rIns="100794" bIns="50397" anchor="ctr">
                <a:spAutoFit/>
              </a:bodyPr>
              <a:lstStyle>
                <a:lvl1pPr algn="l" defTabSz="495300">
                  <a:lnSpc>
                    <a:spcPct val="97000"/>
                  </a:lnSpc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1pPr>
                <a:lvl2pPr marL="476250" indent="-238125" algn="l" defTabSz="495300">
                  <a:lnSpc>
                    <a:spcPct val="97000"/>
                  </a:lnSpc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2pPr>
                <a:lvl3pPr marL="714375" indent="-238125" algn="l" defTabSz="495300">
                  <a:lnSpc>
                    <a:spcPct val="97000"/>
                  </a:lnSpc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3pPr>
                <a:lvl4pPr marL="952500" indent="-238125" algn="l" defTabSz="495300">
                  <a:lnSpc>
                    <a:spcPct val="97000"/>
                  </a:lnSpc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4pPr>
                <a:lvl5pPr marL="1190625" indent="-238125" algn="l" defTabSz="495300">
                  <a:lnSpc>
                    <a:spcPct val="97000"/>
                  </a:lnSpc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5pPr>
                <a:lvl6pPr marL="1647825" indent="-238125" defTabSz="495300" fontAlgn="base" hangingPunct="0">
                  <a:lnSpc>
                    <a:spcPct val="9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0"/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6pPr>
                <a:lvl7pPr marL="2105025" indent="-238125" defTabSz="495300" fontAlgn="base" hangingPunct="0">
                  <a:lnSpc>
                    <a:spcPct val="9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0"/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7pPr>
                <a:lvl8pPr marL="2562225" indent="-238125" defTabSz="495300" fontAlgn="base" hangingPunct="0">
                  <a:lnSpc>
                    <a:spcPct val="9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0"/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8pPr>
                <a:lvl9pPr marL="3019425" indent="-238125" defTabSz="495300" fontAlgn="base" hangingPunct="0">
                  <a:lnSpc>
                    <a:spcPct val="9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0"/>
                  <a:defRPr>
                    <a:solidFill>
                      <a:srgbClr val="000000"/>
                    </a:solidFill>
                    <a:latin typeface="Bitstream Vera Sans" charset="0"/>
                    <a:ea typeface="ＭＳ Ｐゴシック" charset="0"/>
                  </a:defRPr>
                </a:lvl9pPr>
              </a:lstStyle>
              <a:p>
                <a:pPr eaLnBrk="0">
                  <a:lnSpc>
                    <a:spcPct val="100000"/>
                  </a:lnSpc>
                  <a:spcBef>
                    <a:spcPct val="50000"/>
                  </a:spcBef>
                  <a:buClrTx/>
                  <a:buSzTx/>
                  <a:buFontTx/>
                  <a:buNone/>
                  <a:defRPr/>
                </a:pPr>
                <a:r>
                  <a:rPr lang="en-US" b="1" smtClean="0">
                    <a:solidFill>
                      <a:schemeClr val="tx1"/>
                    </a:solidFill>
                    <a:latin typeface="Arial" charset="0"/>
                    <a:cs typeface="+mn-cs"/>
                  </a:rPr>
                  <a:t>Y</a:t>
                </a:r>
              </a:p>
            </p:txBody>
          </p:sp>
          <p:sp>
            <p:nvSpPr>
              <p:cNvPr id="761871" name="Line 15"/>
              <p:cNvSpPr>
                <a:spLocks noChangeShapeType="1"/>
              </p:cNvSpPr>
              <p:nvPr/>
            </p:nvSpPr>
            <p:spPr bwMode="auto">
              <a:xfrm flipV="1">
                <a:off x="1039" y="1553"/>
                <a:ext cx="760" cy="92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61872" name="Rectangle 16"/>
              <p:cNvSpPr>
                <a:spLocks noChangeArrowheads="1"/>
              </p:cNvSpPr>
              <p:nvPr/>
            </p:nvSpPr>
            <p:spPr bwMode="auto">
              <a:xfrm>
                <a:off x="818" y="2433"/>
                <a:ext cx="284" cy="2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0794" tIns="50397" rIns="100794" bIns="50397" anchor="ctr">
                <a:spAutoFit/>
              </a:bodyPr>
              <a:lstStyle/>
              <a:p>
                <a:pPr defTabSz="449287" eaLnBrk="0">
                  <a:spcBef>
                    <a:spcPct val="50000"/>
                  </a:spcBef>
                  <a:defRPr/>
                </a:pPr>
                <a:r>
                  <a:rPr lang="en-US" b="1" i="1" dirty="0">
                    <a:solidFill>
                      <a:schemeClr val="tx1"/>
                    </a:solidFill>
                    <a:cs typeface="+mn-cs"/>
                  </a:rPr>
                  <a:t>O</a:t>
                </a:r>
              </a:p>
            </p:txBody>
          </p:sp>
          <p:sp>
            <p:nvSpPr>
              <p:cNvPr id="761876" name="Line 20"/>
              <p:cNvSpPr>
                <a:spLocks noChangeShapeType="1"/>
              </p:cNvSpPr>
              <p:nvPr/>
            </p:nvSpPr>
            <p:spPr bwMode="auto">
              <a:xfrm flipV="1">
                <a:off x="1036" y="1696"/>
                <a:ext cx="0" cy="36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aphicFrame>
            <p:nvGraphicFramePr>
              <p:cNvPr id="59417" name="Object 2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30477992"/>
                  </p:ext>
                </p:extLst>
              </p:nvPr>
            </p:nvGraphicFramePr>
            <p:xfrm>
              <a:off x="1883" y="1481"/>
              <a:ext cx="169" cy="1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492" name="Equation" r:id="rId6" imgW="152400" imgH="165100" progId="Equation.3">
                      <p:embed/>
                    </p:oleObj>
                  </mc:Choice>
                  <mc:Fallback>
                    <p:oleObj name="Equation" r:id="rId6" imgW="152400" imgH="1651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83" y="1481"/>
                            <a:ext cx="169" cy="1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61875" name="Oval 19"/>
              <p:cNvSpPr>
                <a:spLocks noChangeArrowheads="1"/>
              </p:cNvSpPr>
              <p:nvPr/>
            </p:nvSpPr>
            <p:spPr bwMode="auto">
              <a:xfrm flipV="1">
                <a:off x="997" y="2021"/>
                <a:ext cx="86" cy="86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rgbClr val="1C1C1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61874" name="Line 18"/>
              <p:cNvSpPr>
                <a:spLocks noChangeShapeType="1"/>
              </p:cNvSpPr>
              <p:nvPr/>
            </p:nvSpPr>
            <p:spPr bwMode="auto">
              <a:xfrm flipV="1">
                <a:off x="1047" y="2136"/>
                <a:ext cx="272" cy="32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aphicFrame>
          <p:nvGraphicFramePr>
            <p:cNvPr id="59402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335164"/>
                </p:ext>
              </p:extLst>
            </p:nvPr>
          </p:nvGraphicFramePr>
          <p:xfrm>
            <a:off x="1405" y="2029"/>
            <a:ext cx="156" cy="1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93" name="Equation" r:id="rId8" imgW="139700" imgH="177800" progId="Equation.3">
                    <p:embed/>
                  </p:oleObj>
                </mc:Choice>
                <mc:Fallback>
                  <p:oleObj name="Equation" r:id="rId8" imgW="1397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5" y="2029"/>
                          <a:ext cx="156" cy="1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61879" name="Rectangle 23"/>
          <p:cNvSpPr>
            <a:spLocks noChangeArrowheads="1"/>
          </p:cNvSpPr>
          <p:nvPr/>
        </p:nvSpPr>
        <p:spPr bwMode="auto">
          <a:xfrm>
            <a:off x="279361" y="5265193"/>
            <a:ext cx="8483040" cy="50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285750" indent="-285750" defTabSz="829452">
              <a:lnSpc>
                <a:spcPct val="97000"/>
              </a:lnSpc>
              <a:spcAft>
                <a:spcPts val="1293"/>
              </a:spcAft>
              <a:buFont typeface="Arial"/>
              <a:buChar char="•"/>
              <a:defRPr/>
            </a:pPr>
            <a:r>
              <a:rPr lang="en-US" sz="2400" dirty="0">
                <a:sym typeface="Symbol" charset="0"/>
              </a:rPr>
              <a:t>Projective Transformation linearizes projection </a:t>
            </a:r>
          </a:p>
        </p:txBody>
      </p:sp>
      <p:graphicFrame>
        <p:nvGraphicFramePr>
          <p:cNvPr id="59399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900531"/>
              </p:ext>
            </p:extLst>
          </p:nvPr>
        </p:nvGraphicFramePr>
        <p:xfrm>
          <a:off x="3528000" y="4057451"/>
          <a:ext cx="3466080" cy="701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94" name="Equation" r:id="rId10" imgW="2146300" imgH="431800" progId="Equation.DSMT4">
                  <p:embed/>
                </p:oleObj>
              </mc:Choice>
              <mc:Fallback>
                <p:oleObj name="Equation" r:id="rId10" imgW="21463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8000" y="4057451"/>
                        <a:ext cx="3466080" cy="7013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400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4286480"/>
              </p:ext>
            </p:extLst>
          </p:nvPr>
        </p:nvGraphicFramePr>
        <p:xfrm>
          <a:off x="2613783" y="2710904"/>
          <a:ext cx="241920" cy="266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95" name="Equation" r:id="rId12" imgW="152268" imgH="164957" progId="Equation.3">
                  <p:embed/>
                </p:oleObj>
              </mc:Choice>
              <mc:Fallback>
                <p:oleObj name="Equation" r:id="rId12" imgW="152268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3783" y="2710904"/>
                        <a:ext cx="241920" cy="266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Oval 19"/>
          <p:cNvSpPr>
            <a:spLocks noChangeArrowheads="1"/>
          </p:cNvSpPr>
          <p:nvPr/>
        </p:nvSpPr>
        <p:spPr bwMode="auto">
          <a:xfrm flipV="1">
            <a:off x="1581762" y="3862985"/>
            <a:ext cx="136522" cy="1365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" name="Oval 19"/>
          <p:cNvSpPr>
            <a:spLocks noChangeArrowheads="1"/>
          </p:cNvSpPr>
          <p:nvPr/>
        </p:nvSpPr>
        <p:spPr bwMode="auto">
          <a:xfrm flipV="1">
            <a:off x="2003830" y="3350318"/>
            <a:ext cx="136522" cy="1365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25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in Start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class start at 3 pm or 3:15 pm?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50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smtClean="0">
                <a:cs typeface="+mj-cs"/>
              </a:rPr>
              <a:t>Perspective Projection</a:t>
            </a:r>
          </a:p>
        </p:txBody>
      </p:sp>
      <p:sp>
        <p:nvSpPr>
          <p:cNvPr id="1070083" name="Rectangle 3"/>
          <p:cNvSpPr>
            <a:spLocks noChangeArrowheads="1"/>
          </p:cNvSpPr>
          <p:nvPr/>
        </p:nvSpPr>
        <p:spPr bwMode="auto">
          <a:xfrm>
            <a:off x="298825" y="1195863"/>
            <a:ext cx="8483040" cy="50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11045" indent="-311045" defTabSz="829452">
              <a:lnSpc>
                <a:spcPct val="97000"/>
              </a:lnSpc>
              <a:spcAft>
                <a:spcPts val="1293"/>
              </a:spcAft>
              <a:defRPr/>
            </a:pPr>
            <a:r>
              <a:rPr lang="en-US" sz="2400" dirty="0">
                <a:sym typeface="Symbol" charset="0"/>
              </a:rPr>
              <a:t>Dimension reduction from R</a:t>
            </a:r>
            <a:r>
              <a:rPr lang="en-US" sz="2400" baseline="30000" dirty="0">
                <a:sym typeface="Euclid Math One" charset="0"/>
              </a:rPr>
              <a:t>3 </a:t>
            </a:r>
            <a:r>
              <a:rPr lang="en-US" sz="2400" dirty="0">
                <a:sym typeface="Symbol" charset="0"/>
              </a:rPr>
              <a:t>into R</a:t>
            </a:r>
            <a:r>
              <a:rPr lang="en-US" sz="2400" baseline="30000" dirty="0">
                <a:sym typeface="Euclid Math One" charset="0"/>
              </a:rPr>
              <a:t>2 </a:t>
            </a:r>
            <a:r>
              <a:rPr lang="en-US" sz="2400" dirty="0">
                <a:sym typeface="Symbol" charset="0"/>
              </a:rPr>
              <a:t>by projection onto </a:t>
            </a:r>
            <a:r>
              <a:rPr lang="en-US" sz="2400" dirty="0"/>
              <a:t>(R</a:t>
            </a:r>
            <a:r>
              <a:rPr lang="en-US" sz="2400" baseline="30000" dirty="0">
                <a:sym typeface="Euclid Math One" charset="0"/>
              </a:rPr>
              <a:t>2</a:t>
            </a:r>
            <a:r>
              <a:rPr lang="en-US" sz="2400" dirty="0">
                <a:sym typeface="Symbol" charset="0"/>
              </a:rPr>
              <a:t>) </a:t>
            </a:r>
          </a:p>
        </p:txBody>
      </p:sp>
      <p:sp>
        <p:nvSpPr>
          <p:cNvPr id="1070085" name="AutoShape 5"/>
          <p:cNvSpPr>
            <a:spLocks noChangeArrowheads="1"/>
          </p:cNvSpPr>
          <p:nvPr/>
        </p:nvSpPr>
        <p:spPr bwMode="auto">
          <a:xfrm>
            <a:off x="102240" y="3107847"/>
            <a:ext cx="3425760" cy="430606"/>
          </a:xfrm>
          <a:prstGeom prst="parallelogram">
            <a:avLst>
              <a:gd name="adj" fmla="val 198913"/>
            </a:avLst>
          </a:prstGeom>
          <a:gradFill rotWithShape="0">
            <a:gsLst>
              <a:gs pos="0">
                <a:srgbClr val="EAEAEA">
                  <a:gamma/>
                  <a:shade val="46275"/>
                  <a:invGamma/>
                </a:srgbClr>
              </a:gs>
              <a:gs pos="100000">
                <a:srgbClr val="EAEAEA"/>
              </a:gs>
            </a:gsLst>
            <a:lin ang="189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0086" name="Line 6"/>
          <p:cNvSpPr>
            <a:spLocks noChangeShapeType="1"/>
          </p:cNvSpPr>
          <p:nvPr/>
        </p:nvSpPr>
        <p:spPr bwMode="auto">
          <a:xfrm flipV="1">
            <a:off x="1637280" y="3538452"/>
            <a:ext cx="0" cy="3902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0088" name="Line 8"/>
          <p:cNvSpPr>
            <a:spLocks noChangeShapeType="1"/>
          </p:cNvSpPr>
          <p:nvPr/>
        </p:nvSpPr>
        <p:spPr bwMode="auto">
          <a:xfrm>
            <a:off x="1644480" y="3928732"/>
            <a:ext cx="76032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0089" name="Line 9"/>
          <p:cNvSpPr>
            <a:spLocks noChangeShapeType="1"/>
          </p:cNvSpPr>
          <p:nvPr/>
        </p:nvSpPr>
        <p:spPr bwMode="auto">
          <a:xfrm flipV="1">
            <a:off x="1644480" y="3692548"/>
            <a:ext cx="443520" cy="22754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0090" name="Text Box 10"/>
          <p:cNvSpPr txBox="1">
            <a:spLocks noChangeArrowheads="1"/>
          </p:cNvSpPr>
          <p:nvPr/>
        </p:nvSpPr>
        <p:spPr bwMode="auto">
          <a:xfrm>
            <a:off x="2219041" y="3970176"/>
            <a:ext cx="19872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b="1" smtClean="0">
                <a:solidFill>
                  <a:schemeClr val="tx1"/>
                </a:solidFill>
                <a:latin typeface="Arial" charset="0"/>
                <a:cs typeface="+mn-cs"/>
              </a:rPr>
              <a:t>X</a:t>
            </a:r>
          </a:p>
        </p:txBody>
      </p:sp>
      <p:sp>
        <p:nvSpPr>
          <p:cNvPr id="1070091" name="Text Box 11"/>
          <p:cNvSpPr txBox="1">
            <a:spLocks noChangeArrowheads="1"/>
          </p:cNvSpPr>
          <p:nvPr/>
        </p:nvSpPr>
        <p:spPr bwMode="auto">
          <a:xfrm>
            <a:off x="2088000" y="3528050"/>
            <a:ext cx="19872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b="1" smtClean="0">
                <a:solidFill>
                  <a:schemeClr val="tx1"/>
                </a:solidFill>
                <a:latin typeface="Arial" charset="0"/>
                <a:cs typeface="+mn-cs"/>
              </a:rPr>
              <a:t>Y</a:t>
            </a:r>
          </a:p>
        </p:txBody>
      </p:sp>
      <p:sp>
        <p:nvSpPr>
          <p:cNvPr id="1070092" name="Line 12"/>
          <p:cNvSpPr>
            <a:spLocks noChangeShapeType="1"/>
          </p:cNvSpPr>
          <p:nvPr/>
        </p:nvSpPr>
        <p:spPr bwMode="auto">
          <a:xfrm flipV="1">
            <a:off x="1648801" y="2465539"/>
            <a:ext cx="1206720" cy="14631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0093" name="Rectangle 13"/>
          <p:cNvSpPr>
            <a:spLocks noChangeArrowheads="1"/>
          </p:cNvSpPr>
          <p:nvPr/>
        </p:nvSpPr>
        <p:spPr bwMode="auto">
          <a:xfrm>
            <a:off x="1300162" y="3893356"/>
            <a:ext cx="35437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b="1" i="1" dirty="0"/>
              <a:t>0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1070097" name="Line 17"/>
          <p:cNvSpPr>
            <a:spLocks noChangeShapeType="1"/>
          </p:cNvSpPr>
          <p:nvPr/>
        </p:nvSpPr>
        <p:spPr bwMode="auto">
          <a:xfrm flipV="1">
            <a:off x="1644480" y="2693083"/>
            <a:ext cx="0" cy="58470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6145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626314"/>
              </p:ext>
            </p:extLst>
          </p:nvPr>
        </p:nvGraphicFramePr>
        <p:xfrm>
          <a:off x="2266950" y="3201988"/>
          <a:ext cx="24765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02" name="Equation" r:id="rId4" imgW="139700" imgH="177800" progId="Equation.3">
                  <p:embed/>
                </p:oleObj>
              </mc:Choice>
              <mc:Fallback>
                <p:oleObj name="Equation" r:id="rId4" imgW="1397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0" y="3201988"/>
                        <a:ext cx="24765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9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470290"/>
              </p:ext>
            </p:extLst>
          </p:nvPr>
        </p:nvGraphicFramePr>
        <p:xfrm>
          <a:off x="2930525" y="2351088"/>
          <a:ext cx="268288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03" name="Equation" r:id="rId6" imgW="152400" imgH="165100" progId="Equation.3">
                  <p:embed/>
                </p:oleObj>
              </mc:Choice>
              <mc:Fallback>
                <p:oleObj name="Equation" r:id="rId6" imgW="1524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0525" y="2351088"/>
                        <a:ext cx="268288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0100" name="Rectangle 20"/>
          <p:cNvSpPr>
            <a:spLocks noChangeArrowheads="1"/>
          </p:cNvSpPr>
          <p:nvPr/>
        </p:nvSpPr>
        <p:spPr bwMode="auto">
          <a:xfrm>
            <a:off x="576001" y="3211537"/>
            <a:ext cx="3211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1400">
                <a:sym typeface="Symbol" charset="0"/>
              </a:rPr>
              <a:t></a:t>
            </a:r>
          </a:p>
        </p:txBody>
      </p:sp>
      <p:sp>
        <p:nvSpPr>
          <p:cNvPr id="1070101" name="Rectangle 21"/>
          <p:cNvSpPr>
            <a:spLocks noChangeArrowheads="1"/>
          </p:cNvSpPr>
          <p:nvPr/>
        </p:nvSpPr>
        <p:spPr bwMode="auto">
          <a:xfrm>
            <a:off x="731520" y="3208871"/>
            <a:ext cx="483990" cy="30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1400">
                <a:sym typeface="Euclid Math One" charset="0"/>
              </a:rPr>
              <a:t>(R</a:t>
            </a:r>
            <a:r>
              <a:rPr lang="en-US" sz="1400" baseline="30000">
                <a:sym typeface="Euclid Math One" charset="0"/>
              </a:rPr>
              <a:t>2</a:t>
            </a:r>
            <a:r>
              <a:rPr lang="en-US" sz="1400">
                <a:sym typeface="Euclid Math One" charset="0"/>
              </a:rPr>
              <a:t>)</a:t>
            </a:r>
          </a:p>
        </p:txBody>
      </p:sp>
      <p:graphicFrame>
        <p:nvGraphicFramePr>
          <p:cNvPr id="61462" name="Object 22"/>
          <p:cNvGraphicFramePr>
            <a:graphicFrameLocks noChangeAspect="1"/>
          </p:cNvGraphicFramePr>
          <p:nvPr/>
        </p:nvGraphicFramePr>
        <p:xfrm>
          <a:off x="5204160" y="2091100"/>
          <a:ext cx="2770560" cy="1489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04" name="Equation" r:id="rId8" imgW="1714500" imgH="914400" progId="Equation.DSMT4">
                  <p:embed/>
                </p:oleObj>
              </mc:Choice>
              <mc:Fallback>
                <p:oleObj name="Equation" r:id="rId8" imgW="171450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4160" y="2091100"/>
                        <a:ext cx="2770560" cy="1489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0103" name="Object 23"/>
          <p:cNvGraphicFramePr>
            <a:graphicFrameLocks noChangeAspect="1"/>
          </p:cNvGraphicFramePr>
          <p:nvPr/>
        </p:nvGraphicFramePr>
        <p:xfrm>
          <a:off x="5202720" y="2085340"/>
          <a:ext cx="2770560" cy="1489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05" name="Equation" r:id="rId10" imgW="1714500" imgH="914400" progId="Equation.3">
                  <p:embed/>
                </p:oleObj>
              </mc:Choice>
              <mc:Fallback>
                <p:oleObj name="Equation" r:id="rId10" imgW="17145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2720" y="2085340"/>
                        <a:ext cx="2770560" cy="1489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Oval 19"/>
          <p:cNvSpPr>
            <a:spLocks noChangeArrowheads="1"/>
          </p:cNvSpPr>
          <p:nvPr/>
        </p:nvSpPr>
        <p:spPr bwMode="auto">
          <a:xfrm flipV="1">
            <a:off x="1576219" y="3208871"/>
            <a:ext cx="136522" cy="1365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 flipV="1">
            <a:off x="1569020" y="3860474"/>
            <a:ext cx="136522" cy="1365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" name="Oval 19"/>
          <p:cNvSpPr>
            <a:spLocks noChangeArrowheads="1"/>
          </p:cNvSpPr>
          <p:nvPr/>
        </p:nvSpPr>
        <p:spPr bwMode="auto">
          <a:xfrm flipV="1">
            <a:off x="2019739" y="3331938"/>
            <a:ext cx="136522" cy="1365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0095" name="Line 15"/>
          <p:cNvSpPr>
            <a:spLocks noChangeShapeType="1"/>
          </p:cNvSpPr>
          <p:nvPr/>
        </p:nvSpPr>
        <p:spPr bwMode="auto">
          <a:xfrm>
            <a:off x="1637281" y="3290746"/>
            <a:ext cx="456480" cy="10945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" name="Oval 19"/>
          <p:cNvSpPr>
            <a:spLocks noChangeArrowheads="1"/>
          </p:cNvSpPr>
          <p:nvPr/>
        </p:nvSpPr>
        <p:spPr bwMode="auto">
          <a:xfrm flipV="1">
            <a:off x="2839005" y="2351768"/>
            <a:ext cx="136522" cy="1365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7030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smtClean="0">
                <a:cs typeface="+mj-cs"/>
              </a:rPr>
              <a:t>Perspective Projection</a:t>
            </a:r>
          </a:p>
        </p:txBody>
      </p:sp>
      <p:graphicFrame>
        <p:nvGraphicFramePr>
          <p:cNvPr id="763926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098724"/>
              </p:ext>
            </p:extLst>
          </p:nvPr>
        </p:nvGraphicFramePr>
        <p:xfrm>
          <a:off x="1155700" y="4973638"/>
          <a:ext cx="6584950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26" name="Equation" r:id="rId4" imgW="4076700" imgH="914400" progId="Equation.3">
                  <p:embed/>
                </p:oleObj>
              </mc:Choice>
              <mc:Fallback>
                <p:oleObj name="Equation" r:id="rId4" imgW="40767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5700" y="4973638"/>
                        <a:ext cx="6584950" cy="148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511" name="Object 23"/>
          <p:cNvGraphicFramePr>
            <a:graphicFrameLocks noChangeAspect="1"/>
          </p:cNvGraphicFramePr>
          <p:nvPr/>
        </p:nvGraphicFramePr>
        <p:xfrm>
          <a:off x="5158080" y="2095421"/>
          <a:ext cx="2770560" cy="1489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27" name="Equation" r:id="rId6" imgW="1714500" imgH="914400" progId="Equation.3">
                  <p:embed/>
                </p:oleObj>
              </mc:Choice>
              <mc:Fallback>
                <p:oleObj name="Equation" r:id="rId6" imgW="17145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8080" y="2095421"/>
                        <a:ext cx="2770560" cy="1489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98825" y="1195863"/>
            <a:ext cx="8483040" cy="50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11045" indent="-311045" defTabSz="829452">
              <a:lnSpc>
                <a:spcPct val="97000"/>
              </a:lnSpc>
              <a:spcAft>
                <a:spcPts val="1293"/>
              </a:spcAft>
              <a:defRPr/>
            </a:pPr>
            <a:r>
              <a:rPr lang="en-US" sz="2400" dirty="0">
                <a:sym typeface="Symbol" charset="0"/>
              </a:rPr>
              <a:t>Dimension reduction from R</a:t>
            </a:r>
            <a:r>
              <a:rPr lang="en-US" sz="2400" baseline="30000" dirty="0">
                <a:sym typeface="Euclid Math One" charset="0"/>
              </a:rPr>
              <a:t>3 </a:t>
            </a:r>
            <a:r>
              <a:rPr lang="en-US" sz="2400" dirty="0">
                <a:sym typeface="Symbol" charset="0"/>
              </a:rPr>
              <a:t>into R</a:t>
            </a:r>
            <a:r>
              <a:rPr lang="en-US" sz="2400" baseline="30000" dirty="0">
                <a:sym typeface="Euclid Math One" charset="0"/>
              </a:rPr>
              <a:t>2 </a:t>
            </a:r>
            <a:r>
              <a:rPr lang="en-US" sz="2400" dirty="0">
                <a:sym typeface="Symbol" charset="0"/>
              </a:rPr>
              <a:t>by projection onto </a:t>
            </a:r>
            <a:r>
              <a:rPr lang="en-US" sz="2400" dirty="0"/>
              <a:t>(R</a:t>
            </a:r>
            <a:r>
              <a:rPr lang="en-US" sz="2400" baseline="30000" dirty="0">
                <a:sym typeface="Euclid Math One" charset="0"/>
              </a:rPr>
              <a:t>2</a:t>
            </a:r>
            <a:r>
              <a:rPr lang="en-US" sz="2400" dirty="0">
                <a:sym typeface="Symbol" charset="0"/>
              </a:rPr>
              <a:t>) </a:t>
            </a:r>
          </a:p>
        </p:txBody>
      </p:sp>
      <p:sp>
        <p:nvSpPr>
          <p:cNvPr id="43" name="AutoShape 5"/>
          <p:cNvSpPr>
            <a:spLocks noChangeArrowheads="1"/>
          </p:cNvSpPr>
          <p:nvPr/>
        </p:nvSpPr>
        <p:spPr bwMode="auto">
          <a:xfrm>
            <a:off x="102240" y="3107847"/>
            <a:ext cx="3425760" cy="430606"/>
          </a:xfrm>
          <a:prstGeom prst="parallelogram">
            <a:avLst>
              <a:gd name="adj" fmla="val 198913"/>
            </a:avLst>
          </a:prstGeom>
          <a:gradFill rotWithShape="0">
            <a:gsLst>
              <a:gs pos="0">
                <a:srgbClr val="EAEAEA">
                  <a:gamma/>
                  <a:shade val="46275"/>
                  <a:invGamma/>
                </a:srgbClr>
              </a:gs>
              <a:gs pos="100000">
                <a:srgbClr val="EAEAEA"/>
              </a:gs>
            </a:gsLst>
            <a:lin ang="189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4" name="Line 6"/>
          <p:cNvSpPr>
            <a:spLocks noChangeShapeType="1"/>
          </p:cNvSpPr>
          <p:nvPr/>
        </p:nvSpPr>
        <p:spPr bwMode="auto">
          <a:xfrm flipV="1">
            <a:off x="1637280" y="3538452"/>
            <a:ext cx="0" cy="3902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5" name="Line 8"/>
          <p:cNvSpPr>
            <a:spLocks noChangeShapeType="1"/>
          </p:cNvSpPr>
          <p:nvPr/>
        </p:nvSpPr>
        <p:spPr bwMode="auto">
          <a:xfrm>
            <a:off x="1644480" y="3928732"/>
            <a:ext cx="76032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" name="Line 9"/>
          <p:cNvSpPr>
            <a:spLocks noChangeShapeType="1"/>
          </p:cNvSpPr>
          <p:nvPr/>
        </p:nvSpPr>
        <p:spPr bwMode="auto">
          <a:xfrm flipV="1">
            <a:off x="1644480" y="3692548"/>
            <a:ext cx="443520" cy="22754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7" name="Text Box 10"/>
          <p:cNvSpPr txBox="1">
            <a:spLocks noChangeArrowheads="1"/>
          </p:cNvSpPr>
          <p:nvPr/>
        </p:nvSpPr>
        <p:spPr bwMode="auto">
          <a:xfrm>
            <a:off x="2219041" y="3970176"/>
            <a:ext cx="19872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b="1" smtClean="0">
                <a:solidFill>
                  <a:schemeClr val="tx1"/>
                </a:solidFill>
                <a:latin typeface="Arial" charset="0"/>
                <a:cs typeface="+mn-cs"/>
              </a:rPr>
              <a:t>X</a:t>
            </a:r>
          </a:p>
        </p:txBody>
      </p:sp>
      <p:sp>
        <p:nvSpPr>
          <p:cNvPr id="48" name="Text Box 11"/>
          <p:cNvSpPr txBox="1">
            <a:spLocks noChangeArrowheads="1"/>
          </p:cNvSpPr>
          <p:nvPr/>
        </p:nvSpPr>
        <p:spPr bwMode="auto">
          <a:xfrm>
            <a:off x="2088000" y="3528050"/>
            <a:ext cx="19872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b="1" smtClean="0">
                <a:solidFill>
                  <a:schemeClr val="tx1"/>
                </a:solidFill>
                <a:latin typeface="Arial" charset="0"/>
                <a:cs typeface="+mn-cs"/>
              </a:rPr>
              <a:t>Y</a:t>
            </a:r>
          </a:p>
        </p:txBody>
      </p:sp>
      <p:sp>
        <p:nvSpPr>
          <p:cNvPr id="49" name="Line 12"/>
          <p:cNvSpPr>
            <a:spLocks noChangeShapeType="1"/>
          </p:cNvSpPr>
          <p:nvPr/>
        </p:nvSpPr>
        <p:spPr bwMode="auto">
          <a:xfrm flipV="1">
            <a:off x="1648801" y="2465539"/>
            <a:ext cx="1206720" cy="14631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auto">
          <a:xfrm>
            <a:off x="1300162" y="3893356"/>
            <a:ext cx="35437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b="1" i="1" dirty="0"/>
              <a:t>0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51" name="Line 17"/>
          <p:cNvSpPr>
            <a:spLocks noChangeShapeType="1"/>
          </p:cNvSpPr>
          <p:nvPr/>
        </p:nvSpPr>
        <p:spPr bwMode="auto">
          <a:xfrm flipV="1">
            <a:off x="1644480" y="2693083"/>
            <a:ext cx="0" cy="58470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52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56720"/>
              </p:ext>
            </p:extLst>
          </p:nvPr>
        </p:nvGraphicFramePr>
        <p:xfrm>
          <a:off x="2266950" y="3201988"/>
          <a:ext cx="24765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28" name="Equation" r:id="rId8" imgW="139700" imgH="177800" progId="Equation.3">
                  <p:embed/>
                </p:oleObj>
              </mc:Choice>
              <mc:Fallback>
                <p:oleObj name="Equation" r:id="rId8" imgW="1397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0" y="3201988"/>
                        <a:ext cx="24765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198677"/>
              </p:ext>
            </p:extLst>
          </p:nvPr>
        </p:nvGraphicFramePr>
        <p:xfrm>
          <a:off x="2930525" y="2351088"/>
          <a:ext cx="268288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29" name="Equation" r:id="rId10" imgW="152400" imgH="165100" progId="Equation.3">
                  <p:embed/>
                </p:oleObj>
              </mc:Choice>
              <mc:Fallback>
                <p:oleObj name="Equation" r:id="rId10" imgW="1524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0525" y="2351088"/>
                        <a:ext cx="268288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Rectangle 20"/>
          <p:cNvSpPr>
            <a:spLocks noChangeArrowheads="1"/>
          </p:cNvSpPr>
          <p:nvPr/>
        </p:nvSpPr>
        <p:spPr bwMode="auto">
          <a:xfrm>
            <a:off x="576001" y="3211537"/>
            <a:ext cx="3211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1400">
                <a:sym typeface="Symbol" charset="0"/>
              </a:rPr>
              <a:t></a:t>
            </a:r>
          </a:p>
        </p:txBody>
      </p:sp>
      <p:sp>
        <p:nvSpPr>
          <p:cNvPr id="55" name="Rectangle 21"/>
          <p:cNvSpPr>
            <a:spLocks noChangeArrowheads="1"/>
          </p:cNvSpPr>
          <p:nvPr/>
        </p:nvSpPr>
        <p:spPr bwMode="auto">
          <a:xfrm>
            <a:off x="731520" y="3208871"/>
            <a:ext cx="483990" cy="30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defTabSz="449287" eaLnBrk="0">
              <a:spcBef>
                <a:spcPct val="50000"/>
              </a:spcBef>
              <a:defRPr/>
            </a:pPr>
            <a:r>
              <a:rPr lang="en-US" sz="1400">
                <a:sym typeface="Euclid Math One" charset="0"/>
              </a:rPr>
              <a:t>(R</a:t>
            </a:r>
            <a:r>
              <a:rPr lang="en-US" sz="1400" baseline="30000">
                <a:sym typeface="Euclid Math One" charset="0"/>
              </a:rPr>
              <a:t>2</a:t>
            </a:r>
            <a:r>
              <a:rPr lang="en-US" sz="1400">
                <a:sym typeface="Euclid Math One" charset="0"/>
              </a:rPr>
              <a:t>)</a:t>
            </a:r>
          </a:p>
        </p:txBody>
      </p:sp>
      <p:sp>
        <p:nvSpPr>
          <p:cNvPr id="56" name="Oval 19"/>
          <p:cNvSpPr>
            <a:spLocks noChangeArrowheads="1"/>
          </p:cNvSpPr>
          <p:nvPr/>
        </p:nvSpPr>
        <p:spPr bwMode="auto">
          <a:xfrm flipV="1">
            <a:off x="1576219" y="3208871"/>
            <a:ext cx="136522" cy="1365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" name="Oval 19"/>
          <p:cNvSpPr>
            <a:spLocks noChangeArrowheads="1"/>
          </p:cNvSpPr>
          <p:nvPr/>
        </p:nvSpPr>
        <p:spPr bwMode="auto">
          <a:xfrm flipV="1">
            <a:off x="1569020" y="3860474"/>
            <a:ext cx="136522" cy="1365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" name="Oval 19"/>
          <p:cNvSpPr>
            <a:spLocks noChangeArrowheads="1"/>
          </p:cNvSpPr>
          <p:nvPr/>
        </p:nvSpPr>
        <p:spPr bwMode="auto">
          <a:xfrm flipV="1">
            <a:off x="2019739" y="3331938"/>
            <a:ext cx="136522" cy="1365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9" name="Line 15"/>
          <p:cNvSpPr>
            <a:spLocks noChangeShapeType="1"/>
          </p:cNvSpPr>
          <p:nvPr/>
        </p:nvSpPr>
        <p:spPr bwMode="auto">
          <a:xfrm>
            <a:off x="1637281" y="3290746"/>
            <a:ext cx="456480" cy="10945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0" name="Oval 19"/>
          <p:cNvSpPr>
            <a:spLocks noChangeArrowheads="1"/>
          </p:cNvSpPr>
          <p:nvPr/>
        </p:nvSpPr>
        <p:spPr bwMode="auto">
          <a:xfrm flipV="1">
            <a:off x="2839005" y="2351768"/>
            <a:ext cx="136522" cy="1365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81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725836"/>
          </a:xfr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>
              <a:defRPr/>
            </a:pPr>
            <a:r>
              <a:rPr lang="en-GB" dirty="0" smtClean="0">
                <a:cs typeface="+mj-cs"/>
              </a:rPr>
              <a:t>Projection in General </a:t>
            </a:r>
            <a:r>
              <a:rPr lang="en-GB" dirty="0"/>
              <a:t>P</a:t>
            </a:r>
            <a:r>
              <a:rPr lang="en-GB" dirty="0" smtClean="0">
                <a:cs typeface="+mj-cs"/>
              </a:rPr>
              <a:t>ose</a:t>
            </a:r>
            <a:endParaRPr lang="en-GB" sz="2200" dirty="0"/>
          </a:p>
        </p:txBody>
      </p:sp>
      <p:sp>
        <p:nvSpPr>
          <p:cNvPr id="765955" name="Line 3"/>
          <p:cNvSpPr>
            <a:spLocks noChangeShapeType="1"/>
          </p:cNvSpPr>
          <p:nvPr/>
        </p:nvSpPr>
        <p:spPr bwMode="auto">
          <a:xfrm flipV="1">
            <a:off x="1989555" y="2659951"/>
            <a:ext cx="2011680" cy="3279224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5956" name="Line 4"/>
          <p:cNvSpPr>
            <a:spLocks noChangeShapeType="1"/>
          </p:cNvSpPr>
          <p:nvPr/>
        </p:nvSpPr>
        <p:spPr bwMode="auto">
          <a:xfrm flipV="1">
            <a:off x="1978036" y="3384347"/>
            <a:ext cx="3299040" cy="2554828"/>
          </a:xfrm>
          <a:prstGeom prst="line">
            <a:avLst/>
          </a:prstGeom>
          <a:noFill/>
          <a:ln w="28575">
            <a:solidFill>
              <a:schemeClr val="tx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5957" name="Line 5"/>
          <p:cNvSpPr>
            <a:spLocks noChangeShapeType="1"/>
          </p:cNvSpPr>
          <p:nvPr/>
        </p:nvSpPr>
        <p:spPr bwMode="auto">
          <a:xfrm>
            <a:off x="3108435" y="1916833"/>
            <a:ext cx="535680" cy="158417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5958" name="Line 6"/>
          <p:cNvSpPr>
            <a:spLocks noChangeShapeType="1"/>
          </p:cNvSpPr>
          <p:nvPr/>
        </p:nvSpPr>
        <p:spPr bwMode="auto">
          <a:xfrm flipV="1">
            <a:off x="3094036" y="1491988"/>
            <a:ext cx="360000" cy="38308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5959" name="Rectangle 7"/>
          <p:cNvSpPr>
            <a:spLocks noChangeArrowheads="1"/>
          </p:cNvSpPr>
          <p:nvPr/>
        </p:nvSpPr>
        <p:spPr bwMode="auto">
          <a:xfrm rot="2235630">
            <a:off x="3468310" y="1459584"/>
            <a:ext cx="1573920" cy="48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91686" indent="-293764">
              <a:lnSpc>
                <a:spcPct val="140000"/>
              </a:lnSpc>
              <a:spcAft>
                <a:spcPts val="1293"/>
              </a:spcAft>
              <a:defRPr/>
            </a:pPr>
            <a:r>
              <a:rPr lang="en-GB" sz="1500" dirty="0"/>
              <a:t>Rotation [R]</a:t>
            </a:r>
          </a:p>
        </p:txBody>
      </p:sp>
      <p:sp>
        <p:nvSpPr>
          <p:cNvPr id="765960" name="Rectangle 8"/>
          <p:cNvSpPr>
            <a:spLocks noChangeArrowheads="1"/>
          </p:cNvSpPr>
          <p:nvPr/>
        </p:nvSpPr>
        <p:spPr bwMode="auto">
          <a:xfrm>
            <a:off x="1515795" y="2658510"/>
            <a:ext cx="2661120" cy="48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91686" indent="-293764">
              <a:lnSpc>
                <a:spcPct val="140000"/>
              </a:lnSpc>
              <a:spcAft>
                <a:spcPts val="1293"/>
              </a:spcAft>
              <a:defRPr/>
            </a:pPr>
            <a:r>
              <a:rPr lang="en-GB" sz="1500"/>
              <a:t>Projection center C</a:t>
            </a:r>
          </a:p>
        </p:txBody>
      </p:sp>
      <p:sp>
        <p:nvSpPr>
          <p:cNvPr id="765961" name="Rectangle 9"/>
          <p:cNvSpPr>
            <a:spLocks noChangeArrowheads="1"/>
          </p:cNvSpPr>
          <p:nvPr/>
        </p:nvSpPr>
        <p:spPr bwMode="auto">
          <a:xfrm>
            <a:off x="5386516" y="3218730"/>
            <a:ext cx="404640" cy="49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91686" indent="-293764">
              <a:lnSpc>
                <a:spcPct val="140000"/>
              </a:lnSpc>
              <a:spcAft>
                <a:spcPts val="1293"/>
              </a:spcAft>
              <a:defRPr/>
            </a:pPr>
            <a:r>
              <a:rPr lang="en-GB" i="1">
                <a:cs typeface="+mn-cs"/>
              </a:rPr>
              <a:t>M</a:t>
            </a:r>
            <a:endParaRPr lang="en-GB">
              <a:cs typeface="+mn-cs"/>
            </a:endParaRPr>
          </a:p>
        </p:txBody>
      </p:sp>
      <p:sp>
        <p:nvSpPr>
          <p:cNvPr id="765962" name="Line 10"/>
          <p:cNvSpPr>
            <a:spLocks noChangeShapeType="1"/>
          </p:cNvSpPr>
          <p:nvPr/>
        </p:nvSpPr>
        <p:spPr bwMode="auto">
          <a:xfrm>
            <a:off x="1978035" y="5933414"/>
            <a:ext cx="206928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5963" name="Line 11"/>
          <p:cNvSpPr>
            <a:spLocks noChangeShapeType="1"/>
          </p:cNvSpPr>
          <p:nvPr/>
        </p:nvSpPr>
        <p:spPr bwMode="auto">
          <a:xfrm flipV="1">
            <a:off x="1989555" y="5106767"/>
            <a:ext cx="0" cy="82664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5964" name="Line 12"/>
          <p:cNvSpPr>
            <a:spLocks noChangeShapeType="1"/>
          </p:cNvSpPr>
          <p:nvPr/>
        </p:nvSpPr>
        <p:spPr bwMode="auto">
          <a:xfrm flipV="1">
            <a:off x="1989555" y="5423601"/>
            <a:ext cx="777600" cy="50981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5965" name="Rectangle 13"/>
          <p:cNvSpPr>
            <a:spLocks noChangeArrowheads="1"/>
          </p:cNvSpPr>
          <p:nvPr/>
        </p:nvSpPr>
        <p:spPr bwMode="auto">
          <a:xfrm>
            <a:off x="1701447" y="6091805"/>
            <a:ext cx="2432160" cy="48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91686" indent="-293764">
              <a:lnSpc>
                <a:spcPct val="140000"/>
              </a:lnSpc>
              <a:spcAft>
                <a:spcPts val="1293"/>
              </a:spcAft>
              <a:defRPr/>
            </a:pPr>
            <a:r>
              <a:rPr lang="en-GB" dirty="0">
                <a:cs typeface="+mn-cs"/>
              </a:rPr>
              <a:t>World coordinates</a:t>
            </a:r>
            <a:endParaRPr lang="en-GB" sz="1500" dirty="0"/>
          </a:p>
        </p:txBody>
      </p:sp>
      <p:sp>
        <p:nvSpPr>
          <p:cNvPr id="765966" name="Line 14"/>
          <p:cNvSpPr>
            <a:spLocks noChangeShapeType="1"/>
          </p:cNvSpPr>
          <p:nvPr/>
        </p:nvSpPr>
        <p:spPr bwMode="auto">
          <a:xfrm flipH="1" flipV="1">
            <a:off x="2962996" y="2168858"/>
            <a:ext cx="2296800" cy="121548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7599" name="Group 15"/>
          <p:cNvGrpSpPr>
            <a:grpSpLocks/>
          </p:cNvGrpSpPr>
          <p:nvPr/>
        </p:nvGrpSpPr>
        <p:grpSpPr bwMode="auto">
          <a:xfrm>
            <a:off x="2397076" y="1234202"/>
            <a:ext cx="3532320" cy="2266294"/>
            <a:chOff x="1369" y="627"/>
            <a:chExt cx="2225" cy="1427"/>
          </a:xfrm>
        </p:grpSpPr>
        <p:sp>
          <p:nvSpPr>
            <p:cNvPr id="765968" name="Line 16"/>
            <p:cNvSpPr>
              <a:spLocks noChangeShapeType="1"/>
            </p:cNvSpPr>
            <p:nvPr/>
          </p:nvSpPr>
          <p:spPr bwMode="auto">
            <a:xfrm rot="2452755">
              <a:off x="1540" y="1702"/>
              <a:ext cx="2054" cy="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67607" name="Group 17"/>
            <p:cNvGrpSpPr>
              <a:grpSpLocks/>
            </p:cNvGrpSpPr>
            <p:nvPr/>
          </p:nvGrpSpPr>
          <p:grpSpPr bwMode="auto">
            <a:xfrm>
              <a:off x="1369" y="627"/>
              <a:ext cx="860" cy="837"/>
              <a:chOff x="1369" y="627"/>
              <a:chExt cx="860" cy="837"/>
            </a:xfrm>
          </p:grpSpPr>
          <p:sp>
            <p:nvSpPr>
              <p:cNvPr id="765970" name="Line 18"/>
              <p:cNvSpPr>
                <a:spLocks noChangeShapeType="1"/>
              </p:cNvSpPr>
              <p:nvPr/>
            </p:nvSpPr>
            <p:spPr bwMode="auto">
              <a:xfrm rot="2452755">
                <a:off x="1590" y="627"/>
                <a:ext cx="0" cy="7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65971" name="Line 19"/>
              <p:cNvSpPr>
                <a:spLocks noChangeShapeType="1"/>
              </p:cNvSpPr>
              <p:nvPr/>
            </p:nvSpPr>
            <p:spPr bwMode="auto">
              <a:xfrm rot="2452755">
                <a:off x="1998" y="695"/>
                <a:ext cx="7" cy="7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65972" name="Line 20"/>
              <p:cNvSpPr>
                <a:spLocks noChangeShapeType="1"/>
              </p:cNvSpPr>
              <p:nvPr/>
            </p:nvSpPr>
            <p:spPr bwMode="auto">
              <a:xfrm rot="2452755" flipV="1">
                <a:off x="1369" y="1224"/>
                <a:ext cx="359" cy="2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65973" name="Line 21"/>
              <p:cNvSpPr>
                <a:spLocks noChangeShapeType="1"/>
              </p:cNvSpPr>
              <p:nvPr/>
            </p:nvSpPr>
            <p:spPr bwMode="auto">
              <a:xfrm rot="2452755" flipV="1">
                <a:off x="1868" y="647"/>
                <a:ext cx="361" cy="2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765974" name="Line 22"/>
            <p:cNvSpPr>
              <a:spLocks noChangeShapeType="1"/>
            </p:cNvSpPr>
            <p:nvPr/>
          </p:nvSpPr>
          <p:spPr bwMode="auto">
            <a:xfrm rot="2452755" flipH="1">
              <a:off x="2506" y="1224"/>
              <a:ext cx="0" cy="31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65975" name="Line 23"/>
            <p:cNvSpPr>
              <a:spLocks noChangeShapeType="1"/>
            </p:cNvSpPr>
            <p:nvPr/>
          </p:nvSpPr>
          <p:spPr bwMode="auto">
            <a:xfrm rot="2452755" flipH="1">
              <a:off x="2198" y="1548"/>
              <a:ext cx="0" cy="35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65976" name="Oval 24"/>
            <p:cNvSpPr>
              <a:spLocks noChangeArrowheads="1"/>
            </p:cNvSpPr>
            <p:nvPr/>
          </p:nvSpPr>
          <p:spPr bwMode="auto">
            <a:xfrm rot="2452755">
              <a:off x="3096" y="1893"/>
              <a:ext cx="164" cy="161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65977" name="Line 25"/>
            <p:cNvSpPr>
              <a:spLocks noChangeShapeType="1"/>
            </p:cNvSpPr>
            <p:nvPr/>
          </p:nvSpPr>
          <p:spPr bwMode="auto">
            <a:xfrm rot="2452755" flipH="1">
              <a:off x="2294" y="1654"/>
              <a:ext cx="909" cy="2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65978" name="Line 26"/>
            <p:cNvSpPr>
              <a:spLocks noChangeShapeType="1"/>
            </p:cNvSpPr>
            <p:nvPr/>
          </p:nvSpPr>
          <p:spPr bwMode="auto">
            <a:xfrm rot="2452755" flipH="1">
              <a:off x="2333" y="1669"/>
              <a:ext cx="912" cy="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65979" name="Line 27"/>
            <p:cNvSpPr>
              <a:spLocks noChangeShapeType="1"/>
            </p:cNvSpPr>
            <p:nvPr/>
          </p:nvSpPr>
          <p:spPr bwMode="auto">
            <a:xfrm rot="2452755" flipH="1">
              <a:off x="1658" y="1426"/>
              <a:ext cx="1604" cy="32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65980" name="Oval 28"/>
            <p:cNvSpPr>
              <a:spLocks noChangeArrowheads="1"/>
            </p:cNvSpPr>
            <p:nvPr/>
          </p:nvSpPr>
          <p:spPr bwMode="auto">
            <a:xfrm rot="2452755">
              <a:off x="1669" y="1113"/>
              <a:ext cx="164" cy="161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65981" name="Oval 29"/>
            <p:cNvSpPr>
              <a:spLocks noChangeArrowheads="1"/>
            </p:cNvSpPr>
            <p:nvPr/>
          </p:nvSpPr>
          <p:spPr bwMode="auto">
            <a:xfrm rot="2452755">
              <a:off x="2318" y="1379"/>
              <a:ext cx="88" cy="32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65982" name="Line 30"/>
            <p:cNvSpPr>
              <a:spLocks noChangeShapeType="1"/>
            </p:cNvSpPr>
            <p:nvPr/>
          </p:nvSpPr>
          <p:spPr bwMode="auto">
            <a:xfrm rot="2452755" flipH="1">
              <a:off x="1685" y="1361"/>
              <a:ext cx="696" cy="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65983" name="Line 31"/>
            <p:cNvSpPr>
              <a:spLocks noChangeShapeType="1"/>
            </p:cNvSpPr>
            <p:nvPr/>
          </p:nvSpPr>
          <p:spPr bwMode="auto">
            <a:xfrm rot="2452755" flipH="1">
              <a:off x="1728" y="1250"/>
              <a:ext cx="688" cy="2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765984" name="Rectangle 32"/>
          <p:cNvSpPr>
            <a:spLocks noChangeArrowheads="1"/>
          </p:cNvSpPr>
          <p:nvPr/>
        </p:nvSpPr>
        <p:spPr bwMode="auto">
          <a:xfrm>
            <a:off x="5281844" y="1548205"/>
            <a:ext cx="2432160" cy="4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91686" indent="-293764">
              <a:lnSpc>
                <a:spcPct val="140000"/>
              </a:lnSpc>
              <a:spcAft>
                <a:spcPts val="1293"/>
              </a:spcAft>
              <a:defRPr/>
            </a:pPr>
            <a:r>
              <a:rPr lang="en-GB" sz="2400" dirty="0"/>
              <a:t>Projection:</a:t>
            </a:r>
          </a:p>
        </p:txBody>
      </p:sp>
      <p:sp>
        <p:nvSpPr>
          <p:cNvPr id="765985" name="Rectangle 33"/>
          <p:cNvSpPr>
            <a:spLocks noChangeArrowheads="1"/>
          </p:cNvSpPr>
          <p:nvPr/>
        </p:nvSpPr>
        <p:spPr bwMode="auto">
          <a:xfrm>
            <a:off x="2464031" y="1875068"/>
            <a:ext cx="584640" cy="55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91686" indent="-293764">
              <a:lnSpc>
                <a:spcPct val="140000"/>
              </a:lnSpc>
              <a:spcAft>
                <a:spcPts val="1293"/>
              </a:spcAft>
              <a:defRPr/>
            </a:pPr>
            <a:r>
              <a:rPr lang="en-GB" i="1" dirty="0" smtClean="0">
                <a:cs typeface="+mn-cs"/>
              </a:rPr>
              <a:t>m</a:t>
            </a:r>
            <a:endParaRPr lang="en-GB" i="1" baseline="-25000" dirty="0">
              <a:cs typeface="+mn-cs"/>
            </a:endParaRPr>
          </a:p>
        </p:txBody>
      </p:sp>
      <p:graphicFrame>
        <p:nvGraphicFramePr>
          <p:cNvPr id="67602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207597"/>
              </p:ext>
            </p:extLst>
          </p:nvPr>
        </p:nvGraphicFramePr>
        <p:xfrm>
          <a:off x="373875" y="1157289"/>
          <a:ext cx="1732828" cy="1011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50" name="Equation" r:id="rId4" imgW="1016000" imgH="457200" progId="Equation.DSMT4">
                  <p:embed/>
                </p:oleObj>
              </mc:Choice>
              <mc:Fallback>
                <p:oleObj name="Equation" r:id="rId4" imgW="10160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875" y="1157289"/>
                        <a:ext cx="1732828" cy="10115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603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3523380"/>
              </p:ext>
            </p:extLst>
          </p:nvPr>
        </p:nvGraphicFramePr>
        <p:xfrm>
          <a:off x="2523795" y="1222680"/>
          <a:ext cx="443520" cy="481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51" name="Equation" r:id="rId6" imgW="152268" imgH="164957" progId="Equation.DSMT4">
                  <p:embed/>
                </p:oleObj>
              </mc:Choice>
              <mc:Fallback>
                <p:oleObj name="Equation" r:id="rId6" imgW="152268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3795" y="1222680"/>
                        <a:ext cx="443520" cy="4810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604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018240"/>
              </p:ext>
            </p:extLst>
          </p:nvPr>
        </p:nvGraphicFramePr>
        <p:xfrm>
          <a:off x="6985932" y="1713951"/>
          <a:ext cx="1396066" cy="444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52" name="Equation" r:id="rId8" imgW="660400" imgH="203200" progId="Equation.3">
                  <p:embed/>
                </p:oleObj>
              </mc:Choice>
              <mc:Fallback>
                <p:oleObj name="Equation" r:id="rId8" imgW="6604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932" y="1713951"/>
                        <a:ext cx="1396066" cy="4443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605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7420226"/>
              </p:ext>
            </p:extLst>
          </p:nvPr>
        </p:nvGraphicFramePr>
        <p:xfrm>
          <a:off x="5181615" y="4532148"/>
          <a:ext cx="3428640" cy="1015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53" name="Equation" r:id="rId10" imgW="1803400" imgH="482600" progId="Equation.3">
                  <p:embed/>
                </p:oleObj>
              </mc:Choice>
              <mc:Fallback>
                <p:oleObj name="Equation" r:id="rId10" imgW="18034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15" y="4532148"/>
                        <a:ext cx="3428640" cy="1015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2072811"/>
      </p:ext>
    </p:extLst>
  </p:cSld>
  <p:clrMapOvr>
    <a:masterClrMapping/>
  </p:clrMapOvr>
  <p:transition advTm="4672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AutoShape 2"/>
          <p:cNvSpPr>
            <a:spLocks noChangeArrowheads="1"/>
          </p:cNvSpPr>
          <p:nvPr/>
        </p:nvSpPr>
        <p:spPr bwMode="auto">
          <a:xfrm>
            <a:off x="698401" y="2789573"/>
            <a:ext cx="6590880" cy="672550"/>
          </a:xfrm>
          <a:prstGeom prst="parallelogram">
            <a:avLst>
              <a:gd name="adj" fmla="val 245022"/>
            </a:avLst>
          </a:prstGeom>
          <a:gradFill rotWithShape="0">
            <a:gsLst>
              <a:gs pos="0">
                <a:srgbClr val="EAEAEA">
                  <a:gamma/>
                  <a:shade val="46275"/>
                  <a:invGamma/>
                </a:srgbClr>
              </a:gs>
              <a:gs pos="100000">
                <a:srgbClr val="EAEAEA"/>
              </a:gs>
            </a:gsLst>
            <a:lin ang="18900000" scaled="1"/>
          </a:gradFill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4931" name="AutoShape 3" descr="Solid diamond"/>
          <p:cNvSpPr>
            <a:spLocks noChangeArrowheads="1"/>
          </p:cNvSpPr>
          <p:nvPr/>
        </p:nvSpPr>
        <p:spPr bwMode="auto">
          <a:xfrm>
            <a:off x="698401" y="2789573"/>
            <a:ext cx="6590880" cy="672550"/>
          </a:xfrm>
          <a:prstGeom prst="parallelogram">
            <a:avLst>
              <a:gd name="adj" fmla="val 245022"/>
            </a:avLst>
          </a:prstGeom>
          <a:pattFill prst="solidDmnd">
            <a:fgClr>
              <a:srgbClr val="EAEAEA"/>
            </a:fgClr>
            <a:bgClr>
              <a:srgbClr val="6C6C6C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4932" name="Line 4"/>
          <p:cNvSpPr>
            <a:spLocks noChangeShapeType="1"/>
          </p:cNvSpPr>
          <p:nvPr/>
        </p:nvSpPr>
        <p:spPr bwMode="auto">
          <a:xfrm flipV="1">
            <a:off x="3847680" y="3462124"/>
            <a:ext cx="0" cy="6091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4933" name="Oval 5"/>
          <p:cNvSpPr>
            <a:spLocks noChangeArrowheads="1"/>
          </p:cNvSpPr>
          <p:nvPr/>
        </p:nvSpPr>
        <p:spPr bwMode="auto">
          <a:xfrm>
            <a:off x="3779475" y="3982019"/>
            <a:ext cx="159313" cy="15787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4934" name="Line 6"/>
          <p:cNvSpPr>
            <a:spLocks noChangeShapeType="1"/>
          </p:cNvSpPr>
          <p:nvPr/>
        </p:nvSpPr>
        <p:spPr bwMode="auto">
          <a:xfrm>
            <a:off x="3860640" y="4071308"/>
            <a:ext cx="161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4935" name="Line 7"/>
          <p:cNvSpPr>
            <a:spLocks noChangeShapeType="1"/>
          </p:cNvSpPr>
          <p:nvPr/>
        </p:nvSpPr>
        <p:spPr bwMode="auto">
          <a:xfrm flipV="1">
            <a:off x="3860641" y="3704069"/>
            <a:ext cx="940320" cy="35571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4936" name="Text Box 8"/>
          <p:cNvSpPr txBox="1">
            <a:spLocks noChangeArrowheads="1"/>
          </p:cNvSpPr>
          <p:nvPr/>
        </p:nvSpPr>
        <p:spPr bwMode="auto">
          <a:xfrm>
            <a:off x="5486401" y="3868246"/>
            <a:ext cx="41904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X</a:t>
            </a:r>
          </a:p>
        </p:txBody>
      </p:sp>
      <p:sp>
        <p:nvSpPr>
          <p:cNvPr id="764937" name="Text Box 9"/>
          <p:cNvSpPr txBox="1">
            <a:spLocks noChangeArrowheads="1"/>
          </p:cNvSpPr>
          <p:nvPr/>
        </p:nvSpPr>
        <p:spPr bwMode="auto">
          <a:xfrm>
            <a:off x="4800961" y="3538452"/>
            <a:ext cx="41904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Y</a:t>
            </a:r>
          </a:p>
        </p:txBody>
      </p:sp>
      <p:sp>
        <p:nvSpPr>
          <p:cNvPr id="764938" name="Text Box 10"/>
          <p:cNvSpPr txBox="1">
            <a:spLocks noChangeArrowheads="1"/>
          </p:cNvSpPr>
          <p:nvPr/>
        </p:nvSpPr>
        <p:spPr bwMode="auto">
          <a:xfrm>
            <a:off x="3225601" y="2027733"/>
            <a:ext cx="3022560" cy="70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1008063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209550" algn="l" defTabSz="1008063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1008063" algn="l" defTabSz="1008063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1511300" algn="l" defTabSz="1008063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2016125" algn="l" defTabSz="1008063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2473325" defTabSz="10080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930525" defTabSz="10080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3387725" defTabSz="10080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844925" defTabSz="10080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lvl="1" algn="ctr" eaLnBrk="0">
              <a:lnSpc>
                <a:spcPct val="100000"/>
              </a:lnSpc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  <a:sym typeface="Symbol" charset="0"/>
              </a:rPr>
              <a:t>Image center</a:t>
            </a:r>
            <a:r>
              <a:rPr lang="en-US" sz="2000" i="1">
                <a:solidFill>
                  <a:schemeClr val="tx1"/>
                </a:solidFill>
                <a:latin typeface="Arial" charset="0"/>
                <a:sym typeface="Symbol" charset="0"/>
              </a:rPr>
              <a:t> </a:t>
            </a:r>
          </a:p>
          <a:p>
            <a:pPr lvl="1" algn="ctr" eaLnBrk="0">
              <a:lnSpc>
                <a:spcPct val="100000"/>
              </a:lnSpc>
              <a:defRPr/>
            </a:pPr>
            <a:r>
              <a:rPr lang="en-US" sz="2000" i="1">
                <a:solidFill>
                  <a:schemeClr val="tx1"/>
                </a:solidFill>
                <a:latin typeface="Arial" charset="0"/>
                <a:sym typeface="Symbol" charset="0"/>
              </a:rPr>
              <a:t>c= (c</a:t>
            </a:r>
            <a:r>
              <a:rPr lang="en-US" sz="2000" i="1" baseline="-25000">
                <a:solidFill>
                  <a:schemeClr val="tx1"/>
                </a:solidFill>
                <a:latin typeface="Arial" charset="0"/>
                <a:sym typeface="Symbol" charset="0"/>
              </a:rPr>
              <a:t>x</a:t>
            </a:r>
            <a:r>
              <a:rPr lang="en-US" sz="2000" i="1">
                <a:solidFill>
                  <a:schemeClr val="tx1"/>
                </a:solidFill>
                <a:latin typeface="Arial" charset="0"/>
                <a:sym typeface="Symbol" charset="0"/>
              </a:rPr>
              <a:t>, c</a:t>
            </a:r>
            <a:r>
              <a:rPr lang="en-US" sz="2000" i="1" baseline="-25000">
                <a:solidFill>
                  <a:schemeClr val="tx1"/>
                </a:solidFill>
                <a:latin typeface="Arial" charset="0"/>
                <a:sym typeface="Symbol" charset="0"/>
              </a:rPr>
              <a:t>y</a:t>
            </a:r>
            <a:r>
              <a:rPr lang="en-US" sz="2000" i="1">
                <a:solidFill>
                  <a:schemeClr val="tx1"/>
                </a:solidFill>
                <a:latin typeface="Arial" charset="0"/>
                <a:sym typeface="Symbol" charset="0"/>
              </a:rPr>
              <a:t>)</a:t>
            </a:r>
            <a:r>
              <a:rPr lang="en-US" sz="2000" i="1" baseline="30000">
                <a:solidFill>
                  <a:schemeClr val="tx1"/>
                </a:solidFill>
                <a:latin typeface="Arial" charset="0"/>
                <a:sym typeface="Symbol" charset="0"/>
              </a:rPr>
              <a:t>T</a:t>
            </a: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64939" name="Oval 11"/>
          <p:cNvSpPr>
            <a:spLocks noChangeArrowheads="1"/>
          </p:cNvSpPr>
          <p:nvPr/>
        </p:nvSpPr>
        <p:spPr bwMode="auto">
          <a:xfrm flipV="1">
            <a:off x="3779475" y="2945319"/>
            <a:ext cx="177119" cy="18379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4940" name="Line 12"/>
          <p:cNvSpPr>
            <a:spLocks noChangeShapeType="1"/>
          </p:cNvSpPr>
          <p:nvPr/>
        </p:nvSpPr>
        <p:spPr bwMode="auto">
          <a:xfrm flipV="1">
            <a:off x="3860640" y="2141505"/>
            <a:ext cx="0" cy="91449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4941" name="Text Box 13"/>
          <p:cNvSpPr txBox="1">
            <a:spLocks noChangeArrowheads="1"/>
          </p:cNvSpPr>
          <p:nvPr/>
        </p:nvSpPr>
        <p:spPr bwMode="auto">
          <a:xfrm>
            <a:off x="2705760" y="4184491"/>
            <a:ext cx="210816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Projection center</a:t>
            </a:r>
          </a:p>
        </p:txBody>
      </p:sp>
      <p:sp>
        <p:nvSpPr>
          <p:cNvPr id="764942" name="Text Box 14"/>
          <p:cNvSpPr txBox="1">
            <a:spLocks noChangeArrowheads="1"/>
          </p:cNvSpPr>
          <p:nvPr/>
        </p:nvSpPr>
        <p:spPr bwMode="auto">
          <a:xfrm>
            <a:off x="3695040" y="1646093"/>
            <a:ext cx="229968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Z (Optical axis)</a:t>
            </a:r>
          </a:p>
        </p:txBody>
      </p:sp>
      <p:sp>
        <p:nvSpPr>
          <p:cNvPr id="764943" name="Text Box 15"/>
          <p:cNvSpPr txBox="1">
            <a:spLocks noChangeArrowheads="1"/>
          </p:cNvSpPr>
          <p:nvPr/>
        </p:nvSpPr>
        <p:spPr bwMode="auto">
          <a:xfrm>
            <a:off x="203040" y="3804880"/>
            <a:ext cx="1739520" cy="70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1008063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209550" algn="l" defTabSz="1008063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1008063" algn="l" defTabSz="1008063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1511300" algn="l" defTabSz="1008063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2016125" algn="l" defTabSz="1008063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2473325" defTabSz="10080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930525" defTabSz="10080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3387725" defTabSz="10080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844925" defTabSz="1008063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lvl="1" algn="ctr" eaLnBrk="0">
              <a:lnSpc>
                <a:spcPct val="100000"/>
              </a:lnSpc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  <a:sym typeface="Symbol" charset="0"/>
              </a:rPr>
              <a:t>Pixel scale </a:t>
            </a:r>
          </a:p>
          <a:p>
            <a:pPr lvl="1" algn="ctr" eaLnBrk="0">
              <a:lnSpc>
                <a:spcPct val="100000"/>
              </a:lnSpc>
              <a:defRPr/>
            </a:pPr>
            <a:r>
              <a:rPr lang="en-US" sz="2000" i="1">
                <a:solidFill>
                  <a:schemeClr val="tx1"/>
                </a:solidFill>
                <a:latin typeface="Arial" charset="0"/>
                <a:sym typeface="Symbol" charset="0"/>
              </a:rPr>
              <a:t>f= (f</a:t>
            </a:r>
            <a:r>
              <a:rPr lang="en-US" sz="2000" i="1" baseline="-25000">
                <a:solidFill>
                  <a:schemeClr val="tx1"/>
                </a:solidFill>
                <a:latin typeface="Arial" charset="0"/>
                <a:sym typeface="Symbol" charset="0"/>
              </a:rPr>
              <a:t>x</a:t>
            </a:r>
            <a:r>
              <a:rPr lang="en-US" sz="2000" i="1">
                <a:solidFill>
                  <a:schemeClr val="tx1"/>
                </a:solidFill>
                <a:latin typeface="Arial" charset="0"/>
                <a:sym typeface="Symbol" charset="0"/>
              </a:rPr>
              <a:t>,f</a:t>
            </a:r>
            <a:r>
              <a:rPr lang="en-US" sz="2000" i="1" baseline="-25000">
                <a:solidFill>
                  <a:schemeClr val="tx1"/>
                </a:solidFill>
                <a:latin typeface="Arial" charset="0"/>
                <a:sym typeface="Symbol" charset="0"/>
              </a:rPr>
              <a:t>y</a:t>
            </a:r>
            <a:r>
              <a:rPr lang="en-US" sz="2000" i="1">
                <a:solidFill>
                  <a:schemeClr val="tx1"/>
                </a:solidFill>
                <a:latin typeface="Arial" charset="0"/>
                <a:sym typeface="Symbol" charset="0"/>
              </a:rPr>
              <a:t>)</a:t>
            </a:r>
            <a:r>
              <a:rPr lang="en-US" sz="2000" i="1" baseline="30000">
                <a:solidFill>
                  <a:schemeClr val="tx1"/>
                </a:solidFill>
                <a:latin typeface="Arial" charset="0"/>
                <a:sym typeface="Symbol" charset="0"/>
              </a:rPr>
              <a:t>T</a:t>
            </a: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64944" name="Rectangle 16"/>
          <p:cNvSpPr>
            <a:spLocks noChangeArrowheads="1"/>
          </p:cNvSpPr>
          <p:nvPr/>
        </p:nvSpPr>
        <p:spPr bwMode="auto">
          <a:xfrm>
            <a:off x="1968480" y="3008838"/>
            <a:ext cx="167510" cy="36075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4945" name="Line 17"/>
          <p:cNvSpPr>
            <a:spLocks noChangeShapeType="1"/>
          </p:cNvSpPr>
          <p:nvPr/>
        </p:nvSpPr>
        <p:spPr bwMode="auto">
          <a:xfrm flipV="1">
            <a:off x="1575361" y="3233140"/>
            <a:ext cx="430560" cy="62358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4946" name="Line 18"/>
          <p:cNvSpPr>
            <a:spLocks noChangeShapeType="1"/>
          </p:cNvSpPr>
          <p:nvPr/>
        </p:nvSpPr>
        <p:spPr bwMode="auto">
          <a:xfrm flipH="1">
            <a:off x="3936960" y="2674362"/>
            <a:ext cx="279360" cy="31827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764947" name="Group 19"/>
          <p:cNvGrpSpPr>
            <a:grpSpLocks/>
          </p:cNvGrpSpPr>
          <p:nvPr/>
        </p:nvGrpSpPr>
        <p:grpSpPr bwMode="auto">
          <a:xfrm>
            <a:off x="102241" y="2286222"/>
            <a:ext cx="2399040" cy="1516367"/>
            <a:chOff x="64" y="1440"/>
            <a:chExt cx="1512" cy="955"/>
          </a:xfrm>
        </p:grpSpPr>
        <p:sp>
          <p:nvSpPr>
            <p:cNvPr id="764948" name="Line 20"/>
            <p:cNvSpPr>
              <a:spLocks noChangeShapeType="1"/>
            </p:cNvSpPr>
            <p:nvPr/>
          </p:nvSpPr>
          <p:spPr bwMode="auto">
            <a:xfrm>
              <a:off x="408" y="2181"/>
              <a:ext cx="3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64949" name="Line 21"/>
            <p:cNvSpPr>
              <a:spLocks noChangeShapeType="1"/>
            </p:cNvSpPr>
            <p:nvPr/>
          </p:nvSpPr>
          <p:spPr bwMode="auto">
            <a:xfrm flipV="1">
              <a:off x="424" y="2061"/>
              <a:ext cx="264" cy="1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64950" name="Text Box 22"/>
            <p:cNvSpPr txBox="1">
              <a:spLocks noChangeArrowheads="1"/>
            </p:cNvSpPr>
            <p:nvPr/>
          </p:nvSpPr>
          <p:spPr bwMode="auto">
            <a:xfrm>
              <a:off x="456" y="2137"/>
              <a:ext cx="264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0794" tIns="50397" rIns="100794" bIns="50397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000">
                  <a:solidFill>
                    <a:schemeClr val="tx1"/>
                  </a:solidFill>
                  <a:latin typeface="Arial" charset="0"/>
                </a:rPr>
                <a:t>x</a:t>
              </a:r>
            </a:p>
          </p:txBody>
        </p:sp>
        <p:sp>
          <p:nvSpPr>
            <p:cNvPr id="764951" name="Text Box 23"/>
            <p:cNvSpPr txBox="1">
              <a:spLocks noChangeArrowheads="1"/>
            </p:cNvSpPr>
            <p:nvPr/>
          </p:nvSpPr>
          <p:spPr bwMode="auto">
            <a:xfrm>
              <a:off x="400" y="1865"/>
              <a:ext cx="264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0794" tIns="50397" rIns="100794" bIns="50397" anchor="ctr">
              <a:spAutoFit/>
            </a:bodyPr>
            <a:lstStyle>
              <a:lvl1pPr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47625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71437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952500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1190625" indent="-238125" algn="l" defTabSz="495300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16478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1050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25622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019425" indent="-238125" defTabSz="49530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sz="2000">
                  <a:solidFill>
                    <a:schemeClr val="tx1"/>
                  </a:solidFill>
                  <a:latin typeface="Arial" charset="0"/>
                </a:rPr>
                <a:t>y</a:t>
              </a:r>
            </a:p>
          </p:txBody>
        </p:sp>
        <p:sp>
          <p:nvSpPr>
            <p:cNvPr id="764952" name="Text Box 24"/>
            <p:cNvSpPr txBox="1">
              <a:spLocks noChangeArrowheads="1"/>
            </p:cNvSpPr>
            <p:nvPr/>
          </p:nvSpPr>
          <p:spPr bwMode="auto">
            <a:xfrm>
              <a:off x="64" y="1440"/>
              <a:ext cx="1512" cy="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0794" tIns="50397" rIns="100794" bIns="50397" anchor="ctr">
              <a:spAutoFit/>
            </a:bodyPr>
            <a:lstStyle>
              <a:lvl1pPr algn="l" defTabSz="1008063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1pPr>
              <a:lvl2pPr marL="209550" algn="l" defTabSz="1008063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2pPr>
              <a:lvl3pPr marL="1008063" algn="l" defTabSz="1008063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3pPr>
              <a:lvl4pPr marL="1511300" algn="l" defTabSz="1008063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4pPr>
              <a:lvl5pPr marL="2016125" algn="l" defTabSz="1008063">
                <a:lnSpc>
                  <a:spcPct val="97000"/>
                </a:lnSpc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5pPr>
              <a:lvl6pPr marL="2473325" defTabSz="1008063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6pPr>
              <a:lvl7pPr marL="2930525" defTabSz="1008063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7pPr>
              <a:lvl8pPr marL="3387725" defTabSz="1008063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8pPr>
              <a:lvl9pPr marL="3844925" defTabSz="1008063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defRPr>
                  <a:solidFill>
                    <a:srgbClr val="000000"/>
                  </a:solidFill>
                  <a:latin typeface="Bitstream Vera Sans" charset="0"/>
                  <a:ea typeface="ＭＳ Ｐゴシック" charset="0"/>
                </a:defRPr>
              </a:lvl9pPr>
            </a:lstStyle>
            <a:p>
              <a:pPr lvl="1" algn="ctr" eaLnBrk="0">
                <a:lnSpc>
                  <a:spcPct val="100000"/>
                </a:lnSpc>
                <a:defRPr/>
              </a:pPr>
              <a:r>
                <a:rPr lang="en-US" sz="2000">
                  <a:solidFill>
                    <a:schemeClr val="tx1"/>
                  </a:solidFill>
                  <a:latin typeface="Arial" charset="0"/>
                  <a:sym typeface="Symbol" charset="0"/>
                </a:rPr>
                <a:t>Pixel coordinates</a:t>
              </a:r>
              <a:r>
                <a:rPr lang="en-US" sz="2000" i="1">
                  <a:solidFill>
                    <a:schemeClr val="tx1"/>
                  </a:solidFill>
                  <a:latin typeface="Arial" charset="0"/>
                  <a:sym typeface="Symbol" charset="0"/>
                </a:rPr>
                <a:t> </a:t>
              </a:r>
            </a:p>
            <a:p>
              <a:pPr lvl="1" algn="ctr" eaLnBrk="0">
                <a:lnSpc>
                  <a:spcPct val="100000"/>
                </a:lnSpc>
                <a:defRPr/>
              </a:pPr>
              <a:r>
                <a:rPr lang="en-US" sz="2000" i="1">
                  <a:solidFill>
                    <a:schemeClr val="tx1"/>
                  </a:solidFill>
                  <a:latin typeface="Arial" charset="0"/>
                  <a:sym typeface="Symbol" charset="0"/>
                </a:rPr>
                <a:t>m = (y,x)</a:t>
              </a:r>
              <a:r>
                <a:rPr lang="en-US" sz="2000" i="1" baseline="30000">
                  <a:solidFill>
                    <a:schemeClr val="tx1"/>
                  </a:solidFill>
                  <a:latin typeface="Arial" charset="0"/>
                  <a:sym typeface="Symbol" charset="0"/>
                </a:rPr>
                <a:t>T</a:t>
              </a:r>
              <a:endParaRPr lang="en-US" sz="20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764953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smtClean="0">
                <a:cs typeface="+mj-cs"/>
              </a:rPr>
              <a:t>Image plane and image sensor</a:t>
            </a:r>
          </a:p>
        </p:txBody>
      </p:sp>
      <p:sp>
        <p:nvSpPr>
          <p:cNvPr id="764954" name="Rectangle 26"/>
          <p:cNvSpPr>
            <a:spLocks noChangeArrowheads="1"/>
          </p:cNvSpPr>
          <p:nvPr/>
        </p:nvSpPr>
        <p:spPr bwMode="auto">
          <a:xfrm>
            <a:off x="329761" y="973542"/>
            <a:ext cx="8572320" cy="57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285750" indent="-285750" defTabSz="829452">
              <a:lnSpc>
                <a:spcPct val="97000"/>
              </a:lnSpc>
              <a:spcAft>
                <a:spcPts val="1293"/>
              </a:spcAft>
              <a:buFont typeface="Arial"/>
              <a:buChar char="•"/>
              <a:defRPr/>
            </a:pPr>
            <a:r>
              <a:rPr lang="en-US" dirty="0">
                <a:cs typeface="+mn-cs"/>
                <a:sym typeface="Symbol" charset="0"/>
              </a:rPr>
              <a:t>A sensor with picture elements (Pixel) is added onto the image plane</a:t>
            </a:r>
            <a:endParaRPr lang="en-US" i="1" dirty="0">
              <a:cs typeface="+mn-cs"/>
              <a:sym typeface="Symbol" charset="0"/>
            </a:endParaRPr>
          </a:p>
        </p:txBody>
      </p:sp>
      <p:sp>
        <p:nvSpPr>
          <p:cNvPr id="764955" name="Text Box 27"/>
          <p:cNvSpPr txBox="1">
            <a:spLocks noChangeArrowheads="1"/>
          </p:cNvSpPr>
          <p:nvPr/>
        </p:nvSpPr>
        <p:spPr bwMode="auto">
          <a:xfrm>
            <a:off x="5715360" y="2420894"/>
            <a:ext cx="210816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Image sensor</a:t>
            </a:r>
          </a:p>
        </p:txBody>
      </p:sp>
      <p:graphicFrame>
        <p:nvGraphicFramePr>
          <p:cNvPr id="764956" name="Object 28"/>
          <p:cNvGraphicFramePr>
            <a:graphicFrameLocks noChangeAspect="1"/>
          </p:cNvGraphicFramePr>
          <p:nvPr/>
        </p:nvGraphicFramePr>
        <p:xfrm>
          <a:off x="7737121" y="3946014"/>
          <a:ext cx="1003680" cy="391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48" name="Equation" r:id="rId4" imgW="622030" imgH="241195" progId="Equation.DSMT4">
                  <p:embed/>
                </p:oleObj>
              </mc:Choice>
              <mc:Fallback>
                <p:oleObj name="Equation" r:id="rId4" imgW="622030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7121" y="3946014"/>
                        <a:ext cx="1003680" cy="3917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4957" name="Text Box 29"/>
          <p:cNvSpPr txBox="1">
            <a:spLocks noChangeArrowheads="1"/>
          </p:cNvSpPr>
          <p:nvPr/>
        </p:nvSpPr>
        <p:spPr bwMode="auto">
          <a:xfrm>
            <a:off x="6071040" y="3584537"/>
            <a:ext cx="2856960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>
            <a:spAutoFit/>
          </a:bodyPr>
          <a:lstStyle>
            <a:lvl1pPr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1pPr>
            <a:lvl2pPr marL="47625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2pPr>
            <a:lvl3pPr marL="71437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3pPr>
            <a:lvl4pPr marL="952500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4pPr>
            <a:lvl5pPr marL="1190625" indent="-238125" algn="l" defTabSz="495300">
              <a:lnSpc>
                <a:spcPct val="97000"/>
              </a:lnSpc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5pPr>
            <a:lvl6pPr marL="16478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6pPr>
            <a:lvl7pPr marL="21050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7pPr>
            <a:lvl8pPr marL="25622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8pPr>
            <a:lvl9pPr marL="3019425" indent="-238125" defTabSz="4953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Image-sensor mapping:</a:t>
            </a:r>
          </a:p>
        </p:txBody>
      </p:sp>
      <p:graphicFrame>
        <p:nvGraphicFramePr>
          <p:cNvPr id="764958" name="Object 30"/>
          <p:cNvGraphicFramePr>
            <a:graphicFrameLocks noChangeAspect="1"/>
          </p:cNvGraphicFramePr>
          <p:nvPr/>
        </p:nvGraphicFramePr>
        <p:xfrm>
          <a:off x="7132320" y="5027568"/>
          <a:ext cx="1784160" cy="115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49" name="Equation" r:id="rId6" imgW="1104900" imgH="711200" progId="Equation.3">
                  <p:embed/>
                </p:oleObj>
              </mc:Choice>
              <mc:Fallback>
                <p:oleObj name="Equation" r:id="rId6" imgW="11049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2320" y="5027568"/>
                        <a:ext cx="1784160" cy="11578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4959" name="Rectangle 31"/>
          <p:cNvSpPr>
            <a:spLocks noChangeArrowheads="1"/>
          </p:cNvSpPr>
          <p:nvPr/>
        </p:nvSpPr>
        <p:spPr bwMode="auto">
          <a:xfrm>
            <a:off x="294858" y="4704435"/>
            <a:ext cx="8572320" cy="1728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285750" indent="-285750" defTabSz="829452">
              <a:lnSpc>
                <a:spcPct val="97000"/>
              </a:lnSpc>
              <a:spcAft>
                <a:spcPts val="1293"/>
              </a:spcAft>
              <a:buFont typeface="Arial"/>
              <a:buChar char="•"/>
              <a:defRPr/>
            </a:pPr>
            <a:r>
              <a:rPr lang="en-US" dirty="0">
                <a:cs typeface="+mn-cs"/>
                <a:sym typeface="Symbol" charset="0"/>
              </a:rPr>
              <a:t>Pixel coordinates are related to image coordinates by affine transformation </a:t>
            </a:r>
            <a:r>
              <a:rPr lang="en-US" i="1" dirty="0">
                <a:cs typeface="+mn-cs"/>
                <a:sym typeface="Symbol" charset="0"/>
              </a:rPr>
              <a:t>K </a:t>
            </a:r>
            <a:r>
              <a:rPr lang="en-US" dirty="0">
                <a:cs typeface="+mn-cs"/>
                <a:sym typeface="Symbol" charset="0"/>
              </a:rPr>
              <a:t>with five parameters:</a:t>
            </a:r>
          </a:p>
          <a:p>
            <a:pPr marL="743051" lvl="1" indent="-259204" defTabSz="829452">
              <a:lnSpc>
                <a:spcPct val="97000"/>
              </a:lnSpc>
              <a:spcAft>
                <a:spcPts val="1032"/>
              </a:spcAft>
              <a:buSzPct val="75000"/>
              <a:buFont typeface="Symbol" charset="0"/>
              <a:buChar char=""/>
              <a:defRPr/>
            </a:pPr>
            <a:r>
              <a:rPr lang="en-US" sz="1500" dirty="0">
                <a:sym typeface="Symbol" charset="0"/>
              </a:rPr>
              <a:t>Image center </a:t>
            </a:r>
            <a:r>
              <a:rPr lang="en-US" sz="1500" i="1" dirty="0">
                <a:sym typeface="Symbol" charset="0"/>
              </a:rPr>
              <a:t>c=(</a:t>
            </a:r>
            <a:r>
              <a:rPr lang="en-US" sz="1500" i="1" dirty="0" err="1">
                <a:sym typeface="Symbol" charset="0"/>
              </a:rPr>
              <a:t>c</a:t>
            </a:r>
            <a:r>
              <a:rPr lang="en-US" sz="1500" i="1" baseline="-25000" dirty="0" err="1">
                <a:sym typeface="Symbol" charset="0"/>
              </a:rPr>
              <a:t>x</a:t>
            </a:r>
            <a:r>
              <a:rPr lang="en-US" sz="1500" i="1" dirty="0" err="1">
                <a:sym typeface="Symbol" charset="0"/>
              </a:rPr>
              <a:t>,c</a:t>
            </a:r>
            <a:r>
              <a:rPr lang="en-US" sz="1500" i="1" baseline="-25000" dirty="0" err="1">
                <a:sym typeface="Symbol" charset="0"/>
              </a:rPr>
              <a:t>y</a:t>
            </a:r>
            <a:r>
              <a:rPr lang="en-US" sz="1500" i="1" dirty="0">
                <a:sym typeface="Symbol" charset="0"/>
              </a:rPr>
              <a:t>)</a:t>
            </a:r>
            <a:r>
              <a:rPr lang="en-US" sz="1500" i="1" baseline="30000" dirty="0">
                <a:sym typeface="Symbol" charset="0"/>
              </a:rPr>
              <a:t>T</a:t>
            </a:r>
            <a:r>
              <a:rPr lang="en-US" sz="1500" dirty="0">
                <a:sym typeface="Symbol" charset="0"/>
              </a:rPr>
              <a:t> defines optical axis</a:t>
            </a:r>
          </a:p>
          <a:p>
            <a:pPr marL="743051" lvl="1" indent="-259204" defTabSz="829452">
              <a:lnSpc>
                <a:spcPct val="97000"/>
              </a:lnSpc>
              <a:spcAft>
                <a:spcPts val="1032"/>
              </a:spcAft>
              <a:buSzPct val="75000"/>
              <a:buFont typeface="Symbol" charset="0"/>
              <a:buChar char=""/>
              <a:defRPr/>
            </a:pPr>
            <a:r>
              <a:rPr lang="en-US" sz="1500" dirty="0">
                <a:sym typeface="Symbol" charset="0"/>
              </a:rPr>
              <a:t>Pixel size and pixel aspect ratio defines scale </a:t>
            </a:r>
            <a:r>
              <a:rPr lang="en-US" sz="1500" i="1" dirty="0">
                <a:sym typeface="Symbol" charset="0"/>
              </a:rPr>
              <a:t>f=(</a:t>
            </a:r>
            <a:r>
              <a:rPr lang="en-US" sz="1500" i="1" dirty="0" err="1">
                <a:sym typeface="Symbol" charset="0"/>
              </a:rPr>
              <a:t>f</a:t>
            </a:r>
            <a:r>
              <a:rPr lang="en-US" sz="1500" i="1" baseline="-25000" dirty="0" err="1">
                <a:sym typeface="Symbol" charset="0"/>
              </a:rPr>
              <a:t>x</a:t>
            </a:r>
            <a:r>
              <a:rPr lang="en-US" sz="1500" i="1" dirty="0" err="1">
                <a:sym typeface="Symbol" charset="0"/>
              </a:rPr>
              <a:t>,f</a:t>
            </a:r>
            <a:r>
              <a:rPr lang="en-US" sz="1500" i="1" baseline="-25000" dirty="0" err="1">
                <a:sym typeface="Symbol" charset="0"/>
              </a:rPr>
              <a:t>y</a:t>
            </a:r>
            <a:r>
              <a:rPr lang="en-US" sz="1500" i="1" dirty="0">
                <a:sym typeface="Symbol" charset="0"/>
              </a:rPr>
              <a:t>)</a:t>
            </a:r>
            <a:r>
              <a:rPr lang="en-US" sz="1500" i="1" baseline="30000" dirty="0">
                <a:sym typeface="Symbol" charset="0"/>
              </a:rPr>
              <a:t>T</a:t>
            </a:r>
            <a:r>
              <a:rPr lang="en-US" sz="1500" dirty="0">
                <a:sym typeface="Symbol" charset="0"/>
              </a:rPr>
              <a:t> </a:t>
            </a:r>
          </a:p>
          <a:p>
            <a:pPr marL="743051" lvl="1" indent="-259204" defTabSz="829452">
              <a:lnSpc>
                <a:spcPct val="97000"/>
              </a:lnSpc>
              <a:spcAft>
                <a:spcPts val="1032"/>
              </a:spcAft>
              <a:buSzPct val="75000"/>
              <a:buFont typeface="Symbol" charset="0"/>
              <a:buChar char=""/>
              <a:defRPr/>
            </a:pPr>
            <a:r>
              <a:rPr lang="en-US" sz="1500" dirty="0">
                <a:sym typeface="Symbol" charset="0"/>
              </a:rPr>
              <a:t>image skew s to model angle between pixel rows and columns</a:t>
            </a:r>
          </a:p>
        </p:txBody>
      </p:sp>
    </p:spTree>
    <p:extLst>
      <p:ext uri="{BB962C8B-B14F-4D97-AF65-F5344CB8AC3E}">
        <p14:creationId xmlns:p14="http://schemas.microsoft.com/office/powerpoint/2010/main" val="3681807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4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64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64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64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931" grpId="0" animBg="1"/>
      <p:bldP spid="764938" grpId="0" autoUpdateAnimBg="0"/>
      <p:bldP spid="764939" grpId="0" animBg="1"/>
      <p:bldP spid="764943" grpId="0" autoUpdateAnimBg="0"/>
      <p:bldP spid="764944" grpId="0" animBg="1"/>
      <p:bldP spid="764955" grpId="0" autoUpdateAnimBg="0"/>
      <p:bldP spid="764957" grpId="0" autoUpdateAnimBg="0"/>
      <p:bldP spid="764959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smtClean="0">
                <a:cs typeface="+mj-cs"/>
              </a:rPr>
              <a:t>Projection matrix </a:t>
            </a:r>
            <a:r>
              <a:rPr lang="en-US" i="1" smtClean="0">
                <a:cs typeface="+mj-cs"/>
              </a:rPr>
              <a:t>P</a:t>
            </a:r>
            <a:endParaRPr lang="en-US" smtClean="0">
              <a:cs typeface="+mj-cs"/>
            </a:endParaRPr>
          </a:p>
        </p:txBody>
      </p:sp>
      <p:sp>
        <p:nvSpPr>
          <p:cNvPr id="766979" name="Rectangle 3"/>
          <p:cNvSpPr>
            <a:spLocks noChangeArrowheads="1"/>
          </p:cNvSpPr>
          <p:nvPr/>
        </p:nvSpPr>
        <p:spPr bwMode="auto">
          <a:xfrm>
            <a:off x="177120" y="1036909"/>
            <a:ext cx="8737920" cy="166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285750" indent="-285750" defTabSz="829452">
              <a:lnSpc>
                <a:spcPct val="97000"/>
              </a:lnSpc>
              <a:spcAft>
                <a:spcPts val="1293"/>
              </a:spcAft>
              <a:buFont typeface="Arial"/>
              <a:buChar char="•"/>
              <a:defRPr/>
            </a:pPr>
            <a:r>
              <a:rPr lang="en-US" dirty="0">
                <a:sym typeface="Symbol" charset="0"/>
              </a:rPr>
              <a:t>Camera projection matrix P combines:</a:t>
            </a:r>
          </a:p>
          <a:p>
            <a:pPr marL="743051" lvl="1" indent="-259204" defTabSz="829452">
              <a:lnSpc>
                <a:spcPct val="97000"/>
              </a:lnSpc>
              <a:spcAft>
                <a:spcPts val="1032"/>
              </a:spcAft>
              <a:buSzPct val="75000"/>
              <a:buFont typeface="Symbol" charset="0"/>
              <a:buChar char=""/>
              <a:defRPr/>
            </a:pPr>
            <a:r>
              <a:rPr lang="en-US" dirty="0">
                <a:cs typeface="+mn-cs"/>
                <a:sym typeface="Symbol" charset="0"/>
              </a:rPr>
              <a:t>inverse affine transformation </a:t>
            </a:r>
            <a:r>
              <a:rPr lang="en-US" i="1" dirty="0">
                <a:cs typeface="+mn-cs"/>
                <a:sym typeface="Symbol" charset="0"/>
              </a:rPr>
              <a:t>T</a:t>
            </a:r>
            <a:r>
              <a:rPr lang="en-US" i="1" baseline="-25000" dirty="0">
                <a:cs typeface="+mn-cs"/>
                <a:sym typeface="Symbol" charset="0"/>
              </a:rPr>
              <a:t>cam</a:t>
            </a:r>
            <a:r>
              <a:rPr lang="en-US" i="1" baseline="30000" dirty="0">
                <a:cs typeface="+mn-cs"/>
                <a:sym typeface="Symbol" charset="0"/>
              </a:rPr>
              <a:t>-1</a:t>
            </a:r>
            <a:r>
              <a:rPr lang="en-US" dirty="0">
                <a:cs typeface="+mn-cs"/>
                <a:sym typeface="Symbol" charset="0"/>
              </a:rPr>
              <a:t> from general pose to origin</a:t>
            </a:r>
          </a:p>
          <a:p>
            <a:pPr marL="743051" lvl="1" indent="-259204" defTabSz="829452">
              <a:lnSpc>
                <a:spcPct val="97000"/>
              </a:lnSpc>
              <a:spcAft>
                <a:spcPts val="1032"/>
              </a:spcAft>
              <a:buSzPct val="75000"/>
              <a:buFont typeface="Symbol" charset="0"/>
              <a:buChar char=""/>
              <a:defRPr/>
            </a:pPr>
            <a:r>
              <a:rPr lang="en-US" dirty="0">
                <a:cs typeface="+mn-cs"/>
                <a:sym typeface="Symbol" charset="0"/>
              </a:rPr>
              <a:t>Perspective projection </a:t>
            </a:r>
            <a:r>
              <a:rPr lang="en-US" i="1" dirty="0">
                <a:cs typeface="+mn-cs"/>
                <a:sym typeface="Symbol" charset="0"/>
              </a:rPr>
              <a:t>P</a:t>
            </a:r>
            <a:r>
              <a:rPr lang="en-US" i="1" baseline="-25000" dirty="0">
                <a:cs typeface="+mn-cs"/>
                <a:sym typeface="Symbol" charset="0"/>
              </a:rPr>
              <a:t>0</a:t>
            </a:r>
            <a:r>
              <a:rPr lang="en-US" dirty="0">
                <a:cs typeface="+mn-cs"/>
                <a:sym typeface="Symbol" charset="0"/>
              </a:rPr>
              <a:t> to image plane at Z</a:t>
            </a:r>
            <a:r>
              <a:rPr lang="en-US" baseline="-25000" dirty="0">
                <a:cs typeface="+mn-cs"/>
                <a:sym typeface="Symbol" charset="0"/>
              </a:rPr>
              <a:t>0</a:t>
            </a:r>
            <a:r>
              <a:rPr lang="en-US" dirty="0">
                <a:cs typeface="+mn-cs"/>
                <a:sym typeface="Symbol" charset="0"/>
              </a:rPr>
              <a:t> =1</a:t>
            </a:r>
          </a:p>
          <a:p>
            <a:pPr marL="743051" lvl="1" indent="-259204" defTabSz="829452">
              <a:lnSpc>
                <a:spcPct val="97000"/>
              </a:lnSpc>
              <a:spcAft>
                <a:spcPts val="1032"/>
              </a:spcAft>
              <a:buSzPct val="75000"/>
              <a:buFont typeface="Symbol" charset="0"/>
              <a:buChar char=""/>
              <a:defRPr/>
            </a:pPr>
            <a:r>
              <a:rPr lang="en-US" dirty="0">
                <a:cs typeface="+mn-cs"/>
                <a:sym typeface="Symbol" charset="0"/>
              </a:rPr>
              <a:t>affine mapping </a:t>
            </a:r>
            <a:r>
              <a:rPr lang="en-US" i="1" dirty="0">
                <a:cs typeface="+mn-cs"/>
                <a:sym typeface="Symbol" charset="0"/>
              </a:rPr>
              <a:t>K</a:t>
            </a:r>
            <a:r>
              <a:rPr lang="en-US" dirty="0">
                <a:cs typeface="+mn-cs"/>
                <a:sym typeface="Symbol" charset="0"/>
              </a:rPr>
              <a:t> from image to sensor coordinates</a:t>
            </a:r>
          </a:p>
        </p:txBody>
      </p:sp>
      <p:graphicFrame>
        <p:nvGraphicFramePr>
          <p:cNvPr id="7669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684986"/>
              </p:ext>
            </p:extLst>
          </p:nvPr>
        </p:nvGraphicFramePr>
        <p:xfrm>
          <a:off x="804240" y="4558312"/>
          <a:ext cx="7394400" cy="707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98" name="Equation" r:id="rId4" imgW="2959100" imgH="279400" progId="Equation.3">
                  <p:embed/>
                </p:oleObj>
              </mc:Choice>
              <mc:Fallback>
                <p:oleObj name="Equation" r:id="rId4" imgW="29591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240" y="4558312"/>
                        <a:ext cx="7394400" cy="7071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69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568402"/>
              </p:ext>
            </p:extLst>
          </p:nvPr>
        </p:nvGraphicFramePr>
        <p:xfrm>
          <a:off x="715963" y="3321050"/>
          <a:ext cx="3427412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99" name="Equation" r:id="rId6" imgW="2120900" imgH="774700" progId="Equation.3">
                  <p:embed/>
                </p:oleObj>
              </mc:Choice>
              <mc:Fallback>
                <p:oleObj name="Equation" r:id="rId6" imgW="2120900" imgH="774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963" y="3321050"/>
                        <a:ext cx="3427412" cy="126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6982" name="Object 6"/>
          <p:cNvGraphicFramePr>
            <a:graphicFrameLocks noChangeAspect="1"/>
          </p:cNvGraphicFramePr>
          <p:nvPr/>
        </p:nvGraphicFramePr>
        <p:xfrm>
          <a:off x="869760" y="2667160"/>
          <a:ext cx="6026400" cy="887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00" name="Equation" r:id="rId8" imgW="3302000" imgH="482600" progId="Equation.DSMT4">
                  <p:embed/>
                </p:oleObj>
              </mc:Choice>
              <mc:Fallback>
                <p:oleObj name="Equation" r:id="rId8" imgW="33020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760" y="2667160"/>
                        <a:ext cx="6026400" cy="8871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698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696410"/>
              </p:ext>
            </p:extLst>
          </p:nvPr>
        </p:nvGraphicFramePr>
        <p:xfrm>
          <a:off x="4793760" y="3382807"/>
          <a:ext cx="3875040" cy="115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01" name="Equation" r:id="rId10" imgW="2400300" imgH="711200" progId="Equation.3">
                  <p:embed/>
                </p:oleObj>
              </mc:Choice>
              <mc:Fallback>
                <p:oleObj name="Equation" r:id="rId10" imgW="24003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3760" y="3382807"/>
                        <a:ext cx="3875040" cy="11578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641080" y="5337880"/>
            <a:ext cx="1524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World to </a:t>
            </a:r>
            <a:br>
              <a:rPr lang="en-US" sz="1400"/>
            </a:br>
            <a:r>
              <a:rPr lang="en-US" sz="1400"/>
              <a:t>camera coord. </a:t>
            </a:r>
            <a:br>
              <a:rPr lang="en-US" sz="1400"/>
            </a:br>
            <a:r>
              <a:rPr lang="en-US" sz="1400"/>
              <a:t>trans. matrix</a:t>
            </a:r>
            <a:br>
              <a:rPr lang="en-US" sz="1400"/>
            </a:br>
            <a:r>
              <a:rPr lang="en-US" sz="1400"/>
              <a:t>(4x4)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945630" y="5414080"/>
            <a:ext cx="13716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Perspective</a:t>
            </a:r>
            <a:br>
              <a:rPr lang="en-US" sz="1400"/>
            </a:br>
            <a:r>
              <a:rPr lang="en-US" sz="1400"/>
              <a:t>projection matrix</a:t>
            </a:r>
            <a:br>
              <a:rPr lang="en-US" sz="1400"/>
            </a:br>
            <a:r>
              <a:rPr lang="en-US" sz="1400"/>
              <a:t>(3x4)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345430" y="5414080"/>
            <a:ext cx="12954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Camera to </a:t>
            </a:r>
            <a:br>
              <a:rPr lang="en-US" sz="1400"/>
            </a:br>
            <a:r>
              <a:rPr lang="en-US" sz="1400"/>
              <a:t>pixel coord. </a:t>
            </a:r>
            <a:br>
              <a:rPr lang="en-US" sz="1400"/>
            </a:br>
            <a:r>
              <a:rPr lang="en-US" sz="1400"/>
              <a:t>trans. matrix </a:t>
            </a:r>
            <a:br>
              <a:rPr lang="en-US" sz="1400"/>
            </a:br>
            <a:r>
              <a:rPr lang="en-US" sz="1400"/>
              <a:t>(3x3)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907280" y="5758568"/>
            <a:ext cx="36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=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278630" y="5414080"/>
            <a:ext cx="5334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2D</a:t>
            </a:r>
          </a:p>
          <a:p>
            <a:pPr algn="ctr"/>
            <a:r>
              <a:rPr lang="en-US" sz="1400"/>
              <a:t>point</a:t>
            </a:r>
            <a:br>
              <a:rPr lang="en-US" sz="1400"/>
            </a:br>
            <a:r>
              <a:rPr lang="en-US" sz="1400"/>
              <a:t>(3x1)</a:t>
            </a: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5564880" y="5261680"/>
            <a:ext cx="1752600" cy="1524000"/>
          </a:xfrm>
          <a:prstGeom prst="bracketPair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3717030" y="5414080"/>
            <a:ext cx="1752600" cy="1219200"/>
          </a:xfrm>
          <a:prstGeom prst="bracketPair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2345430" y="5414080"/>
            <a:ext cx="1295400" cy="1219200"/>
          </a:xfrm>
          <a:prstGeom prst="bracketPair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393680" y="5261680"/>
            <a:ext cx="4572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3D</a:t>
            </a:r>
            <a:br>
              <a:rPr lang="en-US" sz="1400"/>
            </a:br>
            <a:r>
              <a:rPr lang="en-US" sz="1400"/>
              <a:t>point</a:t>
            </a:r>
            <a:br>
              <a:rPr lang="en-US" sz="1400"/>
            </a:br>
            <a:r>
              <a:rPr lang="en-US" sz="1400"/>
              <a:t>(4x1)</a:t>
            </a:r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7393680" y="5261680"/>
            <a:ext cx="533400" cy="1524000"/>
          </a:xfrm>
          <a:prstGeom prst="bracketPair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AutoShape 18"/>
          <p:cNvSpPr>
            <a:spLocks noChangeArrowheads="1"/>
          </p:cNvSpPr>
          <p:nvPr/>
        </p:nvSpPr>
        <p:spPr bwMode="auto">
          <a:xfrm>
            <a:off x="1278630" y="5414080"/>
            <a:ext cx="533400" cy="1219200"/>
          </a:xfrm>
          <a:prstGeom prst="bracketPair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291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Orthographic Projection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Special case of perspective projection</a:t>
            </a:r>
          </a:p>
          <a:p>
            <a:pPr lvl="1"/>
            <a:r>
              <a:rPr lang="en-US" dirty="0" smtClean="0"/>
              <a:t>Distance from center of projection to image plane is infinite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Also called “parallel projection”</a:t>
            </a:r>
          </a:p>
          <a:p>
            <a:pPr lvl="1"/>
            <a:r>
              <a:rPr lang="en-US" dirty="0" smtClean="0"/>
              <a:t>What’s the projection matrix?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58975" y="5410200"/>
            <a:ext cx="5127625" cy="1319213"/>
            <a:chOff x="1234" y="3441"/>
            <a:chExt cx="3230" cy="831"/>
          </a:xfrm>
        </p:grpSpPr>
        <p:pic>
          <p:nvPicPr>
            <p:cNvPr id="28693" name="Picture 5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34" y="3441"/>
              <a:ext cx="1619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4" name="Picture 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17" y="3524"/>
              <a:ext cx="625" cy="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5" name="Picture 7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85" y="3770"/>
              <a:ext cx="679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677" name="Freeform 8"/>
          <p:cNvSpPr>
            <a:spLocks/>
          </p:cNvSpPr>
          <p:nvPr/>
        </p:nvSpPr>
        <p:spPr bwMode="auto">
          <a:xfrm>
            <a:off x="2735263" y="2606675"/>
            <a:ext cx="1638300" cy="1177925"/>
          </a:xfrm>
          <a:custGeom>
            <a:avLst/>
            <a:gdLst>
              <a:gd name="T0" fmla="*/ 0 w 1032"/>
              <a:gd name="T1" fmla="*/ 506413 h 742"/>
              <a:gd name="T2" fmla="*/ 1638300 w 1032"/>
              <a:gd name="T3" fmla="*/ 0 h 742"/>
              <a:gd name="T4" fmla="*/ 636587 w 1032"/>
              <a:gd name="T5" fmla="*/ 1177925 h 742"/>
              <a:gd name="T6" fmla="*/ 0 w 1032"/>
              <a:gd name="T7" fmla="*/ 506413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Freeform 9"/>
          <p:cNvSpPr>
            <a:spLocks/>
          </p:cNvSpPr>
          <p:nvPr/>
        </p:nvSpPr>
        <p:spPr bwMode="auto">
          <a:xfrm>
            <a:off x="2711450" y="3054350"/>
            <a:ext cx="71438" cy="93663"/>
          </a:xfrm>
          <a:custGeom>
            <a:avLst/>
            <a:gdLst>
              <a:gd name="T0" fmla="*/ 34925 w 45"/>
              <a:gd name="T1" fmla="*/ 11113 h 59"/>
              <a:gd name="T2" fmla="*/ 58738 w 45"/>
              <a:gd name="T3" fmla="*/ 0 h 59"/>
              <a:gd name="T4" fmla="*/ 71438 w 45"/>
              <a:gd name="T5" fmla="*/ 11113 h 59"/>
              <a:gd name="T6" fmla="*/ 71438 w 45"/>
              <a:gd name="T7" fmla="*/ 34925 h 59"/>
              <a:gd name="T8" fmla="*/ 71438 w 45"/>
              <a:gd name="T9" fmla="*/ 58738 h 59"/>
              <a:gd name="T10" fmla="*/ 58738 w 45"/>
              <a:gd name="T11" fmla="*/ 82550 h 59"/>
              <a:gd name="T12" fmla="*/ 34925 w 45"/>
              <a:gd name="T13" fmla="*/ 93663 h 59"/>
              <a:gd name="T14" fmla="*/ 11113 w 45"/>
              <a:gd name="T15" fmla="*/ 93663 h 59"/>
              <a:gd name="T16" fmla="*/ 0 w 45"/>
              <a:gd name="T17" fmla="*/ 82550 h 59"/>
              <a:gd name="T18" fmla="*/ 0 w 45"/>
              <a:gd name="T19" fmla="*/ 58738 h 59"/>
              <a:gd name="T20" fmla="*/ 0 w 45"/>
              <a:gd name="T21" fmla="*/ 34925 h 59"/>
              <a:gd name="T22" fmla="*/ 11113 w 45"/>
              <a:gd name="T23" fmla="*/ 11113 h 59"/>
              <a:gd name="T24" fmla="*/ 34925 w 45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9" name="Freeform 10"/>
          <p:cNvSpPr>
            <a:spLocks/>
          </p:cNvSpPr>
          <p:nvPr/>
        </p:nvSpPr>
        <p:spPr bwMode="auto">
          <a:xfrm>
            <a:off x="4325938" y="2547938"/>
            <a:ext cx="71437" cy="93662"/>
          </a:xfrm>
          <a:custGeom>
            <a:avLst/>
            <a:gdLst>
              <a:gd name="T0" fmla="*/ 36512 w 45"/>
              <a:gd name="T1" fmla="*/ 11112 h 59"/>
              <a:gd name="T2" fmla="*/ 58737 w 45"/>
              <a:gd name="T3" fmla="*/ 0 h 59"/>
              <a:gd name="T4" fmla="*/ 71437 w 45"/>
              <a:gd name="T5" fmla="*/ 11112 h 59"/>
              <a:gd name="T6" fmla="*/ 71437 w 45"/>
              <a:gd name="T7" fmla="*/ 34925 h 59"/>
              <a:gd name="T8" fmla="*/ 71437 w 45"/>
              <a:gd name="T9" fmla="*/ 58737 h 59"/>
              <a:gd name="T10" fmla="*/ 58737 w 45"/>
              <a:gd name="T11" fmla="*/ 82550 h 59"/>
              <a:gd name="T12" fmla="*/ 36512 w 45"/>
              <a:gd name="T13" fmla="*/ 93662 h 59"/>
              <a:gd name="T14" fmla="*/ 12700 w 45"/>
              <a:gd name="T15" fmla="*/ 93662 h 59"/>
              <a:gd name="T16" fmla="*/ 0 w 45"/>
              <a:gd name="T17" fmla="*/ 82550 h 59"/>
              <a:gd name="T18" fmla="*/ 0 w 45"/>
              <a:gd name="T19" fmla="*/ 58737 h 59"/>
              <a:gd name="T20" fmla="*/ 0 w 45"/>
              <a:gd name="T21" fmla="*/ 34925 h 59"/>
              <a:gd name="T22" fmla="*/ 12700 w 45"/>
              <a:gd name="T23" fmla="*/ 11112 h 59"/>
              <a:gd name="T24" fmla="*/ 36512 w 45"/>
              <a:gd name="T25" fmla="*/ 11112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Freeform 11"/>
          <p:cNvSpPr>
            <a:spLocks/>
          </p:cNvSpPr>
          <p:nvPr/>
        </p:nvSpPr>
        <p:spPr bwMode="auto">
          <a:xfrm>
            <a:off x="3336925" y="3736975"/>
            <a:ext cx="69850" cy="93663"/>
          </a:xfrm>
          <a:custGeom>
            <a:avLst/>
            <a:gdLst>
              <a:gd name="T0" fmla="*/ 34925 w 44"/>
              <a:gd name="T1" fmla="*/ 11113 h 59"/>
              <a:gd name="T2" fmla="*/ 58738 w 44"/>
              <a:gd name="T3" fmla="*/ 0 h 59"/>
              <a:gd name="T4" fmla="*/ 69850 w 44"/>
              <a:gd name="T5" fmla="*/ 11113 h 59"/>
              <a:gd name="T6" fmla="*/ 69850 w 44"/>
              <a:gd name="T7" fmla="*/ 34925 h 59"/>
              <a:gd name="T8" fmla="*/ 69850 w 44"/>
              <a:gd name="T9" fmla="*/ 58738 h 59"/>
              <a:gd name="T10" fmla="*/ 58738 w 44"/>
              <a:gd name="T11" fmla="*/ 82550 h 59"/>
              <a:gd name="T12" fmla="*/ 34925 w 44"/>
              <a:gd name="T13" fmla="*/ 93663 h 59"/>
              <a:gd name="T14" fmla="*/ 11112 w 44"/>
              <a:gd name="T15" fmla="*/ 93663 h 59"/>
              <a:gd name="T16" fmla="*/ 0 w 44"/>
              <a:gd name="T17" fmla="*/ 82550 h 59"/>
              <a:gd name="T18" fmla="*/ 0 w 44"/>
              <a:gd name="T19" fmla="*/ 58738 h 59"/>
              <a:gd name="T20" fmla="*/ 0 w 44"/>
              <a:gd name="T21" fmla="*/ 34925 h 59"/>
              <a:gd name="T22" fmla="*/ 11112 w 44"/>
              <a:gd name="T23" fmla="*/ 11113 h 59"/>
              <a:gd name="T24" fmla="*/ 34925 w 44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1" name="Freeform 12"/>
          <p:cNvSpPr>
            <a:spLocks/>
          </p:cNvSpPr>
          <p:nvPr/>
        </p:nvSpPr>
        <p:spPr bwMode="auto">
          <a:xfrm>
            <a:off x="2254250" y="1868488"/>
            <a:ext cx="2662238" cy="2574925"/>
          </a:xfrm>
          <a:custGeom>
            <a:avLst/>
            <a:gdLst>
              <a:gd name="T0" fmla="*/ 0 w 1842"/>
              <a:gd name="T1" fmla="*/ 920114 h 1847"/>
              <a:gd name="T2" fmla="*/ 2662238 w 1842"/>
              <a:gd name="T3" fmla="*/ 0 h 1847"/>
              <a:gd name="T4" fmla="*/ 2662238 w 1842"/>
              <a:gd name="T5" fmla="*/ 1653417 h 1847"/>
              <a:gd name="T6" fmla="*/ 0 w 1842"/>
              <a:gd name="T7" fmla="*/ 2574925 h 1847"/>
              <a:gd name="T8" fmla="*/ 0 w 1842"/>
              <a:gd name="T9" fmla="*/ 920114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4208463" y="2185988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28683" name="Rectangle 14"/>
          <p:cNvSpPr>
            <a:spLocks noChangeArrowheads="1"/>
          </p:cNvSpPr>
          <p:nvPr/>
        </p:nvSpPr>
        <p:spPr bwMode="auto">
          <a:xfrm>
            <a:off x="6424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8684" name="Group 15"/>
          <p:cNvGrpSpPr>
            <a:grpSpLocks/>
          </p:cNvGrpSpPr>
          <p:nvPr/>
        </p:nvGrpSpPr>
        <p:grpSpPr bwMode="auto">
          <a:xfrm>
            <a:off x="5562600" y="2527300"/>
            <a:ext cx="1685925" cy="1284288"/>
            <a:chOff x="3978" y="2483"/>
            <a:chExt cx="1062" cy="809"/>
          </a:xfrm>
        </p:grpSpPr>
        <p:sp>
          <p:nvSpPr>
            <p:cNvPr id="2868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5" name="Line 20"/>
          <p:cNvSpPr>
            <a:spLocks noChangeShapeType="1"/>
          </p:cNvSpPr>
          <p:nvPr/>
        </p:nvSpPr>
        <p:spPr bwMode="auto">
          <a:xfrm flipV="1">
            <a:off x="3352800" y="377507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6" name="Line 21"/>
          <p:cNvSpPr>
            <a:spLocks noChangeShapeType="1"/>
          </p:cNvSpPr>
          <p:nvPr/>
        </p:nvSpPr>
        <p:spPr bwMode="auto">
          <a:xfrm flipV="1">
            <a:off x="2727325" y="3071813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Line 22"/>
          <p:cNvSpPr>
            <a:spLocks noChangeShapeType="1"/>
          </p:cNvSpPr>
          <p:nvPr/>
        </p:nvSpPr>
        <p:spPr bwMode="auto">
          <a:xfrm flipV="1">
            <a:off x="4357688" y="2579688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71906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Projection properties</a:t>
            </a:r>
          </a:p>
        </p:txBody>
      </p:sp>
      <p:sp>
        <p:nvSpPr>
          <p:cNvPr id="34202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Many-to-one: any points along same </a:t>
            </a:r>
            <a:r>
              <a:rPr lang="en-US" i="1" dirty="0" smtClean="0"/>
              <a:t>visual ray</a:t>
            </a:r>
            <a:r>
              <a:rPr lang="en-US" dirty="0" smtClean="0"/>
              <a:t> map to same point in image</a:t>
            </a:r>
          </a:p>
          <a:p>
            <a:pPr>
              <a:buFontTx/>
              <a:buChar char="•"/>
            </a:pPr>
            <a:r>
              <a:rPr lang="en-US" dirty="0" smtClean="0"/>
              <a:t>Points → points</a:t>
            </a:r>
          </a:p>
          <a:p>
            <a:pPr lvl="1"/>
            <a:r>
              <a:rPr lang="en-US" dirty="0" smtClean="0"/>
              <a:t>But projection of points on </a:t>
            </a:r>
            <a:r>
              <a:rPr lang="en-US" i="1" dirty="0" smtClean="0"/>
              <a:t>focal plane </a:t>
            </a:r>
            <a:r>
              <a:rPr lang="en-US" dirty="0" smtClean="0"/>
              <a:t>is undefined</a:t>
            </a:r>
          </a:p>
          <a:p>
            <a:pPr>
              <a:buFontTx/>
              <a:buChar char="•"/>
            </a:pPr>
            <a:r>
              <a:rPr lang="en-US" dirty="0" smtClean="0"/>
              <a:t>Lines → lines (</a:t>
            </a:r>
            <a:r>
              <a:rPr lang="en-US" dirty="0" err="1" smtClean="0"/>
              <a:t>collinearity</a:t>
            </a:r>
            <a:r>
              <a:rPr lang="en-US" dirty="0" smtClean="0"/>
              <a:t> is preserved)</a:t>
            </a:r>
          </a:p>
          <a:p>
            <a:pPr lvl="1"/>
            <a:r>
              <a:rPr lang="en-US" dirty="0" smtClean="0"/>
              <a:t>But lines through focal point (visual rays) project to a point</a:t>
            </a:r>
          </a:p>
          <a:p>
            <a:pPr>
              <a:buFontTx/>
              <a:buChar char="•"/>
            </a:pPr>
            <a:r>
              <a:rPr lang="en-US" dirty="0" smtClean="0"/>
              <a:t>Planes → planes (or half-planes)</a:t>
            </a:r>
          </a:p>
          <a:p>
            <a:pPr lvl="1"/>
            <a:r>
              <a:rPr lang="en-US" dirty="0" smtClean="0"/>
              <a:t>But planes through focal point project to lines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76675" y="6527155"/>
            <a:ext cx="196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S. </a:t>
            </a:r>
            <a:r>
              <a:rPr lang="en-US" dirty="0" err="1" smtClean="0"/>
              <a:t>Lazebnik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4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2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points</a:t>
            </a:r>
          </a:p>
        </p:txBody>
      </p:sp>
      <p:pic>
        <p:nvPicPr>
          <p:cNvPr id="1843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8663" y="2895600"/>
            <a:ext cx="252253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458200" cy="1981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 smtClean="0"/>
              <a:t>Each direction in space has its own vanishing point</a:t>
            </a:r>
          </a:p>
          <a:p>
            <a:pPr lvl="1"/>
            <a:r>
              <a:rPr lang="en-US" dirty="0" smtClean="0"/>
              <a:t>All lines going in that direction converge at that point</a:t>
            </a:r>
          </a:p>
          <a:p>
            <a:pPr lvl="1"/>
            <a:r>
              <a:rPr lang="en-US" dirty="0" smtClean="0"/>
              <a:t>Exception: directions parallel to the image plane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176675" y="6527155"/>
            <a:ext cx="196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S. </a:t>
            </a:r>
            <a:r>
              <a:rPr lang="en-US" dirty="0" err="1" smtClean="0"/>
              <a:t>Lazebnik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25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1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points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458200" cy="1981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 smtClean="0"/>
              <a:t>Each direction in space has its own vanishing point</a:t>
            </a:r>
          </a:p>
          <a:p>
            <a:pPr lvl="1"/>
            <a:r>
              <a:rPr lang="en-US" dirty="0" smtClean="0"/>
              <a:t>All lines going in that direction converge at that point</a:t>
            </a:r>
          </a:p>
          <a:p>
            <a:pPr lvl="1"/>
            <a:r>
              <a:rPr lang="en-US" dirty="0" smtClean="0"/>
              <a:t>Exception: directions parallel to the image plane</a:t>
            </a:r>
          </a:p>
          <a:p>
            <a:pPr>
              <a:buFontTx/>
              <a:buChar char="•"/>
            </a:pPr>
            <a:r>
              <a:rPr lang="en-US" sz="2400" dirty="0" smtClean="0"/>
              <a:t>How do we construct the vanishing point of a line?</a:t>
            </a:r>
          </a:p>
        </p:txBody>
      </p:sp>
      <p:sp>
        <p:nvSpPr>
          <p:cNvPr id="5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429000" y="37338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819400" y="58674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00200" y="3962400"/>
            <a:ext cx="1049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image plane</a:t>
            </a:r>
          </a:p>
        </p:txBody>
      </p:sp>
      <p:sp>
        <p:nvSpPr>
          <p:cNvPr id="8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76400" y="4935538"/>
            <a:ext cx="6985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camera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center</a:t>
            </a:r>
          </a:p>
        </p:txBody>
      </p:sp>
      <p:sp>
        <p:nvSpPr>
          <p:cNvPr id="9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286000" y="42672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33800" y="594360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line on ground plane</a:t>
            </a:r>
          </a:p>
        </p:txBody>
      </p:sp>
      <p:grpSp>
        <p:nvGrpSpPr>
          <p:cNvPr id="11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362200" y="4876800"/>
            <a:ext cx="1371600" cy="1019175"/>
            <a:chOff x="1392" y="1344"/>
            <a:chExt cx="864" cy="642"/>
          </a:xfrm>
        </p:grpSpPr>
        <p:sp>
          <p:nvSpPr>
            <p:cNvPr id="12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208" y="193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1737" y="1584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5" name="Group 13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362200" y="4876800"/>
            <a:ext cx="2286000" cy="1022350"/>
            <a:chOff x="1392" y="1344"/>
            <a:chExt cx="1440" cy="644"/>
          </a:xfrm>
        </p:grpSpPr>
        <p:sp>
          <p:nvSpPr>
            <p:cNvPr id="16" name="Line 14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5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759" y="1485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Oval 16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78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9" name="Group 1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362200" y="4876800"/>
            <a:ext cx="3810000" cy="1022350"/>
            <a:chOff x="1392" y="1344"/>
            <a:chExt cx="2400" cy="644"/>
          </a:xfrm>
        </p:grpSpPr>
        <p:sp>
          <p:nvSpPr>
            <p:cNvPr id="20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9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774" y="14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" name="Oval 20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374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3" name="Group 2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362200" y="4394200"/>
            <a:ext cx="3886200" cy="1473200"/>
            <a:chOff x="1392" y="1040"/>
            <a:chExt cx="2448" cy="928"/>
          </a:xfrm>
        </p:grpSpPr>
        <p:sp>
          <p:nvSpPr>
            <p:cNvPr id="24" name="Line 22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680" y="1344"/>
              <a:ext cx="144" cy="624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5" name="Group 23"/>
            <p:cNvGrpSpPr>
              <a:grpSpLocks/>
            </p:cNvGrpSpPr>
            <p:nvPr/>
          </p:nvGrpSpPr>
          <p:grpSpPr bwMode="auto">
            <a:xfrm>
              <a:off x="1392" y="1316"/>
              <a:ext cx="2448" cy="48"/>
              <a:chOff x="1392" y="1316"/>
              <a:chExt cx="2448" cy="48"/>
            </a:xfrm>
          </p:grpSpPr>
          <p:sp>
            <p:nvSpPr>
              <p:cNvPr id="28" name="Line 24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392" y="1344"/>
                <a:ext cx="24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Oval 25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803" y="1316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6" name="Text Box 26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070" y="1040"/>
              <a:ext cx="81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vanishing point</a:t>
              </a:r>
              <a:endParaRPr lang="en-US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Line 27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1876" y="1188"/>
              <a:ext cx="24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" name="Line 28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2590800" y="45720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2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590800" y="52578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30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37338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3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300288" y="48339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76675" y="6527155"/>
            <a:ext cx="196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S. </a:t>
            </a:r>
            <a:r>
              <a:rPr lang="en-US" dirty="0" err="1" smtClean="0"/>
              <a:t>Lazebnik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88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Facing Real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undesired effects in real situations</a:t>
            </a:r>
          </a:p>
          <a:p>
            <a:pPr lvl="1"/>
            <a:r>
              <a:rPr lang="en-US" dirty="0" smtClean="0"/>
              <a:t>perspective distortion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63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1075" y="3768965"/>
            <a:ext cx="7112000" cy="2505075"/>
          </a:xfrm>
        </p:spPr>
        <p:txBody>
          <a:bodyPr/>
          <a:lstStyle/>
          <a:p>
            <a:r>
              <a:rPr lang="en-US" dirty="0" smtClean="0"/>
              <a:t>Camera</a:t>
            </a:r>
            <a:endParaRPr lang="en-US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075" y="107950"/>
            <a:ext cx="711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026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Perspective distortion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17600"/>
            <a:ext cx="8229600" cy="5363947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dirty="0" smtClean="0"/>
              <a:t>Problem for architectural photography: converging verticals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/>
              <a:t>W</a:t>
            </a:r>
            <a:r>
              <a:rPr lang="en-US" dirty="0" smtClean="0"/>
              <a:t>here do they converge to?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4119" y="1651484"/>
            <a:ext cx="3028565" cy="399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297371" y="6581001"/>
            <a:ext cx="18466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/>
              <a:t>image source</a:t>
            </a:r>
            <a:r>
              <a:rPr lang="en-US" sz="1200" dirty="0"/>
              <a:t>: F. Durand</a:t>
            </a:r>
          </a:p>
        </p:txBody>
      </p:sp>
    </p:spTree>
    <p:extLst>
      <p:ext uri="{BB962C8B-B14F-4D97-AF65-F5344CB8AC3E}">
        <p14:creationId xmlns:p14="http://schemas.microsoft.com/office/powerpoint/2010/main" val="296218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distortion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08242"/>
            <a:ext cx="8229600" cy="5117922"/>
          </a:xfrm>
        </p:spPr>
        <p:txBody>
          <a:bodyPr/>
          <a:lstStyle/>
          <a:p>
            <a:pPr>
              <a:lnSpc>
                <a:spcPct val="110000"/>
              </a:lnSpc>
              <a:buFontTx/>
              <a:buChar char="•"/>
            </a:pPr>
            <a:r>
              <a:rPr lang="en-US" dirty="0" smtClean="0"/>
              <a:t>Problem for architectural photography: converging verticals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dirty="0" smtClean="0"/>
              <a:t>Solution: view camera (lens shifted </a:t>
            </a:r>
            <a:r>
              <a:rPr lang="en-US" dirty="0" err="1" smtClean="0"/>
              <a:t>w.r.t</a:t>
            </a:r>
            <a:r>
              <a:rPr lang="en-US" dirty="0" smtClean="0"/>
              <a:t>. film)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904875" y="2857500"/>
            <a:ext cx="23717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Tilting the camera upwards results in converging verticals</a:t>
            </a:r>
          </a:p>
        </p:txBody>
      </p:sp>
      <p:sp>
        <p:nvSpPr>
          <p:cNvPr id="21510" name="Rectangle 10"/>
          <p:cNvSpPr>
            <a:spLocks noChangeArrowheads="1"/>
          </p:cNvSpPr>
          <p:nvPr/>
        </p:nvSpPr>
        <p:spPr bwMode="auto">
          <a:xfrm>
            <a:off x="3429000" y="2857500"/>
            <a:ext cx="25368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Keeping the camera level, with an ordinary lens, captures only the bottom portion of the building</a:t>
            </a:r>
          </a:p>
        </p:txBody>
      </p:sp>
      <p:pic>
        <p:nvPicPr>
          <p:cNvPr id="2151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476750"/>
            <a:ext cx="21336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4419600"/>
            <a:ext cx="2125663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Rectangle 15"/>
          <p:cNvSpPr>
            <a:spLocks noChangeArrowheads="1"/>
          </p:cNvSpPr>
          <p:nvPr/>
        </p:nvSpPr>
        <p:spPr bwMode="auto">
          <a:xfrm>
            <a:off x="6553200" y="2859088"/>
            <a:ext cx="21336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Shifting the lens upwards results in a picture of the entire subject</a:t>
            </a:r>
          </a:p>
        </p:txBody>
      </p:sp>
      <p:sp>
        <p:nvSpPr>
          <p:cNvPr id="21514" name="Rectangle 16"/>
          <p:cNvSpPr>
            <a:spLocks noChangeArrowheads="1"/>
          </p:cNvSpPr>
          <p:nvPr/>
        </p:nvSpPr>
        <p:spPr bwMode="auto">
          <a:xfrm>
            <a:off x="1530350" y="6491288"/>
            <a:ext cx="578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hlinkClick r:id="rId5"/>
              </a:rPr>
              <a:t>http://en.wikipedia.org/wiki/Perspective_correction_lens</a:t>
            </a:r>
            <a:endParaRPr lang="en-US" sz="1800"/>
          </a:p>
        </p:txBody>
      </p:sp>
      <p:pic>
        <p:nvPicPr>
          <p:cNvPr id="21515" name="Picture 17" descr="view_camera_wik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1905000"/>
            <a:ext cx="82867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635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Perspective distortion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Problem for architectural photography: converging verticals</a:t>
            </a:r>
          </a:p>
          <a:p>
            <a:pPr>
              <a:buFontTx/>
              <a:buChar char="•"/>
            </a:pPr>
            <a:r>
              <a:rPr lang="en-US" smtClean="0"/>
              <a:t>Result:</a:t>
            </a:r>
          </a:p>
        </p:txBody>
      </p:sp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5724" y="2362200"/>
            <a:ext cx="2791794" cy="361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6406" y="2362200"/>
            <a:ext cx="2739208" cy="361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304413" y="6007462"/>
            <a:ext cx="135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shifted lens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52854" y="5994368"/>
            <a:ext cx="3313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tilted camera with regular lens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50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distortion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222" b="29279"/>
          <a:stretch/>
        </p:blipFill>
        <p:spPr>
          <a:xfrm>
            <a:off x="457200" y="2195252"/>
            <a:ext cx="8229600" cy="3808806"/>
          </a:xfrm>
        </p:spPr>
      </p:pic>
      <p:sp>
        <p:nvSpPr>
          <p:cNvPr id="5" name="TextBox 4"/>
          <p:cNvSpPr txBox="1"/>
          <p:nvPr/>
        </p:nvSpPr>
        <p:spPr>
          <a:xfrm>
            <a:off x="6926544" y="6031073"/>
            <a:ext cx="198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Wikipedia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0424" y="1321148"/>
            <a:ext cx="7305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Which image is captured with a shifted lens?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4574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Perspective distortion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What does a sphere project to?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705100" y="1600976"/>
            <a:ext cx="3717925" cy="5273675"/>
            <a:chOff x="1704" y="960"/>
            <a:chExt cx="2342" cy="3322"/>
          </a:xfrm>
        </p:grpSpPr>
        <p:pic>
          <p:nvPicPr>
            <p:cNvPr id="2458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04" y="960"/>
              <a:ext cx="2342" cy="3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2" name="Rectangle 5"/>
            <p:cNvSpPr>
              <a:spLocks noChangeArrowheads="1"/>
            </p:cNvSpPr>
            <p:nvPr/>
          </p:nvSpPr>
          <p:spPr bwMode="auto">
            <a:xfrm>
              <a:off x="3024" y="4128"/>
              <a:ext cx="9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>
                  <a:latin typeface="EngraversGothic BT Regular" charset="0"/>
                </a:rPr>
                <a:t>Image source: F. Durand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043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Perspective distortion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What does a sphere project to?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 t="67528"/>
          <a:stretch>
            <a:fillRect/>
          </a:stretch>
        </p:blipFill>
        <p:spPr bwMode="auto">
          <a:xfrm>
            <a:off x="492125" y="1905000"/>
            <a:ext cx="8270875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5715000" y="25146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Freeform 7"/>
          <p:cNvSpPr>
            <a:spLocks/>
          </p:cNvSpPr>
          <p:nvPr/>
        </p:nvSpPr>
        <p:spPr bwMode="auto">
          <a:xfrm>
            <a:off x="8001000" y="2362200"/>
            <a:ext cx="533400" cy="685800"/>
          </a:xfrm>
          <a:custGeom>
            <a:avLst/>
            <a:gdLst>
              <a:gd name="T0" fmla="*/ 0 w 336"/>
              <a:gd name="T1" fmla="*/ 76200 h 432"/>
              <a:gd name="T2" fmla="*/ 76200 w 336"/>
              <a:gd name="T3" fmla="*/ 685800 h 432"/>
              <a:gd name="T4" fmla="*/ 533400 w 336"/>
              <a:gd name="T5" fmla="*/ 533400 h 432"/>
              <a:gd name="T6" fmla="*/ 533400 w 336"/>
              <a:gd name="T7" fmla="*/ 228600 h 432"/>
              <a:gd name="T8" fmla="*/ 76200 w 336"/>
              <a:gd name="T9" fmla="*/ 0 h 432"/>
              <a:gd name="T10" fmla="*/ 0 w 336"/>
              <a:gd name="T11" fmla="*/ 76200 h 4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6"/>
              <a:gd name="T19" fmla="*/ 0 h 432"/>
              <a:gd name="T20" fmla="*/ 336 w 336"/>
              <a:gd name="T21" fmla="*/ 432 h 4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6" h="432">
                <a:moveTo>
                  <a:pt x="0" y="48"/>
                </a:moveTo>
                <a:lnTo>
                  <a:pt x="48" y="432"/>
                </a:lnTo>
                <a:lnTo>
                  <a:pt x="336" y="336"/>
                </a:lnTo>
                <a:lnTo>
                  <a:pt x="336" y="144"/>
                </a:lnTo>
                <a:lnTo>
                  <a:pt x="48" y="0"/>
                </a:lnTo>
                <a:lnTo>
                  <a:pt x="0" y="4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76675" y="6527155"/>
            <a:ext cx="196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S. </a:t>
            </a:r>
            <a:r>
              <a:rPr lang="en-US" dirty="0" err="1" smtClean="0"/>
              <a:t>Lazebnik</a:t>
            </a:r>
            <a:endParaRPr lang="en-US" dirty="0"/>
          </a:p>
        </p:txBody>
      </p:sp>
      <p:sp useBgFill="1">
        <p:nvSpPr>
          <p:cNvPr id="3" name="Rectangle 2"/>
          <p:cNvSpPr/>
          <p:nvPr/>
        </p:nvSpPr>
        <p:spPr>
          <a:xfrm>
            <a:off x="6287640" y="1577989"/>
            <a:ext cx="2813067" cy="402194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4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Perspective distortion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The exterior columns appear bigger</a:t>
            </a:r>
          </a:p>
          <a:p>
            <a:pPr>
              <a:buFontTx/>
              <a:buChar char="•"/>
            </a:pPr>
            <a:r>
              <a:rPr lang="en-US" smtClean="0"/>
              <a:t>The distortion is not due to lens flaws</a:t>
            </a:r>
          </a:p>
          <a:p>
            <a:pPr>
              <a:buFontTx/>
              <a:buChar char="•"/>
            </a:pPr>
            <a:r>
              <a:rPr lang="en-US" smtClean="0"/>
              <a:t>Problem pointed out by Da Vinci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743200"/>
            <a:ext cx="54102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743200"/>
            <a:ext cx="22971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7848600" y="6400800"/>
            <a:ext cx="12303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Slide by F. Durand</a:t>
            </a:r>
          </a:p>
        </p:txBody>
      </p:sp>
    </p:spTree>
    <p:extLst>
      <p:ext uri="{BB962C8B-B14F-4D97-AF65-F5344CB8AC3E}">
        <p14:creationId xmlns:p14="http://schemas.microsoft.com/office/powerpoint/2010/main" val="185477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Perspective distortion: People</a:t>
            </a:r>
          </a:p>
        </p:txBody>
      </p:sp>
      <p:graphicFrame>
        <p:nvGraphicFramePr>
          <p:cNvPr id="2050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1441450" y="1485900"/>
          <a:ext cx="62611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Image" r:id="rId4" imgW="6260317" imgH="4114286" progId="Photoshop.Image.10">
                  <p:embed/>
                </p:oleObj>
              </mc:Choice>
              <mc:Fallback>
                <p:oleObj name="Image" r:id="rId4" imgW="6260317" imgH="4114286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450" y="1485900"/>
                        <a:ext cx="62611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215149" y="6504395"/>
            <a:ext cx="196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S. </a:t>
            </a:r>
            <a:r>
              <a:rPr lang="en-US" dirty="0" err="1" smtClean="0"/>
              <a:t>Lazebnik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84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Facing Real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undesired effects in real situations</a:t>
            </a:r>
          </a:p>
          <a:p>
            <a:pPr lvl="1"/>
            <a:r>
              <a:rPr lang="en-US" dirty="0" smtClean="0"/>
              <a:t>perspective distortion</a:t>
            </a:r>
          </a:p>
          <a:p>
            <a:pPr lvl="1"/>
            <a:endParaRPr lang="en-US" dirty="0"/>
          </a:p>
          <a:p>
            <a:r>
              <a:rPr lang="en-US" dirty="0" smtClean="0"/>
              <a:t>Camera artifacts</a:t>
            </a:r>
          </a:p>
        </p:txBody>
      </p:sp>
    </p:spTree>
    <p:extLst>
      <p:ext uri="{BB962C8B-B14F-4D97-AF65-F5344CB8AC3E}">
        <p14:creationId xmlns:p14="http://schemas.microsoft.com/office/powerpoint/2010/main" val="111472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Home-made pinhole camera </a:t>
            </a:r>
          </a:p>
        </p:txBody>
      </p:sp>
      <p:pic>
        <p:nvPicPr>
          <p:cNvPr id="32771" name="Picture 11" descr="The image “http://www.debevec.org/Pinhole/pinhole-debevec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66900"/>
            <a:ext cx="60960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7" descr="35mm-pinhole-camer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990600"/>
            <a:ext cx="2819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12"/>
          <p:cNvSpPr>
            <a:spLocks noChangeArrowheads="1"/>
          </p:cNvSpPr>
          <p:nvPr/>
        </p:nvSpPr>
        <p:spPr bwMode="auto">
          <a:xfrm>
            <a:off x="4938713" y="6448425"/>
            <a:ext cx="3824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hlinkClick r:id="rId6"/>
              </a:rPr>
              <a:t>http://www.debevec.org/Pinhole/</a:t>
            </a:r>
            <a:endParaRPr lang="en-US" sz="2000"/>
          </a:p>
        </p:txBody>
      </p:sp>
      <p:sp>
        <p:nvSpPr>
          <p:cNvPr id="102413" name="Text Box 13"/>
          <p:cNvSpPr txBox="1">
            <a:spLocks noChangeArrowheads="1"/>
          </p:cNvSpPr>
          <p:nvPr/>
        </p:nvSpPr>
        <p:spPr bwMode="auto">
          <a:xfrm>
            <a:off x="685800" y="4800600"/>
            <a:ext cx="1200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Why so</a:t>
            </a:r>
          </a:p>
          <a:p>
            <a:r>
              <a:rPr lang="en-US"/>
              <a:t>blurry?</a:t>
            </a:r>
          </a:p>
        </p:txBody>
      </p:sp>
      <p:sp>
        <p:nvSpPr>
          <p:cNvPr id="32775" name="Text Box 14"/>
          <p:cNvSpPr txBox="1">
            <a:spLocks noChangeArrowheads="1"/>
          </p:cNvSpPr>
          <p:nvPr/>
        </p:nvSpPr>
        <p:spPr bwMode="auto">
          <a:xfrm>
            <a:off x="63500" y="6583363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</p:spTree>
    <p:extLst>
      <p:ext uri="{BB962C8B-B14F-4D97-AF65-F5344CB8AC3E}">
        <p14:creationId xmlns:p14="http://schemas.microsoft.com/office/powerpoint/2010/main" val="38821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</a:t>
            </a:r>
            <a:endParaRPr lang="en-US" dirty="0"/>
          </a:p>
        </p:txBody>
      </p:sp>
      <p:pic>
        <p:nvPicPr>
          <p:cNvPr id="5" name="Picture 4" descr="AA00967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48" y="2250788"/>
            <a:ext cx="1560576" cy="100888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14584" y="2204486"/>
            <a:ext cx="131385" cy="1046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6" idx="6"/>
          </p:cNvCxnSpPr>
          <p:nvPr/>
        </p:nvCxnSpPr>
        <p:spPr>
          <a:xfrm>
            <a:off x="2145969" y="2256835"/>
            <a:ext cx="3361499" cy="52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715316" y="1182540"/>
            <a:ext cx="2540101" cy="2335880"/>
            <a:chOff x="715316" y="1182540"/>
            <a:chExt cx="2540101" cy="2335880"/>
          </a:xfrm>
        </p:grpSpPr>
        <p:cxnSp>
          <p:nvCxnSpPr>
            <p:cNvPr id="8" name="Straight Arrow Connector 7"/>
            <p:cNvCxnSpPr>
              <a:stCxn id="6" idx="7"/>
            </p:cNvCxnSpPr>
            <p:nvPr/>
          </p:nvCxnSpPr>
          <p:spPr>
            <a:xfrm flipV="1">
              <a:off x="2126728" y="1182540"/>
              <a:ext cx="1128689" cy="103727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6" idx="0"/>
            </p:cNvCxnSpPr>
            <p:nvPr/>
          </p:nvCxnSpPr>
          <p:spPr>
            <a:xfrm flipV="1">
              <a:off x="2080277" y="1182540"/>
              <a:ext cx="459824" cy="102194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6" idx="5"/>
            </p:cNvCxnSpPr>
            <p:nvPr/>
          </p:nvCxnSpPr>
          <p:spPr>
            <a:xfrm flipV="1">
              <a:off x="2126728" y="1708113"/>
              <a:ext cx="1128689" cy="58573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080277" y="2309185"/>
              <a:ext cx="970764" cy="70230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6" idx="3"/>
            </p:cNvCxnSpPr>
            <p:nvPr/>
          </p:nvCxnSpPr>
          <p:spPr>
            <a:xfrm>
              <a:off x="2033825" y="2293851"/>
              <a:ext cx="506276" cy="9658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2033825" y="2309185"/>
              <a:ext cx="46452" cy="120923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6" idx="3"/>
            </p:cNvCxnSpPr>
            <p:nvPr/>
          </p:nvCxnSpPr>
          <p:spPr>
            <a:xfrm flipH="1">
              <a:off x="1122648" y="2293851"/>
              <a:ext cx="911177" cy="109317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6" idx="2"/>
            </p:cNvCxnSpPr>
            <p:nvPr/>
          </p:nvCxnSpPr>
          <p:spPr>
            <a:xfrm flipH="1">
              <a:off x="715316" y="2256835"/>
              <a:ext cx="1299268" cy="75465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6" idx="2"/>
            </p:cNvCxnSpPr>
            <p:nvPr/>
          </p:nvCxnSpPr>
          <p:spPr>
            <a:xfrm flipH="1">
              <a:off x="715316" y="2256835"/>
              <a:ext cx="1299268" cy="523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6" idx="3"/>
            </p:cNvCxnSpPr>
            <p:nvPr/>
          </p:nvCxnSpPr>
          <p:spPr>
            <a:xfrm flipH="1" flipV="1">
              <a:off x="1372239" y="1474525"/>
              <a:ext cx="661586" cy="81932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366329" y="3752009"/>
            <a:ext cx="869981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object point emits light in all directions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put a sensor to capture the image</a:t>
            </a:r>
          </a:p>
          <a:p>
            <a:endParaRPr lang="en-US" sz="2800" dirty="0" smtClean="0"/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block most of the rays with a barrier called </a:t>
            </a:r>
            <a:r>
              <a:rPr lang="en-US" sz="2800" b="1" dirty="0" smtClean="0"/>
              <a:t>aperture</a:t>
            </a:r>
            <a:r>
              <a:rPr lang="en-US" sz="2800" dirty="0" smtClean="0"/>
              <a:t> 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</p:txBody>
      </p:sp>
      <p:cxnSp>
        <p:nvCxnSpPr>
          <p:cNvPr id="43" name="Straight Arrow Connector 42"/>
          <p:cNvCxnSpPr>
            <a:stCxn id="6" idx="6"/>
          </p:cNvCxnSpPr>
          <p:nvPr/>
        </p:nvCxnSpPr>
        <p:spPr>
          <a:xfrm flipV="1">
            <a:off x="2145969" y="1474525"/>
            <a:ext cx="3361499" cy="7823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6" idx="6"/>
          </p:cNvCxnSpPr>
          <p:nvPr/>
        </p:nvCxnSpPr>
        <p:spPr>
          <a:xfrm flipV="1">
            <a:off x="2145969" y="1827811"/>
            <a:ext cx="3361499" cy="429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6" idx="5"/>
          </p:cNvCxnSpPr>
          <p:nvPr/>
        </p:nvCxnSpPr>
        <p:spPr>
          <a:xfrm>
            <a:off x="2126728" y="2293851"/>
            <a:ext cx="3380740" cy="4003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126728" y="2293851"/>
            <a:ext cx="3380740" cy="792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5507468" y="1240300"/>
            <a:ext cx="136500" cy="1946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359099" y="3169123"/>
            <a:ext cx="282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 (CCD, CMOS, etc.)</a:t>
            </a:r>
            <a:endParaRPr lang="en-US" dirty="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821083" y="1807763"/>
            <a:ext cx="1579046" cy="10028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3" name="Rectangle 62"/>
          <p:cNvSpPr/>
          <p:nvPr/>
        </p:nvSpPr>
        <p:spPr>
          <a:xfrm>
            <a:off x="4281097" y="2363808"/>
            <a:ext cx="57222" cy="8229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4281097" y="1233715"/>
            <a:ext cx="57222" cy="9829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descr="AA00967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835681" y="1798613"/>
            <a:ext cx="1560576" cy="99120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259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5" grpId="0" animBg="1"/>
      <p:bldP spid="56" grpId="0"/>
      <p:bldP spid="63" grpId="0" animBg="1"/>
      <p:bldP spid="6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Shrinking the aperture</a:t>
            </a: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1000" y="5105400"/>
            <a:ext cx="8229600" cy="1447800"/>
          </a:xfrm>
        </p:spPr>
        <p:txBody>
          <a:bodyPr/>
          <a:lstStyle/>
          <a:p>
            <a:r>
              <a:rPr lang="en-US" smtClean="0"/>
              <a:t>Why not make the aperture as small as possible?</a:t>
            </a:r>
          </a:p>
          <a:p>
            <a:pPr lvl="1"/>
            <a:r>
              <a:rPr lang="en-US" smtClean="0"/>
              <a:t>Less light gets through</a:t>
            </a:r>
          </a:p>
          <a:p>
            <a:pPr lvl="1"/>
            <a:r>
              <a:rPr lang="en-US" smtClean="0"/>
              <a:t>Diffraction effects…</a:t>
            </a:r>
          </a:p>
        </p:txBody>
      </p:sp>
      <p:sp>
        <p:nvSpPr>
          <p:cNvPr id="33796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pic>
        <p:nvPicPr>
          <p:cNvPr id="33797" name="Picture 10" descr="pinhole_diff2"/>
          <p:cNvPicPr>
            <a:picLocks noChangeAspect="1" noChangeArrowheads="1"/>
          </p:cNvPicPr>
          <p:nvPr/>
        </p:nvPicPr>
        <p:blipFill>
          <a:blip r:embed="rId3" cstate="print"/>
          <a:srcRect b="32597"/>
          <a:stretch>
            <a:fillRect/>
          </a:stretch>
        </p:blipFill>
        <p:spPr bwMode="auto">
          <a:xfrm>
            <a:off x="2057400" y="990600"/>
            <a:ext cx="5105400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08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Shrinking the aperture</a:t>
            </a:r>
          </a:p>
        </p:txBody>
      </p:sp>
      <p:pic>
        <p:nvPicPr>
          <p:cNvPr id="34819" name="Picture 3" descr="pinhole_dif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990600"/>
            <a:ext cx="5105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818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Facing Real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undesired effects in real situations</a:t>
            </a:r>
          </a:p>
          <a:p>
            <a:pPr lvl="1"/>
            <a:r>
              <a:rPr lang="en-US" dirty="0" smtClean="0"/>
              <a:t>perspective distortion</a:t>
            </a:r>
          </a:p>
          <a:p>
            <a:pPr lvl="1"/>
            <a:endParaRPr lang="en-US" dirty="0"/>
          </a:p>
          <a:p>
            <a:r>
              <a:rPr lang="en-US" dirty="0" smtClean="0"/>
              <a:t>Camera artifacts</a:t>
            </a:r>
          </a:p>
          <a:p>
            <a:pPr lvl="1"/>
            <a:r>
              <a:rPr lang="en-US" dirty="0" smtClean="0"/>
              <a:t>aperture is not infinitely small</a:t>
            </a:r>
          </a:p>
        </p:txBody>
      </p:sp>
    </p:spTree>
    <p:extLst>
      <p:ext uri="{BB962C8B-B14F-4D97-AF65-F5344CB8AC3E}">
        <p14:creationId xmlns:p14="http://schemas.microsoft.com/office/powerpoint/2010/main" val="412218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524000"/>
          </a:xfrm>
        </p:spPr>
        <p:txBody>
          <a:bodyPr/>
          <a:lstStyle/>
          <a:p>
            <a:r>
              <a:rPr lang="en-US" dirty="0" smtClean="0"/>
              <a:t>A lens focuses light onto the film</a:t>
            </a:r>
          </a:p>
          <a:p>
            <a:pPr lvl="1"/>
            <a:r>
              <a:rPr lang="en-US" dirty="0" smtClean="0"/>
              <a:t>Thin lens model:</a:t>
            </a:r>
          </a:p>
          <a:p>
            <a:pPr lvl="2"/>
            <a:r>
              <a:rPr lang="en-US" dirty="0" smtClean="0"/>
              <a:t>Rays passing through the center are not deviated</a:t>
            </a:r>
            <a:br>
              <a:rPr lang="en-US" dirty="0" smtClean="0"/>
            </a:br>
            <a:r>
              <a:rPr lang="en-US" dirty="0" smtClean="0"/>
              <a:t>(pinhole projection model still holds)</a:t>
            </a:r>
          </a:p>
        </p:txBody>
      </p:sp>
      <p:pic>
        <p:nvPicPr>
          <p:cNvPr id="35844" name="Picture 4" descr="image-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31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2271713" y="2271713"/>
            <a:ext cx="4746625" cy="1690687"/>
            <a:chOff x="1431" y="1431"/>
            <a:chExt cx="2990" cy="1065"/>
          </a:xfrm>
        </p:grpSpPr>
        <p:sp>
          <p:nvSpPr>
            <p:cNvPr id="35847" name="Line 5"/>
            <p:cNvSpPr>
              <a:spLocks noChangeShapeType="1"/>
            </p:cNvSpPr>
            <p:nvPr/>
          </p:nvSpPr>
          <p:spPr bwMode="auto">
            <a:xfrm>
              <a:off x="1459" y="1451"/>
              <a:ext cx="2962" cy="10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48" name="Oval 6"/>
            <p:cNvSpPr>
              <a:spLocks noChangeArrowheads="1"/>
            </p:cNvSpPr>
            <p:nvPr/>
          </p:nvSpPr>
          <p:spPr bwMode="auto">
            <a:xfrm>
              <a:off x="1431" y="1431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9" name="Line 10"/>
            <p:cNvSpPr>
              <a:spLocks noChangeShapeType="1"/>
            </p:cNvSpPr>
            <p:nvPr/>
          </p:nvSpPr>
          <p:spPr bwMode="auto">
            <a:xfrm>
              <a:off x="2928" y="1584"/>
              <a:ext cx="1493" cy="90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0" name="Oval 27"/>
            <p:cNvSpPr>
              <a:spLocks noChangeArrowheads="1"/>
            </p:cNvSpPr>
            <p:nvPr/>
          </p:nvSpPr>
          <p:spPr bwMode="auto">
            <a:xfrm>
              <a:off x="2903" y="1932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1" name="Line 9"/>
            <p:cNvSpPr>
              <a:spLocks noChangeShapeType="1"/>
            </p:cNvSpPr>
            <p:nvPr/>
          </p:nvSpPr>
          <p:spPr bwMode="auto">
            <a:xfrm>
              <a:off x="1459" y="1451"/>
              <a:ext cx="1469" cy="13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852" name="Group 11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grpSp>
            <p:nvGrpSpPr>
              <p:cNvPr id="35855" name="Group 12"/>
              <p:cNvGrpSpPr>
                <a:grpSpLocks/>
              </p:cNvGrpSpPr>
              <p:nvPr/>
            </p:nvGrpSpPr>
            <p:grpSpPr bwMode="auto">
              <a:xfrm>
                <a:off x="1459" y="1451"/>
                <a:ext cx="2962" cy="1035"/>
                <a:chOff x="1459" y="1451"/>
                <a:chExt cx="2962" cy="1035"/>
              </a:xfrm>
            </p:grpSpPr>
            <p:sp>
              <p:nvSpPr>
                <p:cNvPr id="35859" name="Line 13"/>
                <p:cNvSpPr>
                  <a:spLocks noChangeShapeType="1"/>
                </p:cNvSpPr>
                <p:nvPr/>
              </p:nvSpPr>
              <p:spPr bwMode="auto">
                <a:xfrm>
                  <a:off x="1459" y="1451"/>
                  <a:ext cx="1465" cy="235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60" name="Line 14"/>
                <p:cNvSpPr>
                  <a:spLocks noChangeShapeType="1"/>
                </p:cNvSpPr>
                <p:nvPr/>
              </p:nvSpPr>
              <p:spPr bwMode="auto">
                <a:xfrm>
                  <a:off x="2924" y="1686"/>
                  <a:ext cx="1497" cy="80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5856" name="Group 15"/>
              <p:cNvGrpSpPr>
                <a:grpSpLocks/>
              </p:cNvGrpSpPr>
              <p:nvPr/>
            </p:nvGrpSpPr>
            <p:grpSpPr bwMode="auto">
              <a:xfrm>
                <a:off x="1459" y="1451"/>
                <a:ext cx="2962" cy="1035"/>
                <a:chOff x="1459" y="1451"/>
                <a:chExt cx="2962" cy="1035"/>
              </a:xfrm>
            </p:grpSpPr>
            <p:sp>
              <p:nvSpPr>
                <p:cNvPr id="35857" name="Line 16"/>
                <p:cNvSpPr>
                  <a:spLocks noChangeShapeType="1"/>
                </p:cNvSpPr>
                <p:nvPr/>
              </p:nvSpPr>
              <p:spPr bwMode="auto">
                <a:xfrm>
                  <a:off x="1459" y="1451"/>
                  <a:ext cx="1465" cy="363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58" name="Line 17"/>
                <p:cNvSpPr>
                  <a:spLocks noChangeShapeType="1"/>
                </p:cNvSpPr>
                <p:nvPr/>
              </p:nvSpPr>
              <p:spPr bwMode="auto">
                <a:xfrm>
                  <a:off x="2924" y="1814"/>
                  <a:ext cx="1497" cy="67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5853" name="Line 33"/>
            <p:cNvSpPr>
              <a:spLocks noChangeShapeType="1"/>
            </p:cNvSpPr>
            <p:nvPr/>
          </p:nvSpPr>
          <p:spPr bwMode="auto">
            <a:xfrm flipV="1">
              <a:off x="1440" y="1440"/>
              <a:ext cx="148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4" name="Line 34"/>
            <p:cNvSpPr>
              <a:spLocks noChangeShapeType="1"/>
            </p:cNvSpPr>
            <p:nvPr/>
          </p:nvSpPr>
          <p:spPr bwMode="auto">
            <a:xfrm>
              <a:off x="2928" y="1440"/>
              <a:ext cx="1488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991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524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 lens focuses light onto the film</a:t>
            </a:r>
          </a:p>
          <a:p>
            <a:pPr lvl="1"/>
            <a:r>
              <a:rPr lang="en-US" dirty="0" smtClean="0"/>
              <a:t>Thin lens model:</a:t>
            </a:r>
          </a:p>
          <a:p>
            <a:pPr lvl="2"/>
            <a:r>
              <a:rPr lang="en-US" dirty="0" smtClean="0"/>
              <a:t>Rays passing through the center are not deviated</a:t>
            </a:r>
            <a:br>
              <a:rPr lang="en-US" dirty="0" smtClean="0"/>
            </a:br>
            <a:r>
              <a:rPr lang="en-US" dirty="0" smtClean="0"/>
              <a:t>(pinhole projection model still holds)</a:t>
            </a:r>
          </a:p>
          <a:p>
            <a:pPr lvl="2"/>
            <a:r>
              <a:rPr lang="en-US" dirty="0" smtClean="0"/>
              <a:t>All parallel rays converge to one point on a plane located at the </a:t>
            </a:r>
            <a:r>
              <a:rPr lang="en-US" i="1" dirty="0" smtClean="0"/>
              <a:t>focal length</a:t>
            </a:r>
            <a:r>
              <a:rPr lang="en-US" dirty="0" smtClean="0"/>
              <a:t> </a:t>
            </a:r>
            <a:r>
              <a:rPr lang="en-US" i="1" dirty="0" smtClean="0"/>
              <a:t>f</a:t>
            </a:r>
          </a:p>
        </p:txBody>
      </p:sp>
      <p:pic>
        <p:nvPicPr>
          <p:cNvPr id="36868" name="Picture 4" descr="image-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sp>
        <p:nvSpPr>
          <p:cNvPr id="36870" name="Oval 12"/>
          <p:cNvSpPr>
            <a:spLocks noChangeArrowheads="1"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Line 13"/>
          <p:cNvSpPr>
            <a:spLocks noChangeShapeType="1"/>
          </p:cNvSpPr>
          <p:nvPr/>
        </p:nvSpPr>
        <p:spPr bwMode="auto">
          <a:xfrm>
            <a:off x="4648200" y="2514600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2" name="Oval 14"/>
          <p:cNvSpPr>
            <a:spLocks noChangeArrowheads="1"/>
          </p:cNvSpPr>
          <p:nvPr/>
        </p:nvSpPr>
        <p:spPr bwMode="auto">
          <a:xfrm>
            <a:off x="4572000" y="312420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Line 23"/>
          <p:cNvSpPr>
            <a:spLocks noChangeShapeType="1"/>
          </p:cNvSpPr>
          <p:nvPr/>
        </p:nvSpPr>
        <p:spPr bwMode="auto">
          <a:xfrm flipV="1">
            <a:off x="2286000" y="22860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4" name="Line 24"/>
          <p:cNvSpPr>
            <a:spLocks noChangeShapeType="1"/>
          </p:cNvSpPr>
          <p:nvPr/>
        </p:nvSpPr>
        <p:spPr bwMode="auto">
          <a:xfrm>
            <a:off x="4648200" y="2286000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5" name="Line 25"/>
          <p:cNvSpPr>
            <a:spLocks noChangeShapeType="1"/>
          </p:cNvSpPr>
          <p:nvPr/>
        </p:nvSpPr>
        <p:spPr bwMode="auto">
          <a:xfrm flipV="1">
            <a:off x="2286000" y="25146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6" name="Line 26"/>
          <p:cNvSpPr>
            <a:spLocks noChangeShapeType="1"/>
          </p:cNvSpPr>
          <p:nvPr/>
        </p:nvSpPr>
        <p:spPr bwMode="auto">
          <a:xfrm flipV="1">
            <a:off x="2286000" y="27432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7" name="Line 27"/>
          <p:cNvSpPr>
            <a:spLocks noChangeShapeType="1"/>
          </p:cNvSpPr>
          <p:nvPr/>
        </p:nvSpPr>
        <p:spPr bwMode="auto">
          <a:xfrm flipV="1">
            <a:off x="2286000" y="29718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8" name="Line 28"/>
          <p:cNvSpPr>
            <a:spLocks noChangeShapeType="1"/>
          </p:cNvSpPr>
          <p:nvPr/>
        </p:nvSpPr>
        <p:spPr bwMode="auto">
          <a:xfrm flipV="1">
            <a:off x="2286000" y="3200400"/>
            <a:ext cx="3657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9" name="Line 29"/>
          <p:cNvSpPr>
            <a:spLocks noChangeShapeType="1"/>
          </p:cNvSpPr>
          <p:nvPr/>
        </p:nvSpPr>
        <p:spPr bwMode="auto">
          <a:xfrm flipV="1">
            <a:off x="2286000" y="34290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0" name="Line 30"/>
          <p:cNvSpPr>
            <a:spLocks noChangeShapeType="1"/>
          </p:cNvSpPr>
          <p:nvPr/>
        </p:nvSpPr>
        <p:spPr bwMode="auto">
          <a:xfrm flipV="1">
            <a:off x="2286000" y="36576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1" name="Line 31"/>
          <p:cNvSpPr>
            <a:spLocks noChangeShapeType="1"/>
          </p:cNvSpPr>
          <p:nvPr/>
        </p:nvSpPr>
        <p:spPr bwMode="auto">
          <a:xfrm flipV="1">
            <a:off x="2286000" y="38862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2" name="Line 32"/>
          <p:cNvSpPr>
            <a:spLocks noChangeShapeType="1"/>
          </p:cNvSpPr>
          <p:nvPr/>
        </p:nvSpPr>
        <p:spPr bwMode="auto">
          <a:xfrm flipV="1">
            <a:off x="2286000" y="41148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3" name="Line 33"/>
          <p:cNvSpPr>
            <a:spLocks noChangeShapeType="1"/>
          </p:cNvSpPr>
          <p:nvPr/>
        </p:nvSpPr>
        <p:spPr bwMode="auto">
          <a:xfrm>
            <a:off x="4648200" y="2743200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4" name="Line 34"/>
          <p:cNvSpPr>
            <a:spLocks noChangeShapeType="1"/>
          </p:cNvSpPr>
          <p:nvPr/>
        </p:nvSpPr>
        <p:spPr bwMode="auto">
          <a:xfrm>
            <a:off x="4648200" y="2971800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5" name="Line 35"/>
          <p:cNvSpPr>
            <a:spLocks noChangeShapeType="1"/>
          </p:cNvSpPr>
          <p:nvPr/>
        </p:nvSpPr>
        <p:spPr bwMode="auto">
          <a:xfrm flipV="1">
            <a:off x="4648200" y="3200400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6" name="Line 36"/>
          <p:cNvSpPr>
            <a:spLocks noChangeShapeType="1"/>
          </p:cNvSpPr>
          <p:nvPr/>
        </p:nvSpPr>
        <p:spPr bwMode="auto">
          <a:xfrm flipV="1">
            <a:off x="4648200" y="3200400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7" name="Line 37"/>
          <p:cNvSpPr>
            <a:spLocks noChangeShapeType="1"/>
          </p:cNvSpPr>
          <p:nvPr/>
        </p:nvSpPr>
        <p:spPr bwMode="auto">
          <a:xfrm flipV="1">
            <a:off x="4648200" y="3200400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8" name="Line 38"/>
          <p:cNvSpPr>
            <a:spLocks noChangeShapeType="1"/>
          </p:cNvSpPr>
          <p:nvPr/>
        </p:nvSpPr>
        <p:spPr bwMode="auto">
          <a:xfrm flipV="1">
            <a:off x="4648200" y="3200400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9" name="Oval 39"/>
          <p:cNvSpPr>
            <a:spLocks noChangeArrowheads="1"/>
          </p:cNvSpPr>
          <p:nvPr/>
        </p:nvSpPr>
        <p:spPr bwMode="auto">
          <a:xfrm>
            <a:off x="5867400" y="312420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Text Box 40"/>
          <p:cNvSpPr txBox="1">
            <a:spLocks noChangeArrowheads="1"/>
          </p:cNvSpPr>
          <p:nvPr/>
        </p:nvSpPr>
        <p:spPr bwMode="auto">
          <a:xfrm>
            <a:off x="5622925" y="2498725"/>
            <a:ext cx="1109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focal point</a:t>
            </a:r>
          </a:p>
        </p:txBody>
      </p:sp>
      <p:sp>
        <p:nvSpPr>
          <p:cNvPr id="36891" name="Line 41"/>
          <p:cNvSpPr>
            <a:spLocks noChangeShapeType="1"/>
          </p:cNvSpPr>
          <p:nvPr/>
        </p:nvSpPr>
        <p:spPr bwMode="auto">
          <a:xfrm>
            <a:off x="5943600" y="31242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2" name="Line 42"/>
          <p:cNvSpPr>
            <a:spLocks noChangeShapeType="1"/>
          </p:cNvSpPr>
          <p:nvPr/>
        </p:nvSpPr>
        <p:spPr bwMode="auto">
          <a:xfrm flipH="1">
            <a:off x="4648200" y="4114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93" name="Line 43"/>
          <p:cNvSpPr>
            <a:spLocks noChangeShapeType="1"/>
          </p:cNvSpPr>
          <p:nvPr/>
        </p:nvSpPr>
        <p:spPr bwMode="auto">
          <a:xfrm>
            <a:off x="5486400" y="4114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94" name="Line 44"/>
          <p:cNvSpPr>
            <a:spLocks noChangeShapeType="1"/>
          </p:cNvSpPr>
          <p:nvPr/>
        </p:nvSpPr>
        <p:spPr bwMode="auto">
          <a:xfrm>
            <a:off x="4648200" y="3200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5" name="Text Box 45"/>
          <p:cNvSpPr txBox="1">
            <a:spLocks noChangeArrowheads="1"/>
          </p:cNvSpPr>
          <p:nvPr/>
        </p:nvSpPr>
        <p:spPr bwMode="auto">
          <a:xfrm>
            <a:off x="5200650" y="3810000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/>
              <a:t>f</a:t>
            </a:r>
          </a:p>
        </p:txBody>
      </p:sp>
      <p:sp>
        <p:nvSpPr>
          <p:cNvPr id="36896" name="Line 46"/>
          <p:cNvSpPr>
            <a:spLocks noChangeShapeType="1"/>
          </p:cNvSpPr>
          <p:nvPr/>
        </p:nvSpPr>
        <p:spPr bwMode="auto">
          <a:xfrm flipH="1">
            <a:off x="5943600" y="2819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2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524000"/>
          </a:xfrm>
        </p:spPr>
        <p:txBody>
          <a:bodyPr/>
          <a:lstStyle/>
          <a:p>
            <a:r>
              <a:rPr lang="en-US" dirty="0" smtClean="0"/>
              <a:t>A lens focuses light onto the film</a:t>
            </a:r>
          </a:p>
          <a:p>
            <a:pPr lvl="1"/>
            <a:r>
              <a:rPr lang="en-US" dirty="0" smtClean="0"/>
              <a:t>There is a specific distance at which objects are “in focus”</a:t>
            </a:r>
          </a:p>
          <a:p>
            <a:pPr lvl="2"/>
            <a:r>
              <a:rPr lang="en-US" dirty="0" smtClean="0"/>
              <a:t>other points project to a “circle of confusion” in the image</a:t>
            </a:r>
          </a:p>
        </p:txBody>
      </p:sp>
      <p:pic>
        <p:nvPicPr>
          <p:cNvPr id="37892" name="Picture 4" descr="image-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Line 5"/>
          <p:cNvSpPr>
            <a:spLocks noChangeShapeType="1"/>
          </p:cNvSpPr>
          <p:nvPr/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Oval 7"/>
          <p:cNvSpPr>
            <a:spLocks noChangeArrowheads="1"/>
          </p:cNvSpPr>
          <p:nvPr/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2316163" y="2303463"/>
            <a:ext cx="2332037" cy="2111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>
            <a:off x="4648200" y="2514600"/>
            <a:ext cx="2370138" cy="14319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7898" name="Group 10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37915" name="Group 11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37919" name="Line 12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0" name="Line 13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916" name="Group 14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37917" name="Line 15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8" name="Line 16"/>
              <p:cNvSpPr>
                <a:spLocks noChangeShapeType="1"/>
              </p:cNvSpPr>
              <p:nvPr/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37907" name="Line 18"/>
            <p:cNvSpPr>
              <a:spLocks noChangeShapeType="1"/>
            </p:cNvSpPr>
            <p:nvPr/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908" name="Group 19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37909" name="Line 20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0" name="Line 21"/>
              <p:cNvSpPr>
                <a:spLocks noChangeShapeType="1"/>
              </p:cNvSpPr>
              <p:nvPr/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1" name="Line 22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2" name="Line 23"/>
              <p:cNvSpPr>
                <a:spLocks noChangeShapeType="1"/>
              </p:cNvSpPr>
              <p:nvPr/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3" name="Line 24"/>
              <p:cNvSpPr>
                <a:spLocks noChangeShapeType="1"/>
              </p:cNvSpPr>
              <p:nvPr/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4" name="Line 25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7900" name="Oval 26"/>
          <p:cNvSpPr>
            <a:spLocks noChangeArrowheads="1"/>
          </p:cNvSpPr>
          <p:nvPr/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37905" name="Text Box 28"/>
            <p:cNvSpPr txBox="1">
              <a:spLocks noChangeArrowheads="1"/>
            </p:cNvSpPr>
            <p:nvPr/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“circle of </a:t>
              </a:r>
            </a:p>
            <a:p>
              <a:pPr algn="ctr"/>
              <a:r>
                <a:rPr lang="en-US" sz="1800"/>
                <a:t>confusion”</a:t>
              </a:r>
            </a:p>
          </p:txBody>
        </p:sp>
        <p:sp>
          <p:nvSpPr>
            <p:cNvPr id="37906" name="Line 29"/>
            <p:cNvSpPr>
              <a:spLocks noChangeShapeType="1"/>
            </p:cNvSpPr>
            <p:nvPr/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902" name="Text Box 30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sp>
        <p:nvSpPr>
          <p:cNvPr id="37903" name="Line 31"/>
          <p:cNvSpPr>
            <a:spLocks noChangeShapeType="1"/>
          </p:cNvSpPr>
          <p:nvPr/>
        </p:nvSpPr>
        <p:spPr bwMode="auto">
          <a:xfrm flipV="1">
            <a:off x="2286000" y="22860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4" name="Line 32"/>
          <p:cNvSpPr>
            <a:spLocks noChangeShapeType="1"/>
          </p:cNvSpPr>
          <p:nvPr/>
        </p:nvSpPr>
        <p:spPr bwMode="auto">
          <a:xfrm>
            <a:off x="4648200" y="2286000"/>
            <a:ext cx="2362200" cy="1676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9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Thin lens formula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What is the relation between the focal length (f), 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distance of the object from the optical center (D), 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and the distance at which the object will be in focus (D’)?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5" name="Line 3"/>
          <p:cNvSpPr>
            <a:spLocks noChangeShapeType="1"/>
          </p:cNvSpPr>
          <p:nvPr/>
        </p:nvSpPr>
        <p:spPr bwMode="auto">
          <a:xfrm>
            <a:off x="2422525" y="3567113"/>
            <a:ext cx="0" cy="1804987"/>
          </a:xfrm>
          <a:prstGeom prst="line">
            <a:avLst/>
          </a:prstGeom>
          <a:noFill/>
          <a:ln w="76200">
            <a:solidFill>
              <a:srgbClr val="02FFFF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5057775" y="4330700"/>
            <a:ext cx="138113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 flipH="1" flipV="1">
            <a:off x="965200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 flipH="1">
            <a:off x="965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5057775" y="3429000"/>
            <a:ext cx="138113" cy="138113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2282825" y="3498850"/>
            <a:ext cx="207963" cy="1943100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1381125" y="4330700"/>
            <a:ext cx="1397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 flipH="1">
            <a:off x="965200" y="3498850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 flipH="1" flipV="1">
            <a:off x="2352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965200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5" name="Line 13"/>
          <p:cNvSpPr>
            <a:spLocks noChangeShapeType="1"/>
          </p:cNvSpPr>
          <p:nvPr/>
        </p:nvSpPr>
        <p:spPr bwMode="auto">
          <a:xfrm>
            <a:off x="5127625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1524000" y="3048000"/>
            <a:ext cx="336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 flipH="1">
            <a:off x="2514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3352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38929" name="Line 17"/>
          <p:cNvSpPr>
            <a:spLocks noChangeShapeType="1"/>
          </p:cNvSpPr>
          <p:nvPr/>
        </p:nvSpPr>
        <p:spPr bwMode="auto">
          <a:xfrm flipH="1">
            <a:off x="990600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1219200" y="2286000"/>
            <a:ext cx="67197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</a:rPr>
              <a:t>D’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 flipH="1">
            <a:off x="1295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7331075" y="6462713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 smtClean="0"/>
              <a:t>Slide by </a:t>
            </a:r>
            <a:r>
              <a:rPr lang="en-US" sz="1200" dirty="0" err="1" smtClean="0"/>
              <a:t>Frédo</a:t>
            </a:r>
            <a:r>
              <a:rPr lang="en-US" sz="1200" dirty="0" smtClean="0"/>
              <a:t> Durand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4648200" y="601980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object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0529" y="5943600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image plane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3206" y="601533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971322"/>
      </p:ext>
    </p:extLst>
  </p:cSld>
  <p:clrMapOvr>
    <a:masterClrMapping/>
  </p:clrMapOvr>
  <p:transition advTm="285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Thin lens formula</a:t>
            </a:r>
          </a:p>
        </p:txBody>
      </p:sp>
      <p:sp>
        <p:nvSpPr>
          <p:cNvPr id="39939" name="Line 3"/>
          <p:cNvSpPr>
            <a:spLocks noChangeShapeType="1"/>
          </p:cNvSpPr>
          <p:nvPr/>
        </p:nvSpPr>
        <p:spPr bwMode="auto">
          <a:xfrm>
            <a:off x="2422525" y="3567113"/>
            <a:ext cx="0" cy="1804987"/>
          </a:xfrm>
          <a:prstGeom prst="line">
            <a:avLst/>
          </a:prstGeom>
          <a:noFill/>
          <a:ln w="76200">
            <a:solidFill>
              <a:srgbClr val="02FFFF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0" name="Oval 4"/>
          <p:cNvSpPr>
            <a:spLocks noChangeArrowheads="1"/>
          </p:cNvSpPr>
          <p:nvPr/>
        </p:nvSpPr>
        <p:spPr bwMode="auto">
          <a:xfrm>
            <a:off x="5057775" y="4330700"/>
            <a:ext cx="138113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 flipH="1" flipV="1">
            <a:off x="965200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 flipH="1">
            <a:off x="965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3" name="Oval 7"/>
          <p:cNvSpPr>
            <a:spLocks noChangeArrowheads="1"/>
          </p:cNvSpPr>
          <p:nvPr/>
        </p:nvSpPr>
        <p:spPr bwMode="auto">
          <a:xfrm>
            <a:off x="5057775" y="3429000"/>
            <a:ext cx="138113" cy="138113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9944" name="Oval 8"/>
          <p:cNvSpPr>
            <a:spLocks noChangeArrowheads="1"/>
          </p:cNvSpPr>
          <p:nvPr/>
        </p:nvSpPr>
        <p:spPr bwMode="auto">
          <a:xfrm>
            <a:off x="2282825" y="3498850"/>
            <a:ext cx="207963" cy="1943100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9945" name="Oval 9"/>
          <p:cNvSpPr>
            <a:spLocks noChangeArrowheads="1"/>
          </p:cNvSpPr>
          <p:nvPr/>
        </p:nvSpPr>
        <p:spPr bwMode="auto">
          <a:xfrm>
            <a:off x="1381125" y="4330700"/>
            <a:ext cx="1397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 flipH="1">
            <a:off x="965200" y="3498850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 flipH="1" flipV="1">
            <a:off x="2352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>
            <a:off x="965200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>
            <a:off x="5127625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1524000" y="3048000"/>
            <a:ext cx="336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 flipH="1">
            <a:off x="2514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52" name="Text Box 16"/>
          <p:cNvSpPr txBox="1">
            <a:spLocks noChangeArrowheads="1"/>
          </p:cNvSpPr>
          <p:nvPr/>
        </p:nvSpPr>
        <p:spPr bwMode="auto">
          <a:xfrm>
            <a:off x="3352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39953" name="Line 17"/>
          <p:cNvSpPr>
            <a:spLocks noChangeShapeType="1"/>
          </p:cNvSpPr>
          <p:nvPr/>
        </p:nvSpPr>
        <p:spPr bwMode="auto">
          <a:xfrm flipH="1">
            <a:off x="990600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54" name="Text Box 18"/>
          <p:cNvSpPr txBox="1">
            <a:spLocks noChangeArrowheads="1"/>
          </p:cNvSpPr>
          <p:nvPr/>
        </p:nvSpPr>
        <p:spPr bwMode="auto">
          <a:xfrm>
            <a:off x="1219200" y="2286000"/>
            <a:ext cx="666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D’</a:t>
            </a: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 flipH="1">
            <a:off x="1295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56" name="Text Box 20"/>
          <p:cNvSpPr txBox="1">
            <a:spLocks noChangeArrowheads="1"/>
          </p:cNvSpPr>
          <p:nvPr/>
        </p:nvSpPr>
        <p:spPr bwMode="auto">
          <a:xfrm>
            <a:off x="441325" y="1108075"/>
            <a:ext cx="3802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Similar triangles everywhere!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7331075" y="6462713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 smtClean="0"/>
              <a:t>Slide by </a:t>
            </a:r>
            <a:r>
              <a:rPr lang="en-US" sz="1200" dirty="0" err="1" smtClean="0"/>
              <a:t>Frédo</a:t>
            </a:r>
            <a:r>
              <a:rPr lang="en-US" sz="1200" dirty="0" smtClean="0"/>
              <a:t> Durand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4648200" y="601980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object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0529" y="5943600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image plane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3206" y="601533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060301"/>
      </p:ext>
    </p:extLst>
  </p:cSld>
  <p:clrMapOvr>
    <a:masterClrMapping/>
  </p:clrMapOvr>
  <p:transition advTm="285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Thin lens formula</a:t>
            </a:r>
          </a:p>
        </p:txBody>
      </p:sp>
      <p:sp>
        <p:nvSpPr>
          <p:cNvPr id="40963" name="Line 3"/>
          <p:cNvSpPr>
            <a:spLocks noChangeShapeType="1"/>
          </p:cNvSpPr>
          <p:nvPr/>
        </p:nvSpPr>
        <p:spPr bwMode="auto">
          <a:xfrm>
            <a:off x="2422525" y="3567113"/>
            <a:ext cx="0" cy="1804987"/>
          </a:xfrm>
          <a:prstGeom prst="line">
            <a:avLst/>
          </a:prstGeom>
          <a:noFill/>
          <a:ln w="76200">
            <a:solidFill>
              <a:srgbClr val="02FFFF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64" name="Line 5"/>
          <p:cNvSpPr>
            <a:spLocks noChangeShapeType="1"/>
          </p:cNvSpPr>
          <p:nvPr/>
        </p:nvSpPr>
        <p:spPr bwMode="auto">
          <a:xfrm flipH="1" flipV="1">
            <a:off x="965200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65" name="Line 6"/>
          <p:cNvSpPr>
            <a:spLocks noChangeShapeType="1"/>
          </p:cNvSpPr>
          <p:nvPr/>
        </p:nvSpPr>
        <p:spPr bwMode="auto">
          <a:xfrm flipH="1">
            <a:off x="965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66" name="Oval 8"/>
          <p:cNvSpPr>
            <a:spLocks noChangeArrowheads="1"/>
          </p:cNvSpPr>
          <p:nvPr/>
        </p:nvSpPr>
        <p:spPr bwMode="auto">
          <a:xfrm>
            <a:off x="2282825" y="3498850"/>
            <a:ext cx="207963" cy="1943100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0967" name="Line 10"/>
          <p:cNvSpPr>
            <a:spLocks noChangeShapeType="1"/>
          </p:cNvSpPr>
          <p:nvPr/>
        </p:nvSpPr>
        <p:spPr bwMode="auto">
          <a:xfrm flipH="1">
            <a:off x="965200" y="3498850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68" name="Line 11"/>
          <p:cNvSpPr>
            <a:spLocks noChangeShapeType="1"/>
          </p:cNvSpPr>
          <p:nvPr/>
        </p:nvSpPr>
        <p:spPr bwMode="auto">
          <a:xfrm flipH="1" flipV="1">
            <a:off x="2352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69" name="Line 12"/>
          <p:cNvSpPr>
            <a:spLocks noChangeShapeType="1"/>
          </p:cNvSpPr>
          <p:nvPr/>
        </p:nvSpPr>
        <p:spPr bwMode="auto">
          <a:xfrm>
            <a:off x="965200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70" name="Line 13"/>
          <p:cNvSpPr>
            <a:spLocks noChangeShapeType="1"/>
          </p:cNvSpPr>
          <p:nvPr/>
        </p:nvSpPr>
        <p:spPr bwMode="auto">
          <a:xfrm>
            <a:off x="5127625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71" name="Text Box 14"/>
          <p:cNvSpPr txBox="1">
            <a:spLocks noChangeArrowheads="1"/>
          </p:cNvSpPr>
          <p:nvPr/>
        </p:nvSpPr>
        <p:spPr bwMode="auto">
          <a:xfrm>
            <a:off x="1524000" y="3048000"/>
            <a:ext cx="336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40972" name="Line 15"/>
          <p:cNvSpPr>
            <a:spLocks noChangeShapeType="1"/>
          </p:cNvSpPr>
          <p:nvPr/>
        </p:nvSpPr>
        <p:spPr bwMode="auto">
          <a:xfrm flipH="1">
            <a:off x="2514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73" name="Text Box 16"/>
          <p:cNvSpPr txBox="1">
            <a:spLocks noChangeArrowheads="1"/>
          </p:cNvSpPr>
          <p:nvPr/>
        </p:nvSpPr>
        <p:spPr bwMode="auto">
          <a:xfrm>
            <a:off x="3352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40974" name="Line 17"/>
          <p:cNvSpPr>
            <a:spLocks noChangeShapeType="1"/>
          </p:cNvSpPr>
          <p:nvPr/>
        </p:nvSpPr>
        <p:spPr bwMode="auto">
          <a:xfrm flipH="1">
            <a:off x="990600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75" name="Text Box 18"/>
          <p:cNvSpPr txBox="1">
            <a:spLocks noChangeArrowheads="1"/>
          </p:cNvSpPr>
          <p:nvPr/>
        </p:nvSpPr>
        <p:spPr bwMode="auto">
          <a:xfrm>
            <a:off x="1219200" y="2286000"/>
            <a:ext cx="666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D’</a:t>
            </a:r>
          </a:p>
        </p:txBody>
      </p:sp>
      <p:sp>
        <p:nvSpPr>
          <p:cNvPr id="40976" name="Line 19"/>
          <p:cNvSpPr>
            <a:spLocks noChangeShapeType="1"/>
          </p:cNvSpPr>
          <p:nvPr/>
        </p:nvSpPr>
        <p:spPr bwMode="auto">
          <a:xfrm flipH="1">
            <a:off x="1295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77" name="Text Box 20"/>
          <p:cNvSpPr txBox="1">
            <a:spLocks noChangeArrowheads="1"/>
          </p:cNvSpPr>
          <p:nvPr/>
        </p:nvSpPr>
        <p:spPr bwMode="auto">
          <a:xfrm>
            <a:off x="441325" y="1108075"/>
            <a:ext cx="3802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Similar triangles everywhere!</a:t>
            </a:r>
          </a:p>
        </p:txBody>
      </p:sp>
      <p:sp>
        <p:nvSpPr>
          <p:cNvPr id="40978" name="Freeform 21"/>
          <p:cNvSpPr>
            <a:spLocks/>
          </p:cNvSpPr>
          <p:nvPr/>
        </p:nvSpPr>
        <p:spPr bwMode="auto">
          <a:xfrm>
            <a:off x="2438400" y="3505200"/>
            <a:ext cx="2667000" cy="914400"/>
          </a:xfrm>
          <a:custGeom>
            <a:avLst/>
            <a:gdLst>
              <a:gd name="T0" fmla="*/ 0 w 1200"/>
              <a:gd name="T1" fmla="*/ 1244237031 h 672"/>
              <a:gd name="T2" fmla="*/ 2147483647 w 1200"/>
              <a:gd name="T3" fmla="*/ 1244237031 h 672"/>
              <a:gd name="T4" fmla="*/ 2147483647 w 1200"/>
              <a:gd name="T5" fmla="*/ 0 h 672"/>
              <a:gd name="T6" fmla="*/ 0 w 1200"/>
              <a:gd name="T7" fmla="*/ 1244237031 h 672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672"/>
              <a:gd name="T14" fmla="*/ 1200 w 1200"/>
              <a:gd name="T15" fmla="*/ 672 h 6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672">
                <a:moveTo>
                  <a:pt x="0" y="672"/>
                </a:moveTo>
                <a:lnTo>
                  <a:pt x="1200" y="672"/>
                </a:lnTo>
                <a:lnTo>
                  <a:pt x="1200" y="0"/>
                </a:lnTo>
                <a:lnTo>
                  <a:pt x="0" y="672"/>
                </a:lnTo>
                <a:close/>
              </a:path>
            </a:pathLst>
          </a:custGeom>
          <a:solidFill>
            <a:srgbClr val="FFFF66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79" name="Freeform 22"/>
          <p:cNvSpPr>
            <a:spLocks/>
          </p:cNvSpPr>
          <p:nvPr/>
        </p:nvSpPr>
        <p:spPr bwMode="auto">
          <a:xfrm rot="10800000">
            <a:off x="965200" y="4395788"/>
            <a:ext cx="1397000" cy="481012"/>
          </a:xfrm>
          <a:custGeom>
            <a:avLst/>
            <a:gdLst>
              <a:gd name="T0" fmla="*/ 0 w 1200"/>
              <a:gd name="T1" fmla="*/ 344304346 h 672"/>
              <a:gd name="T2" fmla="*/ 1626340754 w 1200"/>
              <a:gd name="T3" fmla="*/ 344304346 h 672"/>
              <a:gd name="T4" fmla="*/ 1626340754 w 1200"/>
              <a:gd name="T5" fmla="*/ 0 h 672"/>
              <a:gd name="T6" fmla="*/ 0 w 1200"/>
              <a:gd name="T7" fmla="*/ 344304346 h 672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672"/>
              <a:gd name="T14" fmla="*/ 1200 w 1200"/>
              <a:gd name="T15" fmla="*/ 672 h 6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672">
                <a:moveTo>
                  <a:pt x="0" y="672"/>
                </a:moveTo>
                <a:lnTo>
                  <a:pt x="1200" y="672"/>
                </a:lnTo>
                <a:lnTo>
                  <a:pt x="1200" y="0"/>
                </a:lnTo>
                <a:lnTo>
                  <a:pt x="0" y="672"/>
                </a:lnTo>
                <a:close/>
              </a:path>
            </a:pathLst>
          </a:custGeom>
          <a:solidFill>
            <a:srgbClr val="FFFF66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80" name="Text Box 23"/>
          <p:cNvSpPr txBox="1">
            <a:spLocks noChangeArrowheads="1"/>
          </p:cNvSpPr>
          <p:nvPr/>
        </p:nvSpPr>
        <p:spPr bwMode="auto">
          <a:xfrm>
            <a:off x="457200" y="4270375"/>
            <a:ext cx="5651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y’</a:t>
            </a:r>
          </a:p>
        </p:txBody>
      </p:sp>
      <p:sp>
        <p:nvSpPr>
          <p:cNvPr id="40981" name="Text Box 24"/>
          <p:cNvSpPr txBox="1">
            <a:spLocks noChangeArrowheads="1"/>
          </p:cNvSpPr>
          <p:nvPr/>
        </p:nvSpPr>
        <p:spPr bwMode="auto">
          <a:xfrm>
            <a:off x="5257800" y="3584575"/>
            <a:ext cx="412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y</a:t>
            </a:r>
          </a:p>
        </p:txBody>
      </p:sp>
      <p:sp>
        <p:nvSpPr>
          <p:cNvPr id="40982" name="Text Box 25"/>
          <p:cNvSpPr txBox="1">
            <a:spLocks noChangeArrowheads="1"/>
          </p:cNvSpPr>
          <p:nvPr/>
        </p:nvSpPr>
        <p:spPr bwMode="auto">
          <a:xfrm>
            <a:off x="5029200" y="914400"/>
            <a:ext cx="23463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y’/y = D’/D</a:t>
            </a:r>
          </a:p>
        </p:txBody>
      </p:sp>
      <p:sp>
        <p:nvSpPr>
          <p:cNvPr id="40983" name="Oval 9"/>
          <p:cNvSpPr>
            <a:spLocks noChangeArrowheads="1"/>
          </p:cNvSpPr>
          <p:nvPr/>
        </p:nvSpPr>
        <p:spPr bwMode="auto">
          <a:xfrm>
            <a:off x="1381125" y="4330700"/>
            <a:ext cx="1397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0984" name="Oval 4"/>
          <p:cNvSpPr>
            <a:spLocks noChangeArrowheads="1"/>
          </p:cNvSpPr>
          <p:nvPr/>
        </p:nvSpPr>
        <p:spPr bwMode="auto">
          <a:xfrm>
            <a:off x="5057775" y="4330700"/>
            <a:ext cx="138113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0985" name="Oval 7"/>
          <p:cNvSpPr>
            <a:spLocks noChangeArrowheads="1"/>
          </p:cNvSpPr>
          <p:nvPr/>
        </p:nvSpPr>
        <p:spPr bwMode="auto">
          <a:xfrm>
            <a:off x="5057775" y="3429000"/>
            <a:ext cx="138113" cy="138113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7331075" y="6462713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 smtClean="0"/>
              <a:t>Slide by </a:t>
            </a:r>
            <a:r>
              <a:rPr lang="en-US" sz="1200" dirty="0" err="1" smtClean="0"/>
              <a:t>Frédo</a:t>
            </a:r>
            <a:r>
              <a:rPr lang="en-US" sz="1200" dirty="0" smtClean="0"/>
              <a:t> Durand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648200" y="601980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object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0529" y="5943600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image plane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3206" y="601533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160655"/>
      </p:ext>
    </p:extLst>
  </p:cSld>
  <p:clrMapOvr>
    <a:masterClrMapping/>
  </p:clrMapOvr>
  <p:transition advTm="285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Thin lens formula</a:t>
            </a:r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>
            <a:off x="2422525" y="3567113"/>
            <a:ext cx="0" cy="1804987"/>
          </a:xfrm>
          <a:prstGeom prst="line">
            <a:avLst/>
          </a:prstGeom>
          <a:noFill/>
          <a:ln w="76200">
            <a:solidFill>
              <a:srgbClr val="02FFFF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88" name="Line 5"/>
          <p:cNvSpPr>
            <a:spLocks noChangeShapeType="1"/>
          </p:cNvSpPr>
          <p:nvPr/>
        </p:nvSpPr>
        <p:spPr bwMode="auto">
          <a:xfrm flipH="1" flipV="1">
            <a:off x="965200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89" name="Line 6"/>
          <p:cNvSpPr>
            <a:spLocks noChangeShapeType="1"/>
          </p:cNvSpPr>
          <p:nvPr/>
        </p:nvSpPr>
        <p:spPr bwMode="auto">
          <a:xfrm flipH="1">
            <a:off x="965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0" name="Oval 8"/>
          <p:cNvSpPr>
            <a:spLocks noChangeArrowheads="1"/>
          </p:cNvSpPr>
          <p:nvPr/>
        </p:nvSpPr>
        <p:spPr bwMode="auto">
          <a:xfrm>
            <a:off x="2282825" y="3498850"/>
            <a:ext cx="207963" cy="1943100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1991" name="Line 10"/>
          <p:cNvSpPr>
            <a:spLocks noChangeShapeType="1"/>
          </p:cNvSpPr>
          <p:nvPr/>
        </p:nvSpPr>
        <p:spPr bwMode="auto">
          <a:xfrm flipH="1">
            <a:off x="965200" y="3498850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2" name="Line 11"/>
          <p:cNvSpPr>
            <a:spLocks noChangeShapeType="1"/>
          </p:cNvSpPr>
          <p:nvPr/>
        </p:nvSpPr>
        <p:spPr bwMode="auto">
          <a:xfrm flipH="1" flipV="1">
            <a:off x="2352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3" name="Line 12"/>
          <p:cNvSpPr>
            <a:spLocks noChangeShapeType="1"/>
          </p:cNvSpPr>
          <p:nvPr/>
        </p:nvSpPr>
        <p:spPr bwMode="auto">
          <a:xfrm>
            <a:off x="965200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4" name="Line 13"/>
          <p:cNvSpPr>
            <a:spLocks noChangeShapeType="1"/>
          </p:cNvSpPr>
          <p:nvPr/>
        </p:nvSpPr>
        <p:spPr bwMode="auto">
          <a:xfrm>
            <a:off x="5127625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5" name="Text Box 14"/>
          <p:cNvSpPr txBox="1">
            <a:spLocks noChangeArrowheads="1"/>
          </p:cNvSpPr>
          <p:nvPr/>
        </p:nvSpPr>
        <p:spPr bwMode="auto">
          <a:xfrm>
            <a:off x="1524000" y="3048000"/>
            <a:ext cx="336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41996" name="Line 15"/>
          <p:cNvSpPr>
            <a:spLocks noChangeShapeType="1"/>
          </p:cNvSpPr>
          <p:nvPr/>
        </p:nvSpPr>
        <p:spPr bwMode="auto">
          <a:xfrm flipH="1">
            <a:off x="2514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997" name="Text Box 16"/>
          <p:cNvSpPr txBox="1">
            <a:spLocks noChangeArrowheads="1"/>
          </p:cNvSpPr>
          <p:nvPr/>
        </p:nvSpPr>
        <p:spPr bwMode="auto">
          <a:xfrm>
            <a:off x="3352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41998" name="Line 17"/>
          <p:cNvSpPr>
            <a:spLocks noChangeShapeType="1"/>
          </p:cNvSpPr>
          <p:nvPr/>
        </p:nvSpPr>
        <p:spPr bwMode="auto">
          <a:xfrm flipH="1">
            <a:off x="990600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999" name="Text Box 18"/>
          <p:cNvSpPr txBox="1">
            <a:spLocks noChangeArrowheads="1"/>
          </p:cNvSpPr>
          <p:nvPr/>
        </p:nvSpPr>
        <p:spPr bwMode="auto">
          <a:xfrm>
            <a:off x="1219200" y="2286000"/>
            <a:ext cx="666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D’</a:t>
            </a:r>
          </a:p>
        </p:txBody>
      </p:sp>
      <p:sp>
        <p:nvSpPr>
          <p:cNvPr id="42000" name="Line 19"/>
          <p:cNvSpPr>
            <a:spLocks noChangeShapeType="1"/>
          </p:cNvSpPr>
          <p:nvPr/>
        </p:nvSpPr>
        <p:spPr bwMode="auto">
          <a:xfrm flipH="1">
            <a:off x="1295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01" name="Text Box 20"/>
          <p:cNvSpPr txBox="1">
            <a:spLocks noChangeArrowheads="1"/>
          </p:cNvSpPr>
          <p:nvPr/>
        </p:nvSpPr>
        <p:spPr bwMode="auto">
          <a:xfrm>
            <a:off x="441325" y="1108075"/>
            <a:ext cx="3802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Similar triangles everywhere!</a:t>
            </a:r>
          </a:p>
        </p:txBody>
      </p:sp>
      <p:sp>
        <p:nvSpPr>
          <p:cNvPr id="42002" name="Freeform 21"/>
          <p:cNvSpPr>
            <a:spLocks/>
          </p:cNvSpPr>
          <p:nvPr/>
        </p:nvSpPr>
        <p:spPr bwMode="auto">
          <a:xfrm>
            <a:off x="1462088" y="3481388"/>
            <a:ext cx="900112" cy="914400"/>
          </a:xfrm>
          <a:custGeom>
            <a:avLst/>
            <a:gdLst>
              <a:gd name="T0" fmla="*/ 0 w 1200"/>
              <a:gd name="T1" fmla="*/ 1244237031 h 672"/>
              <a:gd name="T2" fmla="*/ 675167923 w 1200"/>
              <a:gd name="T3" fmla="*/ 1244237031 h 672"/>
              <a:gd name="T4" fmla="*/ 675167923 w 1200"/>
              <a:gd name="T5" fmla="*/ 0 h 672"/>
              <a:gd name="T6" fmla="*/ 0 w 1200"/>
              <a:gd name="T7" fmla="*/ 1244237031 h 672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672"/>
              <a:gd name="T14" fmla="*/ 1200 w 1200"/>
              <a:gd name="T15" fmla="*/ 672 h 6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672">
                <a:moveTo>
                  <a:pt x="0" y="672"/>
                </a:moveTo>
                <a:lnTo>
                  <a:pt x="1200" y="672"/>
                </a:lnTo>
                <a:lnTo>
                  <a:pt x="1200" y="0"/>
                </a:lnTo>
                <a:lnTo>
                  <a:pt x="0" y="672"/>
                </a:lnTo>
                <a:close/>
              </a:path>
            </a:pathLst>
          </a:custGeom>
          <a:solidFill>
            <a:srgbClr val="FFFF66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03" name="Freeform 22"/>
          <p:cNvSpPr>
            <a:spLocks/>
          </p:cNvSpPr>
          <p:nvPr/>
        </p:nvSpPr>
        <p:spPr bwMode="auto">
          <a:xfrm rot="10800000">
            <a:off x="965200" y="4395788"/>
            <a:ext cx="482600" cy="481012"/>
          </a:xfrm>
          <a:custGeom>
            <a:avLst/>
            <a:gdLst>
              <a:gd name="T0" fmla="*/ 0 w 1200"/>
              <a:gd name="T1" fmla="*/ 344304346 h 672"/>
              <a:gd name="T2" fmla="*/ 194085605 w 1200"/>
              <a:gd name="T3" fmla="*/ 344304346 h 672"/>
              <a:gd name="T4" fmla="*/ 194085605 w 1200"/>
              <a:gd name="T5" fmla="*/ 0 h 672"/>
              <a:gd name="T6" fmla="*/ 0 w 1200"/>
              <a:gd name="T7" fmla="*/ 344304346 h 672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672"/>
              <a:gd name="T14" fmla="*/ 1200 w 1200"/>
              <a:gd name="T15" fmla="*/ 672 h 6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672">
                <a:moveTo>
                  <a:pt x="0" y="672"/>
                </a:moveTo>
                <a:lnTo>
                  <a:pt x="1200" y="672"/>
                </a:lnTo>
                <a:lnTo>
                  <a:pt x="1200" y="0"/>
                </a:lnTo>
                <a:lnTo>
                  <a:pt x="0" y="672"/>
                </a:lnTo>
                <a:close/>
              </a:path>
            </a:pathLst>
          </a:custGeom>
          <a:solidFill>
            <a:srgbClr val="FFFF66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04" name="Text Box 23"/>
          <p:cNvSpPr txBox="1">
            <a:spLocks noChangeArrowheads="1"/>
          </p:cNvSpPr>
          <p:nvPr/>
        </p:nvSpPr>
        <p:spPr bwMode="auto">
          <a:xfrm>
            <a:off x="457200" y="4270375"/>
            <a:ext cx="5651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y’</a:t>
            </a:r>
          </a:p>
        </p:txBody>
      </p:sp>
      <p:sp>
        <p:nvSpPr>
          <p:cNvPr id="42005" name="Text Box 24"/>
          <p:cNvSpPr txBox="1">
            <a:spLocks noChangeArrowheads="1"/>
          </p:cNvSpPr>
          <p:nvPr/>
        </p:nvSpPr>
        <p:spPr bwMode="auto">
          <a:xfrm>
            <a:off x="5257800" y="3584575"/>
            <a:ext cx="412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y</a:t>
            </a:r>
          </a:p>
        </p:txBody>
      </p:sp>
      <p:sp>
        <p:nvSpPr>
          <p:cNvPr id="42006" name="Text Box 25"/>
          <p:cNvSpPr txBox="1">
            <a:spLocks noChangeArrowheads="1"/>
          </p:cNvSpPr>
          <p:nvPr/>
        </p:nvSpPr>
        <p:spPr bwMode="auto">
          <a:xfrm>
            <a:off x="5029200" y="914400"/>
            <a:ext cx="23463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y’/y = D’/D</a:t>
            </a:r>
          </a:p>
        </p:txBody>
      </p:sp>
      <p:sp>
        <p:nvSpPr>
          <p:cNvPr id="42007" name="Text Box 26"/>
          <p:cNvSpPr txBox="1">
            <a:spLocks noChangeArrowheads="1"/>
          </p:cNvSpPr>
          <p:nvPr/>
        </p:nvSpPr>
        <p:spPr bwMode="auto">
          <a:xfrm>
            <a:off x="5029200" y="1600200"/>
            <a:ext cx="2803525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y’/y = (D’-f)/f</a:t>
            </a:r>
          </a:p>
        </p:txBody>
      </p:sp>
      <p:sp>
        <p:nvSpPr>
          <p:cNvPr id="42008" name="Oval 7"/>
          <p:cNvSpPr>
            <a:spLocks noChangeArrowheads="1"/>
          </p:cNvSpPr>
          <p:nvPr/>
        </p:nvSpPr>
        <p:spPr bwMode="auto">
          <a:xfrm>
            <a:off x="5057775" y="3429000"/>
            <a:ext cx="138113" cy="138113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2009" name="Oval 4"/>
          <p:cNvSpPr>
            <a:spLocks noChangeArrowheads="1"/>
          </p:cNvSpPr>
          <p:nvPr/>
        </p:nvSpPr>
        <p:spPr bwMode="auto">
          <a:xfrm>
            <a:off x="5057775" y="4330700"/>
            <a:ext cx="138113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2010" name="Oval 9"/>
          <p:cNvSpPr>
            <a:spLocks noChangeArrowheads="1"/>
          </p:cNvSpPr>
          <p:nvPr/>
        </p:nvSpPr>
        <p:spPr bwMode="auto">
          <a:xfrm>
            <a:off x="1381125" y="4330700"/>
            <a:ext cx="1397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7331075" y="6462713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 smtClean="0"/>
              <a:t>Slide by </a:t>
            </a:r>
            <a:r>
              <a:rPr lang="en-US" sz="1200" dirty="0" err="1" smtClean="0"/>
              <a:t>Frédo</a:t>
            </a:r>
            <a:r>
              <a:rPr lang="en-US" sz="1200" dirty="0" smtClean="0"/>
              <a:t> Durand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648200" y="601980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object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0529" y="5943600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image plane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3206" y="601533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224554"/>
      </p:ext>
    </p:extLst>
  </p:cSld>
  <p:clrMapOvr>
    <a:masterClrMapping/>
  </p:clrMapOvr>
  <p:transition advTm="285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Capture an Object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Barrier is known as </a:t>
            </a:r>
            <a:r>
              <a:rPr lang="en-US" b="1" i="1" dirty="0" smtClean="0"/>
              <a:t>aperture</a:t>
            </a:r>
          </a:p>
          <a:p>
            <a:pPr lvl="1"/>
            <a:r>
              <a:rPr lang="en-US" dirty="0" smtClean="0"/>
              <a:t>blocks of most of the rays</a:t>
            </a:r>
          </a:p>
          <a:p>
            <a:pPr lvl="1"/>
            <a:r>
              <a:rPr lang="en-US" dirty="0" smtClean="0"/>
              <a:t>reduces blur</a:t>
            </a:r>
          </a:p>
          <a:p>
            <a:pPr lvl="1"/>
            <a:endParaRPr lang="en-US" dirty="0"/>
          </a:p>
        </p:txBody>
      </p:sp>
      <p:pic>
        <p:nvPicPr>
          <p:cNvPr id="9" name="Picture 10" descr="pinhole_diff2"/>
          <p:cNvPicPr>
            <a:picLocks noChangeAspect="1" noChangeArrowheads="1"/>
          </p:cNvPicPr>
          <p:nvPr/>
        </p:nvPicPr>
        <p:blipFill>
          <a:blip r:embed="rId2" cstate="print"/>
          <a:srcRect b="32597"/>
          <a:stretch>
            <a:fillRect/>
          </a:stretch>
        </p:blipFill>
        <p:spPr bwMode="auto">
          <a:xfrm>
            <a:off x="2057400" y="2273300"/>
            <a:ext cx="5105400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507765" y="6581001"/>
            <a:ext cx="1636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source: S. Seitz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7562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Thin lens formula</a:t>
            </a:r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2422525" y="3567113"/>
            <a:ext cx="0" cy="1804987"/>
          </a:xfrm>
          <a:prstGeom prst="line">
            <a:avLst/>
          </a:prstGeom>
          <a:noFill/>
          <a:ln w="76200">
            <a:solidFill>
              <a:srgbClr val="02FFFF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H="1" flipV="1">
            <a:off x="965200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flipH="1">
            <a:off x="965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4" name="Oval 7"/>
          <p:cNvSpPr>
            <a:spLocks noChangeArrowheads="1"/>
          </p:cNvSpPr>
          <p:nvPr/>
        </p:nvSpPr>
        <p:spPr bwMode="auto">
          <a:xfrm>
            <a:off x="2282825" y="3498850"/>
            <a:ext cx="207963" cy="1943100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3015" name="Line 9"/>
          <p:cNvSpPr>
            <a:spLocks noChangeShapeType="1"/>
          </p:cNvSpPr>
          <p:nvPr/>
        </p:nvSpPr>
        <p:spPr bwMode="auto">
          <a:xfrm flipH="1">
            <a:off x="965200" y="3498850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6" name="Line 10"/>
          <p:cNvSpPr>
            <a:spLocks noChangeShapeType="1"/>
          </p:cNvSpPr>
          <p:nvPr/>
        </p:nvSpPr>
        <p:spPr bwMode="auto">
          <a:xfrm flipH="1" flipV="1">
            <a:off x="2352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7" name="Line 11"/>
          <p:cNvSpPr>
            <a:spLocks noChangeShapeType="1"/>
          </p:cNvSpPr>
          <p:nvPr/>
        </p:nvSpPr>
        <p:spPr bwMode="auto">
          <a:xfrm>
            <a:off x="965200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8" name="Line 12"/>
          <p:cNvSpPr>
            <a:spLocks noChangeShapeType="1"/>
          </p:cNvSpPr>
          <p:nvPr/>
        </p:nvSpPr>
        <p:spPr bwMode="auto">
          <a:xfrm>
            <a:off x="5127625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9" name="Text Box 13"/>
          <p:cNvSpPr txBox="1">
            <a:spLocks noChangeArrowheads="1"/>
          </p:cNvSpPr>
          <p:nvPr/>
        </p:nvSpPr>
        <p:spPr bwMode="auto">
          <a:xfrm>
            <a:off x="1524000" y="3048000"/>
            <a:ext cx="336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43020" name="Line 14"/>
          <p:cNvSpPr>
            <a:spLocks noChangeShapeType="1"/>
          </p:cNvSpPr>
          <p:nvPr/>
        </p:nvSpPr>
        <p:spPr bwMode="auto">
          <a:xfrm flipH="1">
            <a:off x="2514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3352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flipH="1">
            <a:off x="990600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23" name="Text Box 17"/>
          <p:cNvSpPr txBox="1">
            <a:spLocks noChangeArrowheads="1"/>
          </p:cNvSpPr>
          <p:nvPr/>
        </p:nvSpPr>
        <p:spPr bwMode="auto">
          <a:xfrm>
            <a:off x="1219200" y="2286000"/>
            <a:ext cx="666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D’</a:t>
            </a:r>
          </a:p>
        </p:txBody>
      </p:sp>
      <p:sp>
        <p:nvSpPr>
          <p:cNvPr id="43024" name="Text Box 18"/>
          <p:cNvSpPr txBox="1">
            <a:spLocks noChangeArrowheads="1"/>
          </p:cNvSpPr>
          <p:nvPr/>
        </p:nvSpPr>
        <p:spPr bwMode="auto">
          <a:xfrm>
            <a:off x="762000" y="923925"/>
            <a:ext cx="412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1</a:t>
            </a:r>
          </a:p>
        </p:txBody>
      </p:sp>
      <p:sp>
        <p:nvSpPr>
          <p:cNvPr id="43025" name="Text Box 19"/>
          <p:cNvSpPr txBox="1">
            <a:spLocks noChangeArrowheads="1"/>
          </p:cNvSpPr>
          <p:nvPr/>
        </p:nvSpPr>
        <p:spPr bwMode="auto">
          <a:xfrm>
            <a:off x="609600" y="1416050"/>
            <a:ext cx="666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D’</a:t>
            </a:r>
          </a:p>
        </p:txBody>
      </p:sp>
      <p:sp>
        <p:nvSpPr>
          <p:cNvPr id="43026" name="Text Box 20"/>
          <p:cNvSpPr txBox="1">
            <a:spLocks noChangeArrowheads="1"/>
          </p:cNvSpPr>
          <p:nvPr/>
        </p:nvSpPr>
        <p:spPr bwMode="auto">
          <a:xfrm>
            <a:off x="1524000" y="14160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D</a:t>
            </a:r>
          </a:p>
        </p:txBody>
      </p:sp>
      <p:sp>
        <p:nvSpPr>
          <p:cNvPr id="43027" name="Text Box 21"/>
          <p:cNvSpPr txBox="1">
            <a:spLocks noChangeArrowheads="1"/>
          </p:cNvSpPr>
          <p:nvPr/>
        </p:nvSpPr>
        <p:spPr bwMode="auto">
          <a:xfrm>
            <a:off x="1539875" y="923925"/>
            <a:ext cx="412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1</a:t>
            </a:r>
          </a:p>
        </p:txBody>
      </p:sp>
      <p:sp>
        <p:nvSpPr>
          <p:cNvPr id="43028" name="Text Box 22"/>
          <p:cNvSpPr txBox="1">
            <a:spLocks noChangeArrowheads="1"/>
          </p:cNvSpPr>
          <p:nvPr/>
        </p:nvSpPr>
        <p:spPr bwMode="auto">
          <a:xfrm>
            <a:off x="2482850" y="923925"/>
            <a:ext cx="412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1</a:t>
            </a:r>
          </a:p>
        </p:txBody>
      </p:sp>
      <p:sp>
        <p:nvSpPr>
          <p:cNvPr id="43029" name="Text Box 23"/>
          <p:cNvSpPr txBox="1">
            <a:spLocks noChangeArrowheads="1"/>
          </p:cNvSpPr>
          <p:nvPr/>
        </p:nvSpPr>
        <p:spPr bwMode="auto">
          <a:xfrm>
            <a:off x="2514600" y="1416050"/>
            <a:ext cx="336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f</a:t>
            </a:r>
          </a:p>
        </p:txBody>
      </p:sp>
      <p:sp>
        <p:nvSpPr>
          <p:cNvPr id="43030" name="Line 24"/>
          <p:cNvSpPr>
            <a:spLocks noChangeShapeType="1"/>
          </p:cNvSpPr>
          <p:nvPr/>
        </p:nvSpPr>
        <p:spPr bwMode="auto">
          <a:xfrm>
            <a:off x="1587500" y="1489075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31" name="Line 25"/>
          <p:cNvSpPr>
            <a:spLocks noChangeShapeType="1"/>
          </p:cNvSpPr>
          <p:nvPr/>
        </p:nvSpPr>
        <p:spPr bwMode="auto">
          <a:xfrm>
            <a:off x="685800" y="1489075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32" name="Line 26"/>
          <p:cNvSpPr>
            <a:spLocks noChangeShapeType="1"/>
          </p:cNvSpPr>
          <p:nvPr/>
        </p:nvSpPr>
        <p:spPr bwMode="auto">
          <a:xfrm>
            <a:off x="2514600" y="1489075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33" name="Text Box 27"/>
          <p:cNvSpPr txBox="1">
            <a:spLocks noChangeArrowheads="1"/>
          </p:cNvSpPr>
          <p:nvPr/>
        </p:nvSpPr>
        <p:spPr bwMode="auto">
          <a:xfrm>
            <a:off x="1158875" y="1152525"/>
            <a:ext cx="4413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+</a:t>
            </a:r>
          </a:p>
        </p:txBody>
      </p:sp>
      <p:sp>
        <p:nvSpPr>
          <p:cNvPr id="43034" name="Text Box 28"/>
          <p:cNvSpPr txBox="1">
            <a:spLocks noChangeArrowheads="1"/>
          </p:cNvSpPr>
          <p:nvPr/>
        </p:nvSpPr>
        <p:spPr bwMode="auto">
          <a:xfrm>
            <a:off x="2085975" y="1152525"/>
            <a:ext cx="4413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=</a:t>
            </a:r>
          </a:p>
        </p:txBody>
      </p:sp>
      <p:sp>
        <p:nvSpPr>
          <p:cNvPr id="43035" name="Line 29"/>
          <p:cNvSpPr>
            <a:spLocks noChangeShapeType="1"/>
          </p:cNvSpPr>
          <p:nvPr/>
        </p:nvSpPr>
        <p:spPr bwMode="auto">
          <a:xfrm flipH="1">
            <a:off x="1295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36" name="Rectangle 30"/>
          <p:cNvSpPr>
            <a:spLocks noChangeArrowheads="1"/>
          </p:cNvSpPr>
          <p:nvPr/>
        </p:nvSpPr>
        <p:spPr bwMode="auto">
          <a:xfrm>
            <a:off x="381000" y="914400"/>
            <a:ext cx="2895600" cy="1219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3037" name="Text Box 34"/>
          <p:cNvSpPr txBox="1">
            <a:spLocks noChangeArrowheads="1"/>
          </p:cNvSpPr>
          <p:nvPr/>
        </p:nvSpPr>
        <p:spPr bwMode="auto">
          <a:xfrm>
            <a:off x="3743325" y="987425"/>
            <a:ext cx="50704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Palatino Linotype" pitchFamily="18" charset="0"/>
              </a:rPr>
              <a:t>Any point satisfying the thin lens equation is in focus.</a:t>
            </a:r>
          </a:p>
        </p:txBody>
      </p:sp>
      <p:sp>
        <p:nvSpPr>
          <p:cNvPr id="43038" name="Oval 8"/>
          <p:cNvSpPr>
            <a:spLocks noChangeArrowheads="1"/>
          </p:cNvSpPr>
          <p:nvPr/>
        </p:nvSpPr>
        <p:spPr bwMode="auto">
          <a:xfrm>
            <a:off x="1381125" y="4330700"/>
            <a:ext cx="1397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3039" name="Oval 6"/>
          <p:cNvSpPr>
            <a:spLocks noChangeArrowheads="1"/>
          </p:cNvSpPr>
          <p:nvPr/>
        </p:nvSpPr>
        <p:spPr bwMode="auto">
          <a:xfrm>
            <a:off x="5057775" y="3429000"/>
            <a:ext cx="138113" cy="138113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7331075" y="6462713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 smtClean="0"/>
              <a:t>Slide by </a:t>
            </a:r>
            <a:r>
              <a:rPr lang="en-US" sz="1200" dirty="0" err="1" smtClean="0"/>
              <a:t>Frédo</a:t>
            </a:r>
            <a:r>
              <a:rPr lang="en-US" sz="1200" dirty="0" smtClean="0"/>
              <a:t> Durand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4648200" y="601980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object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0529" y="5943600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image plane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63206" y="601533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239742"/>
      </p:ext>
    </p:extLst>
  </p:cSld>
  <p:clrMapOvr>
    <a:masterClrMapping/>
  </p:clrMapOvr>
  <p:transition advTm="285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Lenses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Zoom lens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92" y="1380765"/>
            <a:ext cx="6754272" cy="2968325"/>
          </a:xfrm>
          <a:prstGeom prst="rect">
            <a:avLst/>
          </a:prstGeom>
        </p:spPr>
      </p:pic>
      <p:pic>
        <p:nvPicPr>
          <p:cNvPr id="3" name="Picture 2" descr="Zoom_prinzi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75" y="4349090"/>
            <a:ext cx="3190195" cy="23926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5446" y="6427420"/>
            <a:ext cx="15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</a:t>
            </a:r>
            <a:r>
              <a:rPr lang="en-US" dirty="0" err="1" smtClean="0"/>
              <a:t>Simal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24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215149" y="6504395"/>
            <a:ext cx="196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S. </a:t>
            </a:r>
            <a:r>
              <a:rPr lang="en-US" dirty="0" err="1" smtClean="0"/>
              <a:t>Lazebnik</a:t>
            </a:r>
            <a:endParaRPr lang="en-US" dirty="0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Lens Flaws: Chromatic Aberration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458200" cy="5257800"/>
          </a:xfrm>
        </p:spPr>
        <p:txBody>
          <a:bodyPr/>
          <a:lstStyle/>
          <a:p>
            <a:r>
              <a:rPr lang="en-US" smtClean="0"/>
              <a:t>Lens has different refractive indices for different wavelengths: causes color fringing</a:t>
            </a:r>
          </a:p>
        </p:txBody>
      </p:sp>
      <p:pic>
        <p:nvPicPr>
          <p:cNvPr id="61444" name="Picture 5" descr="chr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7475" y="1981200"/>
            <a:ext cx="4048125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4" name="Text Box 6"/>
          <p:cNvSpPr txBox="1">
            <a:spLocks noChangeArrowheads="1"/>
          </p:cNvSpPr>
          <p:nvPr/>
        </p:nvSpPr>
        <p:spPr bwMode="auto">
          <a:xfrm>
            <a:off x="1143000" y="3962400"/>
            <a:ext cx="2592388" cy="457200"/>
          </a:xfrm>
          <a:prstGeom prst="rect">
            <a:avLst/>
          </a:prstGeom>
          <a:noFill/>
          <a:ln w="317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Near Lens Center</a:t>
            </a:r>
          </a:p>
        </p:txBody>
      </p:sp>
      <p:pic>
        <p:nvPicPr>
          <p:cNvPr id="61446" name="Picture 7" descr="colorAbberY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4005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8" descr="colorAbber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44005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4994275" y="3962400"/>
            <a:ext cx="3235325" cy="457200"/>
          </a:xfrm>
          <a:prstGeom prst="rect">
            <a:avLst/>
          </a:prstGeom>
          <a:noFill/>
          <a:ln w="317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Near Lens Outer Edge</a:t>
            </a:r>
          </a:p>
        </p:txBody>
      </p:sp>
    </p:spTree>
    <p:extLst>
      <p:ext uri="{BB962C8B-B14F-4D97-AF65-F5344CB8AC3E}">
        <p14:creationId xmlns:p14="http://schemas.microsoft.com/office/powerpoint/2010/main" val="377495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4" grpId="0"/>
      <p:bldP spid="25805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Lens flaws: Spherical aberration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Spherical lenses don’t focus light perfectly</a:t>
            </a:r>
          </a:p>
          <a:p>
            <a:r>
              <a:rPr lang="en-US" smtClean="0"/>
              <a:t>	Rays farther from the optical axis focus closer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971800"/>
            <a:ext cx="48006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15149" y="6504395"/>
            <a:ext cx="196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S. </a:t>
            </a:r>
            <a:r>
              <a:rPr lang="en-US" dirty="0" err="1" smtClean="0"/>
              <a:t>Lazebnik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71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Lens flaws: Vignetting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349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143000"/>
            <a:ext cx="4572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3733800"/>
            <a:ext cx="3589338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711575"/>
            <a:ext cx="3589338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215149" y="6504395"/>
            <a:ext cx="196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S. </a:t>
            </a:r>
            <a:r>
              <a:rPr lang="en-US" dirty="0" err="1" smtClean="0"/>
              <a:t>Lazebnik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4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hecht-231-a"/>
          <p:cNvPicPr>
            <a:picLocks noChangeAspect="1" noChangeArrowheads="1"/>
          </p:cNvPicPr>
          <p:nvPr/>
        </p:nvPicPr>
        <p:blipFill>
          <a:blip r:embed="rId3" cstate="print">
            <a:lum bright="-26000" contrast="40000"/>
          </a:blip>
          <a:srcRect/>
          <a:stretch>
            <a:fillRect/>
          </a:stretch>
        </p:blipFill>
        <p:spPr bwMode="auto">
          <a:xfrm>
            <a:off x="1662113" y="1793875"/>
            <a:ext cx="5195887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5"/>
          <p:cNvSpPr txBox="1">
            <a:spLocks noChangeArrowheads="1"/>
          </p:cNvSpPr>
          <p:nvPr/>
        </p:nvSpPr>
        <p:spPr bwMode="auto">
          <a:xfrm>
            <a:off x="1828800" y="3851275"/>
            <a:ext cx="14668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800"/>
              <a:t>No distortion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3657600" y="3851275"/>
            <a:ext cx="1365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800"/>
              <a:t>Pin cushion</a:t>
            </a:r>
          </a:p>
        </p:txBody>
      </p:sp>
      <p:sp>
        <p:nvSpPr>
          <p:cNvPr id="64517" name="Text Box 7"/>
          <p:cNvSpPr txBox="1">
            <a:spLocks noChangeArrowheads="1"/>
          </p:cNvSpPr>
          <p:nvPr/>
        </p:nvSpPr>
        <p:spPr bwMode="auto">
          <a:xfrm>
            <a:off x="5715000" y="3851275"/>
            <a:ext cx="7937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800"/>
              <a:t>Barrel</a:t>
            </a:r>
          </a:p>
        </p:txBody>
      </p:sp>
      <p:sp>
        <p:nvSpPr>
          <p:cNvPr id="645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Radial Distortion</a:t>
            </a:r>
          </a:p>
        </p:txBody>
      </p:sp>
      <p:sp>
        <p:nvSpPr>
          <p:cNvPr id="645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15400" cy="1981200"/>
          </a:xfrm>
        </p:spPr>
        <p:txBody>
          <a:bodyPr/>
          <a:lstStyle/>
          <a:p>
            <a:pPr lvl="1"/>
            <a:r>
              <a:rPr lang="en-US" smtClean="0"/>
              <a:t>Caused by imperfect lenses</a:t>
            </a:r>
          </a:p>
          <a:p>
            <a:pPr lvl="1"/>
            <a:r>
              <a:rPr lang="en-US" smtClean="0"/>
              <a:t>Deviations are most noticeable near the edge of the lens</a:t>
            </a:r>
          </a:p>
        </p:txBody>
      </p:sp>
      <p:pic>
        <p:nvPicPr>
          <p:cNvPr id="6452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4219575"/>
            <a:ext cx="3810000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215149" y="6504395"/>
            <a:ext cx="196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S. </a:t>
            </a:r>
            <a:r>
              <a:rPr lang="en-US" dirty="0" err="1" smtClean="0"/>
              <a:t>Lazebnik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47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Distortion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Brown’s distortion model</a:t>
            </a:r>
          </a:p>
          <a:p>
            <a:pPr lvl="1"/>
            <a:r>
              <a:rPr lang="en-US" dirty="0" smtClean="0"/>
              <a:t>accounts for radial distortion </a:t>
            </a:r>
          </a:p>
          <a:p>
            <a:pPr lvl="1"/>
            <a:r>
              <a:rPr lang="en-US" dirty="0" smtClean="0"/>
              <a:t>accounts for tangential distortion (distortion caused by lens placement errors)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typically K</a:t>
            </a:r>
            <a:r>
              <a:rPr lang="en-US" baseline="-25000" dirty="0" smtClean="0"/>
              <a:t>1</a:t>
            </a:r>
            <a:r>
              <a:rPr lang="en-US" dirty="0" smtClean="0"/>
              <a:t> is used or K</a:t>
            </a:r>
            <a:r>
              <a:rPr lang="en-US" baseline="-25000" dirty="0" smtClean="0"/>
              <a:t>1</a:t>
            </a:r>
            <a:r>
              <a:rPr lang="en-US" dirty="0" smtClean="0"/>
              <a:t>, K</a:t>
            </a:r>
            <a:r>
              <a:rPr lang="en-US" baseline="-25000" dirty="0" smtClean="0"/>
              <a:t>2</a:t>
            </a:r>
            <a:r>
              <a:rPr lang="en-US" dirty="0" smtClean="0"/>
              <a:t>, P</a:t>
            </a:r>
            <a:r>
              <a:rPr lang="en-US" baseline="-25000" dirty="0" smtClean="0"/>
              <a:t>1</a:t>
            </a:r>
            <a:r>
              <a:rPr lang="en-US" dirty="0" smtClean="0"/>
              <a:t>, P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05" y="2686974"/>
            <a:ext cx="8235656" cy="243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05" y="2998925"/>
            <a:ext cx="8235656" cy="2463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129" y="3493408"/>
            <a:ext cx="63952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u</a:t>
            </a:r>
            <a:r>
              <a:rPr lang="en-US" dirty="0" smtClean="0"/>
              <a:t>,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u</a:t>
            </a:r>
            <a:r>
              <a:rPr lang="en-US" dirty="0" smtClean="0"/>
              <a:t>) undistorted image point as in ideal pinhole camera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d</a:t>
            </a:r>
            <a:r>
              <a:rPr lang="en-US" dirty="0" err="1" smtClean="0"/>
              <a:t>,y</a:t>
            </a:r>
            <a:r>
              <a:rPr lang="en-US" baseline="-25000" dirty="0" err="1" smtClean="0"/>
              <a:t>d</a:t>
            </a:r>
            <a:r>
              <a:rPr lang="en-US" dirty="0" smtClean="0"/>
              <a:t>) distorted image point of camera with radial distortion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c</a:t>
            </a:r>
            <a:r>
              <a:rPr lang="en-US" dirty="0" err="1" smtClean="0"/>
              <a:t>,y</a:t>
            </a:r>
            <a:r>
              <a:rPr lang="en-US" baseline="-25000" dirty="0" err="1" smtClean="0"/>
              <a:t>c</a:t>
            </a:r>
            <a:r>
              <a:rPr lang="en-US" dirty="0" smtClean="0"/>
              <a:t>) distortion center</a:t>
            </a:r>
          </a:p>
          <a:p>
            <a:r>
              <a:rPr lang="en-US" dirty="0" err="1" smtClean="0"/>
              <a:t>K</a:t>
            </a:r>
            <a:r>
              <a:rPr lang="en-US" baseline="-25000" dirty="0" err="1" smtClean="0"/>
              <a:t>n</a:t>
            </a:r>
            <a:r>
              <a:rPr lang="en-US" dirty="0" smtClean="0"/>
              <a:t> n-</a:t>
            </a:r>
            <a:r>
              <a:rPr lang="en-US" dirty="0" err="1" smtClean="0"/>
              <a:t>th</a:t>
            </a:r>
            <a:r>
              <a:rPr lang="en-US" dirty="0" smtClean="0"/>
              <a:t> radial distortion coefficient</a:t>
            </a:r>
          </a:p>
          <a:p>
            <a:r>
              <a:rPr lang="en-US" dirty="0" err="1" smtClean="0"/>
              <a:t>P</a:t>
            </a:r>
            <a:r>
              <a:rPr lang="en-US" baseline="-25000" dirty="0" err="1" smtClean="0"/>
              <a:t>n</a:t>
            </a:r>
            <a:r>
              <a:rPr lang="en-US" dirty="0" smtClean="0"/>
              <a:t> n-</a:t>
            </a:r>
            <a:r>
              <a:rPr lang="en-US" dirty="0" err="1" smtClean="0"/>
              <a:t>th</a:t>
            </a:r>
            <a:r>
              <a:rPr lang="en-US" dirty="0" smtClean="0"/>
              <a:t> tangential distortion coefficient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95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Facing Real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undesired effects in real situations</a:t>
            </a:r>
          </a:p>
          <a:p>
            <a:pPr lvl="1"/>
            <a:r>
              <a:rPr lang="en-US" dirty="0" smtClean="0"/>
              <a:t>perspective distortion</a:t>
            </a:r>
          </a:p>
          <a:p>
            <a:pPr lvl="1"/>
            <a:endParaRPr lang="en-US" dirty="0"/>
          </a:p>
          <a:p>
            <a:r>
              <a:rPr lang="en-US" dirty="0" smtClean="0"/>
              <a:t>Camera artifacts</a:t>
            </a:r>
          </a:p>
          <a:p>
            <a:pPr lvl="1"/>
            <a:r>
              <a:rPr lang="en-US" dirty="0" smtClean="0"/>
              <a:t>aperture is not infinitely small</a:t>
            </a:r>
          </a:p>
          <a:p>
            <a:pPr lvl="1"/>
            <a:r>
              <a:rPr lang="en-US" dirty="0" smtClean="0"/>
              <a:t>lens</a:t>
            </a:r>
          </a:p>
          <a:p>
            <a:pPr lvl="1"/>
            <a:r>
              <a:rPr lang="en-US" dirty="0" err="1" smtClean="0"/>
              <a:t>vignetting</a:t>
            </a:r>
            <a:r>
              <a:rPr lang="en-US" dirty="0" smtClean="0"/>
              <a:t>, radial distortion</a:t>
            </a:r>
          </a:p>
        </p:txBody>
      </p:sp>
    </p:spTree>
    <p:extLst>
      <p:ext uri="{BB962C8B-B14F-4D97-AF65-F5344CB8AC3E}">
        <p14:creationId xmlns:p14="http://schemas.microsoft.com/office/powerpoint/2010/main" val="353798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 of Field</a:t>
            </a:r>
          </a:p>
        </p:txBody>
      </p:sp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00200"/>
            <a:ext cx="5713413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600200"/>
            <a:ext cx="23590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Rectangle 7"/>
          <p:cNvSpPr>
            <a:spLocks noChangeArrowheads="1"/>
          </p:cNvSpPr>
          <p:nvPr/>
        </p:nvSpPr>
        <p:spPr bwMode="auto">
          <a:xfrm>
            <a:off x="1752600" y="5867400"/>
            <a:ext cx="5697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hlinkClick r:id="rId5"/>
              </a:rPr>
              <a:t>http://www.cambridgeincolour.com/tutorials/depth-of-field.htm</a:t>
            </a:r>
            <a:endParaRPr lang="en-US" sz="1600"/>
          </a:p>
        </p:txBody>
      </p:sp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7543800" y="6324600"/>
            <a:ext cx="1309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</p:spTree>
    <p:extLst>
      <p:ext uri="{BB962C8B-B14F-4D97-AF65-F5344CB8AC3E}">
        <p14:creationId xmlns:p14="http://schemas.microsoft.com/office/powerpoint/2010/main" val="44781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How can we control the depth of field?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7772400" cy="1905000"/>
          </a:xfrm>
        </p:spPr>
        <p:txBody>
          <a:bodyPr/>
          <a:lstStyle/>
          <a:p>
            <a:r>
              <a:rPr lang="en-US" smtClean="0"/>
              <a:t>Changing the aperture size affects depth of field</a:t>
            </a:r>
          </a:p>
          <a:p>
            <a:pPr lvl="1"/>
            <a:r>
              <a:rPr lang="en-US" smtClean="0"/>
              <a:t>A smaller aperture increases the range in which the object is approximately in focus</a:t>
            </a:r>
          </a:p>
          <a:p>
            <a:pPr lvl="1"/>
            <a:r>
              <a:rPr lang="en-US" smtClean="0"/>
              <a:t>But small aperture reduces amount of light – need to increase exposure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24088" y="1447800"/>
            <a:ext cx="4654550" cy="3076575"/>
            <a:chOff x="1401" y="912"/>
            <a:chExt cx="2932" cy="1938"/>
          </a:xfrm>
        </p:grpSpPr>
        <p:pic>
          <p:nvPicPr>
            <p:cNvPr id="45062" name="Picture 4" descr="depth_of_fiel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01" y="912"/>
              <a:ext cx="2932" cy="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3" name="Line 5"/>
            <p:cNvSpPr>
              <a:spLocks noChangeShapeType="1"/>
            </p:cNvSpPr>
            <p:nvPr/>
          </p:nvSpPr>
          <p:spPr bwMode="auto">
            <a:xfrm>
              <a:off x="4005" y="960"/>
              <a:ext cx="0" cy="7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4" name="Line 6"/>
            <p:cNvSpPr>
              <a:spLocks noChangeShapeType="1"/>
            </p:cNvSpPr>
            <p:nvPr/>
          </p:nvSpPr>
          <p:spPr bwMode="auto">
            <a:xfrm>
              <a:off x="4005" y="2016"/>
              <a:ext cx="0" cy="7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061" name="Text Box 8"/>
          <p:cNvSpPr txBox="1">
            <a:spLocks noChangeArrowheads="1"/>
          </p:cNvSpPr>
          <p:nvPr/>
        </p:nvSpPr>
        <p:spPr bwMode="auto">
          <a:xfrm>
            <a:off x="7543800" y="6583363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</p:spTree>
    <p:extLst>
      <p:ext uri="{BB962C8B-B14F-4D97-AF65-F5344CB8AC3E}">
        <p14:creationId xmlns:p14="http://schemas.microsoft.com/office/powerpoint/2010/main" val="26056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Capture an Object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Barrier is known as </a:t>
            </a:r>
            <a:r>
              <a:rPr lang="en-US" b="1" i="1" dirty="0" smtClean="0"/>
              <a:t>aperture</a:t>
            </a:r>
          </a:p>
          <a:p>
            <a:pPr lvl="1"/>
            <a:r>
              <a:rPr lang="en-US" dirty="0" smtClean="0"/>
              <a:t>blocks of most of the rays</a:t>
            </a:r>
          </a:p>
          <a:p>
            <a:pPr lvl="1"/>
            <a:r>
              <a:rPr lang="en-US" dirty="0" smtClean="0"/>
              <a:t>reduces blur</a:t>
            </a:r>
          </a:p>
          <a:p>
            <a:r>
              <a:rPr lang="en-US" dirty="0" smtClean="0"/>
              <a:t>Pinhole camera (camera </a:t>
            </a:r>
            <a:r>
              <a:rPr lang="en-US" dirty="0" err="1" smtClean="0"/>
              <a:t>obscura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775040" y="5449248"/>
            <a:ext cx="3856320" cy="87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91686" indent="-293764">
              <a:lnSpc>
                <a:spcPct val="110000"/>
              </a:lnSpc>
              <a:spcAft>
                <a:spcPts val="1293"/>
              </a:spcAft>
              <a:defRPr/>
            </a:pPr>
            <a:r>
              <a:rPr lang="en-GB" sz="1500"/>
              <a:t>Interior of camera obscura</a:t>
            </a:r>
          </a:p>
          <a:p>
            <a:pPr marL="391686" indent="-293764">
              <a:lnSpc>
                <a:spcPct val="110000"/>
              </a:lnSpc>
              <a:spcAft>
                <a:spcPts val="1293"/>
              </a:spcAft>
              <a:defRPr/>
            </a:pPr>
            <a:r>
              <a:rPr lang="en-GB" sz="1500"/>
              <a:t>(Sunday Magazine, 1838)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4441" y="5761079"/>
            <a:ext cx="3792960" cy="94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391686" indent="-293764">
              <a:lnSpc>
                <a:spcPct val="140000"/>
              </a:lnSpc>
              <a:spcAft>
                <a:spcPts val="1293"/>
              </a:spcAft>
              <a:defRPr/>
            </a:pPr>
            <a:r>
              <a:rPr lang="en-GB" sz="1500"/>
              <a:t>Camera obscura</a:t>
            </a:r>
          </a:p>
          <a:p>
            <a:pPr marL="391686" indent="-293764">
              <a:lnSpc>
                <a:spcPct val="140000"/>
              </a:lnSpc>
              <a:spcAft>
                <a:spcPts val="1293"/>
              </a:spcAft>
              <a:defRPr/>
            </a:pPr>
            <a:r>
              <a:rPr lang="en-GB" sz="1500"/>
              <a:t>(France, 1830)</a:t>
            </a:r>
          </a:p>
        </p:txBody>
      </p:sp>
      <p:pic>
        <p:nvPicPr>
          <p:cNvPr id="7" name="Picture 5" descr="boxc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920" y="2868497"/>
            <a:ext cx="3886560" cy="239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french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404" y="2774950"/>
            <a:ext cx="2198117" cy="282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37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 Number of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 number (f-stop) ratio of focal length to aperture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3059336"/>
            <a:ext cx="5867400" cy="23368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084684"/>
              </p:ext>
            </p:extLst>
          </p:nvPr>
        </p:nvGraphicFramePr>
        <p:xfrm>
          <a:off x="2461729" y="1825133"/>
          <a:ext cx="3856993" cy="84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3" name="Equation" r:id="rId4" imgW="1968500" imgH="431800" progId="Equation.3">
                  <p:embed/>
                </p:oleObj>
              </mc:Choice>
              <mc:Fallback>
                <p:oleObj name="Equation" r:id="rId4" imgW="1968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61729" y="1825133"/>
                        <a:ext cx="3856993" cy="846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15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Phone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depth of field of a cell phone camera?</a:t>
            </a:r>
          </a:p>
          <a:p>
            <a:pPr lvl="1"/>
            <a:r>
              <a:rPr lang="en-US" dirty="0" smtClean="0"/>
              <a:t>large depth of field</a:t>
            </a:r>
          </a:p>
          <a:p>
            <a:pPr lvl="1"/>
            <a:r>
              <a:rPr lang="en-US" dirty="0" smtClean="0"/>
              <a:t>small aperture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13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Varying the aperture </a:t>
            </a:r>
          </a:p>
        </p:txBody>
      </p:sp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14400"/>
            <a:ext cx="3519488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914400"/>
            <a:ext cx="3519487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949325" y="5867400"/>
            <a:ext cx="34051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/>
          </a:p>
          <a:p>
            <a:pPr algn="ctr"/>
            <a:r>
              <a:rPr lang="en-US" sz="2000"/>
              <a:t>Large aperture  = small DOF</a:t>
            </a:r>
          </a:p>
        </p:txBody>
      </p:sp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4683125" y="5867400"/>
            <a:ext cx="3294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/>
          </a:p>
          <a:p>
            <a:pPr algn="ctr"/>
            <a:r>
              <a:rPr lang="en-US" sz="2000"/>
              <a:t>Small aperture = large DOF</a:t>
            </a:r>
          </a:p>
        </p:txBody>
      </p:sp>
      <p:sp>
        <p:nvSpPr>
          <p:cNvPr id="46087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</p:spTree>
    <p:extLst>
      <p:ext uri="{BB962C8B-B14F-4D97-AF65-F5344CB8AC3E}">
        <p14:creationId xmlns:p14="http://schemas.microsoft.com/office/powerpoint/2010/main" val="259474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Facing Real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undesired effects in real situations</a:t>
            </a:r>
          </a:p>
          <a:p>
            <a:pPr lvl="1"/>
            <a:r>
              <a:rPr lang="en-US" dirty="0" smtClean="0"/>
              <a:t>perspective distortion</a:t>
            </a:r>
          </a:p>
          <a:p>
            <a:pPr lvl="1"/>
            <a:endParaRPr lang="en-US" dirty="0"/>
          </a:p>
          <a:p>
            <a:r>
              <a:rPr lang="en-US" dirty="0" smtClean="0"/>
              <a:t>Camera artifacts</a:t>
            </a:r>
          </a:p>
          <a:p>
            <a:pPr lvl="1"/>
            <a:r>
              <a:rPr lang="en-US" dirty="0" smtClean="0"/>
              <a:t>aperture is not infinitely small</a:t>
            </a:r>
          </a:p>
          <a:p>
            <a:pPr lvl="1"/>
            <a:r>
              <a:rPr lang="en-US" dirty="0" smtClean="0"/>
              <a:t>lens</a:t>
            </a:r>
          </a:p>
          <a:p>
            <a:pPr lvl="1"/>
            <a:r>
              <a:rPr lang="en-US" dirty="0" err="1" smtClean="0"/>
              <a:t>vignetting</a:t>
            </a:r>
            <a:r>
              <a:rPr lang="en-US" dirty="0" smtClean="0"/>
              <a:t>, radial distortion</a:t>
            </a:r>
          </a:p>
          <a:p>
            <a:pPr lvl="1"/>
            <a:r>
              <a:rPr lang="en-US" dirty="0" smtClean="0"/>
              <a:t>depth of field</a:t>
            </a:r>
          </a:p>
        </p:txBody>
      </p:sp>
    </p:spTree>
    <p:extLst>
      <p:ext uri="{BB962C8B-B14F-4D97-AF65-F5344CB8AC3E}">
        <p14:creationId xmlns:p14="http://schemas.microsoft.com/office/powerpoint/2010/main" val="88098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Field of View</a:t>
            </a:r>
          </a:p>
        </p:txBody>
      </p:sp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3" cstate="print"/>
          <a:srcRect l="2483"/>
          <a:stretch>
            <a:fillRect/>
          </a:stretch>
        </p:blipFill>
        <p:spPr bwMode="auto">
          <a:xfrm>
            <a:off x="152400" y="1090613"/>
            <a:ext cx="8915400" cy="56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7543800" y="6583363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667000" y="6248400"/>
            <a:ext cx="43434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What does FOV depend on?</a:t>
            </a:r>
          </a:p>
        </p:txBody>
      </p:sp>
    </p:spTree>
    <p:extLst>
      <p:ext uri="{BB962C8B-B14F-4D97-AF65-F5344CB8AC3E}">
        <p14:creationId xmlns:p14="http://schemas.microsoft.com/office/powerpoint/2010/main" val="715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5"/>
          <p:cNvSpPr txBox="1">
            <a:spLocks noChangeArrowheads="1"/>
          </p:cNvSpPr>
          <p:nvPr/>
        </p:nvSpPr>
        <p:spPr bwMode="auto">
          <a:xfrm>
            <a:off x="2270125" y="2401888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f</a:t>
            </a:r>
          </a:p>
        </p:txBody>
      </p:sp>
      <p:sp>
        <p:nvSpPr>
          <p:cNvPr id="5427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Field of View</a:t>
            </a:r>
          </a:p>
        </p:txBody>
      </p:sp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1674813" y="6324600"/>
            <a:ext cx="4903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Smaller FOV = larger Focal Length</a:t>
            </a:r>
          </a:p>
        </p:txBody>
      </p:sp>
      <p:pic>
        <p:nvPicPr>
          <p:cNvPr id="54277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1219200"/>
            <a:ext cx="731520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9" name="Text Box 10"/>
          <p:cNvSpPr txBox="1">
            <a:spLocks noChangeArrowheads="1"/>
          </p:cNvSpPr>
          <p:nvPr/>
        </p:nvSpPr>
        <p:spPr bwMode="auto">
          <a:xfrm>
            <a:off x="7543800" y="6583363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  <p:sp>
        <p:nvSpPr>
          <p:cNvPr id="54280" name="Text Box 11"/>
          <p:cNvSpPr txBox="1">
            <a:spLocks noChangeArrowheads="1"/>
          </p:cNvSpPr>
          <p:nvPr/>
        </p:nvSpPr>
        <p:spPr bwMode="auto">
          <a:xfrm>
            <a:off x="2193925" y="220980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54281" name="Text Box 12"/>
          <p:cNvSpPr txBox="1">
            <a:spLocks noChangeArrowheads="1"/>
          </p:cNvSpPr>
          <p:nvPr/>
        </p:nvSpPr>
        <p:spPr bwMode="auto">
          <a:xfrm>
            <a:off x="384175" y="4343400"/>
            <a:ext cx="81502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FOV depends on focal length and size of the </a:t>
            </a:r>
            <a:r>
              <a:rPr lang="en-US" dirty="0" smtClean="0"/>
              <a:t>aperture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4278" name="Picture 9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9083"/>
          <a:stretch/>
        </p:blipFill>
        <p:spPr bwMode="auto">
          <a:xfrm>
            <a:off x="990600" y="4861440"/>
            <a:ext cx="68056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503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Field of View / Focal Length</a:t>
            </a:r>
          </a:p>
        </p:txBody>
      </p:sp>
      <p:pic>
        <p:nvPicPr>
          <p:cNvPr id="5529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990600"/>
            <a:ext cx="2971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810000"/>
            <a:ext cx="2971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4953000" y="3048000"/>
            <a:ext cx="2228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Large FOV, small f</a:t>
            </a:r>
          </a:p>
          <a:p>
            <a:r>
              <a:rPr lang="en-US" sz="1800"/>
              <a:t>Camera close to car</a:t>
            </a:r>
          </a:p>
        </p:txBody>
      </p:sp>
      <p:sp>
        <p:nvSpPr>
          <p:cNvPr id="204808" name="Text Box 8"/>
          <p:cNvSpPr txBox="1">
            <a:spLocks noChangeArrowheads="1"/>
          </p:cNvSpPr>
          <p:nvPr/>
        </p:nvSpPr>
        <p:spPr bwMode="auto">
          <a:xfrm>
            <a:off x="4953000" y="5943600"/>
            <a:ext cx="2609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Small FOV, large f</a:t>
            </a:r>
          </a:p>
          <a:p>
            <a:r>
              <a:rPr lang="en-US" sz="1800"/>
              <a:t>Camera far from the car</a:t>
            </a:r>
          </a:p>
        </p:txBody>
      </p:sp>
      <p:pic>
        <p:nvPicPr>
          <p:cNvPr id="55303" name="Picture 10" descr="wide_angle_telepho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1143000"/>
            <a:ext cx="299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4" name="Text Box 11"/>
          <p:cNvSpPr txBox="1">
            <a:spLocks noChangeArrowheads="1"/>
          </p:cNvSpPr>
          <p:nvPr/>
        </p:nvSpPr>
        <p:spPr bwMode="auto">
          <a:xfrm>
            <a:off x="6934200" y="6583363"/>
            <a:ext cx="2132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Sources: A. Efros, F. Durand</a:t>
            </a:r>
          </a:p>
        </p:txBody>
      </p:sp>
    </p:spTree>
    <p:extLst>
      <p:ext uri="{BB962C8B-B14F-4D97-AF65-F5344CB8AC3E}">
        <p14:creationId xmlns:p14="http://schemas.microsoft.com/office/powerpoint/2010/main" val="377727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7" grpId="0"/>
      <p:bldP spid="20480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Field of View / Focal Length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992" y="1176456"/>
            <a:ext cx="2812761" cy="562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1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6323" name="Picture 5" descr="face_w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28800"/>
            <a:ext cx="2860675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6" descr="face_standa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828800"/>
            <a:ext cx="28479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7" descr="face_telepho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828800"/>
            <a:ext cx="27559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Same effect for faces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76288" y="5449888"/>
            <a:ext cx="7453312" cy="493712"/>
            <a:chOff x="489" y="3433"/>
            <a:chExt cx="4695" cy="311"/>
          </a:xfrm>
        </p:grpSpPr>
        <p:sp>
          <p:nvSpPr>
            <p:cNvPr id="56329" name="Text Box 10"/>
            <p:cNvSpPr txBox="1">
              <a:spLocks noChangeArrowheads="1"/>
            </p:cNvSpPr>
            <p:nvPr/>
          </p:nvSpPr>
          <p:spPr bwMode="auto">
            <a:xfrm>
              <a:off x="2448" y="3433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standard</a:t>
              </a:r>
            </a:p>
          </p:txBody>
        </p:sp>
        <p:sp>
          <p:nvSpPr>
            <p:cNvPr id="56330" name="Text Box 11"/>
            <p:cNvSpPr txBox="1">
              <a:spLocks noChangeArrowheads="1"/>
            </p:cNvSpPr>
            <p:nvPr/>
          </p:nvSpPr>
          <p:spPr bwMode="auto">
            <a:xfrm>
              <a:off x="489" y="3456"/>
              <a:ext cx="10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wide-angle</a:t>
              </a:r>
            </a:p>
          </p:txBody>
        </p:sp>
        <p:sp>
          <p:nvSpPr>
            <p:cNvPr id="56331" name="Text Box 12"/>
            <p:cNvSpPr txBox="1">
              <a:spLocks noChangeArrowheads="1"/>
            </p:cNvSpPr>
            <p:nvPr/>
          </p:nvSpPr>
          <p:spPr bwMode="auto">
            <a:xfrm>
              <a:off x="4277" y="3456"/>
              <a:ext cx="9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telephoto</a:t>
              </a:r>
            </a:p>
          </p:txBody>
        </p:sp>
      </p:grpSp>
      <p:sp>
        <p:nvSpPr>
          <p:cNvPr id="56328" name="Text Box 13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07829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dolly zoom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Continuously adjusting the focal length while the camera moves away from (or towards) the subject</a:t>
            </a:r>
          </a:p>
        </p:txBody>
      </p:sp>
      <p:sp>
        <p:nvSpPr>
          <p:cNvPr id="58372" name="Rectangle 3"/>
          <p:cNvSpPr>
            <a:spLocks noChangeArrowheads="1"/>
          </p:cNvSpPr>
          <p:nvPr/>
        </p:nvSpPr>
        <p:spPr bwMode="auto">
          <a:xfrm>
            <a:off x="1600200" y="6096000"/>
            <a:ext cx="586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>
                <a:hlinkClick r:id="rId3"/>
              </a:rPr>
              <a:t>en.wikipedia.org</a:t>
            </a:r>
            <a:r>
              <a:rPr lang="en-US" dirty="0">
                <a:hlinkClick r:id="rId3"/>
              </a:rPr>
              <a:t>/wiki/Dolly_zoom</a:t>
            </a:r>
            <a:endParaRPr lang="en-US" dirty="0"/>
          </a:p>
        </p:txBody>
      </p:sp>
      <p:pic>
        <p:nvPicPr>
          <p:cNvPr id="58373" name="Picture 5" descr="Contra-zoom_aka_dolly_zoom_animation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2286000"/>
            <a:ext cx="4214813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215149" y="6504395"/>
            <a:ext cx="196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S. </a:t>
            </a:r>
            <a:r>
              <a:rPr lang="en-US" dirty="0" err="1" smtClean="0"/>
              <a:t>Lazebnik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Capture an Object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Barrier is known as </a:t>
            </a:r>
            <a:r>
              <a:rPr lang="en-US" b="1" i="1" dirty="0" smtClean="0"/>
              <a:t>aperture</a:t>
            </a:r>
          </a:p>
          <a:p>
            <a:pPr lvl="1"/>
            <a:r>
              <a:rPr lang="en-US" dirty="0" smtClean="0"/>
              <a:t>blocks of most of the rays</a:t>
            </a:r>
          </a:p>
          <a:p>
            <a:pPr lvl="1"/>
            <a:r>
              <a:rPr lang="en-US" dirty="0" smtClean="0"/>
              <a:t>reduces blur</a:t>
            </a:r>
          </a:p>
          <a:p>
            <a:r>
              <a:rPr lang="en-US" dirty="0" smtClean="0"/>
              <a:t>Pinhole camera (camera </a:t>
            </a:r>
            <a:r>
              <a:rPr lang="en-US" dirty="0" err="1" smtClean="0"/>
              <a:t>obscura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infinitely small aperture (pinhole)</a:t>
            </a:r>
          </a:p>
          <a:p>
            <a:pPr lvl="1"/>
            <a:r>
              <a:rPr lang="en-US" dirty="0" smtClean="0"/>
              <a:t>captures all rays going through the pinhole (pencil of rays)</a:t>
            </a:r>
          </a:p>
          <a:p>
            <a:pPr lvl="1"/>
            <a:r>
              <a:rPr lang="en-US" dirty="0" smtClean="0"/>
              <a:t>image is captured on image plane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9" name="Picture 4" descr="pinhole_dif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8072" y="3683242"/>
            <a:ext cx="3933571" cy="260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507765" y="6579156"/>
            <a:ext cx="1636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source: S. Seitz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6254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D</a:t>
            </a:r>
            <a:r>
              <a:rPr lang="en-US" dirty="0" smtClean="0"/>
              <a:t>olly Zoom</a:t>
            </a:r>
            <a:endParaRPr lang="en-US" dirty="0"/>
          </a:p>
        </p:txBody>
      </p:sp>
      <p:pic>
        <p:nvPicPr>
          <p:cNvPr id="4" name="DollyZoo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306513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110480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Properties of Pinhole Camera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8630"/>
            <a:ext cx="8229600" cy="279753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What is preserved</a:t>
            </a:r>
          </a:p>
          <a:p>
            <a:pPr lvl="1"/>
            <a:r>
              <a:rPr lang="en-US" dirty="0"/>
              <a:t>points project to points</a:t>
            </a:r>
          </a:p>
          <a:p>
            <a:pPr lvl="1"/>
            <a:r>
              <a:rPr lang="en-US" dirty="0" smtClean="0"/>
              <a:t>lines, incidence (except for parallel lines, lines through focal point)</a:t>
            </a:r>
          </a:p>
          <a:p>
            <a:pPr lvl="1"/>
            <a:r>
              <a:rPr lang="en-US" dirty="0" smtClean="0"/>
              <a:t>planes project to planes</a:t>
            </a:r>
          </a:p>
          <a:p>
            <a:endParaRPr lang="en-US" dirty="0"/>
          </a:p>
          <a:p>
            <a:r>
              <a:rPr lang="en-US" dirty="0" smtClean="0"/>
              <a:t>What is lost</a:t>
            </a:r>
          </a:p>
          <a:p>
            <a:pPr lvl="1"/>
            <a:r>
              <a:rPr lang="en-US" dirty="0" smtClean="0"/>
              <a:t>depth (all points on a ray project to the same point)</a:t>
            </a:r>
          </a:p>
          <a:p>
            <a:pPr lvl="1"/>
            <a:r>
              <a:rPr lang="en-US" dirty="0" smtClean="0"/>
              <a:t>angles, length</a:t>
            </a:r>
            <a:endParaRPr lang="en-US" dirty="0"/>
          </a:p>
        </p:txBody>
      </p:sp>
      <p:pic>
        <p:nvPicPr>
          <p:cNvPr id="5" name="Picture 4" descr="AA00967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48" y="1929610"/>
            <a:ext cx="1560576" cy="100888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14584" y="1883308"/>
            <a:ext cx="131385" cy="1046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6" idx="6"/>
          </p:cNvCxnSpPr>
          <p:nvPr/>
        </p:nvCxnSpPr>
        <p:spPr>
          <a:xfrm>
            <a:off x="2145969" y="1935657"/>
            <a:ext cx="3361499" cy="52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507468" y="919122"/>
            <a:ext cx="136500" cy="1946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81097" y="2042630"/>
            <a:ext cx="57222" cy="8229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81097" y="912537"/>
            <a:ext cx="57222" cy="9829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A00967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835681" y="1477435"/>
            <a:ext cx="1560576" cy="99120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 descr="AA00967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81" y="1477435"/>
            <a:ext cx="1560576" cy="100888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 descr="AA00967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420" y="1964200"/>
            <a:ext cx="574927" cy="37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4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16278"/>
            <a:ext cx="8229600" cy="2184859"/>
          </a:xfrm>
        </p:spPr>
        <p:txBody>
          <a:bodyPr/>
          <a:lstStyle/>
          <a:p>
            <a:r>
              <a:rPr lang="en-US" dirty="0" smtClean="0"/>
              <a:t>Project 3D point [X,Y,Z] into image point [</a:t>
            </a:r>
            <a:r>
              <a:rPr lang="en-US" dirty="0" err="1" smtClean="0"/>
              <a:t>x,y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5299" y="751756"/>
            <a:ext cx="5453044" cy="3444522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749405"/>
              </p:ext>
            </p:extLst>
          </p:nvPr>
        </p:nvGraphicFramePr>
        <p:xfrm>
          <a:off x="2653607" y="4804420"/>
          <a:ext cx="1618341" cy="1596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13" name="Equation" r:id="rId4" imgW="927100" imgH="914400" progId="Equation.3">
                  <p:embed/>
                </p:oleObj>
              </mc:Choice>
              <mc:Fallback>
                <p:oleObj name="Equation" r:id="rId4" imgW="9271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53607" y="4804420"/>
                        <a:ext cx="1618341" cy="1596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3980349" y="3338979"/>
            <a:ext cx="170212" cy="3011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83300" y="3363817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6286" y="5316178"/>
            <a:ext cx="3391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camera in origin [0,0,0]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rotation, translation of the camera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80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1.8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x, 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84.3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9193</TotalTime>
  <Words>2224</Words>
  <Application>Microsoft Macintosh PowerPoint</Application>
  <PresentationFormat>On-screen Show (4:3)</PresentationFormat>
  <Paragraphs>575</Paragraphs>
  <Slides>70</Slides>
  <Notes>49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84" baseType="lpstr">
      <vt:lpstr>Calibri</vt:lpstr>
      <vt:lpstr>Century Gothic</vt:lpstr>
      <vt:lpstr>Courier New</vt:lpstr>
      <vt:lpstr>EngraversGothic BT Regular</vt:lpstr>
      <vt:lpstr>Euclid Math One</vt:lpstr>
      <vt:lpstr>Helvetica</vt:lpstr>
      <vt:lpstr>ＭＳ Ｐゴシック</vt:lpstr>
      <vt:lpstr>Palatino Linotype</vt:lpstr>
      <vt:lpstr>Symbol</vt:lpstr>
      <vt:lpstr>Times New Roman</vt:lpstr>
      <vt:lpstr>Arial</vt:lpstr>
      <vt:lpstr>Executive</vt:lpstr>
      <vt:lpstr>Equation</vt:lpstr>
      <vt:lpstr>Image</vt:lpstr>
      <vt:lpstr>776 Computer Vision</vt:lpstr>
      <vt:lpstr>Change in Start Time</vt:lpstr>
      <vt:lpstr>Camera</vt:lpstr>
      <vt:lpstr>Camera </vt:lpstr>
      <vt:lpstr>Capture an Object</vt:lpstr>
      <vt:lpstr>Capture an Object</vt:lpstr>
      <vt:lpstr>Capture an Object</vt:lpstr>
      <vt:lpstr>Properties of Pinhole Camera</vt:lpstr>
      <vt:lpstr>Camera Projection</vt:lpstr>
      <vt:lpstr>Pinhole Camera Projection</vt:lpstr>
      <vt:lpstr>Camera Projection</vt:lpstr>
      <vt:lpstr>Camera Projection</vt:lpstr>
      <vt:lpstr>Special transformation: Rotation</vt:lpstr>
      <vt:lpstr>Projective geometry in 2D </vt:lpstr>
      <vt:lpstr>Projective and homogeneous points</vt:lpstr>
      <vt:lpstr>Finite and infinite points</vt:lpstr>
      <vt:lpstr>Pinhole Camera Projection</vt:lpstr>
      <vt:lpstr>Perspective projection</vt:lpstr>
      <vt:lpstr>Projective Transformation</vt:lpstr>
      <vt:lpstr>Perspective Projection</vt:lpstr>
      <vt:lpstr>Perspective Projection</vt:lpstr>
      <vt:lpstr>Projection in General Pose</vt:lpstr>
      <vt:lpstr>Image plane and image sensor</vt:lpstr>
      <vt:lpstr>Projection matrix P</vt:lpstr>
      <vt:lpstr>Orthographic Projection</vt:lpstr>
      <vt:lpstr>Projection properties</vt:lpstr>
      <vt:lpstr>Vanishing points</vt:lpstr>
      <vt:lpstr>Vanishing points</vt:lpstr>
      <vt:lpstr>Facing Real Cameras</vt:lpstr>
      <vt:lpstr>Perspective distortion</vt:lpstr>
      <vt:lpstr>Perspective distortion</vt:lpstr>
      <vt:lpstr>Perspective distortion</vt:lpstr>
      <vt:lpstr>Perspective distortion</vt:lpstr>
      <vt:lpstr>Perspective distortion</vt:lpstr>
      <vt:lpstr>Perspective distortion</vt:lpstr>
      <vt:lpstr>Perspective distortion</vt:lpstr>
      <vt:lpstr>Perspective distortion: People</vt:lpstr>
      <vt:lpstr>Facing Real Cameras</vt:lpstr>
      <vt:lpstr>Home-made pinhole camera </vt:lpstr>
      <vt:lpstr>Shrinking the aperture</vt:lpstr>
      <vt:lpstr>Shrinking the aperture</vt:lpstr>
      <vt:lpstr>Facing Real Cameras</vt:lpstr>
      <vt:lpstr>Adding a lens</vt:lpstr>
      <vt:lpstr>Adding a lens</vt:lpstr>
      <vt:lpstr>Adding a lens</vt:lpstr>
      <vt:lpstr>Thin lens formula</vt:lpstr>
      <vt:lpstr>Thin lens formula</vt:lpstr>
      <vt:lpstr>Thin lens formula</vt:lpstr>
      <vt:lpstr>Thin lens formula</vt:lpstr>
      <vt:lpstr>Thin lens formula</vt:lpstr>
      <vt:lpstr>Real Lenses</vt:lpstr>
      <vt:lpstr>Lens Flaws: Chromatic Aberration</vt:lpstr>
      <vt:lpstr>Lens flaws: Spherical aberration</vt:lpstr>
      <vt:lpstr>Lens flaws: Vignetting</vt:lpstr>
      <vt:lpstr>Radial Distortion</vt:lpstr>
      <vt:lpstr>Radial Distortion</vt:lpstr>
      <vt:lpstr>Facing Real Cameras</vt:lpstr>
      <vt:lpstr>Depth of Field</vt:lpstr>
      <vt:lpstr>How can we control the depth of field?</vt:lpstr>
      <vt:lpstr>F Number of the Camera</vt:lpstr>
      <vt:lpstr>Cell Phone Cameras</vt:lpstr>
      <vt:lpstr>Varying the aperture </vt:lpstr>
      <vt:lpstr>Facing Real Cameras</vt:lpstr>
      <vt:lpstr>Field of View</vt:lpstr>
      <vt:lpstr>Field of View</vt:lpstr>
      <vt:lpstr>Field of View / Focal Length</vt:lpstr>
      <vt:lpstr>Field of View / Focal Length</vt:lpstr>
      <vt:lpstr>Same effect for faces</vt:lpstr>
      <vt:lpstr>The dolly zoom</vt:lpstr>
      <vt:lpstr>The Dolly Zoom</vt:lpstr>
    </vt:vector>
  </TitlesOfParts>
  <Company>UNC CH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Jan-Michael  Frahm</dc:creator>
  <cp:lastModifiedBy>Jan-Michael Frahm</cp:lastModifiedBy>
  <cp:revision>90</cp:revision>
  <dcterms:created xsi:type="dcterms:W3CDTF">2012-01-10T14:04:09Z</dcterms:created>
  <dcterms:modified xsi:type="dcterms:W3CDTF">2016-08-30T11:25:19Z</dcterms:modified>
</cp:coreProperties>
</file>