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mp4"/>
  <Default Extension="vml" ContentType="application/vnd.openxmlformats-officedocument.vmlDrawing"/>
  <Default Extension="png" ContentType="image/png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gif" ContentType="image/gif"/>
  <Default Extension="m4v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261" r:id="rId4"/>
    <p:sldId id="258" r:id="rId5"/>
    <p:sldId id="259" r:id="rId6"/>
    <p:sldId id="332" r:id="rId7"/>
    <p:sldId id="333" r:id="rId8"/>
    <p:sldId id="260" r:id="rId9"/>
    <p:sldId id="295" r:id="rId10"/>
    <p:sldId id="296" r:id="rId11"/>
    <p:sldId id="297" r:id="rId12"/>
    <p:sldId id="298" r:id="rId13"/>
    <p:sldId id="299" r:id="rId14"/>
    <p:sldId id="264" r:id="rId15"/>
    <p:sldId id="262" r:id="rId16"/>
    <p:sldId id="331" r:id="rId17"/>
    <p:sldId id="266" r:id="rId18"/>
    <p:sldId id="268" r:id="rId19"/>
    <p:sldId id="284" r:id="rId20"/>
    <p:sldId id="269" r:id="rId21"/>
    <p:sldId id="270" r:id="rId22"/>
    <p:sldId id="267" r:id="rId23"/>
    <p:sldId id="273" r:id="rId24"/>
    <p:sldId id="274" r:id="rId25"/>
    <p:sldId id="334" r:id="rId26"/>
    <p:sldId id="275" r:id="rId27"/>
    <p:sldId id="276" r:id="rId28"/>
    <p:sldId id="277" r:id="rId29"/>
    <p:sldId id="278" r:id="rId30"/>
    <p:sldId id="279" r:id="rId31"/>
    <p:sldId id="336" r:id="rId32"/>
    <p:sldId id="280" r:id="rId33"/>
    <p:sldId id="328" r:id="rId34"/>
    <p:sldId id="281" r:id="rId35"/>
    <p:sldId id="282" r:id="rId36"/>
    <p:sldId id="285" r:id="rId37"/>
    <p:sldId id="335" r:id="rId38"/>
    <p:sldId id="283" r:id="rId39"/>
    <p:sldId id="286" r:id="rId40"/>
    <p:sldId id="300" r:id="rId41"/>
    <p:sldId id="288" r:id="rId42"/>
    <p:sldId id="287" r:id="rId43"/>
    <p:sldId id="293" r:id="rId44"/>
    <p:sldId id="294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2" r:id="rId64"/>
    <p:sldId id="323" r:id="rId65"/>
    <p:sldId id="324" r:id="rId66"/>
    <p:sldId id="325" r:id="rId67"/>
    <p:sldId id="326" r:id="rId68"/>
    <p:sldId id="327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48">
          <p15:clr>
            <a:srgbClr val="A4A3A4"/>
          </p15:clr>
        </p15:guide>
        <p15:guide id="2" pos="285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54"/>
  </p:normalViewPr>
  <p:slideViewPr>
    <p:cSldViewPr snapToGrid="0" snapToObjects="1" showGuides="1">
      <p:cViewPr varScale="1">
        <p:scale>
          <a:sx n="108" d="100"/>
          <a:sy n="108" d="100"/>
        </p:scale>
        <p:origin x="560" y="200"/>
      </p:cViewPr>
      <p:guideLst>
        <p:guide orient="horz" pos="1748"/>
        <p:guide pos="285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1" Type="http://schemas.openxmlformats.org/officeDocument/2006/relationships/image" Target="../media/image117.wmf"/><Relationship Id="rId2" Type="http://schemas.openxmlformats.org/officeDocument/2006/relationships/image" Target="../media/image1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0E0E6-60B0-C843-8738-5A08A3E9E235}" type="datetimeFigureOut">
              <a:rPr lang="en-US" smtClean="0"/>
              <a:t>8/23/16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FAB92-4EFA-E540-AFCD-86127F7CB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67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59C666-6C9E-864A-A18F-394AD0310DEC}" type="slidenum">
              <a:rPr lang="en-US"/>
              <a:pPr/>
              <a:t>2</a:t>
            </a:fld>
            <a:endParaRPr lang="en-US"/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Clips:  terminator 2, enemy of the state (from UCSD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Fact or Fiction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DVD)</a:t>
            </a:r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B0E12E-D98F-4B4F-9806-2C1E2BC11339}" type="slidenum">
              <a:rPr lang="en-US"/>
              <a:pPr/>
              <a:t>12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too much exploration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Photo exploration limits to originally captured view points not in-between or extrapolation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3D model is what we want for navigation but MANUAL labor EXPENSIVE, my research is &lt;click&gt; automatic generation of models from videos and photos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D08B9-EED7-584F-B7C6-EBCE707CF32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60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most photographed landmark in the world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D08B9-EED7-584F-B7C6-EBCE707CF32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91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E3DB2B-EA49-8046-9244-C6E4581975FF}" type="slidenum">
              <a:rPr lang="en-US"/>
              <a:pPr/>
              <a:t>18</a:t>
            </a:fld>
            <a:endParaRPr lang="en-US"/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Why would this be useful?  Main reason is focus.  Also enables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smart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cropping.</a:t>
            </a:r>
          </a:p>
        </p:txBody>
      </p:sp>
    </p:spTree>
    <p:extLst>
      <p:ext uri="{BB962C8B-B14F-4D97-AF65-F5344CB8AC3E}">
        <p14:creationId xmlns:p14="http://schemas.microsoft.com/office/powerpoint/2010/main" val="2052597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A0AB34-EEA5-4AFE-A433-FC8E5F4A0382}" type="slidenum">
              <a:rPr lang="en-US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746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EED7A0-A39D-4992-A07E-3954103730D6}" type="slidenum">
              <a:rPr lang="en-US"/>
              <a:pPr/>
              <a:t>23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49775" cy="3413125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8396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74FDB2-AEBD-4FBA-8968-EF1AC5E91F45}" type="slidenum">
              <a:rPr lang="en-US"/>
              <a:pPr/>
              <a:t>26</a:t>
            </a:fld>
            <a:endParaRPr lang="en-US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49775" cy="3413125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969871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612B46-759C-4690-B9AA-63C9EA9F7DE0}" type="slidenum">
              <a:rPr lang="en-US"/>
              <a:pPr/>
              <a:t>36</a:t>
            </a:fld>
            <a:endParaRPr 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49775" cy="3413125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69476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A49BA6-85FB-460F-9B04-5C5320B1B693}" type="slidenum">
              <a:rPr lang="en-US"/>
              <a:pPr/>
              <a:t>39</a:t>
            </a:fld>
            <a:endParaRPr lang="en-U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242516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95C5E5-F854-4586-A75A-9B1F7BD7209F}" type="slidenum">
              <a:rPr lang="en-US"/>
              <a:pPr/>
              <a:t>41</a:t>
            </a:fld>
            <a:endParaRPr 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53115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C7CC8C-55EE-43A3-BD02-8378549CCF01}" type="slidenum">
              <a:rPr lang="en-US"/>
              <a:pPr/>
              <a:t>3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1F4CD4-F082-4F12-9B1C-C6E08869F8AB}" type="slidenum">
              <a:rPr lang="en-US"/>
              <a:pPr/>
              <a:t>42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048115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585E9D-AEB3-455F-A24F-11B905565314}" type="slidenum">
              <a:rPr lang="en-US"/>
              <a:pPr/>
              <a:t>43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94861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BDECD0-A577-4805-9D7F-C7E0B0BF9574}" type="slidenum">
              <a:rPr lang="en-US"/>
              <a:pPr/>
              <a:t>44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704388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009439-FA5F-4882-BE71-CE10CDFB53A1}" type="slidenum">
              <a:rPr lang="en-US"/>
              <a:pPr/>
              <a:t>45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26584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9E4E42-0651-4D3A-8D44-E8A380970A23}" type="slidenum">
              <a:rPr lang="en-US"/>
              <a:pPr/>
              <a:t>46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703484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6B36D5-CD55-4D5B-9323-31CB55C85675}" type="slidenum">
              <a:rPr lang="en-US"/>
              <a:pPr/>
              <a:t>47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02197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54AF85-3D4F-458E-986A-D877300594F8}" type="slidenum">
              <a:rPr lang="en-US"/>
              <a:pPr/>
              <a:t>48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808058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07CFFF-6D87-4D20-8BC1-0FF991F988FC}" type="slidenum">
              <a:rPr lang="en-US"/>
              <a:pPr/>
              <a:t>49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245343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2565BA-8C9C-4B68-8FEB-5CFE17A0A62E}" type="slidenum">
              <a:rPr lang="en-US"/>
              <a:pPr/>
              <a:t>50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92058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7D2BD-6CC9-425C-967D-F40CE985C969}" type="slidenum">
              <a:rPr lang="en-US"/>
              <a:pPr/>
              <a:t>51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4814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C7CC8C-55EE-43A3-BD02-8378549CCF01}" type="slidenum">
              <a:rPr lang="en-US"/>
              <a:pPr/>
              <a:t>4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E6128A-240F-4E09-AB15-CD939069CD3E}" type="slidenum">
              <a:rPr lang="en-US"/>
              <a:pPr/>
              <a:t>52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518067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EE55BA-BAEA-48AE-8A8E-9D597CF9617A}" type="slidenum">
              <a:rPr lang="en-US"/>
              <a:pPr/>
              <a:t>53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216856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8DD223-4A40-4A99-96EF-9D07E97270DB}" type="slidenum">
              <a:rPr lang="en-US"/>
              <a:pPr/>
              <a:t>54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596278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337A91-9721-4232-BCC9-DADFFAA8B223}" type="slidenum">
              <a:rPr lang="en-US"/>
              <a:pPr/>
              <a:t>55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638254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CC5809-7275-453D-96B6-3260C9D98744}" type="slidenum">
              <a:rPr lang="en-US"/>
              <a:pPr/>
              <a:t>56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255230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F913AD-E054-44A3-93F7-AA63E08A0AEE}" type="slidenum">
              <a:rPr lang="en-US"/>
              <a:pPr/>
              <a:t>57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13204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D17365-E4F6-4745-A8E8-46035FEE1A4D}" type="slidenum">
              <a:rPr lang="en-US"/>
              <a:pPr/>
              <a:t>58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76676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AE22AB-9B22-4AE7-B3A3-2EAC7E6EF6F3}" type="slidenum">
              <a:rPr lang="en-US"/>
              <a:pPr/>
              <a:t>59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45060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63F26C-D4DD-4DFB-994B-7657C846558C}" type="slidenum">
              <a:rPr lang="en-US"/>
              <a:pPr/>
              <a:t>60</a:t>
            </a:fld>
            <a:endParaRPr 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210208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639A15-C192-4A90-AA95-14F92A84C6BD}" type="slidenum">
              <a:rPr lang="en-US"/>
              <a:pPr/>
              <a:t>61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08712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526579-AC4B-5141-96A2-61BA61832CC3}" type="slidenum">
              <a:rPr lang="en-US"/>
              <a:pPr/>
              <a:t>5</a:t>
            </a:fld>
            <a:endParaRPr lang="en-US"/>
          </a:p>
        </p:txBody>
      </p:sp>
      <p:sp>
        <p:nvSpPr>
          <p:cNvPr id="37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 you can write a formula for it, computers can excel</a:t>
            </a:r>
          </a:p>
          <a:p>
            <a:r>
              <a:rPr lang="en-US"/>
              <a:t>Computer vision can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t solve the whole problem (yet), so breaks it down into pieces.</a:t>
            </a:r>
          </a:p>
          <a:p>
            <a:r>
              <a:rPr lang="en-US"/>
              <a:t>Many of the pieces have important applications.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43A99A-DF14-4529-95FE-CBD1AFE87970}" type="slidenum">
              <a:rPr lang="en-US"/>
              <a:pPr/>
              <a:t>62</a:t>
            </a:fld>
            <a:endParaRPr 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009827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311309-29F9-419A-A7F8-0D472A66D928}" type="slidenum">
              <a:rPr lang="en-US"/>
              <a:pPr/>
              <a:t>63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18886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Crowd of data producers</a:t>
            </a:r>
          </a:p>
          <a:p>
            <a:r>
              <a:rPr lang="en-US" dirty="0" smtClean="0"/>
              <a:t>Uploaded</a:t>
            </a:r>
            <a:r>
              <a:rPr lang="en-US" baseline="0" dirty="0" smtClean="0"/>
              <a:t> data sometimes poor judgement or mistake but we lost control</a:t>
            </a:r>
          </a:p>
          <a:p>
            <a:r>
              <a:rPr lang="en-US" baseline="0" dirty="0" smtClean="0"/>
              <a:t>My work aims to understand and order the data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Facebook &amp; WhatsApp alone have more than 1 trillion shared every year</a:t>
            </a:r>
          </a:p>
          <a:p>
            <a:r>
              <a:rPr lang="en-US" dirty="0" err="1" smtClean="0"/>
              <a:t>Snapshat</a:t>
            </a:r>
            <a:r>
              <a:rPr lang="en-US" baseline="0" dirty="0" smtClean="0"/>
              <a:t> likely close to a trillion as well  (700 million about two years ago)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D08B9-EED7-584F-B7C6-EBCE707CF32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073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r>
              <a:rPr lang="en-US" baseline="0" dirty="0" smtClean="0"/>
              <a:t> sparse but soon dense</a:t>
            </a:r>
          </a:p>
          <a:p>
            <a:endParaRPr lang="en-US" baseline="0" dirty="0" smtClean="0"/>
          </a:p>
          <a:p>
            <a:r>
              <a:rPr lang="en-US" baseline="0" dirty="0" smtClean="0"/>
              <a:t>Other sources THZ, depth cameras, etc.  </a:t>
            </a:r>
            <a:r>
              <a:rPr lang="en-US" baseline="0" dirty="0" err="1" smtClean="0"/>
              <a:t>Lightfield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arrarys</a:t>
            </a:r>
            <a:r>
              <a:rPr lang="en-US" baseline="0" dirty="0" smtClean="0"/>
              <a:t> </a:t>
            </a:r>
            <a:r>
              <a:rPr lang="is-IS" baseline="0" dirty="0" smtClean="0"/>
              <a:t>…..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D08B9-EED7-584F-B7C6-EBCE707CF32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572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C2E052-5969-4810-97FD-77FFBA010AA4}" type="slidenum">
              <a:rPr lang="en-US"/>
              <a:pPr/>
              <a:t>9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5BA7A5-A7DB-4A37-B149-C0D7CF573CA8}" type="slidenum">
              <a:rPr lang="en-US"/>
              <a:pPr/>
              <a:t>10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ADDDEF-AFC0-4CD2-8071-43C85027BCCA}" type="slidenum">
              <a:rPr lang="en-US"/>
              <a:pPr/>
              <a:t>11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6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17600"/>
            <a:ext cx="8229600" cy="500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40798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Jan-Michael Frahm, UNC-Chapel Hill, Spring 2012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w3.org/rishida/photos/html/slides/0311-beijing1_031111_035240+8_beijing_e031124.jpg.html" TargetMode="External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w3.org/rishida/photos/html/slides/0311-beijing1_031111_035240+8_beijing_e031124.jpg.html" TargetMode="External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w3.org/rishida/photos/html/slides/0311-beijing1_031111_035240+8_beijing_e031124.jpg.html" TargetMode="External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file://localhost/Users/jmf/Dropbox/Talks/2011/LincolnLabs/notre_dame_short_ref.wmv" TargetMode="External"/><Relationship Id="rId4" Type="http://schemas.microsoft.com/office/2007/relationships/media" Target="file://localhost/Users/jmf/Dropbox/Talks/videos/2009/nd.wmv" TargetMode="External"/><Relationship Id="rId5" Type="http://schemas.openxmlformats.org/officeDocument/2006/relationships/video" Target="file://localhost/Users/jmf/Dropbox/Talks/videos/2009/nd.wmv" TargetMode="External"/><Relationship Id="rId6" Type="http://schemas.openxmlformats.org/officeDocument/2006/relationships/slideLayout" Target="../slideLayouts/slideLayout4.xml"/><Relationship Id="rId7" Type="http://schemas.openxmlformats.org/officeDocument/2006/relationships/notesSlide" Target="../notesSlides/notesSlide11.xml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" Type="http://schemas.openxmlformats.org/officeDocument/2006/relationships/tags" Target="../tags/tag1.xml"/><Relationship Id="rId2" Type="http://schemas.microsoft.com/office/2007/relationships/media" Target="file://localhost/Users/jmf/Dropbox/Talks/2011/LincolnLabs/notre_dame_short_ref.wmv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arth.google.com/" TargetMode="External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search.att.com/~yann" TargetMode="External"/><Relationship Id="rId4" Type="http://schemas.openxmlformats.org/officeDocument/2006/relationships/image" Target="../media/image26.png"/><Relationship Id="rId5" Type="http://schemas.openxmlformats.org/officeDocument/2006/relationships/hyperlink" Target="http://en.wikipedia.org/wiki/Automatic_number_plate_recognition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hyperlink" Target="http://www.apple.com/ilife/iphoto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4" Type="http://schemas.openxmlformats.org/officeDocument/2006/relationships/hyperlink" Target="http://www.sonystyle.com/webapp/wcs/stores/servlet/ProductDisplay?catalogId=10551&amp;storeId=10151&amp;productId=8198552921665200469&amp;langId=-1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www.cs.unc.edu/~rraguram/ispy/main.html" TargetMode="External"/><Relationship Id="rId5" Type="http://schemas.openxmlformats.org/officeDocument/2006/relationships/image" Target="../media/image34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hyperlink" Target="http://www.cl.cam.ac.uk/~jgd1000/afghan.html" TargetMode="External"/><Relationship Id="rId7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hyperlink" Target="http://www.sensiblevision.com/" TargetMode="External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mobile/goggles/" TargetMode="External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ilm.com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Relationship Id="rId3" Type="http://schemas.openxmlformats.org/officeDocument/2006/relationships/hyperlink" Target="http://www.howstuffworks.com/first-down-line.ht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mdcRHCw5q10&amp;feature=related" TargetMode="External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obileye.com/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e_lGPRIRG3Y" TargetMode="External"/><Relationship Id="rId3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.cmu.edu/pubs/pub_5719.html" TargetMode="External"/><Relationship Id="rId4" Type="http://schemas.openxmlformats.org/officeDocument/2006/relationships/hyperlink" Target="http://marsrovers.jpl.nasa.gov/gallery/images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hyperlink" Target="http://www.robocup.org/" TargetMode="External"/><Relationship Id="rId5" Type="http://schemas.openxmlformats.org/officeDocument/2006/relationships/hyperlink" Target="http://upload.wikimedia.org/wikipedia/commons/d/d8/NASA_Mars_Rover.jpg" TargetMode="External"/><Relationship Id="rId6" Type="http://schemas.openxmlformats.org/officeDocument/2006/relationships/image" Target="../media/image61.jpeg"/><Relationship Id="rId7" Type="http://schemas.openxmlformats.org/officeDocument/2006/relationships/hyperlink" Target="http://en.wikipedia.org/wiki/Spirit_rover" TargetMode="External"/><Relationship Id="rId1" Type="http://schemas.openxmlformats.org/officeDocument/2006/relationships/slideLayout" Target="../slideLayouts/slideLayout6.xml"/><Relationship Id="rId2" Type="http://schemas.openxmlformats.org/officeDocument/2006/relationships/hyperlink" Target="UNSW_CMU.mp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hyperlink" Target="http://www.xbox.com/en-US/Live/EngineeringBlog/122910-HowYouBecometheController" TargetMode="External"/><Relationship Id="rId5" Type="http://schemas.openxmlformats.org/officeDocument/2006/relationships/hyperlink" Target="http://electronics.howstuffworks.com/microsoft-kinect.htm" TargetMode="External"/><Relationship Id="rId6" Type="http://schemas.openxmlformats.org/officeDocument/2006/relationships/hyperlink" Target="http://blogs.howstuffworks.com/2010/11/05/how-microsoft-kinect-works-an-amazing-use-of-infrared-light/" TargetMode="External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9" Type="http://schemas.openxmlformats.org/officeDocument/2006/relationships/image" Target="../media/image65.png"/><Relationship Id="rId10" Type="http://schemas.openxmlformats.org/officeDocument/2006/relationships/hyperlink" Target="http://www.ismashphone.com/2010/12/kinect-hacks-more-interesting-than-the-devices-original-intention.html" TargetMode="External"/><Relationship Id="rId11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67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hyperlink" Target="http://groups.csail.mit.edu/vision/medical-vision/surgery/surgical_navigation.html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www.cs.ubc.ca/spider/lowe/vision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3.xml.rels><?xml version="1.0" encoding="UTF-8" standalone="yes"?>
<Relationships xmlns="http://schemas.openxmlformats.org/package/2006/relationships"><Relationship Id="rId20" Type="http://schemas.openxmlformats.org/officeDocument/2006/relationships/image" Target="../media/image88.jpeg"/><Relationship Id="rId21" Type="http://schemas.openxmlformats.org/officeDocument/2006/relationships/image" Target="../media/image89.jpeg"/><Relationship Id="rId22" Type="http://schemas.openxmlformats.org/officeDocument/2006/relationships/image" Target="../media/image90.jpeg"/><Relationship Id="rId23" Type="http://schemas.openxmlformats.org/officeDocument/2006/relationships/image" Target="../media/image91.jpeg"/><Relationship Id="rId24" Type="http://schemas.openxmlformats.org/officeDocument/2006/relationships/image" Target="../media/image92.jpeg"/><Relationship Id="rId25" Type="http://schemas.openxmlformats.org/officeDocument/2006/relationships/image" Target="../media/image93.jpeg"/><Relationship Id="rId26" Type="http://schemas.openxmlformats.org/officeDocument/2006/relationships/image" Target="../media/image94.jpeg"/><Relationship Id="rId27" Type="http://schemas.openxmlformats.org/officeDocument/2006/relationships/image" Target="../media/image95.jpeg"/><Relationship Id="rId28" Type="http://schemas.openxmlformats.org/officeDocument/2006/relationships/image" Target="../media/image96.jpeg"/><Relationship Id="rId29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30" Type="http://schemas.openxmlformats.org/officeDocument/2006/relationships/image" Target="../media/image98.jpeg"/><Relationship Id="rId31" Type="http://schemas.openxmlformats.org/officeDocument/2006/relationships/image" Target="../media/image99.jpeg"/><Relationship Id="rId32" Type="http://schemas.openxmlformats.org/officeDocument/2006/relationships/image" Target="../media/image100.png"/><Relationship Id="rId9" Type="http://schemas.openxmlformats.org/officeDocument/2006/relationships/image" Target="../media/image77.jpeg"/><Relationship Id="rId6" Type="http://schemas.openxmlformats.org/officeDocument/2006/relationships/image" Target="../media/image74.jpeg"/><Relationship Id="rId7" Type="http://schemas.openxmlformats.org/officeDocument/2006/relationships/image" Target="../media/image75.jpeg"/><Relationship Id="rId8" Type="http://schemas.openxmlformats.org/officeDocument/2006/relationships/image" Target="../media/image76.jpeg"/><Relationship Id="rId33" Type="http://schemas.openxmlformats.org/officeDocument/2006/relationships/image" Target="../media/image101.png"/><Relationship Id="rId10" Type="http://schemas.openxmlformats.org/officeDocument/2006/relationships/image" Target="../media/image78.jpeg"/><Relationship Id="rId11" Type="http://schemas.openxmlformats.org/officeDocument/2006/relationships/image" Target="../media/image79.jpeg"/><Relationship Id="rId12" Type="http://schemas.openxmlformats.org/officeDocument/2006/relationships/image" Target="../media/image80.jpeg"/><Relationship Id="rId13" Type="http://schemas.openxmlformats.org/officeDocument/2006/relationships/image" Target="../media/image81.jpeg"/><Relationship Id="rId14" Type="http://schemas.openxmlformats.org/officeDocument/2006/relationships/image" Target="../media/image82.jpeg"/><Relationship Id="rId15" Type="http://schemas.openxmlformats.org/officeDocument/2006/relationships/image" Target="../media/image83.jpeg"/><Relationship Id="rId16" Type="http://schemas.openxmlformats.org/officeDocument/2006/relationships/image" Target="../media/image84.jpeg"/><Relationship Id="rId17" Type="http://schemas.openxmlformats.org/officeDocument/2006/relationships/image" Target="../media/image85.jpeg"/><Relationship Id="rId18" Type="http://schemas.openxmlformats.org/officeDocument/2006/relationships/image" Target="../media/image86.jpeg"/><Relationship Id="rId19" Type="http://schemas.openxmlformats.org/officeDocument/2006/relationships/image" Target="../media/image8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image" Target="../media/image103.jpeg"/><Relationship Id="rId5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5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6" Type="http://schemas.openxmlformats.org/officeDocument/2006/relationships/image" Target="../media/image114.jpeg"/><Relationship Id="rId7" Type="http://schemas.openxmlformats.org/officeDocument/2006/relationships/image" Target="../media/image115.jpeg"/><Relationship Id="rId8" Type="http://schemas.openxmlformats.org/officeDocument/2006/relationships/image" Target="../media/image11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5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0.png"/><Relationship Id="rId12" Type="http://schemas.openxmlformats.org/officeDocument/2006/relationships/oleObject" Target="../embeddings/oleObject5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3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17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18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119.png"/><Relationship Id="rId10" Type="http://schemas.openxmlformats.org/officeDocument/2006/relationships/oleObject" Target="../embeddings/oleObject4.bin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21.w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2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2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2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2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27.w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2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2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nc.edu/~jmf/Teaching.html" TargetMode="External"/><Relationship Id="rId4" Type="http://schemas.openxmlformats.org/officeDocument/2006/relationships/hyperlink" Target="http://szeliski.org/Book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jmf@cs.unc.edu)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tiff"/><Relationship Id="rId1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://www.ritsumei.ac.jp/~akitaoka/saishin-e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w3.org/rishida/photos/html/slides/0311-beijing1_031111_035240+8_beijing_e031124.jpg.html" TargetMode="External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776 Computer Vision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Jan-Michael </a:t>
            </a:r>
            <a:r>
              <a:rPr lang="en-US" dirty="0" smtClean="0"/>
              <a:t>Frahm</a:t>
            </a:r>
          </a:p>
          <a:p>
            <a:r>
              <a:rPr lang="en-US" dirty="0" smtClean="0"/>
              <a:t>Fall 2016, MW 3:35 pm – 4:50 pm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68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031111_034757+8_beijing_e03112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lum bright="-6000" contrast="18000"/>
          </a:blip>
          <a:srcRect l="7777" t="1466" r="16173"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52400" y="120650"/>
            <a:ext cx="4476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3600" b="0">
                <a:solidFill>
                  <a:schemeClr val="tx1"/>
                </a:solidFill>
              </a:rPr>
              <a:t>Object categorization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28600" y="1143000"/>
            <a:ext cx="1143000" cy="51911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sky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581400" y="1828800"/>
            <a:ext cx="1828800" cy="51911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building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0" y="2895600"/>
            <a:ext cx="1143000" cy="51911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flag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7924800" y="4419600"/>
            <a:ext cx="1143000" cy="51911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wall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28600" y="4191000"/>
            <a:ext cx="1447800" cy="51911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banner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1295400" y="5181600"/>
            <a:ext cx="990600" cy="51911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bus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4495800" y="6324600"/>
            <a:ext cx="1066800" cy="51911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cars</a:t>
            </a: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7467600" y="5181600"/>
            <a:ext cx="990600" cy="51911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bus</a:t>
            </a: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3200400" y="3886200"/>
            <a:ext cx="1143000" cy="51911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face</a:t>
            </a: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5105400" y="4800600"/>
            <a:ext cx="2133600" cy="51911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street lamp</a:t>
            </a:r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5705927" y="6467779"/>
            <a:ext cx="34380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b="0" dirty="0" smtClean="0">
                <a:solidFill>
                  <a:srgbClr val="FFFFFF"/>
                </a:solidFill>
              </a:rPr>
              <a:t>slide: </a:t>
            </a:r>
            <a:r>
              <a:rPr lang="en-US" b="0" dirty="0" err="1">
                <a:solidFill>
                  <a:srgbClr val="FFFFFF"/>
                </a:solidFill>
              </a:rPr>
              <a:t>Fei-Fei</a:t>
            </a:r>
            <a:r>
              <a:rPr lang="en-US" b="0" dirty="0">
                <a:solidFill>
                  <a:srgbClr val="FFFFFF"/>
                </a:solidFill>
              </a:rPr>
              <a:t>, Fergus &amp; </a:t>
            </a:r>
            <a:r>
              <a:rPr lang="en-US" b="0" dirty="0" err="1">
                <a:solidFill>
                  <a:srgbClr val="FFFFFF"/>
                </a:solidFill>
              </a:rPr>
              <a:t>Torralba</a:t>
            </a:r>
            <a:r>
              <a:rPr lang="en-US" b="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131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031111_034757+8_beijing_e03112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lum bright="-6000" contrast="18000"/>
          </a:blip>
          <a:srcRect l="7777" t="1466" r="16173"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52400" y="120650"/>
            <a:ext cx="6940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3600" b="0">
                <a:solidFill>
                  <a:schemeClr val="tx1"/>
                </a:solidFill>
              </a:rPr>
              <a:t>Scene and context categorization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28600" y="914400"/>
            <a:ext cx="2819400" cy="1485535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buFontTx/>
              <a:buChar char="•"/>
            </a:pPr>
            <a:r>
              <a:rPr lang="en-US" sz="2800">
                <a:solidFill>
                  <a:srgbClr val="FFFFFF"/>
                </a:solidFill>
              </a:rPr>
              <a:t> outdoor</a:t>
            </a: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en-US" sz="2800">
                <a:solidFill>
                  <a:srgbClr val="FFFFFF"/>
                </a:solidFill>
              </a:rPr>
              <a:t> city</a:t>
            </a: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en-US" sz="2800">
                <a:solidFill>
                  <a:srgbClr val="FFFFFF"/>
                </a:solidFill>
              </a:rPr>
              <a:t> traffic</a:t>
            </a: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en-US" sz="2800">
                <a:solidFill>
                  <a:srgbClr val="FFFFFF"/>
                </a:solidFill>
              </a:rPr>
              <a:t> …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5705927" y="6467779"/>
            <a:ext cx="34380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b="0" dirty="0" smtClean="0">
                <a:solidFill>
                  <a:srgbClr val="FFFFFF"/>
                </a:solidFill>
              </a:rPr>
              <a:t>slide: </a:t>
            </a:r>
            <a:r>
              <a:rPr lang="en-US" b="0" dirty="0" err="1">
                <a:solidFill>
                  <a:srgbClr val="FFFFFF"/>
                </a:solidFill>
              </a:rPr>
              <a:t>Fei-Fei</a:t>
            </a:r>
            <a:r>
              <a:rPr lang="en-US" b="0" dirty="0">
                <a:solidFill>
                  <a:srgbClr val="FFFFFF"/>
                </a:solidFill>
              </a:rPr>
              <a:t>, Fergus &amp; </a:t>
            </a:r>
            <a:r>
              <a:rPr lang="en-US" b="0" dirty="0" err="1">
                <a:solidFill>
                  <a:srgbClr val="FFFFFF"/>
                </a:solidFill>
              </a:rPr>
              <a:t>Torralba</a:t>
            </a:r>
            <a:r>
              <a:rPr lang="en-US" b="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3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031111_034757+8_beijing_e03112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lum bright="-6000" contrast="18000"/>
          </a:blip>
          <a:srcRect l="7777" t="1466" r="16173"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5705927" y="6467779"/>
            <a:ext cx="34380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b="0" dirty="0" smtClean="0">
                <a:solidFill>
                  <a:srgbClr val="FFFFFF"/>
                </a:solidFill>
              </a:rPr>
              <a:t>slide: </a:t>
            </a:r>
            <a:r>
              <a:rPr lang="en-US" b="0" dirty="0" err="1">
                <a:solidFill>
                  <a:srgbClr val="FFFFFF"/>
                </a:solidFill>
              </a:rPr>
              <a:t>Fei-Fei</a:t>
            </a:r>
            <a:r>
              <a:rPr lang="en-US" b="0" dirty="0">
                <a:solidFill>
                  <a:srgbClr val="FFFFFF"/>
                </a:solidFill>
              </a:rPr>
              <a:t>, Fergus &amp; </a:t>
            </a:r>
            <a:r>
              <a:rPr lang="en-US" b="0" dirty="0" err="1">
                <a:solidFill>
                  <a:srgbClr val="FFFFFF"/>
                </a:solidFill>
              </a:rPr>
              <a:t>Torralba</a:t>
            </a:r>
            <a:r>
              <a:rPr lang="en-US" b="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52400" y="120650"/>
            <a:ext cx="6178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3600" b="0">
                <a:solidFill>
                  <a:schemeClr val="tx1"/>
                </a:solidFill>
              </a:rPr>
              <a:t>Qualitative spatial information</a:t>
            </a: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4343400" y="1600200"/>
            <a:ext cx="1828800" cy="51911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slanted</a:t>
            </a:r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457200" y="5638800"/>
            <a:ext cx="2667000" cy="946150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rigid moving object</a:t>
            </a:r>
          </a:p>
        </p:txBody>
      </p:sp>
      <p:sp>
        <p:nvSpPr>
          <p:cNvPr id="14342" name="Text Box 10"/>
          <p:cNvSpPr txBox="1">
            <a:spLocks noChangeArrowheads="1"/>
          </p:cNvSpPr>
          <p:nvPr/>
        </p:nvSpPr>
        <p:spPr bwMode="auto">
          <a:xfrm>
            <a:off x="3657600" y="6338888"/>
            <a:ext cx="2362200" cy="519112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horizontal</a:t>
            </a:r>
          </a:p>
        </p:txBody>
      </p:sp>
      <p:sp>
        <p:nvSpPr>
          <p:cNvPr id="14343" name="Text Box 12"/>
          <p:cNvSpPr txBox="1">
            <a:spLocks noChangeArrowheads="1"/>
          </p:cNvSpPr>
          <p:nvPr/>
        </p:nvSpPr>
        <p:spPr bwMode="auto">
          <a:xfrm>
            <a:off x="2743200" y="4800600"/>
            <a:ext cx="1828800" cy="51911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vertical</a:t>
            </a:r>
          </a:p>
        </p:txBody>
      </p:sp>
      <p:sp>
        <p:nvSpPr>
          <p:cNvPr id="14345" name="Text Box 15"/>
          <p:cNvSpPr txBox="1">
            <a:spLocks noChangeArrowheads="1"/>
          </p:cNvSpPr>
          <p:nvPr/>
        </p:nvSpPr>
        <p:spPr bwMode="auto">
          <a:xfrm>
            <a:off x="6477000" y="5638800"/>
            <a:ext cx="2667000" cy="946150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rigid moving object</a:t>
            </a:r>
          </a:p>
        </p:txBody>
      </p:sp>
      <p:sp>
        <p:nvSpPr>
          <p:cNvPr id="14346" name="Text Box 16"/>
          <p:cNvSpPr txBox="1">
            <a:spLocks noChangeArrowheads="1"/>
          </p:cNvSpPr>
          <p:nvPr/>
        </p:nvSpPr>
        <p:spPr bwMode="auto">
          <a:xfrm>
            <a:off x="6019800" y="3276600"/>
            <a:ext cx="3124200" cy="946150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non-rigid moving object</a:t>
            </a:r>
          </a:p>
        </p:txBody>
      </p:sp>
    </p:spTree>
    <p:extLst>
      <p:ext uri="{BB962C8B-B14F-4D97-AF65-F5344CB8AC3E}">
        <p14:creationId xmlns:p14="http://schemas.microsoft.com/office/powerpoint/2010/main" val="37789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of Computer Vision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6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Views of the world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0413" y="1037232"/>
            <a:ext cx="4394500" cy="4651375"/>
          </a:xfrm>
        </p:spPr>
        <p:txBody>
          <a:bodyPr/>
          <a:lstStyle/>
          <a:p>
            <a:r>
              <a:rPr lang="de-DE" dirty="0" err="1" smtClean="0"/>
              <a:t>Street-side</a:t>
            </a:r>
            <a:r>
              <a:rPr lang="de-DE" dirty="0" smtClean="0"/>
              <a:t> </a:t>
            </a:r>
            <a:r>
              <a:rPr lang="de-DE" dirty="0" err="1" smtClean="0"/>
              <a:t>panoramas</a:t>
            </a:r>
            <a:endParaRPr lang="de-DE" dirty="0" smtClean="0"/>
          </a:p>
          <a:p>
            <a:r>
              <a:rPr lang="de-DE" dirty="0" smtClean="0"/>
              <a:t>Photo-</a:t>
            </a:r>
            <a:r>
              <a:rPr lang="en-US" dirty="0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exploration</a:t>
            </a:r>
            <a:endParaRPr lang="de-DE" dirty="0" smtClean="0"/>
          </a:p>
          <a:p>
            <a:r>
              <a:rPr lang="de-DE" dirty="0" smtClean="0"/>
              <a:t>3D Landmarks </a:t>
            </a:r>
            <a:endParaRPr lang="de-DE" dirty="0"/>
          </a:p>
        </p:txBody>
      </p:sp>
      <p:pic>
        <p:nvPicPr>
          <p:cNvPr id="10" name="notre_dame_short_ref.mov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66335" y="3794731"/>
            <a:ext cx="4132407" cy="2340904"/>
          </a:xfrm>
          <a:prstGeom prst="rect">
            <a:avLst/>
          </a:prstGeom>
        </p:spPr>
      </p:pic>
      <p:pic>
        <p:nvPicPr>
          <p:cNvPr id="13" name="Picture 12" descr="Screen shot 2010-12-16 at 3.46.01 P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657" y="1027608"/>
            <a:ext cx="4438756" cy="2354126"/>
          </a:xfrm>
          <a:prstGeom prst="rect">
            <a:avLst/>
          </a:prstGeom>
        </p:spPr>
      </p:pic>
      <p:pic>
        <p:nvPicPr>
          <p:cNvPr id="15" name="Picture 14" descr="Screen shot 2010-12-16 at 3.47.32 PM.png"/>
          <p:cNvPicPr>
            <a:picLocks noChangeAspect="1"/>
          </p:cNvPicPr>
          <p:nvPr/>
        </p:nvPicPr>
        <p:blipFill>
          <a:blip r:embed="rId10"/>
          <a:srcRect l="3277" t="23363" r="3238" b="10522"/>
          <a:stretch>
            <a:fillRect/>
          </a:stretch>
        </p:blipFill>
        <p:spPr>
          <a:xfrm>
            <a:off x="114363" y="3770165"/>
            <a:ext cx="4456050" cy="2350465"/>
          </a:xfrm>
          <a:prstGeom prst="rect">
            <a:avLst/>
          </a:prstGeom>
        </p:spPr>
      </p:pic>
      <p:pic>
        <p:nvPicPr>
          <p:cNvPr id="16" name="nd.wmv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3045" y="3772410"/>
            <a:ext cx="3644933" cy="23489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2180333"/>
      </p:ext>
    </p:extLst>
  </p:cSld>
  <p:clrMapOvr>
    <a:masterClrMapping/>
  </p:clrMapOvr>
  <p:transition advTm="1120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5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9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3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6667"/>
          </a:xfrm>
        </p:spPr>
        <p:txBody>
          <a:bodyPr/>
          <a:lstStyle/>
          <a:p>
            <a:r>
              <a:rPr lang="en-US" dirty="0"/>
              <a:t>Earth viewers (3D modeling)</a:t>
            </a:r>
          </a:p>
        </p:txBody>
      </p:sp>
      <p:sp>
        <p:nvSpPr>
          <p:cNvPr id="389126" name="Rectangle 6"/>
          <p:cNvSpPr>
            <a:spLocks noChangeArrowheads="1"/>
          </p:cNvSpPr>
          <p:nvPr/>
        </p:nvSpPr>
        <p:spPr bwMode="auto">
          <a:xfrm>
            <a:off x="2743200" y="6055940"/>
            <a:ext cx="3581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1400" dirty="0">
                <a:latin typeface="Arial" charset="0"/>
              </a:rPr>
              <a:t>Image from </a:t>
            </a:r>
            <a:r>
              <a:rPr lang="en-US" sz="1400" dirty="0" smtClean="0">
                <a:latin typeface="Arial" charset="0"/>
                <a:hlinkClick r:id="rId2"/>
              </a:rPr>
              <a:t>Google Earth</a:t>
            </a:r>
            <a:r>
              <a:rPr lang="en-US" sz="1400" dirty="0" smtClean="0">
                <a:latin typeface="Arial" charset="0"/>
              </a:rPr>
              <a:t>, Apple Maps@iOS6)</a:t>
            </a:r>
            <a:endParaRPr lang="en-US" sz="1400" dirty="0">
              <a:latin typeface="Arial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754732" y="6468675"/>
            <a:ext cx="23466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0" dirty="0" smtClean="0"/>
              <a:t>Source: Jeff Benjamin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236492"/>
            <a:ext cx="75311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6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Realistic </a:t>
            </a:r>
            <a:r>
              <a:rPr lang="en-US" dirty="0"/>
              <a:t>World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20A6D61-EFC3-6241-A742-AE6C01951E36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st-peters-19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8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10778" cy="846667"/>
          </a:xfrm>
        </p:spPr>
        <p:txBody>
          <a:bodyPr/>
          <a:lstStyle/>
          <a:p>
            <a:r>
              <a:rPr lang="en-US" sz="4400" dirty="0"/>
              <a:t>Optical character recognition (OCR)</a:t>
            </a:r>
          </a:p>
        </p:txBody>
      </p:sp>
      <p:pic>
        <p:nvPicPr>
          <p:cNvPr id="414723" name="Picture 3" descr="asampl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90813"/>
            <a:ext cx="36576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4724" name="Text Box 4"/>
          <p:cNvSpPr txBox="1">
            <a:spLocks noChangeArrowheads="1"/>
          </p:cNvSpPr>
          <p:nvPr/>
        </p:nvSpPr>
        <p:spPr bwMode="auto">
          <a:xfrm>
            <a:off x="685800" y="5362575"/>
            <a:ext cx="33797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>
                <a:latin typeface="Arial" charset="0"/>
              </a:rPr>
              <a:t>Digit recognition, AT&amp;T labs</a:t>
            </a:r>
          </a:p>
          <a:p>
            <a:pPr algn="ctr"/>
            <a:r>
              <a:rPr lang="en-US" sz="1600">
                <a:latin typeface="Arial" charset="0"/>
                <a:hlinkClick r:id="rId3"/>
              </a:rPr>
              <a:t>http://www.research.att.com/~yann</a:t>
            </a:r>
            <a:r>
              <a:rPr lang="en-US" sz="1600">
                <a:latin typeface="Arial" charset="0"/>
              </a:rPr>
              <a:t>/</a:t>
            </a:r>
          </a:p>
        </p:txBody>
      </p:sp>
      <p:sp>
        <p:nvSpPr>
          <p:cNvPr id="414725" name="Rectangle 5"/>
          <p:cNvSpPr>
            <a:spLocks noChangeArrowheads="1"/>
          </p:cNvSpPr>
          <p:nvPr/>
        </p:nvSpPr>
        <p:spPr bwMode="auto">
          <a:xfrm>
            <a:off x="685800" y="990600"/>
            <a:ext cx="7772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>
                <a:latin typeface="Arial" charset="0"/>
              </a:rPr>
              <a:t>Technology to convert scanned docs to text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>
                <a:latin typeface="Arial" charset="0"/>
              </a:rPr>
              <a:t>If you have a scanner, it probably came with OCR software</a:t>
            </a:r>
          </a:p>
          <a:p>
            <a:pPr marL="342900" indent="-342900">
              <a:spcBef>
                <a:spcPct val="20000"/>
              </a:spcBef>
            </a:pPr>
            <a:endParaRPr lang="en-US" sz="2800">
              <a:latin typeface="Arial" charset="0"/>
            </a:endParaRPr>
          </a:p>
        </p:txBody>
      </p:sp>
      <p:pic>
        <p:nvPicPr>
          <p:cNvPr id="414726" name="Picture 6" descr="California_license_plate_ANP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19350"/>
            <a:ext cx="358140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4727" name="Text Box 7"/>
          <p:cNvSpPr txBox="1">
            <a:spLocks noChangeArrowheads="1"/>
          </p:cNvSpPr>
          <p:nvPr/>
        </p:nvSpPr>
        <p:spPr bwMode="auto">
          <a:xfrm>
            <a:off x="4511675" y="5362575"/>
            <a:ext cx="45132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>
                <a:latin typeface="Arial" charset="0"/>
              </a:rPr>
              <a:t>License plate readers</a:t>
            </a:r>
          </a:p>
          <a:p>
            <a:pPr algn="ctr"/>
            <a:r>
              <a:rPr lang="en-US" sz="1200">
                <a:latin typeface="Arial" charset="0"/>
                <a:hlinkClick r:id="rId5"/>
              </a:rPr>
              <a:t>http://en.wikipedia.org/wiki/Automatic_number_plate_recognition</a:t>
            </a:r>
            <a:endParaRPr lang="en-US" sz="1200">
              <a:latin typeface="Arial" charset="0"/>
            </a:endParaRPr>
          </a:p>
          <a:p>
            <a:pPr algn="ctr"/>
            <a:endParaRPr lang="en-US" sz="1200">
              <a:latin typeface="Arial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754732" y="6468675"/>
            <a:ext cx="23560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0" dirty="0"/>
              <a:t>Source: </a:t>
            </a:r>
            <a:r>
              <a:rPr lang="en-US" b="0" dirty="0" smtClean="0"/>
              <a:t>Seitz, </a:t>
            </a:r>
            <a:r>
              <a:rPr lang="en-US" b="0" dirty="0" err="1" smtClean="0"/>
              <a:t>Szeliski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06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Face detection</a:t>
            </a:r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876800"/>
            <a:ext cx="7772400" cy="1295400"/>
          </a:xfrm>
        </p:spPr>
        <p:txBody>
          <a:bodyPr/>
          <a:lstStyle/>
          <a:p>
            <a:r>
              <a:rPr lang="en-US"/>
              <a:t>Many new digital cameras now detect faces</a:t>
            </a:r>
          </a:p>
          <a:p>
            <a:pPr lvl="1"/>
            <a:r>
              <a:rPr lang="en-US"/>
              <a:t>Canon, Sony, Fuji, …</a:t>
            </a:r>
          </a:p>
          <a:p>
            <a:pPr lvl="1">
              <a:buFontTx/>
              <a:buNone/>
            </a:pPr>
            <a:endParaRPr lang="en-US"/>
          </a:p>
        </p:txBody>
      </p:sp>
      <p:pic>
        <p:nvPicPr>
          <p:cNvPr id="390149" name="Picture 5" descr="tested_4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1371600"/>
            <a:ext cx="461962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754732" y="6468675"/>
            <a:ext cx="23560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0" dirty="0"/>
              <a:t>Source: </a:t>
            </a:r>
            <a:r>
              <a:rPr lang="en-US" b="0" dirty="0" smtClean="0"/>
              <a:t>Seitz, </a:t>
            </a:r>
            <a:r>
              <a:rPr lang="en-US" b="0" dirty="0" err="1" smtClean="0"/>
              <a:t>Szeliski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00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0" y="-154728"/>
            <a:ext cx="9144000" cy="838200"/>
          </a:xfrm>
        </p:spPr>
        <p:txBody>
          <a:bodyPr/>
          <a:lstStyle/>
          <a:p>
            <a:r>
              <a:rPr lang="en-US" sz="3600" dirty="0" smtClean="0"/>
              <a:t>Face recognition: Apple iPhoto software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608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914400"/>
            <a:ext cx="770731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Rectangle 8"/>
          <p:cNvSpPr>
            <a:spLocks noChangeArrowheads="1"/>
          </p:cNvSpPr>
          <p:nvPr/>
        </p:nvSpPr>
        <p:spPr bwMode="auto">
          <a:xfrm>
            <a:off x="1371600" y="6019800"/>
            <a:ext cx="6400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hlinkClick r:id="rId4"/>
              </a:rPr>
              <a:t>http://www.apple.com/ilife/iphoto/</a:t>
            </a:r>
            <a:endParaRPr lang="en-US" sz="2400" dirty="0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980551" y="6472626"/>
            <a:ext cx="2187092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Source: </a:t>
            </a:r>
            <a:r>
              <a:rPr lang="en-US" dirty="0" smtClean="0"/>
              <a:t>L. </a:t>
            </a:r>
            <a:r>
              <a:rPr lang="en-US" dirty="0" err="1" smtClean="0"/>
              <a:t>Lazebnik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17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computer vision?</a:t>
            </a:r>
          </a:p>
        </p:txBody>
      </p:sp>
      <p:pic>
        <p:nvPicPr>
          <p:cNvPr id="407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43013"/>
            <a:ext cx="3048000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07557" name="Text Box 5"/>
          <p:cNvSpPr txBox="1">
            <a:spLocks noChangeArrowheads="1"/>
          </p:cNvSpPr>
          <p:nvPr/>
        </p:nvSpPr>
        <p:spPr bwMode="auto">
          <a:xfrm>
            <a:off x="3844925" y="5702300"/>
            <a:ext cx="1336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i="1">
                <a:latin typeface="Arial" charset="0"/>
              </a:rPr>
              <a:t>Terminator 2</a:t>
            </a:r>
            <a:endParaRPr lang="en-US" sz="16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4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Smile detection?</a:t>
            </a:r>
          </a:p>
        </p:txBody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1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2170113"/>
            <a:ext cx="7443787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91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7467600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91176" name="Rectangle 8"/>
          <p:cNvSpPr>
            <a:spLocks noChangeArrowheads="1"/>
          </p:cNvSpPr>
          <p:nvPr/>
        </p:nvSpPr>
        <p:spPr bwMode="auto">
          <a:xfrm>
            <a:off x="2185730" y="6066879"/>
            <a:ext cx="4730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2000" dirty="0">
                <a:hlinkClick r:id="rId4"/>
              </a:rPr>
              <a:t>Sony Cyber-shot® T70 Digital Still Camera </a:t>
            </a:r>
            <a:endParaRPr lang="en-US" sz="2000" dirty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754732" y="6468675"/>
            <a:ext cx="23560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0" dirty="0"/>
              <a:t>Source: </a:t>
            </a:r>
            <a:r>
              <a:rPr lang="en-US" b="0" dirty="0" smtClean="0"/>
              <a:t>Seitz, </a:t>
            </a:r>
            <a:r>
              <a:rPr lang="en-US" b="0" dirty="0" err="1" smtClean="0"/>
              <a:t>Szeliski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60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Item recognition by Evolution Robotics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6030" y="4503227"/>
            <a:ext cx="2362200" cy="1257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486" y="2370830"/>
            <a:ext cx="2342314" cy="1708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490" y="1622545"/>
            <a:ext cx="5448300" cy="42545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5406554" y="2540178"/>
            <a:ext cx="1058222" cy="635045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252629" y="3733292"/>
            <a:ext cx="3105361" cy="519584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657676" y="3944972"/>
            <a:ext cx="19240" cy="5582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638436" y="5800072"/>
            <a:ext cx="19240" cy="5582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612413" y="6373204"/>
            <a:ext cx="2053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 pack Coca Cola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8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6667"/>
          </a:xfrm>
        </p:spPr>
        <p:txBody>
          <a:bodyPr/>
          <a:lstStyle/>
          <a:p>
            <a:r>
              <a:rPr lang="en-US" dirty="0" err="1" smtClean="0"/>
              <a:t>iSpy</a:t>
            </a:r>
            <a:r>
              <a:rPr lang="en-US" dirty="0" smtClean="0"/>
              <a:t>: Optical </a:t>
            </a:r>
            <a:r>
              <a:rPr lang="en-US" dirty="0" err="1" smtClean="0"/>
              <a:t>Evesdropping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63648"/>
            <a:ext cx="8229600" cy="50085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Developed here at UNC</a:t>
            </a:r>
          </a:p>
          <a:p>
            <a:pPr marL="0" indent="0" algn="ctr">
              <a:buNone/>
            </a:pPr>
            <a:r>
              <a:rPr lang="en-US" dirty="0">
                <a:hlinkClick r:id="rId4"/>
              </a:rPr>
              <a:t>http://</a:t>
            </a:r>
            <a:r>
              <a:rPr lang="en-US" dirty="0" err="1">
                <a:hlinkClick r:id="rId4"/>
              </a:rPr>
              <a:t>www.cs.unc.edu</a:t>
            </a:r>
            <a:r>
              <a:rPr lang="en-US" dirty="0">
                <a:hlinkClick r:id="rId4"/>
              </a:rPr>
              <a:t>/~</a:t>
            </a:r>
            <a:r>
              <a:rPr lang="en-US" dirty="0" err="1">
                <a:hlinkClick r:id="rId4"/>
              </a:rPr>
              <a:t>rraguram</a:t>
            </a:r>
            <a:r>
              <a:rPr lang="en-US" dirty="0">
                <a:hlinkClick r:id="rId4"/>
              </a:rPr>
              <a:t>/</a:t>
            </a:r>
            <a:r>
              <a:rPr lang="en-US" dirty="0" err="1">
                <a:hlinkClick r:id="rId4"/>
              </a:rPr>
              <a:t>ispy</a:t>
            </a:r>
            <a:r>
              <a:rPr lang="en-US" dirty="0">
                <a:hlinkClick r:id="rId4"/>
              </a:rPr>
              <a:t>/</a:t>
            </a:r>
            <a:r>
              <a:rPr lang="en-US" dirty="0" err="1">
                <a:hlinkClick r:id="rId4"/>
              </a:rPr>
              <a:t>main.html</a:t>
            </a:r>
            <a:endParaRPr lang="en-US" dirty="0"/>
          </a:p>
        </p:txBody>
      </p:sp>
      <p:pic>
        <p:nvPicPr>
          <p:cNvPr id="3" name="iSpy_UNC_Chapel-Hill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999" y="1988785"/>
            <a:ext cx="8510632" cy="47872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087" y="640817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92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Biometrics</a:t>
            </a:r>
          </a:p>
        </p:txBody>
      </p:sp>
      <p:pic>
        <p:nvPicPr>
          <p:cNvPr id="900099" name="Picture 3" descr="youngProcessed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48768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0100" name="Picture 4" descr="matched2002_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48768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0101" name="Picture 5" descr="afghanportrai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94113" y="990600"/>
            <a:ext cx="438308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0102" name="Rectangle 6"/>
          <p:cNvSpPr>
            <a:spLocks noChangeArrowheads="1"/>
          </p:cNvSpPr>
          <p:nvPr/>
        </p:nvSpPr>
        <p:spPr bwMode="auto">
          <a:xfrm>
            <a:off x="761999" y="4309823"/>
            <a:ext cx="8270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sz="2400" b="0" dirty="0">
                <a:solidFill>
                  <a:schemeClr val="tx1"/>
                </a:solidFill>
                <a:hlinkClick r:id="rId6"/>
              </a:rPr>
              <a:t>How the Afghan Girl was Identified by Her Iris Patterns 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7500031" y="6472626"/>
            <a:ext cx="1336675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Source: S. Seitz</a:t>
            </a:r>
          </a:p>
        </p:txBody>
      </p:sp>
      <p:pic>
        <p:nvPicPr>
          <p:cNvPr id="47112" name="Picture 3" descr="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79513" y="990600"/>
            <a:ext cx="225742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680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6667"/>
          </a:xfrm>
        </p:spPr>
        <p:txBody>
          <a:bodyPr/>
          <a:lstStyle/>
          <a:p>
            <a:r>
              <a:rPr lang="en-US" dirty="0"/>
              <a:t>Login without a password…</a:t>
            </a: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6532" name="Picture 4" descr="XM Micro Biometric Fingerprint M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25" y="1333500"/>
            <a:ext cx="2136775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6534" name="Rectangle 6"/>
          <p:cNvSpPr>
            <a:spLocks noChangeArrowheads="1"/>
          </p:cNvSpPr>
          <p:nvPr/>
        </p:nvSpPr>
        <p:spPr bwMode="auto">
          <a:xfrm>
            <a:off x="1524000" y="5410200"/>
            <a:ext cx="25146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1600">
                <a:latin typeface="Arial" charset="0"/>
              </a:rPr>
              <a:t>Fingerprint scanners on many new laptops, </a:t>
            </a:r>
            <a:br>
              <a:rPr lang="en-US" sz="1600">
                <a:latin typeface="Arial" charset="0"/>
              </a:rPr>
            </a:br>
            <a:r>
              <a:rPr lang="en-US" sz="1600">
                <a:latin typeface="Arial" charset="0"/>
              </a:rPr>
              <a:t>other devices</a:t>
            </a:r>
          </a:p>
        </p:txBody>
      </p:sp>
      <p:pic>
        <p:nvPicPr>
          <p:cNvPr id="406537" name="Picture 9" descr="FINGERPR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3048000"/>
            <a:ext cx="105727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6539" name="Picture 11" descr="login_dial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679700"/>
            <a:ext cx="22098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6540" name="Rectangle 12"/>
          <p:cNvSpPr>
            <a:spLocks noChangeArrowheads="1"/>
          </p:cNvSpPr>
          <p:nvPr/>
        </p:nvSpPr>
        <p:spPr bwMode="auto">
          <a:xfrm>
            <a:off x="4953000" y="5287963"/>
            <a:ext cx="3581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1600">
                <a:latin typeface="Arial" charset="0"/>
              </a:rPr>
              <a:t>Face recognition systems now beginning to appear more widely</a:t>
            </a:r>
            <a:br>
              <a:rPr lang="en-US" sz="1600">
                <a:latin typeface="Arial" charset="0"/>
              </a:rPr>
            </a:br>
            <a:r>
              <a:rPr lang="en-US" sz="1400">
                <a:latin typeface="Arial" charset="0"/>
                <a:hlinkClick r:id="rId5"/>
              </a:rPr>
              <a:t>http://www.sensiblevision.com/</a:t>
            </a:r>
            <a:endParaRPr lang="en-US" sz="1400">
              <a:latin typeface="Arial" charset="0"/>
            </a:endParaRPr>
          </a:p>
          <a:p>
            <a:pPr algn="ctr"/>
            <a:endParaRPr lang="en-US" sz="1400">
              <a:latin typeface="Arial" charset="0"/>
            </a:endParaRPr>
          </a:p>
        </p:txBody>
      </p:sp>
      <p:pic>
        <p:nvPicPr>
          <p:cNvPr id="406542" name="Picture 14" descr="woman_lapto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293370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500031" y="6472626"/>
            <a:ext cx="1336675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305519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499" y="-381000"/>
            <a:ext cx="8757501" cy="1310062"/>
          </a:xfrm>
        </p:spPr>
        <p:txBody>
          <a:bodyPr>
            <a:normAutofit fontScale="90000"/>
          </a:bodyPr>
          <a:lstStyle/>
          <a:p>
            <a:r>
              <a:rPr lang="en-US" smtClean="0"/>
              <a:t>Privacy Threats Through Social Media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20A6D61-EFC3-6241-A742-AE6C01951E36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1525" y="4091369"/>
            <a:ext cx="3241729" cy="21564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6255" y="1270675"/>
            <a:ext cx="2969109" cy="21691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64" y="1296878"/>
            <a:ext cx="2633481" cy="18434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64" y="3209561"/>
            <a:ext cx="2675661" cy="1866881"/>
          </a:xfrm>
          <a:prstGeom prst="rect">
            <a:avLst/>
          </a:prstGeom>
        </p:spPr>
      </p:pic>
      <p:sp>
        <p:nvSpPr>
          <p:cNvPr id="15" name="Down Arrow 14"/>
          <p:cNvSpPr/>
          <p:nvPr/>
        </p:nvSpPr>
        <p:spPr>
          <a:xfrm rot="2889659">
            <a:off x="6612929" y="2890602"/>
            <a:ext cx="239241" cy="1678890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rtlCol="0" anchor="ctr">
            <a:spAutoFit/>
          </a:bodyPr>
          <a:lstStyle/>
          <a:p>
            <a:pPr algn="ctr"/>
            <a:endParaRPr lang="en-US" dirty="0" err="1" smtClean="0">
              <a:solidFill>
                <a:srgbClr val="000000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 rot="16200000">
            <a:off x="6591844" y="1939160"/>
            <a:ext cx="261089" cy="619933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rtlCol="0" anchor="ctr">
            <a:spAutoFit/>
          </a:bodyPr>
          <a:lstStyle/>
          <a:p>
            <a:pPr algn="ctr"/>
            <a:endParaRPr lang="en-US" dirty="0" err="1" smtClean="0">
              <a:solidFill>
                <a:srgbClr val="0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355" y="1239029"/>
            <a:ext cx="1955682" cy="22889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04018" y="899380"/>
            <a:ext cx="203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0000"/>
                </a:solidFill>
              </a:rPr>
              <a:t>[Xu </a:t>
            </a:r>
            <a:r>
              <a:rPr lang="en-US" dirty="0" smtClean="0">
                <a:solidFill>
                  <a:srgbClr val="000000"/>
                </a:solidFill>
              </a:rPr>
              <a:t>et al. CCS 2016]</a:t>
            </a:r>
          </a:p>
        </p:txBody>
      </p:sp>
    </p:spTree>
    <p:extLst>
      <p:ext uri="{BB962C8B-B14F-4D97-AF65-F5344CB8AC3E}">
        <p14:creationId xmlns:p14="http://schemas.microsoft.com/office/powerpoint/2010/main" val="19308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Mobile visual search: </a:t>
            </a:r>
            <a:r>
              <a:rPr lang="en-US" smtClean="0">
                <a:hlinkClick r:id="rId3"/>
              </a:rPr>
              <a:t>Google Goggles</a:t>
            </a:r>
            <a:endParaRPr lang="en-US" smtClean="0"/>
          </a:p>
        </p:txBody>
      </p:sp>
      <p:pic>
        <p:nvPicPr>
          <p:cNvPr id="50179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9713" y="1066800"/>
            <a:ext cx="8775700" cy="55626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5018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968375"/>
            <a:ext cx="2895600" cy="6318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903591" y="6511114"/>
            <a:ext cx="2187092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Source: </a:t>
            </a:r>
            <a:r>
              <a:rPr lang="en-US" dirty="0" smtClean="0"/>
              <a:t>L. </a:t>
            </a:r>
            <a:r>
              <a:rPr lang="en-US" dirty="0" err="1" smtClean="0"/>
              <a:t>Lazebnik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20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2" name="Picture 2" descr="___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71600"/>
            <a:ext cx="234315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4243" name="Picture 3" descr="cap_1384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571500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4244" name="Text Box 4"/>
          <p:cNvSpPr txBox="1">
            <a:spLocks noChangeArrowheads="1"/>
          </p:cNvSpPr>
          <p:nvPr/>
        </p:nvSpPr>
        <p:spPr bwMode="auto">
          <a:xfrm>
            <a:off x="1965325" y="5988050"/>
            <a:ext cx="5197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600" i="1">
                <a:latin typeface="Arial" charset="0"/>
              </a:rPr>
              <a:t>The Matrix</a:t>
            </a:r>
            <a:r>
              <a:rPr lang="en-US" sz="1600">
                <a:latin typeface="Arial" charset="0"/>
              </a:rPr>
              <a:t> movies, ESC Entertainment, XYZRGB, NRC</a:t>
            </a:r>
          </a:p>
        </p:txBody>
      </p:sp>
      <p:sp>
        <p:nvSpPr>
          <p:cNvPr id="39424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6667"/>
          </a:xfrm>
          <a:noFill/>
          <a:ln/>
        </p:spPr>
        <p:txBody>
          <a:bodyPr/>
          <a:lstStyle/>
          <a:p>
            <a:r>
              <a:rPr lang="en-US" sz="4800" dirty="0"/>
              <a:t>Special effects:  shape capture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500031" y="6472626"/>
            <a:ext cx="1336675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167987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8" name="Text Box 4"/>
          <p:cNvSpPr txBox="1">
            <a:spLocks noChangeArrowheads="1"/>
          </p:cNvSpPr>
          <p:nvPr/>
        </p:nvSpPr>
        <p:spPr bwMode="auto">
          <a:xfrm>
            <a:off x="2147188" y="6096000"/>
            <a:ext cx="48147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600" i="1" dirty="0">
                <a:latin typeface="Arial" charset="0"/>
              </a:rPr>
              <a:t>Pirates of the </a:t>
            </a:r>
            <a:r>
              <a:rPr lang="en-US" sz="1600" i="1" dirty="0" err="1">
                <a:latin typeface="Arial" charset="0"/>
              </a:rPr>
              <a:t>Carribean</a:t>
            </a:r>
            <a:r>
              <a:rPr lang="en-US" sz="1600" dirty="0">
                <a:latin typeface="Arial" charset="0"/>
              </a:rPr>
              <a:t>, Industrial Light and Magic</a:t>
            </a:r>
          </a:p>
          <a:p>
            <a:pPr algn="ctr" eaLnBrk="1" hangingPunct="1"/>
            <a:r>
              <a:rPr lang="en-US" sz="1600" dirty="0">
                <a:latin typeface="Arial" charset="0"/>
                <a:hlinkClick r:id="rId2"/>
              </a:rPr>
              <a:t>Click here for interactive demo</a:t>
            </a:r>
            <a:endParaRPr lang="en-US" sz="1600" dirty="0">
              <a:latin typeface="Arial" charset="0"/>
            </a:endParaRPr>
          </a:p>
        </p:txBody>
      </p:sp>
      <p:sp>
        <p:nvSpPr>
          <p:cNvPr id="39526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6667"/>
          </a:xfrm>
          <a:noFill/>
          <a:ln/>
        </p:spPr>
        <p:txBody>
          <a:bodyPr/>
          <a:lstStyle/>
          <a:p>
            <a:r>
              <a:rPr lang="en-US" sz="4800" dirty="0"/>
              <a:t>Special effects:  motion capture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500031" y="6472626"/>
            <a:ext cx="1336675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Source: S. Seitz</a:t>
            </a:r>
          </a:p>
        </p:txBody>
      </p:sp>
      <p:pic>
        <p:nvPicPr>
          <p:cNvPr id="2" name="Picture 1" descr="Screen Shot 2012-01-10 at 10.11.57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9" t="26790" r="17979" b="19157"/>
          <a:stretch/>
        </p:blipFill>
        <p:spPr>
          <a:xfrm>
            <a:off x="2393632" y="3588965"/>
            <a:ext cx="4286885" cy="2443960"/>
          </a:xfrm>
          <a:prstGeom prst="rect">
            <a:avLst/>
          </a:prstGeom>
        </p:spPr>
      </p:pic>
      <p:pic>
        <p:nvPicPr>
          <p:cNvPr id="3" name="Picture 2" descr="Screen Shot 2012-01-10 at 10.14.34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8" t="25154" r="16465" b="16573"/>
          <a:stretch/>
        </p:blipFill>
        <p:spPr>
          <a:xfrm>
            <a:off x="2393632" y="1215123"/>
            <a:ext cx="4286885" cy="237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4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Sports</a:t>
            </a:r>
          </a:p>
        </p:txBody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65" name="Picture 5" descr="first-down-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52575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9366" name="Text Box 6"/>
          <p:cNvSpPr txBox="1">
            <a:spLocks noChangeArrowheads="1"/>
          </p:cNvSpPr>
          <p:nvPr/>
        </p:nvSpPr>
        <p:spPr bwMode="auto">
          <a:xfrm>
            <a:off x="2433638" y="4495800"/>
            <a:ext cx="42465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600" i="1" dirty="0" err="1">
                <a:latin typeface="Arial" charset="0"/>
              </a:rPr>
              <a:t>Sportvision</a:t>
            </a:r>
            <a:r>
              <a:rPr lang="en-US" sz="1600" dirty="0">
                <a:latin typeface="Arial" charset="0"/>
              </a:rPr>
              <a:t> first down line</a:t>
            </a:r>
          </a:p>
          <a:p>
            <a:pPr algn="ctr" eaLnBrk="1" hangingPunct="1"/>
            <a:r>
              <a:rPr lang="en-US" sz="1600" dirty="0">
                <a:latin typeface="Arial" charset="0"/>
              </a:rPr>
              <a:t>Nice </a:t>
            </a:r>
            <a:r>
              <a:rPr lang="en-US" sz="1600" dirty="0">
                <a:latin typeface="Arial" charset="0"/>
                <a:hlinkClick r:id="rId3"/>
              </a:rPr>
              <a:t>explanation</a:t>
            </a:r>
            <a:r>
              <a:rPr lang="en-US" sz="1600" dirty="0">
                <a:latin typeface="Arial" charset="0"/>
              </a:rPr>
              <a:t> on </a:t>
            </a:r>
            <a:r>
              <a:rPr lang="en-US" sz="1600" dirty="0" err="1">
                <a:latin typeface="Arial" charset="0"/>
              </a:rPr>
              <a:t>www.howstuffworks.com</a:t>
            </a:r>
            <a:endParaRPr lang="en-US" sz="1600" dirty="0">
              <a:latin typeface="Arial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500031" y="6472626"/>
            <a:ext cx="1336675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28198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210118" cy="84666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The goal of computer vision</a:t>
            </a:r>
          </a:p>
        </p:txBody>
      </p:sp>
      <p:sp>
        <p:nvSpPr>
          <p:cNvPr id="8195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To extract “meaning” from pixels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676400"/>
            <a:ext cx="3848100" cy="3840163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934854" y="6462521"/>
            <a:ext cx="527526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kern="0" dirty="0">
                <a:solidFill>
                  <a:srgbClr val="000000"/>
                </a:solidFill>
                <a:cs typeface="+mn-cs"/>
              </a:rPr>
              <a:t>Source: “80 million tiny images” by </a:t>
            </a:r>
            <a:r>
              <a:rPr lang="en-US" b="0" kern="0" dirty="0" err="1" smtClean="0">
                <a:solidFill>
                  <a:srgbClr val="000000"/>
                </a:solidFill>
                <a:cs typeface="+mn-cs"/>
              </a:rPr>
              <a:t>Torralba</a:t>
            </a:r>
            <a:r>
              <a:rPr lang="en-US" b="0" kern="0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en-US" b="0" kern="0" dirty="0">
                <a:solidFill>
                  <a:srgbClr val="000000"/>
                </a:solidFill>
                <a:cs typeface="+mn-cs"/>
              </a:rPr>
              <a:t>et al.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82057" y="5562600"/>
            <a:ext cx="5456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sz="2400" b="0" dirty="0" smtClean="0">
                <a:solidFill>
                  <a:schemeClr val="bg1"/>
                </a:solidFill>
              </a:rPr>
              <a:t>Humans are remarkably good at this…</a:t>
            </a:r>
          </a:p>
        </p:txBody>
      </p:sp>
    </p:spTree>
    <p:extLst>
      <p:ext uri="{BB962C8B-B14F-4D97-AF65-F5344CB8AC3E}">
        <p14:creationId xmlns:p14="http://schemas.microsoft.com/office/powerpoint/2010/main" val="116688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Smart cars</a:t>
            </a:r>
          </a:p>
        </p:txBody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4160" y="4819068"/>
            <a:ext cx="8458200" cy="2057400"/>
          </a:xfrm>
        </p:spPr>
        <p:txBody>
          <a:bodyPr/>
          <a:lstStyle/>
          <a:p>
            <a:r>
              <a:rPr lang="en-US" dirty="0">
                <a:hlinkClick r:id="rId2"/>
              </a:rPr>
              <a:t>Mobileye</a:t>
            </a:r>
            <a:endParaRPr lang="en-US" dirty="0"/>
          </a:p>
          <a:p>
            <a:pPr lvl="1"/>
            <a:r>
              <a:rPr lang="en-US" dirty="0"/>
              <a:t>Vision systems currently in high-end BMW, GM, Volvo </a:t>
            </a:r>
            <a:r>
              <a:rPr lang="en-US" dirty="0" smtClean="0"/>
              <a:t>models, after market </a:t>
            </a:r>
          </a:p>
          <a:p>
            <a:pPr lvl="1"/>
            <a:r>
              <a:rPr lang="en-US" dirty="0" smtClean="0"/>
              <a:t>Forward collision warning, Pedestrian collision warning</a:t>
            </a:r>
          </a:p>
          <a:p>
            <a:pPr lvl="1"/>
            <a:r>
              <a:rPr lang="en-US" dirty="0" smtClean="0"/>
              <a:t>Lane departure warning </a:t>
            </a:r>
          </a:p>
          <a:p>
            <a:pPr lvl="1"/>
            <a:r>
              <a:rPr lang="en-US" dirty="0" smtClean="0"/>
              <a:t>Headway monitoring and warning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Video </a:t>
            </a:r>
            <a:r>
              <a:rPr lang="en-US" dirty="0" smtClean="0">
                <a:hlinkClick r:id="rId3"/>
              </a:rPr>
              <a:t>demo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97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869950"/>
            <a:ext cx="77819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97320" name="Text Box 8"/>
          <p:cNvSpPr txBox="1">
            <a:spLocks noChangeArrowheads="1"/>
          </p:cNvSpPr>
          <p:nvPr/>
        </p:nvSpPr>
        <p:spPr bwMode="auto">
          <a:xfrm>
            <a:off x="4572000" y="425450"/>
            <a:ext cx="39671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>
                <a:latin typeface="Arial" charset="0"/>
              </a:rPr>
              <a:t>Slide content courtesy of Amnon Shashua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500031" y="6472626"/>
            <a:ext cx="1336675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365865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Driver Assistant Systems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983"/>
            <a:ext cx="9144000" cy="519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0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Night Vision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404" y="1117600"/>
            <a:ext cx="8773622" cy="5008563"/>
          </a:xfrm>
        </p:spPr>
        <p:txBody>
          <a:bodyPr/>
          <a:lstStyle/>
          <a:p>
            <a:r>
              <a:rPr lang="en-US" dirty="0" smtClean="0"/>
              <a:t>  Daimler Night Vision system with pedestrian detection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82" y="1702576"/>
            <a:ext cx="6926641" cy="46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3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Autonomous Driving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Google Car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227" y="1753988"/>
            <a:ext cx="6297349" cy="472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7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Vision in space</a:t>
            </a:r>
          </a:p>
        </p:txBody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3462" name="Picture 6" descr="1198865273_31824-1_Sol1369A_WestValley_L257F_b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76350"/>
            <a:ext cx="85344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3463" name="Rectangle 7"/>
          <p:cNvSpPr>
            <a:spLocks noChangeArrowheads="1"/>
          </p:cNvSpPr>
          <p:nvPr/>
        </p:nvSpPr>
        <p:spPr bwMode="auto">
          <a:xfrm>
            <a:off x="685800" y="4495800"/>
            <a:ext cx="8001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>
                <a:latin typeface="Arial" charset="0"/>
              </a:rPr>
              <a:t>Vision systems (JPL) used for several tasks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>
                <a:latin typeface="Arial" charset="0"/>
              </a:rPr>
              <a:t>Panorama stitching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>
                <a:latin typeface="Arial" charset="0"/>
              </a:rPr>
              <a:t>3D terrain modeling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>
                <a:latin typeface="Arial" charset="0"/>
              </a:rPr>
              <a:t>Obstacle detection, position tracking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>
                <a:latin typeface="Arial" charset="0"/>
              </a:rPr>
              <a:t>For more, read </a:t>
            </a:r>
            <a:r>
              <a:rPr lang="ja-JP" altLang="en-US" sz="2000">
                <a:latin typeface="Arial"/>
              </a:rPr>
              <a:t>“</a:t>
            </a:r>
            <a:r>
              <a:rPr lang="en-US" sz="2000">
                <a:latin typeface="Arial" charset="0"/>
                <a:hlinkClick r:id="rId3"/>
              </a:rPr>
              <a:t>Computer Vision on Mars</a:t>
            </a:r>
            <a:r>
              <a:rPr lang="ja-JP" altLang="en-US" sz="2000">
                <a:latin typeface="Arial"/>
              </a:rPr>
              <a:t>”</a:t>
            </a:r>
            <a:r>
              <a:rPr lang="en-US" sz="2000">
                <a:latin typeface="Arial" charset="0"/>
              </a:rPr>
              <a:t> by Matthies et al.</a:t>
            </a:r>
          </a:p>
        </p:txBody>
      </p:sp>
      <p:sp>
        <p:nvSpPr>
          <p:cNvPr id="403464" name="Rectangle 8"/>
          <p:cNvSpPr>
            <a:spLocks noChangeArrowheads="1"/>
          </p:cNvSpPr>
          <p:nvPr/>
        </p:nvSpPr>
        <p:spPr bwMode="auto">
          <a:xfrm>
            <a:off x="838200" y="3609975"/>
            <a:ext cx="7772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1600">
                <a:latin typeface="Arial" charset="0"/>
                <a:hlinkClick r:id="rId4"/>
              </a:rPr>
              <a:t>NASA'S Mars Exploration Rover Spirit </a:t>
            </a:r>
            <a:r>
              <a:rPr lang="en-US" sz="1600">
                <a:latin typeface="Arial" charset="0"/>
              </a:rPr>
              <a:t>captured this westward view from atop </a:t>
            </a:r>
            <a:br>
              <a:rPr lang="en-US" sz="1600">
                <a:latin typeface="Arial" charset="0"/>
              </a:rPr>
            </a:br>
            <a:r>
              <a:rPr lang="en-US" sz="1600">
                <a:latin typeface="Arial" charset="0"/>
              </a:rPr>
              <a:t>a low plateau where Spirit spent the closing months of 2007. 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500031" y="6472626"/>
            <a:ext cx="1336675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367066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Robotics</a:t>
            </a:r>
          </a:p>
        </p:txBody>
      </p:sp>
      <p:sp>
        <p:nvSpPr>
          <p:cNvPr id="334854" name="AutoShape 6" descr="2_on_1_melee2"/>
          <p:cNvSpPr>
            <a:spLocks noChangeAspect="1" noChangeArrowheads="1"/>
          </p:cNvSpPr>
          <p:nvPr/>
        </p:nvSpPr>
        <p:spPr bwMode="auto">
          <a:xfrm>
            <a:off x="84629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856" name="AutoShape 8" descr="2_on_1_melee2"/>
          <p:cNvSpPr>
            <a:spLocks noChangeAspect="1" noChangeArrowheads="1"/>
          </p:cNvSpPr>
          <p:nvPr/>
        </p:nvSpPr>
        <p:spPr bwMode="auto">
          <a:xfrm>
            <a:off x="8462963" y="3281363"/>
            <a:ext cx="296862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4857" name="Picture 9" descr="2_on_1_melee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90700"/>
            <a:ext cx="4419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4858" name="Rectangle 10"/>
          <p:cNvSpPr>
            <a:spLocks noChangeArrowheads="1"/>
          </p:cNvSpPr>
          <p:nvPr/>
        </p:nvSpPr>
        <p:spPr bwMode="auto">
          <a:xfrm>
            <a:off x="5592763" y="5276850"/>
            <a:ext cx="23320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latin typeface="Arial" charset="0"/>
                <a:hlinkClick r:id="rId4"/>
              </a:rPr>
              <a:t>http://www.robocup.org/</a:t>
            </a:r>
            <a:endParaRPr lang="en-US" sz="1600">
              <a:latin typeface="Arial" charset="0"/>
            </a:endParaRPr>
          </a:p>
          <a:p>
            <a:endParaRPr lang="en-US" sz="1600">
              <a:latin typeface="Arial" charset="0"/>
            </a:endParaRPr>
          </a:p>
        </p:txBody>
      </p:sp>
      <p:pic>
        <p:nvPicPr>
          <p:cNvPr id="334860" name="Picture 12" descr="Image:NASA Mars Rover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2775"/>
            <a:ext cx="4029075" cy="322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4861" name="Rectangle 13"/>
          <p:cNvSpPr>
            <a:spLocks noChangeArrowheads="1"/>
          </p:cNvSpPr>
          <p:nvPr/>
        </p:nvSpPr>
        <p:spPr bwMode="auto">
          <a:xfrm>
            <a:off x="457200" y="5257800"/>
            <a:ext cx="36496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>
                <a:latin typeface="Arial" charset="0"/>
              </a:rPr>
              <a:t>NASA</a:t>
            </a:r>
            <a:r>
              <a:rPr lang="ja-JP" altLang="en-US" sz="1600">
                <a:latin typeface="Arial"/>
              </a:rPr>
              <a:t>’</a:t>
            </a:r>
            <a:r>
              <a:rPr lang="en-US" sz="1600">
                <a:latin typeface="Arial" charset="0"/>
              </a:rPr>
              <a:t>s Mars Spirit Rover</a:t>
            </a:r>
          </a:p>
          <a:p>
            <a:pPr algn="ctr"/>
            <a:r>
              <a:rPr lang="en-US" sz="1600">
                <a:latin typeface="Arial" charset="0"/>
                <a:hlinkClick r:id="rId7"/>
              </a:rPr>
              <a:t>http://en.wikipedia.org/wiki/Spirit_rover</a:t>
            </a:r>
            <a:endParaRPr lang="en-US" sz="1600">
              <a:latin typeface="Arial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500031" y="6472626"/>
            <a:ext cx="1336675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139950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60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914400"/>
            <a:ext cx="3695700" cy="2463800"/>
          </a:xfrm>
          <a:prstGeom prst="rect">
            <a:avLst/>
          </a:prstGeom>
          <a:noFill/>
          <a:ln w="19050" cap="flat" cmpd="sng">
            <a:noFill/>
            <a:prstDash val="solid"/>
            <a:miter lim="800000"/>
            <a:headEnd/>
            <a:tailEnd/>
          </a:ln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6667"/>
          </a:xfrm>
        </p:spPr>
        <p:txBody>
          <a:bodyPr/>
          <a:lstStyle/>
          <a:p>
            <a:r>
              <a:rPr lang="en-US" sz="4000" dirty="0" smtClean="0"/>
              <a:t>Vision-based interaction: Xbox </a:t>
            </a:r>
            <a:r>
              <a:rPr lang="en-US" sz="4000" dirty="0" err="1" smtClean="0"/>
              <a:t>Kinect</a:t>
            </a:r>
            <a:endParaRPr lang="en-US" sz="40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76200" y="62484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hlinkClick r:id="rId4"/>
              </a:rPr>
              <a:t>http://www.xbox.com/en-US/Live/EngineeringBlog/122910-HowYouBecometheController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12489" y="5638800"/>
            <a:ext cx="41985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hlinkClick r:id="rId5"/>
              </a:rPr>
              <a:t>http://electronics.howstuffworks.com/microsoft-kinect.htm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200" y="56343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hlinkClick r:id="rId6"/>
              </a:rPr>
              <a:t>http://blogs.howstuffworks.com/2010/11/05/how-microsoft-kinect-works-an-amazing-use-of-infrared-light/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53261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6200" y="3594410"/>
            <a:ext cx="2592774" cy="1953147"/>
          </a:xfrm>
          <a:prstGeom prst="rect">
            <a:avLst/>
          </a:prstGeom>
          <a:noFill/>
          <a:ln w="19050" cap="flat" cmpd="sng">
            <a:noFill/>
            <a:prstDash val="solid"/>
            <a:miter lim="800000"/>
            <a:headEnd/>
            <a:tailEnd/>
          </a:ln>
        </p:spPr>
      </p:pic>
      <p:pic>
        <p:nvPicPr>
          <p:cNvPr id="53262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0608" y="3579892"/>
            <a:ext cx="1816192" cy="1982708"/>
          </a:xfrm>
          <a:prstGeom prst="rect">
            <a:avLst/>
          </a:prstGeom>
          <a:noFill/>
          <a:ln w="19050" cap="flat" cmpd="sng">
            <a:noFill/>
            <a:prstDash val="solid"/>
            <a:miter lim="800000"/>
            <a:headEnd/>
            <a:tailEnd/>
          </a:ln>
        </p:spPr>
      </p:pic>
      <p:pic>
        <p:nvPicPr>
          <p:cNvPr id="53264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5496" y="1117694"/>
            <a:ext cx="3729605" cy="2063313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ectangle 20"/>
          <p:cNvSpPr/>
          <p:nvPr/>
        </p:nvSpPr>
        <p:spPr>
          <a:xfrm>
            <a:off x="4496560" y="599376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hlinkClick r:id="rId10"/>
              </a:rPr>
              <a:t>http://www.ismashphone.com/2010/12/kinect-hacks-more-interesting-than-the-devices-original-intention.html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3400" y="3579890"/>
            <a:ext cx="3003804" cy="198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7019031" y="6511114"/>
            <a:ext cx="2187092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Source: </a:t>
            </a:r>
            <a:r>
              <a:rPr lang="en-US" dirty="0" smtClean="0"/>
              <a:t>L. </a:t>
            </a:r>
            <a:r>
              <a:rPr lang="en-US" dirty="0" err="1" smtClean="0"/>
              <a:t>Lazebnik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08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Augmented Reality</a:t>
            </a:r>
            <a:endParaRPr lang="en-US" dirty="0"/>
          </a:p>
        </p:txBody>
      </p:sp>
      <p:pic>
        <p:nvPicPr>
          <p:cNvPr id="3" name="HoloLe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2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Medical imaging</a:t>
            </a:r>
          </a:p>
        </p:txBody>
      </p:sp>
      <p:pic>
        <p:nvPicPr>
          <p:cNvPr id="340996" name="Picture 4" descr="mybr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16075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09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8" y="1947863"/>
            <a:ext cx="4494212" cy="285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40998" name="Rectangle 6"/>
          <p:cNvSpPr>
            <a:spLocks noChangeArrowheads="1"/>
          </p:cNvSpPr>
          <p:nvPr/>
        </p:nvSpPr>
        <p:spPr bwMode="auto">
          <a:xfrm>
            <a:off x="5559425" y="5105400"/>
            <a:ext cx="2149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>
                <a:latin typeface="Arial" charset="0"/>
              </a:rPr>
              <a:t>Image guided surgery</a:t>
            </a:r>
          </a:p>
          <a:p>
            <a:pPr algn="ctr"/>
            <a:r>
              <a:rPr lang="en-US" sz="1600">
                <a:latin typeface="Arial" charset="0"/>
                <a:hlinkClick r:id="rId4"/>
              </a:rPr>
              <a:t>Grimson et al., MIT</a:t>
            </a:r>
            <a:endParaRPr lang="en-US" sz="1600">
              <a:latin typeface="Arial" charset="0"/>
            </a:endParaRPr>
          </a:p>
        </p:txBody>
      </p:sp>
      <p:sp>
        <p:nvSpPr>
          <p:cNvPr id="340999" name="Rectangle 7"/>
          <p:cNvSpPr>
            <a:spLocks noChangeArrowheads="1"/>
          </p:cNvSpPr>
          <p:nvPr/>
        </p:nvSpPr>
        <p:spPr bwMode="auto">
          <a:xfrm>
            <a:off x="1611313" y="5210175"/>
            <a:ext cx="12096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>
                <a:latin typeface="Arial" charset="0"/>
              </a:rPr>
              <a:t>3D imaging</a:t>
            </a:r>
          </a:p>
          <a:p>
            <a:pPr algn="ctr"/>
            <a:r>
              <a:rPr lang="en-US" sz="1600">
                <a:latin typeface="Arial" charset="0"/>
              </a:rPr>
              <a:t>MRI, CT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500031" y="6472626"/>
            <a:ext cx="1336675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181581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6667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/>
              <a:t>The computer vision industry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 list of companies in the different areas of computer vision is maintained by D. Lowes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FF00"/>
                </a:solidFill>
                <a:hlinkClick r:id="rId3"/>
              </a:rPr>
              <a:t>http://www.cs.ubc.ca/spider/lowe/vision.html</a:t>
            </a:r>
            <a:endParaRPr lang="en-U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21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070974" cy="84666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The goal of computer vision</a:t>
            </a:r>
          </a:p>
        </p:txBody>
      </p:sp>
      <p:sp>
        <p:nvSpPr>
          <p:cNvPr id="8195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To extract “meaning” from pixels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741292"/>
            <a:ext cx="43116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457200" y="6032023"/>
            <a:ext cx="4311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b="0"/>
              <a:t>What we see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5234984" y="5988528"/>
            <a:ext cx="3233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b="0" dirty="0"/>
              <a:t>What a computer sees</a:t>
            </a:r>
          </a:p>
        </p:txBody>
      </p:sp>
      <p:pic>
        <p:nvPicPr>
          <p:cNvPr id="8199" name="Picture 7" descr="U1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4984" y="1708917"/>
            <a:ext cx="3235325" cy="433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6658532" y="6449431"/>
            <a:ext cx="24940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0" dirty="0"/>
              <a:t>Source: S. </a:t>
            </a:r>
            <a:r>
              <a:rPr lang="en-US" b="0" dirty="0" err="1"/>
              <a:t>Narasimhan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99747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and Challenges in Computer Vision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6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666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Origins of computer vision</a:t>
            </a:r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90600"/>
            <a:ext cx="4360863" cy="55102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4800600" y="2971800"/>
            <a:ext cx="4124325" cy="13112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2000" b="0" dirty="0"/>
              <a:t>L. G. Roberts, </a:t>
            </a:r>
            <a:r>
              <a:rPr lang="en-US" sz="2000" b="0" i="1" dirty="0"/>
              <a:t>Machine Perception of Three Dimensional Solids,</a:t>
            </a:r>
            <a:r>
              <a:rPr lang="en-US" sz="2000" b="0" dirty="0"/>
              <a:t> Ph.D. thesis, MIT Department of Electrical Engineering, 1963.</a:t>
            </a:r>
            <a:r>
              <a:rPr lang="en-US" sz="2000" dirty="0"/>
              <a:t> 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980551" y="6491870"/>
            <a:ext cx="2187092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Source: </a:t>
            </a:r>
            <a:r>
              <a:rPr lang="en-US" dirty="0" smtClean="0"/>
              <a:t>L. </a:t>
            </a:r>
            <a:r>
              <a:rPr lang="en-US" dirty="0" err="1" smtClean="0"/>
              <a:t>Lazebnik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5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6667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smtClean="0">
                <a:solidFill>
                  <a:srgbClr val="000000"/>
                </a:solidFill>
              </a:rPr>
              <a:t>Connections to other disciplines</a:t>
            </a:r>
          </a:p>
        </p:txBody>
      </p:sp>
      <p:sp>
        <p:nvSpPr>
          <p:cNvPr id="37891" name="Oval 5"/>
          <p:cNvSpPr>
            <a:spLocks noChangeArrowheads="1"/>
          </p:cNvSpPr>
          <p:nvPr/>
        </p:nvSpPr>
        <p:spPr bwMode="auto">
          <a:xfrm>
            <a:off x="2586187" y="2573884"/>
            <a:ext cx="3894666" cy="25908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 dirty="0">
                <a:solidFill>
                  <a:srgbClr val="FF0000"/>
                </a:solidFill>
              </a:rPr>
              <a:t>Computer Vision</a:t>
            </a:r>
          </a:p>
        </p:txBody>
      </p:sp>
      <p:sp>
        <p:nvSpPr>
          <p:cNvPr id="672776" name="Oval 8"/>
          <p:cNvSpPr>
            <a:spLocks noChangeArrowheads="1"/>
          </p:cNvSpPr>
          <p:nvPr/>
        </p:nvSpPr>
        <p:spPr bwMode="auto">
          <a:xfrm>
            <a:off x="3183087" y="5012284"/>
            <a:ext cx="2624666" cy="18288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b="0">
                <a:solidFill>
                  <a:srgbClr val="000000"/>
                </a:solidFill>
              </a:rPr>
              <a:t>Image Processing</a:t>
            </a:r>
          </a:p>
        </p:txBody>
      </p:sp>
      <p:sp>
        <p:nvSpPr>
          <p:cNvPr id="672777" name="Oval 9"/>
          <p:cNvSpPr>
            <a:spLocks noChangeArrowheads="1"/>
          </p:cNvSpPr>
          <p:nvPr/>
        </p:nvSpPr>
        <p:spPr bwMode="auto">
          <a:xfrm>
            <a:off x="5240487" y="1735684"/>
            <a:ext cx="2624666" cy="18288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b="0">
                <a:solidFill>
                  <a:srgbClr val="000000"/>
                </a:solidFill>
              </a:rPr>
              <a:t>Machine Learning</a:t>
            </a:r>
          </a:p>
        </p:txBody>
      </p:sp>
      <p:sp>
        <p:nvSpPr>
          <p:cNvPr id="672778" name="Oval 10"/>
          <p:cNvSpPr>
            <a:spLocks noChangeArrowheads="1"/>
          </p:cNvSpPr>
          <p:nvPr/>
        </p:nvSpPr>
        <p:spPr bwMode="auto">
          <a:xfrm>
            <a:off x="3259287" y="897484"/>
            <a:ext cx="2624666" cy="18288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b="0">
                <a:solidFill>
                  <a:srgbClr val="000000"/>
                </a:solidFill>
              </a:rPr>
              <a:t>Artificial Intelligence</a:t>
            </a:r>
          </a:p>
        </p:txBody>
      </p:sp>
      <p:sp>
        <p:nvSpPr>
          <p:cNvPr id="672779" name="Oval 11"/>
          <p:cNvSpPr>
            <a:spLocks noChangeArrowheads="1"/>
          </p:cNvSpPr>
          <p:nvPr/>
        </p:nvSpPr>
        <p:spPr bwMode="auto">
          <a:xfrm>
            <a:off x="1278087" y="1735684"/>
            <a:ext cx="2624666" cy="18288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b="0">
                <a:solidFill>
                  <a:srgbClr val="000000"/>
                </a:solidFill>
              </a:rPr>
              <a:t>Robotics</a:t>
            </a:r>
          </a:p>
        </p:txBody>
      </p:sp>
      <p:sp>
        <p:nvSpPr>
          <p:cNvPr id="672780" name="Oval 12"/>
          <p:cNvSpPr>
            <a:spLocks noChangeArrowheads="1"/>
          </p:cNvSpPr>
          <p:nvPr/>
        </p:nvSpPr>
        <p:spPr bwMode="auto">
          <a:xfrm>
            <a:off x="5545287" y="4021684"/>
            <a:ext cx="2624666" cy="18288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b="0">
                <a:solidFill>
                  <a:srgbClr val="000000"/>
                </a:solidFill>
              </a:rPr>
              <a:t>Cognitive science</a:t>
            </a:r>
            <a:br>
              <a:rPr lang="en-US" b="0">
                <a:solidFill>
                  <a:srgbClr val="000000"/>
                </a:solidFill>
              </a:rPr>
            </a:br>
            <a:r>
              <a:rPr lang="en-US" b="0">
                <a:solidFill>
                  <a:srgbClr val="000000"/>
                </a:solidFill>
              </a:rPr>
              <a:t>Neuroscience</a:t>
            </a:r>
          </a:p>
        </p:txBody>
      </p:sp>
      <p:sp>
        <p:nvSpPr>
          <p:cNvPr id="672781" name="Oval 13"/>
          <p:cNvSpPr>
            <a:spLocks noChangeArrowheads="1"/>
          </p:cNvSpPr>
          <p:nvPr/>
        </p:nvSpPr>
        <p:spPr bwMode="auto">
          <a:xfrm>
            <a:off x="820887" y="3945484"/>
            <a:ext cx="2624666" cy="18288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b="0">
                <a:solidFill>
                  <a:srgbClr val="000000"/>
                </a:solidFill>
              </a:rPr>
              <a:t>Computer Graphics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956908" y="6518888"/>
            <a:ext cx="2187092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Source: </a:t>
            </a:r>
            <a:r>
              <a:rPr lang="en-US" dirty="0" smtClean="0"/>
              <a:t>L. </a:t>
            </a:r>
            <a:r>
              <a:rPr lang="en-US" dirty="0" err="1" smtClean="0"/>
              <a:t>Lazebnik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776" grpId="0" animBg="1"/>
      <p:bldP spid="672777" grpId="0" animBg="1"/>
      <p:bldP spid="672778" grpId="0" animBg="1"/>
      <p:bldP spid="672779" grpId="0" animBg="1"/>
      <p:bldP spid="672780" grpId="0" animBg="1"/>
      <p:bldP spid="67278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976"/>
            <a:ext cx="9144000" cy="84666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Why study computer vision?</a:t>
            </a:r>
          </a:p>
        </p:txBody>
      </p:sp>
      <p:grpSp>
        <p:nvGrpSpPr>
          <p:cNvPr id="15363" name="Group 4"/>
          <p:cNvGrpSpPr>
            <a:grpSpLocks/>
          </p:cNvGrpSpPr>
          <p:nvPr/>
        </p:nvGrpSpPr>
        <p:grpSpPr bwMode="auto">
          <a:xfrm>
            <a:off x="228600" y="1173163"/>
            <a:ext cx="2905125" cy="2441575"/>
            <a:chOff x="144" y="432"/>
            <a:chExt cx="1830" cy="1538"/>
          </a:xfrm>
        </p:grpSpPr>
        <p:grpSp>
          <p:nvGrpSpPr>
            <p:cNvPr id="15401" name="Group 5"/>
            <p:cNvGrpSpPr>
              <a:grpSpLocks/>
            </p:cNvGrpSpPr>
            <p:nvPr/>
          </p:nvGrpSpPr>
          <p:grpSpPr bwMode="auto">
            <a:xfrm>
              <a:off x="144" y="432"/>
              <a:ext cx="1830" cy="1344"/>
              <a:chOff x="144" y="432"/>
              <a:chExt cx="1830" cy="1344"/>
            </a:xfrm>
          </p:grpSpPr>
          <p:pic>
            <p:nvPicPr>
              <p:cNvPr id="15403" name="Picture 6" descr="album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8" y="432"/>
                <a:ext cx="860" cy="6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4" name="Picture 7" descr="album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56" y="1053"/>
                <a:ext cx="918" cy="7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5" name="Picture 8" descr="album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4" y="1056"/>
                <a:ext cx="925" cy="6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406" name="Picture 9" descr="album1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08" y="432"/>
                <a:ext cx="960" cy="6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402" name="Text Box 10"/>
            <p:cNvSpPr txBox="1">
              <a:spLocks noChangeArrowheads="1"/>
            </p:cNvSpPr>
            <p:nvPr/>
          </p:nvSpPr>
          <p:spPr bwMode="auto">
            <a:xfrm>
              <a:off x="530" y="1797"/>
              <a:ext cx="1094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>
                  <a:solidFill>
                    <a:schemeClr val="bg1"/>
                  </a:solidFill>
                </a:rPr>
                <a:t>Personal photo albums</a:t>
              </a:r>
            </a:p>
          </p:txBody>
        </p:sp>
      </p:grpSp>
      <p:grpSp>
        <p:nvGrpSpPr>
          <p:cNvPr id="15364" name="Group 11"/>
          <p:cNvGrpSpPr>
            <a:grpSpLocks/>
          </p:cNvGrpSpPr>
          <p:nvPr/>
        </p:nvGrpSpPr>
        <p:grpSpPr bwMode="auto">
          <a:xfrm>
            <a:off x="228600" y="4445000"/>
            <a:ext cx="2971800" cy="2413000"/>
            <a:chOff x="144" y="2109"/>
            <a:chExt cx="1872" cy="1520"/>
          </a:xfrm>
        </p:grpSpPr>
        <p:pic>
          <p:nvPicPr>
            <p:cNvPr id="15396" name="Picture 12" descr="infrared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52" y="2784"/>
              <a:ext cx="847" cy="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7" name="Picture 13" descr="surveillance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4" y="2109"/>
              <a:ext cx="880" cy="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8" name="Picture 14" descr="surveillance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60" y="2111"/>
              <a:ext cx="1056" cy="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99" name="Text Box 15"/>
            <p:cNvSpPr txBox="1">
              <a:spLocks noChangeArrowheads="1"/>
            </p:cNvSpPr>
            <p:nvPr/>
          </p:nvSpPr>
          <p:spPr bwMode="auto">
            <a:xfrm>
              <a:off x="457" y="3456"/>
              <a:ext cx="1179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>
                  <a:solidFill>
                    <a:schemeClr val="bg1"/>
                  </a:solidFill>
                </a:rPr>
                <a:t>Surveillance and security</a:t>
              </a:r>
            </a:p>
          </p:txBody>
        </p:sp>
        <p:pic>
          <p:nvPicPr>
            <p:cNvPr id="15400" name="Picture 16" descr="surveillance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0" y="2784"/>
              <a:ext cx="904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365" name="Group 17"/>
          <p:cNvGrpSpPr>
            <a:grpSpLocks/>
          </p:cNvGrpSpPr>
          <p:nvPr/>
        </p:nvGrpSpPr>
        <p:grpSpPr bwMode="auto">
          <a:xfrm>
            <a:off x="3352800" y="1219200"/>
            <a:ext cx="5676900" cy="2438400"/>
            <a:chOff x="2112" y="461"/>
            <a:chExt cx="3576" cy="1536"/>
          </a:xfrm>
        </p:grpSpPr>
        <p:sp>
          <p:nvSpPr>
            <p:cNvPr id="15386" name="Text Box 18"/>
            <p:cNvSpPr txBox="1">
              <a:spLocks noChangeArrowheads="1"/>
            </p:cNvSpPr>
            <p:nvPr/>
          </p:nvSpPr>
          <p:spPr bwMode="auto">
            <a:xfrm>
              <a:off x="3264" y="1824"/>
              <a:ext cx="1344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0">
                  <a:solidFill>
                    <a:schemeClr val="bg1"/>
                  </a:solidFill>
                </a:rPr>
                <a:t>Movies, news, sports</a:t>
              </a:r>
            </a:p>
          </p:txBody>
        </p:sp>
        <p:grpSp>
          <p:nvGrpSpPr>
            <p:cNvPr id="15387" name="Group 19"/>
            <p:cNvGrpSpPr>
              <a:grpSpLocks/>
            </p:cNvGrpSpPr>
            <p:nvPr/>
          </p:nvGrpSpPr>
          <p:grpSpPr bwMode="auto">
            <a:xfrm>
              <a:off x="2112" y="461"/>
              <a:ext cx="3576" cy="1409"/>
              <a:chOff x="2112" y="461"/>
              <a:chExt cx="3576" cy="1409"/>
            </a:xfrm>
          </p:grpSpPr>
          <p:pic>
            <p:nvPicPr>
              <p:cNvPr id="15388" name="Picture 20" descr="news1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984" y="1212"/>
                <a:ext cx="816" cy="6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9" name="Picture 21" descr="news2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888" y="576"/>
                <a:ext cx="864" cy="6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0" name="Picture 22" descr="movie7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976" y="1152"/>
                <a:ext cx="1008" cy="6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1" name="Picture 23" descr="sports3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752" y="461"/>
                <a:ext cx="787" cy="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2" name="Picture 24" descr="sports2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4752" y="1248"/>
                <a:ext cx="936" cy="6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3" name="Picture 25" descr="movie8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2112" y="1152"/>
                <a:ext cx="960" cy="6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4" name="Picture 26" descr="movie9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3024" y="537"/>
                <a:ext cx="912" cy="6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95" name="Picture 27" descr="movie5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2145" y="528"/>
                <a:ext cx="975" cy="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5366" name="Picture 30" descr="youtube_logo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918392" y="3711574"/>
            <a:ext cx="997008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36" descr="flickr_logo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962400" y="3733800"/>
            <a:ext cx="13716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37" descr="google_logo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04800" y="3711575"/>
            <a:ext cx="1371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69" name="Group 40"/>
          <p:cNvGrpSpPr>
            <a:grpSpLocks/>
          </p:cNvGrpSpPr>
          <p:nvPr/>
        </p:nvGrpSpPr>
        <p:grpSpPr bwMode="auto">
          <a:xfrm>
            <a:off x="3429000" y="4449763"/>
            <a:ext cx="5461000" cy="2362200"/>
            <a:chOff x="2160" y="2112"/>
            <a:chExt cx="3440" cy="1488"/>
          </a:xfrm>
        </p:grpSpPr>
        <p:sp>
          <p:nvSpPr>
            <p:cNvPr id="15374" name="Text Box 41"/>
            <p:cNvSpPr txBox="1">
              <a:spLocks noChangeArrowheads="1"/>
            </p:cNvSpPr>
            <p:nvPr/>
          </p:nvSpPr>
          <p:spPr bwMode="auto">
            <a:xfrm>
              <a:off x="3264" y="3427"/>
              <a:ext cx="1360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>
                  <a:solidFill>
                    <a:schemeClr val="bg1"/>
                  </a:solidFill>
                </a:rPr>
                <a:t>Medical and scientific images</a:t>
              </a:r>
            </a:p>
          </p:txBody>
        </p:sp>
        <p:grpSp>
          <p:nvGrpSpPr>
            <p:cNvPr id="15375" name="Group 42"/>
            <p:cNvGrpSpPr>
              <a:grpSpLocks/>
            </p:cNvGrpSpPr>
            <p:nvPr/>
          </p:nvGrpSpPr>
          <p:grpSpPr bwMode="auto">
            <a:xfrm>
              <a:off x="2160" y="2112"/>
              <a:ext cx="3440" cy="1340"/>
              <a:chOff x="2160" y="2112"/>
              <a:chExt cx="3440" cy="1340"/>
            </a:xfrm>
          </p:grpSpPr>
          <p:pic>
            <p:nvPicPr>
              <p:cNvPr id="15376" name="Picture 43" descr="Hawaii_IR_loop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4032" y="2112"/>
                <a:ext cx="816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7" name="Picture 44" descr="aerial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4032" y="2688"/>
                <a:ext cx="720" cy="7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8" name="Picture 45" descr="vessels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2160" y="2160"/>
                <a:ext cx="528" cy="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9" name="Picture 46" descr="spine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2688" y="2112"/>
                <a:ext cx="520" cy="7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0" name="Picture 47" descr="hubble4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4806" y="2208"/>
                <a:ext cx="736" cy="5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1" name="Picture 48" descr="hubble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/>
              <a:stretch>
                <a:fillRect/>
              </a:stretch>
            </p:blipFill>
            <p:spPr bwMode="auto">
              <a:xfrm>
                <a:off x="4704" y="2736"/>
                <a:ext cx="896" cy="6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2" name="Picture 49" descr="brain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/>
              <a:stretch>
                <a:fillRect/>
              </a:stretch>
            </p:blipFill>
            <p:spPr bwMode="auto">
              <a:xfrm>
                <a:off x="2167" y="2832"/>
                <a:ext cx="521" cy="6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3" name="Picture 50" descr="protein_crystal2"/>
              <p:cNvPicPr>
                <a:picLocks noChangeAspect="1" noChangeArrowheads="1"/>
              </p:cNvPicPr>
              <p:nvPr/>
            </p:nvPicPr>
            <p:blipFill>
              <a:blip r:embed="rId29" cstate="print"/>
              <a:srcRect/>
              <a:stretch>
                <a:fillRect/>
              </a:stretch>
            </p:blipFill>
            <p:spPr bwMode="auto">
              <a:xfrm>
                <a:off x="3216" y="2160"/>
                <a:ext cx="864" cy="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4" name="Picture 51" descr="electron_microscopy"/>
              <p:cNvPicPr>
                <a:picLocks noChangeAspect="1" noChangeArrowheads="1"/>
              </p:cNvPicPr>
              <p:nvPr/>
            </p:nvPicPr>
            <p:blipFill>
              <a:blip r:embed="rId30" cstate="print"/>
              <a:srcRect/>
              <a:stretch>
                <a:fillRect/>
              </a:stretch>
            </p:blipFill>
            <p:spPr bwMode="auto">
              <a:xfrm>
                <a:off x="3408" y="2832"/>
                <a:ext cx="624" cy="5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5" name="Picture 52" descr="microscopy3"/>
              <p:cNvPicPr>
                <a:picLocks noChangeAspect="1" noChangeArrowheads="1"/>
              </p:cNvPicPr>
              <p:nvPr/>
            </p:nvPicPr>
            <p:blipFill>
              <a:blip r:embed="rId31" cstate="print"/>
              <a:srcRect/>
              <a:stretch>
                <a:fillRect/>
              </a:stretch>
            </p:blipFill>
            <p:spPr bwMode="auto">
              <a:xfrm>
                <a:off x="2688" y="2704"/>
                <a:ext cx="720" cy="7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5370" name="Rectangle 60"/>
          <p:cNvSpPr>
            <a:spLocks noGrp="1" noChangeArrowheads="1"/>
          </p:cNvSpPr>
          <p:nvPr>
            <p:ph type="body" idx="1"/>
          </p:nvPr>
        </p:nvSpPr>
        <p:spPr>
          <a:xfrm>
            <a:off x="152400" y="685800"/>
            <a:ext cx="8839200" cy="5334000"/>
          </a:xfrm>
        </p:spPr>
        <p:txBody>
          <a:bodyPr/>
          <a:lstStyle/>
          <a:p>
            <a:pPr eaLnBrk="1" hangingPunct="1"/>
            <a:r>
              <a:rPr lang="en-US" smtClean="0"/>
              <a:t>Vision is useful: Images and video are everywhere!</a:t>
            </a:r>
          </a:p>
        </p:txBody>
      </p:sp>
      <p:pic>
        <p:nvPicPr>
          <p:cNvPr id="15373" name="Picture 63"/>
          <p:cNvPicPr>
            <a:picLocks noChangeAspect="1" noChangeArrowheads="1"/>
          </p:cNvPicPr>
          <p:nvPr/>
        </p:nvPicPr>
        <p:blipFill>
          <a:blip r:embed="rId32" cstate="print"/>
          <a:srcRect r="45854"/>
          <a:stretch>
            <a:fillRect/>
          </a:stretch>
        </p:blipFill>
        <p:spPr bwMode="auto">
          <a:xfrm>
            <a:off x="1981200" y="3657600"/>
            <a:ext cx="1619250" cy="5048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5715000" y="3733800"/>
            <a:ext cx="1898156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6980551" y="6491870"/>
            <a:ext cx="2187092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Source: </a:t>
            </a:r>
            <a:r>
              <a:rPr lang="en-US" dirty="0" smtClean="0"/>
              <a:t>L. </a:t>
            </a:r>
            <a:r>
              <a:rPr lang="en-US" dirty="0" err="1" smtClean="0"/>
              <a:t>Lazebnik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65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666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Why study computer vision?</a:t>
            </a:r>
          </a:p>
        </p:txBody>
      </p:sp>
      <p:sp>
        <p:nvSpPr>
          <p:cNvPr id="16387" name="Rectangle 4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5334000"/>
          </a:xfrm>
        </p:spPr>
        <p:txBody>
          <a:bodyPr/>
          <a:lstStyle/>
          <a:p>
            <a:pPr eaLnBrk="1" hangingPunct="1"/>
            <a:r>
              <a:rPr lang="en-US" dirty="0" smtClean="0"/>
              <a:t>Vision is useful</a:t>
            </a:r>
          </a:p>
          <a:p>
            <a:pPr eaLnBrk="1" hangingPunct="1"/>
            <a:r>
              <a:rPr lang="en-US" dirty="0" smtClean="0"/>
              <a:t>Vision is interesting</a:t>
            </a:r>
          </a:p>
          <a:p>
            <a:pPr eaLnBrk="1" hangingPunct="1"/>
            <a:r>
              <a:rPr lang="en-US" dirty="0" smtClean="0"/>
              <a:t>Vision is difficult</a:t>
            </a:r>
          </a:p>
          <a:p>
            <a:pPr lvl="1" eaLnBrk="1" hangingPunct="1"/>
            <a:r>
              <a:rPr lang="en-US" dirty="0" smtClean="0"/>
              <a:t>Half of primate cerebral cortex is devoted to visual processing</a:t>
            </a:r>
          </a:p>
          <a:p>
            <a:pPr lvl="1" eaLnBrk="1" hangingPunct="1"/>
            <a:r>
              <a:rPr lang="en-US" dirty="0" smtClean="0"/>
              <a:t>Achieving human-level visual perception is probably “AI-complete”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6980551" y="6491870"/>
            <a:ext cx="2187092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Source: </a:t>
            </a:r>
            <a:r>
              <a:rPr lang="en-US" dirty="0" smtClean="0"/>
              <a:t>L. </a:t>
            </a:r>
            <a:r>
              <a:rPr lang="en-US" dirty="0" err="1" smtClean="0"/>
              <a:t>Lazebnik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24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mad_head_2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5363" y="762000"/>
            <a:ext cx="3068637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 descr="head_nite_2_2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95400"/>
            <a:ext cx="3302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head_night_225"/>
          <p:cNvPicPr>
            <a:picLocks noChangeAspect="1" noChangeArrowheads="1"/>
          </p:cNvPicPr>
          <p:nvPr/>
        </p:nvPicPr>
        <p:blipFill>
          <a:blip r:embed="rId5" cstate="print">
            <a:lum bright="-12000" contrast="6000"/>
          </a:blip>
          <a:srcRect/>
          <a:stretch>
            <a:fillRect/>
          </a:stretch>
        </p:blipFill>
        <p:spPr bwMode="auto">
          <a:xfrm>
            <a:off x="3200400" y="2819400"/>
            <a:ext cx="30289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0" y="6491288"/>
            <a:ext cx="2686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solidFill>
                  <a:schemeClr val="tx1"/>
                </a:solidFill>
              </a:rPr>
              <a:t>Michelangelo 1475-1564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5772163" y="6536937"/>
            <a:ext cx="34380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b="0" dirty="0" smtClean="0">
                <a:solidFill>
                  <a:schemeClr val="tx1"/>
                </a:solidFill>
              </a:rPr>
              <a:t>slide: </a:t>
            </a:r>
            <a:r>
              <a:rPr lang="en-US" b="0" dirty="0" err="1">
                <a:solidFill>
                  <a:schemeClr val="tx1"/>
                </a:solidFill>
              </a:rPr>
              <a:t>Fei-Fei</a:t>
            </a:r>
            <a:r>
              <a:rPr lang="en-US" b="0" dirty="0">
                <a:solidFill>
                  <a:schemeClr val="tx1"/>
                </a:solidFill>
              </a:rPr>
              <a:t>, Fergus &amp; </a:t>
            </a:r>
            <a:r>
              <a:rPr lang="en-US" b="0" dirty="0" err="1">
                <a:solidFill>
                  <a:schemeClr val="tx1"/>
                </a:solidFill>
              </a:rPr>
              <a:t>Torralba</a:t>
            </a:r>
            <a:r>
              <a:rPr lang="en-US" b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0"/>
            <a:ext cx="9144000" cy="84666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800" dirty="0" smtClean="0"/>
              <a:t>Challenge: Viewpoint Change</a:t>
            </a:r>
          </a:p>
        </p:txBody>
      </p:sp>
    </p:spTree>
    <p:extLst>
      <p:ext uri="{BB962C8B-B14F-4D97-AF65-F5344CB8AC3E}">
        <p14:creationId xmlns:p14="http://schemas.microsoft.com/office/powerpoint/2010/main" val="163275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6192403" y="6512931"/>
            <a:ext cx="2974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0" dirty="0"/>
              <a:t>image credit: J. </a:t>
            </a:r>
            <a:r>
              <a:rPr lang="en-US" b="0" dirty="0" err="1"/>
              <a:t>Koenderink</a:t>
            </a:r>
            <a:endParaRPr lang="en-US" b="0" dirty="0"/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9144000" cy="35575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666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Challenge: Illumination</a:t>
            </a:r>
          </a:p>
        </p:txBody>
      </p:sp>
    </p:spTree>
    <p:extLst>
      <p:ext uri="{BB962C8B-B14F-4D97-AF65-F5344CB8AC3E}">
        <p14:creationId xmlns:p14="http://schemas.microsoft.com/office/powerpoint/2010/main" val="132665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wallpaper01_1024x76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348" t="5618" r="28346" b="999"/>
          <a:stretch>
            <a:fillRect/>
          </a:stretch>
        </p:blipFill>
        <p:spPr bwMode="auto">
          <a:xfrm>
            <a:off x="2743200" y="76200"/>
            <a:ext cx="3952875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20483" name="Rectangle 3"/>
          <p:cNvSpPr>
            <a:spLocks noChangeArrowheads="1"/>
          </p:cNvSpPr>
          <p:nvPr/>
        </p:nvSpPr>
        <p:spPr bwMode="auto">
          <a:xfrm>
            <a:off x="2057400" y="0"/>
            <a:ext cx="2057400" cy="26670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5156470" y="6526406"/>
            <a:ext cx="28225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b="0" dirty="0">
                <a:solidFill>
                  <a:schemeClr val="tx1"/>
                </a:solidFill>
              </a:rPr>
              <a:t>slide credit: </a:t>
            </a:r>
            <a:r>
              <a:rPr lang="en-US" b="0" dirty="0" err="1">
                <a:solidFill>
                  <a:schemeClr val="tx1"/>
                </a:solidFill>
              </a:rPr>
              <a:t>Fei-Fei</a:t>
            </a:r>
            <a:r>
              <a:rPr lang="en-US" b="0" dirty="0">
                <a:solidFill>
                  <a:schemeClr val="tx1"/>
                </a:solidFill>
              </a:rPr>
              <a:t>, Fergus &amp; </a:t>
            </a:r>
            <a:r>
              <a:rPr lang="en-US" b="0" dirty="0" err="1">
                <a:solidFill>
                  <a:schemeClr val="tx1"/>
                </a:solidFill>
              </a:rPr>
              <a:t>Torralba</a:t>
            </a:r>
            <a:r>
              <a:rPr lang="en-US" b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34925" y="0"/>
            <a:ext cx="9144000" cy="84666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800" dirty="0" smtClean="0"/>
              <a:t>Challenge: Scale</a:t>
            </a:r>
          </a:p>
        </p:txBody>
      </p:sp>
    </p:spTree>
    <p:extLst>
      <p:ext uri="{BB962C8B-B14F-4D97-AF65-F5344CB8AC3E}">
        <p14:creationId xmlns:p14="http://schemas.microsoft.com/office/powerpoint/2010/main" val="81884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NCIENTANIMALART-CHINA-HORSE-3-XU-BEI-HUA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43013"/>
            <a:ext cx="9144000" cy="447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28600" y="5867400"/>
            <a:ext cx="200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solidFill>
                  <a:schemeClr val="tx1"/>
                </a:solidFill>
              </a:rPr>
              <a:t>Xu, Beihong 1943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5156465" y="6556181"/>
            <a:ext cx="28225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b="0">
                <a:solidFill>
                  <a:schemeClr val="tx1"/>
                </a:solidFill>
              </a:rPr>
              <a:t>slide credit: Fei-Fei, Fergus &amp; Torralba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84666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800" dirty="0" smtClean="0"/>
              <a:t>Challenge: Deformation</a:t>
            </a:r>
          </a:p>
        </p:txBody>
      </p:sp>
    </p:spTree>
    <p:extLst>
      <p:ext uri="{BB962C8B-B14F-4D97-AF65-F5344CB8AC3E}">
        <p14:creationId xmlns:p14="http://schemas.microsoft.com/office/powerpoint/2010/main" val="67789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agritte"/>
          <p:cNvPicPr>
            <a:picLocks noChangeAspect="1" noChangeArrowheads="1"/>
          </p:cNvPicPr>
          <p:nvPr/>
        </p:nvPicPr>
        <p:blipFill>
          <a:blip r:embed="rId3" cstate="print"/>
          <a:srcRect l="3540" t="9630" r="3093" b="8888"/>
          <a:stretch>
            <a:fillRect/>
          </a:stretch>
        </p:blipFill>
        <p:spPr bwMode="auto">
          <a:xfrm>
            <a:off x="3440113" y="0"/>
            <a:ext cx="57038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797050" y="6491288"/>
            <a:ext cx="170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b="0">
                <a:solidFill>
                  <a:srgbClr val="B83D00"/>
                </a:solidFill>
              </a:rPr>
              <a:t>Magritte, 1957 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117991" y="6510532"/>
            <a:ext cx="28225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b="0" dirty="0">
                <a:solidFill>
                  <a:schemeClr val="bg1"/>
                </a:solidFill>
              </a:rPr>
              <a:t>slide credit: </a:t>
            </a:r>
            <a:r>
              <a:rPr lang="en-US" b="0" dirty="0" err="1">
                <a:solidFill>
                  <a:schemeClr val="bg1"/>
                </a:solidFill>
              </a:rPr>
              <a:t>Fei-Fei</a:t>
            </a:r>
            <a:r>
              <a:rPr lang="en-US" b="0" dirty="0">
                <a:solidFill>
                  <a:schemeClr val="bg1"/>
                </a:solidFill>
              </a:rPr>
              <a:t>, Fergus &amp; </a:t>
            </a:r>
            <a:r>
              <a:rPr lang="en-US" b="0" dirty="0" err="1">
                <a:solidFill>
                  <a:schemeClr val="bg1"/>
                </a:solidFill>
              </a:rPr>
              <a:t>Torralba</a:t>
            </a:r>
            <a:r>
              <a:rPr lang="en-US" b="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0"/>
            <a:ext cx="9144000" cy="84666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800" dirty="0" smtClean="0"/>
              <a:t>Challenge: </a:t>
            </a:r>
            <a:br>
              <a:rPr lang="en-US" sz="4800" dirty="0" smtClean="0"/>
            </a:br>
            <a:r>
              <a:rPr lang="en-US" sz="4800" dirty="0" smtClean="0"/>
              <a:t>Occlusion</a:t>
            </a:r>
          </a:p>
        </p:txBody>
      </p:sp>
    </p:spTree>
    <p:extLst>
      <p:ext uri="{BB962C8B-B14F-4D97-AF65-F5344CB8AC3E}">
        <p14:creationId xmlns:p14="http://schemas.microsoft.com/office/powerpoint/2010/main" val="59753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458200" cy="838200"/>
          </a:xfrm>
        </p:spPr>
        <p:txBody>
          <a:bodyPr/>
          <a:lstStyle/>
          <a:p>
            <a:r>
              <a:rPr lang="en-US" sz="3000"/>
              <a:t>Can computers match (or beat) human vision?</a:t>
            </a:r>
          </a:p>
        </p:txBody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3520" y="5791200"/>
            <a:ext cx="7772400" cy="5334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Yes and no (but mostly no!)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humans are much better at </a:t>
            </a:r>
            <a:r>
              <a:rPr lang="ja-JP" altLang="en-US" dirty="0">
                <a:latin typeface="Arial"/>
              </a:rPr>
              <a:t>“</a:t>
            </a:r>
            <a:r>
              <a:rPr lang="en-US" dirty="0"/>
              <a:t>hard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things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computers can be better at </a:t>
            </a:r>
            <a:r>
              <a:rPr lang="ja-JP" altLang="en-US" dirty="0">
                <a:latin typeface="Arial"/>
              </a:rPr>
              <a:t>“</a:t>
            </a:r>
            <a:r>
              <a:rPr lang="en-US" dirty="0"/>
              <a:t>easy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things</a:t>
            </a:r>
          </a:p>
        </p:txBody>
      </p:sp>
      <p:sp>
        <p:nvSpPr>
          <p:cNvPr id="354308" name="Rectangle 4"/>
          <p:cNvSpPr>
            <a:spLocks noChangeArrowheads="1"/>
          </p:cNvSpPr>
          <p:nvPr/>
        </p:nvSpPr>
        <p:spPr bwMode="auto">
          <a:xfrm>
            <a:off x="409575" y="1131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54309" name="Picture 5" descr="U1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5" y="1177925"/>
            <a:ext cx="3360738" cy="450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658532" y="6449431"/>
            <a:ext cx="23560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b="0" dirty="0"/>
              <a:t>Source: </a:t>
            </a:r>
            <a:r>
              <a:rPr lang="en-US" b="0" dirty="0" smtClean="0"/>
              <a:t>Seitz, </a:t>
            </a:r>
            <a:r>
              <a:rPr lang="en-US" b="0" dirty="0" err="1" smtClean="0"/>
              <a:t>Szeliski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1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307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6" descr="fiji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0234" y="846666"/>
            <a:ext cx="7514166" cy="6011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144000" cy="84666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800" dirty="0" smtClean="0"/>
              <a:t>Challenge: Background Clutter</a:t>
            </a:r>
          </a:p>
        </p:txBody>
      </p:sp>
    </p:spTree>
    <p:extLst>
      <p:ext uri="{BB962C8B-B14F-4D97-AF65-F5344CB8AC3E}">
        <p14:creationId xmlns:p14="http://schemas.microsoft.com/office/powerpoint/2010/main" val="178055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6" descr="bird_head_motion_blu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62025"/>
            <a:ext cx="8562975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144000" cy="84666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800" dirty="0" smtClean="0"/>
              <a:t>Challenge: Motion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5102360" y="6500440"/>
            <a:ext cx="28225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b="0" dirty="0">
                <a:solidFill>
                  <a:schemeClr val="tx1"/>
                </a:solidFill>
              </a:rPr>
              <a:t>slide credit: </a:t>
            </a:r>
            <a:r>
              <a:rPr lang="en-US" b="0" dirty="0" err="1">
                <a:solidFill>
                  <a:schemeClr val="tx1"/>
                </a:solidFill>
              </a:rPr>
              <a:t>Fei-Fei</a:t>
            </a:r>
            <a:r>
              <a:rPr lang="en-US" b="0" dirty="0">
                <a:solidFill>
                  <a:schemeClr val="tx1"/>
                </a:solidFill>
              </a:rPr>
              <a:t>, Fergus &amp; </a:t>
            </a:r>
            <a:r>
              <a:rPr lang="en-US" b="0" dirty="0" err="1">
                <a:solidFill>
                  <a:schemeClr val="tx1"/>
                </a:solidFill>
              </a:rPr>
              <a:t>Torralba</a:t>
            </a:r>
            <a:r>
              <a:rPr lang="en-US" b="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203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8528"/>
            <a:ext cx="9144000" cy="9906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Challenges: object intra-class variation</a:t>
            </a:r>
          </a:p>
        </p:txBody>
      </p:sp>
      <p:pic>
        <p:nvPicPr>
          <p:cNvPr id="25603" name="Picture 4" descr="chair"/>
          <p:cNvPicPr>
            <a:picLocks noChangeAspect="1" noChangeArrowheads="1"/>
          </p:cNvPicPr>
          <p:nvPr/>
        </p:nvPicPr>
        <p:blipFill>
          <a:blip r:embed="rId3" cstate="print"/>
          <a:srcRect t="10989" b="9891"/>
          <a:stretch>
            <a:fillRect/>
          </a:stretch>
        </p:blipFill>
        <p:spPr bwMode="auto">
          <a:xfrm>
            <a:off x="533400" y="4106863"/>
            <a:ext cx="1854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5" descr="splash-chai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219200"/>
            <a:ext cx="32861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6" descr="eamesloungechai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219200"/>
            <a:ext cx="22415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7" descr="Wagner in Leisur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4411663"/>
            <a:ext cx="3200400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8" descr="Bertoi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3962400"/>
            <a:ext cx="2590800" cy="25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Text Box 10"/>
          <p:cNvSpPr txBox="1">
            <a:spLocks noChangeArrowheads="1"/>
          </p:cNvSpPr>
          <p:nvPr/>
        </p:nvSpPr>
        <p:spPr bwMode="auto">
          <a:xfrm>
            <a:off x="5102360" y="6500440"/>
            <a:ext cx="28225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b="0" dirty="0">
                <a:solidFill>
                  <a:schemeClr val="tx1"/>
                </a:solidFill>
              </a:rPr>
              <a:t>slide credit: </a:t>
            </a:r>
            <a:r>
              <a:rPr lang="en-US" b="0" dirty="0" err="1">
                <a:solidFill>
                  <a:schemeClr val="tx1"/>
                </a:solidFill>
              </a:rPr>
              <a:t>Fei-Fei</a:t>
            </a:r>
            <a:r>
              <a:rPr lang="en-US" b="0" dirty="0">
                <a:solidFill>
                  <a:schemeClr val="tx1"/>
                </a:solidFill>
              </a:rPr>
              <a:t>, Fergus &amp; </a:t>
            </a:r>
            <a:r>
              <a:rPr lang="en-US" b="0" dirty="0" err="1">
                <a:solidFill>
                  <a:schemeClr val="tx1"/>
                </a:solidFill>
              </a:rPr>
              <a:t>Torralba</a:t>
            </a:r>
            <a:r>
              <a:rPr lang="en-US" b="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5609" name="Picture 11" descr="chai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4200" y="1368425"/>
            <a:ext cx="228600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297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5475" name="Object 3"/>
          <p:cNvGraphicFramePr>
            <a:graphicFrameLocks noChangeAspect="1"/>
          </p:cNvGraphicFramePr>
          <p:nvPr/>
        </p:nvGraphicFramePr>
        <p:xfrm>
          <a:off x="2819400" y="3733800"/>
          <a:ext cx="27432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55" name="Image File" r:id="rId4" imgW="3251160" imgH="3251160" progId="">
                  <p:embed/>
                </p:oleObj>
              </mc:Choice>
              <mc:Fallback>
                <p:oleObj name="Image File" r:id="rId4" imgW="3251160" imgH="3251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733800"/>
                        <a:ext cx="27432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5476" name="Object 4"/>
          <p:cNvGraphicFramePr>
            <a:graphicFrameLocks noChangeAspect="1"/>
          </p:cNvGraphicFramePr>
          <p:nvPr/>
        </p:nvGraphicFramePr>
        <p:xfrm>
          <a:off x="2819400" y="762000"/>
          <a:ext cx="27432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56" name="Image File" r:id="rId6" imgW="3251160" imgH="3251160" progId="">
                  <p:embed/>
                </p:oleObj>
              </mc:Choice>
              <mc:Fallback>
                <p:oleObj name="Image File" r:id="rId6" imgW="3251160" imgH="3251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762000"/>
                        <a:ext cx="27432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5477" name="Object 5"/>
          <p:cNvGraphicFramePr>
            <a:graphicFrameLocks noChangeAspect="1"/>
          </p:cNvGraphicFramePr>
          <p:nvPr/>
        </p:nvGraphicFramePr>
        <p:xfrm>
          <a:off x="5791200" y="3733800"/>
          <a:ext cx="27432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57" name="Image" r:id="rId8" imgW="3250794" imgH="3250794" progId="">
                  <p:embed/>
                </p:oleObj>
              </mc:Choice>
              <mc:Fallback>
                <p:oleObj name="Image" r:id="rId8" imgW="3250794" imgH="32507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3733800"/>
                        <a:ext cx="27432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5478" name="Object 6"/>
          <p:cNvGraphicFramePr>
            <a:graphicFrameLocks noChangeAspect="1"/>
          </p:cNvGraphicFramePr>
          <p:nvPr/>
        </p:nvGraphicFramePr>
        <p:xfrm>
          <a:off x="5791200" y="762000"/>
          <a:ext cx="27432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58" name="Image" r:id="rId10" imgW="3250794" imgH="3250794" progId="">
                  <p:embed/>
                </p:oleObj>
              </mc:Choice>
              <mc:Fallback>
                <p:oleObj name="Image" r:id="rId10" imgW="3250794" imgH="32507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762000"/>
                        <a:ext cx="27432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5479" name="Oval 7"/>
          <p:cNvSpPr>
            <a:spLocks noChangeArrowheads="1"/>
          </p:cNvSpPr>
          <p:nvPr/>
        </p:nvSpPr>
        <p:spPr bwMode="auto">
          <a:xfrm>
            <a:off x="3657600" y="2895600"/>
            <a:ext cx="762000" cy="7620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480" name="Oval 8"/>
          <p:cNvSpPr>
            <a:spLocks noChangeArrowheads="1"/>
          </p:cNvSpPr>
          <p:nvPr/>
        </p:nvSpPr>
        <p:spPr bwMode="auto">
          <a:xfrm>
            <a:off x="4267200" y="2590800"/>
            <a:ext cx="762000" cy="7620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481" name="Oval 9"/>
          <p:cNvSpPr>
            <a:spLocks noChangeArrowheads="1"/>
          </p:cNvSpPr>
          <p:nvPr/>
        </p:nvSpPr>
        <p:spPr bwMode="auto">
          <a:xfrm>
            <a:off x="6172200" y="1219200"/>
            <a:ext cx="762000" cy="7620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482" name="Oval 10"/>
          <p:cNvSpPr>
            <a:spLocks noChangeArrowheads="1"/>
          </p:cNvSpPr>
          <p:nvPr/>
        </p:nvSpPr>
        <p:spPr bwMode="auto">
          <a:xfrm>
            <a:off x="2971800" y="5181600"/>
            <a:ext cx="762000" cy="7620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483" name="Oval 11"/>
          <p:cNvSpPr>
            <a:spLocks noChangeArrowheads="1"/>
          </p:cNvSpPr>
          <p:nvPr/>
        </p:nvSpPr>
        <p:spPr bwMode="auto">
          <a:xfrm>
            <a:off x="4191000" y="5486400"/>
            <a:ext cx="762000" cy="7620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484" name="Oval 12"/>
          <p:cNvSpPr>
            <a:spLocks noChangeArrowheads="1"/>
          </p:cNvSpPr>
          <p:nvPr/>
        </p:nvSpPr>
        <p:spPr bwMode="auto">
          <a:xfrm>
            <a:off x="4343400" y="4724400"/>
            <a:ext cx="762000" cy="7620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485" name="Oval 13"/>
          <p:cNvSpPr>
            <a:spLocks noChangeArrowheads="1"/>
          </p:cNvSpPr>
          <p:nvPr/>
        </p:nvSpPr>
        <p:spPr bwMode="auto">
          <a:xfrm>
            <a:off x="6019800" y="5715000"/>
            <a:ext cx="762000" cy="7620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5486" name="Oval 14"/>
          <p:cNvSpPr>
            <a:spLocks noChangeArrowheads="1"/>
          </p:cNvSpPr>
          <p:nvPr/>
        </p:nvSpPr>
        <p:spPr bwMode="auto">
          <a:xfrm>
            <a:off x="6705600" y="5715000"/>
            <a:ext cx="762000" cy="7620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26" name="Object 15"/>
          <p:cNvGraphicFramePr>
            <a:graphicFrameLocks noChangeAspect="1"/>
          </p:cNvGraphicFramePr>
          <p:nvPr/>
        </p:nvGraphicFramePr>
        <p:xfrm>
          <a:off x="1066800" y="3200400"/>
          <a:ext cx="757238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59" name="Image File" r:id="rId12" imgW="3251160" imgH="3251160" progId="">
                  <p:embed/>
                </p:oleObj>
              </mc:Choice>
              <mc:Fallback>
                <p:oleObj name="Image File" r:id="rId12" imgW="3251160" imgH="3251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035" t="82759" r="41379"/>
                      <a:stretch>
                        <a:fillRect/>
                      </a:stretch>
                    </p:blipFill>
                    <p:spPr bwMode="auto">
                      <a:xfrm>
                        <a:off x="1066800" y="3200400"/>
                        <a:ext cx="757238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0" name="Rectangle 16"/>
          <p:cNvSpPr>
            <a:spLocks noGrp="1" noChangeArrowheads="1"/>
          </p:cNvSpPr>
          <p:nvPr>
            <p:ph type="title"/>
          </p:nvPr>
        </p:nvSpPr>
        <p:spPr>
          <a:xfrm>
            <a:off x="0" y="172420"/>
            <a:ext cx="9144000" cy="563563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Challenge:  local ambiguity</a:t>
            </a:r>
          </a:p>
        </p:txBody>
      </p:sp>
      <p:sp>
        <p:nvSpPr>
          <p:cNvPr id="1041" name="Text Box 18"/>
          <p:cNvSpPr txBox="1">
            <a:spLocks noChangeArrowheads="1"/>
          </p:cNvSpPr>
          <p:nvPr/>
        </p:nvSpPr>
        <p:spPr bwMode="auto">
          <a:xfrm>
            <a:off x="5115385" y="6528786"/>
            <a:ext cx="28225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b="0" dirty="0">
                <a:solidFill>
                  <a:schemeClr val="tx1"/>
                </a:solidFill>
              </a:rPr>
              <a:t>slide credit: </a:t>
            </a:r>
            <a:r>
              <a:rPr lang="en-US" b="0" dirty="0" err="1">
                <a:solidFill>
                  <a:schemeClr val="tx1"/>
                </a:solidFill>
              </a:rPr>
              <a:t>Fei-Fei</a:t>
            </a:r>
            <a:r>
              <a:rPr lang="en-US" b="0" dirty="0">
                <a:solidFill>
                  <a:schemeClr val="tx1"/>
                </a:solidFill>
              </a:rPr>
              <a:t>, Fergus &amp; </a:t>
            </a:r>
            <a:r>
              <a:rPr lang="en-US" b="0" dirty="0" err="1">
                <a:solidFill>
                  <a:schemeClr val="tx1"/>
                </a:solidFill>
              </a:rPr>
              <a:t>Torralba</a:t>
            </a:r>
            <a:r>
              <a:rPr lang="en-US" b="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874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479" grpId="0" animBg="1"/>
      <p:bldP spid="745480" grpId="0" animBg="1"/>
      <p:bldP spid="745481" grpId="0" animBg="1"/>
      <p:bldP spid="745482" grpId="0" animBg="1"/>
      <p:bldP spid="745483" grpId="0" animBg="1"/>
      <p:bldP spid="745484" grpId="0" animBg="1"/>
      <p:bldP spid="745485" grpId="0" animBg="1"/>
      <p:bldP spid="74548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666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Challenges or opportunities?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839200" cy="1447800"/>
          </a:xfrm>
        </p:spPr>
        <p:txBody>
          <a:bodyPr/>
          <a:lstStyle/>
          <a:p>
            <a:pPr eaLnBrk="1" hangingPunct="1"/>
            <a:r>
              <a:rPr lang="en-US" smtClean="0"/>
              <a:t>Images are confusing, but they also reveal the structure of the world through numerous cues</a:t>
            </a:r>
          </a:p>
          <a:p>
            <a:pPr eaLnBrk="1" hangingPunct="1"/>
            <a:r>
              <a:rPr lang="en-US" smtClean="0"/>
              <a:t>Our job is to interpret the cues!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339975"/>
            <a:ext cx="3390900" cy="42894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6099880" y="6488695"/>
            <a:ext cx="3064436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/>
              <a:t>Image source: J. </a:t>
            </a:r>
            <a:r>
              <a:rPr lang="en-US" b="0" dirty="0" err="1"/>
              <a:t>Koenderink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6022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15464"/>
            <a:ext cx="9144000" cy="846667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/>
              <a:t>Depth cues: Linear perspective</a:t>
            </a:r>
          </a:p>
        </p:txBody>
      </p:sp>
      <p:pic>
        <p:nvPicPr>
          <p:cNvPr id="27651" name="Picture 10" descr="brunei"/>
          <p:cNvPicPr>
            <a:picLocks noChangeAspect="1" noChangeArrowheads="1"/>
          </p:cNvPicPr>
          <p:nvPr/>
        </p:nvPicPr>
        <p:blipFill>
          <a:blip r:embed="rId3" cstate="print"/>
          <a:srcRect t="6250"/>
          <a:stretch>
            <a:fillRect/>
          </a:stretch>
        </p:blipFill>
        <p:spPr bwMode="auto">
          <a:xfrm>
            <a:off x="228600" y="747713"/>
            <a:ext cx="8686800" cy="611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894994" y="6507912"/>
            <a:ext cx="2075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slide: : S. </a:t>
            </a:r>
            <a:r>
              <a:rPr lang="en-US" dirty="0" err="1" smtClean="0">
                <a:solidFill>
                  <a:schemeClr val="bg1"/>
                </a:solidFill>
              </a:rPr>
              <a:t>Lazebnik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3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3952"/>
            <a:ext cx="9144000" cy="846667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/>
              <a:t>Depth cues: Aerial perspective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8676" name="Picture 10" descr="redwood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85800"/>
            <a:ext cx="8229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683354" y="6507912"/>
            <a:ext cx="2075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slide: : S. </a:t>
            </a:r>
            <a:r>
              <a:rPr lang="en-US" dirty="0" err="1" smtClean="0">
                <a:solidFill>
                  <a:schemeClr val="bg1"/>
                </a:solidFill>
              </a:rPr>
              <a:t>Lazebnik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63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3196"/>
            <a:ext cx="9144000" cy="846667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/>
              <a:t>Depth ordering cues: Occlusion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76275"/>
            <a:ext cx="7391400" cy="618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6626225" y="6487143"/>
            <a:ext cx="2394142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/>
              <a:t>Source: J. </a:t>
            </a:r>
            <a:r>
              <a:rPr lang="en-US" b="0" dirty="0" err="1"/>
              <a:t>Koenderink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24617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666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Shape cues: Texture gradient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24" name="Picture 5" descr="caim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218" y="920682"/>
            <a:ext cx="7916422" cy="593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490954" y="6507912"/>
            <a:ext cx="2075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slide: : S. </a:t>
            </a:r>
            <a:r>
              <a:rPr lang="en-US" dirty="0" err="1" smtClean="0">
                <a:solidFill>
                  <a:schemeClr val="bg1"/>
                </a:solidFill>
              </a:rPr>
              <a:t>Lazebnik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58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6667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 smtClean="0"/>
              <a:t>Shape and lighting cues: Shading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6564313" y="6446044"/>
            <a:ext cx="1892691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 smtClean="0">
                <a:solidFill>
                  <a:srgbClr val="000000"/>
                </a:solidFill>
              </a:rPr>
              <a:t>image: E. </a:t>
            </a:r>
            <a:r>
              <a:rPr lang="en-US" b="0" dirty="0" err="1" smtClean="0">
                <a:solidFill>
                  <a:srgbClr val="000000"/>
                </a:solidFill>
              </a:rPr>
              <a:t>Prados</a:t>
            </a:r>
            <a:endParaRPr lang="en-US" b="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3400"/>
            <a:ext cx="9144000" cy="323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0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World of Cameras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20A6D61-EFC3-6241-A742-AE6C01951E36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58" y="2368787"/>
            <a:ext cx="7317387" cy="39445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001" y="1045977"/>
            <a:ext cx="91078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600" dirty="0" smtClean="0">
                <a:solidFill>
                  <a:srgbClr val="000000"/>
                </a:solidFill>
              </a:rPr>
              <a:t>Close to a </a:t>
            </a:r>
            <a:r>
              <a:rPr lang="en-US" sz="3600" b="1" i="1" dirty="0" smtClean="0">
                <a:solidFill>
                  <a:srgbClr val="000000"/>
                </a:solidFill>
              </a:rPr>
              <a:t>quadrillion</a:t>
            </a:r>
            <a:r>
              <a:rPr lang="en-US" sz="3600" dirty="0" smtClean="0">
                <a:solidFill>
                  <a:srgbClr val="000000"/>
                </a:solidFill>
              </a:rPr>
              <a:t> photos taken last year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b="1" i="1" dirty="0" smtClean="0">
                <a:solidFill>
                  <a:srgbClr val="000000"/>
                </a:solidFill>
              </a:rPr>
              <a:t>Trillions</a:t>
            </a:r>
            <a:r>
              <a:rPr lang="en-US" sz="3600" dirty="0" smtClean="0">
                <a:solidFill>
                  <a:srgbClr val="000000"/>
                </a:solidFill>
              </a:rPr>
              <a:t> uploaded every year</a:t>
            </a:r>
          </a:p>
        </p:txBody>
      </p:sp>
    </p:spTree>
    <p:extLst>
      <p:ext uri="{BB962C8B-B14F-4D97-AF65-F5344CB8AC3E}">
        <p14:creationId xmlns:p14="http://schemas.microsoft.com/office/powerpoint/2010/main" val="68620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6667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Position and lighting cues: Cast shadows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839752"/>
            <a:ext cx="8596313" cy="5873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6602793" y="6525631"/>
            <a:ext cx="2394142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</a:rPr>
              <a:t>Source: J. </a:t>
            </a:r>
            <a:r>
              <a:rPr lang="en-US" b="0" dirty="0" err="1">
                <a:solidFill>
                  <a:srgbClr val="000000"/>
                </a:solidFill>
              </a:rPr>
              <a:t>Koenderink</a:t>
            </a:r>
            <a:endParaRPr lang="en-US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45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464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Grouping cues: Similarity (color, texture,</a:t>
            </a:r>
            <a:br>
              <a:rPr lang="en-US" sz="3600" dirty="0" smtClean="0"/>
            </a:br>
            <a:r>
              <a:rPr lang="en-US" sz="3600" dirty="0" smtClean="0"/>
              <a:t>proximity)</a:t>
            </a:r>
          </a:p>
        </p:txBody>
      </p:sp>
      <p:pic>
        <p:nvPicPr>
          <p:cNvPr id="33795" name="Picture 6" descr="yukon_moss"/>
          <p:cNvPicPr>
            <a:picLocks noChangeAspect="1" noChangeArrowheads="1"/>
          </p:cNvPicPr>
          <p:nvPr/>
        </p:nvPicPr>
        <p:blipFill>
          <a:blip r:embed="rId3" cstate="print"/>
          <a:srcRect t="6250"/>
          <a:stretch>
            <a:fillRect/>
          </a:stretch>
        </p:blipFill>
        <p:spPr bwMode="auto">
          <a:xfrm>
            <a:off x="533400" y="1300321"/>
            <a:ext cx="8153400" cy="57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490954" y="6507912"/>
            <a:ext cx="2075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slide: : S. </a:t>
            </a:r>
            <a:r>
              <a:rPr lang="en-US" dirty="0" err="1" smtClean="0">
                <a:solidFill>
                  <a:schemeClr val="bg1"/>
                </a:solidFill>
              </a:rPr>
              <a:t>Lazebnik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48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-115464"/>
            <a:ext cx="9222122" cy="846667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/>
              <a:t>Grouping cues: “Common fate”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762000"/>
            <a:ext cx="8404225" cy="57943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4345405" y="6506387"/>
            <a:ext cx="4876718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</a:rPr>
              <a:t>Image credit: </a:t>
            </a:r>
            <a:r>
              <a:rPr lang="en-US" b="0" dirty="0" err="1">
                <a:solidFill>
                  <a:srgbClr val="000000"/>
                </a:solidFill>
              </a:rPr>
              <a:t>Arthus</a:t>
            </a:r>
            <a:r>
              <a:rPr lang="en-US" b="0" dirty="0">
                <a:solidFill>
                  <a:srgbClr val="000000"/>
                </a:solidFill>
              </a:rPr>
              <a:t>-Bertrand (via F. Durand)</a:t>
            </a:r>
          </a:p>
        </p:txBody>
      </p:sp>
    </p:spTree>
    <p:extLst>
      <p:ext uri="{BB962C8B-B14F-4D97-AF65-F5344CB8AC3E}">
        <p14:creationId xmlns:p14="http://schemas.microsoft.com/office/powerpoint/2010/main" val="213408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6667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 smtClean="0"/>
              <a:t>Inherent ambiguity of the problem</a:t>
            </a:r>
          </a:p>
        </p:txBody>
      </p:sp>
      <p:sp>
        <p:nvSpPr>
          <p:cNvPr id="83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839200" cy="6019800"/>
          </a:xfrm>
        </p:spPr>
        <p:txBody>
          <a:bodyPr/>
          <a:lstStyle/>
          <a:p>
            <a:pPr eaLnBrk="1" hangingPunct="1"/>
            <a:r>
              <a:rPr lang="en-US" dirty="0" smtClean="0"/>
              <a:t>Many different 3D scenes could have given rise to a particular 2D picture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eaLnBrk="1" hangingPunct="1"/>
            <a:r>
              <a:rPr lang="en-US" dirty="0" smtClean="0"/>
              <a:t>Possible solutions</a:t>
            </a:r>
          </a:p>
          <a:p>
            <a:pPr lvl="1" eaLnBrk="1" hangingPunct="1"/>
            <a:r>
              <a:rPr lang="en-US" dirty="0" smtClean="0"/>
              <a:t>Bring in more constraints (more images)</a:t>
            </a:r>
          </a:p>
          <a:p>
            <a:pPr lvl="1" eaLnBrk="1" hangingPunct="1"/>
            <a:r>
              <a:rPr lang="en-US" dirty="0" smtClean="0"/>
              <a:t>Use prior knowledge about the structure of the world</a:t>
            </a:r>
          </a:p>
          <a:p>
            <a:pPr eaLnBrk="1" hangingPunct="1"/>
            <a:r>
              <a:rPr lang="en-US" dirty="0" smtClean="0"/>
              <a:t>Need a combination of geometric and statistical methods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05000"/>
            <a:ext cx="4354513" cy="2667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3686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8700" y="1905000"/>
            <a:ext cx="4000500" cy="2667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68154" y="6472941"/>
            <a:ext cx="2075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slide: : S. </a:t>
            </a:r>
            <a:r>
              <a:rPr lang="en-US" dirty="0" err="1" smtClean="0">
                <a:solidFill>
                  <a:srgbClr val="000000"/>
                </a:solidFill>
              </a:rPr>
              <a:t>Lazebnik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99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683" grpI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776 Computer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Instructor: </a:t>
            </a:r>
            <a:r>
              <a:rPr lang="en-US" dirty="0" smtClean="0"/>
              <a:t>Jan-Michael Frahm (</a:t>
            </a:r>
            <a:r>
              <a:rPr lang="en-US" dirty="0" smtClean="0">
                <a:hlinkClick r:id="rId2"/>
              </a:rPr>
              <a:t>jmf@cs.unc.edu)</a:t>
            </a:r>
            <a:endParaRPr lang="en-US" dirty="0"/>
          </a:p>
          <a:p>
            <a:r>
              <a:rPr lang="en-US" dirty="0" smtClean="0"/>
              <a:t>Office </a:t>
            </a:r>
            <a:r>
              <a:rPr lang="en-US" dirty="0" smtClean="0"/>
              <a:t>hours: By appointment, FB </a:t>
            </a:r>
            <a:r>
              <a:rPr lang="en-US" dirty="0" smtClean="0"/>
              <a:t>246</a:t>
            </a:r>
          </a:p>
          <a:p>
            <a:r>
              <a:rPr lang="en-US" dirty="0" smtClean="0"/>
              <a:t>Webpage</a:t>
            </a:r>
            <a:r>
              <a:rPr lang="en-US" dirty="0"/>
              <a:t>: </a:t>
            </a:r>
            <a:r>
              <a:rPr lang="en-US" dirty="0" smtClean="0">
                <a:hlinkClick r:id="rId3"/>
              </a:rPr>
              <a:t>www.cs.unc.edu</a:t>
            </a:r>
            <a:r>
              <a:rPr lang="en-US" dirty="0">
                <a:hlinkClick r:id="rId3"/>
              </a:rPr>
              <a:t>/~jmf/</a:t>
            </a:r>
            <a:r>
              <a:rPr lang="en-US" dirty="0" smtClean="0">
                <a:hlinkClick r:id="rId3"/>
              </a:rPr>
              <a:t>Teaching.html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Suggested textbooks</a:t>
            </a:r>
          </a:p>
          <a:p>
            <a:r>
              <a:rPr lang="en-US" dirty="0" smtClean="0"/>
              <a:t>Hartley &amp; </a:t>
            </a:r>
            <a:r>
              <a:rPr lang="en-US" dirty="0" err="1" smtClean="0"/>
              <a:t>Zisserman</a:t>
            </a:r>
            <a:r>
              <a:rPr lang="en-US" dirty="0" smtClean="0"/>
              <a:t>, “Multiple View-Geometry in Computer Vision”, Cambridge University Press, March 2004</a:t>
            </a:r>
          </a:p>
          <a:p>
            <a:r>
              <a:rPr lang="en-US" dirty="0" smtClean="0"/>
              <a:t>Richard </a:t>
            </a:r>
            <a:r>
              <a:rPr lang="en-US" dirty="0" err="1" smtClean="0"/>
              <a:t>Szeliski</a:t>
            </a:r>
            <a:r>
              <a:rPr lang="en-US" dirty="0" smtClean="0"/>
              <a:t>, “Computer Vision: Algorithms and Applications, (</a:t>
            </a:r>
            <a:r>
              <a:rPr lang="en-US" dirty="0" smtClean="0">
                <a:hlinkClick r:id="rId4"/>
              </a:rPr>
              <a:t>online</a:t>
            </a:r>
            <a:r>
              <a:rPr lang="en-US" dirty="0" smtClean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69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Hands on work for experiencing computer vision</a:t>
            </a:r>
          </a:p>
          <a:p>
            <a:endParaRPr lang="en-US" dirty="0"/>
          </a:p>
          <a:p>
            <a:r>
              <a:rPr lang="en-US" dirty="0" smtClean="0"/>
              <a:t>Programming assignments 45%</a:t>
            </a:r>
          </a:p>
          <a:p>
            <a:pPr lvl="1"/>
            <a:r>
              <a:rPr lang="en-US" dirty="0" smtClean="0"/>
              <a:t>multiple assignments</a:t>
            </a:r>
          </a:p>
          <a:p>
            <a:pPr lvl="1"/>
            <a:r>
              <a:rPr lang="en-US" dirty="0" err="1" smtClean="0"/>
              <a:t>Matlab</a:t>
            </a:r>
            <a:r>
              <a:rPr lang="en-US" dirty="0" smtClean="0"/>
              <a:t> &amp; Python (only using brew installable packages, clearly specifying packages)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Final assignment 25</a:t>
            </a:r>
            <a:r>
              <a:rPr lang="en-US" dirty="0" smtClean="0"/>
              <a:t>%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Class participation 30%</a:t>
            </a:r>
          </a:p>
          <a:p>
            <a:pPr lvl="1"/>
            <a:r>
              <a:rPr lang="en-US" dirty="0" smtClean="0"/>
              <a:t>attendance</a:t>
            </a:r>
          </a:p>
          <a:p>
            <a:pPr lvl="1"/>
            <a:r>
              <a:rPr lang="en-US" dirty="0" smtClean="0"/>
              <a:t>questions (asking and answering)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3039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can discuss and brainstorm in groups but the programming has to be done on an individual basis</a:t>
            </a:r>
          </a:p>
          <a:p>
            <a:endParaRPr lang="en-US" dirty="0"/>
          </a:p>
          <a:p>
            <a:r>
              <a:rPr lang="en-US" dirty="0" smtClean="0"/>
              <a:t>You can use sources on the web as long as it does not make things trivial. All sources used must be identified.</a:t>
            </a:r>
          </a:p>
          <a:p>
            <a:endParaRPr lang="en-US" dirty="0"/>
          </a:p>
          <a:p>
            <a:r>
              <a:rPr lang="en-US" dirty="0" smtClean="0"/>
              <a:t>No copying or replicating of other existing solutions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66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en-US" sz="2800" dirty="0" smtClean="0"/>
              <a:t>Geometry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/>
              <a:t>Imaging</a:t>
            </a:r>
            <a:r>
              <a:rPr lang="en-US" sz="2000" dirty="0"/>
              <a:t>  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/>
              <a:t>Single </a:t>
            </a:r>
            <a:r>
              <a:rPr lang="en-US" sz="2000" dirty="0"/>
              <a:t>View Characteristics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/>
              <a:t>Two </a:t>
            </a:r>
            <a:r>
              <a:rPr lang="en-US" sz="2000" dirty="0"/>
              <a:t>View Geometry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/>
              <a:t>Robust </a:t>
            </a:r>
            <a:r>
              <a:rPr lang="en-US" sz="2000" dirty="0"/>
              <a:t>Estimation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/>
              <a:t>Structure </a:t>
            </a:r>
            <a:r>
              <a:rPr lang="en-US" sz="2000" dirty="0"/>
              <a:t>from motion and dense depth </a:t>
            </a:r>
          </a:p>
        </p:txBody>
      </p:sp>
    </p:spTree>
    <p:extLst>
      <p:ext uri="{BB962C8B-B14F-4D97-AF65-F5344CB8AC3E}">
        <p14:creationId xmlns:p14="http://schemas.microsoft.com/office/powerpoint/2010/main" val="226173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lnSpc>
                <a:spcPct val="150000"/>
              </a:lnSpc>
              <a:buFont typeface="+mj-lt"/>
              <a:buAutoNum type="romanUcPeriod" startAt="2"/>
            </a:pPr>
            <a:r>
              <a:rPr lang="en-US" sz="2800" dirty="0" smtClean="0"/>
              <a:t>Recognition</a:t>
            </a:r>
            <a:endParaRPr lang="en-US" sz="2800" dirty="0"/>
          </a:p>
          <a:p>
            <a:pPr marL="91440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/>
              <a:t>Traditional Recognition</a:t>
            </a:r>
            <a:endParaRPr lang="en-US" sz="2000" dirty="0"/>
          </a:p>
          <a:p>
            <a:pPr marL="1314450" lvl="2" indent="-514350">
              <a:lnSpc>
                <a:spcPct val="150000"/>
              </a:lnSpc>
              <a:buFont typeface="+mj-lt"/>
              <a:buAutoNum type="alphaLcParenR"/>
            </a:pPr>
            <a:r>
              <a:rPr lang="en-US" sz="2000" dirty="0" smtClean="0"/>
              <a:t>Face detection</a:t>
            </a:r>
            <a:endParaRPr lang="en-US" sz="2000" dirty="0"/>
          </a:p>
          <a:p>
            <a:pPr marL="1314450" lvl="2" indent="-514350">
              <a:lnSpc>
                <a:spcPct val="150000"/>
              </a:lnSpc>
              <a:buFont typeface="+mj-lt"/>
              <a:buAutoNum type="alphaLcParenR"/>
            </a:pPr>
            <a:r>
              <a:rPr lang="en-US" sz="2000" dirty="0" smtClean="0"/>
              <a:t>Segmentation</a:t>
            </a:r>
          </a:p>
          <a:p>
            <a:pPr marL="1314450" lvl="2" indent="-514350">
              <a:lnSpc>
                <a:spcPct val="150000"/>
              </a:lnSpc>
              <a:buFont typeface="+mj-lt"/>
              <a:buAutoNum type="alphaLcParenR"/>
            </a:pPr>
            <a:r>
              <a:rPr lang="en-US" sz="2000" dirty="0" smtClean="0"/>
              <a:t>Attributes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 smtClean="0"/>
              <a:t>Deep Learning for Recognition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pl-PL" sz="1200" dirty="0" smtClean="0"/>
              <a:t>	</a:t>
            </a:r>
          </a:p>
          <a:p>
            <a:pPr marL="914400" lvl="1" indent="-514350">
              <a:lnSpc>
                <a:spcPct val="150000"/>
              </a:lnSpc>
              <a:buFont typeface="+mj-lt"/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637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070707"/>
              </a:clrFrom>
              <a:clrTo>
                <a:srgbClr val="07070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7899" y="1287967"/>
            <a:ext cx="4397088" cy="45070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 Sensor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F20A6D61-EFC3-6241-A742-AE6C01951E3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9787" y="2995864"/>
            <a:ext cx="1478782" cy="1135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6922" y="1071230"/>
            <a:ext cx="1195704" cy="1135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2331" y="1318654"/>
            <a:ext cx="783102" cy="11356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0237" y="4316829"/>
            <a:ext cx="735196" cy="11356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9178" y="4417020"/>
            <a:ext cx="1344055" cy="11922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4305" y="2791551"/>
            <a:ext cx="1506708" cy="11164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6922" y="4884672"/>
            <a:ext cx="1349191" cy="11164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77745">
            <a:off x="2172452" y="1496074"/>
            <a:ext cx="1637127" cy="115963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5160" y="1057044"/>
            <a:ext cx="1295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Diverse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22892" y="1057044"/>
            <a:ext cx="2124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Uncontrolled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64764" y="5980710"/>
            <a:ext cx="2361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Asynchronous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D7D7D7"/>
              </a:clrFrom>
              <a:clrTo>
                <a:srgbClr val="D7D7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97" y="2686042"/>
            <a:ext cx="1256641" cy="9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7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6053" name="Picture 5" descr="rotsn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53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6054" name="Rectangle 6"/>
          <p:cNvSpPr>
            <a:spLocks noChangeArrowheads="1"/>
          </p:cNvSpPr>
          <p:nvPr/>
        </p:nvSpPr>
        <p:spPr bwMode="auto">
          <a:xfrm>
            <a:off x="3429000" y="6400800"/>
            <a:ext cx="21955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sz="1400">
                <a:latin typeface="Arial" charset="0"/>
              </a:rPr>
              <a:t>Copyright </a:t>
            </a:r>
            <a:r>
              <a:rPr lang="en-US" sz="1400">
                <a:latin typeface="Arial" charset="0"/>
                <a:hlinkClick r:id="rId3"/>
              </a:rPr>
              <a:t>A.Kitaoka</a:t>
            </a:r>
            <a:r>
              <a:rPr lang="en-US" sz="1400">
                <a:latin typeface="Arial" charset="0"/>
              </a:rPr>
              <a:t> 2003</a:t>
            </a:r>
          </a:p>
        </p:txBody>
      </p:sp>
    </p:spTree>
    <p:extLst>
      <p:ext uri="{BB962C8B-B14F-4D97-AF65-F5344CB8AC3E}">
        <p14:creationId xmlns:p14="http://schemas.microsoft.com/office/powerpoint/2010/main" val="32352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76200" y="152400"/>
            <a:ext cx="8769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3600" b="0">
                <a:solidFill>
                  <a:schemeClr val="tx1"/>
                </a:solidFill>
              </a:rPr>
              <a:t>Vision as a source of semantic information</a:t>
            </a:r>
          </a:p>
        </p:txBody>
      </p:sp>
      <p:pic>
        <p:nvPicPr>
          <p:cNvPr id="11267" name="Picture 3" descr="031111_034757+8_beijing_e03112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lum bright="-6000" contrast="18000"/>
          </a:blip>
          <a:srcRect l="7777" t="1466" r="16173"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5137224" y="6536937"/>
            <a:ext cx="28225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en-US" b="0" dirty="0">
                <a:solidFill>
                  <a:schemeClr val="bg1"/>
                </a:solidFill>
              </a:rPr>
              <a:t>slide credit: </a:t>
            </a:r>
            <a:r>
              <a:rPr lang="en-US" b="0" dirty="0" err="1">
                <a:solidFill>
                  <a:schemeClr val="bg1"/>
                </a:solidFill>
              </a:rPr>
              <a:t>Fei-Fei</a:t>
            </a:r>
            <a:r>
              <a:rPr lang="en-US" b="0" dirty="0">
                <a:solidFill>
                  <a:schemeClr val="bg1"/>
                </a:solidFill>
              </a:rPr>
              <a:t>, Fergus &amp; </a:t>
            </a:r>
            <a:r>
              <a:rPr lang="en-US" b="0" dirty="0" err="1">
                <a:solidFill>
                  <a:schemeClr val="bg1"/>
                </a:solidFill>
              </a:rPr>
              <a:t>Torralba</a:t>
            </a:r>
            <a:r>
              <a:rPr lang="en-US" b="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7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|0.2|0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5380</TotalTime>
  <Words>1500</Words>
  <Application>Microsoft Macintosh PowerPoint</Application>
  <PresentationFormat>On-screen Show (4:3)</PresentationFormat>
  <Paragraphs>337</Paragraphs>
  <Slides>68</Slides>
  <Notes>41</Notes>
  <HiddenSlides>0</HiddenSlides>
  <MMClips>5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8" baseType="lpstr">
      <vt:lpstr>Calibri</vt:lpstr>
      <vt:lpstr>Century Gothic</vt:lpstr>
      <vt:lpstr>Courier New</vt:lpstr>
      <vt:lpstr>HGS明朝E</vt:lpstr>
      <vt:lpstr>ＭＳ Ｐゴシック</vt:lpstr>
      <vt:lpstr>Palatino Linotype</vt:lpstr>
      <vt:lpstr>Arial</vt:lpstr>
      <vt:lpstr>Executive</vt:lpstr>
      <vt:lpstr>Image File</vt:lpstr>
      <vt:lpstr>Image</vt:lpstr>
      <vt:lpstr>776 Computer Vision</vt:lpstr>
      <vt:lpstr>What is computer vision?</vt:lpstr>
      <vt:lpstr>The goal of computer vision</vt:lpstr>
      <vt:lpstr>The goal of computer vision</vt:lpstr>
      <vt:lpstr>Can computers match (or beat) human vision?</vt:lpstr>
      <vt:lpstr>A World of Cameras</vt:lpstr>
      <vt:lpstr>Super Sensor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Applications of Computer Vision</vt:lpstr>
      <vt:lpstr>Views of the world</vt:lpstr>
      <vt:lpstr>Earth viewers (3D modeling)</vt:lpstr>
      <vt:lpstr>Realistic World Model</vt:lpstr>
      <vt:lpstr>Optical character recognition (OCR)</vt:lpstr>
      <vt:lpstr>Face detection</vt:lpstr>
      <vt:lpstr>Face recognition: Apple iPhoto software</vt:lpstr>
      <vt:lpstr>Smile detection?</vt:lpstr>
      <vt:lpstr>Object Recognition</vt:lpstr>
      <vt:lpstr>iSpy: Optical Evesdropping</vt:lpstr>
      <vt:lpstr>Biometrics</vt:lpstr>
      <vt:lpstr>Login without a password…</vt:lpstr>
      <vt:lpstr>Privacy Threats Through Social Media</vt:lpstr>
      <vt:lpstr>Mobile visual search: Google Goggles</vt:lpstr>
      <vt:lpstr>Special effects:  shape capture</vt:lpstr>
      <vt:lpstr>Special effects:  motion capture</vt:lpstr>
      <vt:lpstr>Sports</vt:lpstr>
      <vt:lpstr>Smart cars</vt:lpstr>
      <vt:lpstr>Driver Assistant Systems</vt:lpstr>
      <vt:lpstr>Night Vision Systems</vt:lpstr>
      <vt:lpstr>Autonomous Driving</vt:lpstr>
      <vt:lpstr>Vision in space</vt:lpstr>
      <vt:lpstr>Robotics</vt:lpstr>
      <vt:lpstr>Vision-based interaction: Xbox Kinect</vt:lpstr>
      <vt:lpstr>Augmented Reality</vt:lpstr>
      <vt:lpstr>Medical imaging</vt:lpstr>
      <vt:lpstr>The computer vision industry</vt:lpstr>
      <vt:lpstr>History and Challenges in Computer Vision </vt:lpstr>
      <vt:lpstr>Origins of computer vision</vt:lpstr>
      <vt:lpstr>Connections to other disciplines</vt:lpstr>
      <vt:lpstr>Why study computer vision?</vt:lpstr>
      <vt:lpstr>Why study computer vision?</vt:lpstr>
      <vt:lpstr>PowerPoint Presentation</vt:lpstr>
      <vt:lpstr>Challenge: Illumination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Challenges: object intra-class variation</vt:lpstr>
      <vt:lpstr>Challenge:  local ambiguity</vt:lpstr>
      <vt:lpstr>Challenges or opportunities?</vt:lpstr>
      <vt:lpstr>Depth cues: Linear perspective</vt:lpstr>
      <vt:lpstr>Depth cues: Aerial perspective</vt:lpstr>
      <vt:lpstr>Depth ordering cues: Occlusion</vt:lpstr>
      <vt:lpstr>Shape cues: Texture gradient</vt:lpstr>
      <vt:lpstr>Shape and lighting cues: Shading</vt:lpstr>
      <vt:lpstr>Position and lighting cues: Cast shadows</vt:lpstr>
      <vt:lpstr>Grouping cues: Similarity (color, texture, proximity)</vt:lpstr>
      <vt:lpstr>Grouping cues: “Common fate”</vt:lpstr>
      <vt:lpstr>Inherent ambiguity of the problem</vt:lpstr>
      <vt:lpstr>776 Computer Vision</vt:lpstr>
      <vt:lpstr>Course Requirements</vt:lpstr>
      <vt:lpstr>Collaboration Policy</vt:lpstr>
      <vt:lpstr>Course Overview</vt:lpstr>
      <vt:lpstr>Course Overview</vt:lpstr>
    </vt:vector>
  </TitlesOfParts>
  <Company>UNC CH</Company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Jan-Michael  Frahm</dc:creator>
  <cp:lastModifiedBy>Jan-Michael Frahm</cp:lastModifiedBy>
  <cp:revision>41</cp:revision>
  <dcterms:created xsi:type="dcterms:W3CDTF">2012-01-10T14:04:09Z</dcterms:created>
  <dcterms:modified xsi:type="dcterms:W3CDTF">2016-08-24T20:44:20Z</dcterms:modified>
</cp:coreProperties>
</file>