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CC00FF"/>
    <a:srgbClr val="6BABD8"/>
    <a:srgbClr val="7AC3F6"/>
    <a:srgbClr val="6CADDA"/>
    <a:srgbClr val="75BBEC"/>
    <a:srgbClr val="639EC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45582-C1A1-4DC1-8730-60146EB6122B}" type="datetimeFigureOut">
              <a:rPr lang="en-US" smtClean="0"/>
              <a:pPr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D0A86-429F-48A3-B8E0-E5A44638A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392" cy="68740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9762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30497" cy="408206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013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892799"/>
            <a:ext cx="9144000" cy="965201"/>
          </a:xfrm>
          <a:prstGeom prst="rect">
            <a:avLst/>
          </a:prstGeom>
          <a:gradFill>
            <a:gsLst>
              <a:gs pos="0">
                <a:srgbClr val="639EC8"/>
              </a:gs>
              <a:gs pos="100000">
                <a:srgbClr val="6BABD8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3" name="Picture 2" descr="kittner_070409_owell_f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201" y="5936348"/>
            <a:ext cx="5274746" cy="870539"/>
          </a:xfrm>
          <a:prstGeom prst="rect">
            <a:avLst/>
          </a:prstGeom>
        </p:spPr>
      </p:pic>
      <p:pic>
        <p:nvPicPr>
          <p:cNvPr id="4" name="Picture 3" descr="large_white_tran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9" y="5994463"/>
            <a:ext cx="2675542" cy="73844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97310" y="1253613"/>
            <a:ext cx="78830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3"/>
          <p:cNvSpPr>
            <a:spLocks noChangeArrowheads="1"/>
          </p:cNvSpPr>
          <p:nvPr/>
        </p:nvSpPr>
        <p:spPr bwMode="auto">
          <a:xfrm>
            <a:off x="789249" y="2295171"/>
            <a:ext cx="40808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February 28, 2013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743212" y="556644"/>
            <a:ext cx="8400788" cy="80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COMP 110-003</a:t>
            </a:r>
          </a:p>
          <a:p>
            <a:pPr eaLnBrk="1" hangingPunct="1"/>
            <a:r>
              <a:rPr lang="en-US" sz="3200" b="1" dirty="0" smtClean="0">
                <a:solidFill>
                  <a:schemeClr val="bg1"/>
                </a:solidFill>
              </a:rPr>
              <a:t>Introduction to Programming</a:t>
            </a:r>
          </a:p>
          <a:p>
            <a:pPr eaLnBrk="1" hangingPunct="1"/>
            <a:r>
              <a:rPr lang="en-US" sz="2800" b="1" i="1" dirty="0" smtClean="0">
                <a:solidFill>
                  <a:schemeClr val="bg1"/>
                </a:solidFill>
              </a:rPr>
              <a:t>Objects and References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pic>
        <p:nvPicPr>
          <p:cNvPr id="2" name="Picture 1" descr="large_white_tran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606" y="5554923"/>
            <a:ext cx="3406055" cy="94007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789249" y="5152922"/>
            <a:ext cx="5104522" cy="80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ヒラギノ角ゴ Pro W3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Haohan Li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TR 11:00 – 12:15, SN 011</a:t>
            </a:r>
          </a:p>
          <a:p>
            <a:pPr eaLnBrk="1" hangingPunct="1"/>
            <a:r>
              <a:rPr lang="en-US" sz="2000" dirty="0" smtClean="0">
                <a:solidFill>
                  <a:schemeClr val="bg1"/>
                </a:solidFill>
              </a:rPr>
              <a:t>Spring 2013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types vs. data types</a:t>
            </a:r>
            <a:endParaRPr lang="en-US" dirty="0"/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165538" y="3203713"/>
            <a:ext cx="33269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onsolas" pitchFamily="49" charset="0"/>
              </a:rPr>
              <a:t>   s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 smtClean="0">
                <a:latin typeface="Consolas" pitchFamily="49" charset="0"/>
              </a:rPr>
              <a:t>jack</a:t>
            </a: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endParaRPr lang="zh-CN" alt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81137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64172" y="3508513"/>
            <a:ext cx="4169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64172" y="4080013"/>
            <a:ext cx="416965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92500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004441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!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7745" y="32037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015804" y="4564117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92500" y="4080013"/>
            <a:ext cx="511941" cy="484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that we have a class named Book</a:t>
            </a:r>
          </a:p>
          <a:p>
            <a:endParaRPr lang="en-US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Book </a:t>
            </a:r>
            <a:r>
              <a:rPr lang="en-US" sz="1800" dirty="0" err="1" smtClean="0">
                <a:latin typeface="Consolas" pitchFamily="49" charset="0"/>
              </a:rPr>
              <a:t>jacksBook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Book </a:t>
            </a:r>
            <a:r>
              <a:rPr lang="en-US" sz="1800" dirty="0" err="1" smtClean="0">
                <a:latin typeface="Consolas" pitchFamily="49" charset="0"/>
              </a:rPr>
              <a:t>apusBook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/>
              <a:t>vs.</a:t>
            </a:r>
          </a:p>
          <a:p>
            <a:pPr>
              <a:buFont typeface="Wingdings 2" pitchFamily="18" charset="2"/>
              <a:buNone/>
            </a:pPr>
            <a:endParaRPr lang="en-US" sz="1800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Book </a:t>
            </a:r>
            <a:r>
              <a:rPr lang="en-US" sz="1800" dirty="0" err="1" smtClean="0">
                <a:latin typeface="Consolas" pitchFamily="49" charset="0"/>
              </a:rPr>
              <a:t>jacksBook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Book </a:t>
            </a:r>
            <a:r>
              <a:rPr lang="en-US" sz="1800" dirty="0" err="1" smtClean="0">
                <a:latin typeface="Consolas" pitchFamily="49" charset="0"/>
              </a:rPr>
              <a:t>apusBook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err="1" smtClean="0">
                <a:latin typeface="Consolas" pitchFamily="49" charset="0"/>
              </a:rPr>
              <a:t>jacksBook</a:t>
            </a:r>
            <a:r>
              <a:rPr lang="en-US" sz="1800" dirty="0" smtClean="0">
                <a:latin typeface="Consolas" pitchFamily="49" charset="0"/>
              </a:rPr>
              <a:t>;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Book </a:t>
            </a:r>
            <a:r>
              <a:rPr lang="en-US" sz="18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jacksBook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);</a:t>
            </a:r>
          </a:p>
          <a:p>
            <a:pPr lvl="0">
              <a:buNone/>
            </a:pP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Book </a:t>
            </a:r>
            <a:r>
              <a:rPr lang="en-US" sz="18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apusBook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);</a:t>
            </a:r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165538" y="3203713"/>
            <a:ext cx="33269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onsolas" pitchFamily="49" charset="0"/>
              </a:rPr>
              <a:t>jacks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 err="1" smtClean="0">
                <a:latin typeface="Consolas" pitchFamily="49" charset="0"/>
              </a:rPr>
              <a:t>apus</a:t>
            </a: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endParaRPr lang="zh-CN" alt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81137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64172" y="3508513"/>
            <a:ext cx="4169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64172" y="4080013"/>
            <a:ext cx="416965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92500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004441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7745" y="32037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015804" y="4080013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92500" y="4080013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15804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Book </a:t>
            </a:r>
            <a:r>
              <a:rPr lang="en-US" sz="180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jacksBook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 Book(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Book </a:t>
            </a:r>
            <a:r>
              <a:rPr lang="en-US" sz="1800" dirty="0" err="1" smtClean="0">
                <a:latin typeface="Consolas" pitchFamily="49" charset="0"/>
              </a:rPr>
              <a:t>apusBook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err="1" smtClean="0">
                <a:latin typeface="Consolas" pitchFamily="49" charset="0"/>
              </a:rPr>
              <a:t>jacksBook</a:t>
            </a:r>
            <a:r>
              <a:rPr lang="en-US" sz="1800" dirty="0" smtClean="0">
                <a:latin typeface="Consolas" pitchFamily="49" charset="0"/>
              </a:rPr>
              <a:t>;</a:t>
            </a:r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165538" y="3203713"/>
            <a:ext cx="33269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onsolas" pitchFamily="49" charset="0"/>
              </a:rPr>
              <a:t>jacks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 err="1" smtClean="0">
                <a:latin typeface="Consolas" pitchFamily="49" charset="0"/>
              </a:rPr>
              <a:t>apus</a:t>
            </a: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endParaRPr lang="zh-CN" alt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81137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64172" y="3508513"/>
            <a:ext cx="4169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64172" y="4080013"/>
            <a:ext cx="416965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92500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004441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7745" y="32037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3492500" y="3527700"/>
            <a:ext cx="511941" cy="552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15804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Objects in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85900" y="2162175"/>
            <a:ext cx="143020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 dirty="0" err="1">
                <a:latin typeface="Lucida Sans Unicode" pitchFamily="34" charset="0"/>
              </a:rPr>
              <a:t>jacksBook</a:t>
            </a:r>
            <a:endParaRPr lang="en-US" sz="2000" dirty="0">
              <a:latin typeface="Lucida Sans Unicode" pitchFamily="34" charset="0"/>
            </a:endParaRPr>
          </a:p>
          <a:p>
            <a:endParaRPr lang="en-US" sz="2000" dirty="0">
              <a:latin typeface="Lucida Sans Unicode" pitchFamily="34" charset="0"/>
            </a:endParaRPr>
          </a:p>
          <a:p>
            <a:r>
              <a:rPr lang="en-US" sz="2000" dirty="0" err="1">
                <a:latin typeface="Lucida Sans Unicode" pitchFamily="34" charset="0"/>
              </a:rPr>
              <a:t>apusBook</a:t>
            </a:r>
            <a:endParaRPr lang="en-US" sz="2000" dirty="0">
              <a:latin typeface="Lucida Sans Unicode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6550" y="2162175"/>
            <a:ext cx="8001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14625" y="1619250"/>
            <a:ext cx="10795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Memory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9200" y="1619250"/>
            <a:ext cx="3857625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nsolas" pitchFamily="49" charset="0"/>
              </a:rPr>
              <a:t>Book </a:t>
            </a:r>
            <a:r>
              <a:rPr lang="en-US" sz="1800" dirty="0" err="1">
                <a:latin typeface="Consolas" pitchFamily="49" charset="0"/>
              </a:rPr>
              <a:t>jacksBook</a:t>
            </a:r>
            <a:r>
              <a:rPr lang="en-US" sz="1800" dirty="0">
                <a:latin typeface="Consolas" pitchFamily="49" charset="0"/>
              </a:rPr>
              <a:t>;</a:t>
            </a:r>
          </a:p>
          <a:p>
            <a:r>
              <a:rPr lang="en-US" sz="1800" dirty="0">
                <a:latin typeface="Consolas" pitchFamily="49" charset="0"/>
              </a:rPr>
              <a:t>Book </a:t>
            </a:r>
            <a:r>
              <a:rPr lang="en-US" sz="1800" dirty="0" err="1">
                <a:latin typeface="Consolas" pitchFamily="49" charset="0"/>
              </a:rPr>
              <a:t>apusBook</a:t>
            </a:r>
            <a:r>
              <a:rPr lang="en-US" sz="1800" dirty="0">
                <a:latin typeface="Consolas" pitchFamily="49" charset="0"/>
              </a:rPr>
              <a:t>;</a:t>
            </a:r>
          </a:p>
          <a:p>
            <a:endParaRPr lang="en-US" sz="1800" dirty="0">
              <a:latin typeface="Consolas" pitchFamily="49" charset="0"/>
            </a:endParaRPr>
          </a:p>
          <a:p>
            <a:r>
              <a:rPr lang="en-US" sz="1800" dirty="0" err="1">
                <a:latin typeface="Consolas" pitchFamily="49" charset="0"/>
              </a:rPr>
              <a:t>jacksBook</a:t>
            </a:r>
            <a:r>
              <a:rPr lang="en-US" sz="1800" dirty="0">
                <a:latin typeface="Consolas" pitchFamily="49" charset="0"/>
              </a:rPr>
              <a:t> = </a:t>
            </a:r>
            <a:r>
              <a:rPr lang="en-US" sz="1800" dirty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</a:rPr>
              <a:t> Book(</a:t>
            </a:r>
            <a:r>
              <a:rPr lang="en-US" sz="1800" dirty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>
                <a:latin typeface="Consolas" pitchFamily="49" charset="0"/>
              </a:rPr>
              <a:t>);</a:t>
            </a:r>
          </a:p>
          <a:p>
            <a:r>
              <a:rPr lang="en-US" sz="1800" dirty="0" err="1">
                <a:latin typeface="Consolas" pitchFamily="49" charset="0"/>
              </a:rPr>
              <a:t>apusBook</a:t>
            </a:r>
            <a:r>
              <a:rPr lang="en-US" sz="1800" dirty="0">
                <a:latin typeface="Consolas" pitchFamily="49" charset="0"/>
              </a:rPr>
              <a:t> = </a:t>
            </a:r>
            <a:r>
              <a:rPr lang="en-US" sz="1800" dirty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>
                <a:latin typeface="Consolas" pitchFamily="49" charset="0"/>
              </a:rPr>
              <a:t> Book(</a:t>
            </a:r>
            <a:r>
              <a:rPr lang="en-US" sz="1800" dirty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800" dirty="0">
                <a:latin typeface="Consolas" pitchFamily="49" charset="0"/>
              </a:rPr>
              <a:t>);</a:t>
            </a:r>
          </a:p>
          <a:p>
            <a:endParaRPr lang="en-US" sz="1800" dirty="0">
              <a:latin typeface="Consolas" pitchFamily="49" charset="0"/>
            </a:endParaRPr>
          </a:p>
          <a:p>
            <a:r>
              <a:rPr lang="en-US" sz="1800" dirty="0" err="1">
                <a:latin typeface="Consolas" pitchFamily="49" charset="0"/>
              </a:rPr>
              <a:t>jacksBook.setPage</a:t>
            </a:r>
            <a:r>
              <a:rPr lang="en-US" sz="1800" dirty="0">
                <a:latin typeface="Consolas" pitchFamily="49" charset="0"/>
              </a:rPr>
              <a:t>(137);</a:t>
            </a:r>
          </a:p>
          <a:p>
            <a:r>
              <a:rPr lang="en-US" sz="1800" dirty="0" err="1">
                <a:latin typeface="Consolas" pitchFamily="49" charset="0"/>
              </a:rPr>
              <a:t>apusBook.setPage</a:t>
            </a:r>
            <a:r>
              <a:rPr lang="en-US" sz="1800" dirty="0">
                <a:latin typeface="Consolas" pitchFamily="49" charset="0"/>
              </a:rPr>
              <a:t>(253);</a:t>
            </a:r>
          </a:p>
          <a:p>
            <a:endParaRPr lang="en-US" sz="1800" dirty="0">
              <a:latin typeface="Consolas" pitchFamily="49" charset="0"/>
            </a:endParaRPr>
          </a:p>
          <a:p>
            <a:r>
              <a:rPr lang="en-US" sz="1800" dirty="0" err="1">
                <a:latin typeface="Consolas" pitchFamily="49" charset="0"/>
              </a:rPr>
              <a:t>apusBook</a:t>
            </a:r>
            <a:r>
              <a:rPr lang="en-US" sz="1800" dirty="0">
                <a:latin typeface="Consolas" pitchFamily="49" charset="0"/>
              </a:rPr>
              <a:t> = </a:t>
            </a:r>
            <a:r>
              <a:rPr lang="en-US" sz="1800" dirty="0" err="1">
                <a:latin typeface="Consolas" pitchFamily="49" charset="0"/>
              </a:rPr>
              <a:t>jacksBook</a:t>
            </a:r>
            <a:r>
              <a:rPr lang="en-US" sz="1800" dirty="0">
                <a:latin typeface="Consolas" pitchFamily="49" charset="0"/>
              </a:rPr>
              <a:t>;</a:t>
            </a:r>
          </a:p>
          <a:p>
            <a:r>
              <a:rPr lang="en-US" sz="1800" dirty="0" err="1">
                <a:latin typeface="Consolas" pitchFamily="49" charset="0"/>
              </a:rPr>
              <a:t>apusBook.setPage</a:t>
            </a:r>
            <a:r>
              <a:rPr lang="en-US" sz="1800" dirty="0">
                <a:latin typeface="Consolas" pitchFamily="49" charset="0"/>
              </a:rPr>
              <a:t>(509);</a:t>
            </a:r>
          </a:p>
          <a:p>
            <a:endParaRPr lang="en-US" sz="1800" dirty="0">
              <a:latin typeface="Consolas" pitchFamily="49" charset="0"/>
            </a:endParaRPr>
          </a:p>
          <a:p>
            <a:endParaRPr lang="en-US" sz="1800" dirty="0">
              <a:latin typeface="Consolas" pitchFamily="49" charset="0"/>
            </a:endParaRPr>
          </a:p>
          <a:p>
            <a:endParaRPr lang="en-US" sz="1800" dirty="0">
              <a:latin typeface="Consolas" pitchFamily="49" charset="0"/>
            </a:endParaRPr>
          </a:p>
          <a:p>
            <a:r>
              <a:rPr lang="en-US" sz="1800" b="1" dirty="0" err="1">
                <a:latin typeface="Consolas" pitchFamily="49" charset="0"/>
              </a:rPr>
              <a:t>jacksBook</a:t>
            </a:r>
            <a:r>
              <a:rPr lang="en-US" sz="1800" b="1" dirty="0">
                <a:latin typeface="Consolas" pitchFamily="49" charset="0"/>
              </a:rPr>
              <a:t> </a:t>
            </a:r>
            <a:r>
              <a:rPr lang="en-US" sz="1800" b="1" dirty="0" smtClean="0">
                <a:latin typeface="Consolas" pitchFamily="49" charset="0"/>
              </a:rPr>
              <a:t>now has 509 pages!</a:t>
            </a:r>
            <a:endParaRPr lang="en-US" sz="1800" b="1" dirty="0">
              <a:latin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137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76550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253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137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76551" y="4105275"/>
            <a:ext cx="800100" cy="163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253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Java</a:t>
            </a:r>
          </a:p>
          <a:p>
            <a:r>
              <a:rPr lang="en-US" sz="2000">
                <a:latin typeface="Lucida Sans Unicode" pitchFamily="34" charset="0"/>
              </a:rPr>
              <a:t>509</a:t>
            </a:r>
          </a:p>
        </p:txBody>
      </p:sp>
      <p:sp>
        <p:nvSpPr>
          <p:cNvPr id="17" name="Arc 16"/>
          <p:cNvSpPr/>
          <p:nvPr/>
        </p:nvSpPr>
        <p:spPr>
          <a:xfrm>
            <a:off x="3371850" y="2971801"/>
            <a:ext cx="514350" cy="1352550"/>
          </a:xfrm>
          <a:prstGeom prst="arc">
            <a:avLst>
              <a:gd name="adj1" fmla="val 16578101"/>
              <a:gd name="adj2" fmla="val 5528572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8" name="Arc 17"/>
          <p:cNvSpPr/>
          <p:nvPr/>
        </p:nvSpPr>
        <p:spPr>
          <a:xfrm>
            <a:off x="3371850" y="2838449"/>
            <a:ext cx="590550" cy="2428875"/>
          </a:xfrm>
          <a:prstGeom prst="arc">
            <a:avLst>
              <a:gd name="adj1" fmla="val 16578101"/>
              <a:gd name="adj2" fmla="val 5285605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9" name="Arc 18"/>
          <p:cNvSpPr/>
          <p:nvPr/>
        </p:nvSpPr>
        <p:spPr>
          <a:xfrm>
            <a:off x="3390901" y="2276475"/>
            <a:ext cx="647700" cy="2943225"/>
          </a:xfrm>
          <a:prstGeom prst="arc">
            <a:avLst>
              <a:gd name="adj1" fmla="val 16297682"/>
              <a:gd name="adj2" fmla="val 5365509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20" name="TextBox 19"/>
          <p:cNvSpPr txBox="1"/>
          <p:nvPr/>
        </p:nvSpPr>
        <p:spPr>
          <a:xfrm>
            <a:off x="2876550" y="2162175"/>
            <a:ext cx="97155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2078</a:t>
            </a: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7500" y="2162175"/>
            <a:ext cx="99060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Lucida Sans Unicode" pitchFamily="34" charset="0"/>
              </a:rPr>
              <a:t>2078</a:t>
            </a:r>
          </a:p>
          <a:p>
            <a:endParaRPr lang="en-US" sz="2000" dirty="0">
              <a:latin typeface="Lucida Sans Unicode" pitchFamily="34" charset="0"/>
            </a:endParaRPr>
          </a:p>
          <a:p>
            <a:r>
              <a:rPr lang="en-US" sz="2000" dirty="0">
                <a:latin typeface="Lucida Sans Unicode" pitchFamily="34" charset="0"/>
              </a:rPr>
              <a:t>1056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01838" y="4105275"/>
            <a:ext cx="303212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01838" y="4105275"/>
            <a:ext cx="832279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?</a:t>
            </a:r>
          </a:p>
          <a:p>
            <a:endParaRPr lang="en-US" sz="2000">
              <a:latin typeface="Lucida Sans Unicode" pitchFamily="34" charset="0"/>
            </a:endParaRP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2078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1838" y="4105275"/>
            <a:ext cx="832279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000">
                <a:latin typeface="Lucida Sans Unicode" pitchFamily="34" charset="0"/>
              </a:rPr>
              <a:t>1056</a:t>
            </a:r>
          </a:p>
          <a:p>
            <a:endParaRPr lang="en-US" sz="2000">
              <a:latin typeface="Lucida Sans Unicode" pitchFamily="34" charset="0"/>
            </a:endParaRPr>
          </a:p>
          <a:p>
            <a:endParaRPr lang="en-US" sz="2000">
              <a:latin typeface="Lucida Sans Unicode" pitchFamily="34" charset="0"/>
            </a:endParaRPr>
          </a:p>
          <a:p>
            <a:r>
              <a:rPr lang="en-US" sz="2000">
                <a:latin typeface="Lucida Sans Unicode" pitchFamily="34" charset="0"/>
              </a:rPr>
              <a:t>2078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57500" y="2162175"/>
            <a:ext cx="971550" cy="101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Lucida Sans Unicode" pitchFamily="34" charset="0"/>
              </a:rPr>
              <a:t>2078</a:t>
            </a:r>
          </a:p>
          <a:p>
            <a:endParaRPr lang="en-US" sz="2000" dirty="0">
              <a:latin typeface="Lucida Sans Unicode" pitchFamily="34" charset="0"/>
            </a:endParaRPr>
          </a:p>
          <a:p>
            <a:r>
              <a:rPr lang="en-US" sz="2000" dirty="0">
                <a:latin typeface="Lucida Sans Unicode" pitchFamily="34" charset="0"/>
              </a:rPr>
              <a:t>2078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4593" y="3406309"/>
            <a:ext cx="1584435" cy="1607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This location of memory is out of reach – it will be recycled by the system</a:t>
            </a:r>
            <a:endParaRPr lang="en-US" sz="1600" b="1" dirty="0"/>
          </a:p>
        </p:txBody>
      </p:sp>
      <p:cxnSp>
        <p:nvCxnSpPr>
          <p:cNvPr id="28" name="Straight Arrow Connector 27"/>
          <p:cNvCxnSpPr>
            <a:stCxn id="26" idx="3"/>
          </p:cNvCxnSpPr>
          <p:nvPr/>
        </p:nvCxnSpPr>
        <p:spPr>
          <a:xfrm>
            <a:off x="1679028" y="4209872"/>
            <a:ext cx="433551" cy="114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3" grpId="0"/>
      <p:bldP spid="24" grpId="0"/>
      <p:bldP spid="24" grpId="1"/>
      <p:bldP spid="11" grpId="0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of a class type contain memory addresses</a:t>
            </a:r>
          </a:p>
          <a:p>
            <a:pPr lvl="1"/>
            <a:r>
              <a:rPr lang="en-US" dirty="0" smtClean="0"/>
              <a:t>NOT objects themselves</a:t>
            </a:r>
          </a:p>
          <a:p>
            <a:r>
              <a:rPr lang="en-US" dirty="0" smtClean="0"/>
              <a:t>It is dangerous to use assign operator “=” and equal-to operator “==” on class type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== vs. equals() for Strings </a:t>
            </a:r>
            <a:r>
              <a:rPr lang="en-US" dirty="0" smtClean="0"/>
              <a:t>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is a class type</a:t>
            </a:r>
          </a:p>
          <a:p>
            <a:r>
              <a:rPr lang="en-US" dirty="0" smtClean="0"/>
              <a:t>What happens when you have</a:t>
            </a:r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s1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String(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“Hello”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s2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String(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“Hello”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boolean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strEqual</a:t>
            </a:r>
            <a:r>
              <a:rPr lang="en-US" sz="1800" dirty="0" smtClean="0">
                <a:latin typeface="Consolas" pitchFamily="49" charset="0"/>
              </a:rPr>
              <a:t> = (s1 == s2);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err="1" smtClean="0"/>
              <a:t>strEqual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941EDF"/>
                </a:solidFill>
              </a:rPr>
              <a:t>false</a:t>
            </a:r>
            <a:r>
              <a:rPr lang="en-US" dirty="0" smtClean="0"/>
              <a:t>!  Why?</a:t>
            </a:r>
          </a:p>
          <a:p>
            <a:r>
              <a:rPr lang="en-US" dirty="0" smtClean="0"/>
              <a:t>s1 and s2 store different addresses!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== vs. equals() for Strings </a:t>
            </a:r>
            <a:r>
              <a:rPr lang="en-US" dirty="0" smtClean="0"/>
              <a:t>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is a class type</a:t>
            </a:r>
          </a:p>
          <a:p>
            <a:r>
              <a:rPr lang="en-US" dirty="0" smtClean="0"/>
              <a:t>What happens when you have</a:t>
            </a:r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s1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String(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“Hello”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s2 = s1;</a:t>
            </a:r>
          </a:p>
          <a:p>
            <a:pPr>
              <a:buFont typeface="Wingdings 2" pitchFamily="18" charset="2"/>
              <a:buNone/>
            </a:pP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boolean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strEqual</a:t>
            </a:r>
            <a:r>
              <a:rPr lang="en-US" sz="1800" dirty="0" smtClean="0">
                <a:latin typeface="Consolas" pitchFamily="49" charset="0"/>
              </a:rPr>
              <a:t> = (s1 == s2);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err="1" smtClean="0"/>
              <a:t>strEqual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941EDF"/>
                </a:solidFill>
              </a:rPr>
              <a:t>true</a:t>
            </a:r>
            <a:r>
              <a:rPr lang="en-US" dirty="0" smtClean="0"/>
              <a:t>! </a:t>
            </a:r>
          </a:p>
          <a:p>
            <a:r>
              <a:rPr lang="en-US" dirty="0" smtClean="0"/>
              <a:t>s1 and s2 have the same address!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== vs. equals() for Strings </a:t>
            </a:r>
            <a:r>
              <a:rPr lang="en-US" dirty="0" smtClean="0"/>
              <a:t>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 is a class type</a:t>
            </a:r>
          </a:p>
          <a:p>
            <a:r>
              <a:rPr lang="en-US" dirty="0" smtClean="0"/>
              <a:t>What happens when you have</a:t>
            </a:r>
          </a:p>
          <a:p>
            <a:pPr>
              <a:buFont typeface="Wingdings 2" pitchFamily="18" charset="2"/>
              <a:buNone/>
            </a:pPr>
            <a:endParaRPr lang="en-US" sz="2000" dirty="0" smtClean="0"/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s1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String(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“Hello”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String s2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String(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“Hello”</a:t>
            </a:r>
            <a:r>
              <a:rPr lang="en-US" sz="1800" dirty="0" smtClean="0">
                <a:latin typeface="Consolas" pitchFamily="49" charset="0"/>
              </a:rPr>
              <a:t>);</a:t>
            </a:r>
          </a:p>
          <a:p>
            <a:pPr>
              <a:buFont typeface="Wingdings 2" pitchFamily="18" charset="2"/>
              <a:buNone/>
            </a:pP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boolean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strEqual</a:t>
            </a:r>
            <a:r>
              <a:rPr lang="en-US" sz="1800" dirty="0" smtClean="0">
                <a:latin typeface="Consolas" pitchFamily="49" charset="0"/>
              </a:rPr>
              <a:t> = (s1.equals(s2));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r>
              <a:rPr lang="en-US" dirty="0" err="1" smtClean="0"/>
              <a:t>strEqual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941EDF"/>
                </a:solidFill>
              </a:rPr>
              <a:t>true</a:t>
            </a:r>
            <a:r>
              <a:rPr lang="en-US" dirty="0" smtClean="0"/>
              <a:t>!  Why?</a:t>
            </a:r>
          </a:p>
          <a:p>
            <a:r>
              <a:rPr lang="en-US" dirty="0" smtClean="0"/>
              <a:t>String’s .equals() method checks if all the characters in the two Strings are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the .equals()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public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</a:t>
            </a: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class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Book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{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</a:t>
            </a: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private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String name;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</a:t>
            </a: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private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</a:t>
            </a:r>
            <a:r>
              <a:rPr lang="en-US" sz="1800" kern="0" dirty="0" err="1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int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page;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endParaRPr lang="en-US" sz="1800" kern="0" dirty="0" smtClean="0">
              <a:solidFill>
                <a:srgbClr val="003366"/>
              </a:solidFill>
              <a:latin typeface="Consolas" pitchFamily="49" charset="0"/>
              <a:ea typeface="ヒラギノ角ゴ Pro W3" pitchFamily="-112" charset="-128"/>
            </a:endParaRP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</a:t>
            </a: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public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</a:t>
            </a:r>
            <a:r>
              <a:rPr lang="en-US" sz="1800" kern="0" dirty="0" err="1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boolean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equals(Book </a:t>
            </a:r>
            <a:r>
              <a:rPr lang="en-US" sz="1800" kern="0" dirty="0" err="1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book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)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{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    </a:t>
            </a:r>
            <a:r>
              <a:rPr lang="en-US" sz="1800" kern="0" dirty="0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return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(</a:t>
            </a:r>
            <a:r>
              <a:rPr lang="en-US" sz="1800" kern="0" dirty="0" err="1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this</a:t>
            </a:r>
            <a:r>
              <a:rPr lang="en-US" sz="1800" kern="0" dirty="0" err="1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.name.equals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(book.name) &amp;&amp;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            </a:t>
            </a:r>
            <a:r>
              <a:rPr lang="en-US" sz="1800" kern="0" dirty="0" err="1" smtClean="0">
                <a:solidFill>
                  <a:srgbClr val="941EDF"/>
                </a:solidFill>
                <a:latin typeface="Consolas" pitchFamily="49" charset="0"/>
                <a:ea typeface="ヒラギノ角ゴ Pro W3" pitchFamily="-112" charset="-128"/>
              </a:rPr>
              <a:t>this</a:t>
            </a:r>
            <a:r>
              <a:rPr lang="en-US" sz="1800" kern="0" dirty="0" err="1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.page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== </a:t>
            </a:r>
            <a:r>
              <a:rPr lang="en-US" sz="1800" kern="0" dirty="0" err="1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book.page</a:t>
            </a: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);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    }</a:t>
            </a:r>
          </a:p>
          <a:p>
            <a:pPr lvl="0" defTabSz="914400">
              <a:lnSpc>
                <a:spcPct val="90000"/>
              </a:lnSpc>
              <a:spcAft>
                <a:spcPct val="20000"/>
              </a:spcAft>
              <a:buClr>
                <a:srgbClr val="336699"/>
              </a:buClr>
              <a:buSzPct val="115000"/>
              <a:buNone/>
            </a:pPr>
            <a:r>
              <a:rPr lang="en-US" sz="1800" kern="0" dirty="0" smtClean="0">
                <a:solidFill>
                  <a:srgbClr val="003366"/>
                </a:solidFill>
                <a:latin typeface="Consolas" pitchFamily="49" charset="0"/>
                <a:ea typeface="ヒラギノ角ゴ Pro W3" pitchFamily="-112" charset="-12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deadline of Program 3 is extended to March 10, Sunday</a:t>
            </a:r>
          </a:p>
          <a:p>
            <a:r>
              <a:rPr lang="en-US" dirty="0" smtClean="0"/>
              <a:t>The midterm is on next Thursday</a:t>
            </a:r>
          </a:p>
          <a:p>
            <a:pPr lvl="1"/>
            <a:r>
              <a:rPr lang="en-US" dirty="0" smtClean="0"/>
              <a:t>The sample exam and its solution is online</a:t>
            </a:r>
          </a:p>
          <a:p>
            <a:pPr lvl="1"/>
            <a:r>
              <a:rPr lang="en-US" dirty="0" smtClean="0"/>
              <a:t>The sample exam is difficult. The actual exam will be a bit easier</a:t>
            </a:r>
          </a:p>
          <a:p>
            <a:pPr lvl="1"/>
            <a:r>
              <a:rPr lang="en-US" dirty="0" smtClean="0"/>
              <a:t>Focus on lecture notes, worksheets and assignments</a:t>
            </a:r>
          </a:p>
          <a:p>
            <a:r>
              <a:rPr lang="en-US" dirty="0" smtClean="0"/>
              <a:t>You will receive the grade for </a:t>
            </a:r>
            <a:r>
              <a:rPr lang="en-US" dirty="0" smtClean="0"/>
              <a:t>Lab 3 and Program 2 by next Tuesday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.equals()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class has a default .equals() method if it is not explicitly written</a:t>
            </a:r>
          </a:p>
          <a:p>
            <a:pPr lvl="1"/>
            <a:r>
              <a:rPr lang="en-US" dirty="0" smtClean="0"/>
              <a:t>It use “==” to check every pair of instance variables</a:t>
            </a:r>
          </a:p>
          <a:p>
            <a:r>
              <a:rPr lang="en-US" dirty="0" smtClean="0"/>
              <a:t>You decide what it means for two objects of a specific class type to be considered equal</a:t>
            </a:r>
          </a:p>
          <a:p>
            <a:pPr lvl="1"/>
            <a:r>
              <a:rPr lang="en-US" dirty="0" smtClean="0"/>
              <a:t>Perhaps books are equal if the names and page numbers are equal</a:t>
            </a:r>
          </a:p>
          <a:p>
            <a:pPr lvl="1"/>
            <a:r>
              <a:rPr lang="en-US" dirty="0" smtClean="0"/>
              <a:t>Perhaps only if the names are equal</a:t>
            </a:r>
          </a:p>
          <a:p>
            <a:pPr lvl="1"/>
            <a:r>
              <a:rPr lang="en-US" dirty="0" smtClean="0"/>
              <a:t>Put this logic inside .equals()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of a Primitive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increaseNum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</a:rPr>
              <a:t> num)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num</a:t>
            </a:r>
            <a:r>
              <a:rPr lang="en-US" sz="1600" dirty="0" smtClean="0">
                <a:latin typeface="Consolas" pitchFamily="49" charset="0"/>
              </a:rPr>
              <a:t>++; // num is changed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doStuff</a:t>
            </a:r>
            <a:r>
              <a:rPr lang="en-US" sz="16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</a:rPr>
              <a:t> x = 5;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increaseNum</a:t>
            </a:r>
            <a:r>
              <a:rPr lang="en-US" sz="1600" dirty="0" smtClean="0">
                <a:latin typeface="Consolas" pitchFamily="49" charset="0"/>
              </a:rPr>
              <a:t>(x);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(x);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Prints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. Why?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num is local to </a:t>
            </a:r>
            <a:r>
              <a:rPr lang="en-US" dirty="0" err="1" smtClean="0"/>
              <a:t>increaseNum</a:t>
            </a:r>
            <a:r>
              <a:rPr lang="en-US" dirty="0" smtClean="0"/>
              <a:t> method; does not change 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changeBook</a:t>
            </a:r>
            <a:r>
              <a:rPr lang="en-US" sz="1600" dirty="0" smtClean="0">
                <a:latin typeface="Consolas" pitchFamily="49" charset="0"/>
              </a:rPr>
              <a:t>(Book </a:t>
            </a:r>
            <a:r>
              <a:rPr lang="en-US" sz="1600" dirty="0" err="1" smtClean="0">
                <a:latin typeface="Consolas" pitchFamily="49" charset="0"/>
              </a:rPr>
              <a:t>book</a:t>
            </a:r>
            <a:r>
              <a:rPr lang="en-US" sz="1600" dirty="0" smtClean="0">
                <a:latin typeface="Consolas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book = new Book(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“Biology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”</a:t>
            </a:r>
            <a:r>
              <a:rPr lang="en-US" sz="1600" dirty="0" smtClean="0">
                <a:latin typeface="Consolas" pitchFamily="49" charset="0"/>
              </a:rPr>
              <a:t>); // book is changed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doStuff</a:t>
            </a:r>
            <a:r>
              <a:rPr lang="en-US" sz="16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Book </a:t>
            </a:r>
            <a:r>
              <a:rPr lang="en-US" sz="1600" dirty="0" err="1" smtClean="0">
                <a:latin typeface="Consolas" pitchFamily="49" charset="0"/>
              </a:rPr>
              <a:t>jacksBook</a:t>
            </a:r>
            <a:r>
              <a:rPr lang="en-US" sz="1600" dirty="0" smtClean="0">
                <a:latin typeface="Consolas" pitchFamily="49" charset="0"/>
              </a:rPr>
              <a:t> = new Book(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changeBook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</a:rPr>
              <a:t>jacksBook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</a:rPr>
              <a:t>jacksBook.getName</a:t>
            </a:r>
            <a:r>
              <a:rPr lang="en-US" sz="1600" dirty="0" smtClean="0">
                <a:latin typeface="Consolas" pitchFamily="49" charset="0"/>
              </a:rPr>
              <a:t>());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Prints </a:t>
            </a:r>
            <a:r>
              <a:rPr lang="en-US" dirty="0" smtClean="0">
                <a:solidFill>
                  <a:srgbClr val="FF0000"/>
                </a:solidFill>
              </a:rPr>
              <a:t>Java</a:t>
            </a:r>
            <a:r>
              <a:rPr lang="en-US" dirty="0" smtClean="0"/>
              <a:t>. Why?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book is local to </a:t>
            </a:r>
            <a:r>
              <a:rPr lang="en-US" dirty="0" err="1" smtClean="0"/>
              <a:t>changeBook</a:t>
            </a:r>
            <a:r>
              <a:rPr lang="en-US" dirty="0" smtClean="0"/>
              <a:t>, does not change </a:t>
            </a:r>
            <a:r>
              <a:rPr lang="en-US" dirty="0" err="1" smtClean="0"/>
              <a:t>jacksBook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changeBook</a:t>
            </a:r>
            <a:r>
              <a:rPr lang="en-US" sz="1600" dirty="0" smtClean="0">
                <a:latin typeface="Consolas" pitchFamily="49" charset="0"/>
              </a:rPr>
              <a:t>(Book </a:t>
            </a:r>
            <a:r>
              <a:rPr lang="en-US" sz="1600" dirty="0" err="1" smtClean="0">
                <a:latin typeface="Consolas" pitchFamily="49" charset="0"/>
              </a:rPr>
              <a:t>book</a:t>
            </a:r>
            <a:r>
              <a:rPr lang="en-US" sz="1600" dirty="0" smtClean="0">
                <a:latin typeface="Consolas" pitchFamily="49" charset="0"/>
              </a:rPr>
              <a:t>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book.setName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“Biology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”</a:t>
            </a:r>
            <a:r>
              <a:rPr lang="en-US" sz="1600" dirty="0" smtClean="0">
                <a:latin typeface="Consolas" pitchFamily="49" charset="0"/>
              </a:rPr>
              <a:t>); // who is changed?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  <a:endParaRPr lang="en-US" sz="16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doStuff</a:t>
            </a:r>
            <a:r>
              <a:rPr lang="en-US" sz="1600" dirty="0" smtClean="0">
                <a:latin typeface="Consolas" pitchFamily="49" charset="0"/>
              </a:rPr>
              <a:t>()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Book </a:t>
            </a:r>
            <a:r>
              <a:rPr lang="en-US" sz="1600" dirty="0" err="1" smtClean="0">
                <a:latin typeface="Consolas" pitchFamily="49" charset="0"/>
              </a:rPr>
              <a:t>jacksBook</a:t>
            </a:r>
            <a:r>
              <a:rPr lang="en-US" sz="1600" dirty="0" smtClean="0">
                <a:latin typeface="Consolas" pitchFamily="49" charset="0"/>
              </a:rPr>
              <a:t> = new Book(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“Java”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changeBook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</a:rPr>
              <a:t>jacksBook</a:t>
            </a:r>
            <a:r>
              <a:rPr lang="en-US" sz="1600" dirty="0" smtClean="0">
                <a:latin typeface="Consolas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</a:rPr>
              <a:t>jacksBook.getName</a:t>
            </a:r>
            <a:r>
              <a:rPr lang="en-US" sz="1600" dirty="0" smtClean="0">
                <a:latin typeface="Consolas" pitchFamily="49" charset="0"/>
              </a:rPr>
              <a:t>());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Prints </a:t>
            </a:r>
            <a:r>
              <a:rPr lang="en-US" dirty="0" smtClean="0">
                <a:solidFill>
                  <a:srgbClr val="FF0000"/>
                </a:solidFill>
              </a:rPr>
              <a:t>Biology</a:t>
            </a:r>
            <a:r>
              <a:rPr lang="en-US" dirty="0" smtClean="0"/>
              <a:t>. Why?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book contains the same address as </a:t>
            </a:r>
            <a:r>
              <a:rPr lang="en-US" dirty="0" err="1" smtClean="0"/>
              <a:t>jacksBook</a:t>
            </a:r>
            <a:r>
              <a:rPr lang="en-US" dirty="0" smtClean="0"/>
              <a:t>!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Pay attention: </a:t>
            </a:r>
            <a:r>
              <a:rPr lang="en-US" b="1" dirty="0" smtClean="0">
                <a:solidFill>
                  <a:srgbClr val="FF0000"/>
                </a:solidFill>
              </a:rPr>
              <a:t>the value of </a:t>
            </a:r>
            <a:r>
              <a:rPr lang="en-US" b="1" i="1" dirty="0" smtClean="0">
                <a:solidFill>
                  <a:srgbClr val="FF0000"/>
                </a:solidFill>
              </a:rPr>
              <a:t>book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not changed!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Take-Home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type variable is a pointer to the actual object</a:t>
            </a:r>
          </a:p>
          <a:p>
            <a:r>
              <a:rPr lang="en-US" dirty="0" smtClean="0"/>
              <a:t>Be extremely careful when you use “=”, “==” to operate class type variables, or passing them to a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Instance variables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Return types</a:t>
            </a:r>
          </a:p>
          <a:p>
            <a:pPr lvl="1"/>
            <a:r>
              <a:rPr lang="en-US" dirty="0" smtClean="0"/>
              <a:t>Parameters and arguments</a:t>
            </a:r>
          </a:p>
          <a:p>
            <a:r>
              <a:rPr lang="en-US" dirty="0" smtClean="0"/>
              <a:t>Information hiding and encapsulation</a:t>
            </a:r>
          </a:p>
          <a:p>
            <a:pPr lvl="1"/>
            <a:r>
              <a:rPr lang="en-US" dirty="0" smtClean="0">
                <a:solidFill>
                  <a:srgbClr val="941EDF"/>
                </a:solidFill>
              </a:rPr>
              <a:t>public</a:t>
            </a:r>
            <a:r>
              <a:rPr lang="en-US" dirty="0" smtClean="0"/>
              <a:t>/</a:t>
            </a:r>
            <a:r>
              <a:rPr lang="en-US" dirty="0" smtClean="0">
                <a:solidFill>
                  <a:srgbClr val="941EDF"/>
                </a:solidFill>
              </a:rPr>
              <a:t>private</a:t>
            </a:r>
          </a:p>
          <a:p>
            <a:pPr lvl="1"/>
            <a:r>
              <a:rPr lang="en-US" dirty="0" err="1" smtClean="0"/>
              <a:t>accessors</a:t>
            </a:r>
            <a:r>
              <a:rPr lang="en-US" dirty="0" smtClean="0"/>
              <a:t>/</a:t>
            </a:r>
            <a:r>
              <a:rPr lang="en-US" dirty="0" err="1" smtClean="0"/>
              <a:t>mutators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Behave differently from variables of a primitive type</a:t>
            </a:r>
          </a:p>
          <a:p>
            <a:pPr lvl="1"/>
            <a:r>
              <a:rPr lang="en-US" dirty="0" smtClean="0"/>
              <a:t>Scanner </a:t>
            </a:r>
            <a:r>
              <a:rPr lang="en-US" dirty="0" smtClean="0">
                <a:solidFill>
                  <a:srgbClr val="FF0000"/>
                </a:solidFill>
              </a:rPr>
              <a:t>keyboard</a:t>
            </a:r>
            <a:r>
              <a:rPr lang="en-US" dirty="0" smtClean="0"/>
              <a:t> = new Scanner(</a:t>
            </a:r>
            <a:r>
              <a:rPr lang="en-US" dirty="0" err="1" smtClean="0"/>
              <a:t>System.in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Student </a:t>
            </a:r>
            <a:r>
              <a:rPr lang="en-US" dirty="0" smtClean="0">
                <a:solidFill>
                  <a:srgbClr val="FF0000"/>
                </a:solidFill>
              </a:rPr>
              <a:t>jack</a:t>
            </a:r>
            <a:r>
              <a:rPr lang="en-US" dirty="0" smtClean="0"/>
              <a:t> = new Student();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>
                <a:solidFill>
                  <a:srgbClr val="FF0000"/>
                </a:solidFill>
              </a:rPr>
              <a:t>unc</a:t>
            </a:r>
            <a:r>
              <a:rPr lang="en-US" dirty="0" smtClean="0"/>
              <a:t> = “UNC is great!”;</a:t>
            </a:r>
          </a:p>
          <a:p>
            <a:r>
              <a:rPr lang="en-US" dirty="0" smtClean="0"/>
              <a:t>At least, you have seen that you can not easily compare two strings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string1 == string2;    </a:t>
            </a:r>
            <a:r>
              <a:rPr lang="en-US" i="1" dirty="0" smtClean="0">
                <a:solidFill>
                  <a:srgbClr val="B97533"/>
                </a:solidFill>
              </a:rPr>
              <a:t>//BAD</a:t>
            </a:r>
            <a:endParaRPr lang="en-US" i="1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string1.equals(string2);   </a:t>
            </a:r>
            <a:r>
              <a:rPr lang="en-US" i="1" dirty="0" smtClean="0">
                <a:solidFill>
                  <a:srgbClr val="B97533"/>
                </a:solidFill>
              </a:rPr>
              <a:t>//GOOD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Primitive Variables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When declaring a primitive variable, a certain amount of memory is assigned/allocated based on the declared primitive type</a:t>
            </a:r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4757736" y="3224817"/>
            <a:ext cx="3492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>
                <a:solidFill>
                  <a:srgbClr val="336699"/>
                </a:solidFill>
                <a:latin typeface="Consolas" pitchFamily="49" charset="0"/>
              </a:rPr>
              <a:t>int</a:t>
            </a:r>
            <a:r>
              <a:rPr lang="en-US" i="1" dirty="0">
                <a:latin typeface="Consolas" pitchFamily="49" charset="0"/>
              </a:rPr>
              <a:t> age</a:t>
            </a:r>
            <a:r>
              <a:rPr lang="en-US" altLang="zh-CN" i="1" dirty="0"/>
              <a:t>;</a:t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>
                <a:solidFill>
                  <a:srgbClr val="336699"/>
                </a:solidFill>
                <a:latin typeface="Consolas" pitchFamily="49" charset="0"/>
              </a:rPr>
              <a:t>double</a:t>
            </a:r>
            <a:r>
              <a:rPr lang="en-US" i="1" dirty="0">
                <a:latin typeface="Consolas" pitchFamily="49" charset="0"/>
              </a:rPr>
              <a:t> length</a:t>
            </a:r>
            <a:r>
              <a:rPr lang="en-US" altLang="zh-CN" i="1" dirty="0"/>
              <a:t>;</a:t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>
                <a:solidFill>
                  <a:srgbClr val="336699"/>
                </a:solidFill>
                <a:latin typeface="Consolas" pitchFamily="49" charset="0"/>
              </a:rPr>
              <a:t>char</a:t>
            </a:r>
            <a:r>
              <a:rPr lang="en-US" i="1" dirty="0">
                <a:latin typeface="Consolas" pitchFamily="49" charset="0"/>
              </a:rPr>
              <a:t> letter</a:t>
            </a:r>
            <a:r>
              <a:rPr lang="en-US" altLang="zh-CN" i="1" dirty="0" smtClean="0"/>
              <a:t>;</a:t>
            </a:r>
            <a:endParaRPr lang="zh-CN" altLang="en-US" i="1" dirty="0"/>
          </a:p>
        </p:txBody>
      </p:sp>
      <p:sp>
        <p:nvSpPr>
          <p:cNvPr id="5" name="Text Box 585"/>
          <p:cNvSpPr txBox="1">
            <a:spLocks noChangeArrowheads="1"/>
          </p:cNvSpPr>
          <p:nvPr/>
        </p:nvSpPr>
        <p:spPr bwMode="auto">
          <a:xfrm>
            <a:off x="1992311" y="5282217"/>
            <a:ext cx="195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+mn-lt"/>
              </a:rPr>
              <a:t>main memory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46261" y="3212117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0800000" flipV="1">
            <a:off x="3151186" y="3462942"/>
            <a:ext cx="1600200" cy="1333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3865562" y="4101117"/>
            <a:ext cx="892174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3389311" y="4672617"/>
            <a:ext cx="1352550" cy="2000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Primitive Variables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actual data values are saved in the allocated memory for primitive types</a:t>
            </a:r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4757736" y="3224817"/>
            <a:ext cx="3492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err="1">
                <a:solidFill>
                  <a:srgbClr val="336699"/>
                </a:solidFill>
                <a:latin typeface="Consolas" pitchFamily="49" charset="0"/>
              </a:rPr>
              <a:t>int</a:t>
            </a:r>
            <a:r>
              <a:rPr lang="en-US" i="1" dirty="0">
                <a:latin typeface="Consolas" pitchFamily="49" charset="0"/>
              </a:rPr>
              <a:t> age</a:t>
            </a:r>
            <a:r>
              <a:rPr lang="en-US" altLang="zh-CN" i="1" dirty="0"/>
              <a:t>;</a:t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>
                <a:solidFill>
                  <a:srgbClr val="336699"/>
                </a:solidFill>
                <a:latin typeface="Consolas" pitchFamily="49" charset="0"/>
              </a:rPr>
              <a:t>double</a:t>
            </a:r>
            <a:r>
              <a:rPr lang="en-US" i="1" dirty="0">
                <a:latin typeface="Consolas" pitchFamily="49" charset="0"/>
              </a:rPr>
              <a:t> length</a:t>
            </a:r>
            <a:r>
              <a:rPr lang="en-US" altLang="zh-CN" i="1" dirty="0"/>
              <a:t>;</a:t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>
                <a:solidFill>
                  <a:srgbClr val="336699"/>
                </a:solidFill>
                <a:latin typeface="Consolas" pitchFamily="49" charset="0"/>
              </a:rPr>
              <a:t>char</a:t>
            </a:r>
            <a:r>
              <a:rPr lang="en-US" i="1" dirty="0">
                <a:latin typeface="Consolas" pitchFamily="49" charset="0"/>
              </a:rPr>
              <a:t> letter</a:t>
            </a:r>
            <a:r>
              <a:rPr lang="en-US" altLang="zh-CN" i="1" dirty="0" smtClean="0"/>
              <a:t>;</a:t>
            </a:r>
            <a:endParaRPr lang="zh-CN" altLang="en-US" i="1" dirty="0"/>
          </a:p>
        </p:txBody>
      </p:sp>
      <p:sp>
        <p:nvSpPr>
          <p:cNvPr id="5" name="Text Box 585"/>
          <p:cNvSpPr txBox="1">
            <a:spLocks noChangeArrowheads="1"/>
          </p:cNvSpPr>
          <p:nvPr/>
        </p:nvSpPr>
        <p:spPr bwMode="auto">
          <a:xfrm>
            <a:off x="1992311" y="5282217"/>
            <a:ext cx="195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+mn-lt"/>
              </a:rPr>
              <a:t>main memory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46261" y="3212117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10800000" flipV="1">
            <a:off x="3151186" y="3462942"/>
            <a:ext cx="1600200" cy="1333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3865562" y="4101117"/>
            <a:ext cx="892174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3389311" y="4672617"/>
            <a:ext cx="1352550" cy="2000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goes in these variables?</a:t>
            </a:r>
            <a:endParaRPr lang="en-US" dirty="0"/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4757736" y="3224817"/>
            <a:ext cx="3492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rgbClr val="336699"/>
                </a:solidFill>
                <a:latin typeface="Consolas" pitchFamily="49" charset="0"/>
              </a:rPr>
              <a:t>String </a:t>
            </a:r>
            <a:r>
              <a:rPr lang="en-US" i="1" dirty="0" smtClean="0">
                <a:latin typeface="Consolas" pitchFamily="49" charset="0"/>
              </a:rPr>
              <a:t>s;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 smtClean="0">
                <a:solidFill>
                  <a:srgbClr val="336699"/>
                </a:solidFill>
                <a:latin typeface="Consolas" pitchFamily="49" charset="0"/>
              </a:rPr>
              <a:t>Student </a:t>
            </a:r>
            <a:r>
              <a:rPr lang="en-US" i="1" dirty="0" smtClean="0">
                <a:latin typeface="Consolas" pitchFamily="49" charset="0"/>
              </a:rPr>
              <a:t>jack;</a:t>
            </a: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endParaRPr lang="zh-CN" altLang="en-US" i="1" dirty="0"/>
          </a:p>
        </p:txBody>
      </p:sp>
      <p:sp>
        <p:nvSpPr>
          <p:cNvPr id="5" name="Text Box 585"/>
          <p:cNvSpPr txBox="1">
            <a:spLocks noChangeArrowheads="1"/>
          </p:cNvSpPr>
          <p:nvPr/>
        </p:nvSpPr>
        <p:spPr bwMode="auto">
          <a:xfrm>
            <a:off x="1992311" y="5282217"/>
            <a:ext cx="195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dirty="0">
                <a:latin typeface="+mn-lt"/>
              </a:rPr>
              <a:t>main memory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46261" y="3212117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B5E9F4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L="61307" marR="61307" marT="30657" marB="306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3857624" y="3462942"/>
            <a:ext cx="893762" cy="133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1"/>
          </p:cNvCxnSpPr>
          <p:nvPr/>
        </p:nvCxnSpPr>
        <p:spPr>
          <a:xfrm flipH="1" flipV="1">
            <a:off x="3865562" y="4101117"/>
            <a:ext cx="892174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goes in these variables?</a:t>
            </a:r>
          </a:p>
          <a:p>
            <a:pPr lvl="1"/>
            <a:r>
              <a:rPr lang="en-US" dirty="0" smtClean="0"/>
              <a:t>In a class type variable, the address pointing to the actual object is saved (not the object itself)</a:t>
            </a:r>
            <a:endParaRPr lang="en-US" dirty="0"/>
          </a:p>
        </p:txBody>
      </p:sp>
      <p:sp>
        <p:nvSpPr>
          <p:cNvPr id="4" name="Text Box 128"/>
          <p:cNvSpPr txBox="1">
            <a:spLocks noChangeArrowheads="1"/>
          </p:cNvSpPr>
          <p:nvPr/>
        </p:nvSpPr>
        <p:spPr bwMode="auto">
          <a:xfrm>
            <a:off x="165538" y="3203713"/>
            <a:ext cx="33269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 smtClean="0">
                <a:latin typeface="Consolas" pitchFamily="49" charset="0"/>
              </a:rPr>
              <a:t>   s</a:t>
            </a:r>
            <a:r>
              <a:rPr lang="en-US" altLang="zh-CN" i="1" dirty="0" smtClean="0"/>
              <a:t/>
            </a:r>
            <a:br>
              <a:rPr lang="en-US" altLang="zh-CN" i="1" dirty="0" smtClean="0"/>
            </a:b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i="1" dirty="0" smtClean="0">
                <a:latin typeface="Consolas" pitchFamily="49" charset="0"/>
              </a:rPr>
              <a:t>jack</a:t>
            </a:r>
            <a:r>
              <a:rPr lang="en-US" altLang="zh-CN" i="1" dirty="0"/>
              <a:t/>
            </a:r>
            <a:br>
              <a:rPr lang="en-US" altLang="zh-CN" i="1" dirty="0"/>
            </a:br>
            <a:r>
              <a:rPr lang="en-US" altLang="zh-CN" i="1" dirty="0"/>
              <a:t/>
            </a:r>
            <a:br>
              <a:rPr lang="en-US" altLang="zh-CN" i="1" dirty="0"/>
            </a:br>
            <a:endParaRPr lang="zh-CN" alt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81137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064172" y="3508513"/>
            <a:ext cx="41696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64172" y="4080013"/>
            <a:ext cx="416965" cy="931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92500" y="3527700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004441" y="31910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!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527745" y="3203713"/>
          <a:ext cx="2011363" cy="2006600"/>
        </p:xfrm>
        <a:graphic>
          <a:graphicData uri="http://schemas.openxmlformats.org/drawingml/2006/table">
            <a:tbl>
              <a:tblPr/>
              <a:tblGrid>
                <a:gridCol w="250825"/>
                <a:gridCol w="252413"/>
                <a:gridCol w="250825"/>
                <a:gridCol w="252412"/>
                <a:gridCol w="250825"/>
                <a:gridCol w="250825"/>
                <a:gridCol w="252413"/>
                <a:gridCol w="250825"/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1307" marR="61307" marT="30657" marB="306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6015804" y="4564117"/>
            <a:ext cx="5119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92500" y="4080013"/>
            <a:ext cx="511941" cy="484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of a Class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the memory </a:t>
            </a:r>
            <a:r>
              <a:rPr lang="en-US" i="1" dirty="0" smtClean="0"/>
              <a:t>address</a:t>
            </a:r>
            <a:r>
              <a:rPr lang="en-US" dirty="0" smtClean="0"/>
              <a:t> of the object named by the variable</a:t>
            </a:r>
          </a:p>
          <a:p>
            <a:pPr lvl="1"/>
            <a:r>
              <a:rPr lang="en-US" dirty="0" smtClean="0"/>
              <a:t>NOT the object itself</a:t>
            </a:r>
          </a:p>
          <a:p>
            <a:r>
              <a:rPr lang="en-US" dirty="0" smtClean="0"/>
              <a:t>Object </a:t>
            </a:r>
            <a:r>
              <a:rPr lang="en-US" dirty="0" smtClean="0"/>
              <a:t>is stored in some other location in memory</a:t>
            </a:r>
          </a:p>
          <a:p>
            <a:r>
              <a:rPr lang="en-US" dirty="0" smtClean="0"/>
              <a:t>The address to this other location is called a </a:t>
            </a:r>
            <a:r>
              <a:rPr lang="en-US" i="1" dirty="0" smtClean="0"/>
              <a:t>reference</a:t>
            </a:r>
            <a:r>
              <a:rPr lang="en-US" dirty="0" smtClean="0"/>
              <a:t> to the object</a:t>
            </a:r>
          </a:p>
          <a:p>
            <a:r>
              <a:rPr lang="en-US" dirty="0" smtClean="0"/>
              <a:t>Class types are also called </a:t>
            </a:r>
            <a:r>
              <a:rPr lang="en-US" i="1" dirty="0" smtClean="0"/>
              <a:t>reference types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-5-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UNC-5-ed</Template>
  <TotalTime>2888</TotalTime>
  <Words>1216</Words>
  <Application>Microsoft Office PowerPoint</Application>
  <PresentationFormat>On-screen Show (4:3)</PresentationFormat>
  <Paragraphs>442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UNC-5-ed</vt:lpstr>
      <vt:lpstr>Slide 1</vt:lpstr>
      <vt:lpstr>Announcements</vt:lpstr>
      <vt:lpstr>Review</vt:lpstr>
      <vt:lpstr>Variables of a Class Type</vt:lpstr>
      <vt:lpstr>Primitive Variables and Memory</vt:lpstr>
      <vt:lpstr>Primitive Variables and Memory</vt:lpstr>
      <vt:lpstr>Variables of a Class Type</vt:lpstr>
      <vt:lpstr>Variables of a Class Type</vt:lpstr>
      <vt:lpstr>Variables of a Class Type</vt:lpstr>
      <vt:lpstr>Reference Types</vt:lpstr>
      <vt:lpstr>Example: Books</vt:lpstr>
      <vt:lpstr>Example: Books</vt:lpstr>
      <vt:lpstr>Example: Books</vt:lpstr>
      <vt:lpstr>Objects in Memory</vt:lpstr>
      <vt:lpstr>Remember</vt:lpstr>
      <vt:lpstr>== vs. equals() for Strings Explained</vt:lpstr>
      <vt:lpstr>== vs. equals() for Strings Explained</vt:lpstr>
      <vt:lpstr>== vs. equals() for Strings Explained</vt:lpstr>
      <vt:lpstr>Writing the .equals() method</vt:lpstr>
      <vt:lpstr>.equals()</vt:lpstr>
      <vt:lpstr>Parameters of a Primitive Type</vt:lpstr>
      <vt:lpstr>Parameters of a Class Type</vt:lpstr>
      <vt:lpstr>Parameters of a Class Type</vt:lpstr>
      <vt:lpstr>Take-Home Message</vt:lpstr>
    </vt:vector>
  </TitlesOfParts>
  <Company>UNC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Haohan Li</dc:creator>
  <cp:lastModifiedBy>Haohan Li</cp:lastModifiedBy>
  <cp:revision>899</cp:revision>
  <dcterms:created xsi:type="dcterms:W3CDTF">2013-01-10T01:00:39Z</dcterms:created>
  <dcterms:modified xsi:type="dcterms:W3CDTF">2013-02-28T00:24:47Z</dcterms:modified>
</cp:coreProperties>
</file>