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4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4" r:id="rId16"/>
    <p:sldId id="275" r:id="rId17"/>
    <p:sldId id="269" r:id="rId18"/>
    <p:sldId id="272" r:id="rId19"/>
    <p:sldId id="271" r:id="rId20"/>
    <p:sldId id="273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5" r:id="rId29"/>
    <p:sldId id="276" r:id="rId30"/>
    <p:sldId id="284" r:id="rId31"/>
    <p:sldId id="286" r:id="rId32"/>
    <p:sldId id="287" r:id="rId33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FF"/>
    <a:srgbClr val="6BABD8"/>
    <a:srgbClr val="7AC3F6"/>
    <a:srgbClr val="6CADDA"/>
    <a:srgbClr val="75BBEC"/>
    <a:srgbClr val="639EC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3" d="100"/>
          <a:sy n="103" d="100"/>
        </p:scale>
        <p:origin x="-60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E45582-C1A1-4DC1-8730-60146EB6122B}" type="datetimeFigureOut">
              <a:rPr lang="en-US" smtClean="0"/>
              <a:pPr/>
              <a:t>2/12/2013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0D0A86-429F-48A3-B8E0-E5A44638A3F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pt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68392" cy="6874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97622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4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030497" cy="4082066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30138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5892799"/>
            <a:ext cx="9144000" cy="965201"/>
          </a:xfrm>
          <a:prstGeom prst="rect">
            <a:avLst/>
          </a:prstGeom>
          <a:gradFill>
            <a:gsLst>
              <a:gs pos="0">
                <a:srgbClr val="639EC8"/>
              </a:gs>
              <a:gs pos="100000">
                <a:srgbClr val="6BABD8"/>
              </a:gs>
            </a:gsLst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pic>
        <p:nvPicPr>
          <p:cNvPr id="3" name="Picture 2" descr="kittner_070409_owell_fl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22201" y="5936348"/>
            <a:ext cx="5274746" cy="870539"/>
          </a:xfrm>
          <a:prstGeom prst="rect">
            <a:avLst/>
          </a:prstGeom>
        </p:spPr>
      </p:pic>
      <p:pic>
        <p:nvPicPr>
          <p:cNvPr id="4" name="Picture 3" descr="large_white_trans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4549" y="5994463"/>
            <a:ext cx="2675542" cy="738449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597310" y="1253613"/>
            <a:ext cx="788301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charset="0"/>
          <a:cs typeface="ヒラギノ角ゴ Pro W3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ヒラギノ角ゴ Pro W3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ヒラギノ角ゴ Pro W3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ヒラギノ角ゴ Pro W3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3"/>
          <p:cNvSpPr>
            <a:spLocks noChangeArrowheads="1"/>
          </p:cNvSpPr>
          <p:nvPr/>
        </p:nvSpPr>
        <p:spPr bwMode="auto">
          <a:xfrm>
            <a:off x="789249" y="2295171"/>
            <a:ext cx="408084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1800" dirty="0" smtClean="0">
                <a:solidFill>
                  <a:schemeClr val="bg1"/>
                </a:solidFill>
              </a:rPr>
              <a:t>February 12, 2013</a:t>
            </a:r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3075" name="Title 1"/>
          <p:cNvSpPr txBox="1">
            <a:spLocks/>
          </p:cNvSpPr>
          <p:nvPr/>
        </p:nvSpPr>
        <p:spPr bwMode="auto">
          <a:xfrm>
            <a:off x="743212" y="556644"/>
            <a:ext cx="8400788" cy="804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ヒラギノ角ゴ Pro W3" charset="0"/>
              </a:defRPr>
            </a:lvl9pPr>
          </a:lstStyle>
          <a:p>
            <a:pPr eaLnBrk="1" hangingPunct="1"/>
            <a:r>
              <a:rPr lang="en-US" sz="3200" b="1" dirty="0" smtClean="0">
                <a:solidFill>
                  <a:schemeClr val="bg1"/>
                </a:solidFill>
              </a:rPr>
              <a:t>COMP 110-003</a:t>
            </a:r>
          </a:p>
          <a:p>
            <a:pPr eaLnBrk="1" hangingPunct="1"/>
            <a:r>
              <a:rPr lang="en-US" sz="3200" b="1" dirty="0" smtClean="0">
                <a:solidFill>
                  <a:schemeClr val="bg1"/>
                </a:solidFill>
              </a:rPr>
              <a:t>Introduction to Programming</a:t>
            </a:r>
          </a:p>
          <a:p>
            <a:pPr eaLnBrk="1" hangingPunct="1"/>
            <a:r>
              <a:rPr lang="en-US" sz="3200" b="1" i="1" dirty="0" smtClean="0">
                <a:solidFill>
                  <a:schemeClr val="bg1"/>
                </a:solidFill>
              </a:rPr>
              <a:t>For Statement and More Loops</a:t>
            </a:r>
            <a:endParaRPr lang="en-US" sz="3200" b="1" i="1" dirty="0">
              <a:solidFill>
                <a:schemeClr val="bg1"/>
              </a:solidFill>
            </a:endParaRPr>
          </a:p>
        </p:txBody>
      </p:sp>
      <p:pic>
        <p:nvPicPr>
          <p:cNvPr id="2" name="Picture 1" descr="large_white_tran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65606" y="5554923"/>
            <a:ext cx="3406055" cy="940071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 bwMode="auto">
          <a:xfrm>
            <a:off x="789249" y="5152922"/>
            <a:ext cx="5104522" cy="804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ヒラギノ角ゴ Pro W3" charset="0"/>
              </a:defRPr>
            </a:lvl9pPr>
          </a:lstStyle>
          <a:p>
            <a:pPr eaLnBrk="1" hangingPunct="1"/>
            <a:r>
              <a:rPr lang="en-US" sz="2000" dirty="0" smtClean="0">
                <a:solidFill>
                  <a:schemeClr val="bg1"/>
                </a:solidFill>
              </a:rPr>
              <a:t>Haohan Li</a:t>
            </a:r>
          </a:p>
          <a:p>
            <a:pPr eaLnBrk="1" hangingPunct="1"/>
            <a:r>
              <a:rPr lang="en-US" sz="2000" dirty="0" smtClean="0">
                <a:solidFill>
                  <a:schemeClr val="bg1"/>
                </a:solidFill>
              </a:rPr>
              <a:t>TR 11:00 – 12:15, SN 011</a:t>
            </a:r>
          </a:p>
          <a:p>
            <a:pPr eaLnBrk="1" hangingPunct="1"/>
            <a:r>
              <a:rPr lang="en-US" sz="2000" dirty="0" smtClean="0">
                <a:solidFill>
                  <a:schemeClr val="bg1"/>
                </a:solidFill>
              </a:rPr>
              <a:t>Spring 2013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Variable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Local variables can also be defined in if and while statements</a:t>
            </a:r>
          </a:p>
          <a:p>
            <a:pPr lvl="1"/>
            <a:r>
              <a:rPr lang="en-US" dirty="0" smtClean="0"/>
              <a:t>These variables are invalid out of the statement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14764" y="3435498"/>
            <a:ext cx="6567054" cy="22467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7F0055"/>
                </a:solidFill>
                <a:latin typeface="Consolas" pitchFamily="49" charset="0"/>
              </a:rPr>
              <a:t>if</a:t>
            </a:r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</a:rPr>
              <a:t> (</a:t>
            </a:r>
            <a:r>
              <a:rPr lang="en-US" sz="2000" dirty="0" smtClean="0">
                <a:solidFill>
                  <a:srgbClr val="7F0055"/>
                </a:solidFill>
                <a:latin typeface="Consolas" pitchFamily="49" charset="0"/>
              </a:rPr>
              <a:t>true</a:t>
            </a:r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</a:rPr>
              <a:t>) {</a:t>
            </a:r>
          </a:p>
          <a:p>
            <a:r>
              <a:rPr lang="en-US" sz="2000" dirty="0" smtClean="0">
                <a:solidFill>
                  <a:srgbClr val="7F0055"/>
                </a:solidFill>
                <a:latin typeface="Consolas" pitchFamily="49" charset="0"/>
              </a:rPr>
              <a:t>	</a:t>
            </a:r>
            <a:r>
              <a:rPr lang="en-US" sz="2000" dirty="0" err="1" smtClean="0">
                <a:solidFill>
                  <a:srgbClr val="7F0055"/>
                </a:solidFill>
                <a:latin typeface="Consolas" pitchFamily="49" charset="0"/>
              </a:rPr>
              <a:t>int</a:t>
            </a:r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</a:rPr>
              <a:t> temp = 0;</a:t>
            </a:r>
          </a:p>
          <a:p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</a:rPr>
              <a:t>}</a:t>
            </a:r>
          </a:p>
          <a:p>
            <a:endParaRPr lang="en-US" sz="2000" dirty="0" smtClean="0">
              <a:latin typeface="Consolas" pitchFamily="49" charset="0"/>
            </a:endParaRPr>
          </a:p>
          <a:p>
            <a:r>
              <a:rPr lang="en-US" sz="2000" dirty="0" smtClean="0">
                <a:solidFill>
                  <a:srgbClr val="7F0055"/>
                </a:solidFill>
                <a:latin typeface="Consolas" pitchFamily="49" charset="0"/>
              </a:rPr>
              <a:t>do</a:t>
            </a:r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</a:rPr>
              <a:t> {</a:t>
            </a:r>
          </a:p>
          <a:p>
            <a:r>
              <a:rPr lang="en-US" sz="2000" dirty="0" smtClean="0">
                <a:solidFill>
                  <a:srgbClr val="7F0055"/>
                </a:solidFill>
                <a:latin typeface="Consolas" pitchFamily="49" charset="0"/>
              </a:rPr>
              <a:t>	</a:t>
            </a:r>
            <a:r>
              <a:rPr lang="en-US" sz="2000" dirty="0" err="1" smtClean="0">
                <a:solidFill>
                  <a:srgbClr val="7F0055"/>
                </a:solidFill>
                <a:latin typeface="Consolas" pitchFamily="49" charset="0"/>
              </a:rPr>
              <a:t>int</a:t>
            </a:r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</a:rPr>
              <a:t> temp2 = 2;</a:t>
            </a:r>
          </a:p>
          <a:p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</a:rPr>
              <a:t>} </a:t>
            </a:r>
            <a:r>
              <a:rPr lang="en-US" sz="2000" dirty="0" smtClean="0">
                <a:solidFill>
                  <a:srgbClr val="7F0055"/>
                </a:solidFill>
                <a:latin typeface="Consolas" pitchFamily="49" charset="0"/>
              </a:rPr>
              <a:t>while</a:t>
            </a:r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</a:rPr>
              <a:t> (</a:t>
            </a:r>
            <a:r>
              <a:rPr lang="en-US" sz="2000" dirty="0" smtClean="0">
                <a:solidFill>
                  <a:srgbClr val="7F0055"/>
                </a:solidFill>
                <a:latin typeface="Consolas" pitchFamily="49" charset="0"/>
              </a:rPr>
              <a:t>false</a:t>
            </a:r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</a:rPr>
              <a:t>);</a:t>
            </a:r>
            <a:endParaRPr lang="en-US" sz="2000" dirty="0">
              <a:latin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Loop: Don’t </a:t>
            </a:r>
            <a:r>
              <a:rPr lang="en-US" dirty="0" err="1" smtClean="0"/>
              <a:t>Overcount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Repeat 3 times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Repeat 3 times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Repeat </a:t>
            </a:r>
            <a:r>
              <a:rPr lang="en-US" b="1" dirty="0" smtClean="0">
                <a:solidFill>
                  <a:srgbClr val="FF0000"/>
                </a:solidFill>
              </a:rPr>
              <a:t>4 times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25237" y="2142836"/>
            <a:ext cx="6567054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solidFill>
                  <a:srgbClr val="7F0055"/>
                </a:solidFill>
                <a:latin typeface="Consolas" pitchFamily="49" charset="0"/>
              </a:rPr>
              <a:t>for</a:t>
            </a:r>
            <a:r>
              <a:rPr lang="en-US" sz="1800" b="1" dirty="0" smtClean="0">
                <a:solidFill>
                  <a:srgbClr val="000000"/>
                </a:solidFill>
                <a:latin typeface="Consolas" pitchFamily="49" charset="0"/>
              </a:rPr>
              <a:t> (</a:t>
            </a:r>
            <a:r>
              <a:rPr lang="en-US" sz="1800" b="1" dirty="0" err="1" smtClean="0">
                <a:solidFill>
                  <a:srgbClr val="FF0000"/>
                </a:solidFill>
                <a:latin typeface="Consolas" pitchFamily="49" charset="0"/>
              </a:rPr>
              <a:t>int</a:t>
            </a:r>
            <a:r>
              <a:rPr lang="en-US" sz="1800" b="1" dirty="0" smtClean="0">
                <a:solidFill>
                  <a:srgbClr val="000000"/>
                </a:solidFill>
                <a:latin typeface="Consolas" pitchFamily="49" charset="0"/>
              </a:rPr>
              <a:t> </a:t>
            </a:r>
            <a:r>
              <a:rPr lang="en-US" sz="1800" b="1" dirty="0" smtClean="0">
                <a:solidFill>
                  <a:srgbClr val="FF0000"/>
                </a:solidFill>
                <a:latin typeface="Consolas" pitchFamily="49" charset="0"/>
              </a:rPr>
              <a:t>count = 1; count &lt;= 3; count</a:t>
            </a:r>
            <a:r>
              <a:rPr lang="en-US" sz="1800" b="1" dirty="0" smtClean="0">
                <a:solidFill>
                  <a:srgbClr val="FF0000"/>
                </a:solidFill>
                <a:latin typeface="Consolas" pitchFamily="49" charset="0"/>
              </a:rPr>
              <a:t>++</a:t>
            </a:r>
            <a:r>
              <a:rPr lang="en-US" sz="1800" b="1" dirty="0" smtClean="0">
                <a:solidFill>
                  <a:srgbClr val="000000"/>
                </a:solidFill>
                <a:latin typeface="Consolas" pitchFamily="49" charset="0"/>
              </a:rPr>
              <a:t>) </a:t>
            </a:r>
            <a:r>
              <a:rPr lang="en-US" sz="1800" b="1" dirty="0" smtClean="0">
                <a:solidFill>
                  <a:srgbClr val="000000"/>
                </a:solidFill>
                <a:latin typeface="Consolas" pitchFamily="49" charset="0"/>
              </a:rPr>
              <a:t>{</a:t>
            </a:r>
          </a:p>
          <a:p>
            <a:r>
              <a:rPr lang="en-US" sz="1800" dirty="0" smtClean="0">
                <a:solidFill>
                  <a:srgbClr val="000000"/>
                </a:solidFill>
                <a:latin typeface="Consolas" pitchFamily="49" charset="0"/>
              </a:rPr>
              <a:t>  // all the actions</a:t>
            </a:r>
            <a:r>
              <a:rPr lang="en-US" sz="1800" dirty="0" smtClean="0">
                <a:latin typeface="Consolas" pitchFamily="49" charset="0"/>
              </a:rPr>
              <a:t>  </a:t>
            </a:r>
            <a:endParaRPr lang="en-US" sz="1800" b="1" dirty="0" smtClean="0">
              <a:solidFill>
                <a:srgbClr val="FF0000"/>
              </a:solidFill>
              <a:latin typeface="Consolas" pitchFamily="49" charset="0"/>
            </a:endParaRPr>
          </a:p>
          <a:p>
            <a:r>
              <a:rPr lang="en-US" sz="1800" dirty="0" smtClean="0">
                <a:solidFill>
                  <a:srgbClr val="000000"/>
                </a:solidFill>
                <a:latin typeface="Consolas" pitchFamily="49" charset="0"/>
              </a:rPr>
              <a:t>}</a:t>
            </a:r>
            <a:endParaRPr lang="en-US" sz="1800" dirty="0">
              <a:latin typeface="Consolas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25237" y="3537527"/>
            <a:ext cx="6567054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solidFill>
                  <a:srgbClr val="7F0055"/>
                </a:solidFill>
                <a:latin typeface="Consolas" pitchFamily="49" charset="0"/>
              </a:rPr>
              <a:t>for</a:t>
            </a:r>
            <a:r>
              <a:rPr lang="en-US" sz="1800" b="1" dirty="0" smtClean="0">
                <a:solidFill>
                  <a:srgbClr val="000000"/>
                </a:solidFill>
                <a:latin typeface="Consolas" pitchFamily="49" charset="0"/>
              </a:rPr>
              <a:t> (</a:t>
            </a:r>
            <a:r>
              <a:rPr lang="en-US" sz="1800" b="1" dirty="0" err="1" smtClean="0">
                <a:solidFill>
                  <a:srgbClr val="FF0000"/>
                </a:solidFill>
                <a:latin typeface="Consolas" pitchFamily="49" charset="0"/>
              </a:rPr>
              <a:t>int</a:t>
            </a:r>
            <a:r>
              <a:rPr lang="en-US" sz="1800" b="1" dirty="0" smtClean="0">
                <a:solidFill>
                  <a:srgbClr val="000000"/>
                </a:solidFill>
                <a:latin typeface="Consolas" pitchFamily="49" charset="0"/>
              </a:rPr>
              <a:t> </a:t>
            </a:r>
            <a:r>
              <a:rPr lang="en-US" sz="1800" b="1" dirty="0" smtClean="0">
                <a:solidFill>
                  <a:srgbClr val="FF0000"/>
                </a:solidFill>
                <a:latin typeface="Consolas" pitchFamily="49" charset="0"/>
              </a:rPr>
              <a:t>count = 0; count &lt; 3; count</a:t>
            </a:r>
            <a:r>
              <a:rPr lang="en-US" sz="1800" b="1" dirty="0" smtClean="0">
                <a:solidFill>
                  <a:srgbClr val="FF0000"/>
                </a:solidFill>
                <a:latin typeface="Consolas" pitchFamily="49" charset="0"/>
              </a:rPr>
              <a:t>++</a:t>
            </a:r>
            <a:r>
              <a:rPr lang="en-US" sz="1800" b="1" dirty="0" smtClean="0">
                <a:solidFill>
                  <a:srgbClr val="000000"/>
                </a:solidFill>
                <a:latin typeface="Consolas" pitchFamily="49" charset="0"/>
              </a:rPr>
              <a:t>) </a:t>
            </a:r>
            <a:r>
              <a:rPr lang="en-US" sz="1800" b="1" dirty="0" smtClean="0">
                <a:solidFill>
                  <a:srgbClr val="000000"/>
                </a:solidFill>
                <a:latin typeface="Consolas" pitchFamily="49" charset="0"/>
              </a:rPr>
              <a:t>{</a:t>
            </a:r>
          </a:p>
          <a:p>
            <a:r>
              <a:rPr lang="en-US" sz="1800" dirty="0" smtClean="0">
                <a:solidFill>
                  <a:srgbClr val="000000"/>
                </a:solidFill>
                <a:latin typeface="Consolas" pitchFamily="49" charset="0"/>
              </a:rPr>
              <a:t>  // all the actions</a:t>
            </a:r>
            <a:r>
              <a:rPr lang="en-US" sz="1800" dirty="0" smtClean="0">
                <a:latin typeface="Consolas" pitchFamily="49" charset="0"/>
              </a:rPr>
              <a:t>  </a:t>
            </a:r>
            <a:endParaRPr lang="en-US" sz="1800" b="1" dirty="0" smtClean="0">
              <a:solidFill>
                <a:srgbClr val="FF0000"/>
              </a:solidFill>
              <a:latin typeface="Consolas" pitchFamily="49" charset="0"/>
            </a:endParaRPr>
          </a:p>
          <a:p>
            <a:r>
              <a:rPr lang="en-US" sz="1800" dirty="0" smtClean="0">
                <a:solidFill>
                  <a:srgbClr val="000000"/>
                </a:solidFill>
                <a:latin typeface="Consolas" pitchFamily="49" charset="0"/>
              </a:rPr>
              <a:t>}</a:t>
            </a:r>
            <a:endParaRPr lang="en-US" sz="1800" dirty="0">
              <a:latin typeface="Consolas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25237" y="4941761"/>
            <a:ext cx="6567054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solidFill>
                  <a:srgbClr val="7F0055"/>
                </a:solidFill>
                <a:latin typeface="Consolas" pitchFamily="49" charset="0"/>
              </a:rPr>
              <a:t>for</a:t>
            </a:r>
            <a:r>
              <a:rPr lang="en-US" sz="1800" b="1" dirty="0" smtClean="0">
                <a:solidFill>
                  <a:srgbClr val="000000"/>
                </a:solidFill>
                <a:latin typeface="Consolas" pitchFamily="49" charset="0"/>
              </a:rPr>
              <a:t> (</a:t>
            </a:r>
            <a:r>
              <a:rPr lang="en-US" sz="1800" b="1" dirty="0" err="1" smtClean="0">
                <a:solidFill>
                  <a:srgbClr val="FF0000"/>
                </a:solidFill>
                <a:latin typeface="Consolas" pitchFamily="49" charset="0"/>
              </a:rPr>
              <a:t>int</a:t>
            </a:r>
            <a:r>
              <a:rPr lang="en-US" sz="1800" b="1" dirty="0" smtClean="0">
                <a:solidFill>
                  <a:srgbClr val="000000"/>
                </a:solidFill>
                <a:latin typeface="Consolas" pitchFamily="49" charset="0"/>
              </a:rPr>
              <a:t> </a:t>
            </a:r>
            <a:r>
              <a:rPr lang="en-US" sz="1800" b="1" dirty="0" smtClean="0">
                <a:solidFill>
                  <a:srgbClr val="FF0000"/>
                </a:solidFill>
                <a:latin typeface="Consolas" pitchFamily="49" charset="0"/>
              </a:rPr>
              <a:t>count = 0; count &lt;= 3; count</a:t>
            </a:r>
            <a:r>
              <a:rPr lang="en-US" sz="1800" b="1" dirty="0" smtClean="0">
                <a:solidFill>
                  <a:srgbClr val="FF0000"/>
                </a:solidFill>
                <a:latin typeface="Consolas" pitchFamily="49" charset="0"/>
              </a:rPr>
              <a:t>++</a:t>
            </a:r>
            <a:r>
              <a:rPr lang="en-US" sz="1800" b="1" dirty="0" smtClean="0">
                <a:solidFill>
                  <a:srgbClr val="000000"/>
                </a:solidFill>
                <a:latin typeface="Consolas" pitchFamily="49" charset="0"/>
              </a:rPr>
              <a:t>) </a:t>
            </a:r>
            <a:r>
              <a:rPr lang="en-US" sz="1800" b="1" dirty="0" smtClean="0">
                <a:solidFill>
                  <a:srgbClr val="000000"/>
                </a:solidFill>
                <a:latin typeface="Consolas" pitchFamily="49" charset="0"/>
              </a:rPr>
              <a:t>{</a:t>
            </a:r>
          </a:p>
          <a:p>
            <a:r>
              <a:rPr lang="en-US" sz="1800" dirty="0" smtClean="0">
                <a:solidFill>
                  <a:srgbClr val="000000"/>
                </a:solidFill>
                <a:latin typeface="Consolas" pitchFamily="49" charset="0"/>
              </a:rPr>
              <a:t>  // all the actions</a:t>
            </a:r>
            <a:r>
              <a:rPr lang="en-US" sz="1800" dirty="0" smtClean="0">
                <a:latin typeface="Consolas" pitchFamily="49" charset="0"/>
              </a:rPr>
              <a:t>  </a:t>
            </a:r>
            <a:endParaRPr lang="en-US" sz="1800" b="1" dirty="0" smtClean="0">
              <a:solidFill>
                <a:srgbClr val="FF0000"/>
              </a:solidFill>
              <a:latin typeface="Consolas" pitchFamily="49" charset="0"/>
            </a:endParaRPr>
          </a:p>
          <a:p>
            <a:r>
              <a:rPr lang="en-US" sz="1800" dirty="0" smtClean="0">
                <a:solidFill>
                  <a:srgbClr val="000000"/>
                </a:solidFill>
                <a:latin typeface="Consolas" pitchFamily="49" charset="0"/>
              </a:rPr>
              <a:t>}</a:t>
            </a:r>
            <a:endParaRPr lang="en-US" sz="1800" dirty="0">
              <a:latin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Loop: Infinite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Still, if you get things wrong, it may never end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2881746"/>
            <a:ext cx="8225329" cy="19389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solidFill>
                  <a:srgbClr val="7F0055"/>
                </a:solidFill>
                <a:latin typeface="Consolas" pitchFamily="49" charset="0"/>
              </a:rPr>
              <a:t>int</a:t>
            </a:r>
            <a:r>
              <a:rPr lang="en-US" sz="2000" b="1" dirty="0" smtClean="0">
                <a:solidFill>
                  <a:srgbClr val="000000"/>
                </a:solidFill>
                <a:latin typeface="Consolas" pitchFamily="49" charset="0"/>
              </a:rPr>
              <a:t> num = 3;</a:t>
            </a:r>
          </a:p>
          <a:p>
            <a:r>
              <a:rPr lang="en-US" sz="2000" dirty="0" smtClean="0">
                <a:solidFill>
                  <a:srgbClr val="3F7F5F"/>
                </a:solidFill>
                <a:latin typeface="Consolas" pitchFamily="49" charset="0"/>
              </a:rPr>
              <a:t>// initializing action; </a:t>
            </a:r>
            <a:r>
              <a:rPr lang="en-US" sz="2000" dirty="0" err="1" smtClean="0">
                <a:solidFill>
                  <a:srgbClr val="3F7F5F"/>
                </a:solidFill>
                <a:latin typeface="Consolas" pitchFamily="49" charset="0"/>
              </a:rPr>
              <a:t>boolean</a:t>
            </a:r>
            <a:r>
              <a:rPr lang="en-US" sz="2000" dirty="0" smtClean="0">
                <a:solidFill>
                  <a:srgbClr val="3F7F5F"/>
                </a:solidFill>
                <a:latin typeface="Consolas" pitchFamily="49" charset="0"/>
              </a:rPr>
              <a:t> expression; update action</a:t>
            </a:r>
          </a:p>
          <a:p>
            <a:r>
              <a:rPr lang="en-US" sz="2000" b="1" dirty="0" smtClean="0">
                <a:solidFill>
                  <a:srgbClr val="7F0055"/>
                </a:solidFill>
                <a:latin typeface="Consolas" pitchFamily="49" charset="0"/>
              </a:rPr>
              <a:t>for</a:t>
            </a:r>
            <a:r>
              <a:rPr lang="en-US" sz="2000" b="1" dirty="0" smtClean="0">
                <a:solidFill>
                  <a:srgbClr val="000000"/>
                </a:solidFill>
                <a:latin typeface="Consolas" pitchFamily="49" charset="0"/>
              </a:rPr>
              <a:t> (count = 5; count &gt;= num; count++)</a:t>
            </a:r>
          </a:p>
          <a:p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</a:rPr>
              <a:t>{</a:t>
            </a:r>
          </a:p>
          <a:p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</a:rPr>
              <a:t>	</a:t>
            </a:r>
            <a:r>
              <a:rPr lang="en-US" sz="2000" dirty="0" err="1" smtClean="0">
                <a:solidFill>
                  <a:srgbClr val="000000"/>
                </a:solidFill>
                <a:latin typeface="Consolas" pitchFamily="49" charset="0"/>
              </a:rPr>
              <a:t>System.out.print</a:t>
            </a:r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</a:rPr>
              <a:t>(count + “, ”);</a:t>
            </a:r>
          </a:p>
          <a:p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</a:rPr>
              <a:t>}</a:t>
            </a:r>
            <a:endParaRPr lang="en-US" sz="2000" dirty="0">
              <a:latin typeface="Consolas" pitchFamily="49" charset="0"/>
            </a:endParaRPr>
          </a:p>
        </p:txBody>
      </p:sp>
      <p:sp>
        <p:nvSpPr>
          <p:cNvPr id="5" name="Multiply 4"/>
          <p:cNvSpPr/>
          <p:nvPr/>
        </p:nvSpPr>
        <p:spPr>
          <a:xfrm>
            <a:off x="8062824" y="4449936"/>
            <a:ext cx="849746" cy="741604"/>
          </a:xfrm>
          <a:prstGeom prst="mathMultiply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Loop: Case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 the user input 10 numbers, then output the sum of those numbers</a:t>
            </a:r>
          </a:p>
          <a:p>
            <a:r>
              <a:rPr lang="en-US" dirty="0" smtClean="0"/>
              <a:t>Write your program</a:t>
            </a:r>
          </a:p>
          <a:p>
            <a:pPr lvl="1"/>
            <a:r>
              <a:rPr lang="en-US" dirty="0" smtClean="0"/>
              <a:t>It’s suggested that you don’t use eclipse</a:t>
            </a:r>
          </a:p>
          <a:p>
            <a:pPr lvl="1"/>
            <a:r>
              <a:rPr lang="en-US" dirty="0" smtClean="0"/>
              <a:t>Don’t run the program until I ask you to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For Loop: Case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 the user input 10 numbers, then output the sum of those numbers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29003" y="2635279"/>
            <a:ext cx="2632888" cy="30469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Sum = 0</a:t>
            </a:r>
          </a:p>
          <a:p>
            <a:r>
              <a:rPr lang="en-US" dirty="0" smtClean="0"/>
              <a:t>Get user input</a:t>
            </a:r>
          </a:p>
          <a:p>
            <a:r>
              <a:rPr lang="en-US" dirty="0" smtClean="0"/>
              <a:t>sum = sum + input </a:t>
            </a:r>
          </a:p>
          <a:p>
            <a:r>
              <a:rPr lang="en-US" dirty="0" smtClean="0"/>
              <a:t>Get user input</a:t>
            </a:r>
          </a:p>
          <a:p>
            <a:r>
              <a:rPr lang="en-US" dirty="0" smtClean="0"/>
              <a:t>sum = sum + input</a:t>
            </a:r>
          </a:p>
          <a:p>
            <a:r>
              <a:rPr lang="en-US" dirty="0" smtClean="0"/>
              <a:t>Get user input</a:t>
            </a:r>
          </a:p>
          <a:p>
            <a:r>
              <a:rPr lang="en-US" dirty="0" smtClean="0"/>
              <a:t>sum = sum + input</a:t>
            </a:r>
          </a:p>
          <a:p>
            <a:r>
              <a:rPr lang="en-US" dirty="0" smtClean="0"/>
              <a:t>Output sum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4498109" y="2844800"/>
            <a:ext cx="2410691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6908800" y="2387600"/>
            <a:ext cx="1482436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WHY?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For Loop: Case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 the user input 10 numbers, then output the sum of those numbers</a:t>
            </a:r>
          </a:p>
          <a:p>
            <a:pPr lvl="1"/>
            <a:r>
              <a:rPr lang="en-US" dirty="0" smtClean="0"/>
              <a:t>1111, 2222, 3333, 4444, 5555, 6666, 7777, 8888, 9999, 12345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For Loop: Case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 the user input 10 numbers, then output the sum of those numbers</a:t>
            </a:r>
          </a:p>
          <a:p>
            <a:pPr lvl="1"/>
            <a:r>
              <a:rPr lang="en-US" dirty="0" smtClean="0"/>
              <a:t>1111, 2222, 3333, 4444, 5555, 6666, 7777, 8888, 9999, 12345</a:t>
            </a:r>
          </a:p>
          <a:p>
            <a:pPr lvl="1"/>
            <a:r>
              <a:rPr lang="en-US" dirty="0" smtClean="0"/>
              <a:t>The sum should be </a:t>
            </a:r>
            <a:r>
              <a:rPr lang="en-US" b="1" dirty="0" smtClean="0">
                <a:solidFill>
                  <a:srgbClr val="FF0000"/>
                </a:solidFill>
              </a:rPr>
              <a:t>62340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For Loop: Case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 the user input 10 numbers, then output the sum of those numbers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62894" y="2577100"/>
            <a:ext cx="8405615" cy="329320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7F0055"/>
                </a:solidFill>
                <a:latin typeface="Consolas" pitchFamily="49" charset="0"/>
              </a:rPr>
              <a:t>import</a:t>
            </a:r>
            <a:r>
              <a:rPr lang="en-US" sz="1600" b="1" dirty="0" smtClean="0">
                <a:solidFill>
                  <a:srgbClr val="000000"/>
                </a:solidFill>
                <a:latin typeface="Consolas" pitchFamily="49" charset="0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Consolas" pitchFamily="49" charset="0"/>
              </a:rPr>
              <a:t>java.util.Scanner</a:t>
            </a:r>
            <a:r>
              <a:rPr lang="en-US" sz="1600" b="1" dirty="0" smtClean="0">
                <a:solidFill>
                  <a:srgbClr val="000000"/>
                </a:solidFill>
                <a:latin typeface="Consolas" pitchFamily="49" charset="0"/>
              </a:rPr>
              <a:t>;</a:t>
            </a:r>
            <a:endParaRPr lang="en-US" sz="1600" dirty="0" smtClean="0">
              <a:latin typeface="Consolas" pitchFamily="49" charset="0"/>
            </a:endParaRPr>
          </a:p>
          <a:p>
            <a:r>
              <a:rPr lang="en-US" sz="1600" b="1" dirty="0" smtClean="0">
                <a:solidFill>
                  <a:srgbClr val="7F0055"/>
                </a:solidFill>
                <a:latin typeface="Consolas" pitchFamily="49" charset="0"/>
              </a:rPr>
              <a:t>public</a:t>
            </a:r>
            <a:r>
              <a:rPr lang="en-US" sz="1600" b="1" dirty="0" smtClean="0">
                <a:solidFill>
                  <a:srgbClr val="000000"/>
                </a:solidFill>
                <a:latin typeface="Consolas" pitchFamily="49" charset="0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 pitchFamily="49" charset="0"/>
              </a:rPr>
              <a:t>class</a:t>
            </a:r>
            <a:r>
              <a:rPr lang="en-US" sz="1600" b="1" dirty="0" smtClean="0">
                <a:solidFill>
                  <a:srgbClr val="000000"/>
                </a:solidFill>
                <a:latin typeface="Consolas" pitchFamily="49" charset="0"/>
              </a:rPr>
              <a:t> input {</a:t>
            </a:r>
          </a:p>
          <a:p>
            <a:r>
              <a:rPr lang="en-US" sz="1600" b="1" dirty="0" smtClean="0">
                <a:solidFill>
                  <a:srgbClr val="7F0055"/>
                </a:solidFill>
                <a:latin typeface="Consolas" pitchFamily="49" charset="0"/>
              </a:rPr>
              <a:t>  public</a:t>
            </a:r>
            <a:r>
              <a:rPr lang="en-US" sz="1600" b="1" dirty="0" smtClean="0">
                <a:solidFill>
                  <a:srgbClr val="000000"/>
                </a:solidFill>
                <a:latin typeface="Consolas" pitchFamily="49" charset="0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 pitchFamily="49" charset="0"/>
              </a:rPr>
              <a:t>static</a:t>
            </a:r>
            <a:r>
              <a:rPr lang="en-US" sz="1600" b="1" dirty="0" smtClean="0">
                <a:solidFill>
                  <a:srgbClr val="000000"/>
                </a:solidFill>
                <a:latin typeface="Consolas" pitchFamily="49" charset="0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 pitchFamily="49" charset="0"/>
              </a:rPr>
              <a:t>void</a:t>
            </a:r>
            <a:r>
              <a:rPr lang="en-US" sz="1600" b="1" dirty="0" smtClean="0">
                <a:solidFill>
                  <a:srgbClr val="000000"/>
                </a:solidFill>
                <a:latin typeface="Consolas" pitchFamily="49" charset="0"/>
              </a:rPr>
              <a:t> main(String[] </a:t>
            </a:r>
            <a:r>
              <a:rPr lang="en-US" sz="1600" b="1" dirty="0" err="1" smtClean="0">
                <a:solidFill>
                  <a:srgbClr val="000000"/>
                </a:solidFill>
                <a:latin typeface="Consolas" pitchFamily="49" charset="0"/>
              </a:rPr>
              <a:t>args</a:t>
            </a:r>
            <a:r>
              <a:rPr lang="en-US" sz="1600" b="1" dirty="0" smtClean="0">
                <a:solidFill>
                  <a:srgbClr val="000000"/>
                </a:solidFill>
                <a:latin typeface="Consolas" pitchFamily="49" charset="0"/>
              </a:rPr>
              <a:t>) {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</a:rPr>
              <a:t>    Scanner keyboard = </a:t>
            </a:r>
            <a:r>
              <a:rPr lang="en-US" sz="1600" b="1" dirty="0" smtClean="0">
                <a:solidFill>
                  <a:srgbClr val="7F0055"/>
                </a:solidFill>
                <a:latin typeface="Consolas" pitchFamily="49" charset="0"/>
              </a:rPr>
              <a:t>new</a:t>
            </a:r>
            <a:r>
              <a:rPr lang="en-US" sz="1600" b="1" dirty="0" smtClean="0">
                <a:solidFill>
                  <a:srgbClr val="000000"/>
                </a:solidFill>
                <a:latin typeface="Consolas" pitchFamily="49" charset="0"/>
              </a:rPr>
              <a:t> Scanner(</a:t>
            </a:r>
            <a:r>
              <a:rPr lang="en-US" sz="1600" b="1" dirty="0" err="1" smtClean="0">
                <a:solidFill>
                  <a:srgbClr val="000000"/>
                </a:solidFill>
                <a:latin typeface="Consolas" pitchFamily="49" charset="0"/>
              </a:rPr>
              <a:t>System.</a:t>
            </a:r>
            <a:r>
              <a:rPr lang="en-US" sz="1600" b="1" i="1" dirty="0" err="1" smtClean="0">
                <a:solidFill>
                  <a:srgbClr val="0000C0"/>
                </a:solidFill>
                <a:latin typeface="Consolas" pitchFamily="49" charset="0"/>
              </a:rPr>
              <a:t>in</a:t>
            </a:r>
            <a:r>
              <a:rPr lang="en-US" sz="1600" b="1" i="1" dirty="0" smtClean="0">
                <a:solidFill>
                  <a:srgbClr val="000000"/>
                </a:solidFill>
                <a:latin typeface="Consolas" pitchFamily="49" charset="0"/>
              </a:rPr>
              <a:t>);</a:t>
            </a:r>
          </a:p>
          <a:p>
            <a:r>
              <a:rPr lang="en-US" sz="1600" b="1" dirty="0" smtClean="0">
                <a:solidFill>
                  <a:srgbClr val="7F0055"/>
                </a:solidFill>
                <a:latin typeface="Consolas" pitchFamily="49" charset="0"/>
              </a:rPr>
              <a:t>    </a:t>
            </a:r>
            <a:r>
              <a:rPr lang="en-US" sz="1600" b="1" dirty="0" err="1" smtClean="0">
                <a:solidFill>
                  <a:srgbClr val="7F0055"/>
                </a:solidFill>
                <a:latin typeface="Consolas" pitchFamily="49" charset="0"/>
              </a:rPr>
              <a:t>int</a:t>
            </a:r>
            <a:r>
              <a:rPr lang="en-US" sz="1600" b="1" dirty="0" smtClean="0">
                <a:solidFill>
                  <a:srgbClr val="000000"/>
                </a:solidFill>
                <a:latin typeface="Consolas" pitchFamily="49" charset="0"/>
              </a:rPr>
              <a:t> sum = 0;</a:t>
            </a:r>
          </a:p>
          <a:p>
            <a:r>
              <a:rPr lang="nn-NO" sz="1600" b="1" dirty="0" smtClean="0">
                <a:solidFill>
                  <a:srgbClr val="7F0055"/>
                </a:solidFill>
                <a:latin typeface="Consolas" pitchFamily="49" charset="0"/>
              </a:rPr>
              <a:t>    for</a:t>
            </a:r>
            <a:r>
              <a:rPr lang="nn-NO" sz="1600" b="1" dirty="0" smtClean="0">
                <a:solidFill>
                  <a:srgbClr val="000000"/>
                </a:solidFill>
                <a:latin typeface="Consolas" pitchFamily="49" charset="0"/>
              </a:rPr>
              <a:t> (</a:t>
            </a:r>
            <a:r>
              <a:rPr lang="nn-NO" sz="1600" b="1" dirty="0" smtClean="0">
                <a:solidFill>
                  <a:srgbClr val="7F0055"/>
                </a:solidFill>
                <a:latin typeface="Consolas" pitchFamily="49" charset="0"/>
              </a:rPr>
              <a:t>int</a:t>
            </a:r>
            <a:r>
              <a:rPr lang="nn-NO" sz="1600" b="1" dirty="0" smtClean="0">
                <a:solidFill>
                  <a:srgbClr val="000000"/>
                </a:solidFill>
                <a:latin typeface="Consolas" pitchFamily="49" charset="0"/>
              </a:rPr>
              <a:t> i = 1; i &lt;= 10; i++) {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</a:rPr>
              <a:t>      </a:t>
            </a:r>
            <a:r>
              <a:rPr lang="en-US" sz="1600" dirty="0" err="1" smtClean="0">
                <a:solidFill>
                  <a:srgbClr val="000000"/>
                </a:solidFill>
                <a:latin typeface="Consolas" pitchFamily="49" charset="0"/>
              </a:rPr>
              <a:t>System.</a:t>
            </a:r>
            <a:r>
              <a:rPr lang="en-US" sz="1600" i="1" dirty="0" err="1" smtClean="0">
                <a:solidFill>
                  <a:srgbClr val="0000C0"/>
                </a:solidFill>
                <a:latin typeface="Consolas" pitchFamily="49" charset="0"/>
              </a:rPr>
              <a:t>out</a:t>
            </a:r>
            <a:r>
              <a:rPr lang="en-US" sz="1600" i="1" dirty="0" err="1" smtClean="0">
                <a:solidFill>
                  <a:srgbClr val="000000"/>
                </a:solidFill>
                <a:latin typeface="Consolas" pitchFamily="49" charset="0"/>
              </a:rPr>
              <a:t>.println</a:t>
            </a:r>
            <a:r>
              <a:rPr lang="en-US" sz="1600" i="1" dirty="0" smtClean="0">
                <a:solidFill>
                  <a:srgbClr val="000000"/>
                </a:solidFill>
                <a:latin typeface="Consolas" pitchFamily="49" charset="0"/>
              </a:rPr>
              <a:t>(</a:t>
            </a:r>
            <a:r>
              <a:rPr lang="en-US" sz="1600" i="1" dirty="0" smtClean="0">
                <a:solidFill>
                  <a:srgbClr val="2A00FF"/>
                </a:solidFill>
                <a:latin typeface="Consolas" pitchFamily="49" charset="0"/>
              </a:rPr>
              <a:t>"Please enter a new number ("</a:t>
            </a:r>
            <a:r>
              <a:rPr lang="en-US" sz="1600" i="1" dirty="0" smtClean="0">
                <a:solidFill>
                  <a:srgbClr val="000000"/>
                </a:solidFill>
                <a:latin typeface="Consolas" pitchFamily="49" charset="0"/>
              </a:rPr>
              <a:t> + </a:t>
            </a:r>
            <a:r>
              <a:rPr lang="en-US" sz="1600" i="1" dirty="0" err="1" smtClean="0">
                <a:solidFill>
                  <a:srgbClr val="000000"/>
                </a:solidFill>
                <a:latin typeface="Consolas" pitchFamily="49" charset="0"/>
              </a:rPr>
              <a:t>i</a:t>
            </a:r>
            <a:r>
              <a:rPr lang="en-US" sz="1600" i="1" dirty="0" smtClean="0">
                <a:solidFill>
                  <a:srgbClr val="000000"/>
                </a:solidFill>
                <a:latin typeface="Consolas" pitchFamily="49" charset="0"/>
              </a:rPr>
              <a:t> + </a:t>
            </a:r>
            <a:r>
              <a:rPr lang="en-US" sz="1600" i="1" dirty="0" smtClean="0">
                <a:solidFill>
                  <a:srgbClr val="2A00FF"/>
                </a:solidFill>
                <a:latin typeface="Consolas" pitchFamily="49" charset="0"/>
              </a:rPr>
              <a:t>" of 10):"</a:t>
            </a:r>
            <a:r>
              <a:rPr lang="en-US" sz="1600" i="1" dirty="0" smtClean="0">
                <a:solidFill>
                  <a:srgbClr val="000000"/>
                </a:solidFill>
                <a:latin typeface="Consolas" pitchFamily="49" charset="0"/>
              </a:rPr>
              <a:t>);</a:t>
            </a:r>
          </a:p>
          <a:p>
            <a:r>
              <a:rPr lang="en-US" sz="1600" b="1" dirty="0" smtClean="0">
                <a:solidFill>
                  <a:srgbClr val="7F0055"/>
                </a:solidFill>
                <a:latin typeface="Consolas" pitchFamily="49" charset="0"/>
              </a:rPr>
              <a:t>      </a:t>
            </a:r>
            <a:r>
              <a:rPr lang="en-US" sz="1600" b="1" dirty="0" err="1" smtClean="0">
                <a:solidFill>
                  <a:srgbClr val="7F0055"/>
                </a:solidFill>
                <a:latin typeface="Consolas" pitchFamily="49" charset="0"/>
              </a:rPr>
              <a:t>int</a:t>
            </a:r>
            <a:r>
              <a:rPr lang="en-US" sz="1600" b="1" dirty="0" smtClean="0">
                <a:solidFill>
                  <a:srgbClr val="000000"/>
                </a:solidFill>
                <a:latin typeface="Consolas" pitchFamily="49" charset="0"/>
              </a:rPr>
              <a:t> input = </a:t>
            </a:r>
            <a:r>
              <a:rPr lang="en-US" sz="1600" b="1" dirty="0" err="1" smtClean="0">
                <a:solidFill>
                  <a:srgbClr val="000000"/>
                </a:solidFill>
                <a:latin typeface="Consolas" pitchFamily="49" charset="0"/>
              </a:rPr>
              <a:t>keyboard.nextInt</a:t>
            </a:r>
            <a:r>
              <a:rPr lang="en-US" sz="1600" b="1" dirty="0" smtClean="0">
                <a:solidFill>
                  <a:srgbClr val="000000"/>
                </a:solidFill>
                <a:latin typeface="Consolas" pitchFamily="49" charset="0"/>
              </a:rPr>
              <a:t>();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</a:rPr>
              <a:t>      sum += input;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</a:rPr>
              <a:t>    }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</a:rPr>
              <a:t>    </a:t>
            </a:r>
            <a:r>
              <a:rPr lang="en-US" sz="1600" dirty="0" err="1" smtClean="0">
                <a:solidFill>
                  <a:srgbClr val="000000"/>
                </a:solidFill>
                <a:latin typeface="Consolas" pitchFamily="49" charset="0"/>
              </a:rPr>
              <a:t>System.</a:t>
            </a:r>
            <a:r>
              <a:rPr lang="en-US" sz="1600" i="1" dirty="0" err="1" smtClean="0">
                <a:solidFill>
                  <a:srgbClr val="0000C0"/>
                </a:solidFill>
                <a:latin typeface="Consolas" pitchFamily="49" charset="0"/>
              </a:rPr>
              <a:t>out</a:t>
            </a:r>
            <a:r>
              <a:rPr lang="en-US" sz="1600" i="1" dirty="0" err="1" smtClean="0">
                <a:solidFill>
                  <a:srgbClr val="000000"/>
                </a:solidFill>
                <a:latin typeface="Consolas" pitchFamily="49" charset="0"/>
              </a:rPr>
              <a:t>.println</a:t>
            </a:r>
            <a:r>
              <a:rPr lang="en-US" sz="1600" i="1" dirty="0" smtClean="0">
                <a:solidFill>
                  <a:srgbClr val="000000"/>
                </a:solidFill>
                <a:latin typeface="Consolas" pitchFamily="49" charset="0"/>
              </a:rPr>
              <a:t>(</a:t>
            </a:r>
            <a:r>
              <a:rPr lang="en-US" sz="1600" i="1" dirty="0" smtClean="0">
                <a:solidFill>
                  <a:srgbClr val="2A00FF"/>
                </a:solidFill>
                <a:latin typeface="Consolas" pitchFamily="49" charset="0"/>
              </a:rPr>
              <a:t>"Total sum is: "</a:t>
            </a:r>
            <a:r>
              <a:rPr lang="en-US" sz="1600" i="1" dirty="0" smtClean="0">
                <a:solidFill>
                  <a:srgbClr val="000000"/>
                </a:solidFill>
                <a:latin typeface="Consolas" pitchFamily="49" charset="0"/>
              </a:rPr>
              <a:t> + sum);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</a:rPr>
              <a:t>  }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For Loop: Case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 the user input 10 numbers, then output the sum of those numbers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62894" y="2577100"/>
            <a:ext cx="8405615" cy="329320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7F0055"/>
                </a:solidFill>
                <a:latin typeface="Consolas" pitchFamily="49" charset="0"/>
              </a:rPr>
              <a:t>import</a:t>
            </a:r>
            <a:r>
              <a:rPr lang="en-US" sz="1600" b="1" dirty="0" smtClean="0">
                <a:solidFill>
                  <a:srgbClr val="000000"/>
                </a:solidFill>
                <a:latin typeface="Consolas" pitchFamily="49" charset="0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Consolas" pitchFamily="49" charset="0"/>
              </a:rPr>
              <a:t>java.util.Scanner</a:t>
            </a:r>
            <a:r>
              <a:rPr lang="en-US" sz="1600" b="1" dirty="0" smtClean="0">
                <a:solidFill>
                  <a:srgbClr val="000000"/>
                </a:solidFill>
                <a:latin typeface="Consolas" pitchFamily="49" charset="0"/>
              </a:rPr>
              <a:t>;</a:t>
            </a:r>
            <a:endParaRPr lang="en-US" sz="1600" dirty="0" smtClean="0">
              <a:latin typeface="Consolas" pitchFamily="49" charset="0"/>
            </a:endParaRPr>
          </a:p>
          <a:p>
            <a:r>
              <a:rPr lang="en-US" sz="1600" b="1" dirty="0" smtClean="0">
                <a:solidFill>
                  <a:srgbClr val="7F0055"/>
                </a:solidFill>
                <a:latin typeface="Consolas" pitchFamily="49" charset="0"/>
              </a:rPr>
              <a:t>public</a:t>
            </a:r>
            <a:r>
              <a:rPr lang="en-US" sz="1600" b="1" dirty="0" smtClean="0">
                <a:solidFill>
                  <a:srgbClr val="000000"/>
                </a:solidFill>
                <a:latin typeface="Consolas" pitchFamily="49" charset="0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 pitchFamily="49" charset="0"/>
              </a:rPr>
              <a:t>class</a:t>
            </a:r>
            <a:r>
              <a:rPr lang="en-US" sz="1600" b="1" dirty="0" smtClean="0">
                <a:solidFill>
                  <a:srgbClr val="000000"/>
                </a:solidFill>
                <a:latin typeface="Consolas" pitchFamily="49" charset="0"/>
              </a:rPr>
              <a:t> input {</a:t>
            </a:r>
          </a:p>
          <a:p>
            <a:r>
              <a:rPr lang="en-US" sz="1600" b="1" dirty="0" smtClean="0">
                <a:solidFill>
                  <a:srgbClr val="7F0055"/>
                </a:solidFill>
                <a:latin typeface="Consolas" pitchFamily="49" charset="0"/>
              </a:rPr>
              <a:t>  public</a:t>
            </a:r>
            <a:r>
              <a:rPr lang="en-US" sz="1600" b="1" dirty="0" smtClean="0">
                <a:solidFill>
                  <a:srgbClr val="000000"/>
                </a:solidFill>
                <a:latin typeface="Consolas" pitchFamily="49" charset="0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 pitchFamily="49" charset="0"/>
              </a:rPr>
              <a:t>static</a:t>
            </a:r>
            <a:r>
              <a:rPr lang="en-US" sz="1600" b="1" dirty="0" smtClean="0">
                <a:solidFill>
                  <a:srgbClr val="000000"/>
                </a:solidFill>
                <a:latin typeface="Consolas" pitchFamily="49" charset="0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 pitchFamily="49" charset="0"/>
              </a:rPr>
              <a:t>void</a:t>
            </a:r>
            <a:r>
              <a:rPr lang="en-US" sz="1600" b="1" dirty="0" smtClean="0">
                <a:solidFill>
                  <a:srgbClr val="000000"/>
                </a:solidFill>
                <a:latin typeface="Consolas" pitchFamily="49" charset="0"/>
              </a:rPr>
              <a:t> main(String[] </a:t>
            </a:r>
            <a:r>
              <a:rPr lang="en-US" sz="1600" b="1" dirty="0" err="1" smtClean="0">
                <a:solidFill>
                  <a:srgbClr val="000000"/>
                </a:solidFill>
                <a:latin typeface="Consolas" pitchFamily="49" charset="0"/>
              </a:rPr>
              <a:t>args</a:t>
            </a:r>
            <a:r>
              <a:rPr lang="en-US" sz="1600" b="1" dirty="0" smtClean="0">
                <a:solidFill>
                  <a:srgbClr val="000000"/>
                </a:solidFill>
                <a:latin typeface="Consolas" pitchFamily="49" charset="0"/>
              </a:rPr>
              <a:t>) {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</a:rPr>
              <a:t>    Scanner keyboard = </a:t>
            </a:r>
            <a:r>
              <a:rPr lang="en-US" sz="1600" b="1" dirty="0" smtClean="0">
                <a:solidFill>
                  <a:srgbClr val="7F0055"/>
                </a:solidFill>
                <a:latin typeface="Consolas" pitchFamily="49" charset="0"/>
              </a:rPr>
              <a:t>new</a:t>
            </a:r>
            <a:r>
              <a:rPr lang="en-US" sz="1600" b="1" dirty="0" smtClean="0">
                <a:solidFill>
                  <a:srgbClr val="000000"/>
                </a:solidFill>
                <a:latin typeface="Consolas" pitchFamily="49" charset="0"/>
              </a:rPr>
              <a:t> Scanner(</a:t>
            </a:r>
            <a:r>
              <a:rPr lang="en-US" sz="1600" b="1" dirty="0" err="1" smtClean="0">
                <a:solidFill>
                  <a:srgbClr val="000000"/>
                </a:solidFill>
                <a:latin typeface="Consolas" pitchFamily="49" charset="0"/>
              </a:rPr>
              <a:t>System.</a:t>
            </a:r>
            <a:r>
              <a:rPr lang="en-US" sz="1600" b="1" i="1" dirty="0" err="1" smtClean="0">
                <a:solidFill>
                  <a:srgbClr val="0000C0"/>
                </a:solidFill>
                <a:latin typeface="Consolas" pitchFamily="49" charset="0"/>
              </a:rPr>
              <a:t>in</a:t>
            </a:r>
            <a:r>
              <a:rPr lang="en-US" sz="1600" b="1" i="1" dirty="0" smtClean="0">
                <a:solidFill>
                  <a:srgbClr val="000000"/>
                </a:solidFill>
                <a:latin typeface="Consolas" pitchFamily="49" charset="0"/>
              </a:rPr>
              <a:t>);</a:t>
            </a:r>
          </a:p>
          <a:p>
            <a:r>
              <a:rPr lang="en-US" sz="1600" b="1" dirty="0" smtClean="0">
                <a:solidFill>
                  <a:srgbClr val="7F0055"/>
                </a:solidFill>
                <a:latin typeface="Consolas" pitchFamily="49" charset="0"/>
              </a:rPr>
              <a:t>    </a:t>
            </a:r>
            <a:r>
              <a:rPr lang="en-US" sz="1600" b="1" dirty="0" err="1" smtClean="0">
                <a:solidFill>
                  <a:srgbClr val="7F0055"/>
                </a:solidFill>
                <a:latin typeface="Consolas" pitchFamily="49" charset="0"/>
              </a:rPr>
              <a:t>int</a:t>
            </a:r>
            <a:r>
              <a:rPr lang="en-US" sz="1600" b="1" dirty="0" smtClean="0">
                <a:solidFill>
                  <a:srgbClr val="000000"/>
                </a:solidFill>
                <a:latin typeface="Consolas" pitchFamily="49" charset="0"/>
              </a:rPr>
              <a:t> sum = 0;</a:t>
            </a:r>
          </a:p>
          <a:p>
            <a:r>
              <a:rPr lang="nn-NO" sz="1600" b="1" dirty="0" smtClean="0">
                <a:solidFill>
                  <a:srgbClr val="7F0055"/>
                </a:solidFill>
                <a:latin typeface="Consolas" pitchFamily="49" charset="0"/>
              </a:rPr>
              <a:t>    for</a:t>
            </a:r>
            <a:r>
              <a:rPr lang="nn-NO" sz="1600" b="1" dirty="0" smtClean="0">
                <a:solidFill>
                  <a:srgbClr val="000000"/>
                </a:solidFill>
                <a:latin typeface="Consolas" pitchFamily="49" charset="0"/>
              </a:rPr>
              <a:t> (</a:t>
            </a:r>
            <a:r>
              <a:rPr lang="nn-NO" sz="1600" b="1" dirty="0" smtClean="0">
                <a:solidFill>
                  <a:srgbClr val="7F0055"/>
                </a:solidFill>
                <a:latin typeface="Consolas" pitchFamily="49" charset="0"/>
              </a:rPr>
              <a:t>int</a:t>
            </a:r>
            <a:r>
              <a:rPr lang="nn-NO" sz="1600" b="1" dirty="0" smtClean="0">
                <a:solidFill>
                  <a:srgbClr val="000000"/>
                </a:solidFill>
                <a:latin typeface="Consolas" pitchFamily="49" charset="0"/>
              </a:rPr>
              <a:t> i = 1; i &lt;= 10; i++) {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</a:rPr>
              <a:t>      </a:t>
            </a:r>
            <a:r>
              <a:rPr lang="en-US" sz="1600" dirty="0" err="1" smtClean="0">
                <a:solidFill>
                  <a:srgbClr val="000000"/>
                </a:solidFill>
                <a:latin typeface="Consolas" pitchFamily="49" charset="0"/>
              </a:rPr>
              <a:t>System.</a:t>
            </a:r>
            <a:r>
              <a:rPr lang="en-US" sz="1600" i="1" dirty="0" err="1" smtClean="0">
                <a:solidFill>
                  <a:srgbClr val="0000C0"/>
                </a:solidFill>
                <a:latin typeface="Consolas" pitchFamily="49" charset="0"/>
              </a:rPr>
              <a:t>out</a:t>
            </a:r>
            <a:r>
              <a:rPr lang="en-US" sz="1600" i="1" dirty="0" err="1" smtClean="0">
                <a:solidFill>
                  <a:srgbClr val="000000"/>
                </a:solidFill>
                <a:latin typeface="Consolas" pitchFamily="49" charset="0"/>
              </a:rPr>
              <a:t>.println</a:t>
            </a:r>
            <a:r>
              <a:rPr lang="en-US" sz="1600" i="1" dirty="0" smtClean="0">
                <a:solidFill>
                  <a:srgbClr val="000000"/>
                </a:solidFill>
                <a:latin typeface="Consolas" pitchFamily="49" charset="0"/>
              </a:rPr>
              <a:t>(</a:t>
            </a:r>
            <a:r>
              <a:rPr lang="en-US" sz="1600" i="1" dirty="0" smtClean="0">
                <a:solidFill>
                  <a:srgbClr val="2A00FF"/>
                </a:solidFill>
                <a:latin typeface="Consolas" pitchFamily="49" charset="0"/>
              </a:rPr>
              <a:t>"Please enter a new number ("</a:t>
            </a:r>
            <a:r>
              <a:rPr lang="en-US" sz="1600" i="1" dirty="0" smtClean="0">
                <a:solidFill>
                  <a:srgbClr val="000000"/>
                </a:solidFill>
                <a:latin typeface="Consolas" pitchFamily="49" charset="0"/>
              </a:rPr>
              <a:t> + </a:t>
            </a:r>
            <a:r>
              <a:rPr lang="en-US" sz="1600" i="1" dirty="0" err="1" smtClean="0">
                <a:solidFill>
                  <a:srgbClr val="000000"/>
                </a:solidFill>
                <a:latin typeface="Consolas" pitchFamily="49" charset="0"/>
              </a:rPr>
              <a:t>i</a:t>
            </a:r>
            <a:r>
              <a:rPr lang="en-US" sz="1600" i="1" dirty="0" smtClean="0">
                <a:solidFill>
                  <a:srgbClr val="000000"/>
                </a:solidFill>
                <a:latin typeface="Consolas" pitchFamily="49" charset="0"/>
              </a:rPr>
              <a:t> + </a:t>
            </a:r>
            <a:r>
              <a:rPr lang="en-US" sz="1600" i="1" dirty="0" smtClean="0">
                <a:solidFill>
                  <a:srgbClr val="2A00FF"/>
                </a:solidFill>
                <a:latin typeface="Consolas" pitchFamily="49" charset="0"/>
              </a:rPr>
              <a:t>" of 10):"</a:t>
            </a:r>
            <a:r>
              <a:rPr lang="en-US" sz="1600" i="1" dirty="0" smtClean="0">
                <a:solidFill>
                  <a:srgbClr val="000000"/>
                </a:solidFill>
                <a:latin typeface="Consolas" pitchFamily="49" charset="0"/>
              </a:rPr>
              <a:t>);</a:t>
            </a:r>
          </a:p>
          <a:p>
            <a:r>
              <a:rPr lang="en-US" sz="1600" b="1" dirty="0" smtClean="0">
                <a:solidFill>
                  <a:srgbClr val="7F0055"/>
                </a:solidFill>
                <a:latin typeface="Consolas" pitchFamily="49" charset="0"/>
              </a:rPr>
              <a:t>      </a:t>
            </a:r>
            <a:r>
              <a:rPr lang="en-US" sz="1600" b="1" dirty="0" err="1" smtClean="0">
                <a:solidFill>
                  <a:srgbClr val="7F0055"/>
                </a:solidFill>
                <a:latin typeface="Consolas" pitchFamily="49" charset="0"/>
              </a:rPr>
              <a:t>int</a:t>
            </a:r>
            <a:r>
              <a:rPr lang="en-US" sz="1600" b="1" dirty="0" smtClean="0">
                <a:solidFill>
                  <a:srgbClr val="000000"/>
                </a:solidFill>
                <a:latin typeface="Consolas" pitchFamily="49" charset="0"/>
              </a:rPr>
              <a:t> input = </a:t>
            </a:r>
            <a:r>
              <a:rPr lang="en-US" sz="1600" b="1" dirty="0" err="1" smtClean="0">
                <a:solidFill>
                  <a:srgbClr val="000000"/>
                </a:solidFill>
                <a:latin typeface="Consolas" pitchFamily="49" charset="0"/>
              </a:rPr>
              <a:t>keyboard.nextInt</a:t>
            </a:r>
            <a:r>
              <a:rPr lang="en-US" sz="1600" b="1" dirty="0" smtClean="0">
                <a:solidFill>
                  <a:srgbClr val="000000"/>
                </a:solidFill>
                <a:latin typeface="Consolas" pitchFamily="49" charset="0"/>
              </a:rPr>
              <a:t>();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</a:rPr>
              <a:t>      sum += input;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</a:rPr>
              <a:t>    }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</a:rPr>
              <a:t>    </a:t>
            </a:r>
            <a:r>
              <a:rPr lang="en-US" sz="1600" dirty="0" err="1" smtClean="0">
                <a:solidFill>
                  <a:srgbClr val="000000"/>
                </a:solidFill>
                <a:latin typeface="Consolas" pitchFamily="49" charset="0"/>
              </a:rPr>
              <a:t>System.</a:t>
            </a:r>
            <a:r>
              <a:rPr lang="en-US" sz="1600" i="1" dirty="0" err="1" smtClean="0">
                <a:solidFill>
                  <a:srgbClr val="0000C0"/>
                </a:solidFill>
                <a:latin typeface="Consolas" pitchFamily="49" charset="0"/>
              </a:rPr>
              <a:t>out</a:t>
            </a:r>
            <a:r>
              <a:rPr lang="en-US" sz="1600" i="1" dirty="0" err="1" smtClean="0">
                <a:solidFill>
                  <a:srgbClr val="000000"/>
                </a:solidFill>
                <a:latin typeface="Consolas" pitchFamily="49" charset="0"/>
              </a:rPr>
              <a:t>.println</a:t>
            </a:r>
            <a:r>
              <a:rPr lang="en-US" sz="1600" i="1" dirty="0" smtClean="0">
                <a:solidFill>
                  <a:srgbClr val="000000"/>
                </a:solidFill>
                <a:latin typeface="Consolas" pitchFamily="49" charset="0"/>
              </a:rPr>
              <a:t>(</a:t>
            </a:r>
            <a:r>
              <a:rPr lang="en-US" sz="1600" i="1" dirty="0" smtClean="0">
                <a:solidFill>
                  <a:srgbClr val="2A00FF"/>
                </a:solidFill>
                <a:latin typeface="Consolas" pitchFamily="49" charset="0"/>
              </a:rPr>
              <a:t>"Total sum is: "</a:t>
            </a:r>
            <a:r>
              <a:rPr lang="en-US" sz="1600" i="1" dirty="0" smtClean="0">
                <a:solidFill>
                  <a:srgbClr val="000000"/>
                </a:solidFill>
                <a:latin typeface="Consolas" pitchFamily="49" charset="0"/>
              </a:rPr>
              <a:t> + sum);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</a:rPr>
              <a:t>  }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</a:rPr>
              <a:t>}</a:t>
            </a:r>
          </a:p>
        </p:txBody>
      </p:sp>
      <p:sp>
        <p:nvSpPr>
          <p:cNvPr id="9" name="Right Arrow 8"/>
          <p:cNvSpPr/>
          <p:nvPr/>
        </p:nvSpPr>
        <p:spPr>
          <a:xfrm>
            <a:off x="641928" y="4345706"/>
            <a:ext cx="471054" cy="23091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641928" y="4576616"/>
            <a:ext cx="471054" cy="23091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For Loop: Case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What’s wrong with this piece of code?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62894" y="2577100"/>
            <a:ext cx="8405615" cy="329320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7F0055"/>
                </a:solidFill>
                <a:latin typeface="Consolas" pitchFamily="49" charset="0"/>
              </a:rPr>
              <a:t>import</a:t>
            </a:r>
            <a:r>
              <a:rPr lang="en-US" sz="1600" b="1" dirty="0" smtClean="0">
                <a:solidFill>
                  <a:srgbClr val="000000"/>
                </a:solidFill>
                <a:latin typeface="Consolas" pitchFamily="49" charset="0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Consolas" pitchFamily="49" charset="0"/>
              </a:rPr>
              <a:t>java.util.Scanner</a:t>
            </a:r>
            <a:r>
              <a:rPr lang="en-US" sz="1600" b="1" dirty="0" smtClean="0">
                <a:solidFill>
                  <a:srgbClr val="000000"/>
                </a:solidFill>
                <a:latin typeface="Consolas" pitchFamily="49" charset="0"/>
              </a:rPr>
              <a:t>;</a:t>
            </a:r>
            <a:endParaRPr lang="en-US" sz="1600" dirty="0" smtClean="0">
              <a:latin typeface="Consolas" pitchFamily="49" charset="0"/>
            </a:endParaRPr>
          </a:p>
          <a:p>
            <a:r>
              <a:rPr lang="en-US" sz="1600" b="1" dirty="0" smtClean="0">
                <a:solidFill>
                  <a:srgbClr val="7F0055"/>
                </a:solidFill>
                <a:latin typeface="Consolas" pitchFamily="49" charset="0"/>
              </a:rPr>
              <a:t>public</a:t>
            </a:r>
            <a:r>
              <a:rPr lang="en-US" sz="1600" b="1" dirty="0" smtClean="0">
                <a:solidFill>
                  <a:srgbClr val="000000"/>
                </a:solidFill>
                <a:latin typeface="Consolas" pitchFamily="49" charset="0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 pitchFamily="49" charset="0"/>
              </a:rPr>
              <a:t>class</a:t>
            </a:r>
            <a:r>
              <a:rPr lang="en-US" sz="1600" b="1" dirty="0" smtClean="0">
                <a:solidFill>
                  <a:srgbClr val="000000"/>
                </a:solidFill>
                <a:latin typeface="Consolas" pitchFamily="49" charset="0"/>
              </a:rPr>
              <a:t> input {</a:t>
            </a:r>
          </a:p>
          <a:p>
            <a:r>
              <a:rPr lang="en-US" sz="1600" b="1" dirty="0" smtClean="0">
                <a:solidFill>
                  <a:srgbClr val="7F0055"/>
                </a:solidFill>
                <a:latin typeface="Consolas" pitchFamily="49" charset="0"/>
              </a:rPr>
              <a:t>  public</a:t>
            </a:r>
            <a:r>
              <a:rPr lang="en-US" sz="1600" b="1" dirty="0" smtClean="0">
                <a:solidFill>
                  <a:srgbClr val="000000"/>
                </a:solidFill>
                <a:latin typeface="Consolas" pitchFamily="49" charset="0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 pitchFamily="49" charset="0"/>
              </a:rPr>
              <a:t>static</a:t>
            </a:r>
            <a:r>
              <a:rPr lang="en-US" sz="1600" b="1" dirty="0" smtClean="0">
                <a:solidFill>
                  <a:srgbClr val="000000"/>
                </a:solidFill>
                <a:latin typeface="Consolas" pitchFamily="49" charset="0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 pitchFamily="49" charset="0"/>
              </a:rPr>
              <a:t>void</a:t>
            </a:r>
            <a:r>
              <a:rPr lang="en-US" sz="1600" b="1" dirty="0" smtClean="0">
                <a:solidFill>
                  <a:srgbClr val="000000"/>
                </a:solidFill>
                <a:latin typeface="Consolas" pitchFamily="49" charset="0"/>
              </a:rPr>
              <a:t> main(String[] </a:t>
            </a:r>
            <a:r>
              <a:rPr lang="en-US" sz="1600" b="1" dirty="0" err="1" smtClean="0">
                <a:solidFill>
                  <a:srgbClr val="000000"/>
                </a:solidFill>
                <a:latin typeface="Consolas" pitchFamily="49" charset="0"/>
              </a:rPr>
              <a:t>args</a:t>
            </a:r>
            <a:r>
              <a:rPr lang="en-US" sz="1600" b="1" dirty="0" smtClean="0">
                <a:solidFill>
                  <a:srgbClr val="000000"/>
                </a:solidFill>
                <a:latin typeface="Consolas" pitchFamily="49" charset="0"/>
              </a:rPr>
              <a:t>) {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</a:rPr>
              <a:t>    Scanner keyboard = </a:t>
            </a:r>
            <a:r>
              <a:rPr lang="en-US" sz="1600" b="1" dirty="0" smtClean="0">
                <a:solidFill>
                  <a:srgbClr val="7F0055"/>
                </a:solidFill>
                <a:latin typeface="Consolas" pitchFamily="49" charset="0"/>
              </a:rPr>
              <a:t>new</a:t>
            </a:r>
            <a:r>
              <a:rPr lang="en-US" sz="1600" b="1" dirty="0" smtClean="0">
                <a:solidFill>
                  <a:srgbClr val="000000"/>
                </a:solidFill>
                <a:latin typeface="Consolas" pitchFamily="49" charset="0"/>
              </a:rPr>
              <a:t> Scanner(</a:t>
            </a:r>
            <a:r>
              <a:rPr lang="en-US" sz="1600" b="1" dirty="0" err="1" smtClean="0">
                <a:solidFill>
                  <a:srgbClr val="000000"/>
                </a:solidFill>
                <a:latin typeface="Consolas" pitchFamily="49" charset="0"/>
              </a:rPr>
              <a:t>System.</a:t>
            </a:r>
            <a:r>
              <a:rPr lang="en-US" sz="1600" b="1" i="1" dirty="0" err="1" smtClean="0">
                <a:solidFill>
                  <a:srgbClr val="0000C0"/>
                </a:solidFill>
                <a:latin typeface="Consolas" pitchFamily="49" charset="0"/>
              </a:rPr>
              <a:t>in</a:t>
            </a:r>
            <a:r>
              <a:rPr lang="en-US" sz="1600" b="1" i="1" dirty="0" smtClean="0">
                <a:solidFill>
                  <a:srgbClr val="000000"/>
                </a:solidFill>
                <a:latin typeface="Consolas" pitchFamily="49" charset="0"/>
              </a:rPr>
              <a:t>);</a:t>
            </a:r>
            <a:endParaRPr lang="en-US" sz="1600" b="1" dirty="0" smtClean="0">
              <a:solidFill>
                <a:srgbClr val="000000"/>
              </a:solidFill>
              <a:latin typeface="Consolas" pitchFamily="49" charset="0"/>
            </a:endParaRPr>
          </a:p>
          <a:p>
            <a:r>
              <a:rPr lang="nn-NO" sz="1600" b="1" dirty="0" smtClean="0">
                <a:solidFill>
                  <a:srgbClr val="7F0055"/>
                </a:solidFill>
                <a:latin typeface="Consolas" pitchFamily="49" charset="0"/>
              </a:rPr>
              <a:t>    for</a:t>
            </a:r>
            <a:r>
              <a:rPr lang="nn-NO" sz="1600" b="1" dirty="0" smtClean="0">
                <a:solidFill>
                  <a:srgbClr val="000000"/>
                </a:solidFill>
                <a:latin typeface="Consolas" pitchFamily="49" charset="0"/>
              </a:rPr>
              <a:t> (</a:t>
            </a:r>
            <a:r>
              <a:rPr lang="nn-NO" sz="1600" b="1" dirty="0" smtClean="0">
                <a:solidFill>
                  <a:srgbClr val="7F0055"/>
                </a:solidFill>
                <a:latin typeface="Consolas" pitchFamily="49" charset="0"/>
              </a:rPr>
              <a:t>int</a:t>
            </a:r>
            <a:r>
              <a:rPr lang="nn-NO" sz="1600" b="1" dirty="0" smtClean="0">
                <a:solidFill>
                  <a:srgbClr val="000000"/>
                </a:solidFill>
                <a:latin typeface="Consolas" pitchFamily="49" charset="0"/>
              </a:rPr>
              <a:t> i = 1; i &lt;= 10; i++) {</a:t>
            </a:r>
          </a:p>
          <a:p>
            <a:r>
              <a:rPr lang="nn-NO" sz="1600" b="1" dirty="0" smtClean="0">
                <a:solidFill>
                  <a:srgbClr val="000000"/>
                </a:solidFill>
                <a:latin typeface="Consolas" pitchFamily="49" charset="0"/>
              </a:rPr>
              <a:t>      int sum = 0;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</a:rPr>
              <a:t>      </a:t>
            </a:r>
            <a:r>
              <a:rPr lang="en-US" sz="1600" dirty="0" err="1" smtClean="0">
                <a:solidFill>
                  <a:srgbClr val="000000"/>
                </a:solidFill>
                <a:latin typeface="Consolas" pitchFamily="49" charset="0"/>
              </a:rPr>
              <a:t>System.</a:t>
            </a:r>
            <a:r>
              <a:rPr lang="en-US" sz="1600" i="1" dirty="0" err="1" smtClean="0">
                <a:solidFill>
                  <a:srgbClr val="0000C0"/>
                </a:solidFill>
                <a:latin typeface="Consolas" pitchFamily="49" charset="0"/>
              </a:rPr>
              <a:t>out</a:t>
            </a:r>
            <a:r>
              <a:rPr lang="en-US" sz="1600" i="1" dirty="0" err="1" smtClean="0">
                <a:solidFill>
                  <a:srgbClr val="000000"/>
                </a:solidFill>
                <a:latin typeface="Consolas" pitchFamily="49" charset="0"/>
              </a:rPr>
              <a:t>.println</a:t>
            </a:r>
            <a:r>
              <a:rPr lang="en-US" sz="1600" i="1" dirty="0" smtClean="0">
                <a:solidFill>
                  <a:srgbClr val="000000"/>
                </a:solidFill>
                <a:latin typeface="Consolas" pitchFamily="49" charset="0"/>
              </a:rPr>
              <a:t>(</a:t>
            </a:r>
            <a:r>
              <a:rPr lang="en-US" sz="1600" i="1" dirty="0" smtClean="0">
                <a:solidFill>
                  <a:srgbClr val="2A00FF"/>
                </a:solidFill>
                <a:latin typeface="Consolas" pitchFamily="49" charset="0"/>
              </a:rPr>
              <a:t>"Please enter a new number ("</a:t>
            </a:r>
            <a:r>
              <a:rPr lang="en-US" sz="1600" i="1" dirty="0" smtClean="0">
                <a:solidFill>
                  <a:srgbClr val="000000"/>
                </a:solidFill>
                <a:latin typeface="Consolas" pitchFamily="49" charset="0"/>
              </a:rPr>
              <a:t> + </a:t>
            </a:r>
            <a:r>
              <a:rPr lang="en-US" sz="1600" i="1" dirty="0" err="1" smtClean="0">
                <a:solidFill>
                  <a:srgbClr val="000000"/>
                </a:solidFill>
                <a:latin typeface="Consolas" pitchFamily="49" charset="0"/>
              </a:rPr>
              <a:t>i</a:t>
            </a:r>
            <a:r>
              <a:rPr lang="en-US" sz="1600" i="1" dirty="0" smtClean="0">
                <a:solidFill>
                  <a:srgbClr val="000000"/>
                </a:solidFill>
                <a:latin typeface="Consolas" pitchFamily="49" charset="0"/>
              </a:rPr>
              <a:t> + </a:t>
            </a:r>
            <a:r>
              <a:rPr lang="en-US" sz="1600" i="1" dirty="0" smtClean="0">
                <a:solidFill>
                  <a:srgbClr val="2A00FF"/>
                </a:solidFill>
                <a:latin typeface="Consolas" pitchFamily="49" charset="0"/>
              </a:rPr>
              <a:t>" of 10):"</a:t>
            </a:r>
            <a:r>
              <a:rPr lang="en-US" sz="1600" i="1" dirty="0" smtClean="0">
                <a:solidFill>
                  <a:srgbClr val="000000"/>
                </a:solidFill>
                <a:latin typeface="Consolas" pitchFamily="49" charset="0"/>
              </a:rPr>
              <a:t>);</a:t>
            </a:r>
          </a:p>
          <a:p>
            <a:r>
              <a:rPr lang="en-US" sz="1600" b="1" dirty="0" smtClean="0">
                <a:solidFill>
                  <a:srgbClr val="7F0055"/>
                </a:solidFill>
                <a:latin typeface="Consolas" pitchFamily="49" charset="0"/>
              </a:rPr>
              <a:t>      </a:t>
            </a:r>
            <a:r>
              <a:rPr lang="en-US" sz="1600" b="1" dirty="0" err="1" smtClean="0">
                <a:solidFill>
                  <a:srgbClr val="7F0055"/>
                </a:solidFill>
                <a:latin typeface="Consolas" pitchFamily="49" charset="0"/>
              </a:rPr>
              <a:t>int</a:t>
            </a:r>
            <a:r>
              <a:rPr lang="en-US" sz="1600" b="1" dirty="0" smtClean="0">
                <a:solidFill>
                  <a:srgbClr val="000000"/>
                </a:solidFill>
                <a:latin typeface="Consolas" pitchFamily="49" charset="0"/>
              </a:rPr>
              <a:t> input = </a:t>
            </a:r>
            <a:r>
              <a:rPr lang="en-US" sz="1600" b="1" dirty="0" err="1" smtClean="0">
                <a:solidFill>
                  <a:srgbClr val="000000"/>
                </a:solidFill>
                <a:latin typeface="Consolas" pitchFamily="49" charset="0"/>
              </a:rPr>
              <a:t>keyboard.nextInt</a:t>
            </a:r>
            <a:r>
              <a:rPr lang="en-US" sz="1600" b="1" dirty="0" smtClean="0">
                <a:solidFill>
                  <a:srgbClr val="000000"/>
                </a:solidFill>
                <a:latin typeface="Consolas" pitchFamily="49" charset="0"/>
              </a:rPr>
              <a:t>();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</a:rPr>
              <a:t>      sum += input;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</a:rPr>
              <a:t>    }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</a:rPr>
              <a:t>    </a:t>
            </a:r>
            <a:r>
              <a:rPr lang="en-US" sz="1600" dirty="0" err="1" smtClean="0">
                <a:solidFill>
                  <a:srgbClr val="000000"/>
                </a:solidFill>
                <a:latin typeface="Consolas" pitchFamily="49" charset="0"/>
              </a:rPr>
              <a:t>System.</a:t>
            </a:r>
            <a:r>
              <a:rPr lang="en-US" sz="1600" i="1" dirty="0" err="1" smtClean="0">
                <a:solidFill>
                  <a:srgbClr val="0000C0"/>
                </a:solidFill>
                <a:latin typeface="Consolas" pitchFamily="49" charset="0"/>
              </a:rPr>
              <a:t>out</a:t>
            </a:r>
            <a:r>
              <a:rPr lang="en-US" sz="1600" i="1" dirty="0" err="1" smtClean="0">
                <a:solidFill>
                  <a:srgbClr val="000000"/>
                </a:solidFill>
                <a:latin typeface="Consolas" pitchFamily="49" charset="0"/>
              </a:rPr>
              <a:t>.println</a:t>
            </a:r>
            <a:r>
              <a:rPr lang="en-US" sz="1600" i="1" dirty="0" smtClean="0">
                <a:solidFill>
                  <a:srgbClr val="000000"/>
                </a:solidFill>
                <a:latin typeface="Consolas" pitchFamily="49" charset="0"/>
              </a:rPr>
              <a:t>(</a:t>
            </a:r>
            <a:r>
              <a:rPr lang="en-US" sz="1600" i="1" dirty="0" smtClean="0">
                <a:solidFill>
                  <a:srgbClr val="2A00FF"/>
                </a:solidFill>
                <a:latin typeface="Consolas" pitchFamily="49" charset="0"/>
              </a:rPr>
              <a:t>"Total sum is: "</a:t>
            </a:r>
            <a:r>
              <a:rPr lang="en-US" sz="1600" i="1" dirty="0" smtClean="0">
                <a:solidFill>
                  <a:srgbClr val="000000"/>
                </a:solidFill>
                <a:latin typeface="Consolas" pitchFamily="49" charset="0"/>
              </a:rPr>
              <a:t> + sum);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</a:rPr>
              <a:t>  }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Review: While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While statement</a:t>
            </a:r>
          </a:p>
          <a:p>
            <a:pPr lvl="1"/>
            <a:r>
              <a:rPr lang="en-US" b="1" i="1" dirty="0" smtClean="0">
                <a:solidFill>
                  <a:srgbClr val="0070C0"/>
                </a:solidFill>
              </a:rPr>
              <a:t>while</a:t>
            </a:r>
            <a:r>
              <a:rPr lang="en-US" b="1" i="1" dirty="0" smtClean="0"/>
              <a:t> (</a:t>
            </a:r>
            <a:r>
              <a:rPr lang="en-US" b="1" i="1" dirty="0" err="1" smtClean="0">
                <a:solidFill>
                  <a:srgbClr val="C00000"/>
                </a:solidFill>
              </a:rPr>
              <a:t>boolean</a:t>
            </a:r>
            <a:r>
              <a:rPr lang="en-US" b="1" i="1" dirty="0" smtClean="0">
                <a:solidFill>
                  <a:srgbClr val="C00000"/>
                </a:solidFill>
              </a:rPr>
              <a:t> condition expression</a:t>
            </a:r>
            <a:r>
              <a:rPr lang="en-US" b="1" i="1" dirty="0" smtClean="0"/>
              <a:t>)</a:t>
            </a:r>
            <a:br>
              <a:rPr lang="en-US" b="1" i="1" dirty="0" smtClean="0"/>
            </a:br>
            <a:r>
              <a:rPr lang="en-US" b="1" i="1" dirty="0" smtClean="0"/>
              <a:t>{ body statements; }</a:t>
            </a:r>
          </a:p>
          <a:p>
            <a:r>
              <a:rPr lang="en-US" dirty="0" smtClean="0"/>
              <a:t>Do-while statement</a:t>
            </a:r>
          </a:p>
          <a:p>
            <a:pPr lvl="1"/>
            <a:r>
              <a:rPr lang="en-US" b="1" i="1" dirty="0" smtClean="0">
                <a:solidFill>
                  <a:srgbClr val="0070C0"/>
                </a:solidFill>
              </a:rPr>
              <a:t>do</a:t>
            </a:r>
            <a:r>
              <a:rPr lang="en-US" b="1" i="1" dirty="0" smtClean="0"/>
              <a:t> </a:t>
            </a:r>
            <a:br>
              <a:rPr lang="en-US" b="1" i="1" dirty="0" smtClean="0"/>
            </a:br>
            <a:r>
              <a:rPr lang="en-US" b="1" i="1" dirty="0" smtClean="0"/>
              <a:t>{ body statements; }</a:t>
            </a:r>
            <a:br>
              <a:rPr lang="en-US" b="1" i="1" dirty="0" smtClean="0"/>
            </a:br>
            <a:r>
              <a:rPr lang="en-US" b="1" i="1" dirty="0" smtClean="0">
                <a:solidFill>
                  <a:srgbClr val="0070C0"/>
                </a:solidFill>
              </a:rPr>
              <a:t>while</a:t>
            </a:r>
            <a:r>
              <a:rPr lang="en-US" b="1" i="1" dirty="0" smtClean="0"/>
              <a:t> (</a:t>
            </a:r>
            <a:r>
              <a:rPr lang="en-US" b="1" i="1" dirty="0" err="1" smtClean="0">
                <a:solidFill>
                  <a:srgbClr val="C00000"/>
                </a:solidFill>
              </a:rPr>
              <a:t>boolean</a:t>
            </a:r>
            <a:r>
              <a:rPr lang="en-US" b="1" i="1" dirty="0" smtClean="0">
                <a:solidFill>
                  <a:srgbClr val="C00000"/>
                </a:solidFill>
              </a:rPr>
              <a:t> condition expression</a:t>
            </a:r>
            <a:r>
              <a:rPr lang="en-US" b="1" i="1" dirty="0" smtClean="0"/>
              <a:t>);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For Loop: Case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What’s wrong with this piece of code?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62894" y="2577100"/>
            <a:ext cx="8405615" cy="329320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7F0055"/>
                </a:solidFill>
                <a:latin typeface="Consolas" pitchFamily="49" charset="0"/>
              </a:rPr>
              <a:t>import</a:t>
            </a:r>
            <a:r>
              <a:rPr lang="en-US" sz="1600" b="1" dirty="0" smtClean="0">
                <a:solidFill>
                  <a:srgbClr val="000000"/>
                </a:solidFill>
                <a:latin typeface="Consolas" pitchFamily="49" charset="0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Consolas" pitchFamily="49" charset="0"/>
              </a:rPr>
              <a:t>java.util.Scanner</a:t>
            </a:r>
            <a:r>
              <a:rPr lang="en-US" sz="1600" b="1" dirty="0" smtClean="0">
                <a:solidFill>
                  <a:srgbClr val="000000"/>
                </a:solidFill>
                <a:latin typeface="Consolas" pitchFamily="49" charset="0"/>
              </a:rPr>
              <a:t>;</a:t>
            </a:r>
            <a:endParaRPr lang="en-US" sz="1600" dirty="0" smtClean="0">
              <a:latin typeface="Consolas" pitchFamily="49" charset="0"/>
            </a:endParaRPr>
          </a:p>
          <a:p>
            <a:r>
              <a:rPr lang="en-US" sz="1600" b="1" dirty="0" smtClean="0">
                <a:solidFill>
                  <a:srgbClr val="7F0055"/>
                </a:solidFill>
                <a:latin typeface="Consolas" pitchFamily="49" charset="0"/>
              </a:rPr>
              <a:t>public</a:t>
            </a:r>
            <a:r>
              <a:rPr lang="en-US" sz="1600" b="1" dirty="0" smtClean="0">
                <a:solidFill>
                  <a:srgbClr val="000000"/>
                </a:solidFill>
                <a:latin typeface="Consolas" pitchFamily="49" charset="0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 pitchFamily="49" charset="0"/>
              </a:rPr>
              <a:t>class</a:t>
            </a:r>
            <a:r>
              <a:rPr lang="en-US" sz="1600" b="1" dirty="0" smtClean="0">
                <a:solidFill>
                  <a:srgbClr val="000000"/>
                </a:solidFill>
                <a:latin typeface="Consolas" pitchFamily="49" charset="0"/>
              </a:rPr>
              <a:t> input {</a:t>
            </a:r>
          </a:p>
          <a:p>
            <a:r>
              <a:rPr lang="en-US" sz="1600" b="1" dirty="0" smtClean="0">
                <a:solidFill>
                  <a:srgbClr val="7F0055"/>
                </a:solidFill>
                <a:latin typeface="Consolas" pitchFamily="49" charset="0"/>
              </a:rPr>
              <a:t>  public</a:t>
            </a:r>
            <a:r>
              <a:rPr lang="en-US" sz="1600" b="1" dirty="0" smtClean="0">
                <a:solidFill>
                  <a:srgbClr val="000000"/>
                </a:solidFill>
                <a:latin typeface="Consolas" pitchFamily="49" charset="0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 pitchFamily="49" charset="0"/>
              </a:rPr>
              <a:t>static</a:t>
            </a:r>
            <a:r>
              <a:rPr lang="en-US" sz="1600" b="1" dirty="0" smtClean="0">
                <a:solidFill>
                  <a:srgbClr val="000000"/>
                </a:solidFill>
                <a:latin typeface="Consolas" pitchFamily="49" charset="0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 pitchFamily="49" charset="0"/>
              </a:rPr>
              <a:t>void</a:t>
            </a:r>
            <a:r>
              <a:rPr lang="en-US" sz="1600" b="1" dirty="0" smtClean="0">
                <a:solidFill>
                  <a:srgbClr val="000000"/>
                </a:solidFill>
                <a:latin typeface="Consolas" pitchFamily="49" charset="0"/>
              </a:rPr>
              <a:t> main(String[] </a:t>
            </a:r>
            <a:r>
              <a:rPr lang="en-US" sz="1600" b="1" dirty="0" err="1" smtClean="0">
                <a:solidFill>
                  <a:srgbClr val="000000"/>
                </a:solidFill>
                <a:latin typeface="Consolas" pitchFamily="49" charset="0"/>
              </a:rPr>
              <a:t>args</a:t>
            </a:r>
            <a:r>
              <a:rPr lang="en-US" sz="1600" b="1" dirty="0" smtClean="0">
                <a:solidFill>
                  <a:srgbClr val="000000"/>
                </a:solidFill>
                <a:latin typeface="Consolas" pitchFamily="49" charset="0"/>
              </a:rPr>
              <a:t>) {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</a:rPr>
              <a:t>    Scanner keyboard = </a:t>
            </a:r>
            <a:r>
              <a:rPr lang="en-US" sz="1600" b="1" dirty="0" smtClean="0">
                <a:solidFill>
                  <a:srgbClr val="7F0055"/>
                </a:solidFill>
                <a:latin typeface="Consolas" pitchFamily="49" charset="0"/>
              </a:rPr>
              <a:t>new</a:t>
            </a:r>
            <a:r>
              <a:rPr lang="en-US" sz="1600" b="1" dirty="0" smtClean="0">
                <a:solidFill>
                  <a:srgbClr val="000000"/>
                </a:solidFill>
                <a:latin typeface="Consolas" pitchFamily="49" charset="0"/>
              </a:rPr>
              <a:t> Scanner(</a:t>
            </a:r>
            <a:r>
              <a:rPr lang="en-US" sz="1600" b="1" dirty="0" err="1" smtClean="0">
                <a:solidFill>
                  <a:srgbClr val="000000"/>
                </a:solidFill>
                <a:latin typeface="Consolas" pitchFamily="49" charset="0"/>
              </a:rPr>
              <a:t>System.</a:t>
            </a:r>
            <a:r>
              <a:rPr lang="en-US" sz="1600" b="1" i="1" dirty="0" err="1" smtClean="0">
                <a:solidFill>
                  <a:srgbClr val="0000C0"/>
                </a:solidFill>
                <a:latin typeface="Consolas" pitchFamily="49" charset="0"/>
              </a:rPr>
              <a:t>in</a:t>
            </a:r>
            <a:r>
              <a:rPr lang="en-US" sz="1600" b="1" i="1" dirty="0" smtClean="0">
                <a:solidFill>
                  <a:srgbClr val="000000"/>
                </a:solidFill>
                <a:latin typeface="Consolas" pitchFamily="49" charset="0"/>
              </a:rPr>
              <a:t>);</a:t>
            </a:r>
            <a:endParaRPr lang="en-US" sz="1600" b="1" dirty="0" smtClean="0">
              <a:solidFill>
                <a:srgbClr val="000000"/>
              </a:solidFill>
              <a:latin typeface="Consolas" pitchFamily="49" charset="0"/>
            </a:endParaRPr>
          </a:p>
          <a:p>
            <a:r>
              <a:rPr lang="nn-NO" sz="1600" b="1" dirty="0" smtClean="0">
                <a:solidFill>
                  <a:srgbClr val="7F0055"/>
                </a:solidFill>
                <a:latin typeface="Consolas" pitchFamily="49" charset="0"/>
              </a:rPr>
              <a:t>    for</a:t>
            </a:r>
            <a:r>
              <a:rPr lang="nn-NO" sz="1600" b="1" dirty="0" smtClean="0">
                <a:solidFill>
                  <a:srgbClr val="000000"/>
                </a:solidFill>
                <a:latin typeface="Consolas" pitchFamily="49" charset="0"/>
              </a:rPr>
              <a:t> (</a:t>
            </a:r>
            <a:r>
              <a:rPr lang="nn-NO" sz="1600" b="1" dirty="0" smtClean="0">
                <a:solidFill>
                  <a:srgbClr val="7F0055"/>
                </a:solidFill>
                <a:latin typeface="Consolas" pitchFamily="49" charset="0"/>
              </a:rPr>
              <a:t>int</a:t>
            </a:r>
            <a:r>
              <a:rPr lang="nn-NO" sz="1600" b="1" dirty="0" smtClean="0">
                <a:solidFill>
                  <a:srgbClr val="000000"/>
                </a:solidFill>
                <a:latin typeface="Consolas" pitchFamily="49" charset="0"/>
              </a:rPr>
              <a:t> i = 1; i &lt;= 10; i++) {</a:t>
            </a:r>
          </a:p>
          <a:p>
            <a:r>
              <a:rPr lang="nn-NO" sz="1600" b="1" dirty="0" smtClean="0">
                <a:solidFill>
                  <a:srgbClr val="000000"/>
                </a:solidFill>
                <a:latin typeface="Consolas" pitchFamily="49" charset="0"/>
              </a:rPr>
              <a:t>      int sum = 0;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</a:rPr>
              <a:t>      </a:t>
            </a:r>
            <a:r>
              <a:rPr lang="en-US" sz="1600" dirty="0" err="1" smtClean="0">
                <a:solidFill>
                  <a:srgbClr val="000000"/>
                </a:solidFill>
                <a:latin typeface="Consolas" pitchFamily="49" charset="0"/>
              </a:rPr>
              <a:t>System.</a:t>
            </a:r>
            <a:r>
              <a:rPr lang="en-US" sz="1600" i="1" dirty="0" err="1" smtClean="0">
                <a:solidFill>
                  <a:srgbClr val="0000C0"/>
                </a:solidFill>
                <a:latin typeface="Consolas" pitchFamily="49" charset="0"/>
              </a:rPr>
              <a:t>out</a:t>
            </a:r>
            <a:r>
              <a:rPr lang="en-US" sz="1600" i="1" dirty="0" err="1" smtClean="0">
                <a:solidFill>
                  <a:srgbClr val="000000"/>
                </a:solidFill>
                <a:latin typeface="Consolas" pitchFamily="49" charset="0"/>
              </a:rPr>
              <a:t>.println</a:t>
            </a:r>
            <a:r>
              <a:rPr lang="en-US" sz="1600" i="1" dirty="0" smtClean="0">
                <a:solidFill>
                  <a:srgbClr val="000000"/>
                </a:solidFill>
                <a:latin typeface="Consolas" pitchFamily="49" charset="0"/>
              </a:rPr>
              <a:t>(</a:t>
            </a:r>
            <a:r>
              <a:rPr lang="en-US" sz="1600" i="1" dirty="0" smtClean="0">
                <a:solidFill>
                  <a:srgbClr val="2A00FF"/>
                </a:solidFill>
                <a:latin typeface="Consolas" pitchFamily="49" charset="0"/>
              </a:rPr>
              <a:t>"Please enter a new number ("</a:t>
            </a:r>
            <a:r>
              <a:rPr lang="en-US" sz="1600" i="1" dirty="0" smtClean="0">
                <a:solidFill>
                  <a:srgbClr val="000000"/>
                </a:solidFill>
                <a:latin typeface="Consolas" pitchFamily="49" charset="0"/>
              </a:rPr>
              <a:t> + </a:t>
            </a:r>
            <a:r>
              <a:rPr lang="en-US" sz="1600" i="1" dirty="0" err="1" smtClean="0">
                <a:solidFill>
                  <a:srgbClr val="000000"/>
                </a:solidFill>
                <a:latin typeface="Consolas" pitchFamily="49" charset="0"/>
              </a:rPr>
              <a:t>i</a:t>
            </a:r>
            <a:r>
              <a:rPr lang="en-US" sz="1600" i="1" dirty="0" smtClean="0">
                <a:solidFill>
                  <a:srgbClr val="000000"/>
                </a:solidFill>
                <a:latin typeface="Consolas" pitchFamily="49" charset="0"/>
              </a:rPr>
              <a:t> + </a:t>
            </a:r>
            <a:r>
              <a:rPr lang="en-US" sz="1600" i="1" dirty="0" smtClean="0">
                <a:solidFill>
                  <a:srgbClr val="2A00FF"/>
                </a:solidFill>
                <a:latin typeface="Consolas" pitchFamily="49" charset="0"/>
              </a:rPr>
              <a:t>" of 10):"</a:t>
            </a:r>
            <a:r>
              <a:rPr lang="en-US" sz="1600" i="1" dirty="0" smtClean="0">
                <a:solidFill>
                  <a:srgbClr val="000000"/>
                </a:solidFill>
                <a:latin typeface="Consolas" pitchFamily="49" charset="0"/>
              </a:rPr>
              <a:t>);</a:t>
            </a:r>
          </a:p>
          <a:p>
            <a:r>
              <a:rPr lang="en-US" sz="1600" b="1" dirty="0" smtClean="0">
                <a:solidFill>
                  <a:srgbClr val="7F0055"/>
                </a:solidFill>
                <a:latin typeface="Consolas" pitchFamily="49" charset="0"/>
              </a:rPr>
              <a:t>      </a:t>
            </a:r>
            <a:r>
              <a:rPr lang="en-US" sz="1600" b="1" dirty="0" err="1" smtClean="0">
                <a:solidFill>
                  <a:srgbClr val="7F0055"/>
                </a:solidFill>
                <a:latin typeface="Consolas" pitchFamily="49" charset="0"/>
              </a:rPr>
              <a:t>int</a:t>
            </a:r>
            <a:r>
              <a:rPr lang="en-US" sz="1600" b="1" dirty="0" smtClean="0">
                <a:solidFill>
                  <a:srgbClr val="000000"/>
                </a:solidFill>
                <a:latin typeface="Consolas" pitchFamily="49" charset="0"/>
              </a:rPr>
              <a:t> input = </a:t>
            </a:r>
            <a:r>
              <a:rPr lang="en-US" sz="1600" b="1" dirty="0" err="1" smtClean="0">
                <a:solidFill>
                  <a:srgbClr val="000000"/>
                </a:solidFill>
                <a:latin typeface="Consolas" pitchFamily="49" charset="0"/>
              </a:rPr>
              <a:t>keyboard.nextInt</a:t>
            </a:r>
            <a:r>
              <a:rPr lang="en-US" sz="1600" b="1" dirty="0" smtClean="0">
                <a:solidFill>
                  <a:srgbClr val="000000"/>
                </a:solidFill>
                <a:latin typeface="Consolas" pitchFamily="49" charset="0"/>
              </a:rPr>
              <a:t>();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</a:rPr>
              <a:t>      sum += input;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</a:rPr>
              <a:t>    }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</a:rPr>
              <a:t>    </a:t>
            </a:r>
            <a:r>
              <a:rPr lang="en-US" sz="1600" dirty="0" err="1" smtClean="0">
                <a:solidFill>
                  <a:srgbClr val="000000"/>
                </a:solidFill>
                <a:latin typeface="Consolas" pitchFamily="49" charset="0"/>
              </a:rPr>
              <a:t>System.</a:t>
            </a:r>
            <a:r>
              <a:rPr lang="en-US" sz="1600" i="1" dirty="0" err="1" smtClean="0">
                <a:solidFill>
                  <a:srgbClr val="0000C0"/>
                </a:solidFill>
                <a:latin typeface="Consolas" pitchFamily="49" charset="0"/>
              </a:rPr>
              <a:t>out</a:t>
            </a:r>
            <a:r>
              <a:rPr lang="en-US" sz="1600" i="1" dirty="0" err="1" smtClean="0">
                <a:solidFill>
                  <a:srgbClr val="000000"/>
                </a:solidFill>
                <a:latin typeface="Consolas" pitchFamily="49" charset="0"/>
              </a:rPr>
              <a:t>.println</a:t>
            </a:r>
            <a:r>
              <a:rPr lang="en-US" sz="1600" i="1" dirty="0" smtClean="0">
                <a:solidFill>
                  <a:srgbClr val="000000"/>
                </a:solidFill>
                <a:latin typeface="Consolas" pitchFamily="49" charset="0"/>
              </a:rPr>
              <a:t>(</a:t>
            </a:r>
            <a:r>
              <a:rPr lang="en-US" sz="1600" i="1" dirty="0" smtClean="0">
                <a:solidFill>
                  <a:srgbClr val="2A00FF"/>
                </a:solidFill>
                <a:latin typeface="Consolas" pitchFamily="49" charset="0"/>
              </a:rPr>
              <a:t>"Total sum is: "</a:t>
            </a:r>
            <a:r>
              <a:rPr lang="en-US" sz="1600" i="1" dirty="0" smtClean="0">
                <a:solidFill>
                  <a:srgbClr val="000000"/>
                </a:solidFill>
                <a:latin typeface="Consolas" pitchFamily="49" charset="0"/>
              </a:rPr>
              <a:t> + sum);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</a:rPr>
              <a:t>  }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</a:rPr>
              <a:t>}</a:t>
            </a:r>
          </a:p>
        </p:txBody>
      </p:sp>
      <p:sp>
        <p:nvSpPr>
          <p:cNvPr id="5" name="Right Arrow 4"/>
          <p:cNvSpPr/>
          <p:nvPr/>
        </p:nvSpPr>
        <p:spPr>
          <a:xfrm>
            <a:off x="332509" y="3768435"/>
            <a:ext cx="951346" cy="387927"/>
          </a:xfrm>
          <a:prstGeom prst="rightArrow">
            <a:avLst/>
          </a:prstGeom>
          <a:solidFill>
            <a:schemeClr val="accent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234545" y="2577100"/>
            <a:ext cx="2253152" cy="136698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Syntax error</a:t>
            </a:r>
            <a:br>
              <a:rPr lang="en-US" dirty="0" smtClean="0"/>
            </a:br>
            <a:r>
              <a:rPr lang="en-US" dirty="0" smtClean="0"/>
              <a:t>&amp;</a:t>
            </a:r>
            <a:br>
              <a:rPr lang="en-US" dirty="0" smtClean="0"/>
            </a:br>
            <a:r>
              <a:rPr lang="en-US" dirty="0" smtClean="0"/>
              <a:t>logical error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For Loop: Case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 the user input 10 numbers, then output the product of those numbers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62894" y="2577100"/>
            <a:ext cx="8405615" cy="329320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7F0055"/>
                </a:solidFill>
                <a:latin typeface="Consolas" pitchFamily="49" charset="0"/>
              </a:rPr>
              <a:t>import</a:t>
            </a:r>
            <a:r>
              <a:rPr lang="en-US" sz="1600" b="1" dirty="0" smtClean="0">
                <a:solidFill>
                  <a:srgbClr val="000000"/>
                </a:solidFill>
                <a:latin typeface="Consolas" pitchFamily="49" charset="0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Consolas" pitchFamily="49" charset="0"/>
              </a:rPr>
              <a:t>java.util.Scanner</a:t>
            </a:r>
            <a:r>
              <a:rPr lang="en-US" sz="1600" b="1" dirty="0" smtClean="0">
                <a:solidFill>
                  <a:srgbClr val="000000"/>
                </a:solidFill>
                <a:latin typeface="Consolas" pitchFamily="49" charset="0"/>
              </a:rPr>
              <a:t>;</a:t>
            </a:r>
            <a:endParaRPr lang="en-US" sz="1600" dirty="0" smtClean="0">
              <a:latin typeface="Consolas" pitchFamily="49" charset="0"/>
            </a:endParaRPr>
          </a:p>
          <a:p>
            <a:r>
              <a:rPr lang="en-US" sz="1600" b="1" dirty="0" smtClean="0">
                <a:solidFill>
                  <a:srgbClr val="7F0055"/>
                </a:solidFill>
                <a:latin typeface="Consolas" pitchFamily="49" charset="0"/>
              </a:rPr>
              <a:t>public</a:t>
            </a:r>
            <a:r>
              <a:rPr lang="en-US" sz="1600" b="1" dirty="0" smtClean="0">
                <a:solidFill>
                  <a:srgbClr val="000000"/>
                </a:solidFill>
                <a:latin typeface="Consolas" pitchFamily="49" charset="0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 pitchFamily="49" charset="0"/>
              </a:rPr>
              <a:t>class</a:t>
            </a:r>
            <a:r>
              <a:rPr lang="en-US" sz="1600" b="1" dirty="0" smtClean="0">
                <a:solidFill>
                  <a:srgbClr val="000000"/>
                </a:solidFill>
                <a:latin typeface="Consolas" pitchFamily="49" charset="0"/>
              </a:rPr>
              <a:t> input {</a:t>
            </a:r>
          </a:p>
          <a:p>
            <a:r>
              <a:rPr lang="en-US" sz="1600" b="1" dirty="0" smtClean="0">
                <a:solidFill>
                  <a:srgbClr val="7F0055"/>
                </a:solidFill>
                <a:latin typeface="Consolas" pitchFamily="49" charset="0"/>
              </a:rPr>
              <a:t>  public</a:t>
            </a:r>
            <a:r>
              <a:rPr lang="en-US" sz="1600" b="1" dirty="0" smtClean="0">
                <a:solidFill>
                  <a:srgbClr val="000000"/>
                </a:solidFill>
                <a:latin typeface="Consolas" pitchFamily="49" charset="0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 pitchFamily="49" charset="0"/>
              </a:rPr>
              <a:t>static</a:t>
            </a:r>
            <a:r>
              <a:rPr lang="en-US" sz="1600" b="1" dirty="0" smtClean="0">
                <a:solidFill>
                  <a:srgbClr val="000000"/>
                </a:solidFill>
                <a:latin typeface="Consolas" pitchFamily="49" charset="0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 pitchFamily="49" charset="0"/>
              </a:rPr>
              <a:t>void</a:t>
            </a:r>
            <a:r>
              <a:rPr lang="en-US" sz="1600" b="1" dirty="0" smtClean="0">
                <a:solidFill>
                  <a:srgbClr val="000000"/>
                </a:solidFill>
                <a:latin typeface="Consolas" pitchFamily="49" charset="0"/>
              </a:rPr>
              <a:t> main(String[] </a:t>
            </a:r>
            <a:r>
              <a:rPr lang="en-US" sz="1600" b="1" dirty="0" err="1" smtClean="0">
                <a:solidFill>
                  <a:srgbClr val="000000"/>
                </a:solidFill>
                <a:latin typeface="Consolas" pitchFamily="49" charset="0"/>
              </a:rPr>
              <a:t>args</a:t>
            </a:r>
            <a:r>
              <a:rPr lang="en-US" sz="1600" b="1" dirty="0" smtClean="0">
                <a:solidFill>
                  <a:srgbClr val="000000"/>
                </a:solidFill>
                <a:latin typeface="Consolas" pitchFamily="49" charset="0"/>
              </a:rPr>
              <a:t>) {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</a:rPr>
              <a:t>    Scanner keyboard = </a:t>
            </a:r>
            <a:r>
              <a:rPr lang="en-US" sz="1600" b="1" dirty="0" smtClean="0">
                <a:solidFill>
                  <a:srgbClr val="7F0055"/>
                </a:solidFill>
                <a:latin typeface="Consolas" pitchFamily="49" charset="0"/>
              </a:rPr>
              <a:t>new</a:t>
            </a:r>
            <a:r>
              <a:rPr lang="en-US" sz="1600" b="1" dirty="0" smtClean="0">
                <a:solidFill>
                  <a:srgbClr val="000000"/>
                </a:solidFill>
                <a:latin typeface="Consolas" pitchFamily="49" charset="0"/>
              </a:rPr>
              <a:t> Scanner(</a:t>
            </a:r>
            <a:r>
              <a:rPr lang="en-US" sz="1600" b="1" dirty="0" err="1" smtClean="0">
                <a:solidFill>
                  <a:srgbClr val="000000"/>
                </a:solidFill>
                <a:latin typeface="Consolas" pitchFamily="49" charset="0"/>
              </a:rPr>
              <a:t>System.</a:t>
            </a:r>
            <a:r>
              <a:rPr lang="en-US" sz="1600" b="1" i="1" dirty="0" err="1" smtClean="0">
                <a:solidFill>
                  <a:srgbClr val="0000C0"/>
                </a:solidFill>
                <a:latin typeface="Consolas" pitchFamily="49" charset="0"/>
              </a:rPr>
              <a:t>in</a:t>
            </a:r>
            <a:r>
              <a:rPr lang="en-US" sz="1600" b="1" i="1" dirty="0" smtClean="0">
                <a:solidFill>
                  <a:srgbClr val="000000"/>
                </a:solidFill>
                <a:latin typeface="Consolas" pitchFamily="49" charset="0"/>
              </a:rPr>
              <a:t>);</a:t>
            </a:r>
          </a:p>
          <a:p>
            <a:r>
              <a:rPr lang="en-US" sz="1600" b="1" dirty="0" smtClean="0">
                <a:solidFill>
                  <a:srgbClr val="7F0055"/>
                </a:solidFill>
                <a:latin typeface="Consolas" pitchFamily="49" charset="0"/>
              </a:rPr>
              <a:t>    </a:t>
            </a:r>
            <a:r>
              <a:rPr lang="en-US" sz="1600" b="1" dirty="0" err="1" smtClean="0">
                <a:solidFill>
                  <a:srgbClr val="7F0055"/>
                </a:solidFill>
                <a:latin typeface="Consolas" pitchFamily="49" charset="0"/>
              </a:rPr>
              <a:t>int</a:t>
            </a:r>
            <a:r>
              <a:rPr lang="en-US" sz="1600" b="1" dirty="0" smtClean="0">
                <a:solidFill>
                  <a:srgbClr val="000000"/>
                </a:solidFill>
                <a:latin typeface="Consolas" pitchFamily="49" charset="0"/>
              </a:rPr>
              <a:t> product = 0;</a:t>
            </a:r>
          </a:p>
          <a:p>
            <a:r>
              <a:rPr lang="nn-NO" sz="1600" b="1" dirty="0" smtClean="0">
                <a:solidFill>
                  <a:srgbClr val="7F0055"/>
                </a:solidFill>
                <a:latin typeface="Consolas" pitchFamily="49" charset="0"/>
              </a:rPr>
              <a:t>    for</a:t>
            </a:r>
            <a:r>
              <a:rPr lang="nn-NO" sz="1600" b="1" dirty="0" smtClean="0">
                <a:solidFill>
                  <a:srgbClr val="000000"/>
                </a:solidFill>
                <a:latin typeface="Consolas" pitchFamily="49" charset="0"/>
              </a:rPr>
              <a:t> (</a:t>
            </a:r>
            <a:r>
              <a:rPr lang="nn-NO" sz="1600" b="1" dirty="0" smtClean="0">
                <a:solidFill>
                  <a:srgbClr val="7F0055"/>
                </a:solidFill>
                <a:latin typeface="Consolas" pitchFamily="49" charset="0"/>
              </a:rPr>
              <a:t>int</a:t>
            </a:r>
            <a:r>
              <a:rPr lang="nn-NO" sz="1600" b="1" dirty="0" smtClean="0">
                <a:solidFill>
                  <a:srgbClr val="000000"/>
                </a:solidFill>
                <a:latin typeface="Consolas" pitchFamily="49" charset="0"/>
              </a:rPr>
              <a:t> i = 1; i &lt;= 10; i++) {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</a:rPr>
              <a:t>      </a:t>
            </a:r>
            <a:r>
              <a:rPr lang="en-US" sz="1600" dirty="0" err="1" smtClean="0">
                <a:solidFill>
                  <a:srgbClr val="000000"/>
                </a:solidFill>
                <a:latin typeface="Consolas" pitchFamily="49" charset="0"/>
              </a:rPr>
              <a:t>System.</a:t>
            </a:r>
            <a:r>
              <a:rPr lang="en-US" sz="1600" i="1" dirty="0" err="1" smtClean="0">
                <a:solidFill>
                  <a:srgbClr val="0000C0"/>
                </a:solidFill>
                <a:latin typeface="Consolas" pitchFamily="49" charset="0"/>
              </a:rPr>
              <a:t>out</a:t>
            </a:r>
            <a:r>
              <a:rPr lang="en-US" sz="1600" i="1" dirty="0" err="1" smtClean="0">
                <a:solidFill>
                  <a:srgbClr val="000000"/>
                </a:solidFill>
                <a:latin typeface="Consolas" pitchFamily="49" charset="0"/>
              </a:rPr>
              <a:t>.println</a:t>
            </a:r>
            <a:r>
              <a:rPr lang="en-US" sz="1600" i="1" dirty="0" smtClean="0">
                <a:solidFill>
                  <a:srgbClr val="000000"/>
                </a:solidFill>
                <a:latin typeface="Consolas" pitchFamily="49" charset="0"/>
              </a:rPr>
              <a:t>(</a:t>
            </a:r>
            <a:r>
              <a:rPr lang="en-US" sz="1600" i="1" dirty="0" smtClean="0">
                <a:solidFill>
                  <a:srgbClr val="2A00FF"/>
                </a:solidFill>
                <a:latin typeface="Consolas" pitchFamily="49" charset="0"/>
              </a:rPr>
              <a:t>"Please enter a new number ("</a:t>
            </a:r>
            <a:r>
              <a:rPr lang="en-US" sz="1600" i="1" dirty="0" smtClean="0">
                <a:solidFill>
                  <a:srgbClr val="000000"/>
                </a:solidFill>
                <a:latin typeface="Consolas" pitchFamily="49" charset="0"/>
              </a:rPr>
              <a:t> + </a:t>
            </a:r>
            <a:r>
              <a:rPr lang="en-US" sz="1600" i="1" dirty="0" err="1" smtClean="0">
                <a:solidFill>
                  <a:srgbClr val="000000"/>
                </a:solidFill>
                <a:latin typeface="Consolas" pitchFamily="49" charset="0"/>
              </a:rPr>
              <a:t>i</a:t>
            </a:r>
            <a:r>
              <a:rPr lang="en-US" sz="1600" i="1" dirty="0" smtClean="0">
                <a:solidFill>
                  <a:srgbClr val="000000"/>
                </a:solidFill>
                <a:latin typeface="Consolas" pitchFamily="49" charset="0"/>
              </a:rPr>
              <a:t> + </a:t>
            </a:r>
            <a:r>
              <a:rPr lang="en-US" sz="1600" i="1" dirty="0" smtClean="0">
                <a:solidFill>
                  <a:srgbClr val="2A00FF"/>
                </a:solidFill>
                <a:latin typeface="Consolas" pitchFamily="49" charset="0"/>
              </a:rPr>
              <a:t>" of 10):"</a:t>
            </a:r>
            <a:r>
              <a:rPr lang="en-US" sz="1600" i="1" dirty="0" smtClean="0">
                <a:solidFill>
                  <a:srgbClr val="000000"/>
                </a:solidFill>
                <a:latin typeface="Consolas" pitchFamily="49" charset="0"/>
              </a:rPr>
              <a:t>);</a:t>
            </a:r>
          </a:p>
          <a:p>
            <a:r>
              <a:rPr lang="en-US" sz="1600" b="1" dirty="0" smtClean="0">
                <a:solidFill>
                  <a:srgbClr val="7F0055"/>
                </a:solidFill>
                <a:latin typeface="Consolas" pitchFamily="49" charset="0"/>
              </a:rPr>
              <a:t>      </a:t>
            </a:r>
            <a:r>
              <a:rPr lang="en-US" sz="1600" b="1" dirty="0" err="1" smtClean="0">
                <a:solidFill>
                  <a:srgbClr val="7F0055"/>
                </a:solidFill>
                <a:latin typeface="Consolas" pitchFamily="49" charset="0"/>
              </a:rPr>
              <a:t>int</a:t>
            </a:r>
            <a:r>
              <a:rPr lang="en-US" sz="1600" b="1" dirty="0" smtClean="0">
                <a:solidFill>
                  <a:srgbClr val="000000"/>
                </a:solidFill>
                <a:latin typeface="Consolas" pitchFamily="49" charset="0"/>
              </a:rPr>
              <a:t> input = </a:t>
            </a:r>
            <a:r>
              <a:rPr lang="en-US" sz="1600" b="1" dirty="0" err="1" smtClean="0">
                <a:solidFill>
                  <a:srgbClr val="000000"/>
                </a:solidFill>
                <a:latin typeface="Consolas" pitchFamily="49" charset="0"/>
              </a:rPr>
              <a:t>keyboard.nextInt</a:t>
            </a:r>
            <a:r>
              <a:rPr lang="en-US" sz="1600" b="1" dirty="0" smtClean="0">
                <a:solidFill>
                  <a:srgbClr val="000000"/>
                </a:solidFill>
                <a:latin typeface="Consolas" pitchFamily="49" charset="0"/>
              </a:rPr>
              <a:t>();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</a:rPr>
              <a:t>      product *= input;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</a:rPr>
              <a:t>    }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</a:rPr>
              <a:t>    </a:t>
            </a:r>
            <a:r>
              <a:rPr lang="en-US" sz="1600" dirty="0" err="1" smtClean="0">
                <a:solidFill>
                  <a:srgbClr val="000000"/>
                </a:solidFill>
                <a:latin typeface="Consolas" pitchFamily="49" charset="0"/>
              </a:rPr>
              <a:t>System.</a:t>
            </a:r>
            <a:r>
              <a:rPr lang="en-US" sz="1600" i="1" dirty="0" err="1" smtClean="0">
                <a:solidFill>
                  <a:srgbClr val="0000C0"/>
                </a:solidFill>
                <a:latin typeface="Consolas" pitchFamily="49" charset="0"/>
              </a:rPr>
              <a:t>out</a:t>
            </a:r>
            <a:r>
              <a:rPr lang="en-US" sz="1600" i="1" dirty="0" err="1" smtClean="0">
                <a:solidFill>
                  <a:srgbClr val="000000"/>
                </a:solidFill>
                <a:latin typeface="Consolas" pitchFamily="49" charset="0"/>
              </a:rPr>
              <a:t>.println</a:t>
            </a:r>
            <a:r>
              <a:rPr lang="en-US" sz="1600" i="1" dirty="0" smtClean="0">
                <a:solidFill>
                  <a:srgbClr val="000000"/>
                </a:solidFill>
                <a:latin typeface="Consolas" pitchFamily="49" charset="0"/>
              </a:rPr>
              <a:t>(</a:t>
            </a:r>
            <a:r>
              <a:rPr lang="en-US" sz="1600" i="1" dirty="0" smtClean="0">
                <a:solidFill>
                  <a:srgbClr val="2A00FF"/>
                </a:solidFill>
                <a:latin typeface="Consolas" pitchFamily="49" charset="0"/>
              </a:rPr>
              <a:t>"Total product is: "</a:t>
            </a:r>
            <a:r>
              <a:rPr lang="en-US" sz="1600" i="1" dirty="0" smtClean="0">
                <a:solidFill>
                  <a:srgbClr val="000000"/>
                </a:solidFill>
                <a:latin typeface="Consolas" pitchFamily="49" charset="0"/>
              </a:rPr>
              <a:t> + product);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</a:rPr>
              <a:t>  }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</a:rPr>
              <a:t>}</a:t>
            </a:r>
          </a:p>
        </p:txBody>
      </p:sp>
      <p:sp>
        <p:nvSpPr>
          <p:cNvPr id="5" name="Multiply 4"/>
          <p:cNvSpPr/>
          <p:nvPr/>
        </p:nvSpPr>
        <p:spPr>
          <a:xfrm>
            <a:off x="6364376" y="4256566"/>
            <a:ext cx="2448508" cy="2136901"/>
          </a:xfrm>
          <a:prstGeom prst="mathMultiply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For Loop: Case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 the user input 10 numbers, then output the product of those numbers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62894" y="2577100"/>
            <a:ext cx="8405615" cy="329320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7F0055"/>
                </a:solidFill>
                <a:latin typeface="Consolas" pitchFamily="49" charset="0"/>
              </a:rPr>
              <a:t>import</a:t>
            </a:r>
            <a:r>
              <a:rPr lang="en-US" sz="1600" b="1" dirty="0" smtClean="0">
                <a:solidFill>
                  <a:srgbClr val="000000"/>
                </a:solidFill>
                <a:latin typeface="Consolas" pitchFamily="49" charset="0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Consolas" pitchFamily="49" charset="0"/>
              </a:rPr>
              <a:t>java.util.Scanner</a:t>
            </a:r>
            <a:r>
              <a:rPr lang="en-US" sz="1600" b="1" dirty="0" smtClean="0">
                <a:solidFill>
                  <a:srgbClr val="000000"/>
                </a:solidFill>
                <a:latin typeface="Consolas" pitchFamily="49" charset="0"/>
              </a:rPr>
              <a:t>;</a:t>
            </a:r>
            <a:endParaRPr lang="en-US" sz="1600" dirty="0" smtClean="0">
              <a:latin typeface="Consolas" pitchFamily="49" charset="0"/>
            </a:endParaRPr>
          </a:p>
          <a:p>
            <a:r>
              <a:rPr lang="en-US" sz="1600" b="1" dirty="0" smtClean="0">
                <a:solidFill>
                  <a:srgbClr val="7F0055"/>
                </a:solidFill>
                <a:latin typeface="Consolas" pitchFamily="49" charset="0"/>
              </a:rPr>
              <a:t>public</a:t>
            </a:r>
            <a:r>
              <a:rPr lang="en-US" sz="1600" b="1" dirty="0" smtClean="0">
                <a:solidFill>
                  <a:srgbClr val="000000"/>
                </a:solidFill>
                <a:latin typeface="Consolas" pitchFamily="49" charset="0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 pitchFamily="49" charset="0"/>
              </a:rPr>
              <a:t>class</a:t>
            </a:r>
            <a:r>
              <a:rPr lang="en-US" sz="1600" b="1" dirty="0" smtClean="0">
                <a:solidFill>
                  <a:srgbClr val="000000"/>
                </a:solidFill>
                <a:latin typeface="Consolas" pitchFamily="49" charset="0"/>
              </a:rPr>
              <a:t> input {</a:t>
            </a:r>
          </a:p>
          <a:p>
            <a:r>
              <a:rPr lang="en-US" sz="1600" b="1" dirty="0" smtClean="0">
                <a:solidFill>
                  <a:srgbClr val="7F0055"/>
                </a:solidFill>
                <a:latin typeface="Consolas" pitchFamily="49" charset="0"/>
              </a:rPr>
              <a:t>  public</a:t>
            </a:r>
            <a:r>
              <a:rPr lang="en-US" sz="1600" b="1" dirty="0" smtClean="0">
                <a:solidFill>
                  <a:srgbClr val="000000"/>
                </a:solidFill>
                <a:latin typeface="Consolas" pitchFamily="49" charset="0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 pitchFamily="49" charset="0"/>
              </a:rPr>
              <a:t>static</a:t>
            </a:r>
            <a:r>
              <a:rPr lang="en-US" sz="1600" b="1" dirty="0" smtClean="0">
                <a:solidFill>
                  <a:srgbClr val="000000"/>
                </a:solidFill>
                <a:latin typeface="Consolas" pitchFamily="49" charset="0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 pitchFamily="49" charset="0"/>
              </a:rPr>
              <a:t>void</a:t>
            </a:r>
            <a:r>
              <a:rPr lang="en-US" sz="1600" b="1" dirty="0" smtClean="0">
                <a:solidFill>
                  <a:srgbClr val="000000"/>
                </a:solidFill>
                <a:latin typeface="Consolas" pitchFamily="49" charset="0"/>
              </a:rPr>
              <a:t> main(String[] </a:t>
            </a:r>
            <a:r>
              <a:rPr lang="en-US" sz="1600" b="1" dirty="0" err="1" smtClean="0">
                <a:solidFill>
                  <a:srgbClr val="000000"/>
                </a:solidFill>
                <a:latin typeface="Consolas" pitchFamily="49" charset="0"/>
              </a:rPr>
              <a:t>args</a:t>
            </a:r>
            <a:r>
              <a:rPr lang="en-US" sz="1600" b="1" dirty="0" smtClean="0">
                <a:solidFill>
                  <a:srgbClr val="000000"/>
                </a:solidFill>
                <a:latin typeface="Consolas" pitchFamily="49" charset="0"/>
              </a:rPr>
              <a:t>) {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</a:rPr>
              <a:t>    Scanner keyboard = </a:t>
            </a:r>
            <a:r>
              <a:rPr lang="en-US" sz="1600" b="1" dirty="0" smtClean="0">
                <a:solidFill>
                  <a:srgbClr val="7F0055"/>
                </a:solidFill>
                <a:latin typeface="Consolas" pitchFamily="49" charset="0"/>
              </a:rPr>
              <a:t>new</a:t>
            </a:r>
            <a:r>
              <a:rPr lang="en-US" sz="1600" b="1" dirty="0" smtClean="0">
                <a:solidFill>
                  <a:srgbClr val="000000"/>
                </a:solidFill>
                <a:latin typeface="Consolas" pitchFamily="49" charset="0"/>
              </a:rPr>
              <a:t> Scanner(</a:t>
            </a:r>
            <a:r>
              <a:rPr lang="en-US" sz="1600" b="1" dirty="0" err="1" smtClean="0">
                <a:solidFill>
                  <a:srgbClr val="000000"/>
                </a:solidFill>
                <a:latin typeface="Consolas" pitchFamily="49" charset="0"/>
              </a:rPr>
              <a:t>System.</a:t>
            </a:r>
            <a:r>
              <a:rPr lang="en-US" sz="1600" b="1" i="1" dirty="0" err="1" smtClean="0">
                <a:solidFill>
                  <a:srgbClr val="0000C0"/>
                </a:solidFill>
                <a:latin typeface="Consolas" pitchFamily="49" charset="0"/>
              </a:rPr>
              <a:t>in</a:t>
            </a:r>
            <a:r>
              <a:rPr lang="en-US" sz="1600" b="1" i="1" dirty="0" smtClean="0">
                <a:solidFill>
                  <a:srgbClr val="000000"/>
                </a:solidFill>
                <a:latin typeface="Consolas" pitchFamily="49" charset="0"/>
              </a:rPr>
              <a:t>);</a:t>
            </a:r>
          </a:p>
          <a:p>
            <a:r>
              <a:rPr lang="en-US" sz="1600" b="1" dirty="0" smtClean="0">
                <a:solidFill>
                  <a:srgbClr val="7F0055"/>
                </a:solidFill>
                <a:latin typeface="Consolas" pitchFamily="49" charset="0"/>
              </a:rPr>
              <a:t>    </a:t>
            </a:r>
            <a:r>
              <a:rPr lang="en-US" sz="1600" b="1" dirty="0" err="1" smtClean="0">
                <a:solidFill>
                  <a:srgbClr val="7F0055"/>
                </a:solidFill>
                <a:latin typeface="Consolas" pitchFamily="49" charset="0"/>
              </a:rPr>
              <a:t>int</a:t>
            </a:r>
            <a:r>
              <a:rPr lang="en-US" sz="1600" b="1" dirty="0" smtClean="0">
                <a:solidFill>
                  <a:srgbClr val="000000"/>
                </a:solidFill>
                <a:latin typeface="Consolas" pitchFamily="49" charset="0"/>
              </a:rPr>
              <a:t> product = </a:t>
            </a:r>
            <a:r>
              <a:rPr lang="en-US" sz="1600" b="1" dirty="0" smtClean="0">
                <a:solidFill>
                  <a:srgbClr val="FF0000"/>
                </a:solidFill>
                <a:latin typeface="Consolas" pitchFamily="49" charset="0"/>
              </a:rPr>
              <a:t>1</a:t>
            </a:r>
            <a:r>
              <a:rPr lang="en-US" sz="1600" b="1" dirty="0" smtClean="0">
                <a:solidFill>
                  <a:srgbClr val="000000"/>
                </a:solidFill>
                <a:latin typeface="Consolas" pitchFamily="49" charset="0"/>
              </a:rPr>
              <a:t>;</a:t>
            </a:r>
          </a:p>
          <a:p>
            <a:r>
              <a:rPr lang="nn-NO" sz="1600" b="1" dirty="0" smtClean="0">
                <a:solidFill>
                  <a:srgbClr val="7F0055"/>
                </a:solidFill>
                <a:latin typeface="Consolas" pitchFamily="49" charset="0"/>
              </a:rPr>
              <a:t>    for</a:t>
            </a:r>
            <a:r>
              <a:rPr lang="nn-NO" sz="1600" b="1" dirty="0" smtClean="0">
                <a:solidFill>
                  <a:srgbClr val="000000"/>
                </a:solidFill>
                <a:latin typeface="Consolas" pitchFamily="49" charset="0"/>
              </a:rPr>
              <a:t> (</a:t>
            </a:r>
            <a:r>
              <a:rPr lang="nn-NO" sz="1600" b="1" dirty="0" smtClean="0">
                <a:solidFill>
                  <a:srgbClr val="7F0055"/>
                </a:solidFill>
                <a:latin typeface="Consolas" pitchFamily="49" charset="0"/>
              </a:rPr>
              <a:t>int</a:t>
            </a:r>
            <a:r>
              <a:rPr lang="nn-NO" sz="1600" b="1" dirty="0" smtClean="0">
                <a:solidFill>
                  <a:srgbClr val="000000"/>
                </a:solidFill>
                <a:latin typeface="Consolas" pitchFamily="49" charset="0"/>
              </a:rPr>
              <a:t> i = 1; i &lt;= 10; i++) {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</a:rPr>
              <a:t>      </a:t>
            </a:r>
            <a:r>
              <a:rPr lang="en-US" sz="1600" dirty="0" err="1" smtClean="0">
                <a:solidFill>
                  <a:srgbClr val="000000"/>
                </a:solidFill>
                <a:latin typeface="Consolas" pitchFamily="49" charset="0"/>
              </a:rPr>
              <a:t>System.</a:t>
            </a:r>
            <a:r>
              <a:rPr lang="en-US" sz="1600" i="1" dirty="0" err="1" smtClean="0">
                <a:solidFill>
                  <a:srgbClr val="0000C0"/>
                </a:solidFill>
                <a:latin typeface="Consolas" pitchFamily="49" charset="0"/>
              </a:rPr>
              <a:t>out</a:t>
            </a:r>
            <a:r>
              <a:rPr lang="en-US" sz="1600" i="1" dirty="0" err="1" smtClean="0">
                <a:solidFill>
                  <a:srgbClr val="000000"/>
                </a:solidFill>
                <a:latin typeface="Consolas" pitchFamily="49" charset="0"/>
              </a:rPr>
              <a:t>.println</a:t>
            </a:r>
            <a:r>
              <a:rPr lang="en-US" sz="1600" i="1" dirty="0" smtClean="0">
                <a:solidFill>
                  <a:srgbClr val="000000"/>
                </a:solidFill>
                <a:latin typeface="Consolas" pitchFamily="49" charset="0"/>
              </a:rPr>
              <a:t>(</a:t>
            </a:r>
            <a:r>
              <a:rPr lang="en-US" sz="1600" i="1" dirty="0" smtClean="0">
                <a:solidFill>
                  <a:srgbClr val="2A00FF"/>
                </a:solidFill>
                <a:latin typeface="Consolas" pitchFamily="49" charset="0"/>
              </a:rPr>
              <a:t>"Please enter a new number ("</a:t>
            </a:r>
            <a:r>
              <a:rPr lang="en-US" sz="1600" i="1" dirty="0" smtClean="0">
                <a:solidFill>
                  <a:srgbClr val="000000"/>
                </a:solidFill>
                <a:latin typeface="Consolas" pitchFamily="49" charset="0"/>
              </a:rPr>
              <a:t> + </a:t>
            </a:r>
            <a:r>
              <a:rPr lang="en-US" sz="1600" i="1" dirty="0" err="1" smtClean="0">
                <a:solidFill>
                  <a:srgbClr val="000000"/>
                </a:solidFill>
                <a:latin typeface="Consolas" pitchFamily="49" charset="0"/>
              </a:rPr>
              <a:t>i</a:t>
            </a:r>
            <a:r>
              <a:rPr lang="en-US" sz="1600" i="1" dirty="0" smtClean="0">
                <a:solidFill>
                  <a:srgbClr val="000000"/>
                </a:solidFill>
                <a:latin typeface="Consolas" pitchFamily="49" charset="0"/>
              </a:rPr>
              <a:t> + </a:t>
            </a:r>
            <a:r>
              <a:rPr lang="en-US" sz="1600" i="1" dirty="0" smtClean="0">
                <a:solidFill>
                  <a:srgbClr val="2A00FF"/>
                </a:solidFill>
                <a:latin typeface="Consolas" pitchFamily="49" charset="0"/>
              </a:rPr>
              <a:t>" of 10):"</a:t>
            </a:r>
            <a:r>
              <a:rPr lang="en-US" sz="1600" i="1" dirty="0" smtClean="0">
                <a:solidFill>
                  <a:srgbClr val="000000"/>
                </a:solidFill>
                <a:latin typeface="Consolas" pitchFamily="49" charset="0"/>
              </a:rPr>
              <a:t>);</a:t>
            </a:r>
          </a:p>
          <a:p>
            <a:r>
              <a:rPr lang="en-US" sz="1600" b="1" dirty="0" smtClean="0">
                <a:solidFill>
                  <a:srgbClr val="7F0055"/>
                </a:solidFill>
                <a:latin typeface="Consolas" pitchFamily="49" charset="0"/>
              </a:rPr>
              <a:t>      </a:t>
            </a:r>
            <a:r>
              <a:rPr lang="en-US" sz="1600" b="1" dirty="0" err="1" smtClean="0">
                <a:solidFill>
                  <a:srgbClr val="7F0055"/>
                </a:solidFill>
                <a:latin typeface="Consolas" pitchFamily="49" charset="0"/>
              </a:rPr>
              <a:t>int</a:t>
            </a:r>
            <a:r>
              <a:rPr lang="en-US" sz="1600" b="1" dirty="0" smtClean="0">
                <a:solidFill>
                  <a:srgbClr val="000000"/>
                </a:solidFill>
                <a:latin typeface="Consolas" pitchFamily="49" charset="0"/>
              </a:rPr>
              <a:t> input = </a:t>
            </a:r>
            <a:r>
              <a:rPr lang="en-US" sz="1600" b="1" dirty="0" err="1" smtClean="0">
                <a:solidFill>
                  <a:srgbClr val="000000"/>
                </a:solidFill>
                <a:latin typeface="Consolas" pitchFamily="49" charset="0"/>
              </a:rPr>
              <a:t>keyboard.nextInt</a:t>
            </a:r>
            <a:r>
              <a:rPr lang="en-US" sz="1600" b="1" dirty="0" smtClean="0">
                <a:solidFill>
                  <a:srgbClr val="000000"/>
                </a:solidFill>
                <a:latin typeface="Consolas" pitchFamily="49" charset="0"/>
              </a:rPr>
              <a:t>();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</a:rPr>
              <a:t>      product *= input;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</a:rPr>
              <a:t>    }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</a:rPr>
              <a:t>    </a:t>
            </a:r>
            <a:r>
              <a:rPr lang="en-US" sz="1600" dirty="0" err="1" smtClean="0">
                <a:solidFill>
                  <a:srgbClr val="000000"/>
                </a:solidFill>
                <a:latin typeface="Consolas" pitchFamily="49" charset="0"/>
              </a:rPr>
              <a:t>System.</a:t>
            </a:r>
            <a:r>
              <a:rPr lang="en-US" sz="1600" i="1" dirty="0" err="1" smtClean="0">
                <a:solidFill>
                  <a:srgbClr val="0000C0"/>
                </a:solidFill>
                <a:latin typeface="Consolas" pitchFamily="49" charset="0"/>
              </a:rPr>
              <a:t>out</a:t>
            </a:r>
            <a:r>
              <a:rPr lang="en-US" sz="1600" i="1" dirty="0" err="1" smtClean="0">
                <a:solidFill>
                  <a:srgbClr val="000000"/>
                </a:solidFill>
                <a:latin typeface="Consolas" pitchFamily="49" charset="0"/>
              </a:rPr>
              <a:t>.println</a:t>
            </a:r>
            <a:r>
              <a:rPr lang="en-US" sz="1600" i="1" dirty="0" smtClean="0">
                <a:solidFill>
                  <a:srgbClr val="000000"/>
                </a:solidFill>
                <a:latin typeface="Consolas" pitchFamily="49" charset="0"/>
              </a:rPr>
              <a:t>(</a:t>
            </a:r>
            <a:r>
              <a:rPr lang="en-US" sz="1600" i="1" dirty="0" smtClean="0">
                <a:solidFill>
                  <a:srgbClr val="2A00FF"/>
                </a:solidFill>
                <a:latin typeface="Consolas" pitchFamily="49" charset="0"/>
              </a:rPr>
              <a:t>"Total product is: "</a:t>
            </a:r>
            <a:r>
              <a:rPr lang="en-US" sz="1600" i="1" dirty="0" smtClean="0">
                <a:solidFill>
                  <a:srgbClr val="000000"/>
                </a:solidFill>
                <a:latin typeface="Consolas" pitchFamily="49" charset="0"/>
              </a:rPr>
              <a:t> + product);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</a:rPr>
              <a:t>  }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Ending a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know number of loop iterations?</a:t>
            </a:r>
          </a:p>
          <a:p>
            <a:pPr lvl="1"/>
            <a:r>
              <a:rPr lang="en-US" dirty="0" smtClean="0"/>
              <a:t>Count-controlled loops</a:t>
            </a:r>
          </a:p>
          <a:p>
            <a:pPr lvl="1"/>
            <a:r>
              <a:rPr lang="en-US" b="1" i="1" dirty="0" smtClean="0"/>
              <a:t>for(count = 0; count &lt; iterations; count++)</a:t>
            </a:r>
          </a:p>
          <a:p>
            <a:r>
              <a:rPr lang="en-US" dirty="0" smtClean="0"/>
              <a:t>User controlled ending</a:t>
            </a:r>
          </a:p>
          <a:p>
            <a:pPr lvl="1"/>
            <a:r>
              <a:rPr lang="en-US" dirty="0" smtClean="0"/>
              <a:t>Ask-before-iterating (e.g. “yes/no”)</a:t>
            </a:r>
          </a:p>
          <a:p>
            <a:pPr lvl="1"/>
            <a:r>
              <a:rPr lang="en-US" dirty="0" smtClean="0"/>
              <a:t>Sentinel value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Count-Controlled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We’ve seen it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73019" y="2346036"/>
            <a:ext cx="6567054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7F0055"/>
                </a:solidFill>
                <a:latin typeface="Consolas" pitchFamily="49" charset="0"/>
              </a:rPr>
              <a:t>for</a:t>
            </a:r>
            <a:r>
              <a:rPr lang="en-US" sz="2000" b="1" dirty="0" smtClean="0">
                <a:solidFill>
                  <a:srgbClr val="000000"/>
                </a:solidFill>
                <a:latin typeface="Consolas" pitchFamily="49" charset="0"/>
              </a:rPr>
              <a:t> (</a:t>
            </a:r>
            <a:r>
              <a:rPr lang="en-US" sz="2000" b="1" dirty="0" smtClean="0">
                <a:solidFill>
                  <a:srgbClr val="FF0000"/>
                </a:solidFill>
                <a:latin typeface="Consolas" pitchFamily="49" charset="0"/>
              </a:rPr>
              <a:t>count = 1; count &lt;= number; count</a:t>
            </a:r>
            <a:r>
              <a:rPr lang="en-US" sz="2000" b="1" dirty="0" smtClean="0">
                <a:solidFill>
                  <a:srgbClr val="FF0000"/>
                </a:solidFill>
                <a:latin typeface="Consolas" pitchFamily="49" charset="0"/>
              </a:rPr>
              <a:t>++</a:t>
            </a:r>
            <a:r>
              <a:rPr lang="en-US" sz="2000" b="1" dirty="0" smtClean="0">
                <a:solidFill>
                  <a:srgbClr val="000000"/>
                </a:solidFill>
                <a:latin typeface="Consolas" pitchFamily="49" charset="0"/>
              </a:rPr>
              <a:t>) </a:t>
            </a:r>
            <a:r>
              <a:rPr lang="en-US" sz="2000" b="1" dirty="0" smtClean="0">
                <a:solidFill>
                  <a:srgbClr val="000000"/>
                </a:solidFill>
                <a:latin typeface="Consolas" pitchFamily="49" charset="0"/>
              </a:rPr>
              <a:t>{</a:t>
            </a:r>
          </a:p>
          <a:p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</a:rPr>
              <a:t>  // all the actions</a:t>
            </a:r>
            <a:r>
              <a:rPr lang="en-US" sz="2000" dirty="0" smtClean="0">
                <a:latin typeface="Consolas" pitchFamily="49" charset="0"/>
              </a:rPr>
              <a:t>  </a:t>
            </a:r>
            <a:endParaRPr lang="en-US" sz="2000" b="1" dirty="0" smtClean="0">
              <a:solidFill>
                <a:srgbClr val="FF0000"/>
              </a:solidFill>
              <a:latin typeface="Consolas" pitchFamily="49" charset="0"/>
            </a:endParaRPr>
          </a:p>
          <a:p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</a:rPr>
              <a:t>}</a:t>
            </a:r>
            <a:endParaRPr lang="en-US" sz="2000" dirty="0">
              <a:latin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Ask-Before-Iterating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Quit loop when the input is not yes</a:t>
            </a:r>
          </a:p>
          <a:p>
            <a:pPr lvl="1"/>
            <a:r>
              <a:rPr lang="en-US" dirty="0" smtClean="0"/>
              <a:t>Why don’t we initialize </a:t>
            </a:r>
            <a:r>
              <a:rPr lang="en-US" b="1" i="1" dirty="0" smtClean="0"/>
              <a:t>answer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02792" y="2974109"/>
            <a:ext cx="7151317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onsolas" pitchFamily="49" charset="0"/>
              </a:rPr>
              <a:t>String answer;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nsolas" pitchFamily="49" charset="0"/>
              </a:rPr>
              <a:t>do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</a:rPr>
              <a:t> {</a:t>
            </a:r>
          </a:p>
          <a:p>
            <a:r>
              <a:rPr lang="en-US" dirty="0" smtClean="0">
                <a:solidFill>
                  <a:srgbClr val="3F7F5F"/>
                </a:solidFill>
                <a:latin typeface="Consolas" pitchFamily="49" charset="0"/>
              </a:rPr>
              <a:t>	// do stuff in your code here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itchFamily="49" charset="0"/>
              </a:rPr>
              <a:t>	</a:t>
            </a:r>
            <a:r>
              <a:rPr lang="en-US" dirty="0" err="1" smtClean="0">
                <a:solidFill>
                  <a:srgbClr val="000000"/>
                </a:solidFill>
                <a:latin typeface="Consolas" pitchFamily="49" charset="0"/>
              </a:rPr>
              <a:t>System.</a:t>
            </a:r>
            <a:r>
              <a:rPr lang="en-US" i="1" dirty="0" err="1" smtClean="0">
                <a:solidFill>
                  <a:srgbClr val="0000C0"/>
                </a:solidFill>
                <a:latin typeface="Consolas" pitchFamily="49" charset="0"/>
              </a:rPr>
              <a:t>out</a:t>
            </a:r>
            <a:r>
              <a:rPr lang="en-US" i="1" dirty="0" err="1" smtClean="0">
                <a:solidFill>
                  <a:srgbClr val="000000"/>
                </a:solidFill>
                <a:latin typeface="Consolas" pitchFamily="49" charset="0"/>
              </a:rPr>
              <a:t>.print</a:t>
            </a:r>
            <a:r>
              <a:rPr lang="en-US" i="1" dirty="0" smtClean="0">
                <a:solidFill>
                  <a:srgbClr val="000000"/>
                </a:solidFill>
                <a:latin typeface="Consolas" pitchFamily="49" charset="0"/>
              </a:rPr>
              <a:t>(</a:t>
            </a:r>
            <a:r>
              <a:rPr lang="en-US" i="1" dirty="0" smtClean="0">
                <a:solidFill>
                  <a:srgbClr val="2A00FF"/>
                </a:solidFill>
                <a:latin typeface="Consolas" pitchFamily="49" charset="0"/>
              </a:rPr>
              <a:t>"Continue? yes/no"</a:t>
            </a:r>
            <a:r>
              <a:rPr lang="en-US" i="1" dirty="0" smtClean="0">
                <a:solidFill>
                  <a:srgbClr val="000000"/>
                </a:solidFill>
                <a:latin typeface="Consolas" pitchFamily="49" charset="0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itchFamily="49" charset="0"/>
              </a:rPr>
              <a:t>	answer = </a:t>
            </a:r>
            <a:r>
              <a:rPr lang="en-US" dirty="0" err="1" smtClean="0">
                <a:solidFill>
                  <a:srgbClr val="000000"/>
                </a:solidFill>
                <a:latin typeface="Consolas" pitchFamily="49" charset="0"/>
              </a:rPr>
              <a:t>keyboard.next</a:t>
            </a:r>
            <a:r>
              <a:rPr lang="en-US" dirty="0" smtClean="0">
                <a:solidFill>
                  <a:srgbClr val="000000"/>
                </a:solidFill>
                <a:latin typeface="Consolas" pitchFamily="49" charset="0"/>
              </a:rPr>
              <a:t>();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itchFamily="49" charset="0"/>
              </a:rPr>
              <a:t>} </a:t>
            </a:r>
            <a:r>
              <a:rPr lang="en-US" b="1" dirty="0" smtClean="0">
                <a:solidFill>
                  <a:srgbClr val="7F0055"/>
                </a:solidFill>
                <a:latin typeface="Consolas" pitchFamily="49" charset="0"/>
              </a:rPr>
              <a:t>while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</a:rPr>
              <a:t> (</a:t>
            </a:r>
            <a:r>
              <a:rPr lang="en-US" b="1" dirty="0" err="1" smtClean="0">
                <a:solidFill>
                  <a:srgbClr val="000000"/>
                </a:solidFill>
                <a:latin typeface="Consolas" pitchFamily="49" charset="0"/>
              </a:rPr>
              <a:t>answer.equalsIgnoreCase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</a:rPr>
              <a:t>(</a:t>
            </a:r>
            <a:r>
              <a:rPr lang="en-US" b="1" dirty="0" smtClean="0">
                <a:solidFill>
                  <a:srgbClr val="2A00FF"/>
                </a:solidFill>
                <a:latin typeface="Consolas" pitchFamily="49" charset="0"/>
              </a:rPr>
              <a:t>"yes"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</a:rPr>
              <a:t>));</a:t>
            </a:r>
            <a:endParaRPr lang="en-US" dirty="0">
              <a:latin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Ask-Before-Iterating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Quit loop when the input is not yes</a:t>
            </a:r>
          </a:p>
          <a:p>
            <a:pPr lvl="1"/>
            <a:r>
              <a:rPr lang="en-US" dirty="0" smtClean="0"/>
              <a:t>Using a while loop</a:t>
            </a:r>
          </a:p>
          <a:p>
            <a:pPr lvl="1"/>
            <a:r>
              <a:rPr lang="en-US" b="1" i="1" dirty="0" smtClean="0"/>
              <a:t>answer</a:t>
            </a:r>
            <a:r>
              <a:rPr lang="en-US" dirty="0" smtClean="0"/>
              <a:t> has to be initialized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02792" y="3373943"/>
            <a:ext cx="6981398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onsolas" pitchFamily="49" charset="0"/>
              </a:rPr>
              <a:t>String answer = </a:t>
            </a:r>
            <a:r>
              <a:rPr lang="en-US" dirty="0" smtClean="0">
                <a:solidFill>
                  <a:srgbClr val="2A00FF"/>
                </a:solidFill>
                <a:latin typeface="Consolas" pitchFamily="49" charset="0"/>
              </a:rPr>
              <a:t>"YES"</a:t>
            </a:r>
            <a:r>
              <a:rPr lang="en-US" dirty="0" smtClean="0">
                <a:solidFill>
                  <a:srgbClr val="000000"/>
                </a:solidFill>
                <a:latin typeface="Consolas" pitchFamily="49" charset="0"/>
              </a:rPr>
              <a:t>;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nsolas" pitchFamily="49" charset="0"/>
              </a:rPr>
              <a:t>while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</a:rPr>
              <a:t> (</a:t>
            </a:r>
            <a:r>
              <a:rPr lang="en-US" b="1" dirty="0" err="1" smtClean="0">
                <a:solidFill>
                  <a:srgbClr val="000000"/>
                </a:solidFill>
                <a:latin typeface="Consolas" pitchFamily="49" charset="0"/>
              </a:rPr>
              <a:t>answer.equalsIgnoreCase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</a:rPr>
              <a:t>(</a:t>
            </a:r>
            <a:r>
              <a:rPr lang="en-US" b="1" dirty="0" smtClean="0">
                <a:solidFill>
                  <a:srgbClr val="2A00FF"/>
                </a:solidFill>
                <a:latin typeface="Consolas" pitchFamily="49" charset="0"/>
              </a:rPr>
              <a:t>"yes"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</a:rPr>
              <a:t>)) {</a:t>
            </a:r>
          </a:p>
          <a:p>
            <a:r>
              <a:rPr lang="en-US" dirty="0" smtClean="0">
                <a:solidFill>
                  <a:srgbClr val="3F7F5F"/>
                </a:solidFill>
                <a:latin typeface="Consolas" pitchFamily="49" charset="0"/>
              </a:rPr>
              <a:t>	// do stuff in your code here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itchFamily="49" charset="0"/>
              </a:rPr>
              <a:t>	</a:t>
            </a:r>
            <a:r>
              <a:rPr lang="en-US" dirty="0" err="1" smtClean="0">
                <a:solidFill>
                  <a:srgbClr val="000000"/>
                </a:solidFill>
                <a:latin typeface="Consolas" pitchFamily="49" charset="0"/>
              </a:rPr>
              <a:t>System.</a:t>
            </a:r>
            <a:r>
              <a:rPr lang="en-US" i="1" dirty="0" err="1" smtClean="0">
                <a:solidFill>
                  <a:srgbClr val="0000C0"/>
                </a:solidFill>
                <a:latin typeface="Consolas" pitchFamily="49" charset="0"/>
              </a:rPr>
              <a:t>out</a:t>
            </a:r>
            <a:r>
              <a:rPr lang="en-US" i="1" dirty="0" err="1" smtClean="0">
                <a:solidFill>
                  <a:srgbClr val="000000"/>
                </a:solidFill>
                <a:latin typeface="Consolas" pitchFamily="49" charset="0"/>
              </a:rPr>
              <a:t>.print</a:t>
            </a:r>
            <a:r>
              <a:rPr lang="en-US" i="1" dirty="0" smtClean="0">
                <a:solidFill>
                  <a:srgbClr val="000000"/>
                </a:solidFill>
                <a:latin typeface="Consolas" pitchFamily="49" charset="0"/>
              </a:rPr>
              <a:t>(</a:t>
            </a:r>
            <a:r>
              <a:rPr lang="en-US" i="1" dirty="0" smtClean="0">
                <a:solidFill>
                  <a:srgbClr val="2A00FF"/>
                </a:solidFill>
                <a:latin typeface="Consolas" pitchFamily="49" charset="0"/>
              </a:rPr>
              <a:t>"Continue? yes/no"</a:t>
            </a:r>
            <a:r>
              <a:rPr lang="en-US" i="1" dirty="0" smtClean="0">
                <a:solidFill>
                  <a:srgbClr val="000000"/>
                </a:solidFill>
                <a:latin typeface="Consolas" pitchFamily="49" charset="0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itchFamily="49" charset="0"/>
              </a:rPr>
              <a:t>	answer = </a:t>
            </a:r>
            <a:r>
              <a:rPr lang="en-US" dirty="0" err="1" smtClean="0">
                <a:solidFill>
                  <a:srgbClr val="000000"/>
                </a:solidFill>
                <a:latin typeface="Consolas" pitchFamily="49" charset="0"/>
              </a:rPr>
              <a:t>keyboard.next</a:t>
            </a:r>
            <a:r>
              <a:rPr lang="en-US" dirty="0" smtClean="0">
                <a:solidFill>
                  <a:srgbClr val="000000"/>
                </a:solidFill>
                <a:latin typeface="Consolas" pitchFamily="49" charset="0"/>
              </a:rPr>
              <a:t>();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Ask-Before-Iterating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Quit loop when the input is negative</a:t>
            </a:r>
          </a:p>
          <a:p>
            <a:pPr lvl="1"/>
            <a:r>
              <a:rPr lang="en-US" dirty="0" smtClean="0"/>
              <a:t>Think about initializations – is this the best way to do it?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46585" y="2819945"/>
            <a:ext cx="6019597" cy="28623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olidFill>
                  <a:srgbClr val="000000"/>
                </a:solidFill>
                <a:latin typeface="Consolas" pitchFamily="49" charset="0"/>
              </a:rPr>
              <a:t>System.</a:t>
            </a:r>
            <a:r>
              <a:rPr lang="en-US" sz="2000" i="1" dirty="0" err="1" smtClean="0">
                <a:solidFill>
                  <a:srgbClr val="0000C0"/>
                </a:solidFill>
                <a:latin typeface="Consolas" pitchFamily="49" charset="0"/>
              </a:rPr>
              <a:t>out</a:t>
            </a:r>
            <a:r>
              <a:rPr lang="en-US" sz="2000" i="1" dirty="0" err="1" smtClean="0">
                <a:solidFill>
                  <a:srgbClr val="000000"/>
                </a:solidFill>
                <a:latin typeface="Consolas" pitchFamily="49" charset="0"/>
              </a:rPr>
              <a:t>.print</a:t>
            </a:r>
            <a:r>
              <a:rPr lang="en-US" sz="2000" i="1" dirty="0" smtClean="0">
                <a:solidFill>
                  <a:srgbClr val="000000"/>
                </a:solidFill>
                <a:latin typeface="Consolas" pitchFamily="49" charset="0"/>
              </a:rPr>
              <a:t>(</a:t>
            </a:r>
            <a:r>
              <a:rPr lang="en-US" sz="2000" i="1" dirty="0" smtClean="0">
                <a:solidFill>
                  <a:srgbClr val="2A00FF"/>
                </a:solidFill>
                <a:latin typeface="Consolas" pitchFamily="49" charset="0"/>
              </a:rPr>
              <a:t>"enter a negative </a:t>
            </a:r>
            <a:br>
              <a:rPr lang="en-US" sz="2000" i="1" dirty="0" smtClean="0">
                <a:solidFill>
                  <a:srgbClr val="2A00FF"/>
                </a:solidFill>
                <a:latin typeface="Consolas" pitchFamily="49" charset="0"/>
              </a:rPr>
            </a:br>
            <a:r>
              <a:rPr lang="en-US" sz="2000" i="1" dirty="0" smtClean="0">
                <a:solidFill>
                  <a:srgbClr val="2A00FF"/>
                </a:solidFill>
                <a:latin typeface="Consolas" pitchFamily="49" charset="0"/>
              </a:rPr>
              <a:t>					number to end the loop"</a:t>
            </a:r>
            <a:r>
              <a:rPr lang="en-US" sz="2000" i="1" dirty="0" smtClean="0">
                <a:solidFill>
                  <a:srgbClr val="000000"/>
                </a:solidFill>
                <a:latin typeface="Consolas" pitchFamily="49" charset="0"/>
              </a:rPr>
              <a:t>);</a:t>
            </a:r>
          </a:p>
          <a:p>
            <a:r>
              <a:rPr lang="en-US" sz="2000" b="1" dirty="0" err="1" smtClean="0">
                <a:solidFill>
                  <a:srgbClr val="7F0055"/>
                </a:solidFill>
                <a:latin typeface="Consolas" pitchFamily="49" charset="0"/>
              </a:rPr>
              <a:t>int</a:t>
            </a:r>
            <a:r>
              <a:rPr lang="en-US" sz="2000" b="1" dirty="0" smtClean="0">
                <a:solidFill>
                  <a:srgbClr val="000000"/>
                </a:solidFill>
                <a:latin typeface="Consolas" pitchFamily="49" charset="0"/>
              </a:rPr>
              <a:t> next = </a:t>
            </a:r>
            <a:r>
              <a:rPr lang="en-US" sz="2000" b="1" dirty="0" err="1" smtClean="0">
                <a:solidFill>
                  <a:srgbClr val="000000"/>
                </a:solidFill>
                <a:latin typeface="Consolas" pitchFamily="49" charset="0"/>
              </a:rPr>
              <a:t>keyboard.nextInt</a:t>
            </a:r>
            <a:r>
              <a:rPr lang="en-US" sz="2000" b="1" dirty="0" smtClean="0">
                <a:solidFill>
                  <a:srgbClr val="000000"/>
                </a:solidFill>
                <a:latin typeface="Consolas" pitchFamily="49" charset="0"/>
              </a:rPr>
              <a:t>();</a:t>
            </a:r>
          </a:p>
          <a:p>
            <a:r>
              <a:rPr lang="en-US" sz="2000" b="1" dirty="0" err="1" smtClean="0">
                <a:solidFill>
                  <a:srgbClr val="7F0055"/>
                </a:solidFill>
                <a:latin typeface="Consolas" pitchFamily="49" charset="0"/>
              </a:rPr>
              <a:t>int</a:t>
            </a:r>
            <a:r>
              <a:rPr lang="en-US" sz="2000" b="1" dirty="0" smtClean="0">
                <a:solidFill>
                  <a:srgbClr val="000000"/>
                </a:solidFill>
                <a:latin typeface="Consolas" pitchFamily="49" charset="0"/>
              </a:rPr>
              <a:t> </a:t>
            </a:r>
            <a:r>
              <a:rPr lang="en-US" sz="2000" b="1" dirty="0" smtClean="0">
                <a:solidFill>
                  <a:srgbClr val="000000"/>
                </a:solidFill>
                <a:highlight>
                  <a:srgbClr val="F0D8A8"/>
                </a:highlight>
                <a:latin typeface="Consolas" pitchFamily="49" charset="0"/>
              </a:rPr>
              <a:t>sum = 0;</a:t>
            </a:r>
          </a:p>
          <a:p>
            <a:r>
              <a:rPr lang="en-US" sz="2000" b="1" dirty="0" smtClean="0">
                <a:solidFill>
                  <a:srgbClr val="7F0055"/>
                </a:solidFill>
                <a:latin typeface="Consolas" pitchFamily="49" charset="0"/>
              </a:rPr>
              <a:t>while</a:t>
            </a:r>
            <a:r>
              <a:rPr lang="en-US" sz="2000" b="1" dirty="0" smtClean="0">
                <a:solidFill>
                  <a:srgbClr val="000000"/>
                </a:solidFill>
                <a:latin typeface="Consolas" pitchFamily="49" charset="0"/>
              </a:rPr>
              <a:t> (next &gt;= 0) {</a:t>
            </a:r>
          </a:p>
          <a:p>
            <a:r>
              <a:rPr lang="en-US" sz="2000" dirty="0" smtClean="0">
                <a:solidFill>
                  <a:srgbClr val="000000"/>
                </a:solidFill>
                <a:highlight>
                  <a:srgbClr val="F0D8A8"/>
                </a:highlight>
                <a:latin typeface="Consolas" pitchFamily="49" charset="0"/>
              </a:rPr>
              <a:t>	sum = </a:t>
            </a:r>
            <a:r>
              <a:rPr lang="en-US" sz="2000" dirty="0" smtClean="0">
                <a:solidFill>
                  <a:srgbClr val="000000"/>
                </a:solidFill>
                <a:highlight>
                  <a:srgbClr val="D4D4D4"/>
                </a:highlight>
                <a:latin typeface="Consolas" pitchFamily="49" charset="0"/>
              </a:rPr>
              <a:t>sum + next;</a:t>
            </a:r>
          </a:p>
          <a:p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</a:rPr>
              <a:t>	</a:t>
            </a:r>
            <a:r>
              <a:rPr lang="en-US" sz="2000" dirty="0" err="1" smtClean="0">
                <a:solidFill>
                  <a:srgbClr val="000000"/>
                </a:solidFill>
                <a:latin typeface="Consolas" pitchFamily="49" charset="0"/>
              </a:rPr>
              <a:t>System.</a:t>
            </a:r>
            <a:r>
              <a:rPr lang="en-US" sz="2000" i="1" dirty="0" err="1" smtClean="0">
                <a:solidFill>
                  <a:srgbClr val="0000C0"/>
                </a:solidFill>
                <a:latin typeface="Consolas" pitchFamily="49" charset="0"/>
              </a:rPr>
              <a:t>out</a:t>
            </a:r>
            <a:r>
              <a:rPr lang="en-US" sz="2000" i="1" dirty="0" err="1" smtClean="0">
                <a:solidFill>
                  <a:srgbClr val="000000"/>
                </a:solidFill>
                <a:latin typeface="Consolas" pitchFamily="49" charset="0"/>
              </a:rPr>
              <a:t>.print</a:t>
            </a:r>
            <a:r>
              <a:rPr lang="en-US" sz="2000" i="1" dirty="0" smtClean="0">
                <a:solidFill>
                  <a:srgbClr val="000000"/>
                </a:solidFill>
                <a:latin typeface="Consolas" pitchFamily="49" charset="0"/>
              </a:rPr>
              <a:t>(</a:t>
            </a:r>
            <a:r>
              <a:rPr lang="en-US" sz="2000" i="1" dirty="0" smtClean="0">
                <a:solidFill>
                  <a:srgbClr val="2A00FF"/>
                </a:solidFill>
                <a:latin typeface="Consolas" pitchFamily="49" charset="0"/>
              </a:rPr>
              <a:t>"enter a number"</a:t>
            </a:r>
            <a:r>
              <a:rPr lang="en-US" sz="2000" i="1" dirty="0" smtClean="0">
                <a:solidFill>
                  <a:srgbClr val="000000"/>
                </a:solidFill>
                <a:latin typeface="Consolas" pitchFamily="49" charset="0"/>
              </a:rPr>
              <a:t>);</a:t>
            </a:r>
          </a:p>
          <a:p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</a:rPr>
              <a:t>	next = </a:t>
            </a:r>
            <a:r>
              <a:rPr lang="en-US" sz="2000" dirty="0" err="1" smtClean="0">
                <a:solidFill>
                  <a:srgbClr val="000000"/>
                </a:solidFill>
                <a:latin typeface="Consolas" pitchFamily="49" charset="0"/>
              </a:rPr>
              <a:t>keyboard.nextInt</a:t>
            </a:r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</a:rPr>
              <a:t>();</a:t>
            </a:r>
          </a:p>
          <a:p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Nested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can be a loop inside another loop</a:t>
            </a:r>
          </a:p>
          <a:p>
            <a:pPr lvl="1"/>
            <a:r>
              <a:rPr lang="en-US" dirty="0" smtClean="0"/>
              <a:t>Mostly for loops</a:t>
            </a:r>
          </a:p>
          <a:p>
            <a:pPr lvl="1"/>
            <a:endParaRPr lang="en-US" dirty="0" smtClean="0"/>
          </a:p>
          <a:p>
            <a:pPr>
              <a:buClr>
                <a:schemeClr val="folHlink"/>
              </a:buClr>
              <a:buSzPct val="75000"/>
              <a:buNone/>
            </a:pPr>
            <a:r>
              <a:rPr lang="en-US" sz="2400" dirty="0" err="1" smtClean="0">
                <a:solidFill>
                  <a:srgbClr val="7030A0"/>
                </a:solidFill>
                <a:latin typeface="Consolas" pitchFamily="49" charset="0"/>
              </a:rPr>
              <a:t>int</a:t>
            </a:r>
            <a:r>
              <a:rPr lang="en-US" sz="2400" dirty="0" smtClean="0">
                <a:latin typeface="Consolas" pitchFamily="49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Consolas" pitchFamily="49" charset="0"/>
              </a:rPr>
              <a:t>count, count2;</a:t>
            </a:r>
          </a:p>
          <a:p>
            <a:pPr>
              <a:buClr>
                <a:schemeClr val="folHlink"/>
              </a:buClr>
              <a:buSzPct val="75000"/>
              <a:buNone/>
            </a:pPr>
            <a:r>
              <a:rPr lang="en-US" sz="2400" dirty="0" smtClean="0">
                <a:solidFill>
                  <a:schemeClr val="tx1"/>
                </a:solidFill>
                <a:latin typeface="Consolas" pitchFamily="49" charset="0"/>
              </a:rPr>
              <a:t>	</a:t>
            </a:r>
            <a:r>
              <a:rPr lang="en-US" sz="2400" dirty="0" smtClean="0">
                <a:solidFill>
                  <a:srgbClr val="7030A0"/>
                </a:solidFill>
                <a:latin typeface="Consolas" pitchFamily="49" charset="0"/>
              </a:rPr>
              <a:t>for</a:t>
            </a:r>
            <a:r>
              <a:rPr lang="en-US" sz="2400" dirty="0" smtClean="0">
                <a:solidFill>
                  <a:schemeClr val="tx1"/>
                </a:solidFill>
                <a:latin typeface="Consolas" pitchFamily="49" charset="0"/>
              </a:rPr>
              <a:t> (count = 0; count &lt;= 3; count++)</a:t>
            </a:r>
          </a:p>
          <a:p>
            <a:pPr>
              <a:buClr>
                <a:schemeClr val="folHlink"/>
              </a:buClr>
              <a:buSzPct val="75000"/>
              <a:buNone/>
            </a:pPr>
            <a:r>
              <a:rPr lang="en-US" sz="2400" dirty="0" smtClean="0">
                <a:solidFill>
                  <a:schemeClr val="tx1"/>
                </a:solidFill>
                <a:latin typeface="Consolas" pitchFamily="49" charset="0"/>
              </a:rPr>
              <a:t>		</a:t>
            </a:r>
            <a:r>
              <a:rPr lang="en-US" sz="2400" dirty="0" smtClean="0">
                <a:solidFill>
                  <a:srgbClr val="7030A0"/>
                </a:solidFill>
                <a:latin typeface="Consolas" pitchFamily="49" charset="0"/>
              </a:rPr>
              <a:t>for </a:t>
            </a:r>
            <a:r>
              <a:rPr lang="en-US" sz="2400" dirty="0" smtClean="0">
                <a:solidFill>
                  <a:schemeClr val="tx1"/>
                </a:solidFill>
                <a:latin typeface="Consolas" pitchFamily="49" charset="0"/>
              </a:rPr>
              <a:t>(count2 = 0; count2 &lt; count; count2++)</a:t>
            </a:r>
          </a:p>
          <a:p>
            <a:pPr>
              <a:buClr>
                <a:schemeClr val="folHlink"/>
              </a:buClr>
              <a:buSzPct val="75000"/>
              <a:buNone/>
            </a:pPr>
            <a:r>
              <a:rPr lang="en-US" sz="2400" dirty="0" smtClean="0">
                <a:solidFill>
                  <a:schemeClr val="tx1"/>
                </a:solidFill>
                <a:latin typeface="Consolas" pitchFamily="49" charset="0"/>
              </a:rPr>
              <a:t>			</a:t>
            </a:r>
            <a:r>
              <a:rPr lang="en-US" sz="2400" dirty="0" err="1" smtClean="0">
                <a:solidFill>
                  <a:schemeClr val="tx1"/>
                </a:solidFill>
                <a:latin typeface="Consolas" pitchFamily="49" charset="0"/>
              </a:rPr>
              <a:t>System.out.println</a:t>
            </a:r>
            <a:r>
              <a:rPr lang="en-US" sz="2400" dirty="0" smtClean="0">
                <a:solidFill>
                  <a:schemeClr val="tx1"/>
                </a:solidFill>
                <a:latin typeface="Consolas" pitchFamily="49" charset="0"/>
              </a:rPr>
              <a:t>(count2);</a:t>
            </a:r>
          </a:p>
          <a:p>
            <a:endParaRPr lang="en-US" dirty="0" smtClean="0">
              <a:latin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Output?</a:t>
            </a:r>
            <a:endParaRPr lang="en-US" dirty="0"/>
          </a:p>
        </p:txBody>
      </p:sp>
      <p:sp>
        <p:nvSpPr>
          <p:cNvPr id="4" name="Rectangle 24"/>
          <p:cNvSpPr>
            <a:spLocks noChangeArrowheads="1"/>
          </p:cNvSpPr>
          <p:nvPr/>
        </p:nvSpPr>
        <p:spPr bwMode="auto">
          <a:xfrm>
            <a:off x="1219200" y="3683000"/>
            <a:ext cx="5156200" cy="609600"/>
          </a:xfrm>
          <a:prstGeom prst="rect">
            <a:avLst/>
          </a:prstGeom>
          <a:solidFill>
            <a:srgbClr val="89FFF0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" name="Rectangle 14"/>
          <p:cNvSpPr>
            <a:spLocks noChangeArrowheads="1"/>
          </p:cNvSpPr>
          <p:nvPr/>
        </p:nvSpPr>
        <p:spPr bwMode="auto">
          <a:xfrm>
            <a:off x="6540500" y="3124200"/>
            <a:ext cx="1752600" cy="546100"/>
          </a:xfrm>
          <a:prstGeom prst="rect">
            <a:avLst/>
          </a:prstGeom>
          <a:solidFill>
            <a:srgbClr val="FF8074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" name="Rectangle 13"/>
          <p:cNvSpPr>
            <a:spLocks noChangeArrowheads="1"/>
          </p:cNvSpPr>
          <p:nvPr/>
        </p:nvSpPr>
        <p:spPr bwMode="auto">
          <a:xfrm>
            <a:off x="5537200" y="2552700"/>
            <a:ext cx="1536700" cy="495300"/>
          </a:xfrm>
          <a:prstGeom prst="rect">
            <a:avLst/>
          </a:prstGeom>
          <a:solidFill>
            <a:srgbClr val="DA8FFF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3644900" y="3124200"/>
            <a:ext cx="2730500" cy="533400"/>
          </a:xfrm>
          <a:prstGeom prst="rect">
            <a:avLst/>
          </a:prstGeom>
          <a:solidFill>
            <a:srgbClr val="6C91FF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" name="Rectangle 11"/>
          <p:cNvSpPr>
            <a:spLocks noChangeArrowheads="1"/>
          </p:cNvSpPr>
          <p:nvPr/>
        </p:nvSpPr>
        <p:spPr bwMode="auto">
          <a:xfrm>
            <a:off x="1549400" y="3124200"/>
            <a:ext cx="1905000" cy="520700"/>
          </a:xfrm>
          <a:prstGeom prst="rect">
            <a:avLst/>
          </a:prstGeom>
          <a:solidFill>
            <a:srgbClr val="0FFF7D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3441700" y="2552700"/>
            <a:ext cx="1943100" cy="520700"/>
          </a:xfrm>
          <a:prstGeom prst="rect">
            <a:avLst/>
          </a:prstGeom>
          <a:solidFill>
            <a:srgbClr val="EC9414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49400" y="2565400"/>
            <a:ext cx="1689100" cy="469900"/>
          </a:xfrm>
          <a:prstGeom prst="rect">
            <a:avLst/>
          </a:prstGeom>
          <a:solidFill>
            <a:srgbClr val="FFDA4F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392113" y="1905000"/>
            <a:ext cx="8631237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en-US" sz="3200" dirty="0">
                <a:latin typeface="Arial" charset="0"/>
              </a:rPr>
              <a:t>	</a:t>
            </a:r>
            <a:r>
              <a:rPr lang="en-US" sz="3200" dirty="0" err="1">
                <a:latin typeface="Arial" charset="0"/>
              </a:rPr>
              <a:t>int</a:t>
            </a:r>
            <a:r>
              <a:rPr lang="en-US" sz="3200" dirty="0">
                <a:latin typeface="Arial" charset="0"/>
              </a:rPr>
              <a:t> count, </a:t>
            </a:r>
            <a:r>
              <a:rPr lang="en-US" sz="3200" dirty="0" smtClean="0">
                <a:latin typeface="Arial" charset="0"/>
              </a:rPr>
              <a:t>count2;</a:t>
            </a:r>
            <a:endParaRPr lang="en-US" sz="3200" dirty="0">
              <a:latin typeface="Arial" charset="0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en-US" sz="3200" dirty="0">
                <a:latin typeface="Arial" charset="0"/>
              </a:rPr>
              <a:t>	for (count = 0; count &lt;= 3; count++)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en-US" sz="3200" dirty="0">
                <a:latin typeface="Arial" charset="0"/>
              </a:rPr>
              <a:t>		for(count2 = 0; count2 &lt; count; count2++)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en-US" sz="3200" dirty="0">
                <a:latin typeface="Arial" charset="0"/>
              </a:rPr>
              <a:t>			</a:t>
            </a:r>
            <a:r>
              <a:rPr lang="en-US" sz="3200" dirty="0" err="1">
                <a:latin typeface="Arial" charset="0"/>
              </a:rPr>
              <a:t>System.out.println</a:t>
            </a:r>
            <a:r>
              <a:rPr lang="en-US" sz="3200" dirty="0">
                <a:latin typeface="Arial" charset="0"/>
              </a:rPr>
              <a:t>(count2);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n"/>
            </a:pPr>
            <a:endParaRPr lang="en-US" sz="3200" dirty="0">
              <a:latin typeface="Helvetica" pitchFamily="-64" charset="0"/>
            </a:endParaRPr>
          </a:p>
        </p:txBody>
      </p:sp>
      <p:sp>
        <p:nvSpPr>
          <p:cNvPr id="12" name="Text Box 15"/>
          <p:cNvSpPr txBox="1">
            <a:spLocks noChangeArrowheads="1"/>
          </p:cNvSpPr>
          <p:nvPr/>
        </p:nvSpPr>
        <p:spPr bwMode="auto">
          <a:xfrm>
            <a:off x="936625" y="4505325"/>
            <a:ext cx="12253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/>
              <a:t>Count = </a:t>
            </a:r>
            <a:endParaRPr lang="en-US" dirty="0"/>
          </a:p>
        </p:txBody>
      </p:sp>
      <p:sp>
        <p:nvSpPr>
          <p:cNvPr id="13" name="Text Box 16"/>
          <p:cNvSpPr txBox="1">
            <a:spLocks noChangeArrowheads="1"/>
          </p:cNvSpPr>
          <p:nvPr/>
        </p:nvSpPr>
        <p:spPr bwMode="auto">
          <a:xfrm>
            <a:off x="911225" y="5140325"/>
            <a:ext cx="13808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Count2 = </a:t>
            </a:r>
            <a:endParaRPr lang="en-US"/>
          </a:p>
        </p:txBody>
      </p:sp>
      <p:sp>
        <p:nvSpPr>
          <p:cNvPr id="14" name="Text Box 17"/>
          <p:cNvSpPr txBox="1">
            <a:spLocks noChangeArrowheads="1"/>
          </p:cNvSpPr>
          <p:nvPr/>
        </p:nvSpPr>
        <p:spPr bwMode="auto">
          <a:xfrm>
            <a:off x="2447925" y="4467225"/>
            <a:ext cx="3401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0</a:t>
            </a:r>
          </a:p>
        </p:txBody>
      </p:sp>
      <p:sp>
        <p:nvSpPr>
          <p:cNvPr id="15" name="Text Box 18"/>
          <p:cNvSpPr txBox="1">
            <a:spLocks noChangeArrowheads="1"/>
          </p:cNvSpPr>
          <p:nvPr/>
        </p:nvSpPr>
        <p:spPr bwMode="auto">
          <a:xfrm>
            <a:off x="2536825" y="5191125"/>
            <a:ext cx="3401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0</a:t>
            </a:r>
          </a:p>
        </p:txBody>
      </p:sp>
      <p:sp>
        <p:nvSpPr>
          <p:cNvPr id="16" name="Text Box 19"/>
          <p:cNvSpPr txBox="1">
            <a:spLocks noChangeArrowheads="1"/>
          </p:cNvSpPr>
          <p:nvPr/>
        </p:nvSpPr>
        <p:spPr bwMode="auto">
          <a:xfrm>
            <a:off x="2435225" y="4467225"/>
            <a:ext cx="3401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1</a:t>
            </a:r>
          </a:p>
        </p:txBody>
      </p:sp>
      <p:sp>
        <p:nvSpPr>
          <p:cNvPr id="17" name="Text Box 20"/>
          <p:cNvSpPr txBox="1">
            <a:spLocks noChangeArrowheads="1"/>
          </p:cNvSpPr>
          <p:nvPr/>
        </p:nvSpPr>
        <p:spPr bwMode="auto">
          <a:xfrm>
            <a:off x="2536825" y="5191125"/>
            <a:ext cx="3401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1</a:t>
            </a:r>
          </a:p>
        </p:txBody>
      </p:sp>
      <p:sp>
        <p:nvSpPr>
          <p:cNvPr id="18" name="Text Box 21"/>
          <p:cNvSpPr txBox="1">
            <a:spLocks noChangeArrowheads="1"/>
          </p:cNvSpPr>
          <p:nvPr/>
        </p:nvSpPr>
        <p:spPr bwMode="auto">
          <a:xfrm>
            <a:off x="2447925" y="4479925"/>
            <a:ext cx="3401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2</a:t>
            </a:r>
          </a:p>
        </p:txBody>
      </p:sp>
      <p:sp>
        <p:nvSpPr>
          <p:cNvPr id="19" name="Text Box 22"/>
          <p:cNvSpPr txBox="1">
            <a:spLocks noChangeArrowheads="1"/>
          </p:cNvSpPr>
          <p:nvPr/>
        </p:nvSpPr>
        <p:spPr bwMode="auto">
          <a:xfrm>
            <a:off x="2562225" y="5191125"/>
            <a:ext cx="3401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2</a:t>
            </a:r>
          </a:p>
        </p:txBody>
      </p:sp>
      <p:sp>
        <p:nvSpPr>
          <p:cNvPr id="20" name="Text Box 23"/>
          <p:cNvSpPr txBox="1">
            <a:spLocks noChangeArrowheads="1"/>
          </p:cNvSpPr>
          <p:nvPr/>
        </p:nvSpPr>
        <p:spPr bwMode="auto">
          <a:xfrm>
            <a:off x="2460625" y="4479925"/>
            <a:ext cx="3401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/>
              <a:t>3</a:t>
            </a:r>
          </a:p>
        </p:txBody>
      </p:sp>
      <p:sp>
        <p:nvSpPr>
          <p:cNvPr id="21" name="Text Box 26"/>
          <p:cNvSpPr txBox="1">
            <a:spLocks noChangeArrowheads="1"/>
          </p:cNvSpPr>
          <p:nvPr/>
        </p:nvSpPr>
        <p:spPr bwMode="auto">
          <a:xfrm>
            <a:off x="2524125" y="5165725"/>
            <a:ext cx="3401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/>
              <a:t>3</a:t>
            </a:r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2447925" y="4505325"/>
            <a:ext cx="3401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/>
              <a:t>4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814618" y="4505325"/>
            <a:ext cx="3764172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 smtClean="0"/>
              <a:t>Output will be 0, 0, 1, 0, 1, 2</a:t>
            </a:r>
            <a:endParaRPr lang="en-US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3248001" y="5140325"/>
            <a:ext cx="5433026" cy="46166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 smtClean="0"/>
              <a:t>Intuition: exhaustively list all possibilities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1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xit" presetSubtype="0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ntr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1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ntr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xit" presetSubtype="0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" presetClass="entr" presetSubtype="0" fill="hold" grpId="1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" presetClass="exit" presetSubtype="0" fill="hold" grpId="1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" presetClass="entr" presetSubtype="0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" presetClass="entr" presetSubtype="0" fill="hold" grpId="1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1" presetClass="entr" presetSubtype="0" fill="hold" grpId="1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1" presetClass="exit" presetSubtype="0" fill="hold" grpId="1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" presetClass="entr" presetSubtype="0" fill="hold" grpId="1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" presetClass="exit" presetSubtype="0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1" presetClass="entr" presetSubtype="0" fill="hold" grpId="18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1" presetClass="exit" presetSubtype="0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1" presetClass="entr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1" presetClass="exit" presetSubtype="0" fill="hold" grpId="1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1" presetClass="entr" presetSubtype="0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4" grpId="2" animBg="1"/>
      <p:bldP spid="4" grpId="3" animBg="1"/>
      <p:bldP spid="4" grpId="4" animBg="1"/>
      <p:bldP spid="4" grpId="5" animBg="1"/>
      <p:bldP spid="4" grpId="6" animBg="1"/>
      <p:bldP spid="4" grpId="7" animBg="1"/>
      <p:bldP spid="4" grpId="8" animBg="1"/>
      <p:bldP spid="4" grpId="9" animBg="1"/>
      <p:bldP spid="4" grpId="10" animBg="1"/>
      <p:bldP spid="4" grpId="11" animBg="1"/>
      <p:bldP spid="5" grpId="0" animBg="1"/>
      <p:bldP spid="5" grpId="1" animBg="1"/>
      <p:bldP spid="5" grpId="2" animBg="1"/>
      <p:bldP spid="5" grpId="3" animBg="1"/>
      <p:bldP spid="5" grpId="4" animBg="1"/>
      <p:bldP spid="5" grpId="5" animBg="1"/>
      <p:bldP spid="5" grpId="6" animBg="1"/>
      <p:bldP spid="5" grpId="7" animBg="1"/>
      <p:bldP spid="5" grpId="8" animBg="1"/>
      <p:bldP spid="5" grpId="9" animBg="1"/>
      <p:bldP spid="5" grpId="10" animBg="1"/>
      <p:bldP spid="5" grpId="11" animBg="1"/>
      <p:bldP spid="6" grpId="0" animBg="1"/>
      <p:bldP spid="6" grpId="1" animBg="1"/>
      <p:bldP spid="6" grpId="2" animBg="1"/>
      <p:bldP spid="6" grpId="3" animBg="1"/>
      <p:bldP spid="6" grpId="4" animBg="1"/>
      <p:bldP spid="6" grpId="5" animBg="1"/>
      <p:bldP spid="6" grpId="6" animBg="1"/>
      <p:bldP spid="6" grpId="7" animBg="1"/>
      <p:bldP spid="7" grpId="0" animBg="1"/>
      <p:bldP spid="7" grpId="1" animBg="1"/>
      <p:bldP spid="7" grpId="2" animBg="1"/>
      <p:bldP spid="7" grpId="3" animBg="1"/>
      <p:bldP spid="7" grpId="4" animBg="1"/>
      <p:bldP spid="7" grpId="5" animBg="1"/>
      <p:bldP spid="7" grpId="6" animBg="1"/>
      <p:bldP spid="7" grpId="7" animBg="1"/>
      <p:bldP spid="7" grpId="8" animBg="1"/>
      <p:bldP spid="7" grpId="9" animBg="1"/>
      <p:bldP spid="7" grpId="10" animBg="1"/>
      <p:bldP spid="7" grpId="11" animBg="1"/>
      <p:bldP spid="7" grpId="12" animBg="1"/>
      <p:bldP spid="7" grpId="13" animBg="1"/>
      <p:bldP spid="7" grpId="14" animBg="1"/>
      <p:bldP spid="7" grpId="15" animBg="1"/>
      <p:bldP spid="7" grpId="16" animBg="1"/>
      <p:bldP spid="7" grpId="17" animBg="1"/>
      <p:bldP spid="7" grpId="18" animBg="1"/>
      <p:bldP spid="7" grpId="19" animBg="1"/>
      <p:bldP spid="8" grpId="0" animBg="1"/>
      <p:bldP spid="8" grpId="1" animBg="1"/>
      <p:bldP spid="8" grpId="2" animBg="1"/>
      <p:bldP spid="8" grpId="3" animBg="1"/>
      <p:bldP spid="8" grpId="4" animBg="1"/>
      <p:bldP spid="8" grpId="5" animBg="1"/>
      <p:bldP spid="8" grpId="6" animBg="1"/>
      <p:bldP spid="8" grpId="7" animBg="1"/>
      <p:bldP spid="9" grpId="0" animBg="1"/>
      <p:bldP spid="9" grpId="1" animBg="1"/>
      <p:bldP spid="9" grpId="2" animBg="1"/>
      <p:bldP spid="9" grpId="3" animBg="1"/>
      <p:bldP spid="9" grpId="4" animBg="1"/>
      <p:bldP spid="9" grpId="5" animBg="1"/>
      <p:bldP spid="9" grpId="6" animBg="1"/>
      <p:bldP spid="9" grpId="7" animBg="1"/>
      <p:bldP spid="9" grpId="8" animBg="1"/>
      <p:bldP spid="10" grpId="0" animBg="1"/>
      <p:bldP spid="10" grpId="1" animBg="1"/>
      <p:bldP spid="12" grpId="0"/>
      <p:bldP spid="13" grpId="0"/>
      <p:bldP spid="14" grpId="0"/>
      <p:bldP spid="14" grpId="1"/>
      <p:bldP spid="15" grpId="0"/>
      <p:bldP spid="15" grpId="1"/>
      <p:bldP spid="15" grpId="2"/>
      <p:bldP spid="15" grpId="3"/>
      <p:bldP spid="15" grpId="4"/>
      <p:bldP spid="15" grpId="5"/>
      <p:bldP spid="16" grpId="0"/>
      <p:bldP spid="16" grpId="1"/>
      <p:bldP spid="17" grpId="0"/>
      <p:bldP spid="17" grpId="1"/>
      <p:bldP spid="17" grpId="2"/>
      <p:bldP spid="17" grpId="3"/>
      <p:bldP spid="17" grpId="4"/>
      <p:bldP spid="17" grpId="5"/>
      <p:bldP spid="18" grpId="0"/>
      <p:bldP spid="18" grpId="1"/>
      <p:bldP spid="19" grpId="0"/>
      <p:bldP spid="19" grpId="1"/>
      <p:bldP spid="19" grpId="2"/>
      <p:bldP spid="19" grpId="3"/>
      <p:bldP spid="20" grpId="0"/>
      <p:bldP spid="20" grpId="1"/>
      <p:bldP spid="21" grpId="0"/>
      <p:bldP spid="22" grpId="0"/>
      <p:bldP spid="23" grpId="0" animBg="1"/>
      <p:bldP spid="2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Review: While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we want to repeat some actions for a given number of times</a:t>
            </a:r>
          </a:p>
          <a:p>
            <a:pPr lvl="1"/>
            <a:r>
              <a:rPr lang="en-US" dirty="0" smtClean="0"/>
              <a:t>We need to count using a while loop</a:t>
            </a:r>
          </a:p>
          <a:p>
            <a:pPr lvl="1"/>
            <a:r>
              <a:rPr lang="en-US" dirty="0" smtClean="0"/>
              <a:t>The code will look like this: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76051" y="3909530"/>
            <a:ext cx="4134465" cy="19389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</a:rPr>
              <a:t>number = </a:t>
            </a:r>
            <a:r>
              <a:rPr lang="en-US" sz="2000" dirty="0" err="1" smtClean="0">
                <a:solidFill>
                  <a:srgbClr val="000000"/>
                </a:solidFill>
                <a:latin typeface="Consolas" pitchFamily="49" charset="0"/>
              </a:rPr>
              <a:t>keyboard.nextInt</a:t>
            </a:r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</a:rPr>
              <a:t>();</a:t>
            </a:r>
          </a:p>
          <a:p>
            <a:r>
              <a:rPr lang="en-US" sz="2000" dirty="0" err="1" smtClean="0">
                <a:latin typeface="Consolas" pitchFamily="49" charset="0"/>
              </a:rPr>
              <a:t>int</a:t>
            </a:r>
            <a:r>
              <a:rPr lang="en-US" sz="2000" dirty="0" smtClean="0">
                <a:latin typeface="Consolas" pitchFamily="49" charset="0"/>
              </a:rPr>
              <a:t> count = 1;</a:t>
            </a:r>
          </a:p>
          <a:p>
            <a:r>
              <a:rPr lang="en-US" sz="2000" b="1" dirty="0" smtClean="0">
                <a:solidFill>
                  <a:srgbClr val="7F0055"/>
                </a:solidFill>
                <a:latin typeface="Consolas" pitchFamily="49" charset="0"/>
              </a:rPr>
              <a:t>while</a:t>
            </a:r>
            <a:r>
              <a:rPr lang="en-US" sz="2000" b="1" dirty="0" smtClean="0">
                <a:solidFill>
                  <a:srgbClr val="000000"/>
                </a:solidFill>
                <a:latin typeface="Consolas" pitchFamily="49" charset="0"/>
              </a:rPr>
              <a:t> (</a:t>
            </a:r>
            <a:r>
              <a:rPr lang="en-US" sz="2000" dirty="0" smtClean="0">
                <a:latin typeface="Consolas" pitchFamily="49" charset="0"/>
              </a:rPr>
              <a:t>count &lt;= number</a:t>
            </a:r>
            <a:r>
              <a:rPr lang="en-US" sz="2000" b="1" dirty="0" smtClean="0">
                <a:solidFill>
                  <a:srgbClr val="000000"/>
                </a:solidFill>
                <a:latin typeface="Consolas" pitchFamily="49" charset="0"/>
              </a:rPr>
              <a:t>) {</a:t>
            </a:r>
          </a:p>
          <a:p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</a:rPr>
              <a:t>  // all the actions</a:t>
            </a:r>
            <a:endParaRPr lang="en-US" sz="2000" i="1" dirty="0" smtClean="0">
              <a:solidFill>
                <a:srgbClr val="000000"/>
              </a:solidFill>
              <a:latin typeface="Consolas" pitchFamily="49" charset="0"/>
            </a:endParaRPr>
          </a:p>
          <a:p>
            <a:r>
              <a:rPr lang="en-US" sz="2000" dirty="0" smtClean="0">
                <a:latin typeface="Consolas" pitchFamily="49" charset="0"/>
              </a:rPr>
              <a:t>  count++;</a:t>
            </a:r>
          </a:p>
          <a:p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</a:rPr>
              <a:t>}</a:t>
            </a:r>
            <a:endParaRPr lang="en-US" sz="2000" dirty="0">
              <a:latin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a For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folHlink"/>
              </a:buClr>
              <a:buSzPct val="75000"/>
              <a:buNone/>
            </a:pPr>
            <a:r>
              <a:rPr lang="en-US" i="1" dirty="0" err="1" smtClean="0">
                <a:latin typeface="Arial" charset="0"/>
              </a:rPr>
              <a:t>int</a:t>
            </a:r>
            <a:r>
              <a:rPr lang="en-US" i="1" dirty="0" smtClean="0">
                <a:latin typeface="Arial" charset="0"/>
              </a:rPr>
              <a:t> count, count2;</a:t>
            </a:r>
          </a:p>
          <a:p>
            <a:pPr>
              <a:buClr>
                <a:schemeClr val="folHlink"/>
              </a:buClr>
              <a:buSzPct val="75000"/>
              <a:buNone/>
            </a:pPr>
            <a:r>
              <a:rPr lang="en-US" i="1" dirty="0" smtClean="0">
                <a:latin typeface="Arial" charset="0"/>
              </a:rPr>
              <a:t>	for (count = 0; count &lt;= 3; count++)</a:t>
            </a:r>
          </a:p>
          <a:p>
            <a:pPr>
              <a:buClr>
                <a:schemeClr val="folHlink"/>
              </a:buClr>
              <a:buSzPct val="75000"/>
              <a:buNone/>
            </a:pPr>
            <a:r>
              <a:rPr lang="en-US" i="1" dirty="0" smtClean="0">
                <a:latin typeface="Arial" charset="0"/>
              </a:rPr>
              <a:t>		for(count2 = 0; count2 &lt; count; count2++)</a:t>
            </a:r>
          </a:p>
          <a:p>
            <a:pPr>
              <a:buClr>
                <a:schemeClr val="folHlink"/>
              </a:buClr>
              <a:buSzPct val="75000"/>
              <a:buNone/>
            </a:pPr>
            <a:r>
              <a:rPr lang="en-US" i="1" dirty="0" smtClean="0">
                <a:latin typeface="Arial" charset="0"/>
              </a:rPr>
              <a:t>			</a:t>
            </a:r>
            <a:r>
              <a:rPr lang="en-US" i="1" dirty="0" err="1" smtClean="0">
                <a:latin typeface="Arial" charset="0"/>
              </a:rPr>
              <a:t>System.out.println</a:t>
            </a:r>
            <a:r>
              <a:rPr lang="en-US" i="1" dirty="0" smtClean="0">
                <a:latin typeface="Arial" charset="0"/>
              </a:rPr>
              <a:t>(count2);</a:t>
            </a:r>
          </a:p>
          <a:p>
            <a:r>
              <a:rPr lang="en-US" dirty="0" smtClean="0"/>
              <a:t>Think it in this way: </a:t>
            </a:r>
          </a:p>
          <a:p>
            <a:pPr lvl="1"/>
            <a:r>
              <a:rPr lang="en-US" b="1" i="1" dirty="0" smtClean="0"/>
              <a:t>count</a:t>
            </a:r>
            <a:r>
              <a:rPr lang="en-US" dirty="0" smtClean="0"/>
              <a:t> goes from 0 to 3</a:t>
            </a:r>
          </a:p>
          <a:p>
            <a:pPr lvl="1"/>
            <a:r>
              <a:rPr lang="en-US" b="1" i="1" dirty="0" smtClean="0"/>
              <a:t>count2</a:t>
            </a:r>
            <a:r>
              <a:rPr lang="en-US" dirty="0" smtClean="0"/>
              <a:t> goes from 0 to </a:t>
            </a:r>
            <a:r>
              <a:rPr lang="en-US" b="1" i="1" dirty="0" smtClean="0"/>
              <a:t>count</a:t>
            </a:r>
            <a:r>
              <a:rPr lang="en-US" dirty="0" smtClean="0"/>
              <a:t>-1 (for every </a:t>
            </a:r>
            <a:r>
              <a:rPr lang="en-US" b="1" i="1" dirty="0" smtClean="0"/>
              <a:t>count</a:t>
            </a:r>
            <a:r>
              <a:rPr lang="en-US" dirty="0" smtClean="0"/>
              <a:t>’s value)</a:t>
            </a:r>
          </a:p>
          <a:p>
            <a:pPr lvl="1"/>
            <a:r>
              <a:rPr lang="en-US" dirty="0" smtClean="0"/>
              <a:t>What values of </a:t>
            </a:r>
            <a:r>
              <a:rPr lang="en-US" b="1" i="1" dirty="0" smtClean="0"/>
              <a:t>count2</a:t>
            </a:r>
            <a:r>
              <a:rPr lang="en-US" dirty="0" smtClean="0"/>
              <a:t> will be visited, or printed?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For Loop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Still, pay attention to brackets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2059707"/>
            <a:ext cx="8229600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n-NO" b="1" dirty="0" smtClean="0">
                <a:solidFill>
                  <a:srgbClr val="7F0055"/>
                </a:solidFill>
                <a:latin typeface="Consolas" pitchFamily="49" charset="0"/>
              </a:rPr>
              <a:t>for</a:t>
            </a:r>
            <a:r>
              <a:rPr lang="nn-NO" b="1" dirty="0" smtClean="0">
                <a:solidFill>
                  <a:srgbClr val="000000"/>
                </a:solidFill>
                <a:latin typeface="Consolas" pitchFamily="49" charset="0"/>
              </a:rPr>
              <a:t> (</a:t>
            </a:r>
            <a:r>
              <a:rPr lang="nn-NO" b="1" dirty="0" smtClean="0">
                <a:solidFill>
                  <a:srgbClr val="7F0055"/>
                </a:solidFill>
                <a:latin typeface="Consolas" pitchFamily="49" charset="0"/>
              </a:rPr>
              <a:t>int</a:t>
            </a:r>
            <a:r>
              <a:rPr lang="nn-NO" b="1" dirty="0" smtClean="0">
                <a:solidFill>
                  <a:srgbClr val="000000"/>
                </a:solidFill>
                <a:latin typeface="Consolas" pitchFamily="49" charset="0"/>
              </a:rPr>
              <a:t> i = 0; i &lt; 10; i++) 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nsolas" pitchFamily="49" charset="0"/>
              </a:rPr>
              <a:t>	for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</a:rPr>
              <a:t> (</a:t>
            </a:r>
            <a:r>
              <a:rPr lang="en-US" b="1" dirty="0" err="1" smtClean="0">
                <a:solidFill>
                  <a:srgbClr val="7F0055"/>
                </a:solidFill>
                <a:latin typeface="Consolas" pitchFamily="49" charset="0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</a:rPr>
              <a:t> j = 0; j &lt; 10; j++)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itchFamily="49" charset="0"/>
              </a:rPr>
              <a:t>		</a:t>
            </a:r>
            <a:r>
              <a:rPr lang="en-US" dirty="0" err="1" smtClean="0">
                <a:solidFill>
                  <a:srgbClr val="000000"/>
                </a:solidFill>
                <a:latin typeface="Consolas" pitchFamily="49" charset="0"/>
              </a:rPr>
              <a:t>System.</a:t>
            </a:r>
            <a:r>
              <a:rPr lang="en-US" i="1" dirty="0" err="1" smtClean="0">
                <a:solidFill>
                  <a:srgbClr val="0000C0"/>
                </a:solidFill>
                <a:latin typeface="Consolas" pitchFamily="49" charset="0"/>
              </a:rPr>
              <a:t>out</a:t>
            </a:r>
            <a:r>
              <a:rPr lang="en-US" i="1" dirty="0" err="1" smtClean="0">
                <a:solidFill>
                  <a:srgbClr val="000000"/>
                </a:solidFill>
                <a:latin typeface="Consolas" pitchFamily="49" charset="0"/>
              </a:rPr>
              <a:t>.print</a:t>
            </a:r>
            <a:r>
              <a:rPr lang="en-US" i="1" dirty="0" smtClean="0">
                <a:solidFill>
                  <a:srgbClr val="000000"/>
                </a:solidFill>
                <a:latin typeface="Consolas" pitchFamily="49" charset="0"/>
              </a:rPr>
              <a:t>(</a:t>
            </a:r>
            <a:r>
              <a:rPr lang="en-US" i="1" dirty="0" err="1" smtClean="0">
                <a:solidFill>
                  <a:srgbClr val="000000"/>
                </a:solidFill>
                <a:latin typeface="Consolas" pitchFamily="49" charset="0"/>
              </a:rPr>
              <a:t>i</a:t>
            </a:r>
            <a:r>
              <a:rPr lang="en-US" i="1" dirty="0" smtClean="0">
                <a:solidFill>
                  <a:srgbClr val="000000"/>
                </a:solidFill>
                <a:latin typeface="Consolas" pitchFamily="49" charset="0"/>
              </a:rPr>
              <a:t> * 10 + j + </a:t>
            </a:r>
            <a:r>
              <a:rPr lang="en-US" i="1" dirty="0" smtClean="0">
                <a:solidFill>
                  <a:srgbClr val="2A00FF"/>
                </a:solidFill>
                <a:latin typeface="Consolas" pitchFamily="49" charset="0"/>
              </a:rPr>
              <a:t>", "</a:t>
            </a:r>
            <a:r>
              <a:rPr lang="en-US" i="1" dirty="0" smtClean="0">
                <a:solidFill>
                  <a:srgbClr val="000000"/>
                </a:solidFill>
                <a:latin typeface="Consolas" pitchFamily="49" charset="0"/>
              </a:rPr>
              <a:t>);</a:t>
            </a:r>
            <a:endParaRPr lang="en-US" dirty="0" smtClean="0">
              <a:solidFill>
                <a:srgbClr val="000000"/>
              </a:solidFill>
              <a:latin typeface="Consolas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itchFamily="49" charset="0"/>
              </a:rPr>
              <a:t>	</a:t>
            </a:r>
            <a:r>
              <a:rPr lang="en-US" dirty="0" err="1" smtClean="0">
                <a:solidFill>
                  <a:srgbClr val="000000"/>
                </a:solidFill>
                <a:latin typeface="Consolas" pitchFamily="49" charset="0"/>
              </a:rPr>
              <a:t>System.</a:t>
            </a:r>
            <a:r>
              <a:rPr lang="en-US" i="1" dirty="0" err="1" smtClean="0">
                <a:solidFill>
                  <a:srgbClr val="0000C0"/>
                </a:solidFill>
                <a:latin typeface="Consolas" pitchFamily="49" charset="0"/>
              </a:rPr>
              <a:t>out</a:t>
            </a:r>
            <a:r>
              <a:rPr lang="en-US" i="1" dirty="0" err="1" smtClean="0">
                <a:solidFill>
                  <a:srgbClr val="000000"/>
                </a:solidFill>
                <a:latin typeface="Consolas" pitchFamily="49" charset="0"/>
              </a:rPr>
              <a:t>.println</a:t>
            </a:r>
            <a:r>
              <a:rPr lang="en-US" i="1" dirty="0" smtClean="0">
                <a:solidFill>
                  <a:srgbClr val="000000"/>
                </a:solidFill>
                <a:latin typeface="Consolas" pitchFamily="49" charset="0"/>
              </a:rPr>
              <a:t>(</a:t>
            </a:r>
            <a:r>
              <a:rPr lang="en-US" i="1" dirty="0" smtClean="0">
                <a:solidFill>
                  <a:srgbClr val="2A00FF"/>
                </a:solidFill>
                <a:latin typeface="Consolas" pitchFamily="49" charset="0"/>
              </a:rPr>
              <a:t>"100."</a:t>
            </a:r>
            <a:r>
              <a:rPr lang="en-US" i="1" dirty="0" smtClean="0">
                <a:solidFill>
                  <a:srgbClr val="000000"/>
                </a:solidFill>
                <a:latin typeface="Consolas" pitchFamily="49" charset="0"/>
              </a:rPr>
              <a:t>);</a:t>
            </a:r>
            <a:endParaRPr lang="en-US" dirty="0">
              <a:latin typeface="Consolas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3629367"/>
            <a:ext cx="8229600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n-NO" b="1" dirty="0" smtClean="0">
                <a:solidFill>
                  <a:srgbClr val="7F0055"/>
                </a:solidFill>
                <a:latin typeface="Consolas" pitchFamily="49" charset="0"/>
              </a:rPr>
              <a:t>for</a:t>
            </a:r>
            <a:r>
              <a:rPr lang="nn-NO" b="1" dirty="0" smtClean="0">
                <a:solidFill>
                  <a:srgbClr val="000000"/>
                </a:solidFill>
                <a:latin typeface="Consolas" pitchFamily="49" charset="0"/>
              </a:rPr>
              <a:t> (</a:t>
            </a:r>
            <a:r>
              <a:rPr lang="nn-NO" b="1" dirty="0" smtClean="0">
                <a:solidFill>
                  <a:srgbClr val="7F0055"/>
                </a:solidFill>
                <a:latin typeface="Consolas" pitchFamily="49" charset="0"/>
              </a:rPr>
              <a:t>int</a:t>
            </a:r>
            <a:r>
              <a:rPr lang="nn-NO" b="1" dirty="0" smtClean="0">
                <a:solidFill>
                  <a:srgbClr val="000000"/>
                </a:solidFill>
                <a:latin typeface="Consolas" pitchFamily="49" charset="0"/>
              </a:rPr>
              <a:t> i = 0; i &lt; 10; i++) {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nsolas" pitchFamily="49" charset="0"/>
              </a:rPr>
              <a:t>	for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</a:rPr>
              <a:t> (</a:t>
            </a:r>
            <a:r>
              <a:rPr lang="en-US" b="1" dirty="0" err="1" smtClean="0">
                <a:solidFill>
                  <a:srgbClr val="7F0055"/>
                </a:solidFill>
                <a:latin typeface="Consolas" pitchFamily="49" charset="0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</a:rPr>
              <a:t> j = 0; j &lt; 10; j++){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itchFamily="49" charset="0"/>
              </a:rPr>
              <a:t>		</a:t>
            </a:r>
            <a:r>
              <a:rPr lang="en-US" dirty="0" err="1" smtClean="0">
                <a:solidFill>
                  <a:srgbClr val="000000"/>
                </a:solidFill>
                <a:latin typeface="Consolas" pitchFamily="49" charset="0"/>
              </a:rPr>
              <a:t>System.</a:t>
            </a:r>
            <a:r>
              <a:rPr lang="en-US" i="1" dirty="0" err="1" smtClean="0">
                <a:solidFill>
                  <a:srgbClr val="0000C0"/>
                </a:solidFill>
                <a:latin typeface="Consolas" pitchFamily="49" charset="0"/>
              </a:rPr>
              <a:t>out</a:t>
            </a:r>
            <a:r>
              <a:rPr lang="en-US" i="1" dirty="0" err="1" smtClean="0">
                <a:solidFill>
                  <a:srgbClr val="000000"/>
                </a:solidFill>
                <a:latin typeface="Consolas" pitchFamily="49" charset="0"/>
              </a:rPr>
              <a:t>.print</a:t>
            </a:r>
            <a:r>
              <a:rPr lang="en-US" i="1" dirty="0" smtClean="0">
                <a:solidFill>
                  <a:srgbClr val="000000"/>
                </a:solidFill>
                <a:latin typeface="Consolas" pitchFamily="49" charset="0"/>
              </a:rPr>
              <a:t>(</a:t>
            </a:r>
            <a:r>
              <a:rPr lang="en-US" i="1" dirty="0" err="1" smtClean="0">
                <a:solidFill>
                  <a:srgbClr val="000000"/>
                </a:solidFill>
                <a:latin typeface="Consolas" pitchFamily="49" charset="0"/>
              </a:rPr>
              <a:t>i</a:t>
            </a:r>
            <a:r>
              <a:rPr lang="en-US" i="1" dirty="0" smtClean="0">
                <a:solidFill>
                  <a:srgbClr val="000000"/>
                </a:solidFill>
                <a:latin typeface="Consolas" pitchFamily="49" charset="0"/>
              </a:rPr>
              <a:t> * 10 + j + </a:t>
            </a:r>
            <a:r>
              <a:rPr lang="en-US" i="1" dirty="0" smtClean="0">
                <a:solidFill>
                  <a:srgbClr val="2A00FF"/>
                </a:solidFill>
                <a:latin typeface="Consolas" pitchFamily="49" charset="0"/>
              </a:rPr>
              <a:t>", "</a:t>
            </a:r>
            <a:r>
              <a:rPr lang="en-US" i="1" dirty="0" smtClean="0">
                <a:solidFill>
                  <a:srgbClr val="000000"/>
                </a:solidFill>
                <a:latin typeface="Consolas" pitchFamily="49" charset="0"/>
              </a:rPr>
              <a:t>);</a:t>
            </a:r>
          </a:p>
          <a:p>
            <a:r>
              <a:rPr lang="en-US" i="1" dirty="0" smtClean="0">
                <a:solidFill>
                  <a:srgbClr val="000000"/>
                </a:solidFill>
                <a:latin typeface="Consolas" pitchFamily="49" charset="0"/>
              </a:rPr>
              <a:t>	</a:t>
            </a:r>
            <a:r>
              <a:rPr lang="en-US" dirty="0" smtClean="0">
                <a:solidFill>
                  <a:srgbClr val="000000"/>
                </a:solidFill>
                <a:latin typeface="Consolas" pitchFamily="49" charset="0"/>
              </a:rPr>
              <a:t>}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itchFamily="49" charset="0"/>
              </a:rPr>
              <a:t>}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itchFamily="49" charset="0"/>
              </a:rPr>
              <a:t>	</a:t>
            </a:r>
            <a:r>
              <a:rPr lang="en-US" dirty="0" err="1" smtClean="0">
                <a:solidFill>
                  <a:srgbClr val="000000"/>
                </a:solidFill>
                <a:latin typeface="Consolas" pitchFamily="49" charset="0"/>
              </a:rPr>
              <a:t>System.</a:t>
            </a:r>
            <a:r>
              <a:rPr lang="en-US" i="1" dirty="0" err="1" smtClean="0">
                <a:solidFill>
                  <a:srgbClr val="0000C0"/>
                </a:solidFill>
                <a:latin typeface="Consolas" pitchFamily="49" charset="0"/>
              </a:rPr>
              <a:t>out</a:t>
            </a:r>
            <a:r>
              <a:rPr lang="en-US" i="1" dirty="0" err="1" smtClean="0">
                <a:solidFill>
                  <a:srgbClr val="000000"/>
                </a:solidFill>
                <a:latin typeface="Consolas" pitchFamily="49" charset="0"/>
              </a:rPr>
              <a:t>.println</a:t>
            </a:r>
            <a:r>
              <a:rPr lang="en-US" i="1" dirty="0" smtClean="0">
                <a:solidFill>
                  <a:srgbClr val="000000"/>
                </a:solidFill>
                <a:latin typeface="Consolas" pitchFamily="49" charset="0"/>
              </a:rPr>
              <a:t>(</a:t>
            </a:r>
            <a:r>
              <a:rPr lang="en-US" i="1" dirty="0" smtClean="0">
                <a:solidFill>
                  <a:srgbClr val="2A00FF"/>
                </a:solidFill>
                <a:latin typeface="Consolas" pitchFamily="49" charset="0"/>
              </a:rPr>
              <a:t>"100."</a:t>
            </a:r>
            <a:r>
              <a:rPr lang="en-US" i="1" dirty="0" smtClean="0">
                <a:solidFill>
                  <a:srgbClr val="000000"/>
                </a:solidFill>
                <a:latin typeface="Consolas" pitchFamily="49" charset="0"/>
              </a:rPr>
              <a:t>);</a:t>
            </a:r>
            <a:endParaRPr lang="en-US" dirty="0">
              <a:latin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For Loop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does this piece of code do?</a:t>
            </a:r>
          </a:p>
          <a:p>
            <a:r>
              <a:rPr lang="en-US" dirty="0" smtClean="0"/>
              <a:t>Run it and see if </a:t>
            </a:r>
            <a:r>
              <a:rPr lang="en-US" smtClean="0"/>
              <a:t>your guess is good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3805380"/>
            <a:ext cx="82296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n-NO" b="1" dirty="0" smtClean="0">
                <a:solidFill>
                  <a:srgbClr val="7F0055"/>
                </a:solidFill>
                <a:latin typeface="Consolas" pitchFamily="49" charset="0"/>
              </a:rPr>
              <a:t>for</a:t>
            </a:r>
            <a:r>
              <a:rPr lang="nn-NO" b="1" dirty="0" smtClean="0">
                <a:solidFill>
                  <a:srgbClr val="000000"/>
                </a:solidFill>
                <a:latin typeface="Consolas" pitchFamily="49" charset="0"/>
              </a:rPr>
              <a:t> (</a:t>
            </a:r>
            <a:r>
              <a:rPr lang="nn-NO" b="1" dirty="0" smtClean="0">
                <a:solidFill>
                  <a:srgbClr val="7F0055"/>
                </a:solidFill>
                <a:latin typeface="Consolas" pitchFamily="49" charset="0"/>
              </a:rPr>
              <a:t>int</a:t>
            </a:r>
            <a:r>
              <a:rPr lang="nn-NO" b="1" dirty="0" smtClean="0">
                <a:solidFill>
                  <a:srgbClr val="000000"/>
                </a:solidFill>
                <a:latin typeface="Consolas" pitchFamily="49" charset="0"/>
              </a:rPr>
              <a:t> i = 1; i &lt;= 10; i++) 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nsolas" pitchFamily="49" charset="0"/>
              </a:rPr>
              <a:t>	for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</a:rPr>
              <a:t> (</a:t>
            </a:r>
            <a:r>
              <a:rPr lang="en-US" b="1" dirty="0" err="1" smtClean="0">
                <a:solidFill>
                  <a:srgbClr val="7F0055"/>
                </a:solidFill>
                <a:latin typeface="Consolas" pitchFamily="49" charset="0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</a:rPr>
              <a:t> j = 1; j &lt;= 10; j++)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itchFamily="49" charset="0"/>
              </a:rPr>
              <a:t>		</a:t>
            </a:r>
            <a:r>
              <a:rPr lang="en-US" dirty="0" err="1" smtClean="0">
                <a:solidFill>
                  <a:srgbClr val="000000"/>
                </a:solidFill>
                <a:latin typeface="Consolas" pitchFamily="49" charset="0"/>
              </a:rPr>
              <a:t>System.</a:t>
            </a:r>
            <a:r>
              <a:rPr lang="en-US" i="1" dirty="0" err="1" smtClean="0">
                <a:solidFill>
                  <a:srgbClr val="0000C0"/>
                </a:solidFill>
                <a:latin typeface="Consolas" pitchFamily="49" charset="0"/>
              </a:rPr>
              <a:t>out</a:t>
            </a:r>
            <a:r>
              <a:rPr lang="en-US" i="1" dirty="0" err="1" smtClean="0">
                <a:solidFill>
                  <a:srgbClr val="000000"/>
                </a:solidFill>
                <a:latin typeface="Consolas" pitchFamily="49" charset="0"/>
              </a:rPr>
              <a:t>.print</a:t>
            </a:r>
            <a:r>
              <a:rPr lang="en-US" i="1" dirty="0" smtClean="0">
                <a:solidFill>
                  <a:srgbClr val="000000"/>
                </a:solidFill>
                <a:latin typeface="Consolas" pitchFamily="49" charset="0"/>
              </a:rPr>
              <a:t>(</a:t>
            </a:r>
            <a:r>
              <a:rPr lang="en-US" i="1" dirty="0" err="1" smtClean="0">
                <a:solidFill>
                  <a:srgbClr val="000000"/>
                </a:solidFill>
                <a:latin typeface="Consolas" pitchFamily="49" charset="0"/>
              </a:rPr>
              <a:t>i</a:t>
            </a:r>
            <a:r>
              <a:rPr lang="en-US" i="1" dirty="0" smtClean="0">
                <a:solidFill>
                  <a:srgbClr val="000000"/>
                </a:solidFill>
                <a:latin typeface="Consolas" pitchFamily="49" charset="0"/>
              </a:rPr>
              <a:t> * 10 + j + </a:t>
            </a:r>
            <a:r>
              <a:rPr lang="en-US" i="1" dirty="0" smtClean="0">
                <a:solidFill>
                  <a:srgbClr val="2A00FF"/>
                </a:solidFill>
                <a:latin typeface="Consolas" pitchFamily="49" charset="0"/>
              </a:rPr>
              <a:t>", "</a:t>
            </a:r>
            <a:r>
              <a:rPr lang="en-US" i="1" dirty="0" smtClean="0">
                <a:solidFill>
                  <a:srgbClr val="000000"/>
                </a:solidFill>
                <a:latin typeface="Consolas" pitchFamily="49" charset="0"/>
              </a:rPr>
              <a:t>);</a:t>
            </a:r>
            <a:endParaRPr lang="en-US" dirty="0" smtClean="0">
              <a:solidFill>
                <a:srgbClr val="000000"/>
              </a:solidFill>
              <a:latin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Review: While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we want to repeat some actions for a given number of times</a:t>
            </a:r>
          </a:p>
          <a:p>
            <a:pPr lvl="1"/>
            <a:r>
              <a:rPr lang="en-US" dirty="0" smtClean="0"/>
              <a:t>We need to count using a while loop</a:t>
            </a:r>
          </a:p>
          <a:p>
            <a:pPr lvl="1"/>
            <a:r>
              <a:rPr lang="en-US" dirty="0" smtClean="0"/>
              <a:t>The code will look like this:</a:t>
            </a:r>
          </a:p>
          <a:p>
            <a:pPr lvl="1"/>
            <a:r>
              <a:rPr lang="en-US" dirty="0" smtClean="0"/>
              <a:t>There are three lines referring </a:t>
            </a:r>
            <a:r>
              <a:rPr lang="en-US" b="1" i="1" dirty="0" smtClean="0"/>
              <a:t>count</a:t>
            </a:r>
            <a:endParaRPr lang="en-US" b="1" i="1" dirty="0"/>
          </a:p>
        </p:txBody>
      </p:sp>
      <p:sp>
        <p:nvSpPr>
          <p:cNvPr id="5" name="TextBox 4"/>
          <p:cNvSpPr txBox="1"/>
          <p:nvPr/>
        </p:nvSpPr>
        <p:spPr>
          <a:xfrm>
            <a:off x="2576051" y="3909530"/>
            <a:ext cx="4134465" cy="19389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</a:rPr>
              <a:t>number = </a:t>
            </a:r>
            <a:r>
              <a:rPr lang="en-US" sz="2000" dirty="0" err="1" smtClean="0">
                <a:solidFill>
                  <a:srgbClr val="000000"/>
                </a:solidFill>
                <a:latin typeface="Consolas" pitchFamily="49" charset="0"/>
              </a:rPr>
              <a:t>keyboard.nextInt</a:t>
            </a:r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</a:rPr>
              <a:t>();</a:t>
            </a:r>
          </a:p>
          <a:p>
            <a:r>
              <a:rPr lang="en-US" sz="2000" b="1" dirty="0" err="1" smtClean="0">
                <a:solidFill>
                  <a:srgbClr val="FF0000"/>
                </a:solidFill>
                <a:latin typeface="Consolas" pitchFamily="49" charset="0"/>
              </a:rPr>
              <a:t>int</a:t>
            </a:r>
            <a:r>
              <a:rPr lang="en-US" sz="2000" b="1" dirty="0" smtClean="0">
                <a:solidFill>
                  <a:srgbClr val="FF0000"/>
                </a:solidFill>
                <a:latin typeface="Consolas" pitchFamily="49" charset="0"/>
              </a:rPr>
              <a:t> count = 1;</a:t>
            </a:r>
          </a:p>
          <a:p>
            <a:r>
              <a:rPr lang="en-US" sz="2000" b="1" dirty="0" smtClean="0">
                <a:solidFill>
                  <a:srgbClr val="7F0055"/>
                </a:solidFill>
                <a:latin typeface="Consolas" pitchFamily="49" charset="0"/>
              </a:rPr>
              <a:t>while</a:t>
            </a:r>
            <a:r>
              <a:rPr lang="en-US" sz="2000" b="1" dirty="0" smtClean="0">
                <a:solidFill>
                  <a:srgbClr val="000000"/>
                </a:solidFill>
                <a:latin typeface="Consolas" pitchFamily="49" charset="0"/>
              </a:rPr>
              <a:t> (</a:t>
            </a:r>
            <a:r>
              <a:rPr lang="en-US" sz="2000" b="1" dirty="0" smtClean="0">
                <a:solidFill>
                  <a:srgbClr val="FF0000"/>
                </a:solidFill>
                <a:latin typeface="Consolas" pitchFamily="49" charset="0"/>
              </a:rPr>
              <a:t>count &lt;= number</a:t>
            </a:r>
            <a:r>
              <a:rPr lang="en-US" sz="2000" b="1" dirty="0" smtClean="0">
                <a:solidFill>
                  <a:srgbClr val="000000"/>
                </a:solidFill>
                <a:latin typeface="Consolas" pitchFamily="49" charset="0"/>
              </a:rPr>
              <a:t>) {</a:t>
            </a:r>
          </a:p>
          <a:p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</a:rPr>
              <a:t>  // all the actions</a:t>
            </a:r>
            <a:endParaRPr lang="en-US" sz="2000" i="1" dirty="0" smtClean="0">
              <a:solidFill>
                <a:srgbClr val="000000"/>
              </a:solidFill>
              <a:latin typeface="Consolas" pitchFamily="49" charset="0"/>
            </a:endParaRPr>
          </a:p>
          <a:p>
            <a:r>
              <a:rPr lang="en-US" sz="2000" dirty="0" smtClean="0">
                <a:latin typeface="Consolas" pitchFamily="49" charset="0"/>
              </a:rPr>
              <a:t>  </a:t>
            </a:r>
            <a:r>
              <a:rPr lang="en-US" sz="2000" b="1" dirty="0" smtClean="0">
                <a:solidFill>
                  <a:srgbClr val="FF0000"/>
                </a:solidFill>
                <a:latin typeface="Consolas" pitchFamily="49" charset="0"/>
              </a:rPr>
              <a:t>count++;</a:t>
            </a:r>
          </a:p>
          <a:p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</a:rPr>
              <a:t>}</a:t>
            </a:r>
            <a:endParaRPr lang="en-US" sz="2000" dirty="0">
              <a:latin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there a better way to organize the code?</a:t>
            </a:r>
          </a:p>
          <a:p>
            <a:r>
              <a:rPr lang="en-US" dirty="0" smtClean="0"/>
              <a:t>For statement (or usually called </a:t>
            </a:r>
            <a:r>
              <a:rPr lang="en-US" i="1" dirty="0" smtClean="0"/>
              <a:t>for loop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Used to executes the body of a loop a </a:t>
            </a:r>
            <a:r>
              <a:rPr lang="en-US" b="1" dirty="0" smtClean="0"/>
              <a:t>fixed number</a:t>
            </a:r>
            <a:r>
              <a:rPr lang="en-US" dirty="0" smtClean="0"/>
              <a:t> of times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49382" y="3909530"/>
            <a:ext cx="4134465" cy="19389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</a:rPr>
              <a:t>number = </a:t>
            </a:r>
            <a:r>
              <a:rPr lang="en-US" sz="2000" dirty="0" err="1" smtClean="0">
                <a:solidFill>
                  <a:srgbClr val="000000"/>
                </a:solidFill>
                <a:latin typeface="Consolas" pitchFamily="49" charset="0"/>
              </a:rPr>
              <a:t>keyboard.nextInt</a:t>
            </a:r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</a:rPr>
              <a:t>();</a:t>
            </a:r>
          </a:p>
          <a:p>
            <a:r>
              <a:rPr lang="en-US" sz="2000" b="1" dirty="0" smtClean="0">
                <a:solidFill>
                  <a:srgbClr val="FF0000"/>
                </a:solidFill>
                <a:latin typeface="Consolas" pitchFamily="49" charset="0"/>
              </a:rPr>
              <a:t>count = 1;</a:t>
            </a:r>
          </a:p>
          <a:p>
            <a:r>
              <a:rPr lang="en-US" sz="2000" b="1" dirty="0" smtClean="0">
                <a:solidFill>
                  <a:srgbClr val="7F0055"/>
                </a:solidFill>
                <a:latin typeface="Consolas" pitchFamily="49" charset="0"/>
              </a:rPr>
              <a:t>while</a:t>
            </a:r>
            <a:r>
              <a:rPr lang="en-US" sz="2000" b="1" dirty="0" smtClean="0">
                <a:solidFill>
                  <a:srgbClr val="000000"/>
                </a:solidFill>
                <a:latin typeface="Consolas" pitchFamily="49" charset="0"/>
              </a:rPr>
              <a:t> (</a:t>
            </a:r>
            <a:r>
              <a:rPr lang="en-US" sz="2000" b="1" dirty="0" smtClean="0">
                <a:solidFill>
                  <a:srgbClr val="FF0000"/>
                </a:solidFill>
                <a:latin typeface="Consolas" pitchFamily="49" charset="0"/>
              </a:rPr>
              <a:t>count &lt;= number</a:t>
            </a:r>
            <a:r>
              <a:rPr lang="en-US" sz="2000" b="1" dirty="0" smtClean="0">
                <a:solidFill>
                  <a:srgbClr val="000000"/>
                </a:solidFill>
                <a:latin typeface="Consolas" pitchFamily="49" charset="0"/>
              </a:rPr>
              <a:t>) {</a:t>
            </a:r>
          </a:p>
          <a:p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</a:rPr>
              <a:t>  // all the actions</a:t>
            </a:r>
            <a:endParaRPr lang="en-US" sz="2000" i="1" dirty="0" smtClean="0">
              <a:solidFill>
                <a:srgbClr val="000000"/>
              </a:solidFill>
              <a:latin typeface="Consolas" pitchFamily="49" charset="0"/>
            </a:endParaRPr>
          </a:p>
          <a:p>
            <a:r>
              <a:rPr lang="en-US" sz="2000" dirty="0" smtClean="0">
                <a:latin typeface="Consolas" pitchFamily="49" charset="0"/>
              </a:rPr>
              <a:t>  </a:t>
            </a:r>
            <a:r>
              <a:rPr lang="en-US" sz="2000" b="1" dirty="0" smtClean="0">
                <a:solidFill>
                  <a:srgbClr val="FF0000"/>
                </a:solidFill>
                <a:latin typeface="Consolas" pitchFamily="49" charset="0"/>
              </a:rPr>
              <a:t>count++;</a:t>
            </a:r>
          </a:p>
          <a:p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</a:rPr>
              <a:t>}</a:t>
            </a:r>
            <a:endParaRPr lang="en-US" sz="2000" dirty="0">
              <a:latin typeface="Consolas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16583" y="3909530"/>
            <a:ext cx="4378036" cy="19389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</a:rPr>
              <a:t>number = </a:t>
            </a:r>
            <a:r>
              <a:rPr lang="en-US" sz="2000" dirty="0" err="1" smtClean="0">
                <a:solidFill>
                  <a:srgbClr val="000000"/>
                </a:solidFill>
                <a:latin typeface="Consolas" pitchFamily="49" charset="0"/>
              </a:rPr>
              <a:t>keyboard.nextInt</a:t>
            </a:r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</a:rPr>
              <a:t>();</a:t>
            </a:r>
          </a:p>
          <a:p>
            <a:r>
              <a:rPr lang="en-US" sz="2000" b="1" dirty="0" err="1" smtClean="0">
                <a:solidFill>
                  <a:srgbClr val="FF0000"/>
                </a:solidFill>
                <a:latin typeface="Consolas" pitchFamily="49" charset="0"/>
              </a:rPr>
              <a:t>int</a:t>
            </a:r>
            <a:r>
              <a:rPr lang="en-US" sz="2000" b="1" dirty="0" smtClean="0">
                <a:solidFill>
                  <a:srgbClr val="FF0000"/>
                </a:solidFill>
                <a:latin typeface="Consolas" pitchFamily="49" charset="0"/>
              </a:rPr>
              <a:t> count;</a:t>
            </a:r>
            <a:endParaRPr lang="en-US" sz="2000" b="1" dirty="0" smtClean="0">
              <a:solidFill>
                <a:srgbClr val="7F0055"/>
              </a:solidFill>
              <a:latin typeface="Consolas" pitchFamily="49" charset="0"/>
            </a:endParaRPr>
          </a:p>
          <a:p>
            <a:r>
              <a:rPr lang="en-US" sz="2000" b="1" dirty="0" smtClean="0">
                <a:solidFill>
                  <a:srgbClr val="7F0055"/>
                </a:solidFill>
                <a:latin typeface="Consolas" pitchFamily="49" charset="0"/>
              </a:rPr>
              <a:t>for</a:t>
            </a:r>
            <a:r>
              <a:rPr lang="en-US" sz="2000" b="1" dirty="0" smtClean="0">
                <a:solidFill>
                  <a:srgbClr val="000000"/>
                </a:solidFill>
                <a:latin typeface="Consolas" pitchFamily="49" charset="0"/>
              </a:rPr>
              <a:t> (</a:t>
            </a:r>
            <a:r>
              <a:rPr lang="en-US" sz="2000" b="1" dirty="0" smtClean="0">
                <a:solidFill>
                  <a:srgbClr val="FF0000"/>
                </a:solidFill>
                <a:latin typeface="Consolas" pitchFamily="49" charset="0"/>
              </a:rPr>
              <a:t>count = 1; </a:t>
            </a:r>
            <a:br>
              <a:rPr lang="en-US" sz="2000" b="1" dirty="0" smtClean="0">
                <a:solidFill>
                  <a:srgbClr val="FF0000"/>
                </a:solidFill>
                <a:latin typeface="Consolas" pitchFamily="49" charset="0"/>
              </a:rPr>
            </a:br>
            <a:r>
              <a:rPr lang="en-US" sz="2000" b="1" dirty="0" smtClean="0">
                <a:solidFill>
                  <a:srgbClr val="FF0000"/>
                </a:solidFill>
                <a:latin typeface="Consolas" pitchFamily="49" charset="0"/>
              </a:rPr>
              <a:t>   count&lt;=number; count</a:t>
            </a:r>
            <a:r>
              <a:rPr lang="en-US" sz="2000" b="1" dirty="0" smtClean="0">
                <a:solidFill>
                  <a:srgbClr val="FF0000"/>
                </a:solidFill>
                <a:latin typeface="Consolas" pitchFamily="49" charset="0"/>
              </a:rPr>
              <a:t>++</a:t>
            </a:r>
            <a:r>
              <a:rPr lang="en-US" sz="2000" b="1" dirty="0" smtClean="0">
                <a:solidFill>
                  <a:srgbClr val="000000"/>
                </a:solidFill>
                <a:latin typeface="Consolas" pitchFamily="49" charset="0"/>
              </a:rPr>
              <a:t>) </a:t>
            </a:r>
            <a:r>
              <a:rPr lang="en-US" sz="2000" b="1" dirty="0" smtClean="0">
                <a:solidFill>
                  <a:srgbClr val="000000"/>
                </a:solidFill>
                <a:latin typeface="Consolas" pitchFamily="49" charset="0"/>
              </a:rPr>
              <a:t>{</a:t>
            </a:r>
          </a:p>
          <a:p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</a:rPr>
              <a:t>  // all the actions</a:t>
            </a:r>
            <a:r>
              <a:rPr lang="en-US" sz="2000" dirty="0" smtClean="0">
                <a:latin typeface="Consolas" pitchFamily="49" charset="0"/>
              </a:rPr>
              <a:t>  </a:t>
            </a:r>
            <a:endParaRPr lang="en-US" sz="2000" b="1" dirty="0" smtClean="0">
              <a:solidFill>
                <a:srgbClr val="FF0000"/>
              </a:solidFill>
              <a:latin typeface="Consolas" pitchFamily="49" charset="0"/>
            </a:endParaRPr>
          </a:p>
          <a:p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</a:rPr>
              <a:t>}</a:t>
            </a:r>
            <a:endParaRPr lang="en-US" sz="2000" dirty="0">
              <a:latin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Syntax: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</a:rPr>
              <a:t>for</a:t>
            </a:r>
            <a:r>
              <a:rPr lang="en-US" dirty="0" smtClean="0"/>
              <a:t> (</a:t>
            </a:r>
            <a:r>
              <a:rPr lang="en-US" i="1" dirty="0" err="1" smtClean="0"/>
              <a:t>Initializing_Action</a:t>
            </a:r>
            <a:r>
              <a:rPr lang="en-US" i="1" dirty="0" smtClean="0"/>
              <a:t>; </a:t>
            </a:r>
            <a:r>
              <a:rPr lang="en-US" i="1" dirty="0" err="1" smtClean="0"/>
              <a:t>Boolean_Expression</a:t>
            </a:r>
            <a:r>
              <a:rPr lang="en-US" i="1" dirty="0" smtClean="0"/>
              <a:t>; </a:t>
            </a:r>
            <a:r>
              <a:rPr lang="en-US" i="1" dirty="0" err="1" smtClean="0"/>
              <a:t>Update_Action</a:t>
            </a:r>
            <a:r>
              <a:rPr lang="en-US" i="1" dirty="0" smtClean="0"/>
              <a:t>){</a:t>
            </a:r>
            <a:br>
              <a:rPr lang="en-US" i="1" dirty="0" smtClean="0"/>
            </a:br>
            <a:r>
              <a:rPr lang="en-US" i="1" dirty="0" smtClean="0"/>
              <a:t>		Body;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}</a:t>
            </a:r>
            <a:endParaRPr lang="en-US" i="1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514764" y="3909530"/>
            <a:ext cx="6567054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7F0055"/>
                </a:solidFill>
                <a:latin typeface="Consolas" pitchFamily="49" charset="0"/>
              </a:rPr>
              <a:t>for</a:t>
            </a:r>
            <a:r>
              <a:rPr lang="en-US" sz="2000" b="1" dirty="0" smtClean="0">
                <a:solidFill>
                  <a:srgbClr val="000000"/>
                </a:solidFill>
                <a:latin typeface="Consolas" pitchFamily="49" charset="0"/>
              </a:rPr>
              <a:t> (</a:t>
            </a:r>
            <a:r>
              <a:rPr lang="en-US" sz="2000" b="1" dirty="0" smtClean="0">
                <a:solidFill>
                  <a:srgbClr val="FF0000"/>
                </a:solidFill>
                <a:latin typeface="Consolas" pitchFamily="49" charset="0"/>
              </a:rPr>
              <a:t>count = 1; count &lt;= number; count</a:t>
            </a:r>
            <a:r>
              <a:rPr lang="en-US" sz="2000" b="1" dirty="0" smtClean="0">
                <a:solidFill>
                  <a:srgbClr val="FF0000"/>
                </a:solidFill>
                <a:latin typeface="Consolas" pitchFamily="49" charset="0"/>
              </a:rPr>
              <a:t>++</a:t>
            </a:r>
            <a:r>
              <a:rPr lang="en-US" sz="2000" b="1" dirty="0" smtClean="0">
                <a:solidFill>
                  <a:srgbClr val="000000"/>
                </a:solidFill>
                <a:latin typeface="Consolas" pitchFamily="49" charset="0"/>
              </a:rPr>
              <a:t>) </a:t>
            </a:r>
            <a:r>
              <a:rPr lang="en-US" sz="2000" b="1" dirty="0" smtClean="0">
                <a:solidFill>
                  <a:srgbClr val="000000"/>
                </a:solidFill>
                <a:latin typeface="Consolas" pitchFamily="49" charset="0"/>
              </a:rPr>
              <a:t>{</a:t>
            </a:r>
          </a:p>
          <a:p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</a:rPr>
              <a:t>  // all the actions</a:t>
            </a:r>
            <a:r>
              <a:rPr lang="en-US" sz="2000" dirty="0" smtClean="0">
                <a:latin typeface="Consolas" pitchFamily="49" charset="0"/>
              </a:rPr>
              <a:t>  </a:t>
            </a:r>
            <a:endParaRPr lang="en-US" sz="2000" b="1" dirty="0" smtClean="0">
              <a:solidFill>
                <a:srgbClr val="FF0000"/>
              </a:solidFill>
              <a:latin typeface="Consolas" pitchFamily="49" charset="0"/>
            </a:endParaRPr>
          </a:p>
          <a:p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</a:rPr>
              <a:t>}</a:t>
            </a:r>
            <a:endParaRPr lang="en-US" sz="2000" dirty="0">
              <a:latin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Flow chart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</a:rPr>
              <a:t>for</a:t>
            </a:r>
            <a:r>
              <a:rPr lang="en-US" dirty="0" smtClean="0"/>
              <a:t> (</a:t>
            </a:r>
            <a:r>
              <a:rPr lang="en-US" i="1" dirty="0" err="1" smtClean="0"/>
              <a:t>Initializing_Action</a:t>
            </a:r>
            <a:r>
              <a:rPr lang="en-US" i="1" dirty="0" smtClean="0"/>
              <a:t>; </a:t>
            </a:r>
            <a:br>
              <a:rPr lang="en-US" i="1" dirty="0" smtClean="0"/>
            </a:br>
            <a:r>
              <a:rPr lang="en-US" i="1" dirty="0" err="1" smtClean="0"/>
              <a:t>Boolean_Expression</a:t>
            </a:r>
            <a:r>
              <a:rPr lang="en-US" i="1" dirty="0" smtClean="0"/>
              <a:t>; </a:t>
            </a:r>
            <a:br>
              <a:rPr lang="en-US" i="1" dirty="0" smtClean="0"/>
            </a:br>
            <a:r>
              <a:rPr lang="en-US" i="1" dirty="0" err="1" smtClean="0"/>
              <a:t>Update_Action</a:t>
            </a:r>
            <a:r>
              <a:rPr lang="en-US" i="1" dirty="0" smtClean="0"/>
              <a:t>){</a:t>
            </a:r>
            <a:br>
              <a:rPr lang="en-US" i="1" dirty="0" smtClean="0"/>
            </a:br>
            <a:r>
              <a:rPr lang="en-US" i="1" dirty="0" smtClean="0"/>
              <a:t>		Body;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}</a:t>
            </a:r>
            <a:endParaRPr lang="en-US" i="1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38477" y="1302327"/>
            <a:ext cx="3948323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Unrolled code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1999" y="2930827"/>
            <a:ext cx="251691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7F0055"/>
                </a:solidFill>
                <a:latin typeface="Consolas" pitchFamily="49" charset="0"/>
              </a:rPr>
              <a:t>for</a:t>
            </a:r>
            <a:r>
              <a:rPr lang="en-US" sz="1600" b="1" dirty="0" smtClean="0">
                <a:solidFill>
                  <a:srgbClr val="000000"/>
                </a:solidFill>
                <a:latin typeface="Consolas" pitchFamily="49" charset="0"/>
              </a:rPr>
              <a:t> (</a:t>
            </a:r>
            <a:r>
              <a:rPr lang="en-US" sz="1600" b="1" dirty="0" smtClean="0">
                <a:solidFill>
                  <a:srgbClr val="FF0000"/>
                </a:solidFill>
                <a:latin typeface="Consolas" pitchFamily="49" charset="0"/>
              </a:rPr>
              <a:t>count = 1; count&lt;= 2; count</a:t>
            </a:r>
            <a:r>
              <a:rPr lang="en-US" sz="1600" b="1" dirty="0" smtClean="0">
                <a:solidFill>
                  <a:srgbClr val="FF0000"/>
                </a:solidFill>
                <a:latin typeface="Consolas" pitchFamily="49" charset="0"/>
              </a:rPr>
              <a:t>++</a:t>
            </a:r>
            <a:r>
              <a:rPr lang="en-US" sz="1600" b="1" dirty="0" smtClean="0">
                <a:solidFill>
                  <a:srgbClr val="000000"/>
                </a:solidFill>
                <a:latin typeface="Consolas" pitchFamily="49" charset="0"/>
              </a:rPr>
              <a:t>) </a:t>
            </a:r>
            <a:r>
              <a:rPr lang="en-US" sz="1600" b="1" dirty="0" smtClean="0">
                <a:solidFill>
                  <a:srgbClr val="000000"/>
                </a:solidFill>
                <a:latin typeface="Consolas" pitchFamily="49" charset="0"/>
              </a:rPr>
              <a:t>{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</a:rPr>
              <a:t>  // all the actions</a:t>
            </a:r>
            <a:r>
              <a:rPr lang="en-US" sz="1600" dirty="0" smtClean="0">
                <a:latin typeface="Consolas" pitchFamily="49" charset="0"/>
              </a:rPr>
              <a:t>  </a:t>
            </a:r>
            <a:endParaRPr lang="en-US" sz="1600" b="1" dirty="0" smtClean="0">
              <a:solidFill>
                <a:srgbClr val="FF0000"/>
              </a:solidFill>
              <a:latin typeface="Consolas" pitchFamily="49" charset="0"/>
            </a:endParaRPr>
          </a:p>
          <a:p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</a:rPr>
              <a:t>}</a:t>
            </a:r>
            <a:endParaRPr lang="en-US" sz="1600" dirty="0">
              <a:latin typeface="Consolas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76073" y="2004291"/>
            <a:ext cx="5010727" cy="35394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00"/>
                </a:solidFill>
                <a:latin typeface="Consolas" pitchFamily="49" charset="0"/>
              </a:rPr>
              <a:t>count = 1; </a:t>
            </a:r>
            <a:r>
              <a:rPr lang="en-US" sz="1600" b="1" dirty="0" smtClean="0">
                <a:solidFill>
                  <a:srgbClr val="3F7F5F"/>
                </a:solidFill>
                <a:latin typeface="Consolas" pitchFamily="49" charset="0"/>
              </a:rPr>
              <a:t>// initialize for only once</a:t>
            </a:r>
            <a:endParaRPr lang="en-US" sz="1600" b="1" dirty="0" smtClean="0">
              <a:solidFill>
                <a:srgbClr val="7F0055"/>
              </a:solidFill>
              <a:latin typeface="Consolas" pitchFamily="49" charset="0"/>
            </a:endParaRPr>
          </a:p>
          <a:p>
            <a:r>
              <a:rPr lang="en-US" sz="1600" b="1" dirty="0" smtClean="0">
                <a:solidFill>
                  <a:srgbClr val="7F0055"/>
                </a:solidFill>
                <a:latin typeface="Consolas" pitchFamily="49" charset="0"/>
              </a:rPr>
              <a:t>if</a:t>
            </a:r>
            <a:r>
              <a:rPr lang="en-US" sz="1600" b="1" dirty="0" smtClean="0">
                <a:solidFill>
                  <a:srgbClr val="000000"/>
                </a:solidFill>
                <a:latin typeface="Consolas" pitchFamily="49" charset="0"/>
              </a:rPr>
              <a:t> (count &lt;= 2) {</a:t>
            </a:r>
            <a:r>
              <a:rPr lang="en-US" sz="1600" b="1" dirty="0" smtClean="0">
                <a:solidFill>
                  <a:srgbClr val="3F7F5F"/>
                </a:solidFill>
                <a:latin typeface="Consolas" pitchFamily="49" charset="0"/>
              </a:rPr>
              <a:t>// count == 1, so yes</a:t>
            </a:r>
          </a:p>
          <a:p>
            <a:r>
              <a:rPr lang="en-US" sz="1600" dirty="0" smtClean="0">
                <a:solidFill>
                  <a:srgbClr val="3F7F5F"/>
                </a:solidFill>
                <a:latin typeface="Consolas" pitchFamily="49" charset="0"/>
              </a:rPr>
              <a:t>	// all the actions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</a:rPr>
              <a:t>	count++;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</a:rPr>
              <a:t>}</a:t>
            </a:r>
          </a:p>
          <a:p>
            <a:r>
              <a:rPr lang="en-US" sz="1600" b="1" dirty="0" smtClean="0">
                <a:solidFill>
                  <a:srgbClr val="7F0055"/>
                </a:solidFill>
                <a:latin typeface="Consolas" pitchFamily="49" charset="0"/>
              </a:rPr>
              <a:t>if</a:t>
            </a:r>
            <a:r>
              <a:rPr lang="en-US" sz="1600" b="1" dirty="0" smtClean="0">
                <a:solidFill>
                  <a:srgbClr val="000000"/>
                </a:solidFill>
                <a:latin typeface="Consolas" pitchFamily="49" charset="0"/>
              </a:rPr>
              <a:t> (count &lt;= 2) {</a:t>
            </a:r>
            <a:r>
              <a:rPr lang="en-US" sz="1600" b="1" dirty="0" smtClean="0">
                <a:solidFill>
                  <a:srgbClr val="3F7F5F"/>
                </a:solidFill>
                <a:latin typeface="Consolas" pitchFamily="49" charset="0"/>
              </a:rPr>
              <a:t>// count == 2, yes again</a:t>
            </a:r>
          </a:p>
          <a:p>
            <a:r>
              <a:rPr lang="en-US" sz="1600" dirty="0" smtClean="0">
                <a:solidFill>
                  <a:srgbClr val="3F7F5F"/>
                </a:solidFill>
                <a:latin typeface="Consolas" pitchFamily="49" charset="0"/>
              </a:rPr>
              <a:t>	// all the actions again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</a:rPr>
              <a:t>	count++;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</a:rPr>
              <a:t>}</a:t>
            </a:r>
          </a:p>
          <a:p>
            <a:r>
              <a:rPr lang="en-US" sz="1600" b="1" dirty="0" smtClean="0">
                <a:solidFill>
                  <a:srgbClr val="7F0055"/>
                </a:solidFill>
                <a:latin typeface="Consolas" pitchFamily="49" charset="0"/>
              </a:rPr>
              <a:t>if</a:t>
            </a:r>
            <a:r>
              <a:rPr lang="en-US" sz="1600" b="1" dirty="0" smtClean="0">
                <a:solidFill>
                  <a:srgbClr val="000000"/>
                </a:solidFill>
                <a:latin typeface="Consolas" pitchFamily="49" charset="0"/>
              </a:rPr>
              <a:t> (count &lt;= 2) {</a:t>
            </a:r>
            <a:r>
              <a:rPr lang="en-US" sz="1600" b="1" dirty="0" smtClean="0">
                <a:solidFill>
                  <a:srgbClr val="3F7F5F"/>
                </a:solidFill>
                <a:latin typeface="Consolas" pitchFamily="49" charset="0"/>
              </a:rPr>
              <a:t>// count == 3, so no</a:t>
            </a:r>
          </a:p>
          <a:p>
            <a:r>
              <a:rPr lang="en-US" sz="1600" dirty="0" smtClean="0">
                <a:solidFill>
                  <a:srgbClr val="3F7F5F"/>
                </a:solidFill>
                <a:latin typeface="Consolas" pitchFamily="49" charset="0"/>
              </a:rPr>
              <a:t>	// no action again;</a:t>
            </a:r>
          </a:p>
          <a:p>
            <a:r>
              <a:rPr lang="en-US" sz="1600" dirty="0" smtClean="0">
                <a:solidFill>
                  <a:srgbClr val="3F7F5F"/>
                </a:solidFill>
                <a:latin typeface="Consolas" pitchFamily="49" charset="0"/>
              </a:rPr>
              <a:t>	// no count++ again;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</a:rPr>
              <a:t>}</a:t>
            </a:r>
          </a:p>
          <a:p>
            <a:r>
              <a:rPr lang="en-US" sz="1600" dirty="0" smtClean="0">
                <a:solidFill>
                  <a:srgbClr val="3F7F5F"/>
                </a:solidFill>
                <a:latin typeface="Consolas" pitchFamily="49" charset="0"/>
              </a:rPr>
              <a:t>// stop</a:t>
            </a:r>
            <a:endParaRPr lang="en-US" sz="1600" dirty="0">
              <a:latin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Variable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counter can be defined in the for loop</a:t>
            </a:r>
          </a:p>
          <a:p>
            <a:pPr lvl="1"/>
            <a:r>
              <a:rPr lang="en-US" dirty="0" smtClean="0"/>
              <a:t>That counter variable will be only available in this loop </a:t>
            </a:r>
          </a:p>
          <a:p>
            <a:pPr lvl="1"/>
            <a:r>
              <a:rPr lang="en-US" dirty="0" smtClean="0"/>
              <a:t>It is undefined out of the loop</a:t>
            </a:r>
          </a:p>
          <a:p>
            <a:pPr lvl="1"/>
            <a:r>
              <a:rPr lang="en-US" dirty="0" smtClean="0"/>
              <a:t>Although you can, it is really bad idea to name the count variable the same as other variable out of the loop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14764" y="3909530"/>
            <a:ext cx="6567054" cy="16312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7F0055"/>
                </a:solidFill>
                <a:latin typeface="Consolas" pitchFamily="49" charset="0"/>
              </a:rPr>
              <a:t>for</a:t>
            </a:r>
            <a:r>
              <a:rPr lang="en-US" sz="2000" b="1" dirty="0" smtClean="0">
                <a:solidFill>
                  <a:srgbClr val="000000"/>
                </a:solidFill>
                <a:latin typeface="Consolas" pitchFamily="49" charset="0"/>
              </a:rPr>
              <a:t> (</a:t>
            </a:r>
            <a:r>
              <a:rPr lang="en-US" sz="2000" b="1" dirty="0" err="1" smtClean="0">
                <a:solidFill>
                  <a:srgbClr val="FF0000"/>
                </a:solidFill>
                <a:latin typeface="Consolas" pitchFamily="49" charset="0"/>
              </a:rPr>
              <a:t>int</a:t>
            </a:r>
            <a:r>
              <a:rPr lang="en-US" sz="2000" b="1" dirty="0" smtClean="0">
                <a:solidFill>
                  <a:srgbClr val="FF0000"/>
                </a:solidFill>
                <a:latin typeface="Consolas" pitchFamily="49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Consolas" pitchFamily="49" charset="0"/>
              </a:rPr>
              <a:t>i</a:t>
            </a:r>
            <a:r>
              <a:rPr lang="en-US" sz="2000" b="1" dirty="0" smtClean="0">
                <a:solidFill>
                  <a:srgbClr val="FF0000"/>
                </a:solidFill>
                <a:latin typeface="Consolas" pitchFamily="49" charset="0"/>
              </a:rPr>
              <a:t> = 1; </a:t>
            </a:r>
            <a:r>
              <a:rPr lang="en-US" sz="2000" b="1" dirty="0" err="1" smtClean="0">
                <a:latin typeface="Consolas" pitchFamily="49" charset="0"/>
              </a:rPr>
              <a:t>i</a:t>
            </a:r>
            <a:r>
              <a:rPr lang="en-US" sz="2000" b="1" dirty="0" smtClean="0">
                <a:latin typeface="Consolas" pitchFamily="49" charset="0"/>
              </a:rPr>
              <a:t> &lt;= 100; </a:t>
            </a:r>
            <a:r>
              <a:rPr lang="en-US" sz="2000" b="1" dirty="0" err="1" smtClean="0">
                <a:latin typeface="Consolas" pitchFamily="49" charset="0"/>
              </a:rPr>
              <a:t>i</a:t>
            </a:r>
            <a:r>
              <a:rPr lang="en-US" sz="2000" b="1" dirty="0" smtClean="0">
                <a:latin typeface="Consolas" pitchFamily="49" charset="0"/>
              </a:rPr>
              <a:t>++</a:t>
            </a:r>
            <a:r>
              <a:rPr lang="en-US" sz="2000" b="1" dirty="0" smtClean="0">
                <a:solidFill>
                  <a:srgbClr val="000000"/>
                </a:solidFill>
                <a:latin typeface="Consolas" pitchFamily="49" charset="0"/>
              </a:rPr>
              <a:t>) {</a:t>
            </a:r>
          </a:p>
          <a:p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</a:rPr>
              <a:t>  // all the actions</a:t>
            </a:r>
            <a:r>
              <a:rPr lang="en-US" sz="2000" dirty="0" smtClean="0">
                <a:latin typeface="Consolas" pitchFamily="49" charset="0"/>
              </a:rPr>
              <a:t>  </a:t>
            </a:r>
            <a:endParaRPr lang="en-US" sz="2000" b="1" dirty="0" smtClean="0">
              <a:solidFill>
                <a:srgbClr val="FF0000"/>
              </a:solidFill>
              <a:latin typeface="Consolas" pitchFamily="49" charset="0"/>
            </a:endParaRPr>
          </a:p>
          <a:p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</a:rPr>
              <a:t>}</a:t>
            </a:r>
          </a:p>
          <a:p>
            <a:r>
              <a:rPr lang="en-US" sz="2000" dirty="0" err="1" smtClean="0">
                <a:latin typeface="Consolas" pitchFamily="49" charset="0"/>
              </a:rPr>
              <a:t>System.out.println</a:t>
            </a:r>
            <a:r>
              <a:rPr lang="en-US" sz="2000" dirty="0" smtClean="0">
                <a:latin typeface="Consolas" pitchFamily="49" charset="0"/>
              </a:rPr>
              <a:t>(</a:t>
            </a:r>
            <a:r>
              <a:rPr lang="en-US" sz="2000" dirty="0" err="1" smtClean="0">
                <a:latin typeface="Consolas" pitchFamily="49" charset="0"/>
              </a:rPr>
              <a:t>i</a:t>
            </a:r>
            <a:r>
              <a:rPr lang="en-US" sz="2000" dirty="0" smtClean="0">
                <a:latin typeface="Consolas" pitchFamily="49" charset="0"/>
              </a:rPr>
              <a:t>); </a:t>
            </a:r>
          </a:p>
          <a:p>
            <a:r>
              <a:rPr lang="en-US" sz="2000" dirty="0" smtClean="0">
                <a:latin typeface="Consolas" pitchFamily="49" charset="0"/>
              </a:rPr>
              <a:t>//</a:t>
            </a:r>
            <a:r>
              <a:rPr lang="en-US" sz="2000" dirty="0" smtClean="0">
                <a:solidFill>
                  <a:srgbClr val="FF0000"/>
                </a:solidFill>
                <a:latin typeface="Consolas" pitchFamily="49" charset="0"/>
              </a:rPr>
              <a:t>WRONG!</a:t>
            </a:r>
            <a:r>
              <a:rPr lang="en-US" sz="2000" dirty="0" smtClean="0">
                <a:latin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</a:rPr>
              <a:t>i</a:t>
            </a:r>
            <a:r>
              <a:rPr lang="en-US" sz="2000" dirty="0" smtClean="0">
                <a:latin typeface="Consolas" pitchFamily="49" charset="0"/>
              </a:rPr>
              <a:t> is not available out of the loop</a:t>
            </a:r>
            <a:endParaRPr lang="en-US" sz="2000" dirty="0">
              <a:latin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NC-5-e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UNC-5-ed</Template>
  <TotalTime>2339</TotalTime>
  <Words>1608</Words>
  <Application>Microsoft Office PowerPoint</Application>
  <PresentationFormat>On-screen Show (4:3)</PresentationFormat>
  <Paragraphs>330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UNC-5-ed</vt:lpstr>
      <vt:lpstr>Slide 1</vt:lpstr>
      <vt:lpstr>Review: While Statement</vt:lpstr>
      <vt:lpstr>Review: While Statement</vt:lpstr>
      <vt:lpstr>Review: While Statement</vt:lpstr>
      <vt:lpstr>For Statement</vt:lpstr>
      <vt:lpstr>For Statement</vt:lpstr>
      <vt:lpstr>For Statement</vt:lpstr>
      <vt:lpstr>For Statement</vt:lpstr>
      <vt:lpstr>Local Variable</vt:lpstr>
      <vt:lpstr>Local Variable </vt:lpstr>
      <vt:lpstr>For Loop: Don’t Overcount</vt:lpstr>
      <vt:lpstr>For Loop: Infinite Loop</vt:lpstr>
      <vt:lpstr>For Loop: Case Study</vt:lpstr>
      <vt:lpstr>For Loop: Case Study</vt:lpstr>
      <vt:lpstr>For Loop: Case Study</vt:lpstr>
      <vt:lpstr>For Loop: Case Study</vt:lpstr>
      <vt:lpstr>For Loop: Case Study</vt:lpstr>
      <vt:lpstr>For Loop: Case Study</vt:lpstr>
      <vt:lpstr>For Loop: Case Study</vt:lpstr>
      <vt:lpstr>For Loop: Case Study</vt:lpstr>
      <vt:lpstr>For Loop: Case Study</vt:lpstr>
      <vt:lpstr>For Loop: Case Study</vt:lpstr>
      <vt:lpstr>Ending a Loop</vt:lpstr>
      <vt:lpstr>Count-Controlled Loop</vt:lpstr>
      <vt:lpstr>Ask-Before-Iterating</vt:lpstr>
      <vt:lpstr>Ask-Before-Iterating</vt:lpstr>
      <vt:lpstr>Ask-Before-Iterating</vt:lpstr>
      <vt:lpstr>Nested Loop</vt:lpstr>
      <vt:lpstr>What is the Output?</vt:lpstr>
      <vt:lpstr>Understanding a For Loop</vt:lpstr>
      <vt:lpstr>Another For Loop Example</vt:lpstr>
      <vt:lpstr>Another For Loop Example</vt:lpstr>
    </vt:vector>
  </TitlesOfParts>
  <Company>UNC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Haohan Li</dc:creator>
  <cp:lastModifiedBy>Haohan Li</cp:lastModifiedBy>
  <cp:revision>637</cp:revision>
  <dcterms:created xsi:type="dcterms:W3CDTF">2013-01-10T01:00:39Z</dcterms:created>
  <dcterms:modified xsi:type="dcterms:W3CDTF">2013-02-12T17:24:01Z</dcterms:modified>
</cp:coreProperties>
</file>