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2"/>
  </p:handout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DE"/>
    <a:srgbClr val="00B02C"/>
    <a:srgbClr val="FF0020"/>
    <a:srgbClr val="FF0010"/>
    <a:srgbClr val="00B048"/>
    <a:srgbClr val="FF0008"/>
    <a:srgbClr val="FF0004"/>
    <a:srgbClr val="8538BE"/>
    <a:srgbClr val="9954CC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3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856" y="-6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hesis\&#31532;&#19968;&#37096;&#20998;&#27979;&#35797;&#25968;&#2545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hesis\&#31532;&#19968;&#37096;&#20998;&#27979;&#35797;&#25968;&#2545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Sheet11!$B$1</c:f>
              <c:strCache>
                <c:ptCount val="1"/>
                <c:pt idx="0">
                  <c:v>载体图像中出现次数</c:v>
                </c:pt>
              </c:strCache>
            </c:strRef>
          </c:tx>
          <c:spPr>
            <a:solidFill>
              <a:srgbClr val="00B0F0"/>
            </a:solidFill>
          </c:spPr>
          <c:cat>
            <c:numRef>
              <c:f>Sheet11!$A$2:$A$16</c:f>
              <c:numCache>
                <c:formatCode>General</c:formatCode>
                <c:ptCount val="15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</c:numCache>
            </c:numRef>
          </c:cat>
          <c:val>
            <c:numRef>
              <c:f>Sheet11!$B$2:$B$16</c:f>
              <c:numCache>
                <c:formatCode>General</c:formatCode>
                <c:ptCount val="15"/>
                <c:pt idx="0">
                  <c:v>1694</c:v>
                </c:pt>
                <c:pt idx="1">
                  <c:v>2081</c:v>
                </c:pt>
                <c:pt idx="2">
                  <c:v>3134</c:v>
                </c:pt>
                <c:pt idx="3">
                  <c:v>4749</c:v>
                </c:pt>
                <c:pt idx="4">
                  <c:v>5251</c:v>
                </c:pt>
                <c:pt idx="5">
                  <c:v>6630</c:v>
                </c:pt>
                <c:pt idx="6">
                  <c:v>29404</c:v>
                </c:pt>
                <c:pt idx="7">
                  <c:v>66295</c:v>
                </c:pt>
                <c:pt idx="8">
                  <c:v>28546</c:v>
                </c:pt>
                <c:pt idx="9">
                  <c:v>6485</c:v>
                </c:pt>
                <c:pt idx="10">
                  <c:v>5397</c:v>
                </c:pt>
                <c:pt idx="11">
                  <c:v>4814</c:v>
                </c:pt>
                <c:pt idx="12">
                  <c:v>3234</c:v>
                </c:pt>
                <c:pt idx="13">
                  <c:v>2250</c:v>
                </c:pt>
                <c:pt idx="14">
                  <c:v>1734</c:v>
                </c:pt>
              </c:numCache>
            </c:numRef>
          </c:val>
        </c:ser>
        <c:ser>
          <c:idx val="1"/>
          <c:order val="1"/>
          <c:tx>
            <c:strRef>
              <c:f>Sheet11!$C$1</c:f>
              <c:strCache>
                <c:ptCount val="1"/>
                <c:pt idx="0">
                  <c:v>隐写图象中出现次数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Sheet11!$A$2:$A$16</c:f>
              <c:numCache>
                <c:formatCode>General</c:formatCode>
                <c:ptCount val="15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</c:numCache>
            </c:numRef>
          </c:cat>
          <c:val>
            <c:numRef>
              <c:f>Sheet11!$C$2:$C$16</c:f>
              <c:numCache>
                <c:formatCode>General</c:formatCode>
                <c:ptCount val="15"/>
                <c:pt idx="0">
                  <c:v>1464</c:v>
                </c:pt>
                <c:pt idx="1">
                  <c:v>1893</c:v>
                </c:pt>
                <c:pt idx="2">
                  <c:v>2621</c:v>
                </c:pt>
                <c:pt idx="3">
                  <c:v>3926</c:v>
                </c:pt>
                <c:pt idx="4">
                  <c:v>4938</c:v>
                </c:pt>
                <c:pt idx="5">
                  <c:v>6016</c:v>
                </c:pt>
                <c:pt idx="6">
                  <c:v>23117</c:v>
                </c:pt>
                <c:pt idx="7">
                  <c:v>84909</c:v>
                </c:pt>
                <c:pt idx="8">
                  <c:v>22775</c:v>
                </c:pt>
                <c:pt idx="9">
                  <c:v>5888</c:v>
                </c:pt>
                <c:pt idx="10">
                  <c:v>5209</c:v>
                </c:pt>
                <c:pt idx="11">
                  <c:v>3962</c:v>
                </c:pt>
                <c:pt idx="12">
                  <c:v>2713</c:v>
                </c:pt>
                <c:pt idx="13">
                  <c:v>2026</c:v>
                </c:pt>
                <c:pt idx="14">
                  <c:v>1502</c:v>
                </c:pt>
              </c:numCache>
            </c:numRef>
          </c:val>
        </c:ser>
        <c:overlap val="-10"/>
        <c:axId val="107217664"/>
        <c:axId val="107234816"/>
      </c:barChart>
      <c:catAx>
        <c:axId val="107217664"/>
        <c:scaling>
          <c:orientation val="minMax"/>
        </c:scaling>
        <c:axPos val="b"/>
        <c:numFmt formatCode="General" sourceLinked="1"/>
        <c:tickLblPos val="nextTo"/>
        <c:crossAx val="107234816"/>
        <c:crosses val="autoZero"/>
        <c:auto val="1"/>
        <c:lblAlgn val="ctr"/>
        <c:lblOffset val="100"/>
      </c:catAx>
      <c:valAx>
        <c:axId val="107234816"/>
        <c:scaling>
          <c:orientation val="minMax"/>
        </c:scaling>
        <c:axPos val="l"/>
        <c:majorGridlines/>
        <c:numFmt formatCode="General" sourceLinked="1"/>
        <c:tickLblPos val="nextTo"/>
        <c:crossAx val="107217664"/>
        <c:crosses val="autoZero"/>
        <c:crossBetween val="between"/>
      </c:valAx>
    </c:plotArea>
    <c:plotVisOnly val="1"/>
  </c:chart>
  <c:spPr>
    <a:ln>
      <a:noFill/>
    </a:ln>
  </c:spPr>
  <c:txPr>
    <a:bodyPr/>
    <a:lstStyle/>
    <a:p>
      <a:pPr>
        <a:defRPr sz="1200">
          <a:latin typeface="+mj-lt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v>隐写后的图像</c:v>
          </c:tx>
          <c:spPr>
            <a:ln w="10000" cap="flat" cmpd="sng" algn="ctr">
              <a:solidFill>
                <a:schemeClr val="accent1"/>
              </a:solidFill>
              <a:prstDash val="solid"/>
            </a:ln>
            <a:effectLst>
              <a:outerShdw blurRad="38100" dist="30000" dir="5400000" rotWithShape="0">
                <a:srgbClr val="000000">
                  <a:alpha val="45000"/>
                </a:srgbClr>
              </a:outerShdw>
            </a:effectLst>
          </c:spPr>
          <c:marker>
            <c:symbol val="star"/>
            <c:size val="5"/>
            <c:spPr>
              <a:solidFill>
                <a:schemeClr val="accent1"/>
              </a:solidFill>
              <a:ln w="10000" cap="flat" cmpd="sng" algn="ctr">
                <a:solidFill>
                  <a:schemeClr val="accent1"/>
                </a:solidFill>
                <a:prstDash val="solid"/>
              </a:ln>
              <a:effectLst>
                <a:outerShdw blurRad="38100" dist="30000" dir="5400000" rotWithShape="0">
                  <a:srgbClr val="000000">
                    <a:alpha val="45000"/>
                  </a:srgbClr>
                </a:outerShdw>
              </a:effectLst>
            </c:spPr>
          </c:marker>
          <c:cat>
            <c:numRef>
              <c:f>Sheet3!$A$1:$A$15</c:f>
              <c:numCache>
                <c:formatCode>General</c:formatCode>
                <c:ptCount val="15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</c:numCache>
            </c:numRef>
          </c:cat>
          <c:val>
            <c:numRef>
              <c:f>Sheet3!$B$1:$B$15</c:f>
              <c:numCache>
                <c:formatCode>General</c:formatCode>
                <c:ptCount val="15"/>
                <c:pt idx="0">
                  <c:v>113</c:v>
                </c:pt>
                <c:pt idx="1">
                  <c:v>139</c:v>
                </c:pt>
                <c:pt idx="2">
                  <c:v>167</c:v>
                </c:pt>
                <c:pt idx="3">
                  <c:v>209</c:v>
                </c:pt>
                <c:pt idx="4">
                  <c:v>252</c:v>
                </c:pt>
                <c:pt idx="5">
                  <c:v>369</c:v>
                </c:pt>
                <c:pt idx="6">
                  <c:v>758</c:v>
                </c:pt>
                <c:pt idx="7">
                  <c:v>2500</c:v>
                </c:pt>
                <c:pt idx="8">
                  <c:v>766</c:v>
                </c:pt>
                <c:pt idx="9">
                  <c:v>368</c:v>
                </c:pt>
                <c:pt idx="10">
                  <c:v>251</c:v>
                </c:pt>
                <c:pt idx="11">
                  <c:v>202</c:v>
                </c:pt>
                <c:pt idx="12">
                  <c:v>162</c:v>
                </c:pt>
                <c:pt idx="13">
                  <c:v>132</c:v>
                </c:pt>
                <c:pt idx="14">
                  <c:v>112</c:v>
                </c:pt>
              </c:numCache>
            </c:numRef>
          </c:val>
        </c:ser>
        <c:ser>
          <c:idx val="1"/>
          <c:order val="1"/>
          <c:tx>
            <c:v>估计的图像</c:v>
          </c:tx>
          <c:spPr>
            <a:ln w="10000" cap="flat" cmpd="sng" algn="ctr">
              <a:solidFill>
                <a:schemeClr val="accent2"/>
              </a:solidFill>
              <a:prstDash val="solid"/>
            </a:ln>
            <a:effectLst>
              <a:outerShdw blurRad="38100" dist="30000" dir="5400000" rotWithShape="0">
                <a:srgbClr val="000000">
                  <a:alpha val="45000"/>
                </a:srgbClr>
              </a:outerShdw>
            </a:effectLst>
          </c:spPr>
          <c:marker>
            <c:symbol val="plus"/>
            <c:size val="5"/>
            <c:spPr>
              <a:solidFill>
                <a:schemeClr val="accent2"/>
              </a:solidFill>
              <a:ln w="10000" cap="flat" cmpd="sng" algn="ctr">
                <a:solidFill>
                  <a:schemeClr val="accent2"/>
                </a:solidFill>
                <a:prstDash val="solid"/>
              </a:ln>
              <a:effectLst>
                <a:outerShdw blurRad="38100" dist="30000" dir="5400000" rotWithShape="0">
                  <a:srgbClr val="000000">
                    <a:alpha val="45000"/>
                  </a:srgbClr>
                </a:outerShdw>
              </a:effectLst>
            </c:spPr>
          </c:marker>
          <c:cat>
            <c:numRef>
              <c:f>Sheet3!$A$1:$A$15</c:f>
              <c:numCache>
                <c:formatCode>General</c:formatCode>
                <c:ptCount val="15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</c:numCache>
            </c:numRef>
          </c:cat>
          <c:val>
            <c:numRef>
              <c:f>Sheet3!$C$1:$C$15</c:f>
              <c:numCache>
                <c:formatCode>General</c:formatCode>
                <c:ptCount val="15"/>
                <c:pt idx="0">
                  <c:v>111</c:v>
                </c:pt>
                <c:pt idx="1">
                  <c:v>149</c:v>
                </c:pt>
                <c:pt idx="2">
                  <c:v>175</c:v>
                </c:pt>
                <c:pt idx="3">
                  <c:v>223</c:v>
                </c:pt>
                <c:pt idx="4">
                  <c:v>304</c:v>
                </c:pt>
                <c:pt idx="5">
                  <c:v>426</c:v>
                </c:pt>
                <c:pt idx="6">
                  <c:v>906</c:v>
                </c:pt>
                <c:pt idx="7">
                  <c:v>1930</c:v>
                </c:pt>
                <c:pt idx="8">
                  <c:v>886</c:v>
                </c:pt>
                <c:pt idx="9">
                  <c:v>435</c:v>
                </c:pt>
                <c:pt idx="10">
                  <c:v>281</c:v>
                </c:pt>
                <c:pt idx="11">
                  <c:v>238</c:v>
                </c:pt>
                <c:pt idx="12">
                  <c:v>174</c:v>
                </c:pt>
                <c:pt idx="13">
                  <c:v>139</c:v>
                </c:pt>
                <c:pt idx="14">
                  <c:v>127</c:v>
                </c:pt>
              </c:numCache>
            </c:numRef>
          </c:val>
        </c:ser>
        <c:ser>
          <c:idx val="2"/>
          <c:order val="2"/>
          <c:tx>
            <c:v>原图</c:v>
          </c:tx>
          <c:spPr>
            <a:ln w="10000" cap="flat" cmpd="sng" algn="ctr">
              <a:solidFill>
                <a:schemeClr val="accent3"/>
              </a:solidFill>
              <a:prstDash val="solid"/>
            </a:ln>
            <a:effectLst>
              <a:outerShdw blurRad="38100" dist="30000" dir="5400000" rotWithShape="0">
                <a:srgbClr val="000000">
                  <a:alpha val="4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3"/>
              </a:solidFill>
              <a:ln w="10000" cap="flat" cmpd="sng" algn="ctr">
                <a:solidFill>
                  <a:schemeClr val="accent3"/>
                </a:solidFill>
                <a:prstDash val="solid"/>
              </a:ln>
              <a:effectLst>
                <a:outerShdw blurRad="38100" dist="30000" dir="5400000" rotWithShape="0">
                  <a:srgbClr val="000000">
                    <a:alpha val="45000"/>
                  </a:srgbClr>
                </a:outerShdw>
              </a:effectLst>
            </c:spPr>
          </c:marker>
          <c:cat>
            <c:numRef>
              <c:f>Sheet3!$A$1:$A$15</c:f>
              <c:numCache>
                <c:formatCode>General</c:formatCode>
                <c:ptCount val="15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</c:numCache>
            </c:numRef>
          </c:cat>
          <c:val>
            <c:numRef>
              <c:f>Sheet3!$D$1:$D$15</c:f>
              <c:numCache>
                <c:formatCode>General</c:formatCode>
                <c:ptCount val="15"/>
                <c:pt idx="0">
                  <c:v>127</c:v>
                </c:pt>
                <c:pt idx="1">
                  <c:v>153</c:v>
                </c:pt>
                <c:pt idx="2">
                  <c:v>175</c:v>
                </c:pt>
                <c:pt idx="3">
                  <c:v>232</c:v>
                </c:pt>
                <c:pt idx="4">
                  <c:v>299</c:v>
                </c:pt>
                <c:pt idx="5">
                  <c:v>430</c:v>
                </c:pt>
                <c:pt idx="6">
                  <c:v>907</c:v>
                </c:pt>
                <c:pt idx="7">
                  <c:v>1829</c:v>
                </c:pt>
                <c:pt idx="8">
                  <c:v>880</c:v>
                </c:pt>
                <c:pt idx="9">
                  <c:v>450</c:v>
                </c:pt>
                <c:pt idx="10">
                  <c:v>287</c:v>
                </c:pt>
                <c:pt idx="11">
                  <c:v>240</c:v>
                </c:pt>
                <c:pt idx="12">
                  <c:v>175</c:v>
                </c:pt>
                <c:pt idx="13">
                  <c:v>143</c:v>
                </c:pt>
                <c:pt idx="14">
                  <c:v>132</c:v>
                </c:pt>
              </c:numCache>
            </c:numRef>
          </c:val>
        </c:ser>
        <c:marker val="1"/>
        <c:axId val="107975808"/>
        <c:axId val="107980672"/>
      </c:lineChart>
      <c:catAx>
        <c:axId val="107975808"/>
        <c:scaling>
          <c:orientation val="minMax"/>
        </c:scaling>
        <c:axPos val="b"/>
        <c:numFmt formatCode="General" sourceLinked="1"/>
        <c:tickLblPos val="nextTo"/>
        <c:crossAx val="107980672"/>
        <c:crosses val="autoZero"/>
        <c:auto val="1"/>
        <c:lblAlgn val="ctr"/>
        <c:lblOffset val="100"/>
      </c:catAx>
      <c:valAx>
        <c:axId val="107980672"/>
        <c:scaling>
          <c:orientation val="minMax"/>
        </c:scaling>
        <c:axPos val="l"/>
        <c:majorGridlines/>
        <c:numFmt formatCode="General" sourceLinked="1"/>
        <c:tickLblPos val="nextTo"/>
        <c:crossAx val="10797580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C837A-9A79-4A08-B3E0-017AC4C29971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C3BD8-D1A1-4551-A7FE-F87DB69B9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111732D-A903-4F8A-BDE6-9189A3CE163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4777CA-2573-4EEE-9FE6-8B84BE1BD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19400"/>
            <a:ext cx="6477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Image </a:t>
            </a:r>
            <a:r>
              <a:rPr lang="en-US" dirty="0"/>
              <a:t>Steganography</a:t>
            </a:r>
            <a:br>
              <a:rPr lang="en-US" dirty="0"/>
            </a:br>
            <a:r>
              <a:rPr lang="en-US" dirty="0" smtClean="0"/>
              <a:t>and  Steganalysis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Haohan Li</a:t>
            </a:r>
          </a:p>
          <a:p>
            <a:r>
              <a:rPr lang="en-US" dirty="0" smtClean="0"/>
              <a:t>Nov. 17,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Steganography Illustrated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438400"/>
            <a:ext cx="12954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Secret data 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657600"/>
            <a:ext cx="1295400" cy="76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Covertext</a:t>
            </a:r>
            <a:r>
              <a:rPr lang="en-US" dirty="0" smtClean="0">
                <a:solidFill>
                  <a:srgbClr val="FFFF00"/>
                </a:solidFill>
              </a:rPr>
              <a:t>   x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4876800"/>
            <a:ext cx="12954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Secret key  k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57400" y="3124200"/>
            <a:ext cx="1295400" cy="762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Stego</a:t>
            </a:r>
            <a:r>
              <a:rPr lang="en-US" dirty="0" smtClean="0">
                <a:solidFill>
                  <a:srgbClr val="FFFF00"/>
                </a:solidFill>
              </a:rPr>
              <a:t> Algorithm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400" y="4572000"/>
            <a:ext cx="1295400" cy="762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Stegotext</a:t>
            </a:r>
            <a:r>
              <a:rPr lang="en-US" dirty="0" smtClean="0">
                <a:solidFill>
                  <a:srgbClr val="FFFF00"/>
                </a:solidFill>
              </a:rPr>
              <a:t>   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9800" y="4572000"/>
            <a:ext cx="1295400" cy="762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Stegotext</a:t>
            </a:r>
            <a:r>
              <a:rPr lang="en-US" dirty="0" smtClean="0">
                <a:solidFill>
                  <a:srgbClr val="FFFF00"/>
                </a:solidFill>
              </a:rPr>
              <a:t>   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43800" y="4876800"/>
            <a:ext cx="12954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Secret key  k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19800" y="3124200"/>
            <a:ext cx="1295400" cy="762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Decoding Algorithm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43800" y="2438400"/>
            <a:ext cx="12954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Secret data m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8" name="Shape 17"/>
          <p:cNvCxnSpPr>
            <a:stCxn id="4" idx="3"/>
            <a:endCxn id="7" idx="0"/>
          </p:cNvCxnSpPr>
          <p:nvPr/>
        </p:nvCxnSpPr>
        <p:spPr>
          <a:xfrm>
            <a:off x="1828800" y="2819400"/>
            <a:ext cx="876300" cy="3048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5" idx="3"/>
            <a:endCxn id="7" idx="1"/>
          </p:cNvCxnSpPr>
          <p:nvPr/>
        </p:nvCxnSpPr>
        <p:spPr>
          <a:xfrm flipV="1">
            <a:off x="1828800" y="3505200"/>
            <a:ext cx="228600" cy="533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endCxn id="7" idx="2"/>
          </p:cNvCxnSpPr>
          <p:nvPr/>
        </p:nvCxnSpPr>
        <p:spPr>
          <a:xfrm rot="5400000" flipH="1" flipV="1">
            <a:off x="1619250" y="4171950"/>
            <a:ext cx="1371600" cy="800100"/>
          </a:xfrm>
          <a:prstGeom prst="bentConnector3">
            <a:avLst>
              <a:gd name="adj1" fmla="val 82759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hape 27"/>
          <p:cNvCxnSpPr>
            <a:stCxn id="7" idx="3"/>
            <a:endCxn id="8" idx="0"/>
          </p:cNvCxnSpPr>
          <p:nvPr/>
        </p:nvCxnSpPr>
        <p:spPr>
          <a:xfrm flipH="1">
            <a:off x="2705100" y="3505200"/>
            <a:ext cx="647700" cy="1066800"/>
          </a:xfrm>
          <a:prstGeom prst="bentConnector4">
            <a:avLst>
              <a:gd name="adj1" fmla="val -35294"/>
              <a:gd name="adj2" fmla="val 77463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3429000" y="4800600"/>
            <a:ext cx="2438400" cy="4572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Transmission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2" name="Diamond 31"/>
          <p:cNvSpPr/>
          <p:nvPr/>
        </p:nvSpPr>
        <p:spPr>
          <a:xfrm>
            <a:off x="3657600" y="3429000"/>
            <a:ext cx="1981200" cy="1295400"/>
          </a:xfrm>
          <a:prstGeom prst="diamond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 </a:t>
            </a:r>
            <a:r>
              <a:rPr lang="en-US" dirty="0" err="1" smtClean="0">
                <a:solidFill>
                  <a:srgbClr val="FFFF00"/>
                </a:solidFill>
              </a:rPr>
              <a:t>stego</a:t>
            </a:r>
            <a:r>
              <a:rPr lang="en-US" dirty="0" smtClean="0">
                <a:solidFill>
                  <a:srgbClr val="FFFF00"/>
                </a:solidFill>
              </a:rPr>
              <a:t> message?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36" name="Straight Arrow Connector 35"/>
          <p:cNvCxnSpPr>
            <a:stCxn id="9" idx="0"/>
            <a:endCxn id="13" idx="2"/>
          </p:cNvCxnSpPr>
          <p:nvPr/>
        </p:nvCxnSpPr>
        <p:spPr>
          <a:xfrm rot="5400000" flipH="1" flipV="1">
            <a:off x="6324600" y="42291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hape 37"/>
          <p:cNvCxnSpPr>
            <a:stCxn id="12" idx="0"/>
            <a:endCxn id="13" idx="3"/>
          </p:cNvCxnSpPr>
          <p:nvPr/>
        </p:nvCxnSpPr>
        <p:spPr>
          <a:xfrm rot="16200000" flipV="1">
            <a:off x="7067550" y="3752850"/>
            <a:ext cx="1371600" cy="8763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hape 41"/>
          <p:cNvCxnSpPr>
            <a:stCxn id="13" idx="0"/>
            <a:endCxn id="14" idx="1"/>
          </p:cNvCxnSpPr>
          <p:nvPr/>
        </p:nvCxnSpPr>
        <p:spPr>
          <a:xfrm rot="5400000" flipH="1" flipV="1">
            <a:off x="6953250" y="2533650"/>
            <a:ext cx="304800" cy="8763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32" idx="2"/>
          </p:cNvCxnSpPr>
          <p:nvPr/>
        </p:nvCxnSpPr>
        <p:spPr>
          <a:xfrm rot="5400000" flipH="1" flipV="1">
            <a:off x="4572000" y="48006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962400" y="2438400"/>
            <a:ext cx="12954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Secret data m?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51" name="Straight Arrow Connector 50"/>
          <p:cNvCxnSpPr>
            <a:stCxn id="32" idx="0"/>
          </p:cNvCxnSpPr>
          <p:nvPr/>
        </p:nvCxnSpPr>
        <p:spPr>
          <a:xfrm rot="5400000" flipH="1" flipV="1">
            <a:off x="4533900" y="3314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6" idx="3"/>
          </p:cNvCxnSpPr>
          <p:nvPr/>
        </p:nvCxnSpPr>
        <p:spPr>
          <a:xfrm>
            <a:off x="1828800" y="5257800"/>
            <a:ext cx="762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953000" y="32766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YES!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>
            <a:endCxn id="46" idx="1"/>
          </p:cNvCxnSpPr>
          <p:nvPr/>
        </p:nvCxnSpPr>
        <p:spPr>
          <a:xfrm flipV="1">
            <a:off x="3276600" y="2819400"/>
            <a:ext cx="685800" cy="30480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Steganography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Image and video are the best carriers for information hiding</a:t>
            </a:r>
          </a:p>
          <a:p>
            <a:pPr lvl="1"/>
            <a:r>
              <a:rPr lang="en-US" dirty="0" smtClean="0"/>
              <a:t>They don’t attract attentions</a:t>
            </a:r>
          </a:p>
          <a:p>
            <a:pPr lvl="1"/>
            <a:r>
              <a:rPr lang="en-US" dirty="0" smtClean="0"/>
              <a:t>They contain sufficient cover information</a:t>
            </a:r>
          </a:p>
          <a:p>
            <a:r>
              <a:rPr lang="en-US" dirty="0" smtClean="0"/>
              <a:t>Steganography hiding techniques</a:t>
            </a:r>
          </a:p>
          <a:p>
            <a:pPr lvl="1"/>
            <a:r>
              <a:rPr lang="en-US" dirty="0" smtClean="0"/>
              <a:t>Simply hide</a:t>
            </a:r>
          </a:p>
          <a:p>
            <a:pPr lvl="1"/>
            <a:r>
              <a:rPr lang="en-US" dirty="0" smtClean="0"/>
              <a:t>Image spatial domain</a:t>
            </a:r>
          </a:p>
          <a:p>
            <a:pPr lvl="1"/>
            <a:r>
              <a:rPr lang="en-US" dirty="0" smtClean="0"/>
              <a:t>Image frequency domain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Simply Hiding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Everything starts from the easiest…</a:t>
            </a:r>
          </a:p>
          <a:p>
            <a:pPr lvl="1"/>
            <a:r>
              <a:rPr lang="en-US" dirty="0" smtClean="0"/>
              <a:t>Just insert information after EOF</a:t>
            </a:r>
          </a:p>
          <a:p>
            <a:pPr lvl="1"/>
            <a:r>
              <a:rPr lang="en-US" dirty="0" smtClean="0"/>
              <a:t>Obviously not a good idea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76600"/>
            <a:ext cx="82581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Steganography on Spatial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Spatial domain means “pixels”</a:t>
            </a:r>
          </a:p>
          <a:p>
            <a:r>
              <a:rPr lang="en-US" dirty="0" smtClean="0"/>
              <a:t>Least significant bit (</a:t>
            </a:r>
            <a:r>
              <a:rPr lang="en-US" dirty="0" smtClean="0">
                <a:solidFill>
                  <a:srgbClr val="FF0000"/>
                </a:solidFill>
              </a:rPr>
              <a:t>LSB</a:t>
            </a:r>
            <a:r>
              <a:rPr lang="en-US" dirty="0" smtClean="0"/>
              <a:t>) embedding is most widely used</a:t>
            </a:r>
          </a:p>
          <a:p>
            <a:pPr lvl="1"/>
            <a:r>
              <a:rPr lang="en-US" dirty="0" smtClean="0"/>
              <a:t>People can not visually distinguish colors with different LSBs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Do </a:t>
            </a:r>
            <a:r>
              <a:rPr lang="en-US" dirty="0" smtClean="0">
                <a:solidFill>
                  <a:srgbClr val="FF0020"/>
                </a:solidFill>
              </a:rPr>
              <a:t>you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believe </a:t>
            </a:r>
            <a:r>
              <a:rPr lang="en-US" dirty="0" smtClean="0">
                <a:solidFill>
                  <a:srgbClr val="00B02C"/>
                </a:solidFill>
              </a:rPr>
              <a:t>it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Embedding will be setting the LSBs as the secret data, and decoding will be simply reading the LSBs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Enhancing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Embedding information in a random walk</a:t>
            </a:r>
          </a:p>
          <a:p>
            <a:pPr lvl="1"/>
            <a:r>
              <a:rPr lang="en-US" dirty="0" smtClean="0"/>
              <a:t>It’s a good way to avoid being noticed</a:t>
            </a:r>
          </a:p>
          <a:p>
            <a:pPr lvl="2"/>
            <a:r>
              <a:rPr lang="en-US" dirty="0" smtClean="0"/>
              <a:t>Because the whole image is statistically the same</a:t>
            </a:r>
          </a:p>
          <a:p>
            <a:pPr lvl="1"/>
            <a:r>
              <a:rPr lang="en-US" dirty="0" smtClean="0"/>
              <a:t>Also the random number generator can be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key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90600" y="3810000"/>
            <a:ext cx="6858000" cy="1371600"/>
            <a:chOff x="1149069" y="3352800"/>
            <a:chExt cx="6858000" cy="1371600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9069" y="3352800"/>
              <a:ext cx="2855934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73072"/>
            <a:stretch>
              <a:fillRect/>
            </a:stretch>
          </p:blipFill>
          <p:spPr bwMode="auto">
            <a:xfrm>
              <a:off x="6629400" y="3352800"/>
              <a:ext cx="1377669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r="73428"/>
            <a:stretch>
              <a:fillRect/>
            </a:stretch>
          </p:blipFill>
          <p:spPr bwMode="auto">
            <a:xfrm>
              <a:off x="5111469" y="3352800"/>
              <a:ext cx="1359462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Difference between image’s LSBs and secret data</a:t>
            </a:r>
          </a:p>
          <a:p>
            <a:pPr lvl="1"/>
            <a:r>
              <a:rPr lang="en-US" dirty="0" smtClean="0"/>
              <a:t>A secret message is usually encrypted</a:t>
            </a:r>
          </a:p>
          <a:p>
            <a:pPr lvl="2"/>
            <a:r>
              <a:rPr lang="en-US" dirty="0" smtClean="0"/>
              <a:t>Since the key for steganography is always short</a:t>
            </a:r>
          </a:p>
          <a:p>
            <a:pPr lvl="1"/>
            <a:r>
              <a:rPr lang="en-US" dirty="0" smtClean="0"/>
              <a:t>Encrypted data usually are quite balanced</a:t>
            </a:r>
          </a:p>
          <a:p>
            <a:pPr lvl="2"/>
            <a:r>
              <a:rPr lang="en-US" dirty="0" smtClean="0"/>
              <a:t>It means any part of the data contains similar 0s and 1s</a:t>
            </a:r>
          </a:p>
          <a:p>
            <a:pPr lvl="1"/>
            <a:r>
              <a:rPr lang="en-US" dirty="0" smtClean="0"/>
              <a:t>Image’s LSBs don’t have such property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 the histogram of the LSBs</a:t>
            </a:r>
          </a:p>
          <a:p>
            <a:pPr lvl="1"/>
            <a:r>
              <a:rPr lang="en-US" dirty="0" smtClean="0"/>
              <a:t>The histogram is flattened </a:t>
            </a:r>
          </a:p>
          <a:p>
            <a:pPr lvl="1"/>
            <a:r>
              <a:rPr lang="en-US" dirty="0" smtClean="0"/>
              <a:t>If we embed on more bits, it will be even flattened</a:t>
            </a:r>
          </a:p>
          <a:p>
            <a:pPr lvl="1"/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-test can be used to formalize the attack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505200"/>
            <a:ext cx="6019800" cy="289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Steganography on Frequency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78952" cy="5029200"/>
          </a:xfrm>
        </p:spPr>
        <p:txBody>
          <a:bodyPr/>
          <a:lstStyle/>
          <a:p>
            <a:r>
              <a:rPr lang="en-US" dirty="0" smtClean="0"/>
              <a:t>JPEG format is based on frequency transformation</a:t>
            </a:r>
          </a:p>
          <a:p>
            <a:r>
              <a:rPr lang="en-US" dirty="0" smtClean="0"/>
              <a:t>JPEG coding procedure</a:t>
            </a:r>
          </a:p>
          <a:p>
            <a:pPr lvl="1"/>
            <a:r>
              <a:rPr lang="en-US" dirty="0" smtClean="0"/>
              <a:t>Change color representation from RGB to </a:t>
            </a:r>
            <a:r>
              <a:rPr lang="en-US" dirty="0" err="1" smtClean="0"/>
              <a:t>YCbCr</a:t>
            </a:r>
            <a:endParaRPr lang="en-US" dirty="0" smtClean="0"/>
          </a:p>
          <a:p>
            <a:pPr lvl="2"/>
            <a:r>
              <a:rPr lang="en-US" dirty="0" smtClean="0"/>
              <a:t>Y=</a:t>
            </a:r>
            <a:r>
              <a:rPr lang="en-US" dirty="0" err="1" smtClean="0"/>
              <a:t>luma</a:t>
            </a:r>
            <a:r>
              <a:rPr lang="en-US" dirty="0" smtClean="0"/>
              <a:t> component; </a:t>
            </a:r>
            <a:r>
              <a:rPr lang="en-US" dirty="0" err="1" smtClean="0"/>
              <a:t>Cb</a:t>
            </a:r>
            <a:r>
              <a:rPr lang="en-US" dirty="0" smtClean="0"/>
              <a:t>=blue-difference; Cr=red-difference</a:t>
            </a:r>
          </a:p>
          <a:p>
            <a:pPr lvl="1"/>
            <a:r>
              <a:rPr lang="en-US" dirty="0" smtClean="0"/>
              <a:t>Split the image to 8×8 blocks</a:t>
            </a:r>
          </a:p>
          <a:p>
            <a:pPr lvl="1"/>
            <a:r>
              <a:rPr lang="en-US" dirty="0" smtClean="0"/>
              <a:t>Apply discrete cosine transform (DCT) to all components</a:t>
            </a:r>
          </a:p>
          <a:p>
            <a:pPr lvl="2"/>
            <a:r>
              <a:rPr lang="en-US" dirty="0" smtClean="0"/>
              <a:t>This is the transformation from spatial to frequency domain</a:t>
            </a:r>
          </a:p>
          <a:p>
            <a:pPr lvl="1"/>
            <a:r>
              <a:rPr lang="en-US" dirty="0" smtClean="0"/>
              <a:t>Quantize the frequency components</a:t>
            </a:r>
          </a:p>
          <a:p>
            <a:pPr lvl="2"/>
            <a:r>
              <a:rPr lang="en-US" dirty="0" smtClean="0"/>
              <a:t>High frequency components are eliminated as a compression</a:t>
            </a:r>
          </a:p>
          <a:p>
            <a:pPr lvl="3"/>
            <a:r>
              <a:rPr lang="en-US" dirty="0" smtClean="0"/>
              <a:t>High frequency components are the “details”</a:t>
            </a:r>
          </a:p>
          <a:p>
            <a:pPr lvl="1"/>
            <a:r>
              <a:rPr lang="en-US" dirty="0" smtClean="0"/>
              <a:t>Code the remaining components using Huffman coding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Steganography on Frequency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JPEG coding procedure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embedding happens after quantization</a:t>
            </a:r>
          </a:p>
          <a:p>
            <a:pPr lvl="1"/>
            <a:r>
              <a:rPr lang="en-US" dirty="0" smtClean="0"/>
              <a:t>We embed the data on the LSBs of JPEG coefficients</a:t>
            </a:r>
          </a:p>
        </p:txBody>
      </p:sp>
      <p:grpSp>
        <p:nvGrpSpPr>
          <p:cNvPr id="7" name="组合 5"/>
          <p:cNvGrpSpPr>
            <a:grpSpLocks/>
          </p:cNvGrpSpPr>
          <p:nvPr/>
        </p:nvGrpSpPr>
        <p:grpSpPr bwMode="auto">
          <a:xfrm>
            <a:off x="838200" y="2362200"/>
            <a:ext cx="7648575" cy="1795463"/>
            <a:chOff x="857224" y="1571612"/>
            <a:chExt cx="7648575" cy="179546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24" y="1643050"/>
              <a:ext cx="7648575" cy="1724025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9" name="矩形 4"/>
            <p:cNvSpPr/>
            <p:nvPr/>
          </p:nvSpPr>
          <p:spPr>
            <a:xfrm>
              <a:off x="4500537" y="1571612"/>
              <a:ext cx="1571625" cy="357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normal histogram for JPEG coefficients</a:t>
            </a:r>
          </a:p>
          <a:p>
            <a:pPr lvl="1"/>
            <a:r>
              <a:rPr lang="en-US" dirty="0" smtClean="0"/>
              <a:t>Simple LSB embedding isn’t a good idea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097" y="2971800"/>
            <a:ext cx="6382303" cy="363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 of Information Hiding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Steganography means “</a:t>
            </a:r>
            <a:r>
              <a:rPr lang="en-US" dirty="0" smtClean="0">
                <a:solidFill>
                  <a:srgbClr val="FF0000"/>
                </a:solidFill>
              </a:rPr>
              <a:t>covered writing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It’s the art of hiding information in normal files</a:t>
            </a:r>
          </a:p>
          <a:p>
            <a:pPr lvl="1"/>
            <a:r>
              <a:rPr lang="en-US" dirty="0" smtClean="0"/>
              <a:t>Steganalysis means “analyzing covered writing”</a:t>
            </a:r>
          </a:p>
          <a:p>
            <a:r>
              <a:rPr lang="en-US" dirty="0" smtClean="0"/>
              <a:t>What’s the difference between steganography and cryptography?</a:t>
            </a:r>
          </a:p>
          <a:p>
            <a:pPr lvl="1"/>
            <a:r>
              <a:rPr lang="en-US" dirty="0" smtClean="0"/>
              <a:t>Cryptography: “no one knows the information”</a:t>
            </a:r>
          </a:p>
          <a:p>
            <a:pPr lvl="1"/>
            <a:r>
              <a:rPr lang="en-US" dirty="0" smtClean="0"/>
              <a:t>Steganography: “no one knows that </a:t>
            </a:r>
            <a:r>
              <a:rPr lang="en-US" dirty="0" smtClean="0">
                <a:solidFill>
                  <a:srgbClr val="FF0000"/>
                </a:solidFill>
              </a:rPr>
              <a:t>the information exists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As long as the attacker knows a file contains covered information, we call the steganography failed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Simple LSB embedding</a:t>
            </a:r>
          </a:p>
          <a:p>
            <a:pPr lvl="1"/>
            <a:r>
              <a:rPr lang="en-US" dirty="0" smtClean="0"/>
              <a:t>It’s easy to see the abnormality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7042150" cy="34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better embedding strategy (F3 Algorithm)</a:t>
            </a:r>
          </a:p>
          <a:p>
            <a:pPr lvl="1"/>
            <a:r>
              <a:rPr lang="en-US" dirty="0" smtClean="0"/>
              <a:t>Only decrease the absolute value (when necessary) </a:t>
            </a:r>
          </a:p>
          <a:p>
            <a:pPr lvl="1"/>
            <a:r>
              <a:rPr lang="en-US" dirty="0" smtClean="0"/>
              <a:t>The benefit: we’ll have same number of 1s and -1s</a:t>
            </a:r>
          </a:p>
          <a:p>
            <a:pPr lvl="1"/>
            <a:r>
              <a:rPr lang="en-US" dirty="0" smtClean="0"/>
              <a:t>The problem is that we can do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nothing</a:t>
            </a:r>
            <a:r>
              <a:rPr lang="en-US" dirty="0" smtClean="0"/>
              <a:t> to 0s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962400"/>
          <a:ext cx="3657600" cy="185285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19200"/>
                <a:gridCol w="1219200"/>
                <a:gridCol w="1219200"/>
              </a:tblGrid>
              <a:tr h="725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Coefficient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Data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Stego-coefficient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Decreasing absolute value cause </a:t>
            </a:r>
            <a:r>
              <a:rPr lang="en-US" dirty="0" smtClean="0">
                <a:solidFill>
                  <a:srgbClr val="FF0000"/>
                </a:solidFill>
              </a:rPr>
              <a:t>shrinkage</a:t>
            </a:r>
          </a:p>
          <a:p>
            <a:pPr lvl="1"/>
            <a:r>
              <a:rPr lang="en-US" dirty="0" smtClean="0"/>
              <a:t>Since all 0s must be kept 0, we’ll never know if we should extract from a 0 in </a:t>
            </a:r>
            <a:r>
              <a:rPr lang="en-US" dirty="0" err="1" smtClean="0"/>
              <a:t>stego</a:t>
            </a:r>
            <a:r>
              <a:rPr lang="en-US" dirty="0" smtClean="0"/>
              <a:t>-coefficient</a:t>
            </a:r>
          </a:p>
          <a:p>
            <a:pPr lvl="1"/>
            <a:r>
              <a:rPr lang="en-US" dirty="0" smtClean="0"/>
              <a:t>We can only embed on the next coefficient</a:t>
            </a:r>
          </a:p>
          <a:p>
            <a:pPr lvl="1"/>
            <a:r>
              <a:rPr lang="en-US" dirty="0" smtClean="0"/>
              <a:t>More odd bits “disappeared”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962400"/>
          <a:ext cx="3657600" cy="185285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19200"/>
                <a:gridCol w="1219200"/>
                <a:gridCol w="1219200"/>
              </a:tblGrid>
              <a:tr h="725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Coefficient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Data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Stego-coefficient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-1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-1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-1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Decreasing absolute value cause </a:t>
            </a:r>
            <a:r>
              <a:rPr lang="en-US" dirty="0" smtClean="0">
                <a:solidFill>
                  <a:srgbClr val="FF0000"/>
                </a:solidFill>
              </a:rPr>
              <a:t>shrinkage</a:t>
            </a:r>
          </a:p>
          <a:p>
            <a:pPr lvl="1"/>
            <a:r>
              <a:rPr lang="en-US" dirty="0" smtClean="0"/>
              <a:t>Assuming we have the same number of 0s and 1s in secret data, after embedding we’ll have more 1s 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t="6472"/>
          <a:stretch>
            <a:fillRect/>
          </a:stretch>
        </p:blipFill>
        <p:spPr bwMode="auto">
          <a:xfrm>
            <a:off x="838200" y="3124200"/>
            <a:ext cx="7239000" cy="330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78952" cy="4495800"/>
          </a:xfrm>
        </p:spPr>
        <p:txBody>
          <a:bodyPr/>
          <a:lstStyle/>
          <a:p>
            <a:r>
              <a:rPr lang="en-US" dirty="0" smtClean="0"/>
              <a:t>A even enhanced embedding strategy (F4 Algorithm)</a:t>
            </a:r>
          </a:p>
          <a:p>
            <a:pPr lvl="1"/>
            <a:r>
              <a:rPr lang="en-US" dirty="0" smtClean="0"/>
              <a:t>For negative coefficients, even coefficients represent 1 and odd coefficients represent 0</a:t>
            </a:r>
          </a:p>
          <a:p>
            <a:pPr lvl="1"/>
            <a:r>
              <a:rPr lang="en-US" dirty="0" smtClean="0"/>
              <a:t>Now we still have the same number of 1s and -1s, and we have the same number of bits disappearing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962400"/>
          <a:ext cx="3657600" cy="185285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19200"/>
                <a:gridCol w="1219200"/>
                <a:gridCol w="1219200"/>
              </a:tblGrid>
              <a:tr h="725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Coefficient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Data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Stego-coefficient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-1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9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-1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Coefficient LSB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78952" cy="4495800"/>
          </a:xfrm>
        </p:spPr>
        <p:txBody>
          <a:bodyPr/>
          <a:lstStyle/>
          <a:p>
            <a:r>
              <a:rPr lang="en-US" dirty="0" smtClean="0"/>
              <a:t>A even enhanced embedding strategy (F4 Algorithm)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8147050" cy="432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JPEG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Difference between cover-image and </a:t>
            </a:r>
            <a:r>
              <a:rPr lang="en-US" dirty="0" err="1" smtClean="0"/>
              <a:t>stego</a:t>
            </a:r>
            <a:r>
              <a:rPr lang="en-US" dirty="0" smtClean="0"/>
              <a:t>-image</a:t>
            </a:r>
          </a:p>
          <a:p>
            <a:pPr lvl="1"/>
            <a:r>
              <a:rPr lang="en-US" dirty="0" err="1" smtClean="0"/>
              <a:t>Stego</a:t>
            </a:r>
            <a:r>
              <a:rPr lang="en-US" dirty="0" smtClean="0"/>
              <a:t>-image have more 0s</a:t>
            </a:r>
          </a:p>
          <a:p>
            <a:pPr lvl="2"/>
            <a:r>
              <a:rPr lang="en-US" dirty="0" smtClean="0"/>
              <a:t>If we can estimate cover-image, we can tell the difference</a:t>
            </a:r>
            <a:endParaRPr lang="en-US" dirty="0"/>
          </a:p>
        </p:txBody>
      </p:sp>
      <p:graphicFrame>
        <p:nvGraphicFramePr>
          <p:cNvPr id="6" name="图表 4"/>
          <p:cNvGraphicFramePr/>
          <p:nvPr/>
        </p:nvGraphicFramePr>
        <p:xfrm>
          <a:off x="990600" y="3124200"/>
          <a:ext cx="7039028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24200" y="6248400"/>
            <a:ext cx="17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JPEG Coefficients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6248400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A4DE"/>
                </a:solidFill>
              </a:rPr>
              <a:t>Cover-image   </a:t>
            </a:r>
            <a:r>
              <a:rPr lang="en-US" dirty="0" err="1" smtClean="0">
                <a:solidFill>
                  <a:srgbClr val="FF0000"/>
                </a:solidFill>
              </a:rPr>
              <a:t>Stego</a:t>
            </a:r>
            <a:r>
              <a:rPr lang="en-US" dirty="0" smtClean="0">
                <a:solidFill>
                  <a:srgbClr val="FF0000"/>
                </a:solidFill>
              </a:rPr>
              <a:t>-image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JPEG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Estimating cover-image</a:t>
            </a:r>
          </a:p>
          <a:p>
            <a:pPr lvl="1"/>
            <a:r>
              <a:rPr lang="en-US" dirty="0" smtClean="0"/>
              <a:t>Re-compression can give an estimation</a:t>
            </a:r>
          </a:p>
          <a:p>
            <a:pPr lvl="2"/>
            <a:r>
              <a:rPr lang="en-US" dirty="0" smtClean="0"/>
              <a:t>Crop 4 lines out, then convolute with low-pass filter</a:t>
            </a:r>
          </a:p>
          <a:p>
            <a:pPr lvl="2"/>
            <a:r>
              <a:rPr lang="en-US" dirty="0" smtClean="0"/>
              <a:t>For non-</a:t>
            </a:r>
            <a:r>
              <a:rPr lang="en-US" dirty="0" err="1" smtClean="0"/>
              <a:t>stegoed</a:t>
            </a:r>
            <a:r>
              <a:rPr lang="en-US" dirty="0" smtClean="0"/>
              <a:t> image, the estimation should be similar</a:t>
            </a:r>
            <a:endParaRPr 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04825" y="3600450"/>
          <a:ext cx="2519362" cy="2524130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2413"/>
                <a:gridCol w="252412"/>
                <a:gridCol w="252413"/>
                <a:gridCol w="250825"/>
                <a:gridCol w="252412"/>
                <a:gridCol w="252413"/>
                <a:gridCol w="252412"/>
                <a:gridCol w="250825"/>
              </a:tblGrid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n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843587" y="3581400"/>
          <a:ext cx="2519363" cy="2524130"/>
        </p:xfrm>
        <a:graphic>
          <a:graphicData uri="http://schemas.openxmlformats.org/drawingml/2006/table">
            <a:tbl>
              <a:tblPr/>
              <a:tblGrid>
                <a:gridCol w="252413"/>
                <a:gridCol w="250825"/>
                <a:gridCol w="252412"/>
                <a:gridCol w="252413"/>
                <a:gridCol w="252412"/>
                <a:gridCol w="250825"/>
                <a:gridCol w="252413"/>
                <a:gridCol w="252412"/>
                <a:gridCol w="252413"/>
                <a:gridCol w="250825"/>
              </a:tblGrid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n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8467" marR="8467" marT="8467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…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　</a:t>
                      </a:r>
                    </a:p>
                  </a:txBody>
                  <a:tcPr marL="8467" marR="8467" marT="846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右箭头 9"/>
          <p:cNvSpPr/>
          <p:nvPr/>
        </p:nvSpPr>
        <p:spPr>
          <a:xfrm>
            <a:off x="3433762" y="4100513"/>
            <a:ext cx="2286000" cy="357187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燕尾形箭头 11"/>
          <p:cNvSpPr/>
          <p:nvPr/>
        </p:nvSpPr>
        <p:spPr>
          <a:xfrm>
            <a:off x="4791075" y="5243513"/>
            <a:ext cx="857250" cy="642937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8" name="内容占位符 6"/>
          <p:cNvGraphicFramePr>
            <a:graphicFrameLocks/>
          </p:cNvGraphicFramePr>
          <p:nvPr/>
        </p:nvGraphicFramePr>
        <p:xfrm>
          <a:off x="3505200" y="5029200"/>
          <a:ext cx="1080000" cy="1080000"/>
        </p:xfrm>
        <a:graphic>
          <a:graphicData uri="http://schemas.openxmlformats.org/drawingml/2006/table">
            <a:tbl>
              <a:tblPr bandRow="1" bandCol="1"/>
              <a:tblGrid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1-4ε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639384" y="4495800"/>
            <a:ext cx="1050993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Low-pass</a:t>
            </a:r>
          </a:p>
          <a:p>
            <a:pPr algn="ctr"/>
            <a:r>
              <a:rPr lang="en-US" altLang="zh-CN" dirty="0" smtClean="0"/>
              <a:t> filter</a:t>
            </a:r>
            <a:endParaRPr lang="zh-CN" altLang="en-US" dirty="0"/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3733800" y="3733800"/>
            <a:ext cx="1618520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dirty="0" smtClean="0"/>
              <a:t>Crop the image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JPEG 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re-compression, this is a typical histogram for a </a:t>
            </a:r>
            <a:r>
              <a:rPr lang="en-US" dirty="0" err="1" smtClean="0"/>
              <a:t>stego</a:t>
            </a:r>
            <a:r>
              <a:rPr lang="en-US" dirty="0" smtClean="0"/>
              <a:t>-image</a:t>
            </a:r>
          </a:p>
          <a:p>
            <a:pPr lvl="1"/>
            <a:r>
              <a:rPr lang="en-US" dirty="0" smtClean="0"/>
              <a:t>Big difference in 0 implies steganography</a:t>
            </a:r>
            <a:endParaRPr lang="en-US" dirty="0"/>
          </a:p>
        </p:txBody>
      </p:sp>
      <p:graphicFrame>
        <p:nvGraphicFramePr>
          <p:cNvPr id="4" name="图表 4"/>
          <p:cNvGraphicFramePr/>
          <p:nvPr/>
        </p:nvGraphicFramePr>
        <p:xfrm>
          <a:off x="1676400" y="3048000"/>
          <a:ext cx="5324494" cy="337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1400" y="6324600"/>
            <a:ext cx="17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JPEG Coefficients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3733800"/>
            <a:ext cx="1759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Cover-image</a:t>
            </a:r>
          </a:p>
          <a:p>
            <a:pPr algn="ctr"/>
            <a:r>
              <a:rPr lang="en-US" dirty="0" err="1" smtClean="0">
                <a:solidFill>
                  <a:schemeClr val="accent1"/>
                </a:solidFill>
              </a:rPr>
              <a:t>Stego</a:t>
            </a:r>
            <a:r>
              <a:rPr lang="en-US" dirty="0" smtClean="0">
                <a:solidFill>
                  <a:schemeClr val="accent1"/>
                </a:solidFill>
              </a:rPr>
              <a:t>-image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Estimated-image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Steganography is the art of hiding information</a:t>
            </a:r>
          </a:p>
          <a:p>
            <a:r>
              <a:rPr lang="en-US" dirty="0" smtClean="0"/>
              <a:t>LSBs in images are the common place to hide data</a:t>
            </a:r>
          </a:p>
          <a:p>
            <a:r>
              <a:rPr lang="en-US" dirty="0" smtClean="0"/>
              <a:t>Both LSBs in spatial and frequency domain can be used for embedding data</a:t>
            </a:r>
          </a:p>
          <a:p>
            <a:r>
              <a:rPr lang="en-US" dirty="0" smtClean="0"/>
              <a:t>Steganalysis often uses histogram to attack LSB embedding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Steganography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story of </a:t>
            </a:r>
            <a:r>
              <a:rPr lang="en-US" dirty="0" err="1" smtClean="0"/>
              <a:t>Histiaeus</a:t>
            </a:r>
            <a:r>
              <a:rPr lang="en-US" dirty="0" smtClean="0"/>
              <a:t>, he shaved the head of his most trusted slave and tattooed a message on it. After the slave’s hair had grown, he sent the slave as a messenger</a:t>
            </a:r>
            <a:endParaRPr lang="en-US" dirty="0"/>
          </a:p>
        </p:txBody>
      </p:sp>
      <p:pic>
        <p:nvPicPr>
          <p:cNvPr id="2050" name="Picture 2" descr="http://soccerpitch.co.za/wp-content/uploads/2009/01/david_beckh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581400"/>
            <a:ext cx="2209800" cy="2946400"/>
          </a:xfrm>
          <a:prstGeom prst="rect">
            <a:avLst/>
          </a:prstGeom>
          <a:noFill/>
        </p:spPr>
      </p:pic>
      <p:pic>
        <p:nvPicPr>
          <p:cNvPr id="2052" name="Picture 4" descr="http://www.women-hairstyles.com/images/david-beckh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200400"/>
            <a:ext cx="2362200" cy="3498306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4191000" y="4648200"/>
            <a:ext cx="914400" cy="5334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Attacks on </a:t>
            </a:r>
            <a:r>
              <a:rPr lang="en-US" b="1" dirty="0" smtClean="0"/>
              <a:t>Steganographic Systems</a:t>
            </a:r>
            <a:r>
              <a:rPr lang="en-US" dirty="0" smtClean="0"/>
              <a:t>, by </a:t>
            </a:r>
            <a:r>
              <a:rPr lang="en-US" i="1" dirty="0" err="1" smtClean="0"/>
              <a:t>Westfeld</a:t>
            </a:r>
            <a:r>
              <a:rPr lang="en-US" i="1" dirty="0" smtClean="0"/>
              <a:t>, A. and </a:t>
            </a:r>
            <a:r>
              <a:rPr lang="en-US" i="1" dirty="0" err="1" smtClean="0"/>
              <a:t>Pfitzmann</a:t>
            </a:r>
            <a:r>
              <a:rPr lang="en-US" i="1" dirty="0" smtClean="0"/>
              <a:t>, A</a:t>
            </a:r>
            <a:r>
              <a:rPr lang="en-US" i="1" dirty="0" smtClean="0"/>
              <a:t>.</a:t>
            </a:r>
            <a:r>
              <a:rPr lang="en-US" dirty="0" smtClean="0"/>
              <a:t>, Information Hiding, Springer, 2000.</a:t>
            </a:r>
          </a:p>
          <a:p>
            <a:r>
              <a:rPr lang="en-US" b="1" dirty="0" smtClean="0"/>
              <a:t>F5 - A Steganographic Algorithm</a:t>
            </a:r>
            <a:r>
              <a:rPr lang="en-US" dirty="0" smtClean="0"/>
              <a:t>, by </a:t>
            </a:r>
            <a:r>
              <a:rPr lang="en-US" i="1" dirty="0" err="1" smtClean="0"/>
              <a:t>Westfeld</a:t>
            </a:r>
            <a:r>
              <a:rPr lang="en-US" i="1" dirty="0" smtClean="0"/>
              <a:t>, A.</a:t>
            </a:r>
            <a:r>
              <a:rPr lang="en-US" dirty="0" smtClean="0"/>
              <a:t>, Information Hiding, Springer, 2001.</a:t>
            </a:r>
          </a:p>
          <a:p>
            <a:r>
              <a:rPr lang="en-US" b="1" dirty="0" smtClean="0"/>
              <a:t>Steganalysis of JPEG </a:t>
            </a:r>
            <a:r>
              <a:rPr lang="en-US" b="1" dirty="0" smtClean="0"/>
              <a:t>Images</a:t>
            </a:r>
            <a:r>
              <a:rPr lang="en-US" b="1" dirty="0" smtClean="0"/>
              <a:t>: Breaking the F5 </a:t>
            </a:r>
            <a:r>
              <a:rPr lang="en-US" b="1" dirty="0" smtClean="0"/>
              <a:t>Algorithm</a:t>
            </a:r>
            <a:r>
              <a:rPr lang="en-US" dirty="0" smtClean="0"/>
              <a:t>, by </a:t>
            </a:r>
            <a:r>
              <a:rPr lang="en-US" i="1" dirty="0" err="1" smtClean="0"/>
              <a:t>Fridrich</a:t>
            </a:r>
            <a:r>
              <a:rPr lang="en-US" i="1" dirty="0" smtClean="0"/>
              <a:t>, J. and </a:t>
            </a:r>
            <a:r>
              <a:rPr lang="en-US" i="1" dirty="0" err="1" smtClean="0"/>
              <a:t>Goljan</a:t>
            </a:r>
            <a:r>
              <a:rPr lang="en-US" i="1" dirty="0" smtClean="0"/>
              <a:t>, M. and </a:t>
            </a:r>
            <a:r>
              <a:rPr lang="en-US" i="1" dirty="0" err="1" smtClean="0"/>
              <a:t>Hogea</a:t>
            </a:r>
            <a:r>
              <a:rPr lang="en-US" i="1" dirty="0" smtClean="0"/>
              <a:t>, D</a:t>
            </a:r>
            <a:r>
              <a:rPr lang="en-US" i="1" dirty="0" smtClean="0"/>
              <a:t>.</a:t>
            </a:r>
            <a:r>
              <a:rPr lang="en-US" dirty="0" smtClean="0"/>
              <a:t>, Information Hiding, Springer, 2003.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Steganography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Spies or terrorists who don’t want to be suspected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b="13109"/>
          <a:stretch>
            <a:fillRect/>
          </a:stretch>
        </p:blipFill>
        <p:spPr bwMode="auto">
          <a:xfrm>
            <a:off x="1752600" y="2133600"/>
            <a:ext cx="6019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Formally Defining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Secret message: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m</a:t>
            </a:r>
          </a:p>
          <a:p>
            <a:r>
              <a:rPr lang="en-US" dirty="0" err="1" smtClean="0"/>
              <a:t>Covertext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</a:p>
          <a:p>
            <a:pPr lvl="1"/>
            <a:r>
              <a:rPr lang="en-US" dirty="0" smtClean="0"/>
              <a:t>In this presentation, x is a cover image</a:t>
            </a:r>
          </a:p>
          <a:p>
            <a:r>
              <a:rPr lang="en-US" dirty="0" smtClean="0"/>
              <a:t>Steganography embedding: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Emb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m,x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)=y</a:t>
            </a:r>
          </a:p>
          <a:p>
            <a:pPr lvl="1"/>
            <a:r>
              <a:rPr lang="en-US" dirty="0" smtClean="0"/>
              <a:t>Usually the algorithm need a secret key k, then it would be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Emb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m,x,k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)=y</a:t>
            </a:r>
          </a:p>
          <a:p>
            <a:r>
              <a:rPr lang="en-US" dirty="0" err="1" smtClean="0"/>
              <a:t>Stegotext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</a:p>
          <a:p>
            <a:r>
              <a:rPr lang="en-US" dirty="0" smtClean="0"/>
              <a:t>Decoding: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Ext(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y,k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)=m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Formally Defining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System definition:</a:t>
            </a:r>
          </a:p>
          <a:p>
            <a:pPr lvl="1"/>
            <a:r>
              <a:rPr lang="en-US" dirty="0" smtClean="0"/>
              <a:t>Secret message: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m</a:t>
            </a:r>
          </a:p>
          <a:p>
            <a:pPr lvl="1"/>
            <a:r>
              <a:rPr lang="en-US" dirty="0" err="1" smtClean="0"/>
              <a:t>Covertext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</a:p>
          <a:p>
            <a:pPr lvl="1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Secret key: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k</a:t>
            </a:r>
          </a:p>
          <a:p>
            <a:pPr lvl="1"/>
            <a:r>
              <a:rPr lang="en-US" dirty="0" smtClean="0"/>
              <a:t>Steganography embedding: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Emb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m,x,k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)=y</a:t>
            </a:r>
          </a:p>
          <a:p>
            <a:pPr lvl="1"/>
            <a:r>
              <a:rPr lang="en-US" dirty="0" err="1" smtClean="0"/>
              <a:t>Stegotext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</a:p>
          <a:p>
            <a:r>
              <a:rPr lang="en-US" dirty="0" smtClean="0"/>
              <a:t>Cryptographic security:</a:t>
            </a:r>
          </a:p>
          <a:p>
            <a:pPr lvl="1"/>
            <a:r>
              <a:rPr lang="en-US" dirty="0" smtClean="0"/>
              <a:t>Can attackers know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dirty="0" smtClean="0"/>
              <a:t> from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Formally Defining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System definition:</a:t>
            </a:r>
          </a:p>
          <a:p>
            <a:pPr lvl="1"/>
            <a:r>
              <a:rPr lang="en-US" dirty="0" smtClean="0"/>
              <a:t>Secret message: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m</a:t>
            </a:r>
          </a:p>
          <a:p>
            <a:pPr lvl="1"/>
            <a:r>
              <a:rPr lang="en-US" dirty="0" err="1" smtClean="0"/>
              <a:t>Covertext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</a:p>
          <a:p>
            <a:pPr lvl="1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Secret key: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k</a:t>
            </a:r>
          </a:p>
          <a:p>
            <a:pPr lvl="1"/>
            <a:r>
              <a:rPr lang="en-US" dirty="0" smtClean="0"/>
              <a:t>Steganography embedding: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Emb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m,x,k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)=y</a:t>
            </a:r>
          </a:p>
          <a:p>
            <a:pPr lvl="1"/>
            <a:r>
              <a:rPr lang="en-US" dirty="0" err="1" smtClean="0"/>
              <a:t>Stegotext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Steganographic</a:t>
            </a:r>
            <a:r>
              <a:rPr lang="en-US" dirty="0" smtClean="0"/>
              <a:t> security:</a:t>
            </a:r>
          </a:p>
          <a:p>
            <a:pPr lvl="1"/>
            <a:r>
              <a:rPr lang="en-US" dirty="0" smtClean="0"/>
              <a:t>Can attackers separate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Formally Defining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System definition:</a:t>
            </a:r>
          </a:p>
          <a:p>
            <a:pPr lvl="1"/>
            <a:r>
              <a:rPr lang="en-US" dirty="0" err="1" smtClean="0"/>
              <a:t>Covertext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</a:p>
          <a:p>
            <a:pPr lvl="1"/>
            <a:r>
              <a:rPr lang="en-US" dirty="0" err="1" smtClean="0"/>
              <a:t>Stegotext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</a:p>
          <a:p>
            <a:r>
              <a:rPr lang="en-US" dirty="0" smtClean="0"/>
              <a:t>Steganographic security definition:</a:t>
            </a:r>
          </a:p>
          <a:p>
            <a:pPr lvl="1"/>
            <a:r>
              <a:rPr lang="en-US" dirty="0" smtClean="0"/>
              <a:t>A steganography system is </a:t>
            </a:r>
            <a:r>
              <a:rPr lang="en-US" dirty="0" smtClean="0">
                <a:solidFill>
                  <a:srgbClr val="FF0000"/>
                </a:solidFill>
              </a:rPr>
              <a:t>secure</a:t>
            </a:r>
            <a:r>
              <a:rPr lang="en-US" dirty="0" smtClean="0"/>
              <a:t> if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stegotext</a:t>
            </a:r>
            <a:r>
              <a:rPr lang="en-US" dirty="0" smtClean="0"/>
              <a:t> is not distinguishable from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possible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covertexts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r>
              <a:rPr lang="en-US" dirty="0" smtClean="0"/>
              <a:t>Notice that we don’t require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en-US" dirty="0" smtClean="0"/>
              <a:t> is similar to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r>
              <a:rPr lang="en-US" dirty="0" smtClean="0"/>
              <a:t>, though usually that’s helpful</a:t>
            </a:r>
          </a:p>
          <a:p>
            <a:pPr lvl="2"/>
            <a:r>
              <a:rPr lang="en-US" dirty="0" smtClean="0"/>
              <a:t>The definition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theoretically</a:t>
            </a:r>
            <a:r>
              <a:rPr lang="en-US" dirty="0" smtClean="0"/>
              <a:t> secure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computationally</a:t>
            </a:r>
            <a:r>
              <a:rPr lang="en-US" dirty="0" smtClean="0"/>
              <a:t> secure still holds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Steganalysis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decide whether a given text is </a:t>
            </a:r>
            <a:r>
              <a:rPr lang="en-US" dirty="0" err="1" smtClean="0"/>
              <a:t>stegoed</a:t>
            </a:r>
            <a:endParaRPr lang="en-US" dirty="0" smtClean="0"/>
          </a:p>
          <a:p>
            <a:pPr lvl="1"/>
            <a:r>
              <a:rPr lang="en-US" dirty="0" smtClean="0"/>
              <a:t>It would be better if the analyzer can estimate or extract the secret information, but it’s not necessary</a:t>
            </a:r>
          </a:p>
          <a:p>
            <a:r>
              <a:rPr lang="en-US" dirty="0" err="1" smtClean="0"/>
              <a:t>Kerckhoffs</a:t>
            </a:r>
            <a:r>
              <a:rPr lang="en-US" dirty="0" smtClean="0"/>
              <a:t>' principle</a:t>
            </a:r>
          </a:p>
          <a:p>
            <a:pPr lvl="1"/>
            <a:r>
              <a:rPr lang="en-US" dirty="0" smtClean="0"/>
              <a:t>A cryptosystem should be secure even if </a:t>
            </a:r>
            <a:r>
              <a:rPr lang="en-US" dirty="0" smtClean="0">
                <a:solidFill>
                  <a:srgbClr val="FF0000"/>
                </a:solidFill>
              </a:rPr>
              <a:t>everything</a:t>
            </a:r>
            <a:r>
              <a:rPr lang="en-US" dirty="0" smtClean="0"/>
              <a:t> about the system, except the key, is public knowledge</a:t>
            </a:r>
          </a:p>
          <a:p>
            <a:pPr lvl="1"/>
            <a:r>
              <a:rPr lang="en-US" dirty="0" smtClean="0"/>
              <a:t>Thus in the analysis, we usually assume that the steganographic algorithm is known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355</TotalTime>
  <Words>1227</Words>
  <Application>Microsoft Office PowerPoint</Application>
  <PresentationFormat>On-screen Show (4:3)</PresentationFormat>
  <Paragraphs>402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Median</vt:lpstr>
      <vt:lpstr>Image Steganography and  Steganalysis</vt:lpstr>
      <vt:lpstr>The Art of Information Hiding</vt:lpstr>
      <vt:lpstr>Steganography History</vt:lpstr>
      <vt:lpstr>Modern Steganography Usage</vt:lpstr>
      <vt:lpstr>Formally Defining System</vt:lpstr>
      <vt:lpstr>Formally Defining Security</vt:lpstr>
      <vt:lpstr>Formally Defining Security</vt:lpstr>
      <vt:lpstr>Formally Defining Security</vt:lpstr>
      <vt:lpstr>Steganalysis</vt:lpstr>
      <vt:lpstr>Steganography Illustrated</vt:lpstr>
      <vt:lpstr>Image Steganography Algorithms</vt:lpstr>
      <vt:lpstr>Simply Hiding Algorithm</vt:lpstr>
      <vt:lpstr>Steganography on Spatial Domain</vt:lpstr>
      <vt:lpstr>Enhancing LSB Embedding</vt:lpstr>
      <vt:lpstr>Attacking LSB Embedding</vt:lpstr>
      <vt:lpstr>Attacking LSB Embedding</vt:lpstr>
      <vt:lpstr>Steganography on Frequency Domain</vt:lpstr>
      <vt:lpstr>Steganography on Frequency Domain</vt:lpstr>
      <vt:lpstr>JPEG Coefficient LSB Embedding</vt:lpstr>
      <vt:lpstr>JPEG Coefficient LSB Embedding</vt:lpstr>
      <vt:lpstr>JPEG Coefficient LSB Embedding</vt:lpstr>
      <vt:lpstr>JPEG Coefficient LSB Embedding</vt:lpstr>
      <vt:lpstr>JPEG Coefficient LSB Embedding</vt:lpstr>
      <vt:lpstr>JPEG Coefficient LSB Embedding</vt:lpstr>
      <vt:lpstr>JPEG Coefficient LSB Embedding</vt:lpstr>
      <vt:lpstr>Attacking JPEG Embedding</vt:lpstr>
      <vt:lpstr>Attacking JPEG Embedding</vt:lpstr>
      <vt:lpstr>Attacking JPEG Embedding</vt:lpstr>
      <vt:lpstr>Summary</vt:lpstr>
      <vt:lpstr>Reference</vt:lpstr>
    </vt:vector>
  </TitlesOfParts>
  <Company>UNC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Steganography and  Steganalysis</dc:title>
  <dc:creator>Haohan Li</dc:creator>
  <cp:lastModifiedBy>Haohan Li</cp:lastModifiedBy>
  <cp:revision>69</cp:revision>
  <dcterms:created xsi:type="dcterms:W3CDTF">2010-11-17T06:53:27Z</dcterms:created>
  <dcterms:modified xsi:type="dcterms:W3CDTF">2010-11-17T12:49:30Z</dcterms:modified>
</cp:coreProperties>
</file>