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4" r:id="rId23"/>
    <p:sldId id="280" r:id="rId24"/>
    <p:sldId id="282" r:id="rId25"/>
    <p:sldId id="281" r:id="rId26"/>
    <p:sldId id="285" r:id="rId27"/>
    <p:sldId id="286" r:id="rId28"/>
    <p:sldId id="288" r:id="rId29"/>
    <p:sldId id="290" r:id="rId30"/>
    <p:sldId id="289" r:id="rId31"/>
    <p:sldId id="293" r:id="rId32"/>
    <p:sldId id="297" r:id="rId33"/>
    <p:sldId id="296" r:id="rId34"/>
    <p:sldId id="295" r:id="rId35"/>
    <p:sldId id="283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E193"/>
    <a:srgbClr val="EEAA00"/>
    <a:srgbClr val="FAB300"/>
    <a:srgbClr val="C88F00"/>
    <a:srgbClr val="D9D9D9"/>
    <a:srgbClr val="CCFF33"/>
    <a:srgbClr val="FFFF00"/>
    <a:srgbClr val="D4E6D4"/>
    <a:srgbClr val="E7EFC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58" autoAdjust="0"/>
  </p:normalViewPr>
  <p:slideViewPr>
    <p:cSldViewPr>
      <p:cViewPr varScale="1">
        <p:scale>
          <a:sx n="97" d="100"/>
          <a:sy n="97" d="100"/>
        </p:scale>
        <p:origin x="-103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F9F38A-9CC6-4802-A4F9-26EEEBFCB2EE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503F24-5E87-48C6-80BF-4DA5948C47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5FD07-75D2-4053-A753-965CAF910DC4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9C657-7556-4C88-8482-65D4A5F9D6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5FD07-75D2-4053-A753-965CAF910DC4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9C657-7556-4C88-8482-65D4A5F9D6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5FD07-75D2-4053-A753-965CAF910DC4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9C657-7556-4C88-8482-65D4A5F9D6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5FD07-75D2-4053-A753-965CAF910DC4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9C657-7556-4C88-8482-65D4A5F9D6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5FD07-75D2-4053-A753-965CAF910DC4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9C657-7556-4C88-8482-65D4A5F9D6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5FD07-75D2-4053-A753-965CAF910DC4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9C657-7556-4C88-8482-65D4A5F9D6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5FD07-75D2-4053-A753-965CAF910DC4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9C657-7556-4C88-8482-65D4A5F9D6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5FD07-75D2-4053-A753-965CAF910DC4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9C657-7556-4C88-8482-65D4A5F9D6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5FD07-75D2-4053-A753-965CAF910DC4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9C657-7556-4C88-8482-65D4A5F9D6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5FD07-75D2-4053-A753-965CAF910DC4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9C657-7556-4C88-8482-65D4A5F9D6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6975FD07-75D2-4053-A753-965CAF910DC4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2D19C657-7556-4C88-8482-65D4A5F9D6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6975FD07-75D2-4053-A753-965CAF910DC4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D19C657-7556-4C88-8482-65D4A5F9D6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On a Class of O(</a:t>
            </a:r>
            <a:r>
              <a:rPr lang="en-US" i="1" dirty="0" smtClean="0"/>
              <a:t>n</a:t>
            </a:r>
            <a:r>
              <a:rPr lang="en-US" i="1" baseline="30000" dirty="0" smtClean="0"/>
              <a:t>2</a:t>
            </a:r>
            <a:r>
              <a:rPr lang="en-US" dirty="0" smtClean="0"/>
              <a:t>) Problems in Computational Geometry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Anka</a:t>
            </a:r>
            <a:r>
              <a:rPr lang="en-US" sz="2800" dirty="0" smtClean="0"/>
              <a:t> </a:t>
            </a:r>
            <a:r>
              <a:rPr lang="en-US" sz="2800" dirty="0" err="1" smtClean="0"/>
              <a:t>Gajentaan</a:t>
            </a:r>
            <a:r>
              <a:rPr lang="en-US" sz="2800" dirty="0" smtClean="0"/>
              <a:t>, Mark H. </a:t>
            </a:r>
            <a:r>
              <a:rPr lang="en-US" sz="2800" dirty="0" err="1" smtClean="0"/>
              <a:t>Overmars</a:t>
            </a:r>
            <a:endParaRPr lang="en-US" sz="2800" dirty="0" smtClean="0"/>
          </a:p>
          <a:p>
            <a:r>
              <a:rPr lang="en-US" sz="1400" dirty="0" smtClean="0"/>
              <a:t>Computational Geometry 5(1995) 165-185</a:t>
            </a:r>
          </a:p>
          <a:p>
            <a:r>
              <a:rPr lang="en-US" sz="2800" i="1" dirty="0" smtClean="0">
                <a:solidFill>
                  <a:schemeClr val="tx2">
                    <a:lumMod val="75000"/>
                  </a:schemeClr>
                </a:solidFill>
              </a:rPr>
              <a:t>Presented by Haohan Li</a:t>
            </a:r>
            <a:endParaRPr lang="en-US" sz="28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Prove NP-Hardness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533400" y="3200400"/>
            <a:ext cx="1981200" cy="12192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Known NP-hard problem A</a:t>
            </a:r>
            <a:endParaRPr lang="en-US" b="1" dirty="0"/>
          </a:p>
        </p:txBody>
      </p:sp>
      <p:sp>
        <p:nvSpPr>
          <p:cNvPr id="5" name="Rounded Rectangle 4"/>
          <p:cNvSpPr/>
          <p:nvPr/>
        </p:nvSpPr>
        <p:spPr>
          <a:xfrm>
            <a:off x="3581400" y="3200400"/>
            <a:ext cx="1981200" cy="12192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Unknown Problem X</a:t>
            </a:r>
            <a:endParaRPr lang="en-US" b="1" dirty="0"/>
          </a:p>
        </p:txBody>
      </p:sp>
      <p:sp>
        <p:nvSpPr>
          <p:cNvPr id="6" name="Rounded Rectangle 5"/>
          <p:cNvSpPr/>
          <p:nvPr/>
        </p:nvSpPr>
        <p:spPr>
          <a:xfrm>
            <a:off x="6629400" y="3200400"/>
            <a:ext cx="1981200" cy="12192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Solution</a:t>
            </a:r>
            <a:endParaRPr lang="en-US" b="1" dirty="0"/>
          </a:p>
        </p:txBody>
      </p:sp>
      <p:sp>
        <p:nvSpPr>
          <p:cNvPr id="8" name="Right Arrow 7"/>
          <p:cNvSpPr/>
          <p:nvPr/>
        </p:nvSpPr>
        <p:spPr>
          <a:xfrm>
            <a:off x="2590800" y="3352800"/>
            <a:ext cx="914400" cy="990600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P-time reduction</a:t>
            </a:r>
            <a:endParaRPr lang="en-US" sz="900" b="1" dirty="0"/>
          </a:p>
        </p:txBody>
      </p:sp>
      <p:sp>
        <p:nvSpPr>
          <p:cNvPr id="9" name="Right Arrow 8"/>
          <p:cNvSpPr/>
          <p:nvPr/>
        </p:nvSpPr>
        <p:spPr>
          <a:xfrm>
            <a:off x="5638800" y="3352800"/>
            <a:ext cx="914400" cy="99060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P-time algorithm</a:t>
            </a:r>
            <a:endParaRPr lang="en-US" sz="900" b="1" dirty="0"/>
          </a:p>
        </p:txBody>
      </p:sp>
      <p:sp>
        <p:nvSpPr>
          <p:cNvPr id="13" name="Right Arrow 12"/>
          <p:cNvSpPr/>
          <p:nvPr/>
        </p:nvSpPr>
        <p:spPr>
          <a:xfrm>
            <a:off x="2590800" y="2514600"/>
            <a:ext cx="4038600" cy="2590800"/>
          </a:xfrm>
          <a:prstGeom prst="rightArrow">
            <a:avLst/>
          </a:prstGeom>
          <a:solidFill>
            <a:srgbClr val="D9D9D9">
              <a:alpha val="85098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A polynomial algorithm for A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2" name="Oval Callout 11"/>
          <p:cNvSpPr/>
          <p:nvPr/>
        </p:nvSpPr>
        <p:spPr>
          <a:xfrm>
            <a:off x="1524000" y="5257800"/>
            <a:ext cx="6324600" cy="1066800"/>
          </a:xfrm>
          <a:prstGeom prst="wedgeEllipseCallout">
            <a:avLst>
              <a:gd name="adj1" fmla="val -24957"/>
              <a:gd name="adj2" fmla="val -11927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It implies P=NP!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we do similar things to other problems?</a:t>
            </a:r>
          </a:p>
          <a:p>
            <a:pPr lvl="1"/>
            <a:r>
              <a:rPr lang="en-US" dirty="0" smtClean="0"/>
              <a:t>It is possible that you meet a problem, find a solution and don’t know if you can do it better</a:t>
            </a:r>
          </a:p>
          <a:p>
            <a:r>
              <a:rPr lang="en-US" dirty="0" smtClean="0"/>
              <a:t>There is a class of problems which are unlikely to be solved in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o(</a:t>
            </a:r>
            <a:r>
              <a:rPr lang="en-US" i="1" dirty="0" smtClean="0">
                <a:solidFill>
                  <a:schemeClr val="accent3">
                    <a:lumMod val="75000"/>
                  </a:schemeClr>
                </a:solidFill>
              </a:rPr>
              <a:t>n</a:t>
            </a:r>
            <a:r>
              <a:rPr lang="en-US" i="1" baseline="30000" dirty="0" smtClean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) </a:t>
            </a:r>
            <a:r>
              <a:rPr lang="en-US" dirty="0" smtClean="0"/>
              <a:t>time</a:t>
            </a:r>
          </a:p>
          <a:p>
            <a:pPr lvl="1"/>
            <a:r>
              <a:rPr lang="en-US" dirty="0" smtClean="0"/>
              <a:t>Recall that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o(</a:t>
            </a:r>
            <a:r>
              <a:rPr lang="en-US" i="1" dirty="0" smtClean="0">
                <a:solidFill>
                  <a:schemeClr val="accent3">
                    <a:lumMod val="75000"/>
                  </a:schemeClr>
                </a:solidFill>
              </a:rPr>
              <a:t>n</a:t>
            </a:r>
            <a:r>
              <a:rPr lang="en-US" i="1" baseline="30000" dirty="0" smtClean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) &lt; </a:t>
            </a:r>
            <a:r>
              <a:rPr lang="el-GR" dirty="0" smtClean="0">
                <a:solidFill>
                  <a:schemeClr val="accent3">
                    <a:lumMod val="75000"/>
                  </a:schemeClr>
                </a:solidFill>
              </a:rPr>
              <a:t>Θ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(</a:t>
            </a:r>
            <a:r>
              <a:rPr lang="en-US" i="1" dirty="0" smtClean="0">
                <a:solidFill>
                  <a:schemeClr val="accent3">
                    <a:lumMod val="75000"/>
                  </a:schemeClr>
                </a:solidFill>
              </a:rPr>
              <a:t>n</a:t>
            </a:r>
            <a:r>
              <a:rPr lang="en-US" i="1" baseline="30000" dirty="0" smtClean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) </a:t>
            </a:r>
            <a:endParaRPr lang="en-US" dirty="0" smtClean="0"/>
          </a:p>
          <a:p>
            <a:pPr lvl="1"/>
            <a:r>
              <a:rPr lang="en-US" dirty="0" smtClean="0"/>
              <a:t>It’s called 3SUM-hard problem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3SUM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EEAA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Given set </a:t>
            </a:r>
            <a:r>
              <a:rPr lang="en-US" i="1" dirty="0" smtClean="0">
                <a:solidFill>
                  <a:srgbClr val="EEAA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dirty="0" smtClean="0">
                <a:solidFill>
                  <a:srgbClr val="EEAA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are there three numbers </a:t>
            </a:r>
            <a:r>
              <a:rPr lang="en-US" i="1" dirty="0" err="1" smtClean="0">
                <a:solidFill>
                  <a:srgbClr val="EEAA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a,b,c</a:t>
            </a:r>
            <a:r>
              <a:rPr lang="en-US" i="1" dirty="0" smtClean="0">
                <a:solidFill>
                  <a:srgbClr val="EEAA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є S </a:t>
            </a:r>
            <a:r>
              <a:rPr lang="en-US" dirty="0" smtClean="0">
                <a:solidFill>
                  <a:srgbClr val="EEAA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such that </a:t>
            </a:r>
            <a:r>
              <a:rPr lang="en-US" i="1" dirty="0" err="1" smtClean="0">
                <a:solidFill>
                  <a:srgbClr val="EEAA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a+b+c</a:t>
            </a:r>
            <a:r>
              <a:rPr lang="en-US" i="1" dirty="0" smtClean="0">
                <a:solidFill>
                  <a:srgbClr val="EEAA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=0</a:t>
            </a:r>
            <a:r>
              <a:rPr lang="en-US" dirty="0" smtClean="0">
                <a:solidFill>
                  <a:srgbClr val="EEAA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pPr lvl="1"/>
            <a:r>
              <a:rPr lang="en-US" dirty="0" smtClean="0"/>
              <a:t>There exists a simple </a:t>
            </a:r>
            <a:r>
              <a:rPr lang="el-GR" dirty="0" smtClean="0">
                <a:solidFill>
                  <a:schemeClr val="accent3">
                    <a:lumMod val="75000"/>
                  </a:schemeClr>
                </a:solidFill>
              </a:rPr>
              <a:t>Θ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(</a:t>
            </a:r>
            <a:r>
              <a:rPr lang="en-US" i="1" dirty="0" smtClean="0">
                <a:solidFill>
                  <a:schemeClr val="accent3">
                    <a:lumMod val="75000"/>
                  </a:schemeClr>
                </a:solidFill>
              </a:rPr>
              <a:t>n</a:t>
            </a:r>
            <a:r>
              <a:rPr lang="en-US" i="1" baseline="30000" dirty="0" smtClean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) </a:t>
            </a:r>
            <a:r>
              <a:rPr lang="en-US" dirty="0" smtClean="0"/>
              <a:t>algorithm</a:t>
            </a:r>
          </a:p>
          <a:p>
            <a:pPr lvl="1"/>
            <a:r>
              <a:rPr lang="en-US" dirty="0" smtClean="0"/>
              <a:t>No known algorithms perform better than </a:t>
            </a:r>
            <a:r>
              <a:rPr lang="el-GR" dirty="0" smtClean="0"/>
              <a:t>Θ</a:t>
            </a:r>
            <a:r>
              <a:rPr lang="en-US" dirty="0" smtClean="0"/>
              <a:t>(</a:t>
            </a:r>
            <a:r>
              <a:rPr lang="en-US" i="1" dirty="0" smtClean="0"/>
              <a:t>n</a:t>
            </a:r>
            <a:r>
              <a:rPr lang="en-US" i="1" baseline="30000" dirty="0" smtClean="0"/>
              <a:t>2</a:t>
            </a:r>
            <a:r>
              <a:rPr lang="en-US" dirty="0" smtClean="0"/>
              <a:t>) on the general Turing machine model</a:t>
            </a:r>
          </a:p>
          <a:p>
            <a:pPr lvl="1"/>
            <a:r>
              <a:rPr lang="en-US" dirty="0" smtClean="0"/>
              <a:t>No proof shows </a:t>
            </a:r>
            <a:r>
              <a:rPr lang="el-GR" dirty="0" smtClean="0"/>
              <a:t>Θ</a:t>
            </a:r>
            <a:r>
              <a:rPr lang="en-US" dirty="0" smtClean="0"/>
              <a:t>(</a:t>
            </a:r>
            <a:r>
              <a:rPr lang="en-US" i="1" dirty="0" smtClean="0"/>
              <a:t>n</a:t>
            </a:r>
            <a:r>
              <a:rPr lang="en-US" i="1" baseline="30000" dirty="0" smtClean="0"/>
              <a:t>2</a:t>
            </a:r>
            <a:r>
              <a:rPr lang="en-US" dirty="0" smtClean="0"/>
              <a:t>) is the exact lower bound</a:t>
            </a:r>
          </a:p>
          <a:p>
            <a:r>
              <a:rPr lang="en-US" dirty="0" smtClean="0"/>
              <a:t>It’s another problem that you can say </a:t>
            </a:r>
          </a:p>
          <a:p>
            <a:pPr lvl="1"/>
            <a:r>
              <a:rPr lang="en-US" dirty="0" smtClean="0"/>
              <a:t>“I can’t solve it in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o(</a:t>
            </a:r>
            <a:r>
              <a:rPr lang="en-US" i="1" dirty="0" smtClean="0">
                <a:solidFill>
                  <a:schemeClr val="accent3">
                    <a:lumMod val="75000"/>
                  </a:schemeClr>
                </a:solidFill>
              </a:rPr>
              <a:t>n</a:t>
            </a:r>
            <a:r>
              <a:rPr lang="en-US" i="1" baseline="30000" dirty="0" smtClean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) </a:t>
            </a:r>
            <a:r>
              <a:rPr lang="en-US" dirty="0" smtClean="0"/>
              <a:t>time, but neither can these famous people”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Prove 3SUM-Hardness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533400" y="3200400"/>
            <a:ext cx="1981200" cy="12192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3SUM Problem</a:t>
            </a:r>
          </a:p>
          <a:p>
            <a:pPr algn="ctr"/>
            <a:r>
              <a:rPr lang="en-US" b="1" dirty="0" smtClean="0"/>
              <a:t>(or known 3SUM-Hard Problems)</a:t>
            </a:r>
            <a:endParaRPr lang="en-US" b="1" dirty="0"/>
          </a:p>
        </p:txBody>
      </p:sp>
      <p:sp>
        <p:nvSpPr>
          <p:cNvPr id="5" name="Rounded Rectangle 4"/>
          <p:cNvSpPr/>
          <p:nvPr/>
        </p:nvSpPr>
        <p:spPr>
          <a:xfrm>
            <a:off x="3581400" y="3200400"/>
            <a:ext cx="1981200" cy="12192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Unknown Problem X</a:t>
            </a:r>
            <a:endParaRPr lang="en-US" b="1" dirty="0"/>
          </a:p>
        </p:txBody>
      </p:sp>
      <p:sp>
        <p:nvSpPr>
          <p:cNvPr id="6" name="Rounded Rectangle 5"/>
          <p:cNvSpPr/>
          <p:nvPr/>
        </p:nvSpPr>
        <p:spPr>
          <a:xfrm>
            <a:off x="6629400" y="3200400"/>
            <a:ext cx="1981200" cy="12192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Solution</a:t>
            </a:r>
            <a:endParaRPr lang="en-US" b="1" dirty="0"/>
          </a:p>
        </p:txBody>
      </p:sp>
      <p:sp>
        <p:nvSpPr>
          <p:cNvPr id="7" name="Right Arrow 6"/>
          <p:cNvSpPr/>
          <p:nvPr/>
        </p:nvSpPr>
        <p:spPr>
          <a:xfrm>
            <a:off x="2590800" y="3352800"/>
            <a:ext cx="914400" cy="990600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b="1" dirty="0" smtClean="0">
                <a:solidFill>
                  <a:schemeClr val="accent3">
                    <a:lumMod val="75000"/>
                  </a:schemeClr>
                </a:solidFill>
              </a:rPr>
              <a:t>o(</a:t>
            </a:r>
            <a:r>
              <a:rPr lang="en-US" sz="900" b="1" i="1" dirty="0" smtClean="0">
                <a:solidFill>
                  <a:schemeClr val="accent3">
                    <a:lumMod val="75000"/>
                  </a:schemeClr>
                </a:solidFill>
              </a:rPr>
              <a:t>n</a:t>
            </a:r>
            <a:r>
              <a:rPr lang="en-US" sz="900" b="1" i="1" baseline="30000" dirty="0" smtClean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en-US" sz="900" b="1" dirty="0" smtClean="0">
                <a:solidFill>
                  <a:schemeClr val="accent3">
                    <a:lumMod val="75000"/>
                  </a:schemeClr>
                </a:solidFill>
              </a:rPr>
              <a:t>) </a:t>
            </a:r>
            <a:r>
              <a:rPr lang="en-US" sz="900" b="1" dirty="0" smtClean="0"/>
              <a:t>reduction</a:t>
            </a:r>
            <a:endParaRPr lang="en-US" sz="900" b="1" dirty="0"/>
          </a:p>
        </p:txBody>
      </p:sp>
      <p:sp>
        <p:nvSpPr>
          <p:cNvPr id="8" name="Right Arrow 7"/>
          <p:cNvSpPr/>
          <p:nvPr/>
        </p:nvSpPr>
        <p:spPr>
          <a:xfrm>
            <a:off x="5638800" y="3352800"/>
            <a:ext cx="914400" cy="99060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b="1" dirty="0" smtClean="0">
                <a:solidFill>
                  <a:schemeClr val="accent3">
                    <a:lumMod val="75000"/>
                  </a:schemeClr>
                </a:solidFill>
              </a:rPr>
              <a:t>o(</a:t>
            </a:r>
            <a:r>
              <a:rPr lang="en-US" sz="900" b="1" i="1" dirty="0" smtClean="0">
                <a:solidFill>
                  <a:schemeClr val="accent3">
                    <a:lumMod val="75000"/>
                  </a:schemeClr>
                </a:solidFill>
              </a:rPr>
              <a:t>n</a:t>
            </a:r>
            <a:r>
              <a:rPr lang="en-US" sz="900" b="1" i="1" baseline="30000" dirty="0" smtClean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en-US" sz="900" b="1" dirty="0" smtClean="0">
                <a:solidFill>
                  <a:schemeClr val="accent3">
                    <a:lumMod val="75000"/>
                  </a:schemeClr>
                </a:solidFill>
              </a:rPr>
              <a:t>) </a:t>
            </a:r>
            <a:r>
              <a:rPr lang="en-US" sz="900" b="1" dirty="0" smtClean="0"/>
              <a:t>algorithm</a:t>
            </a:r>
            <a:endParaRPr lang="en-US" sz="900" b="1" dirty="0"/>
          </a:p>
        </p:txBody>
      </p:sp>
      <p:sp>
        <p:nvSpPr>
          <p:cNvPr id="9" name="Oval Callout 8"/>
          <p:cNvSpPr/>
          <p:nvPr/>
        </p:nvSpPr>
        <p:spPr>
          <a:xfrm>
            <a:off x="685800" y="1676400"/>
            <a:ext cx="8077200" cy="990600"/>
          </a:xfrm>
          <a:prstGeom prst="wedgeEllipseCallout">
            <a:avLst>
              <a:gd name="adj1" fmla="val -24022"/>
              <a:gd name="adj2" fmla="val 110246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We must prove that the reduction is in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o(</a:t>
            </a: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</a:rPr>
              <a:t>n</a:t>
            </a:r>
            <a:r>
              <a:rPr lang="en-US" b="1" i="1" baseline="30000" dirty="0" smtClean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)</a:t>
            </a:r>
            <a:r>
              <a:rPr lang="en-US" b="1" dirty="0" smtClean="0"/>
              <a:t> time, and X’s solution can be transformed back to 3SUM’s in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o(</a:t>
            </a: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</a:rPr>
              <a:t>n</a:t>
            </a:r>
            <a:r>
              <a:rPr lang="en-US" b="1" i="1" baseline="30000" dirty="0" smtClean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)</a:t>
            </a:r>
            <a:r>
              <a:rPr lang="en-US" b="1" dirty="0" smtClean="0"/>
              <a:t> time</a:t>
            </a:r>
            <a:endParaRPr lang="en-US" b="1" dirty="0"/>
          </a:p>
        </p:txBody>
      </p:sp>
      <p:sp>
        <p:nvSpPr>
          <p:cNvPr id="10" name="Oval Callout 9"/>
          <p:cNvSpPr/>
          <p:nvPr/>
        </p:nvSpPr>
        <p:spPr>
          <a:xfrm>
            <a:off x="1524000" y="5257800"/>
            <a:ext cx="6324600" cy="1066800"/>
          </a:xfrm>
          <a:prstGeom prst="wedgeEllipseCallout">
            <a:avLst>
              <a:gd name="adj1" fmla="val 19040"/>
              <a:gd name="adj2" fmla="val -142918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It’s unlikely to exist, because if it exists, we’ll have an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o(</a:t>
            </a: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</a:rPr>
              <a:t>n</a:t>
            </a:r>
            <a:r>
              <a:rPr lang="en-US" b="1" i="1" baseline="30000" dirty="0" smtClean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)</a:t>
            </a:r>
            <a:r>
              <a:rPr lang="en-US" b="1" dirty="0" smtClean="0"/>
              <a:t> solution for 3SUM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>
            <a:off x="2590800" y="3657600"/>
            <a:ext cx="2667000" cy="167640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GeomBase</a:t>
            </a:r>
            <a:r>
              <a:rPr lang="en-US" dirty="0" smtClean="0"/>
              <a:t>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</a:t>
            </a:r>
            <a:r>
              <a:rPr lang="en-US" i="1" dirty="0" smtClean="0"/>
              <a:t>n</a:t>
            </a:r>
            <a:r>
              <a:rPr lang="en-US" dirty="0" smtClean="0"/>
              <a:t> points on three horizontal lines, is there a non-horizontal line that goes through three points?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524000" y="4038600"/>
            <a:ext cx="5638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524000" y="4495800"/>
            <a:ext cx="5638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524000" y="4953000"/>
            <a:ext cx="5638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1676400" y="3962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048000" y="3962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648200" y="3962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810000" y="4419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791200" y="4419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362200" y="4876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572000" y="4876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GeomBase</a:t>
            </a:r>
            <a:r>
              <a:rPr lang="en-US" dirty="0" smtClean="0"/>
              <a:t> is 3SUM-Hard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a given instance of 3SUM problem</a:t>
            </a:r>
          </a:p>
          <a:p>
            <a:pPr lvl="1"/>
            <a:r>
              <a:rPr lang="en-US" dirty="0" smtClean="0"/>
              <a:t>We know set </a:t>
            </a:r>
            <a:r>
              <a:rPr lang="en-US" i="1" dirty="0" smtClean="0"/>
              <a:t>S</a:t>
            </a:r>
          </a:p>
          <a:p>
            <a:pPr lvl="1"/>
            <a:r>
              <a:rPr lang="en-US" dirty="0" smtClean="0"/>
              <a:t>We must prove that we can reduce 3SUM to </a:t>
            </a:r>
            <a:r>
              <a:rPr lang="en-US" dirty="0" err="1" smtClean="0"/>
              <a:t>GeomBase</a:t>
            </a:r>
            <a:r>
              <a:rPr lang="en-US" dirty="0" smtClean="0"/>
              <a:t> in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o(</a:t>
            </a:r>
            <a:r>
              <a:rPr lang="en-US" i="1" dirty="0" smtClean="0">
                <a:solidFill>
                  <a:schemeClr val="accent3">
                    <a:lumMod val="75000"/>
                  </a:schemeClr>
                </a:solidFill>
              </a:rPr>
              <a:t>n</a:t>
            </a:r>
            <a:r>
              <a:rPr lang="en-US" i="1" baseline="30000" dirty="0" smtClean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) </a:t>
            </a:r>
            <a:r>
              <a:rPr lang="en-US" dirty="0" smtClean="0"/>
              <a:t>time, and </a:t>
            </a:r>
            <a:r>
              <a:rPr lang="en-US" dirty="0" err="1" smtClean="0"/>
              <a:t>GeomBase’s</a:t>
            </a:r>
            <a:r>
              <a:rPr lang="en-US" dirty="0" smtClean="0"/>
              <a:t> solution can be transformed back to 3SUM’s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GeomBase</a:t>
            </a:r>
            <a:r>
              <a:rPr lang="en-US" dirty="0" smtClean="0"/>
              <a:t> is 3SUM-Hard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a given instance of 3SUM problem</a:t>
            </a:r>
          </a:p>
          <a:p>
            <a:pPr lvl="1"/>
            <a:r>
              <a:rPr lang="en-US" dirty="0" smtClean="0"/>
              <a:t>We know set S</a:t>
            </a:r>
          </a:p>
          <a:p>
            <a:pPr lvl="2"/>
            <a:r>
              <a:rPr lang="en-US" dirty="0" smtClean="0"/>
              <a:t>For each </a:t>
            </a:r>
            <a:r>
              <a:rPr lang="en-US" i="1" dirty="0" smtClean="0"/>
              <a:t>a є S</a:t>
            </a:r>
            <a:r>
              <a:rPr lang="en-US" dirty="0" smtClean="0"/>
              <a:t>, we create points </a:t>
            </a:r>
            <a:r>
              <a:rPr lang="en-US" i="1" dirty="0" smtClean="0"/>
              <a:t>(a,0)</a:t>
            </a:r>
            <a:r>
              <a:rPr lang="en-US" dirty="0" smtClean="0"/>
              <a:t>, </a:t>
            </a:r>
            <a:r>
              <a:rPr lang="en-US" i="1" dirty="0" smtClean="0"/>
              <a:t>(a,2)</a:t>
            </a:r>
            <a:r>
              <a:rPr lang="en-US" dirty="0" smtClean="0"/>
              <a:t> and </a:t>
            </a:r>
            <a:r>
              <a:rPr lang="en-US" i="1" dirty="0" smtClean="0"/>
              <a:t>(-a/2,1)</a:t>
            </a:r>
          </a:p>
          <a:p>
            <a:pPr lvl="1"/>
            <a:r>
              <a:rPr lang="en-US" dirty="0" smtClean="0"/>
              <a:t>Now we’ve got a </a:t>
            </a:r>
            <a:r>
              <a:rPr lang="en-US" dirty="0" err="1" smtClean="0"/>
              <a:t>GeomBase</a:t>
            </a:r>
            <a:r>
              <a:rPr lang="en-US" dirty="0" smtClean="0"/>
              <a:t> instance</a:t>
            </a:r>
          </a:p>
          <a:p>
            <a:pPr lvl="1"/>
            <a:r>
              <a:rPr lang="en-US" dirty="0" smtClean="0"/>
              <a:t>And the reduction is in </a:t>
            </a:r>
            <a:r>
              <a:rPr lang="el-GR" dirty="0" smtClean="0">
                <a:solidFill>
                  <a:schemeClr val="accent3">
                    <a:lumMod val="75000"/>
                  </a:schemeClr>
                </a:solidFill>
              </a:rPr>
              <a:t>Θ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(</a:t>
            </a:r>
            <a:r>
              <a:rPr lang="en-US" i="1" dirty="0" smtClean="0">
                <a:solidFill>
                  <a:schemeClr val="accent3">
                    <a:lumMod val="75000"/>
                  </a:schemeClr>
                </a:solidFill>
              </a:rPr>
              <a:t>n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)</a:t>
            </a:r>
            <a:r>
              <a:rPr lang="en-US" dirty="0" smtClean="0"/>
              <a:t>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Arrow Connector 20"/>
          <p:cNvCxnSpPr/>
          <p:nvPr/>
        </p:nvCxnSpPr>
        <p:spPr>
          <a:xfrm>
            <a:off x="1447800" y="4343400"/>
            <a:ext cx="5715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GeomBase</a:t>
            </a:r>
            <a:r>
              <a:rPr lang="en-US" dirty="0" smtClean="0"/>
              <a:t> is 3SUM-Hard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solution to the </a:t>
            </a:r>
            <a:r>
              <a:rPr lang="en-US" dirty="0" err="1" smtClean="0"/>
              <a:t>GeomBase’s</a:t>
            </a:r>
            <a:r>
              <a:rPr lang="en-US" dirty="0" smtClean="0"/>
              <a:t> instance is the solution to the 3SUM’s instance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We can see that if such a line exists</a:t>
            </a:r>
          </a:p>
          <a:p>
            <a:pPr lvl="1"/>
            <a:r>
              <a:rPr lang="en-US" i="1" dirty="0" smtClean="0"/>
              <a:t>(</a:t>
            </a:r>
            <a:r>
              <a:rPr lang="en-US" i="1" dirty="0" err="1" smtClean="0"/>
              <a:t>a+b</a:t>
            </a:r>
            <a:r>
              <a:rPr lang="en-US" i="1" dirty="0" smtClean="0"/>
              <a:t>)/2=-c/2</a:t>
            </a:r>
            <a:r>
              <a:rPr lang="en-US" dirty="0" smtClean="0"/>
              <a:t>, which is </a:t>
            </a:r>
            <a:r>
              <a:rPr lang="en-US" i="1" dirty="0" err="1" smtClean="0"/>
              <a:t>a+b+c</a:t>
            </a:r>
            <a:r>
              <a:rPr lang="en-US" i="1" dirty="0" smtClean="0"/>
              <a:t>=0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1447800" y="3429000"/>
            <a:ext cx="5638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447800" y="3886200"/>
            <a:ext cx="5638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4191794" y="3352006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715794" y="3352006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953794" y="3809206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715794" y="4266406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420394" y="3047206"/>
            <a:ext cx="685800" cy="3048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i="1" dirty="0" smtClean="0"/>
              <a:t>(b,2)</a:t>
            </a:r>
            <a:endParaRPr lang="en-US" i="1" dirty="0"/>
          </a:p>
        </p:txBody>
      </p:sp>
      <p:sp>
        <p:nvSpPr>
          <p:cNvPr id="16" name="Rectangle 15"/>
          <p:cNvSpPr/>
          <p:nvPr/>
        </p:nvSpPr>
        <p:spPr>
          <a:xfrm>
            <a:off x="5182394" y="3504406"/>
            <a:ext cx="914400" cy="3048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i="1" dirty="0" smtClean="0"/>
              <a:t>(-c/2,1)</a:t>
            </a:r>
            <a:endParaRPr lang="en-US" i="1" dirty="0"/>
          </a:p>
        </p:txBody>
      </p:sp>
      <p:sp>
        <p:nvSpPr>
          <p:cNvPr id="17" name="Rectangle 16"/>
          <p:cNvSpPr/>
          <p:nvPr/>
        </p:nvSpPr>
        <p:spPr>
          <a:xfrm>
            <a:off x="5868194" y="3961606"/>
            <a:ext cx="685800" cy="3048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i="1" dirty="0" smtClean="0"/>
              <a:t>(a,0)</a:t>
            </a:r>
            <a:endParaRPr lang="en-US" i="1" dirty="0"/>
          </a:p>
        </p:txBody>
      </p:sp>
      <p:cxnSp>
        <p:nvCxnSpPr>
          <p:cNvPr id="19" name="Straight Arrow Connector 18"/>
          <p:cNvCxnSpPr/>
          <p:nvPr/>
        </p:nvCxnSpPr>
        <p:spPr>
          <a:xfrm rot="5400000" flipH="1" flipV="1">
            <a:off x="3124994" y="3733006"/>
            <a:ext cx="1676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4191794" y="4266406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2057400" y="3810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3581400" y="3810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743200" y="3352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743200" y="42672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3581400" y="2971800"/>
            <a:ext cx="2667000" cy="167640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GeomBase</a:t>
            </a:r>
            <a:r>
              <a:rPr lang="en-US" dirty="0" smtClean="0"/>
              <a:t> is 3SUM-Hard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 we’ve proved that </a:t>
            </a:r>
            <a:r>
              <a:rPr lang="en-US" dirty="0" err="1" smtClean="0"/>
              <a:t>GeomBase</a:t>
            </a:r>
            <a:r>
              <a:rPr lang="en-US" dirty="0" smtClean="0"/>
              <a:t> is 3SUM-hard</a:t>
            </a:r>
          </a:p>
          <a:p>
            <a:pPr lvl="1"/>
            <a:r>
              <a:rPr lang="en-US" dirty="0" smtClean="0"/>
              <a:t>If we can reduce </a:t>
            </a:r>
            <a:r>
              <a:rPr lang="en-US" dirty="0" err="1" smtClean="0"/>
              <a:t>GeomBase</a:t>
            </a:r>
            <a:r>
              <a:rPr lang="en-US" dirty="0" smtClean="0"/>
              <a:t> to other problems in o(</a:t>
            </a:r>
            <a:r>
              <a:rPr lang="en-US" i="1" dirty="0" smtClean="0"/>
              <a:t>n</a:t>
            </a:r>
            <a:r>
              <a:rPr lang="en-US" i="1" baseline="30000" dirty="0" smtClean="0"/>
              <a:t>2</a:t>
            </a:r>
            <a:r>
              <a:rPr lang="en-US" dirty="0" smtClean="0"/>
              <a:t>) time, these problems will also be 3SUM-hard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3-Points-on-line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a set </a:t>
            </a:r>
            <a:r>
              <a:rPr lang="en-US" i="1" dirty="0" smtClean="0"/>
              <a:t>S</a:t>
            </a:r>
            <a:r>
              <a:rPr lang="en-US" dirty="0" smtClean="0"/>
              <a:t> of </a:t>
            </a:r>
            <a:r>
              <a:rPr lang="en-US" i="1" dirty="0" smtClean="0"/>
              <a:t>n</a:t>
            </a:r>
            <a:r>
              <a:rPr lang="en-US" dirty="0" smtClean="0"/>
              <a:t> points on the plane, are any three of them </a:t>
            </a:r>
            <a:r>
              <a:rPr lang="en-US" dirty="0" err="1" smtClean="0"/>
              <a:t>colinear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2971800" y="5105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429000" y="4419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572000" y="4038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029200" y="3657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181600" y="31242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rot="10800000" flipV="1">
            <a:off x="2667000" y="3505200"/>
            <a:ext cx="2819400" cy="190500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2743200" y="3276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4648200" y="5105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start with NP-hard problems</a:t>
            </a:r>
          </a:p>
          <a:p>
            <a:r>
              <a:rPr lang="en-US" dirty="0" smtClean="0"/>
              <a:t>Why should we know NP-hard problems?</a:t>
            </a:r>
          </a:p>
          <a:p>
            <a:pPr lvl="1"/>
            <a:r>
              <a:rPr lang="en-US" dirty="0" smtClean="0"/>
              <a:t>Most of us are too dumb to solve “P </a:t>
            </a:r>
            <a:r>
              <a:rPr lang="en-US" dirty="0" err="1" smtClean="0"/>
              <a:t>vs</a:t>
            </a:r>
            <a:r>
              <a:rPr lang="en-US" dirty="0" smtClean="0"/>
              <a:t> NP”</a:t>
            </a:r>
          </a:p>
          <a:p>
            <a:r>
              <a:rPr lang="en-US" dirty="0" smtClean="0"/>
              <a:t>NP-hardness gives us an excuse to fail in solving some problems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3-Points-on-line is 3SUM-Hard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a given instance of 3SUM problem</a:t>
            </a:r>
          </a:p>
          <a:p>
            <a:pPr lvl="1"/>
            <a:r>
              <a:rPr lang="en-US" dirty="0" smtClean="0"/>
              <a:t>We know set S</a:t>
            </a:r>
          </a:p>
          <a:p>
            <a:pPr lvl="2"/>
            <a:r>
              <a:rPr lang="en-US" dirty="0" smtClean="0"/>
              <a:t>For each </a:t>
            </a:r>
            <a:r>
              <a:rPr lang="en-US" i="1" dirty="0" smtClean="0"/>
              <a:t>a є S</a:t>
            </a:r>
            <a:r>
              <a:rPr lang="en-US" dirty="0" smtClean="0"/>
              <a:t>, we create point </a:t>
            </a:r>
            <a:r>
              <a:rPr lang="en-US" i="1" dirty="0" smtClean="0"/>
              <a:t>(a,a</a:t>
            </a:r>
            <a:r>
              <a:rPr lang="en-US" i="1" baseline="30000" dirty="0" smtClean="0"/>
              <a:t>3</a:t>
            </a:r>
            <a:r>
              <a:rPr lang="en-US" i="1" dirty="0" smtClean="0"/>
              <a:t>)</a:t>
            </a:r>
          </a:p>
          <a:p>
            <a:pPr lvl="2"/>
            <a:r>
              <a:rPr lang="en-US" dirty="0" smtClean="0"/>
              <a:t>Now we’ve got a 3-Points-on-line instance</a:t>
            </a:r>
          </a:p>
          <a:p>
            <a:pPr lvl="1"/>
            <a:r>
              <a:rPr lang="en-US" dirty="0" smtClean="0"/>
              <a:t>And the reduction is in </a:t>
            </a:r>
            <a:r>
              <a:rPr lang="el-GR" dirty="0" smtClean="0">
                <a:solidFill>
                  <a:schemeClr val="accent3">
                    <a:lumMod val="75000"/>
                  </a:schemeClr>
                </a:solidFill>
              </a:rPr>
              <a:t>Θ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(</a:t>
            </a:r>
            <a:r>
              <a:rPr lang="en-US" i="1" dirty="0" smtClean="0">
                <a:solidFill>
                  <a:schemeClr val="accent3">
                    <a:lumMod val="75000"/>
                  </a:schemeClr>
                </a:solidFill>
              </a:rPr>
              <a:t>n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)</a:t>
            </a:r>
            <a:r>
              <a:rPr lang="en-US" dirty="0" smtClean="0"/>
              <a:t> time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3-Points-on-line is 3SUM-Hard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305800" cy="4625609"/>
          </a:xfrm>
        </p:spPr>
        <p:txBody>
          <a:bodyPr>
            <a:normAutofit/>
          </a:bodyPr>
          <a:lstStyle/>
          <a:p>
            <a:r>
              <a:rPr lang="en-US" dirty="0" smtClean="0"/>
              <a:t>The solution to the 3-Points-on-line’s instance is the solution to the 3SUM’s instance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We can show </a:t>
            </a:r>
            <a:r>
              <a:rPr lang="en-US" i="1" dirty="0" err="1" smtClean="0"/>
              <a:t>a+b+c</a:t>
            </a:r>
            <a:r>
              <a:rPr lang="en-US" i="1" dirty="0" smtClean="0"/>
              <a:t>=0</a:t>
            </a:r>
            <a:r>
              <a:rPr lang="en-US" dirty="0" smtClean="0"/>
              <a:t> by calculation</a:t>
            </a:r>
          </a:p>
        </p:txBody>
      </p:sp>
      <p:sp>
        <p:nvSpPr>
          <p:cNvPr id="4" name="Oval 3"/>
          <p:cNvSpPr/>
          <p:nvPr/>
        </p:nvSpPr>
        <p:spPr>
          <a:xfrm>
            <a:off x="2895600" y="5105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429000" y="4419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419600" y="4114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029200" y="3657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257800" y="3200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10800000" flipV="1">
            <a:off x="2667000" y="3505200"/>
            <a:ext cx="2819400" cy="190500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Curved Connector 12"/>
          <p:cNvCxnSpPr/>
          <p:nvPr/>
        </p:nvCxnSpPr>
        <p:spPr>
          <a:xfrm rot="5400000" flipH="1" flipV="1">
            <a:off x="2857500" y="3009900"/>
            <a:ext cx="2590800" cy="2514600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209800" y="4267200"/>
            <a:ext cx="3962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 flipH="1" flipV="1">
            <a:off x="2858294" y="4229100"/>
            <a:ext cx="26662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5334000" y="3657600"/>
            <a:ext cx="838200" cy="3048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i="1" dirty="0" smtClean="0"/>
              <a:t>(c,c</a:t>
            </a:r>
            <a:r>
              <a:rPr lang="en-US" i="1" baseline="30000" dirty="0" smtClean="0"/>
              <a:t>3</a:t>
            </a:r>
            <a:r>
              <a:rPr lang="en-US" i="1" dirty="0" smtClean="0"/>
              <a:t>)</a:t>
            </a:r>
            <a:endParaRPr lang="en-US" i="1" dirty="0"/>
          </a:p>
        </p:txBody>
      </p:sp>
      <p:sp>
        <p:nvSpPr>
          <p:cNvPr id="23" name="Rectangle 22"/>
          <p:cNvSpPr/>
          <p:nvPr/>
        </p:nvSpPr>
        <p:spPr>
          <a:xfrm>
            <a:off x="4572000" y="4343400"/>
            <a:ext cx="838200" cy="3048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i="1" dirty="0" smtClean="0"/>
              <a:t>(b,b</a:t>
            </a:r>
            <a:r>
              <a:rPr lang="en-US" i="1" baseline="30000" dirty="0" smtClean="0"/>
              <a:t>3</a:t>
            </a:r>
            <a:r>
              <a:rPr lang="en-US" i="1" dirty="0" smtClean="0"/>
              <a:t>)</a:t>
            </a:r>
            <a:endParaRPr lang="en-US" i="1" dirty="0"/>
          </a:p>
        </p:txBody>
      </p:sp>
      <p:sp>
        <p:nvSpPr>
          <p:cNvPr id="24" name="Rectangle 23"/>
          <p:cNvSpPr/>
          <p:nvPr/>
        </p:nvSpPr>
        <p:spPr>
          <a:xfrm>
            <a:off x="3276600" y="5105400"/>
            <a:ext cx="838200" cy="3048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i="1" dirty="0" smtClean="0"/>
              <a:t>(a,a</a:t>
            </a:r>
            <a:r>
              <a:rPr lang="en-US" i="1" baseline="30000" dirty="0" smtClean="0"/>
              <a:t>3</a:t>
            </a:r>
            <a:r>
              <a:rPr lang="en-US" i="1" dirty="0" smtClean="0"/>
              <a:t>)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3-Points-on-line is 3SUM-Hard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305800" cy="4625609"/>
          </a:xfrm>
        </p:spPr>
        <p:txBody>
          <a:bodyPr>
            <a:normAutofit/>
          </a:bodyPr>
          <a:lstStyle/>
          <a:p>
            <a:r>
              <a:rPr lang="en-US" dirty="0" smtClean="0"/>
              <a:t>The solution to the 3-Points-on-line’s instance is the solution to the 3SUM’s instance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An example: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(8-2)/(2-1)=(1+27)/(1+3)=7/1</a:t>
            </a:r>
          </a:p>
        </p:txBody>
      </p:sp>
      <p:sp>
        <p:nvSpPr>
          <p:cNvPr id="4" name="Oval 3"/>
          <p:cNvSpPr/>
          <p:nvPr/>
        </p:nvSpPr>
        <p:spPr>
          <a:xfrm>
            <a:off x="2895600" y="5105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429000" y="4419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419600" y="4114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029200" y="3657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257800" y="3200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10800000" flipV="1">
            <a:off x="2667000" y="3505200"/>
            <a:ext cx="2819400" cy="190500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Curved Connector 12"/>
          <p:cNvCxnSpPr/>
          <p:nvPr/>
        </p:nvCxnSpPr>
        <p:spPr>
          <a:xfrm rot="5400000" flipH="1" flipV="1">
            <a:off x="2857500" y="3009900"/>
            <a:ext cx="2590800" cy="2514600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209800" y="4267200"/>
            <a:ext cx="3962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 flipH="1" flipV="1">
            <a:off x="2858294" y="4229100"/>
            <a:ext cx="26662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5334000" y="3657600"/>
            <a:ext cx="838200" cy="3048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i="1" dirty="0" smtClean="0"/>
              <a:t>(2,8)</a:t>
            </a:r>
            <a:endParaRPr lang="en-US" i="1" dirty="0"/>
          </a:p>
        </p:txBody>
      </p:sp>
      <p:sp>
        <p:nvSpPr>
          <p:cNvPr id="23" name="Rectangle 22"/>
          <p:cNvSpPr/>
          <p:nvPr/>
        </p:nvSpPr>
        <p:spPr>
          <a:xfrm>
            <a:off x="4572000" y="4343400"/>
            <a:ext cx="838200" cy="3048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i="1" dirty="0" smtClean="0"/>
              <a:t>(1,1)</a:t>
            </a:r>
            <a:endParaRPr lang="en-US" i="1" dirty="0"/>
          </a:p>
        </p:txBody>
      </p:sp>
      <p:sp>
        <p:nvSpPr>
          <p:cNvPr id="24" name="Rectangle 23"/>
          <p:cNvSpPr/>
          <p:nvPr/>
        </p:nvSpPr>
        <p:spPr>
          <a:xfrm>
            <a:off x="3200400" y="5105400"/>
            <a:ext cx="914400" cy="3048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i="1" dirty="0" smtClean="0"/>
              <a:t>(-3,-27)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Separator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a set </a:t>
            </a:r>
            <a:r>
              <a:rPr lang="en-US" i="1" dirty="0" smtClean="0"/>
              <a:t>S</a:t>
            </a:r>
            <a:r>
              <a:rPr lang="en-US" dirty="0" smtClean="0"/>
              <a:t> of </a:t>
            </a:r>
            <a:r>
              <a:rPr lang="en-US" i="1" dirty="0" smtClean="0"/>
              <a:t>n</a:t>
            </a:r>
            <a:r>
              <a:rPr lang="en-US" dirty="0" smtClean="0"/>
              <a:t> line segments, is there a line that divides </a:t>
            </a:r>
            <a:r>
              <a:rPr lang="en-US" i="1" dirty="0" smtClean="0"/>
              <a:t>S</a:t>
            </a:r>
            <a:r>
              <a:rPr lang="en-US" dirty="0" smtClean="0"/>
              <a:t> into two nonempty subsets?</a:t>
            </a:r>
          </a:p>
        </p:txBody>
      </p:sp>
      <p:cxnSp>
        <p:nvCxnSpPr>
          <p:cNvPr id="16" name="Straight Connector 15"/>
          <p:cNvCxnSpPr/>
          <p:nvPr/>
        </p:nvCxnSpPr>
        <p:spPr>
          <a:xfrm rot="10800000" flipV="1">
            <a:off x="2895600" y="3886200"/>
            <a:ext cx="1219200" cy="53340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3657600" y="4114800"/>
            <a:ext cx="1143000" cy="99060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6200000" flipH="1">
            <a:off x="4610100" y="3543300"/>
            <a:ext cx="1828800" cy="175260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419600" y="4876800"/>
            <a:ext cx="1371600" cy="7620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16200000" flipH="1">
            <a:off x="1866900" y="4229100"/>
            <a:ext cx="1828800" cy="38100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3505200" y="5486400"/>
            <a:ext cx="4114800" cy="7620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2362200" y="3733800"/>
            <a:ext cx="2971800" cy="17526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Separator is 3SUM-Hard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a set </a:t>
            </a:r>
            <a:r>
              <a:rPr lang="en-US" i="1" dirty="0" smtClean="0"/>
              <a:t>S</a:t>
            </a:r>
            <a:r>
              <a:rPr lang="en-US" dirty="0" smtClean="0"/>
              <a:t> of </a:t>
            </a:r>
            <a:r>
              <a:rPr lang="en-US" i="1" dirty="0" smtClean="0"/>
              <a:t>n</a:t>
            </a:r>
            <a:r>
              <a:rPr lang="en-US" dirty="0" smtClean="0"/>
              <a:t> line segments, is there a line that divides </a:t>
            </a:r>
            <a:r>
              <a:rPr lang="en-US" i="1" dirty="0" smtClean="0"/>
              <a:t>S</a:t>
            </a:r>
            <a:r>
              <a:rPr lang="en-US" dirty="0" smtClean="0"/>
              <a:t> into two nonempty subsets?</a:t>
            </a:r>
          </a:p>
          <a:p>
            <a:pPr lvl="1"/>
            <a:r>
              <a:rPr lang="en-US" dirty="0" smtClean="0"/>
              <a:t>We can reduce </a:t>
            </a:r>
            <a:r>
              <a:rPr lang="en-US" dirty="0" err="1" smtClean="0"/>
              <a:t>GeomBase</a:t>
            </a:r>
            <a:r>
              <a:rPr lang="en-US" dirty="0" smtClean="0"/>
              <a:t> problem to Separator problem in </a:t>
            </a:r>
            <a:r>
              <a:rPr lang="el-GR" dirty="0" smtClean="0">
                <a:solidFill>
                  <a:schemeClr val="accent3">
                    <a:lumMod val="75000"/>
                  </a:schemeClr>
                </a:solidFill>
              </a:rPr>
              <a:t>Θ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(</a:t>
            </a:r>
            <a:r>
              <a:rPr lang="en-US" i="1" dirty="0" err="1" smtClean="0">
                <a:solidFill>
                  <a:schemeClr val="accent3">
                    <a:lumMod val="75000"/>
                  </a:schemeClr>
                </a:solidFill>
              </a:rPr>
              <a:t>n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log</a:t>
            </a:r>
            <a:r>
              <a:rPr lang="en-US" i="1" dirty="0" err="1" smtClean="0">
                <a:solidFill>
                  <a:schemeClr val="accent3">
                    <a:lumMod val="75000"/>
                  </a:schemeClr>
                </a:solidFill>
              </a:rPr>
              <a:t>n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)</a:t>
            </a:r>
            <a:r>
              <a:rPr lang="en-US" dirty="0" smtClean="0"/>
              <a:t> time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2819400" y="4191000"/>
            <a:ext cx="2667000" cy="167640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1752600" y="4572000"/>
            <a:ext cx="5638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752600" y="5029200"/>
            <a:ext cx="5638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752600" y="5486400"/>
            <a:ext cx="5638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3276600" y="4495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876800" y="4495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038600" y="4953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019800" y="4953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590800" y="54102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800600" y="54102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Separator is 3SUM-Hard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a set </a:t>
            </a:r>
            <a:r>
              <a:rPr lang="en-US" i="1" dirty="0" smtClean="0"/>
              <a:t>S</a:t>
            </a:r>
            <a:r>
              <a:rPr lang="en-US" dirty="0" smtClean="0"/>
              <a:t> of </a:t>
            </a:r>
            <a:r>
              <a:rPr lang="en-US" i="1" dirty="0" smtClean="0"/>
              <a:t>n</a:t>
            </a:r>
            <a:r>
              <a:rPr lang="en-US" dirty="0" smtClean="0"/>
              <a:t> line segments, is there a line that divides </a:t>
            </a:r>
            <a:r>
              <a:rPr lang="en-US" i="1" dirty="0" smtClean="0"/>
              <a:t>S</a:t>
            </a:r>
            <a:r>
              <a:rPr lang="en-US" dirty="0" smtClean="0"/>
              <a:t> into two nonempty subsets?</a:t>
            </a:r>
          </a:p>
          <a:p>
            <a:pPr lvl="1"/>
            <a:r>
              <a:rPr lang="en-US" dirty="0" smtClean="0"/>
              <a:t>We can reduce </a:t>
            </a:r>
            <a:r>
              <a:rPr lang="en-US" dirty="0" err="1" smtClean="0"/>
              <a:t>GeomBase</a:t>
            </a:r>
            <a:r>
              <a:rPr lang="en-US" dirty="0" smtClean="0"/>
              <a:t> problem to Separator problem in </a:t>
            </a:r>
            <a:r>
              <a:rPr lang="el-GR" dirty="0" smtClean="0">
                <a:solidFill>
                  <a:schemeClr val="accent3">
                    <a:lumMod val="75000"/>
                  </a:schemeClr>
                </a:solidFill>
              </a:rPr>
              <a:t>Θ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(</a:t>
            </a:r>
            <a:r>
              <a:rPr lang="en-US" i="1" dirty="0" err="1" smtClean="0">
                <a:solidFill>
                  <a:schemeClr val="accent3">
                    <a:lumMod val="75000"/>
                  </a:schemeClr>
                </a:solidFill>
              </a:rPr>
              <a:t>n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log</a:t>
            </a:r>
            <a:r>
              <a:rPr lang="en-US" i="1" dirty="0" err="1" smtClean="0">
                <a:solidFill>
                  <a:schemeClr val="accent3">
                    <a:lumMod val="75000"/>
                  </a:schemeClr>
                </a:solidFill>
              </a:rPr>
              <a:t>n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)</a:t>
            </a:r>
            <a:r>
              <a:rPr lang="en-US" dirty="0" smtClean="0"/>
              <a:t> time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2819400" y="4191000"/>
            <a:ext cx="2667000" cy="167640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1752600" y="4572000"/>
            <a:ext cx="1524000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752600" y="5029200"/>
            <a:ext cx="2286000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00200" y="5486400"/>
            <a:ext cx="990600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505200" y="4572000"/>
            <a:ext cx="1371600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029200" y="4572000"/>
            <a:ext cx="2514600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191000" y="5029200"/>
            <a:ext cx="1828800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172200" y="5029200"/>
            <a:ext cx="1219200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2743200" y="5486400"/>
            <a:ext cx="2057400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953000" y="5486400"/>
            <a:ext cx="2438400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5400000">
            <a:off x="1104900" y="4838700"/>
            <a:ext cx="1143000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5400000">
            <a:off x="6896100" y="5219700"/>
            <a:ext cx="1143000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Strips-Cover-Box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a rectangle and </a:t>
            </a:r>
            <a:r>
              <a:rPr lang="en-US" i="1" dirty="0" smtClean="0"/>
              <a:t>n</a:t>
            </a:r>
            <a:r>
              <a:rPr lang="en-US" dirty="0" smtClean="0"/>
              <a:t> infinite strips (the space between two parallel lines), does the union of the strips cover the rectangle?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971800" y="4191000"/>
            <a:ext cx="3048000" cy="1371600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 rot="2555744">
            <a:off x="2954962" y="3309969"/>
            <a:ext cx="940814" cy="3315587"/>
          </a:xfrm>
          <a:prstGeom prst="rect">
            <a:avLst/>
          </a:prstGeom>
          <a:solidFill>
            <a:srgbClr val="FFE193">
              <a:alpha val="80000"/>
            </a:srgb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895600" y="3581400"/>
            <a:ext cx="609600" cy="2895600"/>
          </a:xfrm>
          <a:prstGeom prst="rect">
            <a:avLst/>
          </a:prstGeom>
          <a:solidFill>
            <a:srgbClr val="FFE193">
              <a:alpha val="60000"/>
            </a:srgb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19974095">
            <a:off x="4592626" y="3315356"/>
            <a:ext cx="533400" cy="2895600"/>
          </a:xfrm>
          <a:prstGeom prst="rect">
            <a:avLst/>
          </a:prstGeom>
          <a:solidFill>
            <a:srgbClr val="FFE193">
              <a:alpha val="60000"/>
            </a:srgb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19451290">
            <a:off x="3271063" y="3706292"/>
            <a:ext cx="884090" cy="2895600"/>
          </a:xfrm>
          <a:prstGeom prst="rect">
            <a:avLst/>
          </a:prstGeom>
          <a:solidFill>
            <a:srgbClr val="FFE193">
              <a:alpha val="60000"/>
            </a:srgb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814789">
            <a:off x="4517508" y="3538215"/>
            <a:ext cx="1885024" cy="2895600"/>
          </a:xfrm>
          <a:prstGeom prst="rect">
            <a:avLst/>
          </a:prstGeom>
          <a:solidFill>
            <a:srgbClr val="FFE193">
              <a:alpha val="60000"/>
            </a:srgb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18365985">
            <a:off x="5943189" y="2823264"/>
            <a:ext cx="771788" cy="3837880"/>
          </a:xfrm>
          <a:prstGeom prst="rect">
            <a:avLst/>
          </a:prstGeom>
          <a:solidFill>
            <a:srgbClr val="FFE193">
              <a:alpha val="80000"/>
            </a:srgb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Strips-Cover-Box is 3SUM-Hard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can reduce </a:t>
            </a:r>
            <a:r>
              <a:rPr lang="en-US" dirty="0" err="1" smtClean="0"/>
              <a:t>GeomBase</a:t>
            </a:r>
            <a:r>
              <a:rPr lang="en-US" dirty="0" smtClean="0"/>
              <a:t> problem to Strips-Cover-Box problem using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point-line duality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971800" y="4191000"/>
            <a:ext cx="3048000" cy="1371600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555744">
            <a:off x="2954962" y="3309969"/>
            <a:ext cx="940814" cy="3315587"/>
          </a:xfrm>
          <a:prstGeom prst="rect">
            <a:avLst/>
          </a:prstGeom>
          <a:solidFill>
            <a:srgbClr val="FFE193">
              <a:alpha val="80000"/>
            </a:srgb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895600" y="3581400"/>
            <a:ext cx="609600" cy="2895600"/>
          </a:xfrm>
          <a:prstGeom prst="rect">
            <a:avLst/>
          </a:prstGeom>
          <a:solidFill>
            <a:srgbClr val="FFE193">
              <a:alpha val="60000"/>
            </a:srgb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19974095">
            <a:off x="4592626" y="3315356"/>
            <a:ext cx="533400" cy="2895600"/>
          </a:xfrm>
          <a:prstGeom prst="rect">
            <a:avLst/>
          </a:prstGeom>
          <a:solidFill>
            <a:srgbClr val="FFE193">
              <a:alpha val="60000"/>
            </a:srgb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 rot="19451290">
            <a:off x="3271063" y="3706292"/>
            <a:ext cx="884090" cy="2895600"/>
          </a:xfrm>
          <a:prstGeom prst="rect">
            <a:avLst/>
          </a:prstGeom>
          <a:solidFill>
            <a:srgbClr val="FFE193">
              <a:alpha val="60000"/>
            </a:srgb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814789">
            <a:off x="4517508" y="3538215"/>
            <a:ext cx="1885024" cy="2895600"/>
          </a:xfrm>
          <a:prstGeom prst="rect">
            <a:avLst/>
          </a:prstGeom>
          <a:solidFill>
            <a:srgbClr val="FFE193">
              <a:alpha val="60000"/>
            </a:srgb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18365985">
            <a:off x="5943189" y="2823264"/>
            <a:ext cx="771788" cy="3837880"/>
          </a:xfrm>
          <a:prstGeom prst="rect">
            <a:avLst/>
          </a:prstGeom>
          <a:solidFill>
            <a:srgbClr val="FFE193">
              <a:alpha val="80000"/>
            </a:srgb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Strips-Cover-Box is 3SUM-Hard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can reduce </a:t>
            </a:r>
            <a:r>
              <a:rPr lang="en-US" dirty="0" err="1" smtClean="0"/>
              <a:t>GeomBase</a:t>
            </a:r>
            <a:r>
              <a:rPr lang="en-US" dirty="0" smtClean="0"/>
              <a:t> problem to Strips-Cover-Box problem using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point-line duality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57200" y="4799806"/>
            <a:ext cx="3962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 flipH="1" flipV="1">
            <a:off x="1105694" y="4761706"/>
            <a:ext cx="26662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648200" y="4799806"/>
            <a:ext cx="3962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 flipH="1" flipV="1">
            <a:off x="5296694" y="4761706"/>
            <a:ext cx="26662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2667000" y="4114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181600" y="3657600"/>
            <a:ext cx="2514600" cy="23622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7162800" y="4343400"/>
            <a:ext cx="990600" cy="3048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i="1" dirty="0" smtClean="0"/>
              <a:t>y=</a:t>
            </a:r>
            <a:r>
              <a:rPr lang="en-US" i="1" dirty="0" err="1"/>
              <a:t>k</a:t>
            </a:r>
            <a:r>
              <a:rPr lang="en-US" i="1" dirty="0" err="1" smtClean="0"/>
              <a:t>x+a</a:t>
            </a:r>
            <a:endParaRPr lang="en-US" i="1" dirty="0"/>
          </a:p>
        </p:txBody>
      </p:sp>
      <p:sp>
        <p:nvSpPr>
          <p:cNvPr id="28" name="Rectangle 27"/>
          <p:cNvSpPr/>
          <p:nvPr/>
        </p:nvSpPr>
        <p:spPr>
          <a:xfrm>
            <a:off x="1676400" y="4038600"/>
            <a:ext cx="838200" cy="3048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i="1" dirty="0" smtClean="0"/>
              <a:t>(</a:t>
            </a:r>
            <a:r>
              <a:rPr lang="en-US" i="1" dirty="0" err="1" smtClean="0"/>
              <a:t>a,k</a:t>
            </a:r>
            <a:r>
              <a:rPr lang="en-US" i="1" dirty="0" smtClean="0"/>
              <a:t>)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Strips-Cover-Box is 3SUM-Hard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can reduce </a:t>
            </a:r>
            <a:r>
              <a:rPr lang="en-US" dirty="0" err="1" smtClean="0"/>
              <a:t>GeomBase</a:t>
            </a:r>
            <a:r>
              <a:rPr lang="en-US" dirty="0" smtClean="0"/>
              <a:t> problem to Strips-Cover-Box problem using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point-line duality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57200" y="4799806"/>
            <a:ext cx="3962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 flipH="1" flipV="1">
            <a:off x="1105694" y="4761706"/>
            <a:ext cx="26662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648200" y="4799806"/>
            <a:ext cx="3962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 flipH="1" flipV="1">
            <a:off x="5296694" y="4761706"/>
            <a:ext cx="26662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2667000" y="4114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181600" y="3657600"/>
            <a:ext cx="2514600" cy="23622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7162800" y="4343400"/>
            <a:ext cx="990600" cy="3048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i="1" dirty="0" smtClean="0"/>
              <a:t>y=</a:t>
            </a:r>
            <a:r>
              <a:rPr lang="en-US" i="1" dirty="0" err="1"/>
              <a:t>k</a:t>
            </a:r>
            <a:r>
              <a:rPr lang="en-US" i="1" dirty="0" err="1" smtClean="0"/>
              <a:t>x+a</a:t>
            </a:r>
            <a:endParaRPr lang="en-US" i="1" dirty="0"/>
          </a:p>
        </p:txBody>
      </p:sp>
      <p:sp>
        <p:nvSpPr>
          <p:cNvPr id="17" name="Oval 16"/>
          <p:cNvSpPr/>
          <p:nvPr/>
        </p:nvSpPr>
        <p:spPr>
          <a:xfrm>
            <a:off x="3505200" y="4114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4876800" y="3352800"/>
            <a:ext cx="2514600" cy="23622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5486400" y="3505200"/>
            <a:ext cx="990600" cy="3048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i="1" dirty="0" smtClean="0"/>
              <a:t>y=</a:t>
            </a:r>
            <a:r>
              <a:rPr lang="en-US" i="1" dirty="0" err="1" smtClean="0"/>
              <a:t>kx+b</a:t>
            </a:r>
            <a:endParaRPr lang="en-US" i="1" dirty="0"/>
          </a:p>
        </p:txBody>
      </p:sp>
      <p:sp>
        <p:nvSpPr>
          <p:cNvPr id="28" name="Rectangle 27"/>
          <p:cNvSpPr/>
          <p:nvPr/>
        </p:nvSpPr>
        <p:spPr>
          <a:xfrm>
            <a:off x="1676400" y="4038600"/>
            <a:ext cx="838200" cy="3048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i="1" dirty="0" smtClean="0"/>
              <a:t>(</a:t>
            </a:r>
            <a:r>
              <a:rPr lang="en-US" i="1" dirty="0" err="1" smtClean="0"/>
              <a:t>a,k</a:t>
            </a:r>
            <a:r>
              <a:rPr lang="en-US" i="1" dirty="0" smtClean="0"/>
              <a:t>)</a:t>
            </a:r>
            <a:endParaRPr lang="en-US" i="1" dirty="0"/>
          </a:p>
        </p:txBody>
      </p:sp>
      <p:sp>
        <p:nvSpPr>
          <p:cNvPr id="29" name="Rectangle 28"/>
          <p:cNvSpPr/>
          <p:nvPr/>
        </p:nvSpPr>
        <p:spPr>
          <a:xfrm>
            <a:off x="3810000" y="4038600"/>
            <a:ext cx="838200" cy="3048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i="1" dirty="0" smtClean="0"/>
              <a:t>(</a:t>
            </a:r>
            <a:r>
              <a:rPr lang="en-US" i="1" dirty="0" err="1" smtClean="0"/>
              <a:t>b,k</a:t>
            </a:r>
            <a:r>
              <a:rPr lang="en-US" i="1" dirty="0" smtClean="0"/>
              <a:t>)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Facing a Hard Problem…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sz="2200" dirty="0" smtClean="0"/>
              <a:t>Image from </a:t>
            </a:r>
            <a:r>
              <a:rPr lang="en-US" sz="2200" i="1" dirty="0"/>
              <a:t>Computers and Intractability: A Guide to the Theory of </a:t>
            </a:r>
            <a:r>
              <a:rPr lang="en-US" sz="2200" i="1" dirty="0" smtClean="0"/>
              <a:t>NP-Completeness</a:t>
            </a:r>
            <a:r>
              <a:rPr lang="en-US" sz="2200" dirty="0" smtClean="0"/>
              <a:t> by M. R. </a:t>
            </a:r>
            <a:r>
              <a:rPr lang="en-US" sz="2200" dirty="0" err="1" smtClean="0"/>
              <a:t>Garey</a:t>
            </a:r>
            <a:r>
              <a:rPr lang="en-US" sz="2200" dirty="0" smtClean="0"/>
              <a:t> and D. S. Johnson</a:t>
            </a:r>
            <a:endParaRPr lang="en-US" sz="2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24000"/>
            <a:ext cx="6369050" cy="3627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/>
          <p:cNvCxnSpPr/>
          <p:nvPr/>
        </p:nvCxnSpPr>
        <p:spPr>
          <a:xfrm rot="5400000" flipH="1" flipV="1">
            <a:off x="3162300" y="3771900"/>
            <a:ext cx="0" cy="83820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Strips-Cover-Box is 3SUM-Hard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can reduce </a:t>
            </a:r>
            <a:r>
              <a:rPr lang="en-US" dirty="0" err="1" smtClean="0"/>
              <a:t>GeomBase</a:t>
            </a:r>
            <a:r>
              <a:rPr lang="en-US" dirty="0" smtClean="0"/>
              <a:t> problem to Strips-Cover-Box problem using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point-line duality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57200" y="4799806"/>
            <a:ext cx="3962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 flipH="1" flipV="1">
            <a:off x="1105694" y="4761706"/>
            <a:ext cx="26662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648200" y="4799806"/>
            <a:ext cx="3962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 flipH="1" flipV="1">
            <a:off x="5296694" y="4761706"/>
            <a:ext cx="26662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676400" y="4038600"/>
            <a:ext cx="838200" cy="3048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i="1" dirty="0" smtClean="0"/>
              <a:t>(</a:t>
            </a:r>
            <a:r>
              <a:rPr lang="en-US" i="1" dirty="0" err="1" smtClean="0"/>
              <a:t>a,k</a:t>
            </a:r>
            <a:r>
              <a:rPr lang="en-US" i="1" dirty="0" smtClean="0"/>
              <a:t>)</a:t>
            </a:r>
            <a:endParaRPr lang="en-US" i="1" dirty="0"/>
          </a:p>
        </p:txBody>
      </p:sp>
      <p:sp>
        <p:nvSpPr>
          <p:cNvPr id="19" name="Rectangle 18"/>
          <p:cNvSpPr/>
          <p:nvPr/>
        </p:nvSpPr>
        <p:spPr>
          <a:xfrm>
            <a:off x="7162800" y="4343400"/>
            <a:ext cx="990600" cy="3048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i="1" dirty="0" smtClean="0"/>
              <a:t>y=</a:t>
            </a:r>
            <a:r>
              <a:rPr lang="en-US" i="1" dirty="0" err="1"/>
              <a:t>k</a:t>
            </a:r>
            <a:r>
              <a:rPr lang="en-US" i="1" dirty="0" err="1" smtClean="0"/>
              <a:t>x+a</a:t>
            </a:r>
            <a:endParaRPr lang="en-US" i="1" dirty="0"/>
          </a:p>
        </p:txBody>
      </p:sp>
      <p:sp>
        <p:nvSpPr>
          <p:cNvPr id="20" name="Rectangle 19"/>
          <p:cNvSpPr/>
          <p:nvPr/>
        </p:nvSpPr>
        <p:spPr>
          <a:xfrm>
            <a:off x="3810000" y="4038600"/>
            <a:ext cx="838200" cy="3048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i="1" dirty="0" smtClean="0"/>
              <a:t>(</a:t>
            </a:r>
            <a:r>
              <a:rPr lang="en-US" i="1" dirty="0" err="1" smtClean="0"/>
              <a:t>b,k</a:t>
            </a:r>
            <a:r>
              <a:rPr lang="en-US" i="1" dirty="0" smtClean="0"/>
              <a:t>)</a:t>
            </a:r>
            <a:endParaRPr lang="en-US" i="1" dirty="0"/>
          </a:p>
        </p:txBody>
      </p:sp>
      <p:sp>
        <p:nvSpPr>
          <p:cNvPr id="22" name="Rectangle 21"/>
          <p:cNvSpPr/>
          <p:nvPr/>
        </p:nvSpPr>
        <p:spPr>
          <a:xfrm>
            <a:off x="5486400" y="3505200"/>
            <a:ext cx="990600" cy="3048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i="1" dirty="0" smtClean="0"/>
              <a:t>y=</a:t>
            </a:r>
            <a:r>
              <a:rPr lang="en-US" i="1" dirty="0" err="1" smtClean="0"/>
              <a:t>kx+b</a:t>
            </a:r>
            <a:endParaRPr lang="en-US" i="1" dirty="0"/>
          </a:p>
        </p:txBody>
      </p:sp>
      <p:sp>
        <p:nvSpPr>
          <p:cNvPr id="27" name="Rectangle 26"/>
          <p:cNvSpPr/>
          <p:nvPr/>
        </p:nvSpPr>
        <p:spPr>
          <a:xfrm rot="2841233">
            <a:off x="6136132" y="2923225"/>
            <a:ext cx="381000" cy="34543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Strips-Cover-Box is 3SUM-Hard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can reduce </a:t>
            </a:r>
            <a:r>
              <a:rPr lang="en-US" dirty="0" err="1" smtClean="0"/>
              <a:t>GeomBase</a:t>
            </a:r>
            <a:r>
              <a:rPr lang="en-US" dirty="0" smtClean="0"/>
              <a:t> problem to Strips-Cover-Box problem using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point-line duality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57200" y="4799806"/>
            <a:ext cx="3962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 flipH="1" flipV="1">
            <a:off x="1105694" y="4761706"/>
            <a:ext cx="26662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648200" y="4799806"/>
            <a:ext cx="3962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 flipH="1" flipV="1">
            <a:off x="5296694" y="4761706"/>
            <a:ext cx="26662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44"/>
          <p:cNvGrpSpPr/>
          <p:nvPr/>
        </p:nvGrpSpPr>
        <p:grpSpPr>
          <a:xfrm>
            <a:off x="1131277" y="5056910"/>
            <a:ext cx="2385646" cy="0"/>
            <a:chOff x="76200" y="4800600"/>
            <a:chExt cx="5638800" cy="0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76200" y="4800600"/>
              <a:ext cx="2286000" cy="0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2514600" y="4800600"/>
              <a:ext cx="1828800" cy="0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4495800" y="4800600"/>
              <a:ext cx="1219200" cy="0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cxnSp>
        <p:nvCxnSpPr>
          <p:cNvPr id="22" name="Straight Arrow Connector 21"/>
          <p:cNvCxnSpPr/>
          <p:nvPr/>
        </p:nvCxnSpPr>
        <p:spPr>
          <a:xfrm>
            <a:off x="4648200" y="4799806"/>
            <a:ext cx="3962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5400000" flipH="1" flipV="1">
            <a:off x="5296694" y="4761706"/>
            <a:ext cx="26662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4648200" y="4799806"/>
            <a:ext cx="3962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4800600" y="5181600"/>
            <a:ext cx="3581400" cy="609600"/>
          </a:xfrm>
          <a:prstGeom prst="rect">
            <a:avLst/>
          </a:prstGeom>
          <a:solidFill>
            <a:srgbClr val="FFE193">
              <a:alpha val="80000"/>
            </a:srgb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4800600" y="4648200"/>
            <a:ext cx="3581400" cy="457200"/>
          </a:xfrm>
          <a:prstGeom prst="rect">
            <a:avLst/>
          </a:prstGeom>
          <a:solidFill>
            <a:srgbClr val="FFE193">
              <a:alpha val="80000"/>
            </a:srgb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4800600" y="4191000"/>
            <a:ext cx="3581400" cy="381000"/>
          </a:xfrm>
          <a:prstGeom prst="rect">
            <a:avLst/>
          </a:prstGeom>
          <a:solidFill>
            <a:srgbClr val="FFE193">
              <a:alpha val="80000"/>
            </a:srgb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Strips-Cover-Box is 3SUM-Hard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can reduce </a:t>
            </a:r>
            <a:r>
              <a:rPr lang="en-US" dirty="0" err="1" smtClean="0"/>
              <a:t>GeomBase</a:t>
            </a:r>
            <a:r>
              <a:rPr lang="en-US" dirty="0" smtClean="0"/>
              <a:t> problem to Strips-Cover-Box problem using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point-line duality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57200" y="4799806"/>
            <a:ext cx="3962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 flipH="1" flipV="1">
            <a:off x="1105694" y="4761706"/>
            <a:ext cx="26662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648200" y="4799806"/>
            <a:ext cx="3962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 flipH="1" flipV="1">
            <a:off x="5296694" y="4761706"/>
            <a:ext cx="26662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44"/>
          <p:cNvGrpSpPr/>
          <p:nvPr/>
        </p:nvGrpSpPr>
        <p:grpSpPr>
          <a:xfrm>
            <a:off x="1131277" y="4402290"/>
            <a:ext cx="2450123" cy="436419"/>
            <a:chOff x="76200" y="4343400"/>
            <a:chExt cx="5791200" cy="457200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76200" y="4343400"/>
              <a:ext cx="1524000" cy="0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6200" y="4800600"/>
              <a:ext cx="2286000" cy="0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1828800" y="4343400"/>
              <a:ext cx="1371600" cy="0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3352800" y="4343400"/>
              <a:ext cx="2514600" cy="0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2514600" y="4800600"/>
              <a:ext cx="1828800" cy="0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4495800" y="4800600"/>
              <a:ext cx="1219200" cy="0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cxnSp>
        <p:nvCxnSpPr>
          <p:cNvPr id="22" name="Straight Arrow Connector 21"/>
          <p:cNvCxnSpPr/>
          <p:nvPr/>
        </p:nvCxnSpPr>
        <p:spPr>
          <a:xfrm>
            <a:off x="4648200" y="4799806"/>
            <a:ext cx="3962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5400000" flipH="1" flipV="1">
            <a:off x="5296694" y="4761706"/>
            <a:ext cx="26662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4648200" y="4799806"/>
            <a:ext cx="3962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4800600" y="5181600"/>
            <a:ext cx="3581400" cy="609600"/>
          </a:xfrm>
          <a:prstGeom prst="rect">
            <a:avLst/>
          </a:prstGeom>
          <a:solidFill>
            <a:srgbClr val="FFE193">
              <a:alpha val="80000"/>
            </a:srgb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4800600" y="4648200"/>
            <a:ext cx="3581400" cy="457200"/>
          </a:xfrm>
          <a:prstGeom prst="rect">
            <a:avLst/>
          </a:prstGeom>
          <a:solidFill>
            <a:srgbClr val="FFE193">
              <a:alpha val="80000"/>
            </a:srgb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4800600" y="4191000"/>
            <a:ext cx="3581400" cy="381000"/>
          </a:xfrm>
          <a:prstGeom prst="rect">
            <a:avLst/>
          </a:prstGeom>
          <a:solidFill>
            <a:srgbClr val="FFE193">
              <a:alpha val="80000"/>
            </a:srgb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 rot="18999336">
            <a:off x="4234103" y="4034605"/>
            <a:ext cx="3581400" cy="660657"/>
          </a:xfrm>
          <a:prstGeom prst="rect">
            <a:avLst/>
          </a:prstGeom>
          <a:solidFill>
            <a:srgbClr val="FFE193">
              <a:alpha val="80000"/>
            </a:srgb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 rot="18999336">
            <a:off x="4721519" y="4586278"/>
            <a:ext cx="3581400" cy="526672"/>
          </a:xfrm>
          <a:prstGeom prst="rect">
            <a:avLst/>
          </a:prstGeom>
          <a:solidFill>
            <a:srgbClr val="FFE193">
              <a:alpha val="80000"/>
            </a:srgb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 rot="18999336">
            <a:off x="5180124" y="5010691"/>
            <a:ext cx="3581400" cy="539363"/>
          </a:xfrm>
          <a:prstGeom prst="rect">
            <a:avLst/>
          </a:prstGeom>
          <a:solidFill>
            <a:srgbClr val="FFE193">
              <a:alpha val="80000"/>
            </a:srgb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Strips-Cover-Box is 3SUM-Hard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can reduce </a:t>
            </a:r>
            <a:r>
              <a:rPr lang="en-US" dirty="0" err="1" smtClean="0"/>
              <a:t>GeomBase</a:t>
            </a:r>
            <a:r>
              <a:rPr lang="en-US" dirty="0" smtClean="0"/>
              <a:t> problem to Strips-Cover-Box problem using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point-line duality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57200" y="4799806"/>
            <a:ext cx="3962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 flipH="1" flipV="1">
            <a:off x="1105694" y="4761706"/>
            <a:ext cx="26662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648200" y="4799806"/>
            <a:ext cx="3962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 flipH="1" flipV="1">
            <a:off x="5296694" y="4761706"/>
            <a:ext cx="26662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44"/>
          <p:cNvGrpSpPr/>
          <p:nvPr/>
        </p:nvGrpSpPr>
        <p:grpSpPr>
          <a:xfrm>
            <a:off x="1066800" y="4402285"/>
            <a:ext cx="2514600" cy="872837"/>
            <a:chOff x="-76200" y="4343400"/>
            <a:chExt cx="5943600" cy="914400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76200" y="4343400"/>
              <a:ext cx="1524000" cy="0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6200" y="4800600"/>
              <a:ext cx="2286000" cy="0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-76200" y="5257800"/>
              <a:ext cx="990600" cy="0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1828800" y="4343400"/>
              <a:ext cx="1371600" cy="0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3352800" y="4343400"/>
              <a:ext cx="2514600" cy="0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2514600" y="4800600"/>
              <a:ext cx="1828800" cy="0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4495800" y="4800600"/>
              <a:ext cx="1219200" cy="0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1066800" y="5257800"/>
              <a:ext cx="2057400" cy="0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3276599" y="5257800"/>
              <a:ext cx="2438401" cy="0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cxnSp>
        <p:nvCxnSpPr>
          <p:cNvPr id="22" name="Straight Arrow Connector 21"/>
          <p:cNvCxnSpPr/>
          <p:nvPr/>
        </p:nvCxnSpPr>
        <p:spPr>
          <a:xfrm>
            <a:off x="4648200" y="4799806"/>
            <a:ext cx="3962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5400000" flipH="1" flipV="1">
            <a:off x="5296694" y="4761706"/>
            <a:ext cx="26662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4648200" y="4799806"/>
            <a:ext cx="3962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4800600" y="5181600"/>
            <a:ext cx="3581400" cy="609600"/>
          </a:xfrm>
          <a:prstGeom prst="rect">
            <a:avLst/>
          </a:prstGeom>
          <a:solidFill>
            <a:srgbClr val="FFE193">
              <a:alpha val="80000"/>
            </a:srgb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4800600" y="4648200"/>
            <a:ext cx="3581400" cy="457200"/>
          </a:xfrm>
          <a:prstGeom prst="rect">
            <a:avLst/>
          </a:prstGeom>
          <a:solidFill>
            <a:srgbClr val="FFE193">
              <a:alpha val="80000"/>
            </a:srgb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4800600" y="4191000"/>
            <a:ext cx="3581400" cy="381000"/>
          </a:xfrm>
          <a:prstGeom prst="rect">
            <a:avLst/>
          </a:prstGeom>
          <a:solidFill>
            <a:srgbClr val="FFE193">
              <a:alpha val="80000"/>
            </a:srgb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 rot="18999336">
            <a:off x="4234103" y="4034605"/>
            <a:ext cx="3581400" cy="660657"/>
          </a:xfrm>
          <a:prstGeom prst="rect">
            <a:avLst/>
          </a:prstGeom>
          <a:solidFill>
            <a:srgbClr val="FFE193">
              <a:alpha val="80000"/>
            </a:srgb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 rot="18999336">
            <a:off x="4721519" y="4586278"/>
            <a:ext cx="3581400" cy="526672"/>
          </a:xfrm>
          <a:prstGeom prst="rect">
            <a:avLst/>
          </a:prstGeom>
          <a:solidFill>
            <a:srgbClr val="FFE193">
              <a:alpha val="80000"/>
            </a:srgb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 rot="18999336">
            <a:off x="5180124" y="5010691"/>
            <a:ext cx="3581400" cy="539363"/>
          </a:xfrm>
          <a:prstGeom prst="rect">
            <a:avLst/>
          </a:prstGeom>
          <a:solidFill>
            <a:srgbClr val="FFE193">
              <a:alpha val="80000"/>
            </a:srgb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 rot="2799336">
            <a:off x="5423557" y="3922702"/>
            <a:ext cx="3094942" cy="804391"/>
          </a:xfrm>
          <a:prstGeom prst="rect">
            <a:avLst/>
          </a:prstGeom>
          <a:solidFill>
            <a:srgbClr val="FFE193">
              <a:alpha val="80000"/>
            </a:srgb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 rot="2799336">
            <a:off x="4312266" y="4338831"/>
            <a:ext cx="3581400" cy="830155"/>
          </a:xfrm>
          <a:prstGeom prst="rect">
            <a:avLst/>
          </a:prstGeom>
          <a:solidFill>
            <a:srgbClr val="FFE193">
              <a:alpha val="80000"/>
            </a:srgb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 rot="2799336">
            <a:off x="3765600" y="5063211"/>
            <a:ext cx="3581400" cy="584113"/>
          </a:xfrm>
          <a:prstGeom prst="rect">
            <a:avLst/>
          </a:prstGeom>
          <a:solidFill>
            <a:srgbClr val="FFE193">
              <a:alpha val="80000"/>
            </a:srgb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/>
          <p:nvPr/>
        </p:nvSpPr>
        <p:spPr>
          <a:xfrm>
            <a:off x="5334000" y="4343400"/>
            <a:ext cx="2667000" cy="1371600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Strips-Cover-Box is 3SUM-Hard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can reduce </a:t>
            </a:r>
            <a:r>
              <a:rPr lang="en-US" dirty="0" err="1" smtClean="0"/>
              <a:t>GeomBase</a:t>
            </a:r>
            <a:r>
              <a:rPr lang="en-US" dirty="0" smtClean="0"/>
              <a:t> problem to Strips-Cover-Box problem using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point-line duality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Reduce in </a:t>
            </a:r>
            <a:r>
              <a:rPr lang="el-GR" dirty="0" smtClean="0">
                <a:solidFill>
                  <a:schemeClr val="accent3">
                    <a:lumMod val="75000"/>
                  </a:schemeClr>
                </a:solidFill>
              </a:rPr>
              <a:t>Θ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(</a:t>
            </a:r>
            <a:r>
              <a:rPr lang="en-US" i="1" dirty="0" err="1" smtClean="0">
                <a:solidFill>
                  <a:schemeClr val="accent3">
                    <a:lumMod val="75000"/>
                  </a:schemeClr>
                </a:solidFill>
              </a:rPr>
              <a:t>n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log</a:t>
            </a:r>
            <a:r>
              <a:rPr lang="en-US" i="1" dirty="0" err="1" smtClean="0">
                <a:solidFill>
                  <a:schemeClr val="accent3">
                    <a:lumMod val="75000"/>
                  </a:schemeClr>
                </a:solidFill>
              </a:rPr>
              <a:t>n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)</a:t>
            </a:r>
            <a:r>
              <a:rPr lang="en-US" dirty="0" smtClean="0"/>
              <a:t> time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57200" y="4799806"/>
            <a:ext cx="3962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 flipH="1" flipV="1">
            <a:off x="1105694" y="4761706"/>
            <a:ext cx="26662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44"/>
          <p:cNvGrpSpPr/>
          <p:nvPr/>
        </p:nvGrpSpPr>
        <p:grpSpPr>
          <a:xfrm>
            <a:off x="1066800" y="4038600"/>
            <a:ext cx="2514600" cy="1600200"/>
            <a:chOff x="-76200" y="3962400"/>
            <a:chExt cx="5943600" cy="1676400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1143000" y="3962400"/>
              <a:ext cx="2667000" cy="167640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76200" y="4343400"/>
              <a:ext cx="1524000" cy="0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6200" y="4800600"/>
              <a:ext cx="2286000" cy="0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-76200" y="5257800"/>
              <a:ext cx="990600" cy="0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1828800" y="4343400"/>
              <a:ext cx="1371600" cy="0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3352800" y="4343400"/>
              <a:ext cx="2514600" cy="0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2514600" y="4800600"/>
              <a:ext cx="1828800" cy="0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4495800" y="4800600"/>
              <a:ext cx="1219200" cy="0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1066800" y="5257800"/>
              <a:ext cx="2057400" cy="0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3276599" y="5257800"/>
              <a:ext cx="2438401" cy="0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cxnSp>
        <p:nvCxnSpPr>
          <p:cNvPr id="33" name="Straight Arrow Connector 32"/>
          <p:cNvCxnSpPr/>
          <p:nvPr/>
        </p:nvCxnSpPr>
        <p:spPr>
          <a:xfrm>
            <a:off x="4648200" y="4799806"/>
            <a:ext cx="3962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5400000" flipH="1" flipV="1">
            <a:off x="5296694" y="4761706"/>
            <a:ext cx="26662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4648200" y="4799806"/>
            <a:ext cx="3962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5400000" flipH="1" flipV="1">
            <a:off x="5296694" y="4761706"/>
            <a:ext cx="26662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4648200" y="4799806"/>
            <a:ext cx="3962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4800600" y="5181600"/>
            <a:ext cx="3581400" cy="609600"/>
          </a:xfrm>
          <a:prstGeom prst="rect">
            <a:avLst/>
          </a:prstGeom>
          <a:solidFill>
            <a:srgbClr val="FFE193">
              <a:alpha val="80000"/>
            </a:srgb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4800600" y="4648200"/>
            <a:ext cx="3581400" cy="457200"/>
          </a:xfrm>
          <a:prstGeom prst="rect">
            <a:avLst/>
          </a:prstGeom>
          <a:solidFill>
            <a:srgbClr val="FFE193">
              <a:alpha val="80000"/>
            </a:srgb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4800600" y="4191000"/>
            <a:ext cx="3581400" cy="381000"/>
          </a:xfrm>
          <a:prstGeom prst="rect">
            <a:avLst/>
          </a:prstGeom>
          <a:solidFill>
            <a:srgbClr val="FFE193">
              <a:alpha val="80000"/>
            </a:srgb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 rot="18999336">
            <a:off x="4234103" y="4034605"/>
            <a:ext cx="3581400" cy="660657"/>
          </a:xfrm>
          <a:prstGeom prst="rect">
            <a:avLst/>
          </a:prstGeom>
          <a:solidFill>
            <a:srgbClr val="FFE193">
              <a:alpha val="80000"/>
            </a:srgb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 rot="18999336">
            <a:off x="4721519" y="4586278"/>
            <a:ext cx="3581400" cy="526672"/>
          </a:xfrm>
          <a:prstGeom prst="rect">
            <a:avLst/>
          </a:prstGeom>
          <a:solidFill>
            <a:srgbClr val="FFE193">
              <a:alpha val="80000"/>
            </a:srgb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 rot="18999336">
            <a:off x="5180124" y="5010691"/>
            <a:ext cx="3581400" cy="539363"/>
          </a:xfrm>
          <a:prstGeom prst="rect">
            <a:avLst/>
          </a:prstGeom>
          <a:solidFill>
            <a:srgbClr val="FFE193">
              <a:alpha val="80000"/>
            </a:srgb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 rot="2799336">
            <a:off x="5423557" y="3922702"/>
            <a:ext cx="3094942" cy="804391"/>
          </a:xfrm>
          <a:prstGeom prst="rect">
            <a:avLst/>
          </a:prstGeom>
          <a:solidFill>
            <a:srgbClr val="FFE193">
              <a:alpha val="80000"/>
            </a:srgb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 rot="2799336">
            <a:off x="4312266" y="4338831"/>
            <a:ext cx="3581400" cy="830155"/>
          </a:xfrm>
          <a:prstGeom prst="rect">
            <a:avLst/>
          </a:prstGeom>
          <a:solidFill>
            <a:srgbClr val="FFE193">
              <a:alpha val="80000"/>
            </a:srgb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 rot="2799336">
            <a:off x="3765600" y="5063211"/>
            <a:ext cx="3581400" cy="584113"/>
          </a:xfrm>
          <a:prstGeom prst="rect">
            <a:avLst/>
          </a:prstGeom>
          <a:solidFill>
            <a:srgbClr val="FFE193">
              <a:alpha val="80000"/>
            </a:srgb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5734050" y="5029200"/>
            <a:ext cx="133350" cy="1524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one can solve 3SUM problem in o(</a:t>
            </a:r>
            <a:r>
              <a:rPr lang="en-US" i="1" dirty="0" smtClean="0"/>
              <a:t>n</a:t>
            </a:r>
            <a:r>
              <a:rPr lang="en-US" i="1" baseline="30000" dirty="0" smtClean="0"/>
              <a:t>2</a:t>
            </a:r>
            <a:r>
              <a:rPr lang="en-US" dirty="0" smtClean="0"/>
              <a:t>) time</a:t>
            </a:r>
          </a:p>
          <a:p>
            <a:r>
              <a:rPr lang="en-US" dirty="0" smtClean="0"/>
              <a:t>If you want to show that your </a:t>
            </a:r>
            <a:r>
              <a:rPr lang="el-GR" dirty="0" smtClean="0">
                <a:solidFill>
                  <a:schemeClr val="accent3">
                    <a:lumMod val="75000"/>
                  </a:schemeClr>
                </a:solidFill>
              </a:rPr>
              <a:t>Θ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(</a:t>
            </a:r>
            <a:r>
              <a:rPr lang="en-US" i="1" dirty="0" smtClean="0">
                <a:solidFill>
                  <a:schemeClr val="accent3">
                    <a:lumMod val="75000"/>
                  </a:schemeClr>
                </a:solidFill>
              </a:rPr>
              <a:t>n</a:t>
            </a:r>
            <a:r>
              <a:rPr lang="en-US" i="1" baseline="30000" dirty="0" smtClean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) </a:t>
            </a:r>
            <a:r>
              <a:rPr lang="en-US" dirty="0" smtClean="0"/>
              <a:t>algorithm to a given problem is the best:</a:t>
            </a:r>
          </a:p>
          <a:p>
            <a:pPr lvl="1"/>
            <a:r>
              <a:rPr lang="en-US" dirty="0" smtClean="0"/>
              <a:t>Show that you can reduce 3SUM problem to your problem in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o(</a:t>
            </a:r>
            <a:r>
              <a:rPr lang="en-US" i="1" dirty="0" smtClean="0">
                <a:solidFill>
                  <a:schemeClr val="accent3">
                    <a:lumMod val="75000"/>
                  </a:schemeClr>
                </a:solidFill>
              </a:rPr>
              <a:t>n</a:t>
            </a:r>
            <a:r>
              <a:rPr lang="en-US" i="1" baseline="30000" dirty="0" smtClean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) </a:t>
            </a:r>
            <a:r>
              <a:rPr lang="en-US" dirty="0" smtClean="0"/>
              <a:t>time</a:t>
            </a:r>
          </a:p>
          <a:p>
            <a:pPr lvl="1"/>
            <a:r>
              <a:rPr lang="en-US" dirty="0" smtClean="0"/>
              <a:t>Show that the solution to your problem is the solution to 3SUM problem</a:t>
            </a:r>
          </a:p>
          <a:p>
            <a:r>
              <a:rPr lang="en-US" dirty="0" smtClean="0"/>
              <a:t>If you want to become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very famous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Do the similar thing, but give an o(</a:t>
            </a:r>
            <a:r>
              <a:rPr lang="en-US" i="1" dirty="0" smtClean="0"/>
              <a:t>n</a:t>
            </a:r>
            <a:r>
              <a:rPr lang="en-US" i="1" baseline="30000" dirty="0" smtClean="0"/>
              <a:t>2</a:t>
            </a:r>
            <a:r>
              <a:rPr lang="en-US" dirty="0" smtClean="0"/>
              <a:t>) algorithm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Facing a Hard Problem…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sz="2200" dirty="0" smtClean="0"/>
              <a:t>Image from </a:t>
            </a:r>
            <a:r>
              <a:rPr lang="en-US" sz="2200" i="1" dirty="0"/>
              <a:t>Computers and Intractability: A Guide to the Theory of </a:t>
            </a:r>
            <a:r>
              <a:rPr lang="en-US" sz="2200" i="1" dirty="0" smtClean="0"/>
              <a:t>NP-Completeness</a:t>
            </a:r>
            <a:r>
              <a:rPr lang="en-US" sz="2200" dirty="0" smtClean="0"/>
              <a:t> by M. R. </a:t>
            </a:r>
            <a:r>
              <a:rPr lang="en-US" sz="2200" dirty="0" err="1" smtClean="0"/>
              <a:t>Garey</a:t>
            </a:r>
            <a:r>
              <a:rPr lang="en-US" sz="2200" dirty="0" smtClean="0"/>
              <a:t> and D. S. Johnson</a:t>
            </a:r>
            <a:endParaRPr lang="en-US" sz="2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676400"/>
            <a:ext cx="6019800" cy="3358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570810"/>
            <a:ext cx="5449887" cy="3839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Facing a Hard Problem…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sz="2200" dirty="0" smtClean="0"/>
              <a:t>Image from </a:t>
            </a:r>
            <a:r>
              <a:rPr lang="en-US" sz="2200" i="1" dirty="0"/>
              <a:t>Computers and Intractability: A Guide to the Theory of </a:t>
            </a:r>
            <a:r>
              <a:rPr lang="en-US" sz="2200" i="1" dirty="0" smtClean="0"/>
              <a:t>NP-Completeness</a:t>
            </a:r>
            <a:r>
              <a:rPr lang="en-US" sz="2200" dirty="0" smtClean="0"/>
              <a:t> by M. R. </a:t>
            </a:r>
            <a:r>
              <a:rPr lang="en-US" sz="2200" dirty="0" err="1" smtClean="0"/>
              <a:t>Garey</a:t>
            </a:r>
            <a:r>
              <a:rPr lang="en-US" sz="2200" dirty="0" smtClean="0"/>
              <a:t> and D. S. Johnson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Prove NP-Hardness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3581400" y="3200400"/>
            <a:ext cx="1981200" cy="12192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Unknown Problem X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Prove NP-Hardness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533400" y="3200400"/>
            <a:ext cx="1981200" cy="12192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Known NP-hard problem A</a:t>
            </a:r>
            <a:endParaRPr lang="en-US" b="1" dirty="0"/>
          </a:p>
        </p:txBody>
      </p:sp>
      <p:sp>
        <p:nvSpPr>
          <p:cNvPr id="5" name="Rounded Rectangle 4"/>
          <p:cNvSpPr/>
          <p:nvPr/>
        </p:nvSpPr>
        <p:spPr>
          <a:xfrm>
            <a:off x="3581400" y="3200400"/>
            <a:ext cx="1981200" cy="12192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Unknown Problem X</a:t>
            </a:r>
            <a:endParaRPr lang="en-US" b="1" dirty="0"/>
          </a:p>
        </p:txBody>
      </p:sp>
      <p:sp>
        <p:nvSpPr>
          <p:cNvPr id="7" name="Oval Callout 6"/>
          <p:cNvSpPr/>
          <p:nvPr/>
        </p:nvSpPr>
        <p:spPr>
          <a:xfrm>
            <a:off x="1524000" y="5257800"/>
            <a:ext cx="6324600" cy="1066800"/>
          </a:xfrm>
          <a:prstGeom prst="wedgeEllipseCallout">
            <a:avLst>
              <a:gd name="adj1" fmla="val -46020"/>
              <a:gd name="adj2" fmla="val -120012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We know many of them, like SAT, Clique, Knapsack, Hamiltonian Path…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Prove NP-Hardness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533400" y="3200400"/>
            <a:ext cx="1981200" cy="12192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Known NP-hard problem A</a:t>
            </a:r>
            <a:endParaRPr lang="en-US" b="1" dirty="0"/>
          </a:p>
        </p:txBody>
      </p:sp>
      <p:sp>
        <p:nvSpPr>
          <p:cNvPr id="5" name="Rounded Rectangle 4"/>
          <p:cNvSpPr/>
          <p:nvPr/>
        </p:nvSpPr>
        <p:spPr>
          <a:xfrm>
            <a:off x="3581400" y="3200400"/>
            <a:ext cx="1981200" cy="12192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Unknown Problem X</a:t>
            </a:r>
            <a:endParaRPr lang="en-US" b="1" dirty="0"/>
          </a:p>
        </p:txBody>
      </p:sp>
      <p:sp>
        <p:nvSpPr>
          <p:cNvPr id="7" name="Oval Callout 6"/>
          <p:cNvSpPr/>
          <p:nvPr/>
        </p:nvSpPr>
        <p:spPr>
          <a:xfrm>
            <a:off x="1524000" y="5257800"/>
            <a:ext cx="6324600" cy="1066800"/>
          </a:xfrm>
          <a:prstGeom prst="wedgeEllipseCallout">
            <a:avLst>
              <a:gd name="adj1" fmla="val -46020"/>
              <a:gd name="adj2" fmla="val -120012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We know many of them, like SAT, Clique, Knapsack, Hamiltonian Path…</a:t>
            </a:r>
            <a:endParaRPr lang="en-US" b="1" dirty="0"/>
          </a:p>
        </p:txBody>
      </p:sp>
      <p:sp>
        <p:nvSpPr>
          <p:cNvPr id="8" name="Right Arrow 7"/>
          <p:cNvSpPr/>
          <p:nvPr/>
        </p:nvSpPr>
        <p:spPr>
          <a:xfrm>
            <a:off x="2590800" y="3352800"/>
            <a:ext cx="914400" cy="990600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P-time reduction</a:t>
            </a:r>
            <a:endParaRPr lang="en-US" sz="900" b="1" dirty="0"/>
          </a:p>
        </p:txBody>
      </p:sp>
      <p:sp>
        <p:nvSpPr>
          <p:cNvPr id="12" name="Oval Callout 11"/>
          <p:cNvSpPr/>
          <p:nvPr/>
        </p:nvSpPr>
        <p:spPr>
          <a:xfrm>
            <a:off x="838200" y="1676400"/>
            <a:ext cx="7696200" cy="990600"/>
          </a:xfrm>
          <a:prstGeom prst="wedgeEllipseCallout">
            <a:avLst>
              <a:gd name="adj1" fmla="val -24022"/>
              <a:gd name="adj2" fmla="val 110246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We must prove that the reduction is in polynomial time, and X’s solution can be transformed back to A’s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Prove NP-Hardness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533400" y="3200400"/>
            <a:ext cx="1981200" cy="12192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Known NP-hard problem A</a:t>
            </a:r>
            <a:endParaRPr lang="en-US" b="1" dirty="0"/>
          </a:p>
        </p:txBody>
      </p:sp>
      <p:sp>
        <p:nvSpPr>
          <p:cNvPr id="5" name="Rounded Rectangle 4"/>
          <p:cNvSpPr/>
          <p:nvPr/>
        </p:nvSpPr>
        <p:spPr>
          <a:xfrm>
            <a:off x="3581400" y="3200400"/>
            <a:ext cx="1981200" cy="12192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Unknown Problem X</a:t>
            </a:r>
            <a:endParaRPr lang="en-US" b="1" dirty="0"/>
          </a:p>
        </p:txBody>
      </p:sp>
      <p:sp>
        <p:nvSpPr>
          <p:cNvPr id="6" name="Rounded Rectangle 5"/>
          <p:cNvSpPr/>
          <p:nvPr/>
        </p:nvSpPr>
        <p:spPr>
          <a:xfrm>
            <a:off x="6629400" y="3200400"/>
            <a:ext cx="1981200" cy="12192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Solution</a:t>
            </a:r>
            <a:endParaRPr lang="en-US" b="1" dirty="0"/>
          </a:p>
        </p:txBody>
      </p:sp>
      <p:sp>
        <p:nvSpPr>
          <p:cNvPr id="8" name="Right Arrow 7"/>
          <p:cNvSpPr/>
          <p:nvPr/>
        </p:nvSpPr>
        <p:spPr>
          <a:xfrm>
            <a:off x="2590800" y="3352800"/>
            <a:ext cx="914400" cy="990600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P-time reduction</a:t>
            </a:r>
            <a:endParaRPr lang="en-US" sz="900" b="1" dirty="0"/>
          </a:p>
        </p:txBody>
      </p:sp>
      <p:sp>
        <p:nvSpPr>
          <p:cNvPr id="9" name="Right Arrow 8"/>
          <p:cNvSpPr/>
          <p:nvPr/>
        </p:nvSpPr>
        <p:spPr>
          <a:xfrm>
            <a:off x="5638800" y="3352800"/>
            <a:ext cx="914400" cy="99060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P-time algorithm</a:t>
            </a:r>
            <a:endParaRPr lang="en-US" sz="900" b="1" dirty="0"/>
          </a:p>
        </p:txBody>
      </p:sp>
      <p:sp>
        <p:nvSpPr>
          <p:cNvPr id="10" name="Oval Callout 9"/>
          <p:cNvSpPr/>
          <p:nvPr/>
        </p:nvSpPr>
        <p:spPr>
          <a:xfrm>
            <a:off x="838200" y="1676400"/>
            <a:ext cx="7696200" cy="990600"/>
          </a:xfrm>
          <a:prstGeom prst="wedgeEllipseCallout">
            <a:avLst>
              <a:gd name="adj1" fmla="val -24022"/>
              <a:gd name="adj2" fmla="val 110246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We must prove that the reduction is in polynomial time, and X’s solution can be transformed back to A’s</a:t>
            </a:r>
            <a:endParaRPr lang="en-US" b="1" dirty="0"/>
          </a:p>
        </p:txBody>
      </p:sp>
      <p:sp>
        <p:nvSpPr>
          <p:cNvPr id="11" name="Oval Callout 10"/>
          <p:cNvSpPr/>
          <p:nvPr/>
        </p:nvSpPr>
        <p:spPr>
          <a:xfrm>
            <a:off x="1524000" y="5257800"/>
            <a:ext cx="6324600" cy="1066800"/>
          </a:xfrm>
          <a:prstGeom prst="wedgeEllipseCallout">
            <a:avLst>
              <a:gd name="adj1" fmla="val 19040"/>
              <a:gd name="adj2" fmla="val -142918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It’s unlikely to exist, because if it exists, we’ll have a solution for A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351</TotalTime>
  <Words>1147</Words>
  <Application>Microsoft Office PowerPoint</Application>
  <PresentationFormat>On-screen Show (4:3)</PresentationFormat>
  <Paragraphs>188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Module</vt:lpstr>
      <vt:lpstr>On a Class of O(n2) Problems in Computational Geometry</vt:lpstr>
      <vt:lpstr>Motivation</vt:lpstr>
      <vt:lpstr>When Facing a Hard Problem…</vt:lpstr>
      <vt:lpstr>When Facing a Hard Problem…</vt:lpstr>
      <vt:lpstr>When Facing a Hard Problem…</vt:lpstr>
      <vt:lpstr>How to Prove NP-Hardness</vt:lpstr>
      <vt:lpstr>How to Prove NP-Hardness</vt:lpstr>
      <vt:lpstr>How to Prove NP-Hardness</vt:lpstr>
      <vt:lpstr>How to Prove NP-Hardness</vt:lpstr>
      <vt:lpstr>How to Prove NP-Hardness</vt:lpstr>
      <vt:lpstr>Motivation</vt:lpstr>
      <vt:lpstr>3SUM Problem</vt:lpstr>
      <vt:lpstr>How to Prove 3SUM-Hardness</vt:lpstr>
      <vt:lpstr>GeomBase Problem</vt:lpstr>
      <vt:lpstr>GeomBase is 3SUM-Hard</vt:lpstr>
      <vt:lpstr>GeomBase is 3SUM-Hard</vt:lpstr>
      <vt:lpstr>GeomBase is 3SUM-Hard</vt:lpstr>
      <vt:lpstr>GeomBase is 3SUM-Hard</vt:lpstr>
      <vt:lpstr>3-Points-on-line Problem</vt:lpstr>
      <vt:lpstr>3-Points-on-line is 3SUM-Hard</vt:lpstr>
      <vt:lpstr>3-Points-on-line is 3SUM-Hard</vt:lpstr>
      <vt:lpstr>3-Points-on-line is 3SUM-Hard</vt:lpstr>
      <vt:lpstr>Separator Problem</vt:lpstr>
      <vt:lpstr>Separator is 3SUM-Hard</vt:lpstr>
      <vt:lpstr>Separator is 3SUM-Hard</vt:lpstr>
      <vt:lpstr>Strips-Cover-Box Problem</vt:lpstr>
      <vt:lpstr>Strips-Cover-Box is 3SUM-Hard</vt:lpstr>
      <vt:lpstr>Strips-Cover-Box is 3SUM-Hard</vt:lpstr>
      <vt:lpstr>Strips-Cover-Box is 3SUM-Hard</vt:lpstr>
      <vt:lpstr>Strips-Cover-Box is 3SUM-Hard</vt:lpstr>
      <vt:lpstr>Strips-Cover-Box is 3SUM-Hard</vt:lpstr>
      <vt:lpstr>Strips-Cover-Box is 3SUM-Hard</vt:lpstr>
      <vt:lpstr>Strips-Cover-Box is 3SUM-Hard</vt:lpstr>
      <vt:lpstr>Strips-Cover-Box is 3SUM-Hard</vt:lpstr>
      <vt:lpstr>Summary</vt:lpstr>
    </vt:vector>
  </TitlesOfParts>
  <Company>UNC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 a Class of O(n2) Problems in Computational Geometry</dc:title>
  <dc:creator>Haohan Li</dc:creator>
  <cp:lastModifiedBy>Haohan Li</cp:lastModifiedBy>
  <cp:revision>154</cp:revision>
  <dcterms:created xsi:type="dcterms:W3CDTF">2010-11-03T01:29:47Z</dcterms:created>
  <dcterms:modified xsi:type="dcterms:W3CDTF">2010-11-17T21:20:08Z</dcterms:modified>
</cp:coreProperties>
</file>