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300" r:id="rId11"/>
    <p:sldId id="301" r:id="rId12"/>
    <p:sldId id="263" r:id="rId13"/>
    <p:sldId id="306" r:id="rId14"/>
    <p:sldId id="264" r:id="rId15"/>
    <p:sldId id="265" r:id="rId16"/>
    <p:sldId id="266" r:id="rId17"/>
    <p:sldId id="267" r:id="rId18"/>
    <p:sldId id="286" r:id="rId19"/>
    <p:sldId id="287" r:id="rId20"/>
    <p:sldId id="288" r:id="rId21"/>
    <p:sldId id="307" r:id="rId22"/>
    <p:sldId id="268" r:id="rId23"/>
    <p:sldId id="269" r:id="rId24"/>
    <p:sldId id="270" r:id="rId25"/>
    <p:sldId id="271" r:id="rId26"/>
    <p:sldId id="272" r:id="rId27"/>
    <p:sldId id="273" r:id="rId28"/>
    <p:sldId id="302" r:id="rId29"/>
    <p:sldId id="274" r:id="rId30"/>
    <p:sldId id="275" r:id="rId31"/>
    <p:sldId id="277" r:id="rId32"/>
    <p:sldId id="276" r:id="rId33"/>
    <p:sldId id="278" r:id="rId34"/>
    <p:sldId id="303" r:id="rId35"/>
    <p:sldId id="279" r:id="rId36"/>
    <p:sldId id="280" r:id="rId37"/>
    <p:sldId id="281" r:id="rId38"/>
    <p:sldId id="283" r:id="rId39"/>
    <p:sldId id="284" r:id="rId40"/>
    <p:sldId id="285" r:id="rId41"/>
    <p:sldId id="289" r:id="rId42"/>
    <p:sldId id="304" r:id="rId43"/>
    <p:sldId id="290" r:id="rId44"/>
    <p:sldId id="297" r:id="rId45"/>
    <p:sldId id="298" r:id="rId46"/>
    <p:sldId id="293" r:id="rId47"/>
    <p:sldId id="294" r:id="rId48"/>
    <p:sldId id="305" r:id="rId49"/>
    <p:sldId id="295" r:id="rId50"/>
    <p:sldId id="296" r:id="rId51"/>
    <p:sldId id="282" r:id="rId52"/>
    <p:sldId id="299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3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ohan%20Li\Documents\Dewan\Presentation%20Skills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ohan%20Li\Documents\Dewan\Presentation%20Skills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Our method</c:v>
                </c:pt>
              </c:strCache>
            </c:strRef>
          </c:tx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method 1</c:v>
                </c:pt>
              </c:strCache>
            </c:strRef>
          </c:tx>
          <c:marker>
            <c:symbol val="star"/>
            <c:size val="7"/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0.8</c:v>
                </c:pt>
                <c:pt idx="1">
                  <c:v>1.8</c:v>
                </c:pt>
                <c:pt idx="2">
                  <c:v>2.9</c:v>
                </c:pt>
                <c:pt idx="3">
                  <c:v>3.7</c:v>
                </c:pt>
                <c:pt idx="4">
                  <c:v>4.5</c:v>
                </c:pt>
                <c:pt idx="5">
                  <c:v>5.9</c:v>
                </c:pt>
                <c:pt idx="6">
                  <c:v>6.5</c:v>
                </c:pt>
                <c:pt idx="7">
                  <c:v>7.8</c:v>
                </c:pt>
                <c:pt idx="8">
                  <c:v>8.8000000000000007</c:v>
                </c:pt>
                <c:pt idx="9">
                  <c:v>9.6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method 2</c:v>
                </c:pt>
              </c:strCache>
            </c:strRef>
          </c:tx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2.2000000000000002</c:v>
                </c:pt>
                <c:pt idx="4">
                  <c:v>3</c:v>
                </c:pt>
                <c:pt idx="5">
                  <c:v>4.2</c:v>
                </c:pt>
                <c:pt idx="6">
                  <c:v>5</c:v>
                </c:pt>
                <c:pt idx="7">
                  <c:v>6</c:v>
                </c:pt>
                <c:pt idx="8">
                  <c:v>7.3</c:v>
                </c:pt>
                <c:pt idx="9">
                  <c:v>8.5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method 3</c:v>
                </c:pt>
              </c:strCache>
            </c:strRef>
          </c:tx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Sheet1!$E$2:$E$11</c:f>
              <c:numCache>
                <c:formatCode>General</c:formatCode>
                <c:ptCount val="10"/>
                <c:pt idx="0">
                  <c:v>0.9</c:v>
                </c:pt>
                <c:pt idx="1">
                  <c:v>1.8</c:v>
                </c:pt>
                <c:pt idx="2">
                  <c:v>2.7</c:v>
                </c:pt>
                <c:pt idx="3">
                  <c:v>3.5</c:v>
                </c:pt>
                <c:pt idx="4">
                  <c:v>4.2</c:v>
                </c:pt>
                <c:pt idx="5">
                  <c:v>5</c:v>
                </c:pt>
                <c:pt idx="6">
                  <c:v>6</c:v>
                </c:pt>
                <c:pt idx="7">
                  <c:v>6.9</c:v>
                </c:pt>
                <c:pt idx="8">
                  <c:v>7.5</c:v>
                </c:pt>
                <c:pt idx="9">
                  <c:v>8.2000000000000011</c:v>
                </c:pt>
              </c:numCache>
            </c:numRef>
          </c:yVal>
          <c:smooth val="1"/>
        </c:ser>
        <c:axId val="93168000"/>
        <c:axId val="93169536"/>
      </c:scatterChart>
      <c:valAx>
        <c:axId val="93168000"/>
        <c:scaling>
          <c:orientation val="minMax"/>
        </c:scaling>
        <c:axPos val="b"/>
        <c:numFmt formatCode="General" sourceLinked="1"/>
        <c:tickLblPos val="nextTo"/>
        <c:crossAx val="93169536"/>
        <c:crosses val="autoZero"/>
        <c:crossBetween val="midCat"/>
      </c:valAx>
      <c:valAx>
        <c:axId val="93169536"/>
        <c:scaling>
          <c:orientation val="minMax"/>
        </c:scaling>
        <c:axPos val="l"/>
        <c:majorGridlines/>
        <c:numFmt formatCode="General" sourceLinked="1"/>
        <c:tickLblPos val="nextTo"/>
        <c:crossAx val="93168000"/>
        <c:crosses val="autoZero"/>
        <c:crossBetween val="midCat"/>
      </c:valAx>
    </c:plotArea>
    <c:legend>
      <c:legendPos val="r"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7"/>
  <c:chart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Our method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method 1</c:v>
                </c:pt>
              </c:strCache>
            </c:strRef>
          </c:tx>
          <c:marker>
            <c:symbol val="star"/>
            <c:size val="7"/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0.8</c:v>
                </c:pt>
                <c:pt idx="1">
                  <c:v>1.8</c:v>
                </c:pt>
                <c:pt idx="2">
                  <c:v>2.9</c:v>
                </c:pt>
                <c:pt idx="3">
                  <c:v>3.7</c:v>
                </c:pt>
                <c:pt idx="4">
                  <c:v>4.5</c:v>
                </c:pt>
                <c:pt idx="5">
                  <c:v>5.9</c:v>
                </c:pt>
                <c:pt idx="6">
                  <c:v>6.5</c:v>
                </c:pt>
                <c:pt idx="7">
                  <c:v>7.8</c:v>
                </c:pt>
                <c:pt idx="8">
                  <c:v>8.8000000000000007</c:v>
                </c:pt>
                <c:pt idx="9">
                  <c:v>9.6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method 2</c:v>
                </c:pt>
              </c:strCache>
            </c:strRef>
          </c:tx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2.2000000000000002</c:v>
                </c:pt>
                <c:pt idx="4">
                  <c:v>3</c:v>
                </c:pt>
                <c:pt idx="5">
                  <c:v>4.2</c:v>
                </c:pt>
                <c:pt idx="6">
                  <c:v>5</c:v>
                </c:pt>
                <c:pt idx="7">
                  <c:v>6</c:v>
                </c:pt>
                <c:pt idx="8">
                  <c:v>7.3</c:v>
                </c:pt>
                <c:pt idx="9">
                  <c:v>8.5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method 3</c:v>
                </c:pt>
              </c:strCache>
            </c:strRef>
          </c:tx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Sheet1!$E$2:$E$11</c:f>
              <c:numCache>
                <c:formatCode>General</c:formatCode>
                <c:ptCount val="10"/>
                <c:pt idx="0">
                  <c:v>0.9</c:v>
                </c:pt>
                <c:pt idx="1">
                  <c:v>1.8</c:v>
                </c:pt>
                <c:pt idx="2">
                  <c:v>2.7</c:v>
                </c:pt>
                <c:pt idx="3">
                  <c:v>3.5</c:v>
                </c:pt>
                <c:pt idx="4">
                  <c:v>4.2</c:v>
                </c:pt>
                <c:pt idx="5">
                  <c:v>5</c:v>
                </c:pt>
                <c:pt idx="6">
                  <c:v>6</c:v>
                </c:pt>
                <c:pt idx="7">
                  <c:v>6.9</c:v>
                </c:pt>
                <c:pt idx="8">
                  <c:v>7.5</c:v>
                </c:pt>
                <c:pt idx="9">
                  <c:v>8.2000000000000011</c:v>
                </c:pt>
              </c:numCache>
            </c:numRef>
          </c:yVal>
          <c:smooth val="1"/>
        </c:ser>
        <c:axId val="93212672"/>
        <c:axId val="93214208"/>
      </c:scatterChart>
      <c:valAx>
        <c:axId val="93212672"/>
        <c:scaling>
          <c:orientation val="minMax"/>
        </c:scaling>
        <c:axPos val="b"/>
        <c:numFmt formatCode="General" sourceLinked="1"/>
        <c:tickLblPos val="nextTo"/>
        <c:crossAx val="93214208"/>
        <c:crosses val="autoZero"/>
        <c:crossBetween val="midCat"/>
      </c:valAx>
      <c:valAx>
        <c:axId val="93214208"/>
        <c:scaling>
          <c:orientation val="minMax"/>
        </c:scaling>
        <c:axPos val="l"/>
        <c:majorGridlines/>
        <c:numFmt formatCode="General" sourceLinked="1"/>
        <c:tickLblPos val="nextTo"/>
        <c:crossAx val="93212672"/>
        <c:crosses val="autoZero"/>
        <c:crossBetween val="midCat"/>
      </c:valAx>
    </c:plotArea>
    <c:legend>
      <c:legendPos val="r"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EB337-AC6C-46AD-B1A1-607C163720C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4DD4-50F0-4993-85D9-ECAAE24EF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79550"/>
            <a:ext cx="3970338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1479550"/>
            <a:ext cx="3971925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4988" y="76200"/>
            <a:ext cx="2084387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76200"/>
            <a:ext cx="6100763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1785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/>
                </a:solidFill>
              </a:rPr>
              <a:pPr/>
              <a:t>9/28/2010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9/28/2010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6A2A0-C718-486A-8A42-2EA895CAC09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AF9E9-6633-490C-B528-15BE9802D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well-32b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638" y="22225"/>
            <a:ext cx="70326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03300" y="76200"/>
            <a:ext cx="79660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79550"/>
            <a:ext cx="8094663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809625" y="868363"/>
            <a:ext cx="8053388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rgbClr val="232323"/>
            </a:outerShdw>
          </a:effec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8747125" y="6629400"/>
            <a:ext cx="339725" cy="228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fld id="{367A2345-5CAD-45A2-8F6C-AC460D2487A1}" type="slidenum">
              <a:rPr lang="en-US" sz="10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rgbClr val="0000CC"/>
        </a:buClr>
        <a:buSzPct val="75000"/>
        <a:buFont typeface="Wingdings" pitchFamily="-128" charset="2"/>
        <a:buChar char="q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00FF"/>
        </a:buClr>
        <a:buSzPct val="90000"/>
        <a:buFont typeface="Wingdings" pitchFamily="-128" charset="2"/>
        <a:buChar char="Ø"/>
        <a:defRPr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80000"/>
        <a:buFont typeface="Comic Sans MS" pitchFamily="66" charset="0"/>
        <a:buChar char="―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-128" charset="2"/>
        <a:buChar char="§"/>
        <a:defRPr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chemeClr val="tx2"/>
        </a:buClr>
        <a:buSzPct val="80000"/>
        <a:buChar char="o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chemeClr val="tx2"/>
        </a:buClr>
        <a:buSzPct val="80000"/>
        <a:buChar char="o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chemeClr val="tx2"/>
        </a:buClr>
        <a:buSzPct val="80000"/>
        <a:buChar char="o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chemeClr val="tx2"/>
        </a:buClr>
        <a:buSzPct val="80000"/>
        <a:buChar char="o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45000"/>
        </a:spcBef>
        <a:spcAft>
          <a:spcPct val="0"/>
        </a:spcAft>
        <a:buClr>
          <a:schemeClr val="tx2"/>
        </a:buClr>
        <a:buSzPct val="80000"/>
        <a:buChar char="o"/>
        <a:defRPr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17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scholarpedia.org/article/Visual_salienc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2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rpedia.org/article/Visual_salience" TargetMode="External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image" Target="../media/image42.gif"/><Relationship Id="rId4" Type="http://schemas.openxmlformats.org/officeDocument/2006/relationships/image" Target="../media/image41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rpedia.org/article/Visual_salience" TargetMode="External"/><Relationship Id="rId2" Type="http://schemas.openxmlformats.org/officeDocument/2006/relationships/hyperlink" Target="http://www.csc.ncsu.edu/faculty/healey/PP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Visual Salience and </a:t>
            </a:r>
            <a:br>
              <a:rPr lang="en-US" dirty="0" smtClean="0"/>
            </a:br>
            <a:r>
              <a:rPr lang="en-US" dirty="0" smtClean="0"/>
              <a:t>PowerPoint Slides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Haohan Li</a:t>
            </a:r>
          </a:p>
          <a:p>
            <a:r>
              <a:rPr lang="en-US" smtClean="0"/>
              <a:t>September </a:t>
            </a:r>
            <a:r>
              <a:rPr lang="en-US" smtClean="0"/>
              <a:t>29, </a:t>
            </a:r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Get desired salience</a:t>
            </a:r>
          </a:p>
          <a:p>
            <a:r>
              <a:rPr lang="en-US" dirty="0" smtClean="0"/>
              <a:t>Eliminate undesired salience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Get desired salience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Rule 1: An item is salient if it has different color from its surroundings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mark too many words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mark </a:t>
            </a:r>
            <a:r>
              <a:rPr lang="en-US" dirty="0" smtClean="0">
                <a:solidFill>
                  <a:srgbClr val="FF0000"/>
                </a:solidFill>
              </a:rPr>
              <a:t>too many</a:t>
            </a:r>
            <a:r>
              <a:rPr lang="en-US" dirty="0" smtClean="0"/>
              <a:t> words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mark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too many</a:t>
            </a:r>
            <a:r>
              <a:rPr lang="en-US" dirty="0" smtClean="0"/>
              <a:t> words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Get desired salience:</a:t>
            </a:r>
          </a:p>
          <a:p>
            <a:pPr lvl="1"/>
            <a:r>
              <a:rPr lang="en-US" dirty="0" smtClean="0"/>
              <a:t>Rule 1: An item is salient if it has different color from its surroundings</a:t>
            </a:r>
          </a:p>
          <a:p>
            <a:pPr lvl="2"/>
            <a:r>
              <a:rPr lang="en-US" dirty="0" smtClean="0"/>
              <a:t>Do not mark too many words</a:t>
            </a:r>
          </a:p>
          <a:p>
            <a:pPr lvl="2"/>
            <a:r>
              <a:rPr lang="en-US" dirty="0" smtClean="0"/>
              <a:t>Use </a:t>
            </a:r>
            <a:r>
              <a:rPr lang="en-US" dirty="0" smtClean="0">
                <a:solidFill>
                  <a:srgbClr val="FF0000"/>
                </a:solidFill>
              </a:rPr>
              <a:t>high contrast</a:t>
            </a:r>
            <a:r>
              <a:rPr lang="en-US" dirty="0" smtClean="0"/>
              <a:t>, compared with both foreground and background</a:t>
            </a:r>
          </a:p>
          <a:p>
            <a:pPr lvl="2"/>
            <a:r>
              <a:rPr lang="en-US" dirty="0" smtClean="0"/>
              <a:t>Use </a:t>
            </a:r>
            <a:r>
              <a:rPr lang="en-US" dirty="0" smtClean="0">
                <a:solidFill>
                  <a:srgbClr val="FFFF00"/>
                </a:solidFill>
              </a:rPr>
              <a:t>high contrast</a:t>
            </a:r>
            <a:r>
              <a:rPr lang="en-US" dirty="0" smtClean="0"/>
              <a:t>, compared with both foreground and background</a:t>
            </a:r>
          </a:p>
          <a:p>
            <a:pPr lvl="2"/>
            <a:r>
              <a:rPr lang="en-US" dirty="0" smtClean="0"/>
              <a:t>Use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high contrast</a:t>
            </a:r>
            <a:r>
              <a:rPr lang="en-US" dirty="0" smtClean="0"/>
              <a:t>, compared with both foreground and background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Get desired salience:</a:t>
            </a:r>
          </a:p>
          <a:p>
            <a:pPr lvl="1"/>
            <a:r>
              <a:rPr lang="en-US" dirty="0" smtClean="0"/>
              <a:t>Rule 2: An item with different color is salient if its surroundings has unique color</a:t>
            </a:r>
          </a:p>
          <a:p>
            <a:pPr lvl="2"/>
            <a:r>
              <a:rPr lang="en-US" dirty="0" smtClean="0"/>
              <a:t>Do not use too many colors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312863" y="3278188"/>
            <a:ext cx="4965700" cy="316388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848600" cy="1143000"/>
          </a:xfrm>
        </p:spPr>
        <p:txBody>
          <a:bodyPr/>
          <a:lstStyle/>
          <a:p>
            <a:r>
              <a:rPr lang="en-US"/>
              <a:t>What is a Multicore System?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06375" y="1457325"/>
            <a:ext cx="868045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chip manufacturers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moving to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multicore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Heat/energy issues are limiting clock speeds.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Solution: multiple cores per chip.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common architecture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today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868488" y="3409950"/>
            <a:ext cx="1068387" cy="1089025"/>
          </a:xfrm>
          <a:prstGeom prst="ellipse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3333FF"/>
                </a:solidFill>
              </a:rPr>
              <a:t>Core 1</a:t>
            </a: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329113" y="3409950"/>
            <a:ext cx="1068387" cy="1089025"/>
          </a:xfrm>
          <a:prstGeom prst="ellipse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3333FF"/>
                </a:solidFill>
              </a:rPr>
              <a:t>Core M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657475" y="4645025"/>
            <a:ext cx="566738" cy="593725"/>
          </a:xfrm>
          <a:prstGeom prst="rect">
            <a:avLst/>
          </a:prstGeom>
          <a:solidFill>
            <a:srgbClr val="FFDDDD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rgbClr val="3333FF"/>
                </a:solidFill>
              </a:rPr>
              <a:t>L1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151438" y="4654550"/>
            <a:ext cx="566737" cy="593725"/>
          </a:xfrm>
          <a:prstGeom prst="rect">
            <a:avLst/>
          </a:prstGeom>
          <a:solidFill>
            <a:srgbClr val="FFDDDD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rgbClr val="3333FF"/>
                </a:solidFill>
              </a:rPr>
              <a:t>L1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720850" y="5418138"/>
            <a:ext cx="4160838" cy="831850"/>
          </a:xfrm>
          <a:prstGeom prst="rect">
            <a:avLst/>
          </a:prstGeom>
          <a:solidFill>
            <a:srgbClr val="FFDDDD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rgbClr val="3333FF"/>
                </a:solidFill>
              </a:rPr>
              <a:t>L2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2382838" y="4498975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3333FF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382838" y="4965700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3333FF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868863" y="4497388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3333FF"/>
              </a:solidFill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868863" y="4964113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3333FF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324225" y="3481388"/>
            <a:ext cx="348172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333FF"/>
                </a:solidFill>
              </a:rPr>
              <a:t>…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486525" y="3492500"/>
            <a:ext cx="2543389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>
                <a:solidFill>
                  <a:srgbClr val="3333FF"/>
                </a:solidFill>
              </a:rPr>
              <a:t> Symmetric cores.</a:t>
            </a:r>
          </a:p>
          <a:p>
            <a:pPr>
              <a:buFontTx/>
              <a:buChar char="•"/>
            </a:pPr>
            <a:r>
              <a:rPr lang="en-US" sz="2000">
                <a:solidFill>
                  <a:srgbClr val="3333FF"/>
                </a:solidFill>
              </a:rPr>
              <a:t> One thread per core.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845425" y="4173538"/>
            <a:ext cx="184731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solidFill>
                <a:srgbClr val="3333FF"/>
              </a:solidFill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128713" y="1508125"/>
            <a:ext cx="6956425" cy="2239963"/>
          </a:xfrm>
          <a:prstGeom prst="rect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This is only the beginning!</a:t>
            </a:r>
          </a:p>
          <a:p>
            <a:pPr lvl="1">
              <a:buFontTx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 Tens (hundreds?) of cores per chip.</a:t>
            </a:r>
          </a:p>
          <a:p>
            <a:pPr lvl="1">
              <a:buFontTx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 Multiple (hardware) threads per core.</a:t>
            </a:r>
          </a:p>
          <a:p>
            <a:pPr lvl="1">
              <a:buFontTx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 Asymmetric platforms.</a:t>
            </a:r>
          </a:p>
          <a:p>
            <a:pPr lvl="1">
              <a:buFontTx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 Complex cache configurations.</a:t>
            </a:r>
            <a:endParaRPr lang="en-US" sz="2800" b="1" dirty="0">
              <a:solidFill>
                <a:srgbClr val="3333FF"/>
              </a:solidFill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917575" y="4154488"/>
            <a:ext cx="7312025" cy="958850"/>
          </a:xfrm>
          <a:prstGeom prst="rect">
            <a:avLst/>
          </a:prstGeom>
          <a:solidFill>
            <a:srgbClr val="CCFFCC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3333FF"/>
                </a:solidFill>
              </a:rPr>
              <a:t>Multiprocessors are now a </a:t>
            </a:r>
            <a:r>
              <a:rPr lang="en-US" sz="2800" b="1" dirty="0">
                <a:solidFill>
                  <a:srgbClr val="3333FF"/>
                </a:solidFill>
              </a:rPr>
              <a:t>“</a:t>
            </a:r>
            <a:r>
              <a:rPr lang="en-US" sz="2800" b="1" dirty="0">
                <a:solidFill>
                  <a:srgbClr val="FF0000"/>
                </a:solidFill>
              </a:rPr>
              <a:t>common-case</a:t>
            </a:r>
            <a:r>
              <a:rPr lang="en-US" sz="2800" b="1" dirty="0">
                <a:solidFill>
                  <a:srgbClr val="3333FF"/>
                </a:solidFill>
              </a:rPr>
              <a:t>”</a:t>
            </a:r>
            <a:r>
              <a:rPr lang="en-US" sz="2800" dirty="0">
                <a:solidFill>
                  <a:srgbClr val="3333FF"/>
                </a:solidFill>
              </a:rPr>
              <a:t> platform!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24600" y="6248400"/>
            <a:ext cx="247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Jim Anderson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312863" y="3278188"/>
            <a:ext cx="4965700" cy="31638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848600" cy="1143000"/>
          </a:xfrm>
        </p:spPr>
        <p:txBody>
          <a:bodyPr/>
          <a:lstStyle/>
          <a:p>
            <a:r>
              <a:rPr lang="en-US"/>
              <a:t>What is a Multicore System?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06375" y="1457325"/>
            <a:ext cx="868045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Most chip manufacturers are moving to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multicore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Heat/energy issues are limiting clock speeds.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Solution: multiple cores per chip.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common architecture today: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868488" y="3409950"/>
            <a:ext cx="1068387" cy="108902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Core 1</a:t>
            </a: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329113" y="3409950"/>
            <a:ext cx="1068387" cy="108902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Core M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657475" y="4645025"/>
            <a:ext cx="566738" cy="5937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151438" y="4654550"/>
            <a:ext cx="566737" cy="5937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L1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720850" y="5418138"/>
            <a:ext cx="4160838" cy="831850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L2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2382838" y="4498975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382838" y="4965700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868863" y="4497388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868863" y="4964113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324225" y="3481388"/>
            <a:ext cx="348172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…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486525" y="3492500"/>
            <a:ext cx="2543389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/>
              <a:t> Symmetric cores.</a:t>
            </a:r>
          </a:p>
          <a:p>
            <a:pPr>
              <a:buFontTx/>
              <a:buChar char="•"/>
            </a:pPr>
            <a:r>
              <a:rPr lang="en-US" sz="2000"/>
              <a:t> One thread per core.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845425" y="4173538"/>
            <a:ext cx="184731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128713" y="1508125"/>
            <a:ext cx="6956425" cy="2239963"/>
          </a:xfrm>
          <a:prstGeom prst="rect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This is only the beginning!</a:t>
            </a:r>
          </a:p>
          <a:p>
            <a:pPr lvl="1">
              <a:buFontTx/>
              <a:buChar char="•"/>
            </a:pPr>
            <a:r>
              <a:rPr lang="en-US" sz="2800" dirty="0"/>
              <a:t> Tens (hundreds?) of cores per chip.</a:t>
            </a:r>
          </a:p>
          <a:p>
            <a:pPr lvl="1">
              <a:buFontTx/>
              <a:buChar char="•"/>
            </a:pPr>
            <a:r>
              <a:rPr lang="en-US" sz="2800" dirty="0"/>
              <a:t> Multiple (hardware) threads per core.</a:t>
            </a:r>
          </a:p>
          <a:p>
            <a:pPr lvl="1">
              <a:buFontTx/>
              <a:buChar char="•"/>
            </a:pPr>
            <a:r>
              <a:rPr lang="en-US" sz="2800" dirty="0"/>
              <a:t> Asymmetric platforms.</a:t>
            </a:r>
          </a:p>
          <a:p>
            <a:pPr lvl="1">
              <a:buFontTx/>
              <a:buChar char="•"/>
            </a:pPr>
            <a:r>
              <a:rPr lang="en-US" sz="2800" dirty="0"/>
              <a:t> Complex cache configurations.</a:t>
            </a:r>
            <a:endParaRPr lang="en-US" sz="2800" b="1" dirty="0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917575" y="4154488"/>
            <a:ext cx="7312025" cy="958850"/>
          </a:xfrm>
          <a:prstGeom prst="rect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dirty="0"/>
              <a:t>Multiprocessors are now a </a:t>
            </a:r>
            <a:r>
              <a:rPr lang="en-US" sz="2800" b="1" dirty="0"/>
              <a:t>“</a:t>
            </a:r>
            <a:r>
              <a:rPr lang="en-US" sz="2800" b="1" dirty="0">
                <a:solidFill>
                  <a:srgbClr val="FF0000"/>
                </a:solidFill>
              </a:rPr>
              <a:t>common-case</a:t>
            </a:r>
            <a:r>
              <a:rPr lang="en-US" sz="2800" b="1" dirty="0"/>
              <a:t>”</a:t>
            </a:r>
            <a:r>
              <a:rPr lang="en-US" sz="2800" dirty="0"/>
              <a:t> platform!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24600" y="6248400"/>
            <a:ext cx="247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Jim Anderson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Get desired salience:</a:t>
            </a:r>
          </a:p>
          <a:p>
            <a:pPr lvl="1"/>
            <a:r>
              <a:rPr lang="en-US" dirty="0" smtClean="0"/>
              <a:t>Rule 2: An item with different color is salient if its surroundings has unique color</a:t>
            </a:r>
          </a:p>
          <a:p>
            <a:pPr lvl="2"/>
            <a:r>
              <a:rPr lang="en-US" dirty="0" smtClean="0"/>
              <a:t>Do not use too many colors</a:t>
            </a:r>
          </a:p>
          <a:p>
            <a:pPr lvl="3"/>
            <a:r>
              <a:rPr lang="en-US" sz="2400" dirty="0" smtClean="0"/>
              <a:t>This also works for charts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with too many color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314450" y="1527810"/>
          <a:ext cx="6515100" cy="3802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focusing </a:t>
            </a:r>
            <a:r>
              <a:rPr lang="en-US" smtClean="0"/>
              <a:t>on “our method”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314450" y="1527810"/>
          <a:ext cx="6515100" cy="3802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desired salience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Eliminate undesired salience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Salience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perceptual quality to “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stand out</a:t>
            </a:r>
            <a:r>
              <a:rPr lang="en-US" dirty="0" smtClean="0"/>
              <a:t>” and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grab our attentions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“How to grab attentions” is universal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This presentation is about “</a:t>
            </a:r>
            <a:r>
              <a:rPr lang="en-US" dirty="0" smtClean="0">
                <a:solidFill>
                  <a:srgbClr val="FF0000"/>
                </a:solidFill>
              </a:rPr>
              <a:t>how to attract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” and “</a:t>
            </a:r>
            <a:r>
              <a:rPr lang="en-US" dirty="0" smtClean="0">
                <a:solidFill>
                  <a:srgbClr val="FF0000"/>
                </a:solidFill>
              </a:rPr>
              <a:t>how to not distract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”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Eliminate undesired salience:</a:t>
            </a:r>
          </a:p>
          <a:p>
            <a:pPr lvl="1"/>
            <a:r>
              <a:rPr lang="en-US" dirty="0" smtClean="0"/>
              <a:t>Rule 1: An item is salient if it has different color from its surroundings</a:t>
            </a:r>
          </a:p>
          <a:p>
            <a:pPr lvl="2"/>
            <a:r>
              <a:rPr lang="en-US" dirty="0" smtClean="0"/>
              <a:t>Don’t use large and colorful logos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64"/>
          <p:cNvSpPr>
            <a:spLocks noChangeShapeType="1"/>
          </p:cNvSpPr>
          <p:nvPr/>
        </p:nvSpPr>
        <p:spPr bwMode="gray">
          <a:xfrm>
            <a:off x="0" y="6483350"/>
            <a:ext cx="91440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ea typeface="+mn-ea"/>
            </a:endParaRPr>
          </a:p>
        </p:txBody>
      </p:sp>
      <p:pic>
        <p:nvPicPr>
          <p:cNvPr id="17" name="Picture 63" descr="its_bkgd_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its_bkgd_kha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hidden">
          <a:xfrm>
            <a:off x="-95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8" descr="large_white_tr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438" y="301625"/>
            <a:ext cx="187166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4"/>
          <p:cNvSpPr txBox="1">
            <a:spLocks noChangeArrowheads="1"/>
          </p:cNvSpPr>
          <p:nvPr/>
        </p:nvSpPr>
        <p:spPr bwMode="white">
          <a:xfrm>
            <a:off x="2249488" y="47625"/>
            <a:ext cx="6551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336699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EFEFE7"/>
                </a:solidFill>
                <a:effectLst/>
                <a:uLnTx/>
                <a:uFillTx/>
                <a:latin typeface="Trebuchet MS"/>
                <a:ea typeface="ヒラギノ角ゴ Pro W3" pitchFamily="-112" charset="-128"/>
                <a:cs typeface="ヒラギノ角ゴ Pro W3" pitchFamily="-112" charset="-128"/>
              </a:rPr>
              <a:t>This is the University’s Official Template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itchFamily="-128" charset="2"/>
              <a:buChar char="§"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  <a:ea typeface="ヒラギノ角ゴ Pro W3" pitchFamily="-112" charset="-128"/>
              <a:cs typeface="ヒラギノ角ゴ Pro W3" pitchFamily="-112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itchFamily="-128" charset="2"/>
              <a:buChar char="§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Perfectly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fine color and logo</a:t>
            </a:r>
          </a:p>
          <a:p>
            <a:pPr marL="800100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itchFamily="-128" charset="2"/>
              <a:buChar char="§"/>
            </a:pPr>
            <a:r>
              <a:rPr lang="en-US" sz="2400" b="1" kern="0" baseline="0" dirty="0" smtClean="0">
                <a:solidFill>
                  <a:srgbClr val="003366"/>
                </a:solidFill>
                <a:ea typeface="ヒラギノ角ゴ Pro W3" pitchFamily="-112" charset="-128"/>
                <a:cs typeface="ヒラギノ角ゴ Pro W3" pitchFamily="-112" charset="-128"/>
              </a:rPr>
              <a:t>No</a:t>
            </a:r>
            <a:r>
              <a:rPr lang="en-US" sz="2400" b="1" kern="0" dirty="0" smtClean="0">
                <a:solidFill>
                  <a:srgbClr val="003366"/>
                </a:solidFill>
                <a:ea typeface="ヒラギノ角ゴ Pro W3" pitchFamily="-112" charset="-128"/>
                <a:cs typeface="ヒラギノ角ゴ Pro W3" pitchFamily="-112" charset="-128"/>
              </a:rPr>
              <a:t> distraction at all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335F89"/>
              </a:solidFill>
              <a:effectLst/>
              <a:uLnTx/>
              <a:uFillTx/>
              <a:latin typeface="+mn-lt"/>
              <a:ea typeface="ヒラギノ角ゴ Pro W3" pitchFamily="-112" charset="-128"/>
              <a:cs typeface="ヒラギノ角ゴ Pro W3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well-3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22225"/>
            <a:ext cx="70326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 txBox="1">
            <a:spLocks noChangeArrowheads="1"/>
          </p:cNvSpPr>
          <p:nvPr/>
        </p:nvSpPr>
        <p:spPr bwMode="auto">
          <a:xfrm>
            <a:off x="1003300" y="76200"/>
            <a:ext cx="79660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This is an unofficial template</a:t>
            </a: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631825" y="1479550"/>
            <a:ext cx="8094663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Still OK since </a:t>
            </a:r>
            <a:r>
              <a:rPr lang="en-US" sz="3200" dirty="0" smtClean="0"/>
              <a:t>the logo is small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809625" y="868363"/>
            <a:ext cx="8053388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rgbClr val="232323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8747125" y="6629400"/>
            <a:ext cx="339725" cy="228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fld id="{367A2345-5CAD-45A2-8F6C-AC460D2487A1}" type="slidenum">
              <a:rPr lang="en-US" sz="1000" b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>
                <a:lnSpc>
                  <a:spcPct val="90000"/>
                </a:lnSpc>
              </a:pPr>
              <a:t>22</a:t>
            </a:fld>
            <a:endParaRPr lang="en-US" sz="1000" b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685800"/>
            <a:ext cx="5562600" cy="1143000"/>
          </a:xfrm>
        </p:spPr>
        <p:txBody>
          <a:bodyPr/>
          <a:lstStyle/>
          <a:p>
            <a:r>
              <a:rPr lang="en-US" dirty="0" smtClean="0"/>
              <a:t>Don’t use logo like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r>
              <a:rPr lang="en-US" dirty="0" smtClean="0"/>
              <a:t>People will pay full attention on this logo</a:t>
            </a:r>
            <a:endParaRPr lang="en-US" dirty="0"/>
          </a:p>
        </p:txBody>
      </p:sp>
      <p:pic>
        <p:nvPicPr>
          <p:cNvPr id="1026" name="Picture 2" descr="http://www.unc.edu/ccm/groups/public/@edu/documents/content/ccm1_03247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152400"/>
            <a:ext cx="2209800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Eliminate undesired salience:</a:t>
            </a:r>
          </a:p>
          <a:p>
            <a:pPr lvl="1"/>
            <a:r>
              <a:rPr lang="en-US" dirty="0" smtClean="0"/>
              <a:t>Rule 1: An item is salient if it has different color from its surroundings</a:t>
            </a:r>
          </a:p>
          <a:p>
            <a:pPr lvl="2"/>
            <a:r>
              <a:rPr lang="en-US" dirty="0" smtClean="0"/>
              <a:t>Don’t use large and colorful logos</a:t>
            </a:r>
          </a:p>
          <a:p>
            <a:pPr lvl="2"/>
            <a:r>
              <a:rPr lang="en-US" dirty="0" smtClean="0"/>
              <a:t>Don’t use unnecessary pictures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24400"/>
            <a:ext cx="9144000" cy="1752600"/>
          </a:xfrm>
          <a:prstGeom prst="rect">
            <a:avLst/>
          </a:prstGeom>
          <a:ln/>
        </p:spPr>
        <p:txBody>
          <a:bodyPr lIns="90000" tIns="46800" rIns="90000" bIns="4680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Ph.D. research: 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Representation and recognition of texture, object, 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and scene categories</a:t>
            </a:r>
          </a:p>
        </p:txBody>
      </p:sp>
      <p:grpSp>
        <p:nvGrpSpPr>
          <p:cNvPr id="41" name="Group 4"/>
          <p:cNvGrpSpPr>
            <a:grpSpLocks/>
          </p:cNvGrpSpPr>
          <p:nvPr/>
        </p:nvGrpSpPr>
        <p:grpSpPr bwMode="auto">
          <a:xfrm>
            <a:off x="990600" y="228600"/>
            <a:ext cx="7162800" cy="4418013"/>
            <a:chOff x="624" y="144"/>
            <a:chExt cx="4512" cy="2783"/>
          </a:xfrm>
        </p:grpSpPr>
        <p:pic>
          <p:nvPicPr>
            <p:cNvPr id="4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01" y="2232"/>
              <a:ext cx="987" cy="6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88" y="144"/>
              <a:ext cx="1031" cy="7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6" y="831"/>
              <a:ext cx="887" cy="7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5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55" y="146"/>
              <a:ext cx="971" cy="7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6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 l="5554" t="7895" r="5554" b="7895"/>
            <a:stretch>
              <a:fillRect/>
            </a:stretch>
          </p:blipFill>
          <p:spPr bwMode="auto">
            <a:xfrm>
              <a:off x="4130" y="144"/>
              <a:ext cx="1007" cy="7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7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4" y="144"/>
              <a:ext cx="927" cy="7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8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51" y="2285"/>
              <a:ext cx="911" cy="6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9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50" y="1551"/>
              <a:ext cx="1026" cy="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0" name="Picture 1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32" y="831"/>
              <a:ext cx="968" cy="7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1" name="Picture 1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58" y="831"/>
              <a:ext cx="887" cy="7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2" name="Picture 1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078" y="1551"/>
              <a:ext cx="1086" cy="7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3" name="Picture 16"/>
            <p:cNvPicPr>
              <a:picLocks noChangeAspect="1" noChangeArrowheads="1"/>
            </p:cNvPicPr>
            <p:nvPr/>
          </p:nvPicPr>
          <p:blipFill>
            <a:blip r:embed="rId13" cstate="print"/>
            <a:srcRect r="6561"/>
            <a:stretch>
              <a:fillRect/>
            </a:stretch>
          </p:blipFill>
          <p:spPr bwMode="auto">
            <a:xfrm>
              <a:off x="2721" y="1551"/>
              <a:ext cx="1047" cy="7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4" name="Picture 1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487" y="1551"/>
              <a:ext cx="1069" cy="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5" name="Picture 18"/>
            <p:cNvPicPr>
              <a:picLocks noChangeAspect="1" noChangeArrowheads="1"/>
            </p:cNvPicPr>
            <p:nvPr/>
          </p:nvPicPr>
          <p:blipFill>
            <a:blip r:embed="rId15" cstate="print"/>
            <a:srcRect l="6819" t="7597" r="6819"/>
            <a:stretch>
              <a:fillRect/>
            </a:stretch>
          </p:blipFill>
          <p:spPr bwMode="auto">
            <a:xfrm>
              <a:off x="3205" y="145"/>
              <a:ext cx="968" cy="6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6" name="Picture 19"/>
            <p:cNvPicPr>
              <a:picLocks noChangeAspect="1" noChangeArrowheads="1"/>
            </p:cNvPicPr>
            <p:nvPr/>
          </p:nvPicPr>
          <p:blipFill>
            <a:blip r:embed="rId16" cstate="print"/>
            <a:srcRect t="4514" r="9599"/>
            <a:stretch>
              <a:fillRect/>
            </a:stretch>
          </p:blipFill>
          <p:spPr bwMode="auto">
            <a:xfrm>
              <a:off x="3971" y="831"/>
              <a:ext cx="968" cy="7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57" name="Picture 20"/>
            <p:cNvPicPr>
              <a:picLocks noChangeAspect="1" noChangeArrowheads="1"/>
            </p:cNvPicPr>
            <p:nvPr/>
          </p:nvPicPr>
          <p:blipFill>
            <a:blip r:embed="rId17" cstate="print"/>
            <a:srcRect r="8228"/>
            <a:stretch>
              <a:fillRect/>
            </a:stretch>
          </p:blipFill>
          <p:spPr bwMode="auto">
            <a:xfrm>
              <a:off x="3245" y="831"/>
              <a:ext cx="800" cy="7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58" name="TextBox 57"/>
          <p:cNvSpPr txBox="1"/>
          <p:nvPr/>
        </p:nvSpPr>
        <p:spPr>
          <a:xfrm>
            <a:off x="6324600" y="6248400"/>
            <a:ext cx="25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Stole from Lana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Lazebnik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Salience with all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Shape/Size/Density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>
                <a:solidFill>
                  <a:prstClr val="black"/>
                </a:solidFill>
              </a:rPr>
              <a:t>Images from </a:t>
            </a:r>
            <a:r>
              <a:rPr lang="en-US" sz="1600" dirty="0" smtClean="0">
                <a:solidFill>
                  <a:prstClr val="black"/>
                </a:solidFill>
                <a:hlinkClick r:id="rId2"/>
              </a:rPr>
              <a:t>http://www.csc.ncsu.edu/faculty/healey/PP/index.html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/>
            <a:endParaRPr lang="en-US" dirty="0"/>
          </a:p>
        </p:txBody>
      </p:sp>
      <p:pic>
        <p:nvPicPr>
          <p:cNvPr id="29702" name="Picture 6" descr="http://www.csc.ncsu.edu/faculty/healey/PP/figs/tg_l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1666875" cy="1676400"/>
          </a:xfrm>
          <a:prstGeom prst="rect">
            <a:avLst/>
          </a:prstGeom>
          <a:noFill/>
        </p:spPr>
      </p:pic>
      <p:pic>
        <p:nvPicPr>
          <p:cNvPr id="29704" name="Picture 8" descr="http://www.csc.ncsu.edu/faculty/healey/PP/figs/tg_siz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209800"/>
            <a:ext cx="1666875" cy="1676400"/>
          </a:xfrm>
          <a:prstGeom prst="rect">
            <a:avLst/>
          </a:prstGeom>
          <a:noFill/>
        </p:spPr>
      </p:pic>
      <p:pic>
        <p:nvPicPr>
          <p:cNvPr id="29706" name="Picture 10" descr="http://www.csc.ncsu.edu/faculty/healey/PP/figs/tg_de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209800"/>
            <a:ext cx="16668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Shape/Size/Density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are not as salient as color</a:t>
            </a:r>
          </a:p>
          <a:p>
            <a:pPr lvl="1"/>
            <a:r>
              <a:rPr lang="en-US" dirty="0" smtClean="0"/>
              <a:t>Use color first in slides design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>
                <a:solidFill>
                  <a:prstClr val="black"/>
                </a:solidFill>
              </a:rPr>
              <a:t>Images from </a:t>
            </a:r>
            <a:r>
              <a:rPr lang="en-US" sz="1600" dirty="0" smtClean="0">
                <a:solidFill>
                  <a:prstClr val="black"/>
                </a:solidFill>
                <a:hlinkClick r:id="rId2"/>
              </a:rPr>
              <a:t>http://www.csc.ncsu.edu/faculty/healey/PP/index.html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/>
            <a:endParaRPr lang="en-US" dirty="0"/>
          </a:p>
        </p:txBody>
      </p:sp>
      <p:pic>
        <p:nvPicPr>
          <p:cNvPr id="29702" name="Picture 6" descr="http://www.csc.ncsu.edu/faculty/healey/PP/figs/tg_l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76600"/>
            <a:ext cx="1666875" cy="1676400"/>
          </a:xfrm>
          <a:prstGeom prst="rect">
            <a:avLst/>
          </a:prstGeom>
          <a:noFill/>
        </p:spPr>
      </p:pic>
      <p:pic>
        <p:nvPicPr>
          <p:cNvPr id="29704" name="Picture 8" descr="http://www.csc.ncsu.edu/faculty/healey/PP/figs/tg_siz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276600"/>
            <a:ext cx="1666875" cy="1676400"/>
          </a:xfrm>
          <a:prstGeom prst="rect">
            <a:avLst/>
          </a:prstGeom>
          <a:noFill/>
        </p:spPr>
      </p:pic>
      <p:pic>
        <p:nvPicPr>
          <p:cNvPr id="29706" name="Picture 10" descr="http://www.csc.ncsu.edu/faculty/healey/PP/figs/tg_de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276600"/>
            <a:ext cx="16668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Shape/Size/Density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are not as salient as color</a:t>
            </a:r>
          </a:p>
          <a:p>
            <a:r>
              <a:rPr lang="en-US" dirty="0" smtClean="0"/>
              <a:t>Rule 1: If an item is salient, it’s not because it’s large or small, but it’s different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>
                <a:solidFill>
                  <a:prstClr val="black"/>
                </a:solidFill>
              </a:rPr>
              <a:t>Images from </a:t>
            </a:r>
            <a:r>
              <a:rPr lang="en-US" sz="1600" dirty="0" smtClean="0">
                <a:solidFill>
                  <a:prstClr val="black"/>
                </a:solidFill>
                <a:hlinkClick r:id="rId2"/>
              </a:rPr>
              <a:t>http://www.csc.ncsu.edu/faculty/healey/PP/index.html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/>
            <a:endParaRPr lang="en-US" dirty="0"/>
          </a:p>
        </p:txBody>
      </p:sp>
      <p:pic>
        <p:nvPicPr>
          <p:cNvPr id="29702" name="Picture 6" descr="http://www.csc.ncsu.edu/faculty/healey/PP/figs/tg_l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76600"/>
            <a:ext cx="1666875" cy="1676400"/>
          </a:xfrm>
          <a:prstGeom prst="rect">
            <a:avLst/>
          </a:prstGeom>
          <a:noFill/>
        </p:spPr>
      </p:pic>
      <p:pic>
        <p:nvPicPr>
          <p:cNvPr id="29704" name="Picture 8" descr="http://www.csc.ncsu.edu/faculty/healey/PP/figs/tg_siz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276600"/>
            <a:ext cx="1666875" cy="1676400"/>
          </a:xfrm>
          <a:prstGeom prst="rect">
            <a:avLst/>
          </a:prstGeom>
          <a:noFill/>
        </p:spPr>
      </p:pic>
      <p:pic>
        <p:nvPicPr>
          <p:cNvPr id="29706" name="Picture 10" descr="http://www.csc.ncsu.edu/faculty/healey/PP/figs/tg_de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276600"/>
            <a:ext cx="16668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</a:t>
            </a:r>
            <a:r>
              <a:rPr lang="en-US" dirty="0" smtClean="0"/>
              <a:t>Salience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Rule 1: An item is salient if it’s </a:t>
            </a:r>
            <a:r>
              <a:rPr lang="en-US" dirty="0" smtClean="0">
                <a:solidFill>
                  <a:srgbClr val="FF0000"/>
                </a:solidFill>
              </a:rPr>
              <a:t>different</a:t>
            </a:r>
            <a:r>
              <a:rPr lang="en-US" dirty="0" smtClean="0"/>
              <a:t> from its surroundings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/>
              <a:t>Images from </a:t>
            </a:r>
            <a:r>
              <a:rPr lang="en-US" sz="1600" dirty="0" smtClean="0">
                <a:hlinkClick r:id="rId2"/>
              </a:rPr>
              <a:t>http://www.csc.ncsu.edu/faculty/healey/PP/index.html</a:t>
            </a:r>
            <a:endParaRPr lang="en-US" sz="1600" dirty="0"/>
          </a:p>
        </p:txBody>
      </p:sp>
      <p:pic>
        <p:nvPicPr>
          <p:cNvPr id="1026" name="Picture 2" descr="http://www.csc.ncsu.edu/faculty/healey/PP/figs/colour_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276600"/>
            <a:ext cx="2219325" cy="2181226"/>
          </a:xfrm>
          <a:prstGeom prst="rect">
            <a:avLst/>
          </a:prstGeom>
          <a:noFill/>
        </p:spPr>
      </p:pic>
      <p:pic>
        <p:nvPicPr>
          <p:cNvPr id="1028" name="Picture 4" descr="http://www.csc.ncsu.edu/faculty/healey/PP/figs/shape_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276600"/>
            <a:ext cx="2219325" cy="218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Integrating Web and Desktop interfaces</a:t>
            </a:r>
          </a:p>
        </p:txBody>
      </p:sp>
      <p:sp>
        <p:nvSpPr>
          <p:cNvPr id="5" name="Content Placeholder 24"/>
          <p:cNvSpPr>
            <a:spLocks noGrp="1"/>
          </p:cNvSpPr>
          <p:nvPr>
            <p:ph sz="quarter" idx="1"/>
          </p:nvPr>
        </p:nvSpPr>
        <p:spPr>
          <a:xfrm>
            <a:off x="5943600" y="1295400"/>
            <a:ext cx="2743200" cy="5178552"/>
          </a:xfrm>
        </p:spPr>
        <p:txBody>
          <a:bodyPr/>
          <a:lstStyle/>
          <a:p>
            <a:r>
              <a:rPr lang="en-US" dirty="0" smtClean="0"/>
              <a:t>Unite</a:t>
            </a:r>
          </a:p>
          <a:p>
            <a:pPr lvl="1"/>
            <a:r>
              <a:rPr lang="en-US" sz="2000" dirty="0" smtClean="0"/>
              <a:t>GWT</a:t>
            </a:r>
          </a:p>
          <a:p>
            <a:pPr lvl="1"/>
            <a:r>
              <a:rPr lang="en-US" sz="2000" dirty="0" smtClean="0"/>
              <a:t>AWT/Swing</a:t>
            </a:r>
          </a:p>
          <a:p>
            <a:r>
              <a:rPr lang="en-US" dirty="0" smtClean="0"/>
              <a:t>Design Patterns, Distributed, Architecture and Performance Issues</a:t>
            </a:r>
          </a:p>
          <a:p>
            <a:pPr lvl="1"/>
            <a:endParaRPr lang="en-US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1524000" y="2819400"/>
            <a:ext cx="2971800" cy="13716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981200" y="3810000"/>
            <a:ext cx="2438400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81200" y="2133600"/>
            <a:ext cx="2438400" cy="213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1981200" y="1981200"/>
            <a:ext cx="7239000" cy="3722688"/>
            <a:chOff x="1248" y="1248"/>
            <a:chExt cx="4560" cy="2345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1248" y="1584"/>
              <a:ext cx="1536" cy="816"/>
            </a:xfrm>
            <a:prstGeom prst="rect">
              <a:avLst/>
            </a:prstGeom>
            <a:solidFill>
              <a:srgbClr val="6BCA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248" y="1344"/>
              <a:ext cx="1536" cy="240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512" y="1248"/>
              <a:ext cx="960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 dirty="0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4512" y="1920"/>
              <a:ext cx="1296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 dirty="0"/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4416" y="3360"/>
              <a:ext cx="1056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 dirty="0"/>
            </a:p>
          </p:txBody>
        </p:sp>
      </p:grpSp>
      <p:pic>
        <p:nvPicPr>
          <p:cNvPr id="16" name="Picture 18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5029200"/>
            <a:ext cx="12731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1447800" y="1447800"/>
            <a:ext cx="4572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/>
              <a:t>Interactive Application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24600" y="624840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</a:t>
            </a:r>
            <a:r>
              <a:rPr lang="en-US" dirty="0" err="1" smtClean="0"/>
              <a:t>Prasun</a:t>
            </a:r>
            <a:r>
              <a:rPr lang="en-US" dirty="0" smtClean="0"/>
              <a:t> </a:t>
            </a:r>
            <a:r>
              <a:rPr lang="en-US" dirty="0" err="1" smtClean="0"/>
              <a:t>Dewan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Shape/Size/Density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They are not as salient as color</a:t>
            </a:r>
          </a:p>
          <a:p>
            <a:pPr lvl="1"/>
            <a:r>
              <a:rPr lang="en-US" dirty="0" smtClean="0"/>
              <a:t>Use color first in slides design</a:t>
            </a:r>
          </a:p>
          <a:p>
            <a:r>
              <a:rPr lang="en-US" dirty="0" smtClean="0"/>
              <a:t>Rule 1: If an item is salient, it’s not because it’s large or small, but it’s different</a:t>
            </a:r>
          </a:p>
          <a:p>
            <a:pPr lvl="1"/>
            <a:r>
              <a:rPr lang="en-US" dirty="0" smtClean="0"/>
              <a:t>Do not assume bigger means more important</a:t>
            </a:r>
          </a:p>
          <a:p>
            <a:pPr lvl="1"/>
            <a:r>
              <a:rPr lang="en-US" dirty="0" smtClean="0"/>
              <a:t>Make other words smaller if you make one bigger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Salience with all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Texture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>
                <a:solidFill>
                  <a:prstClr val="black"/>
                </a:solidFill>
              </a:rPr>
              <a:t>Images from </a:t>
            </a:r>
            <a:r>
              <a:rPr lang="en-US" sz="1600" dirty="0" smtClean="0">
                <a:solidFill>
                  <a:prstClr val="black"/>
                </a:solidFill>
                <a:hlinkClick r:id="rId2"/>
              </a:rPr>
              <a:t>http://www.csc.ncsu.edu/faculty/healey/PP/index.html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/>
            <a:endParaRPr lang="en-US" dirty="0"/>
          </a:p>
        </p:txBody>
      </p:sp>
      <p:pic>
        <p:nvPicPr>
          <p:cNvPr id="32770" name="Picture 2" descr="http://www.csc.ncsu.edu/faculty/healey/PP/figs/tg_closur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362200"/>
            <a:ext cx="1666875" cy="1676400"/>
          </a:xfrm>
          <a:prstGeom prst="rect">
            <a:avLst/>
          </a:prstGeom>
          <a:noFill/>
        </p:spPr>
      </p:pic>
      <p:pic>
        <p:nvPicPr>
          <p:cNvPr id="32772" name="Picture 4" descr="http://www.csc.ncsu.edu/faculty/healey/PP/figs/tg_isec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125" y="2362200"/>
            <a:ext cx="1666875" cy="1676400"/>
          </a:xfrm>
          <a:prstGeom prst="rect">
            <a:avLst/>
          </a:prstGeom>
          <a:noFill/>
        </p:spPr>
      </p:pic>
      <p:pic>
        <p:nvPicPr>
          <p:cNvPr id="32774" name="Picture 6" descr="http://www.csc.ncsu.edu/faculty/healey/PP/figs/tg_ter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362200"/>
            <a:ext cx="16668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Texture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Any shape can be salient if it’s different</a:t>
            </a:r>
          </a:p>
          <a:p>
            <a:r>
              <a:rPr lang="en-US" dirty="0" smtClean="0"/>
              <a:t>Any shape can be trivial if it’s indifferent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>
                <a:solidFill>
                  <a:prstClr val="black"/>
                </a:solidFill>
              </a:rPr>
              <a:t>Images from </a:t>
            </a:r>
            <a:r>
              <a:rPr lang="en-US" sz="1600" dirty="0" smtClean="0">
                <a:solidFill>
                  <a:prstClr val="black"/>
                </a:solidFill>
                <a:hlinkClick r:id="rId2"/>
              </a:rPr>
              <a:t>http://www.csc.ncsu.edu/faculty/healey/PP/index.html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/>
            <a:endParaRPr lang="en-US" dirty="0"/>
          </a:p>
        </p:txBody>
      </p:sp>
      <p:pic>
        <p:nvPicPr>
          <p:cNvPr id="32770" name="Picture 2" descr="http://www.csc.ncsu.edu/faculty/healey/PP/figs/tg_closur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275" y="3200400"/>
            <a:ext cx="1666875" cy="1676400"/>
          </a:xfrm>
          <a:prstGeom prst="rect">
            <a:avLst/>
          </a:prstGeom>
          <a:noFill/>
        </p:spPr>
      </p:pic>
      <p:pic>
        <p:nvPicPr>
          <p:cNvPr id="32772" name="Picture 4" descr="http://www.csc.ncsu.edu/faculty/healey/PP/figs/tg_isec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200400"/>
            <a:ext cx="1666875" cy="1676400"/>
          </a:xfrm>
          <a:prstGeom prst="rect">
            <a:avLst/>
          </a:prstGeom>
          <a:noFill/>
        </p:spPr>
      </p:pic>
      <p:pic>
        <p:nvPicPr>
          <p:cNvPr id="32774" name="Picture 6" descr="http://www.csc.ncsu.edu/faculty/healey/PP/figs/tg_ter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5075" y="3200400"/>
            <a:ext cx="16668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Texture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Any shape can be salient if it’s different</a:t>
            </a:r>
          </a:p>
          <a:p>
            <a:pPr lvl="1"/>
            <a:r>
              <a:rPr lang="en-US" dirty="0" smtClean="0"/>
              <a:t>Don’t use complex image or texture as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unc.edu/ccm/groups/public/@edu/documents/content/unc_bg0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458325" cy="68580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works fine as a title background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unc.edu/ccm/groups/public/@edu/documents/content/unc_bg0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458325" cy="6858000"/>
          </a:xfrm>
          <a:prstGeom prst="rect">
            <a:avLst/>
          </a:prstGeom>
          <a:noFill/>
        </p:spPr>
      </p:pic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1312863" y="3278188"/>
            <a:ext cx="4965700" cy="316388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848600" cy="1143000"/>
          </a:xfrm>
        </p:spPr>
        <p:txBody>
          <a:bodyPr/>
          <a:lstStyle/>
          <a:p>
            <a:r>
              <a:rPr lang="en-US" dirty="0" smtClean="0"/>
              <a:t>But bad if you have many things</a:t>
            </a:r>
            <a:endParaRPr lang="en-US" dirty="0"/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>
          <a:xfrm>
            <a:off x="206375" y="1457325"/>
            <a:ext cx="868045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Most chip manufacturers are moving to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multicore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Heat/energy issues are limiting clock speeds.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Solution: multiple cores per chip.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common architecture today: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Oval 5"/>
          <p:cNvSpPr>
            <a:spLocks noChangeArrowheads="1"/>
          </p:cNvSpPr>
          <p:nvPr/>
        </p:nvSpPr>
        <p:spPr bwMode="auto">
          <a:xfrm>
            <a:off x="1868488" y="3409950"/>
            <a:ext cx="1068387" cy="108902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Core 1</a:t>
            </a:r>
          </a:p>
        </p:txBody>
      </p:sp>
      <p:sp>
        <p:nvSpPr>
          <p:cNvPr id="27" name="Oval 6"/>
          <p:cNvSpPr>
            <a:spLocks noChangeArrowheads="1"/>
          </p:cNvSpPr>
          <p:nvPr/>
        </p:nvSpPr>
        <p:spPr bwMode="auto">
          <a:xfrm>
            <a:off x="4329113" y="3409950"/>
            <a:ext cx="1068387" cy="1089025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Core M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2657475" y="4645025"/>
            <a:ext cx="566738" cy="5937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L1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5151438" y="4654550"/>
            <a:ext cx="566737" cy="5937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L1</a:t>
            </a: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1720850" y="5418138"/>
            <a:ext cx="4160838" cy="831850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L2</a:t>
            </a:r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2382838" y="4498975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2382838" y="4965700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4868863" y="4497388"/>
            <a:ext cx="0" cy="9239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>
            <a:off x="4868863" y="4964113"/>
            <a:ext cx="274637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324225" y="3481388"/>
            <a:ext cx="348172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…</a:t>
            </a: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6486525" y="3492500"/>
            <a:ext cx="2543389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/>
              <a:t> Symmetric cores.</a:t>
            </a:r>
          </a:p>
          <a:p>
            <a:pPr>
              <a:buFontTx/>
              <a:buChar char="•"/>
            </a:pPr>
            <a:r>
              <a:rPr lang="en-US" sz="2000"/>
              <a:t> One thread per core.</a:t>
            </a: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7845425" y="4173538"/>
            <a:ext cx="184731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1128713" y="1508125"/>
            <a:ext cx="6956425" cy="2239963"/>
          </a:xfrm>
          <a:prstGeom prst="rect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This is only the beginning!</a:t>
            </a:r>
          </a:p>
          <a:p>
            <a:pPr lvl="1">
              <a:buFontTx/>
              <a:buChar char="•"/>
            </a:pPr>
            <a:r>
              <a:rPr lang="en-US" sz="2800" dirty="0"/>
              <a:t> Tens (hundreds?) of cores per chip.</a:t>
            </a:r>
          </a:p>
          <a:p>
            <a:pPr lvl="1">
              <a:buFontTx/>
              <a:buChar char="•"/>
            </a:pPr>
            <a:r>
              <a:rPr lang="en-US" sz="2800" dirty="0"/>
              <a:t> Multiple (hardware) threads per core.</a:t>
            </a:r>
          </a:p>
          <a:p>
            <a:pPr lvl="1">
              <a:buFontTx/>
              <a:buChar char="•"/>
            </a:pPr>
            <a:r>
              <a:rPr lang="en-US" sz="2800" dirty="0"/>
              <a:t> Asymmetric platforms.</a:t>
            </a:r>
          </a:p>
          <a:p>
            <a:pPr lvl="1">
              <a:buFontTx/>
              <a:buChar char="•"/>
            </a:pPr>
            <a:r>
              <a:rPr lang="en-US" sz="2800" dirty="0"/>
              <a:t> Complex cache configurations.</a:t>
            </a:r>
            <a:endParaRPr lang="en-US" sz="2800" b="1" dirty="0"/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917575" y="4154488"/>
            <a:ext cx="7312025" cy="958850"/>
          </a:xfrm>
          <a:prstGeom prst="rect">
            <a:avLst/>
          </a:prstGeom>
          <a:solidFill>
            <a:srgbClr val="CCECFF"/>
          </a:solidFill>
          <a:ln w="12700" algn="ctr">
            <a:solidFill>
              <a:srgbClr val="0000CC"/>
            </a:solidFill>
            <a:miter lim="800000"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en-US" sz="2800" dirty="0"/>
              <a:t>Multiprocessors are now a </a:t>
            </a:r>
            <a:r>
              <a:rPr lang="en-US" sz="2800" b="1" dirty="0"/>
              <a:t>“</a:t>
            </a:r>
            <a:r>
              <a:rPr lang="en-US" sz="2800" b="1" dirty="0">
                <a:solidFill>
                  <a:srgbClr val="FF0000"/>
                </a:solidFill>
              </a:rPr>
              <a:t>common-case</a:t>
            </a:r>
            <a:r>
              <a:rPr lang="en-US" sz="2800" b="1" dirty="0"/>
              <a:t>”</a:t>
            </a:r>
            <a:r>
              <a:rPr lang="en-US" sz="2800" dirty="0"/>
              <a:t> platform!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24600" y="6248400"/>
            <a:ext cx="247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Jim Anderson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Texture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Any shape can be salient if it’s different</a:t>
            </a:r>
          </a:p>
          <a:p>
            <a:pPr lvl="1"/>
            <a:r>
              <a:rPr lang="en-US" dirty="0" smtClean="0"/>
              <a:t>Don’t use complex image or texture as background</a:t>
            </a:r>
          </a:p>
          <a:p>
            <a:pPr lvl="2"/>
            <a:r>
              <a:rPr lang="en-US" dirty="0" smtClean="0"/>
              <a:t>It may not be salient in the beginning, but it will attract attention if it’s partly covered </a:t>
            </a:r>
          </a:p>
          <a:p>
            <a:r>
              <a:rPr lang="en-US" dirty="0" smtClean="0"/>
              <a:t>Any shape can be trivial if it’s indifferent</a:t>
            </a:r>
          </a:p>
          <a:p>
            <a:pPr lvl="1"/>
            <a:r>
              <a:rPr lang="en-US" dirty="0" smtClean="0"/>
              <a:t>If you are so interested in making your slides “beautiful”, add some repetitive images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60120" y="0"/>
            <a:ext cx="1097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</a:t>
            </a:r>
            <a:r>
              <a:rPr lang="en-US" dirty="0" smtClean="0"/>
              <a:t>Salience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Rule 1: An item is salient if it’s </a:t>
            </a:r>
            <a:r>
              <a:rPr lang="en-US" dirty="0" smtClean="0">
                <a:solidFill>
                  <a:srgbClr val="FF0000"/>
                </a:solidFill>
              </a:rPr>
              <a:t>different</a:t>
            </a:r>
            <a:r>
              <a:rPr lang="en-US" dirty="0" smtClean="0"/>
              <a:t> from its surroundings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/>
              <a:t>Images from </a:t>
            </a:r>
            <a:r>
              <a:rPr lang="en-US" sz="1600" dirty="0" smtClean="0">
                <a:hlinkClick r:id="rId2"/>
              </a:rPr>
              <a:t>http://www.scholarpedia.org/article/Visual_salience</a:t>
            </a:r>
            <a:endParaRPr lang="en-US" sz="1600" dirty="0"/>
          </a:p>
        </p:txBody>
      </p:sp>
      <p:pic>
        <p:nvPicPr>
          <p:cNvPr id="16386" name="Picture 2" descr="Figure 1: A color pop-out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95600"/>
            <a:ext cx="2438400" cy="2438400"/>
          </a:xfrm>
          <a:prstGeom prst="rect">
            <a:avLst/>
          </a:prstGeom>
          <a:noFill/>
        </p:spPr>
      </p:pic>
      <p:pic>
        <p:nvPicPr>
          <p:cNvPr id="16388" name="Picture 4" descr="Figure 2: An orientation pop-out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8956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movement</a:t>
            </a:r>
          </a:p>
          <a:p>
            <a:r>
              <a:rPr lang="en-US" dirty="0" smtClean="0"/>
              <a:t>Salience with all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Movement attracts really a lot of attention</a:t>
            </a:r>
          </a:p>
          <a:p>
            <a:pPr lvl="1"/>
            <a:r>
              <a:rPr lang="en-US" dirty="0" smtClean="0"/>
              <a:t>Use it when really necessary</a:t>
            </a:r>
          </a:p>
          <a:p>
            <a:r>
              <a:rPr lang="en-US" dirty="0" smtClean="0"/>
              <a:t>Movement is more salient than images</a:t>
            </a:r>
          </a:p>
          <a:p>
            <a:pPr lvl="1"/>
            <a:r>
              <a:rPr lang="en-US" dirty="0" smtClean="0"/>
              <a:t>If you have many images, try to use movement to emphasize on some of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pic>
        <p:nvPicPr>
          <p:cNvPr id="26628" name="Picture 4" descr="C:\WINNT\Profiles\dewan\Application Data\Microsoft\Media Catalog\Downloaded Clips\cl5d\j023269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209800"/>
            <a:ext cx="1905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C:\WINNT\Profiles\dewan\Application Data\Microsoft\Media Catalog\Downloaded Clips\cl75\j029495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038" y="2286000"/>
            <a:ext cx="1874838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C:\WINNT\Profiles\dewan\Application Data\Microsoft\Media Catalog\Downloaded Clips\cl4e\j0196540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2449513"/>
            <a:ext cx="118745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0" y="1447800"/>
            <a:ext cx="1638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Information</a:t>
            </a:r>
          </a:p>
          <a:p>
            <a:r>
              <a:rPr lang="en-US">
                <a:solidFill>
                  <a:prstClr val="black"/>
                </a:solidFill>
              </a:rPr>
              <a:t>Consumer</a:t>
            </a:r>
          </a:p>
        </p:txBody>
      </p:sp>
      <p:sp>
        <p:nvSpPr>
          <p:cNvPr id="26632" name="Text Box 11"/>
          <p:cNvSpPr txBox="1">
            <a:spLocks noChangeArrowheads="1"/>
          </p:cNvSpPr>
          <p:nvPr/>
        </p:nvSpPr>
        <p:spPr bwMode="auto">
          <a:xfrm>
            <a:off x="7505700" y="1371600"/>
            <a:ext cx="1638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Information</a:t>
            </a:r>
          </a:p>
          <a:p>
            <a:r>
              <a:rPr lang="en-US">
                <a:solidFill>
                  <a:prstClr val="black"/>
                </a:solidFill>
              </a:rPr>
              <a:t>Guardian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752600" y="2590799"/>
            <a:ext cx="2286000" cy="381001"/>
            <a:chOff x="1104" y="1680"/>
            <a:chExt cx="1440" cy="240"/>
          </a:xfrm>
        </p:grpSpPr>
        <p:sp>
          <p:nvSpPr>
            <p:cNvPr id="26652" name="Line 14"/>
            <p:cNvSpPr>
              <a:spLocks noChangeShapeType="1"/>
            </p:cNvSpPr>
            <p:nvPr/>
          </p:nvSpPr>
          <p:spPr bwMode="auto">
            <a:xfrm>
              <a:off x="1104" y="192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53" name="Text Box 15"/>
            <p:cNvSpPr txBox="1">
              <a:spLocks noChangeArrowheads="1"/>
            </p:cNvSpPr>
            <p:nvPr/>
          </p:nvSpPr>
          <p:spPr bwMode="auto">
            <a:xfrm>
              <a:off x="1248" y="1680"/>
              <a:ext cx="110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solidFill>
                    <a:prstClr val="black"/>
                  </a:solidFill>
                </a:rPr>
                <a:t>Grant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752600" y="2133600"/>
            <a:ext cx="2286000" cy="457200"/>
            <a:chOff x="1104" y="1392"/>
            <a:chExt cx="1440" cy="288"/>
          </a:xfrm>
        </p:grpSpPr>
        <p:sp>
          <p:nvSpPr>
            <p:cNvPr id="26650" name="Text Box 17"/>
            <p:cNvSpPr txBox="1">
              <a:spLocks noChangeArrowheads="1"/>
            </p:cNvSpPr>
            <p:nvPr/>
          </p:nvSpPr>
          <p:spPr bwMode="auto">
            <a:xfrm>
              <a:off x="1104" y="1392"/>
              <a:ext cx="13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prstClr val="black"/>
                  </a:solidFill>
                </a:rPr>
                <a:t>Access object</a:t>
              </a:r>
            </a:p>
          </p:txBody>
        </p:sp>
        <p:sp>
          <p:nvSpPr>
            <p:cNvPr id="26651" name="Line 18"/>
            <p:cNvSpPr>
              <a:spLocks noChangeShapeType="1"/>
            </p:cNvSpPr>
            <p:nvPr/>
          </p:nvSpPr>
          <p:spPr bwMode="auto">
            <a:xfrm>
              <a:off x="1104" y="1632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343400" y="2590800"/>
            <a:ext cx="304800" cy="533400"/>
            <a:chOff x="2256" y="1248"/>
            <a:chExt cx="192" cy="336"/>
          </a:xfrm>
        </p:grpSpPr>
        <p:sp>
          <p:nvSpPr>
            <p:cNvPr id="26648" name="Oval 20"/>
            <p:cNvSpPr>
              <a:spLocks noChangeArrowheads="1"/>
            </p:cNvSpPr>
            <p:nvPr/>
          </p:nvSpPr>
          <p:spPr bwMode="auto">
            <a:xfrm>
              <a:off x="2256" y="1248"/>
              <a:ext cx="192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49" name="Text Box 21"/>
            <p:cNvSpPr txBox="1">
              <a:spLocks noChangeArrowheads="1"/>
            </p:cNvSpPr>
            <p:nvPr/>
          </p:nvSpPr>
          <p:spPr bwMode="auto">
            <a:xfrm>
              <a:off x="2256" y="1248"/>
              <a:ext cx="14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prstClr val="black"/>
                  </a:solidFill>
                </a:rPr>
                <a:t>CA</a:t>
              </a:r>
            </a:p>
          </p:txBody>
        </p:sp>
      </p:grpSp>
      <p:sp>
        <p:nvSpPr>
          <p:cNvPr id="26636" name="Line 23"/>
          <p:cNvSpPr>
            <a:spLocks noChangeShapeType="1"/>
          </p:cNvSpPr>
          <p:nvPr/>
        </p:nvSpPr>
        <p:spPr bwMode="auto">
          <a:xfrm>
            <a:off x="5410200" y="25146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637" name="Text Box 24"/>
          <p:cNvSpPr txBox="1">
            <a:spLocks noChangeArrowheads="1"/>
          </p:cNvSpPr>
          <p:nvPr/>
        </p:nvSpPr>
        <p:spPr bwMode="auto">
          <a:xfrm>
            <a:off x="5867400" y="3048000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Recommend 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638" name="Line 25"/>
          <p:cNvSpPr>
            <a:spLocks noChangeShapeType="1"/>
          </p:cNvSpPr>
          <p:nvPr/>
        </p:nvSpPr>
        <p:spPr bwMode="auto">
          <a:xfrm flipV="1">
            <a:off x="4572000" y="25146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9402" name="Line 26"/>
          <p:cNvSpPr>
            <a:spLocks noChangeShapeType="1"/>
          </p:cNvSpPr>
          <p:nvPr/>
        </p:nvSpPr>
        <p:spPr bwMode="auto">
          <a:xfrm flipH="1">
            <a:off x="4648200" y="2955925"/>
            <a:ext cx="381000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5" name="Group 2071"/>
          <p:cNvGrpSpPr>
            <a:grpSpLocks/>
          </p:cNvGrpSpPr>
          <p:nvPr/>
        </p:nvGrpSpPr>
        <p:grpSpPr bwMode="auto">
          <a:xfrm>
            <a:off x="4953000" y="2514600"/>
            <a:ext cx="457200" cy="609600"/>
            <a:chOff x="2256" y="1248"/>
            <a:chExt cx="192" cy="336"/>
          </a:xfrm>
        </p:grpSpPr>
        <p:sp>
          <p:nvSpPr>
            <p:cNvPr id="26646" name="Oval 2072"/>
            <p:cNvSpPr>
              <a:spLocks noChangeArrowheads="1"/>
            </p:cNvSpPr>
            <p:nvPr/>
          </p:nvSpPr>
          <p:spPr bwMode="auto">
            <a:xfrm>
              <a:off x="2256" y="1248"/>
              <a:ext cx="192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47" name="Text Box 2073"/>
            <p:cNvSpPr txBox="1">
              <a:spLocks noChangeArrowheads="1"/>
            </p:cNvSpPr>
            <p:nvPr/>
          </p:nvSpPr>
          <p:spPr bwMode="auto">
            <a:xfrm>
              <a:off x="2256" y="1248"/>
              <a:ext cx="14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prstClr val="black"/>
                  </a:solidFill>
                </a:rPr>
                <a:t>GA</a:t>
              </a:r>
            </a:p>
          </p:txBody>
        </p:sp>
      </p:grpSp>
      <p:grpSp>
        <p:nvGrpSpPr>
          <p:cNvPr id="6" name="Group 2087"/>
          <p:cNvGrpSpPr>
            <a:grpSpLocks/>
          </p:cNvGrpSpPr>
          <p:nvPr/>
        </p:nvGrpSpPr>
        <p:grpSpPr bwMode="auto">
          <a:xfrm>
            <a:off x="5943600" y="3516316"/>
            <a:ext cx="2209800" cy="446088"/>
            <a:chOff x="3408" y="2119"/>
            <a:chExt cx="1488" cy="281"/>
          </a:xfrm>
        </p:grpSpPr>
        <p:sp>
          <p:nvSpPr>
            <p:cNvPr id="26644" name="Line 2077"/>
            <p:cNvSpPr>
              <a:spLocks noChangeShapeType="1"/>
            </p:cNvSpPr>
            <p:nvPr/>
          </p:nvSpPr>
          <p:spPr bwMode="auto">
            <a:xfrm>
              <a:off x="3408" y="240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6645" name="Text Box 2078"/>
            <p:cNvSpPr txBox="1">
              <a:spLocks noChangeArrowheads="1"/>
            </p:cNvSpPr>
            <p:nvPr/>
          </p:nvSpPr>
          <p:spPr bwMode="auto">
            <a:xfrm>
              <a:off x="3459" y="2119"/>
              <a:ext cx="12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solidFill>
                    <a:prstClr val="black"/>
                  </a:solidFill>
                </a:rPr>
                <a:t>Agree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9" name="Line 2077"/>
          <p:cNvSpPr>
            <a:spLocks noChangeShapeType="1"/>
          </p:cNvSpPr>
          <p:nvPr/>
        </p:nvSpPr>
        <p:spPr bwMode="auto">
          <a:xfrm>
            <a:off x="5943600" y="2971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 Box 2078"/>
          <p:cNvSpPr txBox="1">
            <a:spLocks noChangeArrowheads="1"/>
          </p:cNvSpPr>
          <p:nvPr/>
        </p:nvSpPr>
        <p:spPr bwMode="auto">
          <a:xfrm>
            <a:off x="6019800" y="2602468"/>
            <a:ext cx="19053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Grant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auto">
          <a:xfrm>
            <a:off x="5410200" y="3429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019800" y="21336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Rights Requested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925763" y="4419600"/>
            <a:ext cx="2667000" cy="12192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3382963" y="4648200"/>
            <a:ext cx="1752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Proposal: </a:t>
            </a:r>
            <a:r>
              <a:rPr lang="en-US" dirty="0" smtClean="0">
                <a:solidFill>
                  <a:prstClr val="black"/>
                </a:solidFill>
              </a:rPr>
              <a:t>Alice, Bob, 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 Box 1033"/>
          <p:cNvSpPr txBox="1">
            <a:spLocks noChangeArrowheads="1"/>
          </p:cNvSpPr>
          <p:nvPr/>
        </p:nvSpPr>
        <p:spPr bwMode="auto">
          <a:xfrm>
            <a:off x="715963" y="4800600"/>
            <a:ext cx="5950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Bob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5897563" y="4267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prstClr val="black"/>
                </a:solidFill>
              </a:rPr>
              <a:t>Create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rot="10800000" flipV="1">
            <a:off x="5592763" y="47244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401763" y="50292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 Box 15"/>
          <p:cNvSpPr txBox="1">
            <a:spLocks noChangeArrowheads="1"/>
          </p:cNvSpPr>
          <p:nvPr/>
        </p:nvSpPr>
        <p:spPr bwMode="auto">
          <a:xfrm>
            <a:off x="1325563" y="4491038"/>
            <a:ext cx="160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prstClr val="black"/>
                </a:solidFill>
              </a:rPr>
              <a:t>Access File</a:t>
            </a:r>
          </a:p>
        </p:txBody>
      </p:sp>
      <p:sp>
        <p:nvSpPr>
          <p:cNvPr id="42" name="Text Box 1033"/>
          <p:cNvSpPr txBox="1">
            <a:spLocks noChangeArrowheads="1"/>
          </p:cNvSpPr>
          <p:nvPr/>
        </p:nvSpPr>
        <p:spPr bwMode="auto">
          <a:xfrm>
            <a:off x="7040563" y="4419600"/>
            <a:ext cx="7136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Alice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40163" y="5638800"/>
            <a:ext cx="838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TextBox 21"/>
          <p:cNvSpPr txBox="1">
            <a:spLocks noChangeArrowheads="1"/>
          </p:cNvSpPr>
          <p:nvPr/>
        </p:nvSpPr>
        <p:spPr bwMode="auto">
          <a:xfrm>
            <a:off x="3916362" y="5638800"/>
            <a:ext cx="808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Alice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6" name="TextBox 24"/>
          <p:cNvSpPr txBox="1">
            <a:spLocks noChangeArrowheads="1"/>
          </p:cNvSpPr>
          <p:nvPr/>
        </p:nvSpPr>
        <p:spPr bwMode="auto">
          <a:xfrm>
            <a:off x="3916363" y="60198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Bob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7" name="TextBox 29"/>
          <p:cNvSpPr txBox="1">
            <a:spLocks noChangeArrowheads="1"/>
          </p:cNvSpPr>
          <p:nvPr/>
        </p:nvSpPr>
        <p:spPr bwMode="auto">
          <a:xfrm>
            <a:off x="3916362" y="6396038"/>
            <a:ext cx="960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67400" y="624840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</a:t>
            </a:r>
            <a:r>
              <a:rPr lang="en-US" dirty="0" err="1" smtClean="0"/>
              <a:t>Prasun</a:t>
            </a:r>
            <a:r>
              <a:rPr lang="en-US" dirty="0" smtClean="0"/>
              <a:t> </a:t>
            </a:r>
            <a:r>
              <a:rPr lang="en-US" dirty="0" err="1" smtClean="0"/>
              <a:t>Dewan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pic>
        <p:nvPicPr>
          <p:cNvPr id="26628" name="Picture 4" descr="C:\WINNT\Profiles\dewan\Application Data\Microsoft\Media Catalog\Downloaded Clips\cl5d\j023269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209800"/>
            <a:ext cx="1905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C:\WINNT\Profiles\dewan\Application Data\Microsoft\Media Catalog\Downloaded Clips\cl75\j029495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038" y="2286000"/>
            <a:ext cx="1874838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C:\WINNT\Profiles\dewan\Application Data\Microsoft\Media Catalog\Downloaded Clips\cl4e\j0196540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2449513"/>
            <a:ext cx="118745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0" y="1447800"/>
            <a:ext cx="1638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Information</a:t>
            </a:r>
          </a:p>
          <a:p>
            <a:r>
              <a:rPr lang="en-US">
                <a:solidFill>
                  <a:prstClr val="black"/>
                </a:solidFill>
              </a:rPr>
              <a:t>Consumer</a:t>
            </a:r>
          </a:p>
        </p:txBody>
      </p:sp>
      <p:sp>
        <p:nvSpPr>
          <p:cNvPr id="26632" name="Text Box 11"/>
          <p:cNvSpPr txBox="1">
            <a:spLocks noChangeArrowheads="1"/>
          </p:cNvSpPr>
          <p:nvPr/>
        </p:nvSpPr>
        <p:spPr bwMode="auto">
          <a:xfrm>
            <a:off x="7505700" y="1371600"/>
            <a:ext cx="1638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Information</a:t>
            </a:r>
          </a:p>
          <a:p>
            <a:r>
              <a:rPr lang="en-US">
                <a:solidFill>
                  <a:prstClr val="black"/>
                </a:solidFill>
              </a:rPr>
              <a:t>Guardian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752600" y="2590799"/>
            <a:ext cx="2286000" cy="381001"/>
            <a:chOff x="1104" y="1680"/>
            <a:chExt cx="1440" cy="240"/>
          </a:xfrm>
        </p:grpSpPr>
        <p:sp>
          <p:nvSpPr>
            <p:cNvPr id="26652" name="Line 14"/>
            <p:cNvSpPr>
              <a:spLocks noChangeShapeType="1"/>
            </p:cNvSpPr>
            <p:nvPr/>
          </p:nvSpPr>
          <p:spPr bwMode="auto">
            <a:xfrm>
              <a:off x="1104" y="192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53" name="Text Box 15"/>
            <p:cNvSpPr txBox="1">
              <a:spLocks noChangeArrowheads="1"/>
            </p:cNvSpPr>
            <p:nvPr/>
          </p:nvSpPr>
          <p:spPr bwMode="auto">
            <a:xfrm>
              <a:off x="1248" y="1680"/>
              <a:ext cx="110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solidFill>
                    <a:prstClr val="black"/>
                  </a:solidFill>
                </a:rPr>
                <a:t>Grant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752600" y="2133600"/>
            <a:ext cx="2286000" cy="457200"/>
            <a:chOff x="1104" y="1392"/>
            <a:chExt cx="1440" cy="288"/>
          </a:xfrm>
        </p:grpSpPr>
        <p:sp>
          <p:nvSpPr>
            <p:cNvPr id="26650" name="Text Box 17"/>
            <p:cNvSpPr txBox="1">
              <a:spLocks noChangeArrowheads="1"/>
            </p:cNvSpPr>
            <p:nvPr/>
          </p:nvSpPr>
          <p:spPr bwMode="auto">
            <a:xfrm>
              <a:off x="1104" y="1392"/>
              <a:ext cx="13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prstClr val="black"/>
                  </a:solidFill>
                </a:rPr>
                <a:t>Access object</a:t>
              </a:r>
            </a:p>
          </p:txBody>
        </p:sp>
        <p:sp>
          <p:nvSpPr>
            <p:cNvPr id="26651" name="Line 18"/>
            <p:cNvSpPr>
              <a:spLocks noChangeShapeType="1"/>
            </p:cNvSpPr>
            <p:nvPr/>
          </p:nvSpPr>
          <p:spPr bwMode="auto">
            <a:xfrm>
              <a:off x="1104" y="1632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343400" y="2590800"/>
            <a:ext cx="304800" cy="533400"/>
            <a:chOff x="2256" y="1248"/>
            <a:chExt cx="192" cy="336"/>
          </a:xfrm>
        </p:grpSpPr>
        <p:sp>
          <p:nvSpPr>
            <p:cNvPr id="26648" name="Oval 20"/>
            <p:cNvSpPr>
              <a:spLocks noChangeArrowheads="1"/>
            </p:cNvSpPr>
            <p:nvPr/>
          </p:nvSpPr>
          <p:spPr bwMode="auto">
            <a:xfrm>
              <a:off x="2256" y="1248"/>
              <a:ext cx="192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49" name="Text Box 21"/>
            <p:cNvSpPr txBox="1">
              <a:spLocks noChangeArrowheads="1"/>
            </p:cNvSpPr>
            <p:nvPr/>
          </p:nvSpPr>
          <p:spPr bwMode="auto">
            <a:xfrm>
              <a:off x="2256" y="1248"/>
              <a:ext cx="14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prstClr val="black"/>
                  </a:solidFill>
                </a:rPr>
                <a:t>CA</a:t>
              </a:r>
            </a:p>
          </p:txBody>
        </p:sp>
      </p:grpSp>
      <p:sp>
        <p:nvSpPr>
          <p:cNvPr id="26636" name="Line 23"/>
          <p:cNvSpPr>
            <a:spLocks noChangeShapeType="1"/>
          </p:cNvSpPr>
          <p:nvPr/>
        </p:nvSpPr>
        <p:spPr bwMode="auto">
          <a:xfrm>
            <a:off x="5410200" y="25146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637" name="Text Box 24"/>
          <p:cNvSpPr txBox="1">
            <a:spLocks noChangeArrowheads="1"/>
          </p:cNvSpPr>
          <p:nvPr/>
        </p:nvSpPr>
        <p:spPr bwMode="auto">
          <a:xfrm>
            <a:off x="5867400" y="3048000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Recommend 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638" name="Line 25"/>
          <p:cNvSpPr>
            <a:spLocks noChangeShapeType="1"/>
          </p:cNvSpPr>
          <p:nvPr/>
        </p:nvSpPr>
        <p:spPr bwMode="auto">
          <a:xfrm flipV="1">
            <a:off x="4572000" y="25146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9402" name="Line 26"/>
          <p:cNvSpPr>
            <a:spLocks noChangeShapeType="1"/>
          </p:cNvSpPr>
          <p:nvPr/>
        </p:nvSpPr>
        <p:spPr bwMode="auto">
          <a:xfrm flipH="1">
            <a:off x="4648200" y="2955925"/>
            <a:ext cx="381000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5" name="Group 2071"/>
          <p:cNvGrpSpPr>
            <a:grpSpLocks/>
          </p:cNvGrpSpPr>
          <p:nvPr/>
        </p:nvGrpSpPr>
        <p:grpSpPr bwMode="auto">
          <a:xfrm>
            <a:off x="4953000" y="2514600"/>
            <a:ext cx="457200" cy="609600"/>
            <a:chOff x="2256" y="1248"/>
            <a:chExt cx="192" cy="336"/>
          </a:xfrm>
        </p:grpSpPr>
        <p:sp>
          <p:nvSpPr>
            <p:cNvPr id="26646" name="Oval 2072"/>
            <p:cNvSpPr>
              <a:spLocks noChangeArrowheads="1"/>
            </p:cNvSpPr>
            <p:nvPr/>
          </p:nvSpPr>
          <p:spPr bwMode="auto">
            <a:xfrm>
              <a:off x="2256" y="1248"/>
              <a:ext cx="192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647" name="Text Box 2073"/>
            <p:cNvSpPr txBox="1">
              <a:spLocks noChangeArrowheads="1"/>
            </p:cNvSpPr>
            <p:nvPr/>
          </p:nvSpPr>
          <p:spPr bwMode="auto">
            <a:xfrm>
              <a:off x="2256" y="1248"/>
              <a:ext cx="14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prstClr val="black"/>
                  </a:solidFill>
                </a:rPr>
                <a:t>GA</a:t>
              </a:r>
            </a:p>
          </p:txBody>
        </p:sp>
      </p:grpSp>
      <p:grpSp>
        <p:nvGrpSpPr>
          <p:cNvPr id="6" name="Group 2087"/>
          <p:cNvGrpSpPr>
            <a:grpSpLocks/>
          </p:cNvGrpSpPr>
          <p:nvPr/>
        </p:nvGrpSpPr>
        <p:grpSpPr bwMode="auto">
          <a:xfrm>
            <a:off x="5943600" y="3516316"/>
            <a:ext cx="2209800" cy="446088"/>
            <a:chOff x="3408" y="2119"/>
            <a:chExt cx="1488" cy="281"/>
          </a:xfrm>
        </p:grpSpPr>
        <p:sp>
          <p:nvSpPr>
            <p:cNvPr id="26644" name="Line 2077"/>
            <p:cNvSpPr>
              <a:spLocks noChangeShapeType="1"/>
            </p:cNvSpPr>
            <p:nvPr/>
          </p:nvSpPr>
          <p:spPr bwMode="auto">
            <a:xfrm>
              <a:off x="3408" y="240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6645" name="Text Box 2078"/>
            <p:cNvSpPr txBox="1">
              <a:spLocks noChangeArrowheads="1"/>
            </p:cNvSpPr>
            <p:nvPr/>
          </p:nvSpPr>
          <p:spPr bwMode="auto">
            <a:xfrm>
              <a:off x="3459" y="2119"/>
              <a:ext cx="12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solidFill>
                    <a:prstClr val="black"/>
                  </a:solidFill>
                </a:rPr>
                <a:t>Agree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9" name="Line 2077"/>
          <p:cNvSpPr>
            <a:spLocks noChangeShapeType="1"/>
          </p:cNvSpPr>
          <p:nvPr/>
        </p:nvSpPr>
        <p:spPr bwMode="auto">
          <a:xfrm>
            <a:off x="5943600" y="2971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 Box 2078"/>
          <p:cNvSpPr txBox="1">
            <a:spLocks noChangeArrowheads="1"/>
          </p:cNvSpPr>
          <p:nvPr/>
        </p:nvSpPr>
        <p:spPr bwMode="auto">
          <a:xfrm>
            <a:off x="6019800" y="2602468"/>
            <a:ext cx="19053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Grant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auto">
          <a:xfrm>
            <a:off x="5410200" y="3429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019800" y="21336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</a:rPr>
              <a:t>Rights Requested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925763" y="4419600"/>
            <a:ext cx="2667000" cy="12192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3382963" y="4648200"/>
            <a:ext cx="1752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Proposal: </a:t>
            </a:r>
            <a:r>
              <a:rPr lang="en-US" dirty="0" smtClean="0">
                <a:solidFill>
                  <a:prstClr val="black"/>
                </a:solidFill>
              </a:rPr>
              <a:t>Alice, Bob, 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 Box 1033"/>
          <p:cNvSpPr txBox="1">
            <a:spLocks noChangeArrowheads="1"/>
          </p:cNvSpPr>
          <p:nvPr/>
        </p:nvSpPr>
        <p:spPr bwMode="auto">
          <a:xfrm>
            <a:off x="715963" y="4800600"/>
            <a:ext cx="5950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Bob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5897563" y="4267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prstClr val="black"/>
                </a:solidFill>
              </a:rPr>
              <a:t>Create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rot="10800000" flipV="1">
            <a:off x="5592763" y="47244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401763" y="50292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 Box 15"/>
          <p:cNvSpPr txBox="1">
            <a:spLocks noChangeArrowheads="1"/>
          </p:cNvSpPr>
          <p:nvPr/>
        </p:nvSpPr>
        <p:spPr bwMode="auto">
          <a:xfrm>
            <a:off x="1325563" y="4491038"/>
            <a:ext cx="160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prstClr val="black"/>
                </a:solidFill>
              </a:rPr>
              <a:t>Access File</a:t>
            </a:r>
          </a:p>
        </p:txBody>
      </p:sp>
      <p:sp>
        <p:nvSpPr>
          <p:cNvPr id="42" name="Text Box 1033"/>
          <p:cNvSpPr txBox="1">
            <a:spLocks noChangeArrowheads="1"/>
          </p:cNvSpPr>
          <p:nvPr/>
        </p:nvSpPr>
        <p:spPr bwMode="auto">
          <a:xfrm>
            <a:off x="7040563" y="4419600"/>
            <a:ext cx="7136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Alice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40163" y="5638800"/>
            <a:ext cx="838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TextBox 21"/>
          <p:cNvSpPr txBox="1">
            <a:spLocks noChangeArrowheads="1"/>
          </p:cNvSpPr>
          <p:nvPr/>
        </p:nvSpPr>
        <p:spPr bwMode="auto">
          <a:xfrm>
            <a:off x="3916362" y="5638800"/>
            <a:ext cx="808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Alice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6" name="TextBox 24"/>
          <p:cNvSpPr txBox="1">
            <a:spLocks noChangeArrowheads="1"/>
          </p:cNvSpPr>
          <p:nvPr/>
        </p:nvSpPr>
        <p:spPr bwMode="auto">
          <a:xfrm>
            <a:off x="3916363" y="60198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Bob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7" name="TextBox 29"/>
          <p:cNvSpPr txBox="1">
            <a:spLocks noChangeArrowheads="1"/>
          </p:cNvSpPr>
          <p:nvPr/>
        </p:nvSpPr>
        <p:spPr bwMode="auto">
          <a:xfrm>
            <a:off x="3916362" y="6396038"/>
            <a:ext cx="960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Cathy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67400" y="624840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 from </a:t>
            </a:r>
            <a:r>
              <a:rPr lang="en-US" dirty="0" err="1" smtClean="0"/>
              <a:t>Prasun</a:t>
            </a:r>
            <a:r>
              <a:rPr lang="en-US" dirty="0" smtClean="0"/>
              <a:t> </a:t>
            </a:r>
            <a:r>
              <a:rPr lang="en-US" dirty="0" err="1" smtClean="0"/>
              <a:t>Dewan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26637" grpId="0"/>
      <p:bldP spid="26638" grpId="0" animBg="1"/>
      <p:bldP spid="229402" grpId="0" animBg="1"/>
      <p:bldP spid="29" grpId="0" animBg="1"/>
      <p:bldP spid="30" grpId="0"/>
      <p:bldP spid="33" grpId="0" animBg="1"/>
      <p:bldP spid="34" grpId="0"/>
      <p:bldP spid="37" grpId="0"/>
      <p:bldP spid="41" grpId="0"/>
      <p:bldP spid="46" grpId="0"/>
      <p:bldP spid="4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Movement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/>
          <a:lstStyle/>
          <a:p>
            <a:r>
              <a:rPr lang="en-US" dirty="0" smtClean="0"/>
              <a:t>Special movements are still more salient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/>
              <a:t>Images from </a:t>
            </a:r>
            <a:r>
              <a:rPr lang="en-US" sz="1600" dirty="0" smtClean="0">
                <a:hlinkClick r:id="rId2"/>
              </a:rPr>
              <a:t>http://www.csc.ncsu.edu/faculty/healey/PP/index.html</a:t>
            </a:r>
            <a:r>
              <a:rPr lang="en-US" sz="1600" dirty="0" smtClean="0"/>
              <a:t> </a:t>
            </a:r>
          </a:p>
          <a:p>
            <a:pPr lvl="2">
              <a:buNone/>
            </a:pPr>
            <a:r>
              <a:rPr lang="en-US" sz="1600" dirty="0" smtClean="0"/>
              <a:t>      and  </a:t>
            </a:r>
            <a:r>
              <a:rPr lang="en-US" sz="1600" dirty="0" smtClean="0">
                <a:hlinkClick r:id="rId3"/>
              </a:rPr>
              <a:t>http://www.scholarpedia.org/article/Visual_salience</a:t>
            </a:r>
            <a:endParaRPr lang="en-US" sz="1600" dirty="0"/>
          </a:p>
        </p:txBody>
      </p:sp>
      <p:pic>
        <p:nvPicPr>
          <p:cNvPr id="43010" name="Picture 2" descr="http://www.csc.ncsu.edu/faculty/healey/PP/figs/tg_di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819400"/>
            <a:ext cx="1666875" cy="1676400"/>
          </a:xfrm>
          <a:prstGeom prst="rect">
            <a:avLst/>
          </a:prstGeom>
          <a:noFill/>
        </p:spPr>
      </p:pic>
      <p:pic>
        <p:nvPicPr>
          <p:cNvPr id="43012" name="Picture 4" descr="http://www.csc.ncsu.edu/faculty/healey/PP/figs/tg_vel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819400"/>
            <a:ext cx="1666875" cy="1676400"/>
          </a:xfrm>
          <a:prstGeom prst="rect">
            <a:avLst/>
          </a:prstGeom>
          <a:noFill/>
        </p:spPr>
      </p:pic>
      <p:pic>
        <p:nvPicPr>
          <p:cNvPr id="43014" name="Picture 6" descr="Figure 4: Example of motion pop-out.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24384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Movement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/>
          <a:lstStyle/>
          <a:p>
            <a:r>
              <a:rPr lang="en-US" dirty="0" smtClean="0"/>
              <a:t>Special movements are still more salient</a:t>
            </a:r>
          </a:p>
          <a:p>
            <a:pPr lvl="1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 special movement when necessary</a:t>
            </a:r>
          </a:p>
          <a:p>
            <a:pPr lvl="1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 similar movement otherwise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Salience with all features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Salience with All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all features simultaneously equals to     use no features</a:t>
            </a:r>
          </a:p>
          <a:p>
            <a:pPr lvl="1"/>
            <a:r>
              <a:rPr lang="en-US" dirty="0" smtClean="0"/>
              <a:t>Select as less feature as 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 991: Independent Research Ideas</a:t>
            </a:r>
          </a:p>
        </p:txBody>
      </p:sp>
      <p:sp>
        <p:nvSpPr>
          <p:cNvPr id="149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011238"/>
            <a:ext cx="8288338" cy="5484812"/>
          </a:xfrm>
        </p:spPr>
        <p:txBody>
          <a:bodyPr/>
          <a:lstStyle/>
          <a:p>
            <a:r>
              <a:rPr lang="en-US"/>
              <a:t>Analytical studies:</a:t>
            </a:r>
          </a:p>
          <a:p>
            <a:pPr lvl="1"/>
            <a:r>
              <a:rPr lang="en-US"/>
              <a:t>Study impact of application, transport, network-layers on router queues</a:t>
            </a:r>
          </a:p>
          <a:p>
            <a:pPr lvl="1"/>
            <a:r>
              <a:rPr lang="en-US"/>
              <a:t>Study co-existence of different congestion-control protocols</a:t>
            </a:r>
          </a:p>
          <a:p>
            <a:pPr lvl="1"/>
            <a:endParaRPr lang="en-US" sz="800"/>
          </a:p>
          <a:p>
            <a:r>
              <a:rPr lang="en-US"/>
              <a:t>Prototype implementation and experimentation:</a:t>
            </a:r>
          </a:p>
          <a:p>
            <a:pPr lvl="1"/>
            <a:r>
              <a:rPr lang="en-US"/>
              <a:t>Using FPGAs to support high-speed transport protocols</a:t>
            </a:r>
          </a:p>
          <a:p>
            <a:pPr lvl="1"/>
            <a:endParaRPr lang="en-US" sz="800"/>
          </a:p>
          <a:p>
            <a:r>
              <a:rPr lang="en-US"/>
              <a:t>Measurements and experiments:</a:t>
            </a:r>
          </a:p>
          <a:p>
            <a:pPr lvl="1"/>
            <a:r>
              <a:rPr lang="en-US"/>
              <a:t>Relation of available-bandwidth to delay, loss rate in high-speed networks</a:t>
            </a:r>
          </a:p>
          <a:p>
            <a:pPr lvl="1"/>
            <a:endParaRPr lang="en-US" sz="800"/>
          </a:p>
          <a:p>
            <a:r>
              <a:rPr lang="en-US"/>
              <a:t>Performance-debugging tools:</a:t>
            </a:r>
          </a:p>
          <a:p>
            <a:pPr lvl="1"/>
            <a:r>
              <a:rPr lang="en-US"/>
              <a:t>Real-time performance feedback to Internet connections</a:t>
            </a:r>
          </a:p>
        </p:txBody>
      </p:sp>
      <p:sp>
        <p:nvSpPr>
          <p:cNvPr id="1496068" name="desk1"/>
          <p:cNvSpPr>
            <a:spLocks noEditPoints="1" noChangeArrowheads="1"/>
          </p:cNvSpPr>
          <p:nvPr/>
        </p:nvSpPr>
        <p:spPr bwMode="auto">
          <a:xfrm>
            <a:off x="334963" y="5449888"/>
            <a:ext cx="8459787" cy="5032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3E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i="1" smtClean="0">
                <a:solidFill>
                  <a:srgbClr val="080808"/>
                </a:solidFill>
                <a:latin typeface="Times New Roman" pitchFamily="16" charset="0"/>
              </a:rPr>
              <a:t>Open to other ideas in Networks and/or Distributed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0" y="6211669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Stole from </a:t>
            </a:r>
            <a:r>
              <a:rPr lang="en-US" dirty="0" err="1" smtClean="0"/>
              <a:t>Jasleen</a:t>
            </a:r>
            <a:r>
              <a:rPr lang="en-US" dirty="0" smtClean="0"/>
              <a:t> </a:t>
            </a:r>
            <a:r>
              <a:rPr lang="en-US" dirty="0" err="1" smtClean="0"/>
              <a:t>Kaur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make important items different, make unimportant items unique</a:t>
            </a:r>
          </a:p>
          <a:p>
            <a:r>
              <a:rPr lang="en-US" dirty="0" smtClean="0"/>
              <a:t>Don’t try to mark many items simultaneously </a:t>
            </a:r>
          </a:p>
          <a:p>
            <a:r>
              <a:rPr lang="en-US" dirty="0" smtClean="0"/>
              <a:t>Use minimum visual features to grab attention. Use color first, then movement.</a:t>
            </a:r>
          </a:p>
          <a:p>
            <a:r>
              <a:rPr lang="en-US" dirty="0" smtClean="0"/>
              <a:t>Avoid unnecessary visual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</a:t>
            </a:r>
            <a:r>
              <a:rPr lang="en-US" dirty="0" smtClean="0"/>
              <a:t>Salience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Rule 2: A </a:t>
            </a:r>
            <a:r>
              <a:rPr lang="en-US" dirty="0" smtClean="0">
                <a:solidFill>
                  <a:srgbClr val="FF0000"/>
                </a:solidFill>
              </a:rPr>
              <a:t>different</a:t>
            </a:r>
            <a:r>
              <a:rPr lang="en-US" dirty="0" smtClean="0"/>
              <a:t> item is salient if its surroundings are </a:t>
            </a:r>
            <a:r>
              <a:rPr lang="en-US" dirty="0" smtClean="0">
                <a:solidFill>
                  <a:srgbClr val="FF0000"/>
                </a:solidFill>
              </a:rPr>
              <a:t>unique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sz="1600" dirty="0" smtClean="0"/>
              <a:t>Images from </a:t>
            </a:r>
            <a:r>
              <a:rPr lang="en-US" sz="1600" dirty="0" smtClean="0">
                <a:hlinkClick r:id="rId2"/>
              </a:rPr>
              <a:t>http://www.csc.ncsu.edu/faculty/healey/PP/index.html</a:t>
            </a:r>
            <a:r>
              <a:rPr lang="en-US" sz="1600" dirty="0" smtClean="0"/>
              <a:t> </a:t>
            </a:r>
          </a:p>
          <a:p>
            <a:pPr lvl="2">
              <a:buNone/>
            </a:pPr>
            <a:r>
              <a:rPr lang="en-US" sz="1600" dirty="0" smtClean="0"/>
              <a:t>      and  </a:t>
            </a:r>
            <a:r>
              <a:rPr lang="en-US" sz="1600" dirty="0" smtClean="0">
                <a:hlinkClick r:id="rId3"/>
              </a:rPr>
              <a:t>http://www.scholarpedia.org/article/Visual_salience</a:t>
            </a:r>
            <a:endParaRPr lang="en-US" sz="1600" dirty="0"/>
          </a:p>
        </p:txBody>
      </p:sp>
      <p:pic>
        <p:nvPicPr>
          <p:cNvPr id="17410" name="Picture 2" descr="http://www.csc.ncsu.edu/faculty/healey/PP/figs/conjoin_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971800"/>
            <a:ext cx="2219325" cy="2181226"/>
          </a:xfrm>
          <a:prstGeom prst="rect">
            <a:avLst/>
          </a:prstGeom>
          <a:noFill/>
        </p:spPr>
      </p:pic>
      <p:pic>
        <p:nvPicPr>
          <p:cNvPr id="17412" name="Picture 4" descr="Figure 3: A conjunction search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8194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Use high contrast with both fore/background</a:t>
            </a:r>
          </a:p>
          <a:p>
            <a:r>
              <a:rPr lang="en-US" dirty="0" smtClean="0"/>
              <a:t>Don’t use too many colors</a:t>
            </a:r>
          </a:p>
          <a:p>
            <a:r>
              <a:rPr lang="en-US" dirty="0" smtClean="0"/>
              <a:t>Bigger font doesn’t always emphasize</a:t>
            </a:r>
          </a:p>
          <a:p>
            <a:r>
              <a:rPr lang="en-US" dirty="0" smtClean="0"/>
              <a:t>Don’t use complex background</a:t>
            </a:r>
          </a:p>
          <a:p>
            <a:r>
              <a:rPr lang="en-US" dirty="0" smtClean="0"/>
              <a:t>Use repetitive images if you really want to</a:t>
            </a:r>
          </a:p>
          <a:p>
            <a:r>
              <a:rPr lang="en-US" dirty="0" smtClean="0"/>
              <a:t>Use special movement only if you have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</a:t>
            </a:r>
            <a:r>
              <a:rPr lang="en-US" dirty="0" smtClean="0"/>
              <a:t>Salience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Rule 1: An item is salient if it’s </a:t>
            </a:r>
            <a:r>
              <a:rPr lang="en-US" dirty="0" smtClean="0">
                <a:solidFill>
                  <a:srgbClr val="FF0000"/>
                </a:solidFill>
              </a:rPr>
              <a:t>different</a:t>
            </a:r>
            <a:r>
              <a:rPr lang="en-US" dirty="0" smtClean="0"/>
              <a:t> from its surroundings</a:t>
            </a:r>
          </a:p>
          <a:p>
            <a:r>
              <a:rPr lang="en-US" dirty="0" smtClean="0"/>
              <a:t>Rule 2: A </a:t>
            </a:r>
            <a:r>
              <a:rPr lang="en-US" dirty="0" smtClean="0">
                <a:solidFill>
                  <a:srgbClr val="FF0000"/>
                </a:solidFill>
              </a:rPr>
              <a:t>different</a:t>
            </a:r>
            <a:r>
              <a:rPr lang="en-US" dirty="0" smtClean="0"/>
              <a:t> item is salient if its surroundings are </a:t>
            </a:r>
            <a:r>
              <a:rPr lang="en-US" dirty="0" smtClean="0">
                <a:solidFill>
                  <a:srgbClr val="FF0000"/>
                </a:solidFill>
              </a:rPr>
              <a:t>unique</a:t>
            </a:r>
          </a:p>
          <a:p>
            <a:r>
              <a:rPr lang="en-US" dirty="0" smtClean="0"/>
              <a:t>We use these two rules to make audiences </a:t>
            </a:r>
          </a:p>
          <a:p>
            <a:pPr lvl="1"/>
            <a:r>
              <a:rPr lang="en-US" dirty="0" smtClean="0"/>
              <a:t>Focus on important items</a:t>
            </a:r>
          </a:p>
          <a:p>
            <a:pPr lvl="1"/>
            <a:r>
              <a:rPr lang="en-US" dirty="0" smtClean="0"/>
              <a:t>Not focus on unimportant items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item can be different based on these features: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You must watch out for all these features in design!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Salience with all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Salience with a single visual feature: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color</a:t>
            </a:r>
          </a:p>
          <a:p>
            <a:pPr lvl="1"/>
            <a:r>
              <a:rPr lang="en-US" dirty="0" smtClean="0"/>
              <a:t>shape/size/density</a:t>
            </a:r>
          </a:p>
          <a:p>
            <a:pPr lvl="1"/>
            <a:r>
              <a:rPr lang="en-US" dirty="0" smtClean="0"/>
              <a:t>texture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Salience with all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4.2|2.7|2.3|3.7|1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4.2|2.7|2.3|3.7|11.6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GGRAPH Left Template">
  <a:themeElements>
    <a:clrScheme name="">
      <a:dk1>
        <a:srgbClr val="080808"/>
      </a:dk1>
      <a:lt1>
        <a:srgbClr val="F8F8F8"/>
      </a:lt1>
      <a:dk2>
        <a:srgbClr val="0000CC"/>
      </a:dk2>
      <a:lt2>
        <a:srgbClr val="DDDDDD"/>
      </a:lt2>
      <a:accent1>
        <a:srgbClr val="A8C2FF"/>
      </a:accent1>
      <a:accent2>
        <a:srgbClr val="7AFF7A"/>
      </a:accent2>
      <a:accent3>
        <a:srgbClr val="FBFBFB"/>
      </a:accent3>
      <a:accent4>
        <a:srgbClr val="060606"/>
      </a:accent4>
      <a:accent5>
        <a:srgbClr val="D1DDFF"/>
      </a:accent5>
      <a:accent6>
        <a:srgbClr val="6EE76E"/>
      </a:accent6>
      <a:hlink>
        <a:srgbClr val="5F5F5F"/>
      </a:hlink>
      <a:folHlink>
        <a:srgbClr val="5F5F5F"/>
      </a:folHlink>
    </a:clrScheme>
    <a:fontScheme name="SIGGRAPH Left Template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SIGGRAPH Left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GGRAPH Left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GGRAPH Left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GGRAPH Left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GGRAPH Left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GGRAPH Left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GGRAPH Left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1454</Words>
  <Application>Microsoft Office PowerPoint</Application>
  <PresentationFormat>On-screen Show (4:3)</PresentationFormat>
  <Paragraphs>359</Paragraphs>
  <Slides>50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53" baseType="lpstr">
      <vt:lpstr>Office Theme</vt:lpstr>
      <vt:lpstr>SIGGRAPH Left Template</vt:lpstr>
      <vt:lpstr>Oriel</vt:lpstr>
      <vt:lpstr>Visual Salience and  PowerPoint Slides Design</vt:lpstr>
      <vt:lpstr>Visual Salience</vt:lpstr>
      <vt:lpstr>Visual Salience Rules</vt:lpstr>
      <vt:lpstr>Visual Salience Rules</vt:lpstr>
      <vt:lpstr>Visual Salience Rules</vt:lpstr>
      <vt:lpstr>Visual Salience Rules</vt:lpstr>
      <vt:lpstr>Visual Features</vt:lpstr>
      <vt:lpstr>Outline</vt:lpstr>
      <vt:lpstr>Outline</vt:lpstr>
      <vt:lpstr>Salience with Color</vt:lpstr>
      <vt:lpstr>Salience with Color</vt:lpstr>
      <vt:lpstr>Salience with Color</vt:lpstr>
      <vt:lpstr>Salience with Color</vt:lpstr>
      <vt:lpstr>What is a Multicore System?</vt:lpstr>
      <vt:lpstr>What is a Multicore System?</vt:lpstr>
      <vt:lpstr>Salience with Color</vt:lpstr>
      <vt:lpstr>Chart with too many color</vt:lpstr>
      <vt:lpstr>Chart focusing on “our method”</vt:lpstr>
      <vt:lpstr>Salience with Color</vt:lpstr>
      <vt:lpstr>Salience with Color</vt:lpstr>
      <vt:lpstr>Slide 21</vt:lpstr>
      <vt:lpstr>Slide 22</vt:lpstr>
      <vt:lpstr>Don’t use logo like this</vt:lpstr>
      <vt:lpstr>Salience with Color</vt:lpstr>
      <vt:lpstr>Ph.D. research:  Representation and recognition of texture, object,  and scene categories</vt:lpstr>
      <vt:lpstr>Outline</vt:lpstr>
      <vt:lpstr>Salience with Shape/Size/Density</vt:lpstr>
      <vt:lpstr>Salience with Shape/Size/Density</vt:lpstr>
      <vt:lpstr>Salience with Shape/Size/Density</vt:lpstr>
      <vt:lpstr>Integrating Web and Desktop interfaces</vt:lpstr>
      <vt:lpstr>Salience with Shape/Size/Density</vt:lpstr>
      <vt:lpstr>Outline</vt:lpstr>
      <vt:lpstr>Salience with Texture</vt:lpstr>
      <vt:lpstr>Salience with Texture</vt:lpstr>
      <vt:lpstr>Salience with Texture</vt:lpstr>
      <vt:lpstr>Slide 36</vt:lpstr>
      <vt:lpstr>But bad if you have many things</vt:lpstr>
      <vt:lpstr>Salience with Texture</vt:lpstr>
      <vt:lpstr>Slide 39</vt:lpstr>
      <vt:lpstr>Outline</vt:lpstr>
      <vt:lpstr>Salience with Movement</vt:lpstr>
      <vt:lpstr>Example</vt:lpstr>
      <vt:lpstr>Example</vt:lpstr>
      <vt:lpstr>Salience with Movement</vt:lpstr>
      <vt:lpstr>Salience with Movement</vt:lpstr>
      <vt:lpstr>Outline</vt:lpstr>
      <vt:lpstr>Salience with All Features</vt:lpstr>
      <vt:lpstr>COMP 991: Independent Research Ideas</vt:lpstr>
      <vt:lpstr>Big Conclusions</vt:lpstr>
      <vt:lpstr>Small Conclusions</vt:lpstr>
    </vt:vector>
  </TitlesOfParts>
  <Company>UNC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Salience and  PowerPoint Slides Design</dc:title>
  <dc:creator>Haohan Li</dc:creator>
  <cp:lastModifiedBy>Haohan Li</cp:lastModifiedBy>
  <cp:revision>144</cp:revision>
  <dcterms:created xsi:type="dcterms:W3CDTF">2010-09-28T22:35:39Z</dcterms:created>
  <dcterms:modified xsi:type="dcterms:W3CDTF">2010-09-29T03:29:29Z</dcterms:modified>
</cp:coreProperties>
</file>