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75" d="100"/>
          <a:sy n="75" d="100"/>
        </p:scale>
        <p:origin x="-3048" y="-30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6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ACF1A1B0-862D-4909-A7DB-D8ADA062DFCA}" type="datetimeFigureOut">
              <a:rPr lang="en-US" dirty="0"/>
              <a:t>12/2/13</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vert="horz" lIns="45720" tIns="45720" rIns="45720" bIns="45720" rtlCol="0" anchor="ctr">
            <a:normAutofit/>
          </a:bodyPr>
          <a:lstStyle>
            <a:lvl1pPr>
              <a:defRPr lang="en-US"/>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156144-9CB7-4E3A-B87E-A382F9BE05EF}" type="datetimeFigureOut">
              <a:rPr lang="en-US" dirty="0"/>
              <a:t>12/2/13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43D55F-46AB-4791-9172-4FA8DD3A6A9C}" type="datetimeFigureOut">
              <a:rPr lang="en-US" dirty="0"/>
              <a:t>12/2/13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026881-8A08-449C-8D73-E5F201F814C1}" type="datetimeFigureOut">
              <a:rPr lang="en-US" dirty="0"/>
              <a:t>12/2/13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EB5A5E-0C07-4E93-A112-D37B4D166B30}" type="datetimeFigureOut">
              <a:rPr lang="en-US" dirty="0"/>
              <a:t>12/2/13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E1F71C5-DC57-4358-A1EA-30C08AF6E3C5}" type="datetimeFigureOut">
              <a:rPr lang="en-US" dirty="0"/>
              <a:t>12/2/13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7879"/>
            <a:ext cx="4480560" cy="731520"/>
          </a:xfrm>
        </p:spPr>
        <p:txBody>
          <a:bodyPr anchor="b">
            <a:normAutofit/>
          </a:bodyPr>
          <a:lstStyle>
            <a:lvl1pPr marL="0" indent="0">
              <a:spcBef>
                <a:spcPts val="0"/>
              </a:spcBef>
              <a:buNone/>
              <a:defRPr sz="2000" b="0">
                <a:solidFill>
                  <a:schemeClr val="tx1">
                    <a:lumMod val="6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13"/>
          </p:nvPr>
        </p:nvSpPr>
        <p:spPr>
          <a:xfrm>
            <a:off x="6126480" y="1717879"/>
            <a:ext cx="4480560" cy="731520"/>
          </a:xfrm>
        </p:spPr>
        <p:txBody>
          <a:bodyPr anchor="b">
            <a:normAutofit/>
          </a:bodyPr>
          <a:lstStyle>
            <a:lvl1pPr marL="0" indent="0">
              <a:spcBef>
                <a:spcPts val="0"/>
              </a:spcBef>
              <a:buFontTx/>
              <a:buNone/>
              <a:defRPr lang="en-US" sz="2000" b="0" kern="1200" spc="10" baseline="0" dirty="0">
                <a:solidFill>
                  <a:schemeClr val="tx1">
                    <a:lumMod val="65000"/>
                  </a:schemeClr>
                </a:solidFill>
                <a:latin typeface="+mn-lt"/>
                <a:ea typeface="+mn-ea"/>
                <a:cs typeface="+mn-cs"/>
              </a:defRPr>
            </a:lvl1pPr>
          </a:lstStyle>
          <a:p>
            <a:pPr lvl="0"/>
            <a:r>
              <a:rPr lang="en-US" smtClean="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2571DBA-DE60-4731-B773-47AAA185C143}" type="datetimeFigureOut">
              <a:rPr lang="en-US" dirty="0"/>
              <a:t>12/2/13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dirty="0"/>
              <a:t>12/2/13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C4A628-C83B-4C66-83F4-1711CE3738FD}" type="datetimeFigureOut">
              <a:rPr lang="en-US" dirty="0"/>
              <a:t>12/2/13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8C1D73-9400-43CA-A37F-F9B7D00DE14C}" type="datetimeFigureOut">
              <a:rPr lang="en-US" dirty="0"/>
              <a:t>12/2/13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tx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tx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8B7711-B905-4633-B4D7-6F3A49A2E7D9}" type="datetimeFigureOut">
              <a:rPr lang="en-US" dirty="0"/>
              <a:t>12/2/13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1">
                    <a:lumMod val="50000"/>
                  </a:schemeClr>
                </a:solidFill>
              </a:defRPr>
            </a:lvl1pPr>
          </a:lstStyle>
          <a:p>
            <a:fld id="{89C235CF-BDA2-4E7E-8BBD-350479985E74}" type="datetimeFigureOut">
              <a:rPr lang="en-US" dirty="0"/>
              <a:pPr/>
              <a:t>12/2/13</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rgbClr val="969696"/>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rgbClr val="777777"/>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52"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ZSvA-9khajA"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Ks_D6s65vL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RightView</a:t>
            </a:r>
            <a:r>
              <a:rPr lang="en-US" dirty="0" smtClean="0"/>
              <a:t> Pro</a:t>
            </a:r>
            <a:endParaRPr lang="en-US" dirty="0"/>
          </a:p>
        </p:txBody>
      </p:sp>
      <p:sp>
        <p:nvSpPr>
          <p:cNvPr id="3" name="Subtitle 2"/>
          <p:cNvSpPr>
            <a:spLocks noGrp="1"/>
          </p:cNvSpPr>
          <p:nvPr>
            <p:ph type="subTitle" idx="1"/>
          </p:nvPr>
        </p:nvSpPr>
        <p:spPr/>
        <p:txBody>
          <a:bodyPr/>
          <a:lstStyle/>
          <a:p>
            <a:r>
              <a:rPr lang="en-US" dirty="0" smtClean="0"/>
              <a:t>By Matt </a:t>
            </a:r>
            <a:r>
              <a:rPr lang="en-US" dirty="0" err="1" smtClean="0"/>
              <a:t>Orth</a:t>
            </a:r>
            <a:endParaRPr lang="en-US" dirty="0"/>
          </a:p>
        </p:txBody>
      </p:sp>
    </p:spTree>
    <p:extLst>
      <p:ext uri="{BB962C8B-B14F-4D97-AF65-F5344CB8AC3E}">
        <p14:creationId xmlns:p14="http://schemas.microsoft.com/office/powerpoint/2010/main" val="113604413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Player Roster</a:t>
            </a:r>
            <a:br>
              <a:rPr lang="en-US" b="1" dirty="0"/>
            </a:br>
            <a:endParaRPr lang="en-US" dirty="0"/>
          </a:p>
        </p:txBody>
      </p:sp>
      <p:sp>
        <p:nvSpPr>
          <p:cNvPr id="3" name="Content Placeholder 2"/>
          <p:cNvSpPr>
            <a:spLocks noGrp="1"/>
          </p:cNvSpPr>
          <p:nvPr>
            <p:ph idx="1"/>
          </p:nvPr>
        </p:nvSpPr>
        <p:spPr/>
        <p:txBody>
          <a:bodyPr/>
          <a:lstStyle/>
          <a:p>
            <a:r>
              <a:rPr lang="en-US" dirty="0"/>
              <a:t>The RVP Systems use a great number of the professional players as models</a:t>
            </a:r>
            <a:r>
              <a:rPr lang="en-US" dirty="0" smtClean="0"/>
              <a:t>.</a:t>
            </a:r>
          </a:p>
          <a:p>
            <a:endParaRPr lang="en-US" dirty="0"/>
          </a:p>
          <a:p>
            <a:r>
              <a:rPr lang="en-US" b="1" dirty="0" smtClean="0"/>
              <a:t>With the IP300-AS series, the pro series, </a:t>
            </a:r>
            <a:r>
              <a:rPr lang="en-US" dirty="0"/>
              <a:t>The RVP Instruction Player All-Star </a:t>
            </a:r>
            <a:r>
              <a:rPr lang="en-US" dirty="0" smtClean="0"/>
              <a:t>Baseball </a:t>
            </a:r>
            <a:r>
              <a:rPr lang="en-US" dirty="0"/>
              <a:t>contains a series of 59 easy-to-follow video clips, each about one-three minutes long</a:t>
            </a:r>
            <a:endParaRPr lang="en-US" b="1" dirty="0"/>
          </a:p>
          <a:p>
            <a:r>
              <a:rPr lang="en-US" dirty="0"/>
              <a:t>Each clip can be selected and played pertaining to a specific area of the swing. </a:t>
            </a:r>
            <a:endParaRPr lang="en-US" dirty="0" smtClean="0"/>
          </a:p>
          <a:p>
            <a:r>
              <a:rPr lang="en-US" dirty="0"/>
              <a:t>If you add this instruction player to any one of the RVP analysis systems, you will be to able to analyze the swings of all </a:t>
            </a:r>
            <a:r>
              <a:rPr lang="en-US" dirty="0" smtClean="0"/>
              <a:t>Major league players </a:t>
            </a:r>
            <a:r>
              <a:rPr lang="en-US" dirty="0"/>
              <a:t>from up to 4 different angles and at 60fps</a:t>
            </a:r>
          </a:p>
        </p:txBody>
      </p:sp>
    </p:spTree>
    <p:extLst>
      <p:ext uri="{BB962C8B-B14F-4D97-AF65-F5344CB8AC3E}">
        <p14:creationId xmlns:p14="http://schemas.microsoft.com/office/powerpoint/2010/main" val="274523244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 </a:t>
            </a:r>
            <a:endParaRPr lang="en-US" dirty="0"/>
          </a:p>
        </p:txBody>
      </p:sp>
      <p:sp>
        <p:nvSpPr>
          <p:cNvPr id="3" name="Content Placeholder 2"/>
          <p:cNvSpPr>
            <a:spLocks noGrp="1"/>
          </p:cNvSpPr>
          <p:nvPr>
            <p:ph idx="1"/>
          </p:nvPr>
        </p:nvSpPr>
        <p:spPr/>
        <p:txBody>
          <a:bodyPr/>
          <a:lstStyle/>
          <a:p>
            <a:r>
              <a:rPr lang="en-US" dirty="0" smtClean="0"/>
              <a:t>With the series Pv300, the collegiate system, you are able to analyze up to 25 major league hitters. </a:t>
            </a:r>
            <a:r>
              <a:rPr lang="en-US" dirty="0"/>
              <a:t>You will be able to analyze the swings of all the </a:t>
            </a:r>
            <a:r>
              <a:rPr lang="en-US" dirty="0" smtClean="0"/>
              <a:t>players </a:t>
            </a:r>
            <a:r>
              <a:rPr lang="en-US" dirty="0"/>
              <a:t>from up to 4 different angles and at 60fps</a:t>
            </a:r>
            <a:r>
              <a:rPr lang="en-US" dirty="0" smtClean="0"/>
              <a:t>.</a:t>
            </a:r>
          </a:p>
          <a:p>
            <a:endParaRPr lang="en-US" dirty="0"/>
          </a:p>
          <a:p>
            <a:r>
              <a:rPr lang="en-US" dirty="0" smtClean="0"/>
              <a:t>With the Cv300, the basic system, you are only able to analyze up to 17 major league players</a:t>
            </a:r>
            <a:endParaRPr lang="en-US" dirty="0"/>
          </a:p>
        </p:txBody>
      </p:sp>
    </p:spTree>
    <p:extLst>
      <p:ext uri="{BB962C8B-B14F-4D97-AF65-F5344CB8AC3E}">
        <p14:creationId xmlns:p14="http://schemas.microsoft.com/office/powerpoint/2010/main" val="12410195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Required Equipment</a:t>
            </a:r>
            <a:br>
              <a:rPr lang="en-US" b="1" dirty="0"/>
            </a:br>
            <a:endParaRPr lang="en-US" dirty="0"/>
          </a:p>
        </p:txBody>
      </p:sp>
      <p:sp>
        <p:nvSpPr>
          <p:cNvPr id="3" name="Content Placeholder 2"/>
          <p:cNvSpPr>
            <a:spLocks noGrp="1"/>
          </p:cNvSpPr>
          <p:nvPr>
            <p:ph idx="1"/>
          </p:nvPr>
        </p:nvSpPr>
        <p:spPr/>
        <p:txBody>
          <a:bodyPr/>
          <a:lstStyle/>
          <a:p>
            <a:r>
              <a:rPr lang="en-US" dirty="0" err="1"/>
              <a:t>RightView</a:t>
            </a:r>
            <a:r>
              <a:rPr lang="en-US" dirty="0"/>
              <a:t> Pro's Software is designed to be highly compatible with nearly every computer and </a:t>
            </a:r>
            <a:r>
              <a:rPr lang="en-US" dirty="0" smtClean="0"/>
              <a:t>camera</a:t>
            </a:r>
          </a:p>
          <a:p>
            <a:r>
              <a:rPr lang="en-US" dirty="0"/>
              <a:t>You can use either a MiniDV camera or a Hard Drive camera</a:t>
            </a:r>
            <a:r>
              <a:rPr lang="en-US" dirty="0" smtClean="0"/>
              <a:t>.</a:t>
            </a:r>
          </a:p>
          <a:p>
            <a:endParaRPr lang="en-US" dirty="0"/>
          </a:p>
        </p:txBody>
      </p:sp>
    </p:spTree>
    <p:extLst>
      <p:ext uri="{BB962C8B-B14F-4D97-AF65-F5344CB8AC3E}">
        <p14:creationId xmlns:p14="http://schemas.microsoft.com/office/powerpoint/2010/main" val="291199423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COMPUTER</a:t>
            </a:r>
            <a:r>
              <a:rPr lang="en-US" b="1" dirty="0"/>
              <a:t/>
            </a:r>
            <a:br>
              <a:rPr lang="en-US" b="1" dirty="0"/>
            </a:br>
            <a:endParaRPr lang="en-US" dirty="0"/>
          </a:p>
        </p:txBody>
      </p:sp>
      <p:sp>
        <p:nvSpPr>
          <p:cNvPr id="3" name="Content Placeholder 2"/>
          <p:cNvSpPr>
            <a:spLocks noGrp="1"/>
          </p:cNvSpPr>
          <p:nvPr>
            <p:ph idx="1"/>
          </p:nvPr>
        </p:nvSpPr>
        <p:spPr/>
        <p:txBody>
          <a:bodyPr/>
          <a:lstStyle/>
          <a:p>
            <a:r>
              <a:rPr lang="en-US" b="1" dirty="0"/>
              <a:t>Minimum System </a:t>
            </a:r>
            <a:r>
              <a:rPr lang="en-US" b="1" dirty="0" smtClean="0"/>
              <a:t>Requirements include…</a:t>
            </a:r>
          </a:p>
          <a:p>
            <a:pPr marL="0" indent="0">
              <a:buNone/>
            </a:pPr>
            <a:r>
              <a:rPr lang="en-US" b="1" dirty="0" smtClean="0"/>
              <a:t>-Windows </a:t>
            </a:r>
            <a:r>
              <a:rPr lang="en-US" b="1" dirty="0" err="1" smtClean="0"/>
              <a:t>xp</a:t>
            </a:r>
            <a:endParaRPr lang="en-US" b="1" dirty="0" smtClean="0"/>
          </a:p>
          <a:p>
            <a:pPr marL="0" indent="0">
              <a:buNone/>
            </a:pPr>
            <a:r>
              <a:rPr lang="en-US" b="1" dirty="0" smtClean="0"/>
              <a:t>-Windows Vista</a:t>
            </a:r>
          </a:p>
          <a:p>
            <a:pPr marL="0" indent="0">
              <a:buNone/>
            </a:pPr>
            <a:r>
              <a:rPr lang="en-US" b="1" dirty="0" smtClean="0"/>
              <a:t>-Windows 7 which is preferred </a:t>
            </a:r>
          </a:p>
          <a:p>
            <a:pPr marL="0" indent="0">
              <a:buNone/>
            </a:pPr>
            <a:r>
              <a:rPr lang="en-US" b="1" dirty="0" smtClean="0"/>
              <a:t>-windows 8</a:t>
            </a:r>
            <a:endParaRPr lang="en-US" b="1" dirty="0"/>
          </a:p>
          <a:p>
            <a:endParaRPr lang="en-US" dirty="0"/>
          </a:p>
        </p:txBody>
      </p:sp>
      <p:pic>
        <p:nvPicPr>
          <p:cNvPr id="5122" name="Picture 2" descr="http://blog.taragana.com/wp-content/uploads/2009/05/lenovo_thinkpad_t400_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3521" y="2703503"/>
            <a:ext cx="3410320" cy="3016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32619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a:t>
            </a:r>
            <a:endParaRPr lang="en-US" dirty="0"/>
          </a:p>
        </p:txBody>
      </p:sp>
      <p:sp>
        <p:nvSpPr>
          <p:cNvPr id="3" name="Content Placeholder 2"/>
          <p:cNvSpPr>
            <a:spLocks noGrp="1"/>
          </p:cNvSpPr>
          <p:nvPr>
            <p:ph idx="1"/>
          </p:nvPr>
        </p:nvSpPr>
        <p:spPr/>
        <p:txBody>
          <a:bodyPr/>
          <a:lstStyle/>
          <a:p>
            <a:r>
              <a:rPr lang="en-US" dirty="0" smtClean="0"/>
              <a:t>With the basic system, CE3000, you need to have windows 7 or 8</a:t>
            </a:r>
          </a:p>
          <a:p>
            <a:r>
              <a:rPr lang="en-US" dirty="0"/>
              <a:t>20 GB available disk space</a:t>
            </a:r>
          </a:p>
          <a:p>
            <a:r>
              <a:rPr lang="en-US" dirty="0"/>
              <a:t>CD-R Drive (or higher</a:t>
            </a:r>
            <a:r>
              <a:rPr lang="en-US" dirty="0" smtClean="0"/>
              <a:t>)</a:t>
            </a:r>
          </a:p>
          <a:p>
            <a:r>
              <a:rPr lang="en-US" dirty="0"/>
              <a:t> the CE300 can capture up to two streaming videos simultaneously</a:t>
            </a:r>
          </a:p>
          <a:p>
            <a:endParaRPr lang="en-US" dirty="0"/>
          </a:p>
        </p:txBody>
      </p:sp>
    </p:spTree>
    <p:extLst>
      <p:ext uri="{BB962C8B-B14F-4D97-AF65-F5344CB8AC3E}">
        <p14:creationId xmlns:p14="http://schemas.microsoft.com/office/powerpoint/2010/main" val="338884294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a:t>
            </a:r>
            <a:endParaRPr lang="en-US" dirty="0"/>
          </a:p>
        </p:txBody>
      </p:sp>
      <p:sp>
        <p:nvSpPr>
          <p:cNvPr id="3" name="Content Placeholder 2"/>
          <p:cNvSpPr>
            <a:spLocks noGrp="1"/>
          </p:cNvSpPr>
          <p:nvPr>
            <p:ph idx="1"/>
          </p:nvPr>
        </p:nvSpPr>
        <p:spPr/>
        <p:txBody>
          <a:bodyPr/>
          <a:lstStyle/>
          <a:p>
            <a:r>
              <a:rPr lang="en-US" dirty="0" smtClean="0"/>
              <a:t>With the IS300, the stadium edition, you need….</a:t>
            </a:r>
          </a:p>
          <a:p>
            <a:pPr marL="0" indent="0">
              <a:buNone/>
            </a:pPr>
            <a:r>
              <a:rPr lang="en-US" dirty="0" smtClean="0"/>
              <a:t>-</a:t>
            </a:r>
            <a:r>
              <a:rPr lang="en-US" dirty="0"/>
              <a:t>Intel Core Duo or Intel Core 2 Duo or equivalent (i3 or higher recommended)</a:t>
            </a:r>
            <a:br>
              <a:rPr lang="en-US" dirty="0"/>
            </a:br>
            <a:r>
              <a:rPr lang="en-US" dirty="0"/>
              <a:t>Windows 7, Vista or XP</a:t>
            </a:r>
            <a:br>
              <a:rPr lang="en-US" dirty="0"/>
            </a:br>
            <a:r>
              <a:rPr lang="en-US" dirty="0"/>
              <a:t>2 - 4 GB RAM </a:t>
            </a:r>
            <a:br>
              <a:rPr lang="en-US" dirty="0"/>
            </a:br>
            <a:r>
              <a:rPr lang="en-US" dirty="0"/>
              <a:t>40 GB available disk space</a:t>
            </a:r>
            <a:br>
              <a:rPr lang="en-US" dirty="0"/>
            </a:br>
            <a:r>
              <a:rPr lang="en-US" dirty="0"/>
              <a:t>CD/DVD-RW </a:t>
            </a:r>
            <a:r>
              <a:rPr lang="en-US" dirty="0" smtClean="0"/>
              <a:t>Drive</a:t>
            </a:r>
          </a:p>
          <a:p>
            <a:pPr marL="0" indent="0">
              <a:buNone/>
            </a:pPr>
            <a:endParaRPr lang="en-US" dirty="0"/>
          </a:p>
          <a:p>
            <a:pPr marL="0" indent="0">
              <a:buNone/>
            </a:pPr>
            <a:r>
              <a:rPr lang="en-US" dirty="0" smtClean="0"/>
              <a:t>-for </a:t>
            </a:r>
            <a:r>
              <a:rPr lang="en-US" dirty="0"/>
              <a:t>2 camera </a:t>
            </a:r>
            <a:r>
              <a:rPr lang="en-US" dirty="0" smtClean="0"/>
              <a:t>operations </a:t>
            </a:r>
            <a:r>
              <a:rPr lang="en-US" dirty="0"/>
              <a:t>you will need both an internal and external </a:t>
            </a:r>
            <a:r>
              <a:rPr lang="en-US" dirty="0" err="1"/>
              <a:t>firewire</a:t>
            </a:r>
            <a:r>
              <a:rPr lang="en-US" dirty="0"/>
              <a:t> port</a:t>
            </a:r>
          </a:p>
        </p:txBody>
      </p:sp>
    </p:spTree>
    <p:extLst>
      <p:ext uri="{BB962C8B-B14F-4D97-AF65-F5344CB8AC3E}">
        <p14:creationId xmlns:p14="http://schemas.microsoft.com/office/powerpoint/2010/main" val="405688278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Camcorders</a:t>
            </a:r>
            <a:endParaRPr lang="en-US" dirty="0"/>
          </a:p>
        </p:txBody>
      </p:sp>
      <p:sp>
        <p:nvSpPr>
          <p:cNvPr id="3" name="Content Placeholder 2"/>
          <p:cNvSpPr>
            <a:spLocks noGrp="1"/>
          </p:cNvSpPr>
          <p:nvPr>
            <p:ph idx="1"/>
          </p:nvPr>
        </p:nvSpPr>
        <p:spPr/>
        <p:txBody>
          <a:bodyPr/>
          <a:lstStyle/>
          <a:p>
            <a:r>
              <a:rPr lang="en-US" dirty="0" smtClean="0"/>
              <a:t>If you want to stream live, a camcorder is what you use</a:t>
            </a:r>
          </a:p>
          <a:p>
            <a:r>
              <a:rPr lang="en-US" dirty="0"/>
              <a:t> if you want to stream footage live into your computer you will need one of these </a:t>
            </a:r>
            <a:r>
              <a:rPr lang="en-US" dirty="0" smtClean="0"/>
              <a:t>options…..</a:t>
            </a:r>
          </a:p>
          <a:p>
            <a:pPr marL="0" indent="0">
              <a:buNone/>
            </a:pPr>
            <a:r>
              <a:rPr lang="en-US" dirty="0"/>
              <a:t>1. MiniDV camera + </a:t>
            </a:r>
            <a:r>
              <a:rPr lang="en-US" dirty="0" err="1"/>
              <a:t>Firewire</a:t>
            </a:r>
            <a:r>
              <a:rPr lang="en-US" dirty="0"/>
              <a:t> + </a:t>
            </a:r>
            <a:r>
              <a:rPr lang="en-US" dirty="0" err="1"/>
              <a:t>Firewire</a:t>
            </a:r>
            <a:r>
              <a:rPr lang="en-US" dirty="0"/>
              <a:t> </a:t>
            </a:r>
            <a:r>
              <a:rPr lang="en-US" dirty="0" smtClean="0"/>
              <a:t>port</a:t>
            </a:r>
            <a:r>
              <a:rPr lang="en-US" dirty="0"/>
              <a:t> on your Computer</a:t>
            </a:r>
          </a:p>
          <a:p>
            <a:pPr marL="0" indent="0">
              <a:buNone/>
            </a:pPr>
            <a:r>
              <a:rPr lang="en-US" dirty="0"/>
              <a:t>2. Hard Drive Camera + </a:t>
            </a:r>
            <a:r>
              <a:rPr lang="en-US" dirty="0" err="1"/>
              <a:t>Firewire</a:t>
            </a:r>
            <a:r>
              <a:rPr lang="en-US" dirty="0"/>
              <a:t> + Canopus Box + </a:t>
            </a:r>
            <a:r>
              <a:rPr lang="en-US" dirty="0" err="1"/>
              <a:t>Firewire</a:t>
            </a:r>
            <a:r>
              <a:rPr lang="en-US" dirty="0"/>
              <a:t> Port on your </a:t>
            </a:r>
            <a:r>
              <a:rPr lang="en-US" dirty="0" smtClean="0"/>
              <a:t>Computer</a:t>
            </a:r>
          </a:p>
          <a:p>
            <a:pPr marL="0" indent="0">
              <a:buNone/>
            </a:pPr>
            <a:r>
              <a:rPr lang="en-US" dirty="0" smtClean="0"/>
              <a:t>-RVP recommends you use a cannon </a:t>
            </a:r>
            <a:r>
              <a:rPr lang="en-US" dirty="0" err="1" smtClean="0"/>
              <a:t>Vixia</a:t>
            </a:r>
            <a:r>
              <a:rPr lang="en-US" dirty="0" smtClean="0"/>
              <a:t> HV40</a:t>
            </a:r>
            <a:endParaRPr lang="en-US" dirty="0"/>
          </a:p>
        </p:txBody>
      </p:sp>
      <p:pic>
        <p:nvPicPr>
          <p:cNvPr id="6" name="Picture 4" descr="http://upload.wikimedia.org/wikipedia/commons/8/84/Canon_HF10_fro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41" y="4379864"/>
            <a:ext cx="3545486" cy="2193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00180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Camcorders</a:t>
            </a:r>
            <a:endParaRPr lang="en-US" dirty="0"/>
          </a:p>
        </p:txBody>
      </p:sp>
      <p:sp>
        <p:nvSpPr>
          <p:cNvPr id="3" name="Content Placeholder 2"/>
          <p:cNvSpPr>
            <a:spLocks noGrp="1"/>
          </p:cNvSpPr>
          <p:nvPr>
            <p:ph idx="1"/>
          </p:nvPr>
        </p:nvSpPr>
        <p:spPr/>
        <p:txBody>
          <a:bodyPr/>
          <a:lstStyle/>
          <a:p>
            <a:pPr marL="0" indent="0">
              <a:buNone/>
            </a:pPr>
            <a:r>
              <a:rPr lang="en-US" dirty="0" smtClean="0"/>
              <a:t>The Cannon </a:t>
            </a:r>
            <a:r>
              <a:rPr lang="en-US" dirty="0" err="1" smtClean="0"/>
              <a:t>Vixia</a:t>
            </a:r>
            <a:r>
              <a:rPr lang="en-US" dirty="0" smtClean="0"/>
              <a:t> is recommended because…</a:t>
            </a:r>
          </a:p>
          <a:p>
            <a:r>
              <a:rPr lang="en-US" dirty="0" smtClean="0"/>
              <a:t>It has </a:t>
            </a:r>
            <a:r>
              <a:rPr lang="nl-NL" dirty="0"/>
              <a:t>10x, 20x, 30x Optical </a:t>
            </a:r>
            <a:r>
              <a:rPr lang="nl-NL" dirty="0" smtClean="0"/>
              <a:t>Zoom</a:t>
            </a:r>
          </a:p>
          <a:p>
            <a:r>
              <a:rPr lang="en-US" dirty="0"/>
              <a:t>External microphone for Is300 users</a:t>
            </a:r>
          </a:p>
          <a:p>
            <a:r>
              <a:rPr lang="en-US" dirty="0" smtClean="0"/>
              <a:t>Has a Remote</a:t>
            </a:r>
            <a:endParaRPr lang="en-US" dirty="0"/>
          </a:p>
          <a:p>
            <a:r>
              <a:rPr lang="en-US" dirty="0"/>
              <a:t>High Shutter Speed of 1/1000 or higher</a:t>
            </a:r>
          </a:p>
          <a:p>
            <a:r>
              <a:rPr lang="en-US" dirty="0"/>
              <a:t>3 CCD camcorder for better color quality</a:t>
            </a:r>
          </a:p>
          <a:p>
            <a:endParaRPr lang="en-US" dirty="0"/>
          </a:p>
        </p:txBody>
      </p:sp>
      <p:sp>
        <p:nvSpPr>
          <p:cNvPr id="4" name="AutoShape 2" descr="data:image/jpeg;base64,/9j/4AAQSkZJRgABAQAAAQABAAD/2wCEAAkGBxQSEhQUEhQUFRQXFxgVFBQVFRUVGBYXFRcXGBcWFxYYHCggGBolGxQUITEhJSkrMC4uFx8zODMsNygtLisBCgoKDg0OFA8PFCwcFBwsLCssLCwrLCwrLCwsLCwsKzcsLDc3LCwsLywsLDc4LDcrLjcsLCwuLCw3LCwrLCssLP/AABEIANQA7gMBIgACEQEDEQH/xAAcAAABBQEBAQAAAAAAAAAAAAAAAgMEBQYBBwj/xABFEAABAwEGAwQIBAMGBAcAAAABAAIRAwQFEiExQVFhcQYigZETMkJSobHB8AcjYtEUcuEzc4KSorIkQ8LxFVN0g5Ozw//EABYBAQEBAAAAAAAAAAAAAAAAAAABAv/EABoRAQEBAQEBAQAAAAAAAAAAAAABEQIhQRL/2gAMAwEAAhEDEQA/APcUIQgEIQgEIQgEIQgEIQgEIQgEIQgEIQgEIQgEKHbbyp0vWOe4G3M7BY2/u19V/wCXZe4TMvDQ4xyLiAPIoN8hfP18Wm0TidbKpOItJc+pAd7pLSQ1csHa632UiKr3N2Dz6VjuQJn4EFXB9BIWR7I9uadrhlUClWOjSe6/+U8f0n4rXKAQhCAQhCAQhCAQhCAQhCAQhCAQhCAQhCAQhCAQhCAQhVV737SoNJcRlkdTB4QM3O/SJKCyrVQ0S4wPvzWH7RfiBRpONNrjI1wDE6eBOjfieixHbntrVqOwN9I1mjiMOLPaAe6OQPUrD/xDTHeGZA7wLCCeIOXk481cHobu1VkrACs6uydYZLAd821MRjjhVT2ksFhbTe+ja2OeIDaWb8RdtmA5mUySclkLVeIpj8oB7tMR9UHkPaI8uACTdLi+cQhwzMAx/ToqiTRHUA655ePJWNNsBNZDRFFjvZBI4ASctcI+x0RT2M7ffNb3sh+I/owKVrLnsyDa0SQP1bvH6teq82q1J1iPdHL3uPyTT6yg+n7LaWVWB9NzXscJDmkEHxCdXzZcPae0WN+KjUIaT3mHvMd1acp5iDzXp93/AIuWVxirTq0/1AB455AyPIqD0RCpLo7W2O0mKNdhcfYdLHeDXQT4K7QCEIQCEIQCEIQCEIQCEIQCEIQCEIQCjXjbW0abnujIZAmJPBVN/dqaVnBAIc/gNB1P0XmN79pTaHn0tXCM41+GUAILq8O1jmlzn1nOcdGNJbTYPdDRr1MrEX3f1eqe44mNA0/IBSKdYOxNY/HoANXGTn3WnIa6+OEZqHVozOOkTJycWYwSYMMcA1zyACThxDfTNUZW0W2qHEVAZ3kQfFSKFsBY5hY0h2s8iCI55KTanNIIBqtIMeiqd8DMyBPqxlz8s41OhyQOWWxAmSZ4chwA2WpsNGgxmCsBhfmyvTJcWkAEtw6zmNR7WfKhs9HKZA6n6anwThq7Nnruenu/PporLiWadAaHQ45TBy9UTq4A6x7IPiFpXW+jZ2AUYqPcNjzMF7vZHIRvkFlKVOenHYdOJ+HVdfaQ3IePE+KgmuovrPIa0vqPJMMECd4A+aqbxsVWg6K1N7J0xAieh0K3nZntNd9GkwF7qdUtmqXUqju8NQHNaZGUjTUTnKzXartM63OaxjcFFrpY0xjcYIxPO2RPdGQ5mFRm/SePmIS25ztGZnQdSpNop06bIfm7iJMH3Wj2jGfzjJVVWri2huzfq47lRVnYbyLHg0YEe24CT0B0H2Vs7g/E220yGZWhu/pBDvBzQIHUFYS7rvdVOWm5Wwu67m0xAGe5Qe43FegtNFtUDDORbMwdxO6sFkfw6d+U9vAgj78lrlAIQhAIQhAIQhAIQhAIQSsx2g7YU6ALaZD38fZH7oL+3W1lFuKo4NHxPQbrzztN24c6WUu63l6x++ShWWvWtpfXNRuGmc24DXqE8GWdubhnvA8jBd9kNek7BV9E+mXO9HVovp1qmZP9jZrTjIGgGHpKDB3lexcTmqOvaCV6JYreLXVLa13VHQ9rrdXcypUcAyIApU2NezJoAYDvLg+CTnb2uqzve11nbaPQvc+bQykalIEu7tOnSBxta3SXHG4Zhmk0ZVWlkvWsyYeTIDZf3y0DMYcWgkzGkwYkCO3rc9SzVn0asY2EAwZBkBwIMTBDgcwDnsk0qKBAYXGXEknMkkkk8STupDKcLsgLgaSfp9Sdh9iUAXJwUoHeyHDc9eA5ea6SGZ6u47DoNuuqr7Ta5QP2i1bBQXvlNl5K5j2GZ5fRAomOv3quVHhubsycwzSeBcfZb8TtxTdSsGZCC/c6hv0c74DmozZJ4knPck8Sd0C3PLjJzOg2AHBo2Ct7oud1SHOyb8+il3NcUw6oOg/daqjRAQNWSyBgAaICnUaJJgJdChOniVcWOyCOXxP7BEaXsTTwggaRrxMiY5LVrOdmjnHJaNRQhCEAhCEAhCi2+8KdFuKo4NG3E9BuglKlvftLQoSCcb/dZn5nQLJdoe2uKWsLms4NgF3V506R5rE2u+aR9ZtfwrMHw9Ei+NF2k7cVasta3A33ROfXivP7xvKo73fip+Og9xw2mpSdlHpqZLZ5vpOceHsJq33ZXYwvc1laj/51NwqMB5vbmw6ZOAKNSc36zdotL/Wcwx7wzA6nbxKKludWw46j34cmh7nOwjWGgnIdFP8ARMObS4HPI5k8gRxmFEr3UQchhOsHTimpebGqvb8QLXaLOyzjDRphoa/0ReDUAyguc4uDY2nPOSZhZ+w1qlJ2Kk99N3vU3OYY4S0gqPZgdHa/FTw2FWXTJJc4lzjmS4kkniSdSkl2wSS6fv7zT7aQA73lx/m/bTqgRSpzntx/bj106pVW0Bogf1J5ndM2m1quqVZQOV65KjoPE/8AdJ1zJwtG/PgBufvIIOiXZDTUk5ZcSdgmqtojus8XaE8h7rfieWiar2mcm5N4bnm47n5bc3busDqroAy4oG7PQLyA0T0WvuW4wyHOzd8lMum6W0hkJO5VxTpohFKkplChPIcUuz2eddPieit7NZ4gnwGw/rzQJsll4iBsPqf2+xNXJXJUVd9n3w4cyB5rULMXAyS3+afIOP7LToBCEIBcJjM6Jq1WplJpfUc1jRq5xAA8SsLfnbuxmWxWrjg38un4kkOPkQgtr/7YspS2jDne97I6e98uq80vm/X1HFz3FxO5+8lbO7bWPe7mEc6gJ+LE22+rltBitZqtnPvtLi0eDHf9KoxNqt0quqViV6Pavw3pWhhqXda2VR7jyCRyLm6HkWhYS9rkrWZ+CvTdTdtIyPNrhk4dEFepditNSmcVN7mGIJaSJB1BjUHgU2ympNOkqFmH5loa7i0Q09WjJp6ZchqpNnHsu04xOXJFKgpbLOdvLipfV56vN8RXWAO0yPsnWOR4hIrWIvaQO7UbsdDOnVp2O3mFdUGgiR99VGv21U6DBUe6HD1G7v4sjgeO2RRGRo2vOdHNPeadWkSCCNtwnn2rFoYPAqgt1udVquqnuucZ7uURkMxyjNdp273hPMd0/sfJBavlNucBzPyUH+MHPyH7rotwGjZdsXRA/wAO/wB6oJboEF+p9VsgE+J9VvPyUS2F899pbsAQQByH35qI9xeSSSSdSc1ouz1yudmS4M3AJE+CCPdFzOqmTk3crb2CwtpgBoj6qHdk0agoVMwZNB/vAasd+sfEK/ZTRHKdNTLPZ9JHQfvySrNZ8+fwHVWNJkfU8UCqFKOv3kE/KblGJQLlSqlie2kKpEMLgMzn3sg4DhMeaRQsT3BhZmXPLA2NmtkuJ2Ewn7VUf6N4qOxOdaMJPEUcUkDYA4BHNFXnZhndJV4qvs6yKU8SrRAKDfN6Ms1F1Wocm6AauJ0aOZU5eU/idexqWgUQe5SGY4vcJJ8AQPNBme0d/wBW1vL6roaDLWA91g5DjGpWYtN5tBgZnh/T94US/rzM+jZ4kfTmnLjwURjf60gzE4snAszOQM6qidSstZ8d1rCZAD8iY1yn78DDFa76oxHunCTizj1QDIBzIhwKerXhUf7WERAawkAab67cePEphrdwXA8Q9wPz5DyQIstvqUHhzHPpvBgOaS0g8JHyWqt/4gVrTZv4e0spvzB9LhGIxxA9U/qbB+KzTWESMnAnE5r85MEHvajXnoDsobqJB7gdx9GczAjNrgIdqTGwCCwoOa4wNeH7cVZULOsyMxLT0K0PZ28hUPo6mVQafqA36qi0pWeFIaxPtanadnUEG0H0QNT2QJeBwA9Yc9unQLy2+bZUr1XVKhzOg2a3ZoXqPaQfkFo9pzGf5ntB+BKxdqueNkGSkpQerivdpGyg1bEQoI4clNEmEuhYi4xotLdt3NptL8MkDKdzsPNB24LhmHP01A4/0W0s9AAAAZKHcVM4IIggwRw3A8iFdMp7BVFXft3+loODcqjfzKThq17MwRw3HQlWXZ6qa9ClVIgvYHOjQEjMBO1qRNOpBjuO73PCdEx2JqTYbN/dgeRI+iC9Y0AQErEmi5JxKB7Euhy7YKHpXhgIGhJOzZaDHE94ZcxpqmojKSYykxJjcwAJ6BBd0beaVOztkhj3ve/DqW03M7o5Gc+McJUe2Wo1X4oDRJwtG2IyTzcSZJUA1ScIJkNBDRwBMnzP04KTd7MT2jiQit1ddPDSYOU+alLjGwAOGS6gF8939bsTq1Y+057/ADJI+a+g3DIr5nv0/kP6QrBk6HeeCdSZP34qRe7jA4YXR+6Zsn9onr0GQ6O+ioqKNpe2MLiPl5HJWNjvp8w4A/Aqpp7JVmOYUGvp2sJ54DhDs+R+Y4KrpOzHgrhjhvmsftbFfWo4SIGekD2wP/0+fyaqtJAcww4d5pHJaIWGnUbAJafqNCJ8FROaWVHNcAM4IAgB2sgbAjPqtS6jc9k7wFqpYjAe3u1G8Dx6HXzGytbVaQ3JuZXmlkthstYVWnuP7lUcjofA5+fFWN9dogwEMMuO/BaDnavtC2m+k2MWGo2pUAMGGnQHjv4BSbNf9hr5CqaTj7NZuD/WCWAdXLze1VS9xccyUmkMvFTR6rWubEMTcL2nRzSHA9CNVU2q6I1ELFWOq6mcVJ76bozLHOYT4tIWl/8AHrZTYx5eys13s1GtkRE5tiddTKuobo2L80t6K9fRGJjCQGt/MquJAaAPUBJ0zz/w81j3XxaHVHPBYwu4NHdHKQc0MbUqvY2q9z25uIJynmBqeZzUV6Ld1rpzUFNwfLx3h6vqMGR3Mgq4szAcvE8+vx8lkez4ABjLvHIcoH0WusJ18B8z9VESbR6j/wCV3yKouwVT/gKHR3we5T6toNUup0z3RLalThxYzi7idB1yTV0UW06ZYwBrW1KgaBoAKjoCCyxqRd1n9LUDZAEtxHcBz2syG5l4+qivAbTNR4c5uLBhbIJgY35ggiGwB+p7eBBsLRajRaymDNWniY4kDuxVo1JjKcXozHEEOOoBKeba3UGsYO8cLajXmIBeyzOmBqC5lXIcVXhyi04AgCAlhyCU1yveydHHVx+yzfi7gFnbNTNR2FuQ9p30C3V1MDGBrRAGgQXocuqMx6dDkDi+d+2VjwPtNOPVe8DpiJb8IX0QvJPxVuzBaRUju1mZ/wAzAGu/04PiqPEaVSHgqbeBlo6kfBQLfSLHke6f+yfrVZY08/oUFQDoug5pC4gubJaJHMK2s1s4+ayTXkaGFKpW4jXPnosXldbmx2kJi/G4nAjKQATzzwnqD81RWW8W8M+Mx9CrNtbGxxGw+IzCSYhL2elpkHUiOjh/ULO1AYz1GR8FpbPk5w6OHjl9PirntJcrHXZQtFNjWubVLKpAALsWIS47mWs14rY84JS7PTc7JrS45mAJMCNgl1GYU3Y7c+k/HTcWO4jhwIORGQyKgXgI1BB4HI+Wq0Fo/sqQgDumQCdRh4lO2PtIaoi00KNXTvf2TjxzALZ8AmbW5jnk02uazCAGuIJBzxaEiPV8lRV0tSrOyKto6lWVAwJ4KDRXEe6OZJ8yT9VbXpaXNbSY0lvpq7aTnNMODS0l2E7E4InaTEHNU1yiGtHABWV6nvWT/wBTP+iog0VnY1jQ1gDWtEADIAKJZDk7+8qf/Y5SGuUOyu7p/nqHzqOKC2rWlj7OykQ7Gx73TkGkOIIM6yIbwzb0mKXk5kknckkk8yTmTzTOJdDkDuJKosNQ4W6bnh/VNUaZecLfE8P6rT3Zd4aAAED102INAAC0VnbCi2alCnMCB9hTwKZYE41BJVB23uX+Ksr2tE1GfmU+bmgy3xBI6kK/Qg+Te1Nj/wCYByd9CqGxuxdw6HiYiN817j+KHZf0VQ1mNmjWJxiMmVDr4O1HOeS8RvawGi+PZObT9Oqok/8AhAiDqMiWmRP3wUSvdjxp3vgfJWV2W/0kNcYfsSTBzB3B4u3ygZZqwBnUeBEHPMZHkgyn8O7TC6Rrl8uK41jgcsiOGo8FrH0Gn+uai2iwztPCc/nmPBBSOtpiCynPvYMJ/wBJAPkrjs/U/KqHgT/tCrrTYnD1RP6Tn88wrXs9ZHua4YYk4jJ2EAeJPdA3zQTKWTwBswjyLY+a21lZjuK3A/8ALqscP81I/usW1vf/AMMn/Ecvg2fFbKz1PR3Db3H26tOmOuKkPqUHktrUIDNP2mpJS7FZ5g/qH7n5KCRZrHlk/C7cCCPJOxUbsHD9Jg+WnwVr2U7P/wAdXNLHgOEunmPBLve4K1kcBUc1zXThIOoAnTbbzTRTWc9R1Vi31T0PyVfRU9unl8wg0d2bKdeBl9k/vZ8qb1X3cdFNr51LJ1efKmf3QX7HKHYXTTaeIn/Nn9VHvm8xQpOcAXOjutHlJ4NkjNSbO3C1reAA8ggkBLpMLzhb4nh/VN02l5wt13PBaW6buDQED91XcGgQFoLPQhIstGFNY1AMan2BIATjUDjQnAkNTgQPoQhAxbrIytTdTqNDmOEOB3H0PNeDdvOx7rM8seC6i4/lVPoeDx8den0AqntTc38ZZqlGQ0uHdcROFw0MIPke33e+i7eJ7rh8OhUm7ryAMVJzc2am4aMiI04L0PtT2PrWNjPT+je18glmItBGxxAHMQfNY51zUyTJcOBaA6DzaSJHjPXRUSqMOBLHNcA5wGcGAC4EzloDvsuuBBgg7bTr03zGSqHXW9p7rxGebSRy9V0E5fNWFCtXAA9KctJDT+yCT/Dl+oaBMd+NYkCNc9v6GLGjVp0Q5je8CA9zjEtblLag2ORAHE8lUFhJmpWcZ1DYBdrrAncpwNEYQ3CwGcO7j7zzqT1QLa8uLnnVxnoNh5K7/EK0/wANdViscxUrONqqjg2DgDh/ib/8ZTNw2RhJrWg4bNR71Q+8RmKbR7RJjIfULIdpr8fbrVUtFTKThYzZlNvqN6wc+ZJQULla3aO6PH/aVWWj1irOweq379kqDY/hOf8Ajv8A23/Iqx/EvL0PR/yYFWfhS6Laf7t3yKsPxNdnR/lf/wBKn0YGgp7dPFv+4KvoKezTxb/uCo0NgOYUyo4+ms8NmKdU8gT6MCTsNVBsWyu6B7o6IIl6Uvy41c+pSDjxHpGkjkAAcla0wXHC3Xc8FBr0XVH0msGj8TjsAGOAnxIWuum7g0feaB26bvwgfcrSWWjCZstCFYU2oh6mE+1NMCeailwlNXAlBAtqW1IalhBIQhJcUHS5M1aqHuUWs5BSdq7C21UX0anquGu4OzhzC8Jv26bRYXEOirT2eOHPdp8xzXv9qKy192FtQGRKo8boXgx5jME7EfVPOLd4+Cs767Mhrw+mIIMxsspe+bSDqDoguWkbR8E9Qw5kmY1DdTkTr0B0lY6lUI0JHQqRTt9Rujigu75vN9Q+jMNpskMpt9UHME/qPMrM0zr1/ZP1LU5zpJ1OfOTmo72SSBxKDhpl7jhE9E5YnkPAJO4IPQ7bKTc1rbTeA+cDoFSIxQJ9UnTMg+C03a+4adnZZ6ravpKjz3jAbLSO6YmTHE8eSCouS2mk97mzOGBEj22k6cpVr2ovQ1/Qk+48/Fo+iz9CnmT8M8/JO1iSQYygjWYyMDyUDNnVg3Ty+BCrrKrFo7p6FUX1jVzRJMNbmVUXawugASStxdV14Wg6u3P0CgduW7cOuZOpWnstCExYaEBWdNqBdNqfaEhgTrUDlNOhNtCdCBbUoJLUsIFNTgSGhOAIFkpJKCUglAl6jVApDky5BArsVRbKMrQVGqFXooMXeFjnZZi9blY+cTQfvivSrRY5VRa7sRHjl5XIWEhrO7tCp61hI9kr2C23RyVFbLl5IrzF1Apl9N0yJW8tVzcQq6rcyDJBh4fCE4ymcogb75rQVLoKjuux3BBBZVIT4qyE6LvdwUyzXQTqEFTZFoLru59XQQPeOnhxVhdVwMafVz1zk/NbK7ru0yQNdn7nFNoGpgAuOpha+x2eAm7DZIVpTYiO02J9oSWNT7GIrrQnWBcaxOtYg60JxoQGpwBANCWFwBKAQKASwkBLCBJSUIQIKbcuoQNPTDwhCBl7VHqUwhCCFWojgq+0WVvBCERV2qxM4Krr2FnBdQgr61iZwTH8EzguIQKbd7OCl0LG0IQgu7FZW8FfWWzt4IQgsaLApbGBCEDjWp5rUIRToanGhCECgEsLiECwuhCEHQlIQg//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0" name="Picture 4" descr="http://upload.wikimedia.org/wikipedia/commons/8/84/Canon_HF10_fro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0244" y="1262307"/>
            <a:ext cx="3545486" cy="3966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32114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Devices </a:t>
            </a:r>
            <a:endParaRPr lang="en-US" dirty="0"/>
          </a:p>
        </p:txBody>
      </p:sp>
      <p:sp>
        <p:nvSpPr>
          <p:cNvPr id="3" name="Content Placeholder 2"/>
          <p:cNvSpPr>
            <a:spLocks noGrp="1"/>
          </p:cNvSpPr>
          <p:nvPr>
            <p:ph idx="1"/>
          </p:nvPr>
        </p:nvSpPr>
        <p:spPr/>
        <p:txBody>
          <a:bodyPr/>
          <a:lstStyle/>
          <a:p>
            <a:r>
              <a:rPr lang="en-US" dirty="0" smtClean="0"/>
              <a:t>You can use </a:t>
            </a:r>
            <a:r>
              <a:rPr lang="en-US" dirty="0" err="1" smtClean="0"/>
              <a:t>Ipad</a:t>
            </a:r>
            <a:r>
              <a:rPr lang="en-US" dirty="0" smtClean="0"/>
              <a:t>, </a:t>
            </a:r>
            <a:r>
              <a:rPr lang="en-US" dirty="0" err="1" smtClean="0"/>
              <a:t>Iphone</a:t>
            </a:r>
            <a:r>
              <a:rPr lang="en-US" dirty="0" smtClean="0"/>
              <a:t> or any android device</a:t>
            </a:r>
          </a:p>
          <a:p>
            <a:r>
              <a:rPr lang="en-US" dirty="0"/>
              <a:t>The mobile device camera will have blur in the bat and pitching motion, because you are not able to manipulate the shutter </a:t>
            </a:r>
            <a:r>
              <a:rPr lang="en-US" dirty="0" smtClean="0"/>
              <a:t>speed</a:t>
            </a:r>
          </a:p>
          <a:p>
            <a:r>
              <a:rPr lang="en-US" dirty="0"/>
              <a:t> If you have bright lighting you will capture better footage. </a:t>
            </a:r>
            <a:endParaRPr lang="en-US" dirty="0" smtClean="0"/>
          </a:p>
          <a:p>
            <a:r>
              <a:rPr lang="en-US" dirty="0" smtClean="0"/>
              <a:t>It </a:t>
            </a:r>
            <a:r>
              <a:rPr lang="en-US" dirty="0"/>
              <a:t>will also be 30 frames per second compared to the 60 frames per second that you are used to on your analysis system</a:t>
            </a:r>
          </a:p>
        </p:txBody>
      </p:sp>
      <p:pic>
        <p:nvPicPr>
          <p:cNvPr id="3074" name="Picture 2" descr="http://regmedia.co.uk/2012/11/06/ipad4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2404" y="4191000"/>
            <a:ext cx="4699454" cy="2415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29590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Devices</a:t>
            </a:r>
            <a:endParaRPr lang="en-US" dirty="0"/>
          </a:p>
        </p:txBody>
      </p:sp>
      <p:sp>
        <p:nvSpPr>
          <p:cNvPr id="3" name="Content Placeholder 2"/>
          <p:cNvSpPr>
            <a:spLocks noGrp="1"/>
          </p:cNvSpPr>
          <p:nvPr>
            <p:ph idx="1"/>
          </p:nvPr>
        </p:nvSpPr>
        <p:spPr/>
        <p:txBody>
          <a:bodyPr/>
          <a:lstStyle/>
          <a:p>
            <a:r>
              <a:rPr lang="en-US" dirty="0"/>
              <a:t>you probably won’t be analyzing “bat path” with the iPad for example, you will be able to analyze bigger motions like posture, negative move, bat angle or pressure between the knees</a:t>
            </a:r>
            <a:r>
              <a:rPr lang="en-US" dirty="0" smtClean="0"/>
              <a:t>.</a:t>
            </a:r>
          </a:p>
          <a:p>
            <a:endParaRPr lang="en-US" dirty="0"/>
          </a:p>
          <a:p>
            <a:r>
              <a:rPr lang="en-US" dirty="0"/>
              <a:t> </a:t>
            </a:r>
            <a:r>
              <a:rPr lang="en-US" dirty="0" smtClean="0"/>
              <a:t>It’s </a:t>
            </a:r>
            <a:r>
              <a:rPr lang="en-US" dirty="0"/>
              <a:t>a great “quick feedback” tool, but it’s not your “end all, be all”.</a:t>
            </a:r>
          </a:p>
        </p:txBody>
      </p:sp>
      <p:sp>
        <p:nvSpPr>
          <p:cNvPr id="4" name="AutoShape 2" descr="data:image/jpeg;base64,/9j/4AAQSkZJRgABAQAAAQABAAD/2wCEAAkGBxQSEhUUExQUFBQVFxUXFRcUFxYUFRQVFRQWFxQUFBUYHCggGBolHBQUITEhJSksLi4uFx8zODMsNygtLisBCgoKDg0OGhAQGjEkHyYsLCwsMi0yLC4tLC40LCwsLS0sLyw3NCwsLCwsLCwsLCwsLCwsLCwsLC0sLCwsLCwsLP/AABEIAMIBAwMBIgACEQEDEQH/xAAcAAACAgMBAQAAAAAAAAAAAAAAAQIFAwYHBAj/xABDEAABAwEFBgIHBgQFAwUAAAABAAIRAwQSITFBBQYiUWFxE4EHMkJSYpGhFCNyscHwU4LR4SQzQ5KiFWPxFqOywtL/xAAZAQEBAQEBAQAAAAAAAAAAAAAAAQIDBAX/xAApEQACAgEDBAIBBAMAAAAAAAAAAQIRAxIhMQQiQVETYfBxwdHhMoGh/9oADAMBAAIRAxEAPwDlCSCmtFItTTCcoCKSkQkgEAkpyk4ICITCEBANRTQgGEiEShAEIhCcIAhJNBQClCEQgAphEqN6EBIhACz2OyvrOu0mPqO92m1zz3hoKtqm6Fva28bJXjowk/7RigKJwhRKyVqZaS1wLXDMOBDh3BxCxwgEhOEkAShATCEABJOEFAJJF1CAyJylCcIUEIAQgCUlJCASSaIQCTIQmgIkIhOEigEiEwEFACEShAOEikXKBcgJkqJevfsTYNotjrtnpOfBhzsqbfxPOAPTPoug7P8AR9ZbGwVto12uj2A406U8p9aoegieSEOd7I2PXtb7lCk+odbo4W/jeeFvmV0/dn0SMbD7bUvnPwqRIZ2fUwc7yjuVU7Z9K1OizwdnUGta3APc24wfgpCCe5jsqzdf0m2mjXJtL3Wig+C43QHU/iYBkBkW5cuoHdNnWClZ2CnRpspMHssaGjuYzPUr0yvDszaNOvTbUpPD2PEtc0yCP3ovcCqZKbeXdmz25l2szijgqtgVGHo7UdDgVwbezdetYKtyqJYZ8OoPUqD9Hc2/mMV9JLx7X2XStVJ1GswPY7MHMHRzToRoQhT5blNbTvxuVV2e+calBx4KkZTkypyd9D9Fq6hRJhOUkKIJymUIBITQgJAJwkmgAJKUJIAKEIQAhNRQDQEJFAMpJwkgAoCRcoFyAkSoOervd/dO1W2DRpkM/ivllPydm7+UFb5Z9ztnbOaKlvqtrP0a/BhPJlES6p5yOgQlnPdg7tWm2H7ikS3Wo7hpDnLzn2bJ6LfrJuNYbAwVdoVm1Do0m5Snk1g4qp+h5Kr3k9KtQjwrFS8FowD3tBdGQuUxwt857BaM6zV7TU8Su9znHMvJc+M4g+qMeislpVsLu4N/3h9KBYzw7DQFOmBDXvaGgDS5SGAHf5LndsrWi1Hxa1R1QmYc8zrk0ZNHQQrTaVmcxl+lJIgmYJEYyMMQvLYrYTL2ZTNRjcCw/wASn05hcpNuNxMZVOK7eSzse60N4msc7UEm8OxyBVFbbG+zuMcTDgZH/F40PX/wtjdvEWtBNx/J16Ce4xkqjtW1Kla+A2S+ZgE4dB8sV1jU1cLOcJ3uiz3M3wqbPqzTvVLO7GrSM8PxsJwD/oQIOhH0DsPbFK1Um1aLw9jsiMwdWuGhHJfLlOzvaL7cspEH5hWm6W9VfZ1W/T4mGPEpOMNqD/6u5O/MYKuLSs7PmmfTG0doNoU3VHh5a2JFNjqjsSBgxgJOa9THSAeeOOGfQ5Kk3Z3io22iKtF0g4OacHsdqx40P0OYWbalqr0XCqwGtQAirRa0eK0T/nUSMXxrTOJA4ccHQhY2uysqsdTqND2PEOa4SCDoQuH7/bgPsRNajNSzE46uo9H82/F8+Z7BtSpWtFmD9n16LXOIc2o9viMLMZGGR8jEEYZiypUyWBtS65xaA+BDHGIdDTPCTOBQp8qwhdM9IPo5NK9aLG0mliX0hiafN1PmzpmO2XM0KCEIUKEoQhATCYQUQgBJOEIBQmAgoCAEihNAJCRcoOdzQEryg5y2jd3cK12uHXPBpn/Uqgtkc2M9Z30B5rdW7H2VsiHWhwr2gYtDwKj50NOgMG/iP+5CWaHu7uZa7ZBZTuUz/q1ZYyObREv8hHULeKe7ezNlNFS2VG1quYDxMnD/AC7OJnHV0xzCod4/Sbaa0ts7fs9M4B2D6rh39VnlJ6rQ/Cq1HlxJe5x4nPJLyerjmpqRjWnwb3t/0rVqv3djp+A04BzgH1TyusHC3/kVqzdmWivfqPHiv9rxHE1T88R2JCu9h7PuiGhrKgEVCRxh3PEZco/RWdq2e9rZpklxIvEGXEDlIjyXaCr9Q43yaJYwCYaSKgPC15wOEFgPsnNWVnIqAAOLDPYtOocF7dvbJDm+JIbUBGctNTrzvDn+qo7XRc6JIvRBz441cR+eC55oKb53NwyfHsbLStFOm240F5zOJOOpvH9FqFqH3pc0XCDPCIAPMRMK8sdhqPZJLYBjhi/lmDksVJpo4l86Yghx588BOcr29L0irUzhk6m9l4Kex2O+STiBiQOJzhmQ3qtwsRAhlCmG03iW1GOF8kes119hAd0ce2UCrtlgD/vWAseMSAIJ+Jowx/NYLFtIs4mGS7/MYDdFTD125FjuwVywp0iwmnuWb7PdJEg1TJq0h7TcS2o3ANLozjAmVQ2xzDBaADjGEOYRzGRHcL2v2vUjw7PS8Kc7vHUcdSSYPnieqhs3YRc8ms4jXPEzjJJXJJQVydLydXPUqXPgnu9tqrZKorWcnxMqlI4sqt1n6m8Tgfr3jdDeqjb6V+kYc2BUpu9em7kRqMDDsj3BA4ZtLYN2H08QMdHFpGo5hV1l2taLLaRXpuDKg1A4Xt1a8e0DqD0ygLEoKtUXaMKW9Pk+lbNsrw65q0nljakmtSiadR5GFVuI8OpOZGDhmJgi2Wo7jb50toU5bwVmgeJSJxb8TfeZ1+a2xpXE0Ncx9IPo4FS9aLG0B+JqURgH83U+TvhyPfPp6EKfKDmkEgiCMCDgQRmCNCku5+kLcFlrDq9ABlpAkjJtaNHcn8neR5jh9amWktIIIJBBwIIwII0KFshKSSFAZyEBBQhQQAiEBAOEik56jiTAxJwAGJJOgGqAb3LESt13e9GtqtEOq/4amdagmoR0p6fzEditrNTZOxsB99aR2q15+jaX/HzQhp27no7tdqhz2/Z6R9qqDfI+Glgf913zW4/Ztk7HgvPjWkYgGKtacYLWerS7mO5WpbwekO2Wo3KZNmpuwDaJvVXTo6rmP5QFSWLZgk+K4M9pwBvPgmLzz7OJGJ5qW3wiNt8F/vL6R7XXltP/AAtI6sN6o4Y51RgzT1RI5rSq9VzXRHG8yS84knVzjiTM5q92pQosEMvNcIEkm66cxB7TIw/StqWcVRdeYcMGP5/A898j+zJQkqcv6OL3lUjy2apdqG+BUuzIa7hPUOGmq2ajQbUpgxBOR0Ot0znmFr9kBp3mGmbwOBGEeX7mexVvZ3QBiWiAS3KDHLzKyp+KPRPRGGzM5qPaWkeuzC9qW+64e13let+2qrobTaGuOGrj5DT6oosvjSfkT/dQoMLXyHQ4erIwLsi104gESFXrXJ5ozmnUjMzYlV4LnuF85A8Rn4naLXwwio9rxdc2ByjD8l0HZ1rFRuV1zcHNObT/AE6/sVm9Gz6bm3y4MqAcJ94e6QMY66fRYjkd7nfRGrKShUIjIOaIBwDajc7rtAeR7+fl2va2QHNeWEjFskGewz7rFTqOAHCZ5HAeTsl57XSvOa10Nc6fWwaIyC9mHqXDg8c4apX5+jBV2m57pYSwkAQeQwEECFNmynvZMMJ90GHH5CCV6KNha9sUxBGDgfWDhmDz6FXDK1JkQWxqDg4dOcrr1Gd4lG7lfrhHTDBZG96r2a9sevccbpJdlceeF7Z4mDDhdgDPTJe22WVtZksMNeSLomWuAktdOAOBw+Se1KdNzQ8AX5Hwl3IgjIheek4gl197CYvZEGMpu/mQpPC8m0v1HzKDLLZ1qZQp+G4m9nlI7Dko2mi2tI9YZwHCR1AcJCrW1oMEyNdZ+ajZd43tnw2UwxuJm9J8xgD3VioYY6VvZe/I9T2MNJlax1hUp1HU3tM0ntaTfPu4YYjMGQZXcvR/v0y3t8OoBTtTBx08g4D26c4xzGY6jE8nFJlspeJTBa4Eh7BjxDGW5Y4z5nVVAFRlRrhVLHs4mVQHB0gSG8Izz7rnOCa1RNqVPSz6la5SXP8A0cb+fbfuK4u2pjbxgcFVgjjb7pxEt6yNQN+vLibGVwX0t2VjLe5zRBe1pdyvQAT35rtG2trMs7Lz3ASOEZud+FuZ84C4HvztR1ptJccA0Q0ZxJJMnUmZJVKjXElKEKFM4SUbylQouqODGNc9zjDWtBc5x5NaMSVCkXOTpsLiGtBc4mA1oLnOPIAYkrpG7folrVAH2t/gNP8Apth1UjqfVZ/yXTdibtWaxNiz0mtMQXniqO/E84+WXRCWcj3d9F9prQ60H7NT5HirEfhyZ54/CtjrbV2TsaW0miraBgbsVa0636h4afbDstY9KO8W0G2h9nqO8GjiaYoy0VaRPC51TN3IjAAyIWi2Cxh4OWEYDrqsymoq2YnNRVs2nb/pCtlsJa0mhTPsUSb5Hx1cz5XRitWdTu4EFp5H81abNoMpNNSq1zml9xjWmJIEkk8sllqUhWbHquHqnl0PRLtGVkVlZYMDwkNqAgsJm67QsPKQSrOwPaQWlpLHE3hjLHY3mPI54w7WY0VbWspbHPXQggrK2u8uvSQ6ACRILo1dzKiyJcndWuDLaKzqVSDi4Nd4ZAg8WDC8OOEAOzxyWe1VGm7DboaxreIetA9YluRP6LztpSZMk6k4/NeinRIykfUfIrnn6rXBQSpIxOGptmN+MRmTgcCCdIcMJVvs6zyeLicG8IMO48MADgcLxGhMKufZZzbE6tw+Y1Vm+mSwH1ngYmYL2x7QOZ6q9LnhB7jGtD3LSx2mDdLnvJxAdiRjiKrCIYOs4ZrzbQdTfeLSMDAPvCYE9YVcx5eIqOfA9hziMuhwPkvXQtWlNuAzcSGME6ScJzw6L15JrN241f34M55RapEGVXNN4OIOUgnLlI7ary1qxdUa1sl7yBLjIxMYnMq4+wh7ZgD4mEFvbAwPovBVseAGAe03mPGBkGeLkeXYDv55Y5QlUzzRjv3cFv8A+n6LQC8OeSQJkjE4YNYQB9clQb27KFFrHAm4TdxI4SRI/lwOeIj5WVLel0XKtIudkS04OnOWnL5qs29aTabjXghgJIYDec45AudGOBOA55ldJShR3nKCjuU/jlsEgioMjAF9vu1ATxdCFitdpLjg0DuZPkICsHlgNy+38LsQOhMEDzhOrSOAIuubgwxgdLjp+UrWLLkjtdI8bbbuS38fZWstkYFuPXEfLmrazUb7L11wGV6DdnlJCi2kwS4tirTM3Ti0/CRHmD815rRtqo8+GAWtnBoxGeE4Svqxgq7ePZFGLX36MlqsxdAODxg13vfA7l0PzVZ9kGM32Tg4A8JjnoVZ17Q6BkIGIcQO3rCFtW7G5VptMPez7Ow5OeCKjh8FKZ8yR2K+fkcNVWdMeSbVJWa7sy0eE0MpMwJ5kue48ozJ6Yrbdj+jepaIdWDrPTPs4OrOHO7EU9DLpPNozXQth7r2axNL2gBwEPrVSL3UGpENmPVaPJebam9rGy2ztvn33ghndrDi7u75I8u1RVHZY23c3Z7dlbHsmz6XA1lJp9Z7jLnnq8y6oeg+ip9rb3k8NnbH/ceBPdjMm9zJWqba22Jv2ioXPOQOLj0a3QfILV7dtqpUkN+6Z0PGe7tPL5rkdjZN79rhnhNc41KopAkTedeqOc/jOmBauf13Fzi52JJk/wBllgDL99VieoypGFNSwSUKQY2YGq+hfR7ulTsNBri0G0VGg1HkYtnHw28mjDufJcG2KWivSv8AqeIwO6NLgCfLNfUFkfLR2APcDH+vYhAzMokKSFCGsb67q09oUDTfwvbLqVSJNN8fVpyI1HUAjhNssVSg40a33dagSBe9Ugxwzq0gAtOo5FfTTmrTfSDuc23U7zIbaKYPhuOAeMzSeeR0PsnHIkFVkaTVM47Zto8BYLsPOLXAktcYBLT+q8JtNRrnt0gx5Io2RzatwhzXtdBa4cTXNOLXDQhe+0CTLZAJ9YENc3GOIkdV1wdLq2vg8/biSXP7ELLYqjgw3hJEwcz3PNYaJIBDQS8vuw0ScNIz8l7qluuw5rJAAu4gQScJF83mwDyzHZeTaFcEeKCGPJxGV7qI1H5Lp1HRxUNUL25s6Y8rupV/oz03C9ORLJ8+y9FLiDJxx1wP91RU7Q6SQRlB1nsD/VZ6VqcABlGWn54L480epGwGpg4GT3GA816KjQWNEZx1VPTt5OGGPSJ89VdUHCGnIgDpp8l52WjyVWTeABvZgGTfEZA6HNRp4UmeG4MqNc714E3oBEkENdwx2jFWT7OHY/XI/MZlQq2MEcQx1OV7ke6+l0fWrEqlx+fjPNmwOTuPJ5rRtFrC8C7LmR4dKHSb2LxBIAjIEzMd1Ox1gQL0EGSHREGMG3QJHdxleO1V6Vnwa0l5HnHVywUaD7RD3uuNbq3CBqB7x74LfUdV8u9Uvv8Ag3GLScau/wDh77VQa4YNBkwCTqdAdFU7ef4dI+yZADhne9tj+kY+WuKzMaKZuXg+mTwvktLZ9l2Y84PcaenaVOQA8cQkcQ4ajcOFxxF4aGdPlzxpwdSOUYqLKOhbg1g8Rwe0YOYWNN8EzwEQWu89AVY06gFV1HF7R6pzIbEhr+mg8hyh0Njtdm0Aggghopujk6MHaYgA9tNh2NsF9fChTkTjUJu0mnIzUg3nYEcN53OF7I+zOVqUdKVlM+yg54QMHTjHuu5hWWw90a1pg02tFI4+LVbDD1YM6nlA+JdD3f3Bo0iHVf8AEVRBF5sU2nAgspSRmJvPJPIhW2094aFDAHxag9lh4R+Op+jfNWWRtUuDjDpm98j/AD7K7dzcaz2XjjxKjcfEqwfD/ADw0hBOPrRqV6Nqb00qUtpAVn88RSHc51PKAtU25vBUqgms8MpjJg4KbfLU95K063bxk4UB/O8YfyszPn8iuVUetKtkbPtzbjn8doq4D1RkB0YwfoJWp27eB78KQuN950F57DJvnPkqmo4uN57i5x1diew5DoFB71bNUM5yZJOZJJJ7k5qD6ixueokrJRuKxOKZKiUAShCEAMwMjTH5LuW4e3D4dKnUM32k0XGONl94awdWhsDzB0nh7grrd3aVxzWVHEU7xLSCYY90YwCOQ1GICgPpJrpUlrO623fFBpvI8RmeLeITAqQ0kCfaGhxyK2VCAVje1ZQgvA/coDnPpF3ONcG02cH7QwC81udZrRgR/wBxoy94cJ0jlFS3tDgYGI4hHC4+80Rgeh7FfTVWmCMM9ORXIvSduUIda6DcDLq7AMj7VZo/+Y/mzmeuPI4vYzOKkqZz6uTUxDzlAgt1EYj9FXWCw1Kr7uLiOXFh+g7q12CfBe6oWFzGi684G5eiHgaiPoVsGy6opuNHDHFjxk4HGHRrGv7Ppp5bc968eDltCora/JrlXZd0Xqcy0w4OIaQZjoJnQrziWkgyCIvB4ggnpyW07drUw8OJYHkglpgwRk5xjg0F7SAcpmj3htLH077gW1Gxd0DrzsWAn18CXYCBGBM4+LqcKu4qj1412c21yY6J6fIq+s5EDGMBnhotHobRA1I8v/yR+S2ex7SBa3iBwGsacnQvA8T9FsvKYP8A4/ssxJj9heKhXHb6f2Xupv6/NZ+DyXUU+1LF4onKo0f7gMJH6/udaMtJGRXQX0QehzkadU6Ozm1KkMZ4lTOGNBInIuJwYOriAu8Msl43MNI1nZWyatX1gGtIzcOIjo3D5lbZZtmueG0aLXVi0XT7rYj/ADXnhbmDHrHQFbTsndImDXdI/h0yQ3s+pg5x6NjzWy16tCyMDXltMAcNJgF6PhYMGjqV6O+dOZz0xXBrOxtwqYg2iKpOVJsigOfDnVzxnh+ELYrftOhZRdcQXNEClTiWxkHH1aY+vJaztbe2pUltIeEw53Txu/HUz8gtF2hvAxktb96/k0wwH4nf0krpXsi+jcNs7zVawLbwpUtWsJAI5vecXeeC0q3bxtHDRF8+8ZDB21d5YdVSWy1VK2NR0jRgwYPLU9TK85dCWaoy2mq6ob1RxedPdH4WjALC56xueoucslJOesbilKjeQDRKikgBBRCAgCEIQgMwUrqi1TUKbRuxt57brC4+JTxoOJJnESw4xle0Mg+Y7Lu3tptppgjAjBzdWO909NQfJfOXKDEYgjQjIhbzuftyOOm379s+MwExaaZjFoyD2xIjqM4mko7aoAEZZZ/PPuvNsraLK9NtRjrzXCQeY1nk4ZEL3T2UIQYICxPprOUiEBxL0hbpmxONos7R9nfLXsiW0i72SP4RJ4fdOGRAXP2bYcwXYDomMYu9B06L6jtllbUa5j2hzXAtc1wkOaRBBGohfPfpG3MdYaocyTZ6h+7cZJYc/CedSBMHUDmCuscso8GZY4z2ZqNeo6r2nL2VdbF2TRuhzxfOt4wB5BeV1juOFO/ea9odTeBEzjGOv6EZHBZ/s5BLXsvtIGMwPkMj814OozTcqbPpYcOJQTW55t49h+D95TBNI+dw8j0Oh8u9dZbVAh2X5La7LaqNnpFtSoXtI9R3EY91rdB3Wo2eyuqvuUmOc5xN1jQXuPIADNdcU9Ss8uWCiyzs9uDfVeR2kfkrzZNtq1nhlIGq/RjWkk9SWxA6kwr3dT0SVKkPtjvCbn4VMg1CPjf6rPKT2XXdk7Cs9hpcDadnpak4FxjMk8VR37letTVVVnnafs1PYe5lRzQbS65qadJ2J6Pq6dm48nLcG2WhZKYm5RZmGgYuOpDc3HmT5qm2rvmG8Nmbj/EeMf5GZDufktE21t0BxdWqF7zpN558tB3gLnpLZum098Di2zgsGV8wah7aNHZaJtjbzGON4mpUnJpJI538bvIyceWs6/bds1auAPhM5NPGfxO07D6qtugZK36FHst20qtbBxus9xmAP4jm78ui8YIGSTnrG4rJomaig5yhKRKAJQUKKAEIlIoBJoQgEgoKEA5QkQhQGYJgqKYQpMos9odTeHsJDmmQf0SCRagOmbm713Xl5gUqjuNrf9J90S+OZN4mMCD2C6xQrBwBBBBg4YiDkQdQdF8z7Kt7qFQPbjEXmyReAM5gggjQrrm528TW3GXgaT48MkgXHGZpkXibpIOJyPdUjOgoUWun9/Q9VJQgiFXbY2XTtNJ9Gq0PpvEOB+YIOhBgg6EKyUSEB8z757CrbOe6zv46Lzfo1CMwDjBHqvGF4diM1Tf9XrPApgAuMAFrSXuOgA1PYL6Y3l3eo26iaNZstOLXCA9jhk9hIwOfcEgry7rbj2axD7imL0cVapDqh5y84NGGTQB0WZY4z/yVmlNrhnIt1/RTaLQRUtRNBhxu+tXd5HBnnJ6LsO7u6dmsVM+FTZSbHHUceJw+Oo7E9hh2RtbeihQltOK9T/2wep9r8uy0Xbu8VSrx16sNGQm6wdGt5/VdVEw2bptTe+lS4bO3xHe+4QwHm1uZ7n6rRdu7fLj4loqknQHPsxg/QLV7bvA52FEQPfcMf5W/1+SqDiS5xLnHMuMk/wBlbrgUWlt27UfhTHht944vP6N+pVUGgGcycycST1OqHOWJ1RZs0ZHOWIvSL1jJUAyguUbyaAFEoSlANEIQFACSCEIAQEIQBCiVIIhARTShNAZQUBKUShSUqShKbSgJlWmwNreA664k0X+uJdDTBF6ARIxOEqqJUoQHe90Nt3wKNRwLoHhuJH3ggENOJh4mATn3W1lpC+eN2tseHdpVXQyeBxyaTHC7kMBB0W+23a9ctb96/h9UzjHK8MSO6vJk6Uim28YGJGfTuuNVtu2ucbRVI5SB+QBUaW27Q1hb4zw0+sLxE87x181VElnUdsbw0LNg6alTRjcG9C53LDT5LQ9u701a4N94ZSHsjhYB15+a1veDeWmfDFH71zaNNrjkxrgDIJ9rMZfNaxaaz6hmo69yGTR2b+ytWlwKsuLbvBpRF4++6bvkM3fTzVLVc55vPcXu5nToBkB2USVAvWWy0SLlBz1AuUCVCky5QJSlIlAEphRTQAQknKSFEEIQAoQGpwkmgGopoKoBIppKAE0kKgEJIQGVRIUkiFCgCnCUKQKAYTvKIKkgM1PFe2zbRrUhdY83fddxNHacvJeFhWQFUHpqbYrH3PJp/qvNVqOf67i7pk35DBRJQhKGMFAuQXLHeQDLlAlMlRKFEVEplJQCQEAJHNAMBMolRVA00IQgikmiVAJRGKkEgFQAU1AK2o2GlcBe+C5kiSBBvATHKJz/AEVjFskpJFWVFXH/AE+jl4uvNmjgPqDPTXJR+xUYxqAEOdJkTdLiGdMA2cPe7LXxsz8iKmUBW42bRJA8WMRMuZkb0wekD56Lz09nNgE1WDmJBj5H949JmhjWjwEoU6jIJEgwSJGRjUIWTZMJIQoUaNEIQAEwmhAZGqYQhUEShyEIQg1LRCEKRQEIQhFyAhChSKRQhASCT0IQChSQhUAVEZoQoAKkEkIQISKEIBpFCEAICEIACSEID//Z"/>
          <p:cNvSpPr>
            <a:spLocks noChangeAspect="1" noChangeArrowheads="1"/>
          </p:cNvSpPr>
          <p:nvPr/>
        </p:nvSpPr>
        <p:spPr bwMode="auto">
          <a:xfrm>
            <a:off x="3312431" y="4862966"/>
            <a:ext cx="1618797" cy="16188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http://i-cdn.phonearena.com/images/reviews/119378-image/Apple-iPhone-5-Review-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9894" y="4004468"/>
            <a:ext cx="4027338" cy="2696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386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a:t>
            </a:r>
            <a:endParaRPr lang="en-US" dirty="0"/>
          </a:p>
        </p:txBody>
      </p:sp>
      <p:sp>
        <p:nvSpPr>
          <p:cNvPr id="3" name="Content Placeholder 2"/>
          <p:cNvSpPr>
            <a:spLocks noGrp="1"/>
          </p:cNvSpPr>
          <p:nvPr>
            <p:ph idx="1"/>
          </p:nvPr>
        </p:nvSpPr>
        <p:spPr/>
        <p:txBody>
          <a:bodyPr/>
          <a:lstStyle/>
          <a:p>
            <a:r>
              <a:rPr lang="en-US" dirty="0" smtClean="0"/>
              <a:t>A training system for baseball and softball that allows you to analyze your swing or pitching motion and also compare your swing or motion to professional models.</a:t>
            </a:r>
          </a:p>
          <a:p>
            <a:r>
              <a:rPr lang="en-US" dirty="0" smtClean="0"/>
              <a:t> RVP allows you to get immediate feedback with state of the art video analysis. </a:t>
            </a:r>
            <a:endParaRPr lang="en-US" dirty="0"/>
          </a:p>
        </p:txBody>
      </p:sp>
    </p:spTree>
    <p:extLst>
      <p:ext uri="{BB962C8B-B14F-4D97-AF65-F5344CB8AC3E}">
        <p14:creationId xmlns:p14="http://schemas.microsoft.com/office/powerpoint/2010/main" val="29038428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RVP Systems</a:t>
            </a:r>
            <a:endParaRPr lang="en-US" dirty="0"/>
          </a:p>
        </p:txBody>
      </p:sp>
      <p:sp>
        <p:nvSpPr>
          <p:cNvPr id="3" name="Content Placeholder 2"/>
          <p:cNvSpPr>
            <a:spLocks noGrp="1"/>
          </p:cNvSpPr>
          <p:nvPr>
            <p:ph idx="1"/>
          </p:nvPr>
        </p:nvSpPr>
        <p:spPr/>
        <p:txBody>
          <a:bodyPr/>
          <a:lstStyle/>
          <a:p>
            <a:r>
              <a:rPr lang="en-US" dirty="0" smtClean="0"/>
              <a:t>There are 3 different types of systems</a:t>
            </a:r>
          </a:p>
          <a:p>
            <a:r>
              <a:rPr lang="en-US" dirty="0" smtClean="0"/>
              <a:t>The IS300</a:t>
            </a:r>
          </a:p>
          <a:p>
            <a:r>
              <a:rPr lang="en-US" dirty="0" smtClean="0"/>
              <a:t>The CE300</a:t>
            </a:r>
          </a:p>
          <a:p>
            <a:r>
              <a:rPr lang="en-US" dirty="0" smtClean="0"/>
              <a:t>The CV300</a:t>
            </a:r>
          </a:p>
          <a:p>
            <a:pPr marL="0" indent="0">
              <a:buNone/>
            </a:pPr>
            <a:endParaRPr lang="en-US" dirty="0"/>
          </a:p>
        </p:txBody>
      </p:sp>
    </p:spTree>
    <p:extLst>
      <p:ext uri="{BB962C8B-B14F-4D97-AF65-F5344CB8AC3E}">
        <p14:creationId xmlns:p14="http://schemas.microsoft.com/office/powerpoint/2010/main" val="15917202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CV300</a:t>
            </a:r>
            <a:endParaRPr lang="en-US" dirty="0"/>
          </a:p>
        </p:txBody>
      </p:sp>
      <p:sp>
        <p:nvSpPr>
          <p:cNvPr id="3" name="Content Placeholder 2"/>
          <p:cNvSpPr>
            <a:spLocks noGrp="1"/>
          </p:cNvSpPr>
          <p:nvPr>
            <p:ph idx="1"/>
          </p:nvPr>
        </p:nvSpPr>
        <p:spPr/>
        <p:txBody>
          <a:bodyPr/>
          <a:lstStyle/>
          <a:p>
            <a:r>
              <a:rPr lang="en-US" dirty="0" smtClean="0"/>
              <a:t>This system is primarily used by youth coaches and individuals</a:t>
            </a:r>
          </a:p>
          <a:p>
            <a:r>
              <a:rPr lang="en-US" dirty="0" smtClean="0"/>
              <a:t>It is designed to be used in your own home</a:t>
            </a:r>
          </a:p>
          <a:p>
            <a:endParaRPr lang="en-US" dirty="0" smtClean="0"/>
          </a:p>
          <a:p>
            <a:endParaRPr lang="en-US" dirty="0"/>
          </a:p>
        </p:txBody>
      </p:sp>
    </p:spTree>
    <p:extLst>
      <p:ext uri="{BB962C8B-B14F-4D97-AF65-F5344CB8AC3E}">
        <p14:creationId xmlns:p14="http://schemas.microsoft.com/office/powerpoint/2010/main" val="9304740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CE300</a:t>
            </a:r>
            <a:endParaRPr lang="en-US" dirty="0"/>
          </a:p>
        </p:txBody>
      </p:sp>
      <p:sp>
        <p:nvSpPr>
          <p:cNvPr id="3" name="Content Placeholder 2"/>
          <p:cNvSpPr>
            <a:spLocks noGrp="1"/>
          </p:cNvSpPr>
          <p:nvPr>
            <p:ph idx="1"/>
          </p:nvPr>
        </p:nvSpPr>
        <p:spPr/>
        <p:txBody>
          <a:bodyPr/>
          <a:lstStyle/>
          <a:p>
            <a:r>
              <a:rPr lang="en-US" dirty="0" smtClean="0"/>
              <a:t>This system is primarily used for High School coaches</a:t>
            </a:r>
          </a:p>
          <a:p>
            <a:r>
              <a:rPr lang="en-US" dirty="0" smtClean="0"/>
              <a:t>This edition provides much more speed and organization to create more real-time teaching for the coaches and players </a:t>
            </a:r>
            <a:endParaRPr lang="en-US" dirty="0"/>
          </a:p>
        </p:txBody>
      </p:sp>
    </p:spTree>
    <p:extLst>
      <p:ext uri="{BB962C8B-B14F-4D97-AF65-F5344CB8AC3E}">
        <p14:creationId xmlns:p14="http://schemas.microsoft.com/office/powerpoint/2010/main" val="46373167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IS300</a:t>
            </a:r>
            <a:endParaRPr lang="en-US" dirty="0"/>
          </a:p>
        </p:txBody>
      </p:sp>
      <p:sp>
        <p:nvSpPr>
          <p:cNvPr id="3" name="Content Placeholder 2"/>
          <p:cNvSpPr>
            <a:spLocks noGrp="1"/>
          </p:cNvSpPr>
          <p:nvPr>
            <p:ph idx="1"/>
          </p:nvPr>
        </p:nvSpPr>
        <p:spPr/>
        <p:txBody>
          <a:bodyPr/>
          <a:lstStyle/>
          <a:p>
            <a:r>
              <a:rPr lang="en-US" dirty="0" smtClean="0"/>
              <a:t>This system is used primarily by professionals, college athletes, and training facilities</a:t>
            </a:r>
          </a:p>
          <a:p>
            <a:r>
              <a:rPr lang="en-US" dirty="0" smtClean="0"/>
              <a:t>It has all the features necessary to run a business, camp, or a clinic</a:t>
            </a:r>
            <a:endParaRPr lang="en-US" dirty="0"/>
          </a:p>
        </p:txBody>
      </p:sp>
      <p:sp>
        <p:nvSpPr>
          <p:cNvPr id="4" name="AutoShape 2" descr="data:image/jpeg;base64,/9j/4AAQSkZJRgABAQAAAQABAAD/2wCEAAkGBhQSERUUExQVFRUVGRwaGBcYGBgcHxoYHB0aFx0dGBoaHSYeGh8jGxgcHy8gJCcqLCwsGB8xNTAqNSYsLCkBCQoKDgwOGg8PGiwlHyQsLC0sLSwvLywsLCksLiwsLCwqLCwpKiwsLCwsKSwsLCwsLSwsLCwsLCwsLCwsLCwsLP/AABEIAMgA/AMBIgACEQEDEQH/xAAcAAABBQEBAQAAAAAAAAAAAAAGAAMEBQcCAQj/xABMEAACAQEFBAYGBQkGBQQDAAABAhEDAAQSITEFEyJBBjJRYXGRBxRSgaHBI0KTsdEVF1RiktLT4fAzNFNygqIkQ3Oy4haEwvE1RGP/xAAaAQADAQEBAQAAAAAAAAAAAAAAAgMBBAUG/8QAPREAAQMBBAcFBAcJAQAAAAAAAQACEQMSEyFBBDFRYZGh0QUUcbHwImKBwSMyNEJSkuEVM0NjcoKywvHS/9oADAMBAAIRAxEAPwAVq1WxHiOp5nttzvm9pvM2lXOuiVWLiRnynn38/Oz5vVAxKHIax/m6wUiYMaRaBqWDFgkRrCA2cbSrt83tN5my3ze03mbTqtahhbCjBs4k5akCc+wz4iyu97pwgqLIUHFCjMzw5iDpP9Z2L3Cbs8p1ZeSLGMWlB3ze03mbLfN7TeZtKvtamyrgBDCATEZARnnmZ5wLRKZHMEjuMfI2qwhzZsxuSuEGJXu+b2m8zZb5vabzNnLlUCupYSByInl2Wm1LxdzPCxJbWAOHTkQO8ZaiyVKlh0WCfBa1siZVdvm9pvM2W+b2m8zaXeatEpwKQ2Lv0k9/ZHvs7Ur3fOEbMRzyMPmOLWcHkbLfYTdngOq2x7wVfvm9pvM2W+b2m8zawetRZ0AGFFDTII7SJzk8uflZJebti6mWfM6zlli0ie/TW2X/APLO3UN/PBbY94Kv3ze03mbLfN7TeZtYC8XbLhPV79cv1tY/rs4e9UcLBVAJWATnnwkfWyPWz8MtbaK0mLs8B1WWPeChb5vabzNlvm9pvM2sFq3cBJEnCJImJjOeITn2RHfbz1i7R1Gnx5THbrhz8TbL/wDlu4Dqtse8FA3ze03mbLfN7TeZtY+u0FaVQc9ZP1YEAt7XbZqtXpYGCAyw1I0ModZPY2ffbRVJIF2cY9HwWFkfeCh75vaPmbLfN7TeZtZev0SACpjKchpwTnM/Vbz77eUbxd1jhJgjMjUYQCYxR1pPvst+Yxpngtse8FXb5vabzNlvm9pvM2mreKENK54RhietGZPFkMXws898u5J4cpYiBGRMxk2RjnoOy2mtB/dngEBnvBVm+b2m8zZb5vabzNp4vF3zlSMiBrrAg9bWcXwtxd7xRVBIJfik8swwHOOanTkbbe4TdngFljH6wUPfN7TeZst83tN5m1gbxdyckIz7/wBaJGLTqzHYbdLebuNEz4tQTkQQMsXbHf77Ya/8t3AdVtj3gq3fN7TeZst83tN5m0y63iiFAdSSJ+J5QRnFnRebvAGHkkmJzBOKOLmLa6tBIuzwWBk/eCrt83tN5my3ze03mbWAvd3DSEykHPslJEYoiMevdbmrXolGyGIABeUklpMToBBztgrT/DPALbHvBQd83tN5m064OcJzOvaewWrptYbP6p8fkLbpTRd6llIm0udn3V6l4CUxidmYKMQXOG+schlnn2WvaeyajDK7XPi4h9OgzGLiwswIGuRyy8IrOjbEX6kV13hjlybnnHjYvFGsaEm6Ut5ggJiEHU+xyJjDOc6276OkXTY9eakdHFUzPMfNBl92itCqxa7UIw4SoIZZaTiBA1gEZaeVo9DaqY8rqjhsA3aljmMQygEycXwHPOzXTcbq+k4E6lPFTw4gvCDGgBBzzA5WO/Rp0Poeri9VApKsTxGBIPWJ9mRkvdnbpOlujADn1XONHbMY8uiBqm2Kass3ekYDLAMw3BxMQOWE6+2eybSa200xspudMsYkAsSG1+roTi0/DIt2VcHpGs74ad5rU8NJoSHYsxdgqEHA0ABoIGIGYkWndCth1Xh73jZIVoqhUZYadcnwAgHC2ROmll767MDn1VBoYiZPLos7vm2UVVm5hVLyCFfiCsZUGNNVMdndFnLt0kpVWdhcUeJcg4l4eemHmZy8oseekSpdw10vDwpZnpumImaQBghRkI7RHXgzbOrnsqbwFUIKVRgquONWljEAyaZMARyz1Fs767VA59UzdCBxJMfDomb3eN64KUDT4AYVTB14s9J+Vuaez6zMEWjVZjEBULTOQ6si0S/3O8XWuVZ6UjiDq/Cw7aZyJzUiNZBsWbO2vUpXam6E461aGUPgOErI82EHXKLMNPrRgBzW9w0Yn654LvordatxvlGvervXp0lLqWNJjm1N1AgTqTYt2x0oL3WqpFVlq0HpIfV6oL1mECSVhBOIDMA/dTUKtT11qdZWwXiMFTfEA4szu2AIfjyCmM40tX7Rue5eld6xdG3jP9Grq5URFRguIiJgRI68W5atV1V9p4x3K7KFOkyGOJxzH6/JF6ekSkLutSk7imqU6ZLXaoyh44jiVdchA0Nm9sekO7KyrU3oqGlhyoMssaikEBxAyU687Buypw1A2GX61LJuIkAfRrwqwJBxMVK5kEa2rzcqt4vdQJd2rXrEThfCqggYjwKQoznIuZ75slnaVmSOv/UKqK+Kne1OFacijLq2InkpQZdoOloybfRadUN67NRBTSpuVxhixIwlECDunnNqtnrPd5rVLslSjVAr0ajgEIvBLIeAqAy5KeIKutpfRzZVOtTSit5FNpFSA4C1SS4VUxLvDhAkALqNbKQEwGEoi6MbPejTqVar13Q02OK8YcYgNIwqMgNc85Jtkey9t0F2hSrkDAt73pqQP7PeM8wOLqkDDFiu8bevtDZ9KGLo5anDKgJTCM4PFBBJloOYysDXeliUlbuDBAjLmDnnGkfG0dHpVXFx0gtifZszq96c/DBHeDSkMGsQZjls8Ub0enNzV1mpkrAk4G0BnSJsKXDadFNoi8Gqu73zPktScJYkZYdYOloe4Yf/AKw7Pqn/AOvfb2ojDP1Zc+QwnXuWbej2eBoDajKJweCDOOvYvLoUG0AQwazOvNa3W9Luzjd9ziqYoHFujGTTPboOy0bbvpV2fUFIU3c4WRid0w6rq5GYGoUjsztl703IUigmajmg7RzI7NbLBUHDuKYIzzK/fMe60jSbrBXa2pj7S0M+ki5bqmgq1lYFicFNfrRAJqU2B0OnxtxV9Idx3VMB6gqozsHFM5YsOTCAHVo4lGWQIggEZ+alRSuKkgB5iCAAc8xlZx6VYE4adKATnjXTQHI+Hnadjd64K80sncv1RzffSFcnpIoOIh6jFHpOU44jFpJGojIZ9xDV66c3M3elTxtUZHdm3iVOIMpUFisS0nFlIkWCAlYmMFLPsIj3kG3l4NYRwoT3ZxGQ52dtIZ+uSi+oAfZM8vmUdHp7dFutNBUZnViTNN4OQAZoIJIPGADqMzowdrdP7k1BUFSuHWqaisqNIOeHHkBUBniXQ2B693rAkK1PDJK6nLT7hZo0a4zxJnlkNJ7e6zXTd/BJenctDHpFuhoxiqBzUL8NJ4GZMGYkGYifiLW1y22le6MaZqKalRgHVVUqwiSN5w/XXt61slN1rxwsrHuEQO8nK2gdEBX9VQLSSt9K+PExGGaaTEq0ydTnyHOQr6bWicU9Nxe6MFf7Sv1P8n3uWVWqTgBKkkyRlGvVOmWRtn+z+qfH5Cxbt67MKdWbvTCCkYq5YpkZYcIwzLc++eREtn9U+PyFuLSYuzG1XaIcPBcbP/vC/wDU+dtVXZdatdaYoNhZalXihWgb85YWMGQCLZVcP7wn/U+dtZu9+pUrrTNZnVBVrFoICsBVcYas/VJYdmYAJzg8lYE6VTA2dVRhs0ifeWc9O9hMt5rVC7Bk3SugkCGUKM1Opk5CdItZ+j/aFVBWpIhdFQEqq1DVnMAghsvCOWWdvOkO2qaXqqi45qClk2pUKuRAMCIJiPui1vefSE9OiiIKVNywU4BouuKCcOehBB1Pbb1QCBrUQMcEIXzby4zVqNUNRWbee0M1VAcecqQ2IEfW0s5d+l4qXatRdnKVFgU1AYhRyGIEwWIOEaCYtVdNb21S/GvURQzCnOoxFVUFiF5N5ZZG1j6ONkItbFWpYkqAhWxtTwDIyCokjUZkDLnNnkZrLb5shR730aLXT1kU2imCrimkYYM4qneQdQMoExaFsDa9KkjGRri3YDE5R1Sz5nU5xpbVqfSNblTZqpw0hMIY0qEsuIakywU55hZ52yLaOwoDVqa4abVHwKQICAkiB1uFSvFpNgwDgsJdCevfS1mah6vUFI0VdFZsmONgxDFSVMkCMhHPtt3VJZTWvFdGYkAMG3riAdKayRMauAMzzNhq9ud9hGHExAOUKJwwYGgzmxPs26isMNN8JoZmqMUsCMAVVAnNsh42XFokLG+2cVcUL+1Kmj1LveGVMIG8DU+ExATPhJXPMkwc+VmOmd9DVaiVK9REO7fdM0lU3Y4AQcMySIAjU5m3Ww7gtaq91q1GunHwqy1ajVWKxiqEEKiwojQZnMxaFVeteHWiQDgqCmkKGEoHUhS8mC3fmSJtQSdZWyBko+xb9Qr0BdmQl5JUrhXDmDxHmJVdeUxFtB6FXNmpMy06T104SrjAGABwlJEFpAGLLrGCLZ9e61XZ98Q4HokIpIgElTAMSMLCVOeec2JujW398BXakwWnLOUyQwNcA4xGZhZHYBaRs5AqzXmIkYpi53qlTqXpbyEL1UKNTq4o3gECYDHHIyYtlrOc2r9k0kWuwKVaqbqTJVcIwkcLjmGAIIgn4mBtnboqXl7w6q2KITkFC4Rib2yAGJHMm0NNpqzlhipoVMUw0mDJAJI4uI5yNDFlYJJWvAaBJT1Kgq3dAxqUyDxSuLE2HOASABl8bRbm6nEGrMCCcggIjkZLjP7rWPS+/rWu9Ek4aylgyoMIYYQwYnmRBFhXCIB3pzgEBgDAyz8vus9sjBpXDV+tqVvRvIx4TVOeKDh5CcMjFqSNNO+3N4vIA/tmxSBGAASZ5hyY7456WqkQZzUK4Scic9e33W9wAkDeEKQDiYjUHOOzOxeO2pFbu4C51XxYZ6ixMTqHnXLSzVK8YkxF2HV0APJsWpHPDFq1oGYqOxDDPEIjwPfbwUFEAVC0jIKw1OnPt5WLx21YrQOjEgVHOGZ4Vz7wcXytzTvSwqs9TGdYA1Hjp452qwgIDb2DA4cQnTnn7re7sFiDUKrqJdSTI7bF47at9alYtesIOIsDA6pBznMDLLI8+yz7ukAg1o8Vk/7cvjanp3eSMBZiSQSGB1HZ562kps6irhWqY2JAwqwyMxmfkPhbQXHNZKn3LC5cRWPEYzVeDKOsh88hblatNWwtjYktAnICDAYlRJHauVq69rUqKAmSiMSDIAwc2J1ACxLE2k7CrLSFbq1CKeIyoKggjqkiZOQJEZZZzZrZGa2FOaqlUQFqgDnjAUf7PxNj7oKoDJEf26aNi1NSeQwz7P32zEbWdlIISOXAsr/lMSPG2mdAoxLEf29OYAGc1Ozug++3n9pOnR/7m+YXXooh58D5K16R3SoKV6Y1FNMrwoAkqREnFMmTOXfYF2f1T4/IWM+keDdXhcTGoMTwTmqnIADDlTlss9eZwwAzZ/VPj8hbKoIo47kzXWnri4f3hP8AqfO2ntXord6O+AP0tcrJ+sKzZ9Vs87ZhcP7wn/U+dtSa+ildabFA30lcan/GbsYf0LcukEDSaZOzL4p5igTv+SB+lN0WrvmoUnZkWkQ6EtgQgCWWA0RmDHj3d9Ebw1ZVVwtV6XXGCnO7MEiUUYkEAZknPTOxBfellCmpAXDVdqTtkYCpLKJklszodMRsLXK+3ZKDowRamJStSmhWVxBmWoMpGsanOMgLexTfAmOKlg4Ayrzpr0lStdHD0qbvSctTV0BUFXC5MWBHCHhcMGJNoHQ/pTVqOrLRdgn0hLFKStCEbtXjCeIqwAwk4c7N33bFxZJVWFUiGbCh0mMO8xBcozAkxPO3l629dGam6msHp4iMRVhxCmCpOMOV4DlInEeWVtWalaXine7363XWilQtTUMohlxIBCKGlmOWKBl265jT7FvipQenTHq9Ga27WoMUlmUmoJxHDhUYQuGAcs2teXL0hwjrWc1CzTwqlNQvJQqnSczmTym0ej0wogLiTEFmBCAQWDAATGUH3sbBa0OMJrUiCgvpBsvBWVt2VasMQxEktiJOWQGQgZD+Vjs5nutQDdsReKcLMAspeBB5Q4B91r++9LLvUoJSwMDTfFSMpCKQVKqOwg558haur9JEa77jLCDiXFBKPEAqcXjIMhgYysTA1pcJkBSqzU2murVEZUwIfq8OMiCBLAzEnw553mz6T1bgLwaFN6oqOVNMEO1JRxGEjEwqsO0wSYJsO3fpHdjuKRpiKQAgGcQnFxRpMnTt5QLX+2unYSilBqT0sIBQhsDgRiXOJGWEzrl22QmqDahMQ1zYVR0u2NUvdS55FVagWxDiXGajF8LTA1XgyicspsRdG/RNUCtvKiISpVXHG4BBB0hRkY1OnvsM3T0gkGWwtxFoxGJJDCe0qZg68TWinpo3rbXpa7rVadChEEAEYShEQo8rAMtgoIAMhK9dBkNdaV3feg1GT6RWpsMBUO0CQVE840jwKrl0YqU1CDcVaFZiClVQqooJ41XGxCsRAgkk4WkECwevShFqXipkWvJ+kJOokMVBUAqrRBA1E2l/nGO8ep9GS6CmVIlQgmFUEZDM+dlmDgnkEe0o3pB2XQoUbvBJ35ap1cIRBwKqIJIGrSSSe6wRUNPPCB2gnF8J7ZsVdI+lq3mnSptTpxRGFMCCVWNJOcd3bYd34JE4oAiCojWbMGk4rkq4uTJqUciBJ5g4o10+VuENKDOZ5RMWlVqqmQMSg8sK8s+23W8QQVDAjmFXx7bbYKkoYanIxRhgaTPMZ+Pzt4Xp8gAJ5zMaEDzn3WlUqqKpBDE8iVGWZPbbwVlLAsGYAARhXl77FkrU3TNIlQqyTlniMnSz4u1GmPpev7KzPv5L9/dZxb1C4ULJiJJYAAxlCyDkNdNcVoj3WmWxcUEmVEdpOU5AaDnZw2EQp93G8EKmGkSoYpOWYnGes3DnGloWz6CpUp4jibEuSnIGRq2h8B5i0neKabUhFNWYZxEAZZxJM9vws7TorIwsGKxCqrmYj9TKY1OWtjGVoGCl326VbzXeAWpjqmVALQM+IjFnNuUpm6cTggZgQwg5Z9WcxAPus601IVgUMBQBDN3ZLPbGZFqe9Vlp1SDiqCBkQB9URlnyiyOYRiVgOEQpL9JHOQr1FEEZs/Z3WPvRdXxqjEyTeKcntPGPui2ZmviEEMo1gAZxkfhbTfRhVVlplQQN/TGgGmOTl428/tAG4+Lf8guvRPrnwPkrzpJebuaN4CD6QhpgmcQheLgE5KBE/VHdYI2f1T4/IWOelO1V3VeluxOE8Ut482+VgbZ/VPj8hYe4GhhOWtFMgvwXuyaJa9IomTU5CTlJ091tKas4utI7rMmuxR6algd7IBVjl1jpJyHbbMbh/eF/z/Obavdbyy3elg5vX0I03rQQSO/42lpMGtTEYx1Vf4DvFYh6TL1O0XKEYSlOMIAEYBoBkLC+9PafOxf6TaJbaFR3xAlaYPDInANDkDl3WGEuo5Fv2f8Ayt6TRgFzWkyGPbZSbSvUx+t+x/Oye6AZnH+z/OzQiVFxHtNuhUPabP06CtoX9yz9xtYbI6N1LzUFOklR3OcBQMu3NhAzsQi0qgue02du1F2JgEwCTJjIc7HWytjXG60DVru9W8KwBu7UXUKCJk4hnkQZMDl32CNq11as7JKKScKjs7LLOMJ4wmV0aNScWh7RaZX2VWagapkoGC4s9SJjLwie61SlZzCkwPlYk2XeXCpTWoxVnWACdSY099nFo+Cb2YhDGI9tvQbSq9BVJnH3ZDS3VO6AiQHg6ZC2QpWlEtyRac1yj6tT4W9e4gAGHPaIAj387EIlebLGbeHztY2i7OVcRwhtOZB+4WnFLddLBqi7EpvDb0C3eCyCWpKWFwRbwrbphbyLYiEqSaDtsRbA6PXerj9Zvl3u2GIDMCSTM84yjkT3xYdZoE9n42I9ndM6l2rVBVr192BUQKtQyHUyuEExnEctTpaVRxGpXpUw+ZOpT+k+zdm0KVJbpXN6ru2ZDKyBBIOIKAAZgAZ6EnK0O6XamjmnecdMxIDkIhGugA1GYnW1Eu0nvtZqj10DNkTUnLKBnmYAs+uzqvrbmk7VmosQKlIVGz0BU4QffFpNrWNeKbu94QBhKI7/AFKFOiRSakCSIwFZMEZ5f1lYIvF6dXcJTmSBOfYBly5WsKG2rzvjTY1HLsQFcYiToIFQa2LOl9K70LiKtMUxXhBhakmIOcOOQwjOG0tj6wq5Qtfol0PrApbD6Ob27PTrXi7U2AJpgnPGRIliQIkRke33zvR4jLgWshWol5Xq1AV4gRmFxKwGGQQedq3osMOzzerwEUS7qcCqWAyVUCgasuvfad6O749QU2qNLGsmvYN4THcBn3W87T3uFGJzHCRK66DBJeMIBHIq56SXv6G8BkQSrYTu0E8REKwkk4YOcHXLIwDbP6p8fkLFfSbpDWPrFIuME1FwxT0DEAdXF2c5zsKbP6p8fkLV0jR3UKIDoxg4T8wFwaLVFRxicCRipnRIj8oUcWhdgcp1VxoAZ1i2nNdUSoqpTd0ylilSV0SOrlwme0lR3Wy7owxF/okairI8c+8ffbTb1QWqWYipigMYR1XNgMiKmv1tJ1mJNkraK2sQ4k6lZroWU+kFMG0q1NUqNRKUpWHxDhyYYhOIEnM6gkHWwredkNSzzZDowBGZzhgc0PcfdNib0kbUqflKq2akpTyIiOADQs0adtqT8t1BB7VHv8ffajabmABvPPlrSllO1aDiCdYgEf5DiqvD425cZWuau2FqCHpx+sh/+Lhh5RZorSKtxx/npfNCfgBbbxw1t+fktLqWZcP7f/JcqlMs+2xx6NNreq1WrNGYgSpPlpFhy63KmzLiqUI7i45jk4FienQp5BXpGB20/kbY6uBu5ea1hpRjUaPG0P8AVUvS2sK98qVKW8hzJNRvrHsJJMdmeWnK1JtfYFelgLIQH6rAqwMd6kj3WKNrbGZhiVSxHJdfnaBSu1Zxh3VbLMAqY8RMCyjSAdRHJM24d/EbPj1AVNs68ihxN1ych2eOXOzuxdoqLyrsDAbFC+1qPATZy+bCrMzStThYqYp5SOyGzHfbj8jmlrIJJAlGmRE/ePO1xVCY0jkR+ZvVQ6655c7LAASOwkeRtO/I1QiYgDmwZB5uAPjbr1NMTF6gmeqsE/tEhQO/Oy37NqiGGfZg+BDvKVAw28YWe3J7v2l/G3Juz+yfv+6z227VXu9X8B4FK4XgISSivkMmLZfssLS6m0UMRSVYIJhqmY7DLHI2qrzTZRJBGfYe+zmxrk1eqEDYRBZmOiooxMT7svEgWcPbCiabwYOCtBtOn/gL+3U/et7+U6f+APtKn42b2DRFapWCqhTA7cbEbtF4sQM5kAREGZ052i7MuZrXeuyFt5QXesORoyqMQO1WYE9xPZbbbFthysTtmlH92QRz3lT5k24Xa1P/AAM/+o34WG2vDdtpexKuKpDQwwtkfC2gtKTHWrQ3iVwgGSdY0079OfvtK6S9Ga6hq7IxRmf6QDhJBIMics+21x0M2KLzWKBHZYAOESJxKJYwYVQCZyzw2IfSxtepTahdwpS6vSDLByqQYEweqJUwfanstJ1RwfYaFdjGkWiVmOwLrULHCMjqTl5W0/o6Wuqq4PEhLeLER7ybCdw2FWJ3kiFglRAgHuPjytfVNoK+Cl1SSskZwvMmO63qUqTAJIUi52qVVVOmF33cycUmVIM8/K1a+0b1tauKW8ikmcuV4EGWJieIniiJ7PG02p6NfoxWxsyM7LA1GGCSTpHF2Ws6V8N3RaFBFqOARTU06bsurEyykrzY5i3muMYqjQXGFB6ZX9Rho03Z1RRiJmDEBFE8hE8uVjP0YUKb7NqFgxcVXOSsRICsoYhSBxHTv7DnmO0dlV0eKqMG1zznEMU8MjMW0/0Vsy3GqjAhWrljwFiMK0SCOJSP5azaNWi2qyCc0zn42RqCtukFzU3a8sadRcCNu2wvxSIlpEZgamO3mIzzZ/VPj8hbQ9upurnXwLUipRg4lfJSB1g1QhYAAnM5EZQLZ5s/qnx+QtyvoilRIBzQ0y9TeiQB2hSxRGN5nPLC9tB2qtBlpKK1PEoOIqp4urmcIJ589ZsAdDBO0qI7ajf9r20jaN0eFPqtMnnhRspVGPVb2yw91vN7XOrwHmV5vaIJ0R8DZt2jZisg9JtzC36owiMFGIgT9EuYHiPjahu1MM1PQwuYJHae3wtvG0muIqDfpTFXCmIMjEjhEDQ6DK0b1jZkaUh/pcfK3p6PV+iaNwXo06YLQSclkJU93mLRb7QhGMAGORttdOns18huT4lh/wB1vV2Rs0aLdv2l/G1rardg5rDdlpoYB1yPutOKcsKDwj77bK+zNn8xQ7uJR5QbcfkXZ3ZR/b/nbTVJWCiBmsVq3cnKAZ0z56WKujuxNzTM/wBoYLd3cO4WL9r7JuC05opTapMAqcWHnOtqmgItanqkpHMEwinolc6YzO7qPJEYgeHKCqNz1yyPZNonpioolzpbvhqNWGErwcGFsQbDEiI15xYg6NbPFWgpJJEFSCSYI0gGVHlaLt+43asypenpO9HIcQSJhtJyyw2nUawYwpiixx1BfPW0KJESMzOpJ7O23Vag5JIU66x3DK23Ho1sw/VoHxdT95s2/RPZZ1FCf86fC2CoAIVrnHWsQWi2YKn9k25S7kZlDHhpbb36EbMblS9zoLMfm/2Z+ofGsLF4EXO8LDb2OEePyNmaN4wq49sQT4Z/f91tI9KnRy6UKFDcYExVGBwnFMLlpJFs2S7qP+Yn+4fetnDwUXDsiOI8plK6pqcQHKO2flax6O7ea51KjBFfeUalJgTlhqDCdOzX3WYuOxmrVMKFWLaAGT5DPyFiml0aubGUrYSVMrVIXCYgEESrEMQRnmAchbTUbCBo9XJpQjc7hObdXs5m1jd7lSPEuJZyMHlz1s5sigWrDeBgkwSAerI091iHph0Wu93rU6l2vQNGqpMYSzqRqGVYHPImO/SbKHicEpo1B9Zp4I76I1loXPcXYp67XqU0KvE0qTDEKhpsRvAEloWZLCdCAQdLOj93vC3f1yrCXYk/VTGSFAyzKrlpnNqarfbvTu90vO/qU1UJSog0VZ6WHiqloJMuBBIMQwgZyAvaqP61ed4xYCq+GZjCTjBA5DAywOwi2OLnZwhsDWuOlFFal5Zdn0ncPERJAAEEIoHM556Wtdn+jS+i7VKwpLSfdkhXdjUnKYUCFykiWnLSxF0CoK7nAApEHt89DY+2ztY3ZDUaCgGeoKtopnQgsQsaiRrZ6dV7RZla+CZhfPN36WVKapSdzWopUd4UlDUVhgzYcQBiY8bXexekWz3LK9CtdZUhay1XqQeWJTqD3fzAbeKHGZiFy7ssviZPvs/TuDRLQin6zyJ/yjrN7gbMabAJcVGppJaIJgefVXz7WlsNGuzGYBGNcXIZEZe/S2hdBb1Te7q9WqjRUqCXzxgCmJk6QzCOwEeNsfasqginMnIuciRzCj6oPPMk9wkHVvRbQZtn5U0eK1U8azBw04jMRNuDT2fRWtQn1+nqJUS575OrLr0Xe0bvSN3vTJUR/oXIAVspiCCRHlYE2f1T4/IW0XbFBlu17mgKa7moAwVxzEDMkWzrZ/VPj8hbzdA+yu/qXN2SCKeIzO3/AGx+Sm9EY/KFKTAxvJ7BgfO2gbSu9AQd9VJJMyMRHVyIxCP67LAHQ+fyjRjXG8eOF4+NtKv6VsFOaVEMJnKlEcMYcR8Z8LZ2vl4DzR2k21ojxE6sIJzGQIPNB/S1ovJgmMFPu+otqbGe+2hbTu93NQb0U8eBJBj2RoJge60VaV0EkLS74/lbtoO+ibhkF6VOhLAZGpBAa3I/rSxm9wuWZKpnnq345Wa9VuM4cK+ILfAza1rcm7v7wQll/UW8C/HwsW+q3GNNP1n/AHrQ75RuwE01OLtLNA9xMWdkuMQldRgawoNFMK2h1r4Z7rTQwnP3fjavqL3C1qhjALHSBAWk9A79kyTrxD+vdYa6YdHrwLzWqmkzo7Eq6DEIygMFJIgQMxytU7O2o9KImRmCCR91iDZfTiqp4sxrxCP9w+c22WuGKCLSDmkZwPP+duZPZ8baTeNmXO/8X9jXYEll5x7Y6rZczB7xYHvWxMN7F2mWLYQxDqhMkZkrln46jUGbIaZyUy0hVv8AWtkLSqmzmBIKtIMHLmDB+63h2a3JW8rThZZKjjoZ+UODHg3fFyznhs3W9CTair933RYi6Ol6bOQCJABkHPO17+VH5EeX87RfVe0+yV1U7AZ7QkoJu3oy3FKqUqO9dlUUwquoU4gWlisHh79bDG1+ht4DRu68QJIpNE5cxIie+2vflap+r8bdLth+xfjZRpbxr8krn0TkeB/4sruno9vNGlWZ6VUMqY0woGBKziFQyCOESMM2Zu2wKjSqpUargpxqAIRSQ085NtYO0G14R4Ln5m0ahTprUarhO8frMDBMdsAWY6S4/dQHx9WRwHkSeSHL10XqtdKOGlx72pjMAEKKdIAN/qxEeJPOy2p0cPqgr6VQyo9PFJICimXAkk8Qz7B4WLfXE1KT4kn75t1fLuKmyrzw4d4vCGUAhncFcwzAjEREwR2Z22m5zzqA59E76+kRAdzJ6IT6ChlrwzVUxSo3brinUADPv1sZ9LNmXl7q5BrMFZGCO1CSysCpASnlBg5ty0tR1KVO70aYpCDRqLUnmToSfdbSb0TUoSmZYAjv0OVmYC8Ezww/Xmsc6oSLT5+A+cnmsDHRu9oOG7sI+sApbzzI90Wit0cvJJJo1SeZIJPvtsFe9hGwuCpGoPfZv8op22kKpaZjH4rpDKYM4cG9Fj79Gq4B+gq/sG2idBLiq3ILWarR+lqEiCsj6EcUjSYA/wA1r38oJ2i0y7VXYUzTRHUM2KYkdTqSRnGLytHSa7nMgrHtpgS0Cfj1Q1tKlTFC94Hcnc1Miscx9bESbAOz+qfH5C2jbaWoLve8S0wu6qZqKc6j2c7Zzs/qnx+Qtz9n/ZXf1dF8/wBkNs04iMTkR5kqb0SI/KFKZjE8xrGB5jvtoe03oYKf9oRmcsAgsEaDlh0I6uWts96Hz+UaMEA43gnkcDwTbTdpVamFIr0jrxEoJyTujWT4EWO2MvAeabtITojxvGU5jKR5pu+bFo1CGIMlE5nQKANMtLMr0du89Sfefxs7tLfFhhqQMKaU6bScIk4iflZnDeIyvBXwpUvmLdtD903HIL3KLRdtwyC7HR6hruvv/Gy/IF3/AMNR52j7i9k8V8qEd1KiPkbctca5X+9VvELR/h2vA2qgbuTG3/VrpSLmkCTAVQBJY6a8sszysI7H28L3e1omluA2Ilf8vJTAByBz7bEd46KPWqFqt5eoSuEY0SBqOHkDOcgC0jZXo9W71d4ldQdQJpAZ9yqD8bWpkNBhSe0k4wrhLlSgcA8gfjZwXZB9QeQt5VuVaBFdPNT95syKVQCN6DyyC/jaJarghO7tR9X4WQw9gswquP8AmHPuUf8Axtw9Cof+awPbFP5pbIWqTVpqwzUGO7PzFs36V7Wvl0vi1KmOpRQkUS5Zk4lz+sOL90WPqF3qA51qjDwpge+EsxtfY63mmadVmZGiRwTlpBwTI7bVY6ypVG2lI2XtUV6NOqFzqLJA5NzE+M2kGp3WhbL2StCmtOkzhV6ox9us5Z52cvFOt9R6f+sM3lhYCyloJTg4LjaIkDlaElPvmz15SrAxGm3ZgVh5yxsxunB6p+NuWpg5c9QEuTyAdot03fnZsUW7LdC5VT9VvKyJbJ2L1rM1KRs+1yqDVT5W89Sf2Sfd+FhFgqr2rVNOi7A5xhHi3CPvn3Wk7O29WeiaTFGRhphAgAggiI5gWgdILueFDI+uQewSBr3n/babs7ZbBAYzIn45Wy8cDAK9WnQZT0Qve2XOOC7dARB0tY7P6R16CIgwuiSIYkGOQnMZDK0M3N+Yt6Lq3ZajXlupeVYOxVG2OlTPeWeqhpYsIAJkEKI1GRkybSaW0FKFpgAZ91pFa4MQQQCDqImbUG0NxcjNXfBKkhEpYMm/WL6KezxskOc6RmvSvaNWkGVW2SBgR81fY+eVrvZD0glM1Cwh3YERHCaRzyLa4dOUzlNhTYuKouQkAD4zYz2IHSmo3iUxjaQSvFnT0keziGXNhaektsiF5gbmqLam73F7wY8W5qTJWNROgmwBs/qnx+Qto+26lQ3e94qiMN1U4VKk6jUATbONn9U+PyFpdn/ZXf1dF4/ZAin8TlHzKm9Ev/yFKRIxPkOfA+Q8baLtZkAXFQcZnLGRHDTyHCchkI0GG2a9G70Kd9R2OEKzkkCYhHzjnFjKt02pVKeOneqmFXVM0dT9Ii4Bl1pws0n27V7UovqRYE4DzVNPY6por2NEnDIHMZHBF1R0wKMBBwrxSNMI7fLS0VmWefw/Czez9rpeadOrTYsrKIYiJjhJzz1Bt3jz0t00ZbTaDkAvcoNim3wCSlRkAf2v/E25Cp7Dft/+NnI8LIDwtW0qwucKRkG09ofhbzAsaH9r+VvQPLwtzi7JsWkQF46rEYT+15TlboUlGcHnnP8AK3JXuJz5W6FKxaRC8dO0fH+u23LUxrHLSTZzD4Rb2B2ixaRCYKidI9/8rekacM98mzhA7reMli0UQvGrfqJPbnn8bMnv0NnHQW9JHdbbZWQFCvl/3K4hUWmJgsyhh/qJICeJsrpeL8wxipcmQ/WCucv9DQT77XWyKSuzAsNP6ytaLs1QBhIjugWk5rjiAlLmgwVSCpWkEtQPL+zqDPuO8OXut563XkfR0CO6pUH30za4e7CNQPePdbz1Q93mLRLXbFtpqq32g4BxUMWWeCoG8gVWbVF76XAhqe4vNFsJIZ0gRpIKls7FHqTnst6Lm40By7bADtiCW7Vko2bWpuHpK7NkxZlkFuWLFlHOLabdqqimnCZwrOnYB22sVu9T2R5C3Pq1Q6ovkv4Wd1p2XJY1wGE81X+tppu6n7I+PFZCqkdUr4gfjaYbm89X4AeFuTc29k/G0rLtioHN2qsve1qNMHEDH+n5tYc6Y7i9XR1VTvCBg0mQynSTyn3E2MWupzlBl2jl7xbmncW1FMeX8rAtA6kGyRrQN0SenQWKrAl4ESOECZns10sZLWpMisiGovHxKSI4qcrlMljGXMKeU2eW6VOaAeAP4WqekvSenc8C1qz0WKswwoXBUMmZ0jIEd2ObLVa+pkpVLLWwFX7WZNxfMNNlO5qcRaQcxywj77Z9s/qnx+QsX7e6VUwLzQeuzM6MipxkYmAca5DhNhDZ/VPj8hZdCpPp6K4PEYrwey6bqbLLxBk5AeS52eyCv9IQqEuGJmBKuucZ6kaWI7lT2UVajVqMEYrULirVY46eSCd3I6zGM+qPeI1XhiYBhpg6GDOfda3WtUqAOLlTqB8xhDEkBueEyslYmBOfabfTUtBbpDLTnOGWBA35hUq13U3QI5q5rbbut3ApXSuRRpgBBDnlJkkA6mzSdMVGtaT4MB5WpatJ6iHBcqYmV4AxZSGjJZJBGEiCO/mSe7sK9Om7G5rgliSVcYQ1MqYkyIUYgxmCctRbpHZlEDWeI6Kffau7gVdt0xpj/msf2j8rcp0xT/FPk3lp8bC9LbIDVC1Gk+8bFDA8MTAWIyzz7YE26v22abqqrdqSBSDPESdSQcxkSfGOZ1tT9lU5z4jol/aD93Pqif8A9ZU5/tW/Za0i69LEdwiO7sxAVVVySTyAiwJeL5iREwIuAuZUGTiIPFJziIHdaT0c2l6veqNbDiwNOGYmQViYMa2HdlUg0kEz8OiG9o1LQBiFpCetaer3gdsobc3y9XhBLUa4EgTu2jPIafrED32nbQvFd6hDXR0cwxC32ikxwg5DPT4ZW9/KtdF3YuvE7Bpe+0GPCUOvgoGfbbx+7+HEdV6d9tngeirgt7Jg3avA54TaPe615RWZrveFVRJYqco8M7W18v1eoxPqzISwJwX27iYAWCQsxEZE5TOVvVe8wyrdXJZCoDX6iwAIAEL3Bddde2xceHEdVl748D0VSVvvK61471azN5F8RWdqFcKFJPCcgMyTaTeelnrtZkF3qJUoyGK3mmkRUTRjTOlQKMte8WmXWveQKnBWqbykwirfaJVQSVxgYBBkEa9tmdozm4HzHVKKwOIJ4HoqdaF9Khhd62YB6hz7Ne63Bul+Bk3ev38B08PwsU3radWsopvc1PFhj1ukJcArEFczmfhaVcWvtJSPUqjyZl73SYjuHDpbLg7uI6ovN54HoqjoU1UFmqUaq03QFDu34pM5ZTmM7FhvOXUqfZVP3bVBW+GlTRrgTgCwReqYzCFJHDlqT4xZXP1uiS3qVRpGeO+U20JOXDlry7BaTtEtGfmFQV7OHyKsrttJXUMgqMraHd1c+XNZ1s6Lz+pV+zqfu2Gb50oNClQS83crjqBKZWojy44pyXhiR2nstWUulaUyKm6vtRFQVAS4K4AslmBIJ15gRByyNtHZ7jkeSfvE6ka0NqBxiUVCJIndVRmDhIzUaER426F6M9Wp9nU/dsMbG6YUL5SgocDVCy4iRJaoWAOFTEFo1zibWBvVBXUF5YEEE1XJgEsAx3WYkT3wD325Xsp03FjyQR62Jr0nUFZ0tpBsWDeHCxU/RVBDDlmvhbsXjtWp9nU/dtV3jalE4qdTCcVTFGJ+YDCYp6Z6/gbe3fBXmnScl1QnHvGkKzR1jTE8SHLtBm05ogSXeuC28OQU+jflJZVFQlDDDdVRBIBjq55EH3izpr/q1fs6n7tujcnK1FZVIqa/SGQCi0zng14ZnvtCfo1MD6SBOXrDc5n/AJc5yZ7ec2W80f8AH64IvHbE+u0QWZQKpZIxDd1cp0+rzzt2by3s1fs6n4W7qXOoWcwoxFCIfMFDPOmRrHK0f8hnCF48pht+2LMAEYt3I6osXmj/AI/XBbeO2JDaAxlPpMQUEruquhJAM4YzII9xtRdJ+jKXtlLU67YUdSAaqSGIMEwZB7NPhYjuNwq09YfhAlnM5NUaTwf/ANI/02avWxTUYsQVJicNYrMRkYp5g4RNi8oZVPXBK55cIhAXSTohSw1r09CqlTATix1CocKqrw7sCORJjSeeQns/qnx+QtqnTO+NTuj0Ssl6FQ4i5JinuwZ4BJO8HZobZXs/qnx+Qt0FoFCQZB1eSk0+2q+9at4n77Tbqi7tf+LNNoaUipAzJAGHLOBPeRraFetW8T99vHdglMK1JJWs5L0qTlsEEKC6kydAJt9NoJ+h+Py8CvLrst1Y3fNWVNVEgXwjibiBq4SCFacIGIlmLAn9TQyLOXplJKm+u67tiCd4BikSrZGZzOnICedqx7rWUcV4ucwTCU7s5JEnCIQCSATqNO8TwbpecvprjnH6KYnSYpZf12ieud/r8qXu59T1U5tj3cR/xlM9v0dTLMD4Ak+61PZ16jHErNTco+HFTSmoIwg6ookT22atemSRifXALjrMsOspWcu441/zD7xZu3dCMSzpInwmzu1FSbrC13amyK4dlq353yEt6nRYHrQIBnUkAcy2loV32RUKtgvVQSpJHqVBRlBIxYo1A011E28NTYPsjyvf42YvlTYmH6NVxSNReojnz/nExnb5eDsP5Qvfn1aTw2ZUg0xeqkD6vqVED/Dyz1hVEcxHLO0zZmwqpqDd310eDxeo0ljtBaY7efwOdBQvOzMQx0aAWRMNfCQuUx2kZ+Mi1nvNg+yPK9/jYg7D+UIn1aKpuhqkX69hmQkYgWcQCReEBJA0k5wNCbH9JVK0xF2Zt2DDGFgVHM6cjEAc8Xdam2QtweqRs9Vx4OPEtcgqHpnRw06HQdliJLrUCqCtJoUAoaNSJDOZkIDkGGWmbW2s+26YjAa/BFJtlseKbqkscZS5SoMNjOUS7j3Zyc9Jjsu9mbUxLNR6IJMLgeZ5AZ8yRy+OprLndyHXHRoBADJSlVxZhhlKQBnEePblZChd5ndZgyPoXyIg5cGWgtFVVrZi+piRhEyIjxtx+UF7H+zqfu2bvV+BRguMGMju6mv7Nga0LMvSrsenurnTY7ob5iqhS2IwOEBOqNc7BG0tnXJleBUR2WVcU65UCFOLCowERByy4u8QdekrYF8vVC7CgHerSqs5YKyQCABE6Z8pNhnaHQraBu4SlTvYqEKrYqnAUwkOoAbQtBAjIEi3s0KjQwTUjE5jb4KUbkR+iW5f8PUFGqGURDmnqTJBhsxBB+BsZ1NlXnleFzIn6JRA1y1kz988oI36I9kVLrSq0ay4aiFJHZIZh8CLH9vhe1ahGmVIxx3Lpp/VCphsy8ZfTKCC2lNTIyCyMsxHyk6idcLo6TjcOeRCKsDPLLl/O0uyt5peTgqJWVlZWRCVlZWVhCVlZWVhCC/SL1f/AG15/wC67WzDZ/VPj8hbT/SL1f8A215/7rtbMNn9U+PyFvpmfYmeH+xUGfvD6yCh16DEtkdTyPbZqpc8SqrIGCzEq2U5nQjssrK1qfaVRjbLUO0ZpdazTf5JX/BX9l/3rL8kr/gr+y/71lZWp+1qyO7N2rtblC4VTCJnJW105k289SbsP7JsrKzDtiuNXrkpu0Km4yUvUm7D+ybd0rqwYGGyIOh5GbKysHtmufQ6JRoFILSz6Xn/AEVvtG/ctw/pbqEEC7MJBz3jZd/UsrK3H3r3V1Xe9Qrn6SatN8Rp1nGHCFaqY5CckzMDWPjMz/zuv+it9o37llZWO9e6i73rlfSw28VzdWOEMAN4frYe2n+raX+eY/obfaH+HZWVt73H3UXe9L88x/Q2+0P8Oy/PMf0NvtD/AA7Kysd8OxZd70vzzH9Db7Q/w7L88x/Q2+0P8OysrHfDsRd70vzzH9Db7Q/w7L88x/Q2+0P8OysrHfDsRd71W3b0mlK9er6qx3xQxjPDgUJru8515WmfndP6G32h/h2Vlblq3VV1t7MfEpgwjAFL87p/Q2+0P8Oy/O6f0NvtD/DsrK07uh+Dmeq2ydqX53T+ht9of4dl+d0/obfaH+HZWVi7ofg5nqiydqX53T+ht9of4dl+d0/obfaH+HZWVi7ofg5nqiydqX53T+ht9of4dl+d0/obfaH+HZWVi7ofg5nqiydqpekfTo3oR6uyfR1KfWJ/tDTM9QabvTnPdYeuFM4Tkdew9gsrK1qmkWaQY1sAf9Qyl7Uyv//Z"/>
          <p:cNvSpPr>
            <a:spLocks noChangeAspect="1" noChangeArrowheads="1"/>
          </p:cNvSpPr>
          <p:nvPr/>
        </p:nvSpPr>
        <p:spPr bwMode="auto">
          <a:xfrm>
            <a:off x="3149147" y="4481965"/>
            <a:ext cx="2054224" cy="205423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www.gohardball.com/images/rvp_screensho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024" y="2873829"/>
            <a:ext cx="7659062" cy="3897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5780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RVP instruction series</a:t>
            </a:r>
            <a:endParaRPr lang="en-US" dirty="0"/>
          </a:p>
        </p:txBody>
      </p:sp>
      <p:sp>
        <p:nvSpPr>
          <p:cNvPr id="3" name="Content Placeholder 2"/>
          <p:cNvSpPr>
            <a:spLocks noGrp="1"/>
          </p:cNvSpPr>
          <p:nvPr>
            <p:ph idx="1"/>
          </p:nvPr>
        </p:nvSpPr>
        <p:spPr/>
        <p:txBody>
          <a:bodyPr/>
          <a:lstStyle/>
          <a:p>
            <a:r>
              <a:rPr lang="en-US" dirty="0" smtClean="0"/>
              <a:t>Contains a series of short and concise lessons that walk the user through a specific skill</a:t>
            </a:r>
          </a:p>
          <a:p>
            <a:r>
              <a:rPr lang="en-US" dirty="0" smtClean="0"/>
              <a:t>Instructs the user on what to look for, explaining what is important and it suggests analogies and drill to help reinforce the correct moves</a:t>
            </a:r>
          </a:p>
          <a:p>
            <a:r>
              <a:rPr lang="en-US" dirty="0"/>
              <a:t>The instruction series was designed to help coaches and players understand how to analyze the motion and then illustrate or communicate where improvement can be made.</a:t>
            </a:r>
            <a:br>
              <a:rPr lang="en-US" dirty="0"/>
            </a:br>
            <a:r>
              <a:rPr lang="en-US" dirty="0"/>
              <a:t> </a:t>
            </a:r>
            <a:r>
              <a:rPr lang="en-US" dirty="0" smtClean="0"/>
              <a:t> </a:t>
            </a:r>
            <a:endParaRPr lang="en-US" dirty="0"/>
          </a:p>
        </p:txBody>
      </p:sp>
    </p:spTree>
    <p:extLst>
      <p:ext uri="{BB962C8B-B14F-4D97-AF65-F5344CB8AC3E}">
        <p14:creationId xmlns:p14="http://schemas.microsoft.com/office/powerpoint/2010/main" val="255637166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Hitting Equation</a:t>
            </a:r>
            <a:br>
              <a:rPr lang="en-US" b="1" dirty="0"/>
            </a:br>
            <a:endParaRPr lang="en-US" dirty="0"/>
          </a:p>
        </p:txBody>
      </p:sp>
      <p:sp>
        <p:nvSpPr>
          <p:cNvPr id="3" name="Content Placeholder 2"/>
          <p:cNvSpPr>
            <a:spLocks noGrp="1"/>
          </p:cNvSpPr>
          <p:nvPr>
            <p:ph idx="1"/>
          </p:nvPr>
        </p:nvSpPr>
        <p:spPr/>
        <p:txBody>
          <a:bodyPr>
            <a:normAutofit/>
          </a:bodyPr>
          <a:lstStyle/>
          <a:p>
            <a:r>
              <a:rPr lang="en-US" sz="1400" dirty="0"/>
              <a:t>RVP puts the games’ best hitters at the plate to show how they combine the three measures of the swing - force, big zone, and efficiency</a:t>
            </a:r>
            <a:r>
              <a:rPr lang="en-US" sz="1400" dirty="0" smtClean="0"/>
              <a:t>.</a:t>
            </a:r>
          </a:p>
          <a:p>
            <a:r>
              <a:rPr lang="en-US" sz="1400" b="1" dirty="0"/>
              <a:t>Force</a:t>
            </a:r>
            <a:r>
              <a:rPr lang="en-US" sz="1400" dirty="0"/>
              <a:t> (Power) – How much force is generated and delivered into the ball.</a:t>
            </a:r>
            <a:br>
              <a:rPr lang="en-US" sz="1400" dirty="0"/>
            </a:br>
            <a:r>
              <a:rPr lang="en-US" sz="1400" dirty="0"/>
              <a:t/>
            </a:r>
            <a:br>
              <a:rPr lang="en-US" sz="1400" dirty="0"/>
            </a:br>
            <a:endParaRPr lang="en-US" sz="1400" dirty="0"/>
          </a:p>
          <a:p>
            <a:r>
              <a:rPr lang="en-US" sz="1400" b="1" dirty="0"/>
              <a:t>Big Zone</a:t>
            </a:r>
            <a:r>
              <a:rPr lang="en-US" sz="1400" dirty="0"/>
              <a:t> (Contact) – The longer the bat stays through the plane of the pitch, the greater the chances for success. </a:t>
            </a:r>
            <a:br>
              <a:rPr lang="en-US" sz="1400" dirty="0"/>
            </a:br>
            <a:r>
              <a:rPr lang="en-US" sz="1400" dirty="0"/>
              <a:t/>
            </a:r>
            <a:br>
              <a:rPr lang="en-US" sz="1400" dirty="0"/>
            </a:br>
            <a:endParaRPr lang="en-US" sz="1400" dirty="0"/>
          </a:p>
          <a:p>
            <a:r>
              <a:rPr lang="en-US" sz="1400" b="1" dirty="0"/>
              <a:t>Efficiency </a:t>
            </a:r>
            <a:r>
              <a:rPr lang="en-US" sz="1400" dirty="0"/>
              <a:t>(Time and Energy) – The more efficient the batter, the more time and energy available to focus on how, when and where to make contact. Any jerk in the swing is an inefficient adjustment to the speed and location of the pitch. </a:t>
            </a:r>
          </a:p>
          <a:p>
            <a:endParaRPr lang="en-US" b="1" dirty="0"/>
          </a:p>
          <a:p>
            <a:pPr marL="0" indent="0">
              <a:buNone/>
            </a:pPr>
            <a:r>
              <a:rPr lang="en-US" dirty="0">
                <a:hlinkClick r:id="rId2"/>
              </a:rPr>
              <a:t>http://</a:t>
            </a:r>
            <a:r>
              <a:rPr lang="en-US" dirty="0" smtClean="0">
                <a:hlinkClick r:id="rId2"/>
              </a:rPr>
              <a:t>www.youtube.com/watch?v=ZSvA-9khajA</a:t>
            </a:r>
            <a:endParaRPr lang="en-US" dirty="0" smtClean="0"/>
          </a:p>
          <a:p>
            <a:pPr marL="0" indent="0">
              <a:buNone/>
            </a:pPr>
            <a:endParaRPr lang="en-US" dirty="0"/>
          </a:p>
        </p:txBody>
      </p:sp>
    </p:spTree>
    <p:extLst>
      <p:ext uri="{BB962C8B-B14F-4D97-AF65-F5344CB8AC3E}">
        <p14:creationId xmlns:p14="http://schemas.microsoft.com/office/powerpoint/2010/main" val="353550690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Pitching Mechanics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RVP breaks down your mechanics into 12 steps</a:t>
            </a:r>
          </a:p>
          <a:p>
            <a:r>
              <a:rPr lang="en-US" dirty="0" smtClean="0"/>
              <a:t>Compare your mechanics to MLB pitchers</a:t>
            </a:r>
          </a:p>
          <a:p>
            <a:r>
              <a:rPr lang="en-US" dirty="0">
                <a:hlinkClick r:id="rId2"/>
              </a:rPr>
              <a:t>http://</a:t>
            </a:r>
            <a:r>
              <a:rPr lang="en-US" dirty="0" smtClean="0">
                <a:hlinkClick r:id="rId2"/>
              </a:rPr>
              <a:t>www.youtube.com/watch?v=Ks_D6s65vLo</a:t>
            </a:r>
            <a:endParaRPr lang="en-US" dirty="0" smtClean="0"/>
          </a:p>
          <a:p>
            <a:endParaRPr lang="en-US" dirty="0"/>
          </a:p>
          <a:p>
            <a:r>
              <a:rPr lang="en-US" b="1" dirty="0"/>
              <a:t>Power</a:t>
            </a:r>
            <a:r>
              <a:rPr lang="en-US" dirty="0"/>
              <a:t> – The mechanics of generating arm </a:t>
            </a:r>
            <a:r>
              <a:rPr lang="en-US" dirty="0" smtClean="0"/>
              <a:t>speed</a:t>
            </a:r>
            <a:r>
              <a:rPr lang="en-US" dirty="0"/>
              <a:t> </a:t>
            </a:r>
          </a:p>
          <a:p>
            <a:r>
              <a:rPr lang="en-US" b="1" dirty="0"/>
              <a:t>Control</a:t>
            </a:r>
            <a:r>
              <a:rPr lang="en-US" dirty="0"/>
              <a:t> – The principles that enable a pitcher to have a consistent, repeatable delivery</a:t>
            </a:r>
            <a:r>
              <a:rPr lang="en-US" dirty="0" smtClean="0"/>
              <a:t>.</a:t>
            </a:r>
            <a:r>
              <a:rPr lang="en-US" dirty="0"/>
              <a:t> </a:t>
            </a:r>
          </a:p>
          <a:p>
            <a:r>
              <a:rPr lang="en-US" b="1" dirty="0"/>
              <a:t>Deception </a:t>
            </a:r>
            <a:r>
              <a:rPr lang="en-US" dirty="0"/>
              <a:t>– The ability to change speeds, create movement, and minimize any "tells" to the hitter.</a:t>
            </a:r>
          </a:p>
          <a:p>
            <a:endParaRPr lang="en-US" dirty="0" smtClean="0"/>
          </a:p>
          <a:p>
            <a:pPr marL="0" indent="0">
              <a:buNone/>
            </a:pPr>
            <a:r>
              <a:rPr lang="en-US" dirty="0" smtClean="0"/>
              <a:t>  </a:t>
            </a:r>
            <a:endParaRPr lang="en-US" dirty="0"/>
          </a:p>
        </p:txBody>
      </p:sp>
    </p:spTree>
    <p:extLst>
      <p:ext uri="{BB962C8B-B14F-4D97-AF65-F5344CB8AC3E}">
        <p14:creationId xmlns:p14="http://schemas.microsoft.com/office/powerpoint/2010/main" val="79846051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View">
  <a:themeElements>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fontScheme name="View">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3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xmlns="" name="View" id="{BA0EB5A6-F2D4-4F82-977B-64ADEE4A2A69}" vid="{3866257B-E5CE-4C43-9210-F2DE76BE10B5}"/>
    </a:ext>
  </a:extLst>
</a:theme>
</file>

<file path=docProps/app.xml><?xml version="1.0" encoding="utf-8"?>
<Properties xmlns="http://schemas.openxmlformats.org/officeDocument/2006/extended-properties" xmlns:vt="http://schemas.openxmlformats.org/officeDocument/2006/docPropsVTypes">
  <Template>TC103457515[[fn=View]]</Template>
  <TotalTime>559</TotalTime>
  <Words>641</Words>
  <Application>Microsoft Macintosh PowerPoint</Application>
  <PresentationFormat>Custom</PresentationFormat>
  <Paragraphs>91</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View</vt:lpstr>
      <vt:lpstr>RightView Pro</vt:lpstr>
      <vt:lpstr>What is it?</vt:lpstr>
      <vt:lpstr>The RVP Systems</vt:lpstr>
      <vt:lpstr>The CV300</vt:lpstr>
      <vt:lpstr>The CE300</vt:lpstr>
      <vt:lpstr>The IS300</vt:lpstr>
      <vt:lpstr>The RVP instruction series</vt:lpstr>
      <vt:lpstr>The Hitting Equation </vt:lpstr>
      <vt:lpstr>Pitching Mechanics </vt:lpstr>
      <vt:lpstr>Player Roster </vt:lpstr>
      <vt:lpstr>Continued </vt:lpstr>
      <vt:lpstr>Required Equipment </vt:lpstr>
      <vt:lpstr>COMPUTER </vt:lpstr>
      <vt:lpstr>Computer </vt:lpstr>
      <vt:lpstr>Computer</vt:lpstr>
      <vt:lpstr>Camcorders</vt:lpstr>
      <vt:lpstr>Camcorders</vt:lpstr>
      <vt:lpstr>Mobile Devices </vt:lpstr>
      <vt:lpstr>Mobile Devices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RightView Pro</dc:title>
  <dc:creator>UNC User</dc:creator>
  <cp:lastModifiedBy>Dinesh Manocha</cp:lastModifiedBy>
  <cp:revision>13</cp:revision>
  <dcterms:created xsi:type="dcterms:W3CDTF">2013-10-28T15:08:46Z</dcterms:created>
  <dcterms:modified xsi:type="dcterms:W3CDTF">2013-12-02T10:28:20Z</dcterms:modified>
</cp:coreProperties>
</file>