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120" y="-1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878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724400" y="0"/>
            <a:ext cx="3012140" cy="5140547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1" name="Shape 11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>
              <a:buSzPct val="100000"/>
              <a:defRPr sz="4800"/>
            </a:lvl1pPr>
            <a:lvl2pPr indent="304800">
              <a:buSzPct val="100000"/>
              <a:defRPr sz="4800"/>
            </a:lvl2pPr>
            <a:lvl3pPr indent="304800">
              <a:buSzPct val="100000"/>
              <a:defRPr sz="4800"/>
            </a:lvl3pPr>
            <a:lvl4pPr indent="304800">
              <a:buSzPct val="100000"/>
              <a:defRPr sz="4800"/>
            </a:lvl4pPr>
            <a:lvl5pPr indent="304800">
              <a:buSzPct val="100000"/>
              <a:defRPr sz="4800"/>
            </a:lvl5pPr>
            <a:lvl6pPr indent="304800">
              <a:buSzPct val="100000"/>
              <a:defRPr sz="4800"/>
            </a:lvl6pPr>
            <a:lvl7pPr indent="304800">
              <a:buSzPct val="100000"/>
              <a:defRPr sz="4800"/>
            </a:lvl7pPr>
            <a:lvl8pPr indent="304800">
              <a:buSzPct val="100000"/>
              <a:defRPr sz="4800"/>
            </a:lvl8pPr>
            <a:lvl9pPr indent="304800"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None/>
              <a:defRPr/>
            </a:lvl1pPr>
            <a:lvl2pPr marL="0" indent="190500">
              <a:spcBef>
                <a:spcPts val="0"/>
              </a:spcBef>
              <a:buSzPct val="100000"/>
              <a:buNone/>
              <a:defRPr sz="3000"/>
            </a:lvl2pPr>
            <a:lvl3pPr marL="0" indent="190500">
              <a:spcBef>
                <a:spcPts val="0"/>
              </a:spcBef>
              <a:buSzPct val="100000"/>
              <a:buNone/>
              <a:defRPr sz="3000"/>
            </a:lvl3pPr>
            <a:lvl4pPr marL="0" indent="190500">
              <a:spcBef>
                <a:spcPts val="0"/>
              </a:spcBef>
              <a:buSzPct val="100000"/>
              <a:buNone/>
              <a:defRPr sz="3000"/>
            </a:lvl4pPr>
            <a:lvl5pPr marL="0" indent="190500">
              <a:spcBef>
                <a:spcPts val="0"/>
              </a:spcBef>
              <a:buSzPct val="100000"/>
              <a:buNone/>
              <a:defRPr sz="3000"/>
            </a:lvl5pPr>
            <a:lvl6pPr marL="0" indent="190500">
              <a:spcBef>
                <a:spcPts val="0"/>
              </a:spcBef>
              <a:buSzPct val="100000"/>
              <a:buNone/>
              <a:defRPr sz="3000"/>
            </a:lvl6pPr>
            <a:lvl7pPr marL="0" indent="190500">
              <a:spcBef>
                <a:spcPts val="0"/>
              </a:spcBef>
              <a:buSzPct val="100000"/>
              <a:buNone/>
              <a:defRPr sz="3000"/>
            </a:lvl7pPr>
            <a:lvl8pPr marL="0" indent="190500">
              <a:spcBef>
                <a:spcPts val="0"/>
              </a:spcBef>
              <a:buSzPct val="100000"/>
              <a:buNone/>
              <a:defRPr sz="3000"/>
            </a:lvl8pPr>
            <a:lvl9pPr marL="0" indent="19050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A64128"/>
                </a:solidFill>
              </a:defRPr>
            </a:lvl1pPr>
            <a:lvl2pPr>
              <a:defRPr>
                <a:solidFill>
                  <a:srgbClr val="A64128"/>
                </a:solidFill>
              </a:defRPr>
            </a:lvl2pPr>
            <a:lvl3pPr>
              <a:defRPr>
                <a:solidFill>
                  <a:srgbClr val="A64128"/>
                </a:solidFill>
              </a:defRPr>
            </a:lvl3pPr>
            <a:lvl4pPr>
              <a:defRPr>
                <a:solidFill>
                  <a:srgbClr val="A64128"/>
                </a:solidFill>
              </a:defRPr>
            </a:lvl4pPr>
            <a:lvl5pPr>
              <a:defRPr>
                <a:solidFill>
                  <a:srgbClr val="A64128"/>
                </a:solidFill>
              </a:defRPr>
            </a:lvl5pPr>
            <a:lvl6pPr>
              <a:defRPr>
                <a:solidFill>
                  <a:srgbClr val="A64128"/>
                </a:solidFill>
              </a:defRPr>
            </a:lvl6pPr>
            <a:lvl7pPr>
              <a:defRPr>
                <a:solidFill>
                  <a:srgbClr val="A64128"/>
                </a:solidFill>
              </a:defRPr>
            </a:lvl7pPr>
            <a:lvl8pPr>
              <a:defRPr>
                <a:solidFill>
                  <a:srgbClr val="A64128"/>
                </a:solidFill>
              </a:defRPr>
            </a:lvl8pPr>
            <a:lvl9pPr>
              <a:defRPr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 b="1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7938258" y="0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x="1807794" y="-1807795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s.org.uk/images/us-military.jpg" TargetMode="External"/><Relationship Id="rId4" Type="http://schemas.openxmlformats.org/officeDocument/2006/relationships/hyperlink" Target="http://www.youtube.com/watch?v=NND7Hk5fYd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8301-18563_162-57589958/innovative-ariz-class-turns-students-dreams-into-reality/" TargetMode="External"/><Relationship Id="rId4" Type="http://schemas.openxmlformats.org/officeDocument/2006/relationships/hyperlink" Target="http://graphics8.nytimes.com/images/2012/05/20/automobiles/20PAIN/20PAIN-articleLarge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vrs.org.uk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vrealities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biopac.com/ProductImages/hmd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v/vSINEBZNCks?version=3&amp;start=30&amp;end=120&amp;autoplay=1&amp;amp;hl=en_US&amp;amp;rel=0&amp;amp;loop=0&amp;amp;playlist=vSINEBZNCk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w18MyqszIYc&amp;t=0m26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EEE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 rot="-1146147">
            <a:off x="489572" y="1512185"/>
            <a:ext cx="6335357" cy="13892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Behind the scenes of VR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 rot="-1235933">
            <a:off x="1027944" y="3375071"/>
            <a:ext cx="5258601" cy="7726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Chris and Keerthi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Benefits of VR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Currently used in many fields to assist workers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used in military, fashion, business, engineering, health care, architecture, and much more.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 Used to assist people with phobias and other disorders like PTSD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Entertainment in video games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Immediate feedback</a:t>
            </a:r>
          </a:p>
          <a:p>
            <a:pPr marL="457200" lvl="0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Haptic Responses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VR in military training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Currently used by United States military in both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training</a:t>
            </a:r>
            <a:r>
              <a:rPr lang="en" sz="2400"/>
              <a:t> and recovery from war.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Soldiers are put into virtual environments to prepare for situations in war.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Have controller that acts similar to a weapon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In the air force, it is most used to train pilots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Joystick provides haptic feedback from damages to the plane and even the effect of weather</a:t>
            </a:r>
            <a:r>
              <a:rPr lang="en" sz="2400"/>
              <a:t> </a:t>
            </a:r>
          </a:p>
          <a:p>
            <a:pPr marL="457200" lvl="0" indent="0" rtl="0"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http://www.youtube.com/watch?v=NND7Hk5fYdI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VR in education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Tucson Arizona has an entire class that makes virtual reality worlds.</a:t>
            </a:r>
          </a:p>
          <a:p>
            <a:pPr lvl="0" rtl="0"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http://www.cbsnews.com/8301-18563_162-57589958/innovative-ariz-class-turns-students-dreams-into-reality/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In East Hartford, Connecticut it is used to simulate work on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virtual cars</a:t>
            </a:r>
            <a:r>
              <a:rPr lang="en" sz="2400"/>
              <a:t>.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Helps children comprehend more about the real world.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Saves time and money.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Some schools do not believe that it is worth it.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VR in health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Healthcare is one of the biggest adopters of </a:t>
            </a:r>
            <a:r>
              <a:rPr lang="en" sz="2400">
                <a:hlinkClick r:id="rId3"/>
              </a:rPr>
              <a:t>virtual reality</a:t>
            </a:r>
            <a:r>
              <a:rPr lang="en" sz="2400"/>
              <a:t> which encompasses surgery simulation, phobia treatment, robotic surgery and skills training</a:t>
            </a:r>
          </a:p>
          <a:p>
            <a:endParaRPr lang="en" sz="2400"/>
          </a:p>
          <a:p>
            <a:pPr marL="457200" lvl="0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One of the advantages of this technology is that it allows healthcare professionals to learn new skills as well as refresh existing ones in a safe environment. Plus it allows this without causing any danger to the patients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Virtual Reality Therapy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Burn patients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University of Washington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distract them from pain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more real the virtual world, less pain</a:t>
            </a:r>
          </a:p>
          <a:p>
            <a:endParaRPr lang="en"/>
          </a:p>
        </p:txBody>
      </p:sp>
      <p:sp>
        <p:nvSpPr>
          <p:cNvPr id="120" name="Shape 120"/>
          <p:cNvSpPr/>
          <p:nvPr/>
        </p:nvSpPr>
        <p:spPr>
          <a:xfrm>
            <a:off x="1623850" y="2985200"/>
            <a:ext cx="4273074" cy="20824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Virtual Reality Therapy Cont.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PTSD/Phobias</a:t>
            </a:r>
          </a:p>
          <a:p>
            <a:pPr marL="914400" lvl="1" indent="-3556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Used Spider world to help cure arachnophobia</a:t>
            </a:r>
          </a:p>
          <a:p>
            <a:pPr marL="914400" lvl="1" indent="-3556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Recreates events to help people deal with them </a:t>
            </a:r>
          </a:p>
          <a:p>
            <a:pPr marL="914400" lvl="1" indent="-3556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Fort Bragg is testing out how VR can help marines with PTSD</a:t>
            </a:r>
          </a:p>
          <a:p>
            <a:pPr marL="914400" lvl="1" indent="-3556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These virtual worlds are made very realistic to help emotionally handle the situation.</a:t>
            </a:r>
          </a:p>
          <a:p>
            <a:pPr marL="914400" lvl="1" indent="-355600" rtl="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Seat vibrates and controller is like a gun</a:t>
            </a:r>
          </a:p>
          <a:p>
            <a:pPr marL="914400" lvl="1" indent="-355600"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/>
              <a:t>$30,000-$40,000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Helping you forget this as well</a:t>
            </a:r>
          </a:p>
        </p:txBody>
      </p:sp>
      <p:sp>
        <p:nvSpPr>
          <p:cNvPr id="132" name="Shape 132"/>
          <p:cNvSpPr/>
          <p:nvPr/>
        </p:nvSpPr>
        <p:spPr>
          <a:xfrm>
            <a:off x="2402800" y="1063375"/>
            <a:ext cx="2763349" cy="3814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19875" y="574399"/>
            <a:ext cx="7110424" cy="3994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Costs of VR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Some people believe that advanced virtual reality will cut back on face-to-face interaction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Reliability on virtual training 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Actual cost for households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(HMD)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Haptic Glove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Head trackers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software </a:t>
            </a:r>
          </a:p>
          <a:p>
            <a:pPr marL="914400" lvl="1" indent="-381000" rtl="0">
              <a:buClr>
                <a:schemeClr val="dk2"/>
              </a:buClr>
              <a:buSzPct val="218181"/>
              <a:buFont typeface="Courier New"/>
              <a:buChar char="o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http://www.vrealities.com/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447500" y="2761625"/>
            <a:ext cx="950399" cy="47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$599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304775" y="3044000"/>
            <a:ext cx="1217400" cy="39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$585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478625" y="3503625"/>
            <a:ext cx="869700" cy="17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$750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820225" y="3839000"/>
            <a:ext cx="950399" cy="47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$325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Gloves, Sensors,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Gloves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covered in sensors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allow more freedom in </a:t>
            </a:r>
          </a:p>
          <a:p>
            <a:pPr lvl="0" rtl="0">
              <a:buNone/>
            </a:pPr>
            <a:r>
              <a:rPr lang="en"/>
              <a:t>movement</a:t>
            </a:r>
          </a:p>
          <a:p>
            <a:pPr marL="13716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possibility outside of gaming ASL translation</a:t>
            </a:r>
          </a:p>
          <a:p>
            <a:pPr marL="9144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allows for haptic feedback  and more involvement in virtual world</a:t>
            </a:r>
          </a:p>
        </p:txBody>
      </p:sp>
      <p:sp>
        <p:nvSpPr>
          <p:cNvPr id="154" name="Shape 154"/>
          <p:cNvSpPr/>
          <p:nvPr/>
        </p:nvSpPr>
        <p:spPr>
          <a:xfrm>
            <a:off x="5724550" y="1132100"/>
            <a:ext cx="2171700" cy="2105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Genesis of Virtual Reality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Virtual reality was primarily known as Virtual World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While working with Ivan Sutherland, Jaron Lanier thought that the term Virtual Reality is more of an accurate term than Virtual World. 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This is because people are treating this view as their reality.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HMD’s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needed for virtual reality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measures head movement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recent developments in Oculus Rift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farther field of vision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adjusted lenses/ magnification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$300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Expected around December this year.</a:t>
            </a:r>
          </a:p>
        </p:txBody>
      </p:sp>
      <p:sp>
        <p:nvSpPr>
          <p:cNvPr id="161" name="Shape 161"/>
          <p:cNvSpPr/>
          <p:nvPr/>
        </p:nvSpPr>
        <p:spPr>
          <a:xfrm>
            <a:off x="5800625" y="205975"/>
            <a:ext cx="2886175" cy="1916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Ethical issues of VR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/>
              <a:t>VR games with violence and guns influencing the player</a:t>
            </a:r>
          </a:p>
          <a:p>
            <a:pPr marL="457200" lvl="0" indent="-4064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/>
              <a:t>distinguishing reality from virtual reality becoming more difficult</a:t>
            </a:r>
          </a:p>
          <a:p>
            <a:pPr marL="457200" lvl="0" indent="-4064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/>
              <a:t>influence on younger users</a:t>
            </a:r>
          </a:p>
          <a:p>
            <a:pPr marL="457200" lvl="0" indent="-4064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/>
              <a:t>addiction to VR more than addiction to normal video games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Making VR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most companies focusing on PC software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texturing objects to make them appear more real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frame-rate needs to be about 25 frames per second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stereo vision often used to appear more realistic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so much goes into making the world realistic like lighting, definition, and even computer speed</a:t>
            </a:r>
          </a:p>
          <a:p>
            <a:pPr marL="457200" lvl="0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much is still in the early stages of perfecting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Future of VR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Nanobots in possibly 25 years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put into the body and interact with neurons to make experience completely real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lots of doubt about this process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Household use if price goes down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More realistic environments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More applications in training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VR is still far from being perfected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it has many uses and has been around for quite a few years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becoming more innovative in its uses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cost saving once obtained, but very costly to get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May the odds be ever in your favor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544150" y="1166500"/>
            <a:ext cx="7851900" cy="3875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Webster defined as:</a:t>
            </a:r>
            <a:r>
              <a:rPr lang="en" sz="2400">
                <a:solidFill>
                  <a:schemeClr val="accent4"/>
                </a:solidFill>
              </a:rPr>
              <a:t> “</a:t>
            </a: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artificial environment which is experienced through sensory stimuli (as sights and sounds) provided by a computer and in which one's actions partially determine what happens in the environment</a:t>
            </a:r>
            <a:r>
              <a:rPr lang="en" sz="2400">
                <a:solidFill>
                  <a:schemeClr val="accent4"/>
                </a:solidFill>
              </a:rPr>
              <a:t>”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Usually:</a:t>
            </a:r>
            <a:r>
              <a:rPr lang="en" sz="2400">
                <a:solidFill>
                  <a:srgbClr val="0725FD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computer generated 3D that a user can interact with</a:t>
            </a:r>
          </a:p>
          <a:p>
            <a:pPr marL="914400" lvl="1" indent="-355600" rtl="0">
              <a:buClr>
                <a:schemeClr val="accent4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User normally wears glasses or a head-mounted display </a:t>
            </a:r>
            <a:r>
              <a:rPr lang="en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(HMD)</a:t>
            </a:r>
          </a:p>
          <a:p>
            <a:pPr marL="914400" lvl="1" indent="-355600">
              <a:buClr>
                <a:schemeClr val="accent4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Recently haptic devices provide feedback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A61C00"/>
                </a:solidFill>
              </a:rPr>
              <a:t>What is VR?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26575" y="944350"/>
            <a:ext cx="8229600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The first forms of Virtual Reality were created during the 1860’s in the form of panoramic 360° murals.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99050" y="869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A61C00"/>
                </a:solidFill>
              </a:rPr>
              <a:t>First Forms of Virtual Reality</a:t>
            </a:r>
          </a:p>
        </p:txBody>
      </p:sp>
      <p:sp>
        <p:nvSpPr>
          <p:cNvPr id="56" name="Shape 56"/>
          <p:cNvSpPr/>
          <p:nvPr/>
        </p:nvSpPr>
        <p:spPr>
          <a:xfrm>
            <a:off x="4643075" y="-49475"/>
            <a:ext cx="4286250" cy="5400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7" name="Shape 57"/>
          <p:cNvSpPr txBox="1"/>
          <p:nvPr/>
        </p:nvSpPr>
        <p:spPr>
          <a:xfrm>
            <a:off x="126575" y="2473500"/>
            <a:ext cx="4063799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3600"/>
              <a:t>Baldassare Peruzzi</a:t>
            </a:r>
          </a:p>
          <a:p>
            <a:pPr algn="ctr">
              <a:buNone/>
            </a:pPr>
            <a:r>
              <a:rPr lang="en" sz="3600">
                <a:solidFill>
                  <a:srgbClr val="CC0000"/>
                </a:solidFill>
              </a:rPr>
              <a:t>Sala Delle Prospettive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sensorama!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000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During the 1950’s Morton Heilig wrote of an “experience theater” that used sight, smell, touch, and sound. He created a prototype of this vision and called it the </a:t>
            </a:r>
            <a:r>
              <a:rPr lang="en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sensorama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First headset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84625" y="9720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00000"/>
              <a:buFont typeface="Verdana"/>
              <a:buChar char="●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In 1968, Ivan Sutherland and Bob Sproull created the first virtual and augmented reality head-mounted display system. This system was so heavy that it had to be suspended from the ceiling. </a:t>
            </a:r>
          </a:p>
        </p:txBody>
      </p:sp>
      <p:sp>
        <p:nvSpPr>
          <p:cNvPr id="70" name="Shape 70"/>
          <p:cNvSpPr/>
          <p:nvPr/>
        </p:nvSpPr>
        <p:spPr>
          <a:xfrm>
            <a:off x="2509825" y="2549050"/>
            <a:ext cx="3890449" cy="2491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More Amazing VR Developments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Aspen Movie Map</a:t>
            </a:r>
            <a:r>
              <a:rPr lang="en" sz="2400"/>
              <a:t> of 1977 created by MIT is also one of the hypermedia and Virtual Reality systems.</a:t>
            </a:r>
          </a:p>
          <a:p>
            <a:endParaRPr lang="en" sz="2400"/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During the 1980’s the term “Virtual Reality” was coined and popularized by Jaron Lanier. </a:t>
            </a:r>
          </a:p>
          <a:p>
            <a:endParaRPr lang="en" sz="2400"/>
          </a:p>
          <a:p>
            <a:pPr marL="457200" lvl="0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In 1991, Antonio Medina, a MIT graduate and NASA Scientist, designed a virtual reality system to “drive” Mars rovers from Earth.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Founding Father-Jaron Lanier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Jaron Lanier is a computer scientist, composer, visual artist, and author.  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Coined and popularized the term “Virtual Reality” during the early 1980’s.</a:t>
            </a:r>
          </a:p>
          <a:p>
            <a:pPr marL="457200" lvl="0" indent="-381000" rtl="0">
              <a:lnSpc>
                <a:spcPct val="130823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u="sng">
                <a:latin typeface="Arial"/>
                <a:ea typeface="Arial"/>
                <a:cs typeface="Arial"/>
                <a:sym typeface="Arial"/>
                <a:hlinkClick r:id="rId3"/>
              </a:rPr>
              <a:t>IEEE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Virtual Reality Career Award in 2009</a:t>
            </a:r>
          </a:p>
          <a:p>
            <a:pPr marL="457200" lvl="0" indent="-381000" rtl="0">
              <a:lnSpc>
                <a:spcPct val="130823"/>
              </a:lnSpc>
              <a:spcBef>
                <a:spcPts val="300"/>
              </a:spcBef>
              <a:spcAft>
                <a:spcPts val="100"/>
              </a:spcAft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Named one of TIME's 100 most influential people</a:t>
            </a:r>
          </a:p>
          <a:p>
            <a:pPr lvl="0" rtl="0">
              <a:lnSpc>
                <a:spcPct val="130823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 	in 2010.</a:t>
            </a:r>
          </a:p>
          <a:p>
            <a:endParaRPr lang="en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7254525" y="1739200"/>
            <a:ext cx="1889475" cy="264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Feeling overwhelmed?</a:t>
            </a:r>
          </a:p>
        </p:txBody>
      </p:sp>
      <p:sp>
        <p:nvSpPr>
          <p:cNvPr id="89" name="Shape 89"/>
          <p:cNvSpPr/>
          <p:nvPr/>
        </p:nvSpPr>
        <p:spPr>
          <a:xfrm>
            <a:off x="1127000" y="1424300"/>
            <a:ext cx="6380799" cy="3255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Macintosh PowerPoint</Application>
  <PresentationFormat>On-screen Show (16:9)</PresentationFormat>
  <Paragraphs>125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western</vt:lpstr>
      <vt:lpstr>Behind the scenes of VR</vt:lpstr>
      <vt:lpstr>Genesis of Virtual Reality</vt:lpstr>
      <vt:lpstr>What is VR?</vt:lpstr>
      <vt:lpstr>First Forms of Virtual Reality</vt:lpstr>
      <vt:lpstr>The sensorama!</vt:lpstr>
      <vt:lpstr>First headset</vt:lpstr>
      <vt:lpstr>More Amazing VR Developments</vt:lpstr>
      <vt:lpstr>Founding Father-Jaron Lanier</vt:lpstr>
      <vt:lpstr>Feeling overwhelmed?</vt:lpstr>
      <vt:lpstr>Benefits of VR</vt:lpstr>
      <vt:lpstr>VR in military training</vt:lpstr>
      <vt:lpstr>VR in education</vt:lpstr>
      <vt:lpstr>VR in health</vt:lpstr>
      <vt:lpstr>Virtual Reality Therapy</vt:lpstr>
      <vt:lpstr>Virtual Reality Therapy Cont.</vt:lpstr>
      <vt:lpstr>Helping you forget this as well</vt:lpstr>
      <vt:lpstr>PowerPoint Presentation</vt:lpstr>
      <vt:lpstr>Costs of VR</vt:lpstr>
      <vt:lpstr>Data Gloves, Sensors, </vt:lpstr>
      <vt:lpstr>HMD’s</vt:lpstr>
      <vt:lpstr>Ethical issues of VR</vt:lpstr>
      <vt:lpstr>Making VR</vt:lpstr>
      <vt:lpstr>Future of VR</vt:lpstr>
      <vt:lpstr>Conclusion</vt:lpstr>
      <vt:lpstr>May the odds be ever in your favor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Behind the scenes of VR</dc:title>
  <cp:lastModifiedBy>Dinesh Manocha</cp:lastModifiedBy>
  <cp:revision>1</cp:revision>
  <dcterms:modified xsi:type="dcterms:W3CDTF">2013-11-25T11:09:27Z</dcterms:modified>
</cp:coreProperties>
</file>