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7"/>
  </p:notesMasterIdLst>
  <p:handoutMasterIdLst>
    <p:handoutMasterId r:id="rId18"/>
  </p:handoutMasterIdLst>
  <p:sldIdLst>
    <p:sldId id="257" r:id="rId3"/>
    <p:sldId id="264" r:id="rId4"/>
    <p:sldId id="258" r:id="rId5"/>
    <p:sldId id="259" r:id="rId6"/>
    <p:sldId id="260" r:id="rId7"/>
    <p:sldId id="263" r:id="rId8"/>
    <p:sldId id="266" r:id="rId9"/>
    <p:sldId id="267" r:id="rId10"/>
    <p:sldId id="268" r:id="rId11"/>
    <p:sldId id="269" r:id="rId12"/>
    <p:sldId id="262" r:id="rId13"/>
    <p:sldId id="261" r:id="rId14"/>
    <p:sldId id="265" r:id="rId15"/>
    <p:sldId id="270"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9" autoAdjust="0"/>
    <p:restoredTop sz="80263" autoAdjust="0"/>
  </p:normalViewPr>
  <p:slideViewPr>
    <p:cSldViewPr>
      <p:cViewPr>
        <p:scale>
          <a:sx n="50" d="100"/>
          <a:sy n="50" d="100"/>
        </p:scale>
        <p:origin x="-3816" y="-181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11/11/13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11/11/13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d</a:t>
            </a:r>
            <a:r>
              <a:rPr lang="en-US" baseline="0" dirty="0" smtClean="0"/>
              <a:t>o my presentation on this topic because I’ve always loved nature and environmentalism, and I wanted to do something to show the connection between technology and the environment. This actually directly relates to what I want to do after college, because I’m a computer science major with a minor in sustainability.</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a:t>
            </a:fld>
            <a:endParaRPr lang="en-US"/>
          </a:p>
        </p:txBody>
      </p:sp>
    </p:spTree>
    <p:extLst>
      <p:ext uri="{BB962C8B-B14F-4D97-AF65-F5344CB8AC3E}">
        <p14:creationId xmlns:p14="http://schemas.microsoft.com/office/powerpoint/2010/main" val="329956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a very specific definition for what has become a more general term encompassing</a:t>
            </a:r>
            <a:r>
              <a:rPr lang="en-US" baseline="0" dirty="0" smtClean="0"/>
              <a:t> many aspects of environmental concern like reducing wasted energy and reducing pollution, and overall the use of best management practices.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a:t>
            </a:fld>
            <a:endParaRPr lang="en-US"/>
          </a:p>
        </p:txBody>
      </p:sp>
    </p:spTree>
    <p:extLst>
      <p:ext uri="{BB962C8B-B14F-4D97-AF65-F5344CB8AC3E}">
        <p14:creationId xmlns:p14="http://schemas.microsoft.com/office/powerpoint/2010/main" val="19854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Aided Sustainability</a:t>
            </a:r>
            <a:r>
              <a:rPr lang="en-US" baseline="0" dirty="0" smtClean="0"/>
              <a:t> – the use of technology to aid in making decisions towards sustainability. e.g. running simulations of the effects of creating or destroying a wetland, simulating the effects of a new development/the amount of resources required to build and maintain a new development, and the use of computers/IT to spread information regarding sustainable management and design.</a:t>
            </a:r>
          </a:p>
          <a:p>
            <a:endParaRPr lang="en-US" baseline="0" dirty="0" smtClean="0"/>
          </a:p>
          <a:p>
            <a:r>
              <a:rPr lang="en-US" baseline="0" dirty="0" smtClean="0"/>
              <a:t>Green Computing – directly improving the efficiency and sustainability of computers. e.g. designing more energy efficient computer components to reduce power consumption, or use less harmful chemicals in the production of components.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4</a:t>
            </a:fld>
            <a:endParaRPr lang="en-US"/>
          </a:p>
        </p:txBody>
      </p:sp>
    </p:spTree>
    <p:extLst>
      <p:ext uri="{BB962C8B-B14F-4D97-AF65-F5344CB8AC3E}">
        <p14:creationId xmlns:p14="http://schemas.microsoft.com/office/powerpoint/2010/main" val="66945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PVA</a:t>
            </a:r>
            <a:r>
              <a:rPr lang="en-US" baseline="0" dirty="0" smtClean="0"/>
              <a:t> – measure/estimation of the viability of a population based on many factors i.e. (available resources, rate of use of resources, population growth, etc.), in other words, it can be used to simulate how long a population will survive at their current rate of resource consumption.</a:t>
            </a:r>
          </a:p>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128030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include EPA.gov, social networking sites, theGreenists.com, and many others.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381580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Use – Using components that require less power</a:t>
            </a:r>
          </a:p>
          <a:p>
            <a:r>
              <a:rPr lang="en-US" dirty="0" smtClean="0"/>
              <a:t>Product Longevity</a:t>
            </a:r>
            <a:r>
              <a:rPr lang="en-US" baseline="0" dirty="0" smtClean="0"/>
              <a:t> – Designing products to last a long time to reduce landfill impact and total resource usage.</a:t>
            </a:r>
          </a:p>
          <a:p>
            <a:r>
              <a:rPr lang="en-US" baseline="0" dirty="0" smtClean="0"/>
              <a:t>Material Selection – Designing products with materials that a) don’t require a lot of energy to acquire b) don’t put the environment at risk once they are disposed of</a:t>
            </a:r>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a:p>
        </p:txBody>
      </p:sp>
    </p:spTree>
    <p:extLst>
      <p:ext uri="{BB962C8B-B14F-4D97-AF65-F5344CB8AC3E}">
        <p14:creationId xmlns:p14="http://schemas.microsoft.com/office/powerpoint/2010/main" val="427402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loon contributes to both computer aided sustainability and green computing. It expands the amount of people connected to the internet, which allows more and more people to gain access to websites like the EPA’s that have information regarding sustainable practices. It is also represents green computing because it is completely solar powered making it 100% sustainable, and ensuring it has almost no </a:t>
            </a:r>
            <a:r>
              <a:rPr lang="en-US" baseline="0" smtClean="0"/>
              <a:t>environmental impact.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299971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12</a:t>
            </a:fld>
            <a:endParaRPr lang="en-US"/>
          </a:p>
        </p:txBody>
      </p:sp>
    </p:spTree>
    <p:extLst>
      <p:ext uri="{BB962C8B-B14F-4D97-AF65-F5344CB8AC3E}">
        <p14:creationId xmlns:p14="http://schemas.microsoft.com/office/powerpoint/2010/main" val="126773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11/11/13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11/11/13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11/11/13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11/11/13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11/11/13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11/11/13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11/11/13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11/11/13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11/11/13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11/11/13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11/11/13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11/11/13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youtu.be/mcw6j-QWGMo" TargetMode="Externa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98G7dbs1ZoE" TargetMode="External"/><Relationship Id="rId4" Type="http://schemas.openxmlformats.org/officeDocument/2006/relationships/image" Target="../media/image14.png"/><Relationship Id="rId5" Type="http://schemas.microsoft.com/office/2007/relationships/hdphoto" Target="../media/hdphoto3.wdp"/><Relationship Id="rId6" Type="http://schemas.openxmlformats.org/officeDocument/2006/relationships/image" Target="../media/image15.png"/><Relationship Id="rId7"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youtube.com/watch?v=TIqX1YmWhR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Computer Aided Sustainability and Green Computing</a:t>
            </a:r>
            <a:endParaRPr lang="en-US" dirty="0"/>
          </a:p>
        </p:txBody>
      </p:sp>
      <p:sp>
        <p:nvSpPr>
          <p:cNvPr id="5" name="Subtitle 4"/>
          <p:cNvSpPr>
            <a:spLocks noGrp="1"/>
          </p:cNvSpPr>
          <p:nvPr>
            <p:ph type="subTitle" idx="1"/>
          </p:nvPr>
        </p:nvSpPr>
        <p:spPr/>
        <p:txBody>
          <a:bodyPr/>
          <a:lstStyle/>
          <a:p>
            <a:r>
              <a:rPr lang="en-US" dirty="0" smtClean="0"/>
              <a:t>Bryan Iddings</a:t>
            </a:r>
            <a:endParaRPr lang="en-U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Power Management</a:t>
            </a:r>
            <a:endParaRPr lang="en-US" dirty="0"/>
          </a:p>
        </p:txBody>
      </p:sp>
      <p:sp>
        <p:nvSpPr>
          <p:cNvPr id="3" name="Content Placeholder 2"/>
          <p:cNvSpPr>
            <a:spLocks noGrp="1"/>
          </p:cNvSpPr>
          <p:nvPr>
            <p:ph idx="1"/>
          </p:nvPr>
        </p:nvSpPr>
        <p:spPr>
          <a:xfrm>
            <a:off x="1218883" y="1701797"/>
            <a:ext cx="6133939" cy="4462272"/>
          </a:xfrm>
        </p:spPr>
        <p:txBody>
          <a:bodyPr/>
          <a:lstStyle/>
          <a:p>
            <a:pPr marL="0" indent="0">
              <a:buNone/>
            </a:pPr>
            <a:r>
              <a:rPr lang="en-US" dirty="0" smtClean="0"/>
              <a:t>A computer can detect when a specific piece of hardware is not being used and shut it down to save power. For example, many computers shutdown their hard drives when they aren’t in use. Computers can also reduce the clock speed of a processor when high performance is not needed to reduce power. Laptops will reduce screen brightness when they are idle to save power as well.</a:t>
            </a:r>
            <a:endParaRPr lang="en-US" dirty="0"/>
          </a:p>
        </p:txBody>
      </p:sp>
      <p:pic>
        <p:nvPicPr>
          <p:cNvPr id="2050" name="Picture 2" descr="http://www.onceabeekeeper.com/wp-content/uploads/2011/07/unpl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822" y="2307331"/>
            <a:ext cx="4226562" cy="3251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4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Loon</a:t>
            </a:r>
            <a:endParaRPr lang="en-US" dirty="0"/>
          </a:p>
        </p:txBody>
      </p:sp>
      <p:sp>
        <p:nvSpPr>
          <p:cNvPr id="3" name="Content Placeholder 2"/>
          <p:cNvSpPr>
            <a:spLocks noGrp="1"/>
          </p:cNvSpPr>
          <p:nvPr>
            <p:ph idx="1"/>
          </p:nvPr>
        </p:nvSpPr>
        <p:spPr/>
        <p:txBody>
          <a:bodyPr/>
          <a:lstStyle/>
          <a:p>
            <a:r>
              <a:rPr lang="en-US" dirty="0" smtClean="0">
                <a:hlinkClick r:id="rId3"/>
              </a:rPr>
              <a:t>YouTube</a:t>
            </a:r>
            <a:endParaRPr lang="en-US" dirty="0" smtClean="0"/>
          </a:p>
          <a:p>
            <a:endParaRPr lang="en-US" dirty="0"/>
          </a:p>
        </p:txBody>
      </p:sp>
      <p:pic>
        <p:nvPicPr>
          <p:cNvPr id="4" name="Picture 3"/>
          <p:cNvPicPr>
            <a:picLocks noChangeAspect="1"/>
          </p:cNvPicPr>
          <p:nvPr/>
        </p:nvPicPr>
        <p:blipFill>
          <a:blip r:embed="rId4"/>
          <a:stretch>
            <a:fillRect/>
          </a:stretch>
        </p:blipFill>
        <p:spPr>
          <a:xfrm>
            <a:off x="6510898" y="1498600"/>
            <a:ext cx="5068486" cy="2860530"/>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1293812" y="3200400"/>
            <a:ext cx="4759886" cy="2692067"/>
          </a:xfrm>
          <a:prstGeom prst="rect">
            <a:avLst/>
          </a:prstGeom>
          <a:ln>
            <a:noFill/>
          </a:ln>
          <a:effectLst>
            <a:softEdge rad="112500"/>
          </a:effectLst>
        </p:spPr>
      </p:pic>
    </p:spTree>
    <p:extLst>
      <p:ext uri="{BB962C8B-B14F-4D97-AF65-F5344CB8AC3E}">
        <p14:creationId xmlns:p14="http://schemas.microsoft.com/office/powerpoint/2010/main" val="12710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WYSE Technology</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r>
              <a:rPr lang="en-US" dirty="0" smtClean="0">
                <a:hlinkClick r:id="rId3"/>
              </a:rPr>
              <a:t>YouTube (BBC)</a:t>
            </a:r>
            <a:endParaRPr lang="en-US" dirty="0" smtClean="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7474" l="6000" r="96000">
                        <a14:foregroundMark x1="71333" y1="7578" x2="71333" y2="7578"/>
                        <a14:foregroundMark x1="64667" y1="3715" x2="64667" y2="3715"/>
                        <a14:foregroundMark x1="70222" y1="4606" x2="70222" y2="4606"/>
                        <a14:foregroundMark x1="61111" y1="4160" x2="61111" y2="4160"/>
                      </a14:backgroundRemoval>
                    </a14:imgEffect>
                  </a14:imgLayer>
                </a14:imgProps>
              </a:ext>
            </a:extLst>
          </a:blip>
          <a:stretch>
            <a:fillRect/>
          </a:stretch>
        </p:blipFill>
        <p:spPr>
          <a:xfrm>
            <a:off x="7313612" y="927213"/>
            <a:ext cx="3505200" cy="524222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8" b="99569" l="9914" r="89871"/>
                    </a14:imgEffect>
                  </a14:imgLayer>
                </a14:imgProps>
              </a:ext>
            </a:extLst>
          </a:blip>
          <a:stretch>
            <a:fillRect/>
          </a:stretch>
        </p:blipFill>
        <p:spPr>
          <a:xfrm>
            <a:off x="2737878" y="1498600"/>
            <a:ext cx="4572000" cy="4572000"/>
          </a:xfrm>
          <a:prstGeom prst="rect">
            <a:avLst/>
          </a:prstGeom>
        </p:spPr>
      </p:pic>
    </p:spTree>
    <p:extLst>
      <p:ext uri="{BB962C8B-B14F-4D97-AF65-F5344CB8AC3E}">
        <p14:creationId xmlns:p14="http://schemas.microsoft.com/office/powerpoint/2010/main" val="340690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Samsung Cloud Display</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YouTube (Samsung)</a:t>
            </a:r>
            <a:endParaRPr lang="en-US" dirty="0"/>
          </a:p>
          <a:p>
            <a:endParaRPr lang="en-US" dirty="0"/>
          </a:p>
        </p:txBody>
      </p:sp>
      <p:pic>
        <p:nvPicPr>
          <p:cNvPr id="4" name="Picture 3"/>
          <p:cNvPicPr>
            <a:picLocks noChangeAspect="1"/>
          </p:cNvPicPr>
          <p:nvPr/>
        </p:nvPicPr>
        <p:blipFill>
          <a:blip r:embed="rId3"/>
          <a:stretch>
            <a:fillRect/>
          </a:stretch>
        </p:blipFill>
        <p:spPr>
          <a:xfrm>
            <a:off x="7257133" y="2547200"/>
            <a:ext cx="3745223" cy="2771465"/>
          </a:xfrm>
          <a:prstGeom prst="rect">
            <a:avLst/>
          </a:prstGeom>
        </p:spPr>
      </p:pic>
      <p:pic>
        <p:nvPicPr>
          <p:cNvPr id="5" name="Picture 4"/>
          <p:cNvPicPr>
            <a:picLocks noChangeAspect="1"/>
          </p:cNvPicPr>
          <p:nvPr/>
        </p:nvPicPr>
        <p:blipFill>
          <a:blip r:embed="rId4"/>
          <a:stretch>
            <a:fillRect/>
          </a:stretch>
        </p:blipFill>
        <p:spPr>
          <a:xfrm>
            <a:off x="1218883" y="1701797"/>
            <a:ext cx="5524500" cy="3429000"/>
          </a:xfrm>
          <a:prstGeom prst="rect">
            <a:avLst/>
          </a:prstGeom>
        </p:spPr>
      </p:pic>
    </p:spTree>
    <p:extLst>
      <p:ext uri="{BB962C8B-B14F-4D97-AF65-F5344CB8AC3E}">
        <p14:creationId xmlns:p14="http://schemas.microsoft.com/office/powerpoint/2010/main" val="106101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Green Computing</a:t>
            </a:r>
            <a:endParaRPr lang="en-US" dirty="0"/>
          </a:p>
        </p:txBody>
      </p:sp>
      <p:sp>
        <p:nvSpPr>
          <p:cNvPr id="3" name="Content Placeholder 2"/>
          <p:cNvSpPr>
            <a:spLocks noGrp="1"/>
          </p:cNvSpPr>
          <p:nvPr>
            <p:ph idx="1"/>
          </p:nvPr>
        </p:nvSpPr>
        <p:spPr>
          <a:xfrm>
            <a:off x="1218883" y="1701797"/>
            <a:ext cx="6780529" cy="4462272"/>
          </a:xfrm>
        </p:spPr>
        <p:txBody>
          <a:bodyPr/>
          <a:lstStyle/>
          <a:p>
            <a:pPr marL="0" indent="0">
              <a:buNone/>
            </a:pPr>
            <a:r>
              <a:rPr lang="en-US" dirty="0" smtClean="0"/>
              <a:t>Green computing is continuing to advance as more and more of an emphasis is being placed on conservation and sustainability. The biggest key to continuing to reduce the ecological footprint of computers and technology is continuing to optimize both hardware and software to run as efficiently and with as little wasted energy as possible.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682" b="90000" l="10000" r="71667">
                        <a14:foregroundMark x1="32333" y1="53636" x2="38333" y2="53636"/>
                        <a14:foregroundMark x1="54333" y1="60455" x2="52000" y2="40909"/>
                        <a14:foregroundMark x1="48667" y1="59091" x2="47333" y2="46364"/>
                        <a14:foregroundMark x1="49667" y1="49545" x2="50333" y2="41818"/>
                      </a14:backgroundRemoval>
                    </a14:imgEffect>
                  </a14:imgLayer>
                </a14:imgProps>
              </a:ext>
            </a:extLst>
          </a:blip>
          <a:stretch>
            <a:fillRect/>
          </a:stretch>
        </p:blipFill>
        <p:spPr>
          <a:xfrm>
            <a:off x="7237412" y="1837433"/>
            <a:ext cx="5715000" cy="4191000"/>
          </a:xfrm>
          <a:prstGeom prst="rect">
            <a:avLst/>
          </a:prstGeom>
        </p:spPr>
      </p:pic>
    </p:spTree>
    <p:extLst>
      <p:ext uri="{BB962C8B-B14F-4D97-AF65-F5344CB8AC3E}">
        <p14:creationId xmlns:p14="http://schemas.microsoft.com/office/powerpoint/2010/main" val="78864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3"/>
          <a:stretch>
            <a:fillRect/>
          </a:stretch>
        </p:blipFill>
        <p:spPr>
          <a:xfrm>
            <a:off x="1218883" y="1676400"/>
            <a:ext cx="6419215" cy="2917825"/>
          </a:xfrm>
          <a:prstGeom prst="rect">
            <a:avLst/>
          </a:prstGeom>
          <a:ln>
            <a:noFill/>
          </a:ln>
          <a:effectLst>
            <a:softEdge rad="112500"/>
          </a:effectLst>
        </p:spPr>
      </p:pic>
      <p:pic>
        <p:nvPicPr>
          <p:cNvPr id="2050" name="Picture 2" descr="http://chakracenter.files.wordpress.com/2013/02/nature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727224" y="2943225"/>
            <a:ext cx="585216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1" y="762000"/>
            <a:ext cx="10360501" cy="619918"/>
          </a:xfrm>
        </p:spPr>
        <p:txBody>
          <a:bodyPr/>
          <a:lstStyle/>
          <a:p>
            <a:pPr algn="ctr"/>
            <a:r>
              <a:rPr lang="en-US" dirty="0" smtClean="0"/>
              <a:t>Sustainability</a:t>
            </a:r>
            <a:endParaRPr lang="en-US" dirty="0"/>
          </a:p>
        </p:txBody>
      </p:sp>
      <p:pic>
        <p:nvPicPr>
          <p:cNvPr id="5" name="Picture 4"/>
          <p:cNvPicPr>
            <a:picLocks noChangeAspect="1"/>
          </p:cNvPicPr>
          <p:nvPr/>
        </p:nvPicPr>
        <p:blipFill>
          <a:blip r:embed="rId3"/>
          <a:stretch>
            <a:fillRect/>
          </a:stretch>
        </p:blipFill>
        <p:spPr>
          <a:xfrm>
            <a:off x="4948554" y="1381918"/>
            <a:ext cx="6630828" cy="4973121"/>
          </a:xfrm>
          <a:prstGeom prst="rect">
            <a:avLst/>
          </a:prstGeom>
          <a:ln>
            <a:noFill/>
          </a:ln>
          <a:effectLst>
            <a:softEdge rad="112500"/>
          </a:effectLst>
        </p:spPr>
      </p:pic>
      <p:sp>
        <p:nvSpPr>
          <p:cNvPr id="3" name="TextBox 2"/>
          <p:cNvSpPr txBox="1"/>
          <p:nvPr/>
        </p:nvSpPr>
        <p:spPr>
          <a:xfrm>
            <a:off x="1217293" y="1381918"/>
            <a:ext cx="3731261" cy="2246769"/>
          </a:xfrm>
          <a:prstGeom prst="rect">
            <a:avLst/>
          </a:prstGeom>
          <a:noFill/>
        </p:spPr>
        <p:txBody>
          <a:bodyPr wrap="square" rtlCol="0">
            <a:spAutoFit/>
          </a:bodyPr>
          <a:lstStyle/>
          <a:p>
            <a:r>
              <a:rPr lang="en-US" sz="2800" dirty="0" smtClean="0"/>
              <a:t>The use </a:t>
            </a:r>
            <a:r>
              <a:rPr lang="en-US" sz="2800" dirty="0"/>
              <a:t>of a resource at a rate which allows the resource to replenish itself at least as fast as it is being used.</a:t>
            </a:r>
          </a:p>
        </p:txBody>
      </p:sp>
    </p:spTree>
    <p:extLst>
      <p:ext uri="{BB962C8B-B14F-4D97-AF65-F5344CB8AC3E}">
        <p14:creationId xmlns:p14="http://schemas.microsoft.com/office/powerpoint/2010/main" val="7919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Aided Sustainability vs. Green Computing</a:t>
            </a:r>
            <a:endParaRPr lang="en-US" dirty="0"/>
          </a:p>
        </p:txBody>
      </p:sp>
      <p:pic>
        <p:nvPicPr>
          <p:cNvPr id="5" name="Content Placeholder 4"/>
          <p:cNvPicPr>
            <a:picLocks noGrp="1" noChangeAspect="1"/>
          </p:cNvPicPr>
          <p:nvPr>
            <p:ph idx="1"/>
          </p:nvPr>
        </p:nvPicPr>
        <p:blipFill>
          <a:blip r:embed="rId3"/>
          <a:stretch>
            <a:fillRect/>
          </a:stretch>
        </p:blipFill>
        <p:spPr>
          <a:xfrm>
            <a:off x="7265614" y="3877866"/>
            <a:ext cx="3528170" cy="2646129"/>
          </a:xfrm>
          <a:prstGeom prst="rect">
            <a:avLst/>
          </a:prstGeom>
          <a:effectLst/>
        </p:spPr>
      </p:pic>
      <p:pic>
        <p:nvPicPr>
          <p:cNvPr id="4" name="Picture 3"/>
          <p:cNvPicPr>
            <a:picLocks noChangeAspect="1"/>
          </p:cNvPicPr>
          <p:nvPr/>
        </p:nvPicPr>
        <p:blipFill>
          <a:blip r:embed="rId4"/>
          <a:stretch>
            <a:fillRect/>
          </a:stretch>
        </p:blipFill>
        <p:spPr>
          <a:xfrm>
            <a:off x="7265614" y="1534254"/>
            <a:ext cx="3528170" cy="2343612"/>
          </a:xfrm>
          <a:prstGeom prst="rect">
            <a:avLst/>
          </a:prstGeom>
          <a:effectLst/>
        </p:spPr>
      </p:pic>
      <p:sp>
        <p:nvSpPr>
          <p:cNvPr id="6" name="TextBox 5"/>
          <p:cNvSpPr txBox="1"/>
          <p:nvPr/>
        </p:nvSpPr>
        <p:spPr>
          <a:xfrm flipH="1">
            <a:off x="1218882" y="1534254"/>
            <a:ext cx="6046729" cy="2677656"/>
          </a:xfrm>
          <a:prstGeom prst="rect">
            <a:avLst/>
          </a:prstGeom>
          <a:noFill/>
        </p:spPr>
        <p:txBody>
          <a:bodyPr wrap="square" rtlCol="0">
            <a:spAutoFit/>
          </a:bodyPr>
          <a:lstStyle/>
          <a:p>
            <a:r>
              <a:rPr lang="en-US" sz="2800" dirty="0" smtClean="0"/>
              <a:t>Computer Aided Sustainability – Use of computers to promote sustainable design.</a:t>
            </a:r>
          </a:p>
          <a:p>
            <a:endParaRPr lang="en-US" sz="2800" dirty="0"/>
          </a:p>
          <a:p>
            <a:r>
              <a:rPr lang="en-US" sz="2800" dirty="0" smtClean="0"/>
              <a:t>Green Computing – Sustainable design of computers themselves.</a:t>
            </a:r>
            <a:endParaRPr lang="en-US" sz="2800" dirty="0"/>
          </a:p>
        </p:txBody>
      </p:sp>
    </p:spTree>
    <p:extLst>
      <p:ext uri="{BB962C8B-B14F-4D97-AF65-F5344CB8AC3E}">
        <p14:creationId xmlns:p14="http://schemas.microsoft.com/office/powerpoint/2010/main" val="276756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6055" y="274637"/>
            <a:ext cx="6323329" cy="6583363"/>
          </a:xfrm>
        </p:spPr>
        <p:txBody>
          <a:bodyPr>
            <a:normAutofit fontScale="85000" lnSpcReduction="20000"/>
          </a:bodyPr>
          <a:lstStyle/>
          <a:p>
            <a:pPr marL="0" indent="0">
              <a:buNone/>
            </a:pPr>
            <a:r>
              <a:rPr lang="en-US" dirty="0" smtClean="0"/>
              <a:t>Population Viability Analysis Simulation</a:t>
            </a:r>
          </a:p>
          <a:p>
            <a:pPr marL="0" indent="0">
              <a:buNone/>
            </a:pPr>
            <a:r>
              <a:rPr lang="en-US" i="1" dirty="0"/>
              <a:t>Vortex is an individual-based simulation of deterministic forces as well as demographic, environmental and genetic stochastic events on wildlife populations. It can model many of the extinction vortices that can threaten persistence of small populations. Vortex models population dynamics as discrete, sequential events that occur according to probabilities that are random variables following user-specified distributions. Vortex simulates a population by stepping through a series of events that describe an annual cycle of a typical sexually reproducing, diploid organism: mate selection, reproduction, mortality, increment of age by one year, dispersal among populations, removals, supplementation, and then truncation (if necessary) to the carrying capacity. The simulation of the population is iterated many times to generate the distribution of fates that the population might experience</a:t>
            </a:r>
            <a:r>
              <a:rPr lang="en-US" i="1" dirty="0" smtClean="0"/>
              <a:t>.</a:t>
            </a:r>
          </a:p>
          <a:p>
            <a:pPr marL="0" indent="0">
              <a:buNone/>
            </a:pPr>
            <a:endParaRPr lang="en-US" dirty="0" smtClean="0"/>
          </a:p>
          <a:p>
            <a:pPr marL="0" indent="0">
              <a:buNone/>
            </a:pPr>
            <a:r>
              <a:rPr lang="en-US" sz="1800" dirty="0" smtClean="0"/>
              <a:t>Source: Vortex </a:t>
            </a:r>
            <a:r>
              <a:rPr lang="en-US" sz="1800" dirty="0" err="1" smtClean="0"/>
              <a:t>inc.</a:t>
            </a:r>
            <a:endParaRPr lang="en-US" sz="1800" dirty="0"/>
          </a:p>
        </p:txBody>
      </p:sp>
      <p:pic>
        <p:nvPicPr>
          <p:cNvPr id="1026" name="Picture 2" descr="http://vortex10.org/Images/Vortex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2" y="1280318"/>
            <a:ext cx="38576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Technology</a:t>
            </a:r>
            <a:endParaRPr lang="en-US" dirty="0"/>
          </a:p>
        </p:txBody>
      </p:sp>
      <p:sp>
        <p:nvSpPr>
          <p:cNvPr id="3" name="Content Placeholder 2"/>
          <p:cNvSpPr>
            <a:spLocks noGrp="1"/>
          </p:cNvSpPr>
          <p:nvPr>
            <p:ph idx="1"/>
          </p:nvPr>
        </p:nvSpPr>
        <p:spPr/>
        <p:txBody>
          <a:bodyPr/>
          <a:lstStyle/>
          <a:p>
            <a:pPr marL="0" indent="0">
              <a:buNone/>
            </a:pPr>
            <a:r>
              <a:rPr lang="en-US" dirty="0" smtClean="0"/>
              <a:t>Computers can be used to create and host websites to spread information on sustainability and maintaining sustainable practices.</a:t>
            </a:r>
          </a:p>
          <a:p>
            <a:pPr marL="0" indent="0">
              <a:buNone/>
            </a:pPr>
            <a:r>
              <a:rPr lang="en-US" dirty="0" smtClean="0"/>
              <a:t>Many times people don’t utilize best management practices simply because they don’t know how.</a:t>
            </a:r>
          </a:p>
          <a:p>
            <a:pPr marL="0" indent="0">
              <a:buNone/>
            </a:pPr>
            <a:r>
              <a:rPr lang="en-US" dirty="0" smtClean="0"/>
              <a:t>The best way to reduce our impact </a:t>
            </a:r>
          </a:p>
          <a:p>
            <a:pPr marL="0" indent="0">
              <a:spcBef>
                <a:spcPts val="0"/>
              </a:spcBef>
              <a:buNone/>
            </a:pPr>
            <a:r>
              <a:rPr lang="en-US" dirty="0" smtClean="0"/>
              <a:t>on the environment is to spread</a:t>
            </a:r>
          </a:p>
          <a:p>
            <a:pPr marL="0" indent="0">
              <a:spcBef>
                <a:spcPts val="0"/>
              </a:spcBef>
              <a:buNone/>
            </a:pPr>
            <a:r>
              <a:rPr lang="en-US" dirty="0" smtClean="0"/>
              <a:t>information so that everyone</a:t>
            </a:r>
          </a:p>
          <a:p>
            <a:pPr marL="0" indent="0">
              <a:spcBef>
                <a:spcPts val="0"/>
              </a:spcBef>
              <a:buNone/>
            </a:pPr>
            <a:r>
              <a:rPr lang="en-US" dirty="0" smtClean="0"/>
              <a:t>knows the impact of their actions,</a:t>
            </a:r>
          </a:p>
          <a:p>
            <a:pPr marL="0" indent="0">
              <a:spcBef>
                <a:spcPts val="0"/>
              </a:spcBef>
              <a:buNone/>
            </a:pPr>
            <a:r>
              <a:rPr lang="en-US" dirty="0" smtClean="0"/>
              <a:t>and what they can do to reduce</a:t>
            </a:r>
          </a:p>
          <a:p>
            <a:pPr marL="0" indent="0">
              <a:spcBef>
                <a:spcPts val="0"/>
              </a:spcBef>
              <a:buNone/>
            </a:pPr>
            <a:r>
              <a:rPr lang="en-US" dirty="0" smtClean="0"/>
              <a:t>those impacts.</a:t>
            </a:r>
          </a:p>
        </p:txBody>
      </p:sp>
      <p:pic>
        <p:nvPicPr>
          <p:cNvPr id="5" name="Picture 4"/>
          <p:cNvPicPr>
            <a:picLocks noChangeAspect="1"/>
          </p:cNvPicPr>
          <p:nvPr/>
        </p:nvPicPr>
        <p:blipFill>
          <a:blip r:embed="rId3"/>
          <a:stretch>
            <a:fillRect/>
          </a:stretch>
        </p:blipFill>
        <p:spPr>
          <a:xfrm>
            <a:off x="6627812" y="3585894"/>
            <a:ext cx="4951572" cy="2578175"/>
          </a:xfrm>
          <a:prstGeom prst="rect">
            <a:avLst/>
          </a:prstGeom>
          <a:ln>
            <a:noFill/>
          </a:ln>
          <a:effectLst>
            <a:softEdge rad="112500"/>
          </a:effectLst>
        </p:spPr>
      </p:pic>
    </p:spTree>
    <p:extLst>
      <p:ext uri="{BB962C8B-B14F-4D97-AF65-F5344CB8AC3E}">
        <p14:creationId xmlns:p14="http://schemas.microsoft.com/office/powerpoint/2010/main" val="405471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Computing Approaches</a:t>
            </a:r>
            <a:endParaRPr lang="en-US" dirty="0"/>
          </a:p>
        </p:txBody>
      </p:sp>
      <p:sp>
        <p:nvSpPr>
          <p:cNvPr id="3" name="Content Placeholder 2"/>
          <p:cNvSpPr>
            <a:spLocks noGrp="1"/>
          </p:cNvSpPr>
          <p:nvPr>
            <p:ph idx="1"/>
          </p:nvPr>
        </p:nvSpPr>
        <p:spPr/>
        <p:txBody>
          <a:bodyPr/>
          <a:lstStyle/>
          <a:p>
            <a:r>
              <a:rPr lang="en-US" dirty="0" smtClean="0"/>
              <a:t>Hardware</a:t>
            </a:r>
          </a:p>
          <a:p>
            <a:pPr lvl="1"/>
            <a:r>
              <a:rPr lang="en-US" dirty="0" smtClean="0"/>
              <a:t>Energy Use</a:t>
            </a:r>
          </a:p>
          <a:p>
            <a:pPr lvl="1"/>
            <a:r>
              <a:rPr lang="en-US" dirty="0" smtClean="0"/>
              <a:t>Product Longevity</a:t>
            </a:r>
          </a:p>
          <a:p>
            <a:pPr lvl="1"/>
            <a:r>
              <a:rPr lang="en-US" dirty="0" smtClean="0"/>
              <a:t>Material Selection</a:t>
            </a:r>
          </a:p>
          <a:p>
            <a:r>
              <a:rPr lang="en-US" dirty="0" smtClean="0"/>
              <a:t>Software</a:t>
            </a:r>
          </a:p>
          <a:p>
            <a:pPr lvl="1"/>
            <a:r>
              <a:rPr lang="en-US" dirty="0" smtClean="0"/>
              <a:t>Efficient Design</a:t>
            </a:r>
          </a:p>
        </p:txBody>
      </p:sp>
      <p:pic>
        <p:nvPicPr>
          <p:cNvPr id="1026" name="Picture 2" descr="http://www.laptopsanytime.com/images/green-computing-graphic.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backgroundMark x1="23494" y1="63578" x2="23494" y2="63578"/>
                        <a14:backgroundMark x1="53614" y1="13099" x2="53614" y2="13099"/>
                      </a14:backgroundRemoval>
                    </a14:imgEffect>
                  </a14:imgLayer>
                </a14:imgProps>
              </a:ext>
              <a:ext uri="{28A0092B-C50C-407E-A947-70E740481C1C}">
                <a14:useLocalDpi xmlns:a14="http://schemas.microsoft.com/office/drawing/2010/main" val="0"/>
              </a:ext>
            </a:extLst>
          </a:blip>
          <a:srcRect/>
          <a:stretch>
            <a:fillRect/>
          </a:stretch>
        </p:blipFill>
        <p:spPr bwMode="auto">
          <a:xfrm>
            <a:off x="5484812" y="2209800"/>
            <a:ext cx="3962400" cy="373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Efficiency</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Use of shorter more efficient algorithms to reduce the amount of computing power</a:t>
            </a:r>
          </a:p>
          <a:p>
            <a:pPr marL="0" indent="0">
              <a:spcBef>
                <a:spcPts val="0"/>
              </a:spcBef>
              <a:buNone/>
            </a:pPr>
            <a:r>
              <a:rPr lang="en-US" dirty="0" smtClean="0"/>
              <a:t>required to complete</a:t>
            </a:r>
          </a:p>
          <a:p>
            <a:pPr marL="0" indent="0">
              <a:spcBef>
                <a:spcPts val="0"/>
              </a:spcBef>
              <a:buNone/>
            </a:pPr>
            <a:r>
              <a:rPr lang="en-US" dirty="0" smtClean="0"/>
              <a:t>a task. This reduces</a:t>
            </a:r>
          </a:p>
          <a:p>
            <a:pPr marL="0" indent="0">
              <a:spcBef>
                <a:spcPts val="0"/>
              </a:spcBef>
              <a:buNone/>
            </a:pPr>
            <a:r>
              <a:rPr lang="en-US" dirty="0" smtClean="0"/>
              <a:t>the amount of energy</a:t>
            </a:r>
          </a:p>
          <a:p>
            <a:pPr marL="0" indent="0">
              <a:spcBef>
                <a:spcPts val="0"/>
              </a:spcBef>
              <a:buNone/>
            </a:pPr>
            <a:r>
              <a:rPr lang="en-US" dirty="0" smtClean="0"/>
              <a:t>required, to complete</a:t>
            </a:r>
          </a:p>
          <a:p>
            <a:pPr marL="0" indent="0">
              <a:spcBef>
                <a:spcPts val="0"/>
              </a:spcBef>
              <a:buNone/>
            </a:pPr>
            <a:r>
              <a:rPr lang="en-US" dirty="0" smtClean="0"/>
              <a:t>a task by reducing the</a:t>
            </a:r>
          </a:p>
          <a:p>
            <a:pPr marL="0" indent="0">
              <a:spcBef>
                <a:spcPts val="0"/>
              </a:spcBef>
              <a:buNone/>
            </a:pPr>
            <a:r>
              <a:rPr lang="en-US" dirty="0" smtClean="0"/>
              <a:t>number of smaller</a:t>
            </a:r>
          </a:p>
          <a:p>
            <a:pPr marL="0" indent="0">
              <a:spcBef>
                <a:spcPts val="0"/>
              </a:spcBef>
              <a:buNone/>
            </a:pPr>
            <a:r>
              <a:rPr lang="en-US" dirty="0" smtClean="0"/>
              <a:t>tasks that must be</a:t>
            </a:r>
          </a:p>
          <a:p>
            <a:pPr marL="0" indent="0">
              <a:spcBef>
                <a:spcPts val="0"/>
              </a:spcBef>
              <a:buNone/>
            </a:pPr>
            <a:r>
              <a:rPr lang="en-US" dirty="0" smtClean="0"/>
              <a:t>executed.</a:t>
            </a:r>
          </a:p>
        </p:txBody>
      </p:sp>
      <p:pic>
        <p:nvPicPr>
          <p:cNvPr id="5" name="Picture 4"/>
          <p:cNvPicPr>
            <a:picLocks noChangeAspect="1"/>
          </p:cNvPicPr>
          <p:nvPr/>
        </p:nvPicPr>
        <p:blipFill>
          <a:blip r:embed="rId2"/>
          <a:stretch>
            <a:fillRect/>
          </a:stretch>
        </p:blipFill>
        <p:spPr>
          <a:xfrm>
            <a:off x="4659413" y="2209800"/>
            <a:ext cx="6919971" cy="3954269"/>
          </a:xfrm>
          <a:prstGeom prst="rect">
            <a:avLst/>
          </a:prstGeom>
          <a:ln>
            <a:noFill/>
          </a:ln>
          <a:effectLst>
            <a:softEdge rad="112500"/>
          </a:effectLst>
        </p:spPr>
      </p:pic>
    </p:spTree>
    <p:extLst>
      <p:ext uri="{BB962C8B-B14F-4D97-AF65-F5344CB8AC3E}">
        <p14:creationId xmlns:p14="http://schemas.microsoft.com/office/powerpoint/2010/main" val="22353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Content Placeholder 2"/>
          <p:cNvSpPr>
            <a:spLocks noGrp="1"/>
          </p:cNvSpPr>
          <p:nvPr>
            <p:ph idx="1"/>
          </p:nvPr>
        </p:nvSpPr>
        <p:spPr>
          <a:xfrm>
            <a:off x="1218883" y="1701797"/>
            <a:ext cx="5485129" cy="4462272"/>
          </a:xfrm>
        </p:spPr>
        <p:txBody>
          <a:bodyPr/>
          <a:lstStyle/>
          <a:p>
            <a:pPr marL="0" indent="0">
              <a:buNone/>
            </a:pPr>
            <a:r>
              <a:rPr lang="en-US" dirty="0" smtClean="0"/>
              <a:t>Virtualization is the process of running multiple virtual machines on a single physical system. For example, a powerful enough system can run many instances of an OS on emulated hardware through virtualization. This allows a reduction in power consumption due to less total hardware, and less cooling costs.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4857" y1="32000" x2="9714" y2="20800"/>
                        <a14:foregroundMark x1="73714" y1="32800" x2="78857" y2="23200"/>
                        <a14:foregroundMark x1="70286" y1="36800" x2="76000" y2="30400"/>
                        <a14:foregroundMark x1="62286" y1="10400" x2="61714" y2="5600"/>
                        <a14:foregroundMark x1="80571" y1="12800" x2="80571" y2="12800"/>
                        <a14:foregroundMark x1="96000" y1="27200" x2="96000" y2="27200"/>
                        <a14:foregroundMark x1="95429" y1="50400" x2="95429" y2="50400"/>
                        <a14:foregroundMark x1="23429" y1="4800" x2="23429" y2="4800"/>
                        <a14:foregroundMark x1="44000" y1="6400" x2="44000" y2="6400"/>
                        <a14:backgroundMark x1="50286" y1="30400" x2="50286" y2="30400"/>
                        <a14:backgroundMark x1="48571" y1="35200" x2="48571" y2="35200"/>
                        <a14:backgroundMark x1="57714" y1="36800" x2="66286" y2="32800"/>
                        <a14:backgroundMark x1="75429" y1="39200" x2="64000" y2="45600"/>
                        <a14:backgroundMark x1="62857" y1="54400" x2="84571" y2="56800"/>
                        <a14:backgroundMark x1="26857" y1="34400" x2="33714" y2="40800"/>
                        <a14:backgroundMark x1="12000" y1="96800" x2="16571" y2="99200"/>
                      </a14:backgroundRemoval>
                    </a14:imgEffect>
                  </a14:imgLayer>
                </a14:imgProps>
              </a:ext>
            </a:extLst>
          </a:blip>
          <a:stretch>
            <a:fillRect/>
          </a:stretch>
        </p:blipFill>
        <p:spPr>
          <a:xfrm>
            <a:off x="6704012" y="2362200"/>
            <a:ext cx="4373880" cy="3124200"/>
          </a:xfrm>
          <a:prstGeom prst="rect">
            <a:avLst/>
          </a:prstGeom>
        </p:spPr>
      </p:pic>
    </p:spTree>
    <p:extLst>
      <p:ext uri="{BB962C8B-B14F-4D97-AF65-F5344CB8AC3E}">
        <p14:creationId xmlns:p14="http://schemas.microsoft.com/office/powerpoint/2010/main" val="23465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0</TotalTime>
  <Words>957</Words>
  <Application>Microsoft Macintosh PowerPoint</Application>
  <PresentationFormat>Custom</PresentationFormat>
  <Paragraphs>83</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 16x9</vt:lpstr>
      <vt:lpstr>Computer Aided Sustainability and Green Computing</vt:lpstr>
      <vt:lpstr>Motivation</vt:lpstr>
      <vt:lpstr>Sustainability</vt:lpstr>
      <vt:lpstr>Computer Aided Sustainability vs. Green Computing</vt:lpstr>
      <vt:lpstr>PowerPoint Presentation</vt:lpstr>
      <vt:lpstr>Internet Technology</vt:lpstr>
      <vt:lpstr>Green Computing Approaches</vt:lpstr>
      <vt:lpstr>Algorithmic Efficiency</vt:lpstr>
      <vt:lpstr>Virtualization</vt:lpstr>
      <vt:lpstr>Smart Power Management</vt:lpstr>
      <vt:lpstr>Project Loon</vt:lpstr>
      <vt:lpstr>WYSE Technology</vt:lpstr>
      <vt:lpstr>Samsung Cloud Display</vt:lpstr>
      <vt:lpstr>Future of Green Computing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2013-11-04T03:56:20Z</dcterms:created>
  <dcterms:modified xsi:type="dcterms:W3CDTF">2013-11-11T07:27:54Z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