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04" y="-2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94676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3947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286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0050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2242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77259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1073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25608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29623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47053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46649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2814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6693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05812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288080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27977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79248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90340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09983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47207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92031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1280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9626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41472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9580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6607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7027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64271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2582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lt2"/>
              </a:buClr>
              <a:buNone/>
              <a:defRPr>
                <a:solidFill>
                  <a:schemeClr val="lt2"/>
                </a:solidFill>
              </a:defRPr>
            </a:lvl1pPr>
            <a:lvl2pPr marL="0" indent="190500" algn="ctr">
              <a:spcBef>
                <a:spcPts val="0"/>
              </a:spcBef>
              <a:buClr>
                <a:schemeClr val="lt2"/>
              </a:buClr>
              <a:buSzPct val="100000"/>
              <a:buNone/>
              <a:defRPr sz="3000">
                <a:solidFill>
                  <a:schemeClr val="lt2"/>
                </a:solidFill>
              </a:defRPr>
            </a:lvl2pPr>
            <a:lvl3pPr marL="0" indent="190500" algn="ctr">
              <a:spcBef>
                <a:spcPts val="0"/>
              </a:spcBef>
              <a:buClr>
                <a:schemeClr val="lt2"/>
              </a:buClr>
              <a:buSzPct val="100000"/>
              <a:buNone/>
              <a:defRPr sz="3000">
                <a:solidFill>
                  <a:schemeClr val="lt2"/>
                </a:solidFill>
              </a:defRPr>
            </a:lvl3pPr>
            <a:lvl4pPr marL="0" indent="190500" algn="ctr">
              <a:spcBef>
                <a:spcPts val="0"/>
              </a:spcBef>
              <a:buClr>
                <a:schemeClr val="lt2"/>
              </a:buClr>
              <a:buSzPct val="100000"/>
              <a:buNone/>
              <a:defRPr sz="3000">
                <a:solidFill>
                  <a:schemeClr val="lt2"/>
                </a:solidFill>
              </a:defRPr>
            </a:lvl4pPr>
            <a:lvl5pPr marL="0" indent="190500" algn="ctr">
              <a:spcBef>
                <a:spcPts val="0"/>
              </a:spcBef>
              <a:buClr>
                <a:schemeClr val="lt2"/>
              </a:buClr>
              <a:buSzPct val="100000"/>
              <a:buNone/>
              <a:defRPr sz="3000">
                <a:solidFill>
                  <a:schemeClr val="lt2"/>
                </a:solidFill>
              </a:defRPr>
            </a:lvl5pPr>
            <a:lvl6pPr marL="0" indent="190500" algn="ctr">
              <a:spcBef>
                <a:spcPts val="0"/>
              </a:spcBef>
              <a:buClr>
                <a:schemeClr val="lt2"/>
              </a:buClr>
              <a:buSzPct val="100000"/>
              <a:buNone/>
              <a:defRPr sz="3000">
                <a:solidFill>
                  <a:schemeClr val="lt2"/>
                </a:solidFill>
              </a:defRPr>
            </a:lvl6pPr>
            <a:lvl7pPr marL="0" indent="190500" algn="ctr">
              <a:spcBef>
                <a:spcPts val="0"/>
              </a:spcBef>
              <a:buClr>
                <a:schemeClr val="lt2"/>
              </a:buClr>
              <a:buSzPct val="100000"/>
              <a:buNone/>
              <a:defRPr sz="3000">
                <a:solidFill>
                  <a:schemeClr val="lt2"/>
                </a:solidFill>
              </a:defRPr>
            </a:lvl7pPr>
            <a:lvl8pPr marL="0" indent="190500" algn="ctr">
              <a:spcBef>
                <a:spcPts val="0"/>
              </a:spcBef>
              <a:buClr>
                <a:schemeClr val="lt2"/>
              </a:buClr>
              <a:buSzPct val="100000"/>
              <a:buNone/>
              <a:defRPr sz="3000">
                <a:solidFill>
                  <a:schemeClr val="lt2"/>
                </a:solidFill>
              </a:defRPr>
            </a:lvl8pPr>
            <a:lvl9pPr marL="0" indent="190500" algn="ctr">
              <a:spcBef>
                <a:spcPts val="0"/>
              </a:spcBef>
              <a:buClr>
                <a:schemeClr val="lt2"/>
              </a:buClr>
              <a:buSzPct val="100000"/>
              <a:buNone/>
              <a:defRPr sz="3000">
                <a:solidFill>
                  <a:schemeClr val="lt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lt1"/>
              </a:buClr>
              <a:buSzPct val="100000"/>
              <a:buNone/>
              <a:defRPr sz="3600" b="1">
                <a:solidFill>
                  <a:schemeClr val="lt1"/>
                </a:solidFill>
              </a:defRPr>
            </a:lvl1pPr>
            <a:lvl2pPr marL="0" indent="228600">
              <a:buClr>
                <a:schemeClr val="lt1"/>
              </a:buClr>
              <a:buSzPct val="100000"/>
              <a:buNone/>
              <a:defRPr sz="3600" b="1">
                <a:solidFill>
                  <a:schemeClr val="lt1"/>
                </a:solidFill>
              </a:defRPr>
            </a:lvl2pPr>
            <a:lvl3pPr marL="0" indent="228600">
              <a:buClr>
                <a:schemeClr val="lt1"/>
              </a:buClr>
              <a:buSzPct val="100000"/>
              <a:buNone/>
              <a:defRPr sz="3600" b="1">
                <a:solidFill>
                  <a:schemeClr val="lt1"/>
                </a:solidFill>
              </a:defRPr>
            </a:lvl3pPr>
            <a:lvl4pPr marL="0" indent="228600">
              <a:buClr>
                <a:schemeClr val="lt1"/>
              </a:buClr>
              <a:buSzPct val="100000"/>
              <a:buNone/>
              <a:defRPr sz="3600" b="1">
                <a:solidFill>
                  <a:schemeClr val="lt1"/>
                </a:solidFill>
              </a:defRPr>
            </a:lvl4pPr>
            <a:lvl5pPr marL="0" indent="228600">
              <a:buClr>
                <a:schemeClr val="lt1"/>
              </a:buClr>
              <a:buSzPct val="100000"/>
              <a:buNone/>
              <a:defRPr sz="3600" b="1">
                <a:solidFill>
                  <a:schemeClr val="lt1"/>
                </a:solidFill>
              </a:defRPr>
            </a:lvl5pPr>
            <a:lvl6pPr marL="0" indent="228600">
              <a:buClr>
                <a:schemeClr val="lt1"/>
              </a:buClr>
              <a:buSzPct val="100000"/>
              <a:buNone/>
              <a:defRPr sz="3600" b="1">
                <a:solidFill>
                  <a:schemeClr val="lt1"/>
                </a:solidFill>
              </a:defRPr>
            </a:lvl6pPr>
            <a:lvl7pPr marL="0" indent="228600">
              <a:buClr>
                <a:schemeClr val="lt1"/>
              </a:buClr>
              <a:buSzPct val="100000"/>
              <a:buNone/>
              <a:defRPr sz="3600" b="1">
                <a:solidFill>
                  <a:schemeClr val="lt1"/>
                </a:solidFill>
              </a:defRPr>
            </a:lvl7pPr>
            <a:lvl8pPr marL="0" indent="228600">
              <a:buClr>
                <a:schemeClr val="lt1"/>
              </a:buClr>
              <a:buSzPct val="100000"/>
              <a:buNone/>
              <a:defRPr sz="3600" b="1">
                <a:solidFill>
                  <a:schemeClr val="lt1"/>
                </a:solidFill>
              </a:defRPr>
            </a:lvl8pPr>
            <a:lvl9pPr marL="0" indent="228600">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lt1"/>
              </a:buClr>
              <a:buSzPct val="100000"/>
              <a:defRPr sz="3000">
                <a:solidFill>
                  <a:schemeClr val="lt1"/>
                </a:solidFill>
              </a:defRPr>
            </a:lvl1pPr>
            <a:lvl2pPr marL="742950" indent="-133350">
              <a:spcBef>
                <a:spcPts val="480"/>
              </a:spcBef>
              <a:buClr>
                <a:schemeClr val="lt1"/>
              </a:buClr>
              <a:buSzPct val="100000"/>
              <a:defRPr sz="2400">
                <a:solidFill>
                  <a:schemeClr val="lt1"/>
                </a:solidFill>
              </a:defRPr>
            </a:lvl2pPr>
            <a:lvl3pPr marL="1143000" indent="-76200">
              <a:spcBef>
                <a:spcPts val="480"/>
              </a:spcBef>
              <a:buClr>
                <a:schemeClr val="lt1"/>
              </a:buClr>
              <a:buSzPct val="100000"/>
              <a:defRPr sz="2400">
                <a:solidFill>
                  <a:schemeClr val="lt1"/>
                </a:solidFill>
              </a:defRPr>
            </a:lvl3pPr>
            <a:lvl4pPr marL="1600200" indent="-114300">
              <a:spcBef>
                <a:spcPts val="360"/>
              </a:spcBef>
              <a:buClr>
                <a:schemeClr val="lt1"/>
              </a:buClr>
              <a:buSzPct val="100000"/>
              <a:defRPr sz="1800">
                <a:solidFill>
                  <a:schemeClr val="lt1"/>
                </a:solidFill>
              </a:defRPr>
            </a:lvl4pPr>
            <a:lvl5pPr marL="2057400" indent="-114300">
              <a:spcBef>
                <a:spcPts val="360"/>
              </a:spcBef>
              <a:buClr>
                <a:schemeClr val="lt1"/>
              </a:buClr>
              <a:buSzPct val="100000"/>
              <a:defRPr sz="1800">
                <a:solidFill>
                  <a:schemeClr val="lt1"/>
                </a:solidFill>
              </a:defRPr>
            </a:lvl5pPr>
            <a:lvl6pPr marL="2514600" indent="-114300">
              <a:spcBef>
                <a:spcPts val="360"/>
              </a:spcBef>
              <a:buClr>
                <a:schemeClr val="lt1"/>
              </a:buClr>
              <a:buSzPct val="100000"/>
              <a:defRPr sz="1800">
                <a:solidFill>
                  <a:schemeClr val="lt1"/>
                </a:solidFill>
              </a:defRPr>
            </a:lvl6pPr>
            <a:lvl7pPr marL="2971800" indent="-114300">
              <a:spcBef>
                <a:spcPts val="360"/>
              </a:spcBef>
              <a:buClr>
                <a:schemeClr val="lt1"/>
              </a:buClr>
              <a:buSzPct val="100000"/>
              <a:defRPr sz="1800">
                <a:solidFill>
                  <a:schemeClr val="lt1"/>
                </a:solidFill>
              </a:defRPr>
            </a:lvl7pPr>
            <a:lvl8pPr marL="3429000" indent="-114300">
              <a:spcBef>
                <a:spcPts val="360"/>
              </a:spcBef>
              <a:buClr>
                <a:schemeClr val="lt1"/>
              </a:buClr>
              <a:buSzPct val="100000"/>
              <a:defRPr sz="1800">
                <a:solidFill>
                  <a:schemeClr val="lt1"/>
                </a:solidFill>
              </a:defRPr>
            </a:lvl8pPr>
            <a:lvl9pPr marL="3886200" indent="-114300">
              <a:spcBef>
                <a:spcPts val="360"/>
              </a:spcBef>
              <a:buClr>
                <a:schemeClr val="lt1"/>
              </a:buClr>
              <a:buSzPct val="100000"/>
              <a:defRPr sz="1800">
                <a:solidFill>
                  <a:schemeClr val="lt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cnn.com/2008/TECH/01/25/bluetooth.leg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youtube.com/watch?v=TUa9WmSHqd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_qUPnnROxvY" TargetMode="External"/><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youtube.com/watch?v=6dI-dNE2yQ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youtube.com/watch?v=_ewU8ZIf3B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a:buNone/>
            </a:pPr>
            <a:r>
              <a:rPr lang="en"/>
              <a:t>The Evolution of Robotic Prosthetics</a:t>
            </a:r>
          </a:p>
        </p:txBody>
      </p:sp>
      <p:sp>
        <p:nvSpPr>
          <p:cNvPr id="24" name="Shape 24"/>
          <p:cNvSpPr txBox="1">
            <a:spLocks noGrp="1"/>
          </p:cNvSpPr>
          <p:nvPr>
            <p:ph type="subTitle" idx="1"/>
          </p:nvPr>
        </p:nvSpPr>
        <p:spPr>
          <a:xfrm>
            <a:off x="685800" y="2840053"/>
            <a:ext cx="7772400" cy="784737"/>
          </a:xfrm>
          <a:prstGeom prst="rect">
            <a:avLst/>
          </a:prstGeom>
        </p:spPr>
        <p:txBody>
          <a:bodyPr lIns="91425" tIns="91425" rIns="91425" bIns="91425" anchor="t" anchorCtr="0">
            <a:noAutofit/>
          </a:bodyPr>
          <a:lstStyle/>
          <a:p>
            <a:pPr>
              <a:buNone/>
            </a:pPr>
            <a:r>
              <a:rPr lang="en"/>
              <a:t>Sam Hammock &amp; Nick Bui</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466653"/>
            <a:ext cx="8229600" cy="857400"/>
          </a:xfrm>
          <a:prstGeom prst="rect">
            <a:avLst/>
          </a:prstGeom>
        </p:spPr>
        <p:txBody>
          <a:bodyPr lIns="91425" tIns="91425" rIns="91425" bIns="91425" anchor="b" anchorCtr="0">
            <a:noAutofit/>
          </a:bodyPr>
          <a:lstStyle/>
          <a:p>
            <a:pPr>
              <a:buNone/>
            </a:pPr>
            <a:r>
              <a:rPr lang="en"/>
              <a:t>Wood, Metal, and Leather Limitations</a:t>
            </a:r>
          </a:p>
        </p:txBody>
      </p:sp>
      <p:sp>
        <p:nvSpPr>
          <p:cNvPr id="87" name="Shape 87"/>
          <p:cNvSpPr txBox="1">
            <a:spLocks noGrp="1"/>
          </p:cNvSpPr>
          <p:nvPr>
            <p:ph type="body" idx="1"/>
          </p:nvPr>
        </p:nvSpPr>
        <p:spPr>
          <a:xfrm>
            <a:off x="342575" y="1417800"/>
            <a:ext cx="8229600" cy="3725699"/>
          </a:xfrm>
          <a:prstGeom prst="rect">
            <a:avLst/>
          </a:prstGeom>
        </p:spPr>
        <p:txBody>
          <a:bodyPr lIns="91425" tIns="91425" rIns="91425" bIns="91425" anchor="t" anchorCtr="0">
            <a:noAutofit/>
          </a:bodyPr>
          <a:lstStyle/>
          <a:p>
            <a:pPr lvl="0" rtl="0">
              <a:buNone/>
            </a:pPr>
            <a:r>
              <a:rPr lang="en"/>
              <a:t>Majority of evolutionary timeline</a:t>
            </a:r>
          </a:p>
          <a:p>
            <a:pPr lvl="0" rtl="0">
              <a:buNone/>
            </a:pPr>
            <a:r>
              <a:rPr lang="en"/>
              <a:t>performed basic mechanics </a:t>
            </a:r>
          </a:p>
          <a:p>
            <a:pPr lvl="0" rtl="0">
              <a:buNone/>
            </a:pPr>
            <a:r>
              <a:rPr lang="en"/>
              <a:t>extremely limited flexibility</a:t>
            </a:r>
          </a:p>
          <a:p>
            <a:pPr lvl="0" rtl="0">
              <a:buNone/>
            </a:pPr>
            <a:r>
              <a:rPr lang="en"/>
              <a:t>minimal control</a:t>
            </a:r>
          </a:p>
          <a:p>
            <a:pPr lvl="0" rtl="0">
              <a:buNone/>
            </a:pPr>
            <a:r>
              <a:rPr lang="en"/>
              <a:t> </a:t>
            </a:r>
          </a:p>
        </p:txBody>
      </p:sp>
      <p:sp>
        <p:nvSpPr>
          <p:cNvPr id="88" name="Shape 88"/>
          <p:cNvSpPr/>
          <p:nvPr/>
        </p:nvSpPr>
        <p:spPr>
          <a:xfrm>
            <a:off x="6057900" y="900475"/>
            <a:ext cx="2628900" cy="1733550"/>
          </a:xfrm>
          <a:prstGeom prst="rect">
            <a:avLst/>
          </a:prstGeom>
          <a:blipFill>
            <a:blip r:embed="rId3"/>
            <a:stretch>
              <a:fillRect/>
            </a:stretch>
          </a:blipFill>
        </p:spPr>
      </p:sp>
      <p:sp>
        <p:nvSpPr>
          <p:cNvPr id="89" name="Shape 89"/>
          <p:cNvSpPr/>
          <p:nvPr/>
        </p:nvSpPr>
        <p:spPr>
          <a:xfrm>
            <a:off x="5371775" y="3167275"/>
            <a:ext cx="3200400" cy="1428750"/>
          </a:xfrm>
          <a:prstGeom prst="rect">
            <a:avLst/>
          </a:prstGeom>
          <a:blipFill>
            <a:blip r:embed="rId4"/>
            <a:stretch>
              <a:fillRect/>
            </a:stretch>
          </a:blipFill>
        </p:spPr>
      </p:sp>
      <p:sp>
        <p:nvSpPr>
          <p:cNvPr id="90" name="Shape 90"/>
          <p:cNvSpPr/>
          <p:nvPr/>
        </p:nvSpPr>
        <p:spPr>
          <a:xfrm>
            <a:off x="3524500" y="3167275"/>
            <a:ext cx="1381124" cy="1847849"/>
          </a:xfrm>
          <a:prstGeom prst="rect">
            <a:avLst/>
          </a:prstGeom>
          <a:blipFill>
            <a:blip r:embed="rId5"/>
            <a:stretch>
              <a:fillRect/>
            </a:stretch>
          </a:blipFill>
        </p:spPr>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500"/>
              <a:t>-French military doctor Ambroise Pare </a:t>
            </a:r>
          </a:p>
          <a:p>
            <a:pPr lvl="0" rtl="0">
              <a:buNone/>
            </a:pPr>
            <a:r>
              <a:rPr lang="en" sz="2500"/>
              <a:t>contributed some of the first major advances in </a:t>
            </a:r>
          </a:p>
          <a:p>
            <a:pPr lvl="0" rtl="0">
              <a:buNone/>
            </a:pPr>
            <a:r>
              <a:rPr lang="en" sz="2500"/>
              <a:t>prosthetics in the early 16th century</a:t>
            </a:r>
          </a:p>
          <a:p>
            <a:pPr lvl="0" rtl="0">
              <a:buNone/>
            </a:pPr>
            <a:r>
              <a:rPr lang="en" sz="2500"/>
              <a:t>-Pare invented a hinged mechanical hand that</a:t>
            </a:r>
          </a:p>
          <a:p>
            <a:pPr lvl="0" rtl="0">
              <a:buNone/>
            </a:pPr>
            <a:r>
              <a:rPr lang="en" sz="2500"/>
              <a:t> used catches and springs as well as prosthetic</a:t>
            </a:r>
          </a:p>
          <a:p>
            <a:pPr>
              <a:buNone/>
            </a:pPr>
            <a:r>
              <a:rPr lang="en" sz="2500"/>
              <a:t> legs that featured locking knees and specialized attachment harnesses</a:t>
            </a:r>
          </a:p>
        </p:txBody>
      </p:sp>
      <p:sp>
        <p:nvSpPr>
          <p:cNvPr id="96" name="Shape 9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a:buNone/>
            </a:pPr>
            <a:r>
              <a:rPr lang="en"/>
              <a:t>Progress - Ambroise Pare</a:t>
            </a:r>
          </a:p>
        </p:txBody>
      </p:sp>
      <p:sp>
        <p:nvSpPr>
          <p:cNvPr id="97" name="Shape 97"/>
          <p:cNvSpPr/>
          <p:nvPr/>
        </p:nvSpPr>
        <p:spPr>
          <a:xfrm>
            <a:off x="7110650" y="370050"/>
            <a:ext cx="1954674" cy="2990275"/>
          </a:xfrm>
          <a:prstGeom prst="rect">
            <a:avLst/>
          </a:prstGeom>
          <a:blipFill>
            <a:blip r:embed="rId3"/>
            <a:stretch>
              <a:fillRect/>
            </a:stretch>
          </a:blipFill>
        </p:spPr>
      </p:sp>
      <p:sp>
        <p:nvSpPr>
          <p:cNvPr id="98" name="Shape 98"/>
          <p:cNvSpPr txBox="1"/>
          <p:nvPr/>
        </p:nvSpPr>
        <p:spPr>
          <a:xfrm>
            <a:off x="5554625" y="172525"/>
            <a:ext cx="3657600" cy="457200"/>
          </a:xfrm>
          <a:prstGeom prst="rect">
            <a:avLst/>
          </a:prstGeom>
        </p:spPr>
        <p:txBody>
          <a:bodyPr lIns="91425" tIns="91425" rIns="91425" bIns="91425" anchor="t" anchorCtr="0">
            <a:noAutofit/>
          </a:bodyPr>
          <a:lstStyle/>
          <a:p>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More Progress - Pieter Verduyn</a:t>
            </a:r>
          </a:p>
        </p:txBody>
      </p:sp>
      <p:sp>
        <p:nvSpPr>
          <p:cNvPr id="104" name="Shape 10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600"/>
              <a:t>-Around the 1690s a Dutch surgeon, Pieter </a:t>
            </a:r>
          </a:p>
          <a:p>
            <a:pPr lvl="0" rtl="0">
              <a:buNone/>
            </a:pPr>
            <a:r>
              <a:rPr lang="en" sz="2600"/>
              <a:t>Verduyn, developed a lower leg prosthetic with specialized hinges and a leather cuff for </a:t>
            </a:r>
          </a:p>
          <a:p>
            <a:pPr lvl="0" rtl="0">
              <a:buNone/>
            </a:pPr>
            <a:r>
              <a:rPr lang="en" sz="2600"/>
              <a:t>improved attachment to the body</a:t>
            </a:r>
          </a:p>
          <a:p>
            <a:pPr lvl="0" rtl="0">
              <a:buNone/>
            </a:pPr>
            <a:r>
              <a:rPr lang="en" sz="2600"/>
              <a:t>-Verduyn’s and Pare’s contributions to </a:t>
            </a:r>
          </a:p>
          <a:p>
            <a:pPr lvl="0" rtl="0">
              <a:buNone/>
            </a:pPr>
            <a:r>
              <a:rPr lang="en" sz="2600"/>
              <a:t>prosthetics are common features in many </a:t>
            </a:r>
          </a:p>
          <a:p>
            <a:pPr>
              <a:buNone/>
            </a:pPr>
            <a:r>
              <a:rPr lang="en" sz="2600"/>
              <a:t>modern day prosthetics </a:t>
            </a:r>
          </a:p>
        </p:txBody>
      </p:sp>
      <p:sp>
        <p:nvSpPr>
          <p:cNvPr id="105" name="Shape 105"/>
          <p:cNvSpPr/>
          <p:nvPr/>
        </p:nvSpPr>
        <p:spPr>
          <a:xfrm rot="5400000">
            <a:off x="6233315" y="2121811"/>
            <a:ext cx="3973247" cy="1434274"/>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Introduction of Anesthesia </a:t>
            </a:r>
          </a:p>
        </p:txBody>
      </p:sp>
      <p:sp>
        <p:nvSpPr>
          <p:cNvPr id="111" name="Shape 11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500"/>
              <a:t>-With the discovery of gaseous anesthesia in the 1840s doctors could perform more complex and long amputation surgeries which allowed them to prepare the limb stump for interfacing with the prosthetic</a:t>
            </a:r>
          </a:p>
          <a:p>
            <a:pPr lvl="0" rtl="0">
              <a:buNone/>
            </a:pPr>
            <a:r>
              <a:rPr lang="en" sz="2500"/>
              <a:t>-Other advances such as germ free </a:t>
            </a:r>
          </a:p>
          <a:p>
            <a:pPr lvl="0" rtl="0">
              <a:buNone/>
            </a:pPr>
            <a:r>
              <a:rPr lang="en" sz="2500"/>
              <a:t>surgeries caused the success rate </a:t>
            </a:r>
          </a:p>
          <a:p>
            <a:pPr lvl="0" rtl="0">
              <a:buNone/>
            </a:pPr>
            <a:r>
              <a:rPr lang="en" sz="2500"/>
              <a:t>for amputation to increase thus </a:t>
            </a:r>
          </a:p>
          <a:p>
            <a:pPr>
              <a:buNone/>
            </a:pPr>
            <a:r>
              <a:rPr lang="en" sz="2500"/>
              <a:t>increasing the demand for prosthetics   </a:t>
            </a:r>
          </a:p>
        </p:txBody>
      </p:sp>
      <p:sp>
        <p:nvSpPr>
          <p:cNvPr id="112" name="Shape 112"/>
          <p:cNvSpPr/>
          <p:nvPr/>
        </p:nvSpPr>
        <p:spPr>
          <a:xfrm>
            <a:off x="5526500" y="2578775"/>
            <a:ext cx="2619375" cy="1743075"/>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Out with the old and in with the new</a:t>
            </a:r>
          </a:p>
        </p:txBody>
      </p:sp>
      <p:sp>
        <p:nvSpPr>
          <p:cNvPr id="118" name="Shape 118"/>
          <p:cNvSpPr txBox="1">
            <a:spLocks noGrp="1"/>
          </p:cNvSpPr>
          <p:nvPr>
            <p:ph type="body" idx="1"/>
          </p:nvPr>
        </p:nvSpPr>
        <p:spPr>
          <a:xfrm>
            <a:off x="457200" y="1200150"/>
            <a:ext cx="6284699" cy="3783000"/>
          </a:xfrm>
          <a:prstGeom prst="rect">
            <a:avLst/>
          </a:prstGeom>
        </p:spPr>
        <p:txBody>
          <a:bodyPr lIns="91425" tIns="91425" rIns="91425" bIns="91425" anchor="t" anchorCtr="0">
            <a:noAutofit/>
          </a:bodyPr>
          <a:lstStyle/>
          <a:p>
            <a:pPr lvl="0" rtl="0">
              <a:buNone/>
            </a:pPr>
            <a:r>
              <a:rPr lang="en" sz="2600"/>
              <a:t>-A major difference between modern prosthetic limbs and ancient ones is the material</a:t>
            </a:r>
          </a:p>
          <a:p>
            <a:pPr>
              <a:buNone/>
            </a:pPr>
            <a:r>
              <a:rPr lang="en" sz="2600"/>
              <a:t>-With modern day science new materials such as advanced plastics and carbon-fiber composites were created to make lighter and stronger prosthetic limbs</a:t>
            </a:r>
          </a:p>
        </p:txBody>
      </p:sp>
      <p:sp>
        <p:nvSpPr>
          <p:cNvPr id="119" name="Shape 119"/>
          <p:cNvSpPr/>
          <p:nvPr/>
        </p:nvSpPr>
        <p:spPr>
          <a:xfrm>
            <a:off x="6831925" y="1200150"/>
            <a:ext cx="1905000" cy="2905125"/>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sz="3000"/>
              <a:t>Major Advances in Modern Prosthetics</a:t>
            </a:r>
          </a:p>
        </p:txBody>
      </p:sp>
      <p:sp>
        <p:nvSpPr>
          <p:cNvPr id="125" name="Shape 12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600"/>
              <a:t>-Bluetooth</a:t>
            </a:r>
          </a:p>
          <a:p>
            <a:pPr lvl="0" rtl="0">
              <a:buNone/>
            </a:pPr>
            <a:r>
              <a:rPr lang="en" sz="2600"/>
              <a:t>-microprocessors </a:t>
            </a:r>
          </a:p>
          <a:p>
            <a:pPr lvl="0" rtl="0">
              <a:buNone/>
            </a:pPr>
            <a:r>
              <a:rPr lang="en" sz="2600"/>
              <a:t>-myoelectric technology</a:t>
            </a:r>
          </a:p>
          <a:p>
            <a:pPr lvl="0" rtl="0">
              <a:buNone/>
            </a:pPr>
            <a:r>
              <a:rPr lang="en" sz="2600"/>
              <a:t>-Targeted muscle reinnervation</a:t>
            </a:r>
          </a:p>
          <a:p>
            <a:pPr>
              <a:buNone/>
            </a:pPr>
            <a:r>
              <a:rPr lang="en" sz="2600"/>
              <a:t>-3D printing  </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Bluetooth</a:t>
            </a:r>
          </a:p>
        </p:txBody>
      </p:sp>
      <p:sp>
        <p:nvSpPr>
          <p:cNvPr id="131" name="Shape 13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600" b="1"/>
              <a:t>-Small wireless range </a:t>
            </a:r>
          </a:p>
          <a:p>
            <a:pPr lvl="0" rtl="0">
              <a:buNone/>
            </a:pPr>
            <a:r>
              <a:rPr lang="en" sz="2600" b="1"/>
              <a:t>-battery operated </a:t>
            </a:r>
          </a:p>
          <a:p>
            <a:pPr lvl="0" rtl="0">
              <a:buNone/>
            </a:pPr>
            <a:r>
              <a:rPr lang="en" sz="2600" b="1"/>
              <a:t>-Made with a motor inside of them to mimic the motions of the other leg in order to walk</a:t>
            </a:r>
          </a:p>
          <a:p>
            <a:endParaRPr lang="en" sz="2600" b="1"/>
          </a:p>
          <a:p>
            <a:endParaRPr lang="en" sz="2600" b="1"/>
          </a:p>
        </p:txBody>
      </p:sp>
      <p:sp>
        <p:nvSpPr>
          <p:cNvPr id="132" name="Shape 132"/>
          <p:cNvSpPr/>
          <p:nvPr/>
        </p:nvSpPr>
        <p:spPr>
          <a:xfrm>
            <a:off x="5055275" y="272725"/>
            <a:ext cx="2514600" cy="1819275"/>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Benefits of Bluetooth Prosthetics </a:t>
            </a:r>
          </a:p>
        </p:txBody>
      </p:sp>
      <p:sp>
        <p:nvSpPr>
          <p:cNvPr id="138" name="Shape 1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a:t>-Older prosthetics could cause great strain on already damaged muscles by requiring them to lug around a giant hunk of wood or metal</a:t>
            </a:r>
          </a:p>
          <a:p>
            <a:pPr lvl="0" rtl="0">
              <a:buNone/>
            </a:pPr>
            <a:r>
              <a:rPr lang="en" sz="2400"/>
              <a:t>-New bluetooth prosthetics have a motor</a:t>
            </a:r>
          </a:p>
          <a:p>
            <a:pPr lvl="0" rtl="0">
              <a:buNone/>
            </a:pPr>
            <a:r>
              <a:rPr lang="en" sz="2400"/>
              <a:t> built into them so users don’t have to </a:t>
            </a:r>
          </a:p>
          <a:p>
            <a:pPr lvl="0" rtl="0">
              <a:buNone/>
            </a:pPr>
            <a:r>
              <a:rPr lang="en" sz="2400"/>
              <a:t>expend as much energy when using </a:t>
            </a:r>
          </a:p>
          <a:p>
            <a:pPr lvl="0" rtl="0">
              <a:buNone/>
            </a:pPr>
            <a:r>
              <a:rPr lang="en" sz="2400"/>
              <a:t>them allowing for more freedom without using as much energy</a:t>
            </a:r>
          </a:p>
        </p:txBody>
      </p:sp>
      <p:sp>
        <p:nvSpPr>
          <p:cNvPr id="139" name="Shape 139"/>
          <p:cNvSpPr/>
          <p:nvPr/>
        </p:nvSpPr>
        <p:spPr>
          <a:xfrm>
            <a:off x="6017800" y="2204875"/>
            <a:ext cx="1786000" cy="1416649"/>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Bluetooth prosthetics at work</a:t>
            </a:r>
          </a:p>
        </p:txBody>
      </p:sp>
      <p:sp>
        <p:nvSpPr>
          <p:cNvPr id="145" name="Shape 1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600"/>
              <a:t>-Marine Joshua Bleil lost both of his legs in a bombing in Iraq but now thanks to the technology of bluetooth prosthetic legs he is regaining the ability to walk again</a:t>
            </a:r>
          </a:p>
          <a:p>
            <a:pPr lvl="0" rtl="0">
              <a:buNone/>
            </a:pPr>
            <a:r>
              <a:rPr lang="en" sz="2600"/>
              <a:t>-The bluetooth prosthetic legs mimic each others actions in order to walk when force is applied by the thighs. They will also stop walking when resistance is applied</a:t>
            </a:r>
          </a:p>
          <a:p>
            <a:pPr lvl="0" rtl="0">
              <a:buNone/>
            </a:pPr>
            <a:r>
              <a:rPr lang="en" sz="2600"/>
              <a:t>-</a:t>
            </a:r>
            <a:r>
              <a:rPr lang="en" sz="1100" u="sng">
                <a:solidFill>
                  <a:schemeClr val="hlink"/>
                </a:solidFill>
                <a:hlinkClick r:id="rId3"/>
              </a:rPr>
              <a:t>http://www.cnn.com/2008/TECH/01/25/bluetooth.legs/#cnnSTCVideo</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Microprocessors</a:t>
            </a:r>
          </a:p>
        </p:txBody>
      </p:sp>
      <p:sp>
        <p:nvSpPr>
          <p:cNvPr id="151" name="Shape 151"/>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lvl="0" rtl="0">
              <a:buNone/>
            </a:pPr>
            <a:r>
              <a:rPr lang="en" sz="2400"/>
              <a:t>-mainly used for prosthetics involving the knee (above knee amputations)</a:t>
            </a:r>
          </a:p>
          <a:p>
            <a:pPr lvl="0" rtl="0">
              <a:buNone/>
            </a:pPr>
            <a:r>
              <a:rPr lang="en" sz="2400"/>
              <a:t>-prevents buckling by monitoring fluid in knee by using a microprocessor in the knee</a:t>
            </a:r>
          </a:p>
          <a:p>
            <a:pPr lvl="0" rtl="0">
              <a:buNone/>
            </a:pPr>
            <a:r>
              <a:rPr lang="en" sz="2400"/>
              <a:t>-Microprocessor knees have an internal </a:t>
            </a:r>
          </a:p>
          <a:p>
            <a:pPr lvl="0" rtl="0">
              <a:buNone/>
            </a:pPr>
            <a:r>
              <a:rPr lang="en" sz="2400"/>
              <a:t>computer inside of them that monitors the</a:t>
            </a:r>
          </a:p>
          <a:p>
            <a:pPr lvl="0" rtl="0">
              <a:buNone/>
            </a:pPr>
            <a:r>
              <a:rPr lang="en" sz="2400"/>
              <a:t>fluid in the knee so the wearer can walk </a:t>
            </a:r>
          </a:p>
          <a:p>
            <a:pPr lvl="0" rtl="0">
              <a:buNone/>
            </a:pPr>
            <a:r>
              <a:rPr lang="en" sz="2400"/>
              <a:t>efficiently at different speeds and up and </a:t>
            </a:r>
          </a:p>
          <a:p>
            <a:pPr lvl="0" rtl="0">
              <a:buNone/>
            </a:pPr>
            <a:r>
              <a:rPr lang="en" sz="2400"/>
              <a:t>down ramps/stairs</a:t>
            </a:r>
          </a:p>
          <a:p>
            <a:endParaRPr lang="en" sz="2400"/>
          </a:p>
        </p:txBody>
      </p:sp>
      <p:sp>
        <p:nvSpPr>
          <p:cNvPr id="152" name="Shape 152"/>
          <p:cNvSpPr/>
          <p:nvPr/>
        </p:nvSpPr>
        <p:spPr>
          <a:xfrm>
            <a:off x="6637525" y="2763425"/>
            <a:ext cx="1590675" cy="2009774"/>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Activity	</a:t>
            </a:r>
          </a:p>
        </p:txBody>
      </p:sp>
      <p:sp>
        <p:nvSpPr>
          <p:cNvPr id="30" name="Shape 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Upper Body-Write on the Board &amp; Throw Ball</a:t>
            </a:r>
          </a:p>
          <a:p>
            <a:endParaRPr lang="en"/>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The C-Leg</a:t>
            </a:r>
          </a:p>
        </p:txBody>
      </p:sp>
      <p:sp>
        <p:nvSpPr>
          <p:cNvPr id="158" name="Shape 1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600"/>
              <a:t>-The c-leg is the main brand of prosthetics out there right now that uses microprocessing technology </a:t>
            </a:r>
          </a:p>
          <a:p>
            <a:pPr>
              <a:buNone/>
            </a:pPr>
            <a:r>
              <a:rPr lang="en" sz="2600"/>
              <a:t>-</a:t>
            </a:r>
            <a:r>
              <a:rPr lang="en" sz="1100" u="sng">
                <a:solidFill>
                  <a:schemeClr val="hlink"/>
                </a:solidFill>
                <a:hlinkClick r:id="rId3"/>
              </a:rPr>
              <a:t>http://www.youtube.com/watch?v=TUa9WmSHqdk</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Myoelectric Technology</a:t>
            </a:r>
          </a:p>
        </p:txBody>
      </p:sp>
      <p:sp>
        <p:nvSpPr>
          <p:cNvPr id="164" name="Shape 164"/>
          <p:cNvSpPr txBox="1">
            <a:spLocks noGrp="1"/>
          </p:cNvSpPr>
          <p:nvPr>
            <p:ph type="body" idx="1"/>
          </p:nvPr>
        </p:nvSpPr>
        <p:spPr>
          <a:xfrm>
            <a:off x="457200" y="1063375"/>
            <a:ext cx="4493700" cy="3922800"/>
          </a:xfrm>
          <a:prstGeom prst="rect">
            <a:avLst/>
          </a:prstGeom>
        </p:spPr>
        <p:txBody>
          <a:bodyPr lIns="91425" tIns="91425" rIns="91425" bIns="91425" anchor="t" anchorCtr="0">
            <a:noAutofit/>
          </a:bodyPr>
          <a:lstStyle/>
          <a:p>
            <a:pPr marL="457200" lvl="0" indent="-342900" rtl="0">
              <a:buClr>
                <a:schemeClr val="lt1"/>
              </a:buClr>
              <a:buSzPct val="166666"/>
              <a:buFont typeface="Arial"/>
              <a:buChar char="•"/>
            </a:pPr>
            <a:r>
              <a:rPr lang="en" sz="1800"/>
              <a:t>Upper Body</a:t>
            </a:r>
          </a:p>
          <a:p>
            <a:pPr marL="457200" lvl="0" indent="-342900" rtl="0">
              <a:buClr>
                <a:schemeClr val="lt1"/>
              </a:buClr>
              <a:buSzPct val="166666"/>
              <a:buFont typeface="Arial"/>
              <a:buChar char="•"/>
            </a:pPr>
            <a:r>
              <a:rPr lang="en" sz="1800"/>
              <a:t>muscle sensors at amputated site communicate with prosthetic</a:t>
            </a:r>
          </a:p>
          <a:p>
            <a:pPr marL="457200" lvl="0" indent="-342900" rtl="0">
              <a:buClr>
                <a:schemeClr val="lt1"/>
              </a:buClr>
              <a:buSzPct val="166666"/>
              <a:buFont typeface="Arial"/>
              <a:buChar char="•"/>
            </a:pPr>
            <a:r>
              <a:rPr lang="en" sz="1800"/>
              <a:t>allows for more precise movement</a:t>
            </a:r>
          </a:p>
          <a:p>
            <a:pPr marL="457200" lvl="0" indent="-342900" rtl="0">
              <a:buClr>
                <a:schemeClr val="lt1"/>
              </a:buClr>
              <a:buSzPct val="166666"/>
              <a:buFont typeface="Arial"/>
              <a:buChar char="•"/>
            </a:pPr>
            <a:r>
              <a:rPr lang="en" sz="1800"/>
              <a:t>uses a battery and electric motors to detect muscle,nerve, and EMG activity which is then translated into movement via motors in prosthetic</a:t>
            </a:r>
          </a:p>
          <a:p>
            <a:pPr lvl="0" rtl="0">
              <a:buNone/>
            </a:pPr>
            <a:r>
              <a:rPr lang="en" sz="1800"/>
              <a:t>-Electromyography- skeletal system</a:t>
            </a:r>
          </a:p>
          <a:p>
            <a:endParaRPr lang="en" sz="1800"/>
          </a:p>
          <a:p>
            <a:endParaRPr lang="en" sz="1800"/>
          </a:p>
        </p:txBody>
      </p:sp>
      <p:sp>
        <p:nvSpPr>
          <p:cNvPr id="165" name="Shape 165"/>
          <p:cNvSpPr/>
          <p:nvPr/>
        </p:nvSpPr>
        <p:spPr>
          <a:xfrm>
            <a:off x="4950900" y="1331200"/>
            <a:ext cx="3735899" cy="2829724"/>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Myoelectric Technology</a:t>
            </a:r>
          </a:p>
        </p:txBody>
      </p:sp>
      <p:sp>
        <p:nvSpPr>
          <p:cNvPr id="171" name="Shape 1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buClr>
                <a:schemeClr val="lt1"/>
              </a:buClr>
              <a:buSzPct val="166666"/>
              <a:buFont typeface="Arial"/>
              <a:buChar char="•"/>
            </a:pPr>
            <a:r>
              <a:rPr lang="en" sz="1800"/>
              <a:t>suction technology rather than straps</a:t>
            </a:r>
          </a:p>
          <a:p>
            <a:pPr marL="457200" lvl="0" indent="-342900" rtl="0">
              <a:buClr>
                <a:schemeClr val="lt1"/>
              </a:buClr>
              <a:buSzPct val="166666"/>
              <a:buFont typeface="Arial"/>
              <a:buChar char="•"/>
            </a:pPr>
            <a:r>
              <a:rPr lang="en" sz="1800"/>
              <a:t>greater dexterity and functionality</a:t>
            </a:r>
          </a:p>
          <a:p>
            <a:pPr marL="457200" lvl="0" indent="-342900" rtl="0">
              <a:buClr>
                <a:schemeClr val="lt1"/>
              </a:buClr>
              <a:buSzPct val="166666"/>
              <a:buFont typeface="Arial"/>
              <a:buChar char="•"/>
            </a:pPr>
            <a:r>
              <a:rPr lang="en" sz="1800"/>
              <a:t>cons: weight and cost</a:t>
            </a:r>
          </a:p>
          <a:p>
            <a:pPr marL="457200" lvl="0" indent="-342900" rtl="0">
              <a:buClr>
                <a:schemeClr val="lt1"/>
              </a:buClr>
              <a:buSzPct val="166666"/>
              <a:buFont typeface="Arial"/>
              <a:buChar char="•"/>
            </a:pPr>
            <a:r>
              <a:rPr lang="en" sz="1800"/>
              <a:t>varied muscle intensity controls strength and speed</a:t>
            </a:r>
          </a:p>
          <a:p>
            <a:pPr marL="457200" lvl="0" indent="-342900">
              <a:buClr>
                <a:schemeClr val="lt1"/>
              </a:buClr>
              <a:buSzPct val="272727"/>
              <a:buFont typeface="Arial"/>
              <a:buChar char="•"/>
            </a:pPr>
            <a:r>
              <a:rPr lang="en" sz="1100" u="sng">
                <a:solidFill>
                  <a:schemeClr val="hlink"/>
                </a:solidFill>
                <a:hlinkClick r:id="rId3"/>
              </a:rPr>
              <a:t>http://www.youtube.com/watch?v=_qUPnnROxvY</a:t>
            </a:r>
          </a:p>
        </p:txBody>
      </p:sp>
      <p:sp>
        <p:nvSpPr>
          <p:cNvPr id="172" name="Shape 172"/>
          <p:cNvSpPr/>
          <p:nvPr/>
        </p:nvSpPr>
        <p:spPr>
          <a:xfrm>
            <a:off x="4468225" y="2585525"/>
            <a:ext cx="3812700" cy="2340324"/>
          </a:xfrm>
          <a:prstGeom prst="rect">
            <a:avLst/>
          </a:prstGeom>
          <a:blipFill>
            <a:blip r:embed="rId4"/>
            <a:stretch>
              <a:fillRect/>
            </a:stretch>
          </a:blipFill>
        </p:spPr>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Targeted Muscle Reinnervation</a:t>
            </a:r>
          </a:p>
        </p:txBody>
      </p:sp>
      <p:sp>
        <p:nvSpPr>
          <p:cNvPr id="178" name="Shape 178"/>
          <p:cNvSpPr txBox="1">
            <a:spLocks noGrp="1"/>
          </p:cNvSpPr>
          <p:nvPr>
            <p:ph type="body" idx="1"/>
          </p:nvPr>
        </p:nvSpPr>
        <p:spPr>
          <a:xfrm>
            <a:off x="457200" y="1200150"/>
            <a:ext cx="4961400" cy="3725699"/>
          </a:xfrm>
          <a:prstGeom prst="rect">
            <a:avLst/>
          </a:prstGeom>
        </p:spPr>
        <p:txBody>
          <a:bodyPr lIns="91425" tIns="91425" rIns="91425" bIns="91425" anchor="t" anchorCtr="0">
            <a:noAutofit/>
          </a:bodyPr>
          <a:lstStyle/>
          <a:p>
            <a:pPr lvl="0" rtl="0">
              <a:buNone/>
            </a:pPr>
            <a:r>
              <a:rPr lang="en" sz="1800"/>
              <a:t>-couples with myoelectric technology</a:t>
            </a:r>
          </a:p>
          <a:p>
            <a:pPr lvl="0" rtl="0">
              <a:buNone/>
            </a:pPr>
            <a:r>
              <a:rPr lang="en" sz="1800"/>
              <a:t>-Involves a surgery that reassigns nerves</a:t>
            </a:r>
          </a:p>
          <a:p>
            <a:pPr lvl="0" rtl="0">
              <a:buNone/>
            </a:pPr>
            <a:r>
              <a:rPr lang="en" sz="1800"/>
              <a:t>that would have controlled the limb into </a:t>
            </a:r>
          </a:p>
          <a:p>
            <a:pPr lvl="0" rtl="0">
              <a:buNone/>
            </a:pPr>
            <a:r>
              <a:rPr lang="en" sz="1800"/>
              <a:t>another part of the body so all you would</a:t>
            </a:r>
          </a:p>
          <a:p>
            <a:pPr>
              <a:buNone/>
            </a:pPr>
            <a:r>
              <a:rPr lang="en" sz="1800"/>
              <a:t> have to do is think about moving the prosthetics and it would move!</a:t>
            </a:r>
          </a:p>
        </p:txBody>
      </p:sp>
      <p:sp>
        <p:nvSpPr>
          <p:cNvPr id="179" name="Shape 179"/>
          <p:cNvSpPr/>
          <p:nvPr/>
        </p:nvSpPr>
        <p:spPr>
          <a:xfrm>
            <a:off x="4951150" y="1577000"/>
            <a:ext cx="3655750" cy="2741449"/>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31153"/>
            <a:ext cx="8229600" cy="857400"/>
          </a:xfrm>
          <a:prstGeom prst="rect">
            <a:avLst/>
          </a:prstGeom>
        </p:spPr>
        <p:txBody>
          <a:bodyPr lIns="91425" tIns="91425" rIns="91425" bIns="91425" anchor="b" anchorCtr="0">
            <a:noAutofit/>
          </a:bodyPr>
          <a:lstStyle/>
          <a:p>
            <a:pPr>
              <a:buNone/>
            </a:pPr>
            <a:r>
              <a:rPr lang="en"/>
              <a:t>Targeted Muscle Reinnervation	</a:t>
            </a:r>
          </a:p>
        </p:txBody>
      </p:sp>
      <p:sp>
        <p:nvSpPr>
          <p:cNvPr id="185" name="Shape 185"/>
          <p:cNvSpPr txBox="1">
            <a:spLocks noGrp="1"/>
          </p:cNvSpPr>
          <p:nvPr>
            <p:ph type="body" idx="1"/>
          </p:nvPr>
        </p:nvSpPr>
        <p:spPr>
          <a:xfrm>
            <a:off x="3359850" y="1653250"/>
            <a:ext cx="5385599" cy="3725699"/>
          </a:xfrm>
          <a:prstGeom prst="rect">
            <a:avLst/>
          </a:prstGeom>
        </p:spPr>
        <p:txBody>
          <a:bodyPr lIns="91425" tIns="91425" rIns="91425" bIns="91425" anchor="t" anchorCtr="0">
            <a:noAutofit/>
          </a:bodyPr>
          <a:lstStyle/>
          <a:p>
            <a:pPr lvl="0" rtl="0">
              <a:buNone/>
            </a:pPr>
            <a:r>
              <a:rPr lang="en" sz="2400"/>
              <a:t>-Process can take about a year or longer</a:t>
            </a:r>
          </a:p>
          <a:p>
            <a:pPr lvl="0" rtl="0">
              <a:buNone/>
            </a:pPr>
            <a:r>
              <a:rPr lang="en" sz="2400"/>
              <a:t>-Amputation above the elbow or shoulder within the last 10 years</a:t>
            </a:r>
          </a:p>
          <a:p>
            <a:pPr lvl="0" rtl="0">
              <a:buNone/>
            </a:pPr>
            <a:r>
              <a:rPr lang="en" sz="2400"/>
              <a:t>-usually fitted for a myoelectric prosthetic arm</a:t>
            </a:r>
          </a:p>
          <a:p>
            <a:endParaRPr lang="en" sz="2400"/>
          </a:p>
        </p:txBody>
      </p:sp>
      <p:sp>
        <p:nvSpPr>
          <p:cNvPr id="186" name="Shape 186"/>
          <p:cNvSpPr/>
          <p:nvPr/>
        </p:nvSpPr>
        <p:spPr>
          <a:xfrm>
            <a:off x="457200" y="1587075"/>
            <a:ext cx="2504075" cy="3338775"/>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192" name="Shape 1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3600"/>
              <a:t>With the new advancements in prosthetics that make them so great why doesn’t everyone who needs them have one?</a:t>
            </a:r>
          </a:p>
          <a:p>
            <a:endParaRPr lang="en" sz="3600"/>
          </a:p>
          <a:p>
            <a:endParaRPr lang="en" sz="3600"/>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3D Printing</a:t>
            </a:r>
          </a:p>
        </p:txBody>
      </p:sp>
      <p:sp>
        <p:nvSpPr>
          <p:cNvPr id="198" name="Shape 1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a:t>-With the advancements in prosthetics making them so expensive, some ranging from tens of thousands of dollar it would be much cheaper to replace the limb with a metal rod</a:t>
            </a:r>
          </a:p>
          <a:p>
            <a:pPr lvl="0" rtl="0">
              <a:buNone/>
            </a:pPr>
            <a:r>
              <a:rPr lang="en" sz="2400"/>
              <a:t>-So a new method of making functional prosthetics was created, 3D printing, which was much cheaper but still effective</a:t>
            </a:r>
          </a:p>
          <a:p>
            <a:pPr>
              <a:buNone/>
            </a:pPr>
            <a:r>
              <a:rPr lang="en" sz="1100" u="sng">
                <a:solidFill>
                  <a:schemeClr val="hlink"/>
                </a:solidFill>
                <a:hlinkClick r:id="rId3"/>
              </a:rPr>
              <a:t>http://www.youtube.com/watch?v=6dI-dNE2yQ0</a:t>
            </a: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The Future of prosthetics</a:t>
            </a:r>
          </a:p>
        </p:txBody>
      </p:sp>
      <p:sp>
        <p:nvSpPr>
          <p:cNvPr id="204" name="Shape 20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a:t>-While there is still a long way to go this is</a:t>
            </a:r>
          </a:p>
          <a:p>
            <a:pPr lvl="0" rtl="0">
              <a:buNone/>
            </a:pPr>
            <a:r>
              <a:rPr lang="en" sz="2400"/>
              <a:t>what future scientists and inventors hope</a:t>
            </a:r>
          </a:p>
          <a:p>
            <a:pPr lvl="0" rtl="0">
              <a:buNone/>
            </a:pPr>
            <a:r>
              <a:rPr lang="en" sz="2400"/>
              <a:t>to accomplish with prosthetics:</a:t>
            </a:r>
          </a:p>
          <a:p>
            <a:pPr lvl="0" rtl="0">
              <a:buNone/>
            </a:pPr>
            <a:r>
              <a:rPr lang="en" sz="2400"/>
              <a:t>-Future prosthetic limbs will be immersed </a:t>
            </a:r>
          </a:p>
          <a:p>
            <a:pPr lvl="0" rtl="0">
              <a:buNone/>
            </a:pPr>
            <a:r>
              <a:rPr lang="en" sz="2400"/>
              <a:t>in our flesh instead of being placed outside of it</a:t>
            </a:r>
          </a:p>
          <a:p>
            <a:pPr>
              <a:buNone/>
            </a:pPr>
            <a:r>
              <a:rPr lang="en" sz="2400"/>
              <a:t>-Athletes will be able to create prosthetics that are perfectly tailored to their bodies and replace old limbs that are worn out </a:t>
            </a:r>
          </a:p>
        </p:txBody>
      </p:sp>
      <p:sp>
        <p:nvSpPr>
          <p:cNvPr id="205" name="Shape 205"/>
          <p:cNvSpPr/>
          <p:nvPr/>
        </p:nvSpPr>
        <p:spPr>
          <a:xfrm>
            <a:off x="6340350" y="1200150"/>
            <a:ext cx="2476500" cy="184785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Not Only In Humans!</a:t>
            </a:r>
          </a:p>
        </p:txBody>
      </p:sp>
      <p:sp>
        <p:nvSpPr>
          <p:cNvPr id="211" name="Shape 21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800"/>
              <a:t>-Prosthetics aren’t just for humans!</a:t>
            </a:r>
          </a:p>
          <a:p>
            <a:pPr lvl="0" rtl="0">
              <a:buNone/>
            </a:pPr>
            <a:r>
              <a:rPr lang="en" sz="2800"/>
              <a:t>-Buttercup the duck was born with a foot deformity and was unable to swim or walk</a:t>
            </a:r>
          </a:p>
          <a:p>
            <a:pPr lvl="0" rtl="0">
              <a:buNone/>
            </a:pPr>
            <a:r>
              <a:rPr lang="en" sz="2800"/>
              <a:t>-Flexible silicone prosthetic foot was developed for Buttercup using 3D modeling</a:t>
            </a:r>
          </a:p>
          <a:p>
            <a:pPr>
              <a:buNone/>
            </a:pPr>
            <a:r>
              <a:rPr lang="en" sz="2800"/>
              <a:t>-</a:t>
            </a:r>
            <a:r>
              <a:rPr lang="en" sz="2800" u="sng">
                <a:solidFill>
                  <a:schemeClr val="hlink"/>
                </a:solidFill>
                <a:hlinkClick r:id="rId3"/>
              </a:rPr>
              <a:t>http://www.youtube.com/watch?v=_ewU8ZIf3Bg</a:t>
            </a:r>
            <a:r>
              <a:rPr lang="en" sz="2800"/>
              <a:t> </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Key Questions</a:t>
            </a:r>
          </a:p>
        </p:txBody>
      </p:sp>
      <p:sp>
        <p:nvSpPr>
          <p:cNvPr id="36" name="Shape 3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Clr>
                <a:schemeClr val="dk1"/>
              </a:buClr>
              <a:buSzPct val="36666"/>
              <a:buFont typeface="Arial"/>
              <a:buNone/>
            </a:pPr>
            <a:r>
              <a:rPr lang="en"/>
              <a:t>What do you need for an effective prosthetic?</a:t>
            </a:r>
          </a:p>
          <a:p>
            <a:pPr lvl="0" rtl="0">
              <a:buClr>
                <a:schemeClr val="dk1"/>
              </a:buClr>
              <a:buSzPct val="36666"/>
              <a:buFont typeface="Arial"/>
              <a:buNone/>
            </a:pPr>
            <a:r>
              <a:rPr lang="en"/>
              <a:t>What makes a prosthetic effective?</a:t>
            </a:r>
          </a:p>
          <a:p>
            <a:pPr lvl="0" rtl="0">
              <a:buClr>
                <a:schemeClr val="dk1"/>
              </a:buClr>
              <a:buSzPct val="36666"/>
              <a:buFont typeface="Arial"/>
              <a:buNone/>
            </a:pPr>
            <a:r>
              <a:rPr lang="en"/>
              <a:t>How has the priority of prosthetics changed over time?</a:t>
            </a:r>
          </a:p>
          <a:p>
            <a:pPr lvl="0">
              <a:buClr>
                <a:schemeClr val="dk1"/>
              </a:buClr>
              <a:buSzPct val="36666"/>
              <a:buFont typeface="Arial"/>
              <a:buNone/>
            </a:pPr>
            <a:r>
              <a:rPr lang="en"/>
              <a:t>How has the psychosocial aspect of prosthetics changed over time?</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Psychosocial effects</a:t>
            </a:r>
          </a:p>
        </p:txBody>
      </p:sp>
      <p:sp>
        <p:nvSpPr>
          <p:cNvPr id="42" name="Shape 4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older patients: harder to cope</a:t>
            </a:r>
          </a:p>
          <a:p>
            <a:pPr lvl="0" rtl="0">
              <a:buNone/>
            </a:pPr>
            <a:r>
              <a:rPr lang="en"/>
              <a:t>younger patients: easier to adapt</a:t>
            </a:r>
          </a:p>
          <a:p>
            <a:pPr lvl="0" rtl="0">
              <a:buNone/>
            </a:pPr>
            <a:r>
              <a:rPr lang="en"/>
              <a:t>cause of amputation matters</a:t>
            </a:r>
          </a:p>
          <a:p>
            <a:pPr lvl="0" rtl="0">
              <a:buNone/>
            </a:pPr>
            <a:r>
              <a:rPr lang="en"/>
              <a:t>	-appreciation for individuality</a:t>
            </a:r>
          </a:p>
          <a:p>
            <a:pPr>
              <a:buNone/>
            </a:pPr>
            <a:r>
              <a:rPr lang="en"/>
              <a:t>	-depression and negative associations</a:t>
            </a:r>
          </a:p>
        </p:txBody>
      </p:sp>
      <p:sp>
        <p:nvSpPr>
          <p:cNvPr id="43" name="Shape 43"/>
          <p:cNvSpPr/>
          <p:nvPr/>
        </p:nvSpPr>
        <p:spPr>
          <a:xfrm>
            <a:off x="6250075" y="941650"/>
            <a:ext cx="2436725" cy="177640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What is a prosthetic?	</a:t>
            </a:r>
          </a:p>
        </p:txBody>
      </p:sp>
      <p:sp>
        <p:nvSpPr>
          <p:cNvPr id="49" name="Shape 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Prosthetic: </a:t>
            </a:r>
            <a:r>
              <a:rPr lang="en" sz="2000"/>
              <a:t>an artificial body part that serves to replace the cosmetic and functional processes of the initial limb</a:t>
            </a:r>
          </a:p>
          <a:p>
            <a:pPr lvl="0" rtl="0">
              <a:buNone/>
            </a:pPr>
            <a:r>
              <a:rPr lang="en"/>
              <a:t>Internal </a:t>
            </a:r>
          </a:p>
          <a:p>
            <a:pPr lvl="0" rtl="0">
              <a:buNone/>
            </a:pPr>
            <a:r>
              <a:rPr lang="en"/>
              <a:t>	eg: total joint replacements</a:t>
            </a:r>
          </a:p>
          <a:p>
            <a:pPr lvl="0" rtl="0">
              <a:buNone/>
            </a:pPr>
            <a:r>
              <a:rPr lang="en"/>
              <a:t>External</a:t>
            </a:r>
          </a:p>
          <a:p>
            <a:pPr lvl="0" rtl="0">
              <a:buNone/>
            </a:pPr>
            <a:r>
              <a:rPr lang="en"/>
              <a:t>	eg: for amputees</a:t>
            </a:r>
          </a:p>
          <a:p>
            <a:pPr lvl="0" rtl="0">
              <a:buNone/>
            </a:pPr>
            <a:r>
              <a:rPr lang="en"/>
              <a:t>We are focusing on External Prosthetics</a:t>
            </a:r>
          </a:p>
          <a:p>
            <a:endParaRPr lang="en"/>
          </a:p>
          <a:p>
            <a:endParaRPr lang="en"/>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From the Very Beginning </a:t>
            </a:r>
          </a:p>
        </p:txBody>
      </p:sp>
      <p:sp>
        <p:nvSpPr>
          <p:cNvPr id="55" name="Shape 5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-In 2000, an artificial big toe was found on the foot of an Egyptian mummy</a:t>
            </a:r>
          </a:p>
          <a:p>
            <a:pPr lvl="0" rtl="0">
              <a:buNone/>
            </a:pPr>
            <a:r>
              <a:rPr lang="en"/>
              <a:t>named the Greville Chester</a:t>
            </a:r>
          </a:p>
          <a:p>
            <a:pPr lvl="0" rtl="0">
              <a:buNone/>
            </a:pPr>
            <a:r>
              <a:rPr lang="en"/>
              <a:t>Great Toe that dates back </a:t>
            </a:r>
          </a:p>
          <a:p>
            <a:pPr lvl="0" rtl="0">
              <a:buNone/>
            </a:pPr>
            <a:r>
              <a:rPr lang="en"/>
              <a:t>anywhere from 1295 to 664</a:t>
            </a:r>
          </a:p>
          <a:p>
            <a:pPr>
              <a:buNone/>
            </a:pPr>
            <a:r>
              <a:rPr lang="en"/>
              <a:t>B.C </a:t>
            </a:r>
          </a:p>
        </p:txBody>
      </p:sp>
      <p:sp>
        <p:nvSpPr>
          <p:cNvPr id="56" name="Shape 56"/>
          <p:cNvSpPr/>
          <p:nvPr/>
        </p:nvSpPr>
        <p:spPr>
          <a:xfrm>
            <a:off x="5421850" y="1940122"/>
            <a:ext cx="2853874" cy="190155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It’s been around for awhile...</a:t>
            </a:r>
          </a:p>
        </p:txBody>
      </p:sp>
      <p:sp>
        <p:nvSpPr>
          <p:cNvPr id="62" name="Shape 62"/>
          <p:cNvSpPr txBox="1">
            <a:spLocks noGrp="1"/>
          </p:cNvSpPr>
          <p:nvPr>
            <p:ph type="body" idx="1"/>
          </p:nvPr>
        </p:nvSpPr>
        <p:spPr>
          <a:xfrm>
            <a:off x="457200" y="1200150"/>
            <a:ext cx="5447999" cy="3725699"/>
          </a:xfrm>
          <a:prstGeom prst="rect">
            <a:avLst/>
          </a:prstGeom>
        </p:spPr>
        <p:txBody>
          <a:bodyPr lIns="91425" tIns="91425" rIns="91425" bIns="91425" anchor="t" anchorCtr="0">
            <a:noAutofit/>
          </a:bodyPr>
          <a:lstStyle/>
          <a:p>
            <a:pPr lvl="0" rtl="0">
              <a:lnSpc>
                <a:spcPct val="115000"/>
              </a:lnSpc>
              <a:spcBef>
                <a:spcPts val="0"/>
              </a:spcBef>
              <a:buNone/>
            </a:pPr>
            <a:r>
              <a:rPr lang="en"/>
              <a:t>-Greek and Roman Times</a:t>
            </a:r>
          </a:p>
          <a:p>
            <a:pPr lvl="0" rtl="0">
              <a:lnSpc>
                <a:spcPct val="115000"/>
              </a:lnSpc>
              <a:spcBef>
                <a:spcPts val="0"/>
              </a:spcBef>
              <a:buNone/>
            </a:pPr>
            <a:r>
              <a:rPr lang="en"/>
              <a:t>-little advancement throughout history</a:t>
            </a:r>
          </a:p>
          <a:p>
            <a:pPr lvl="0">
              <a:lnSpc>
                <a:spcPct val="115000"/>
              </a:lnSpc>
              <a:spcBef>
                <a:spcPts val="0"/>
              </a:spcBef>
              <a:buClr>
                <a:schemeClr val="dk1"/>
              </a:buClr>
              <a:buSzPct val="36666"/>
              <a:buFont typeface="Arial"/>
              <a:buNone/>
            </a:pPr>
            <a:r>
              <a:rPr lang="en"/>
              <a:t>-evolution coincides with technological evolution	</a:t>
            </a:r>
          </a:p>
        </p:txBody>
      </p:sp>
      <p:sp>
        <p:nvSpPr>
          <p:cNvPr id="63" name="Shape 63"/>
          <p:cNvSpPr/>
          <p:nvPr/>
        </p:nvSpPr>
        <p:spPr>
          <a:xfrm>
            <a:off x="5662150" y="1489350"/>
            <a:ext cx="3024649" cy="3278174"/>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The Greeks and Romans</a:t>
            </a:r>
          </a:p>
        </p:txBody>
      </p:sp>
      <p:sp>
        <p:nvSpPr>
          <p:cNvPr id="69" name="Shape 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a:t>-In ancient times most Greeks and Romans only used prosthetics to hide their missing limbs and not for functionality</a:t>
            </a:r>
          </a:p>
          <a:p>
            <a:pPr lvl="0" rtl="0">
              <a:buNone/>
            </a:pPr>
            <a:r>
              <a:rPr lang="en" sz="2400"/>
              <a:t>-Historical account of Marcus Sergius, a Roman general who lost his right hand in battle, making </a:t>
            </a:r>
          </a:p>
          <a:p>
            <a:pPr lvl="0" rtl="0">
              <a:buNone/>
            </a:pPr>
            <a:r>
              <a:rPr lang="en" sz="2400"/>
              <a:t>a prosthetic hand out of iron to hold his </a:t>
            </a:r>
          </a:p>
          <a:p>
            <a:pPr lvl="0" rtl="0">
              <a:buNone/>
            </a:pPr>
            <a:r>
              <a:rPr lang="en" sz="2400"/>
              <a:t>shield and returning to battle</a:t>
            </a:r>
          </a:p>
        </p:txBody>
      </p:sp>
      <p:sp>
        <p:nvSpPr>
          <p:cNvPr id="70" name="Shape 70"/>
          <p:cNvSpPr/>
          <p:nvPr/>
        </p:nvSpPr>
        <p:spPr>
          <a:xfrm>
            <a:off x="6470600" y="2972575"/>
            <a:ext cx="1870374" cy="1870374"/>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First Materials</a:t>
            </a:r>
          </a:p>
        </p:txBody>
      </p:sp>
      <p:sp>
        <p:nvSpPr>
          <p:cNvPr id="76" name="Shape 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600"/>
              <a:t>-The earliest form of prosthetics were made out of wood and metal and held together by leather attachments and continued to be made this way for a long period of time </a:t>
            </a:r>
          </a:p>
          <a:p>
            <a:pPr lvl="0" rtl="0">
              <a:buNone/>
            </a:pPr>
            <a:r>
              <a:rPr lang="en" sz="2600"/>
              <a:t> </a:t>
            </a:r>
            <a:r>
              <a:rPr lang="en" sz="2800"/>
              <a:t>              </a:t>
            </a:r>
            <a:r>
              <a:rPr lang="en" sz="2600"/>
              <a:t>Supposed to be leather...</a:t>
            </a:r>
          </a:p>
          <a:p>
            <a:endParaRPr lang="en" sz="2600"/>
          </a:p>
          <a:p>
            <a:pPr>
              <a:buNone/>
            </a:pPr>
            <a:r>
              <a:rPr lang="en"/>
              <a:t>              +              +              =                      ???</a:t>
            </a:r>
          </a:p>
        </p:txBody>
      </p:sp>
      <p:sp>
        <p:nvSpPr>
          <p:cNvPr id="77" name="Shape 77"/>
          <p:cNvSpPr/>
          <p:nvPr/>
        </p:nvSpPr>
        <p:spPr>
          <a:xfrm>
            <a:off x="2418400" y="3381375"/>
            <a:ext cx="1165100" cy="1162449"/>
          </a:xfrm>
          <a:prstGeom prst="rect">
            <a:avLst/>
          </a:prstGeom>
          <a:blipFill>
            <a:blip r:embed="rId3"/>
            <a:stretch>
              <a:fillRect/>
            </a:stretch>
          </a:blipFill>
        </p:spPr>
      </p:sp>
      <p:sp>
        <p:nvSpPr>
          <p:cNvPr id="78" name="Shape 78"/>
          <p:cNvSpPr/>
          <p:nvPr/>
        </p:nvSpPr>
        <p:spPr>
          <a:xfrm>
            <a:off x="216575" y="3354000"/>
            <a:ext cx="1677450" cy="1217200"/>
          </a:xfrm>
          <a:prstGeom prst="rect">
            <a:avLst/>
          </a:prstGeom>
          <a:blipFill>
            <a:blip r:embed="rId4"/>
            <a:stretch>
              <a:fillRect/>
            </a:stretch>
          </a:blipFill>
        </p:spPr>
      </p:sp>
      <p:sp>
        <p:nvSpPr>
          <p:cNvPr id="79" name="Shape 79"/>
          <p:cNvSpPr/>
          <p:nvPr/>
        </p:nvSpPr>
        <p:spPr>
          <a:xfrm>
            <a:off x="4162925" y="3391112"/>
            <a:ext cx="1143000" cy="1143000"/>
          </a:xfrm>
          <a:prstGeom prst="rect">
            <a:avLst/>
          </a:prstGeom>
          <a:blipFill>
            <a:blip r:embed="rId5"/>
            <a:stretch>
              <a:fillRect/>
            </a:stretch>
          </a:blipFill>
        </p:spPr>
      </p:sp>
      <p:cxnSp>
        <p:nvCxnSpPr>
          <p:cNvPr id="80" name="Shape 80"/>
          <p:cNvCxnSpPr/>
          <p:nvPr/>
        </p:nvCxnSpPr>
        <p:spPr>
          <a:xfrm>
            <a:off x="4371525" y="3100200"/>
            <a:ext cx="340800" cy="250799"/>
          </a:xfrm>
          <a:prstGeom prst="straightConnector1">
            <a:avLst/>
          </a:prstGeom>
          <a:noFill/>
          <a:ln w="19050" cap="flat">
            <a:solidFill>
              <a:srgbClr val="000000"/>
            </a:solidFill>
            <a:prstDash val="solid"/>
            <a:round/>
            <a:headEnd type="none" w="lg" len="lg"/>
            <a:tailEnd type="triangle" w="lg" len="lg"/>
          </a:ln>
        </p:spPr>
      </p:cxnSp>
      <p:sp>
        <p:nvSpPr>
          <p:cNvPr id="81" name="Shape 81"/>
          <p:cNvSpPr/>
          <p:nvPr/>
        </p:nvSpPr>
        <p:spPr>
          <a:xfrm>
            <a:off x="5737050" y="3497025"/>
            <a:ext cx="2082524" cy="931125"/>
          </a:xfrm>
          <a:prstGeom prst="rect">
            <a:avLst/>
          </a:prstGeom>
          <a:blipFill>
            <a:blip r:embed="rId6"/>
            <a:stretch>
              <a:fillRect/>
            </a:stretch>
          </a:blipFill>
        </p:spPr>
      </p:sp>
    </p:spTree>
  </p:cSld>
  <p:clrMapOvr>
    <a:masterClrMapping/>
  </p:clrMapOvr>
  <p:transition xmlns:p14="http://schemas.microsoft.com/office/powerpoint/2010/main" spd="slow">
    <p:cut/>
  </p:transition>
</p:sld>
</file>

<file path=ppt/theme/theme1.xml><?xml version="1.0" encoding="utf-8"?>
<a:theme xmlns:a="http://schemas.openxmlformats.org/drawingml/2006/main"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1088</Words>
  <Application>Microsoft Macintosh PowerPoint</Application>
  <PresentationFormat>On-screen Show (16:9)</PresentationFormat>
  <Paragraphs>141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dark-gradient</vt:lpstr>
      <vt:lpstr>The Evolution of Robotic Prosthetics</vt:lpstr>
      <vt:lpstr>Activity </vt:lpstr>
      <vt:lpstr>Key Questions</vt:lpstr>
      <vt:lpstr>Psychosocial effects</vt:lpstr>
      <vt:lpstr>What is a prosthetic? </vt:lpstr>
      <vt:lpstr>From the Very Beginning </vt:lpstr>
      <vt:lpstr>It’s been around for awhile...</vt:lpstr>
      <vt:lpstr>The Greeks and Romans</vt:lpstr>
      <vt:lpstr>First Materials</vt:lpstr>
      <vt:lpstr>Wood, Metal, and Leather Limitations</vt:lpstr>
      <vt:lpstr>Progress - Ambroise Pare</vt:lpstr>
      <vt:lpstr>More Progress - Pieter Verduyn</vt:lpstr>
      <vt:lpstr>Introduction of Anesthesia </vt:lpstr>
      <vt:lpstr>Out with the old and in with the new</vt:lpstr>
      <vt:lpstr>Major Advances in Modern Prosthetics</vt:lpstr>
      <vt:lpstr>Bluetooth</vt:lpstr>
      <vt:lpstr>Benefits of Bluetooth Prosthetics </vt:lpstr>
      <vt:lpstr>Bluetooth prosthetics at work</vt:lpstr>
      <vt:lpstr>Microprocessors</vt:lpstr>
      <vt:lpstr>The C-Leg</vt:lpstr>
      <vt:lpstr>Myoelectric Technology</vt:lpstr>
      <vt:lpstr>Myoelectric Technology</vt:lpstr>
      <vt:lpstr>Targeted Muscle Reinnervation</vt:lpstr>
      <vt:lpstr>Targeted Muscle Reinnervation </vt:lpstr>
      <vt:lpstr>PowerPoint Presentation</vt:lpstr>
      <vt:lpstr>3D Printing</vt:lpstr>
      <vt:lpstr>The Future of prosthetics</vt:lpstr>
      <vt:lpstr>Not Only In Humans!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Robotic Prosthetics</dc:title>
  <dc:creator>ndbui</dc:creator>
  <cp:lastModifiedBy>Dinesh Manocha</cp:lastModifiedBy>
  <cp:revision>1</cp:revision>
  <dcterms:modified xsi:type="dcterms:W3CDTF">2013-11-01T15:16:06Z</dcterms:modified>
</cp:coreProperties>
</file>