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p:nvPr>
            <p:ph type="sldImg"/>
          </p:nvPr>
        </p:nvSpPr>
        <p:spPr>
          <a:xfrm>
            <a:off x="1143000" y="685800"/>
            <a:ext cx="4572000" cy="3429000"/>
          </a:xfrm>
          <a:prstGeom prst="rect">
            <a:avLst/>
          </a:prstGeom>
        </p:spPr>
        <p:txBody>
          <a:bodyPr/>
          <a:lstStyle/>
          <a:p>
            <a:pPr/>
          </a:p>
        </p:txBody>
      </p:sp>
      <p:sp>
        <p:nvSpPr>
          <p:cNvPr id="203" name="Shape 2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defRPr sz="1100"/>
            </a:pPr>
            <a:r>
              <a:t>Disadvanatages: </a:t>
            </a:r>
          </a:p>
          <a:p>
            <a:pPr marL="457200" indent="-295275">
              <a:lnSpc>
                <a:spcPct val="150000"/>
              </a:lnSpc>
              <a:spcBef>
                <a:spcPts val="1700"/>
              </a:spcBef>
              <a:buClr>
                <a:srgbClr val="333333"/>
              </a:buClr>
              <a:buSzPct val="95454"/>
              <a:buFont typeface="Verdana"/>
              <a:buChar char="-"/>
              <a:defRPr sz="1000">
                <a:solidFill>
                  <a:srgbClr val="333333"/>
                </a:solidFill>
                <a:latin typeface="Verdana"/>
                <a:ea typeface="Verdana"/>
                <a:cs typeface="Verdana"/>
                <a:sym typeface="Verdana"/>
              </a:defRPr>
            </a:pPr>
            <a:r>
              <a:t>relied on animation software EMO: developed in the 1980s</a:t>
            </a:r>
            <a:endParaRPr sz="1100"/>
          </a:p>
          <a:p>
            <a:pPr lvl="1" marL="914400" indent="-295275">
              <a:lnSpc>
                <a:spcPct val="150000"/>
              </a:lnSpc>
              <a:spcBef>
                <a:spcPts val="1700"/>
              </a:spcBef>
              <a:buClr>
                <a:srgbClr val="333333"/>
              </a:buClr>
              <a:buSzPct val="95454"/>
              <a:buFont typeface="Verdana"/>
              <a:buChar char="-"/>
              <a:defRPr sz="1000">
                <a:solidFill>
                  <a:srgbClr val="333333"/>
                </a:solidFill>
                <a:latin typeface="Verdana"/>
                <a:ea typeface="Verdana"/>
                <a:cs typeface="Verdana"/>
                <a:sym typeface="Verdana"/>
              </a:defRPr>
            </a:pPr>
            <a:r>
              <a:t>designed to animate primitive graphic and texts</a:t>
            </a:r>
            <a:endParaRPr sz="1100"/>
          </a:p>
          <a:p>
            <a:pPr lvl="1" marL="914400" indent="-295275">
              <a:lnSpc>
                <a:spcPct val="150000"/>
              </a:lnSpc>
              <a:spcBef>
                <a:spcPts val="1700"/>
              </a:spcBef>
              <a:buClr>
                <a:srgbClr val="333333"/>
              </a:buClr>
              <a:buSzPct val="95454"/>
              <a:buFont typeface="Verdana"/>
              <a:buChar char="-"/>
              <a:defRPr sz="1000">
                <a:solidFill>
                  <a:srgbClr val="333333"/>
                </a:solidFill>
                <a:latin typeface="Verdana"/>
                <a:ea typeface="Verdana"/>
                <a:cs typeface="Verdana"/>
                <a:sym typeface="Verdana"/>
              </a:defRPr>
            </a:pPr>
            <a:r>
              <a:t>evolved to produce Princess Fiona and Puss in Boots </a:t>
            </a:r>
            <a:endParaRPr sz="1100"/>
          </a:p>
          <a:p>
            <a:pPr lvl="1" marL="914400" indent="-295275">
              <a:lnSpc>
                <a:spcPct val="150000"/>
              </a:lnSpc>
              <a:spcBef>
                <a:spcPts val="1700"/>
              </a:spcBef>
              <a:buClr>
                <a:srgbClr val="333333"/>
              </a:buClr>
              <a:buSzPct val="95454"/>
              <a:buFont typeface="Verdana"/>
              <a:buChar char="-"/>
              <a:defRPr sz="1000">
                <a:solidFill>
                  <a:srgbClr val="333333"/>
                </a:solidFill>
                <a:latin typeface="Verdana"/>
                <a:ea typeface="Verdana"/>
                <a:cs typeface="Verdana"/>
                <a:sym typeface="Verdana"/>
              </a:defRPr>
            </a:pPr>
            <a:r>
              <a:t>however, animators would have to work with rough geometric approximations of creatures rather than fully-realized models or turn off different body parts altogether to get the software to run at an acceptable speed</a:t>
            </a:r>
            <a:endParaRPr sz="1100"/>
          </a:p>
          <a:p>
            <a:pPr lvl="1" marL="914400" indent="-295275">
              <a:lnSpc>
                <a:spcPct val="150000"/>
              </a:lnSpc>
              <a:spcBef>
                <a:spcPts val="1700"/>
              </a:spcBef>
              <a:buClr>
                <a:srgbClr val="333333"/>
              </a:buClr>
              <a:buSzPct val="95454"/>
              <a:buFont typeface="Verdana"/>
              <a:buChar char="-"/>
              <a:defRPr sz="1000">
                <a:solidFill>
                  <a:srgbClr val="333333"/>
                </a:solidFill>
                <a:latin typeface="Verdana"/>
                <a:ea typeface="Verdana"/>
                <a:cs typeface="Verdana"/>
                <a:sym typeface="Verdana"/>
              </a:defRPr>
            </a:pPr>
            <a:r>
              <a:t>rendering would tie up the workstation completely </a:t>
            </a:r>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defRPr sz="1100"/>
            </a:pPr>
            <a:r>
              <a:t>ray tracing: </a:t>
            </a:r>
            <a:r>
              <a:rPr sz="1200">
                <a:solidFill>
                  <a:srgbClr val="222222"/>
                </a:solidFill>
              </a:rPr>
              <a:t>technique for generating an image by tracing the path of light through pixels in an image plane and simulating the effects of its encounters with virtual objects.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defRPr sz="1100"/>
            </a:pPr>
            <a:r>
              <a:t>Goals: </a:t>
            </a:r>
          </a:p>
          <a:p>
            <a:pPr>
              <a:defRPr sz="1100"/>
            </a:pPr>
            <a:r>
              <a:t>- preserve helical shape regardless of intense forces caused by extreme motion</a:t>
            </a:r>
          </a:p>
          <a:p>
            <a:pPr>
              <a:defRPr sz="1100"/>
            </a:pPr>
            <a:r>
              <a:t>- wanted hair to have small helical shapes like thin, elastic rodes  </a:t>
            </a:r>
            <a:r>
              <a:rPr sz="1800">
                <a:solidFill>
                  <a:srgbClr val="FFFFFF"/>
                </a:solidFill>
              </a:rPr>
              <a:t>p</a:t>
            </a:r>
          </a:p>
          <a:p>
            <a:pPr>
              <a:defRPr>
                <a:solidFill>
                  <a:srgbClr val="FFFFFF"/>
                </a:solidFill>
              </a:defRPr>
            </a:pPr>
            <a:r>
              <a:t>- reserve helical shape regardless of intense forces caused by extreme motion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marL="457200" indent="-298450">
              <a:lnSpc>
                <a:spcPct val="115000"/>
              </a:lnSpc>
              <a:spcBef>
                <a:spcPts val="1600"/>
              </a:spcBef>
              <a:buClr>
                <a:srgbClr val="000000"/>
              </a:buClr>
              <a:buSzPct val="100000"/>
              <a:buChar char="-"/>
              <a:defRPr sz="1100"/>
            </a:pPr>
            <a:r>
              <a:t>new, multi-threaded simulator </a:t>
            </a:r>
          </a:p>
          <a:p>
            <a:pPr marL="457200" indent="-298450">
              <a:lnSpc>
                <a:spcPct val="115000"/>
              </a:lnSpc>
              <a:spcBef>
                <a:spcPts val="1600"/>
              </a:spcBef>
              <a:buClr>
                <a:srgbClr val="000000"/>
              </a:buClr>
              <a:buSzPct val="100000"/>
              <a:buChar char="-"/>
              <a:defRPr sz="1100"/>
            </a:pPr>
            <a:r>
              <a:t>cluster of hairs can be dealt with as one group </a:t>
            </a:r>
          </a:p>
          <a:p>
            <a:pPr marL="457200" indent="-298450">
              <a:lnSpc>
                <a:spcPct val="115000"/>
              </a:lnSpc>
              <a:spcBef>
                <a:spcPts val="1600"/>
              </a:spcBef>
              <a:buClr>
                <a:srgbClr val="000000"/>
              </a:buClr>
              <a:buSzPct val="100000"/>
              <a:buChar char="-"/>
              <a:defRPr sz="1100"/>
            </a:pPr>
            <a:r>
              <a:t>code does computation before sending hair off to simulator to determine how other hairs would relate</a:t>
            </a:r>
          </a:p>
          <a:p>
            <a:pPr marL="457200" indent="-298450">
              <a:lnSpc>
                <a:spcPct val="115000"/>
              </a:lnSpc>
              <a:spcBef>
                <a:spcPts val="1600"/>
              </a:spcBef>
              <a:buClr>
                <a:srgbClr val="000000"/>
              </a:buClr>
              <a:buSzPct val="100000"/>
              <a:buChar char="-"/>
              <a:defRPr sz="1100"/>
            </a:pPr>
            <a:r>
              <a:t>addressing the curls themselves: core thread/curve that runs through middle of a primary curl. Key hairs known as B-splines which are used to interpolate the motion of the rest of the hairs</a:t>
            </a:r>
          </a:p>
          <a:p>
            <a:pPr marL="457200" indent="-298450">
              <a:lnSpc>
                <a:spcPct val="115000"/>
              </a:lnSpc>
              <a:spcBef>
                <a:spcPts val="1600"/>
              </a:spcBef>
              <a:buClr>
                <a:srgbClr val="000000"/>
              </a:buClr>
              <a:buSzPct val="100000"/>
              <a:buChar char="-"/>
              <a:defRPr sz="1100"/>
            </a:pPr>
            <a:r>
              <a:t>Merida had 1500 hand placed curves which interpolate to 111,000 curves at a final render</a:t>
            </a:r>
          </a:p>
          <a:p>
            <a:pPr marL="457200" indent="-298450">
              <a:lnSpc>
                <a:spcPct val="115000"/>
              </a:lnSpc>
              <a:spcBef>
                <a:spcPts val="1600"/>
              </a:spcBef>
              <a:buClr>
                <a:srgbClr val="000000"/>
              </a:buClr>
              <a:buSzPct val="100000"/>
              <a:buChar char="-"/>
              <a:defRPr sz="1100"/>
            </a:pPr>
            <a:r>
              <a:t>each strand has a flexible core curve (string of beaded necklace) which allows coils to bounce and brush against each other without unwinding. </a:t>
            </a:r>
          </a:p>
          <a:p>
            <a:pPr marL="457200" indent="-298450">
              <a:lnSpc>
                <a:spcPct val="115000"/>
              </a:lnSpc>
              <a:spcBef>
                <a:spcPts val="1600"/>
              </a:spcBef>
              <a:buClr>
                <a:srgbClr val="000000"/>
              </a:buClr>
              <a:buSzPct val="100000"/>
              <a:buChar char="-"/>
              <a:defRPr sz="1100">
                <a:latin typeface="Georgia"/>
                <a:ea typeface="Georgia"/>
                <a:cs typeface="Georgia"/>
                <a:sym typeface="Georgia"/>
              </a:defRPr>
            </a:pP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lnSpc>
                <a:spcPct val="115000"/>
              </a:lnSpc>
              <a:spcBef>
                <a:spcPts val="1600"/>
              </a:spcBef>
              <a:defRPr sz="1000"/>
            </a:pPr>
            <a:r>
              <a:t>Use of Snow Batcher - software</a:t>
            </a:r>
            <a:endParaRPr sz="1100"/>
          </a:p>
          <a:p>
            <a:pPr>
              <a:lnSpc>
                <a:spcPct val="115000"/>
              </a:lnSpc>
              <a:spcBef>
                <a:spcPts val="1600"/>
              </a:spcBef>
              <a:defRPr sz="1000"/>
            </a:pPr>
            <a:r>
              <a:t>paper: user controllable elasto-plastic constitutive model integrated with hybrid Eulerian/Lagrangian Material Point Method to portray wet or dense snow that has both solid and fluid-like properties (difficult to portray realistically) </a:t>
            </a:r>
            <a:endParaRPr sz="1100"/>
          </a:p>
          <a:p>
            <a:pPr marL="457200" indent="-292100">
              <a:lnSpc>
                <a:spcPct val="115000"/>
              </a:lnSpc>
              <a:spcBef>
                <a:spcPts val="1600"/>
              </a:spcBef>
              <a:buClr>
                <a:srgbClr val="000000"/>
              </a:buClr>
              <a:buSzPct val="100000"/>
              <a:buChar char="-"/>
              <a:defRPr sz="1000"/>
            </a:pPr>
            <a:r>
              <a:t>method is continuum based; hybrid nature allows use of regular Cartesian grid to automate treatment of self-collision and fracture </a:t>
            </a:r>
            <a:endParaRPr sz="1100"/>
          </a:p>
          <a:p>
            <a:pPr marL="457200" indent="-292100">
              <a:lnSpc>
                <a:spcPct val="115000"/>
              </a:lnSpc>
              <a:spcBef>
                <a:spcPts val="1600"/>
              </a:spcBef>
              <a:buClr>
                <a:srgbClr val="000000"/>
              </a:buClr>
              <a:buSzPct val="100000"/>
              <a:buChar char="-"/>
              <a:defRPr sz="1000"/>
            </a:pPr>
            <a:r>
              <a:t>derive grid-based semi-implicit integration scheme with conditioning independent of the number of Lagrangian particles. </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marL="457200" indent="-292100">
              <a:lnSpc>
                <a:spcPct val="115000"/>
              </a:lnSpc>
              <a:spcBef>
                <a:spcPts val="1600"/>
              </a:spcBef>
              <a:buClr>
                <a:srgbClr val="000000"/>
              </a:buClr>
              <a:buSzPct val="100000"/>
              <a:buChar char="-"/>
              <a:defRPr sz="1000"/>
            </a:pPr>
            <a:r>
              <a:t>shows packaging snow effect: </a:t>
            </a:r>
            <a:endParaRPr sz="1100"/>
          </a:p>
          <a:p>
            <a:pPr marL="457200" indent="-292100">
              <a:lnSpc>
                <a:spcPct val="115000"/>
              </a:lnSpc>
              <a:spcBef>
                <a:spcPts val="1600"/>
              </a:spcBef>
              <a:buClr>
                <a:srgbClr val="158158"/>
              </a:buClr>
              <a:buSzPct val="100000"/>
              <a:buChar char="-"/>
              <a:defRPr sz="1000"/>
            </a:pPr>
            <a:r>
              <a:t>snowball moves downhill, compressed snow sticks</a:t>
            </a:r>
            <a:endParaRPr sz="1100"/>
          </a:p>
          <a:p>
            <a:pPr marL="457200" indent="-292100">
              <a:lnSpc>
                <a:spcPct val="115000"/>
              </a:lnSpc>
              <a:spcBef>
                <a:spcPts val="1600"/>
              </a:spcBef>
              <a:buClr>
                <a:srgbClr val="158158"/>
              </a:buClr>
              <a:buSzPct val="90909"/>
              <a:buChar char="-"/>
              <a:defRPr sz="1100"/>
            </a:pPr>
            <a:r>
              <a:t>		 	 	 		</a:t>
            </a:r>
          </a:p>
          <a:p>
            <a:pPr marL="457200" indent="-292100">
              <a:lnSpc>
                <a:spcPct val="115000"/>
              </a:lnSpc>
              <a:spcBef>
                <a:spcPts val="1600"/>
              </a:spcBef>
              <a:buClr>
                <a:srgbClr val="158158"/>
              </a:buClr>
              <a:buSzPct val="90909"/>
              <a:buChar char="-"/>
              <a:defRPr sz="1100"/>
            </a:pP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defRPr sz="1100"/>
            </a:pPr>
            <a:r>
              <a:t>changing parameters affects look and dynamics of snow</a:t>
            </a:r>
          </a:p>
          <a:p>
            <a:pPr>
              <a:defRPr sz="1100"/>
            </a:pPr>
            <a:r>
              <a:t>Young’s Modulus: </a:t>
            </a:r>
            <a:r>
              <a:rPr>
                <a:solidFill>
                  <a:srgbClr val="222222"/>
                </a:solidFill>
              </a:rPr>
              <a:t>a measure of elasticity, equal to the ratio of the stress acting on a substance to the strain produced.</a:t>
            </a:r>
          </a:p>
          <a:p>
            <a:pPr>
              <a:defRPr sz="1100">
                <a:solidFill>
                  <a:srgbClr val="222222"/>
                </a:solidFill>
              </a:defRPr>
            </a:pPr>
            <a:r>
              <a:t>	force per unit area needed to stretch or compress a material sample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Shape 11"/>
          <p:cNvSpPr/>
          <p:nvPr>
            <p:ph type="title"/>
          </p:nvPr>
        </p:nvSpPr>
        <p:spPr>
          <a:xfrm>
            <a:off x="311708" y="744574"/>
            <a:ext cx="8520600" cy="2052600"/>
          </a:xfrm>
          <a:prstGeom prst="rect">
            <a:avLst/>
          </a:prstGeom>
        </p:spPr>
        <p:txBody>
          <a:bodyPr anchor="b"/>
          <a:lstStyle>
            <a:lvl1pPr algn="ctr">
              <a:defRPr sz="5200"/>
            </a:lvl1pPr>
          </a:lstStyle>
          <a:p>
            <a:pPr/>
            <a:r>
              <a:t>Click to add title</a:t>
            </a:r>
          </a:p>
        </p:txBody>
      </p:sp>
      <p:sp>
        <p:nvSpPr>
          <p:cNvPr id="12" name="Shape 12"/>
          <p:cNvSpPr/>
          <p:nvPr>
            <p:ph type="body" sz="quarter" idx="1"/>
          </p:nvPr>
        </p:nvSpPr>
        <p:spPr>
          <a:xfrm>
            <a:off x="311699" y="2834125"/>
            <a:ext cx="8520601" cy="792601"/>
          </a:xfrm>
          <a:prstGeom prst="rect">
            <a:avLst/>
          </a:prstGeom>
        </p:spPr>
        <p:txBody>
          <a:bodyPr/>
          <a:lstStyle>
            <a:lvl1pPr algn="ctr">
              <a:lnSpc>
                <a:spcPct val="100000"/>
              </a:lnSpc>
              <a:spcBef>
                <a:spcPts val="0"/>
              </a:spcBef>
              <a:defRPr sz="2800"/>
            </a:lvl1pPr>
          </a:lstStyle>
          <a:p>
            <a:pPr/>
            <a:r>
              <a:t>Click to add subtitle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ig number">
    <p:spTree>
      <p:nvGrpSpPr>
        <p:cNvPr id="1" name=""/>
        <p:cNvGrpSpPr/>
        <p:nvPr/>
      </p:nvGrpSpPr>
      <p:grpSpPr>
        <a:xfrm>
          <a:off x="0" y="0"/>
          <a:ext cx="0" cy="0"/>
          <a:chOff x="0" y="0"/>
          <a:chExt cx="0" cy="0"/>
        </a:xfrm>
      </p:grpSpPr>
      <p:sp>
        <p:nvSpPr>
          <p:cNvPr id="91" name="Shape 91"/>
          <p:cNvSpPr/>
          <p:nvPr>
            <p:ph type="title"/>
          </p:nvPr>
        </p:nvSpPr>
        <p:spPr>
          <a:xfrm>
            <a:off x="311699" y="1106125"/>
            <a:ext cx="8520601" cy="1963500"/>
          </a:xfrm>
          <a:prstGeom prst="rect">
            <a:avLst/>
          </a:prstGeom>
        </p:spPr>
        <p:txBody>
          <a:bodyPr anchor="b"/>
          <a:lstStyle>
            <a:lvl1pPr algn="ctr">
              <a:defRPr sz="12000"/>
            </a:lvl1pPr>
          </a:lstStyle>
          <a:p>
            <a:pPr/>
            <a:r>
              <a:t>Click to add title</a:t>
            </a:r>
          </a:p>
        </p:txBody>
      </p:sp>
      <p:sp>
        <p:nvSpPr>
          <p:cNvPr id="92" name="Shape 92"/>
          <p:cNvSpPr/>
          <p:nvPr>
            <p:ph type="body" sz="half" idx="1"/>
          </p:nvPr>
        </p:nvSpPr>
        <p:spPr>
          <a:xfrm>
            <a:off x="311699" y="3152225"/>
            <a:ext cx="8520601" cy="1300800"/>
          </a:xfrm>
          <a:prstGeom prst="rect">
            <a:avLst/>
          </a:prstGeom>
        </p:spPr>
        <p:txBody>
          <a:bodyPr/>
          <a:lstStyle>
            <a:lvl1pPr algn="ctr"/>
          </a:lstStyle>
          <a:p>
            <a:pPr/>
            <a:r>
              <a:t>Click to add text</a:t>
            </a:r>
          </a:p>
        </p:txBody>
      </p:sp>
      <p:sp>
        <p:nvSpPr>
          <p:cNvPr id="93" name="Shape 9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07" name="Shape 107"/>
          <p:cNvSpPr/>
          <p:nvPr>
            <p:ph type="title"/>
          </p:nvPr>
        </p:nvSpPr>
        <p:spPr>
          <a:xfrm>
            <a:off x="311708" y="744574"/>
            <a:ext cx="8520600" cy="2052600"/>
          </a:xfrm>
          <a:prstGeom prst="rect">
            <a:avLst/>
          </a:prstGeom>
        </p:spPr>
        <p:txBody>
          <a:bodyPr anchor="b"/>
          <a:lstStyle>
            <a:lvl1pPr algn="ctr">
              <a:defRPr sz="5200"/>
            </a:lvl1pPr>
          </a:lstStyle>
          <a:p>
            <a:pPr/>
            <a:r>
              <a:t>Click to add title</a:t>
            </a:r>
          </a:p>
        </p:txBody>
      </p:sp>
      <p:sp>
        <p:nvSpPr>
          <p:cNvPr id="108" name="Shape 108"/>
          <p:cNvSpPr/>
          <p:nvPr>
            <p:ph type="body" sz="quarter" idx="1"/>
          </p:nvPr>
        </p:nvSpPr>
        <p:spPr>
          <a:xfrm>
            <a:off x="311699" y="2834125"/>
            <a:ext cx="8520601" cy="792601"/>
          </a:xfrm>
          <a:prstGeom prst="rect">
            <a:avLst/>
          </a:prstGeom>
        </p:spPr>
        <p:txBody>
          <a:bodyPr/>
          <a:lstStyle>
            <a:lvl1pPr algn="ctr">
              <a:lnSpc>
                <a:spcPct val="100000"/>
              </a:lnSpc>
              <a:spcBef>
                <a:spcPts val="0"/>
              </a:spcBef>
              <a:defRPr sz="2800"/>
            </a:lvl1pPr>
          </a:lstStyle>
          <a:p>
            <a:pPr/>
            <a:r>
              <a:t>Click to add subtitle</a:t>
            </a:r>
          </a:p>
        </p:txBody>
      </p:sp>
      <p:sp>
        <p:nvSpPr>
          <p:cNvPr id="109" name="Shape 109"/>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Section title">
    <p:spTree>
      <p:nvGrpSpPr>
        <p:cNvPr id="1" name=""/>
        <p:cNvGrpSpPr/>
        <p:nvPr/>
      </p:nvGrpSpPr>
      <p:grpSpPr>
        <a:xfrm>
          <a:off x="0" y="0"/>
          <a:ext cx="0" cy="0"/>
          <a:chOff x="0" y="0"/>
          <a:chExt cx="0" cy="0"/>
        </a:xfrm>
      </p:grpSpPr>
      <p:sp>
        <p:nvSpPr>
          <p:cNvPr id="116" name="Shape 116"/>
          <p:cNvSpPr/>
          <p:nvPr>
            <p:ph type="title"/>
          </p:nvPr>
        </p:nvSpPr>
        <p:spPr>
          <a:xfrm>
            <a:off x="311699" y="2150849"/>
            <a:ext cx="8520601" cy="841801"/>
          </a:xfrm>
          <a:prstGeom prst="rect">
            <a:avLst/>
          </a:prstGeom>
        </p:spPr>
        <p:txBody>
          <a:bodyPr anchor="ctr"/>
          <a:lstStyle>
            <a:lvl1pPr algn="ctr">
              <a:defRPr sz="3600"/>
            </a:lvl1pPr>
          </a:lstStyle>
          <a:p>
            <a:pPr/>
            <a:r>
              <a:t>Click to add title</a:t>
            </a:r>
          </a:p>
        </p:txBody>
      </p:sp>
      <p:sp>
        <p:nvSpPr>
          <p:cNvPr id="117" name="Shape 117"/>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body">
    <p:spTree>
      <p:nvGrpSpPr>
        <p:cNvPr id="1" name=""/>
        <p:cNvGrpSpPr/>
        <p:nvPr/>
      </p:nvGrpSpPr>
      <p:grpSpPr>
        <a:xfrm>
          <a:off x="0" y="0"/>
          <a:ext cx="0" cy="0"/>
          <a:chOff x="0" y="0"/>
          <a:chExt cx="0" cy="0"/>
        </a:xfrm>
      </p:grpSpPr>
      <p:sp>
        <p:nvSpPr>
          <p:cNvPr id="124" name="Shape 124"/>
          <p:cNvSpPr/>
          <p:nvPr>
            <p:ph type="title"/>
          </p:nvPr>
        </p:nvSpPr>
        <p:spPr>
          <a:prstGeom prst="rect">
            <a:avLst/>
          </a:prstGeom>
        </p:spPr>
        <p:txBody>
          <a:bodyPr/>
          <a:lstStyle/>
          <a:p>
            <a:pPr/>
            <a:r>
              <a:t>Click to add title</a:t>
            </a:r>
          </a:p>
        </p:txBody>
      </p:sp>
      <p:sp>
        <p:nvSpPr>
          <p:cNvPr id="125" name="Shape 125"/>
          <p:cNvSpPr/>
          <p:nvPr>
            <p:ph type="body" idx="1"/>
          </p:nvPr>
        </p:nvSpPr>
        <p:spPr>
          <a:prstGeom prst="rect">
            <a:avLst/>
          </a:prstGeom>
        </p:spPr>
        <p:txBody>
          <a:bodyPr/>
          <a:lstStyle/>
          <a:p>
            <a:pPr/>
            <a:r>
              <a:t>Click to add text</a:t>
            </a:r>
          </a:p>
        </p:txBody>
      </p:sp>
      <p:sp>
        <p:nvSpPr>
          <p:cNvPr id="126" name="Shape 126"/>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two columns">
    <p:spTree>
      <p:nvGrpSpPr>
        <p:cNvPr id="1" name=""/>
        <p:cNvGrpSpPr/>
        <p:nvPr/>
      </p:nvGrpSpPr>
      <p:grpSpPr>
        <a:xfrm>
          <a:off x="0" y="0"/>
          <a:ext cx="0" cy="0"/>
          <a:chOff x="0" y="0"/>
          <a:chExt cx="0" cy="0"/>
        </a:xfrm>
      </p:grpSpPr>
      <p:sp>
        <p:nvSpPr>
          <p:cNvPr id="133" name="Shape 133"/>
          <p:cNvSpPr/>
          <p:nvPr>
            <p:ph type="title"/>
          </p:nvPr>
        </p:nvSpPr>
        <p:spPr>
          <a:prstGeom prst="rect">
            <a:avLst/>
          </a:prstGeom>
        </p:spPr>
        <p:txBody>
          <a:bodyPr/>
          <a:lstStyle/>
          <a:p>
            <a:pPr/>
            <a:r>
              <a:t>Click to add title</a:t>
            </a:r>
          </a:p>
        </p:txBody>
      </p:sp>
      <p:sp>
        <p:nvSpPr>
          <p:cNvPr id="134" name="Shape 134"/>
          <p:cNvSpPr/>
          <p:nvPr>
            <p:ph type="body" sz="half" idx="1"/>
          </p:nvPr>
        </p:nvSpPr>
        <p:spPr>
          <a:xfrm>
            <a:off x="311699" y="1152475"/>
            <a:ext cx="3999900" cy="3416400"/>
          </a:xfrm>
          <a:prstGeom prst="rect">
            <a:avLst/>
          </a:prstGeom>
        </p:spPr>
        <p:txBody>
          <a:bodyPr/>
          <a:lstStyle>
            <a:lvl1pPr>
              <a:defRPr sz="1400"/>
            </a:lvl1pPr>
          </a:lstStyle>
          <a:p>
            <a:pPr/>
            <a:r>
              <a:t>Click to add text</a:t>
            </a:r>
          </a:p>
        </p:txBody>
      </p:sp>
      <p:sp>
        <p:nvSpPr>
          <p:cNvPr id="135" name="Shape 135"/>
          <p:cNvSpPr/>
          <p:nvPr>
            <p:ph type="body" sz="half" idx="13"/>
          </p:nvPr>
        </p:nvSpPr>
        <p:spPr>
          <a:xfrm>
            <a:off x="4832399" y="1152475"/>
            <a:ext cx="3999900" cy="3416400"/>
          </a:xfrm>
          <a:prstGeom prst="rect">
            <a:avLst/>
          </a:prstGeom>
        </p:spPr>
        <p:txBody>
          <a:bodyPr/>
          <a:lstStyle/>
          <a:p>
            <a:pPr>
              <a:defRPr sz="1400"/>
            </a:pPr>
          </a:p>
        </p:txBody>
      </p:sp>
      <p:sp>
        <p:nvSpPr>
          <p:cNvPr id="136" name="Shape 136"/>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r>
              <a:t>Click to add title</a:t>
            </a:r>
          </a:p>
        </p:txBody>
      </p:sp>
      <p:sp>
        <p:nvSpPr>
          <p:cNvPr id="144" name="Shape 144"/>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One column text">
    <p:spTree>
      <p:nvGrpSpPr>
        <p:cNvPr id="1" name=""/>
        <p:cNvGrpSpPr/>
        <p:nvPr/>
      </p:nvGrpSpPr>
      <p:grpSpPr>
        <a:xfrm>
          <a:off x="0" y="0"/>
          <a:ext cx="0" cy="0"/>
          <a:chOff x="0" y="0"/>
          <a:chExt cx="0" cy="0"/>
        </a:xfrm>
      </p:grpSpPr>
      <p:sp>
        <p:nvSpPr>
          <p:cNvPr id="151" name="Shape 151"/>
          <p:cNvSpPr/>
          <p:nvPr>
            <p:ph type="title"/>
          </p:nvPr>
        </p:nvSpPr>
        <p:spPr>
          <a:xfrm>
            <a:off x="311699" y="555600"/>
            <a:ext cx="2808000" cy="755699"/>
          </a:xfrm>
          <a:prstGeom prst="rect">
            <a:avLst/>
          </a:prstGeom>
        </p:spPr>
        <p:txBody>
          <a:bodyPr anchor="b"/>
          <a:lstStyle>
            <a:lvl1pPr>
              <a:defRPr sz="2400"/>
            </a:lvl1pPr>
          </a:lstStyle>
          <a:p>
            <a:pPr/>
            <a:r>
              <a:t>Click to add title</a:t>
            </a:r>
          </a:p>
        </p:txBody>
      </p:sp>
      <p:sp>
        <p:nvSpPr>
          <p:cNvPr id="152" name="Shape 152"/>
          <p:cNvSpPr/>
          <p:nvPr>
            <p:ph type="body" sz="quarter" idx="1"/>
          </p:nvPr>
        </p:nvSpPr>
        <p:spPr>
          <a:xfrm>
            <a:off x="311699" y="1389599"/>
            <a:ext cx="2808000" cy="3179401"/>
          </a:xfrm>
          <a:prstGeom prst="rect">
            <a:avLst/>
          </a:prstGeom>
        </p:spPr>
        <p:txBody>
          <a:bodyPr/>
          <a:lstStyle>
            <a:lvl1pPr>
              <a:defRPr sz="1200"/>
            </a:lvl1pPr>
          </a:lstStyle>
          <a:p>
            <a:pPr/>
            <a:r>
              <a:t>Click to add text</a:t>
            </a:r>
          </a:p>
        </p:txBody>
      </p:sp>
      <p:sp>
        <p:nvSpPr>
          <p:cNvPr id="153" name="Shape 153"/>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Main point">
    <p:spTree>
      <p:nvGrpSpPr>
        <p:cNvPr id="1" name=""/>
        <p:cNvGrpSpPr/>
        <p:nvPr/>
      </p:nvGrpSpPr>
      <p:grpSpPr>
        <a:xfrm>
          <a:off x="0" y="0"/>
          <a:ext cx="0" cy="0"/>
          <a:chOff x="0" y="0"/>
          <a:chExt cx="0" cy="0"/>
        </a:xfrm>
      </p:grpSpPr>
      <p:sp>
        <p:nvSpPr>
          <p:cNvPr id="160" name="Shape 160"/>
          <p:cNvSpPr/>
          <p:nvPr>
            <p:ph type="title"/>
          </p:nvPr>
        </p:nvSpPr>
        <p:spPr>
          <a:xfrm>
            <a:off x="490250" y="450149"/>
            <a:ext cx="6367801" cy="4090801"/>
          </a:xfrm>
          <a:prstGeom prst="rect">
            <a:avLst/>
          </a:prstGeom>
        </p:spPr>
        <p:txBody>
          <a:bodyPr anchor="ctr"/>
          <a:lstStyle>
            <a:lvl1pPr>
              <a:defRPr sz="4800"/>
            </a:lvl1pPr>
          </a:lstStyle>
          <a:p>
            <a:pPr/>
            <a:r>
              <a:t>Click to add title</a:t>
            </a:r>
          </a:p>
        </p:txBody>
      </p:sp>
      <p:sp>
        <p:nvSpPr>
          <p:cNvPr id="161" name="Shape 161"/>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Section title and description">
    <p:spTree>
      <p:nvGrpSpPr>
        <p:cNvPr id="1" name=""/>
        <p:cNvGrpSpPr/>
        <p:nvPr/>
      </p:nvGrpSpPr>
      <p:grpSpPr>
        <a:xfrm>
          <a:off x="0" y="0"/>
          <a:ext cx="0" cy="0"/>
          <a:chOff x="0" y="0"/>
          <a:chExt cx="0" cy="0"/>
        </a:xfrm>
      </p:grpSpPr>
      <p:sp>
        <p:nvSpPr>
          <p:cNvPr id="168" name="Shape 168"/>
          <p:cNvSpPr/>
          <p:nvPr/>
        </p:nvSpPr>
        <p:spPr>
          <a:xfrm>
            <a:off x="4572000" y="-125"/>
            <a:ext cx="4572000" cy="5143499"/>
          </a:xfrm>
          <a:prstGeom prst="rect">
            <a:avLst/>
          </a:prstGeom>
          <a:solidFill>
            <a:srgbClr val="EEEEEE"/>
          </a:solidFill>
          <a:ln w="12700">
            <a:miter lim="400000"/>
          </a:ln>
        </p:spPr>
        <p:txBody>
          <a:bodyPr lIns="45719" rIns="45719" anchor="ctr"/>
          <a:lstStyle/>
          <a:p>
            <a:pPr/>
          </a:p>
        </p:txBody>
      </p:sp>
      <p:sp>
        <p:nvSpPr>
          <p:cNvPr id="169" name="Shape 169"/>
          <p:cNvSpPr/>
          <p:nvPr>
            <p:ph type="title"/>
          </p:nvPr>
        </p:nvSpPr>
        <p:spPr>
          <a:xfrm>
            <a:off x="265500" y="1233175"/>
            <a:ext cx="4045199" cy="1482301"/>
          </a:xfrm>
          <a:prstGeom prst="rect">
            <a:avLst/>
          </a:prstGeom>
        </p:spPr>
        <p:txBody>
          <a:bodyPr anchor="b"/>
          <a:lstStyle>
            <a:lvl1pPr algn="ctr">
              <a:defRPr sz="4200"/>
            </a:lvl1pPr>
          </a:lstStyle>
          <a:p>
            <a:pPr/>
            <a:r>
              <a:t>Click to add title</a:t>
            </a:r>
          </a:p>
        </p:txBody>
      </p:sp>
      <p:sp>
        <p:nvSpPr>
          <p:cNvPr id="170" name="Shape 170"/>
          <p:cNvSpPr/>
          <p:nvPr>
            <p:ph type="body" sz="quarter" idx="1"/>
          </p:nvPr>
        </p:nvSpPr>
        <p:spPr>
          <a:xfrm>
            <a:off x="265500" y="2803075"/>
            <a:ext cx="4045199" cy="1235101"/>
          </a:xfrm>
          <a:prstGeom prst="rect">
            <a:avLst/>
          </a:prstGeom>
        </p:spPr>
        <p:txBody>
          <a:bodyPr/>
          <a:lstStyle>
            <a:lvl1pPr algn="ctr">
              <a:lnSpc>
                <a:spcPct val="100000"/>
              </a:lnSpc>
              <a:spcBef>
                <a:spcPts val="0"/>
              </a:spcBef>
              <a:defRPr sz="2100"/>
            </a:lvl1pPr>
          </a:lstStyle>
          <a:p>
            <a:pPr/>
            <a:r>
              <a:t>Click to add subtitle</a:t>
            </a:r>
          </a:p>
        </p:txBody>
      </p:sp>
      <p:sp>
        <p:nvSpPr>
          <p:cNvPr id="171" name="Shape 171"/>
          <p:cNvSpPr/>
          <p:nvPr>
            <p:ph type="body" sz="half" idx="13"/>
          </p:nvPr>
        </p:nvSpPr>
        <p:spPr>
          <a:xfrm>
            <a:off x="4939500" y="724074"/>
            <a:ext cx="3837000" cy="3695100"/>
          </a:xfrm>
          <a:prstGeom prst="rect">
            <a:avLst/>
          </a:prstGeom>
        </p:spPr>
        <p:txBody>
          <a:bodyPr anchor="ctr"/>
          <a:lstStyle/>
          <a:p>
            <a:pPr/>
          </a:p>
        </p:txBody>
      </p:sp>
      <p:sp>
        <p:nvSpPr>
          <p:cNvPr id="172" name="Shape 172"/>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Section title">
    <p:spTree>
      <p:nvGrpSpPr>
        <p:cNvPr id="1" name=""/>
        <p:cNvGrpSpPr/>
        <p:nvPr/>
      </p:nvGrpSpPr>
      <p:grpSpPr>
        <a:xfrm>
          <a:off x="0" y="0"/>
          <a:ext cx="0" cy="0"/>
          <a:chOff x="0" y="0"/>
          <a:chExt cx="0" cy="0"/>
        </a:xfrm>
      </p:grpSpPr>
      <p:sp>
        <p:nvSpPr>
          <p:cNvPr id="20" name="Shape 20"/>
          <p:cNvSpPr/>
          <p:nvPr>
            <p:ph type="title"/>
          </p:nvPr>
        </p:nvSpPr>
        <p:spPr>
          <a:xfrm>
            <a:off x="311699" y="2150849"/>
            <a:ext cx="8520601" cy="841801"/>
          </a:xfrm>
          <a:prstGeom prst="rect">
            <a:avLst/>
          </a:prstGeom>
        </p:spPr>
        <p:txBody>
          <a:bodyPr anchor="ctr"/>
          <a:lstStyle>
            <a:lvl1pPr algn="ctr">
              <a:defRPr sz="3600"/>
            </a:lvl1pPr>
          </a:lstStyle>
          <a:p>
            <a:pPr/>
            <a:r>
              <a:t>Click to add title</a:t>
            </a:r>
          </a:p>
        </p:txBody>
      </p:sp>
      <p:sp>
        <p:nvSpPr>
          <p:cNvPr id="21" name="Shape 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Caption">
    <p:spTree>
      <p:nvGrpSpPr>
        <p:cNvPr id="1" name=""/>
        <p:cNvGrpSpPr/>
        <p:nvPr/>
      </p:nvGrpSpPr>
      <p:grpSpPr>
        <a:xfrm>
          <a:off x="0" y="0"/>
          <a:ext cx="0" cy="0"/>
          <a:chOff x="0" y="0"/>
          <a:chExt cx="0" cy="0"/>
        </a:xfrm>
      </p:grpSpPr>
      <p:sp>
        <p:nvSpPr>
          <p:cNvPr id="179" name="Shape 179"/>
          <p:cNvSpPr/>
          <p:nvPr>
            <p:ph type="body" sz="quarter" idx="1"/>
          </p:nvPr>
        </p:nvSpPr>
        <p:spPr>
          <a:xfrm>
            <a:off x="311699" y="4230575"/>
            <a:ext cx="5998802" cy="605101"/>
          </a:xfrm>
          <a:prstGeom prst="rect">
            <a:avLst/>
          </a:prstGeom>
        </p:spPr>
        <p:txBody>
          <a:bodyPr anchor="ctr"/>
          <a:lstStyle>
            <a:lvl1pPr>
              <a:lnSpc>
                <a:spcPct val="100000"/>
              </a:lnSpc>
              <a:spcBef>
                <a:spcPts val="0"/>
              </a:spcBef>
            </a:lvl1pPr>
          </a:lstStyle>
          <a:p>
            <a:pPr/>
            <a:r>
              <a:t>Click to add text</a:t>
            </a:r>
          </a:p>
        </p:txBody>
      </p:sp>
      <p:sp>
        <p:nvSpPr>
          <p:cNvPr id="180" name="Shape 180"/>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ig number">
    <p:spTree>
      <p:nvGrpSpPr>
        <p:cNvPr id="1" name=""/>
        <p:cNvGrpSpPr/>
        <p:nvPr/>
      </p:nvGrpSpPr>
      <p:grpSpPr>
        <a:xfrm>
          <a:off x="0" y="0"/>
          <a:ext cx="0" cy="0"/>
          <a:chOff x="0" y="0"/>
          <a:chExt cx="0" cy="0"/>
        </a:xfrm>
      </p:grpSpPr>
      <p:sp>
        <p:nvSpPr>
          <p:cNvPr id="187" name="Shape 187"/>
          <p:cNvSpPr/>
          <p:nvPr>
            <p:ph type="title"/>
          </p:nvPr>
        </p:nvSpPr>
        <p:spPr>
          <a:xfrm>
            <a:off x="311699" y="1106125"/>
            <a:ext cx="8520601" cy="1963500"/>
          </a:xfrm>
          <a:prstGeom prst="rect">
            <a:avLst/>
          </a:prstGeom>
        </p:spPr>
        <p:txBody>
          <a:bodyPr anchor="b"/>
          <a:lstStyle>
            <a:lvl1pPr algn="ctr">
              <a:defRPr sz="12000"/>
            </a:lvl1pPr>
          </a:lstStyle>
          <a:p>
            <a:pPr/>
            <a:r>
              <a:t>Click to add title</a:t>
            </a:r>
          </a:p>
        </p:txBody>
      </p:sp>
      <p:sp>
        <p:nvSpPr>
          <p:cNvPr id="188" name="Shape 188"/>
          <p:cNvSpPr/>
          <p:nvPr>
            <p:ph type="body" sz="half" idx="1"/>
          </p:nvPr>
        </p:nvSpPr>
        <p:spPr>
          <a:xfrm>
            <a:off x="311699" y="3152225"/>
            <a:ext cx="8520601" cy="1300800"/>
          </a:xfrm>
          <a:prstGeom prst="rect">
            <a:avLst/>
          </a:prstGeom>
        </p:spPr>
        <p:txBody>
          <a:bodyPr/>
          <a:lstStyle>
            <a:lvl1pPr algn="ctr"/>
          </a:lstStyle>
          <a:p>
            <a:pPr/>
            <a:r>
              <a:t>Click to add text</a:t>
            </a:r>
          </a:p>
        </p:txBody>
      </p:sp>
      <p:sp>
        <p:nvSpPr>
          <p:cNvPr id="189" name="Shape 189"/>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96" name="Shape 196"/>
          <p:cNvSpPr/>
          <p:nvPr>
            <p:ph type="sldNum" sz="quarter" idx="2"/>
          </p:nvPr>
        </p:nvSpPr>
        <p:spPr>
          <a:xfrm>
            <a:off x="8472457" y="4669899"/>
            <a:ext cx="393319" cy="380234"/>
          </a:xfrm>
          <a:prstGeom prst="rect">
            <a:avLst/>
          </a:prstGeom>
        </p:spPr>
        <p:txBody>
          <a:bodyPr/>
          <a:lstStyle>
            <a:lvl1pPr algn="l">
              <a:defRPr sz="1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nd body">
    <p:spTree>
      <p:nvGrpSpPr>
        <p:cNvPr id="1" name=""/>
        <p:cNvGrpSpPr/>
        <p:nvPr/>
      </p:nvGrpSpPr>
      <p:grpSpPr>
        <a:xfrm>
          <a:off x="0" y="0"/>
          <a:ext cx="0" cy="0"/>
          <a:chOff x="0" y="0"/>
          <a:chExt cx="0" cy="0"/>
        </a:xfrm>
      </p:grpSpPr>
      <p:sp>
        <p:nvSpPr>
          <p:cNvPr id="28" name="Shape 28"/>
          <p:cNvSpPr/>
          <p:nvPr>
            <p:ph type="title"/>
          </p:nvPr>
        </p:nvSpPr>
        <p:spPr>
          <a:prstGeom prst="rect">
            <a:avLst/>
          </a:prstGeom>
        </p:spPr>
        <p:txBody>
          <a:bodyPr/>
          <a:lstStyle/>
          <a:p>
            <a:pPr/>
            <a:r>
              <a:t>Click to add title</a:t>
            </a:r>
          </a:p>
        </p:txBody>
      </p:sp>
      <p:sp>
        <p:nvSpPr>
          <p:cNvPr id="29" name="Shape 29"/>
          <p:cNvSpPr/>
          <p:nvPr>
            <p:ph type="body" idx="1"/>
          </p:nvPr>
        </p:nvSpPr>
        <p:spPr>
          <a:prstGeom prst="rect">
            <a:avLst/>
          </a:prstGeom>
        </p:spPr>
        <p:txBody>
          <a:bodyPr/>
          <a:lstStyle/>
          <a:p>
            <a:pPr/>
            <a:r>
              <a:t>Click to add text</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nd two columns">
    <p:spTree>
      <p:nvGrpSpPr>
        <p:cNvPr id="1" name=""/>
        <p:cNvGrpSpPr/>
        <p:nvPr/>
      </p:nvGrpSpPr>
      <p:grpSpPr>
        <a:xfrm>
          <a:off x="0" y="0"/>
          <a:ext cx="0" cy="0"/>
          <a:chOff x="0" y="0"/>
          <a:chExt cx="0" cy="0"/>
        </a:xfrm>
      </p:grpSpPr>
      <p:sp>
        <p:nvSpPr>
          <p:cNvPr id="37" name="Shape 37"/>
          <p:cNvSpPr/>
          <p:nvPr>
            <p:ph type="title"/>
          </p:nvPr>
        </p:nvSpPr>
        <p:spPr>
          <a:prstGeom prst="rect">
            <a:avLst/>
          </a:prstGeom>
        </p:spPr>
        <p:txBody>
          <a:bodyPr/>
          <a:lstStyle/>
          <a:p>
            <a:pPr/>
            <a:r>
              <a:t>Click to add title</a:t>
            </a:r>
          </a:p>
        </p:txBody>
      </p:sp>
      <p:sp>
        <p:nvSpPr>
          <p:cNvPr id="38" name="Shape 38"/>
          <p:cNvSpPr/>
          <p:nvPr>
            <p:ph type="body" sz="half" idx="1"/>
          </p:nvPr>
        </p:nvSpPr>
        <p:spPr>
          <a:xfrm>
            <a:off x="311699" y="1152475"/>
            <a:ext cx="3999900" cy="3416400"/>
          </a:xfrm>
          <a:prstGeom prst="rect">
            <a:avLst/>
          </a:prstGeom>
        </p:spPr>
        <p:txBody>
          <a:bodyPr/>
          <a:lstStyle>
            <a:lvl1pPr>
              <a:defRPr sz="1400"/>
            </a:lvl1pPr>
          </a:lstStyle>
          <a:p>
            <a:pPr/>
            <a:r>
              <a:t>Click to add text</a:t>
            </a:r>
          </a:p>
        </p:txBody>
      </p:sp>
      <p:sp>
        <p:nvSpPr>
          <p:cNvPr id="39" name="Shape 39"/>
          <p:cNvSpPr/>
          <p:nvPr>
            <p:ph type="body" sz="half" idx="13"/>
          </p:nvPr>
        </p:nvSpPr>
        <p:spPr>
          <a:xfrm>
            <a:off x="4832399" y="1152475"/>
            <a:ext cx="3999900" cy="3416400"/>
          </a:xfrm>
          <a:prstGeom prst="rect">
            <a:avLst/>
          </a:prstGeom>
        </p:spPr>
        <p:txBody>
          <a:bodyPr/>
          <a:lstStyle/>
          <a:p>
            <a:pPr>
              <a:defRPr sz="1400"/>
            </a:pP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Click to add title</a:t>
            </a:r>
          </a:p>
        </p:txBody>
      </p:sp>
      <p:sp>
        <p:nvSpPr>
          <p:cNvPr id="48" name="Shape 4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One column text">
    <p:spTree>
      <p:nvGrpSpPr>
        <p:cNvPr id="1" name=""/>
        <p:cNvGrpSpPr/>
        <p:nvPr/>
      </p:nvGrpSpPr>
      <p:grpSpPr>
        <a:xfrm>
          <a:off x="0" y="0"/>
          <a:ext cx="0" cy="0"/>
          <a:chOff x="0" y="0"/>
          <a:chExt cx="0" cy="0"/>
        </a:xfrm>
      </p:grpSpPr>
      <p:sp>
        <p:nvSpPr>
          <p:cNvPr id="55" name="Shape 55"/>
          <p:cNvSpPr/>
          <p:nvPr>
            <p:ph type="title"/>
          </p:nvPr>
        </p:nvSpPr>
        <p:spPr>
          <a:xfrm>
            <a:off x="311699" y="555600"/>
            <a:ext cx="2808000" cy="755699"/>
          </a:xfrm>
          <a:prstGeom prst="rect">
            <a:avLst/>
          </a:prstGeom>
        </p:spPr>
        <p:txBody>
          <a:bodyPr anchor="b"/>
          <a:lstStyle>
            <a:lvl1pPr>
              <a:defRPr sz="2400"/>
            </a:lvl1pPr>
          </a:lstStyle>
          <a:p>
            <a:pPr/>
            <a:r>
              <a:t>Click to add title</a:t>
            </a:r>
          </a:p>
        </p:txBody>
      </p:sp>
      <p:sp>
        <p:nvSpPr>
          <p:cNvPr id="56" name="Shape 56"/>
          <p:cNvSpPr/>
          <p:nvPr>
            <p:ph type="body" sz="quarter" idx="1"/>
          </p:nvPr>
        </p:nvSpPr>
        <p:spPr>
          <a:xfrm>
            <a:off x="311699" y="1389599"/>
            <a:ext cx="2808000" cy="3179401"/>
          </a:xfrm>
          <a:prstGeom prst="rect">
            <a:avLst/>
          </a:prstGeom>
        </p:spPr>
        <p:txBody>
          <a:bodyPr/>
          <a:lstStyle>
            <a:lvl1pPr>
              <a:defRPr sz="1200"/>
            </a:lvl1pPr>
          </a:lstStyle>
          <a:p>
            <a:pPr/>
            <a:r>
              <a:t>Click to add text</a:t>
            </a:r>
          </a:p>
        </p:txBody>
      </p:sp>
      <p:sp>
        <p:nvSpPr>
          <p:cNvPr id="57" name="Shape 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Main point">
    <p:spTree>
      <p:nvGrpSpPr>
        <p:cNvPr id="1" name=""/>
        <p:cNvGrpSpPr/>
        <p:nvPr/>
      </p:nvGrpSpPr>
      <p:grpSpPr>
        <a:xfrm>
          <a:off x="0" y="0"/>
          <a:ext cx="0" cy="0"/>
          <a:chOff x="0" y="0"/>
          <a:chExt cx="0" cy="0"/>
        </a:xfrm>
      </p:grpSpPr>
      <p:sp>
        <p:nvSpPr>
          <p:cNvPr id="64" name="Shape 64"/>
          <p:cNvSpPr/>
          <p:nvPr>
            <p:ph type="title"/>
          </p:nvPr>
        </p:nvSpPr>
        <p:spPr>
          <a:xfrm>
            <a:off x="490250" y="450149"/>
            <a:ext cx="6367801" cy="4090801"/>
          </a:xfrm>
          <a:prstGeom prst="rect">
            <a:avLst/>
          </a:prstGeom>
        </p:spPr>
        <p:txBody>
          <a:bodyPr anchor="ctr"/>
          <a:lstStyle>
            <a:lvl1pPr>
              <a:defRPr sz="4800"/>
            </a:lvl1pPr>
          </a:lstStyle>
          <a:p>
            <a:pPr/>
            <a:r>
              <a:t>Click to add title</a:t>
            </a:r>
          </a:p>
        </p:txBody>
      </p:sp>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Section title and description">
    <p:spTree>
      <p:nvGrpSpPr>
        <p:cNvPr id="1" name=""/>
        <p:cNvGrpSpPr/>
        <p:nvPr/>
      </p:nvGrpSpPr>
      <p:grpSpPr>
        <a:xfrm>
          <a:off x="0" y="0"/>
          <a:ext cx="0" cy="0"/>
          <a:chOff x="0" y="0"/>
          <a:chExt cx="0" cy="0"/>
        </a:xfrm>
      </p:grpSpPr>
      <p:sp>
        <p:nvSpPr>
          <p:cNvPr id="72" name="Shape 72"/>
          <p:cNvSpPr/>
          <p:nvPr/>
        </p:nvSpPr>
        <p:spPr>
          <a:xfrm>
            <a:off x="4572000" y="-125"/>
            <a:ext cx="4572000" cy="5143499"/>
          </a:xfrm>
          <a:prstGeom prst="rect">
            <a:avLst/>
          </a:prstGeom>
          <a:solidFill>
            <a:srgbClr val="EEEEEE"/>
          </a:solidFill>
          <a:ln w="12700">
            <a:miter lim="400000"/>
          </a:ln>
        </p:spPr>
        <p:txBody>
          <a:bodyPr lIns="45719" rIns="45719" anchor="ctr"/>
          <a:lstStyle/>
          <a:p>
            <a:pPr/>
          </a:p>
        </p:txBody>
      </p:sp>
      <p:sp>
        <p:nvSpPr>
          <p:cNvPr id="73" name="Shape 73"/>
          <p:cNvSpPr/>
          <p:nvPr>
            <p:ph type="title"/>
          </p:nvPr>
        </p:nvSpPr>
        <p:spPr>
          <a:xfrm>
            <a:off x="265500" y="1233175"/>
            <a:ext cx="4045199" cy="1482301"/>
          </a:xfrm>
          <a:prstGeom prst="rect">
            <a:avLst/>
          </a:prstGeom>
        </p:spPr>
        <p:txBody>
          <a:bodyPr anchor="b"/>
          <a:lstStyle>
            <a:lvl1pPr algn="ctr">
              <a:defRPr sz="4200"/>
            </a:lvl1pPr>
          </a:lstStyle>
          <a:p>
            <a:pPr/>
            <a:r>
              <a:t>Click to add title</a:t>
            </a:r>
          </a:p>
        </p:txBody>
      </p:sp>
      <p:sp>
        <p:nvSpPr>
          <p:cNvPr id="74" name="Shape 74"/>
          <p:cNvSpPr/>
          <p:nvPr>
            <p:ph type="body" sz="quarter" idx="1"/>
          </p:nvPr>
        </p:nvSpPr>
        <p:spPr>
          <a:xfrm>
            <a:off x="265500" y="2803075"/>
            <a:ext cx="4045199" cy="1235101"/>
          </a:xfrm>
          <a:prstGeom prst="rect">
            <a:avLst/>
          </a:prstGeom>
        </p:spPr>
        <p:txBody>
          <a:bodyPr/>
          <a:lstStyle>
            <a:lvl1pPr algn="ctr">
              <a:lnSpc>
                <a:spcPct val="100000"/>
              </a:lnSpc>
              <a:spcBef>
                <a:spcPts val="0"/>
              </a:spcBef>
              <a:defRPr sz="2100"/>
            </a:lvl1pPr>
          </a:lstStyle>
          <a:p>
            <a:pPr/>
            <a:r>
              <a:t>Click to add subtitle</a:t>
            </a:r>
          </a:p>
        </p:txBody>
      </p:sp>
      <p:sp>
        <p:nvSpPr>
          <p:cNvPr id="75" name="Shape 75"/>
          <p:cNvSpPr/>
          <p:nvPr>
            <p:ph type="body" sz="half" idx="13"/>
          </p:nvPr>
        </p:nvSpPr>
        <p:spPr>
          <a:xfrm>
            <a:off x="4939500" y="724074"/>
            <a:ext cx="3837000" cy="3695100"/>
          </a:xfrm>
          <a:prstGeom prst="rect">
            <a:avLst/>
          </a:prstGeom>
        </p:spPr>
        <p:txBody>
          <a:bodyPr anchor="ctr"/>
          <a:lstStyle/>
          <a:p>
            <a:pP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Caption">
    <p:spTree>
      <p:nvGrpSpPr>
        <p:cNvPr id="1" name=""/>
        <p:cNvGrpSpPr/>
        <p:nvPr/>
      </p:nvGrpSpPr>
      <p:grpSpPr>
        <a:xfrm>
          <a:off x="0" y="0"/>
          <a:ext cx="0" cy="0"/>
          <a:chOff x="0" y="0"/>
          <a:chExt cx="0" cy="0"/>
        </a:xfrm>
      </p:grpSpPr>
      <p:sp>
        <p:nvSpPr>
          <p:cNvPr id="83" name="Shape 83"/>
          <p:cNvSpPr/>
          <p:nvPr>
            <p:ph type="body" sz="quarter" idx="1"/>
          </p:nvPr>
        </p:nvSpPr>
        <p:spPr>
          <a:xfrm>
            <a:off x="311699" y="4230575"/>
            <a:ext cx="5998802" cy="605101"/>
          </a:xfrm>
          <a:prstGeom prst="rect">
            <a:avLst/>
          </a:prstGeom>
        </p:spPr>
        <p:txBody>
          <a:bodyPr anchor="ctr"/>
          <a:lstStyle>
            <a:lvl1pPr>
              <a:lnSpc>
                <a:spcPct val="100000"/>
              </a:lnSpc>
              <a:spcBef>
                <a:spcPts val="0"/>
              </a:spcBef>
            </a:lvl1pPr>
          </a:lstStyle>
          <a:p>
            <a:pPr/>
            <a:r>
              <a:t>Click to add text</a:t>
            </a:r>
          </a:p>
        </p:txBody>
      </p:sp>
      <p:sp>
        <p:nvSpPr>
          <p:cNvPr id="84" name="Shape 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311699" y="445025"/>
            <a:ext cx="8520601" cy="5727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Click to add title</a:t>
            </a:r>
          </a:p>
        </p:txBody>
      </p:sp>
      <p:sp>
        <p:nvSpPr>
          <p:cNvPr id="3" name="Shape 3"/>
          <p:cNvSpPr/>
          <p:nvPr>
            <p:ph type="body" idx="1"/>
          </p:nvPr>
        </p:nvSpPr>
        <p:spPr>
          <a:xfrm>
            <a:off x="311699" y="1152475"/>
            <a:ext cx="8520601"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Click to add text</a:t>
            </a:r>
          </a:p>
        </p:txBody>
      </p:sp>
      <p:sp>
        <p:nvSpPr>
          <p:cNvPr id="4" name="Shape 4"/>
          <p:cNvSpPr/>
          <p:nvPr>
            <p:ph type="sldNum" sz="quarter" idx="2"/>
          </p:nvPr>
        </p:nvSpPr>
        <p:spPr>
          <a:xfrm>
            <a:off x="8684343" y="4700818"/>
            <a:ext cx="336814"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Arial"/>
          <a:ea typeface="Arial"/>
          <a:cs typeface="Arial"/>
          <a:sym typeface="Arial"/>
        </a:defRPr>
      </a:lvl9pPr>
    </p:titleStyle>
    <p:bodyStyle>
      <a:lvl1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1pPr>
      <a:lvl2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2pPr>
      <a:lvl3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3pPr>
      <a:lvl4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4pPr>
      <a:lvl5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5pPr>
      <a:lvl6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6pPr>
      <a:lvl7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7pPr>
      <a:lvl8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8pPr>
      <a:lvl9pPr marL="0" marR="0" indent="0" algn="l" defTabSz="914400" rtl="0" latinLnBrk="0">
        <a:lnSpc>
          <a:spcPct val="115000"/>
        </a:lnSpc>
        <a:spcBef>
          <a:spcPts val="1600"/>
        </a:spcBef>
        <a:spcAft>
          <a:spcPts val="0"/>
        </a:spcAft>
        <a:buClrTx/>
        <a:buSzTx/>
        <a:buFontTx/>
        <a:buNone/>
        <a:tabLst/>
        <a:defRPr b="0" baseline="0" cap="none" i="0" spc="0" strike="noStrike" sz="1800" u="none">
          <a:ln>
            <a:noFill/>
          </a:ln>
          <a:solidFill>
            <a:schemeClr val="accent2">
              <a:lumOff val="21764"/>
            </a:schemeClr>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autodesk.com/education/free-software/all" TargetMode="External"/><Relationship Id="rId3" Type="http://schemas.openxmlformats.org/officeDocument/2006/relationships/image" Target="../media/image1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s://www.youtube.com/watch?v=osrXVvKP3c4" TargetMode="Externa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image01.png"/>
          <p:cNvPicPr>
            <a:picLocks noChangeAspect="1"/>
          </p:cNvPicPr>
          <p:nvPr/>
        </p:nvPicPr>
        <p:blipFill>
          <a:blip r:embed="rId2">
            <a:extLst/>
          </a:blip>
          <a:stretch>
            <a:fillRect/>
          </a:stretch>
        </p:blipFill>
        <p:spPr>
          <a:xfrm>
            <a:off x="2102423" y="3355013"/>
            <a:ext cx="3804278" cy="2052602"/>
          </a:xfrm>
          <a:prstGeom prst="rect">
            <a:avLst/>
          </a:prstGeom>
          <a:ln w="12700">
            <a:miter lim="400000"/>
          </a:ln>
        </p:spPr>
      </p:pic>
      <p:pic>
        <p:nvPicPr>
          <p:cNvPr id="206" name="image06.png"/>
          <p:cNvPicPr>
            <a:picLocks noChangeAspect="1"/>
          </p:cNvPicPr>
          <p:nvPr/>
        </p:nvPicPr>
        <p:blipFill>
          <a:blip r:embed="rId3">
            <a:extLst/>
          </a:blip>
          <a:stretch>
            <a:fillRect/>
          </a:stretch>
        </p:blipFill>
        <p:spPr>
          <a:xfrm>
            <a:off x="5906699" y="3322520"/>
            <a:ext cx="3237298" cy="1820978"/>
          </a:xfrm>
          <a:prstGeom prst="rect">
            <a:avLst/>
          </a:prstGeom>
          <a:ln w="12700">
            <a:miter lim="400000"/>
          </a:ln>
        </p:spPr>
      </p:pic>
      <p:pic>
        <p:nvPicPr>
          <p:cNvPr id="207" name="image11.png"/>
          <p:cNvPicPr>
            <a:picLocks noChangeAspect="1"/>
          </p:cNvPicPr>
          <p:nvPr/>
        </p:nvPicPr>
        <p:blipFill>
          <a:blip r:embed="rId4">
            <a:extLst/>
          </a:blip>
          <a:stretch>
            <a:fillRect/>
          </a:stretch>
        </p:blipFill>
        <p:spPr>
          <a:xfrm>
            <a:off x="0" y="-76200"/>
            <a:ext cx="3237297" cy="1884726"/>
          </a:xfrm>
          <a:prstGeom prst="rect">
            <a:avLst/>
          </a:prstGeom>
          <a:ln w="12700">
            <a:miter lim="400000"/>
          </a:ln>
        </p:spPr>
      </p:pic>
      <p:sp>
        <p:nvSpPr>
          <p:cNvPr id="208" name="Shape 208"/>
          <p:cNvSpPr/>
          <p:nvPr>
            <p:ph type="ctrTitle"/>
          </p:nvPr>
        </p:nvSpPr>
        <p:spPr>
          <a:xfrm>
            <a:off x="387907" y="1010124"/>
            <a:ext cx="8520601" cy="2052599"/>
          </a:xfrm>
          <a:prstGeom prst="rect">
            <a:avLst/>
          </a:prstGeom>
        </p:spPr>
        <p:txBody>
          <a:bodyPr/>
          <a:lstStyle/>
          <a:p>
            <a:pPr>
              <a:defRPr>
                <a:solidFill>
                  <a:srgbClr val="FFFFFF"/>
                </a:solidFill>
              </a:defRPr>
            </a:pPr>
            <a:r>
              <a:t>3D Animation</a:t>
            </a:r>
          </a:p>
          <a:p>
            <a:pPr>
              <a:defRPr i="1" sz="2800">
                <a:solidFill>
                  <a:srgbClr val="FFFFFF"/>
                </a:solidFill>
              </a:defRPr>
            </a:pPr>
            <a:r>
              <a:t>show, don’t tell</a:t>
            </a:r>
          </a:p>
        </p:txBody>
      </p:sp>
      <p:sp>
        <p:nvSpPr>
          <p:cNvPr id="209" name="Shape 209"/>
          <p:cNvSpPr/>
          <p:nvPr>
            <p:ph type="subTitle" sz="quarter" idx="1"/>
          </p:nvPr>
        </p:nvSpPr>
        <p:spPr>
          <a:xfrm>
            <a:off x="311699" y="2894275"/>
            <a:ext cx="8520601" cy="792601"/>
          </a:xfrm>
          <a:prstGeom prst="rect">
            <a:avLst/>
          </a:prstGeom>
        </p:spPr>
        <p:txBody>
          <a:bodyPr/>
          <a:lstStyle>
            <a:lvl1pPr>
              <a:defRPr sz="2000">
                <a:solidFill>
                  <a:srgbClr val="FFFFFF"/>
                </a:solidFill>
              </a:defRPr>
            </a:lvl1pPr>
          </a:lstStyle>
          <a:p>
            <a:pPr/>
            <a:r>
              <a:t>Megan Cruz</a:t>
            </a:r>
          </a:p>
        </p:txBody>
      </p:sp>
      <p:pic>
        <p:nvPicPr>
          <p:cNvPr id="210" name="image02.png"/>
          <p:cNvPicPr>
            <a:picLocks noChangeAspect="1"/>
          </p:cNvPicPr>
          <p:nvPr/>
        </p:nvPicPr>
        <p:blipFill>
          <a:blip r:embed="rId5">
            <a:extLst/>
          </a:blip>
          <a:stretch>
            <a:fillRect/>
          </a:stretch>
        </p:blipFill>
        <p:spPr>
          <a:xfrm>
            <a:off x="0" y="1808525"/>
            <a:ext cx="2246472" cy="3334976"/>
          </a:xfrm>
          <a:prstGeom prst="rect">
            <a:avLst/>
          </a:prstGeom>
          <a:ln w="12700">
            <a:miter lim="400000"/>
          </a:ln>
        </p:spPr>
      </p:pic>
      <p:pic>
        <p:nvPicPr>
          <p:cNvPr id="211" name="image31.png"/>
          <p:cNvPicPr>
            <a:picLocks noChangeAspect="1"/>
          </p:cNvPicPr>
          <p:nvPr/>
        </p:nvPicPr>
        <p:blipFill>
          <a:blip r:embed="rId6">
            <a:extLst/>
          </a:blip>
          <a:stretch>
            <a:fillRect/>
          </a:stretch>
        </p:blipFill>
        <p:spPr>
          <a:xfrm>
            <a:off x="6810375" y="0"/>
            <a:ext cx="2333625" cy="3332868"/>
          </a:xfrm>
          <a:prstGeom prst="rect">
            <a:avLst/>
          </a:prstGeom>
          <a:ln w="12700">
            <a:miter lim="400000"/>
          </a:ln>
        </p:spPr>
      </p:pic>
      <p:pic>
        <p:nvPicPr>
          <p:cNvPr id="212" name="image00.png"/>
          <p:cNvPicPr>
            <a:picLocks noChangeAspect="1"/>
          </p:cNvPicPr>
          <p:nvPr/>
        </p:nvPicPr>
        <p:blipFill>
          <a:blip r:embed="rId7">
            <a:extLst/>
          </a:blip>
          <a:stretch>
            <a:fillRect/>
          </a:stretch>
        </p:blipFill>
        <p:spPr>
          <a:xfrm>
            <a:off x="3449825" y="0"/>
            <a:ext cx="3237301" cy="177265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Emo to Premo (Dreamworks)</a:t>
            </a:r>
          </a:p>
        </p:txBody>
      </p:sp>
      <p:sp>
        <p:nvSpPr>
          <p:cNvPr id="251" name="Shape 251"/>
          <p:cNvSpPr/>
          <p:nvPr>
            <p:ph type="body" idx="1"/>
          </p:nvPr>
        </p:nvSpPr>
        <p:spPr>
          <a:xfrm>
            <a:off x="311699" y="1152475"/>
            <a:ext cx="8520601" cy="3416400"/>
          </a:xfrm>
          <a:prstGeom prst="rect">
            <a:avLst/>
          </a:prstGeom>
        </p:spPr>
        <p:txBody>
          <a:bodyPr/>
          <a:lstStyle/>
          <a:p>
            <a:pPr>
              <a:defRPr>
                <a:solidFill>
                  <a:srgbClr val="FFFFFF"/>
                </a:solidFill>
              </a:defRPr>
            </a:pPr>
            <a:r>
              <a:t>Premo </a:t>
            </a:r>
          </a:p>
          <a:p>
            <a:pPr marL="457200" indent="-228600">
              <a:buClr>
                <a:srgbClr val="FFFFFF"/>
              </a:buClr>
              <a:buSzPct val="100000"/>
              <a:buChar char="-"/>
              <a:defRPr>
                <a:solidFill>
                  <a:srgbClr val="FFFFFF"/>
                </a:solidFill>
              </a:defRPr>
            </a:pPr>
            <a:r>
              <a:t>large, pressure sensitive screens from Wacom </a:t>
            </a:r>
          </a:p>
          <a:p>
            <a:pPr marL="457200" indent="-228600">
              <a:buClr>
                <a:srgbClr val="FFFFFF"/>
              </a:buClr>
              <a:buSzPct val="100000"/>
              <a:buChar char="-"/>
              <a:defRPr>
                <a:solidFill>
                  <a:srgbClr val="FFFFFF"/>
                </a:solidFill>
              </a:defRPr>
            </a:pPr>
            <a:r>
              <a:t>use a pen to interact directly with computer generated character</a:t>
            </a:r>
          </a:p>
          <a:p>
            <a:pPr marL="457200" indent="-228600">
              <a:buClr>
                <a:srgbClr val="FFFFFF"/>
              </a:buClr>
              <a:buSzPct val="100000"/>
              <a:buChar char="-"/>
              <a:defRPr>
                <a:solidFill>
                  <a:srgbClr val="FFFFFF"/>
                </a:solidFill>
              </a:defRPr>
            </a:pPr>
            <a:r>
              <a:t>skin, muscle, etc respond in real time </a:t>
            </a:r>
          </a:p>
          <a:p>
            <a:pPr marL="457200" indent="-228600">
              <a:buClr>
                <a:srgbClr val="FFFFFF"/>
              </a:buClr>
              <a:buSzPct val="100000"/>
              <a:buChar char="-"/>
              <a:defRPr>
                <a:solidFill>
                  <a:srgbClr val="FFFFFF"/>
                </a:solidFill>
              </a:defRPr>
            </a:pPr>
            <a:r>
              <a:t>immediate, naturalistic way of working that allows for more experimentation </a:t>
            </a:r>
          </a:p>
          <a:p>
            <a:pPr marL="457200" indent="-228600">
              <a:buClr>
                <a:srgbClr val="FFFFFF"/>
              </a:buClr>
              <a:buSzPct val="100000"/>
              <a:buChar char="-"/>
              <a:defRPr>
                <a:solidFill>
                  <a:srgbClr val="FFFFFF"/>
                </a:solidFill>
              </a:defRPr>
            </a:pPr>
            <a:r>
              <a:t>can work on many characters at once without tying up the workstation completely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Renderman (Pixar) </a:t>
            </a:r>
          </a:p>
        </p:txBody>
      </p:sp>
      <p:sp>
        <p:nvSpPr>
          <p:cNvPr id="254" name="Shape 254"/>
          <p:cNvSpPr/>
          <p:nvPr>
            <p:ph type="body" idx="1"/>
          </p:nvPr>
        </p:nvSpPr>
        <p:spPr>
          <a:xfrm>
            <a:off x="311699" y="1152475"/>
            <a:ext cx="8520601" cy="3416400"/>
          </a:xfrm>
          <a:prstGeom prst="rect">
            <a:avLst/>
          </a:prstGeom>
        </p:spPr>
        <p:txBody>
          <a:bodyPr/>
          <a:lstStyle/>
          <a:p>
            <a:pPr marL="457200" indent="-228600">
              <a:buClr>
                <a:srgbClr val="FFFFFF"/>
              </a:buClr>
              <a:buSzPct val="100000"/>
              <a:buChar char="-"/>
              <a:defRPr>
                <a:solidFill>
                  <a:srgbClr val="FFFFFF"/>
                </a:solidFill>
              </a:defRPr>
            </a:pPr>
            <a:r>
              <a:t>core rendering technology</a:t>
            </a:r>
          </a:p>
          <a:p>
            <a:pPr marL="457200" indent="-228600">
              <a:buClr>
                <a:srgbClr val="FFFFFF"/>
              </a:buClr>
              <a:buSzPct val="100000"/>
              <a:buChar char="-"/>
              <a:defRPr>
                <a:solidFill>
                  <a:srgbClr val="FFFFFF"/>
                </a:solidFill>
              </a:defRPr>
            </a:pPr>
            <a:r>
              <a:t>3D rendering program</a:t>
            </a:r>
          </a:p>
          <a:p>
            <a:pPr marL="457200" indent="-228600">
              <a:buClr>
                <a:srgbClr val="FFFFFF"/>
              </a:buClr>
              <a:buSzPct val="100000"/>
              <a:buChar char="-"/>
              <a:defRPr>
                <a:solidFill>
                  <a:srgbClr val="FFFFFF"/>
                </a:solidFill>
              </a:defRPr>
            </a:pPr>
            <a:r>
              <a:t>Renderman Interface Specification (RIS) - application programming interface </a:t>
            </a:r>
          </a:p>
          <a:p>
            <a:pPr marL="457200" indent="-228600">
              <a:buClr>
                <a:srgbClr val="FFFFFF"/>
              </a:buClr>
              <a:buSzPct val="100000"/>
              <a:buChar char="-"/>
              <a:defRPr>
                <a:solidFill>
                  <a:srgbClr val="FFFFFF"/>
                </a:solidFill>
              </a:defRPr>
            </a:pPr>
            <a:r>
              <a:t>Renderman Shading Language - scripting language for 3D rendering jobs</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Renderman (Pixar)</a:t>
            </a:r>
          </a:p>
        </p:txBody>
      </p:sp>
      <p:sp>
        <p:nvSpPr>
          <p:cNvPr id="257" name="Shape 257"/>
          <p:cNvSpPr/>
          <p:nvPr>
            <p:ph type="body" idx="1"/>
          </p:nvPr>
        </p:nvSpPr>
        <p:spPr>
          <a:xfrm>
            <a:off x="311699" y="1152475"/>
            <a:ext cx="8520601" cy="3416400"/>
          </a:xfrm>
          <a:prstGeom prst="rect">
            <a:avLst/>
          </a:prstGeom>
        </p:spPr>
        <p:txBody>
          <a:bodyPr/>
          <a:lstStyle/>
          <a:p>
            <a:pPr marL="338327" indent="-169163" defTabSz="676655">
              <a:spcBef>
                <a:spcPts val="1100"/>
              </a:spcBef>
              <a:buClr>
                <a:srgbClr val="FFFFFF"/>
              </a:buClr>
              <a:buSzPct val="100000"/>
              <a:buChar char="-"/>
              <a:defRPr sz="1332">
                <a:solidFill>
                  <a:srgbClr val="FFFFFF"/>
                </a:solidFill>
              </a:defRPr>
            </a:pPr>
            <a:r>
              <a:t>fast global illumination </a:t>
            </a:r>
          </a:p>
          <a:p>
            <a:pPr lvl="1" marL="676655" indent="-169163" defTabSz="676655">
              <a:spcBef>
                <a:spcPts val="1100"/>
              </a:spcBef>
              <a:buClr>
                <a:srgbClr val="FFFFFF"/>
              </a:buClr>
              <a:buSzPct val="100000"/>
              <a:buChar char="-"/>
              <a:defRPr sz="1036">
                <a:solidFill>
                  <a:srgbClr val="FFFFFF"/>
                </a:solidFill>
              </a:defRPr>
            </a:pPr>
            <a:r>
              <a:t>realistic lighting with minimal setup </a:t>
            </a:r>
          </a:p>
          <a:p>
            <a:pPr marL="338327" indent="-169163" defTabSz="676655">
              <a:spcBef>
                <a:spcPts val="1100"/>
              </a:spcBef>
              <a:buClr>
                <a:srgbClr val="FFFFFF"/>
              </a:buClr>
              <a:buSzPct val="100000"/>
              <a:buChar char="-"/>
              <a:defRPr sz="1332">
                <a:solidFill>
                  <a:srgbClr val="FFFFFF"/>
                </a:solidFill>
              </a:defRPr>
            </a:pPr>
            <a:r>
              <a:t>interactive shading, lighting </a:t>
            </a:r>
          </a:p>
          <a:p>
            <a:pPr marL="338327" indent="-169163" defTabSz="676655">
              <a:spcBef>
                <a:spcPts val="1100"/>
              </a:spcBef>
              <a:buClr>
                <a:srgbClr val="FFFFFF"/>
              </a:buClr>
              <a:buSzPct val="100000"/>
              <a:buChar char="-"/>
              <a:defRPr sz="1332">
                <a:solidFill>
                  <a:srgbClr val="FFFFFF"/>
                </a:solidFill>
              </a:defRPr>
            </a:pPr>
            <a:r>
              <a:t>ray tracing RIS framework </a:t>
            </a:r>
          </a:p>
          <a:p>
            <a:pPr marL="338327" indent="-169163" defTabSz="676655">
              <a:spcBef>
                <a:spcPts val="1100"/>
              </a:spcBef>
              <a:buClr>
                <a:srgbClr val="FFFFFF"/>
              </a:buClr>
              <a:buSzPct val="100000"/>
              <a:buChar char="-"/>
              <a:defRPr sz="1332">
                <a:solidFill>
                  <a:srgbClr val="FFFFFF"/>
                </a:solidFill>
              </a:defRPr>
            </a:pPr>
            <a:r>
              <a:t>camera effects: </a:t>
            </a:r>
          </a:p>
          <a:p>
            <a:pPr lvl="1" marL="676655" indent="-169163" defTabSz="676655">
              <a:spcBef>
                <a:spcPts val="1100"/>
              </a:spcBef>
              <a:buClr>
                <a:srgbClr val="FFFFFF"/>
              </a:buClr>
              <a:buSzPct val="100000"/>
              <a:buChar char="-"/>
              <a:defRPr sz="1036">
                <a:solidFill>
                  <a:srgbClr val="FFFFFF"/>
                </a:solidFill>
              </a:defRPr>
            </a:pPr>
            <a:r>
              <a:t>motion blur</a:t>
            </a:r>
          </a:p>
          <a:p>
            <a:pPr lvl="1" marL="676655" indent="-169163" defTabSz="676655">
              <a:spcBef>
                <a:spcPts val="1100"/>
              </a:spcBef>
              <a:buClr>
                <a:srgbClr val="FFFFFF"/>
              </a:buClr>
              <a:buSzPct val="100000"/>
              <a:buChar char="-"/>
              <a:defRPr sz="1036">
                <a:solidFill>
                  <a:srgbClr val="FFFFFF"/>
                </a:solidFill>
              </a:defRPr>
            </a:pPr>
            <a:r>
              <a:t>depth of field </a:t>
            </a:r>
          </a:p>
          <a:p>
            <a:pPr lvl="1" marL="676655" indent="-169163" defTabSz="676655">
              <a:spcBef>
                <a:spcPts val="1100"/>
              </a:spcBef>
              <a:buClr>
                <a:srgbClr val="FFFFFF"/>
              </a:buClr>
              <a:buSzPct val="100000"/>
              <a:buChar char="-"/>
              <a:defRPr sz="1036">
                <a:solidFill>
                  <a:srgbClr val="FFFFFF"/>
                </a:solidFill>
              </a:defRPr>
            </a:pPr>
            <a:r>
              <a:t>mimic behavior of real-world cameras </a:t>
            </a:r>
          </a:p>
          <a:p>
            <a:pPr marL="338327" indent="-169163" defTabSz="676655">
              <a:spcBef>
                <a:spcPts val="1100"/>
              </a:spcBef>
              <a:buClr>
                <a:srgbClr val="FFFFFF"/>
              </a:buClr>
              <a:buSzPct val="100000"/>
              <a:buChar char="-"/>
              <a:defRPr sz="1332">
                <a:solidFill>
                  <a:srgbClr val="FFFFFF"/>
                </a:solidFill>
              </a:defRPr>
            </a:pPr>
            <a:r>
              <a:t>fur, hair</a:t>
            </a:r>
          </a:p>
          <a:p>
            <a:pPr lvl="1" marL="676655" indent="-169163" defTabSz="676655">
              <a:spcBef>
                <a:spcPts val="1100"/>
              </a:spcBef>
              <a:buClr>
                <a:srgbClr val="FFFFFF"/>
              </a:buClr>
              <a:buSzPct val="100000"/>
              <a:buChar char="-"/>
              <a:defRPr sz="1036">
                <a:solidFill>
                  <a:srgbClr val="FFFFFF"/>
                </a:solidFill>
              </a:defRPr>
            </a:pPr>
            <a:r>
              <a:t>riCurve</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Renderman (Pixar)</a:t>
            </a:r>
          </a:p>
        </p:txBody>
      </p:sp>
      <p:sp>
        <p:nvSpPr>
          <p:cNvPr id="260" name="Shape 260"/>
          <p:cNvSpPr/>
          <p:nvPr>
            <p:ph type="body" idx="1"/>
          </p:nvPr>
        </p:nvSpPr>
        <p:spPr>
          <a:xfrm>
            <a:off x="311699" y="1152475"/>
            <a:ext cx="8520601" cy="3416400"/>
          </a:xfrm>
          <a:prstGeom prst="rect">
            <a:avLst/>
          </a:prstGeom>
        </p:spPr>
        <p:txBody>
          <a:bodyPr/>
          <a:lstStyle/>
          <a:p>
            <a:pPr>
              <a:defRPr>
                <a:solidFill>
                  <a:srgbClr val="FFFFFF"/>
                </a:solidFill>
              </a:defRPr>
            </a:pPr>
            <a:r>
              <a:t>RIS (Renderman Integrator System): </a:t>
            </a:r>
          </a:p>
          <a:p>
            <a:pPr marL="457200" indent="-228600">
              <a:buClr>
                <a:srgbClr val="FFFFFF"/>
              </a:buClr>
              <a:buSzPct val="100000"/>
              <a:buChar char="-"/>
              <a:defRPr>
                <a:solidFill>
                  <a:srgbClr val="FFFFFF"/>
                </a:solidFill>
              </a:defRPr>
            </a:pPr>
            <a:r>
              <a:t>rendering global illumination</a:t>
            </a:r>
          </a:p>
          <a:p>
            <a:pPr marL="457200" indent="-228600">
              <a:buClr>
                <a:srgbClr val="FFFFFF"/>
              </a:buClr>
              <a:buSzPct val="100000"/>
              <a:buChar char="-"/>
              <a:defRPr>
                <a:solidFill>
                  <a:srgbClr val="FFFFFF"/>
                </a:solidFill>
              </a:defRPr>
            </a:pPr>
            <a:r>
              <a:t>ray tracing scenes with heavy geometry, hair, volumes </a:t>
            </a:r>
          </a:p>
          <a:p>
            <a:pPr lvl="1" marL="914400" indent="-228600">
              <a:buClr>
                <a:srgbClr val="FFFFFF"/>
              </a:buClr>
              <a:buSzPct val="100000"/>
              <a:buChar char="-"/>
              <a:defRPr sz="1400">
                <a:solidFill>
                  <a:srgbClr val="FFFFFF"/>
                </a:solidFill>
              </a:defRPr>
            </a:pPr>
            <a:r>
              <a:t>framework for advanced light transport through: </a:t>
            </a:r>
          </a:p>
          <a:p>
            <a:pPr lvl="2" marL="1371600" indent="-228600">
              <a:buClr>
                <a:srgbClr val="FFFFFF"/>
              </a:buClr>
              <a:buSzPct val="100000"/>
              <a:buChar char="-"/>
              <a:defRPr sz="1400">
                <a:solidFill>
                  <a:srgbClr val="FFFFFF"/>
                </a:solidFill>
              </a:defRPr>
            </a:pPr>
            <a:r>
              <a:t>unidirectional path tracer</a:t>
            </a:r>
          </a:p>
          <a:p>
            <a:pPr lvl="2" marL="1371600" indent="-228600">
              <a:buClr>
                <a:srgbClr val="FFFFFF"/>
              </a:buClr>
              <a:buSzPct val="100000"/>
              <a:buChar char="-"/>
              <a:defRPr sz="1400">
                <a:solidFill>
                  <a:srgbClr val="FFFFFF"/>
                </a:solidFill>
              </a:defRPr>
            </a:pPr>
            <a:r>
              <a:t>innovative VCM unified rendering algorithm </a:t>
            </a:r>
          </a:p>
        </p:txBody>
      </p:sp>
      <p:pic>
        <p:nvPicPr>
          <p:cNvPr id="261" name="image09.png"/>
          <p:cNvPicPr>
            <a:picLocks noChangeAspect="1"/>
          </p:cNvPicPr>
          <p:nvPr/>
        </p:nvPicPr>
        <p:blipFill>
          <a:blip r:embed="rId3">
            <a:extLst/>
          </a:blip>
          <a:stretch>
            <a:fillRect/>
          </a:stretch>
        </p:blipFill>
        <p:spPr>
          <a:xfrm>
            <a:off x="5284125" y="2921874"/>
            <a:ext cx="3859875" cy="21651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Renderman (Pixar)</a:t>
            </a:r>
          </a:p>
        </p:txBody>
      </p:sp>
      <p:sp>
        <p:nvSpPr>
          <p:cNvPr id="266" name="Shape 266"/>
          <p:cNvSpPr/>
          <p:nvPr>
            <p:ph type="body" idx="1"/>
          </p:nvPr>
        </p:nvSpPr>
        <p:spPr>
          <a:xfrm>
            <a:off x="311699" y="1152475"/>
            <a:ext cx="8520601" cy="3416400"/>
          </a:xfrm>
          <a:prstGeom prst="rect">
            <a:avLst/>
          </a:prstGeom>
        </p:spPr>
        <p:txBody>
          <a:bodyPr/>
          <a:lstStyle/>
          <a:p>
            <a:pPr defTabSz="905255">
              <a:spcBef>
                <a:spcPts val="1500"/>
              </a:spcBef>
              <a:defRPr sz="1782">
                <a:solidFill>
                  <a:srgbClr val="FFFFFF"/>
                </a:solidFill>
              </a:defRPr>
            </a:pPr>
            <a:r>
              <a:t>Unidirectional Path Tracing: </a:t>
            </a:r>
          </a:p>
          <a:p>
            <a:pPr marL="452627" indent="-226313" defTabSz="905255">
              <a:spcBef>
                <a:spcPts val="1500"/>
              </a:spcBef>
              <a:buClr>
                <a:srgbClr val="FFFFFF"/>
              </a:buClr>
              <a:buSzPct val="100000"/>
              <a:buChar char="-"/>
              <a:defRPr sz="1782">
                <a:solidFill>
                  <a:srgbClr val="FFFFFF"/>
                </a:solidFill>
              </a:defRPr>
            </a:pPr>
            <a:r>
              <a:t>create global illumination </a:t>
            </a:r>
          </a:p>
          <a:p>
            <a:pPr lvl="1" marL="905255" indent="-226313" defTabSz="905255">
              <a:spcBef>
                <a:spcPts val="1500"/>
              </a:spcBef>
              <a:buClr>
                <a:srgbClr val="FFFFFF"/>
              </a:buClr>
              <a:buSzPct val="100000"/>
              <a:buChar char="-"/>
              <a:defRPr sz="1386">
                <a:solidFill>
                  <a:srgbClr val="FFFFFF"/>
                </a:solidFill>
              </a:defRPr>
            </a:pPr>
            <a:r>
              <a:t>ray follows a path from camera to objects in the shot </a:t>
            </a:r>
          </a:p>
          <a:p>
            <a:pPr defTabSz="905255">
              <a:spcBef>
                <a:spcPts val="1500"/>
              </a:spcBef>
              <a:defRPr sz="1782">
                <a:solidFill>
                  <a:srgbClr val="FFFFFF"/>
                </a:solidFill>
              </a:defRPr>
            </a:pPr>
            <a:r>
              <a:t>VCM: </a:t>
            </a:r>
          </a:p>
          <a:p>
            <a:pPr marL="452627" indent="-226313" defTabSz="905255">
              <a:spcBef>
                <a:spcPts val="1500"/>
              </a:spcBef>
              <a:buClr>
                <a:srgbClr val="FFFFFF"/>
              </a:buClr>
              <a:buSzPct val="100000"/>
              <a:buChar char="-"/>
              <a:defRPr sz="1782">
                <a:solidFill>
                  <a:srgbClr val="FFFFFF"/>
                </a:solidFill>
              </a:defRPr>
            </a:pPr>
            <a:r>
              <a:t>bidirectional path tracing and photo techniques</a:t>
            </a:r>
          </a:p>
          <a:p>
            <a:pPr marL="452627" indent="-226313" defTabSz="905255">
              <a:spcBef>
                <a:spcPts val="1500"/>
              </a:spcBef>
              <a:buClr>
                <a:srgbClr val="FFFFFF"/>
              </a:buClr>
              <a:buSzPct val="100000"/>
              <a:buChar char="-"/>
              <a:defRPr sz="1782">
                <a:solidFill>
                  <a:srgbClr val="FFFFFF"/>
                </a:solidFill>
              </a:defRPr>
            </a:pPr>
            <a:r>
              <a:t>rays follow 2 paths: 1 from camera, 1 from light source</a:t>
            </a:r>
          </a:p>
          <a:p>
            <a:pPr marL="452627" indent="-226313" defTabSz="905255">
              <a:spcBef>
                <a:spcPts val="1500"/>
              </a:spcBef>
              <a:buClr>
                <a:srgbClr val="FFFFFF"/>
              </a:buClr>
              <a:buSzPct val="100000"/>
              <a:buChar char="-"/>
              <a:defRPr sz="1782">
                <a:solidFill>
                  <a:srgbClr val="FFFFFF"/>
                </a:solidFill>
              </a:defRPr>
            </a:pPr>
            <a:r>
              <a:t>understand where light is relative to everything else in the shot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Renderman (Pixar)</a:t>
            </a:r>
          </a:p>
        </p:txBody>
      </p:sp>
      <p:pic>
        <p:nvPicPr>
          <p:cNvPr id="269" name="image12.png"/>
          <p:cNvPicPr>
            <a:picLocks noChangeAspect="1"/>
          </p:cNvPicPr>
          <p:nvPr/>
        </p:nvPicPr>
        <p:blipFill>
          <a:blip r:embed="rId2">
            <a:extLst/>
          </a:blip>
          <a:stretch>
            <a:fillRect/>
          </a:stretch>
        </p:blipFill>
        <p:spPr>
          <a:xfrm>
            <a:off x="1372875" y="1103574"/>
            <a:ext cx="6767700" cy="37932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Autodesk Maya</a:t>
            </a:r>
          </a:p>
        </p:txBody>
      </p:sp>
      <p:sp>
        <p:nvSpPr>
          <p:cNvPr id="272" name="Shape 272"/>
          <p:cNvSpPr/>
          <p:nvPr>
            <p:ph type="body" idx="1"/>
          </p:nvPr>
        </p:nvSpPr>
        <p:spPr>
          <a:xfrm>
            <a:off x="311699" y="1152475"/>
            <a:ext cx="8520601" cy="3416400"/>
          </a:xfrm>
          <a:prstGeom prst="rect">
            <a:avLst/>
          </a:prstGeom>
        </p:spPr>
        <p:txBody>
          <a:bodyPr/>
          <a:lstStyle/>
          <a:p>
            <a:pPr marL="457200" indent="-228600">
              <a:buClr>
                <a:srgbClr val="FFFFFF"/>
              </a:buClr>
              <a:buSzPct val="100000"/>
              <a:buChar char="-"/>
              <a:defRPr>
                <a:solidFill>
                  <a:srgbClr val="FFFFFF"/>
                </a:solidFill>
              </a:defRPr>
            </a:pPr>
            <a:r>
              <a:t>3D computer graphics software - animation, modeling, simulation, rendering</a:t>
            </a:r>
          </a:p>
          <a:p>
            <a:pPr marL="457200" indent="-228600">
              <a:buClr>
                <a:srgbClr val="FFFFFF"/>
              </a:buClr>
              <a:buSzPct val="100000"/>
              <a:buChar char="-"/>
              <a:defRPr>
                <a:solidFill>
                  <a:srgbClr val="FFFFFF"/>
                </a:solidFill>
              </a:defRPr>
            </a:pPr>
            <a:r>
              <a:t>get free 3 year license!! (</a:t>
            </a:r>
            <a:r>
              <a:rPr u="sng">
                <a:solidFill>
                  <a:schemeClr val="accent5"/>
                </a:solidFill>
                <a:uFill>
                  <a:solidFill>
                    <a:schemeClr val="accent5"/>
                  </a:solidFill>
                </a:uFill>
                <a:hlinkClick r:id="rId2" invalidUrl="" action="" tgtFrame="" tooltip="" history="1" highlightClick="0" endSnd="0"/>
              </a:rPr>
              <a:t>http://www.autodesk.com/education/free-software/all</a:t>
            </a:r>
            <a:r>
              <a:t>)</a:t>
            </a:r>
          </a:p>
        </p:txBody>
      </p:sp>
      <p:pic>
        <p:nvPicPr>
          <p:cNvPr id="273" name="image14.png"/>
          <p:cNvPicPr>
            <a:picLocks noChangeAspect="1"/>
          </p:cNvPicPr>
          <p:nvPr/>
        </p:nvPicPr>
        <p:blipFill>
          <a:blip r:embed="rId3">
            <a:extLst/>
          </a:blip>
          <a:stretch>
            <a:fillRect/>
          </a:stretch>
        </p:blipFill>
        <p:spPr>
          <a:xfrm>
            <a:off x="2113900" y="2017975"/>
            <a:ext cx="4751602" cy="29697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Maya</a:t>
            </a:r>
          </a:p>
        </p:txBody>
      </p:sp>
      <p:pic>
        <p:nvPicPr>
          <p:cNvPr id="276" name="image15.png"/>
          <p:cNvPicPr>
            <a:picLocks noChangeAspect="1"/>
          </p:cNvPicPr>
          <p:nvPr/>
        </p:nvPicPr>
        <p:blipFill>
          <a:blip r:embed="rId2">
            <a:extLst/>
          </a:blip>
          <a:stretch>
            <a:fillRect/>
          </a:stretch>
        </p:blipFill>
        <p:spPr>
          <a:xfrm>
            <a:off x="1011124" y="1123999"/>
            <a:ext cx="6608875" cy="38620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Maya</a:t>
            </a:r>
          </a:p>
        </p:txBody>
      </p:sp>
      <p:sp>
        <p:nvSpPr>
          <p:cNvPr id="279" name="Shape 279"/>
          <p:cNvSpPr/>
          <p:nvPr>
            <p:ph type="body" idx="1"/>
          </p:nvPr>
        </p:nvSpPr>
        <p:spPr>
          <a:xfrm>
            <a:off x="311699" y="1152475"/>
            <a:ext cx="8520601" cy="3416400"/>
          </a:xfrm>
          <a:prstGeom prst="rect">
            <a:avLst/>
          </a:prstGeom>
        </p:spPr>
        <p:txBody>
          <a:bodyPr/>
          <a:lstStyle/>
          <a:p>
            <a:pPr defTabSz="832104">
              <a:spcBef>
                <a:spcPts val="1400"/>
              </a:spcBef>
              <a:defRPr sz="1638">
                <a:solidFill>
                  <a:srgbClr val="FFFFFF"/>
                </a:solidFill>
              </a:defRPr>
            </a:pPr>
            <a:r>
              <a:t>Components: </a:t>
            </a:r>
          </a:p>
          <a:p>
            <a:pPr marL="416052" indent="-208026" defTabSz="832104">
              <a:spcBef>
                <a:spcPts val="1400"/>
              </a:spcBef>
              <a:buClr>
                <a:srgbClr val="FFFFFF"/>
              </a:buClr>
              <a:buSzPct val="100000"/>
              <a:buChar char="-"/>
              <a:defRPr sz="1638">
                <a:solidFill>
                  <a:srgbClr val="FFFFFF"/>
                </a:solidFill>
              </a:defRPr>
            </a:pPr>
            <a:r>
              <a:t>fluid simulator: Navier-Stokes equations; smoke, fire, clouds, explosions, water, magma, mud</a:t>
            </a:r>
          </a:p>
          <a:p>
            <a:pPr marL="416052" indent="-208026" defTabSz="832104">
              <a:lnSpc>
                <a:spcPct val="157142"/>
              </a:lnSpc>
              <a:spcBef>
                <a:spcPts val="600"/>
              </a:spcBef>
              <a:buClr>
                <a:srgbClr val="FFFFFF"/>
              </a:buClr>
              <a:buSzPct val="100000"/>
              <a:buChar char="-"/>
              <a:defRPr sz="1638">
                <a:solidFill>
                  <a:srgbClr val="FFFFFF"/>
                </a:solidFill>
              </a:defRPr>
            </a:pPr>
            <a:r>
              <a:t>Bifröst: computational fluid dynamics framework; depict foam, droplets, waves realistically</a:t>
            </a:r>
          </a:p>
          <a:p>
            <a:pPr marL="416052" indent="-208026" defTabSz="832104">
              <a:lnSpc>
                <a:spcPct val="157142"/>
              </a:lnSpc>
              <a:spcBef>
                <a:spcPts val="600"/>
              </a:spcBef>
              <a:buClr>
                <a:srgbClr val="FFFFFF"/>
              </a:buClr>
              <a:buSzPct val="100000"/>
              <a:buChar char="-"/>
              <a:defRPr sz="1638">
                <a:solidFill>
                  <a:srgbClr val="FFFFFF"/>
                </a:solidFill>
              </a:defRPr>
            </a:pPr>
            <a:r>
              <a:t>Classic Cloth: </a:t>
            </a:r>
          </a:p>
          <a:p>
            <a:pPr marL="416052" indent="-208026" defTabSz="832104">
              <a:lnSpc>
                <a:spcPct val="157142"/>
              </a:lnSpc>
              <a:spcBef>
                <a:spcPts val="600"/>
              </a:spcBef>
              <a:buClr>
                <a:srgbClr val="FFFFFF"/>
              </a:buClr>
              <a:buSzPct val="100000"/>
              <a:buChar char="-"/>
              <a:defRPr sz="1638">
                <a:solidFill>
                  <a:srgbClr val="FFFFFF"/>
                </a:solidFill>
              </a:defRPr>
            </a:pPr>
            <a:r>
              <a:t>Fur</a:t>
            </a:r>
          </a:p>
          <a:p>
            <a:pPr marL="416052" indent="-208026" defTabSz="832104">
              <a:lnSpc>
                <a:spcPct val="157142"/>
              </a:lnSpc>
              <a:spcBef>
                <a:spcPts val="600"/>
              </a:spcBef>
              <a:buClr>
                <a:srgbClr val="FFFFFF"/>
              </a:buClr>
              <a:buSzPct val="100000"/>
              <a:buChar char="-"/>
              <a:defRPr sz="1638">
                <a:solidFill>
                  <a:srgbClr val="FFFFFF"/>
                </a:solidFill>
              </a:defRPr>
            </a:pPr>
            <a:r>
              <a:t>nHair</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Maya</a:t>
            </a:r>
          </a:p>
        </p:txBody>
      </p:sp>
      <p:sp>
        <p:nvSpPr>
          <p:cNvPr id="282" name="Shape 282"/>
          <p:cNvSpPr/>
          <p:nvPr>
            <p:ph type="body" idx="1"/>
          </p:nvPr>
        </p:nvSpPr>
        <p:spPr>
          <a:xfrm>
            <a:off x="311699" y="1152475"/>
            <a:ext cx="8520601" cy="3416400"/>
          </a:xfrm>
          <a:prstGeom prst="rect">
            <a:avLst/>
          </a:prstGeom>
        </p:spPr>
        <p:txBody>
          <a:bodyPr/>
          <a:lstStyle/>
          <a:p>
            <a:pPr defTabSz="612648">
              <a:spcBef>
                <a:spcPts val="1000"/>
              </a:spcBef>
              <a:defRPr sz="1206">
                <a:solidFill>
                  <a:srgbClr val="FFFFFF"/>
                </a:solidFill>
              </a:defRPr>
            </a:pPr>
            <a:r>
              <a:t>Advantages: </a:t>
            </a:r>
          </a:p>
          <a:p>
            <a:pPr marL="306324" indent="-153162" defTabSz="612648">
              <a:spcBef>
                <a:spcPts val="1000"/>
              </a:spcBef>
              <a:buClr>
                <a:srgbClr val="FFFFFF"/>
              </a:buClr>
              <a:buSzPct val="100000"/>
              <a:buChar char="-"/>
              <a:defRPr sz="1206">
                <a:solidFill>
                  <a:srgbClr val="FFFFFF"/>
                </a:solidFill>
              </a:defRPr>
            </a:pPr>
            <a:r>
              <a:t>maximize productivity</a:t>
            </a:r>
          </a:p>
          <a:p>
            <a:pPr marL="306324" indent="-153162" defTabSz="612648">
              <a:spcBef>
                <a:spcPts val="1000"/>
              </a:spcBef>
              <a:buClr>
                <a:srgbClr val="FFFFFF"/>
              </a:buClr>
              <a:buSzPct val="100000"/>
              <a:buChar char="-"/>
              <a:defRPr sz="1206">
                <a:solidFill>
                  <a:srgbClr val="FFFFFF"/>
                </a:solidFill>
              </a:defRPr>
            </a:pPr>
            <a:r>
              <a:t>example tools included: focus on workflow; creative expressions</a:t>
            </a:r>
          </a:p>
          <a:p>
            <a:pPr lvl="1" marL="612648" indent="-153162" defTabSz="612648">
              <a:spcBef>
                <a:spcPts val="1000"/>
              </a:spcBef>
              <a:buClr>
                <a:srgbClr val="FFFFFF"/>
              </a:buClr>
              <a:buSzPct val="100000"/>
              <a:buChar char="-"/>
              <a:defRPr sz="938">
                <a:solidFill>
                  <a:srgbClr val="FFFFFF"/>
                </a:solidFill>
              </a:defRPr>
            </a:pPr>
            <a:r>
              <a:t>grease pencil</a:t>
            </a:r>
          </a:p>
          <a:p>
            <a:pPr lvl="1" marL="612648" indent="-153162" defTabSz="612648">
              <a:spcBef>
                <a:spcPts val="1000"/>
              </a:spcBef>
              <a:buClr>
                <a:srgbClr val="FFFFFF"/>
              </a:buClr>
              <a:buSzPct val="100000"/>
              <a:buChar char="-"/>
              <a:defRPr sz="938">
                <a:solidFill>
                  <a:srgbClr val="FFFFFF"/>
                </a:solidFill>
              </a:defRPr>
            </a:pPr>
            <a:r>
              <a:t>automatic joint centering</a:t>
            </a:r>
          </a:p>
          <a:p>
            <a:pPr lvl="1" marL="612648" indent="-153162" defTabSz="612648">
              <a:spcBef>
                <a:spcPts val="1000"/>
              </a:spcBef>
              <a:buClr>
                <a:srgbClr val="FFFFFF"/>
              </a:buClr>
              <a:buSzPct val="100000"/>
              <a:buChar char="-"/>
              <a:defRPr sz="938">
                <a:solidFill>
                  <a:srgbClr val="FFFFFF"/>
                </a:solidFill>
              </a:defRPr>
            </a:pPr>
            <a:r>
              <a:t>camera sequence</a:t>
            </a:r>
          </a:p>
          <a:p>
            <a:pPr lvl="1" marL="612648" indent="-153162" defTabSz="612648">
              <a:spcBef>
                <a:spcPts val="1000"/>
              </a:spcBef>
              <a:buClr>
                <a:srgbClr val="FFFFFF"/>
              </a:buClr>
              <a:buSzPct val="100000"/>
              <a:buChar char="-"/>
              <a:defRPr sz="938">
                <a:solidFill>
                  <a:srgbClr val="FFFFFF"/>
                </a:solidFill>
              </a:defRPr>
            </a:pPr>
            <a:r>
              <a:t>weight distribution</a:t>
            </a:r>
          </a:p>
          <a:p>
            <a:pPr marL="306324" indent="-153162" defTabSz="612648">
              <a:spcBef>
                <a:spcPts val="1000"/>
              </a:spcBef>
              <a:buClr>
                <a:srgbClr val="FFFFFF"/>
              </a:buClr>
              <a:buSzPct val="100000"/>
              <a:buChar char="-"/>
              <a:defRPr sz="1206">
                <a:solidFill>
                  <a:srgbClr val="FFFFFF"/>
                </a:solidFill>
              </a:defRPr>
            </a:pPr>
            <a:r>
              <a:t>3D models &amp; visual effects are rendered in real time</a:t>
            </a:r>
          </a:p>
          <a:p>
            <a:pPr marL="306324" indent="-153162" defTabSz="612648">
              <a:spcBef>
                <a:spcPts val="1000"/>
              </a:spcBef>
              <a:buClr>
                <a:srgbClr val="FFFFFF"/>
              </a:buClr>
              <a:buSzPct val="100000"/>
              <a:buChar char="-"/>
              <a:defRPr sz="1206">
                <a:solidFill>
                  <a:srgbClr val="FFFFFF"/>
                </a:solidFill>
              </a:defRPr>
            </a:pPr>
            <a:r>
              <a:t>scripting language: Maya Embedded Language:</a:t>
            </a:r>
          </a:p>
          <a:p>
            <a:pPr lvl="1" marL="612648" indent="-153162" defTabSz="612648">
              <a:spcBef>
                <a:spcPts val="1000"/>
              </a:spcBef>
              <a:buClr>
                <a:srgbClr val="FFFFFF"/>
              </a:buClr>
              <a:buSzPct val="100000"/>
              <a:buChar char="-"/>
              <a:defRPr sz="938">
                <a:solidFill>
                  <a:srgbClr val="FFFFFF"/>
                </a:solidFill>
              </a:defRPr>
            </a:pPr>
            <a:r>
              <a:t>create own set of tools to achieve their goal easier</a:t>
            </a:r>
          </a:p>
          <a:p>
            <a:pPr lvl="1" marL="612648" indent="-153162" defTabSz="612648">
              <a:spcBef>
                <a:spcPts val="1000"/>
              </a:spcBef>
              <a:buClr>
                <a:srgbClr val="FFFFFF"/>
              </a:buClr>
              <a:buSzPct val="100000"/>
              <a:buChar char="-"/>
              <a:defRPr sz="938">
                <a:solidFill>
                  <a:srgbClr val="FFFFFF"/>
                </a:solidFill>
              </a:defRPr>
            </a:pPr>
            <a:r>
              <a:t>customizable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The Short Story….</a:t>
            </a:r>
          </a:p>
        </p:txBody>
      </p:sp>
      <p:sp>
        <p:nvSpPr>
          <p:cNvPr id="215" name="Shape 215"/>
          <p:cNvSpPr/>
          <p:nvPr>
            <p:ph type="body" idx="1"/>
          </p:nvPr>
        </p:nvSpPr>
        <p:spPr>
          <a:xfrm>
            <a:off x="311699" y="1152475"/>
            <a:ext cx="8520601" cy="3416400"/>
          </a:xfrm>
          <a:prstGeom prst="rect">
            <a:avLst/>
          </a:prstGeom>
        </p:spPr>
        <p:txBody>
          <a:bodyPr/>
          <a:lstStyle/>
          <a:p>
            <a:pPr marL="457200" indent="-355600">
              <a:buClr>
                <a:srgbClr val="FFFFFF"/>
              </a:buClr>
              <a:buSzPct val="100000"/>
              <a:buChar char="-"/>
              <a:defRPr sz="2000">
                <a:solidFill>
                  <a:srgbClr val="FFFFFF"/>
                </a:solidFill>
              </a:defRPr>
            </a:pPr>
            <a:r>
              <a:t>story idea</a:t>
            </a:r>
          </a:p>
          <a:p>
            <a:pPr marL="457200" indent="-355600">
              <a:buClr>
                <a:srgbClr val="FFFFFF"/>
              </a:buClr>
              <a:buSzPct val="100000"/>
              <a:buChar char="-"/>
              <a:defRPr sz="2000">
                <a:solidFill>
                  <a:srgbClr val="FFFFFF"/>
                </a:solidFill>
              </a:defRPr>
            </a:pPr>
            <a:r>
              <a:t>script </a:t>
            </a:r>
          </a:p>
          <a:p>
            <a:pPr marL="457200" indent="-355600">
              <a:buClr>
                <a:srgbClr val="FFFFFF"/>
              </a:buClr>
              <a:buSzPct val="100000"/>
              <a:buChar char="-"/>
              <a:defRPr sz="2000">
                <a:solidFill>
                  <a:srgbClr val="FFFFFF"/>
                </a:solidFill>
              </a:defRPr>
            </a:pPr>
            <a:r>
              <a:t>pictures</a:t>
            </a:r>
          </a:p>
          <a:p>
            <a:pPr marL="457200" indent="-355600">
              <a:buClr>
                <a:srgbClr val="FFFFFF"/>
              </a:buClr>
              <a:buSzPct val="100000"/>
              <a:buChar char="-"/>
              <a:defRPr sz="2000">
                <a:solidFill>
                  <a:srgbClr val="FFFFFF"/>
                </a:solidFill>
              </a:defRPr>
            </a:pPr>
            <a:r>
              <a:t>acting</a:t>
            </a:r>
          </a:p>
          <a:p>
            <a:pPr marL="457200" indent="-355600">
              <a:buClr>
                <a:srgbClr val="FFFFFF"/>
              </a:buClr>
              <a:buSzPct val="100000"/>
              <a:buChar char="-"/>
              <a:defRPr sz="2000">
                <a:solidFill>
                  <a:srgbClr val="FFFFFF"/>
                </a:solidFill>
              </a:defRPr>
            </a:pPr>
            <a:r>
              <a:t>bit of editing</a:t>
            </a:r>
          </a:p>
        </p:txBody>
      </p:sp>
      <p:pic>
        <p:nvPicPr>
          <p:cNvPr id="216" name="image18.png"/>
          <p:cNvPicPr>
            <a:picLocks noChangeAspect="1"/>
          </p:cNvPicPr>
          <p:nvPr/>
        </p:nvPicPr>
        <p:blipFill>
          <a:blip r:embed="rId2">
            <a:extLst/>
          </a:blip>
          <a:stretch>
            <a:fillRect/>
          </a:stretch>
        </p:blipFill>
        <p:spPr>
          <a:xfrm>
            <a:off x="3220559" y="1216399"/>
            <a:ext cx="5466239" cy="3416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xfrm>
            <a:off x="311707" y="744575"/>
            <a:ext cx="8520601" cy="2052598"/>
          </a:xfrm>
          <a:prstGeom prst="rect">
            <a:avLst/>
          </a:prstGeom>
        </p:spPr>
        <p:txBody>
          <a:bodyPr/>
          <a:lstStyle>
            <a:lvl1pPr>
              <a:defRPr sz="3500">
                <a:solidFill>
                  <a:srgbClr val="FFFFFF"/>
                </a:solidFill>
              </a:defRPr>
            </a:lvl1pPr>
          </a:lstStyle>
          <a:p>
            <a:pPr/>
            <a:r>
              <a:t>a closer look at 2 animated films and complexities that animators faced</a:t>
            </a:r>
          </a:p>
        </p:txBody>
      </p:sp>
      <p:sp>
        <p:nvSpPr>
          <p:cNvPr id="285" name="Shape 285"/>
          <p:cNvSpPr/>
          <p:nvPr>
            <p:ph type="body" sz="quarter" idx="1"/>
          </p:nvPr>
        </p:nvSpPr>
        <p:spPr>
          <a:xfrm>
            <a:off x="311699" y="2834125"/>
            <a:ext cx="8520601" cy="792601"/>
          </a:xfrm>
          <a:prstGeom prst="rect">
            <a:avLst/>
          </a:prstGeom>
        </p:spPr>
        <p:txBody>
          <a:bodyPr/>
          <a:lstStyle>
            <a:lvl1pPr>
              <a:defRPr>
                <a:solidFill>
                  <a:srgbClr val="FFFFFF"/>
                </a:solidFill>
              </a:defRPr>
            </a:lvl1pPr>
          </a:lstStyle>
          <a:p>
            <a:pPr/>
            <a:r>
              <a:t>Brave, Frozen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a:t>
            </a:r>
          </a:p>
        </p:txBody>
      </p:sp>
      <p:sp>
        <p:nvSpPr>
          <p:cNvPr id="288" name="Shape 288"/>
          <p:cNvSpPr/>
          <p:nvPr>
            <p:ph type="body" idx="1"/>
          </p:nvPr>
        </p:nvSpPr>
        <p:spPr>
          <a:xfrm>
            <a:off x="311699" y="1078900"/>
            <a:ext cx="8520601" cy="3416401"/>
          </a:xfrm>
          <a:prstGeom prst="rect">
            <a:avLst/>
          </a:prstGeom>
        </p:spPr>
        <p:txBody>
          <a:bodyPr/>
          <a:lstStyle/>
          <a:p>
            <a:pPr>
              <a:defRPr>
                <a:solidFill>
                  <a:srgbClr val="FFFFFF"/>
                </a:solidFill>
              </a:defRPr>
            </a:pPr>
            <a:r>
              <a:t>Software</a:t>
            </a:r>
          </a:p>
          <a:p>
            <a:pPr marL="457200" indent="-228600">
              <a:buClr>
                <a:srgbClr val="FFFFFF"/>
              </a:buClr>
              <a:buSzPct val="100000"/>
              <a:buChar char="-"/>
              <a:defRPr>
                <a:solidFill>
                  <a:srgbClr val="FFFFFF"/>
                </a:solidFill>
              </a:defRPr>
            </a:pPr>
            <a:r>
              <a:t>Taz: hair simulation software </a:t>
            </a:r>
          </a:p>
          <a:p>
            <a:pPr lvl="1" marL="914400" indent="-228600">
              <a:buClr>
                <a:srgbClr val="FFFFFF"/>
              </a:buClr>
              <a:buSzPct val="100000"/>
              <a:buChar char="-"/>
              <a:defRPr sz="1400">
                <a:solidFill>
                  <a:srgbClr val="FFFFFF"/>
                </a:solidFill>
              </a:defRPr>
            </a:pPr>
            <a:r>
              <a:t>formed individual coils around computer-generated cylinders of varying lengths, diameters</a:t>
            </a:r>
          </a:p>
          <a:p>
            <a:pPr lvl="1" marL="914400" indent="-228600">
              <a:buClr>
                <a:srgbClr val="FFFFFF"/>
              </a:buClr>
              <a:buSzPct val="100000"/>
              <a:buChar char="-"/>
              <a:defRPr sz="1400">
                <a:solidFill>
                  <a:srgbClr val="FFFFFF"/>
                </a:solidFill>
              </a:defRPr>
            </a:pPr>
            <a:r>
              <a:t>resulting locks stretch out when Merida runs, but snap back into place when she stops</a:t>
            </a:r>
          </a:p>
        </p:txBody>
      </p:sp>
      <p:pic>
        <p:nvPicPr>
          <p:cNvPr id="289" name="image17.png"/>
          <p:cNvPicPr>
            <a:picLocks noChangeAspect="1"/>
          </p:cNvPicPr>
          <p:nvPr/>
        </p:nvPicPr>
        <p:blipFill>
          <a:blip r:embed="rId2">
            <a:extLst/>
          </a:blip>
          <a:stretch>
            <a:fillRect/>
          </a:stretch>
        </p:blipFill>
        <p:spPr>
          <a:xfrm>
            <a:off x="0" y="2517225"/>
            <a:ext cx="9144000" cy="26459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292" name="Shape 292"/>
          <p:cNvSpPr/>
          <p:nvPr>
            <p:ph type="body" idx="1"/>
          </p:nvPr>
        </p:nvSpPr>
        <p:spPr>
          <a:xfrm>
            <a:off x="311699" y="1152475"/>
            <a:ext cx="8520601" cy="3416400"/>
          </a:xfrm>
          <a:prstGeom prst="rect">
            <a:avLst/>
          </a:prstGeom>
        </p:spPr>
        <p:txBody>
          <a:bodyPr/>
          <a:lstStyle/>
          <a:p>
            <a:pPr>
              <a:defRPr sz="1600">
                <a:solidFill>
                  <a:srgbClr val="FFFFFF"/>
                </a:solidFill>
              </a:defRPr>
            </a:pPr>
            <a:r>
              <a:t>Problem: wild, unruly, curly hair </a:t>
            </a:r>
          </a:p>
          <a:p>
            <a:pPr marL="457200" indent="-330200">
              <a:buClr>
                <a:srgbClr val="FFFFFF"/>
              </a:buClr>
              <a:buSzPct val="100000"/>
              <a:buChar char="-"/>
              <a:defRPr sz="1600">
                <a:solidFill>
                  <a:srgbClr val="FFFFFF"/>
                </a:solidFill>
              </a:defRPr>
            </a:pPr>
            <a:r>
              <a:t>modeled using mass &amp; springs (springs connecting point masses)</a:t>
            </a:r>
          </a:p>
          <a:p>
            <a:pPr marL="457200" indent="-330200">
              <a:buClr>
                <a:srgbClr val="FFFFFF"/>
              </a:buClr>
              <a:buSzPct val="100000"/>
              <a:buChar char="-"/>
              <a:defRPr sz="1600">
                <a:solidFill>
                  <a:srgbClr val="FFFFFF"/>
                </a:solidFill>
              </a:defRPr>
            </a:pPr>
            <a:r>
              <a:t>stiff curls lead to rigid springs; however, a soft, flowing movement of hair is required</a:t>
            </a:r>
          </a:p>
          <a:p>
            <a:pPr marL="457200" indent="-330200">
              <a:buClr>
                <a:srgbClr val="FFFFFF"/>
              </a:buClr>
              <a:buSzPct val="100000"/>
              <a:buChar char="-"/>
              <a:defRPr sz="1600">
                <a:solidFill>
                  <a:srgbClr val="FFFFFF"/>
                </a:solidFill>
              </a:defRPr>
            </a:pPr>
            <a:r>
              <a:t>very soft springs lead to hair unwinding </a:t>
            </a:r>
          </a:p>
          <a:p>
            <a:pPr marL="457200" indent="-330200">
              <a:buClr>
                <a:srgbClr val="FFFFFF"/>
              </a:buClr>
              <a:buSzPct val="100000"/>
              <a:buChar char="-"/>
              <a:defRPr sz="1600">
                <a:solidFill>
                  <a:srgbClr val="FFFFFF"/>
                </a:solidFill>
              </a:defRPr>
            </a:pPr>
            <a:r>
              <a:t>very stiff springs lead to unrealistic movement of hair </a:t>
            </a:r>
          </a:p>
          <a:p>
            <a:pPr marL="457200" indent="-330200">
              <a:buClr>
                <a:srgbClr val="FFFFFF"/>
              </a:buClr>
              <a:buSzPct val="100000"/>
              <a:buChar char="-"/>
              <a:defRPr sz="1600">
                <a:solidFill>
                  <a:srgbClr val="FFFFFF"/>
                </a:solidFill>
              </a:defRPr>
            </a:pPr>
            <a:r>
              <a:t>thus, a problem of collision and intersection</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295" name="Shape 295"/>
          <p:cNvSpPr/>
          <p:nvPr>
            <p:ph type="body" idx="1"/>
          </p:nvPr>
        </p:nvSpPr>
        <p:spPr>
          <a:xfrm>
            <a:off x="311699" y="1152475"/>
            <a:ext cx="8520601" cy="3416400"/>
          </a:xfrm>
          <a:prstGeom prst="rect">
            <a:avLst/>
          </a:prstGeom>
        </p:spPr>
        <p:txBody>
          <a:bodyPr/>
          <a:lstStyle/>
          <a:p>
            <a:pPr>
              <a:defRPr>
                <a:solidFill>
                  <a:srgbClr val="FFFFFF"/>
                </a:solidFill>
              </a:defRPr>
            </a:pPr>
            <a:r>
              <a:t>Goals: </a:t>
            </a:r>
          </a:p>
          <a:p>
            <a:pPr marL="457200" indent="-228600">
              <a:buClr>
                <a:srgbClr val="FFFFFF"/>
              </a:buClr>
              <a:buSzPct val="100000"/>
              <a:buChar char="-"/>
              <a:defRPr>
                <a:solidFill>
                  <a:srgbClr val="FFFFFF"/>
                </a:solidFill>
              </a:defRPr>
            </a:pPr>
            <a:r>
              <a:t>preserve helical shape regardless of intense forces caused by extreme motion</a:t>
            </a:r>
          </a:p>
          <a:p>
            <a:pPr marL="457200" indent="-228600">
              <a:buClr>
                <a:srgbClr val="FFFFFF"/>
              </a:buClr>
              <a:buSzPct val="100000"/>
              <a:buChar char="-"/>
              <a:defRPr>
                <a:solidFill>
                  <a:srgbClr val="FFFFFF"/>
                </a:solidFill>
              </a:defRPr>
            </a:pPr>
            <a:r>
              <a:t>thin, elastic rods that would retain shape </a:t>
            </a:r>
          </a:p>
        </p:txBody>
      </p:sp>
      <p:pic>
        <p:nvPicPr>
          <p:cNvPr id="296" name="image32.png"/>
          <p:cNvPicPr>
            <a:picLocks noChangeAspect="1"/>
          </p:cNvPicPr>
          <p:nvPr/>
        </p:nvPicPr>
        <p:blipFill>
          <a:blip r:embed="rId3">
            <a:extLst/>
          </a:blip>
          <a:stretch>
            <a:fillRect/>
          </a:stretch>
        </p:blipFill>
        <p:spPr>
          <a:xfrm>
            <a:off x="1668525" y="2852224"/>
            <a:ext cx="5478076" cy="22912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301" name="Shape 301"/>
          <p:cNvSpPr/>
          <p:nvPr>
            <p:ph type="body" idx="1"/>
          </p:nvPr>
        </p:nvSpPr>
        <p:spPr>
          <a:xfrm>
            <a:off x="311699" y="1152474"/>
            <a:ext cx="8520601" cy="4835701"/>
          </a:xfrm>
          <a:prstGeom prst="rect">
            <a:avLst/>
          </a:prstGeom>
        </p:spPr>
        <p:txBody>
          <a:bodyPr/>
          <a:lstStyle/>
          <a:p>
            <a:pPr>
              <a:defRPr>
                <a:solidFill>
                  <a:srgbClr val="FFFFFF"/>
                </a:solidFill>
              </a:defRPr>
            </a:pPr>
            <a:r>
              <a:t>Remedy: new software, Taz</a:t>
            </a:r>
          </a:p>
          <a:p>
            <a:pPr marL="457200" indent="-228600">
              <a:buClr>
                <a:srgbClr val="FFFFFF"/>
              </a:buClr>
              <a:buSzPct val="100000"/>
              <a:buChar char="-"/>
              <a:defRPr>
                <a:solidFill>
                  <a:srgbClr val="FFFFFF"/>
                </a:solidFill>
              </a:defRPr>
            </a:pPr>
            <a:r>
              <a:t>new, multi-threaded simulator </a:t>
            </a:r>
          </a:p>
          <a:p>
            <a:pPr marL="457200" indent="-228600">
              <a:buClr>
                <a:srgbClr val="FFFFFF"/>
              </a:buClr>
              <a:buSzPct val="100000"/>
              <a:buChar char="-"/>
              <a:defRPr>
                <a:solidFill>
                  <a:srgbClr val="FFFFFF"/>
                </a:solidFill>
              </a:defRPr>
            </a:pPr>
            <a:r>
              <a:t>addressing the curls themselves: core thread/curve that runs through middle of a primary curl. </a:t>
            </a:r>
          </a:p>
          <a:p>
            <a:pPr marL="457200" indent="-228600">
              <a:buClr>
                <a:srgbClr val="FFFFFF"/>
              </a:buClr>
              <a:buSzPct val="100000"/>
              <a:buChar char="-"/>
              <a:defRPr>
                <a:solidFill>
                  <a:srgbClr val="FFFFFF"/>
                </a:solidFill>
              </a:defRPr>
            </a:pPr>
            <a:r>
              <a:t>each strand has a flexible core curve (string of beaded necklace) which allows coils to bounce and brush against each other without unwinding. </a:t>
            </a:r>
          </a:p>
          <a:p>
            <a:pPr marL="457200" indent="-228600">
              <a:buClr>
                <a:srgbClr val="FFFFFF"/>
              </a:buClr>
              <a:buSzPct val="100000"/>
              <a:buChar char="-"/>
              <a:defRPr>
                <a:solidFill>
                  <a:srgbClr val="FFFFFF"/>
                </a:solidFill>
              </a:defRPr>
            </a:pPr>
            <a:r>
              <a:t>Merida had 1500 hand placed curves which interpolate to 111,000 curves at a final render</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306" name="Shape 306"/>
          <p:cNvSpPr/>
          <p:nvPr>
            <p:ph type="body" idx="1"/>
          </p:nvPr>
        </p:nvSpPr>
        <p:spPr>
          <a:xfrm>
            <a:off x="311699" y="1152475"/>
            <a:ext cx="8520601" cy="3416400"/>
          </a:xfrm>
          <a:prstGeom prst="rect">
            <a:avLst/>
          </a:prstGeom>
        </p:spPr>
        <p:txBody>
          <a:bodyPr/>
          <a:lstStyle/>
          <a:p>
            <a:pPr marL="457200" indent="-228600">
              <a:buClr>
                <a:srgbClr val="FFFFFF"/>
              </a:buClr>
              <a:buSzPct val="100000"/>
              <a:buChar char="-"/>
              <a:defRPr>
                <a:solidFill>
                  <a:srgbClr val="FFFFFF"/>
                </a:solidFill>
              </a:defRPr>
            </a:pPr>
            <a:r>
              <a:t>mass of curly hair v. mass of straight hair; each reacts differently to gravity </a:t>
            </a:r>
          </a:p>
          <a:p>
            <a:pPr marL="457200" indent="-228600">
              <a:buClr>
                <a:srgbClr val="FFFFFF"/>
              </a:buClr>
              <a:buSzPct val="100000"/>
              <a:buChar char="-"/>
              <a:defRPr>
                <a:solidFill>
                  <a:srgbClr val="FFFFFF"/>
                </a:solidFill>
              </a:defRPr>
            </a:pPr>
            <a:r>
              <a:t>Merida’s hair wanted to unwind due to its heavy weight, but when the mass was decreased, the movement of the hair was that it was floating like it was underwater, which was unrealistic. </a:t>
            </a:r>
          </a:p>
          <a:p>
            <a:pPr marL="457200" indent="-228600">
              <a:buClr>
                <a:srgbClr val="FFFFFF"/>
              </a:buClr>
              <a:buSzPct val="100000"/>
              <a:buChar char="-"/>
              <a:defRPr>
                <a:solidFill>
                  <a:srgbClr val="FFFFFF"/>
                </a:solidFill>
              </a:defRPr>
            </a:pPr>
            <a:r>
              <a:t>mass of Merida’s hair was kept the same, but the coefficient of gravity changed from the earth to the moon to achieve a realistic hair movement. </a:t>
            </a:r>
          </a:p>
        </p:txBody>
      </p:sp>
      <p:pic>
        <p:nvPicPr>
          <p:cNvPr id="307" name="image21.png"/>
          <p:cNvPicPr>
            <a:picLocks noChangeAspect="1"/>
          </p:cNvPicPr>
          <p:nvPr/>
        </p:nvPicPr>
        <p:blipFill>
          <a:blip r:embed="rId2">
            <a:extLst/>
          </a:blip>
          <a:stretch>
            <a:fillRect/>
          </a:stretch>
        </p:blipFill>
        <p:spPr>
          <a:xfrm>
            <a:off x="712099" y="3282999"/>
            <a:ext cx="7566002" cy="16368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body" idx="1"/>
          </p:nvPr>
        </p:nvSpPr>
        <p:spPr>
          <a:xfrm>
            <a:off x="311699" y="1152475"/>
            <a:ext cx="8520601" cy="3416400"/>
          </a:xfrm>
          <a:prstGeom prst="rect">
            <a:avLst/>
          </a:prstGeom>
        </p:spPr>
        <p:txBody>
          <a:bodyPr/>
          <a:lstStyle/>
          <a:p>
            <a:pPr defTabSz="768095">
              <a:spcBef>
                <a:spcPts val="1300"/>
              </a:spcBef>
              <a:defRPr sz="1512">
                <a:solidFill>
                  <a:srgbClr val="FFFFFF"/>
                </a:solidFill>
              </a:defRPr>
            </a:pPr>
            <a:r>
              <a:t>Solution: </a:t>
            </a:r>
          </a:p>
          <a:p>
            <a:pPr marL="384047" indent="-192023" defTabSz="768095">
              <a:spcBef>
                <a:spcPts val="1300"/>
              </a:spcBef>
              <a:buClr>
                <a:srgbClr val="FFFFFF"/>
              </a:buClr>
              <a:buSzPct val="100000"/>
              <a:buChar char="-"/>
              <a:defRPr sz="1512">
                <a:solidFill>
                  <a:srgbClr val="FFFFFF"/>
                </a:solidFill>
              </a:defRPr>
            </a:pPr>
            <a:r>
              <a:t>represent hair as mass-spring system </a:t>
            </a:r>
          </a:p>
          <a:p>
            <a:pPr marL="384047" indent="-192023" defTabSz="768095">
              <a:spcBef>
                <a:spcPts val="1300"/>
              </a:spcBef>
              <a:buClr>
                <a:srgbClr val="FFFFFF"/>
              </a:buClr>
              <a:buSzPct val="100000"/>
              <a:buChar char="-"/>
              <a:defRPr sz="1512">
                <a:solidFill>
                  <a:srgbClr val="FFFFFF"/>
                </a:solidFill>
              </a:defRPr>
            </a:pPr>
            <a:r>
              <a:t>piecewise linear curve which captures deformation of hair over time </a:t>
            </a:r>
          </a:p>
          <a:p>
            <a:pPr defTabSz="768095">
              <a:spcBef>
                <a:spcPts val="1300"/>
              </a:spcBef>
              <a:defRPr sz="1512">
                <a:solidFill>
                  <a:srgbClr val="FFFFFF"/>
                </a:solidFill>
              </a:defRPr>
            </a:pPr>
            <a:r>
              <a:t>Advantages: </a:t>
            </a:r>
          </a:p>
          <a:p>
            <a:pPr marL="384047" indent="-192023" defTabSz="768095">
              <a:spcBef>
                <a:spcPts val="1300"/>
              </a:spcBef>
              <a:buClr>
                <a:srgbClr val="FFFFFF"/>
              </a:buClr>
              <a:buSzPct val="100000"/>
              <a:buChar char="-"/>
              <a:defRPr sz="1512">
                <a:solidFill>
                  <a:srgbClr val="FFFFFF"/>
                </a:solidFill>
              </a:defRPr>
            </a:pPr>
            <a:r>
              <a:t>intuitive interface to define and modify detailed, complex geometry</a:t>
            </a:r>
          </a:p>
          <a:p>
            <a:pPr marL="384047" indent="-192023" defTabSz="768095">
              <a:spcBef>
                <a:spcPts val="1300"/>
              </a:spcBef>
              <a:buClr>
                <a:srgbClr val="FFFFFF"/>
              </a:buClr>
              <a:buSzPct val="100000"/>
              <a:buChar char="-"/>
              <a:defRPr sz="1512">
                <a:solidFill>
                  <a:srgbClr val="FFFFFF"/>
                </a:solidFill>
              </a:defRPr>
            </a:pPr>
            <a:r>
              <a:t>easy integration of external forces </a:t>
            </a:r>
          </a:p>
          <a:p>
            <a:pPr defTabSz="768095">
              <a:spcBef>
                <a:spcPts val="1300"/>
              </a:spcBef>
              <a:defRPr sz="1512">
                <a:solidFill>
                  <a:srgbClr val="FFFFFF"/>
                </a:solidFill>
              </a:defRPr>
            </a:pPr>
            <a:r>
              <a:t>Limitations: </a:t>
            </a:r>
          </a:p>
          <a:p>
            <a:pPr marL="384047" indent="-192023" defTabSz="768095">
              <a:spcBef>
                <a:spcPts val="1300"/>
              </a:spcBef>
              <a:buClr>
                <a:srgbClr val="FFFFFF"/>
              </a:buClr>
              <a:buSzPct val="100000"/>
              <a:buChar char="-"/>
              <a:defRPr sz="1512">
                <a:solidFill>
                  <a:srgbClr val="FFFFFF"/>
                </a:solidFill>
              </a:defRPr>
            </a:pPr>
            <a:r>
              <a:t>stability when faced with stiff systems</a:t>
            </a:r>
          </a:p>
        </p:txBody>
      </p:sp>
      <p:sp>
        <p:nvSpPr>
          <p:cNvPr id="310" name="Shape 310"/>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313" name="Shape 313"/>
          <p:cNvSpPr/>
          <p:nvPr>
            <p:ph type="body" idx="1"/>
          </p:nvPr>
        </p:nvSpPr>
        <p:spPr>
          <a:xfrm>
            <a:off x="311699" y="1152475"/>
            <a:ext cx="8520601" cy="3416400"/>
          </a:xfrm>
          <a:prstGeom prst="rect">
            <a:avLst/>
          </a:prstGeom>
        </p:spPr>
        <p:txBody>
          <a:bodyPr/>
          <a:lstStyle/>
          <a:p>
            <a:pPr>
              <a:defRPr>
                <a:solidFill>
                  <a:srgbClr val="FFFFFF"/>
                </a:solidFill>
              </a:defRPr>
            </a:pPr>
            <a:r>
              <a:t>What constitutes the mass-spring system? </a:t>
            </a:r>
          </a:p>
          <a:p>
            <a:pPr marL="457200" indent="-228600">
              <a:buClr>
                <a:srgbClr val="FFFFFF"/>
              </a:buClr>
              <a:buSzPct val="100000"/>
              <a:buChar char="-"/>
              <a:defRPr>
                <a:solidFill>
                  <a:srgbClr val="FFFFFF"/>
                </a:solidFill>
              </a:defRPr>
            </a:pPr>
            <a:r>
              <a:t>3 springs: </a:t>
            </a:r>
          </a:p>
          <a:p>
            <a:pPr lvl="1" marL="914400" indent="-228600">
              <a:buClr>
                <a:srgbClr val="FFFFFF"/>
              </a:buClr>
              <a:buSzPct val="100000"/>
              <a:buChar char="-"/>
              <a:defRPr sz="1400">
                <a:solidFill>
                  <a:srgbClr val="FFFFFF"/>
                </a:solidFill>
              </a:defRPr>
            </a:pPr>
            <a:r>
              <a:t>one main spring; connect each hair particle with linear spring </a:t>
            </a:r>
          </a:p>
          <a:p>
            <a:pPr lvl="1" marL="914400" indent="-228600">
              <a:buClr>
                <a:srgbClr val="FFFFFF"/>
              </a:buClr>
              <a:buSzPct val="100000"/>
              <a:buChar char="-"/>
              <a:defRPr sz="1400">
                <a:solidFill>
                  <a:srgbClr val="FFFFFF"/>
                </a:solidFill>
              </a:defRPr>
            </a:pPr>
            <a:r>
              <a:t>spring controlling the bending along the curl</a:t>
            </a:r>
          </a:p>
          <a:p>
            <a:pPr lvl="1" marL="914400" indent="-228600">
              <a:buClr>
                <a:srgbClr val="FFFFFF"/>
              </a:buClr>
              <a:buSzPct val="100000"/>
              <a:buChar char="-"/>
              <a:defRPr sz="1400">
                <a:solidFill>
                  <a:srgbClr val="FFFFFF"/>
                </a:solidFill>
              </a:defRPr>
            </a:pPr>
            <a:r>
              <a:t>spring controlling longitudinal stretch of the curls (bouncy and soft looking without coming undone) </a:t>
            </a:r>
          </a:p>
          <a:p>
            <a:pPr marL="457200" indent="-228600">
              <a:buClr>
                <a:srgbClr val="FFFFFF"/>
              </a:buClr>
              <a:buSzPct val="100000"/>
              <a:buChar char="-"/>
              <a:defRPr>
                <a:solidFill>
                  <a:srgbClr val="FFFFFF"/>
                </a:solidFill>
              </a:defRPr>
            </a:pPr>
            <a:r>
              <a:t>hair model uses large number of “guide hairs” that are rendered </a:t>
            </a:r>
          </a:p>
        </p:txBody>
      </p:sp>
      <p:pic>
        <p:nvPicPr>
          <p:cNvPr id="314" name="image28.png"/>
          <p:cNvPicPr>
            <a:picLocks noChangeAspect="1"/>
          </p:cNvPicPr>
          <p:nvPr/>
        </p:nvPicPr>
        <p:blipFill>
          <a:blip r:embed="rId2">
            <a:extLst/>
          </a:blip>
          <a:stretch>
            <a:fillRect/>
          </a:stretch>
        </p:blipFill>
        <p:spPr>
          <a:xfrm>
            <a:off x="6378149" y="0"/>
            <a:ext cx="2765850" cy="23678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 </a:t>
            </a:r>
          </a:p>
        </p:txBody>
      </p:sp>
      <p:sp>
        <p:nvSpPr>
          <p:cNvPr id="317" name="Shape 317"/>
          <p:cNvSpPr/>
          <p:nvPr>
            <p:ph type="body" idx="1"/>
          </p:nvPr>
        </p:nvSpPr>
        <p:spPr>
          <a:xfrm>
            <a:off x="311699" y="1152475"/>
            <a:ext cx="8520601" cy="3416400"/>
          </a:xfrm>
          <a:prstGeom prst="rect">
            <a:avLst/>
          </a:prstGeom>
        </p:spPr>
        <p:txBody>
          <a:bodyPr/>
          <a:lstStyle/>
          <a:p>
            <a:pPr>
              <a:defRPr>
                <a:solidFill>
                  <a:srgbClr val="FFFFFF"/>
                </a:solidFill>
              </a:defRPr>
            </a:pPr>
            <a:r>
              <a:t>The stretch spring: for longitudinal movement </a:t>
            </a:r>
          </a:p>
          <a:p>
            <a:pPr marL="457200" indent="-228600">
              <a:buClr>
                <a:srgbClr val="FFFFFF"/>
              </a:buClr>
              <a:buSzPct val="100000"/>
              <a:buChar char="-"/>
              <a:defRPr>
                <a:solidFill>
                  <a:srgbClr val="FFFFFF"/>
                </a:solidFill>
              </a:defRPr>
            </a:pPr>
            <a:r>
              <a:t>springs are connecting 2 particles; therefore, each spring force is applied equally to both particles in opposite directions </a:t>
            </a:r>
          </a:p>
          <a:p>
            <a:pPr marL="457200" indent="-228600">
              <a:buClr>
                <a:srgbClr val="FFFFFF"/>
              </a:buClr>
              <a:buSzPct val="100000"/>
              <a:buChar char="-"/>
              <a:defRPr>
                <a:solidFill>
                  <a:srgbClr val="FFFFFF"/>
                </a:solidFill>
              </a:defRPr>
            </a:pPr>
            <a:r>
              <a:t>wanted to enable bounce during walk cycle by allowing hair to stretch </a:t>
            </a:r>
          </a:p>
        </p:txBody>
      </p:sp>
      <p:pic>
        <p:nvPicPr>
          <p:cNvPr id="318" name="image19.png"/>
          <p:cNvPicPr>
            <a:picLocks noChangeAspect="1"/>
          </p:cNvPicPr>
          <p:nvPr/>
        </p:nvPicPr>
        <p:blipFill>
          <a:blip r:embed="rId2">
            <a:extLst/>
          </a:blip>
          <a:stretch>
            <a:fillRect/>
          </a:stretch>
        </p:blipFill>
        <p:spPr>
          <a:xfrm>
            <a:off x="5475961" y="1279662"/>
            <a:ext cx="3190876" cy="295276"/>
          </a:xfrm>
          <a:prstGeom prst="rect">
            <a:avLst/>
          </a:prstGeom>
          <a:ln w="12700">
            <a:miter lim="400000"/>
          </a:ln>
        </p:spPr>
      </p:pic>
      <p:pic>
        <p:nvPicPr>
          <p:cNvPr id="319" name="image23.png"/>
          <p:cNvPicPr>
            <a:picLocks noChangeAspect="1"/>
          </p:cNvPicPr>
          <p:nvPr/>
        </p:nvPicPr>
        <p:blipFill>
          <a:blip r:embed="rId3">
            <a:extLst/>
          </a:blip>
          <a:stretch>
            <a:fillRect/>
          </a:stretch>
        </p:blipFill>
        <p:spPr>
          <a:xfrm>
            <a:off x="2558575" y="2801975"/>
            <a:ext cx="2967454" cy="23415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322" name="Shape 322"/>
          <p:cNvSpPr/>
          <p:nvPr>
            <p:ph type="body" idx="1"/>
          </p:nvPr>
        </p:nvSpPr>
        <p:spPr>
          <a:xfrm>
            <a:off x="311699" y="1152475"/>
            <a:ext cx="8520601" cy="3416400"/>
          </a:xfrm>
          <a:prstGeom prst="rect">
            <a:avLst/>
          </a:prstGeom>
        </p:spPr>
        <p:txBody>
          <a:bodyPr/>
          <a:lstStyle/>
          <a:p>
            <a:pPr>
              <a:defRPr>
                <a:solidFill>
                  <a:srgbClr val="FFFFFF"/>
                </a:solidFill>
              </a:defRPr>
            </a:pPr>
            <a:r>
              <a:t>The bend spring: </a:t>
            </a:r>
          </a:p>
          <a:p>
            <a:pPr marL="457200" indent="-228600">
              <a:buClr>
                <a:srgbClr val="FFFFFF"/>
              </a:buClr>
              <a:buSzPct val="100000"/>
              <a:buChar char="-"/>
              <a:defRPr>
                <a:solidFill>
                  <a:srgbClr val="FFFFFF"/>
                </a:solidFill>
              </a:defRPr>
            </a:pPr>
            <a:r>
              <a:t>use elastic rodes </a:t>
            </a:r>
          </a:p>
          <a:p>
            <a:pPr marL="457200" indent="-228600">
              <a:buClr>
                <a:srgbClr val="FFFFFF"/>
              </a:buClr>
              <a:buSzPct val="100000"/>
              <a:buChar char="-"/>
              <a:defRPr>
                <a:solidFill>
                  <a:srgbClr val="FFFFFF"/>
                </a:solidFill>
              </a:defRPr>
            </a:pPr>
            <a:r>
              <a:t>transport root frame of hair along a smoothed piecewise linear curve </a:t>
            </a:r>
          </a:p>
          <a:p>
            <a:pPr marL="457200" indent="-228600">
              <a:buClr>
                <a:srgbClr val="FFFFFF"/>
              </a:buClr>
              <a:buSzPct val="100000"/>
              <a:buChar char="-"/>
              <a:defRPr>
                <a:solidFill>
                  <a:srgbClr val="FFFFFF"/>
                </a:solidFill>
              </a:defRPr>
            </a:pPr>
            <a:r>
              <a:t>preserves linear momentum but not angular momentum </a:t>
            </a:r>
          </a:p>
        </p:txBody>
      </p:sp>
      <p:pic>
        <p:nvPicPr>
          <p:cNvPr id="323" name="image22.png"/>
          <p:cNvPicPr>
            <a:picLocks noChangeAspect="1"/>
          </p:cNvPicPr>
          <p:nvPr/>
        </p:nvPicPr>
        <p:blipFill>
          <a:blip r:embed="rId2">
            <a:extLst/>
          </a:blip>
          <a:stretch>
            <a:fillRect/>
          </a:stretch>
        </p:blipFill>
        <p:spPr>
          <a:xfrm>
            <a:off x="827399" y="3220649"/>
            <a:ext cx="5317951" cy="572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The Real Story...</a:t>
            </a:r>
          </a:p>
        </p:txBody>
      </p:sp>
      <p:sp>
        <p:nvSpPr>
          <p:cNvPr id="219" name="Shape 219"/>
          <p:cNvSpPr/>
          <p:nvPr>
            <p:ph type="body" sz="half" idx="1"/>
          </p:nvPr>
        </p:nvSpPr>
        <p:spPr>
          <a:xfrm>
            <a:off x="311699" y="1152475"/>
            <a:ext cx="4533302" cy="3416400"/>
          </a:xfrm>
          <a:prstGeom prst="rect">
            <a:avLst/>
          </a:prstGeom>
        </p:spPr>
        <p:txBody>
          <a:bodyPr/>
          <a:lstStyle/>
          <a:p>
            <a:pPr marL="416052" indent="-323596" defTabSz="832104">
              <a:spcBef>
                <a:spcPts val="1400"/>
              </a:spcBef>
              <a:buClr>
                <a:srgbClr val="FFFFFF"/>
              </a:buClr>
              <a:buSzPct val="100000"/>
              <a:buChar char="-"/>
              <a:defRPr sz="1820">
                <a:solidFill>
                  <a:srgbClr val="FFFFFF"/>
                </a:solidFill>
              </a:defRPr>
            </a:pPr>
            <a:r>
              <a:t>BRINGING THE IDEA TO LIFE!</a:t>
            </a:r>
          </a:p>
          <a:p>
            <a:pPr marL="416052" indent="-323596" defTabSz="832104">
              <a:spcBef>
                <a:spcPts val="1400"/>
              </a:spcBef>
              <a:buClr>
                <a:srgbClr val="FFFFFF"/>
              </a:buClr>
              <a:buSzPct val="100000"/>
              <a:buChar char="-"/>
              <a:defRPr sz="1820">
                <a:solidFill>
                  <a:srgbClr val="FFFFFF"/>
                </a:solidFill>
              </a:defRPr>
            </a:pPr>
            <a:r>
              <a:t>text treatment </a:t>
            </a:r>
          </a:p>
          <a:p>
            <a:pPr marL="416052" indent="-323596" defTabSz="832104">
              <a:spcBef>
                <a:spcPts val="1400"/>
              </a:spcBef>
              <a:buClr>
                <a:srgbClr val="FFFFFF"/>
              </a:buClr>
              <a:buSzPct val="100000"/>
              <a:buChar char="-"/>
              <a:defRPr sz="1820">
                <a:solidFill>
                  <a:srgbClr val="FFFFFF"/>
                </a:solidFill>
              </a:defRPr>
            </a:pPr>
            <a:r>
              <a:t>script</a:t>
            </a:r>
          </a:p>
          <a:p>
            <a:pPr marL="416052" indent="-323596" defTabSz="832104">
              <a:spcBef>
                <a:spcPts val="1400"/>
              </a:spcBef>
              <a:buClr>
                <a:srgbClr val="FFFFFF"/>
              </a:buClr>
              <a:buSzPct val="100000"/>
              <a:buChar char="-"/>
              <a:defRPr sz="1820">
                <a:solidFill>
                  <a:srgbClr val="FFFFFF"/>
                </a:solidFill>
              </a:defRPr>
            </a:pPr>
            <a:r>
              <a:t>storyboard</a:t>
            </a:r>
          </a:p>
          <a:p>
            <a:pPr marL="416052" indent="-323596" defTabSz="832104">
              <a:spcBef>
                <a:spcPts val="1400"/>
              </a:spcBef>
              <a:buClr>
                <a:srgbClr val="FFFFFF"/>
              </a:buClr>
              <a:buSzPct val="100000"/>
              <a:buChar char="-"/>
              <a:defRPr sz="1820">
                <a:solidFill>
                  <a:srgbClr val="FFFFFF"/>
                </a:solidFill>
              </a:defRPr>
            </a:pPr>
            <a:r>
              <a:t>voice talent</a:t>
            </a:r>
          </a:p>
          <a:p>
            <a:pPr marL="416052" indent="-323596" defTabSz="832104">
              <a:spcBef>
                <a:spcPts val="1400"/>
              </a:spcBef>
              <a:buClr>
                <a:srgbClr val="FFFFFF"/>
              </a:buClr>
              <a:buSzPct val="100000"/>
              <a:buChar char="-"/>
              <a:defRPr sz="1820">
                <a:solidFill>
                  <a:srgbClr val="FFFFFF"/>
                </a:solidFill>
              </a:defRPr>
            </a:pPr>
            <a:r>
              <a:t>reels </a:t>
            </a:r>
          </a:p>
          <a:p>
            <a:pPr marL="416052" indent="-323596" defTabSz="832104">
              <a:spcBef>
                <a:spcPts val="1400"/>
              </a:spcBef>
              <a:buClr>
                <a:srgbClr val="FFFFFF"/>
              </a:buClr>
              <a:buSzPct val="100000"/>
              <a:buChar char="-"/>
              <a:defRPr sz="1820">
                <a:solidFill>
                  <a:srgbClr val="FFFFFF"/>
                </a:solidFill>
              </a:defRPr>
            </a:pPr>
            <a:r>
              <a:t>look and feel (color scripts)</a:t>
            </a:r>
          </a:p>
        </p:txBody>
      </p:sp>
      <p:sp>
        <p:nvSpPr>
          <p:cNvPr id="220" name="Shape 220"/>
          <p:cNvSpPr/>
          <p:nvPr/>
        </p:nvSpPr>
        <p:spPr>
          <a:xfrm>
            <a:off x="4607674" y="1152475"/>
            <a:ext cx="4072201" cy="42317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marL="457200" indent="-355600">
              <a:lnSpc>
                <a:spcPct val="115000"/>
              </a:lnSpc>
              <a:spcBef>
                <a:spcPts val="1600"/>
              </a:spcBef>
              <a:buClr>
                <a:srgbClr val="FFFFFF"/>
              </a:buClr>
              <a:buSzPct val="100000"/>
              <a:buChar char="-"/>
              <a:defRPr sz="2000">
                <a:solidFill>
                  <a:srgbClr val="FFFFFF"/>
                </a:solidFill>
              </a:defRPr>
            </a:pPr>
            <a:r>
              <a:t>models</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sets</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shots</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animation</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shade</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lighting</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rendering</a:t>
            </a:r>
            <a:endParaRPr sz="1800">
              <a:solidFill>
                <a:schemeClr val="accent2">
                  <a:lumOff val="21764"/>
                </a:schemeClr>
              </a:solidFill>
            </a:endParaRPr>
          </a:p>
          <a:p>
            <a:pPr marL="457200" indent="-355600">
              <a:lnSpc>
                <a:spcPct val="115000"/>
              </a:lnSpc>
              <a:spcBef>
                <a:spcPts val="1600"/>
              </a:spcBef>
              <a:buClr>
                <a:srgbClr val="FFFFFF"/>
              </a:buClr>
              <a:buSzPct val="100000"/>
              <a:buChar char="-"/>
              <a:defRPr sz="2000">
                <a:solidFill>
                  <a:srgbClr val="FFFFFF"/>
                </a:solidFill>
              </a:defRPr>
            </a:pPr>
            <a:r>
              <a:t>final touches, musical score</a:t>
            </a:r>
          </a:p>
        </p:txBody>
      </p:sp>
      <p:pic>
        <p:nvPicPr>
          <p:cNvPr id="221" name="image10.png"/>
          <p:cNvPicPr>
            <a:picLocks noChangeAspect="1"/>
          </p:cNvPicPr>
          <p:nvPr/>
        </p:nvPicPr>
        <p:blipFill>
          <a:blip r:embed="rId2">
            <a:extLst/>
          </a:blip>
          <a:stretch>
            <a:fillRect/>
          </a:stretch>
        </p:blipFill>
        <p:spPr>
          <a:xfrm>
            <a:off x="6032649" y="0"/>
            <a:ext cx="3111351" cy="1944575"/>
          </a:xfrm>
          <a:prstGeom prst="rect">
            <a:avLst/>
          </a:prstGeom>
          <a:ln w="12700">
            <a:miter lim="400000"/>
          </a:ln>
        </p:spPr>
      </p:pic>
      <p:pic>
        <p:nvPicPr>
          <p:cNvPr id="222" name="image04.png"/>
          <p:cNvPicPr>
            <a:picLocks noChangeAspect="1"/>
          </p:cNvPicPr>
          <p:nvPr/>
        </p:nvPicPr>
        <p:blipFill>
          <a:blip r:embed="rId3">
            <a:extLst/>
          </a:blip>
          <a:srcRect l="18677" t="13502" r="38902" b="2682"/>
          <a:stretch>
            <a:fillRect/>
          </a:stretch>
        </p:blipFill>
        <p:spPr>
          <a:xfrm>
            <a:off x="0" y="3668500"/>
            <a:ext cx="1532099" cy="1547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a:t>
            </a:r>
          </a:p>
        </p:txBody>
      </p:sp>
      <p:sp>
        <p:nvSpPr>
          <p:cNvPr id="326" name="Shape 326"/>
          <p:cNvSpPr/>
          <p:nvPr>
            <p:ph type="body" idx="1"/>
          </p:nvPr>
        </p:nvSpPr>
        <p:spPr>
          <a:xfrm>
            <a:off x="311699" y="1152475"/>
            <a:ext cx="8520601" cy="3416400"/>
          </a:xfrm>
          <a:prstGeom prst="rect">
            <a:avLst/>
          </a:prstGeom>
        </p:spPr>
        <p:txBody>
          <a:bodyPr/>
          <a:lstStyle/>
          <a:p>
            <a:pPr defTabSz="841247">
              <a:spcBef>
                <a:spcPts val="1400"/>
              </a:spcBef>
              <a:defRPr sz="1656">
                <a:solidFill>
                  <a:srgbClr val="FFFFFF"/>
                </a:solidFill>
              </a:defRPr>
            </a:pPr>
            <a:r>
              <a:t>The core spring: </a:t>
            </a:r>
          </a:p>
          <a:p>
            <a:pPr marL="420623" indent="-210311" defTabSz="841247">
              <a:spcBef>
                <a:spcPts val="1400"/>
              </a:spcBef>
              <a:buClr>
                <a:srgbClr val="FFFFFF"/>
              </a:buClr>
              <a:buSzPct val="100000"/>
              <a:buChar char="-"/>
              <a:defRPr sz="1656">
                <a:solidFill>
                  <a:srgbClr val="FFFFFF"/>
                </a:solidFill>
              </a:defRPr>
            </a:pPr>
            <a:r>
              <a:t>mass spring model with stiff stretch &amp; bending springs can hold the curly shape during fast motion, but reduces ability for hair to bend </a:t>
            </a:r>
          </a:p>
          <a:p>
            <a:pPr lvl="1" marL="841247" indent="-210311" defTabSz="841247">
              <a:spcBef>
                <a:spcPts val="1400"/>
              </a:spcBef>
              <a:buClr>
                <a:srgbClr val="FFFFFF"/>
              </a:buClr>
              <a:buSzPct val="100000"/>
              <a:buChar char="-"/>
              <a:defRPr sz="1288">
                <a:solidFill>
                  <a:srgbClr val="FFFFFF"/>
                </a:solidFill>
              </a:defRPr>
            </a:pPr>
            <a:r>
              <a:t>problem: reduce stiffness of bending springs to allow flexibility, curls lose shape and unwind at high acceleration </a:t>
            </a:r>
          </a:p>
          <a:p>
            <a:pPr lvl="1" marL="841247" indent="-210311" defTabSz="841247">
              <a:spcBef>
                <a:spcPts val="1400"/>
              </a:spcBef>
              <a:buClr>
                <a:srgbClr val="FFFFFF"/>
              </a:buClr>
              <a:buSzPct val="100000"/>
              <a:buChar char="-"/>
              <a:defRPr sz="1288">
                <a:solidFill>
                  <a:srgbClr val="FFFFFF"/>
                </a:solidFill>
              </a:defRPr>
            </a:pPr>
            <a:r>
              <a:t>resulting curls looks straight and appears much longer than desired </a:t>
            </a:r>
          </a:p>
          <a:p>
            <a:pPr marL="420623" indent="-210311" defTabSz="841247">
              <a:spcBef>
                <a:spcPts val="1400"/>
              </a:spcBef>
              <a:buClr>
                <a:srgbClr val="FFFFFF"/>
              </a:buClr>
              <a:buSzPct val="100000"/>
              <a:buChar char="-"/>
              <a:defRPr sz="1656">
                <a:solidFill>
                  <a:srgbClr val="FFFFFF"/>
                </a:solidFill>
              </a:defRPr>
            </a:pPr>
            <a:r>
              <a:t>thus, a core spring which controls longitudinal stretch of curls without stiffening bending springs was created </a:t>
            </a:r>
          </a:p>
          <a:p>
            <a:pPr lvl="1" marL="841247" indent="-210311" defTabSz="841247">
              <a:spcBef>
                <a:spcPts val="1400"/>
              </a:spcBef>
              <a:buClr>
                <a:srgbClr val="FFFFFF"/>
              </a:buClr>
              <a:buSzPct val="100000"/>
              <a:buChar char="-"/>
              <a:defRPr sz="1288">
                <a:solidFill>
                  <a:srgbClr val="FFFFFF"/>
                </a:solidFill>
              </a:defRPr>
            </a:pPr>
            <a:r>
              <a:t>piecewise linear curve to represent direction to the center of the curl </a:t>
            </a:r>
          </a:p>
        </p:txBody>
      </p:sp>
      <p:pic>
        <p:nvPicPr>
          <p:cNvPr id="327" name="image20.png"/>
          <p:cNvPicPr>
            <a:picLocks noChangeAspect="1"/>
          </p:cNvPicPr>
          <p:nvPr/>
        </p:nvPicPr>
        <p:blipFill>
          <a:blip r:embed="rId2">
            <a:extLst/>
          </a:blip>
          <a:stretch>
            <a:fillRect/>
          </a:stretch>
        </p:blipFill>
        <p:spPr>
          <a:xfrm>
            <a:off x="2548100" y="4245024"/>
            <a:ext cx="4246825" cy="4512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Brave - Merida’s Hair </a:t>
            </a:r>
          </a:p>
        </p:txBody>
      </p:sp>
      <p:sp>
        <p:nvSpPr>
          <p:cNvPr id="330" name="Shape 330"/>
          <p:cNvSpPr/>
          <p:nvPr>
            <p:ph type="body" idx="1"/>
          </p:nvPr>
        </p:nvSpPr>
        <p:spPr>
          <a:xfrm>
            <a:off x="311699" y="1152475"/>
            <a:ext cx="8520601" cy="3416400"/>
          </a:xfrm>
          <a:prstGeom prst="rect">
            <a:avLst/>
          </a:prstGeom>
        </p:spPr>
        <p:txBody>
          <a:bodyPr/>
          <a:lstStyle/>
          <a:p>
            <a:pPr/>
          </a:p>
        </p:txBody>
      </p:sp>
      <p:pic>
        <p:nvPicPr>
          <p:cNvPr id="331" name="image24.png"/>
          <p:cNvPicPr>
            <a:picLocks noChangeAspect="1"/>
          </p:cNvPicPr>
          <p:nvPr/>
        </p:nvPicPr>
        <p:blipFill>
          <a:blip r:embed="rId2">
            <a:extLst/>
          </a:blip>
          <a:stretch>
            <a:fillRect/>
          </a:stretch>
        </p:blipFill>
        <p:spPr>
          <a:xfrm>
            <a:off x="457200" y="1401100"/>
            <a:ext cx="8229600" cy="27622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sp>
        <p:nvSpPr>
          <p:cNvPr id="334" name="Shape 334"/>
          <p:cNvSpPr/>
          <p:nvPr>
            <p:ph type="body" idx="1"/>
          </p:nvPr>
        </p:nvSpPr>
        <p:spPr>
          <a:xfrm>
            <a:off x="311699" y="1152475"/>
            <a:ext cx="8520601" cy="3416400"/>
          </a:xfrm>
          <a:prstGeom prst="rect">
            <a:avLst/>
          </a:prstGeom>
        </p:spPr>
        <p:txBody>
          <a:bodyPr/>
          <a:lstStyle/>
          <a:p>
            <a:pPr>
              <a:defRPr>
                <a:solidFill>
                  <a:srgbClr val="FFFFFF"/>
                </a:solidFill>
              </a:defRPr>
            </a:pPr>
            <a:r>
              <a:t>Snow is difficult to simulate: </a:t>
            </a:r>
          </a:p>
          <a:p>
            <a:pPr marL="457200" indent="-228600">
              <a:buClr>
                <a:srgbClr val="FFFFFF"/>
              </a:buClr>
              <a:buSzPct val="100000"/>
              <a:buChar char="-"/>
              <a:defRPr>
                <a:solidFill>
                  <a:srgbClr val="FFFFFF"/>
                </a:solidFill>
              </a:defRPr>
            </a:pPr>
            <a:r>
              <a:t>snow material behavior is a combination of water and ice</a:t>
            </a:r>
          </a:p>
          <a:p>
            <a:pPr marL="457200" indent="-228600">
              <a:buClr>
                <a:srgbClr val="FFFFFF"/>
              </a:buClr>
              <a:buSzPct val="100000"/>
              <a:buChar char="-"/>
              <a:defRPr>
                <a:solidFill>
                  <a:srgbClr val="FFFFFF"/>
                </a:solidFill>
              </a:defRPr>
            </a:pPr>
            <a:r>
              <a:t>snow is typically compressible</a:t>
            </a:r>
          </a:p>
          <a:p>
            <a:pPr marL="457200" indent="-228600">
              <a:buClr>
                <a:srgbClr val="FFFFFF"/>
              </a:buClr>
              <a:buSzPct val="100000"/>
              <a:buChar char="-"/>
              <a:defRPr>
                <a:solidFill>
                  <a:srgbClr val="FFFFFF"/>
                </a:solidFill>
              </a:defRPr>
            </a:pPr>
            <a:r>
              <a:t>behavior changes dramatically with environmental factors (temperature, humidity, density, snow age)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sp>
        <p:nvSpPr>
          <p:cNvPr id="337" name="Shape 337"/>
          <p:cNvSpPr/>
          <p:nvPr>
            <p:ph type="body" idx="1"/>
          </p:nvPr>
        </p:nvSpPr>
        <p:spPr>
          <a:xfrm>
            <a:off x="311699" y="1152475"/>
            <a:ext cx="8520601" cy="3416400"/>
          </a:xfrm>
          <a:prstGeom prst="rect">
            <a:avLst/>
          </a:prstGeom>
        </p:spPr>
        <p:txBody>
          <a:bodyPr/>
          <a:lstStyle/>
          <a:p>
            <a:pPr marL="457200" indent="-228600">
              <a:buClr>
                <a:srgbClr val="FFFFFF"/>
              </a:buClr>
              <a:buSzPct val="100000"/>
              <a:buChar char="-"/>
              <a:defRPr>
                <a:solidFill>
                  <a:srgbClr val="FFFFFF"/>
                </a:solidFill>
              </a:defRPr>
            </a:pPr>
            <a:r>
              <a:t>Snow Batcher, Matterhorn </a:t>
            </a:r>
          </a:p>
          <a:p>
            <a:pPr marL="457200" indent="-228600">
              <a:buClr>
                <a:srgbClr val="FFFFFF"/>
              </a:buClr>
              <a:buSzPct val="100000"/>
              <a:buChar char="-"/>
              <a:defRPr>
                <a:solidFill>
                  <a:srgbClr val="FFFFFF"/>
                </a:solidFill>
              </a:defRPr>
            </a:pPr>
            <a:r>
              <a:t>Material Point Method for snow simulation </a:t>
            </a:r>
          </a:p>
          <a:p>
            <a:pPr lvl="1" marL="914400" indent="-228600">
              <a:buClr>
                <a:srgbClr val="FFFFFF"/>
              </a:buClr>
              <a:buSzPct val="100000"/>
              <a:buChar char="-"/>
              <a:defRPr sz="1400">
                <a:solidFill>
                  <a:srgbClr val="FFFFFF"/>
                </a:solidFill>
              </a:defRPr>
            </a:pPr>
            <a:r>
              <a:t>developed a semi-implicit Material point method (MPM) designed to efficiently treat wide range of material stiffnesses, collisions and topological changes </a:t>
            </a:r>
          </a:p>
          <a:p>
            <a:pPr lvl="2" marL="1371600" indent="-228600">
              <a:buClr>
                <a:srgbClr val="FFFFFF"/>
              </a:buClr>
              <a:buSzPct val="100000"/>
              <a:buChar char="-"/>
              <a:defRPr sz="1400">
                <a:solidFill>
                  <a:srgbClr val="FFFFFF"/>
                </a:solidFill>
              </a:defRPr>
            </a:pPr>
            <a:r>
              <a:t>combined lagrangian material particles (points) with Eulerian Cartesian grids </a:t>
            </a:r>
          </a:p>
          <a:p>
            <a:pPr lvl="2" marL="1371600" indent="-228600">
              <a:buClr>
                <a:srgbClr val="FFFFFF"/>
              </a:buClr>
              <a:buSzPct val="100000"/>
              <a:buChar char="-"/>
              <a:defRPr sz="1400">
                <a:solidFill>
                  <a:srgbClr val="FFFFFF"/>
                </a:solidFill>
              </a:defRPr>
            </a:pPr>
            <a:r>
              <a:t>handle self-collision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sp>
        <p:nvSpPr>
          <p:cNvPr id="342" name="Shape 342"/>
          <p:cNvSpPr/>
          <p:nvPr>
            <p:ph type="body" idx="1"/>
          </p:nvPr>
        </p:nvSpPr>
        <p:spPr>
          <a:xfrm>
            <a:off x="311699" y="1152475"/>
            <a:ext cx="8520601" cy="3416400"/>
          </a:xfrm>
          <a:prstGeom prst="rect">
            <a:avLst/>
          </a:prstGeom>
        </p:spPr>
        <p:txBody>
          <a:bodyPr/>
          <a:lstStyle/>
          <a:p>
            <a:pPr>
              <a:defRPr>
                <a:solidFill>
                  <a:srgbClr val="FFFFFF"/>
                </a:solidFill>
              </a:defRPr>
            </a:pPr>
            <a:r>
              <a:t>Material Point Method: </a:t>
            </a:r>
          </a:p>
          <a:p>
            <a:pPr marL="457200" indent="-228600">
              <a:buClr>
                <a:srgbClr val="FFFFFF"/>
              </a:buClr>
              <a:buSzPct val="100000"/>
              <a:buChar char="-"/>
              <a:defRPr>
                <a:solidFill>
                  <a:srgbClr val="FFFFFF"/>
                </a:solidFill>
              </a:defRPr>
            </a:pPr>
            <a:r>
              <a:t>relies on continuum approximation ( don’t need to model every snow grain) </a:t>
            </a:r>
          </a:p>
          <a:p>
            <a:pPr marL="457200" indent="-228600">
              <a:buClr>
                <a:srgbClr val="FFFFFF"/>
              </a:buClr>
              <a:buSzPct val="100000"/>
              <a:buChar char="-"/>
              <a:defRPr>
                <a:solidFill>
                  <a:srgbClr val="FFFFFF"/>
                </a:solidFill>
              </a:defRPr>
            </a:pPr>
            <a:r>
              <a:t>use Cartesian grid to make topology changes and self collisions automatic </a:t>
            </a:r>
          </a:p>
          <a:p>
            <a:pPr marL="457200" indent="-228600">
              <a:buClr>
                <a:srgbClr val="FFFFFF"/>
              </a:buClr>
              <a:buSzPct val="100000"/>
              <a:buChar char="-"/>
              <a:defRPr>
                <a:solidFill>
                  <a:srgbClr val="FFFFFF"/>
                </a:solidFill>
              </a:defRPr>
            </a:pPr>
            <a:r>
              <a:t>constitutive properties central to snow: volume preservation, stiffness, plasticity, fracture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making of snow</a:t>
            </a:r>
          </a:p>
        </p:txBody>
      </p:sp>
      <p:sp>
        <p:nvSpPr>
          <p:cNvPr id="345" name="Shape 345"/>
          <p:cNvSpPr/>
          <p:nvPr>
            <p:ph type="body" idx="1"/>
          </p:nvPr>
        </p:nvSpPr>
        <p:spPr>
          <a:xfrm>
            <a:off x="311699" y="1152475"/>
            <a:ext cx="8520601" cy="3416400"/>
          </a:xfrm>
          <a:prstGeom prst="rect">
            <a:avLst/>
          </a:prstGeom>
        </p:spPr>
        <p:txBody>
          <a:bodyPr/>
          <a:lstStyle/>
          <a:p>
            <a:pPr marL="457200" indent="-228600">
              <a:buClr>
                <a:srgbClr val="000000"/>
              </a:buClr>
              <a:buSzPct val="100000"/>
              <a:buChar char="-"/>
            </a:pPr>
            <a:endParaRPr>
              <a:solidFill>
                <a:srgbClr val="000000"/>
              </a:solidFill>
            </a:endParaRPr>
          </a:p>
          <a:p>
            <a:pPr marL="457200" indent="-295275">
              <a:lnSpc>
                <a:spcPct val="150000"/>
              </a:lnSpc>
              <a:spcBef>
                <a:spcPts val="1700"/>
              </a:spcBef>
              <a:buClr>
                <a:srgbClr val="333333"/>
              </a:buClr>
              <a:buSzPct val="104999"/>
              <a:buFont typeface="Verdana"/>
              <a:buChar char="-"/>
              <a:defRPr sz="1000">
                <a:solidFill>
                  <a:srgbClr val="222222"/>
                </a:solidFill>
              </a:defRPr>
            </a:pPr>
            <a:r>
              <a:t>  </a:t>
            </a:r>
          </a:p>
        </p:txBody>
      </p:sp>
      <p:pic>
        <p:nvPicPr>
          <p:cNvPr id="346" name="image26.png"/>
          <p:cNvPicPr>
            <a:picLocks noChangeAspect="1"/>
          </p:cNvPicPr>
          <p:nvPr/>
        </p:nvPicPr>
        <p:blipFill>
          <a:blip r:embed="rId3">
            <a:extLst/>
          </a:blip>
          <a:stretch>
            <a:fillRect/>
          </a:stretch>
        </p:blipFill>
        <p:spPr>
          <a:xfrm>
            <a:off x="3136852" y="1031150"/>
            <a:ext cx="3162347" cy="3659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sp>
        <p:nvSpPr>
          <p:cNvPr id="351" name="Shape 351"/>
          <p:cNvSpPr/>
          <p:nvPr>
            <p:ph type="body" idx="1"/>
          </p:nvPr>
        </p:nvSpPr>
        <p:spPr>
          <a:xfrm>
            <a:off x="311699" y="1152475"/>
            <a:ext cx="8520601" cy="3416400"/>
          </a:xfrm>
          <a:prstGeom prst="rect">
            <a:avLst/>
          </a:prstGeom>
        </p:spPr>
        <p:txBody>
          <a:bodyPr/>
          <a:lstStyle/>
          <a:p>
            <a:pPr>
              <a:defRPr>
                <a:solidFill>
                  <a:srgbClr val="FFFFFF"/>
                </a:solidFill>
              </a:defRPr>
            </a:pPr>
            <a:r>
              <a:t>Material Point Method: basic idea </a:t>
            </a:r>
          </a:p>
          <a:p>
            <a:pPr marL="457200" indent="-228600">
              <a:buClr>
                <a:srgbClr val="FFFFFF"/>
              </a:buClr>
              <a:buSzPct val="100000"/>
              <a:buChar char="-"/>
              <a:defRPr>
                <a:solidFill>
                  <a:srgbClr val="FFFFFF"/>
                </a:solidFill>
              </a:defRPr>
            </a:pPr>
            <a:r>
              <a:t>use material points (particles) to track mass, momentum, deformation gradient </a:t>
            </a:r>
          </a:p>
        </p:txBody>
      </p:sp>
      <p:pic>
        <p:nvPicPr>
          <p:cNvPr id="352" name="image30.png"/>
          <p:cNvPicPr>
            <a:picLocks noChangeAspect="1"/>
          </p:cNvPicPr>
          <p:nvPr/>
        </p:nvPicPr>
        <p:blipFill>
          <a:blip r:embed="rId2">
            <a:extLst/>
          </a:blip>
          <a:stretch>
            <a:fillRect/>
          </a:stretch>
        </p:blipFill>
        <p:spPr>
          <a:xfrm>
            <a:off x="2341549" y="2325775"/>
            <a:ext cx="6222200" cy="2610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pic>
        <p:nvPicPr>
          <p:cNvPr id="355" name="image29.png"/>
          <p:cNvPicPr>
            <a:picLocks noChangeAspect="1"/>
          </p:cNvPicPr>
          <p:nvPr/>
        </p:nvPicPr>
        <p:blipFill>
          <a:blip r:embed="rId3">
            <a:extLst/>
          </a:blip>
          <a:stretch>
            <a:fillRect/>
          </a:stretch>
        </p:blipFill>
        <p:spPr>
          <a:xfrm>
            <a:off x="2756925" y="1017724"/>
            <a:ext cx="3517900" cy="39495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sp>
        <p:nvSpPr>
          <p:cNvPr id="360" name="Shape 360"/>
          <p:cNvSpPr/>
          <p:nvPr>
            <p:ph type="body" idx="1"/>
          </p:nvPr>
        </p:nvSpPr>
        <p:spPr>
          <a:xfrm>
            <a:off x="311699" y="1152475"/>
            <a:ext cx="8520601" cy="3416400"/>
          </a:xfrm>
          <a:prstGeom prst="rect">
            <a:avLst/>
          </a:prstGeom>
        </p:spPr>
        <p:txBody>
          <a:bodyPr/>
          <a:lstStyle/>
          <a:p>
            <a:pPr defTabSz="612648">
              <a:spcBef>
                <a:spcPts val="1000"/>
              </a:spcBef>
              <a:defRPr sz="1206">
                <a:solidFill>
                  <a:srgbClr val="FFFFFF"/>
                </a:solidFill>
              </a:defRPr>
            </a:pPr>
            <a:r>
              <a:t>MPM Steps: </a:t>
            </a:r>
          </a:p>
          <a:p>
            <a:pPr marL="306324" indent="-153162" defTabSz="612648">
              <a:spcBef>
                <a:spcPts val="1000"/>
              </a:spcBef>
              <a:buClr>
                <a:srgbClr val="FFFFFF"/>
              </a:buClr>
              <a:buSzPct val="100000"/>
              <a:buAutoNum type="arabicPeriod" startAt="1"/>
              <a:defRPr sz="1206">
                <a:solidFill>
                  <a:srgbClr val="FFFFFF"/>
                </a:solidFill>
              </a:defRPr>
            </a:pPr>
            <a:r>
              <a:t>rasterize particle data to the grid; transfer mass from snow particles to the grid </a:t>
            </a:r>
          </a:p>
          <a:p>
            <a:pPr marL="306324" indent="-153162" defTabSz="612648">
              <a:spcBef>
                <a:spcPts val="1000"/>
              </a:spcBef>
              <a:buClr>
                <a:srgbClr val="FFFFFF"/>
              </a:buClr>
              <a:buSzPct val="100000"/>
              <a:buAutoNum type="arabicPeriod" startAt="1"/>
              <a:defRPr sz="1206">
                <a:solidFill>
                  <a:srgbClr val="FFFFFF"/>
                </a:solidFill>
              </a:defRPr>
            </a:pPr>
            <a:r>
              <a:t>compute volumes and densities of particles </a:t>
            </a:r>
          </a:p>
          <a:p>
            <a:pPr marL="306324" indent="-153162" defTabSz="612648">
              <a:spcBef>
                <a:spcPts val="1000"/>
              </a:spcBef>
              <a:buClr>
                <a:srgbClr val="FFFFFF"/>
              </a:buClr>
              <a:buSzPct val="100000"/>
              <a:buAutoNum type="arabicPeriod" startAt="1"/>
              <a:defRPr sz="1206">
                <a:solidFill>
                  <a:srgbClr val="FFFFFF"/>
                </a:solidFill>
              </a:defRPr>
            </a:pPr>
            <a:r>
              <a:t>compute grid forces</a:t>
            </a:r>
          </a:p>
          <a:p>
            <a:pPr marL="306324" indent="-153162" defTabSz="612648">
              <a:spcBef>
                <a:spcPts val="1000"/>
              </a:spcBef>
              <a:buClr>
                <a:srgbClr val="FFFFFF"/>
              </a:buClr>
              <a:buSzPct val="100000"/>
              <a:buAutoNum type="arabicPeriod" startAt="1"/>
              <a:defRPr sz="1206">
                <a:solidFill>
                  <a:srgbClr val="FFFFFF"/>
                </a:solidFill>
              </a:defRPr>
            </a:pPr>
            <a:r>
              <a:t>grid-based body collisions </a:t>
            </a:r>
          </a:p>
          <a:p>
            <a:pPr marL="306324" indent="-153162" defTabSz="612648">
              <a:spcBef>
                <a:spcPts val="1000"/>
              </a:spcBef>
              <a:buClr>
                <a:srgbClr val="FFFFFF"/>
              </a:buClr>
              <a:buSzPct val="100000"/>
              <a:buAutoNum type="arabicPeriod" startAt="1"/>
              <a:defRPr sz="1206">
                <a:solidFill>
                  <a:srgbClr val="FFFFFF"/>
                </a:solidFill>
              </a:defRPr>
            </a:pPr>
            <a:r>
              <a:t>solve linear system</a:t>
            </a:r>
          </a:p>
          <a:p>
            <a:pPr marL="306324" indent="-153162" defTabSz="612648">
              <a:spcBef>
                <a:spcPts val="1000"/>
              </a:spcBef>
              <a:buClr>
                <a:srgbClr val="FFFFFF"/>
              </a:buClr>
              <a:buSzPct val="100000"/>
              <a:buAutoNum type="arabicPeriod" startAt="1"/>
              <a:defRPr sz="1206">
                <a:solidFill>
                  <a:srgbClr val="FFFFFF"/>
                </a:solidFill>
              </a:defRPr>
            </a:pPr>
            <a:r>
              <a:t>update deformation gradient</a:t>
            </a:r>
          </a:p>
          <a:p>
            <a:pPr marL="306324" indent="-153162" defTabSz="612648">
              <a:spcBef>
                <a:spcPts val="1000"/>
              </a:spcBef>
              <a:buClr>
                <a:srgbClr val="FFFFFF"/>
              </a:buClr>
              <a:buSzPct val="100000"/>
              <a:buAutoNum type="arabicPeriod" startAt="1"/>
              <a:defRPr sz="1206">
                <a:solidFill>
                  <a:srgbClr val="FFFFFF"/>
                </a:solidFill>
              </a:defRPr>
            </a:pPr>
            <a:r>
              <a:t>update particle velocities</a:t>
            </a:r>
          </a:p>
          <a:p>
            <a:pPr marL="306324" indent="-153162" defTabSz="612648">
              <a:spcBef>
                <a:spcPts val="1000"/>
              </a:spcBef>
              <a:buClr>
                <a:srgbClr val="FFFFFF"/>
              </a:buClr>
              <a:buSzPct val="100000"/>
              <a:buAutoNum type="arabicPeriod" startAt="1"/>
              <a:defRPr sz="1206">
                <a:solidFill>
                  <a:srgbClr val="FFFFFF"/>
                </a:solidFill>
              </a:defRPr>
            </a:pPr>
            <a:r>
              <a:t>particle-based body collisions</a:t>
            </a:r>
          </a:p>
          <a:p>
            <a:pPr marL="306324" indent="-153162" defTabSz="612648">
              <a:spcBef>
                <a:spcPts val="1000"/>
              </a:spcBef>
              <a:buClr>
                <a:srgbClr val="FFFFFF"/>
              </a:buClr>
              <a:buSzPct val="100000"/>
              <a:buAutoNum type="arabicPeriod" startAt="1"/>
              <a:defRPr sz="1206">
                <a:solidFill>
                  <a:srgbClr val="FFFFFF"/>
                </a:solidFill>
              </a:defRPr>
            </a:pPr>
            <a:r>
              <a:t>update particle positions</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Frozen - Snow</a:t>
            </a:r>
          </a:p>
        </p:txBody>
      </p:sp>
      <p:pic>
        <p:nvPicPr>
          <p:cNvPr id="363" name="image25.png"/>
          <p:cNvPicPr>
            <a:picLocks noChangeAspect="1"/>
          </p:cNvPicPr>
          <p:nvPr/>
        </p:nvPicPr>
        <p:blipFill>
          <a:blip r:embed="rId2">
            <a:extLst/>
          </a:blip>
          <a:stretch>
            <a:fillRect/>
          </a:stretch>
        </p:blipFill>
        <p:spPr>
          <a:xfrm>
            <a:off x="1450550" y="1017724"/>
            <a:ext cx="6400801" cy="3924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image13.png"/>
          <p:cNvPicPr>
            <a:picLocks noChangeAspect="1"/>
          </p:cNvPicPr>
          <p:nvPr/>
        </p:nvPicPr>
        <p:blipFill>
          <a:blip r:embed="rId2">
            <a:extLst/>
          </a:blip>
          <a:stretch>
            <a:fillRect/>
          </a:stretch>
        </p:blipFill>
        <p:spPr>
          <a:xfrm>
            <a:off x="4917899" y="-21076"/>
            <a:ext cx="4454703" cy="2784202"/>
          </a:xfrm>
          <a:prstGeom prst="rect">
            <a:avLst/>
          </a:prstGeom>
          <a:ln w="12700">
            <a:miter lim="400000"/>
          </a:ln>
        </p:spPr>
      </p:pic>
      <p:sp>
        <p:nvSpPr>
          <p:cNvPr id="225" name="Shape 225"/>
          <p:cNvSpPr/>
          <p:nvPr>
            <p:ph type="title"/>
          </p:nvPr>
        </p:nvSpPr>
        <p:spPr>
          <a:xfrm>
            <a:off x="170225" y="64850"/>
            <a:ext cx="2132399" cy="2254500"/>
          </a:xfrm>
          <a:prstGeom prst="rect">
            <a:avLst/>
          </a:prstGeom>
        </p:spPr>
        <p:txBody>
          <a:bodyPr/>
          <a:lstStyle/>
          <a:p>
            <a:pPr defTabSz="731520">
              <a:defRPr>
                <a:solidFill>
                  <a:srgbClr val="FFFFFF"/>
                </a:solidFill>
              </a:defRPr>
            </a:pPr>
            <a:r>
              <a:t>F</a:t>
            </a:r>
          </a:p>
          <a:p>
            <a:pPr defTabSz="731520">
              <a:defRPr>
                <a:solidFill>
                  <a:srgbClr val="FFFFFF"/>
                </a:solidFill>
              </a:defRPr>
            </a:pPr>
            <a:r>
              <a:t>O</a:t>
            </a:r>
          </a:p>
          <a:p>
            <a:pPr defTabSz="731520">
              <a:defRPr>
                <a:solidFill>
                  <a:srgbClr val="FFFFFF"/>
                </a:solidFill>
              </a:defRPr>
            </a:pPr>
            <a:r>
              <a:t>C</a:t>
            </a:r>
          </a:p>
          <a:p>
            <a:pPr defTabSz="731520">
              <a:defRPr>
                <a:solidFill>
                  <a:srgbClr val="FFFFFF"/>
                </a:solidFill>
              </a:defRPr>
            </a:pPr>
            <a:r>
              <a:t>U</a:t>
            </a:r>
            <a:br/>
            <a:r>
              <a:t>S</a:t>
            </a:r>
          </a:p>
        </p:txBody>
      </p:sp>
      <p:sp>
        <p:nvSpPr>
          <p:cNvPr id="226" name="Shape 226"/>
          <p:cNvSpPr/>
          <p:nvPr>
            <p:ph type="body" sz="half" idx="1"/>
          </p:nvPr>
        </p:nvSpPr>
        <p:spPr>
          <a:xfrm>
            <a:off x="462075" y="2699424"/>
            <a:ext cx="4791000" cy="2310601"/>
          </a:xfrm>
          <a:prstGeom prst="rect">
            <a:avLst/>
          </a:prstGeom>
        </p:spPr>
        <p:txBody>
          <a:bodyPr/>
          <a:lstStyle/>
          <a:p>
            <a:pPr defTabSz="859536">
              <a:spcBef>
                <a:spcPts val="1500"/>
              </a:spcBef>
              <a:defRPr sz="2350">
                <a:solidFill>
                  <a:srgbClr val="FFFFFF"/>
                </a:solidFill>
              </a:defRPr>
            </a:pPr>
            <a:r>
              <a:t>3D Children’s Animated Films:</a:t>
            </a:r>
          </a:p>
          <a:p>
            <a:pPr indent="429768" defTabSz="859536">
              <a:spcBef>
                <a:spcPts val="1500"/>
              </a:spcBef>
              <a:defRPr sz="2350">
                <a:solidFill>
                  <a:srgbClr val="FFFFFF"/>
                </a:solidFill>
              </a:defRPr>
            </a:pPr>
            <a:r>
              <a:t>Pixar</a:t>
            </a:r>
          </a:p>
          <a:p>
            <a:pPr indent="429768" defTabSz="859536">
              <a:spcBef>
                <a:spcPts val="1500"/>
              </a:spcBef>
              <a:defRPr sz="2350">
                <a:solidFill>
                  <a:srgbClr val="FFFFFF"/>
                </a:solidFill>
              </a:defRPr>
            </a:pPr>
            <a:r>
              <a:t>Disney</a:t>
            </a:r>
          </a:p>
          <a:p>
            <a:pPr indent="429768" defTabSz="859536">
              <a:spcBef>
                <a:spcPts val="1500"/>
              </a:spcBef>
              <a:defRPr sz="2350">
                <a:solidFill>
                  <a:srgbClr val="FFFFFF"/>
                </a:solidFill>
              </a:defRPr>
            </a:pPr>
            <a:r>
              <a:t>Dreamworks </a:t>
            </a:r>
          </a:p>
        </p:txBody>
      </p:sp>
      <p:pic>
        <p:nvPicPr>
          <p:cNvPr id="227" name="image16.png"/>
          <p:cNvPicPr>
            <a:picLocks noChangeAspect="1"/>
          </p:cNvPicPr>
          <p:nvPr/>
        </p:nvPicPr>
        <p:blipFill>
          <a:blip r:embed="rId3">
            <a:extLst/>
          </a:blip>
          <a:stretch>
            <a:fillRect/>
          </a:stretch>
        </p:blipFill>
        <p:spPr>
          <a:xfrm>
            <a:off x="5186045" y="2763124"/>
            <a:ext cx="3957955" cy="2473725"/>
          </a:xfrm>
          <a:prstGeom prst="rect">
            <a:avLst/>
          </a:prstGeom>
          <a:ln w="12700">
            <a:miter lim="400000"/>
          </a:ln>
        </p:spPr>
      </p:pic>
      <p:pic>
        <p:nvPicPr>
          <p:cNvPr id="228" name="image05.png"/>
          <p:cNvPicPr>
            <a:picLocks noChangeAspect="1"/>
          </p:cNvPicPr>
          <p:nvPr/>
        </p:nvPicPr>
        <p:blipFill>
          <a:blip r:embed="rId4">
            <a:extLst/>
          </a:blip>
          <a:stretch>
            <a:fillRect/>
          </a:stretch>
        </p:blipFill>
        <p:spPr>
          <a:xfrm>
            <a:off x="956099" y="0"/>
            <a:ext cx="4529082" cy="2784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Getting started...</a:t>
            </a:r>
          </a:p>
        </p:txBody>
      </p:sp>
      <p:sp>
        <p:nvSpPr>
          <p:cNvPr id="366" name="Shape 366"/>
          <p:cNvSpPr/>
          <p:nvPr>
            <p:ph type="body" idx="1"/>
          </p:nvPr>
        </p:nvSpPr>
        <p:spPr>
          <a:xfrm>
            <a:off x="311699" y="1152475"/>
            <a:ext cx="8520601" cy="3416400"/>
          </a:xfrm>
          <a:prstGeom prst="rect">
            <a:avLst/>
          </a:prstGeom>
        </p:spPr>
        <p:txBody>
          <a:bodyPr/>
          <a:lstStyle/>
          <a:p>
            <a:pPr>
              <a:defRPr>
                <a:solidFill>
                  <a:srgbClr val="FFFFFF"/>
                </a:solidFill>
              </a:defRPr>
            </a:pPr>
            <a:r>
              <a:t>If you’re interested….</a:t>
            </a:r>
          </a:p>
          <a:p>
            <a:pPr marL="457200" indent="-228600">
              <a:buClr>
                <a:srgbClr val="FFFFFF"/>
              </a:buClr>
              <a:buSzPct val="100000"/>
              <a:buChar char="-"/>
              <a:defRPr>
                <a:solidFill>
                  <a:srgbClr val="FFFFFF"/>
                </a:solidFill>
              </a:defRPr>
            </a:pPr>
            <a:r>
              <a:t>students get 3 year free trial for Maya</a:t>
            </a:r>
          </a:p>
          <a:p>
            <a:pPr lvl="1" marL="914400" indent="-228600">
              <a:buClr>
                <a:srgbClr val="FFFFFF"/>
              </a:buClr>
              <a:buSzPct val="100000"/>
              <a:buChar char="-"/>
              <a:defRPr sz="1400">
                <a:solidFill>
                  <a:srgbClr val="FFFFFF"/>
                </a:solidFill>
              </a:defRPr>
            </a:pPr>
            <a:r>
              <a:t>free downloads: Autodesk software for students</a:t>
            </a:r>
          </a:p>
          <a:p>
            <a:pPr marL="457200" indent="-228600">
              <a:buClr>
                <a:srgbClr val="FFFFFF"/>
              </a:buClr>
              <a:buSzPct val="100000"/>
              <a:buChar char="-"/>
              <a:defRPr>
                <a:solidFill>
                  <a:srgbClr val="FFFFFF"/>
                </a:solidFill>
              </a:defRPr>
            </a:pPr>
            <a:r>
              <a:t>non-commercial RenderMan</a:t>
            </a:r>
          </a:p>
          <a:p>
            <a:pPr marL="457200" indent="-228600">
              <a:buClr>
                <a:srgbClr val="FFFFFF"/>
              </a:buClr>
              <a:buSzPct val="100000"/>
              <a:buChar char="-"/>
              <a:defRPr>
                <a:solidFill>
                  <a:srgbClr val="FFFFFF"/>
                </a:solidFill>
              </a:defRPr>
            </a:pPr>
            <a:r>
              <a:t>open source software from Disney!</a:t>
            </a:r>
          </a:p>
        </p:txBody>
      </p:sp>
      <p:pic>
        <p:nvPicPr>
          <p:cNvPr id="367" name="image27.png"/>
          <p:cNvPicPr>
            <a:picLocks noChangeAspect="1"/>
          </p:cNvPicPr>
          <p:nvPr/>
        </p:nvPicPr>
        <p:blipFill>
          <a:blip r:embed="rId2">
            <a:extLst/>
          </a:blip>
          <a:stretch>
            <a:fillRect/>
          </a:stretch>
        </p:blipFill>
        <p:spPr>
          <a:xfrm>
            <a:off x="5373999" y="2407299"/>
            <a:ext cx="3373901" cy="2620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Emo to Premo (Dreamworks) </a:t>
            </a:r>
          </a:p>
        </p:txBody>
      </p:sp>
      <p:sp>
        <p:nvSpPr>
          <p:cNvPr id="231" name="Shape 231"/>
          <p:cNvSpPr/>
          <p:nvPr>
            <p:ph type="body" idx="1"/>
          </p:nvPr>
        </p:nvSpPr>
        <p:spPr>
          <a:xfrm>
            <a:off x="311699" y="1152475"/>
            <a:ext cx="8520601" cy="3416400"/>
          </a:xfrm>
          <a:prstGeom prst="rect">
            <a:avLst/>
          </a:prstGeom>
        </p:spPr>
        <p:txBody>
          <a:bodyPr/>
          <a:lstStyle/>
          <a:p>
            <a:pPr defTabSz="868680">
              <a:spcBef>
                <a:spcPts val="1500"/>
              </a:spcBef>
              <a:defRPr sz="1710">
                <a:solidFill>
                  <a:srgbClr val="FFFFFF"/>
                </a:solidFill>
              </a:defRPr>
            </a:pPr>
            <a:r>
              <a:t>Emo: </a:t>
            </a:r>
          </a:p>
          <a:p>
            <a:pPr marL="434340" indent="-217170" defTabSz="868680">
              <a:spcBef>
                <a:spcPts val="1500"/>
              </a:spcBef>
              <a:buClr>
                <a:srgbClr val="FFFFFF"/>
              </a:buClr>
              <a:buSzPct val="100000"/>
              <a:buChar char="-"/>
              <a:defRPr sz="1710">
                <a:solidFill>
                  <a:srgbClr val="FFFFFF"/>
                </a:solidFill>
              </a:defRPr>
            </a:pPr>
            <a:r>
              <a:t>previous animation software (developed in 1980s)</a:t>
            </a:r>
          </a:p>
          <a:p>
            <a:pPr marL="434340" indent="-217170" defTabSz="868680">
              <a:spcBef>
                <a:spcPts val="1500"/>
              </a:spcBef>
              <a:buClr>
                <a:srgbClr val="FFFFFF"/>
              </a:buClr>
              <a:buSzPct val="100000"/>
              <a:buChar char="-"/>
              <a:defRPr sz="1710">
                <a:solidFill>
                  <a:srgbClr val="FFFFFF"/>
                </a:solidFill>
              </a:defRPr>
            </a:pPr>
            <a:r>
              <a:t>animate primitive graphics and texts </a:t>
            </a:r>
          </a:p>
          <a:p>
            <a:pPr marL="434340" indent="-217170" defTabSz="868680">
              <a:spcBef>
                <a:spcPts val="1500"/>
              </a:spcBef>
              <a:buClr>
                <a:srgbClr val="FFFFFF"/>
              </a:buClr>
              <a:buSzPct val="100000"/>
              <a:buChar char="-"/>
              <a:defRPr sz="1710">
                <a:solidFill>
                  <a:srgbClr val="FFFFFF"/>
                </a:solidFill>
              </a:defRPr>
            </a:pPr>
            <a:r>
              <a:t>evolved to bring Princess Fiona &amp; Puss in Boots to life</a:t>
            </a:r>
          </a:p>
          <a:p>
            <a:pPr defTabSz="868680">
              <a:spcBef>
                <a:spcPts val="1500"/>
              </a:spcBef>
              <a:defRPr sz="1710">
                <a:solidFill>
                  <a:srgbClr val="FFFFFF"/>
                </a:solidFill>
              </a:defRPr>
            </a:pPr>
            <a:r>
              <a:t>Disadvantages: </a:t>
            </a:r>
          </a:p>
          <a:p>
            <a:pPr marL="434340" indent="-217170" defTabSz="868680">
              <a:spcBef>
                <a:spcPts val="1500"/>
              </a:spcBef>
              <a:buClr>
                <a:srgbClr val="FFFFFF"/>
              </a:buClr>
              <a:buSzPct val="100000"/>
              <a:buChar char="-"/>
              <a:defRPr sz="1710">
                <a:solidFill>
                  <a:srgbClr val="FFFFFF"/>
                </a:solidFill>
              </a:defRPr>
            </a:pPr>
            <a:r>
              <a:t>animators work with rough geometric approximations of creatures</a:t>
            </a:r>
          </a:p>
          <a:p>
            <a:pPr marL="434340" indent="-217170" defTabSz="868680">
              <a:spcBef>
                <a:spcPts val="1500"/>
              </a:spcBef>
              <a:buClr>
                <a:srgbClr val="FFFFFF"/>
              </a:buClr>
              <a:buSzPct val="100000"/>
              <a:buChar char="-"/>
              <a:defRPr sz="1710">
                <a:solidFill>
                  <a:srgbClr val="FFFFFF"/>
                </a:solidFill>
              </a:defRPr>
            </a:pPr>
            <a:r>
              <a:t>efficient use of power;;  </a:t>
            </a:r>
          </a:p>
        </p:txBody>
      </p:sp>
      <p:pic>
        <p:nvPicPr>
          <p:cNvPr id="232" name="image03.png"/>
          <p:cNvPicPr>
            <a:picLocks noChangeAspect="1"/>
          </p:cNvPicPr>
          <p:nvPr/>
        </p:nvPicPr>
        <p:blipFill>
          <a:blip r:embed="rId3">
            <a:extLst/>
          </a:blip>
          <a:stretch>
            <a:fillRect/>
          </a:stretch>
        </p:blipFill>
        <p:spPr>
          <a:xfrm>
            <a:off x="6484099" y="1152475"/>
            <a:ext cx="2659901" cy="21279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Emo to Premo (Dreamworks) </a:t>
            </a:r>
          </a:p>
        </p:txBody>
      </p:sp>
      <p:sp>
        <p:nvSpPr>
          <p:cNvPr id="237" name="Shape 237"/>
          <p:cNvSpPr/>
          <p:nvPr>
            <p:ph type="body" idx="1"/>
          </p:nvPr>
        </p:nvSpPr>
        <p:spPr>
          <a:xfrm>
            <a:off x="311699" y="1152475"/>
            <a:ext cx="8520601" cy="3416400"/>
          </a:xfrm>
          <a:prstGeom prst="rect">
            <a:avLst/>
          </a:prstGeom>
        </p:spPr>
        <p:txBody>
          <a:bodyPr/>
          <a:lstStyle/>
          <a:p>
            <a:pPr>
              <a:defRPr>
                <a:solidFill>
                  <a:srgbClr val="FFFFFF"/>
                </a:solidFill>
              </a:defRPr>
            </a:pPr>
            <a:r>
              <a:t>Premo: </a:t>
            </a:r>
          </a:p>
          <a:p>
            <a:pPr marL="457200" indent="-228600">
              <a:buClr>
                <a:srgbClr val="FFFFFF"/>
              </a:buClr>
              <a:buSzPct val="100000"/>
              <a:buChar char="-"/>
              <a:defRPr>
                <a:solidFill>
                  <a:srgbClr val="FFFFFF"/>
                </a:solidFill>
              </a:defRPr>
            </a:pPr>
            <a:r>
              <a:t>fully realized and skinned characters </a:t>
            </a:r>
          </a:p>
          <a:p>
            <a:pPr marL="457200" indent="-228600">
              <a:buClr>
                <a:srgbClr val="FFFFFF"/>
              </a:buClr>
              <a:buSzPct val="100000"/>
              <a:buChar char="-"/>
              <a:defRPr>
                <a:solidFill>
                  <a:srgbClr val="FFFFFF"/>
                </a:solidFill>
              </a:defRPr>
            </a:pPr>
            <a:r>
              <a:t>interact with and modify characters in real time </a:t>
            </a:r>
          </a:p>
          <a:p>
            <a:pPr marL="457200" indent="-228600">
              <a:buClr>
                <a:srgbClr val="FFFFFF"/>
              </a:buClr>
              <a:buSzPct val="100000"/>
              <a:buChar char="-"/>
              <a:defRPr>
                <a:solidFill>
                  <a:srgbClr val="FFFFFF"/>
                </a:solidFill>
              </a:defRPr>
            </a:pPr>
            <a:r>
              <a:t>camera positions moved easily </a:t>
            </a:r>
          </a:p>
          <a:p>
            <a:pPr marL="457200" indent="-228600">
              <a:buClr>
                <a:srgbClr val="FFFFFF"/>
              </a:buClr>
              <a:buSzPct val="100000"/>
              <a:buChar char="-"/>
              <a:defRPr>
                <a:solidFill>
                  <a:srgbClr val="FFFFFF"/>
                </a:solidFill>
              </a:defRPr>
            </a:pPr>
            <a:r>
              <a:t>latest multi-core processor </a:t>
            </a:r>
          </a:p>
          <a:p>
            <a:pPr marL="457200" indent="-228600">
              <a:buClr>
                <a:srgbClr val="FFFFFF"/>
              </a:buClr>
              <a:buSzPct val="100000"/>
              <a:buChar char="-"/>
              <a:defRPr>
                <a:solidFill>
                  <a:srgbClr val="FFFFFF"/>
                </a:solidFill>
              </a:defRPr>
            </a:pPr>
            <a:r>
              <a:t>rendering done in the background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Emo to Premo (Dreamworks) </a:t>
            </a:r>
          </a:p>
        </p:txBody>
      </p:sp>
      <p:sp>
        <p:nvSpPr>
          <p:cNvPr id="240" name="Shape 240"/>
          <p:cNvSpPr/>
          <p:nvPr>
            <p:ph type="body" idx="1"/>
          </p:nvPr>
        </p:nvSpPr>
        <p:spPr>
          <a:xfrm>
            <a:off x="311699" y="1152475"/>
            <a:ext cx="8520601" cy="3416400"/>
          </a:xfrm>
          <a:prstGeom prst="rect">
            <a:avLst/>
          </a:prstGeom>
        </p:spPr>
        <p:txBody>
          <a:bodyPr/>
          <a:lstStyle/>
          <a:p>
            <a:pPr marL="457200" indent="-228600">
              <a:buClr>
                <a:srgbClr val="FFFFFF"/>
              </a:buClr>
              <a:buSzPct val="100000"/>
              <a:buChar char="-"/>
              <a:defRPr>
                <a:solidFill>
                  <a:srgbClr val="FFFFFF"/>
                </a:solidFill>
              </a:defRPr>
            </a:pPr>
            <a:r>
              <a:t>Easy, creative to use </a:t>
            </a:r>
          </a:p>
          <a:p>
            <a:pPr marL="457200" indent="-228600">
              <a:buClr>
                <a:srgbClr val="FFFFFF"/>
              </a:buClr>
              <a:buSzPct val="100000"/>
              <a:buChar char="-"/>
              <a:defRPr>
                <a:solidFill>
                  <a:srgbClr val="FFFFFF"/>
                </a:solidFill>
              </a:defRPr>
            </a:pPr>
            <a:r>
              <a:t>software platform: Apollo </a:t>
            </a:r>
          </a:p>
          <a:p>
            <a:pPr marL="457200" indent="-228600">
              <a:buClr>
                <a:srgbClr val="FFFFFF"/>
              </a:buClr>
              <a:buSzPct val="100000"/>
              <a:buChar char="-"/>
              <a:defRPr>
                <a:solidFill>
                  <a:srgbClr val="FFFFFF"/>
                </a:solidFill>
              </a:defRPr>
            </a:pPr>
            <a:r>
              <a:t>developed </a:t>
            </a:r>
            <a:r>
              <a:rPr u="sng">
                <a:solidFill>
                  <a:schemeClr val="accent5"/>
                </a:solidFill>
                <a:uFill>
                  <a:solidFill>
                    <a:schemeClr val="accent5"/>
                  </a:solidFill>
                </a:uFill>
                <a:hlinkClick r:id="rId2" invalidUrl="" action="" tgtFrame="" tooltip="" history="1" highlightClick="0" endSnd="0"/>
              </a:rPr>
              <a:t>How to Train Your Dragon 2 </a:t>
            </a:r>
            <a:r>
              <a:t>and Puss in Boots </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xfrm>
            <a:off x="311699" y="445025"/>
            <a:ext cx="8520601" cy="572700"/>
          </a:xfrm>
          <a:prstGeom prst="rect">
            <a:avLst/>
          </a:prstGeom>
        </p:spPr>
        <p:txBody>
          <a:bodyPr/>
          <a:lstStyle>
            <a:lvl1pPr defTabSz="877823">
              <a:defRPr sz="2688">
                <a:solidFill>
                  <a:srgbClr val="FFFFFF"/>
                </a:solidFill>
              </a:defRPr>
            </a:lvl1pPr>
          </a:lstStyle>
          <a:p>
            <a:pPr/>
            <a:r>
              <a:t>Emo to Premo (Dreamworks)</a:t>
            </a:r>
          </a:p>
        </p:txBody>
      </p:sp>
      <p:pic>
        <p:nvPicPr>
          <p:cNvPr id="243" name="image07.png"/>
          <p:cNvPicPr>
            <a:picLocks noChangeAspect="1"/>
          </p:cNvPicPr>
          <p:nvPr/>
        </p:nvPicPr>
        <p:blipFill>
          <a:blip r:embed="rId2">
            <a:extLst/>
          </a:blip>
          <a:stretch>
            <a:fillRect/>
          </a:stretch>
        </p:blipFill>
        <p:spPr>
          <a:xfrm>
            <a:off x="1219574" y="1163000"/>
            <a:ext cx="6358375" cy="3578150"/>
          </a:xfrm>
          <a:prstGeom prst="rect">
            <a:avLst/>
          </a:prstGeom>
          <a:ln w="12700">
            <a:miter lim="400000"/>
          </a:ln>
        </p:spPr>
      </p:pic>
      <p:sp>
        <p:nvSpPr>
          <p:cNvPr id="244" name="Shape 244"/>
          <p:cNvSpPr/>
          <p:nvPr/>
        </p:nvSpPr>
        <p:spPr>
          <a:xfrm>
            <a:off x="3163624" y="4741150"/>
            <a:ext cx="4340702" cy="3802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a:solidFill>
                  <a:srgbClr val="FFFFFF"/>
                </a:solidFill>
              </a:defRPr>
            </a:lvl1pPr>
          </a:lstStyle>
          <a:p>
            <a:pPr/>
            <a:r>
              <a:t>How to Train Your Dragon 2</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111999" y="98174"/>
            <a:ext cx="8520601" cy="572701"/>
          </a:xfrm>
          <a:prstGeom prst="rect">
            <a:avLst/>
          </a:prstGeom>
        </p:spPr>
        <p:txBody>
          <a:bodyPr/>
          <a:lstStyle>
            <a:lvl1pPr defTabSz="877823">
              <a:defRPr sz="2688">
                <a:solidFill>
                  <a:srgbClr val="FFFFFF"/>
                </a:solidFill>
              </a:defRPr>
            </a:lvl1pPr>
          </a:lstStyle>
          <a:p>
            <a:pPr/>
            <a:r>
              <a:t>Emo to Premo (Dreamworks)</a:t>
            </a:r>
          </a:p>
        </p:txBody>
      </p:sp>
      <p:pic>
        <p:nvPicPr>
          <p:cNvPr id="247" name="image08.png"/>
          <p:cNvPicPr>
            <a:picLocks noChangeAspect="1"/>
          </p:cNvPicPr>
          <p:nvPr/>
        </p:nvPicPr>
        <p:blipFill>
          <a:blip r:embed="rId2">
            <a:extLst/>
          </a:blip>
          <a:stretch>
            <a:fillRect/>
          </a:stretch>
        </p:blipFill>
        <p:spPr>
          <a:xfrm>
            <a:off x="1274211" y="733925"/>
            <a:ext cx="6196178" cy="4142924"/>
          </a:xfrm>
          <a:prstGeom prst="rect">
            <a:avLst/>
          </a:prstGeom>
          <a:ln w="12700">
            <a:miter lim="400000"/>
          </a:ln>
        </p:spPr>
      </p:pic>
      <p:sp>
        <p:nvSpPr>
          <p:cNvPr id="248" name="Shape 248"/>
          <p:cNvSpPr/>
          <p:nvPr/>
        </p:nvSpPr>
        <p:spPr>
          <a:xfrm>
            <a:off x="5402324" y="4811100"/>
            <a:ext cx="2060100" cy="583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a:solidFill>
                  <a:srgbClr val="FFFFFF"/>
                </a:solidFill>
              </a:defRPr>
            </a:lvl1pPr>
          </a:lstStyle>
          <a:p>
            <a:pPr/>
            <a:r>
              <a:t>interface</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simple-light-2">
  <a:themeElements>
    <a:clrScheme name="simple-light-2">
      <a:dk1>
        <a:srgbClr val="000000"/>
      </a:dk1>
      <a:lt1>
        <a:srgbClr val="000000"/>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Neue"/>
        <a:ea typeface="Helvetica Neue"/>
        <a:cs typeface="Helvetica Neue"/>
      </a:majorFont>
      <a:minorFont>
        <a:latin typeface="Helvetica"/>
        <a:ea typeface="Helvetica"/>
        <a:cs typeface="Helvetica"/>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Neue"/>
        <a:ea typeface="Helvetica Neue"/>
        <a:cs typeface="Helvetica Neue"/>
      </a:majorFont>
      <a:minorFont>
        <a:latin typeface="Helvetica"/>
        <a:ea typeface="Helvetica"/>
        <a:cs typeface="Helvetica"/>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