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46" d="100"/>
          <a:sy n="146" d="100"/>
        </p:scale>
        <p:origin x="-66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3662821234"/>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10" name="Shape 11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68" name="Shape 16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74" name="Shape 17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90000"/>
              </a:lnSpc>
              <a:spcBef>
                <a:spcPts val="700"/>
              </a:spcBef>
              <a:buClr>
                <a:schemeClr val="dk1"/>
              </a:buClr>
              <a:buSzPct val="91666"/>
              <a:buFont typeface="Arial"/>
              <a:buNone/>
            </a:pPr>
            <a:r>
              <a:rPr lang="en-US" sz="1200" b="1" i="1"/>
              <a:t>Selection:</a:t>
            </a:r>
            <a:r>
              <a:rPr lang="en-US" sz="1200"/>
              <a:t> Obtain data from various sources.</a:t>
            </a:r>
          </a:p>
          <a:p>
            <a:pPr lvl="0" rtl="0">
              <a:lnSpc>
                <a:spcPct val="90000"/>
              </a:lnSpc>
              <a:spcBef>
                <a:spcPts val="700"/>
              </a:spcBef>
              <a:buClr>
                <a:schemeClr val="dk1"/>
              </a:buClr>
              <a:buSzPct val="91666"/>
              <a:buFont typeface="Arial"/>
              <a:buNone/>
            </a:pPr>
            <a:r>
              <a:rPr lang="en-US" sz="1200" b="1" i="1"/>
              <a:t>Preprocessing:</a:t>
            </a:r>
            <a:r>
              <a:rPr lang="en-US" sz="1200"/>
              <a:t>  Cleanse data.</a:t>
            </a:r>
          </a:p>
          <a:p>
            <a:pPr lvl="0" rtl="0">
              <a:lnSpc>
                <a:spcPct val="90000"/>
              </a:lnSpc>
              <a:spcBef>
                <a:spcPts val="700"/>
              </a:spcBef>
              <a:buClr>
                <a:schemeClr val="dk1"/>
              </a:buClr>
              <a:buSzPct val="91666"/>
              <a:buFont typeface="Arial"/>
              <a:buNone/>
            </a:pPr>
            <a:r>
              <a:rPr lang="en-US" sz="1200" b="1" i="1"/>
              <a:t>Transformation:</a:t>
            </a:r>
            <a:r>
              <a:rPr lang="en-US" sz="1200"/>
              <a:t> Convert to common format.  Transform to new format.</a:t>
            </a:r>
          </a:p>
          <a:p>
            <a:pPr lvl="0" rtl="0">
              <a:lnSpc>
                <a:spcPct val="90000"/>
              </a:lnSpc>
              <a:spcBef>
                <a:spcPts val="700"/>
              </a:spcBef>
              <a:buClr>
                <a:schemeClr val="dk1"/>
              </a:buClr>
              <a:buSzPct val="91666"/>
              <a:buFont typeface="Arial"/>
              <a:buNone/>
            </a:pPr>
            <a:r>
              <a:rPr lang="en-US" sz="1200" b="1" i="1"/>
              <a:t>Data Mining:</a:t>
            </a:r>
            <a:r>
              <a:rPr lang="en-US" sz="1200"/>
              <a:t>  Obtain desired results.</a:t>
            </a:r>
          </a:p>
          <a:p>
            <a:pPr lvl="0" rtl="0">
              <a:lnSpc>
                <a:spcPct val="90000"/>
              </a:lnSpc>
              <a:spcBef>
                <a:spcPts val="700"/>
              </a:spcBef>
              <a:buClr>
                <a:schemeClr val="dk1"/>
              </a:buClr>
              <a:buSzPct val="91666"/>
              <a:buFont typeface="Arial"/>
              <a:buNone/>
            </a:pPr>
            <a:r>
              <a:rPr lang="en-US" sz="1200" b="1" i="1"/>
              <a:t>Interpretation/Evaluation:</a:t>
            </a:r>
            <a:r>
              <a:rPr lang="en-US" sz="1200"/>
              <a:t>  Present results to user in meaningful manner.</a:t>
            </a:r>
          </a:p>
          <a:p>
            <a:pPr>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80" name="Shape 18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Shape 18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86" name="Shape 18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Shape 19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92" name="Shape 19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Shape 19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98" name="Shape 19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US"/>
              <a:t>beer &amp; diaper example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04" name="Shape 20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Shape 20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10" name="Shape 21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Shape 2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16" name="Shape 21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Shape 22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22" name="Shape 22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17" name="Shape 1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Shape 22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28" name="Shape 22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Shape 23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35" name="Shape 23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41" name="Shape 24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Shape 24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48" name="Shape 24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457200" lvl="0" indent="-304800" rtl="0">
              <a:spcBef>
                <a:spcPts val="300"/>
              </a:spcBef>
              <a:buClr>
                <a:schemeClr val="accent3"/>
              </a:buClr>
              <a:buSzPct val="100000"/>
              <a:buFont typeface="Georgia"/>
              <a:buChar char="•"/>
            </a:pPr>
            <a:r>
              <a:rPr lang="en-US" sz="1200">
                <a:solidFill>
                  <a:schemeClr val="dk1"/>
                </a:solidFill>
                <a:latin typeface="Georgia"/>
                <a:ea typeface="Georgia"/>
                <a:cs typeface="Georgia"/>
                <a:sym typeface="Georgia"/>
              </a:rPr>
              <a:t>talk about habits</a:t>
            </a:r>
          </a:p>
          <a:p>
            <a:pPr marL="457200" lvl="0" indent="-304800" rtl="0">
              <a:spcBef>
                <a:spcPts val="300"/>
              </a:spcBef>
              <a:buClr>
                <a:schemeClr val="accent3"/>
              </a:buClr>
              <a:buSzPct val="100000"/>
              <a:buFont typeface="Georgia"/>
              <a:buChar char="•"/>
            </a:pPr>
            <a:r>
              <a:rPr lang="en-US" sz="1200">
                <a:solidFill>
                  <a:schemeClr val="dk1"/>
                </a:solidFill>
                <a:latin typeface="Georgia"/>
                <a:ea typeface="Georgia"/>
                <a:cs typeface="Georgia"/>
                <a:sym typeface="Georgia"/>
              </a:rPr>
              <a:t>“For companies like Target, the exhaustive rendering of our conscious and unconscious patterns into data sets and algorithms has revolutionized what they know about us and, therefore, how precisely they can sell”</a:t>
            </a:r>
          </a:p>
          <a:p>
            <a:pPr marL="457200" lvl="0" indent="-304800" rtl="0">
              <a:spcBef>
                <a:spcPts val="300"/>
              </a:spcBef>
              <a:buClr>
                <a:schemeClr val="dk1"/>
              </a:buClr>
              <a:buSzPct val="100000"/>
              <a:buFont typeface="Georgia"/>
              <a:buChar char="•"/>
            </a:pPr>
            <a:r>
              <a:rPr lang="en-US" sz="1200">
                <a:solidFill>
                  <a:schemeClr val="dk1"/>
                </a:solidFill>
                <a:latin typeface="Georgia"/>
                <a:ea typeface="Georgia"/>
                <a:cs typeface="Georgia"/>
                <a:sym typeface="Georgia"/>
              </a:rPr>
              <a:t>Target collects data by assigning you a guest id</a:t>
            </a:r>
          </a:p>
          <a:p>
            <a:pPr marL="457200" lvl="0" indent="-304800">
              <a:spcBef>
                <a:spcPts val="300"/>
              </a:spcBef>
              <a:buClr>
                <a:schemeClr val="dk1"/>
              </a:buClr>
              <a:buSzPct val="100000"/>
              <a:buFont typeface="Georgia"/>
              <a:buChar char="•"/>
            </a:pPr>
            <a:r>
              <a:rPr lang="en-US" sz="1200">
                <a:solidFill>
                  <a:schemeClr val="dk1"/>
                </a:solidFill>
                <a:latin typeface="Georgia"/>
                <a:ea typeface="Georgia"/>
                <a:cs typeface="Georgia"/>
                <a:sym typeface="Georgia"/>
              </a:rPr>
              <a:t>every purchase you make/ survey taken/ anything is recorded and linked to your ID, target collects everything, every piece of data is important</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Shape 25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54" name="Shape 25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457200" lvl="0" indent="-304800" rtl="0">
              <a:spcBef>
                <a:spcPts val="300"/>
              </a:spcBef>
              <a:buClr>
                <a:schemeClr val="dk1"/>
              </a:buClr>
              <a:buFont typeface="Georgia"/>
              <a:buChar char="•"/>
            </a:pPr>
            <a:endParaRPr sz="1200">
              <a:solidFill>
                <a:schemeClr val="dk1"/>
              </a:solidFill>
              <a:latin typeface="Georgia"/>
              <a:ea typeface="Georgia"/>
              <a:cs typeface="Georgia"/>
              <a:sym typeface="Georgia"/>
            </a:endParaRPr>
          </a:p>
          <a:p>
            <a:pPr>
              <a:spcBef>
                <a:spcPts val="0"/>
              </a:spcBef>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Shape 25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60" name="Shape 26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Shape 26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67" name="Shape 26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Shape 27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73" name="Shape 27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Shape 27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80" name="Shape 28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Shape 28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86" name="Shape 28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Shape 12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23" name="Shape 12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Shape 29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92" name="Shape 29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Shape 29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98" name="Shape 29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US"/>
              <a:t>DDM: currently most data mining occurs where all the data is in one spot/warehouse</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Shape 3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04" name="Shape 30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Clr>
                <a:schemeClr val="dk1"/>
              </a:buClr>
              <a:buSzPct val="100000"/>
              <a:buFont typeface="Arial"/>
              <a:buNone/>
            </a:pPr>
            <a:r>
              <a:rPr lang="en-US">
                <a:solidFill>
                  <a:schemeClr val="dk1"/>
                </a:solidFill>
              </a:rPr>
              <a:t>					</a:t>
            </a:r>
          </a:p>
          <a:p>
            <a:pPr lvl="0" rtl="0">
              <a:spcBef>
                <a:spcPts val="0"/>
              </a:spcBef>
              <a:buClr>
                <a:schemeClr val="dk1"/>
              </a:buClr>
              <a:buSzPct val="110000"/>
              <a:buFont typeface="Arial"/>
              <a:buNone/>
            </a:pPr>
            <a:r>
              <a:rPr lang="en-US" sz="1000">
                <a:solidFill>
                  <a:schemeClr val="dk1"/>
                </a:solidFill>
                <a:latin typeface="Times New Roman"/>
                <a:ea typeface="Times New Roman"/>
                <a:cs typeface="Times New Roman"/>
                <a:sym typeface="Times New Roman"/>
              </a:rPr>
              <a:t>audio data mining: tedious and straining to concentrate on looking for patterns in a set of data: the idea is basically to use audio signals to indicate the patterns of data or to represent the features of data mining results. </a:t>
            </a:r>
          </a:p>
          <a:p>
            <a:pPr lvl="0" rtl="0">
              <a:spcBef>
                <a:spcPts val="0"/>
              </a:spcBef>
              <a:buClr>
                <a:schemeClr val="dk1"/>
              </a:buClr>
              <a:buSzPct val="100000"/>
              <a:buFont typeface="Arial"/>
              <a:buNone/>
            </a:pPr>
            <a:r>
              <a:rPr lang="en-US">
                <a:solidFill>
                  <a:schemeClr val="dk1"/>
                </a:solidFill>
              </a:rPr>
              <a:t>				</a:t>
            </a:r>
          </a:p>
          <a:p>
            <a:pPr lvl="0" rtl="0">
              <a:spcBef>
                <a:spcPts val="0"/>
              </a:spcBef>
              <a:buClr>
                <a:schemeClr val="dk1"/>
              </a:buClr>
              <a:buSzPct val="100000"/>
              <a:buFont typeface="Arial"/>
              <a:buNone/>
            </a:pPr>
            <a:r>
              <a:rPr lang="en-US">
                <a:solidFill>
                  <a:schemeClr val="dk1"/>
                </a:solidFill>
              </a:rPr>
              <a:t>			</a:t>
            </a:r>
          </a:p>
          <a:p>
            <a:pPr lvl="0" rtl="0">
              <a:spcBef>
                <a:spcPts val="0"/>
              </a:spcBef>
              <a:buClr>
                <a:schemeClr val="dk1"/>
              </a:buClr>
              <a:buSzPct val="100000"/>
              <a:buFont typeface="Arial"/>
              <a:buNone/>
            </a:pPr>
            <a:r>
              <a:rPr lang="en-US">
                <a:solidFill>
                  <a:schemeClr val="dk1"/>
                </a:solidFill>
              </a:rPr>
              <a:t>		</a:t>
            </a:r>
          </a:p>
          <a:p>
            <a:pPr>
              <a:spcBef>
                <a:spcPts val="0"/>
              </a:spcBef>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Shape 30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10" name="Shape 31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Shape 3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16" name="Shape 31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0" name="Shape 13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457200" lvl="0" indent="457200" rtl="0">
              <a:spcBef>
                <a:spcPts val="300"/>
              </a:spcBef>
              <a:buNone/>
            </a:pPr>
            <a:r>
              <a:rPr lang="en-US" sz="1200">
                <a:latin typeface="Georgia"/>
                <a:ea typeface="Georgia"/>
                <a:cs typeface="Georgia"/>
                <a:sym typeface="Georgia"/>
              </a:rPr>
              <a:t>Tailor products to consumers</a:t>
            </a:r>
          </a:p>
          <a:p>
            <a:pPr marL="914400" lvl="1" indent="-304800" rtl="0">
              <a:spcBef>
                <a:spcPts val="300"/>
              </a:spcBef>
              <a:buClr>
                <a:srgbClr val="000000"/>
              </a:buClr>
              <a:buSzPct val="100000"/>
              <a:buFont typeface="Georgia"/>
              <a:buChar char="▫"/>
            </a:pPr>
            <a:r>
              <a:rPr lang="en-US" sz="1200">
                <a:latin typeface="Georgia"/>
                <a:ea typeface="Georgia"/>
                <a:cs typeface="Georgia"/>
                <a:sym typeface="Georgia"/>
              </a:rPr>
              <a:t>Predict what consumers will buy in the future</a:t>
            </a:r>
          </a:p>
          <a:p>
            <a:pPr marL="914400" lvl="1" indent="-304800" rtl="0">
              <a:spcBef>
                <a:spcPts val="300"/>
              </a:spcBef>
              <a:buClr>
                <a:srgbClr val="000000"/>
              </a:buClr>
              <a:buSzPct val="100000"/>
              <a:buFont typeface="Georgia"/>
              <a:buChar char="▫"/>
            </a:pPr>
            <a:r>
              <a:rPr lang="en-US" sz="1200">
                <a:latin typeface="Georgia"/>
                <a:ea typeface="Georgia"/>
                <a:cs typeface="Georgia"/>
                <a:sym typeface="Georgia"/>
              </a:rPr>
              <a:t>Predict which consumers are likely to leave you for a competitor</a:t>
            </a:r>
          </a:p>
          <a:p>
            <a:pPr marL="914400" lvl="1" indent="-304800" rtl="0">
              <a:spcBef>
                <a:spcPts val="300"/>
              </a:spcBef>
              <a:buClr>
                <a:srgbClr val="000000"/>
              </a:buClr>
              <a:buSzPct val="100000"/>
              <a:buFont typeface="Georgia"/>
              <a:buChar char="▫"/>
            </a:pPr>
            <a:r>
              <a:rPr lang="en-US" sz="1200">
                <a:latin typeface="Georgia"/>
                <a:ea typeface="Georgia"/>
                <a:cs typeface="Georgia"/>
                <a:sym typeface="Georgia"/>
              </a:rPr>
              <a:t>Market basket analysis- predict which products are commonly purchased together</a:t>
            </a:r>
          </a:p>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43" name="Shape 14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49" name="Shape 14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Shape 15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55" name="Shape 15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61" name="Shape 1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23"/>
        <p:cNvGrpSpPr/>
        <p:nvPr/>
      </p:nvGrpSpPr>
      <p:grpSpPr>
        <a:xfrm>
          <a:off x="0" y="0"/>
          <a:ext cx="0" cy="0"/>
          <a:chOff x="0" y="0"/>
          <a:chExt cx="0" cy="0"/>
        </a:xfrm>
      </p:grpSpPr>
      <p:sp>
        <p:nvSpPr>
          <p:cNvPr id="24" name="Shape 24"/>
          <p:cNvSpPr/>
          <p:nvPr/>
        </p:nvSpPr>
        <p:spPr>
          <a:xfrm rot="10800000" flipH="1">
            <a:off x="5410182" y="3810000"/>
            <a:ext cx="3733819" cy="91087"/>
          </a:xfrm>
          <a:prstGeom prst="rect">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25" name="Shape 25"/>
          <p:cNvSpPr/>
          <p:nvPr/>
        </p:nvSpPr>
        <p:spPr>
          <a:xfrm rot="10800000" flipH="1">
            <a:off x="5410200" y="3897009"/>
            <a:ext cx="3733800" cy="192023"/>
          </a:xfrm>
          <a:prstGeom prst="rect">
            <a:avLst/>
          </a:prstGeom>
          <a:solidFill>
            <a:schemeClr val="accent2">
              <a:alpha val="4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26" name="Shape 26"/>
          <p:cNvSpPr/>
          <p:nvPr/>
        </p:nvSpPr>
        <p:spPr>
          <a:xfrm rot="10800000" flipH="1">
            <a:off x="5410200" y="4115166"/>
            <a:ext cx="3733800" cy="9143"/>
          </a:xfrm>
          <a:prstGeom prst="rect">
            <a:avLst/>
          </a:prstGeom>
          <a:solidFill>
            <a:schemeClr val="accent2">
              <a:alpha val="64705"/>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27" name="Shape 27"/>
          <p:cNvSpPr/>
          <p:nvPr/>
        </p:nvSpPr>
        <p:spPr>
          <a:xfrm rot="10800000" flipH="1">
            <a:off x="5410200" y="4164403"/>
            <a:ext cx="1965959" cy="18287"/>
          </a:xfrm>
          <a:prstGeom prst="rect">
            <a:avLst/>
          </a:prstGeom>
          <a:solidFill>
            <a:schemeClr val="accent2">
              <a:alpha val="60000"/>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28" name="Shape 28"/>
          <p:cNvSpPr/>
          <p:nvPr/>
        </p:nvSpPr>
        <p:spPr>
          <a:xfrm rot="10800000" flipH="1">
            <a:off x="5410200" y="4199572"/>
            <a:ext cx="1965959" cy="9143"/>
          </a:xfrm>
          <a:prstGeom prst="rect">
            <a:avLst/>
          </a:prstGeom>
          <a:solidFill>
            <a:schemeClr val="accent2">
              <a:alpha val="64705"/>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29" name="Shape 29"/>
          <p:cNvSpPr/>
          <p:nvPr/>
        </p:nvSpPr>
        <p:spPr>
          <a:xfrm>
            <a:off x="5410200" y="3962400"/>
            <a:ext cx="3063240" cy="27431"/>
          </a:xfrm>
          <a:prstGeom prst="roundRect">
            <a:avLst>
              <a:gd name="adj" fmla="val 16667"/>
            </a:avLst>
          </a:prstGeom>
          <a:solidFill>
            <a:schemeClr val="l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30" name="Shape 30"/>
          <p:cNvSpPr/>
          <p:nvPr/>
        </p:nvSpPr>
        <p:spPr>
          <a:xfrm>
            <a:off x="7376507" y="4060982"/>
            <a:ext cx="1600199" cy="36575"/>
          </a:xfrm>
          <a:prstGeom prst="roundRect">
            <a:avLst>
              <a:gd name="adj" fmla="val 16667"/>
            </a:avLst>
          </a:prstGeom>
          <a:solidFill>
            <a:schemeClr val="l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31" name="Shape 31"/>
          <p:cNvSpPr/>
          <p:nvPr/>
        </p:nvSpPr>
        <p:spPr>
          <a:xfrm>
            <a:off x="0" y="3649662"/>
            <a:ext cx="9144000" cy="244170"/>
          </a:xfrm>
          <a:prstGeom prst="rect">
            <a:avLst/>
          </a:prstGeom>
          <a:solidFill>
            <a:schemeClr val="accent2">
              <a:alpha val="4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32" name="Shape 32"/>
          <p:cNvSpPr/>
          <p:nvPr/>
        </p:nvSpPr>
        <p:spPr>
          <a:xfrm>
            <a:off x="0" y="3675526"/>
            <a:ext cx="9144001" cy="140677"/>
          </a:xfrm>
          <a:prstGeom prst="rect">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33" name="Shape 33"/>
          <p:cNvSpPr/>
          <p:nvPr/>
        </p:nvSpPr>
        <p:spPr>
          <a:xfrm rot="10800000" flipH="1">
            <a:off x="6414051" y="3643089"/>
            <a:ext cx="2729950" cy="248432"/>
          </a:xfrm>
          <a:prstGeom prst="rect">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34" name="Shape 34"/>
          <p:cNvSpPr/>
          <p:nvPr/>
        </p:nvSpPr>
        <p:spPr>
          <a:xfrm>
            <a:off x="0" y="0"/>
            <a:ext cx="9144000" cy="3701699"/>
          </a:xfrm>
          <a:prstGeom prst="rect">
            <a:avLst/>
          </a:prstGeom>
          <a:solidFill>
            <a:schemeClr val="dk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35" name="Shape 35"/>
          <p:cNvSpPr txBox="1">
            <a:spLocks noGrp="1"/>
          </p:cNvSpPr>
          <p:nvPr>
            <p:ph type="ctrTitle"/>
          </p:nvPr>
        </p:nvSpPr>
        <p:spPr>
          <a:xfrm>
            <a:off x="457200" y="2401886"/>
            <a:ext cx="8458200" cy="1470024"/>
          </a:xfrm>
          <a:prstGeom prst="rect">
            <a:avLst/>
          </a:prstGeom>
          <a:noFill/>
          <a:ln>
            <a:noFill/>
          </a:ln>
        </p:spPr>
        <p:txBody>
          <a:bodyPr lIns="91425" tIns="91425" rIns="91425" bIns="91425" anchor="b" anchorCtr="0"/>
          <a:lstStyle>
            <a:lvl1pPr marL="0" marR="0" indent="0" algn="l" rtl="0">
              <a:spcBef>
                <a:spcPts val="0"/>
              </a:spcBef>
              <a:buClr>
                <a:schemeClr val="lt1"/>
              </a:buClr>
              <a:buFont typeface="Trebuchet MS"/>
              <a:buNone/>
              <a:defRPr sz="4400" b="0" i="0" u="none" strike="noStrike" cap="none" baseline="0">
                <a:solidFill>
                  <a:schemeClr val="lt1"/>
                </a:solidFill>
                <a:latin typeface="Trebuchet MS"/>
                <a:ea typeface="Trebuchet MS"/>
                <a:cs typeface="Trebuchet MS"/>
                <a:sym typeface="Trebuchet MS"/>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36" name="Shape 36"/>
          <p:cNvSpPr txBox="1">
            <a:spLocks noGrp="1"/>
          </p:cNvSpPr>
          <p:nvPr>
            <p:ph type="subTitle" idx="1"/>
          </p:nvPr>
        </p:nvSpPr>
        <p:spPr>
          <a:xfrm>
            <a:off x="457200" y="3899937"/>
            <a:ext cx="4953000" cy="1752600"/>
          </a:xfrm>
          <a:prstGeom prst="rect">
            <a:avLst/>
          </a:prstGeom>
          <a:noFill/>
          <a:ln>
            <a:noFill/>
          </a:ln>
        </p:spPr>
        <p:txBody>
          <a:bodyPr lIns="91425" tIns="91425" rIns="91425" bIns="91425" anchor="t" anchorCtr="0"/>
          <a:lstStyle>
            <a:lvl1pPr marL="64008" marR="0" indent="-507" algn="l" rtl="0">
              <a:spcBef>
                <a:spcPts val="300"/>
              </a:spcBef>
              <a:buClr>
                <a:schemeClr val="accent3"/>
              </a:buClr>
              <a:buFont typeface="Georgia"/>
              <a:buNone/>
              <a:defRPr sz="2400" b="0" i="0" u="none" strike="noStrike" cap="none" baseline="0">
                <a:solidFill>
                  <a:schemeClr val="dk2"/>
                </a:solidFill>
                <a:latin typeface="Georgia"/>
                <a:ea typeface="Georgia"/>
                <a:cs typeface="Georgia"/>
                <a:sym typeface="Georgia"/>
              </a:defRPr>
            </a:lvl1pPr>
            <a:lvl2pPr marL="457200" marR="0" indent="0" algn="ctr" rtl="0">
              <a:spcBef>
                <a:spcPts val="300"/>
              </a:spcBef>
              <a:buClr>
                <a:schemeClr val="accent2"/>
              </a:buClr>
              <a:buFont typeface="Georgia"/>
              <a:buNone/>
              <a:defRPr sz="2600" b="0" i="0" u="none" strike="noStrike" cap="none" baseline="0">
                <a:solidFill>
                  <a:schemeClr val="accent2"/>
                </a:solidFill>
                <a:latin typeface="Georgia"/>
                <a:ea typeface="Georgia"/>
                <a:cs typeface="Georgia"/>
                <a:sym typeface="Georgia"/>
              </a:defRPr>
            </a:lvl2pPr>
            <a:lvl3pPr marL="914400" marR="0" indent="0" algn="ctr" rtl="0">
              <a:spcBef>
                <a:spcPts val="300"/>
              </a:spcBef>
              <a:buClr>
                <a:schemeClr val="accent1"/>
              </a:buClr>
              <a:buFont typeface="Noto Symbol"/>
              <a:buNone/>
              <a:defRPr sz="2400" b="0" i="0" u="none" strike="noStrike" cap="none" baseline="0">
                <a:solidFill>
                  <a:schemeClr val="accent1"/>
                </a:solidFill>
                <a:latin typeface="Georgia"/>
                <a:ea typeface="Georgia"/>
                <a:cs typeface="Georgia"/>
                <a:sym typeface="Georgia"/>
              </a:defRPr>
            </a:lvl3pPr>
            <a:lvl4pPr marL="1371600" marR="0" indent="0" algn="ctr" rtl="0">
              <a:spcBef>
                <a:spcPts val="300"/>
              </a:spcBef>
              <a:buClr>
                <a:schemeClr val="accent1"/>
              </a:buClr>
              <a:buFont typeface="Noto Symbol"/>
              <a:buNone/>
              <a:defRPr sz="2200" b="0" i="0" u="none" strike="noStrike" cap="none" baseline="0">
                <a:solidFill>
                  <a:schemeClr val="accent1"/>
                </a:solidFill>
                <a:latin typeface="Georgia"/>
                <a:ea typeface="Georgia"/>
                <a:cs typeface="Georgia"/>
                <a:sym typeface="Georgia"/>
              </a:defRPr>
            </a:lvl4pPr>
            <a:lvl5pPr marL="1828800" marR="0" indent="0" algn="ctr" rtl="0">
              <a:spcBef>
                <a:spcPts val="300"/>
              </a:spcBef>
              <a:buClr>
                <a:schemeClr val="accent3"/>
              </a:buClr>
              <a:buFont typeface="Georgia"/>
              <a:buNone/>
              <a:defRPr sz="2000" b="0" i="0" u="none" strike="noStrike" cap="none" baseline="0">
                <a:solidFill>
                  <a:schemeClr val="accent3"/>
                </a:solidFill>
                <a:latin typeface="Georgia"/>
                <a:ea typeface="Georgia"/>
                <a:cs typeface="Georgia"/>
                <a:sym typeface="Georgia"/>
              </a:defRPr>
            </a:lvl5pPr>
            <a:lvl6pPr marL="2286000" marR="0" indent="0" algn="ctr" rtl="0">
              <a:spcBef>
                <a:spcPts val="300"/>
              </a:spcBef>
              <a:buClr>
                <a:schemeClr val="accent3"/>
              </a:buClr>
              <a:buFont typeface="Georgia"/>
              <a:buNone/>
              <a:defRPr sz="1800" b="0" i="0" u="none" strike="noStrike" cap="none" baseline="0">
                <a:solidFill>
                  <a:schemeClr val="accent3"/>
                </a:solidFill>
                <a:latin typeface="Georgia"/>
                <a:ea typeface="Georgia"/>
                <a:cs typeface="Georgia"/>
                <a:sym typeface="Georgia"/>
              </a:defRPr>
            </a:lvl6pPr>
            <a:lvl7pPr marL="2743200" marR="0" indent="0" algn="ctr" rtl="0">
              <a:spcBef>
                <a:spcPts val="300"/>
              </a:spcBef>
              <a:buClr>
                <a:schemeClr val="accent3"/>
              </a:buClr>
              <a:buFont typeface="Georgia"/>
              <a:buNone/>
              <a:defRPr sz="1600" b="0" i="0" u="none" strike="noStrike" cap="none" baseline="0">
                <a:solidFill>
                  <a:schemeClr val="accent3"/>
                </a:solidFill>
                <a:latin typeface="Georgia"/>
                <a:ea typeface="Georgia"/>
                <a:cs typeface="Georgia"/>
                <a:sym typeface="Georgia"/>
              </a:defRPr>
            </a:lvl7pPr>
            <a:lvl8pPr marL="3200400" marR="0" indent="0" algn="ctr" rtl="0">
              <a:spcBef>
                <a:spcPts val="300"/>
              </a:spcBef>
              <a:buClr>
                <a:schemeClr val="accent3"/>
              </a:buClr>
              <a:buFont typeface="Georgia"/>
              <a:buNone/>
              <a:defRPr sz="1500" b="0" i="0" u="none" strike="noStrike" cap="none" baseline="0">
                <a:solidFill>
                  <a:schemeClr val="accent3"/>
                </a:solidFill>
                <a:latin typeface="Georgia"/>
                <a:ea typeface="Georgia"/>
                <a:cs typeface="Georgia"/>
                <a:sym typeface="Georgia"/>
              </a:defRPr>
            </a:lvl8pPr>
            <a:lvl9pPr marL="3657600" marR="0" indent="0" algn="ctr" rtl="0">
              <a:spcBef>
                <a:spcPts val="300"/>
              </a:spcBef>
              <a:buClr>
                <a:schemeClr val="accent3"/>
              </a:buClr>
              <a:buFont typeface="Georgia"/>
              <a:buNone/>
              <a:defRPr sz="1400" b="0" i="0" u="none" strike="noStrike" cap="none" baseline="0">
                <a:solidFill>
                  <a:schemeClr val="accent3"/>
                </a:solidFill>
                <a:latin typeface="Georgia"/>
                <a:ea typeface="Georgia"/>
                <a:cs typeface="Georgia"/>
                <a:sym typeface="Georgia"/>
              </a:defRPr>
            </a:lvl9pPr>
          </a:lstStyle>
          <a:p>
            <a:endParaRPr/>
          </a:p>
        </p:txBody>
      </p:sp>
      <p:sp>
        <p:nvSpPr>
          <p:cNvPr id="37" name="Shape 37"/>
          <p:cNvSpPr txBox="1">
            <a:spLocks noGrp="1"/>
          </p:cNvSpPr>
          <p:nvPr>
            <p:ph type="dt" idx="10"/>
          </p:nvPr>
        </p:nvSpPr>
        <p:spPr>
          <a:xfrm>
            <a:off x="6705600" y="4206239"/>
            <a:ext cx="960119" cy="457200"/>
          </a:xfrm>
          <a:prstGeom prst="rect">
            <a:avLst/>
          </a:prstGeom>
          <a:noFill/>
          <a:ln>
            <a:noFill/>
          </a:ln>
        </p:spPr>
        <p:txBody>
          <a:bodyPr lIns="91425" tIns="91425" rIns="91425" bIns="91425" anchor="t" anchorCtr="0"/>
          <a:lstStyle>
            <a:lvl1pPr marL="0" marR="0" indent="0" algn="l" rtl="0">
              <a:spcBef>
                <a:spcPts val="0"/>
              </a:spcBef>
              <a:defRPr sz="800" b="0" i="0" u="none" strike="noStrike" cap="none" baseline="0">
                <a:solidFill>
                  <a:schemeClr val="accent2"/>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38" name="Shape 38"/>
          <p:cNvSpPr txBox="1">
            <a:spLocks noGrp="1"/>
          </p:cNvSpPr>
          <p:nvPr>
            <p:ph type="ftr" idx="11"/>
          </p:nvPr>
        </p:nvSpPr>
        <p:spPr>
          <a:xfrm>
            <a:off x="5410200" y="4205287"/>
            <a:ext cx="1295400" cy="457200"/>
          </a:xfrm>
          <a:prstGeom prst="rect">
            <a:avLst/>
          </a:prstGeom>
          <a:noFill/>
          <a:ln>
            <a:noFill/>
          </a:ln>
        </p:spPr>
        <p:txBody>
          <a:bodyPr lIns="91425" tIns="91425" rIns="91425" bIns="91425" anchor="t" anchorCtr="0"/>
          <a:lstStyle>
            <a:lvl1pPr marL="0" marR="0" indent="0" algn="r" rtl="0">
              <a:spcBef>
                <a:spcPts val="0"/>
              </a:spcBef>
              <a:defRPr sz="800" b="0" i="0" u="none" strike="noStrike" cap="none" baseline="0">
                <a:solidFill>
                  <a:schemeClr val="accent2"/>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39" name="Shape 39"/>
          <p:cNvSpPr txBox="1">
            <a:spLocks noGrp="1"/>
          </p:cNvSpPr>
          <p:nvPr>
            <p:ph type="sldNum" idx="12"/>
          </p:nvPr>
        </p:nvSpPr>
        <p:spPr>
          <a:xfrm>
            <a:off x="8320088" y="1135"/>
            <a:ext cx="747711" cy="365759"/>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800" b="0" i="0" u="none" strike="noStrike" cap="none" baseline="0">
                <a:solidFill>
                  <a:schemeClr val="lt1"/>
                </a:solidFill>
                <a:latin typeface="Georgia"/>
                <a:ea typeface="Georgia"/>
                <a:cs typeface="Georgia"/>
                <a:sym typeface="Georgia"/>
              </a:rPr>
              <a:t>‹#›</a:t>
            </a:fld>
            <a:endParaRPr lang="en-US" sz="1800" b="0" i="0" u="none" strike="noStrike" cap="none" baseline="0">
              <a:solidFill>
                <a:schemeClr val="lt1"/>
              </a:solidFill>
              <a:latin typeface="Georgia"/>
              <a:ea typeface="Georgia"/>
              <a:cs typeface="Georgia"/>
              <a:sym typeface="Georgia"/>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91"/>
        <p:cNvGrpSpPr/>
        <p:nvPr/>
      </p:nvGrpSpPr>
      <p:grpSpPr>
        <a:xfrm>
          <a:off x="0" y="0"/>
          <a:ext cx="0" cy="0"/>
          <a:chOff x="0" y="0"/>
          <a:chExt cx="0" cy="0"/>
        </a:xfrm>
      </p:grpSpPr>
      <p:sp>
        <p:nvSpPr>
          <p:cNvPr id="92" name="Shape 92"/>
          <p:cNvSpPr txBox="1">
            <a:spLocks noGrp="1"/>
          </p:cNvSpPr>
          <p:nvPr>
            <p:ph type="title"/>
          </p:nvPr>
        </p:nvSpPr>
        <p:spPr>
          <a:xfrm>
            <a:off x="457200" y="1143000"/>
            <a:ext cx="8229600" cy="1066799"/>
          </a:xfrm>
          <a:prstGeom prst="rect">
            <a:avLst/>
          </a:prstGeom>
          <a:noFill/>
          <a:ln>
            <a:noFill/>
          </a:ln>
        </p:spPr>
        <p:txBody>
          <a:bodyPr lIns="91425" tIns="91425" rIns="91425" bIns="91425" anchor="ctr" anchorCtr="0"/>
          <a:lstStyle>
            <a:lvl1pPr algn="l" rtl="0">
              <a:spcBef>
                <a:spcPts val="0"/>
              </a:spcBef>
              <a:buClr>
                <a:schemeClr val="dk2"/>
              </a:buClr>
              <a:buFont typeface="Trebuchet MS"/>
              <a:buNone/>
              <a:defRPr sz="4000">
                <a:solidFill>
                  <a:schemeClr val="dk2"/>
                </a:solidFill>
                <a:latin typeface="Trebuchet MS"/>
                <a:ea typeface="Trebuchet MS"/>
                <a:cs typeface="Trebuchet MS"/>
                <a:sym typeface="Trebuchet MS"/>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93" name="Shape 93"/>
          <p:cNvSpPr txBox="1">
            <a:spLocks noGrp="1"/>
          </p:cNvSpPr>
          <p:nvPr>
            <p:ph type="body" idx="1"/>
          </p:nvPr>
        </p:nvSpPr>
        <p:spPr>
          <a:xfrm rot="5400000">
            <a:off x="2409443" y="297179"/>
            <a:ext cx="4325112" cy="8229600"/>
          </a:xfrm>
          <a:prstGeom prst="rect">
            <a:avLst/>
          </a:prstGeom>
          <a:noFill/>
          <a:ln>
            <a:noFill/>
          </a:ln>
        </p:spPr>
        <p:txBody>
          <a:bodyPr lIns="91425" tIns="91425" rIns="91425" bIns="91425" anchor="t" anchorCtr="0"/>
          <a:lstStyle>
            <a:lvl1pPr marL="365760" indent="-86359" algn="l" rtl="0">
              <a:spcBef>
                <a:spcPts val="300"/>
              </a:spcBef>
              <a:buClr>
                <a:schemeClr val="accent3"/>
              </a:buClr>
              <a:buFont typeface="Georgia"/>
              <a:buChar char="•"/>
              <a:defRPr sz="2800">
                <a:solidFill>
                  <a:schemeClr val="dk1"/>
                </a:solidFill>
                <a:latin typeface="Georgia"/>
                <a:ea typeface="Georgia"/>
                <a:cs typeface="Georgia"/>
                <a:sym typeface="Georgia"/>
              </a:defRPr>
            </a:lvl1pPr>
            <a:lvl2pPr marL="658368" indent="-86868" algn="l" rtl="0">
              <a:spcBef>
                <a:spcPts val="300"/>
              </a:spcBef>
              <a:buClr>
                <a:schemeClr val="accent2"/>
              </a:buClr>
              <a:buFont typeface="Georgia"/>
              <a:buChar char="▫"/>
              <a:defRPr sz="2600">
                <a:solidFill>
                  <a:schemeClr val="accent2"/>
                </a:solidFill>
                <a:latin typeface="Georgia"/>
                <a:ea typeface="Georgia"/>
                <a:cs typeface="Georgia"/>
                <a:sym typeface="Georgia"/>
              </a:defRPr>
            </a:lvl2pPr>
            <a:lvl3pPr marL="923544" indent="-72644" algn="l" rtl="0">
              <a:spcBef>
                <a:spcPts val="300"/>
              </a:spcBef>
              <a:buClr>
                <a:schemeClr val="accent1"/>
              </a:buClr>
              <a:buFont typeface="Noto Symbol"/>
              <a:buChar char="⚫"/>
              <a:defRPr sz="2400">
                <a:solidFill>
                  <a:schemeClr val="accent1"/>
                </a:solidFill>
                <a:latin typeface="Georgia"/>
                <a:ea typeface="Georgia"/>
                <a:cs typeface="Georgia"/>
                <a:sym typeface="Georgia"/>
              </a:defRPr>
            </a:lvl3pPr>
            <a:lvl4pPr marL="1179576" indent="-61975" algn="l" rtl="0">
              <a:spcBef>
                <a:spcPts val="300"/>
              </a:spcBef>
              <a:buClr>
                <a:schemeClr val="accent1"/>
              </a:buClr>
              <a:buFont typeface="Noto Symbol"/>
              <a:buChar char="⚫"/>
              <a:defRPr sz="2200">
                <a:solidFill>
                  <a:schemeClr val="accent1"/>
                </a:solidFill>
                <a:latin typeface="Georgia"/>
                <a:ea typeface="Georgia"/>
                <a:cs typeface="Georgia"/>
                <a:sym typeface="Georgia"/>
              </a:defRPr>
            </a:lvl4pPr>
            <a:lvl5pPr marL="1389888" indent="-56388" algn="l" rtl="0">
              <a:spcBef>
                <a:spcPts val="300"/>
              </a:spcBef>
              <a:buClr>
                <a:schemeClr val="accent3"/>
              </a:buClr>
              <a:buFont typeface="Georgia"/>
              <a:buChar char="▫"/>
              <a:defRPr sz="2000">
                <a:solidFill>
                  <a:schemeClr val="accent3"/>
                </a:solidFill>
                <a:latin typeface="Georgia"/>
                <a:ea typeface="Georgia"/>
                <a:cs typeface="Georgia"/>
                <a:sym typeface="Georgia"/>
              </a:defRPr>
            </a:lvl5pPr>
            <a:lvl6pPr marL="1609344" indent="-72644" algn="l" rtl="0">
              <a:spcBef>
                <a:spcPts val="300"/>
              </a:spcBef>
              <a:buClr>
                <a:schemeClr val="accent3"/>
              </a:buClr>
              <a:buFont typeface="Georgia"/>
              <a:buChar char="▫"/>
              <a:defRPr sz="1800">
                <a:solidFill>
                  <a:schemeClr val="accent3"/>
                </a:solidFill>
                <a:latin typeface="Georgia"/>
                <a:ea typeface="Georgia"/>
                <a:cs typeface="Georgia"/>
                <a:sym typeface="Georgia"/>
              </a:defRPr>
            </a:lvl6pPr>
            <a:lvl7pPr marL="1828800" indent="-88900" algn="l" rtl="0">
              <a:spcBef>
                <a:spcPts val="300"/>
              </a:spcBef>
              <a:buClr>
                <a:schemeClr val="accent3"/>
              </a:buClr>
              <a:buFont typeface="Georgia"/>
              <a:buChar char="▫"/>
              <a:defRPr sz="1600">
                <a:solidFill>
                  <a:schemeClr val="accent3"/>
                </a:solidFill>
                <a:latin typeface="Georgia"/>
                <a:ea typeface="Georgia"/>
                <a:cs typeface="Georgia"/>
                <a:sym typeface="Georgia"/>
              </a:defRPr>
            </a:lvl7pPr>
            <a:lvl8pPr marL="2029968" indent="-93217" algn="l" rtl="0">
              <a:spcBef>
                <a:spcPts val="300"/>
              </a:spcBef>
              <a:buClr>
                <a:schemeClr val="accent3"/>
              </a:buClr>
              <a:buFont typeface="Georgia"/>
              <a:buChar char="◦"/>
              <a:defRPr sz="1500">
                <a:solidFill>
                  <a:schemeClr val="accent3"/>
                </a:solidFill>
                <a:latin typeface="Georgia"/>
                <a:ea typeface="Georgia"/>
                <a:cs typeface="Georgia"/>
                <a:sym typeface="Georgia"/>
              </a:defRPr>
            </a:lvl8pPr>
            <a:lvl9pPr marL="2240280" indent="-93979" algn="l" rtl="0">
              <a:spcBef>
                <a:spcPts val="300"/>
              </a:spcBef>
              <a:buClr>
                <a:schemeClr val="accent3"/>
              </a:buClr>
              <a:buFont typeface="Georgia"/>
              <a:buChar char="◦"/>
              <a:defRPr sz="1400" baseline="0">
                <a:solidFill>
                  <a:schemeClr val="accent3"/>
                </a:solidFill>
                <a:latin typeface="Georgia"/>
                <a:ea typeface="Georgia"/>
                <a:cs typeface="Georgia"/>
                <a:sym typeface="Georgia"/>
              </a:defRPr>
            </a:lvl9pPr>
          </a:lstStyle>
          <a:p>
            <a:endParaRPr/>
          </a:p>
        </p:txBody>
      </p:sp>
      <p:sp>
        <p:nvSpPr>
          <p:cNvPr id="94" name="Shape 94"/>
          <p:cNvSpPr txBox="1">
            <a:spLocks noGrp="1"/>
          </p:cNvSpPr>
          <p:nvPr>
            <p:ph type="dt" idx="10"/>
          </p:nvPr>
        </p:nvSpPr>
        <p:spPr>
          <a:xfrm>
            <a:off x="6586535" y="612647"/>
            <a:ext cx="957264" cy="457200"/>
          </a:xfrm>
          <a:prstGeom prst="rect">
            <a:avLst/>
          </a:prstGeom>
          <a:noFill/>
          <a:ln>
            <a:noFill/>
          </a:ln>
        </p:spPr>
        <p:txBody>
          <a:bodyPr lIns="91425" tIns="91425" rIns="91425" bIns="91425" anchor="t" anchorCtr="0"/>
          <a:lstStyle>
            <a:lvl1pPr marL="0" marR="0" indent="0" algn="l" rtl="0">
              <a:spcBef>
                <a:spcPts val="0"/>
              </a:spcBef>
              <a:defRPr sz="800" b="0" i="0" u="none" strike="noStrike" cap="none" baseline="0">
                <a:solidFill>
                  <a:schemeClr val="accent2"/>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95" name="Shape 95"/>
          <p:cNvSpPr txBox="1">
            <a:spLocks noGrp="1"/>
          </p:cNvSpPr>
          <p:nvPr>
            <p:ph type="ftr" idx="11"/>
          </p:nvPr>
        </p:nvSpPr>
        <p:spPr>
          <a:xfrm>
            <a:off x="5257800" y="612647"/>
            <a:ext cx="1325880" cy="457200"/>
          </a:xfrm>
          <a:prstGeom prst="rect">
            <a:avLst/>
          </a:prstGeom>
          <a:noFill/>
          <a:ln>
            <a:noFill/>
          </a:ln>
        </p:spPr>
        <p:txBody>
          <a:bodyPr lIns="91425" tIns="91425" rIns="91425" bIns="91425" anchor="t" anchorCtr="0"/>
          <a:lstStyle>
            <a:lvl1pPr marL="0" marR="0" indent="0" algn="r" rtl="0">
              <a:spcBef>
                <a:spcPts val="0"/>
              </a:spcBef>
              <a:defRPr sz="800" b="0" i="0" u="none" strike="noStrike" cap="none" baseline="0">
                <a:solidFill>
                  <a:schemeClr val="accent2"/>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96" name="Shape 96"/>
          <p:cNvSpPr txBox="1">
            <a:spLocks noGrp="1"/>
          </p:cNvSpPr>
          <p:nvPr>
            <p:ph type="sldNum" idx="12"/>
          </p:nvPr>
        </p:nvSpPr>
        <p:spPr>
          <a:xfrm>
            <a:off x="8174735" y="2271"/>
            <a:ext cx="762000" cy="365759"/>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800" b="0" i="0" u="none" strike="noStrike" cap="none" baseline="0">
                <a:solidFill>
                  <a:srgbClr val="FFFFFF"/>
                </a:solidFill>
                <a:latin typeface="Georgia"/>
                <a:ea typeface="Georgia"/>
                <a:cs typeface="Georgia"/>
                <a:sym typeface="Georgia"/>
              </a:rPr>
              <a:t>‹#›</a:t>
            </a:fld>
            <a:endParaRPr lang="en-US" sz="1800" b="0" i="0" u="none" strike="noStrike" cap="none" baseline="0">
              <a:solidFill>
                <a:srgbClr val="FFFFFF"/>
              </a:solidFill>
              <a:latin typeface="Georgia"/>
              <a:ea typeface="Georgia"/>
              <a:cs typeface="Georgia"/>
              <a:sym typeface="Georgia"/>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97"/>
        <p:cNvGrpSpPr/>
        <p:nvPr/>
      </p:nvGrpSpPr>
      <p:grpSpPr>
        <a:xfrm>
          <a:off x="0" y="0"/>
          <a:ext cx="0" cy="0"/>
          <a:chOff x="0" y="0"/>
          <a:chExt cx="0" cy="0"/>
        </a:xfrm>
      </p:grpSpPr>
      <p:sp>
        <p:nvSpPr>
          <p:cNvPr id="98" name="Shape 98"/>
          <p:cNvSpPr txBox="1">
            <a:spLocks noGrp="1"/>
          </p:cNvSpPr>
          <p:nvPr>
            <p:ph type="title"/>
          </p:nvPr>
        </p:nvSpPr>
        <p:spPr>
          <a:xfrm rot="5400000">
            <a:off x="4991100" y="2933699"/>
            <a:ext cx="5486399" cy="1904999"/>
          </a:xfrm>
          <a:prstGeom prst="rect">
            <a:avLst/>
          </a:prstGeom>
          <a:noFill/>
          <a:ln>
            <a:noFill/>
          </a:ln>
        </p:spPr>
        <p:txBody>
          <a:bodyPr lIns="91425" tIns="91425" rIns="91425" bIns="91425" anchor="ctr" anchorCtr="0"/>
          <a:lstStyle>
            <a:lvl1pPr algn="l" rtl="0">
              <a:spcBef>
                <a:spcPts val="0"/>
              </a:spcBef>
              <a:buClr>
                <a:schemeClr val="dk2"/>
              </a:buClr>
              <a:buFont typeface="Trebuchet MS"/>
              <a:buNone/>
              <a:defRPr sz="4000">
                <a:solidFill>
                  <a:schemeClr val="dk2"/>
                </a:solidFill>
                <a:latin typeface="Trebuchet MS"/>
                <a:ea typeface="Trebuchet MS"/>
                <a:cs typeface="Trebuchet MS"/>
                <a:sym typeface="Trebuchet MS"/>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99" name="Shape 99"/>
          <p:cNvSpPr txBox="1">
            <a:spLocks noGrp="1"/>
          </p:cNvSpPr>
          <p:nvPr>
            <p:ph type="body" idx="1"/>
          </p:nvPr>
        </p:nvSpPr>
        <p:spPr>
          <a:xfrm rot="5400000">
            <a:off x="838200" y="762000"/>
            <a:ext cx="5486399" cy="6248399"/>
          </a:xfrm>
          <a:prstGeom prst="rect">
            <a:avLst/>
          </a:prstGeom>
          <a:noFill/>
          <a:ln>
            <a:noFill/>
          </a:ln>
        </p:spPr>
        <p:txBody>
          <a:bodyPr lIns="91425" tIns="91425" rIns="91425" bIns="91425" anchor="t" anchorCtr="0"/>
          <a:lstStyle>
            <a:lvl1pPr marL="365760" indent="-86359" algn="l" rtl="0">
              <a:spcBef>
                <a:spcPts val="300"/>
              </a:spcBef>
              <a:buClr>
                <a:schemeClr val="accent3"/>
              </a:buClr>
              <a:buFont typeface="Georgia"/>
              <a:buChar char="•"/>
              <a:defRPr sz="2800">
                <a:solidFill>
                  <a:schemeClr val="dk1"/>
                </a:solidFill>
                <a:latin typeface="Georgia"/>
                <a:ea typeface="Georgia"/>
                <a:cs typeface="Georgia"/>
                <a:sym typeface="Georgia"/>
              </a:defRPr>
            </a:lvl1pPr>
            <a:lvl2pPr marL="658368" indent="-86868" algn="l" rtl="0">
              <a:spcBef>
                <a:spcPts val="300"/>
              </a:spcBef>
              <a:buClr>
                <a:schemeClr val="accent2"/>
              </a:buClr>
              <a:buFont typeface="Georgia"/>
              <a:buChar char="▫"/>
              <a:defRPr sz="2600">
                <a:solidFill>
                  <a:schemeClr val="accent2"/>
                </a:solidFill>
                <a:latin typeface="Georgia"/>
                <a:ea typeface="Georgia"/>
                <a:cs typeface="Georgia"/>
                <a:sym typeface="Georgia"/>
              </a:defRPr>
            </a:lvl2pPr>
            <a:lvl3pPr marL="923544" indent="-72644" algn="l" rtl="0">
              <a:spcBef>
                <a:spcPts val="300"/>
              </a:spcBef>
              <a:buClr>
                <a:schemeClr val="accent1"/>
              </a:buClr>
              <a:buFont typeface="Noto Symbol"/>
              <a:buChar char="⚫"/>
              <a:defRPr sz="2400">
                <a:solidFill>
                  <a:schemeClr val="accent1"/>
                </a:solidFill>
                <a:latin typeface="Georgia"/>
                <a:ea typeface="Georgia"/>
                <a:cs typeface="Georgia"/>
                <a:sym typeface="Georgia"/>
              </a:defRPr>
            </a:lvl3pPr>
            <a:lvl4pPr marL="1179576" indent="-61975" algn="l" rtl="0">
              <a:spcBef>
                <a:spcPts val="300"/>
              </a:spcBef>
              <a:buClr>
                <a:schemeClr val="accent1"/>
              </a:buClr>
              <a:buFont typeface="Noto Symbol"/>
              <a:buChar char="⚫"/>
              <a:defRPr sz="2200">
                <a:solidFill>
                  <a:schemeClr val="accent1"/>
                </a:solidFill>
                <a:latin typeface="Georgia"/>
                <a:ea typeface="Georgia"/>
                <a:cs typeface="Georgia"/>
                <a:sym typeface="Georgia"/>
              </a:defRPr>
            </a:lvl4pPr>
            <a:lvl5pPr marL="1389888" indent="-56388" algn="l" rtl="0">
              <a:spcBef>
                <a:spcPts val="300"/>
              </a:spcBef>
              <a:buClr>
                <a:schemeClr val="accent3"/>
              </a:buClr>
              <a:buFont typeface="Georgia"/>
              <a:buChar char="▫"/>
              <a:defRPr sz="2000">
                <a:solidFill>
                  <a:schemeClr val="accent3"/>
                </a:solidFill>
                <a:latin typeface="Georgia"/>
                <a:ea typeface="Georgia"/>
                <a:cs typeface="Georgia"/>
                <a:sym typeface="Georgia"/>
              </a:defRPr>
            </a:lvl5pPr>
            <a:lvl6pPr marL="1609344" indent="-72644" algn="l" rtl="0">
              <a:spcBef>
                <a:spcPts val="300"/>
              </a:spcBef>
              <a:buClr>
                <a:schemeClr val="accent3"/>
              </a:buClr>
              <a:buFont typeface="Georgia"/>
              <a:buChar char="▫"/>
              <a:defRPr sz="1800">
                <a:solidFill>
                  <a:schemeClr val="accent3"/>
                </a:solidFill>
                <a:latin typeface="Georgia"/>
                <a:ea typeface="Georgia"/>
                <a:cs typeface="Georgia"/>
                <a:sym typeface="Georgia"/>
              </a:defRPr>
            </a:lvl6pPr>
            <a:lvl7pPr marL="1828800" indent="-88900" algn="l" rtl="0">
              <a:spcBef>
                <a:spcPts val="300"/>
              </a:spcBef>
              <a:buClr>
                <a:schemeClr val="accent3"/>
              </a:buClr>
              <a:buFont typeface="Georgia"/>
              <a:buChar char="▫"/>
              <a:defRPr sz="1600">
                <a:solidFill>
                  <a:schemeClr val="accent3"/>
                </a:solidFill>
                <a:latin typeface="Georgia"/>
                <a:ea typeface="Georgia"/>
                <a:cs typeface="Georgia"/>
                <a:sym typeface="Georgia"/>
              </a:defRPr>
            </a:lvl7pPr>
            <a:lvl8pPr marL="2029968" indent="-93217" algn="l" rtl="0">
              <a:spcBef>
                <a:spcPts val="300"/>
              </a:spcBef>
              <a:buClr>
                <a:schemeClr val="accent3"/>
              </a:buClr>
              <a:buFont typeface="Georgia"/>
              <a:buChar char="◦"/>
              <a:defRPr sz="1500">
                <a:solidFill>
                  <a:schemeClr val="accent3"/>
                </a:solidFill>
                <a:latin typeface="Georgia"/>
                <a:ea typeface="Georgia"/>
                <a:cs typeface="Georgia"/>
                <a:sym typeface="Georgia"/>
              </a:defRPr>
            </a:lvl8pPr>
            <a:lvl9pPr marL="2240280" indent="-93979" algn="l" rtl="0">
              <a:spcBef>
                <a:spcPts val="300"/>
              </a:spcBef>
              <a:buClr>
                <a:schemeClr val="accent3"/>
              </a:buClr>
              <a:buFont typeface="Georgia"/>
              <a:buChar char="◦"/>
              <a:defRPr sz="1400" baseline="0">
                <a:solidFill>
                  <a:schemeClr val="accent3"/>
                </a:solidFill>
                <a:latin typeface="Georgia"/>
                <a:ea typeface="Georgia"/>
                <a:cs typeface="Georgia"/>
                <a:sym typeface="Georgia"/>
              </a:defRPr>
            </a:lvl9pPr>
          </a:lstStyle>
          <a:p>
            <a:endParaRPr/>
          </a:p>
        </p:txBody>
      </p:sp>
      <p:sp>
        <p:nvSpPr>
          <p:cNvPr id="100" name="Shape 100"/>
          <p:cNvSpPr txBox="1">
            <a:spLocks noGrp="1"/>
          </p:cNvSpPr>
          <p:nvPr>
            <p:ph type="dt" idx="10"/>
          </p:nvPr>
        </p:nvSpPr>
        <p:spPr>
          <a:xfrm>
            <a:off x="6586535" y="612647"/>
            <a:ext cx="957264" cy="457200"/>
          </a:xfrm>
          <a:prstGeom prst="rect">
            <a:avLst/>
          </a:prstGeom>
          <a:noFill/>
          <a:ln>
            <a:noFill/>
          </a:ln>
        </p:spPr>
        <p:txBody>
          <a:bodyPr lIns="91425" tIns="91425" rIns="91425" bIns="91425" anchor="t" anchorCtr="0"/>
          <a:lstStyle>
            <a:lvl1pPr marL="0" marR="0" indent="0" algn="l" rtl="0">
              <a:spcBef>
                <a:spcPts val="0"/>
              </a:spcBef>
              <a:defRPr sz="800" b="0" i="0" u="none" strike="noStrike" cap="none" baseline="0">
                <a:solidFill>
                  <a:schemeClr val="accent2"/>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101" name="Shape 101"/>
          <p:cNvSpPr txBox="1">
            <a:spLocks noGrp="1"/>
          </p:cNvSpPr>
          <p:nvPr>
            <p:ph type="ftr" idx="11"/>
          </p:nvPr>
        </p:nvSpPr>
        <p:spPr>
          <a:xfrm>
            <a:off x="5257800" y="612647"/>
            <a:ext cx="1325880" cy="457200"/>
          </a:xfrm>
          <a:prstGeom prst="rect">
            <a:avLst/>
          </a:prstGeom>
          <a:noFill/>
          <a:ln>
            <a:noFill/>
          </a:ln>
        </p:spPr>
        <p:txBody>
          <a:bodyPr lIns="91425" tIns="91425" rIns="91425" bIns="91425" anchor="t" anchorCtr="0"/>
          <a:lstStyle>
            <a:lvl1pPr marL="0" marR="0" indent="0" algn="r" rtl="0">
              <a:spcBef>
                <a:spcPts val="0"/>
              </a:spcBef>
              <a:defRPr sz="800" b="0" i="0" u="none" strike="noStrike" cap="none" baseline="0">
                <a:solidFill>
                  <a:schemeClr val="accent2"/>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102" name="Shape 102"/>
          <p:cNvSpPr txBox="1">
            <a:spLocks noGrp="1"/>
          </p:cNvSpPr>
          <p:nvPr>
            <p:ph type="sldNum" idx="12"/>
          </p:nvPr>
        </p:nvSpPr>
        <p:spPr>
          <a:xfrm>
            <a:off x="8174735" y="2271"/>
            <a:ext cx="762000" cy="365759"/>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800" b="0" i="0" u="none" strike="noStrike" cap="none" baseline="0">
                <a:solidFill>
                  <a:srgbClr val="FFFFFF"/>
                </a:solidFill>
                <a:latin typeface="Georgia"/>
                <a:ea typeface="Georgia"/>
                <a:cs typeface="Georgia"/>
                <a:sym typeface="Georgia"/>
              </a:rPr>
              <a:t>‹#›</a:t>
            </a:fld>
            <a:endParaRPr lang="en-US" sz="1800" b="0" i="0" u="none" strike="noStrike" cap="none" baseline="0">
              <a:solidFill>
                <a:srgbClr val="FFFFFF"/>
              </a:solidFill>
              <a:latin typeface="Georgia"/>
              <a:ea typeface="Georgia"/>
              <a:cs typeface="Georgia"/>
              <a:sym typeface="Georgi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57200" y="1143000"/>
            <a:ext cx="8229600" cy="1066799"/>
          </a:xfrm>
          <a:prstGeom prst="rect">
            <a:avLst/>
          </a:prstGeom>
          <a:noFill/>
          <a:ln>
            <a:noFill/>
          </a:ln>
        </p:spPr>
        <p:txBody>
          <a:bodyPr lIns="91425" tIns="91425" rIns="91425" bIns="91425" anchor="ctr" anchorCtr="0"/>
          <a:lstStyle>
            <a:lvl1pPr algn="l" rtl="0">
              <a:spcBef>
                <a:spcPts val="0"/>
              </a:spcBef>
              <a:buClr>
                <a:schemeClr val="dk2"/>
              </a:buClr>
              <a:buFont typeface="Trebuchet MS"/>
              <a:buNone/>
              <a:defRPr sz="4000">
                <a:solidFill>
                  <a:schemeClr val="dk2"/>
                </a:solidFill>
                <a:latin typeface="Trebuchet MS"/>
                <a:ea typeface="Trebuchet MS"/>
                <a:cs typeface="Trebuchet MS"/>
                <a:sym typeface="Trebuchet MS"/>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2" name="Shape 42"/>
          <p:cNvSpPr txBox="1">
            <a:spLocks noGrp="1"/>
          </p:cNvSpPr>
          <p:nvPr>
            <p:ph type="body" idx="1"/>
          </p:nvPr>
        </p:nvSpPr>
        <p:spPr>
          <a:xfrm>
            <a:off x="457200" y="2249424"/>
            <a:ext cx="8229600" cy="4325112"/>
          </a:xfrm>
          <a:prstGeom prst="rect">
            <a:avLst/>
          </a:prstGeom>
          <a:noFill/>
          <a:ln>
            <a:noFill/>
          </a:ln>
        </p:spPr>
        <p:txBody>
          <a:bodyPr lIns="91425" tIns="91425" rIns="91425" bIns="91425" anchor="t" anchorCtr="0"/>
          <a:lstStyle>
            <a:lvl1pPr marL="365760" indent="-86359" algn="l" rtl="0">
              <a:spcBef>
                <a:spcPts val="300"/>
              </a:spcBef>
              <a:buClr>
                <a:schemeClr val="accent3"/>
              </a:buClr>
              <a:buFont typeface="Georgia"/>
              <a:buChar char="•"/>
              <a:defRPr sz="2800">
                <a:solidFill>
                  <a:schemeClr val="dk1"/>
                </a:solidFill>
                <a:latin typeface="Georgia"/>
                <a:ea typeface="Georgia"/>
                <a:cs typeface="Georgia"/>
                <a:sym typeface="Georgia"/>
              </a:defRPr>
            </a:lvl1pPr>
            <a:lvl2pPr marL="658368" indent="-86868" algn="l" rtl="0">
              <a:spcBef>
                <a:spcPts val="300"/>
              </a:spcBef>
              <a:buClr>
                <a:schemeClr val="accent2"/>
              </a:buClr>
              <a:buFont typeface="Georgia"/>
              <a:buChar char="▫"/>
              <a:defRPr sz="2600">
                <a:solidFill>
                  <a:schemeClr val="accent2"/>
                </a:solidFill>
                <a:latin typeface="Georgia"/>
                <a:ea typeface="Georgia"/>
                <a:cs typeface="Georgia"/>
                <a:sym typeface="Georgia"/>
              </a:defRPr>
            </a:lvl2pPr>
            <a:lvl3pPr marL="923544" indent="-72644" algn="l" rtl="0">
              <a:spcBef>
                <a:spcPts val="300"/>
              </a:spcBef>
              <a:buClr>
                <a:schemeClr val="accent1"/>
              </a:buClr>
              <a:buFont typeface="Noto Symbol"/>
              <a:buChar char="⚫"/>
              <a:defRPr sz="2400">
                <a:solidFill>
                  <a:schemeClr val="accent1"/>
                </a:solidFill>
                <a:latin typeface="Georgia"/>
                <a:ea typeface="Georgia"/>
                <a:cs typeface="Georgia"/>
                <a:sym typeface="Georgia"/>
              </a:defRPr>
            </a:lvl3pPr>
            <a:lvl4pPr marL="1179576" indent="-61975" algn="l" rtl="0">
              <a:spcBef>
                <a:spcPts val="300"/>
              </a:spcBef>
              <a:buClr>
                <a:schemeClr val="accent1"/>
              </a:buClr>
              <a:buFont typeface="Noto Symbol"/>
              <a:buChar char="⚫"/>
              <a:defRPr sz="2200">
                <a:solidFill>
                  <a:schemeClr val="accent1"/>
                </a:solidFill>
                <a:latin typeface="Georgia"/>
                <a:ea typeface="Georgia"/>
                <a:cs typeface="Georgia"/>
                <a:sym typeface="Georgia"/>
              </a:defRPr>
            </a:lvl4pPr>
            <a:lvl5pPr marL="1389888" indent="-56388" algn="l" rtl="0">
              <a:spcBef>
                <a:spcPts val="300"/>
              </a:spcBef>
              <a:buClr>
                <a:schemeClr val="accent3"/>
              </a:buClr>
              <a:buFont typeface="Georgia"/>
              <a:buChar char="▫"/>
              <a:defRPr sz="2000">
                <a:solidFill>
                  <a:schemeClr val="accent3"/>
                </a:solidFill>
                <a:latin typeface="Georgia"/>
                <a:ea typeface="Georgia"/>
                <a:cs typeface="Georgia"/>
                <a:sym typeface="Georgia"/>
              </a:defRPr>
            </a:lvl5pPr>
            <a:lvl6pPr marL="1609344" indent="-72644" algn="l" rtl="0">
              <a:spcBef>
                <a:spcPts val="300"/>
              </a:spcBef>
              <a:buClr>
                <a:schemeClr val="accent3"/>
              </a:buClr>
              <a:buFont typeface="Georgia"/>
              <a:buChar char="▫"/>
              <a:defRPr sz="1800">
                <a:solidFill>
                  <a:schemeClr val="accent3"/>
                </a:solidFill>
                <a:latin typeface="Georgia"/>
                <a:ea typeface="Georgia"/>
                <a:cs typeface="Georgia"/>
                <a:sym typeface="Georgia"/>
              </a:defRPr>
            </a:lvl6pPr>
            <a:lvl7pPr marL="1828800" indent="-88900" algn="l" rtl="0">
              <a:spcBef>
                <a:spcPts val="300"/>
              </a:spcBef>
              <a:buClr>
                <a:schemeClr val="accent3"/>
              </a:buClr>
              <a:buFont typeface="Georgia"/>
              <a:buChar char="▫"/>
              <a:defRPr sz="1600">
                <a:solidFill>
                  <a:schemeClr val="accent3"/>
                </a:solidFill>
                <a:latin typeface="Georgia"/>
                <a:ea typeface="Georgia"/>
                <a:cs typeface="Georgia"/>
                <a:sym typeface="Georgia"/>
              </a:defRPr>
            </a:lvl7pPr>
            <a:lvl8pPr marL="2029968" indent="-93217" algn="l" rtl="0">
              <a:spcBef>
                <a:spcPts val="300"/>
              </a:spcBef>
              <a:buClr>
                <a:schemeClr val="accent3"/>
              </a:buClr>
              <a:buFont typeface="Georgia"/>
              <a:buChar char="◦"/>
              <a:defRPr sz="1500">
                <a:solidFill>
                  <a:schemeClr val="accent3"/>
                </a:solidFill>
                <a:latin typeface="Georgia"/>
                <a:ea typeface="Georgia"/>
                <a:cs typeface="Georgia"/>
                <a:sym typeface="Georgia"/>
              </a:defRPr>
            </a:lvl8pPr>
            <a:lvl9pPr marL="2240280" indent="-93979" algn="l" rtl="0">
              <a:spcBef>
                <a:spcPts val="300"/>
              </a:spcBef>
              <a:buClr>
                <a:schemeClr val="accent3"/>
              </a:buClr>
              <a:buFont typeface="Georgia"/>
              <a:buChar char="◦"/>
              <a:defRPr sz="1400" baseline="0">
                <a:solidFill>
                  <a:schemeClr val="accent3"/>
                </a:solidFill>
                <a:latin typeface="Georgia"/>
                <a:ea typeface="Georgia"/>
                <a:cs typeface="Georgia"/>
                <a:sym typeface="Georgia"/>
              </a:defRPr>
            </a:lvl9pPr>
          </a:lstStyle>
          <a:p>
            <a:endParaRPr/>
          </a:p>
        </p:txBody>
      </p:sp>
      <p:sp>
        <p:nvSpPr>
          <p:cNvPr id="43" name="Shape 43"/>
          <p:cNvSpPr txBox="1">
            <a:spLocks noGrp="1"/>
          </p:cNvSpPr>
          <p:nvPr>
            <p:ph type="dt" idx="10"/>
          </p:nvPr>
        </p:nvSpPr>
        <p:spPr>
          <a:xfrm>
            <a:off x="6586535" y="612647"/>
            <a:ext cx="957264" cy="457200"/>
          </a:xfrm>
          <a:prstGeom prst="rect">
            <a:avLst/>
          </a:prstGeom>
          <a:noFill/>
          <a:ln>
            <a:noFill/>
          </a:ln>
        </p:spPr>
        <p:txBody>
          <a:bodyPr lIns="91425" tIns="91425" rIns="91425" bIns="91425" anchor="t" anchorCtr="0"/>
          <a:lstStyle>
            <a:lvl1pPr marL="0" marR="0" indent="0" algn="l" rtl="0">
              <a:spcBef>
                <a:spcPts val="0"/>
              </a:spcBef>
              <a:defRPr sz="800" b="0" i="0" u="none" strike="noStrike" cap="none" baseline="0">
                <a:solidFill>
                  <a:schemeClr val="accent2"/>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44" name="Shape 44"/>
          <p:cNvSpPr txBox="1">
            <a:spLocks noGrp="1"/>
          </p:cNvSpPr>
          <p:nvPr>
            <p:ph type="ftr" idx="11"/>
          </p:nvPr>
        </p:nvSpPr>
        <p:spPr>
          <a:xfrm>
            <a:off x="5257800" y="612647"/>
            <a:ext cx="1325880" cy="457200"/>
          </a:xfrm>
          <a:prstGeom prst="rect">
            <a:avLst/>
          </a:prstGeom>
          <a:noFill/>
          <a:ln>
            <a:noFill/>
          </a:ln>
        </p:spPr>
        <p:txBody>
          <a:bodyPr lIns="91425" tIns="91425" rIns="91425" bIns="91425" anchor="t" anchorCtr="0"/>
          <a:lstStyle>
            <a:lvl1pPr marL="0" marR="0" indent="0" algn="r" rtl="0">
              <a:spcBef>
                <a:spcPts val="0"/>
              </a:spcBef>
              <a:defRPr sz="800" b="0" i="0" u="none" strike="noStrike" cap="none" baseline="0">
                <a:solidFill>
                  <a:schemeClr val="accent2"/>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45" name="Shape 45"/>
          <p:cNvSpPr txBox="1">
            <a:spLocks noGrp="1"/>
          </p:cNvSpPr>
          <p:nvPr>
            <p:ph type="sldNum" idx="12"/>
          </p:nvPr>
        </p:nvSpPr>
        <p:spPr>
          <a:xfrm>
            <a:off x="8174735" y="2271"/>
            <a:ext cx="762000" cy="365759"/>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800" b="0" i="0" u="none" strike="noStrike" cap="none" baseline="0">
                <a:solidFill>
                  <a:srgbClr val="FFFFFF"/>
                </a:solidFill>
                <a:latin typeface="Georgia"/>
                <a:ea typeface="Georgia"/>
                <a:cs typeface="Georgia"/>
                <a:sym typeface="Georgia"/>
              </a:rPr>
              <a:t>‹#›</a:t>
            </a:fld>
            <a:endParaRPr lang="en-US" sz="1800" b="0" i="0" u="none" strike="noStrike" cap="none" baseline="0">
              <a:solidFill>
                <a:srgbClr val="FFFFFF"/>
              </a:solidFill>
              <a:latin typeface="Georgia"/>
              <a:ea typeface="Georgia"/>
              <a:cs typeface="Georgia"/>
              <a:sym typeface="Georgia"/>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722312" y="1981200"/>
            <a:ext cx="7772400" cy="1362075"/>
          </a:xfrm>
          <a:prstGeom prst="rect">
            <a:avLst/>
          </a:prstGeom>
          <a:noFill/>
          <a:ln>
            <a:noFill/>
          </a:ln>
        </p:spPr>
        <p:txBody>
          <a:bodyPr lIns="91425" tIns="91425" rIns="91425" bIns="91425" anchor="b" anchorCtr="0"/>
          <a:lstStyle>
            <a:lvl1pPr algn="l" rtl="0">
              <a:spcBef>
                <a:spcPts val="0"/>
              </a:spcBef>
              <a:buClr>
                <a:srgbClr val="FFFFFF"/>
              </a:buClr>
              <a:buFont typeface="Trebuchet MS"/>
              <a:buNone/>
              <a:defRPr sz="4300" b="1" cap="none" baseline="0">
                <a:solidFill>
                  <a:srgbClr val="FFFFFF"/>
                </a:solidFill>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8" name="Shape 48"/>
          <p:cNvSpPr txBox="1">
            <a:spLocks noGrp="1"/>
          </p:cNvSpPr>
          <p:nvPr>
            <p:ph type="body" idx="1"/>
          </p:nvPr>
        </p:nvSpPr>
        <p:spPr>
          <a:xfrm>
            <a:off x="722312" y="3367087"/>
            <a:ext cx="7772400" cy="1509711"/>
          </a:xfrm>
          <a:prstGeom prst="rect">
            <a:avLst/>
          </a:prstGeom>
          <a:noFill/>
          <a:ln>
            <a:noFill/>
          </a:ln>
        </p:spPr>
        <p:txBody>
          <a:bodyPr lIns="91425" tIns="91425" rIns="91425" bIns="91425" anchor="t" anchorCtr="0"/>
          <a:lstStyle>
            <a:lvl1pPr marL="45720" indent="-7619" rtl="0">
              <a:spcBef>
                <a:spcPts val="0"/>
              </a:spcBef>
              <a:buClr>
                <a:schemeClr val="dk2"/>
              </a:buClr>
              <a:buFont typeface="Georgia"/>
              <a:buNone/>
              <a:defRPr sz="2100" b="0">
                <a:solidFill>
                  <a:schemeClr val="dk2"/>
                </a:solidFill>
              </a:defRPr>
            </a:lvl1pPr>
            <a:lvl2pPr rtl="0">
              <a:spcBef>
                <a:spcPts val="0"/>
              </a:spcBef>
              <a:buClr>
                <a:srgbClr val="888888"/>
              </a:buClr>
              <a:buFont typeface="Georgia"/>
              <a:buNone/>
              <a:defRPr sz="1800">
                <a:solidFill>
                  <a:srgbClr val="888888"/>
                </a:solidFill>
              </a:defRPr>
            </a:lvl2pPr>
            <a:lvl3pPr rtl="0">
              <a:spcBef>
                <a:spcPts val="0"/>
              </a:spcBef>
              <a:buClr>
                <a:srgbClr val="888888"/>
              </a:buClr>
              <a:buFont typeface="Georgia"/>
              <a:buNone/>
              <a:defRPr sz="1600">
                <a:solidFill>
                  <a:srgbClr val="888888"/>
                </a:solidFill>
              </a:defRPr>
            </a:lvl3pPr>
            <a:lvl4pPr rtl="0">
              <a:spcBef>
                <a:spcPts val="0"/>
              </a:spcBef>
              <a:buClr>
                <a:srgbClr val="888888"/>
              </a:buClr>
              <a:buFont typeface="Georgia"/>
              <a:buNone/>
              <a:defRPr sz="1400">
                <a:solidFill>
                  <a:srgbClr val="888888"/>
                </a:solidFill>
              </a:defRPr>
            </a:lvl4pPr>
            <a:lvl5pPr rtl="0">
              <a:spcBef>
                <a:spcPts val="0"/>
              </a:spcBef>
              <a:buClr>
                <a:srgbClr val="888888"/>
              </a:buClr>
              <a:buFont typeface="Georgia"/>
              <a:buNone/>
              <a:defRPr sz="1400">
                <a:solidFill>
                  <a:srgbClr val="888888"/>
                </a:solidFill>
              </a:defRPr>
            </a:lvl5pPr>
            <a:lvl6pPr rtl="0">
              <a:spcBef>
                <a:spcPts val="0"/>
              </a:spcBef>
              <a:defRPr sz="1800">
                <a:solidFill>
                  <a:schemeClr val="accent3"/>
                </a:solidFill>
                <a:latin typeface="Georgia"/>
                <a:ea typeface="Georgia"/>
                <a:cs typeface="Georgia"/>
                <a:sym typeface="Georgia"/>
              </a:defRPr>
            </a:lvl6pPr>
            <a:lvl7pPr rtl="0">
              <a:spcBef>
                <a:spcPts val="0"/>
              </a:spcBef>
              <a:defRPr sz="1600">
                <a:solidFill>
                  <a:schemeClr val="accent3"/>
                </a:solidFill>
                <a:latin typeface="Georgia"/>
                <a:ea typeface="Georgia"/>
                <a:cs typeface="Georgia"/>
                <a:sym typeface="Georgia"/>
              </a:defRPr>
            </a:lvl7pPr>
            <a:lvl8pPr rtl="0">
              <a:spcBef>
                <a:spcPts val="0"/>
              </a:spcBef>
              <a:defRPr sz="1500">
                <a:solidFill>
                  <a:schemeClr val="accent3"/>
                </a:solidFill>
                <a:latin typeface="Georgia"/>
                <a:ea typeface="Georgia"/>
                <a:cs typeface="Georgia"/>
                <a:sym typeface="Georgia"/>
              </a:defRPr>
            </a:lvl8pPr>
            <a:lvl9pPr rtl="0">
              <a:spcBef>
                <a:spcPts val="0"/>
              </a:spcBef>
              <a:defRPr sz="1400" baseline="0">
                <a:solidFill>
                  <a:schemeClr val="accent3"/>
                </a:solidFill>
                <a:latin typeface="Georgia"/>
                <a:ea typeface="Georgia"/>
                <a:cs typeface="Georgia"/>
                <a:sym typeface="Georgia"/>
              </a:defRPr>
            </a:lvl9pPr>
          </a:lstStyle>
          <a:p>
            <a:endParaRPr/>
          </a:p>
        </p:txBody>
      </p:sp>
      <p:sp>
        <p:nvSpPr>
          <p:cNvPr id="49" name="Shape 49"/>
          <p:cNvSpPr txBox="1">
            <a:spLocks noGrp="1"/>
          </p:cNvSpPr>
          <p:nvPr>
            <p:ph type="dt" idx="10"/>
          </p:nvPr>
        </p:nvSpPr>
        <p:spPr>
          <a:xfrm>
            <a:off x="6586535" y="612647"/>
            <a:ext cx="957264" cy="457200"/>
          </a:xfrm>
          <a:prstGeom prst="rect">
            <a:avLst/>
          </a:prstGeom>
          <a:noFill/>
          <a:ln>
            <a:noFill/>
          </a:ln>
        </p:spPr>
        <p:txBody>
          <a:bodyPr lIns="91425" tIns="91425" rIns="91425" bIns="91425" anchor="t" anchorCtr="0"/>
          <a:lstStyle>
            <a:lvl1pPr marL="0" marR="0" indent="0" algn="l" rtl="0">
              <a:spcBef>
                <a:spcPts val="0"/>
              </a:spcBef>
              <a:defRPr sz="800" b="0" i="0" u="none" strike="noStrike" cap="none" baseline="0">
                <a:solidFill>
                  <a:schemeClr val="accent2"/>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50" name="Shape 50"/>
          <p:cNvSpPr txBox="1">
            <a:spLocks noGrp="1"/>
          </p:cNvSpPr>
          <p:nvPr>
            <p:ph type="ftr" idx="11"/>
          </p:nvPr>
        </p:nvSpPr>
        <p:spPr>
          <a:xfrm>
            <a:off x="5257800" y="612647"/>
            <a:ext cx="1325880" cy="457200"/>
          </a:xfrm>
          <a:prstGeom prst="rect">
            <a:avLst/>
          </a:prstGeom>
          <a:noFill/>
          <a:ln>
            <a:noFill/>
          </a:ln>
        </p:spPr>
        <p:txBody>
          <a:bodyPr lIns="91425" tIns="91425" rIns="91425" bIns="91425" anchor="t" anchorCtr="0"/>
          <a:lstStyle>
            <a:lvl1pPr marL="0" marR="0" indent="0" algn="r" rtl="0">
              <a:spcBef>
                <a:spcPts val="0"/>
              </a:spcBef>
              <a:defRPr sz="800" b="0" i="0" u="none" strike="noStrike" cap="none" baseline="0">
                <a:solidFill>
                  <a:schemeClr val="accent2"/>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51" name="Shape 51"/>
          <p:cNvSpPr txBox="1">
            <a:spLocks noGrp="1"/>
          </p:cNvSpPr>
          <p:nvPr>
            <p:ph type="sldNum" idx="12"/>
          </p:nvPr>
        </p:nvSpPr>
        <p:spPr>
          <a:xfrm>
            <a:off x="8174735" y="2271"/>
            <a:ext cx="762000" cy="365759"/>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800" b="0" i="0" u="none" strike="noStrike" cap="none" baseline="0">
                <a:solidFill>
                  <a:srgbClr val="FFFFFF"/>
                </a:solidFill>
                <a:latin typeface="Georgia"/>
                <a:ea typeface="Georgia"/>
                <a:cs typeface="Georgia"/>
                <a:sym typeface="Georgia"/>
              </a:rPr>
              <a:t>‹#›</a:t>
            </a:fld>
            <a:endParaRPr lang="en-US" sz="1800" b="0" i="0" u="none" strike="noStrike" cap="none" baseline="0">
              <a:solidFill>
                <a:srgbClr val="FFFFFF"/>
              </a:solidFill>
              <a:latin typeface="Georgia"/>
              <a:ea typeface="Georgia"/>
              <a:cs typeface="Georgia"/>
              <a:sym typeface="Georgia"/>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457200" y="1143000"/>
            <a:ext cx="8229600" cy="1066799"/>
          </a:xfrm>
          <a:prstGeom prst="rect">
            <a:avLst/>
          </a:prstGeom>
          <a:noFill/>
          <a:ln>
            <a:noFill/>
          </a:ln>
        </p:spPr>
        <p:txBody>
          <a:bodyPr lIns="91425" tIns="91425" rIns="91425" bIns="91425" anchor="ctr" anchorCtr="0"/>
          <a:lstStyle>
            <a:lvl1pPr algn="l" rtl="0">
              <a:spcBef>
                <a:spcPts val="0"/>
              </a:spcBef>
              <a:buClr>
                <a:schemeClr val="dk2"/>
              </a:buClr>
              <a:buFont typeface="Trebuchet MS"/>
              <a:buNone/>
              <a:defRPr sz="4000">
                <a:solidFill>
                  <a:schemeClr val="dk2"/>
                </a:solidFill>
                <a:latin typeface="Trebuchet MS"/>
                <a:ea typeface="Trebuchet MS"/>
                <a:cs typeface="Trebuchet MS"/>
                <a:sym typeface="Trebuchet MS"/>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4" name="Shape 54"/>
          <p:cNvSpPr txBox="1">
            <a:spLocks noGrp="1"/>
          </p:cNvSpPr>
          <p:nvPr>
            <p:ph type="body" idx="1"/>
          </p:nvPr>
        </p:nvSpPr>
        <p:spPr>
          <a:xfrm>
            <a:off x="457200" y="2249424"/>
            <a:ext cx="4038599" cy="4525963"/>
          </a:xfrm>
          <a:prstGeom prst="rect">
            <a:avLst/>
          </a:prstGeom>
          <a:noFill/>
          <a:ln>
            <a:noFill/>
          </a:ln>
        </p:spPr>
        <p:txBody>
          <a:bodyPr lIns="91425" tIns="91425" rIns="91425" bIns="91425" anchor="t" anchorCtr="0"/>
          <a:lstStyle>
            <a:lvl1pPr rtl="0">
              <a:spcBef>
                <a:spcPts val="0"/>
              </a:spcBef>
              <a:defRPr sz="2000"/>
            </a:lvl1pPr>
            <a:lvl2pPr rtl="0">
              <a:spcBef>
                <a:spcPts val="0"/>
              </a:spcBef>
              <a:defRPr sz="1900"/>
            </a:lvl2pPr>
            <a:lvl3pPr rtl="0">
              <a:spcBef>
                <a:spcPts val="0"/>
              </a:spcBef>
              <a:defRPr sz="1800"/>
            </a:lvl3pPr>
            <a:lvl4pPr rtl="0">
              <a:spcBef>
                <a:spcPts val="0"/>
              </a:spcBef>
              <a:defRPr sz="1800"/>
            </a:lvl4pPr>
            <a:lvl5pPr rtl="0">
              <a:spcBef>
                <a:spcPts val="0"/>
              </a:spcBef>
              <a:defRPr sz="1800"/>
            </a:lvl5pPr>
            <a:lvl6pPr rtl="0">
              <a:spcBef>
                <a:spcPts val="0"/>
              </a:spcBef>
              <a:defRPr sz="1800">
                <a:solidFill>
                  <a:schemeClr val="accent3"/>
                </a:solidFill>
                <a:latin typeface="Georgia"/>
                <a:ea typeface="Georgia"/>
                <a:cs typeface="Georgia"/>
                <a:sym typeface="Georgia"/>
              </a:defRPr>
            </a:lvl6pPr>
            <a:lvl7pPr rtl="0">
              <a:spcBef>
                <a:spcPts val="0"/>
              </a:spcBef>
              <a:defRPr sz="1600">
                <a:solidFill>
                  <a:schemeClr val="accent3"/>
                </a:solidFill>
                <a:latin typeface="Georgia"/>
                <a:ea typeface="Georgia"/>
                <a:cs typeface="Georgia"/>
                <a:sym typeface="Georgia"/>
              </a:defRPr>
            </a:lvl7pPr>
            <a:lvl8pPr rtl="0">
              <a:spcBef>
                <a:spcPts val="0"/>
              </a:spcBef>
              <a:defRPr sz="1500">
                <a:solidFill>
                  <a:schemeClr val="accent3"/>
                </a:solidFill>
                <a:latin typeface="Georgia"/>
                <a:ea typeface="Georgia"/>
                <a:cs typeface="Georgia"/>
                <a:sym typeface="Georgia"/>
              </a:defRPr>
            </a:lvl8pPr>
            <a:lvl9pPr rtl="0">
              <a:spcBef>
                <a:spcPts val="0"/>
              </a:spcBef>
              <a:defRPr sz="1400" baseline="0">
                <a:solidFill>
                  <a:schemeClr val="accent3"/>
                </a:solidFill>
                <a:latin typeface="Georgia"/>
                <a:ea typeface="Georgia"/>
                <a:cs typeface="Georgia"/>
                <a:sym typeface="Georgia"/>
              </a:defRPr>
            </a:lvl9pPr>
          </a:lstStyle>
          <a:p>
            <a:endParaRPr/>
          </a:p>
        </p:txBody>
      </p:sp>
      <p:sp>
        <p:nvSpPr>
          <p:cNvPr id="55" name="Shape 55"/>
          <p:cNvSpPr txBox="1">
            <a:spLocks noGrp="1"/>
          </p:cNvSpPr>
          <p:nvPr>
            <p:ph type="body" idx="2"/>
          </p:nvPr>
        </p:nvSpPr>
        <p:spPr>
          <a:xfrm>
            <a:off x="4648200" y="2249424"/>
            <a:ext cx="4038599" cy="4525963"/>
          </a:xfrm>
          <a:prstGeom prst="rect">
            <a:avLst/>
          </a:prstGeom>
          <a:noFill/>
          <a:ln>
            <a:noFill/>
          </a:ln>
        </p:spPr>
        <p:txBody>
          <a:bodyPr lIns="91425" tIns="91425" rIns="91425" bIns="91425" anchor="t" anchorCtr="0"/>
          <a:lstStyle>
            <a:lvl1pPr rtl="0">
              <a:spcBef>
                <a:spcPts val="0"/>
              </a:spcBef>
              <a:defRPr sz="2000"/>
            </a:lvl1pPr>
            <a:lvl2pPr rtl="0">
              <a:spcBef>
                <a:spcPts val="0"/>
              </a:spcBef>
              <a:defRPr sz="1900"/>
            </a:lvl2pPr>
            <a:lvl3pPr rtl="0">
              <a:spcBef>
                <a:spcPts val="0"/>
              </a:spcBef>
              <a:defRPr sz="1800"/>
            </a:lvl3pPr>
            <a:lvl4pPr rtl="0">
              <a:spcBef>
                <a:spcPts val="0"/>
              </a:spcBef>
              <a:defRPr sz="1800"/>
            </a:lvl4pPr>
            <a:lvl5pPr rtl="0">
              <a:spcBef>
                <a:spcPts val="0"/>
              </a:spcBef>
              <a:defRPr sz="1800"/>
            </a:lvl5pPr>
            <a:lvl6pPr rtl="0">
              <a:spcBef>
                <a:spcPts val="0"/>
              </a:spcBef>
              <a:defRPr sz="1800">
                <a:solidFill>
                  <a:schemeClr val="accent3"/>
                </a:solidFill>
                <a:latin typeface="Georgia"/>
                <a:ea typeface="Georgia"/>
                <a:cs typeface="Georgia"/>
                <a:sym typeface="Georgia"/>
              </a:defRPr>
            </a:lvl6pPr>
            <a:lvl7pPr rtl="0">
              <a:spcBef>
                <a:spcPts val="0"/>
              </a:spcBef>
              <a:defRPr sz="1600">
                <a:solidFill>
                  <a:schemeClr val="accent3"/>
                </a:solidFill>
                <a:latin typeface="Georgia"/>
                <a:ea typeface="Georgia"/>
                <a:cs typeface="Georgia"/>
                <a:sym typeface="Georgia"/>
              </a:defRPr>
            </a:lvl7pPr>
            <a:lvl8pPr rtl="0">
              <a:spcBef>
                <a:spcPts val="0"/>
              </a:spcBef>
              <a:defRPr sz="1500">
                <a:solidFill>
                  <a:schemeClr val="accent3"/>
                </a:solidFill>
                <a:latin typeface="Georgia"/>
                <a:ea typeface="Georgia"/>
                <a:cs typeface="Georgia"/>
                <a:sym typeface="Georgia"/>
              </a:defRPr>
            </a:lvl8pPr>
            <a:lvl9pPr rtl="0">
              <a:spcBef>
                <a:spcPts val="0"/>
              </a:spcBef>
              <a:defRPr sz="1400" baseline="0">
                <a:solidFill>
                  <a:schemeClr val="accent3"/>
                </a:solidFill>
                <a:latin typeface="Georgia"/>
                <a:ea typeface="Georgia"/>
                <a:cs typeface="Georgia"/>
                <a:sym typeface="Georgia"/>
              </a:defRPr>
            </a:lvl9pPr>
          </a:lstStyle>
          <a:p>
            <a:endParaRPr/>
          </a:p>
        </p:txBody>
      </p:sp>
      <p:sp>
        <p:nvSpPr>
          <p:cNvPr id="56" name="Shape 56"/>
          <p:cNvSpPr txBox="1">
            <a:spLocks noGrp="1"/>
          </p:cNvSpPr>
          <p:nvPr>
            <p:ph type="dt" idx="10"/>
          </p:nvPr>
        </p:nvSpPr>
        <p:spPr>
          <a:xfrm>
            <a:off x="6586535" y="612647"/>
            <a:ext cx="957264" cy="457200"/>
          </a:xfrm>
          <a:prstGeom prst="rect">
            <a:avLst/>
          </a:prstGeom>
          <a:noFill/>
          <a:ln>
            <a:noFill/>
          </a:ln>
        </p:spPr>
        <p:txBody>
          <a:bodyPr lIns="91425" tIns="91425" rIns="91425" bIns="91425" anchor="t" anchorCtr="0"/>
          <a:lstStyle>
            <a:lvl1pPr marL="0" marR="0" indent="0" algn="l" rtl="0">
              <a:spcBef>
                <a:spcPts val="0"/>
              </a:spcBef>
              <a:defRPr sz="800" b="0" i="0" u="none" strike="noStrike" cap="none" baseline="0">
                <a:solidFill>
                  <a:schemeClr val="accent2"/>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57" name="Shape 57"/>
          <p:cNvSpPr txBox="1">
            <a:spLocks noGrp="1"/>
          </p:cNvSpPr>
          <p:nvPr>
            <p:ph type="ftr" idx="11"/>
          </p:nvPr>
        </p:nvSpPr>
        <p:spPr>
          <a:xfrm>
            <a:off x="5257800" y="612647"/>
            <a:ext cx="1325880" cy="457200"/>
          </a:xfrm>
          <a:prstGeom prst="rect">
            <a:avLst/>
          </a:prstGeom>
          <a:noFill/>
          <a:ln>
            <a:noFill/>
          </a:ln>
        </p:spPr>
        <p:txBody>
          <a:bodyPr lIns="91425" tIns="91425" rIns="91425" bIns="91425" anchor="t" anchorCtr="0"/>
          <a:lstStyle>
            <a:lvl1pPr marL="0" marR="0" indent="0" algn="r" rtl="0">
              <a:spcBef>
                <a:spcPts val="0"/>
              </a:spcBef>
              <a:defRPr sz="800" b="0" i="0" u="none" strike="noStrike" cap="none" baseline="0">
                <a:solidFill>
                  <a:schemeClr val="accent2"/>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58" name="Shape 58"/>
          <p:cNvSpPr txBox="1">
            <a:spLocks noGrp="1"/>
          </p:cNvSpPr>
          <p:nvPr>
            <p:ph type="sldNum" idx="12"/>
          </p:nvPr>
        </p:nvSpPr>
        <p:spPr>
          <a:xfrm>
            <a:off x="8174735" y="2271"/>
            <a:ext cx="762000" cy="365759"/>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800" b="0" i="0" u="none" strike="noStrike" cap="none" baseline="0">
                <a:solidFill>
                  <a:srgbClr val="FFFFFF"/>
                </a:solidFill>
                <a:latin typeface="Georgia"/>
                <a:ea typeface="Georgia"/>
                <a:cs typeface="Georgia"/>
                <a:sym typeface="Georgia"/>
              </a:rPr>
              <a:t>‹#›</a:t>
            </a:fld>
            <a:endParaRPr lang="en-US" sz="1800" b="0" i="0" u="none" strike="noStrike" cap="none" baseline="0">
              <a:solidFill>
                <a:srgbClr val="FFFFFF"/>
              </a:solidFill>
              <a:latin typeface="Georgia"/>
              <a:ea typeface="Georgia"/>
              <a:cs typeface="Georgia"/>
              <a:sym typeface="Georgia"/>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381000" y="1143000"/>
            <a:ext cx="8381999" cy="1069847"/>
          </a:xfrm>
          <a:prstGeom prst="rect">
            <a:avLst/>
          </a:prstGeom>
          <a:noFill/>
          <a:ln>
            <a:noFill/>
          </a:ln>
        </p:spPr>
        <p:txBody>
          <a:bodyPr lIns="91425" tIns="91425" rIns="91425" bIns="91425" anchor="ctr" anchorCtr="0"/>
          <a:lstStyle>
            <a:lvl1pPr rtl="0">
              <a:spcBef>
                <a:spcPts val="0"/>
              </a:spcBef>
              <a:defRPr sz="4000" b="0" i="0" cap="none" baseline="0"/>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1" name="Shape 61"/>
          <p:cNvSpPr txBox="1">
            <a:spLocks noGrp="1"/>
          </p:cNvSpPr>
          <p:nvPr>
            <p:ph type="body" idx="1"/>
          </p:nvPr>
        </p:nvSpPr>
        <p:spPr>
          <a:xfrm>
            <a:off x="381000" y="2244969"/>
            <a:ext cx="4041648" cy="457200"/>
          </a:xfrm>
          <a:prstGeom prst="rect">
            <a:avLst/>
          </a:prstGeom>
          <a:solidFill>
            <a:srgbClr val="328D96">
              <a:alpha val="24705"/>
            </a:srgbClr>
          </a:solidFill>
          <a:ln w="12700" cap="flat" cmpd="sng">
            <a:solidFill>
              <a:schemeClr val="accent2"/>
            </a:solidFill>
            <a:prstDash val="solid"/>
            <a:round/>
            <a:headEnd type="none" w="med" len="med"/>
            <a:tailEnd type="none" w="med" len="med"/>
          </a:ln>
        </p:spPr>
        <p:txBody>
          <a:bodyPr lIns="91425" tIns="91425" rIns="91425" bIns="91425" anchor="ctr" anchorCtr="0"/>
          <a:lstStyle>
            <a:lvl1pPr marL="45720" indent="-7619" rtl="0">
              <a:spcBef>
                <a:spcPts val="0"/>
              </a:spcBef>
              <a:buClr>
                <a:srgbClr val="414141"/>
              </a:buClr>
              <a:buFont typeface="Georgia"/>
              <a:buNone/>
              <a:defRPr sz="1900" b="1">
                <a:solidFill>
                  <a:srgbClr val="414141"/>
                </a:solidFill>
              </a:defRPr>
            </a:lvl1pPr>
            <a:lvl2pPr rtl="0">
              <a:spcBef>
                <a:spcPts val="0"/>
              </a:spcBef>
              <a:buFont typeface="Georgia"/>
              <a:buNone/>
              <a:defRPr sz="2000" b="1"/>
            </a:lvl2pPr>
            <a:lvl3pPr rtl="0">
              <a:spcBef>
                <a:spcPts val="0"/>
              </a:spcBef>
              <a:buFont typeface="Georgia"/>
              <a:buNone/>
              <a:defRPr sz="1800" b="1"/>
            </a:lvl3pPr>
            <a:lvl4pPr rtl="0">
              <a:spcBef>
                <a:spcPts val="0"/>
              </a:spcBef>
              <a:buFont typeface="Georgia"/>
              <a:buNone/>
              <a:defRPr sz="1600" b="1"/>
            </a:lvl4pPr>
            <a:lvl5pPr rtl="0">
              <a:spcBef>
                <a:spcPts val="0"/>
              </a:spcBef>
              <a:buFont typeface="Georgia"/>
              <a:buNone/>
              <a:defRPr sz="1600" b="1"/>
            </a:lvl5pPr>
            <a:lvl6pPr rtl="0">
              <a:spcBef>
                <a:spcPts val="0"/>
              </a:spcBef>
              <a:defRPr sz="1800">
                <a:solidFill>
                  <a:schemeClr val="accent3"/>
                </a:solidFill>
                <a:latin typeface="Georgia"/>
                <a:ea typeface="Georgia"/>
                <a:cs typeface="Georgia"/>
                <a:sym typeface="Georgia"/>
              </a:defRPr>
            </a:lvl6pPr>
            <a:lvl7pPr rtl="0">
              <a:spcBef>
                <a:spcPts val="0"/>
              </a:spcBef>
              <a:defRPr sz="1600">
                <a:solidFill>
                  <a:schemeClr val="accent3"/>
                </a:solidFill>
                <a:latin typeface="Georgia"/>
                <a:ea typeface="Georgia"/>
                <a:cs typeface="Georgia"/>
                <a:sym typeface="Georgia"/>
              </a:defRPr>
            </a:lvl7pPr>
            <a:lvl8pPr rtl="0">
              <a:spcBef>
                <a:spcPts val="0"/>
              </a:spcBef>
              <a:defRPr sz="1500">
                <a:solidFill>
                  <a:schemeClr val="accent3"/>
                </a:solidFill>
                <a:latin typeface="Georgia"/>
                <a:ea typeface="Georgia"/>
                <a:cs typeface="Georgia"/>
                <a:sym typeface="Georgia"/>
              </a:defRPr>
            </a:lvl8pPr>
            <a:lvl9pPr rtl="0">
              <a:spcBef>
                <a:spcPts val="0"/>
              </a:spcBef>
              <a:defRPr sz="1400" baseline="0">
                <a:solidFill>
                  <a:schemeClr val="accent3"/>
                </a:solidFill>
                <a:latin typeface="Georgia"/>
                <a:ea typeface="Georgia"/>
                <a:cs typeface="Georgia"/>
                <a:sym typeface="Georgia"/>
              </a:defRPr>
            </a:lvl9pPr>
          </a:lstStyle>
          <a:p>
            <a:endParaRPr/>
          </a:p>
        </p:txBody>
      </p:sp>
      <p:sp>
        <p:nvSpPr>
          <p:cNvPr id="62" name="Shape 62"/>
          <p:cNvSpPr txBox="1">
            <a:spLocks noGrp="1"/>
          </p:cNvSpPr>
          <p:nvPr>
            <p:ph type="body" idx="2"/>
          </p:nvPr>
        </p:nvSpPr>
        <p:spPr>
          <a:xfrm>
            <a:off x="4721225" y="2244969"/>
            <a:ext cx="4041774" cy="457200"/>
          </a:xfrm>
          <a:prstGeom prst="rect">
            <a:avLst/>
          </a:prstGeom>
          <a:solidFill>
            <a:srgbClr val="328D96">
              <a:alpha val="24705"/>
            </a:srgbClr>
          </a:solidFill>
          <a:ln w="12700" cap="flat" cmpd="sng">
            <a:solidFill>
              <a:schemeClr val="accent2"/>
            </a:solidFill>
            <a:prstDash val="solid"/>
            <a:round/>
            <a:headEnd type="none" w="med" len="med"/>
            <a:tailEnd type="none" w="med" len="med"/>
          </a:ln>
        </p:spPr>
        <p:txBody>
          <a:bodyPr lIns="91425" tIns="91425" rIns="91425" bIns="91425" anchor="ctr" anchorCtr="0"/>
          <a:lstStyle>
            <a:lvl1pPr marL="45720" indent="-7619" rtl="0">
              <a:spcBef>
                <a:spcPts val="0"/>
              </a:spcBef>
              <a:buClr>
                <a:srgbClr val="414141"/>
              </a:buClr>
              <a:buFont typeface="Georgia"/>
              <a:buNone/>
              <a:defRPr sz="1900" b="1">
                <a:solidFill>
                  <a:srgbClr val="414141"/>
                </a:solidFill>
              </a:defRPr>
            </a:lvl1pPr>
            <a:lvl2pPr rtl="0">
              <a:spcBef>
                <a:spcPts val="0"/>
              </a:spcBef>
              <a:buFont typeface="Georgia"/>
              <a:buNone/>
              <a:defRPr sz="2000" b="1"/>
            </a:lvl2pPr>
            <a:lvl3pPr rtl="0">
              <a:spcBef>
                <a:spcPts val="0"/>
              </a:spcBef>
              <a:buFont typeface="Georgia"/>
              <a:buNone/>
              <a:defRPr sz="1800" b="1"/>
            </a:lvl3pPr>
            <a:lvl4pPr rtl="0">
              <a:spcBef>
                <a:spcPts val="0"/>
              </a:spcBef>
              <a:buFont typeface="Georgia"/>
              <a:buNone/>
              <a:defRPr sz="1600" b="1"/>
            </a:lvl4pPr>
            <a:lvl5pPr rtl="0">
              <a:spcBef>
                <a:spcPts val="0"/>
              </a:spcBef>
              <a:buFont typeface="Georgia"/>
              <a:buNone/>
              <a:defRPr sz="1600" b="1"/>
            </a:lvl5pPr>
            <a:lvl6pPr rtl="0">
              <a:spcBef>
                <a:spcPts val="0"/>
              </a:spcBef>
              <a:defRPr sz="1800">
                <a:solidFill>
                  <a:schemeClr val="accent3"/>
                </a:solidFill>
                <a:latin typeface="Georgia"/>
                <a:ea typeface="Georgia"/>
                <a:cs typeface="Georgia"/>
                <a:sym typeface="Georgia"/>
              </a:defRPr>
            </a:lvl6pPr>
            <a:lvl7pPr rtl="0">
              <a:spcBef>
                <a:spcPts val="0"/>
              </a:spcBef>
              <a:defRPr sz="1600">
                <a:solidFill>
                  <a:schemeClr val="accent3"/>
                </a:solidFill>
                <a:latin typeface="Georgia"/>
                <a:ea typeface="Georgia"/>
                <a:cs typeface="Georgia"/>
                <a:sym typeface="Georgia"/>
              </a:defRPr>
            </a:lvl7pPr>
            <a:lvl8pPr rtl="0">
              <a:spcBef>
                <a:spcPts val="0"/>
              </a:spcBef>
              <a:defRPr sz="1500">
                <a:solidFill>
                  <a:schemeClr val="accent3"/>
                </a:solidFill>
                <a:latin typeface="Georgia"/>
                <a:ea typeface="Georgia"/>
                <a:cs typeface="Georgia"/>
                <a:sym typeface="Georgia"/>
              </a:defRPr>
            </a:lvl8pPr>
            <a:lvl9pPr rtl="0">
              <a:spcBef>
                <a:spcPts val="0"/>
              </a:spcBef>
              <a:defRPr sz="1400" baseline="0">
                <a:solidFill>
                  <a:schemeClr val="accent3"/>
                </a:solidFill>
                <a:latin typeface="Georgia"/>
                <a:ea typeface="Georgia"/>
                <a:cs typeface="Georgia"/>
                <a:sym typeface="Georgia"/>
              </a:defRPr>
            </a:lvl9pPr>
          </a:lstStyle>
          <a:p>
            <a:endParaRPr/>
          </a:p>
        </p:txBody>
      </p:sp>
      <p:sp>
        <p:nvSpPr>
          <p:cNvPr id="63" name="Shape 63"/>
          <p:cNvSpPr txBox="1">
            <a:spLocks noGrp="1"/>
          </p:cNvSpPr>
          <p:nvPr>
            <p:ph type="body" idx="3"/>
          </p:nvPr>
        </p:nvSpPr>
        <p:spPr>
          <a:xfrm>
            <a:off x="381000" y="2708518"/>
            <a:ext cx="4041648" cy="3886200"/>
          </a:xfrm>
          <a:prstGeom prst="rect">
            <a:avLst/>
          </a:prstGeom>
          <a:noFill/>
          <a:ln>
            <a:noFill/>
          </a:ln>
        </p:spPr>
        <p:txBody>
          <a:bodyPr lIns="91425" tIns="91425" rIns="91425" bIns="91425" anchor="t" anchorCtr="0"/>
          <a:lstStyle>
            <a:lvl1pPr rtl="0">
              <a:spcBef>
                <a:spcPts val="0"/>
              </a:spcBef>
              <a:defRPr sz="20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800">
                <a:solidFill>
                  <a:schemeClr val="accent3"/>
                </a:solidFill>
                <a:latin typeface="Georgia"/>
                <a:ea typeface="Georgia"/>
                <a:cs typeface="Georgia"/>
                <a:sym typeface="Georgia"/>
              </a:defRPr>
            </a:lvl6pPr>
            <a:lvl7pPr rtl="0">
              <a:spcBef>
                <a:spcPts val="0"/>
              </a:spcBef>
              <a:defRPr sz="1600">
                <a:solidFill>
                  <a:schemeClr val="accent3"/>
                </a:solidFill>
                <a:latin typeface="Georgia"/>
                <a:ea typeface="Georgia"/>
                <a:cs typeface="Georgia"/>
                <a:sym typeface="Georgia"/>
              </a:defRPr>
            </a:lvl7pPr>
            <a:lvl8pPr rtl="0">
              <a:spcBef>
                <a:spcPts val="0"/>
              </a:spcBef>
              <a:defRPr sz="1500">
                <a:solidFill>
                  <a:schemeClr val="accent3"/>
                </a:solidFill>
                <a:latin typeface="Georgia"/>
                <a:ea typeface="Georgia"/>
                <a:cs typeface="Georgia"/>
                <a:sym typeface="Georgia"/>
              </a:defRPr>
            </a:lvl8pPr>
            <a:lvl9pPr rtl="0">
              <a:spcBef>
                <a:spcPts val="0"/>
              </a:spcBef>
              <a:defRPr sz="1400" baseline="0">
                <a:solidFill>
                  <a:schemeClr val="accent3"/>
                </a:solidFill>
                <a:latin typeface="Georgia"/>
                <a:ea typeface="Georgia"/>
                <a:cs typeface="Georgia"/>
                <a:sym typeface="Georgia"/>
              </a:defRPr>
            </a:lvl9pPr>
          </a:lstStyle>
          <a:p>
            <a:endParaRPr/>
          </a:p>
        </p:txBody>
      </p:sp>
      <p:sp>
        <p:nvSpPr>
          <p:cNvPr id="64" name="Shape 64"/>
          <p:cNvSpPr txBox="1">
            <a:spLocks noGrp="1"/>
          </p:cNvSpPr>
          <p:nvPr>
            <p:ph type="body" idx="4"/>
          </p:nvPr>
        </p:nvSpPr>
        <p:spPr>
          <a:xfrm>
            <a:off x="4718303" y="2708518"/>
            <a:ext cx="4041774" cy="3886200"/>
          </a:xfrm>
          <a:prstGeom prst="rect">
            <a:avLst/>
          </a:prstGeom>
          <a:noFill/>
          <a:ln>
            <a:noFill/>
          </a:ln>
        </p:spPr>
        <p:txBody>
          <a:bodyPr lIns="91425" tIns="91425" rIns="91425" bIns="91425" anchor="t" anchorCtr="0"/>
          <a:lstStyle>
            <a:lvl1pPr rtl="0">
              <a:spcBef>
                <a:spcPts val="0"/>
              </a:spcBef>
              <a:defRPr sz="20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800">
                <a:solidFill>
                  <a:schemeClr val="accent3"/>
                </a:solidFill>
                <a:latin typeface="Georgia"/>
                <a:ea typeface="Georgia"/>
                <a:cs typeface="Georgia"/>
                <a:sym typeface="Georgia"/>
              </a:defRPr>
            </a:lvl6pPr>
            <a:lvl7pPr rtl="0">
              <a:spcBef>
                <a:spcPts val="0"/>
              </a:spcBef>
              <a:defRPr sz="1600">
                <a:solidFill>
                  <a:schemeClr val="accent3"/>
                </a:solidFill>
                <a:latin typeface="Georgia"/>
                <a:ea typeface="Georgia"/>
                <a:cs typeface="Georgia"/>
                <a:sym typeface="Georgia"/>
              </a:defRPr>
            </a:lvl7pPr>
            <a:lvl8pPr rtl="0">
              <a:spcBef>
                <a:spcPts val="0"/>
              </a:spcBef>
              <a:defRPr sz="1500">
                <a:solidFill>
                  <a:schemeClr val="accent3"/>
                </a:solidFill>
                <a:latin typeface="Georgia"/>
                <a:ea typeface="Georgia"/>
                <a:cs typeface="Georgia"/>
                <a:sym typeface="Georgia"/>
              </a:defRPr>
            </a:lvl8pPr>
            <a:lvl9pPr rtl="0">
              <a:spcBef>
                <a:spcPts val="0"/>
              </a:spcBef>
              <a:defRPr sz="1400" baseline="0">
                <a:solidFill>
                  <a:schemeClr val="accent3"/>
                </a:solidFill>
                <a:latin typeface="Georgia"/>
                <a:ea typeface="Georgia"/>
                <a:cs typeface="Georgia"/>
                <a:sym typeface="Georgia"/>
              </a:defRPr>
            </a:lvl9pPr>
          </a:lstStyle>
          <a:p>
            <a:endParaRPr/>
          </a:p>
        </p:txBody>
      </p:sp>
      <p:sp>
        <p:nvSpPr>
          <p:cNvPr id="65" name="Shape 65"/>
          <p:cNvSpPr txBox="1">
            <a:spLocks noGrp="1"/>
          </p:cNvSpPr>
          <p:nvPr>
            <p:ph type="dt" idx="10"/>
          </p:nvPr>
        </p:nvSpPr>
        <p:spPr>
          <a:xfrm>
            <a:off x="6586535" y="612647"/>
            <a:ext cx="957264" cy="457200"/>
          </a:xfrm>
          <a:prstGeom prst="rect">
            <a:avLst/>
          </a:prstGeom>
          <a:noFill/>
          <a:ln>
            <a:noFill/>
          </a:ln>
        </p:spPr>
        <p:txBody>
          <a:bodyPr lIns="91425" tIns="91425" rIns="91425" bIns="91425" anchor="t" anchorCtr="0"/>
          <a:lstStyle>
            <a:lvl1pPr marL="0" marR="0" indent="0" algn="l" rtl="0">
              <a:spcBef>
                <a:spcPts val="0"/>
              </a:spcBef>
              <a:defRPr sz="800" b="0" i="0" u="none" strike="noStrike" cap="none" baseline="0">
                <a:solidFill>
                  <a:schemeClr val="accent2"/>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66" name="Shape 66"/>
          <p:cNvSpPr txBox="1">
            <a:spLocks noGrp="1"/>
          </p:cNvSpPr>
          <p:nvPr>
            <p:ph type="sldNum" idx="12"/>
          </p:nvPr>
        </p:nvSpPr>
        <p:spPr>
          <a:xfrm>
            <a:off x="8174735" y="2271"/>
            <a:ext cx="762000" cy="365759"/>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800" b="0" i="0" u="none" strike="noStrike" cap="none" baseline="0">
                <a:solidFill>
                  <a:srgbClr val="FFFFFF"/>
                </a:solidFill>
                <a:latin typeface="Georgia"/>
                <a:ea typeface="Georgia"/>
                <a:cs typeface="Georgia"/>
                <a:sym typeface="Georgia"/>
              </a:rPr>
              <a:t>‹#›</a:t>
            </a:fld>
            <a:endParaRPr lang="en-US" sz="1800" b="0" i="0" u="none" strike="noStrike" cap="none" baseline="0">
              <a:solidFill>
                <a:srgbClr val="FFFFFF"/>
              </a:solidFill>
              <a:latin typeface="Georgia"/>
              <a:ea typeface="Georgia"/>
              <a:cs typeface="Georgia"/>
              <a:sym typeface="Georgia"/>
            </a:endParaRPr>
          </a:p>
        </p:txBody>
      </p:sp>
      <p:sp>
        <p:nvSpPr>
          <p:cNvPr id="67" name="Shape 67"/>
          <p:cNvSpPr txBox="1">
            <a:spLocks noGrp="1"/>
          </p:cNvSpPr>
          <p:nvPr>
            <p:ph type="ftr" idx="11"/>
          </p:nvPr>
        </p:nvSpPr>
        <p:spPr>
          <a:xfrm>
            <a:off x="5257800" y="612647"/>
            <a:ext cx="1325880" cy="457200"/>
          </a:xfrm>
          <a:prstGeom prst="rect">
            <a:avLst/>
          </a:prstGeom>
          <a:noFill/>
          <a:ln>
            <a:noFill/>
          </a:ln>
        </p:spPr>
        <p:txBody>
          <a:bodyPr lIns="91425" tIns="91425" rIns="91425" bIns="91425" anchor="t" anchorCtr="0"/>
          <a:lstStyle>
            <a:lvl1pPr marL="0" marR="0" indent="0" algn="r" rtl="0">
              <a:spcBef>
                <a:spcPts val="0"/>
              </a:spcBef>
              <a:defRPr sz="800" b="0" i="0" u="none" strike="noStrike" cap="none" baseline="0">
                <a:solidFill>
                  <a:schemeClr val="accent2"/>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457200" y="1143000"/>
            <a:ext cx="8229600" cy="1069847"/>
          </a:xfrm>
          <a:prstGeom prst="rect">
            <a:avLst/>
          </a:prstGeom>
          <a:noFill/>
          <a:ln>
            <a:noFill/>
          </a:ln>
        </p:spPr>
        <p:txBody>
          <a:bodyPr lIns="91425" tIns="91425" rIns="91425" bIns="91425" anchor="ctr" anchorCtr="0"/>
          <a:lstStyle>
            <a:lvl1pPr rtl="0">
              <a:spcBef>
                <a:spcPts val="0"/>
              </a:spcBef>
              <a:defRPr sz="4000">
                <a:solidFill>
                  <a:schemeClr val="dk2"/>
                </a:solidFill>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0" name="Shape 70"/>
          <p:cNvSpPr txBox="1">
            <a:spLocks noGrp="1"/>
          </p:cNvSpPr>
          <p:nvPr>
            <p:ph type="dt" idx="10"/>
          </p:nvPr>
        </p:nvSpPr>
        <p:spPr>
          <a:xfrm>
            <a:off x="6583679" y="612647"/>
            <a:ext cx="957264" cy="457200"/>
          </a:xfrm>
          <a:prstGeom prst="rect">
            <a:avLst/>
          </a:prstGeom>
          <a:noFill/>
          <a:ln>
            <a:noFill/>
          </a:ln>
        </p:spPr>
        <p:txBody>
          <a:bodyPr lIns="91425" tIns="91425" rIns="91425" bIns="91425" anchor="t" anchorCtr="0"/>
          <a:lstStyle>
            <a:lvl1pPr marL="0" marR="0" indent="0" algn="l" rtl="0">
              <a:spcBef>
                <a:spcPts val="0"/>
              </a:spcBef>
              <a:defRPr sz="800" b="0" i="0" u="none" strike="noStrike" cap="none" baseline="0">
                <a:solidFill>
                  <a:schemeClr val="accent2"/>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71" name="Shape 71"/>
          <p:cNvSpPr txBox="1">
            <a:spLocks noGrp="1"/>
          </p:cNvSpPr>
          <p:nvPr>
            <p:ph type="ftr" idx="11"/>
          </p:nvPr>
        </p:nvSpPr>
        <p:spPr>
          <a:xfrm>
            <a:off x="5257800" y="612647"/>
            <a:ext cx="1325880" cy="457200"/>
          </a:xfrm>
          <a:prstGeom prst="rect">
            <a:avLst/>
          </a:prstGeom>
          <a:noFill/>
          <a:ln>
            <a:noFill/>
          </a:ln>
        </p:spPr>
        <p:txBody>
          <a:bodyPr lIns="91425" tIns="91425" rIns="91425" bIns="91425" anchor="t" anchorCtr="0"/>
          <a:lstStyle>
            <a:lvl1pPr marL="0" marR="0" indent="0" algn="r" rtl="0">
              <a:spcBef>
                <a:spcPts val="0"/>
              </a:spcBef>
              <a:defRPr sz="800" b="0" i="0" u="none" strike="noStrike" cap="none" baseline="0">
                <a:solidFill>
                  <a:schemeClr val="accent2"/>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72" name="Shape 72"/>
          <p:cNvSpPr txBox="1">
            <a:spLocks noGrp="1"/>
          </p:cNvSpPr>
          <p:nvPr>
            <p:ph type="sldNum" idx="12"/>
          </p:nvPr>
        </p:nvSpPr>
        <p:spPr>
          <a:xfrm>
            <a:off x="8174735" y="2271"/>
            <a:ext cx="762000" cy="365759"/>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800" b="0" i="0" u="none" strike="noStrike" cap="none" baseline="0">
                <a:solidFill>
                  <a:srgbClr val="FFFFFF"/>
                </a:solidFill>
                <a:latin typeface="Georgia"/>
                <a:ea typeface="Georgia"/>
                <a:cs typeface="Georgia"/>
                <a:sym typeface="Georgia"/>
              </a:rPr>
              <a:t>‹#›</a:t>
            </a:fld>
            <a:endParaRPr lang="en-US" sz="1800" b="0" i="0" u="none" strike="noStrike" cap="none" baseline="0">
              <a:solidFill>
                <a:srgbClr val="FFFFFF"/>
              </a:solidFill>
              <a:latin typeface="Georgia"/>
              <a:ea typeface="Georgia"/>
              <a:cs typeface="Georgia"/>
              <a:sym typeface="Georgia"/>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73"/>
        <p:cNvGrpSpPr/>
        <p:nvPr/>
      </p:nvGrpSpPr>
      <p:grpSpPr>
        <a:xfrm>
          <a:off x="0" y="0"/>
          <a:ext cx="0" cy="0"/>
          <a:chOff x="0" y="0"/>
          <a:chExt cx="0" cy="0"/>
        </a:xfrm>
      </p:grpSpPr>
      <p:sp>
        <p:nvSpPr>
          <p:cNvPr id="74" name="Shape 74"/>
          <p:cNvSpPr txBox="1">
            <a:spLocks noGrp="1"/>
          </p:cNvSpPr>
          <p:nvPr>
            <p:ph type="dt" idx="10"/>
          </p:nvPr>
        </p:nvSpPr>
        <p:spPr>
          <a:xfrm>
            <a:off x="6586535" y="612647"/>
            <a:ext cx="957264" cy="457200"/>
          </a:xfrm>
          <a:prstGeom prst="rect">
            <a:avLst/>
          </a:prstGeom>
          <a:noFill/>
          <a:ln>
            <a:noFill/>
          </a:ln>
        </p:spPr>
        <p:txBody>
          <a:bodyPr lIns="91425" tIns="91425" rIns="91425" bIns="91425" anchor="t" anchorCtr="0"/>
          <a:lstStyle>
            <a:lvl1pPr marL="0" marR="0" indent="0" algn="l" rtl="0">
              <a:spcBef>
                <a:spcPts val="0"/>
              </a:spcBef>
              <a:defRPr sz="800" b="0" i="0" u="none" strike="noStrike" cap="none" baseline="0">
                <a:solidFill>
                  <a:schemeClr val="accent2"/>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75" name="Shape 75"/>
          <p:cNvSpPr txBox="1">
            <a:spLocks noGrp="1"/>
          </p:cNvSpPr>
          <p:nvPr>
            <p:ph type="ftr" idx="11"/>
          </p:nvPr>
        </p:nvSpPr>
        <p:spPr>
          <a:xfrm>
            <a:off x="5257800" y="612647"/>
            <a:ext cx="1325880" cy="457200"/>
          </a:xfrm>
          <a:prstGeom prst="rect">
            <a:avLst/>
          </a:prstGeom>
          <a:noFill/>
          <a:ln>
            <a:noFill/>
          </a:ln>
        </p:spPr>
        <p:txBody>
          <a:bodyPr lIns="91425" tIns="91425" rIns="91425" bIns="91425" anchor="t" anchorCtr="0"/>
          <a:lstStyle>
            <a:lvl1pPr marL="0" marR="0" indent="0" algn="r" rtl="0">
              <a:spcBef>
                <a:spcPts val="0"/>
              </a:spcBef>
              <a:defRPr sz="800" b="0" i="0" u="none" strike="noStrike" cap="none" baseline="0">
                <a:solidFill>
                  <a:schemeClr val="accent2"/>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76" name="Shape 76"/>
          <p:cNvSpPr txBox="1">
            <a:spLocks noGrp="1"/>
          </p:cNvSpPr>
          <p:nvPr>
            <p:ph type="sldNum" idx="12"/>
          </p:nvPr>
        </p:nvSpPr>
        <p:spPr>
          <a:xfrm>
            <a:off x="8174735" y="2271"/>
            <a:ext cx="762000" cy="365759"/>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800" b="0" i="0" u="none" strike="noStrike" cap="none" baseline="0">
                <a:solidFill>
                  <a:srgbClr val="FFFFFF"/>
                </a:solidFill>
                <a:latin typeface="Georgia"/>
                <a:ea typeface="Georgia"/>
                <a:cs typeface="Georgia"/>
                <a:sym typeface="Georgia"/>
              </a:rPr>
              <a:t>‹#›</a:t>
            </a:fld>
            <a:endParaRPr lang="en-US" sz="1800" b="0" i="0" u="none" strike="noStrike" cap="none" baseline="0">
              <a:solidFill>
                <a:srgbClr val="FFFFFF"/>
              </a:solidFill>
              <a:latin typeface="Georgia"/>
              <a:ea typeface="Georgia"/>
              <a:cs typeface="Georgia"/>
              <a:sym typeface="Georgia"/>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5353496" y="1101970"/>
            <a:ext cx="3383280" cy="877823"/>
          </a:xfrm>
          <a:prstGeom prst="rect">
            <a:avLst/>
          </a:prstGeom>
          <a:noFill/>
          <a:ln>
            <a:noFill/>
          </a:ln>
        </p:spPr>
        <p:txBody>
          <a:bodyPr lIns="91425" tIns="91425" rIns="91425" bIns="91425" anchor="b" anchorCtr="0"/>
          <a:lstStyle>
            <a:lvl1pPr algn="l" rtl="0">
              <a:spcBef>
                <a:spcPts val="0"/>
              </a:spcBef>
              <a:buFont typeface="Trebuchet MS"/>
              <a:buNone/>
              <a:defRPr sz="1800" b="1"/>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9" name="Shape 79"/>
          <p:cNvSpPr txBox="1">
            <a:spLocks noGrp="1"/>
          </p:cNvSpPr>
          <p:nvPr>
            <p:ph type="body" idx="1"/>
          </p:nvPr>
        </p:nvSpPr>
        <p:spPr>
          <a:xfrm>
            <a:off x="5353496" y="2010726"/>
            <a:ext cx="3383280" cy="4617720"/>
          </a:xfrm>
          <a:prstGeom prst="rect">
            <a:avLst/>
          </a:prstGeom>
          <a:noFill/>
          <a:ln>
            <a:noFill/>
          </a:ln>
        </p:spPr>
        <p:txBody>
          <a:bodyPr lIns="91425" tIns="91425" rIns="91425" bIns="91425" anchor="t" anchorCtr="0"/>
          <a:lstStyle>
            <a:lvl1pPr marL="9144" indent="-9144" rtl="0">
              <a:spcBef>
                <a:spcPts val="0"/>
              </a:spcBef>
              <a:buFont typeface="Georgia"/>
              <a:buNone/>
              <a:defRPr sz="1400"/>
            </a:lvl1pPr>
            <a:lvl2pPr rtl="0">
              <a:spcBef>
                <a:spcPts val="0"/>
              </a:spcBef>
              <a:buFont typeface="Georgia"/>
              <a:buNone/>
              <a:defRPr sz="1200"/>
            </a:lvl2pPr>
            <a:lvl3pPr rtl="0">
              <a:spcBef>
                <a:spcPts val="0"/>
              </a:spcBef>
              <a:buFont typeface="Georgia"/>
              <a:buNone/>
              <a:defRPr sz="1000"/>
            </a:lvl3pPr>
            <a:lvl4pPr rtl="0">
              <a:spcBef>
                <a:spcPts val="0"/>
              </a:spcBef>
              <a:buFont typeface="Georgia"/>
              <a:buNone/>
              <a:defRPr sz="900"/>
            </a:lvl4pPr>
            <a:lvl5pPr rtl="0">
              <a:spcBef>
                <a:spcPts val="0"/>
              </a:spcBef>
              <a:buFont typeface="Georgia"/>
              <a:buNone/>
              <a:defRPr sz="900"/>
            </a:lvl5pPr>
            <a:lvl6pPr rtl="0">
              <a:spcBef>
                <a:spcPts val="0"/>
              </a:spcBef>
              <a:defRPr sz="1800">
                <a:solidFill>
                  <a:schemeClr val="accent3"/>
                </a:solidFill>
                <a:latin typeface="Georgia"/>
                <a:ea typeface="Georgia"/>
                <a:cs typeface="Georgia"/>
                <a:sym typeface="Georgia"/>
              </a:defRPr>
            </a:lvl6pPr>
            <a:lvl7pPr rtl="0">
              <a:spcBef>
                <a:spcPts val="0"/>
              </a:spcBef>
              <a:defRPr sz="1600">
                <a:solidFill>
                  <a:schemeClr val="accent3"/>
                </a:solidFill>
                <a:latin typeface="Georgia"/>
                <a:ea typeface="Georgia"/>
                <a:cs typeface="Georgia"/>
                <a:sym typeface="Georgia"/>
              </a:defRPr>
            </a:lvl7pPr>
            <a:lvl8pPr rtl="0">
              <a:spcBef>
                <a:spcPts val="0"/>
              </a:spcBef>
              <a:defRPr sz="1500">
                <a:solidFill>
                  <a:schemeClr val="accent3"/>
                </a:solidFill>
                <a:latin typeface="Georgia"/>
                <a:ea typeface="Georgia"/>
                <a:cs typeface="Georgia"/>
                <a:sym typeface="Georgia"/>
              </a:defRPr>
            </a:lvl8pPr>
            <a:lvl9pPr rtl="0">
              <a:spcBef>
                <a:spcPts val="0"/>
              </a:spcBef>
              <a:defRPr sz="1400" baseline="0">
                <a:solidFill>
                  <a:schemeClr val="accent3"/>
                </a:solidFill>
                <a:latin typeface="Georgia"/>
                <a:ea typeface="Georgia"/>
                <a:cs typeface="Georgia"/>
                <a:sym typeface="Georgia"/>
              </a:defRPr>
            </a:lvl9pPr>
          </a:lstStyle>
          <a:p>
            <a:endParaRPr/>
          </a:p>
        </p:txBody>
      </p:sp>
      <p:sp>
        <p:nvSpPr>
          <p:cNvPr id="80" name="Shape 80"/>
          <p:cNvSpPr txBox="1">
            <a:spLocks noGrp="1"/>
          </p:cNvSpPr>
          <p:nvPr>
            <p:ph type="body" idx="2"/>
          </p:nvPr>
        </p:nvSpPr>
        <p:spPr>
          <a:xfrm>
            <a:off x="152400" y="776287"/>
            <a:ext cx="5102351" cy="5852159"/>
          </a:xfrm>
          <a:prstGeom prst="rect">
            <a:avLst/>
          </a:prstGeom>
          <a:noFill/>
          <a:ln>
            <a:noFill/>
          </a:ln>
        </p:spPr>
        <p:txBody>
          <a:bodyPr lIns="91425" tIns="91425" rIns="91425" bIns="91425" anchor="t" anchorCtr="0"/>
          <a:lstStyle>
            <a:lvl1pPr rtl="0">
              <a:spcBef>
                <a:spcPts val="0"/>
              </a:spcBef>
              <a:defRPr sz="3200"/>
            </a:lvl1pPr>
            <a:lvl2pPr rtl="0">
              <a:spcBef>
                <a:spcPts val="0"/>
              </a:spcBef>
              <a:defRPr sz="2800"/>
            </a:lvl2pPr>
            <a:lvl3pPr rtl="0">
              <a:spcBef>
                <a:spcPts val="0"/>
              </a:spcBef>
              <a:defRPr sz="2400"/>
            </a:lvl3pPr>
            <a:lvl4pPr rtl="0">
              <a:spcBef>
                <a:spcPts val="0"/>
              </a:spcBef>
              <a:defRPr sz="2000"/>
            </a:lvl4pPr>
            <a:lvl5pPr rtl="0">
              <a:spcBef>
                <a:spcPts val="0"/>
              </a:spcBef>
              <a:defRPr sz="2000"/>
            </a:lvl5pPr>
            <a:lvl6pPr rtl="0">
              <a:spcBef>
                <a:spcPts val="0"/>
              </a:spcBef>
              <a:defRPr sz="1800">
                <a:solidFill>
                  <a:schemeClr val="accent3"/>
                </a:solidFill>
                <a:latin typeface="Georgia"/>
                <a:ea typeface="Georgia"/>
                <a:cs typeface="Georgia"/>
                <a:sym typeface="Georgia"/>
              </a:defRPr>
            </a:lvl6pPr>
            <a:lvl7pPr rtl="0">
              <a:spcBef>
                <a:spcPts val="0"/>
              </a:spcBef>
              <a:defRPr sz="1600">
                <a:solidFill>
                  <a:schemeClr val="accent3"/>
                </a:solidFill>
                <a:latin typeface="Georgia"/>
                <a:ea typeface="Georgia"/>
                <a:cs typeface="Georgia"/>
                <a:sym typeface="Georgia"/>
              </a:defRPr>
            </a:lvl7pPr>
            <a:lvl8pPr rtl="0">
              <a:spcBef>
                <a:spcPts val="0"/>
              </a:spcBef>
              <a:defRPr sz="1500">
                <a:solidFill>
                  <a:schemeClr val="accent3"/>
                </a:solidFill>
                <a:latin typeface="Georgia"/>
                <a:ea typeface="Georgia"/>
                <a:cs typeface="Georgia"/>
                <a:sym typeface="Georgia"/>
              </a:defRPr>
            </a:lvl8pPr>
            <a:lvl9pPr rtl="0">
              <a:spcBef>
                <a:spcPts val="0"/>
              </a:spcBef>
              <a:defRPr sz="1400" baseline="0">
                <a:solidFill>
                  <a:schemeClr val="accent3"/>
                </a:solidFill>
                <a:latin typeface="Georgia"/>
                <a:ea typeface="Georgia"/>
                <a:cs typeface="Georgia"/>
                <a:sym typeface="Georgia"/>
              </a:defRPr>
            </a:lvl9pPr>
          </a:lstStyle>
          <a:p>
            <a:endParaRPr/>
          </a:p>
        </p:txBody>
      </p:sp>
      <p:sp>
        <p:nvSpPr>
          <p:cNvPr id="81" name="Shape 81"/>
          <p:cNvSpPr txBox="1">
            <a:spLocks noGrp="1"/>
          </p:cNvSpPr>
          <p:nvPr>
            <p:ph type="dt" idx="10"/>
          </p:nvPr>
        </p:nvSpPr>
        <p:spPr>
          <a:xfrm>
            <a:off x="6586535" y="612647"/>
            <a:ext cx="957264" cy="457200"/>
          </a:xfrm>
          <a:prstGeom prst="rect">
            <a:avLst/>
          </a:prstGeom>
          <a:noFill/>
          <a:ln>
            <a:noFill/>
          </a:ln>
        </p:spPr>
        <p:txBody>
          <a:bodyPr lIns="91425" tIns="91425" rIns="91425" bIns="91425" anchor="t" anchorCtr="0"/>
          <a:lstStyle>
            <a:lvl1pPr marL="0" marR="0" indent="0" algn="l" rtl="0">
              <a:spcBef>
                <a:spcPts val="0"/>
              </a:spcBef>
              <a:defRPr sz="800" b="0" i="0" u="none" strike="noStrike" cap="none" baseline="0">
                <a:solidFill>
                  <a:schemeClr val="accent2"/>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82" name="Shape 82"/>
          <p:cNvSpPr txBox="1">
            <a:spLocks noGrp="1"/>
          </p:cNvSpPr>
          <p:nvPr>
            <p:ph type="ftr" idx="11"/>
          </p:nvPr>
        </p:nvSpPr>
        <p:spPr>
          <a:xfrm>
            <a:off x="5257800" y="612647"/>
            <a:ext cx="1325880" cy="457200"/>
          </a:xfrm>
          <a:prstGeom prst="rect">
            <a:avLst/>
          </a:prstGeom>
          <a:noFill/>
          <a:ln>
            <a:noFill/>
          </a:ln>
        </p:spPr>
        <p:txBody>
          <a:bodyPr lIns="91425" tIns="91425" rIns="91425" bIns="91425" anchor="t" anchorCtr="0"/>
          <a:lstStyle>
            <a:lvl1pPr marL="0" marR="0" indent="0" algn="r" rtl="0">
              <a:spcBef>
                <a:spcPts val="0"/>
              </a:spcBef>
              <a:defRPr sz="800" b="0" i="0" u="none" strike="noStrike" cap="none" baseline="0">
                <a:solidFill>
                  <a:schemeClr val="accent2"/>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83" name="Shape 83"/>
          <p:cNvSpPr txBox="1">
            <a:spLocks noGrp="1"/>
          </p:cNvSpPr>
          <p:nvPr>
            <p:ph type="sldNum" idx="12"/>
          </p:nvPr>
        </p:nvSpPr>
        <p:spPr>
          <a:xfrm>
            <a:off x="8174735" y="2271"/>
            <a:ext cx="762000" cy="365759"/>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800" b="0" i="0" u="none" strike="noStrike" cap="none" baseline="0">
                <a:solidFill>
                  <a:srgbClr val="FFFFFF"/>
                </a:solidFill>
                <a:latin typeface="Georgia"/>
                <a:ea typeface="Georgia"/>
                <a:cs typeface="Georgia"/>
                <a:sym typeface="Georgia"/>
              </a:rPr>
              <a:t>‹#›</a:t>
            </a:fld>
            <a:endParaRPr lang="en-US" sz="1800" b="0" i="0" u="none" strike="noStrike" cap="none" baseline="0">
              <a:solidFill>
                <a:srgbClr val="FFFFFF"/>
              </a:solidFill>
              <a:latin typeface="Georgia"/>
              <a:ea typeface="Georgia"/>
              <a:cs typeface="Georgia"/>
              <a:sym typeface="Georgia"/>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84"/>
        <p:cNvGrpSpPr/>
        <p:nvPr/>
      </p:nvGrpSpPr>
      <p:grpSpPr>
        <a:xfrm>
          <a:off x="0" y="0"/>
          <a:ext cx="0" cy="0"/>
          <a:chOff x="0" y="0"/>
          <a:chExt cx="0" cy="0"/>
        </a:xfrm>
      </p:grpSpPr>
      <p:sp>
        <p:nvSpPr>
          <p:cNvPr id="85" name="Shape 85"/>
          <p:cNvSpPr txBox="1">
            <a:spLocks noGrp="1"/>
          </p:cNvSpPr>
          <p:nvPr>
            <p:ph type="title"/>
          </p:nvPr>
        </p:nvSpPr>
        <p:spPr>
          <a:xfrm rot="-5400000">
            <a:off x="3393016" y="3156576"/>
            <a:ext cx="4681637" cy="586803"/>
          </a:xfrm>
          <a:prstGeom prst="rect">
            <a:avLst/>
          </a:prstGeom>
          <a:noFill/>
          <a:ln>
            <a:noFill/>
          </a:ln>
        </p:spPr>
        <p:txBody>
          <a:bodyPr lIns="91425" tIns="91425" rIns="91425" bIns="91425" anchor="t" anchorCtr="0"/>
          <a:lstStyle>
            <a:lvl1pPr algn="ctr" rtl="0">
              <a:spcBef>
                <a:spcPts val="0"/>
              </a:spcBef>
              <a:buFont typeface="Trebuchet MS"/>
              <a:buNone/>
              <a:defRPr sz="2000" b="1"/>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6" name="Shape 86"/>
          <p:cNvSpPr>
            <a:spLocks noGrp="1"/>
          </p:cNvSpPr>
          <p:nvPr>
            <p:ph type="pic" idx="2"/>
          </p:nvPr>
        </p:nvSpPr>
        <p:spPr>
          <a:xfrm>
            <a:off x="403670" y="1143000"/>
            <a:ext cx="4572000" cy="4572000"/>
          </a:xfrm>
          <a:prstGeom prst="rect">
            <a:avLst/>
          </a:prstGeom>
          <a:solidFill>
            <a:srgbClr val="EAEAEA"/>
          </a:solidFill>
          <a:ln w="50800" cap="flat" cmpd="sng">
            <a:solidFill>
              <a:srgbClr val="FFFFFF"/>
            </a:solidFill>
            <a:prstDash val="solid"/>
            <a:miter/>
            <a:headEnd type="none" w="med" len="med"/>
            <a:tailEnd type="none" w="med" len="med"/>
          </a:ln>
        </p:spPr>
        <p:txBody>
          <a:bodyPr lIns="91425" tIns="91425" rIns="91425" bIns="91425" anchor="t" anchorCtr="0"/>
          <a:lstStyle>
            <a:lvl1pPr marL="0" marR="0" indent="0" algn="l" rtl="0">
              <a:spcBef>
                <a:spcPts val="0"/>
              </a:spcBef>
              <a:buClr>
                <a:schemeClr val="accent2"/>
              </a:buClr>
              <a:buFont typeface="Georgia"/>
              <a:buNone/>
              <a:defRPr sz="3200" b="0" i="0" u="none" strike="noStrike" cap="none" baseline="0">
                <a:solidFill>
                  <a:schemeClr val="accent2"/>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87" name="Shape 87"/>
          <p:cNvSpPr txBox="1">
            <a:spLocks noGrp="1"/>
          </p:cNvSpPr>
          <p:nvPr>
            <p:ph type="body" idx="1"/>
          </p:nvPr>
        </p:nvSpPr>
        <p:spPr>
          <a:xfrm>
            <a:off x="6088442" y="3274308"/>
            <a:ext cx="2590800" cy="2516489"/>
          </a:xfrm>
          <a:prstGeom prst="rect">
            <a:avLst/>
          </a:prstGeom>
          <a:noFill/>
          <a:ln>
            <a:noFill/>
          </a:ln>
        </p:spPr>
        <p:txBody>
          <a:bodyPr lIns="91425" tIns="91425" rIns="91425" bIns="91425" anchor="t" anchorCtr="0"/>
          <a:lstStyle>
            <a:lvl1pPr marL="0" indent="0" rtl="0">
              <a:lnSpc>
                <a:spcPct val="100000"/>
              </a:lnSpc>
              <a:spcBef>
                <a:spcPts val="0"/>
              </a:spcBef>
              <a:buFont typeface="Georgia"/>
              <a:buNone/>
              <a:defRPr sz="1300"/>
            </a:lvl1pPr>
            <a:lvl2pPr rtl="0">
              <a:spcBef>
                <a:spcPts val="0"/>
              </a:spcBef>
              <a:buFont typeface="Georgia"/>
              <a:buNone/>
              <a:defRPr sz="1200"/>
            </a:lvl2pPr>
            <a:lvl3pPr rtl="0">
              <a:spcBef>
                <a:spcPts val="0"/>
              </a:spcBef>
              <a:buFont typeface="Georgia"/>
              <a:buNone/>
              <a:defRPr sz="1000"/>
            </a:lvl3pPr>
            <a:lvl4pPr rtl="0">
              <a:spcBef>
                <a:spcPts val="0"/>
              </a:spcBef>
              <a:buFont typeface="Georgia"/>
              <a:buNone/>
              <a:defRPr sz="900"/>
            </a:lvl4pPr>
            <a:lvl5pPr rtl="0">
              <a:spcBef>
                <a:spcPts val="0"/>
              </a:spcBef>
              <a:buFont typeface="Georgia"/>
              <a:buNone/>
              <a:defRPr sz="900"/>
            </a:lvl5pPr>
            <a:lvl6pPr rtl="0">
              <a:spcBef>
                <a:spcPts val="0"/>
              </a:spcBef>
              <a:defRPr sz="1800">
                <a:solidFill>
                  <a:schemeClr val="accent3"/>
                </a:solidFill>
                <a:latin typeface="Georgia"/>
                <a:ea typeface="Georgia"/>
                <a:cs typeface="Georgia"/>
                <a:sym typeface="Georgia"/>
              </a:defRPr>
            </a:lvl6pPr>
            <a:lvl7pPr rtl="0">
              <a:spcBef>
                <a:spcPts val="0"/>
              </a:spcBef>
              <a:defRPr sz="1600">
                <a:solidFill>
                  <a:schemeClr val="accent3"/>
                </a:solidFill>
                <a:latin typeface="Georgia"/>
                <a:ea typeface="Georgia"/>
                <a:cs typeface="Georgia"/>
                <a:sym typeface="Georgia"/>
              </a:defRPr>
            </a:lvl7pPr>
            <a:lvl8pPr rtl="0">
              <a:spcBef>
                <a:spcPts val="0"/>
              </a:spcBef>
              <a:defRPr sz="1500">
                <a:solidFill>
                  <a:schemeClr val="accent3"/>
                </a:solidFill>
                <a:latin typeface="Georgia"/>
                <a:ea typeface="Georgia"/>
                <a:cs typeface="Georgia"/>
                <a:sym typeface="Georgia"/>
              </a:defRPr>
            </a:lvl8pPr>
            <a:lvl9pPr rtl="0">
              <a:spcBef>
                <a:spcPts val="0"/>
              </a:spcBef>
              <a:defRPr sz="1400" baseline="0">
                <a:solidFill>
                  <a:schemeClr val="accent3"/>
                </a:solidFill>
                <a:latin typeface="Georgia"/>
                <a:ea typeface="Georgia"/>
                <a:cs typeface="Georgia"/>
                <a:sym typeface="Georgia"/>
              </a:defRPr>
            </a:lvl9pPr>
          </a:lstStyle>
          <a:p>
            <a:endParaRPr/>
          </a:p>
        </p:txBody>
      </p:sp>
      <p:sp>
        <p:nvSpPr>
          <p:cNvPr id="88" name="Shape 88"/>
          <p:cNvSpPr txBox="1">
            <a:spLocks noGrp="1"/>
          </p:cNvSpPr>
          <p:nvPr>
            <p:ph type="dt" idx="10"/>
          </p:nvPr>
        </p:nvSpPr>
        <p:spPr>
          <a:xfrm>
            <a:off x="6586535" y="612647"/>
            <a:ext cx="957264" cy="457200"/>
          </a:xfrm>
          <a:prstGeom prst="rect">
            <a:avLst/>
          </a:prstGeom>
          <a:noFill/>
          <a:ln>
            <a:noFill/>
          </a:ln>
        </p:spPr>
        <p:txBody>
          <a:bodyPr lIns="91425" tIns="91425" rIns="91425" bIns="91425" anchor="t" anchorCtr="0"/>
          <a:lstStyle>
            <a:lvl1pPr marL="0" marR="0" indent="0" algn="l" rtl="0">
              <a:spcBef>
                <a:spcPts val="0"/>
              </a:spcBef>
              <a:defRPr sz="800" b="0" i="0" u="none" strike="noStrike" cap="none" baseline="0">
                <a:solidFill>
                  <a:schemeClr val="accent2"/>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89" name="Shape 89"/>
          <p:cNvSpPr txBox="1">
            <a:spLocks noGrp="1"/>
          </p:cNvSpPr>
          <p:nvPr>
            <p:ph type="ftr" idx="11"/>
          </p:nvPr>
        </p:nvSpPr>
        <p:spPr>
          <a:xfrm>
            <a:off x="5257800" y="612647"/>
            <a:ext cx="1325880" cy="457200"/>
          </a:xfrm>
          <a:prstGeom prst="rect">
            <a:avLst/>
          </a:prstGeom>
          <a:noFill/>
          <a:ln>
            <a:noFill/>
          </a:ln>
        </p:spPr>
        <p:txBody>
          <a:bodyPr lIns="91425" tIns="91425" rIns="91425" bIns="91425" anchor="t" anchorCtr="0"/>
          <a:lstStyle>
            <a:lvl1pPr marL="0" marR="0" indent="0" algn="r" rtl="0">
              <a:spcBef>
                <a:spcPts val="0"/>
              </a:spcBef>
              <a:defRPr sz="800" b="0" i="0" u="none" strike="noStrike" cap="none" baseline="0">
                <a:solidFill>
                  <a:schemeClr val="accent2"/>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90" name="Shape 90"/>
          <p:cNvSpPr txBox="1">
            <a:spLocks noGrp="1"/>
          </p:cNvSpPr>
          <p:nvPr>
            <p:ph type="sldNum" idx="12"/>
          </p:nvPr>
        </p:nvSpPr>
        <p:spPr>
          <a:xfrm>
            <a:off x="8174735" y="2271"/>
            <a:ext cx="762000" cy="365759"/>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800" b="0" i="0" u="none" strike="noStrike" cap="none" baseline="0">
                <a:solidFill>
                  <a:srgbClr val="FFFFFF"/>
                </a:solidFill>
                <a:latin typeface="Georgia"/>
                <a:ea typeface="Georgia"/>
                <a:cs typeface="Georgia"/>
                <a:sym typeface="Georgia"/>
              </a:rPr>
              <a:t>‹#›</a:t>
            </a:fld>
            <a:endParaRPr lang="en-US" sz="1800" b="0" i="0" u="none" strike="noStrike" cap="none" baseline="0">
              <a:solidFill>
                <a:srgbClr val="FFFFFF"/>
              </a:solidFill>
              <a:latin typeface="Georgia"/>
              <a:ea typeface="Georgia"/>
              <a:cs typeface="Georgia"/>
              <a:sym typeface="Georgia"/>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p:nvPr/>
        </p:nvSpPr>
        <p:spPr>
          <a:xfrm>
            <a:off x="0" y="366817"/>
            <a:ext cx="9144000" cy="84406"/>
          </a:xfrm>
          <a:prstGeom prst="rect">
            <a:avLst/>
          </a:prstGeom>
          <a:solidFill>
            <a:schemeClr val="accent2">
              <a:alpha val="4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6" name="Shape 6"/>
          <p:cNvSpPr/>
          <p:nvPr/>
        </p:nvSpPr>
        <p:spPr>
          <a:xfrm>
            <a:off x="0" y="0"/>
            <a:ext cx="9144000" cy="310662"/>
          </a:xfrm>
          <a:prstGeom prst="rect">
            <a:avLst/>
          </a:prstGeom>
          <a:solidFill>
            <a:schemeClr val="dk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7" name="Shape 7"/>
          <p:cNvSpPr/>
          <p:nvPr/>
        </p:nvSpPr>
        <p:spPr>
          <a:xfrm>
            <a:off x="0" y="308276"/>
            <a:ext cx="9144001" cy="91440"/>
          </a:xfrm>
          <a:prstGeom prst="rect">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8" name="Shape 8"/>
          <p:cNvSpPr/>
          <p:nvPr/>
        </p:nvSpPr>
        <p:spPr>
          <a:xfrm rot="10800000" flipH="1">
            <a:off x="5410182" y="360246"/>
            <a:ext cx="3733819" cy="91087"/>
          </a:xfrm>
          <a:prstGeom prst="rect">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9" name="Shape 9"/>
          <p:cNvSpPr/>
          <p:nvPr/>
        </p:nvSpPr>
        <p:spPr>
          <a:xfrm rot="10800000" flipH="1">
            <a:off x="5410200" y="440112"/>
            <a:ext cx="3733800" cy="180034"/>
          </a:xfrm>
          <a:prstGeom prst="rect">
            <a:avLst/>
          </a:prstGeom>
          <a:solidFill>
            <a:schemeClr val="accent2">
              <a:alpha val="4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10" name="Shape 10"/>
          <p:cNvSpPr/>
          <p:nvPr/>
        </p:nvSpPr>
        <p:spPr>
          <a:xfrm>
            <a:off x="5407339" y="497504"/>
            <a:ext cx="3063240" cy="27431"/>
          </a:xfrm>
          <a:prstGeom prst="roundRect">
            <a:avLst>
              <a:gd name="adj" fmla="val 16667"/>
            </a:avLst>
          </a:prstGeom>
          <a:solidFill>
            <a:schemeClr val="l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11" name="Shape 11"/>
          <p:cNvSpPr/>
          <p:nvPr/>
        </p:nvSpPr>
        <p:spPr>
          <a:xfrm>
            <a:off x="7373646" y="588943"/>
            <a:ext cx="1600199" cy="36575"/>
          </a:xfrm>
          <a:prstGeom prst="roundRect">
            <a:avLst>
              <a:gd name="adj" fmla="val 16667"/>
            </a:avLst>
          </a:prstGeom>
          <a:solidFill>
            <a:schemeClr val="l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12" name="Shape 12"/>
          <p:cNvSpPr/>
          <p:nvPr/>
        </p:nvSpPr>
        <p:spPr>
          <a:xfrm>
            <a:off x="9084965" y="-2001"/>
            <a:ext cx="57625" cy="621792"/>
          </a:xfrm>
          <a:prstGeom prst="rect">
            <a:avLst/>
          </a:prstGeom>
          <a:solidFill>
            <a:srgbClr val="FFFFFF">
              <a:alpha val="64705"/>
            </a:srgb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13" name="Shape 13"/>
          <p:cNvSpPr/>
          <p:nvPr/>
        </p:nvSpPr>
        <p:spPr>
          <a:xfrm>
            <a:off x="9044481" y="-2001"/>
            <a:ext cx="27431" cy="621792"/>
          </a:xfrm>
          <a:prstGeom prst="rect">
            <a:avLst/>
          </a:prstGeom>
          <a:solidFill>
            <a:srgbClr val="FFFFFF">
              <a:alpha val="64705"/>
            </a:srgb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14" name="Shape 14"/>
          <p:cNvSpPr/>
          <p:nvPr/>
        </p:nvSpPr>
        <p:spPr>
          <a:xfrm>
            <a:off x="9025428" y="-2001"/>
            <a:ext cx="9143" cy="621792"/>
          </a:xfrm>
          <a:prstGeom prst="rect">
            <a:avLst/>
          </a:prstGeom>
          <a:solidFill>
            <a:srgbClr val="FFFFFF">
              <a:alpha val="60000"/>
            </a:srgb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15" name="Shape 15"/>
          <p:cNvSpPr/>
          <p:nvPr/>
        </p:nvSpPr>
        <p:spPr>
          <a:xfrm>
            <a:off x="8975422" y="-2001"/>
            <a:ext cx="27431" cy="621792"/>
          </a:xfrm>
          <a:prstGeom prst="rect">
            <a:avLst/>
          </a:prstGeom>
          <a:solidFill>
            <a:srgbClr val="FFFFFF">
              <a:alpha val="40000"/>
            </a:srgb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16" name="Shape 16"/>
          <p:cNvSpPr/>
          <p:nvPr/>
        </p:nvSpPr>
        <p:spPr>
          <a:xfrm>
            <a:off x="8915677" y="379"/>
            <a:ext cx="54863" cy="585215"/>
          </a:xfrm>
          <a:prstGeom prst="rect">
            <a:avLst/>
          </a:prstGeom>
          <a:solidFill>
            <a:srgbClr val="FFFFFF">
              <a:alpha val="20000"/>
            </a:srgb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17" name="Shape 17"/>
          <p:cNvSpPr/>
          <p:nvPr/>
        </p:nvSpPr>
        <p:spPr>
          <a:xfrm>
            <a:off x="8873475" y="379"/>
            <a:ext cx="9143" cy="585215"/>
          </a:xfrm>
          <a:prstGeom prst="rect">
            <a:avLst/>
          </a:prstGeom>
          <a:solidFill>
            <a:srgbClr val="FFFFFF">
              <a:alpha val="29803"/>
            </a:srgb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18" name="Shape 18"/>
          <p:cNvSpPr txBox="1">
            <a:spLocks noGrp="1"/>
          </p:cNvSpPr>
          <p:nvPr>
            <p:ph type="title"/>
          </p:nvPr>
        </p:nvSpPr>
        <p:spPr>
          <a:xfrm>
            <a:off x="457200" y="1143000"/>
            <a:ext cx="8229600" cy="1066799"/>
          </a:xfrm>
          <a:prstGeom prst="rect">
            <a:avLst/>
          </a:prstGeom>
          <a:noFill/>
          <a:ln>
            <a:noFill/>
          </a:ln>
        </p:spPr>
        <p:txBody>
          <a:bodyPr lIns="91425" tIns="91425" rIns="91425" bIns="91425" anchor="ctr" anchorCtr="0"/>
          <a:lstStyle>
            <a:lvl1pPr marL="0" marR="0" indent="0" algn="l" rtl="0">
              <a:spcBef>
                <a:spcPts val="0"/>
              </a:spcBef>
              <a:buClr>
                <a:schemeClr val="dk2"/>
              </a:buClr>
              <a:buFont typeface="Trebuchet MS"/>
              <a:buNone/>
              <a:defRPr sz="4000" b="0" i="0" u="none" strike="noStrike" cap="none" baseline="0">
                <a:solidFill>
                  <a:schemeClr val="dk2"/>
                </a:solidFill>
                <a:latin typeface="Trebuchet MS"/>
                <a:ea typeface="Trebuchet MS"/>
                <a:cs typeface="Trebuchet MS"/>
                <a:sym typeface="Trebuchet MS"/>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9" name="Shape 19"/>
          <p:cNvSpPr txBox="1">
            <a:spLocks noGrp="1"/>
          </p:cNvSpPr>
          <p:nvPr>
            <p:ph type="body" idx="1"/>
          </p:nvPr>
        </p:nvSpPr>
        <p:spPr>
          <a:xfrm>
            <a:off x="457200" y="2249424"/>
            <a:ext cx="8229600" cy="4325112"/>
          </a:xfrm>
          <a:prstGeom prst="rect">
            <a:avLst/>
          </a:prstGeom>
          <a:noFill/>
          <a:ln>
            <a:noFill/>
          </a:ln>
        </p:spPr>
        <p:txBody>
          <a:bodyPr lIns="91425" tIns="91425" rIns="91425" bIns="91425" anchor="t" anchorCtr="0"/>
          <a:lstStyle>
            <a:lvl1pPr marL="365760" marR="0" indent="-86359" algn="l" rtl="0">
              <a:spcBef>
                <a:spcPts val="300"/>
              </a:spcBef>
              <a:buClr>
                <a:schemeClr val="accent3"/>
              </a:buClr>
              <a:buFont typeface="Georgia"/>
              <a:buChar char="•"/>
              <a:defRPr sz="2800" b="0" i="0" u="none" strike="noStrike" cap="none" baseline="0">
                <a:solidFill>
                  <a:schemeClr val="dk1"/>
                </a:solidFill>
                <a:latin typeface="Georgia"/>
                <a:ea typeface="Georgia"/>
                <a:cs typeface="Georgia"/>
                <a:sym typeface="Georgia"/>
              </a:defRPr>
            </a:lvl1pPr>
            <a:lvl2pPr marL="658368" marR="0" indent="-86868" algn="l" rtl="0">
              <a:spcBef>
                <a:spcPts val="300"/>
              </a:spcBef>
              <a:buClr>
                <a:schemeClr val="accent2"/>
              </a:buClr>
              <a:buFont typeface="Georgia"/>
              <a:buChar char="▫"/>
              <a:defRPr sz="2600" b="0" i="0" u="none" strike="noStrike" cap="none" baseline="0">
                <a:solidFill>
                  <a:schemeClr val="accent2"/>
                </a:solidFill>
                <a:latin typeface="Georgia"/>
                <a:ea typeface="Georgia"/>
                <a:cs typeface="Georgia"/>
                <a:sym typeface="Georgia"/>
              </a:defRPr>
            </a:lvl2pPr>
            <a:lvl3pPr marL="923544" marR="0" indent="-72644" algn="l" rtl="0">
              <a:spcBef>
                <a:spcPts val="300"/>
              </a:spcBef>
              <a:buClr>
                <a:schemeClr val="accent1"/>
              </a:buClr>
              <a:buFont typeface="Noto Symbol"/>
              <a:buChar char="⚫"/>
              <a:defRPr sz="2400" b="0" i="0" u="none" strike="noStrike" cap="none" baseline="0">
                <a:solidFill>
                  <a:schemeClr val="accent1"/>
                </a:solidFill>
                <a:latin typeface="Georgia"/>
                <a:ea typeface="Georgia"/>
                <a:cs typeface="Georgia"/>
                <a:sym typeface="Georgia"/>
              </a:defRPr>
            </a:lvl3pPr>
            <a:lvl4pPr marL="1179576" marR="0" indent="-61975" algn="l" rtl="0">
              <a:spcBef>
                <a:spcPts val="300"/>
              </a:spcBef>
              <a:buClr>
                <a:schemeClr val="accent1"/>
              </a:buClr>
              <a:buFont typeface="Noto Symbol"/>
              <a:buChar char="⚫"/>
              <a:defRPr sz="2200" b="0" i="0" u="none" strike="noStrike" cap="none" baseline="0">
                <a:solidFill>
                  <a:schemeClr val="accent1"/>
                </a:solidFill>
                <a:latin typeface="Georgia"/>
                <a:ea typeface="Georgia"/>
                <a:cs typeface="Georgia"/>
                <a:sym typeface="Georgia"/>
              </a:defRPr>
            </a:lvl4pPr>
            <a:lvl5pPr marL="1389888" marR="0" indent="-56388" algn="l" rtl="0">
              <a:spcBef>
                <a:spcPts val="300"/>
              </a:spcBef>
              <a:buClr>
                <a:schemeClr val="accent3"/>
              </a:buClr>
              <a:buFont typeface="Georgia"/>
              <a:buChar char="▫"/>
              <a:defRPr sz="2000" b="0" i="0" u="none" strike="noStrike" cap="none" baseline="0">
                <a:solidFill>
                  <a:schemeClr val="accent3"/>
                </a:solidFill>
                <a:latin typeface="Georgia"/>
                <a:ea typeface="Georgia"/>
                <a:cs typeface="Georgia"/>
                <a:sym typeface="Georgia"/>
              </a:defRPr>
            </a:lvl5pPr>
            <a:lvl6pPr marL="1609344" marR="0" indent="-72644" algn="l" rtl="0">
              <a:spcBef>
                <a:spcPts val="300"/>
              </a:spcBef>
              <a:buClr>
                <a:schemeClr val="accent3"/>
              </a:buClr>
              <a:buFont typeface="Georgia"/>
              <a:buChar char="▫"/>
              <a:defRPr sz="1800" b="0" i="0" u="none" strike="noStrike" cap="none" baseline="0">
                <a:solidFill>
                  <a:schemeClr val="accent3"/>
                </a:solidFill>
                <a:latin typeface="Georgia"/>
                <a:ea typeface="Georgia"/>
                <a:cs typeface="Georgia"/>
                <a:sym typeface="Georgia"/>
              </a:defRPr>
            </a:lvl6pPr>
            <a:lvl7pPr marL="1828800" marR="0" indent="-88900" algn="l" rtl="0">
              <a:spcBef>
                <a:spcPts val="300"/>
              </a:spcBef>
              <a:buClr>
                <a:schemeClr val="accent3"/>
              </a:buClr>
              <a:buFont typeface="Georgia"/>
              <a:buChar char="▫"/>
              <a:defRPr sz="1600" b="0" i="0" u="none" strike="noStrike" cap="none" baseline="0">
                <a:solidFill>
                  <a:schemeClr val="accent3"/>
                </a:solidFill>
                <a:latin typeface="Georgia"/>
                <a:ea typeface="Georgia"/>
                <a:cs typeface="Georgia"/>
                <a:sym typeface="Georgia"/>
              </a:defRPr>
            </a:lvl7pPr>
            <a:lvl8pPr marL="2029968" marR="0" indent="-93217" algn="l" rtl="0">
              <a:spcBef>
                <a:spcPts val="300"/>
              </a:spcBef>
              <a:buClr>
                <a:schemeClr val="accent3"/>
              </a:buClr>
              <a:buFont typeface="Georgia"/>
              <a:buChar char="◦"/>
              <a:defRPr sz="1500" b="0" i="0" u="none" strike="noStrike" cap="none" baseline="0">
                <a:solidFill>
                  <a:schemeClr val="accent3"/>
                </a:solidFill>
                <a:latin typeface="Georgia"/>
                <a:ea typeface="Georgia"/>
                <a:cs typeface="Georgia"/>
                <a:sym typeface="Georgia"/>
              </a:defRPr>
            </a:lvl8pPr>
            <a:lvl9pPr marL="2240280" marR="0" indent="-93979" algn="l" rtl="0">
              <a:spcBef>
                <a:spcPts val="300"/>
              </a:spcBef>
              <a:buClr>
                <a:schemeClr val="accent3"/>
              </a:buClr>
              <a:buFont typeface="Georgia"/>
              <a:buChar char="◦"/>
              <a:defRPr sz="1400" b="0" i="0" u="none" strike="noStrike" cap="none" baseline="0">
                <a:solidFill>
                  <a:schemeClr val="accent3"/>
                </a:solidFill>
                <a:latin typeface="Georgia"/>
                <a:ea typeface="Georgia"/>
                <a:cs typeface="Georgia"/>
                <a:sym typeface="Georgia"/>
              </a:defRPr>
            </a:lvl9pPr>
          </a:lstStyle>
          <a:p>
            <a:endParaRPr/>
          </a:p>
        </p:txBody>
      </p:sp>
      <p:sp>
        <p:nvSpPr>
          <p:cNvPr id="20" name="Shape 20"/>
          <p:cNvSpPr txBox="1">
            <a:spLocks noGrp="1"/>
          </p:cNvSpPr>
          <p:nvPr>
            <p:ph type="dt" idx="10"/>
          </p:nvPr>
        </p:nvSpPr>
        <p:spPr>
          <a:xfrm>
            <a:off x="6586535" y="612647"/>
            <a:ext cx="957264" cy="457200"/>
          </a:xfrm>
          <a:prstGeom prst="rect">
            <a:avLst/>
          </a:prstGeom>
          <a:noFill/>
          <a:ln>
            <a:noFill/>
          </a:ln>
        </p:spPr>
        <p:txBody>
          <a:bodyPr lIns="91425" tIns="91425" rIns="91425" bIns="91425" anchor="t" anchorCtr="0"/>
          <a:lstStyle>
            <a:lvl1pPr marL="0" marR="0" indent="0" algn="l" rtl="0">
              <a:spcBef>
                <a:spcPts val="0"/>
              </a:spcBef>
              <a:defRPr sz="800" b="0" i="0" u="none" strike="noStrike" cap="none" baseline="0">
                <a:solidFill>
                  <a:schemeClr val="accent2"/>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21" name="Shape 21"/>
          <p:cNvSpPr txBox="1">
            <a:spLocks noGrp="1"/>
          </p:cNvSpPr>
          <p:nvPr>
            <p:ph type="ftr" idx="11"/>
          </p:nvPr>
        </p:nvSpPr>
        <p:spPr>
          <a:xfrm>
            <a:off x="5257800" y="612647"/>
            <a:ext cx="1325880" cy="457200"/>
          </a:xfrm>
          <a:prstGeom prst="rect">
            <a:avLst/>
          </a:prstGeom>
          <a:noFill/>
          <a:ln>
            <a:noFill/>
          </a:ln>
        </p:spPr>
        <p:txBody>
          <a:bodyPr lIns="91425" tIns="91425" rIns="91425" bIns="91425" anchor="t" anchorCtr="0"/>
          <a:lstStyle>
            <a:lvl1pPr marL="0" marR="0" indent="0" algn="r" rtl="0">
              <a:spcBef>
                <a:spcPts val="0"/>
              </a:spcBef>
              <a:defRPr sz="800" b="0" i="0" u="none" strike="noStrike" cap="none" baseline="0">
                <a:solidFill>
                  <a:schemeClr val="accent2"/>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22" name="Shape 22"/>
          <p:cNvSpPr txBox="1">
            <a:spLocks noGrp="1"/>
          </p:cNvSpPr>
          <p:nvPr>
            <p:ph type="sldNum" idx="12"/>
          </p:nvPr>
        </p:nvSpPr>
        <p:spPr>
          <a:xfrm>
            <a:off x="8174735" y="2271"/>
            <a:ext cx="762000" cy="365759"/>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800" b="0" i="0" u="none" strike="noStrike" cap="none" baseline="0">
                <a:solidFill>
                  <a:srgbClr val="FFFFFF"/>
                </a:solidFill>
                <a:latin typeface="Georgia"/>
                <a:ea typeface="Georgia"/>
                <a:cs typeface="Georgia"/>
                <a:sym typeface="Georgia"/>
              </a:rPr>
              <a:t>‹#›</a:t>
            </a:fld>
            <a:endParaRPr lang="en-US" sz="1800" b="0" i="0" u="none" strike="noStrike" cap="none" baseline="0">
              <a:solidFill>
                <a:srgbClr val="FFFFFF"/>
              </a:solidFill>
              <a:latin typeface="Georgia"/>
              <a:ea typeface="Georgia"/>
              <a:cs typeface="Georgia"/>
              <a:sym typeface="Georgia"/>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6.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7.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8.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9.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10.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hyperlink" Target="http://en.wikipedia.org/wiki/John_Henry_Holland" TargetMode="External"/><Relationship Id="rId4" Type="http://schemas.openxmlformats.org/officeDocument/2006/relationships/hyperlink" Target="http://www.amazon.com/Adaptation-Natural-Artificial-Systems-Introductory/dp/0262581116/" TargetMode="External"/><Relationship Id="rId5" Type="http://schemas.openxmlformats.org/officeDocument/2006/relationships/hyperlink" Target="https://www.google.com/search?q=Data+Science:+An+Action+Plan+for+Expanding+the+Technical+Areas+of+the+Field+of+Statistics" TargetMode="External"/><Relationship Id="rId6" Type="http://schemas.openxmlformats.org/officeDocument/2006/relationships/hyperlink" Target="https://www.whitehouse.gov/blog/2015/02/18/white-house-names-dr-dj-patil-first-us-chief-data-scientist"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ctrTitle"/>
          </p:nvPr>
        </p:nvSpPr>
        <p:spPr>
          <a:xfrm>
            <a:off x="457199" y="974113"/>
            <a:ext cx="8458200" cy="1470024"/>
          </a:xfrm>
          <a:prstGeom prst="rect">
            <a:avLst/>
          </a:prstGeom>
          <a:noFill/>
          <a:ln>
            <a:noFill/>
          </a:ln>
        </p:spPr>
        <p:txBody>
          <a:bodyPr lIns="91425" tIns="45700" rIns="91425" bIns="45700" anchor="b" anchorCtr="0">
            <a:noAutofit/>
          </a:bodyPr>
          <a:lstStyle/>
          <a:p>
            <a:pPr marL="0" marR="0" lvl="0" indent="0" algn="l" rtl="0">
              <a:spcBef>
                <a:spcPts val="0"/>
              </a:spcBef>
              <a:buClr>
                <a:schemeClr val="lt1"/>
              </a:buClr>
              <a:buSzPct val="25000"/>
              <a:buFont typeface="Trebuchet MS"/>
              <a:buNone/>
            </a:pPr>
            <a:r>
              <a:rPr lang="en-US" sz="4400" b="0" i="0" u="none" strike="noStrike" cap="none" baseline="0" dirty="0">
                <a:solidFill>
                  <a:schemeClr val="lt1"/>
                </a:solidFill>
                <a:latin typeface="Trebuchet MS"/>
                <a:ea typeface="Trebuchet MS"/>
                <a:cs typeface="Trebuchet MS"/>
                <a:sym typeface="Trebuchet MS"/>
              </a:rPr>
              <a:t>Data Mining and its </a:t>
            </a:r>
            <a:r>
              <a:rPr lang="en-US" dirty="0"/>
              <a:t>A</a:t>
            </a:r>
            <a:r>
              <a:rPr lang="en-US" sz="4400" b="0" i="0" u="none" strike="noStrike" cap="none" baseline="0" dirty="0">
                <a:solidFill>
                  <a:schemeClr val="lt1"/>
                </a:solidFill>
                <a:latin typeface="Trebuchet MS"/>
                <a:ea typeface="Trebuchet MS"/>
                <a:cs typeface="Trebuchet MS"/>
                <a:sym typeface="Trebuchet MS"/>
              </a:rPr>
              <a:t>pplication in Marketing and Business</a:t>
            </a:r>
          </a:p>
        </p:txBody>
      </p:sp>
      <p:sp>
        <p:nvSpPr>
          <p:cNvPr id="105" name="Shape 105"/>
          <p:cNvSpPr txBox="1">
            <a:spLocks noGrp="1"/>
          </p:cNvSpPr>
          <p:nvPr>
            <p:ph type="subTitle" idx="1"/>
          </p:nvPr>
        </p:nvSpPr>
        <p:spPr>
          <a:xfrm>
            <a:off x="5107480" y="6261038"/>
            <a:ext cx="3807920" cy="395058"/>
          </a:xfrm>
          <a:prstGeom prst="rect">
            <a:avLst/>
          </a:prstGeom>
          <a:noFill/>
          <a:ln>
            <a:noFill/>
          </a:ln>
        </p:spPr>
        <p:txBody>
          <a:bodyPr lIns="91425" tIns="45700" rIns="91425" bIns="45700" anchor="t" anchorCtr="0">
            <a:noAutofit/>
          </a:bodyPr>
          <a:lstStyle/>
          <a:p>
            <a:pPr marL="64008" marR="0" lvl="0" indent="-507" algn="ctr" rtl="0">
              <a:spcBef>
                <a:spcPts val="0"/>
              </a:spcBef>
              <a:buClr>
                <a:schemeClr val="accent3"/>
              </a:buClr>
              <a:buSzPct val="25000"/>
              <a:buFont typeface="Georgia"/>
              <a:buNone/>
            </a:pPr>
            <a:r>
              <a:rPr lang="en-US" sz="1200" i="1" dirty="0" smtClean="0"/>
              <a:t>Credit: Gaby </a:t>
            </a:r>
            <a:r>
              <a:rPr lang="en-US" sz="1200" i="1" dirty="0" err="1" smtClean="0"/>
              <a:t>Matalon</a:t>
            </a:r>
            <a:endParaRPr lang="en-US" sz="1200" i="1" dirty="0"/>
          </a:p>
        </p:txBody>
      </p:sp>
      <p:pic>
        <p:nvPicPr>
          <p:cNvPr id="106" name="Shape 106"/>
          <p:cNvPicPr preferRelativeResize="0"/>
          <p:nvPr/>
        </p:nvPicPr>
        <p:blipFill>
          <a:blip r:embed="rId3">
            <a:alphaModFix/>
          </a:blip>
          <a:stretch>
            <a:fillRect/>
          </a:stretch>
        </p:blipFill>
        <p:spPr>
          <a:xfrm>
            <a:off x="5032075" y="3695641"/>
            <a:ext cx="3883324" cy="2671725"/>
          </a:xfrm>
          <a:prstGeom prst="rect">
            <a:avLst/>
          </a:prstGeom>
          <a:noFill/>
          <a:ln>
            <a:noFill/>
          </a:ln>
        </p:spPr>
      </p:pic>
      <p:sp>
        <p:nvSpPr>
          <p:cNvPr id="107" name="Shape 107"/>
          <p:cNvSpPr txBox="1"/>
          <p:nvPr/>
        </p:nvSpPr>
        <p:spPr>
          <a:xfrm>
            <a:off x="3632475" y="3466675"/>
            <a:ext cx="8681699" cy="1012799"/>
          </a:xfrm>
          <a:prstGeom prst="rect">
            <a:avLst/>
          </a:prstGeom>
          <a:noFill/>
          <a:ln>
            <a:noFill/>
          </a:ln>
        </p:spPr>
        <p:txBody>
          <a:bodyPr lIns="91425" tIns="91425" rIns="91425" bIns="91425" anchor="t" anchorCtr="0">
            <a:noAutofit/>
          </a:bodyPr>
          <a:lstStyle/>
          <a:p>
            <a:pPr>
              <a:spcBef>
                <a:spcPts val="0"/>
              </a:spcBef>
              <a:buNone/>
            </a:pPr>
            <a:endParaRPr/>
          </a:p>
        </p:txBody>
      </p:sp>
    </p:spTree>
  </p:cSld>
  <p:clrMapOvr>
    <a:masterClrMapping/>
  </p:clrMapOvr>
  <p:transition xmlns:p14="http://schemas.microsoft.com/office/powerpoint/2010/mai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Shape 163"/>
          <p:cNvSpPr txBox="1">
            <a:spLocks noGrp="1"/>
          </p:cNvSpPr>
          <p:nvPr>
            <p:ph type="title"/>
          </p:nvPr>
        </p:nvSpPr>
        <p:spPr>
          <a:xfrm>
            <a:off x="457200" y="793313"/>
            <a:ext cx="8229600" cy="1066799"/>
          </a:xfrm>
          <a:prstGeom prst="rect">
            <a:avLst/>
          </a:prstGeom>
        </p:spPr>
        <p:txBody>
          <a:bodyPr lIns="91425" tIns="91425" rIns="91425" bIns="91425" anchor="ctr" anchorCtr="0">
            <a:noAutofit/>
          </a:bodyPr>
          <a:lstStyle/>
          <a:p>
            <a:pPr>
              <a:spcBef>
                <a:spcPts val="0"/>
              </a:spcBef>
              <a:buNone/>
            </a:pPr>
            <a:r>
              <a:rPr lang="en-US" b="1" dirty="0" smtClean="0"/>
              <a:t>Data, Information, </a:t>
            </a:r>
            <a:r>
              <a:rPr lang="en-US" b="1" dirty="0"/>
              <a:t>vs. Knowledge</a:t>
            </a:r>
          </a:p>
        </p:txBody>
      </p:sp>
      <p:sp>
        <p:nvSpPr>
          <p:cNvPr id="164" name="Shape 164"/>
          <p:cNvSpPr txBox="1">
            <a:spLocks noGrp="1"/>
          </p:cNvSpPr>
          <p:nvPr>
            <p:ph type="body" idx="1"/>
          </p:nvPr>
        </p:nvSpPr>
        <p:spPr>
          <a:xfrm>
            <a:off x="457200" y="2249424"/>
            <a:ext cx="8229600" cy="4325099"/>
          </a:xfrm>
          <a:prstGeom prst="rect">
            <a:avLst/>
          </a:prstGeom>
        </p:spPr>
        <p:txBody>
          <a:bodyPr lIns="91425" tIns="91425" rIns="91425" bIns="91425" anchor="t" anchorCtr="0">
            <a:noAutofit/>
          </a:bodyPr>
          <a:lstStyle/>
          <a:p>
            <a:pPr marL="279400" indent="0">
              <a:spcBef>
                <a:spcPts val="0"/>
              </a:spcBef>
              <a:buNone/>
            </a:pPr>
            <a:r>
              <a:rPr lang="en-US"/>
              <a:t> </a:t>
            </a:r>
          </a:p>
        </p:txBody>
      </p:sp>
      <p:pic>
        <p:nvPicPr>
          <p:cNvPr id="165" name="Shape 165"/>
          <p:cNvPicPr preferRelativeResize="0"/>
          <p:nvPr/>
        </p:nvPicPr>
        <p:blipFill>
          <a:blip r:embed="rId3">
            <a:alphaModFix/>
          </a:blip>
          <a:stretch>
            <a:fillRect/>
          </a:stretch>
        </p:blipFill>
        <p:spPr>
          <a:xfrm>
            <a:off x="1232259" y="2061311"/>
            <a:ext cx="6866088" cy="4452886"/>
          </a:xfrm>
          <a:prstGeom prst="rect">
            <a:avLst/>
          </a:prstGeom>
          <a:noFill/>
          <a:ln>
            <a:noFill/>
          </a:ln>
        </p:spPr>
      </p:pic>
    </p:spTree>
  </p:cSld>
  <p:clrMapOvr>
    <a:masterClrMapping/>
  </p:clrMapOvr>
  <p:transition xmlns:p14="http://schemas.microsoft.com/office/powerpoint/2010/mai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Shape 170"/>
          <p:cNvSpPr txBox="1">
            <a:spLocks noGrp="1"/>
          </p:cNvSpPr>
          <p:nvPr>
            <p:ph type="title"/>
          </p:nvPr>
        </p:nvSpPr>
        <p:spPr>
          <a:xfrm>
            <a:off x="457200" y="813925"/>
            <a:ext cx="8229600" cy="1139700"/>
          </a:xfrm>
          <a:prstGeom prst="rect">
            <a:avLst/>
          </a:prstGeom>
        </p:spPr>
        <p:txBody>
          <a:bodyPr lIns="91425" tIns="91425" rIns="91425" bIns="91425" anchor="ctr" anchorCtr="0">
            <a:noAutofit/>
          </a:bodyPr>
          <a:lstStyle/>
          <a:p>
            <a:pPr>
              <a:spcBef>
                <a:spcPts val="0"/>
              </a:spcBef>
              <a:buNone/>
            </a:pPr>
            <a:r>
              <a:rPr lang="en-US" b="1" dirty="0"/>
              <a:t>Data Mining in the Knowledge Discovery Process</a:t>
            </a:r>
          </a:p>
        </p:txBody>
      </p:sp>
      <p:pic>
        <p:nvPicPr>
          <p:cNvPr id="171" name="Shape 171"/>
          <p:cNvPicPr preferRelativeResize="0"/>
          <p:nvPr/>
        </p:nvPicPr>
        <p:blipFill>
          <a:blip r:embed="rId3">
            <a:alphaModFix/>
          </a:blip>
          <a:stretch>
            <a:fillRect/>
          </a:stretch>
        </p:blipFill>
        <p:spPr>
          <a:xfrm>
            <a:off x="190775" y="2185525"/>
            <a:ext cx="8762449" cy="4132949"/>
          </a:xfrm>
          <a:prstGeom prst="rect">
            <a:avLst/>
          </a:prstGeom>
          <a:noFill/>
          <a:ln>
            <a:noFill/>
          </a:ln>
        </p:spPr>
      </p:pic>
    </p:spTree>
  </p:cSld>
  <p:clrMapOvr>
    <a:masterClrMapping/>
  </p:clrMapOvr>
  <p:transition xmlns:p14="http://schemas.microsoft.com/office/powerpoint/2010/mai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Shape 176"/>
          <p:cNvSpPr txBox="1">
            <a:spLocks noGrp="1"/>
          </p:cNvSpPr>
          <p:nvPr>
            <p:ph type="title"/>
          </p:nvPr>
        </p:nvSpPr>
        <p:spPr>
          <a:xfrm>
            <a:off x="457200" y="1078586"/>
            <a:ext cx="8229600" cy="1066799"/>
          </a:xfrm>
          <a:prstGeom prst="rect">
            <a:avLst/>
          </a:prstGeom>
        </p:spPr>
        <p:txBody>
          <a:bodyPr lIns="91425" tIns="91425" rIns="91425" bIns="91425" anchor="ctr" anchorCtr="0">
            <a:noAutofit/>
          </a:bodyPr>
          <a:lstStyle/>
          <a:p>
            <a:pPr>
              <a:spcBef>
                <a:spcPts val="0"/>
              </a:spcBef>
              <a:buNone/>
            </a:pPr>
            <a:r>
              <a:rPr lang="en-US" b="1" dirty="0"/>
              <a:t>How Data Mining Works</a:t>
            </a:r>
          </a:p>
        </p:txBody>
      </p:sp>
      <p:sp>
        <p:nvSpPr>
          <p:cNvPr id="177" name="Shape 177"/>
          <p:cNvSpPr txBox="1">
            <a:spLocks noGrp="1"/>
          </p:cNvSpPr>
          <p:nvPr>
            <p:ph type="body" idx="1"/>
          </p:nvPr>
        </p:nvSpPr>
        <p:spPr>
          <a:xfrm>
            <a:off x="457200" y="2249424"/>
            <a:ext cx="8229600" cy="4325099"/>
          </a:xfrm>
          <a:prstGeom prst="rect">
            <a:avLst/>
          </a:prstGeom>
        </p:spPr>
        <p:txBody>
          <a:bodyPr lIns="91425" tIns="91425" rIns="91425" bIns="91425" anchor="t" anchorCtr="0">
            <a:noAutofit/>
          </a:bodyPr>
          <a:lstStyle/>
          <a:p>
            <a:pPr marL="457200" lvl="0" indent="-228600" rtl="0">
              <a:spcBef>
                <a:spcPts val="0"/>
              </a:spcBef>
              <a:buSzPct val="100000"/>
            </a:pPr>
            <a:r>
              <a:rPr lang="en-US" dirty="0" smtClean="0"/>
              <a:t>Need </a:t>
            </a:r>
            <a:r>
              <a:rPr lang="en-US" dirty="0"/>
              <a:t>a clear understanding of data in order to be able to use the information </a:t>
            </a:r>
            <a:r>
              <a:rPr lang="en-US" dirty="0" smtClean="0"/>
              <a:t>effectively</a:t>
            </a:r>
          </a:p>
          <a:p>
            <a:pPr marL="457200" lvl="0" indent="-228600" rtl="0">
              <a:spcBef>
                <a:spcPts val="0"/>
              </a:spcBef>
              <a:buSzPct val="100000"/>
            </a:pPr>
            <a:endParaRPr lang="en-US" dirty="0"/>
          </a:p>
          <a:p>
            <a:pPr marL="457200" lvl="0" indent="-228600" rtl="0">
              <a:spcBef>
                <a:spcPts val="0"/>
              </a:spcBef>
              <a:buSzPct val="100000"/>
            </a:pPr>
            <a:r>
              <a:rPr lang="en-US" dirty="0"/>
              <a:t>To do this, classify data into these groups:</a:t>
            </a:r>
          </a:p>
          <a:p>
            <a:pPr marL="914400" lvl="0" indent="-406400" rtl="0">
              <a:spcBef>
                <a:spcPts val="0"/>
              </a:spcBef>
              <a:buClr>
                <a:schemeClr val="accent2"/>
              </a:buClr>
              <a:buSzPct val="100000"/>
              <a:buAutoNum type="arabicPeriod"/>
            </a:pPr>
            <a:r>
              <a:rPr lang="en-US" i="1" dirty="0"/>
              <a:t>Classes</a:t>
            </a:r>
          </a:p>
          <a:p>
            <a:pPr marL="914400" lvl="0" indent="-406400" rtl="0">
              <a:spcBef>
                <a:spcPts val="0"/>
              </a:spcBef>
              <a:buClr>
                <a:schemeClr val="accent2"/>
              </a:buClr>
              <a:buSzPct val="100000"/>
              <a:buAutoNum type="arabicPeriod"/>
            </a:pPr>
            <a:r>
              <a:rPr lang="en-US" i="1" dirty="0"/>
              <a:t>Clusters</a:t>
            </a:r>
          </a:p>
          <a:p>
            <a:pPr marL="914400" lvl="0" indent="-406400" rtl="0">
              <a:spcBef>
                <a:spcPts val="0"/>
              </a:spcBef>
              <a:buClr>
                <a:schemeClr val="accent2"/>
              </a:buClr>
              <a:buSzPct val="100000"/>
              <a:buAutoNum type="arabicPeriod"/>
            </a:pPr>
            <a:r>
              <a:rPr lang="en-US" i="1" dirty="0"/>
              <a:t>Associations</a:t>
            </a:r>
          </a:p>
          <a:p>
            <a:pPr marL="914400" lvl="0" indent="-406400" rtl="0">
              <a:spcBef>
                <a:spcPts val="0"/>
              </a:spcBef>
              <a:buClr>
                <a:schemeClr val="accent2"/>
              </a:buClr>
              <a:buSzPct val="100000"/>
              <a:buAutoNum type="arabicPeriod"/>
            </a:pPr>
            <a:r>
              <a:rPr lang="en-US" i="1" dirty="0"/>
              <a:t>Sequential Patterns</a:t>
            </a:r>
          </a:p>
        </p:txBody>
      </p:sp>
    </p:spTree>
  </p:cSld>
  <p:clrMapOvr>
    <a:masterClrMapping/>
  </p:clrMapOvr>
  <p:transition xmlns:p14="http://schemas.microsoft.com/office/powerpoint/2010/mai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a:off x="457200" y="1106192"/>
            <a:ext cx="8229600" cy="1066799"/>
          </a:xfrm>
          <a:prstGeom prst="rect">
            <a:avLst/>
          </a:prstGeom>
        </p:spPr>
        <p:txBody>
          <a:bodyPr lIns="91425" tIns="91425" rIns="91425" bIns="91425" anchor="ctr" anchorCtr="0">
            <a:noAutofit/>
          </a:bodyPr>
          <a:lstStyle/>
          <a:p>
            <a:pPr>
              <a:spcBef>
                <a:spcPts val="0"/>
              </a:spcBef>
              <a:buNone/>
            </a:pPr>
            <a:r>
              <a:rPr lang="en-US" b="1" dirty="0"/>
              <a:t>Classes</a:t>
            </a:r>
          </a:p>
        </p:txBody>
      </p:sp>
      <p:sp>
        <p:nvSpPr>
          <p:cNvPr id="183" name="Shape 183"/>
          <p:cNvSpPr txBox="1">
            <a:spLocks noGrp="1"/>
          </p:cNvSpPr>
          <p:nvPr>
            <p:ph type="body" idx="1"/>
          </p:nvPr>
        </p:nvSpPr>
        <p:spPr>
          <a:xfrm>
            <a:off x="457200" y="2249424"/>
            <a:ext cx="8229600" cy="4325099"/>
          </a:xfrm>
          <a:prstGeom prst="rect">
            <a:avLst/>
          </a:prstGeom>
        </p:spPr>
        <p:txBody>
          <a:bodyPr lIns="91425" tIns="91425" rIns="91425" bIns="91425" anchor="t" anchorCtr="0">
            <a:noAutofit/>
          </a:bodyPr>
          <a:lstStyle/>
          <a:p>
            <a:pPr marL="457200" marR="0" lvl="0" indent="-228600" algn="l" rtl="0">
              <a:lnSpc>
                <a:spcPct val="100000"/>
              </a:lnSpc>
              <a:spcBef>
                <a:spcPts val="300"/>
              </a:spcBef>
              <a:spcAft>
                <a:spcPts val="0"/>
              </a:spcAft>
              <a:buSzPct val="100000"/>
            </a:pPr>
            <a:r>
              <a:rPr lang="en-US"/>
              <a:t>Classes are groups where the data shares characteristics</a:t>
            </a:r>
          </a:p>
          <a:p>
            <a:pPr marL="914400" marR="0" lvl="1" indent="-228600" algn="l" rtl="0">
              <a:lnSpc>
                <a:spcPct val="100000"/>
              </a:lnSpc>
              <a:spcBef>
                <a:spcPts val="300"/>
              </a:spcBef>
              <a:spcAft>
                <a:spcPts val="0"/>
              </a:spcAft>
              <a:buSzPct val="71428"/>
            </a:pPr>
            <a:r>
              <a:rPr lang="en-US"/>
              <a:t>Example- A class for a company like Netflix would be the customers who all watched a certain movie</a:t>
            </a:r>
          </a:p>
          <a:p>
            <a:pPr marL="0" marR="0" lvl="0" indent="0" algn="l" rtl="0">
              <a:lnSpc>
                <a:spcPct val="100000"/>
              </a:lnSpc>
              <a:spcBef>
                <a:spcPts val="300"/>
              </a:spcBef>
              <a:spcAft>
                <a:spcPts val="0"/>
              </a:spcAft>
              <a:buNone/>
            </a:pPr>
            <a:endParaRPr/>
          </a:p>
          <a:p>
            <a:pPr>
              <a:spcBef>
                <a:spcPts val="0"/>
              </a:spcBef>
              <a:buNone/>
            </a:pPr>
            <a:endParaRPr/>
          </a:p>
        </p:txBody>
      </p:sp>
    </p:spTree>
  </p:cSld>
  <p:clrMapOvr>
    <a:masterClrMapping/>
  </p:clrMapOvr>
  <p:transition xmlns:p14="http://schemas.microsoft.com/office/powerpoint/2010/mai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Shape 188"/>
          <p:cNvSpPr txBox="1">
            <a:spLocks noGrp="1"/>
          </p:cNvSpPr>
          <p:nvPr>
            <p:ph type="title"/>
          </p:nvPr>
        </p:nvSpPr>
        <p:spPr>
          <a:xfrm>
            <a:off x="457200" y="1022425"/>
            <a:ext cx="8229600" cy="1066799"/>
          </a:xfrm>
          <a:prstGeom prst="rect">
            <a:avLst/>
          </a:prstGeom>
        </p:spPr>
        <p:txBody>
          <a:bodyPr lIns="91425" tIns="91425" rIns="91425" bIns="91425" anchor="ctr" anchorCtr="0">
            <a:noAutofit/>
          </a:bodyPr>
          <a:lstStyle/>
          <a:p>
            <a:pPr>
              <a:spcBef>
                <a:spcPts val="0"/>
              </a:spcBef>
              <a:buNone/>
            </a:pPr>
            <a:r>
              <a:rPr lang="en-US" b="1" dirty="0"/>
              <a:t>Clusters</a:t>
            </a:r>
          </a:p>
        </p:txBody>
      </p:sp>
      <p:sp>
        <p:nvSpPr>
          <p:cNvPr id="189" name="Shape 189"/>
          <p:cNvSpPr txBox="1">
            <a:spLocks noGrp="1"/>
          </p:cNvSpPr>
          <p:nvPr>
            <p:ph type="body" idx="1"/>
          </p:nvPr>
        </p:nvSpPr>
        <p:spPr>
          <a:xfrm>
            <a:off x="457200" y="2089224"/>
            <a:ext cx="8229600" cy="4325099"/>
          </a:xfrm>
          <a:prstGeom prst="rect">
            <a:avLst/>
          </a:prstGeom>
        </p:spPr>
        <p:txBody>
          <a:bodyPr lIns="91425" tIns="91425" rIns="91425" bIns="91425" anchor="t" anchorCtr="0">
            <a:noAutofit/>
          </a:bodyPr>
          <a:lstStyle/>
          <a:p>
            <a:pPr marL="457200" lvl="0" indent="-228600" rtl="0">
              <a:spcBef>
                <a:spcPts val="0"/>
              </a:spcBef>
              <a:buSzPct val="100000"/>
            </a:pPr>
            <a:r>
              <a:rPr lang="en-US" dirty="0"/>
              <a:t>Very similar to classes but with additional attributes (</a:t>
            </a:r>
            <a:r>
              <a:rPr lang="en-US" dirty="0" err="1"/>
              <a:t>ie</a:t>
            </a:r>
            <a:r>
              <a:rPr lang="en-US" dirty="0"/>
              <a:t>. logical relationships &amp; consumer preferences)</a:t>
            </a:r>
          </a:p>
          <a:p>
            <a:pPr marL="914400" lvl="1" indent="-228600" rtl="0">
              <a:spcBef>
                <a:spcPts val="0"/>
              </a:spcBef>
              <a:buSzPct val="71428"/>
            </a:pPr>
            <a:r>
              <a:rPr lang="en-US" dirty="0"/>
              <a:t>Example- product recommendations, people who bought this product also bought..</a:t>
            </a:r>
            <a:r>
              <a:rPr lang="en-US" dirty="0" smtClean="0"/>
              <a:t>.</a:t>
            </a:r>
          </a:p>
          <a:p>
            <a:pPr marL="914400" lvl="1" indent="-228600" rtl="0">
              <a:spcBef>
                <a:spcPts val="0"/>
              </a:spcBef>
              <a:buSzPct val="71428"/>
            </a:pPr>
            <a:endParaRPr lang="en-US" dirty="0"/>
          </a:p>
          <a:p>
            <a:pPr marL="457200" lvl="0" indent="-228600" rtl="0">
              <a:spcBef>
                <a:spcPts val="0"/>
              </a:spcBef>
              <a:buSzPct val="100000"/>
            </a:pPr>
            <a:r>
              <a:rPr lang="en-US" dirty="0"/>
              <a:t>In terms of business this can be the most helpful/effective way to classify data</a:t>
            </a:r>
          </a:p>
          <a:p>
            <a:pPr marL="0" lvl="0" indent="0">
              <a:spcBef>
                <a:spcPts val="0"/>
              </a:spcBef>
              <a:buNone/>
            </a:pPr>
            <a:r>
              <a:rPr lang="en-US" dirty="0"/>
              <a:t>	</a:t>
            </a:r>
          </a:p>
        </p:txBody>
      </p:sp>
    </p:spTree>
  </p:cSld>
  <p:clrMapOvr>
    <a:masterClrMapping/>
  </p:clrMapOvr>
  <p:transition xmlns:p14="http://schemas.microsoft.com/office/powerpoint/2010/mai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Shape 194"/>
          <p:cNvSpPr txBox="1">
            <a:spLocks noGrp="1"/>
          </p:cNvSpPr>
          <p:nvPr>
            <p:ph type="title"/>
          </p:nvPr>
        </p:nvSpPr>
        <p:spPr>
          <a:xfrm>
            <a:off x="457200" y="1069384"/>
            <a:ext cx="8229600" cy="1066799"/>
          </a:xfrm>
          <a:prstGeom prst="rect">
            <a:avLst/>
          </a:prstGeom>
        </p:spPr>
        <p:txBody>
          <a:bodyPr lIns="91425" tIns="91425" rIns="91425" bIns="91425" anchor="ctr" anchorCtr="0">
            <a:noAutofit/>
          </a:bodyPr>
          <a:lstStyle/>
          <a:p>
            <a:pPr>
              <a:spcBef>
                <a:spcPts val="0"/>
              </a:spcBef>
              <a:buNone/>
            </a:pPr>
            <a:r>
              <a:rPr lang="en-US" b="1" dirty="0"/>
              <a:t>Associations</a:t>
            </a:r>
          </a:p>
        </p:txBody>
      </p:sp>
      <p:sp>
        <p:nvSpPr>
          <p:cNvPr id="195" name="Shape 195"/>
          <p:cNvSpPr txBox="1">
            <a:spLocks noGrp="1"/>
          </p:cNvSpPr>
          <p:nvPr>
            <p:ph type="body" idx="1"/>
          </p:nvPr>
        </p:nvSpPr>
        <p:spPr>
          <a:xfrm>
            <a:off x="457200" y="2128824"/>
            <a:ext cx="8229600" cy="4325099"/>
          </a:xfrm>
          <a:prstGeom prst="rect">
            <a:avLst/>
          </a:prstGeom>
        </p:spPr>
        <p:txBody>
          <a:bodyPr lIns="91425" tIns="91425" rIns="91425" bIns="91425" anchor="t" anchorCtr="0">
            <a:noAutofit/>
          </a:bodyPr>
          <a:lstStyle/>
          <a:p>
            <a:pPr marL="457200" lvl="0" indent="-228600" rtl="0">
              <a:spcBef>
                <a:spcPts val="0"/>
              </a:spcBef>
              <a:buSzPct val="100000"/>
            </a:pPr>
            <a:r>
              <a:rPr lang="en-US"/>
              <a:t>Takes clustering even further</a:t>
            </a:r>
          </a:p>
          <a:p>
            <a:pPr marL="457200" lvl="0" indent="-228600" rtl="0">
              <a:spcBef>
                <a:spcPts val="0"/>
              </a:spcBef>
              <a:buSzPct val="100000"/>
            </a:pPr>
            <a:r>
              <a:rPr lang="en-US"/>
              <a:t>Use data to find relationships/patterns that would often go unnoticed</a:t>
            </a:r>
          </a:p>
          <a:p>
            <a:pPr marL="914400" lvl="1" indent="-228600" rtl="0">
              <a:spcBef>
                <a:spcPts val="0"/>
              </a:spcBef>
              <a:buSzPct val="71428"/>
            </a:pPr>
            <a:r>
              <a:rPr lang="en-US"/>
              <a:t>Example: finding a connection between buying two unrelated products</a:t>
            </a:r>
          </a:p>
          <a:p>
            <a:pPr marL="457200" lvl="0" indent="-228600" rtl="0">
              <a:spcBef>
                <a:spcPts val="0"/>
              </a:spcBef>
              <a:buSzPct val="100000"/>
            </a:pPr>
            <a:r>
              <a:rPr lang="en-US"/>
              <a:t>Associations can help businesses identify these patterns and they can tailor deals or promotions to take advantage of their consumers’ buying habits</a:t>
            </a:r>
          </a:p>
        </p:txBody>
      </p:sp>
    </p:spTree>
  </p:cSld>
  <p:clrMapOvr>
    <a:masterClrMapping/>
  </p:clrMapOvr>
  <p:transition xmlns:p14="http://schemas.microsoft.com/office/powerpoint/2010/mai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Shape 200"/>
          <p:cNvSpPr txBox="1">
            <a:spLocks noGrp="1"/>
          </p:cNvSpPr>
          <p:nvPr>
            <p:ph type="title"/>
          </p:nvPr>
        </p:nvSpPr>
        <p:spPr>
          <a:xfrm>
            <a:off x="457200" y="1096990"/>
            <a:ext cx="8229600" cy="1066799"/>
          </a:xfrm>
          <a:prstGeom prst="rect">
            <a:avLst/>
          </a:prstGeom>
        </p:spPr>
        <p:txBody>
          <a:bodyPr lIns="91425" tIns="91425" rIns="91425" bIns="91425" anchor="ctr" anchorCtr="0">
            <a:noAutofit/>
          </a:bodyPr>
          <a:lstStyle/>
          <a:p>
            <a:pPr>
              <a:spcBef>
                <a:spcPts val="0"/>
              </a:spcBef>
              <a:buNone/>
            </a:pPr>
            <a:r>
              <a:rPr lang="en-US" b="1" dirty="0"/>
              <a:t>Sequential Patterns</a:t>
            </a:r>
          </a:p>
        </p:txBody>
      </p:sp>
      <p:sp>
        <p:nvSpPr>
          <p:cNvPr id="201" name="Shape 201"/>
          <p:cNvSpPr txBox="1">
            <a:spLocks noGrp="1"/>
          </p:cNvSpPr>
          <p:nvPr>
            <p:ph type="body" idx="1"/>
          </p:nvPr>
        </p:nvSpPr>
        <p:spPr>
          <a:xfrm>
            <a:off x="457200" y="2249424"/>
            <a:ext cx="8229600" cy="4325099"/>
          </a:xfrm>
          <a:prstGeom prst="rect">
            <a:avLst/>
          </a:prstGeom>
        </p:spPr>
        <p:txBody>
          <a:bodyPr lIns="91425" tIns="91425" rIns="91425" bIns="91425" anchor="t" anchorCtr="0">
            <a:noAutofit/>
          </a:bodyPr>
          <a:lstStyle/>
          <a:p>
            <a:pPr marL="457200" lvl="0" indent="-228600" rtl="0">
              <a:spcBef>
                <a:spcPts val="0"/>
              </a:spcBef>
              <a:buSzPct val="100000"/>
            </a:pPr>
            <a:r>
              <a:rPr lang="en-US" dirty="0"/>
              <a:t>Sequential patterns uses past data to form a predictive </a:t>
            </a:r>
            <a:r>
              <a:rPr lang="en-US" dirty="0" smtClean="0"/>
              <a:t>model</a:t>
            </a:r>
          </a:p>
          <a:p>
            <a:pPr marL="457200" lvl="0" indent="-228600" rtl="0">
              <a:spcBef>
                <a:spcPts val="0"/>
              </a:spcBef>
              <a:buSzPct val="100000"/>
            </a:pPr>
            <a:endParaRPr lang="en-US" dirty="0"/>
          </a:p>
          <a:p>
            <a:pPr marL="457200" lvl="0" indent="-228600" rtl="0">
              <a:spcBef>
                <a:spcPts val="0"/>
              </a:spcBef>
              <a:buSzPct val="100000"/>
            </a:pPr>
            <a:r>
              <a:rPr lang="en-US" dirty="0" smtClean="0"/>
              <a:t>Produces </a:t>
            </a:r>
            <a:r>
              <a:rPr lang="en-US" dirty="0"/>
              <a:t>projected trends of what the data shows a consumer will buy</a:t>
            </a:r>
          </a:p>
          <a:p>
            <a:pPr marL="914400" lvl="1" indent="-228600">
              <a:spcBef>
                <a:spcPts val="0"/>
              </a:spcBef>
              <a:buSzPct val="71428"/>
            </a:pPr>
            <a:r>
              <a:rPr lang="en-US" dirty="0"/>
              <a:t>Example: Target could predict a consumer will buy diapers if they are/have purchased baby clothes and pacifiers in the past</a:t>
            </a:r>
          </a:p>
        </p:txBody>
      </p:sp>
    </p:spTree>
  </p:cSld>
  <p:clrMapOvr>
    <a:masterClrMapping/>
  </p:clrMapOvr>
  <p:transition xmlns:p14="http://schemas.microsoft.com/office/powerpoint/2010/mai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Shape 206"/>
          <p:cNvSpPr txBox="1">
            <a:spLocks noGrp="1"/>
          </p:cNvSpPr>
          <p:nvPr>
            <p:ph type="title"/>
          </p:nvPr>
        </p:nvSpPr>
        <p:spPr>
          <a:xfrm>
            <a:off x="457200" y="977359"/>
            <a:ext cx="8229600" cy="1066799"/>
          </a:xfrm>
          <a:prstGeom prst="rect">
            <a:avLst/>
          </a:prstGeom>
        </p:spPr>
        <p:txBody>
          <a:bodyPr lIns="91425" tIns="91425" rIns="91425" bIns="91425" anchor="ctr" anchorCtr="0">
            <a:noAutofit/>
          </a:bodyPr>
          <a:lstStyle/>
          <a:p>
            <a:pPr>
              <a:spcBef>
                <a:spcPts val="0"/>
              </a:spcBef>
              <a:buNone/>
            </a:pPr>
            <a:r>
              <a:rPr lang="en-US" b="1" dirty="0"/>
              <a:t>Data Mining’s Major Elements</a:t>
            </a:r>
          </a:p>
        </p:txBody>
      </p:sp>
      <p:sp>
        <p:nvSpPr>
          <p:cNvPr id="207" name="Shape 207"/>
          <p:cNvSpPr txBox="1">
            <a:spLocks noGrp="1"/>
          </p:cNvSpPr>
          <p:nvPr>
            <p:ph type="body" idx="1"/>
          </p:nvPr>
        </p:nvSpPr>
        <p:spPr>
          <a:xfrm>
            <a:off x="457200" y="2287099"/>
            <a:ext cx="8229600" cy="4325099"/>
          </a:xfrm>
          <a:prstGeom prst="rect">
            <a:avLst/>
          </a:prstGeom>
        </p:spPr>
        <p:txBody>
          <a:bodyPr lIns="91425" tIns="91425" rIns="91425" bIns="91425" anchor="t" anchorCtr="0">
            <a:noAutofit/>
          </a:bodyPr>
          <a:lstStyle/>
          <a:p>
            <a:pPr marL="457200" marR="0" lvl="0" indent="-406400" algn="l" rtl="0">
              <a:lnSpc>
                <a:spcPct val="100000"/>
              </a:lnSpc>
              <a:spcBef>
                <a:spcPts val="300"/>
              </a:spcBef>
              <a:spcAft>
                <a:spcPts val="0"/>
              </a:spcAft>
              <a:buSzPct val="100000"/>
              <a:buAutoNum type="arabicPeriod"/>
            </a:pPr>
            <a:r>
              <a:rPr lang="en-US" dirty="0"/>
              <a:t>Extract, transform, and load transaction data onto the data warehouse system.</a:t>
            </a:r>
          </a:p>
          <a:p>
            <a:pPr marL="457200" marR="0" lvl="0" indent="-406400" algn="l" rtl="0">
              <a:lnSpc>
                <a:spcPct val="100000"/>
              </a:lnSpc>
              <a:spcBef>
                <a:spcPts val="300"/>
              </a:spcBef>
              <a:spcAft>
                <a:spcPts val="0"/>
              </a:spcAft>
              <a:buSzPct val="100000"/>
              <a:buAutoNum type="arabicPeriod"/>
            </a:pPr>
            <a:r>
              <a:rPr lang="en-US" dirty="0"/>
              <a:t>Store and manage the data in a multidimensional database system.</a:t>
            </a:r>
          </a:p>
          <a:p>
            <a:pPr marL="457200" marR="0" lvl="0" indent="-406400" algn="l" rtl="0">
              <a:lnSpc>
                <a:spcPct val="100000"/>
              </a:lnSpc>
              <a:spcBef>
                <a:spcPts val="300"/>
              </a:spcBef>
              <a:spcAft>
                <a:spcPts val="0"/>
              </a:spcAft>
              <a:buSzPct val="100000"/>
              <a:buAutoNum type="arabicPeriod"/>
            </a:pPr>
            <a:r>
              <a:rPr lang="en-US" dirty="0"/>
              <a:t>Analyze the data by application software.</a:t>
            </a:r>
          </a:p>
          <a:p>
            <a:pPr marL="457200" marR="0" lvl="0" indent="-406400" algn="l" rtl="0">
              <a:lnSpc>
                <a:spcPct val="100000"/>
              </a:lnSpc>
              <a:spcBef>
                <a:spcPts val="300"/>
              </a:spcBef>
              <a:spcAft>
                <a:spcPts val="0"/>
              </a:spcAft>
              <a:buSzPct val="100000"/>
              <a:buAutoNum type="arabicPeriod"/>
            </a:pPr>
            <a:r>
              <a:rPr lang="en-US" dirty="0"/>
              <a:t>Present the data in a useful format, such as a graph or </a:t>
            </a:r>
            <a:r>
              <a:rPr lang="en-US" dirty="0" smtClean="0"/>
              <a:t>table, for display and visualization</a:t>
            </a:r>
            <a:endParaRPr lang="en-US" dirty="0"/>
          </a:p>
          <a:p>
            <a:pPr marL="0" marR="0" lvl="0" indent="0" algn="l" rtl="0">
              <a:lnSpc>
                <a:spcPct val="100000"/>
              </a:lnSpc>
              <a:spcBef>
                <a:spcPts val="300"/>
              </a:spcBef>
              <a:spcAft>
                <a:spcPts val="0"/>
              </a:spcAft>
              <a:buNone/>
            </a:pPr>
            <a:endParaRPr dirty="0"/>
          </a:p>
        </p:txBody>
      </p:sp>
    </p:spTree>
  </p:cSld>
  <p:clrMapOvr>
    <a:masterClrMapping/>
  </p:clrMapOvr>
  <p:transition xmlns:p14="http://schemas.microsoft.com/office/powerpoint/2010/mai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Shape 212"/>
          <p:cNvSpPr txBox="1">
            <a:spLocks noGrp="1"/>
          </p:cNvSpPr>
          <p:nvPr>
            <p:ph type="title"/>
          </p:nvPr>
        </p:nvSpPr>
        <p:spPr>
          <a:xfrm>
            <a:off x="457200" y="937725"/>
            <a:ext cx="8229600" cy="1066799"/>
          </a:xfrm>
          <a:prstGeom prst="rect">
            <a:avLst/>
          </a:prstGeom>
        </p:spPr>
        <p:txBody>
          <a:bodyPr lIns="91425" tIns="91425" rIns="91425" bIns="91425" anchor="ctr" anchorCtr="0">
            <a:noAutofit/>
          </a:bodyPr>
          <a:lstStyle/>
          <a:p>
            <a:pPr>
              <a:spcBef>
                <a:spcPts val="0"/>
              </a:spcBef>
              <a:buNone/>
            </a:pPr>
            <a:r>
              <a:rPr lang="en-US" b="1" dirty="0" smtClean="0"/>
              <a:t>Methods of </a:t>
            </a:r>
            <a:r>
              <a:rPr lang="en-US" b="1" dirty="0"/>
              <a:t>Analysis</a:t>
            </a:r>
          </a:p>
        </p:txBody>
      </p:sp>
      <p:sp>
        <p:nvSpPr>
          <p:cNvPr id="213" name="Shape 213"/>
          <p:cNvSpPr txBox="1">
            <a:spLocks noGrp="1"/>
          </p:cNvSpPr>
          <p:nvPr>
            <p:ph type="body" idx="1"/>
          </p:nvPr>
        </p:nvSpPr>
        <p:spPr>
          <a:xfrm>
            <a:off x="457200" y="2004524"/>
            <a:ext cx="8229600" cy="4325099"/>
          </a:xfrm>
          <a:prstGeom prst="rect">
            <a:avLst/>
          </a:prstGeom>
        </p:spPr>
        <p:txBody>
          <a:bodyPr lIns="91425" tIns="91425" rIns="91425" bIns="91425" anchor="t" anchorCtr="0">
            <a:noAutofit/>
          </a:bodyPr>
          <a:lstStyle/>
          <a:p>
            <a:pPr marL="457200" marR="0" lvl="0" indent="-228600" algn="l" rtl="0">
              <a:lnSpc>
                <a:spcPct val="100000"/>
              </a:lnSpc>
              <a:spcBef>
                <a:spcPts val="300"/>
              </a:spcBef>
              <a:spcAft>
                <a:spcPts val="0"/>
              </a:spcAft>
              <a:buSzPct val="100000"/>
            </a:pPr>
            <a:r>
              <a:rPr lang="en-US" sz="2600" u="sng" dirty="0">
                <a:highlight>
                  <a:srgbClr val="FFFFFF"/>
                </a:highlight>
              </a:rPr>
              <a:t>Artificial neural networks:</a:t>
            </a:r>
            <a:r>
              <a:rPr lang="en-US" sz="2600" dirty="0">
                <a:highlight>
                  <a:srgbClr val="FFFFFF"/>
                </a:highlight>
              </a:rPr>
              <a:t> Non-linear predictive models that resemble biological neural networks in </a:t>
            </a:r>
            <a:r>
              <a:rPr lang="en-US" sz="2600" dirty="0" smtClean="0">
                <a:highlight>
                  <a:srgbClr val="FFFFFF"/>
                </a:highlight>
              </a:rPr>
              <a:t>structure</a:t>
            </a:r>
          </a:p>
          <a:p>
            <a:pPr marL="457200" marR="0" lvl="0" indent="-228600" algn="l" rtl="0">
              <a:lnSpc>
                <a:spcPct val="100000"/>
              </a:lnSpc>
              <a:spcBef>
                <a:spcPts val="300"/>
              </a:spcBef>
              <a:spcAft>
                <a:spcPts val="0"/>
              </a:spcAft>
              <a:buSzPct val="100000"/>
            </a:pPr>
            <a:endParaRPr lang="en-US" sz="2600" dirty="0">
              <a:highlight>
                <a:srgbClr val="FFFFFF"/>
              </a:highlight>
            </a:endParaRPr>
          </a:p>
          <a:p>
            <a:pPr marL="457200" marR="0" lvl="0" indent="-228600" algn="l" rtl="0">
              <a:lnSpc>
                <a:spcPct val="100000"/>
              </a:lnSpc>
              <a:spcBef>
                <a:spcPts val="300"/>
              </a:spcBef>
              <a:spcAft>
                <a:spcPts val="0"/>
              </a:spcAft>
              <a:buSzPct val="100000"/>
            </a:pPr>
            <a:r>
              <a:rPr lang="en-US" sz="2600" u="sng" dirty="0">
                <a:highlight>
                  <a:srgbClr val="FFFFFF"/>
                </a:highlight>
              </a:rPr>
              <a:t>Genetic algorithms:</a:t>
            </a:r>
            <a:r>
              <a:rPr lang="en-US" sz="2600" dirty="0">
                <a:highlight>
                  <a:srgbClr val="FFFFFF"/>
                </a:highlight>
              </a:rPr>
              <a:t> Optimization techniques that use genetic combination, mutation, and natural selection based on the concepts of natural </a:t>
            </a:r>
            <a:r>
              <a:rPr lang="en-US" sz="2600" dirty="0" smtClean="0">
                <a:highlight>
                  <a:srgbClr val="FFFFFF"/>
                </a:highlight>
              </a:rPr>
              <a:t>evolution</a:t>
            </a:r>
            <a:endParaRPr lang="en-US" sz="2600" dirty="0">
              <a:highlight>
                <a:srgbClr val="FFFFFF"/>
              </a:highlight>
            </a:endParaRPr>
          </a:p>
          <a:p>
            <a:pPr marL="457200" marR="0" lvl="0" indent="-228600" algn="l" rtl="0">
              <a:lnSpc>
                <a:spcPct val="100000"/>
              </a:lnSpc>
              <a:spcBef>
                <a:spcPts val="300"/>
              </a:spcBef>
              <a:spcAft>
                <a:spcPts val="0"/>
              </a:spcAft>
              <a:buSzPct val="100000"/>
            </a:pPr>
            <a:endParaRPr lang="en-US" sz="2600" dirty="0">
              <a:highlight>
                <a:srgbClr val="FFFFFF"/>
              </a:highlight>
            </a:endParaRPr>
          </a:p>
          <a:p>
            <a:pPr marL="457200" lvl="0" indent="-228600" rtl="0">
              <a:spcBef>
                <a:spcPts val="0"/>
              </a:spcBef>
              <a:buSzPct val="100000"/>
            </a:pPr>
            <a:r>
              <a:rPr lang="en-US" sz="2600" u="sng" dirty="0"/>
              <a:t>Rule induction:</a:t>
            </a:r>
            <a:r>
              <a:rPr lang="en-US" sz="2600" dirty="0"/>
              <a:t> The extraction of useful if-then rules from data based on statistical </a:t>
            </a:r>
            <a:r>
              <a:rPr lang="en-US" sz="2600" dirty="0" smtClean="0"/>
              <a:t>significance</a:t>
            </a:r>
            <a:endParaRPr lang="en-US" sz="2600" dirty="0"/>
          </a:p>
          <a:p>
            <a:pPr marL="0" marR="0" lvl="0" indent="0" algn="l" rtl="0">
              <a:lnSpc>
                <a:spcPct val="100000"/>
              </a:lnSpc>
              <a:spcBef>
                <a:spcPts val="300"/>
              </a:spcBef>
              <a:spcAft>
                <a:spcPts val="0"/>
              </a:spcAft>
              <a:buNone/>
            </a:pPr>
            <a:endParaRPr sz="2600" dirty="0">
              <a:highlight>
                <a:srgbClr val="FFFFFF"/>
              </a:highlight>
            </a:endParaRPr>
          </a:p>
          <a:p>
            <a:pPr marL="0" marR="0" lvl="0" indent="0" algn="l" rtl="0">
              <a:lnSpc>
                <a:spcPct val="100000"/>
              </a:lnSpc>
              <a:spcBef>
                <a:spcPts val="300"/>
              </a:spcBef>
              <a:spcAft>
                <a:spcPts val="0"/>
              </a:spcAft>
              <a:buNone/>
            </a:pPr>
            <a:endParaRPr sz="2600" dirty="0">
              <a:highlight>
                <a:srgbClr val="FFFFFF"/>
              </a:highlight>
            </a:endParaRPr>
          </a:p>
        </p:txBody>
      </p:sp>
    </p:spTree>
  </p:cSld>
  <p:clrMapOvr>
    <a:masterClrMapping/>
  </p:clrMapOvr>
  <p:transition xmlns:p14="http://schemas.microsoft.com/office/powerpoint/2010/mai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Shape 218"/>
          <p:cNvSpPr txBox="1">
            <a:spLocks noGrp="1"/>
          </p:cNvSpPr>
          <p:nvPr>
            <p:ph type="title"/>
          </p:nvPr>
        </p:nvSpPr>
        <p:spPr>
          <a:xfrm>
            <a:off x="457200" y="879225"/>
            <a:ext cx="8229600" cy="1066799"/>
          </a:xfrm>
          <a:prstGeom prst="rect">
            <a:avLst/>
          </a:prstGeom>
        </p:spPr>
        <p:txBody>
          <a:bodyPr lIns="91425" tIns="91425" rIns="91425" bIns="91425" anchor="ctr" anchorCtr="0">
            <a:noAutofit/>
          </a:bodyPr>
          <a:lstStyle/>
          <a:p>
            <a:pPr>
              <a:spcBef>
                <a:spcPts val="0"/>
              </a:spcBef>
              <a:buNone/>
            </a:pPr>
            <a:r>
              <a:rPr lang="en-US" b="1" dirty="0" smtClean="0"/>
              <a:t>Methods of </a:t>
            </a:r>
            <a:r>
              <a:rPr lang="en-US" b="1" dirty="0"/>
              <a:t>Analysis </a:t>
            </a:r>
            <a:r>
              <a:rPr lang="en-US" b="1" dirty="0" smtClean="0"/>
              <a:t>(Cont.)</a:t>
            </a:r>
            <a:endParaRPr lang="en-US" b="1" dirty="0"/>
          </a:p>
        </p:txBody>
      </p:sp>
      <p:sp>
        <p:nvSpPr>
          <p:cNvPr id="219" name="Shape 219"/>
          <p:cNvSpPr txBox="1">
            <a:spLocks noGrp="1"/>
          </p:cNvSpPr>
          <p:nvPr>
            <p:ph type="body" idx="1"/>
          </p:nvPr>
        </p:nvSpPr>
        <p:spPr>
          <a:xfrm>
            <a:off x="457200" y="1946024"/>
            <a:ext cx="8064470" cy="4325099"/>
          </a:xfrm>
          <a:prstGeom prst="rect">
            <a:avLst/>
          </a:prstGeom>
        </p:spPr>
        <p:txBody>
          <a:bodyPr lIns="91425" tIns="91425" rIns="91425" bIns="91425" anchor="t" anchorCtr="0">
            <a:noAutofit/>
          </a:bodyPr>
          <a:lstStyle/>
          <a:p>
            <a:pPr marL="457200" lvl="0" indent="-228600" rtl="0">
              <a:spcBef>
                <a:spcPts val="0"/>
              </a:spcBef>
              <a:buSzPct val="100000"/>
            </a:pPr>
            <a:r>
              <a:rPr lang="en-US" sz="2600" u="sng" dirty="0"/>
              <a:t>Decision trees:</a:t>
            </a:r>
            <a:r>
              <a:rPr lang="en-US" sz="2600" dirty="0"/>
              <a:t> Tree-shaped structures that represent sets of decisions. These decisions generate rules for the classification of a dataset. </a:t>
            </a:r>
          </a:p>
          <a:p>
            <a:pPr marL="914400" lvl="1" indent="-228600" rtl="0">
              <a:spcBef>
                <a:spcPts val="0"/>
              </a:spcBef>
              <a:buSzPct val="100000"/>
            </a:pPr>
            <a:r>
              <a:rPr lang="en-US" sz="2600" dirty="0"/>
              <a:t>Classification and Regression Trees (CART),</a:t>
            </a:r>
            <a:r>
              <a:rPr lang="en-US" dirty="0"/>
              <a:t> </a:t>
            </a:r>
            <a:r>
              <a:rPr lang="en-US" sz="2600" dirty="0" smtClean="0"/>
              <a:t>Chi-Square </a:t>
            </a:r>
            <a:r>
              <a:rPr lang="en-US" sz="2600" dirty="0"/>
              <a:t>Automatic Interaction Detection (CHAID) </a:t>
            </a:r>
          </a:p>
          <a:p>
            <a:pPr marL="914400" lvl="1" indent="-228600" rtl="0">
              <a:spcBef>
                <a:spcPts val="0"/>
              </a:spcBef>
              <a:buSzPct val="100000"/>
            </a:pPr>
            <a:r>
              <a:rPr lang="en-US" sz="2600" dirty="0"/>
              <a:t>CART segments a dataset by creating 2-way splits while CHAID segments using chi square tests to create multi-way splits. </a:t>
            </a:r>
          </a:p>
          <a:p>
            <a:pPr>
              <a:spcBef>
                <a:spcPts val="0"/>
              </a:spcBef>
              <a:buNone/>
            </a:pPr>
            <a:endParaRPr dirty="0"/>
          </a:p>
        </p:txBody>
      </p:sp>
    </p:spTree>
  </p:cSld>
  <p:clrMapOvr>
    <a:masterClrMapping/>
  </p:clrMapOvr>
  <p:transition xmlns:p14="http://schemas.microsoft.com/office/powerpoint/2010/mai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457200" y="864025"/>
            <a:ext cx="8229600" cy="10667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rebuchet MS"/>
              <a:buNone/>
            </a:pPr>
            <a:r>
              <a:rPr lang="en-US" sz="4000" b="1" i="0" u="none" strike="noStrike" cap="none" baseline="0" dirty="0">
                <a:solidFill>
                  <a:schemeClr val="dk2"/>
                </a:solidFill>
                <a:latin typeface="Trebuchet MS"/>
                <a:ea typeface="Trebuchet MS"/>
                <a:cs typeface="Trebuchet MS"/>
                <a:sym typeface="Trebuchet MS"/>
              </a:rPr>
              <a:t>What is Data Mining?</a:t>
            </a:r>
          </a:p>
        </p:txBody>
      </p:sp>
      <p:sp>
        <p:nvSpPr>
          <p:cNvPr id="113" name="Shape 113"/>
          <p:cNvSpPr txBox="1">
            <a:spLocks noGrp="1"/>
          </p:cNvSpPr>
          <p:nvPr>
            <p:ph type="body" idx="1"/>
          </p:nvPr>
        </p:nvSpPr>
        <p:spPr>
          <a:xfrm>
            <a:off x="62725" y="2021850"/>
            <a:ext cx="5578510" cy="4325099"/>
          </a:xfrm>
          <a:prstGeom prst="rect">
            <a:avLst/>
          </a:prstGeom>
          <a:noFill/>
          <a:ln>
            <a:noFill/>
          </a:ln>
        </p:spPr>
        <p:txBody>
          <a:bodyPr lIns="91425" tIns="45700" rIns="91425" bIns="45700" anchor="t" anchorCtr="0">
            <a:noAutofit/>
          </a:bodyPr>
          <a:lstStyle/>
          <a:p>
            <a:pPr marL="365760" marR="0" lvl="0" indent="-264160" algn="l" rtl="0">
              <a:spcBef>
                <a:spcPts val="0"/>
              </a:spcBef>
              <a:buClr>
                <a:schemeClr val="accent3"/>
              </a:buClr>
              <a:buSzPct val="100000"/>
              <a:buFont typeface="Georgia"/>
              <a:buChar char="•"/>
            </a:pPr>
            <a:r>
              <a:rPr lang="en-US" sz="2800" b="0" i="0" u="none" strike="noStrike" cap="none" baseline="0" dirty="0" smtClean="0">
                <a:solidFill>
                  <a:schemeClr val="dk1"/>
                </a:solidFill>
                <a:latin typeface="Georgia"/>
                <a:ea typeface="Georgia"/>
                <a:cs typeface="Georgia"/>
                <a:sym typeface="Georgia"/>
              </a:rPr>
              <a:t>The</a:t>
            </a:r>
            <a:r>
              <a:rPr lang="en-US" sz="2800" b="0" i="0" u="none" strike="noStrike" cap="none" dirty="0" smtClean="0">
                <a:solidFill>
                  <a:schemeClr val="dk1"/>
                </a:solidFill>
                <a:latin typeface="Georgia"/>
                <a:ea typeface="Georgia"/>
                <a:cs typeface="Georgia"/>
                <a:sym typeface="Georgia"/>
              </a:rPr>
              <a:t> </a:t>
            </a:r>
            <a:r>
              <a:rPr lang="en-US" sz="2800" b="0" i="0" u="none" strike="noStrike" cap="none" baseline="0" dirty="0" smtClean="0">
                <a:solidFill>
                  <a:schemeClr val="dk1"/>
                </a:solidFill>
                <a:latin typeface="Georgia"/>
                <a:ea typeface="Georgia"/>
                <a:cs typeface="Georgia"/>
                <a:sym typeface="Georgia"/>
              </a:rPr>
              <a:t>process </a:t>
            </a:r>
            <a:r>
              <a:rPr lang="en-US" sz="2800" b="0" i="0" u="none" strike="noStrike" cap="none" baseline="0" dirty="0">
                <a:solidFill>
                  <a:schemeClr val="dk1"/>
                </a:solidFill>
                <a:latin typeface="Georgia"/>
                <a:ea typeface="Georgia"/>
                <a:cs typeface="Georgia"/>
                <a:sym typeface="Georgia"/>
              </a:rPr>
              <a:t>of analyzing data from different perspectives and summarizing it into useful information</a:t>
            </a:r>
          </a:p>
          <a:p>
            <a:pPr marL="365760" marR="0" lvl="0" indent="-264160" algn="l" rtl="0">
              <a:spcBef>
                <a:spcPts val="0"/>
              </a:spcBef>
              <a:buClr>
                <a:schemeClr val="accent3"/>
              </a:buClr>
              <a:buSzPct val="100000"/>
              <a:buFont typeface="Georgia"/>
              <a:buChar char="•"/>
            </a:pPr>
            <a:r>
              <a:rPr lang="en-US" dirty="0"/>
              <a:t>It </a:t>
            </a:r>
            <a:r>
              <a:rPr lang="en-US" dirty="0" smtClean="0"/>
              <a:t>uncovers patterns </a:t>
            </a:r>
            <a:r>
              <a:rPr lang="en-US" dirty="0"/>
              <a:t>in a large set of data</a:t>
            </a:r>
          </a:p>
          <a:p>
            <a:pPr marL="365760" marR="0" lvl="0" indent="-264160" algn="l" rtl="0">
              <a:spcBef>
                <a:spcPts val="300"/>
              </a:spcBef>
              <a:buClr>
                <a:schemeClr val="accent3"/>
              </a:buClr>
              <a:buSzPct val="100000"/>
              <a:buFont typeface="Georgia"/>
              <a:buChar char="•"/>
            </a:pPr>
            <a:r>
              <a:rPr lang="en-US" sz="2800" b="0" i="0" u="none" strike="noStrike" cap="none" baseline="0" dirty="0" smtClean="0">
                <a:solidFill>
                  <a:schemeClr val="dk1"/>
                </a:solidFill>
                <a:latin typeface="Georgia"/>
                <a:ea typeface="Georgia"/>
                <a:cs typeface="Georgia"/>
                <a:sym typeface="Georgia"/>
              </a:rPr>
              <a:t>Growing</a:t>
            </a:r>
            <a:r>
              <a:rPr lang="en-US" sz="2800" b="0" i="0" u="none" strike="noStrike" cap="none" dirty="0" smtClean="0">
                <a:solidFill>
                  <a:schemeClr val="dk1"/>
                </a:solidFill>
                <a:latin typeface="Georgia"/>
                <a:ea typeface="Georgia"/>
                <a:cs typeface="Georgia"/>
                <a:sym typeface="Georgia"/>
              </a:rPr>
              <a:t> </a:t>
            </a:r>
            <a:r>
              <a:rPr lang="en-US" sz="2800" b="0" i="0" u="none" strike="noStrike" cap="none" baseline="0" dirty="0" smtClean="0">
                <a:solidFill>
                  <a:schemeClr val="dk1"/>
                </a:solidFill>
                <a:latin typeface="Georgia"/>
                <a:ea typeface="Georgia"/>
                <a:cs typeface="Georgia"/>
                <a:sym typeface="Georgia"/>
              </a:rPr>
              <a:t>industry to </a:t>
            </a:r>
            <a:r>
              <a:rPr lang="en-US" sz="2800" b="0" i="0" u="none" strike="noStrike" cap="none" baseline="0" dirty="0">
                <a:solidFill>
                  <a:schemeClr val="dk1"/>
                </a:solidFill>
                <a:latin typeface="Georgia"/>
                <a:ea typeface="Georgia"/>
                <a:cs typeface="Georgia"/>
                <a:sym typeface="Georgia"/>
              </a:rPr>
              <a:t>target their </a:t>
            </a:r>
            <a:r>
              <a:rPr lang="en-US" sz="2800" b="0" i="0" u="none" strike="noStrike" cap="none" baseline="0" dirty="0" smtClean="0">
                <a:solidFill>
                  <a:schemeClr val="dk1"/>
                </a:solidFill>
                <a:latin typeface="Georgia"/>
                <a:ea typeface="Georgia"/>
                <a:cs typeface="Georgia"/>
                <a:sym typeface="Georgia"/>
              </a:rPr>
              <a:t>products and advertisements </a:t>
            </a:r>
            <a:r>
              <a:rPr lang="en-US" sz="2800" b="0" i="0" u="none" strike="noStrike" cap="none" baseline="0" dirty="0">
                <a:solidFill>
                  <a:schemeClr val="dk1"/>
                </a:solidFill>
                <a:latin typeface="Georgia"/>
                <a:ea typeface="Georgia"/>
                <a:cs typeface="Georgia"/>
                <a:sym typeface="Georgia"/>
              </a:rPr>
              <a:t>to</a:t>
            </a:r>
            <a:r>
              <a:rPr lang="en-US" dirty="0"/>
              <a:t>wards </a:t>
            </a:r>
            <a:r>
              <a:rPr lang="en-US" dirty="0" smtClean="0"/>
              <a:t>consumers based on data mining</a:t>
            </a:r>
            <a:endParaRPr lang="en-US" dirty="0"/>
          </a:p>
        </p:txBody>
      </p:sp>
      <p:pic>
        <p:nvPicPr>
          <p:cNvPr id="114" name="Shape 114"/>
          <p:cNvPicPr preferRelativeResize="0"/>
          <p:nvPr/>
        </p:nvPicPr>
        <p:blipFill>
          <a:blip r:embed="rId3">
            <a:alphaModFix/>
          </a:blip>
          <a:stretch>
            <a:fillRect/>
          </a:stretch>
        </p:blipFill>
        <p:spPr>
          <a:xfrm>
            <a:off x="5770071" y="3550978"/>
            <a:ext cx="3373929" cy="2380800"/>
          </a:xfrm>
          <a:prstGeom prst="rect">
            <a:avLst/>
          </a:prstGeom>
          <a:noFill/>
          <a:ln>
            <a:noFill/>
          </a:ln>
        </p:spPr>
      </p:pic>
    </p:spTree>
  </p:cSld>
  <p:clrMapOvr>
    <a:masterClrMapping/>
  </p:clrMapOvr>
  <p:transition xmlns:p14="http://schemas.microsoft.com/office/powerpoint/2010/mai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Shape 224"/>
          <p:cNvSpPr txBox="1">
            <a:spLocks noGrp="1"/>
          </p:cNvSpPr>
          <p:nvPr>
            <p:ph type="title"/>
          </p:nvPr>
        </p:nvSpPr>
        <p:spPr>
          <a:xfrm>
            <a:off x="457200" y="883797"/>
            <a:ext cx="8229600" cy="1066799"/>
          </a:xfrm>
          <a:prstGeom prst="rect">
            <a:avLst/>
          </a:prstGeom>
        </p:spPr>
        <p:txBody>
          <a:bodyPr lIns="91425" tIns="91425" rIns="91425" bIns="91425" anchor="ctr" anchorCtr="0">
            <a:noAutofit/>
          </a:bodyPr>
          <a:lstStyle/>
          <a:p>
            <a:pPr>
              <a:spcBef>
                <a:spcPts val="0"/>
              </a:spcBef>
              <a:buNone/>
            </a:pPr>
            <a:r>
              <a:rPr lang="en-US" b="1" dirty="0" smtClean="0"/>
              <a:t>Methods </a:t>
            </a:r>
            <a:r>
              <a:rPr lang="en-US" b="1" dirty="0"/>
              <a:t>of Analysis </a:t>
            </a:r>
            <a:r>
              <a:rPr lang="en-US" b="1" dirty="0" smtClean="0"/>
              <a:t>(Cont.)</a:t>
            </a:r>
            <a:endParaRPr lang="en-US" b="1" dirty="0"/>
          </a:p>
        </p:txBody>
      </p:sp>
      <p:sp>
        <p:nvSpPr>
          <p:cNvPr id="225" name="Shape 225"/>
          <p:cNvSpPr txBox="1">
            <a:spLocks noGrp="1"/>
          </p:cNvSpPr>
          <p:nvPr>
            <p:ph type="body" idx="1"/>
          </p:nvPr>
        </p:nvSpPr>
        <p:spPr>
          <a:xfrm>
            <a:off x="457200" y="2061024"/>
            <a:ext cx="8229600" cy="4325099"/>
          </a:xfrm>
          <a:prstGeom prst="rect">
            <a:avLst/>
          </a:prstGeom>
        </p:spPr>
        <p:txBody>
          <a:bodyPr lIns="91425" tIns="91425" rIns="91425" bIns="91425" anchor="t" anchorCtr="0">
            <a:noAutofit/>
          </a:bodyPr>
          <a:lstStyle/>
          <a:p>
            <a:pPr marL="457200" lvl="0" indent="-228600" rtl="0">
              <a:spcBef>
                <a:spcPts val="0"/>
              </a:spcBef>
              <a:buSzPct val="100000"/>
            </a:pPr>
            <a:r>
              <a:rPr lang="en-US" sz="2600" u="sng" dirty="0"/>
              <a:t>Nearest neighbor method:</a:t>
            </a:r>
            <a:r>
              <a:rPr lang="en-US" sz="2600" dirty="0"/>
              <a:t> A technique that classifies each record in a dataset based on a combination of the classes of the </a:t>
            </a:r>
            <a:r>
              <a:rPr lang="en-US" sz="2600" dirty="0" smtClean="0"/>
              <a:t>k-record</a:t>
            </a:r>
            <a:r>
              <a:rPr lang="en-US" sz="2600" dirty="0"/>
              <a:t>(s) most similar to it in a historical dataset (where </a:t>
            </a:r>
            <a:r>
              <a:rPr lang="en-US" sz="2600" dirty="0" smtClean="0"/>
              <a:t>k=1)</a:t>
            </a:r>
            <a:endParaRPr lang="en-US" sz="2600" dirty="0"/>
          </a:p>
          <a:p>
            <a:pPr marL="457200" lvl="0" indent="-228600" rtl="0">
              <a:spcBef>
                <a:spcPts val="0"/>
              </a:spcBef>
              <a:buSzPct val="100000"/>
            </a:pPr>
            <a:endParaRPr lang="en-US" sz="2600" dirty="0"/>
          </a:p>
          <a:p>
            <a:pPr marL="457200" lvl="0" indent="-228600" rtl="0">
              <a:spcBef>
                <a:spcPts val="0"/>
              </a:spcBef>
              <a:buSzPct val="100000"/>
            </a:pPr>
            <a:r>
              <a:rPr lang="en-US" sz="2600" u="sng" dirty="0"/>
              <a:t>Data visualization: </a:t>
            </a:r>
            <a:r>
              <a:rPr lang="en-US" sz="2600" dirty="0"/>
              <a:t>The visual interpretation of complex relationships in multidimensional data.</a:t>
            </a:r>
          </a:p>
          <a:p>
            <a:pPr marL="914400" lvl="1" indent="-228600" rtl="0">
              <a:spcBef>
                <a:spcPts val="0"/>
              </a:spcBef>
              <a:buSzPct val="92857"/>
            </a:pPr>
            <a:r>
              <a:rPr lang="en-US" dirty="0"/>
              <a:t>Use g</a:t>
            </a:r>
            <a:r>
              <a:rPr lang="en-US" sz="2600" dirty="0"/>
              <a:t>raphics tools to illustrate data relationships</a:t>
            </a:r>
          </a:p>
          <a:p>
            <a:pPr>
              <a:spcBef>
                <a:spcPts val="0"/>
              </a:spcBef>
              <a:buNone/>
            </a:pPr>
            <a:endParaRPr dirty="0"/>
          </a:p>
        </p:txBody>
      </p:sp>
    </p:spTree>
  </p:cSld>
  <p:clrMapOvr>
    <a:masterClrMapping/>
  </p:clrMapOvr>
  <p:transition xmlns:p14="http://schemas.microsoft.com/office/powerpoint/2010/mai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pic>
        <p:nvPicPr>
          <p:cNvPr id="232" name="Shape 232"/>
          <p:cNvPicPr preferRelativeResize="0"/>
          <p:nvPr/>
        </p:nvPicPr>
        <p:blipFill>
          <a:blip r:embed="rId3">
            <a:alphaModFix/>
          </a:blip>
          <a:stretch>
            <a:fillRect/>
          </a:stretch>
        </p:blipFill>
        <p:spPr>
          <a:xfrm>
            <a:off x="5641234" y="4499531"/>
            <a:ext cx="3220933" cy="2082424"/>
          </a:xfrm>
          <a:prstGeom prst="rect">
            <a:avLst/>
          </a:prstGeom>
          <a:noFill/>
          <a:ln>
            <a:noFill/>
          </a:ln>
        </p:spPr>
      </p:pic>
      <p:sp>
        <p:nvSpPr>
          <p:cNvPr id="230" name="Shape 230"/>
          <p:cNvSpPr txBox="1">
            <a:spLocks noGrp="1"/>
          </p:cNvSpPr>
          <p:nvPr>
            <p:ph type="title"/>
          </p:nvPr>
        </p:nvSpPr>
        <p:spPr>
          <a:xfrm>
            <a:off x="457200" y="821965"/>
            <a:ext cx="8229600" cy="1066799"/>
          </a:xfrm>
          <a:prstGeom prst="rect">
            <a:avLst/>
          </a:prstGeom>
        </p:spPr>
        <p:txBody>
          <a:bodyPr lIns="91425" tIns="91425" rIns="91425" bIns="91425" anchor="ctr" anchorCtr="0">
            <a:noAutofit/>
          </a:bodyPr>
          <a:lstStyle/>
          <a:p>
            <a:pPr>
              <a:spcBef>
                <a:spcPts val="0"/>
              </a:spcBef>
              <a:buNone/>
            </a:pPr>
            <a:r>
              <a:rPr lang="en-US" b="1" dirty="0"/>
              <a:t>How Data Mining </a:t>
            </a:r>
            <a:r>
              <a:rPr lang="en-US" b="1" dirty="0" smtClean="0"/>
              <a:t>Applied </a:t>
            </a:r>
            <a:endParaRPr lang="en-US" b="1" dirty="0"/>
          </a:p>
        </p:txBody>
      </p:sp>
      <p:sp>
        <p:nvSpPr>
          <p:cNvPr id="231" name="Shape 231"/>
          <p:cNvSpPr txBox="1">
            <a:spLocks noGrp="1"/>
          </p:cNvSpPr>
          <p:nvPr>
            <p:ph type="body" idx="1"/>
          </p:nvPr>
        </p:nvSpPr>
        <p:spPr>
          <a:xfrm>
            <a:off x="457200" y="2128024"/>
            <a:ext cx="8229600" cy="4325099"/>
          </a:xfrm>
          <a:prstGeom prst="rect">
            <a:avLst/>
          </a:prstGeom>
        </p:spPr>
        <p:txBody>
          <a:bodyPr lIns="91425" tIns="91425" rIns="91425" bIns="91425" anchor="t" anchorCtr="0">
            <a:noAutofit/>
          </a:bodyPr>
          <a:lstStyle/>
          <a:p>
            <a:pPr marL="457200" lvl="0" indent="-228600" rtl="0">
              <a:spcBef>
                <a:spcPts val="0"/>
              </a:spcBef>
              <a:buSzPct val="100000"/>
            </a:pPr>
            <a:r>
              <a:rPr lang="en-US" dirty="0">
                <a:highlight>
                  <a:srgbClr val="FFFFFF"/>
                </a:highlight>
              </a:rPr>
              <a:t>Data mining is accomplished through </a:t>
            </a:r>
            <a:r>
              <a:rPr lang="en-US" dirty="0" smtClean="0">
                <a:highlight>
                  <a:srgbClr val="FFFFFF"/>
                </a:highlight>
              </a:rPr>
              <a:t>modeling</a:t>
            </a:r>
          </a:p>
          <a:p>
            <a:pPr marL="228600" lvl="0" indent="0" rtl="0">
              <a:spcBef>
                <a:spcPts val="0"/>
              </a:spcBef>
              <a:buSzPct val="100000"/>
              <a:buNone/>
            </a:pPr>
            <a:r>
              <a:rPr lang="en-US" sz="1600" dirty="0" smtClean="0">
                <a:highlight>
                  <a:srgbClr val="FFFFFF"/>
                </a:highlight>
              </a:rPr>
              <a:t>  </a:t>
            </a:r>
            <a:endParaRPr lang="en-US" sz="1600" dirty="0">
              <a:highlight>
                <a:srgbClr val="FFFFFF"/>
              </a:highlight>
            </a:endParaRPr>
          </a:p>
          <a:p>
            <a:pPr marL="457200" lvl="0" indent="-228600" rtl="0">
              <a:spcBef>
                <a:spcPts val="0"/>
              </a:spcBef>
              <a:buSzPct val="100000"/>
            </a:pPr>
            <a:r>
              <a:rPr lang="en-US" dirty="0">
                <a:highlight>
                  <a:srgbClr val="FFFFFF"/>
                </a:highlight>
              </a:rPr>
              <a:t>Modeling is the act of building a model that applies to one situation and then applying it to another situation where you don’t have a </a:t>
            </a:r>
            <a:r>
              <a:rPr lang="en-US" dirty="0" smtClean="0">
                <a:highlight>
                  <a:srgbClr val="FFFFFF"/>
                </a:highlight>
              </a:rPr>
              <a:t>model</a:t>
            </a:r>
          </a:p>
          <a:p>
            <a:pPr marL="1700784" lvl="5" indent="-228600">
              <a:spcBef>
                <a:spcPts val="0"/>
              </a:spcBef>
              <a:buSzPct val="100000"/>
            </a:pPr>
            <a:endParaRPr lang="en-US" sz="1600" dirty="0">
              <a:highlight>
                <a:srgbClr val="FFFFFF"/>
              </a:highlight>
            </a:endParaRPr>
          </a:p>
          <a:p>
            <a:pPr marL="457200" lvl="0" indent="-228600" rtl="0">
              <a:spcBef>
                <a:spcPts val="0"/>
              </a:spcBef>
              <a:buSzPct val="100000"/>
            </a:pPr>
            <a:r>
              <a:rPr lang="en-US" dirty="0">
                <a:highlight>
                  <a:srgbClr val="FFFFFF"/>
                </a:highlight>
              </a:rPr>
              <a:t>Use these new models to predict patterns </a:t>
            </a:r>
          </a:p>
        </p:txBody>
      </p:sp>
    </p:spTree>
  </p:cSld>
  <p:clrMapOvr>
    <a:masterClrMapping/>
  </p:clrMapOvr>
  <p:transition xmlns:p14="http://schemas.microsoft.com/office/powerpoint/2010/mai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Shape 237"/>
          <p:cNvSpPr txBox="1">
            <a:spLocks noGrp="1"/>
          </p:cNvSpPr>
          <p:nvPr>
            <p:ph type="title"/>
          </p:nvPr>
        </p:nvSpPr>
        <p:spPr>
          <a:xfrm>
            <a:off x="457200" y="1004967"/>
            <a:ext cx="8229600" cy="1066799"/>
          </a:xfrm>
          <a:prstGeom prst="rect">
            <a:avLst/>
          </a:prstGeom>
        </p:spPr>
        <p:txBody>
          <a:bodyPr lIns="91425" tIns="91425" rIns="91425" bIns="91425" anchor="ctr" anchorCtr="0">
            <a:noAutofit/>
          </a:bodyPr>
          <a:lstStyle/>
          <a:p>
            <a:pPr>
              <a:spcBef>
                <a:spcPts val="0"/>
              </a:spcBef>
              <a:buNone/>
            </a:pPr>
            <a:r>
              <a:rPr lang="en-US" b="1" dirty="0"/>
              <a:t>Data Mining and Marketing</a:t>
            </a:r>
          </a:p>
        </p:txBody>
      </p:sp>
      <p:sp>
        <p:nvSpPr>
          <p:cNvPr id="238" name="Shape 238"/>
          <p:cNvSpPr txBox="1">
            <a:spLocks noGrp="1"/>
          </p:cNvSpPr>
          <p:nvPr>
            <p:ph type="body" idx="1"/>
          </p:nvPr>
        </p:nvSpPr>
        <p:spPr>
          <a:xfrm>
            <a:off x="457200" y="2249424"/>
            <a:ext cx="8229600" cy="4325099"/>
          </a:xfrm>
          <a:prstGeom prst="rect">
            <a:avLst/>
          </a:prstGeom>
        </p:spPr>
        <p:txBody>
          <a:bodyPr lIns="91425" tIns="91425" rIns="91425" bIns="91425" anchor="t" anchorCtr="0">
            <a:noAutofit/>
          </a:bodyPr>
          <a:lstStyle/>
          <a:p>
            <a:pPr marL="457200" lvl="0" indent="-228600" rtl="0">
              <a:spcBef>
                <a:spcPts val="0"/>
              </a:spcBef>
              <a:buSzPct val="100000"/>
            </a:pPr>
            <a:r>
              <a:rPr lang="en-US" dirty="0"/>
              <a:t>Advances in the data mining field have had profound effects on the marketing of </a:t>
            </a:r>
            <a:r>
              <a:rPr lang="en-US" dirty="0" smtClean="0"/>
              <a:t>companies</a:t>
            </a:r>
          </a:p>
          <a:p>
            <a:pPr marL="457200" lvl="0" indent="-228600" rtl="0">
              <a:spcBef>
                <a:spcPts val="0"/>
              </a:spcBef>
              <a:buSzPct val="100000"/>
            </a:pPr>
            <a:endParaRPr lang="en-US" dirty="0"/>
          </a:p>
          <a:p>
            <a:pPr marL="457200" lvl="0" indent="-228600" rtl="0">
              <a:spcBef>
                <a:spcPts val="0"/>
              </a:spcBef>
              <a:buSzPct val="100000"/>
            </a:pPr>
            <a:r>
              <a:rPr lang="en-US" dirty="0"/>
              <a:t>Companies use this data to tailor their coupons, advertisements and sales to </a:t>
            </a:r>
            <a:r>
              <a:rPr lang="en-US" dirty="0" smtClean="0"/>
              <a:t>consumers</a:t>
            </a:r>
          </a:p>
          <a:p>
            <a:pPr marL="457200" lvl="0" indent="-228600" rtl="0">
              <a:spcBef>
                <a:spcPts val="0"/>
              </a:spcBef>
              <a:buSzPct val="100000"/>
            </a:pPr>
            <a:endParaRPr lang="en-US" dirty="0"/>
          </a:p>
          <a:p>
            <a:pPr marL="457200" lvl="0" indent="-228600" rtl="0">
              <a:spcBef>
                <a:spcPts val="0"/>
              </a:spcBef>
              <a:buSzPct val="100000"/>
            </a:pPr>
            <a:r>
              <a:rPr lang="en-US" dirty="0"/>
              <a:t>This marketing tactic is more effective, efficient and can save the company money</a:t>
            </a:r>
          </a:p>
          <a:p>
            <a:pPr marL="0" lvl="0" indent="0">
              <a:spcBef>
                <a:spcPts val="0"/>
              </a:spcBef>
              <a:buNone/>
            </a:pPr>
            <a:endParaRPr dirty="0"/>
          </a:p>
        </p:txBody>
      </p:sp>
    </p:spTree>
  </p:cSld>
  <p:clrMapOvr>
    <a:masterClrMapping/>
  </p:clrMapOvr>
  <p:transition xmlns:p14="http://schemas.microsoft.com/office/powerpoint/2010/mai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Shape 243"/>
          <p:cNvSpPr txBox="1">
            <a:spLocks noGrp="1"/>
          </p:cNvSpPr>
          <p:nvPr>
            <p:ph type="title"/>
          </p:nvPr>
        </p:nvSpPr>
        <p:spPr>
          <a:xfrm>
            <a:off x="457200" y="916443"/>
            <a:ext cx="8229600" cy="1066799"/>
          </a:xfrm>
          <a:prstGeom prst="rect">
            <a:avLst/>
          </a:prstGeom>
        </p:spPr>
        <p:txBody>
          <a:bodyPr lIns="91425" tIns="91425" rIns="91425" bIns="91425" anchor="ctr" anchorCtr="0">
            <a:noAutofit/>
          </a:bodyPr>
          <a:lstStyle/>
          <a:p>
            <a:pPr>
              <a:spcBef>
                <a:spcPts val="0"/>
              </a:spcBef>
              <a:buNone/>
            </a:pPr>
            <a:r>
              <a:rPr lang="en-US" b="1" dirty="0" smtClean="0"/>
              <a:t>Target Case Study </a:t>
            </a:r>
            <a:endParaRPr lang="en-US" b="1" dirty="0"/>
          </a:p>
        </p:txBody>
      </p:sp>
      <p:sp>
        <p:nvSpPr>
          <p:cNvPr id="244" name="Shape 244"/>
          <p:cNvSpPr txBox="1">
            <a:spLocks noGrp="1"/>
          </p:cNvSpPr>
          <p:nvPr>
            <p:ph type="body" idx="1"/>
          </p:nvPr>
        </p:nvSpPr>
        <p:spPr>
          <a:xfrm>
            <a:off x="457200" y="2209799"/>
            <a:ext cx="8229600" cy="4325099"/>
          </a:xfrm>
          <a:prstGeom prst="rect">
            <a:avLst/>
          </a:prstGeom>
        </p:spPr>
        <p:txBody>
          <a:bodyPr lIns="91425" tIns="91425" rIns="91425" bIns="91425" anchor="t" anchorCtr="0">
            <a:noAutofit/>
          </a:bodyPr>
          <a:lstStyle/>
          <a:p>
            <a:pPr marL="457200" lvl="0" indent="-228600" rtl="0">
              <a:spcBef>
                <a:spcPts val="0"/>
              </a:spcBef>
              <a:buSzPct val="100000"/>
            </a:pPr>
            <a:r>
              <a:rPr lang="en-US" sz="2500"/>
              <a:t>Target uses data mining to tailor the coupons they send in hopes to attract consumers at times in their lives where they are vulnerable to changing their store loyalties</a:t>
            </a:r>
          </a:p>
          <a:p>
            <a:pPr marL="914400" lvl="1" indent="-228600" rtl="0">
              <a:spcBef>
                <a:spcPts val="0"/>
              </a:spcBef>
              <a:buSzPct val="100000"/>
            </a:pPr>
            <a:r>
              <a:rPr lang="en-US" sz="2300"/>
              <a:t>The period where consumers are most vulnerable is when parents are expecting a child</a:t>
            </a:r>
          </a:p>
          <a:p>
            <a:pPr marL="914400" lvl="1" indent="-228600" rtl="0">
              <a:spcBef>
                <a:spcPts val="0"/>
              </a:spcBef>
              <a:buSzPct val="100000"/>
            </a:pPr>
            <a:r>
              <a:rPr lang="en-US" sz="2300"/>
              <a:t>Research has found that when a couple is expecting, they often break their habits and form new ones</a:t>
            </a:r>
          </a:p>
          <a:p>
            <a:pPr marL="914400" lvl="1" indent="-228600" rtl="0">
              <a:spcBef>
                <a:spcPts val="0"/>
              </a:spcBef>
              <a:buSzPct val="100000"/>
            </a:pPr>
            <a:r>
              <a:rPr lang="en-US" sz="2300"/>
              <a:t>This gives stores like Target the opportunity to lure consumers into their stores and get them hooked for life</a:t>
            </a:r>
          </a:p>
          <a:p>
            <a:pPr marL="914400" lvl="0" indent="0">
              <a:spcBef>
                <a:spcPts val="0"/>
              </a:spcBef>
              <a:buNone/>
            </a:pPr>
            <a:r>
              <a:rPr lang="en-US" sz="2100"/>
              <a:t> </a:t>
            </a:r>
          </a:p>
        </p:txBody>
      </p:sp>
      <p:pic>
        <p:nvPicPr>
          <p:cNvPr id="245" name="Shape 245"/>
          <p:cNvPicPr preferRelativeResize="0"/>
          <p:nvPr/>
        </p:nvPicPr>
        <p:blipFill>
          <a:blip r:embed="rId3">
            <a:alphaModFix/>
          </a:blip>
          <a:stretch>
            <a:fillRect/>
          </a:stretch>
        </p:blipFill>
        <p:spPr>
          <a:xfrm>
            <a:off x="6550650" y="758650"/>
            <a:ext cx="1323900" cy="1323900"/>
          </a:xfrm>
          <a:prstGeom prst="rect">
            <a:avLst/>
          </a:prstGeom>
          <a:noFill/>
          <a:ln>
            <a:noFill/>
          </a:ln>
        </p:spPr>
      </p:pic>
    </p:spTree>
  </p:cSld>
  <p:clrMapOvr>
    <a:masterClrMapping/>
  </p:clrMapOvr>
  <p:transition xmlns:p14="http://schemas.microsoft.com/office/powerpoint/2010/main" spd="slow">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Shape 250"/>
          <p:cNvSpPr txBox="1">
            <a:spLocks noGrp="1"/>
          </p:cNvSpPr>
          <p:nvPr>
            <p:ph type="title"/>
          </p:nvPr>
        </p:nvSpPr>
        <p:spPr>
          <a:xfrm>
            <a:off x="457200" y="779498"/>
            <a:ext cx="8229600" cy="1066799"/>
          </a:xfrm>
          <a:prstGeom prst="rect">
            <a:avLst/>
          </a:prstGeom>
        </p:spPr>
        <p:txBody>
          <a:bodyPr lIns="91425" tIns="91425" rIns="91425" bIns="91425" anchor="ctr" anchorCtr="0">
            <a:noAutofit/>
          </a:bodyPr>
          <a:lstStyle/>
          <a:p>
            <a:pPr>
              <a:spcBef>
                <a:spcPts val="0"/>
              </a:spcBef>
              <a:buNone/>
            </a:pPr>
            <a:r>
              <a:rPr lang="en-US" b="1" dirty="0"/>
              <a:t>Target </a:t>
            </a:r>
            <a:r>
              <a:rPr lang="en-US" b="1" dirty="0" smtClean="0"/>
              <a:t>(Cont.)</a:t>
            </a:r>
            <a:endParaRPr lang="en-US" b="1" dirty="0"/>
          </a:p>
        </p:txBody>
      </p:sp>
      <p:sp>
        <p:nvSpPr>
          <p:cNvPr id="251" name="Shape 251"/>
          <p:cNvSpPr txBox="1">
            <a:spLocks noGrp="1"/>
          </p:cNvSpPr>
          <p:nvPr>
            <p:ph type="body" idx="1"/>
          </p:nvPr>
        </p:nvSpPr>
        <p:spPr>
          <a:xfrm>
            <a:off x="457200" y="1855499"/>
            <a:ext cx="8229600" cy="4325099"/>
          </a:xfrm>
          <a:prstGeom prst="rect">
            <a:avLst/>
          </a:prstGeom>
        </p:spPr>
        <p:txBody>
          <a:bodyPr lIns="91425" tIns="91425" rIns="91425" bIns="91425" anchor="t" anchorCtr="0">
            <a:noAutofit/>
          </a:bodyPr>
          <a:lstStyle/>
          <a:p>
            <a:pPr marL="457200" lvl="0" indent="-228600" rtl="0">
              <a:spcBef>
                <a:spcPts val="0"/>
              </a:spcBef>
              <a:buSzPct val="100000"/>
            </a:pPr>
            <a:r>
              <a:rPr lang="en-US" sz="2500" dirty="0"/>
              <a:t>Target uses data that it collects while you are in the store/on their website along with personal information that they buy from other companies</a:t>
            </a:r>
          </a:p>
          <a:p>
            <a:pPr marL="393192" indent="0">
              <a:buSzPct val="100000"/>
              <a:buNone/>
            </a:pPr>
            <a:r>
              <a:rPr lang="en-US" sz="2400" i="1" dirty="0">
                <a:solidFill>
                  <a:srgbClr val="008000"/>
                </a:solidFill>
              </a:rPr>
              <a:t>“For decades, Target has collected vast amounts of data on every person who regularly walks into one of its stores. Whenever possible, Target assigns each shopper a unique code — known internally as the Guest ID number — that keeps tabs on everything they buy” (</a:t>
            </a:r>
            <a:r>
              <a:rPr lang="en-US" sz="2400" i="1" dirty="0" err="1">
                <a:solidFill>
                  <a:srgbClr val="008000"/>
                </a:solidFill>
              </a:rPr>
              <a:t>Duhigg</a:t>
            </a:r>
            <a:r>
              <a:rPr lang="en-US" sz="2400" i="1" dirty="0" smtClean="0">
                <a:solidFill>
                  <a:srgbClr val="008000"/>
                </a:solidFill>
              </a:rPr>
              <a:t>)</a:t>
            </a:r>
          </a:p>
          <a:p>
            <a:pPr marL="914400" marR="0" lvl="1" indent="-228600" algn="l" rtl="0">
              <a:lnSpc>
                <a:spcPct val="100000"/>
              </a:lnSpc>
              <a:spcBef>
                <a:spcPts val="300"/>
              </a:spcBef>
              <a:spcAft>
                <a:spcPts val="0"/>
              </a:spcAft>
              <a:buSzPct val="100000"/>
            </a:pPr>
            <a:endParaRPr lang="en-US" sz="2300" dirty="0"/>
          </a:p>
          <a:p>
            <a:pPr marL="457200" lvl="0" indent="-228600">
              <a:spcBef>
                <a:spcPts val="0"/>
              </a:spcBef>
              <a:buSzPct val="100000"/>
            </a:pPr>
            <a:r>
              <a:rPr lang="en-US" sz="2500" dirty="0"/>
              <a:t>This data is then analyzed to better understand consumers’ shopping and personal habits</a:t>
            </a:r>
          </a:p>
        </p:txBody>
      </p:sp>
    </p:spTree>
  </p:cSld>
  <p:clrMapOvr>
    <a:masterClrMapping/>
  </p:clrMapOvr>
  <p:transition xmlns:p14="http://schemas.microsoft.com/office/powerpoint/2010/main" spd="slow">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Shape 256"/>
          <p:cNvSpPr txBox="1">
            <a:spLocks noGrp="1"/>
          </p:cNvSpPr>
          <p:nvPr>
            <p:ph type="title"/>
          </p:nvPr>
        </p:nvSpPr>
        <p:spPr>
          <a:xfrm>
            <a:off x="457200" y="767671"/>
            <a:ext cx="8229600" cy="1066799"/>
          </a:xfrm>
          <a:prstGeom prst="rect">
            <a:avLst/>
          </a:prstGeom>
        </p:spPr>
        <p:txBody>
          <a:bodyPr lIns="91425" tIns="91425" rIns="91425" bIns="91425" anchor="ctr" anchorCtr="0">
            <a:noAutofit/>
          </a:bodyPr>
          <a:lstStyle/>
          <a:p>
            <a:pPr>
              <a:spcBef>
                <a:spcPts val="0"/>
              </a:spcBef>
              <a:buNone/>
            </a:pPr>
            <a:r>
              <a:rPr lang="en-US" b="1" dirty="0"/>
              <a:t>Target </a:t>
            </a:r>
            <a:r>
              <a:rPr lang="en-US" b="1" dirty="0" smtClean="0"/>
              <a:t>(Cont.)</a:t>
            </a:r>
            <a:endParaRPr lang="en-US" b="1" dirty="0"/>
          </a:p>
        </p:txBody>
      </p:sp>
      <p:sp>
        <p:nvSpPr>
          <p:cNvPr id="257" name="Shape 257"/>
          <p:cNvSpPr txBox="1">
            <a:spLocks noGrp="1"/>
          </p:cNvSpPr>
          <p:nvPr>
            <p:ph type="body" idx="1"/>
          </p:nvPr>
        </p:nvSpPr>
        <p:spPr>
          <a:xfrm>
            <a:off x="457200" y="1789169"/>
            <a:ext cx="8229600" cy="4325099"/>
          </a:xfrm>
          <a:prstGeom prst="rect">
            <a:avLst/>
          </a:prstGeom>
        </p:spPr>
        <p:txBody>
          <a:bodyPr lIns="91425" tIns="91425" rIns="91425" bIns="91425" anchor="t" anchorCtr="0">
            <a:noAutofit/>
          </a:bodyPr>
          <a:lstStyle/>
          <a:p>
            <a:pPr marL="457200" lvl="0" indent="-228600" rtl="0">
              <a:spcBef>
                <a:spcPts val="0"/>
              </a:spcBef>
              <a:buSzPct val="100000"/>
            </a:pPr>
            <a:r>
              <a:rPr lang="en-US" dirty="0" smtClean="0"/>
              <a:t>Analyst, </a:t>
            </a:r>
            <a:r>
              <a:rPr lang="en-US" dirty="0"/>
              <a:t>Andrew </a:t>
            </a:r>
            <a:r>
              <a:rPr lang="en-US" dirty="0" smtClean="0"/>
              <a:t>Pole, </a:t>
            </a:r>
            <a:r>
              <a:rPr lang="en-US" dirty="0"/>
              <a:t>started work on a “pregnancy prediction model” by combing through Target’s baby shower registry and taking note of how shopping habits of pregnant women changed throughout their </a:t>
            </a:r>
            <a:r>
              <a:rPr lang="en-US" dirty="0" smtClean="0"/>
              <a:t>pregnancy</a:t>
            </a:r>
          </a:p>
          <a:p>
            <a:pPr marL="457200" lvl="0" indent="-228600" rtl="0">
              <a:spcBef>
                <a:spcPts val="0"/>
              </a:spcBef>
              <a:buSzPct val="100000"/>
            </a:pPr>
            <a:endParaRPr lang="en-US" dirty="0"/>
          </a:p>
          <a:p>
            <a:pPr marL="457200" lvl="0" indent="-228600" rtl="0">
              <a:spcBef>
                <a:spcPts val="0"/>
              </a:spcBef>
              <a:buSzPct val="100000"/>
            </a:pPr>
            <a:r>
              <a:rPr lang="en-US" dirty="0"/>
              <a:t>Using this </a:t>
            </a:r>
            <a:r>
              <a:rPr lang="en-US" dirty="0" smtClean="0"/>
              <a:t>info, </a:t>
            </a:r>
            <a:r>
              <a:rPr lang="en-US" dirty="0"/>
              <a:t>he created a list of about 25 items that signal that a woman is </a:t>
            </a:r>
            <a:r>
              <a:rPr lang="en-US" dirty="0" smtClean="0"/>
              <a:t>pregnant</a:t>
            </a:r>
          </a:p>
          <a:p>
            <a:pPr marL="457200" lvl="0" indent="-228600" rtl="0">
              <a:spcBef>
                <a:spcPts val="0"/>
              </a:spcBef>
              <a:buSzPct val="100000"/>
            </a:pPr>
            <a:endParaRPr lang="en-US" dirty="0"/>
          </a:p>
          <a:p>
            <a:pPr marL="457200" lvl="0" indent="-228600">
              <a:spcBef>
                <a:spcPts val="0"/>
              </a:spcBef>
              <a:buSzPct val="100000"/>
            </a:pPr>
            <a:r>
              <a:rPr lang="en-US" dirty="0" smtClean="0"/>
              <a:t>This </a:t>
            </a:r>
            <a:r>
              <a:rPr lang="en-US" dirty="0"/>
              <a:t>model was able to predict not only if someone is pregnant but also </a:t>
            </a:r>
            <a:r>
              <a:rPr lang="en-US" dirty="0" smtClean="0"/>
              <a:t>estimate </a:t>
            </a:r>
            <a:r>
              <a:rPr lang="en-US" dirty="0"/>
              <a:t>due date </a:t>
            </a:r>
          </a:p>
        </p:txBody>
      </p:sp>
    </p:spTree>
  </p:cSld>
  <p:clrMapOvr>
    <a:masterClrMapping/>
  </p:clrMapOvr>
  <p:transition xmlns:p14="http://schemas.microsoft.com/office/powerpoint/2010/main" spd="slow">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Shape 262"/>
          <p:cNvSpPr txBox="1">
            <a:spLocks noGrp="1"/>
          </p:cNvSpPr>
          <p:nvPr>
            <p:ph type="title"/>
          </p:nvPr>
        </p:nvSpPr>
        <p:spPr>
          <a:xfrm>
            <a:off x="457200" y="782860"/>
            <a:ext cx="8229600" cy="1066799"/>
          </a:xfrm>
          <a:prstGeom prst="rect">
            <a:avLst/>
          </a:prstGeom>
        </p:spPr>
        <p:txBody>
          <a:bodyPr lIns="91425" tIns="91425" rIns="91425" bIns="91425" anchor="ctr" anchorCtr="0">
            <a:noAutofit/>
          </a:bodyPr>
          <a:lstStyle/>
          <a:p>
            <a:pPr>
              <a:spcBef>
                <a:spcPts val="0"/>
              </a:spcBef>
              <a:buNone/>
            </a:pPr>
            <a:r>
              <a:rPr lang="en-US" b="1" dirty="0" smtClean="0"/>
              <a:t>Amazon Case Study</a:t>
            </a:r>
            <a:endParaRPr lang="en-US" b="1" dirty="0"/>
          </a:p>
        </p:txBody>
      </p:sp>
      <p:sp>
        <p:nvSpPr>
          <p:cNvPr id="263" name="Shape 263"/>
          <p:cNvSpPr txBox="1">
            <a:spLocks noGrp="1"/>
          </p:cNvSpPr>
          <p:nvPr>
            <p:ph type="body" idx="1"/>
          </p:nvPr>
        </p:nvSpPr>
        <p:spPr>
          <a:xfrm>
            <a:off x="457200" y="2077924"/>
            <a:ext cx="8229600" cy="4325099"/>
          </a:xfrm>
          <a:prstGeom prst="rect">
            <a:avLst/>
          </a:prstGeom>
        </p:spPr>
        <p:txBody>
          <a:bodyPr lIns="91425" tIns="91425" rIns="91425" bIns="91425" anchor="t" anchorCtr="0">
            <a:noAutofit/>
          </a:bodyPr>
          <a:lstStyle/>
          <a:p>
            <a:pPr marL="457200" lvl="0" indent="-228600" rtl="0">
              <a:spcBef>
                <a:spcPts val="0"/>
              </a:spcBef>
              <a:buSzPct val="100000"/>
            </a:pPr>
            <a:r>
              <a:rPr lang="en-US" sz="2600" dirty="0"/>
              <a:t>Amazon is using the data they have collected to improve the customer-service </a:t>
            </a:r>
            <a:endParaRPr lang="en-US" sz="2600" dirty="0" smtClean="0"/>
          </a:p>
          <a:p>
            <a:pPr marL="749808" lvl="1" indent="-228600">
              <a:spcBef>
                <a:spcPts val="0"/>
              </a:spcBef>
              <a:buSzPct val="100000"/>
            </a:pPr>
            <a:r>
              <a:rPr lang="en-US" sz="2200" dirty="0" smtClean="0"/>
              <a:t>This </a:t>
            </a:r>
            <a:r>
              <a:rPr lang="en-US" sz="2200" dirty="0"/>
              <a:t>includes, name, address &amp; basic personal info as well as consumer preferences and the specific issue the consumer is trying to </a:t>
            </a:r>
            <a:r>
              <a:rPr lang="en-US" sz="2200" dirty="0" smtClean="0"/>
              <a:t>fix</a:t>
            </a:r>
          </a:p>
          <a:p>
            <a:pPr marL="749808" lvl="1" indent="-228600">
              <a:spcBef>
                <a:spcPts val="0"/>
              </a:spcBef>
              <a:buSzPct val="100000"/>
            </a:pPr>
            <a:endParaRPr lang="en-US" sz="2200" dirty="0"/>
          </a:p>
          <a:p>
            <a:pPr marL="457200" lvl="0" indent="-228600" rtl="0">
              <a:spcBef>
                <a:spcPts val="0"/>
              </a:spcBef>
              <a:buSzPct val="100000"/>
            </a:pPr>
            <a:r>
              <a:rPr lang="en-US" sz="2600" dirty="0" smtClean="0"/>
              <a:t>Use synchronized </a:t>
            </a:r>
            <a:r>
              <a:rPr lang="en-US" sz="2600" dirty="0"/>
              <a:t>data to transfer all the data about an individual collected from various departments to provide the customer service representative with the information they need to have an effective human conversation</a:t>
            </a:r>
          </a:p>
        </p:txBody>
      </p:sp>
      <p:pic>
        <p:nvPicPr>
          <p:cNvPr id="264" name="Shape 264"/>
          <p:cNvPicPr preferRelativeResize="0"/>
          <p:nvPr/>
        </p:nvPicPr>
        <p:blipFill>
          <a:blip r:embed="rId3">
            <a:alphaModFix/>
          </a:blip>
          <a:stretch>
            <a:fillRect/>
          </a:stretch>
        </p:blipFill>
        <p:spPr>
          <a:xfrm>
            <a:off x="5659640" y="613499"/>
            <a:ext cx="3484360" cy="1346587"/>
          </a:xfrm>
          <a:prstGeom prst="rect">
            <a:avLst/>
          </a:prstGeom>
          <a:noFill/>
          <a:ln>
            <a:noFill/>
          </a:ln>
        </p:spPr>
      </p:pic>
    </p:spTree>
  </p:cSld>
  <p:clrMapOvr>
    <a:masterClrMapping/>
  </p:clrMapOvr>
  <p:transition xmlns:p14="http://schemas.microsoft.com/office/powerpoint/2010/main" spd="slow">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Shape 269"/>
          <p:cNvSpPr txBox="1">
            <a:spLocks noGrp="1"/>
          </p:cNvSpPr>
          <p:nvPr>
            <p:ph type="title"/>
          </p:nvPr>
        </p:nvSpPr>
        <p:spPr>
          <a:xfrm>
            <a:off x="457200" y="684604"/>
            <a:ext cx="8229600" cy="1066799"/>
          </a:xfrm>
          <a:prstGeom prst="rect">
            <a:avLst/>
          </a:prstGeom>
        </p:spPr>
        <p:txBody>
          <a:bodyPr lIns="91425" tIns="91425" rIns="91425" bIns="91425" anchor="ctr" anchorCtr="0">
            <a:noAutofit/>
          </a:bodyPr>
          <a:lstStyle/>
          <a:p>
            <a:pPr>
              <a:spcBef>
                <a:spcPts val="0"/>
              </a:spcBef>
              <a:buNone/>
            </a:pPr>
            <a:r>
              <a:rPr lang="en-US" b="1" dirty="0"/>
              <a:t>Amazon </a:t>
            </a:r>
            <a:r>
              <a:rPr lang="en-US" b="1" dirty="0" smtClean="0"/>
              <a:t>(Cont.)</a:t>
            </a:r>
            <a:endParaRPr lang="en-US" b="1" dirty="0"/>
          </a:p>
        </p:txBody>
      </p:sp>
      <p:sp>
        <p:nvSpPr>
          <p:cNvPr id="270" name="Shape 270"/>
          <p:cNvSpPr txBox="1">
            <a:spLocks noGrp="1"/>
          </p:cNvSpPr>
          <p:nvPr>
            <p:ph type="body" idx="1"/>
          </p:nvPr>
        </p:nvSpPr>
        <p:spPr>
          <a:xfrm>
            <a:off x="457200" y="1736974"/>
            <a:ext cx="8229600" cy="4325099"/>
          </a:xfrm>
          <a:prstGeom prst="rect">
            <a:avLst/>
          </a:prstGeom>
        </p:spPr>
        <p:txBody>
          <a:bodyPr lIns="91425" tIns="91425" rIns="91425" bIns="91425" anchor="t" anchorCtr="0">
            <a:noAutofit/>
          </a:bodyPr>
          <a:lstStyle/>
          <a:p>
            <a:pPr marL="457200" lvl="0" indent="-228600" rtl="0">
              <a:spcBef>
                <a:spcPts val="0"/>
              </a:spcBef>
              <a:buSzPct val="100000"/>
            </a:pPr>
            <a:r>
              <a:rPr lang="en-US" sz="2600" dirty="0" smtClean="0"/>
              <a:t>It makes </a:t>
            </a:r>
            <a:r>
              <a:rPr lang="en-US" sz="2600" dirty="0"/>
              <a:t>interactions with consumers more </a:t>
            </a:r>
            <a:r>
              <a:rPr lang="en-US" sz="2600" dirty="0" smtClean="0"/>
              <a:t>efficient</a:t>
            </a:r>
          </a:p>
          <a:p>
            <a:pPr marL="228600" lvl="0" indent="0" rtl="0">
              <a:spcBef>
                <a:spcPts val="0"/>
              </a:spcBef>
              <a:buSzPct val="100000"/>
              <a:buNone/>
            </a:pPr>
            <a:endParaRPr lang="en-US" sz="2600" dirty="0"/>
          </a:p>
          <a:p>
            <a:pPr marL="457200" lvl="0" indent="-228600" rtl="0">
              <a:spcBef>
                <a:spcPts val="0"/>
              </a:spcBef>
              <a:buSzPct val="100000"/>
            </a:pPr>
            <a:r>
              <a:rPr lang="en-US" sz="2600" dirty="0"/>
              <a:t>Customer service employees have access to the </a:t>
            </a:r>
            <a:r>
              <a:rPr lang="en-US" sz="2600" dirty="0" smtClean="0"/>
              <a:t>info needed </a:t>
            </a:r>
            <a:r>
              <a:rPr lang="en-US" sz="2600" dirty="0"/>
              <a:t>when interacting </a:t>
            </a:r>
            <a:r>
              <a:rPr lang="en-US" sz="2600" dirty="0" smtClean="0"/>
              <a:t>with customers </a:t>
            </a:r>
          </a:p>
          <a:p>
            <a:pPr marL="457200" lvl="0" indent="-228600" rtl="0">
              <a:spcBef>
                <a:spcPts val="0"/>
              </a:spcBef>
              <a:buSzPct val="100000"/>
            </a:pPr>
            <a:endParaRPr lang="en-US" sz="2600" dirty="0"/>
          </a:p>
          <a:p>
            <a:pPr marL="457200" lvl="0" indent="-228600" rtl="0">
              <a:spcBef>
                <a:spcPts val="0"/>
              </a:spcBef>
              <a:buSzPct val="100000"/>
            </a:pPr>
            <a:r>
              <a:rPr lang="en-US" sz="2600" dirty="0" smtClean="0"/>
              <a:t>The </a:t>
            </a:r>
            <a:r>
              <a:rPr lang="en-US" sz="2600" dirty="0"/>
              <a:t>employees know enough about you to make your interaction seem personal but not too much that it seems creepy</a:t>
            </a:r>
          </a:p>
          <a:p>
            <a:pPr marL="914400" lvl="1" indent="-228600" rtl="0">
              <a:spcBef>
                <a:spcPts val="0"/>
              </a:spcBef>
              <a:buSzPct val="100000"/>
            </a:pPr>
            <a:r>
              <a:rPr lang="en-US" sz="2400" dirty="0"/>
              <a:t>Good to know name, address and the topic of the call but don’t need to suggest an item that your data has shown they may like</a:t>
            </a:r>
          </a:p>
          <a:p>
            <a:pPr marL="457200" lvl="0" indent="0">
              <a:spcBef>
                <a:spcPts val="0"/>
              </a:spcBef>
              <a:buNone/>
            </a:pPr>
            <a:endParaRPr sz="2400" dirty="0"/>
          </a:p>
        </p:txBody>
      </p:sp>
    </p:spTree>
  </p:cSld>
  <p:clrMapOvr>
    <a:masterClrMapping/>
  </p:clrMapOvr>
  <p:transition xmlns:p14="http://schemas.microsoft.com/office/powerpoint/2010/main" spd="slow">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Shape 275"/>
          <p:cNvSpPr txBox="1">
            <a:spLocks noGrp="1"/>
          </p:cNvSpPr>
          <p:nvPr>
            <p:ph type="title"/>
          </p:nvPr>
        </p:nvSpPr>
        <p:spPr>
          <a:xfrm>
            <a:off x="457200" y="876134"/>
            <a:ext cx="8229600" cy="1066799"/>
          </a:xfrm>
          <a:prstGeom prst="rect">
            <a:avLst/>
          </a:prstGeom>
        </p:spPr>
        <p:txBody>
          <a:bodyPr lIns="91425" tIns="91425" rIns="91425" bIns="91425" anchor="ctr" anchorCtr="0">
            <a:noAutofit/>
          </a:bodyPr>
          <a:lstStyle/>
          <a:p>
            <a:pPr>
              <a:spcBef>
                <a:spcPts val="0"/>
              </a:spcBef>
              <a:buNone/>
            </a:pPr>
            <a:r>
              <a:rPr lang="en-US" b="1" dirty="0" smtClean="0"/>
              <a:t>Starbucks Case Study</a:t>
            </a:r>
            <a:endParaRPr lang="en-US" b="1" dirty="0"/>
          </a:p>
        </p:txBody>
      </p:sp>
      <p:sp>
        <p:nvSpPr>
          <p:cNvPr id="276" name="Shape 276"/>
          <p:cNvSpPr txBox="1">
            <a:spLocks noGrp="1"/>
          </p:cNvSpPr>
          <p:nvPr>
            <p:ph type="body" idx="1"/>
          </p:nvPr>
        </p:nvSpPr>
        <p:spPr>
          <a:xfrm>
            <a:off x="457200" y="1942933"/>
            <a:ext cx="8229600" cy="4325099"/>
          </a:xfrm>
          <a:prstGeom prst="rect">
            <a:avLst/>
          </a:prstGeom>
        </p:spPr>
        <p:txBody>
          <a:bodyPr lIns="91425" tIns="91425" rIns="91425" bIns="91425" anchor="t" anchorCtr="0">
            <a:noAutofit/>
          </a:bodyPr>
          <a:lstStyle/>
          <a:p>
            <a:pPr marL="457200" lvl="0" indent="-228600" rtl="0">
              <a:spcBef>
                <a:spcPts val="0"/>
              </a:spcBef>
              <a:buSzPct val="100000"/>
            </a:pPr>
            <a:r>
              <a:rPr lang="en-US" dirty="0"/>
              <a:t>Starbucks </a:t>
            </a:r>
            <a:r>
              <a:rPr lang="en-US" dirty="0" smtClean="0"/>
              <a:t>uses data </a:t>
            </a:r>
            <a:r>
              <a:rPr lang="en-US" dirty="0"/>
              <a:t>to determine the best locations for their </a:t>
            </a:r>
            <a:r>
              <a:rPr lang="en-US" dirty="0" smtClean="0"/>
              <a:t>stores</a:t>
            </a:r>
          </a:p>
          <a:p>
            <a:pPr marL="457200" lvl="0" indent="-228600" rtl="0">
              <a:spcBef>
                <a:spcPts val="0"/>
              </a:spcBef>
              <a:buSzPct val="100000"/>
            </a:pPr>
            <a:endParaRPr lang="en-US" dirty="0"/>
          </a:p>
          <a:p>
            <a:pPr marL="457200" lvl="0" indent="-228600" rtl="0">
              <a:spcBef>
                <a:spcPts val="0"/>
              </a:spcBef>
              <a:buSzPct val="100000"/>
            </a:pPr>
            <a:r>
              <a:rPr lang="en-US" dirty="0"/>
              <a:t>Multiple Starbucks locations are able to do so well in such close proximity </a:t>
            </a:r>
            <a:r>
              <a:rPr lang="en-US" dirty="0" smtClean="0"/>
              <a:t>due to data </a:t>
            </a:r>
            <a:r>
              <a:rPr lang="en-US" dirty="0"/>
              <a:t>mining and </a:t>
            </a:r>
            <a:r>
              <a:rPr lang="en-US" dirty="0" smtClean="0"/>
              <a:t>modeling</a:t>
            </a:r>
          </a:p>
          <a:p>
            <a:pPr marL="457200" lvl="0" indent="-228600" rtl="0">
              <a:spcBef>
                <a:spcPts val="0"/>
              </a:spcBef>
              <a:buSzPct val="100000"/>
            </a:pPr>
            <a:endParaRPr lang="en-US" dirty="0"/>
          </a:p>
          <a:p>
            <a:pPr marL="457200" lvl="0" indent="-228600">
              <a:spcBef>
                <a:spcPts val="0"/>
              </a:spcBef>
              <a:buSzPct val="100000"/>
            </a:pPr>
            <a:r>
              <a:rPr lang="en-US" dirty="0" smtClean="0"/>
              <a:t>Use location</a:t>
            </a:r>
            <a:r>
              <a:rPr lang="en-US" dirty="0"/>
              <a:t>-based data, street traffic analysis and demographic information to determine where their locations will have the most success</a:t>
            </a:r>
          </a:p>
        </p:txBody>
      </p:sp>
      <p:pic>
        <p:nvPicPr>
          <p:cNvPr id="277" name="Shape 277"/>
          <p:cNvPicPr preferRelativeResize="0"/>
          <p:nvPr/>
        </p:nvPicPr>
        <p:blipFill>
          <a:blip r:embed="rId3">
            <a:alphaModFix/>
          </a:blip>
          <a:stretch>
            <a:fillRect/>
          </a:stretch>
        </p:blipFill>
        <p:spPr>
          <a:xfrm>
            <a:off x="7126882" y="668525"/>
            <a:ext cx="1559914" cy="1580899"/>
          </a:xfrm>
          <a:prstGeom prst="rect">
            <a:avLst/>
          </a:prstGeom>
          <a:noFill/>
          <a:ln>
            <a:noFill/>
          </a:ln>
        </p:spPr>
      </p:pic>
    </p:spTree>
  </p:cSld>
  <p:clrMapOvr>
    <a:masterClrMapping/>
  </p:clrMapOvr>
  <p:transition xmlns:p14="http://schemas.microsoft.com/office/powerpoint/2010/main" spd="slow">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Shape 282"/>
          <p:cNvSpPr txBox="1">
            <a:spLocks noGrp="1"/>
          </p:cNvSpPr>
          <p:nvPr>
            <p:ph type="title"/>
          </p:nvPr>
        </p:nvSpPr>
        <p:spPr>
          <a:xfrm>
            <a:off x="457200" y="1050750"/>
            <a:ext cx="8229600" cy="1066799"/>
          </a:xfrm>
          <a:prstGeom prst="rect">
            <a:avLst/>
          </a:prstGeom>
        </p:spPr>
        <p:txBody>
          <a:bodyPr lIns="91425" tIns="91425" rIns="91425" bIns="91425" anchor="ctr" anchorCtr="0">
            <a:noAutofit/>
          </a:bodyPr>
          <a:lstStyle/>
          <a:p>
            <a:pPr>
              <a:spcBef>
                <a:spcPts val="0"/>
              </a:spcBef>
              <a:buNone/>
            </a:pPr>
            <a:r>
              <a:rPr lang="en-US" b="1" dirty="0" smtClean="0"/>
              <a:t>Starbucks (Cont.)</a:t>
            </a:r>
            <a:endParaRPr lang="en-US" b="1" dirty="0"/>
          </a:p>
        </p:txBody>
      </p:sp>
      <p:sp>
        <p:nvSpPr>
          <p:cNvPr id="283" name="Shape 283"/>
          <p:cNvSpPr txBox="1">
            <a:spLocks noGrp="1"/>
          </p:cNvSpPr>
          <p:nvPr>
            <p:ph type="body" idx="1"/>
          </p:nvPr>
        </p:nvSpPr>
        <p:spPr>
          <a:xfrm>
            <a:off x="457200" y="2117549"/>
            <a:ext cx="8229600" cy="4325099"/>
          </a:xfrm>
          <a:prstGeom prst="rect">
            <a:avLst/>
          </a:prstGeom>
        </p:spPr>
        <p:txBody>
          <a:bodyPr lIns="91425" tIns="91425" rIns="91425" bIns="91425" anchor="t" anchorCtr="0">
            <a:noAutofit/>
          </a:bodyPr>
          <a:lstStyle/>
          <a:p>
            <a:pPr marL="457200" lvl="0" indent="-228600" rtl="0">
              <a:spcBef>
                <a:spcPts val="0"/>
              </a:spcBef>
              <a:buSzPct val="100000"/>
            </a:pPr>
            <a:r>
              <a:rPr lang="en-US" dirty="0"/>
              <a:t>Starbucks uses a company called </a:t>
            </a:r>
            <a:r>
              <a:rPr lang="en-US" b="1" i="1" dirty="0" err="1"/>
              <a:t>Esri</a:t>
            </a:r>
            <a:r>
              <a:rPr lang="en-US" dirty="0"/>
              <a:t> and their data platform, </a:t>
            </a:r>
            <a:r>
              <a:rPr lang="en-US" b="1" i="1" dirty="0"/>
              <a:t>ArcGIS</a:t>
            </a:r>
            <a:r>
              <a:rPr lang="en-US" dirty="0"/>
              <a:t> online, to monitor sales, demographics and proximity to potential consumers’ homes, work and other </a:t>
            </a:r>
            <a:r>
              <a:rPr lang="en-US" dirty="0" smtClean="0"/>
              <a:t>excursions</a:t>
            </a:r>
          </a:p>
          <a:p>
            <a:pPr marL="457200" lvl="0" indent="-228600" rtl="0">
              <a:spcBef>
                <a:spcPts val="0"/>
              </a:spcBef>
              <a:buSzPct val="100000"/>
            </a:pPr>
            <a:endParaRPr lang="en-US" dirty="0"/>
          </a:p>
          <a:p>
            <a:pPr marL="457200" lvl="0" indent="-228600">
              <a:spcBef>
                <a:spcPts val="0"/>
              </a:spcBef>
              <a:buSzPct val="100000"/>
            </a:pPr>
            <a:r>
              <a:rPr lang="en-US" dirty="0"/>
              <a:t>This company takes Starbucks’ massive amount of data, analyzes it and places it in easy-to understand platform for Starbucks employees</a:t>
            </a:r>
          </a:p>
        </p:txBody>
      </p:sp>
    </p:spTree>
  </p:cSld>
  <p:clrMapOvr>
    <a:masterClrMapping/>
  </p:clrMapOvr>
  <p:transition xmlns:p14="http://schemas.microsoft.com/office/powerpoint/2010/mai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Shape 119"/>
          <p:cNvSpPr txBox="1">
            <a:spLocks noGrp="1"/>
          </p:cNvSpPr>
          <p:nvPr>
            <p:ph type="title"/>
          </p:nvPr>
        </p:nvSpPr>
        <p:spPr>
          <a:xfrm>
            <a:off x="457200" y="922149"/>
            <a:ext cx="8229600" cy="1066799"/>
          </a:xfrm>
          <a:prstGeom prst="rect">
            <a:avLst/>
          </a:prstGeom>
        </p:spPr>
        <p:txBody>
          <a:bodyPr lIns="91425" tIns="91425" rIns="91425" bIns="91425" anchor="ctr" anchorCtr="0">
            <a:noAutofit/>
          </a:bodyPr>
          <a:lstStyle/>
          <a:p>
            <a:pPr>
              <a:spcBef>
                <a:spcPts val="0"/>
              </a:spcBef>
              <a:buNone/>
            </a:pPr>
            <a:r>
              <a:rPr lang="en-US" b="1" dirty="0"/>
              <a:t>Why D</a:t>
            </a:r>
            <a:r>
              <a:rPr lang="en-US" b="1" dirty="0" smtClean="0"/>
              <a:t>ata </a:t>
            </a:r>
            <a:r>
              <a:rPr lang="en-US" b="1" dirty="0"/>
              <a:t>M</a:t>
            </a:r>
            <a:r>
              <a:rPr lang="en-US" b="1" dirty="0" smtClean="0"/>
              <a:t>ining</a:t>
            </a:r>
            <a:r>
              <a:rPr lang="en-US" b="1" dirty="0"/>
              <a:t>?</a:t>
            </a:r>
          </a:p>
        </p:txBody>
      </p:sp>
      <p:sp>
        <p:nvSpPr>
          <p:cNvPr id="120" name="Shape 120"/>
          <p:cNvSpPr txBox="1">
            <a:spLocks noGrp="1"/>
          </p:cNvSpPr>
          <p:nvPr>
            <p:ph type="body" idx="1"/>
          </p:nvPr>
        </p:nvSpPr>
        <p:spPr>
          <a:xfrm>
            <a:off x="457200" y="2249424"/>
            <a:ext cx="8229600" cy="4325099"/>
          </a:xfrm>
          <a:prstGeom prst="rect">
            <a:avLst/>
          </a:prstGeom>
        </p:spPr>
        <p:txBody>
          <a:bodyPr lIns="91425" tIns="91425" rIns="91425" bIns="91425" anchor="t" anchorCtr="0">
            <a:noAutofit/>
          </a:bodyPr>
          <a:lstStyle/>
          <a:p>
            <a:pPr marL="457200" lvl="0" indent="-228600" rtl="0">
              <a:spcBef>
                <a:spcPts val="0"/>
              </a:spcBef>
              <a:buSzPct val="92857"/>
            </a:pPr>
            <a:r>
              <a:rPr lang="en-US" dirty="0"/>
              <a:t>Almost everything </a:t>
            </a:r>
            <a:r>
              <a:rPr lang="en-US" dirty="0" smtClean="0"/>
              <a:t>we </a:t>
            </a:r>
            <a:r>
              <a:rPr lang="en-US" dirty="0"/>
              <a:t>do leaves electronic data </a:t>
            </a:r>
            <a:r>
              <a:rPr lang="en-US" dirty="0" smtClean="0"/>
              <a:t>behind</a:t>
            </a:r>
          </a:p>
          <a:p>
            <a:pPr marL="457200" lvl="0" indent="-228600" rtl="0">
              <a:spcBef>
                <a:spcPts val="0"/>
              </a:spcBef>
              <a:buSzPct val="92857"/>
            </a:pPr>
            <a:endParaRPr lang="en-US" dirty="0"/>
          </a:p>
          <a:p>
            <a:pPr marL="457200" marR="0" lvl="0" indent="-228600" algn="l" rtl="0">
              <a:lnSpc>
                <a:spcPct val="100000"/>
              </a:lnSpc>
              <a:spcBef>
                <a:spcPts val="300"/>
              </a:spcBef>
              <a:spcAft>
                <a:spcPts val="0"/>
              </a:spcAft>
              <a:buSzPct val="100000"/>
            </a:pPr>
            <a:r>
              <a:rPr lang="en-US" sz="2600" dirty="0" smtClean="0">
                <a:solidFill>
                  <a:srgbClr val="000000"/>
                </a:solidFill>
                <a:highlight>
                  <a:srgbClr val="FFFFFF"/>
                </a:highlight>
              </a:rPr>
              <a:t>Needs to </a:t>
            </a:r>
            <a:r>
              <a:rPr lang="en-US" sz="2600" dirty="0">
                <a:solidFill>
                  <a:srgbClr val="000000"/>
                </a:solidFill>
                <a:highlight>
                  <a:srgbClr val="FFFFFF"/>
                </a:highlight>
              </a:rPr>
              <a:t>extract useful information from data in order to interpret the </a:t>
            </a:r>
            <a:r>
              <a:rPr lang="en-US" sz="2600" dirty="0" smtClean="0">
                <a:solidFill>
                  <a:srgbClr val="000000"/>
                </a:solidFill>
                <a:highlight>
                  <a:srgbClr val="FFFFFF"/>
                </a:highlight>
              </a:rPr>
              <a:t>data</a:t>
            </a:r>
          </a:p>
          <a:p>
            <a:pPr marL="457200" marR="0" lvl="0" indent="-228600" algn="l" rtl="0">
              <a:lnSpc>
                <a:spcPct val="100000"/>
              </a:lnSpc>
              <a:spcBef>
                <a:spcPts val="300"/>
              </a:spcBef>
              <a:spcAft>
                <a:spcPts val="0"/>
              </a:spcAft>
              <a:buSzPct val="100000"/>
            </a:pPr>
            <a:endParaRPr lang="en-US" sz="2600" dirty="0">
              <a:solidFill>
                <a:srgbClr val="000000"/>
              </a:solidFill>
              <a:highlight>
                <a:srgbClr val="FFFFFF"/>
              </a:highlight>
            </a:endParaRPr>
          </a:p>
          <a:p>
            <a:pPr marL="457200" marR="0" lvl="0" indent="-228600" algn="l" rtl="0">
              <a:lnSpc>
                <a:spcPct val="100000"/>
              </a:lnSpc>
              <a:spcBef>
                <a:spcPts val="300"/>
              </a:spcBef>
              <a:spcAft>
                <a:spcPts val="0"/>
              </a:spcAft>
              <a:buSzPct val="100000"/>
            </a:pPr>
            <a:r>
              <a:rPr lang="en-US" sz="2600" dirty="0">
                <a:solidFill>
                  <a:srgbClr val="000000"/>
                </a:solidFill>
                <a:highlight>
                  <a:srgbClr val="FFFFFF"/>
                </a:highlight>
              </a:rPr>
              <a:t>Data mining helps speed up the process of finding relationships and patterns in raw data </a:t>
            </a:r>
          </a:p>
          <a:p>
            <a:pPr marL="0" marR="0" lvl="0" indent="0" algn="l" rtl="0">
              <a:lnSpc>
                <a:spcPct val="100000"/>
              </a:lnSpc>
              <a:spcBef>
                <a:spcPts val="300"/>
              </a:spcBef>
              <a:spcAft>
                <a:spcPts val="0"/>
              </a:spcAft>
              <a:buNone/>
            </a:pPr>
            <a:endParaRPr sz="2600" dirty="0">
              <a:solidFill>
                <a:srgbClr val="000000"/>
              </a:solidFill>
              <a:highlight>
                <a:srgbClr val="FFFFFF"/>
              </a:highlight>
            </a:endParaRPr>
          </a:p>
          <a:p>
            <a:pPr marL="0" marR="0" lvl="0" indent="0" algn="l" rtl="0">
              <a:lnSpc>
                <a:spcPct val="100000"/>
              </a:lnSpc>
              <a:spcBef>
                <a:spcPts val="300"/>
              </a:spcBef>
              <a:spcAft>
                <a:spcPts val="0"/>
              </a:spcAft>
              <a:buNone/>
            </a:pPr>
            <a:endParaRPr sz="2600" dirty="0">
              <a:solidFill>
                <a:srgbClr val="000000"/>
              </a:solidFill>
              <a:highlight>
                <a:srgbClr val="FFFFFF"/>
              </a:highlight>
            </a:endParaRPr>
          </a:p>
        </p:txBody>
      </p:sp>
    </p:spTree>
  </p:cSld>
  <p:clrMapOvr>
    <a:masterClrMapping/>
  </p:clrMapOvr>
  <p:transition xmlns:p14="http://schemas.microsoft.com/office/powerpoint/2010/main" spd="slow">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Shape 288"/>
          <p:cNvSpPr txBox="1">
            <a:spLocks noGrp="1"/>
          </p:cNvSpPr>
          <p:nvPr>
            <p:ph type="title"/>
          </p:nvPr>
        </p:nvSpPr>
        <p:spPr>
          <a:xfrm>
            <a:off x="457200" y="856230"/>
            <a:ext cx="8229600" cy="1066799"/>
          </a:xfrm>
          <a:prstGeom prst="rect">
            <a:avLst/>
          </a:prstGeom>
        </p:spPr>
        <p:txBody>
          <a:bodyPr lIns="91425" tIns="91425" rIns="91425" bIns="91425" anchor="ctr" anchorCtr="0">
            <a:noAutofit/>
          </a:bodyPr>
          <a:lstStyle/>
          <a:p>
            <a:pPr>
              <a:spcBef>
                <a:spcPts val="0"/>
              </a:spcBef>
              <a:buNone/>
            </a:pPr>
            <a:r>
              <a:rPr lang="en-US" b="1" dirty="0"/>
              <a:t>The Future of Data Mining</a:t>
            </a:r>
          </a:p>
        </p:txBody>
      </p:sp>
      <p:sp>
        <p:nvSpPr>
          <p:cNvPr id="289" name="Shape 289"/>
          <p:cNvSpPr txBox="1">
            <a:spLocks noGrp="1"/>
          </p:cNvSpPr>
          <p:nvPr>
            <p:ph type="body" idx="1"/>
          </p:nvPr>
        </p:nvSpPr>
        <p:spPr>
          <a:xfrm>
            <a:off x="457200" y="2005849"/>
            <a:ext cx="8229600" cy="4325099"/>
          </a:xfrm>
          <a:prstGeom prst="rect">
            <a:avLst/>
          </a:prstGeom>
        </p:spPr>
        <p:txBody>
          <a:bodyPr lIns="91425" tIns="91425" rIns="91425" bIns="91425" anchor="t" anchorCtr="0">
            <a:noAutofit/>
          </a:bodyPr>
          <a:lstStyle/>
          <a:p>
            <a:pPr marL="457200" lvl="0" indent="-228600" rtl="0">
              <a:spcBef>
                <a:spcPts val="0"/>
              </a:spcBef>
              <a:buSzPct val="100000"/>
            </a:pPr>
            <a:r>
              <a:rPr lang="en-US" dirty="0"/>
              <a:t>Predictive analytics:  “one-click data mining”, achieved by a easier and more efficient data-mining process </a:t>
            </a:r>
          </a:p>
          <a:p>
            <a:pPr marL="914400" lvl="1" indent="-228600" rtl="0">
              <a:spcBef>
                <a:spcPts val="0"/>
              </a:spcBef>
              <a:buSzPct val="85714"/>
            </a:pPr>
            <a:r>
              <a:rPr lang="en-US" dirty="0" smtClean="0"/>
              <a:t>Allow advanced </a:t>
            </a:r>
            <a:r>
              <a:rPr lang="en-US" dirty="0"/>
              <a:t>analytics </a:t>
            </a:r>
            <a:r>
              <a:rPr lang="en-US" dirty="0" smtClean="0"/>
              <a:t>to be </a:t>
            </a:r>
            <a:r>
              <a:rPr lang="en-US" dirty="0"/>
              <a:t>applied across </a:t>
            </a:r>
            <a:r>
              <a:rPr lang="en-US" dirty="0" smtClean="0"/>
              <a:t>subjects</a:t>
            </a:r>
            <a:endParaRPr lang="en-US" dirty="0"/>
          </a:p>
          <a:p>
            <a:pPr marL="914400" lvl="1" indent="-228600" rtl="0">
              <a:spcBef>
                <a:spcPts val="0"/>
              </a:spcBef>
              <a:buSzPct val="85714"/>
            </a:pPr>
            <a:r>
              <a:rPr lang="en-US" dirty="0"/>
              <a:t>The most revolutionary will be </a:t>
            </a:r>
            <a:r>
              <a:rPr lang="en-US" dirty="0" smtClean="0"/>
              <a:t>in medicine</a:t>
            </a:r>
            <a:endParaRPr lang="en-US" dirty="0"/>
          </a:p>
          <a:p>
            <a:pPr marL="1143000" lvl="2" indent="0" rtl="0">
              <a:spcBef>
                <a:spcPts val="0"/>
              </a:spcBef>
              <a:buSzPct val="71428"/>
              <a:buNone/>
            </a:pPr>
            <a:r>
              <a:rPr lang="en-US" i="1" dirty="0"/>
              <a:t>Researchers can use predictive analytics to find factors associated with a disease or predict what patient might respond best to an experimental treatment.</a:t>
            </a:r>
          </a:p>
          <a:p>
            <a:pPr marL="914400" lvl="0" indent="0">
              <a:spcBef>
                <a:spcPts val="0"/>
              </a:spcBef>
              <a:buNone/>
            </a:pPr>
            <a:endParaRPr dirty="0"/>
          </a:p>
        </p:txBody>
      </p:sp>
    </p:spTree>
  </p:cSld>
  <p:clrMapOvr>
    <a:masterClrMapping/>
  </p:clrMapOvr>
  <p:transition xmlns:p14="http://schemas.microsoft.com/office/powerpoint/2010/main" spd="slow">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Shape 294"/>
          <p:cNvSpPr txBox="1">
            <a:spLocks noGrp="1"/>
          </p:cNvSpPr>
          <p:nvPr>
            <p:ph type="title"/>
          </p:nvPr>
        </p:nvSpPr>
        <p:spPr>
          <a:xfrm>
            <a:off x="457200" y="721207"/>
            <a:ext cx="8229600" cy="1066799"/>
          </a:xfrm>
          <a:prstGeom prst="rect">
            <a:avLst/>
          </a:prstGeom>
        </p:spPr>
        <p:txBody>
          <a:bodyPr lIns="91425" tIns="91425" rIns="91425" bIns="91425" anchor="ctr" anchorCtr="0">
            <a:noAutofit/>
          </a:bodyPr>
          <a:lstStyle/>
          <a:p>
            <a:pPr marL="0" marR="0" indent="0" algn="l" rtl="0">
              <a:lnSpc>
                <a:spcPct val="100000"/>
              </a:lnSpc>
              <a:spcBef>
                <a:spcPts val="0"/>
              </a:spcBef>
              <a:spcAft>
                <a:spcPts val="0"/>
              </a:spcAft>
              <a:buNone/>
            </a:pPr>
            <a:r>
              <a:rPr lang="en-US" b="1" dirty="0"/>
              <a:t>Future </a:t>
            </a:r>
            <a:r>
              <a:rPr lang="en-US" b="1" dirty="0" smtClean="0"/>
              <a:t>Trends</a:t>
            </a:r>
            <a:endParaRPr lang="en-US" b="1" dirty="0"/>
          </a:p>
        </p:txBody>
      </p:sp>
      <p:sp>
        <p:nvSpPr>
          <p:cNvPr id="295" name="Shape 295"/>
          <p:cNvSpPr txBox="1">
            <a:spLocks noGrp="1"/>
          </p:cNvSpPr>
          <p:nvPr>
            <p:ph type="body" idx="1"/>
          </p:nvPr>
        </p:nvSpPr>
        <p:spPr>
          <a:xfrm>
            <a:off x="457200" y="1809443"/>
            <a:ext cx="8229600" cy="4325099"/>
          </a:xfrm>
          <a:prstGeom prst="rect">
            <a:avLst/>
          </a:prstGeom>
        </p:spPr>
        <p:txBody>
          <a:bodyPr lIns="91425" tIns="91425" rIns="91425" bIns="91425" anchor="t" anchorCtr="0">
            <a:noAutofit/>
          </a:bodyPr>
          <a:lstStyle/>
          <a:p>
            <a:pPr marL="457200" lvl="0" indent="-228600" rtl="0">
              <a:spcBef>
                <a:spcPts val="0"/>
              </a:spcBef>
              <a:buSzPct val="100000"/>
            </a:pPr>
            <a:r>
              <a:rPr lang="en-US" dirty="0"/>
              <a:t>Distributed Data Mining: mining data that is located in various different locations</a:t>
            </a:r>
          </a:p>
          <a:p>
            <a:pPr marL="914400" lvl="1" indent="-228600" rtl="0">
              <a:spcBef>
                <a:spcPts val="0"/>
              </a:spcBef>
              <a:buSzPct val="85714"/>
            </a:pPr>
            <a:r>
              <a:rPr lang="en-US" dirty="0"/>
              <a:t>Uses a combination of localized data analysis with a global data </a:t>
            </a:r>
            <a:r>
              <a:rPr lang="en-US" dirty="0" smtClean="0"/>
              <a:t>model</a:t>
            </a:r>
          </a:p>
          <a:p>
            <a:pPr marL="914400" lvl="1" indent="-228600" rtl="0">
              <a:spcBef>
                <a:spcPts val="0"/>
              </a:spcBef>
              <a:buSzPct val="85714"/>
            </a:pPr>
            <a:endParaRPr lang="en-US" dirty="0"/>
          </a:p>
          <a:p>
            <a:pPr marL="457200" lvl="0" indent="-228600" rtl="0">
              <a:spcBef>
                <a:spcPts val="0"/>
              </a:spcBef>
              <a:buSzPct val="100000"/>
            </a:pPr>
            <a:r>
              <a:rPr lang="en-US" dirty="0"/>
              <a:t>Hypertext/Hypermedia Data Mining: </a:t>
            </a:r>
            <a:r>
              <a:rPr lang="en-US" sz="1000" dirty="0">
                <a:latin typeface="Times New Roman"/>
                <a:ea typeface="Times New Roman"/>
                <a:cs typeface="Times New Roman"/>
                <a:sym typeface="Times New Roman"/>
              </a:rPr>
              <a:t> </a:t>
            </a:r>
            <a:r>
              <a:rPr lang="en-US" dirty="0"/>
              <a:t>mining data which includes text, hyperlinks, text mark-ups, and </a:t>
            </a:r>
            <a:r>
              <a:rPr lang="en-US" dirty="0" smtClean="0"/>
              <a:t>other </a:t>
            </a:r>
            <a:r>
              <a:rPr lang="en-US" dirty="0"/>
              <a:t>forms of hypermedia </a:t>
            </a:r>
            <a:r>
              <a:rPr lang="en-US" dirty="0" smtClean="0"/>
              <a:t>info </a:t>
            </a:r>
            <a:endParaRPr lang="en-US" dirty="0"/>
          </a:p>
          <a:p>
            <a:pPr marL="914400" lvl="1" indent="-228600" rtl="0">
              <a:spcBef>
                <a:spcPts val="0"/>
              </a:spcBef>
              <a:buSzPct val="85714"/>
            </a:pPr>
            <a:r>
              <a:rPr lang="en-US" dirty="0"/>
              <a:t>Techniques: classification, clustering, semi-structured learning &amp; social network analysis</a:t>
            </a:r>
          </a:p>
        </p:txBody>
      </p:sp>
    </p:spTree>
  </p:cSld>
  <p:clrMapOvr>
    <a:masterClrMapping/>
  </p:clrMapOvr>
  <p:transition xmlns:p14="http://schemas.microsoft.com/office/powerpoint/2010/main" spd="slow">
    <p:cu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Shape 300"/>
          <p:cNvSpPr txBox="1">
            <a:spLocks noGrp="1"/>
          </p:cNvSpPr>
          <p:nvPr>
            <p:ph type="title"/>
          </p:nvPr>
        </p:nvSpPr>
        <p:spPr>
          <a:xfrm>
            <a:off x="457200" y="683641"/>
            <a:ext cx="8229600" cy="1066799"/>
          </a:xfrm>
          <a:prstGeom prst="rect">
            <a:avLst/>
          </a:prstGeom>
        </p:spPr>
        <p:txBody>
          <a:bodyPr lIns="91425" tIns="91425" rIns="91425" bIns="91425" anchor="ctr" anchorCtr="0">
            <a:noAutofit/>
          </a:bodyPr>
          <a:lstStyle/>
          <a:p>
            <a:pPr lvl="0">
              <a:spcBef>
                <a:spcPts val="0"/>
              </a:spcBef>
              <a:buNone/>
            </a:pPr>
            <a:r>
              <a:rPr lang="en-US" b="1" dirty="0"/>
              <a:t>Future </a:t>
            </a:r>
            <a:r>
              <a:rPr lang="en-US" b="1" dirty="0" smtClean="0"/>
              <a:t>Trends</a:t>
            </a:r>
            <a:endParaRPr lang="en-US" b="1" dirty="0"/>
          </a:p>
        </p:txBody>
      </p:sp>
      <p:sp>
        <p:nvSpPr>
          <p:cNvPr id="301" name="Shape 301"/>
          <p:cNvSpPr txBox="1">
            <a:spLocks noGrp="1"/>
          </p:cNvSpPr>
          <p:nvPr>
            <p:ph type="body" idx="1"/>
          </p:nvPr>
        </p:nvSpPr>
        <p:spPr>
          <a:xfrm>
            <a:off x="457200" y="1780053"/>
            <a:ext cx="8229600" cy="4325099"/>
          </a:xfrm>
          <a:prstGeom prst="rect">
            <a:avLst/>
          </a:prstGeom>
        </p:spPr>
        <p:txBody>
          <a:bodyPr lIns="91425" tIns="91425" rIns="91425" bIns="91425" anchor="t" anchorCtr="0">
            <a:noAutofit/>
          </a:bodyPr>
          <a:lstStyle/>
          <a:p>
            <a:pPr marL="457200" lvl="0" indent="-228600" rtl="0">
              <a:spcBef>
                <a:spcPts val="0"/>
              </a:spcBef>
              <a:buSzPct val="100000"/>
            </a:pPr>
            <a:r>
              <a:rPr lang="en-US" dirty="0"/>
              <a:t>Multimedia Data Mining: multimedia data (including images, video, audio and animation) need to be represented differently than traditional data</a:t>
            </a:r>
          </a:p>
          <a:p>
            <a:pPr marL="914400" lvl="1" indent="-228600" rtl="0">
              <a:spcBef>
                <a:spcPts val="0"/>
              </a:spcBef>
            </a:pPr>
            <a:r>
              <a:rPr lang="en-US" dirty="0"/>
              <a:t>Audio data mining (mining music</a:t>
            </a:r>
            <a:r>
              <a:rPr lang="en-US" dirty="0" smtClean="0"/>
              <a:t>)</a:t>
            </a:r>
          </a:p>
          <a:p>
            <a:pPr marL="914400" lvl="1" indent="-228600" rtl="0">
              <a:spcBef>
                <a:spcPts val="0"/>
              </a:spcBef>
            </a:pPr>
            <a:endParaRPr lang="en-US" dirty="0"/>
          </a:p>
          <a:p>
            <a:pPr marL="457200" lvl="0" indent="-228600" rtl="0">
              <a:spcBef>
                <a:spcPts val="0"/>
              </a:spcBef>
              <a:buSzPct val="100000"/>
            </a:pPr>
            <a:r>
              <a:rPr lang="en-US" dirty="0"/>
              <a:t>Spatial/Geographical Data Mining: analyzing info about natural resources, images from </a:t>
            </a:r>
            <a:r>
              <a:rPr lang="en-US" dirty="0" err="1"/>
              <a:t>satellittes</a:t>
            </a:r>
            <a:r>
              <a:rPr lang="en-US" dirty="0"/>
              <a:t>, or topographical data</a:t>
            </a:r>
          </a:p>
          <a:p>
            <a:pPr marL="914400" lvl="1" indent="-228600">
              <a:spcBef>
                <a:spcPts val="0"/>
              </a:spcBef>
            </a:pPr>
            <a:r>
              <a:rPr lang="en-US" dirty="0"/>
              <a:t>Most of data is image oriented, a lot of it is from different locations</a:t>
            </a:r>
          </a:p>
        </p:txBody>
      </p:sp>
    </p:spTree>
  </p:cSld>
  <p:clrMapOvr>
    <a:masterClrMapping/>
  </p:clrMapOvr>
  <p:transition xmlns:p14="http://schemas.microsoft.com/office/powerpoint/2010/main" spd="slow">
    <p:cu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6" name="Shape 306"/>
          <p:cNvSpPr txBox="1">
            <a:spLocks noGrp="1"/>
          </p:cNvSpPr>
          <p:nvPr>
            <p:ph type="title"/>
          </p:nvPr>
        </p:nvSpPr>
        <p:spPr>
          <a:xfrm>
            <a:off x="457200" y="826268"/>
            <a:ext cx="8229600" cy="1066799"/>
          </a:xfrm>
          <a:prstGeom prst="rect">
            <a:avLst/>
          </a:prstGeom>
        </p:spPr>
        <p:txBody>
          <a:bodyPr lIns="91425" tIns="91425" rIns="91425" bIns="91425" anchor="ctr" anchorCtr="0">
            <a:noAutofit/>
          </a:bodyPr>
          <a:lstStyle/>
          <a:p>
            <a:pPr>
              <a:spcBef>
                <a:spcPts val="0"/>
              </a:spcBef>
              <a:buNone/>
            </a:pPr>
            <a:r>
              <a:rPr lang="en-US" b="1" dirty="0"/>
              <a:t>Concerns about Data Mining</a:t>
            </a:r>
          </a:p>
        </p:txBody>
      </p:sp>
      <p:sp>
        <p:nvSpPr>
          <p:cNvPr id="307" name="Shape 307"/>
          <p:cNvSpPr txBox="1">
            <a:spLocks noGrp="1"/>
          </p:cNvSpPr>
          <p:nvPr>
            <p:ph type="body" idx="1"/>
          </p:nvPr>
        </p:nvSpPr>
        <p:spPr>
          <a:xfrm>
            <a:off x="457200" y="1802699"/>
            <a:ext cx="8229600" cy="4325099"/>
          </a:xfrm>
          <a:prstGeom prst="rect">
            <a:avLst/>
          </a:prstGeom>
        </p:spPr>
        <p:txBody>
          <a:bodyPr lIns="91425" tIns="91425" rIns="91425" bIns="91425" anchor="t" anchorCtr="0">
            <a:noAutofit/>
          </a:bodyPr>
          <a:lstStyle/>
          <a:p>
            <a:pPr marL="0" lvl="0" indent="0" rtl="0">
              <a:spcBef>
                <a:spcPts val="0"/>
              </a:spcBef>
              <a:buNone/>
            </a:pPr>
            <a:r>
              <a:rPr lang="en-US" u="sng" dirty="0"/>
              <a:t>Privacy</a:t>
            </a:r>
            <a:r>
              <a:rPr lang="en-US" u="sng" dirty="0" smtClean="0"/>
              <a:t>:</a:t>
            </a:r>
          </a:p>
          <a:p>
            <a:pPr marL="0" lvl="0" indent="0" rtl="0">
              <a:spcBef>
                <a:spcPts val="0"/>
              </a:spcBef>
              <a:buNone/>
            </a:pPr>
            <a:r>
              <a:rPr lang="en-US" sz="2000" u="sng" dirty="0" smtClean="0"/>
              <a:t>     </a:t>
            </a:r>
            <a:endParaRPr lang="en-US" sz="2000" u="sng" dirty="0"/>
          </a:p>
          <a:p>
            <a:pPr marL="457200" lvl="0" indent="-228600" rtl="0">
              <a:spcBef>
                <a:spcPts val="0"/>
              </a:spcBef>
              <a:buSzPct val="100000"/>
            </a:pPr>
            <a:r>
              <a:rPr lang="en-US" dirty="0"/>
              <a:t>As data mining becomes more widely used, more </a:t>
            </a:r>
            <a:r>
              <a:rPr lang="en-US" dirty="0" smtClean="0"/>
              <a:t>info </a:t>
            </a:r>
            <a:r>
              <a:rPr lang="en-US" dirty="0"/>
              <a:t>is collected about every </a:t>
            </a:r>
            <a:r>
              <a:rPr lang="en-US" dirty="0" smtClean="0"/>
              <a:t>individual</a:t>
            </a:r>
          </a:p>
          <a:p>
            <a:pPr marL="228600" lvl="0" indent="0" rtl="0">
              <a:spcBef>
                <a:spcPts val="0"/>
              </a:spcBef>
              <a:buSzPct val="100000"/>
              <a:buNone/>
            </a:pPr>
            <a:endParaRPr lang="en-US" dirty="0"/>
          </a:p>
          <a:p>
            <a:pPr marL="457200" lvl="0" indent="-228600" rtl="0">
              <a:spcBef>
                <a:spcPts val="0"/>
              </a:spcBef>
              <a:buSzPct val="100000"/>
            </a:pPr>
            <a:r>
              <a:rPr lang="en-US" dirty="0" smtClean="0"/>
              <a:t>Useful applications </a:t>
            </a:r>
            <a:r>
              <a:rPr lang="en-US" dirty="0"/>
              <a:t>of this </a:t>
            </a:r>
            <a:r>
              <a:rPr lang="en-US" dirty="0" smtClean="0"/>
              <a:t>knowledge vs. potentially dangerous misuse</a:t>
            </a:r>
          </a:p>
          <a:p>
            <a:pPr marL="457200" lvl="0" indent="-228600" rtl="0">
              <a:spcBef>
                <a:spcPts val="0"/>
              </a:spcBef>
              <a:buSzPct val="100000"/>
            </a:pPr>
            <a:endParaRPr lang="en-US" dirty="0"/>
          </a:p>
          <a:p>
            <a:pPr marL="457200" lvl="0" indent="-228600" rtl="0">
              <a:spcBef>
                <a:spcPts val="0"/>
              </a:spcBef>
              <a:buSzPct val="100000"/>
            </a:pPr>
            <a:r>
              <a:rPr lang="en-US" dirty="0" smtClean="0"/>
              <a:t>Possible easy access of data and ill intentions</a:t>
            </a:r>
            <a:endParaRPr lang="en-US" dirty="0"/>
          </a:p>
          <a:p>
            <a:pPr marL="914400" lvl="1" indent="-228600">
              <a:spcBef>
                <a:spcPts val="0"/>
              </a:spcBef>
            </a:pPr>
            <a:r>
              <a:rPr lang="en-US" dirty="0"/>
              <a:t>Potential for identify theft and more!</a:t>
            </a:r>
          </a:p>
        </p:txBody>
      </p:sp>
    </p:spTree>
  </p:cSld>
  <p:clrMapOvr>
    <a:masterClrMapping/>
  </p:clrMapOvr>
  <p:transition xmlns:p14="http://schemas.microsoft.com/office/powerpoint/2010/main" spd="slow">
    <p:cu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Shape 312"/>
          <p:cNvSpPr txBox="1">
            <a:spLocks noGrp="1"/>
          </p:cNvSpPr>
          <p:nvPr>
            <p:ph type="title"/>
          </p:nvPr>
        </p:nvSpPr>
        <p:spPr>
          <a:xfrm>
            <a:off x="457200" y="801050"/>
            <a:ext cx="8229600" cy="1066799"/>
          </a:xfrm>
          <a:prstGeom prst="rect">
            <a:avLst/>
          </a:prstGeom>
        </p:spPr>
        <p:txBody>
          <a:bodyPr lIns="91425" tIns="91425" rIns="91425" bIns="91425" anchor="ctr" anchorCtr="0">
            <a:noAutofit/>
          </a:bodyPr>
          <a:lstStyle/>
          <a:p>
            <a:pPr>
              <a:spcBef>
                <a:spcPts val="0"/>
              </a:spcBef>
              <a:buNone/>
            </a:pPr>
            <a:r>
              <a:rPr lang="en-US" b="1" dirty="0" smtClean="0"/>
              <a:t>Other Concerns</a:t>
            </a:r>
            <a:endParaRPr lang="en-US" b="1" dirty="0"/>
          </a:p>
        </p:txBody>
      </p:sp>
      <p:sp>
        <p:nvSpPr>
          <p:cNvPr id="313" name="Shape 313"/>
          <p:cNvSpPr txBox="1">
            <a:spLocks noGrp="1"/>
          </p:cNvSpPr>
          <p:nvPr>
            <p:ph type="body" idx="1"/>
          </p:nvPr>
        </p:nvSpPr>
        <p:spPr>
          <a:xfrm>
            <a:off x="303688" y="1867849"/>
            <a:ext cx="8632102" cy="4325099"/>
          </a:xfrm>
          <a:prstGeom prst="rect">
            <a:avLst/>
          </a:prstGeom>
        </p:spPr>
        <p:txBody>
          <a:bodyPr lIns="91425" tIns="91425" rIns="91425" bIns="91425" anchor="t" anchorCtr="0">
            <a:noAutofit/>
          </a:bodyPr>
          <a:lstStyle/>
          <a:p>
            <a:pPr marL="457200" lvl="0" indent="-228600">
              <a:spcBef>
                <a:spcPts val="0"/>
              </a:spcBef>
              <a:buSzPct val="100000"/>
            </a:pPr>
            <a:r>
              <a:rPr lang="en-US" sz="2600" u="sng" dirty="0"/>
              <a:t>User Interface Issues: </a:t>
            </a:r>
            <a:r>
              <a:rPr lang="en-US" sz="2600" dirty="0"/>
              <a:t>do </a:t>
            </a:r>
            <a:r>
              <a:rPr lang="en-US" sz="2600" dirty="0" smtClean="0"/>
              <a:t>visualization </a:t>
            </a:r>
            <a:r>
              <a:rPr lang="en-US" sz="2600" dirty="0"/>
              <a:t>tools make the </a:t>
            </a:r>
            <a:r>
              <a:rPr lang="en-US" sz="2600" dirty="0" smtClean="0"/>
              <a:t>uncovered knowledge </a:t>
            </a:r>
            <a:r>
              <a:rPr lang="en-US" sz="2600" dirty="0"/>
              <a:t>interesting &amp;</a:t>
            </a:r>
            <a:r>
              <a:rPr lang="en-US" sz="2600" dirty="0" smtClean="0"/>
              <a:t> understandable?</a:t>
            </a:r>
          </a:p>
          <a:p>
            <a:pPr marL="457200" lvl="0" indent="-228600">
              <a:spcBef>
                <a:spcPts val="0"/>
              </a:spcBef>
              <a:buSzPct val="100000"/>
            </a:pPr>
            <a:endParaRPr lang="en-US" sz="2600" dirty="0"/>
          </a:p>
          <a:p>
            <a:pPr marL="457200" lvl="0" indent="-228600" rtl="0">
              <a:spcBef>
                <a:spcPts val="0"/>
              </a:spcBef>
              <a:buSzPct val="100000"/>
            </a:pPr>
            <a:r>
              <a:rPr lang="en-US" sz="2600" u="sng" dirty="0"/>
              <a:t>Performance Issues:</a:t>
            </a:r>
            <a:r>
              <a:rPr lang="en-US" sz="2600" dirty="0"/>
              <a:t> many </a:t>
            </a:r>
            <a:r>
              <a:rPr lang="en-US" sz="2600" dirty="0" smtClean="0"/>
              <a:t>analysis </a:t>
            </a:r>
            <a:r>
              <a:rPr lang="en-US" sz="2600" dirty="0"/>
              <a:t>tools and statistical methods were designed for smaller sets of data. </a:t>
            </a:r>
            <a:r>
              <a:rPr lang="en-US" sz="2600" dirty="0" smtClean="0"/>
              <a:t> As </a:t>
            </a:r>
            <a:r>
              <a:rPr lang="en-US" sz="2600" dirty="0"/>
              <a:t>the </a:t>
            </a:r>
            <a:r>
              <a:rPr lang="en-US" sz="2600" dirty="0" smtClean="0"/>
              <a:t>data size </a:t>
            </a:r>
            <a:r>
              <a:rPr lang="en-US" sz="2600" dirty="0"/>
              <a:t>increases, </a:t>
            </a:r>
            <a:r>
              <a:rPr lang="en-US" sz="2600" dirty="0" smtClean="0"/>
              <a:t>how do they scale?</a:t>
            </a:r>
          </a:p>
          <a:p>
            <a:pPr marL="228600" lvl="0" indent="0" rtl="0">
              <a:spcBef>
                <a:spcPts val="0"/>
              </a:spcBef>
              <a:buSzPct val="100000"/>
              <a:buNone/>
            </a:pPr>
            <a:endParaRPr lang="en-US" sz="2600" dirty="0"/>
          </a:p>
          <a:p>
            <a:pPr marL="457200" lvl="0" indent="-228600" rtl="0">
              <a:spcBef>
                <a:spcPts val="0"/>
              </a:spcBef>
              <a:buSzPct val="100000"/>
            </a:pPr>
            <a:r>
              <a:rPr lang="en-US" sz="2600" u="sng" dirty="0" smtClean="0"/>
              <a:t>Trade-off</a:t>
            </a:r>
            <a:r>
              <a:rPr lang="en-US" sz="2600" dirty="0" smtClean="0"/>
              <a:t>:  Do benefits </a:t>
            </a:r>
            <a:r>
              <a:rPr lang="en-US" sz="2600" dirty="0"/>
              <a:t>of data collection and data mining outweigh the potential </a:t>
            </a:r>
            <a:r>
              <a:rPr lang="en-US" sz="2600" dirty="0" smtClean="0"/>
              <a:t>risk</a:t>
            </a:r>
            <a:r>
              <a:rPr lang="en-US" sz="2600" dirty="0"/>
              <a:t>?</a:t>
            </a:r>
          </a:p>
          <a:p>
            <a:pPr marL="0" lvl="0" indent="0">
              <a:spcBef>
                <a:spcPts val="0"/>
              </a:spcBef>
              <a:buNone/>
            </a:pPr>
            <a:endParaRPr sz="2400" dirty="0"/>
          </a:p>
        </p:txBody>
      </p:sp>
    </p:spTree>
  </p:cSld>
  <p:clrMapOvr>
    <a:masterClrMapping/>
  </p:clrMapOvr>
  <p:transition xmlns:p14="http://schemas.microsoft.com/office/powerpoint/2010/mai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Shape 125"/>
          <p:cNvSpPr txBox="1">
            <a:spLocks noGrp="1"/>
          </p:cNvSpPr>
          <p:nvPr>
            <p:ph type="title"/>
          </p:nvPr>
        </p:nvSpPr>
        <p:spPr>
          <a:xfrm>
            <a:off x="457200" y="634847"/>
            <a:ext cx="8229600" cy="1066799"/>
          </a:xfrm>
          <a:prstGeom prst="rect">
            <a:avLst/>
          </a:prstGeom>
        </p:spPr>
        <p:txBody>
          <a:bodyPr lIns="91425" tIns="91425" rIns="91425" bIns="91425" anchor="ctr" anchorCtr="0">
            <a:noAutofit/>
          </a:bodyPr>
          <a:lstStyle/>
          <a:p>
            <a:pPr>
              <a:spcBef>
                <a:spcPts val="0"/>
              </a:spcBef>
              <a:buNone/>
            </a:pPr>
            <a:r>
              <a:rPr lang="en-US" b="1" dirty="0"/>
              <a:t>Uses of Data Mining</a:t>
            </a:r>
          </a:p>
        </p:txBody>
      </p:sp>
      <p:sp>
        <p:nvSpPr>
          <p:cNvPr id="126" name="Shape 126"/>
          <p:cNvSpPr txBox="1">
            <a:spLocks noGrp="1"/>
          </p:cNvSpPr>
          <p:nvPr>
            <p:ph type="body" idx="1"/>
          </p:nvPr>
        </p:nvSpPr>
        <p:spPr>
          <a:xfrm>
            <a:off x="457200" y="1693169"/>
            <a:ext cx="8229600" cy="3178199"/>
          </a:xfrm>
          <a:prstGeom prst="rect">
            <a:avLst/>
          </a:prstGeom>
        </p:spPr>
        <p:txBody>
          <a:bodyPr lIns="91425" tIns="91425" rIns="91425" bIns="91425" anchor="t" anchorCtr="0">
            <a:noAutofit/>
          </a:bodyPr>
          <a:lstStyle/>
          <a:p>
            <a:pPr marL="457200" lvl="0" indent="-228600" rtl="0">
              <a:spcBef>
                <a:spcPts val="0"/>
              </a:spcBef>
              <a:buSzPct val="100000"/>
            </a:pPr>
            <a:r>
              <a:rPr lang="en-US" dirty="0"/>
              <a:t>Healthcare</a:t>
            </a:r>
          </a:p>
          <a:p>
            <a:pPr marL="457200" lvl="0" indent="-228600" rtl="0">
              <a:spcBef>
                <a:spcPts val="0"/>
              </a:spcBef>
              <a:buSzPct val="100000"/>
            </a:pPr>
            <a:r>
              <a:rPr lang="en-US" dirty="0"/>
              <a:t>Finance</a:t>
            </a:r>
          </a:p>
          <a:p>
            <a:pPr marL="457200" lvl="0" indent="-228600" rtl="0">
              <a:spcBef>
                <a:spcPts val="0"/>
              </a:spcBef>
              <a:buSzPct val="100000"/>
            </a:pPr>
            <a:r>
              <a:rPr lang="en-US" dirty="0" smtClean="0"/>
              <a:t>Retail &amp; E-Commerce</a:t>
            </a:r>
            <a:endParaRPr lang="en-US" dirty="0"/>
          </a:p>
          <a:p>
            <a:pPr marL="914400" lvl="1" indent="-228600" rtl="0">
              <a:spcBef>
                <a:spcPts val="0"/>
              </a:spcBef>
            </a:pPr>
            <a:r>
              <a:rPr lang="en-US" dirty="0"/>
              <a:t>Learn about consumer preferences</a:t>
            </a:r>
          </a:p>
          <a:p>
            <a:pPr marL="457200" lvl="0" indent="-228600" rtl="0">
              <a:spcBef>
                <a:spcPts val="0"/>
              </a:spcBef>
              <a:buSzPct val="100000"/>
            </a:pPr>
            <a:r>
              <a:rPr lang="en-US" dirty="0"/>
              <a:t>Countless others!</a:t>
            </a:r>
          </a:p>
          <a:p>
            <a:pPr marL="0" marR="0" lvl="0" indent="0" algn="l" rtl="0">
              <a:lnSpc>
                <a:spcPct val="100000"/>
              </a:lnSpc>
              <a:spcBef>
                <a:spcPts val="300"/>
              </a:spcBef>
              <a:spcAft>
                <a:spcPts val="0"/>
              </a:spcAft>
              <a:buNone/>
            </a:pPr>
            <a:endParaRPr sz="2400" dirty="0"/>
          </a:p>
        </p:txBody>
      </p:sp>
      <p:pic>
        <p:nvPicPr>
          <p:cNvPr id="127" name="Shape 127"/>
          <p:cNvPicPr preferRelativeResize="0"/>
          <p:nvPr/>
        </p:nvPicPr>
        <p:blipFill>
          <a:blip r:embed="rId3">
            <a:alphaModFix/>
          </a:blip>
          <a:stretch>
            <a:fillRect/>
          </a:stretch>
        </p:blipFill>
        <p:spPr>
          <a:xfrm>
            <a:off x="1208800" y="4229175"/>
            <a:ext cx="6726399" cy="2461873"/>
          </a:xfrm>
          <a:prstGeom prst="rect">
            <a:avLst/>
          </a:prstGeom>
          <a:noFill/>
          <a:ln>
            <a:noFill/>
          </a:ln>
        </p:spPr>
      </p:pic>
    </p:spTree>
  </p:cSld>
  <p:clrMapOvr>
    <a:masterClrMapping/>
  </p:clrMapOvr>
  <p:transition xmlns:p14="http://schemas.microsoft.com/office/powerpoint/2010/mai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457200" y="763366"/>
            <a:ext cx="8229600" cy="1066799"/>
          </a:xfrm>
          <a:prstGeom prst="rect">
            <a:avLst/>
          </a:prstGeom>
        </p:spPr>
        <p:txBody>
          <a:bodyPr lIns="91425" tIns="91425" rIns="91425" bIns="91425" anchor="ctr" anchorCtr="0">
            <a:noAutofit/>
          </a:bodyPr>
          <a:lstStyle/>
          <a:p>
            <a:pPr>
              <a:spcBef>
                <a:spcPts val="0"/>
              </a:spcBef>
              <a:buNone/>
            </a:pPr>
            <a:r>
              <a:rPr lang="en-US" b="1" dirty="0"/>
              <a:t>History of Data Mining</a:t>
            </a:r>
          </a:p>
        </p:txBody>
      </p:sp>
      <p:sp>
        <p:nvSpPr>
          <p:cNvPr id="133" name="Shape 133"/>
          <p:cNvSpPr txBox="1">
            <a:spLocks noGrp="1"/>
          </p:cNvSpPr>
          <p:nvPr>
            <p:ph type="body" idx="1"/>
          </p:nvPr>
        </p:nvSpPr>
        <p:spPr>
          <a:xfrm>
            <a:off x="286225" y="1939350"/>
            <a:ext cx="4367699" cy="4364700"/>
          </a:xfrm>
          <a:prstGeom prst="rect">
            <a:avLst/>
          </a:prstGeom>
        </p:spPr>
        <p:txBody>
          <a:bodyPr lIns="91425" tIns="91425" rIns="91425" bIns="91425" anchor="t" anchorCtr="0">
            <a:noAutofit/>
          </a:bodyPr>
          <a:lstStyle/>
          <a:p>
            <a:pPr marL="457200" lvl="0" indent="-228600" rtl="0">
              <a:spcBef>
                <a:spcPts val="0"/>
              </a:spcBef>
              <a:buSzPct val="100000"/>
            </a:pPr>
            <a:r>
              <a:rPr lang="en-US"/>
              <a:t>The term “data mining” is relatively new but the concepts have been around for many years</a:t>
            </a:r>
          </a:p>
          <a:p>
            <a:pPr marL="457200" lvl="0" indent="-228600">
              <a:spcBef>
                <a:spcPts val="0"/>
              </a:spcBef>
              <a:buSzPct val="100000"/>
            </a:pPr>
            <a:r>
              <a:rPr lang="en-US"/>
              <a:t>Classical statistics, artificial intelligence and machine learning culminated over the years and evolved into data mining</a:t>
            </a:r>
          </a:p>
        </p:txBody>
      </p:sp>
      <p:pic>
        <p:nvPicPr>
          <p:cNvPr id="134" name="Shape 134"/>
          <p:cNvPicPr preferRelativeResize="0"/>
          <p:nvPr/>
        </p:nvPicPr>
        <p:blipFill rotWithShape="1">
          <a:blip r:embed="rId3">
            <a:alphaModFix/>
          </a:blip>
          <a:srcRect t="5678"/>
          <a:stretch/>
        </p:blipFill>
        <p:spPr>
          <a:xfrm>
            <a:off x="5017375" y="1785750"/>
            <a:ext cx="3810000" cy="4671899"/>
          </a:xfrm>
          <a:prstGeom prst="rect">
            <a:avLst/>
          </a:prstGeom>
          <a:noFill/>
          <a:ln>
            <a:noFill/>
          </a:ln>
        </p:spPr>
      </p:pic>
    </p:spTree>
  </p:cSld>
  <p:clrMapOvr>
    <a:masterClrMapping/>
  </p:clrMapOvr>
  <p:transition xmlns:p14="http://schemas.microsoft.com/office/powerpoint/2010/mai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457200" y="907862"/>
            <a:ext cx="8229600" cy="1066799"/>
          </a:xfrm>
          <a:prstGeom prst="rect">
            <a:avLst/>
          </a:prstGeom>
        </p:spPr>
        <p:txBody>
          <a:bodyPr lIns="91425" tIns="91425" rIns="91425" bIns="91425" anchor="ctr" anchorCtr="0">
            <a:noAutofit/>
          </a:bodyPr>
          <a:lstStyle/>
          <a:p>
            <a:pPr>
              <a:spcBef>
                <a:spcPts val="0"/>
              </a:spcBef>
              <a:buNone/>
            </a:pPr>
            <a:r>
              <a:rPr lang="en-US" b="1" dirty="0"/>
              <a:t>History of Data Mining </a:t>
            </a:r>
            <a:r>
              <a:rPr lang="en-US" dirty="0" smtClean="0"/>
              <a:t>(</a:t>
            </a:r>
            <a:r>
              <a:rPr lang="en-US" b="1" dirty="0" smtClean="0"/>
              <a:t>Cont.</a:t>
            </a:r>
            <a:r>
              <a:rPr lang="en-US" dirty="0" smtClean="0"/>
              <a:t>)</a:t>
            </a:r>
            <a:endParaRPr lang="en-US" dirty="0"/>
          </a:p>
        </p:txBody>
      </p:sp>
      <p:sp>
        <p:nvSpPr>
          <p:cNvPr id="140" name="Shape 140"/>
          <p:cNvSpPr txBox="1">
            <a:spLocks noGrp="1"/>
          </p:cNvSpPr>
          <p:nvPr>
            <p:ph type="body" idx="1"/>
          </p:nvPr>
        </p:nvSpPr>
        <p:spPr>
          <a:xfrm>
            <a:off x="457200" y="2158346"/>
            <a:ext cx="8229600" cy="4325099"/>
          </a:xfrm>
          <a:prstGeom prst="rect">
            <a:avLst/>
          </a:prstGeom>
        </p:spPr>
        <p:txBody>
          <a:bodyPr lIns="91425" tIns="91425" rIns="91425" bIns="91425" anchor="t" anchorCtr="0">
            <a:noAutofit/>
          </a:bodyPr>
          <a:lstStyle/>
          <a:p>
            <a:pPr marL="457200" lvl="0" indent="-228600" rtl="0">
              <a:spcBef>
                <a:spcPts val="0"/>
              </a:spcBef>
              <a:buSzPct val="100000"/>
            </a:pPr>
            <a:r>
              <a:rPr lang="en-US" dirty="0"/>
              <a:t>Data Collection (1960s)- process of storing information on computers</a:t>
            </a:r>
          </a:p>
          <a:p>
            <a:pPr marL="914400" lvl="1" indent="-228600" rtl="0">
              <a:spcBef>
                <a:spcPts val="0"/>
              </a:spcBef>
              <a:buSzPct val="71428"/>
            </a:pPr>
            <a:r>
              <a:rPr lang="en-US" dirty="0"/>
              <a:t>Technology- computers, tapes and </a:t>
            </a:r>
            <a:r>
              <a:rPr lang="en-US" dirty="0" smtClean="0"/>
              <a:t>disks</a:t>
            </a:r>
          </a:p>
          <a:p>
            <a:pPr marL="914400" lvl="1" indent="-228600" rtl="0">
              <a:spcBef>
                <a:spcPts val="0"/>
              </a:spcBef>
              <a:buSzPct val="71428"/>
            </a:pPr>
            <a:endParaRPr lang="en-US" dirty="0"/>
          </a:p>
          <a:p>
            <a:pPr marL="457200" lvl="0" indent="-228600" rtl="0">
              <a:spcBef>
                <a:spcPts val="0"/>
              </a:spcBef>
              <a:buSzPct val="100000"/>
            </a:pPr>
            <a:r>
              <a:rPr lang="en-US" dirty="0"/>
              <a:t>Data Access (1980s)-the introduction of structured query languages and relational databases helped us learn more about data</a:t>
            </a:r>
          </a:p>
          <a:p>
            <a:pPr marL="914400" lvl="1" indent="-228600" rtl="0">
              <a:spcBef>
                <a:spcPts val="0"/>
              </a:spcBef>
              <a:buSzPct val="71428"/>
            </a:pPr>
            <a:r>
              <a:rPr lang="en-US" dirty="0"/>
              <a:t>Data available at record level dynamically</a:t>
            </a:r>
          </a:p>
          <a:p>
            <a:pPr marL="0" lvl="0" indent="0">
              <a:spcBef>
                <a:spcPts val="0"/>
              </a:spcBef>
              <a:buNone/>
            </a:pPr>
            <a:endParaRPr dirty="0"/>
          </a:p>
        </p:txBody>
      </p:sp>
    </p:spTree>
  </p:cSld>
  <p:clrMapOvr>
    <a:masterClrMapping/>
  </p:clrMapOvr>
  <p:transition xmlns:p14="http://schemas.microsoft.com/office/powerpoint/2010/mai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Shape 145"/>
          <p:cNvSpPr txBox="1">
            <a:spLocks noGrp="1"/>
          </p:cNvSpPr>
          <p:nvPr>
            <p:ph type="title"/>
          </p:nvPr>
        </p:nvSpPr>
        <p:spPr>
          <a:xfrm>
            <a:off x="457200" y="811400"/>
            <a:ext cx="8229600" cy="1066799"/>
          </a:xfrm>
          <a:prstGeom prst="rect">
            <a:avLst/>
          </a:prstGeom>
        </p:spPr>
        <p:txBody>
          <a:bodyPr lIns="91425" tIns="91425" rIns="91425" bIns="91425" anchor="ctr" anchorCtr="0">
            <a:noAutofit/>
          </a:bodyPr>
          <a:lstStyle/>
          <a:p>
            <a:pPr lvl="0">
              <a:spcBef>
                <a:spcPts val="0"/>
              </a:spcBef>
              <a:buNone/>
            </a:pPr>
            <a:r>
              <a:rPr lang="en-US" b="1" dirty="0"/>
              <a:t>History of Data Mining </a:t>
            </a:r>
            <a:r>
              <a:rPr lang="en-US" b="1" dirty="0" smtClean="0"/>
              <a:t>(Cont.)</a:t>
            </a:r>
            <a:endParaRPr lang="en-US" b="1" dirty="0"/>
          </a:p>
        </p:txBody>
      </p:sp>
      <p:sp>
        <p:nvSpPr>
          <p:cNvPr id="146" name="Shape 146"/>
          <p:cNvSpPr txBox="1">
            <a:spLocks noGrp="1"/>
          </p:cNvSpPr>
          <p:nvPr>
            <p:ph type="body" idx="1"/>
          </p:nvPr>
        </p:nvSpPr>
        <p:spPr>
          <a:xfrm>
            <a:off x="457200" y="1878199"/>
            <a:ext cx="8229600" cy="4325099"/>
          </a:xfrm>
          <a:prstGeom prst="rect">
            <a:avLst/>
          </a:prstGeom>
        </p:spPr>
        <p:txBody>
          <a:bodyPr lIns="91425" tIns="91425" rIns="91425" bIns="91425" anchor="t" anchorCtr="0">
            <a:noAutofit/>
          </a:bodyPr>
          <a:lstStyle/>
          <a:p>
            <a:pPr marL="457200" lvl="0" indent="-228600" rtl="0">
              <a:spcBef>
                <a:spcPts val="0"/>
              </a:spcBef>
              <a:buSzPct val="100000"/>
            </a:pPr>
            <a:r>
              <a:rPr lang="en-US" dirty="0"/>
              <a:t>Data Warehousing and Decision Report (1990s)-the process of centralized data management and retrieval</a:t>
            </a:r>
          </a:p>
          <a:p>
            <a:pPr marL="914400" lvl="1" indent="-228600" rtl="0">
              <a:spcBef>
                <a:spcPts val="0"/>
              </a:spcBef>
              <a:buSzPct val="71428"/>
            </a:pPr>
            <a:r>
              <a:rPr lang="en-US" dirty="0"/>
              <a:t>Maintaining a central location for all organizational data</a:t>
            </a:r>
          </a:p>
          <a:p>
            <a:pPr marL="914400" lvl="1" indent="-228600" rtl="0">
              <a:spcBef>
                <a:spcPts val="0"/>
              </a:spcBef>
              <a:buSzPct val="71428"/>
            </a:pPr>
            <a:r>
              <a:rPr lang="en-US" dirty="0"/>
              <a:t>Helps you analyze data and concentrate on very specific characteristics</a:t>
            </a:r>
          </a:p>
          <a:p>
            <a:pPr marL="914400" lvl="1" indent="-228600" rtl="0">
              <a:spcBef>
                <a:spcPts val="0"/>
              </a:spcBef>
              <a:buSzPct val="71428"/>
            </a:pPr>
            <a:r>
              <a:rPr lang="en-US" dirty="0"/>
              <a:t>Dynamic data delivery at multiple </a:t>
            </a:r>
            <a:r>
              <a:rPr lang="en-US" dirty="0" smtClean="0"/>
              <a:t>levels</a:t>
            </a:r>
          </a:p>
          <a:p>
            <a:pPr marL="914400" lvl="1" indent="-228600" rtl="0">
              <a:spcBef>
                <a:spcPts val="0"/>
              </a:spcBef>
              <a:buSzPct val="71428"/>
            </a:pPr>
            <a:endParaRPr lang="en-US" dirty="0"/>
          </a:p>
          <a:p>
            <a:pPr marL="457200" lvl="0" indent="-228600" rtl="0">
              <a:spcBef>
                <a:spcPts val="0"/>
              </a:spcBef>
              <a:buSzPct val="100000"/>
            </a:pPr>
            <a:r>
              <a:rPr lang="en-US" dirty="0"/>
              <a:t>Data Mining (present)- generalizing patterns, predictive</a:t>
            </a:r>
          </a:p>
          <a:p>
            <a:pPr marL="0" lvl="0" indent="0" rtl="0">
              <a:spcBef>
                <a:spcPts val="0"/>
              </a:spcBef>
              <a:buNone/>
            </a:pPr>
            <a:endParaRPr dirty="0"/>
          </a:p>
          <a:p>
            <a:pPr>
              <a:spcBef>
                <a:spcPts val="0"/>
              </a:spcBef>
              <a:buNone/>
            </a:pPr>
            <a:endParaRPr dirty="0"/>
          </a:p>
        </p:txBody>
      </p:sp>
    </p:spTree>
  </p:cSld>
  <p:clrMapOvr>
    <a:masterClrMapping/>
  </p:clrMapOvr>
  <p:transition xmlns:p14="http://schemas.microsoft.com/office/powerpoint/2010/mai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p:cNvSpPr txBox="1">
            <a:spLocks noGrp="1"/>
          </p:cNvSpPr>
          <p:nvPr>
            <p:ph type="title"/>
          </p:nvPr>
        </p:nvSpPr>
        <p:spPr>
          <a:xfrm>
            <a:off x="457200" y="781375"/>
            <a:ext cx="8229600" cy="1066799"/>
          </a:xfrm>
          <a:prstGeom prst="rect">
            <a:avLst/>
          </a:prstGeom>
        </p:spPr>
        <p:txBody>
          <a:bodyPr lIns="91425" tIns="91425" rIns="91425" bIns="91425" anchor="ctr" anchorCtr="0">
            <a:noAutofit/>
          </a:bodyPr>
          <a:lstStyle/>
          <a:p>
            <a:pPr>
              <a:spcBef>
                <a:spcPts val="0"/>
              </a:spcBef>
              <a:buNone/>
            </a:pPr>
            <a:r>
              <a:rPr lang="en-US" b="1" dirty="0"/>
              <a:t>Influential People/</a:t>
            </a:r>
            <a:r>
              <a:rPr lang="en-US" b="1" dirty="0" smtClean="0"/>
              <a:t>Events</a:t>
            </a:r>
            <a:endParaRPr lang="en-US" b="1" dirty="0"/>
          </a:p>
        </p:txBody>
      </p:sp>
      <p:sp>
        <p:nvSpPr>
          <p:cNvPr id="152" name="Shape 152"/>
          <p:cNvSpPr txBox="1">
            <a:spLocks noGrp="1"/>
          </p:cNvSpPr>
          <p:nvPr>
            <p:ph type="body" idx="1"/>
          </p:nvPr>
        </p:nvSpPr>
        <p:spPr>
          <a:xfrm>
            <a:off x="457200" y="1848174"/>
            <a:ext cx="8229600" cy="4325099"/>
          </a:xfrm>
          <a:prstGeom prst="rect">
            <a:avLst/>
          </a:prstGeom>
        </p:spPr>
        <p:txBody>
          <a:bodyPr lIns="91425" tIns="91425" rIns="91425" bIns="91425" anchor="t" anchorCtr="0">
            <a:noAutofit/>
          </a:bodyPr>
          <a:lstStyle/>
          <a:p>
            <a:pPr marL="457200" lvl="0" indent="-228600" rtl="0">
              <a:spcBef>
                <a:spcPts val="0"/>
              </a:spcBef>
              <a:buSzPct val="100000"/>
            </a:pPr>
            <a:r>
              <a:rPr lang="en-US" sz="2600" dirty="0">
                <a:solidFill>
                  <a:srgbClr val="000000"/>
                </a:solidFill>
                <a:highlight>
                  <a:srgbClr val="FFFFFF"/>
                </a:highlight>
              </a:rPr>
              <a:t>In 1975, </a:t>
            </a:r>
            <a:r>
              <a:rPr lang="en-US" sz="2600" dirty="0">
                <a:solidFill>
                  <a:srgbClr val="000000"/>
                </a:solidFill>
                <a:highlight>
                  <a:srgbClr val="FFFFFF"/>
                </a:highlight>
                <a:hlinkClick r:id="rId3"/>
              </a:rPr>
              <a:t>John Henry Holland</a:t>
            </a:r>
            <a:r>
              <a:rPr lang="en-US" sz="2600" dirty="0">
                <a:solidFill>
                  <a:srgbClr val="000000"/>
                </a:solidFill>
                <a:highlight>
                  <a:srgbClr val="FFFFFF"/>
                </a:highlight>
              </a:rPr>
              <a:t> wrote </a:t>
            </a:r>
            <a:r>
              <a:rPr lang="en-US" sz="2600" i="1" dirty="0">
                <a:solidFill>
                  <a:srgbClr val="000000"/>
                </a:solidFill>
                <a:highlight>
                  <a:srgbClr val="FFFFFF"/>
                </a:highlight>
                <a:hlinkClick r:id="rId4"/>
              </a:rPr>
              <a:t>Adaptation in Natural and Artificial Systems</a:t>
            </a:r>
            <a:r>
              <a:rPr lang="en-US" sz="2600" dirty="0">
                <a:solidFill>
                  <a:srgbClr val="000000"/>
                </a:solidFill>
                <a:highlight>
                  <a:srgbClr val="FFFFFF"/>
                </a:highlight>
              </a:rPr>
              <a:t>, a book on genetic </a:t>
            </a:r>
            <a:r>
              <a:rPr lang="en-US" sz="2600" dirty="0" smtClean="0">
                <a:solidFill>
                  <a:srgbClr val="000000"/>
                </a:solidFill>
                <a:highlight>
                  <a:srgbClr val="FFFFFF"/>
                </a:highlight>
              </a:rPr>
              <a:t>algorithms </a:t>
            </a:r>
            <a:r>
              <a:rPr lang="mr-IN" sz="2600" dirty="0" smtClean="0">
                <a:solidFill>
                  <a:srgbClr val="000000"/>
                </a:solidFill>
                <a:highlight>
                  <a:srgbClr val="FFFFFF"/>
                </a:highlight>
              </a:rPr>
              <a:t>–</a:t>
            </a:r>
            <a:r>
              <a:rPr lang="en-US" sz="2600" dirty="0" smtClean="0">
                <a:solidFill>
                  <a:srgbClr val="000000"/>
                </a:solidFill>
                <a:highlight>
                  <a:srgbClr val="FFFFFF"/>
                </a:highlight>
              </a:rPr>
              <a:t> start in </a:t>
            </a:r>
            <a:r>
              <a:rPr lang="en-US" sz="2600" dirty="0">
                <a:solidFill>
                  <a:srgbClr val="000000"/>
                </a:solidFill>
                <a:highlight>
                  <a:srgbClr val="FFFFFF"/>
                </a:highlight>
              </a:rPr>
              <a:t>data </a:t>
            </a:r>
            <a:r>
              <a:rPr lang="en-US" sz="2600" dirty="0" smtClean="0">
                <a:solidFill>
                  <a:srgbClr val="000000"/>
                </a:solidFill>
                <a:highlight>
                  <a:srgbClr val="FFFFFF"/>
                </a:highlight>
              </a:rPr>
              <a:t>mining</a:t>
            </a:r>
          </a:p>
          <a:p>
            <a:pPr marL="457200" lvl="0" indent="-228600" rtl="0">
              <a:spcBef>
                <a:spcPts val="0"/>
              </a:spcBef>
              <a:buSzPct val="100000"/>
            </a:pPr>
            <a:endParaRPr lang="en-US" sz="2000" dirty="0">
              <a:solidFill>
                <a:srgbClr val="000000"/>
              </a:solidFill>
              <a:highlight>
                <a:srgbClr val="FFFFFF"/>
              </a:highlight>
            </a:endParaRPr>
          </a:p>
          <a:p>
            <a:pPr marL="457200" lvl="0" indent="-228600" rtl="0">
              <a:spcBef>
                <a:spcPts val="0"/>
              </a:spcBef>
              <a:buSzPct val="100000"/>
            </a:pPr>
            <a:r>
              <a:rPr lang="en-US" sz="2600" dirty="0">
                <a:solidFill>
                  <a:srgbClr val="000000"/>
                </a:solidFill>
                <a:highlight>
                  <a:srgbClr val="FFFFFF"/>
                </a:highlight>
              </a:rPr>
              <a:t>1990s, the term “data mining” appeared in the database community for the first </a:t>
            </a:r>
            <a:r>
              <a:rPr lang="en-US" sz="2600" dirty="0" smtClean="0">
                <a:solidFill>
                  <a:srgbClr val="000000"/>
                </a:solidFill>
                <a:highlight>
                  <a:srgbClr val="FFFFFF"/>
                </a:highlight>
              </a:rPr>
              <a:t>time</a:t>
            </a:r>
          </a:p>
          <a:p>
            <a:pPr marL="457200" lvl="0" indent="-228600" rtl="0">
              <a:spcBef>
                <a:spcPts val="0"/>
              </a:spcBef>
              <a:buSzPct val="100000"/>
            </a:pPr>
            <a:endParaRPr lang="en-US" sz="2000" dirty="0">
              <a:solidFill>
                <a:srgbClr val="000000"/>
              </a:solidFill>
              <a:highlight>
                <a:srgbClr val="FFFFFF"/>
              </a:highlight>
            </a:endParaRPr>
          </a:p>
          <a:p>
            <a:pPr marL="457200" lvl="0" indent="-228600" rtl="0">
              <a:spcBef>
                <a:spcPts val="0"/>
              </a:spcBef>
              <a:buSzPct val="100000"/>
            </a:pPr>
            <a:r>
              <a:rPr lang="en-US" sz="2600" dirty="0">
                <a:solidFill>
                  <a:srgbClr val="000000"/>
                </a:solidFill>
                <a:highlight>
                  <a:srgbClr val="FFFFFF"/>
                </a:highlight>
              </a:rPr>
              <a:t>In 2001, William S. Cleveland </a:t>
            </a:r>
            <a:r>
              <a:rPr lang="en-US" sz="2600" dirty="0">
                <a:solidFill>
                  <a:srgbClr val="000000"/>
                </a:solidFill>
                <a:highlight>
                  <a:srgbClr val="FFFFFF"/>
                </a:highlight>
                <a:hlinkClick r:id="rId5"/>
              </a:rPr>
              <a:t>introduced </a:t>
            </a:r>
            <a:r>
              <a:rPr lang="en-US" sz="2600" dirty="0">
                <a:solidFill>
                  <a:srgbClr val="000000"/>
                </a:solidFill>
                <a:highlight>
                  <a:srgbClr val="FFFFFF"/>
                </a:highlight>
              </a:rPr>
              <a:t>data mining as an independent discipline </a:t>
            </a:r>
            <a:endParaRPr lang="en-US" sz="2600" dirty="0" smtClean="0">
              <a:solidFill>
                <a:srgbClr val="000000"/>
              </a:solidFill>
              <a:highlight>
                <a:srgbClr val="FFFFFF"/>
              </a:highlight>
            </a:endParaRPr>
          </a:p>
          <a:p>
            <a:pPr marL="457200" lvl="0" indent="-228600" rtl="0">
              <a:spcBef>
                <a:spcPts val="0"/>
              </a:spcBef>
              <a:buSzPct val="100000"/>
            </a:pPr>
            <a:endParaRPr lang="en-US" sz="2000" dirty="0">
              <a:solidFill>
                <a:srgbClr val="000000"/>
              </a:solidFill>
              <a:highlight>
                <a:srgbClr val="FFFFFF"/>
              </a:highlight>
            </a:endParaRPr>
          </a:p>
          <a:p>
            <a:pPr marL="457200" lvl="0" indent="-228600" rtl="0">
              <a:spcBef>
                <a:spcPts val="0"/>
              </a:spcBef>
              <a:buSzPct val="100000"/>
            </a:pPr>
            <a:r>
              <a:rPr lang="en-US" sz="2600" dirty="0" smtClean="0">
                <a:solidFill>
                  <a:srgbClr val="000000"/>
                </a:solidFill>
                <a:highlight>
                  <a:srgbClr val="FFFFFF"/>
                </a:highlight>
              </a:rPr>
              <a:t>DJ </a:t>
            </a:r>
            <a:r>
              <a:rPr lang="en-US" sz="2600" dirty="0" err="1">
                <a:solidFill>
                  <a:srgbClr val="000000"/>
                </a:solidFill>
                <a:highlight>
                  <a:srgbClr val="FFFFFF"/>
                </a:highlight>
              </a:rPr>
              <a:t>Patil</a:t>
            </a:r>
            <a:r>
              <a:rPr lang="en-US" sz="2600" dirty="0">
                <a:solidFill>
                  <a:srgbClr val="000000"/>
                </a:solidFill>
                <a:highlight>
                  <a:srgbClr val="FFFFFF"/>
                </a:highlight>
              </a:rPr>
              <a:t> became </a:t>
            </a:r>
            <a:r>
              <a:rPr lang="en-US" sz="2600" dirty="0" smtClean="0">
                <a:solidFill>
                  <a:srgbClr val="000000"/>
                </a:solidFill>
                <a:highlight>
                  <a:srgbClr val="FFFFFF"/>
                </a:highlight>
              </a:rPr>
              <a:t>the </a:t>
            </a:r>
            <a:r>
              <a:rPr lang="en-US" sz="2600" dirty="0" smtClean="0">
                <a:solidFill>
                  <a:srgbClr val="000000"/>
                </a:solidFill>
                <a:hlinkClick r:id="rId6"/>
              </a:rPr>
              <a:t>first </a:t>
            </a:r>
            <a:r>
              <a:rPr lang="en-US" sz="2600" dirty="0">
                <a:solidFill>
                  <a:srgbClr val="000000"/>
                </a:solidFill>
                <a:hlinkClick r:id="rId6"/>
              </a:rPr>
              <a:t>Chief Data </a:t>
            </a:r>
            <a:r>
              <a:rPr lang="en-US" sz="2600" dirty="0" smtClean="0">
                <a:solidFill>
                  <a:srgbClr val="000000"/>
                </a:solidFill>
                <a:hlinkClick r:id="rId6"/>
              </a:rPr>
              <a:t>Scientist</a:t>
            </a:r>
          </a:p>
          <a:p>
            <a:pPr marL="228600" lvl="0" indent="0" rtl="0">
              <a:spcBef>
                <a:spcPts val="0"/>
              </a:spcBef>
              <a:buSzPct val="100000"/>
              <a:buNone/>
            </a:pPr>
            <a:r>
              <a:rPr lang="en-US" sz="2600" dirty="0" smtClean="0">
                <a:solidFill>
                  <a:srgbClr val="000000"/>
                </a:solidFill>
                <a:hlinkClick r:id="rId6"/>
              </a:rPr>
              <a:t>in </a:t>
            </a:r>
            <a:r>
              <a:rPr lang="en-US" sz="2600" dirty="0">
                <a:solidFill>
                  <a:srgbClr val="000000"/>
                </a:solidFill>
                <a:hlinkClick r:id="rId6"/>
              </a:rPr>
              <a:t>the White House</a:t>
            </a:r>
            <a:r>
              <a:rPr lang="en-US" sz="2600" dirty="0">
                <a:solidFill>
                  <a:srgbClr val="000000"/>
                </a:solidFill>
              </a:rPr>
              <a:t> in February 2015</a:t>
            </a:r>
          </a:p>
        </p:txBody>
      </p:sp>
    </p:spTree>
  </p:cSld>
  <p:clrMapOvr>
    <a:masterClrMapping/>
  </p:clrMapOvr>
  <p:transition xmlns:p14="http://schemas.microsoft.com/office/powerpoint/2010/mai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Shape 157"/>
          <p:cNvSpPr txBox="1">
            <a:spLocks noGrp="1"/>
          </p:cNvSpPr>
          <p:nvPr>
            <p:ph type="title"/>
          </p:nvPr>
        </p:nvSpPr>
        <p:spPr>
          <a:xfrm>
            <a:off x="457200" y="901825"/>
            <a:ext cx="8229600" cy="10667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rebuchet MS"/>
              <a:buNone/>
            </a:pPr>
            <a:r>
              <a:rPr lang="en-US" b="1" dirty="0" smtClean="0"/>
              <a:t>Terminology</a:t>
            </a:r>
            <a:endParaRPr lang="en-US" b="1" dirty="0"/>
          </a:p>
        </p:txBody>
      </p:sp>
      <p:sp>
        <p:nvSpPr>
          <p:cNvPr id="158" name="Shape 158"/>
          <p:cNvSpPr txBox="1">
            <a:spLocks noGrp="1"/>
          </p:cNvSpPr>
          <p:nvPr>
            <p:ph type="body" idx="1"/>
          </p:nvPr>
        </p:nvSpPr>
        <p:spPr>
          <a:xfrm>
            <a:off x="457200" y="1968624"/>
            <a:ext cx="8229600" cy="4325099"/>
          </a:xfrm>
          <a:prstGeom prst="rect">
            <a:avLst/>
          </a:prstGeom>
          <a:noFill/>
          <a:ln>
            <a:noFill/>
          </a:ln>
        </p:spPr>
        <p:txBody>
          <a:bodyPr lIns="91425" tIns="45700" rIns="91425" bIns="45700" anchor="t" anchorCtr="0">
            <a:noAutofit/>
          </a:bodyPr>
          <a:lstStyle/>
          <a:p>
            <a:pPr marL="457200" marR="0" lvl="0" indent="-228600" algn="l" rtl="0">
              <a:spcBef>
                <a:spcPts val="0"/>
              </a:spcBef>
              <a:buSzPct val="100000"/>
            </a:pPr>
            <a:r>
              <a:rPr lang="en-US" u="sng" dirty="0"/>
              <a:t>Data</a:t>
            </a:r>
            <a:r>
              <a:rPr lang="en-US" dirty="0"/>
              <a:t>: facts, numbers or text that can be processed by a computer </a:t>
            </a:r>
            <a:endParaRPr lang="en-US" dirty="0" smtClean="0"/>
          </a:p>
          <a:p>
            <a:pPr marL="457200" marR="0" lvl="0" indent="-228600" algn="l" rtl="0">
              <a:spcBef>
                <a:spcPts val="0"/>
              </a:spcBef>
              <a:buSzPct val="100000"/>
            </a:pPr>
            <a:endParaRPr lang="en-US" dirty="0"/>
          </a:p>
          <a:p>
            <a:pPr marL="457200" lvl="0" indent="-228600" rtl="0">
              <a:spcBef>
                <a:spcPts val="0"/>
              </a:spcBef>
              <a:buSzPct val="100000"/>
            </a:pPr>
            <a:r>
              <a:rPr lang="en-US" u="sng" dirty="0"/>
              <a:t>Information</a:t>
            </a:r>
            <a:r>
              <a:rPr lang="en-US" dirty="0"/>
              <a:t>: the patterns, associations and relationships of data </a:t>
            </a:r>
            <a:endParaRPr lang="en-US" dirty="0" smtClean="0"/>
          </a:p>
          <a:p>
            <a:pPr marL="228600" lvl="0" indent="0" rtl="0">
              <a:spcBef>
                <a:spcPts val="0"/>
              </a:spcBef>
              <a:buSzPct val="100000"/>
              <a:buNone/>
            </a:pPr>
            <a:endParaRPr lang="en-US" dirty="0"/>
          </a:p>
          <a:p>
            <a:pPr marL="457200" lvl="0" indent="-228600" rtl="0">
              <a:spcBef>
                <a:spcPts val="0"/>
              </a:spcBef>
              <a:buSzPct val="100000"/>
            </a:pPr>
            <a:r>
              <a:rPr lang="en-US" u="sng" dirty="0"/>
              <a:t>Knowledge</a:t>
            </a:r>
            <a:r>
              <a:rPr lang="en-US" dirty="0"/>
              <a:t>: understanding of a subject, </a:t>
            </a:r>
            <a:r>
              <a:rPr lang="en-US" dirty="0" err="1"/>
              <a:t>synthesise</a:t>
            </a:r>
            <a:r>
              <a:rPr lang="en-US" dirty="0"/>
              <a:t> information to gain knowledge about historical patterns and future trends</a:t>
            </a:r>
          </a:p>
        </p:txBody>
      </p:sp>
    </p:spTree>
  </p:cSld>
  <p:clrMapOvr>
    <a:masterClrMapping/>
  </p:clrMapOvr>
  <p:transition xmlns:p14="http://schemas.microsoft.com/office/powerpoint/2010/main" spd="slow">
    <p:cut/>
  </p:transition>
</p:sld>
</file>

<file path=ppt/theme/theme1.xml><?xml version="1.0" encoding="utf-8"?>
<a:theme xmlns:a="http://schemas.openxmlformats.org/drawingml/2006/main" name="Urban">
  <a:themeElements>
    <a:clrScheme name="Urban">
      <a:dk1>
        <a:srgbClr val="000000"/>
      </a:dk1>
      <a:lt1>
        <a:srgbClr val="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1954</Words>
  <Application>Microsoft Macintosh PowerPoint</Application>
  <PresentationFormat>On-screen Show (4:3)</PresentationFormat>
  <Paragraphs>202</Paragraphs>
  <Slides>34</Slides>
  <Notes>34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Urban</vt:lpstr>
      <vt:lpstr>Data Mining and its Application in Marketing and Business</vt:lpstr>
      <vt:lpstr>What is Data Mining?</vt:lpstr>
      <vt:lpstr>Why Data Mining?</vt:lpstr>
      <vt:lpstr>Uses of Data Mining</vt:lpstr>
      <vt:lpstr>History of Data Mining</vt:lpstr>
      <vt:lpstr>History of Data Mining (Cont.)</vt:lpstr>
      <vt:lpstr>History of Data Mining (Cont.)</vt:lpstr>
      <vt:lpstr>Influential People/Events</vt:lpstr>
      <vt:lpstr>Terminology</vt:lpstr>
      <vt:lpstr>Data, Information, vs. Knowledge</vt:lpstr>
      <vt:lpstr>Data Mining in the Knowledge Discovery Process</vt:lpstr>
      <vt:lpstr>How Data Mining Works</vt:lpstr>
      <vt:lpstr>Classes</vt:lpstr>
      <vt:lpstr>Clusters</vt:lpstr>
      <vt:lpstr>Associations</vt:lpstr>
      <vt:lpstr>Sequential Patterns</vt:lpstr>
      <vt:lpstr>Data Mining’s Major Elements</vt:lpstr>
      <vt:lpstr>Methods of Analysis</vt:lpstr>
      <vt:lpstr>Methods of Analysis (Cont.)</vt:lpstr>
      <vt:lpstr>Methods of Analysis (Cont.)</vt:lpstr>
      <vt:lpstr>How Data Mining Applied </vt:lpstr>
      <vt:lpstr>Data Mining and Marketing</vt:lpstr>
      <vt:lpstr>Target Case Study </vt:lpstr>
      <vt:lpstr>Target (Cont.)</vt:lpstr>
      <vt:lpstr>Target (Cont.)</vt:lpstr>
      <vt:lpstr>Amazon Case Study</vt:lpstr>
      <vt:lpstr>Amazon (Cont.)</vt:lpstr>
      <vt:lpstr>Starbucks Case Study</vt:lpstr>
      <vt:lpstr>Starbucks (Cont.)</vt:lpstr>
      <vt:lpstr>The Future of Data Mining</vt:lpstr>
      <vt:lpstr>Future Trends</vt:lpstr>
      <vt:lpstr>Future Trends</vt:lpstr>
      <vt:lpstr>Concerns about Data Mining</vt:lpstr>
      <vt:lpstr>Other Concerns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Mining and its Application in Marketing and Business</dc:title>
  <cp:lastModifiedBy>Dinesh Manocha</cp:lastModifiedBy>
  <cp:revision>5</cp:revision>
  <dcterms:modified xsi:type="dcterms:W3CDTF">2017-09-06T05:56:02Z</dcterms:modified>
</cp:coreProperties>
</file>