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94" r:id="rId5"/>
    <p:sldId id="295" r:id="rId6"/>
    <p:sldId id="299" r:id="rId7"/>
    <p:sldId id="259" r:id="rId8"/>
    <p:sldId id="291" r:id="rId9"/>
    <p:sldId id="272" r:id="rId10"/>
    <p:sldId id="270" r:id="rId11"/>
    <p:sldId id="271" r:id="rId12"/>
    <p:sldId id="260" r:id="rId13"/>
    <p:sldId id="280" r:id="rId14"/>
    <p:sldId id="281" r:id="rId15"/>
    <p:sldId id="293" r:id="rId16"/>
    <p:sldId id="261" r:id="rId17"/>
    <p:sldId id="274" r:id="rId18"/>
    <p:sldId id="276" r:id="rId19"/>
    <p:sldId id="273" r:id="rId20"/>
    <p:sldId id="275" r:id="rId21"/>
    <p:sldId id="284" r:id="rId22"/>
    <p:sldId id="278" r:id="rId23"/>
    <p:sldId id="277" r:id="rId24"/>
    <p:sldId id="296" r:id="rId25"/>
    <p:sldId id="279" r:id="rId26"/>
    <p:sldId id="288" r:id="rId27"/>
    <p:sldId id="289" r:id="rId28"/>
    <p:sldId id="262" r:id="rId29"/>
    <p:sldId id="283" r:id="rId30"/>
    <p:sldId id="285" r:id="rId31"/>
    <p:sldId id="286" r:id="rId32"/>
    <p:sldId id="287" r:id="rId33"/>
    <p:sldId id="269" r:id="rId34"/>
    <p:sldId id="263" r:id="rId35"/>
    <p:sldId id="268" r:id="rId36"/>
    <p:sldId id="266" r:id="rId37"/>
    <p:sldId id="264" r:id="rId38"/>
    <p:sldId id="267" r:id="rId39"/>
    <p:sldId id="265" r:id="rId40"/>
    <p:sldId id="297" r:id="rId41"/>
    <p:sldId id="298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hin Aruwani" initials="KA" lastIdx="1" clrIdx="0">
    <p:extLst>
      <p:ext uri="{19B8F6BF-5375-455C-9EA6-DF929625EA0E}">
        <p15:presenceInfo xmlns:p15="http://schemas.microsoft.com/office/powerpoint/2012/main" userId="4c9a01a934a2cb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5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95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4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560E90-3B59-427F-8549-A7E95BE3AD8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345CA6-047A-4383-9D34-935529D4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hyperlink" Target="http://www.sedl.org/pubs/tec26/cn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anacademy.org/" TargetMode="External"/><Relationship Id="rId5" Type="http://schemas.openxmlformats.org/officeDocument/2006/relationships/hyperlink" Target="https://webassign.com/" TargetMode="External"/><Relationship Id="rId4" Type="http://schemas.openxmlformats.org/officeDocument/2006/relationships/hyperlink" Target="https://piazza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789327"/>
            <a:ext cx="9144000" cy="16414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Technology as a Learning Tool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Kishin Aruwani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Student Question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103" y="1921325"/>
            <a:ext cx="8523128" cy="354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" y="1921325"/>
            <a:ext cx="3209524" cy="208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 and Announcements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76" y="1840856"/>
            <a:ext cx="2806184" cy="4780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-1" r="53154" b="1582"/>
          <a:stretch/>
        </p:blipFill>
        <p:spPr>
          <a:xfrm>
            <a:off x="426076" y="1490709"/>
            <a:ext cx="2808779" cy="35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357" y="2048917"/>
            <a:ext cx="7741111" cy="30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 Statistics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100,000 students at hundreds of schools worldwide (including 109 of the top 250 colleges in the US) have used this website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78" y="5014537"/>
            <a:ext cx="7753345" cy="496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87" y="2871446"/>
            <a:ext cx="2566528" cy="351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254" y="3357592"/>
            <a:ext cx="3382279" cy="14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Notifications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422" y="1825625"/>
            <a:ext cx="88597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Editor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209" y="1949140"/>
            <a:ext cx="6673582" cy="39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2109"/>
            <a:ext cx="10233800" cy="4351338"/>
          </a:xfrm>
        </p:spPr>
        <p:txBody>
          <a:bodyPr/>
          <a:lstStyle/>
          <a:p>
            <a:r>
              <a:rPr lang="en-US" dirty="0" smtClean="0"/>
              <a:t>The ability to ask questions anonymously is dependent upon the instructor’s settings.</a:t>
            </a:r>
          </a:p>
          <a:p>
            <a:r>
              <a:rPr lang="en-US" dirty="0" smtClean="0"/>
              <a:t>The average response time can vary depending on the type of class.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" y="3428291"/>
            <a:ext cx="11888493" cy="1394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" y="5245977"/>
            <a:ext cx="11888493" cy="139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05" y="3052092"/>
            <a:ext cx="1876190" cy="3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505" y="4885144"/>
            <a:ext cx="1878590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as a Resource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provides better resources that teachers can offer to their students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can provide online access to content and up-to-date information from original sources.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also allows students to watch videos of concepts they are learning in class to better their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695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practice exercises, instructional videos, and a personalized learning dashboard on their website.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5000+ videos uploaded to YouTube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2.3 million subscribers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68" y="3786389"/>
            <a:ext cx="10293064" cy="19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2238"/>
          <a:stretch/>
        </p:blipFill>
        <p:spPr>
          <a:xfrm>
            <a:off x="4012843" y="1690688"/>
            <a:ext cx="6562859" cy="47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24" y="1690688"/>
            <a:ext cx="2247619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4" y="2002054"/>
            <a:ext cx="11203572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Students’ Learning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students to work at their own pace</a:t>
            </a:r>
          </a:p>
          <a:p>
            <a:r>
              <a:rPr lang="en-US" dirty="0"/>
              <a:t>Computer software can </a:t>
            </a:r>
            <a:r>
              <a:rPr lang="en-US" dirty="0" smtClean="0"/>
              <a:t>utilize different media to </a:t>
            </a:r>
            <a:r>
              <a:rPr lang="en-US" dirty="0"/>
              <a:t>provide a variety of options for learners</a:t>
            </a:r>
            <a:r>
              <a:rPr lang="en-US" dirty="0" smtClean="0"/>
              <a:t>.</a:t>
            </a:r>
          </a:p>
          <a:p>
            <a:r>
              <a:rPr lang="en-US" dirty="0"/>
              <a:t>Students can build on their own understanding by using computers as resource </a:t>
            </a:r>
            <a:r>
              <a:rPr lang="en-US" dirty="0" smtClean="0"/>
              <a:t>tools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Coding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872" y="1944710"/>
            <a:ext cx="7476272" cy="39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Documentation Tutorial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280" y="1825625"/>
            <a:ext cx="101100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Questions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ishin\AppData\Local\Temp\SNAGHTML5ff66f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1"/>
          <a:stretch/>
        </p:blipFill>
        <p:spPr bwMode="auto">
          <a:xfrm>
            <a:off x="2435927" y="1805836"/>
            <a:ext cx="7320146" cy="40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Resources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36"/>
          <a:stretch/>
        </p:blipFill>
        <p:spPr>
          <a:xfrm>
            <a:off x="979487" y="2053707"/>
            <a:ext cx="10233025" cy="38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Flaws with Khan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does not provide tutorials on calculus-based physics and programming languages other than JavaScript and </a:t>
            </a:r>
            <a:r>
              <a:rPr lang="en-US" dirty="0" err="1" smtClean="0"/>
              <a:t>ProcessingJS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user may have to wait an hour or more for a question to be answered.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185" y="3422500"/>
            <a:ext cx="7444218" cy="28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Flashcard Quiz 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5" y="1549020"/>
            <a:ext cx="524216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flashcard quiz program is intended to be another learning tool that students can use.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keep track of the player’s fastest times to motivate the student to keep practicing the flashcards.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18" y="1809621"/>
            <a:ext cx="6233911" cy="33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 Digital Flashcards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92" y="1690688"/>
            <a:ext cx="4750711" cy="3345138"/>
          </a:xfrm>
        </p:spPr>
        <p:txBody>
          <a:bodyPr>
            <a:normAutofit/>
          </a:bodyPr>
          <a:lstStyle/>
          <a:p>
            <a:r>
              <a:rPr lang="en-US" dirty="0" smtClean="0"/>
              <a:t>Easily create, edit and share flashcards.</a:t>
            </a:r>
          </a:p>
          <a:p>
            <a:r>
              <a:rPr lang="en-US" dirty="0" smtClean="0"/>
              <a:t>Use on a mobile device</a:t>
            </a:r>
          </a:p>
          <a:p>
            <a:r>
              <a:rPr lang="en-US" dirty="0" smtClean="0"/>
              <a:t>Provides multiple methods of studying flashcards</a:t>
            </a:r>
          </a:p>
          <a:p>
            <a:r>
              <a:rPr lang="en-US" dirty="0" smtClean="0"/>
              <a:t>Add audio and images to flashcards*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3" y="3262622"/>
            <a:ext cx="7064616" cy="2194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06" y="5597322"/>
            <a:ext cx="9835413" cy="1010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397" y="1454197"/>
            <a:ext cx="1580309" cy="1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Disadvantages of Digital Flashcards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64" y="1690688"/>
            <a:ext cx="6062006" cy="3517416"/>
          </a:xfrm>
        </p:spPr>
        <p:txBody>
          <a:bodyPr/>
          <a:lstStyle/>
          <a:p>
            <a:r>
              <a:rPr lang="en-US" dirty="0" smtClean="0"/>
              <a:t>Certain features may require the user to pay money</a:t>
            </a:r>
          </a:p>
          <a:p>
            <a:r>
              <a:rPr lang="en-US" dirty="0" smtClean="0"/>
              <a:t>The user may have to sign up for an account to create a set of flashcards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6" r="8846"/>
          <a:stretch/>
        </p:blipFill>
        <p:spPr>
          <a:xfrm>
            <a:off x="1241544" y="3566108"/>
            <a:ext cx="5714245" cy="2967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560" y="1690688"/>
            <a:ext cx="3298349" cy="40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WebAssign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9" y="1864261"/>
            <a:ext cx="10233800" cy="3132742"/>
          </a:xfrm>
        </p:spPr>
        <p:txBody>
          <a:bodyPr>
            <a:norm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content and instant assessment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with more than 900 textbooks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by more than one million students from over 2,300 educational institutions each year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more than one billion questions to students since its launch in 1997</a:t>
            </a:r>
          </a:p>
        </p:txBody>
      </p:sp>
      <p:pic>
        <p:nvPicPr>
          <p:cNvPr id="6146" name="Picture 2" descr="http://webassign.net/infostatic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71" y="1020323"/>
            <a:ext cx="3483263" cy="13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eBook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6" y="1548303"/>
            <a:ext cx="11114468" cy="5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Outside of the Classroom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networking allows students to communicate with teachers outside of the classroom.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of these communication tools include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listservs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e-mail, and chat groups.</a:t>
            </a:r>
          </a:p>
        </p:txBody>
      </p:sp>
    </p:spTree>
    <p:extLst>
      <p:ext uri="{BB962C8B-B14F-4D97-AF65-F5344CB8AC3E}">
        <p14:creationId xmlns:p14="http://schemas.microsoft.com/office/powerpoint/2010/main" val="342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Studying Concepts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14" y="1824582"/>
            <a:ext cx="5114286" cy="43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328" y="1824582"/>
            <a:ext cx="4057143" cy="447619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0587"/>
              </p:ext>
            </p:extLst>
          </p:nvPr>
        </p:nvGraphicFramePr>
        <p:xfrm>
          <a:off x="2531743" y="691356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Image" r:id="rId5" imgW="863280" imgH="672840" progId="Photoshop.Image.13">
                  <p:embed/>
                </p:oleObj>
              </mc:Choice>
              <mc:Fallback>
                <p:oleObj name="Image" r:id="rId5" imgW="863280" imgH="672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1743" y="691356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Videos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6" r="-1"/>
          <a:stretch/>
        </p:blipFill>
        <p:spPr>
          <a:xfrm>
            <a:off x="6276953" y="1758377"/>
            <a:ext cx="4256445" cy="448583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53464"/>
              </p:ext>
            </p:extLst>
          </p:nvPr>
        </p:nvGraphicFramePr>
        <p:xfrm>
          <a:off x="3115350" y="735080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Image" r:id="rId4" imgW="685440" imgH="558720" progId="Photoshop.Image.13">
                  <p:embed/>
                </p:oleObj>
              </mc:Choice>
              <mc:Fallback>
                <p:oleObj name="Image" r:id="rId4" imgW="685440" imgH="558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5350" y="735080"/>
                        <a:ext cx="685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19999" y="1825625"/>
            <a:ext cx="4765645" cy="4351338"/>
          </a:xfrm>
        </p:spPr>
        <p:txBody>
          <a:bodyPr/>
          <a:lstStyle/>
          <a:p>
            <a:r>
              <a:rPr lang="en-US" dirty="0" smtClean="0"/>
              <a:t>The lecture videos discuss different concepts of a particular chapter.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Wolfram Demonstrations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8624" y="1690688"/>
            <a:ext cx="6165176" cy="484993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216530"/>
              </p:ext>
            </p:extLst>
          </p:nvPr>
        </p:nvGraphicFramePr>
        <p:xfrm>
          <a:off x="1728993" y="697706"/>
          <a:ext cx="60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Image" r:id="rId4" imgW="609480" imgH="660240" progId="Photoshop.Image.13">
                  <p:embed/>
                </p:oleObj>
              </mc:Choice>
              <mc:Fallback>
                <p:oleObj name="Image" r:id="rId4" imgW="609480" imgH="6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993" y="697706"/>
                        <a:ext cx="60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69238" y="1864261"/>
            <a:ext cx="4314886" cy="313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interactive tools to help students understand certain concepts</a:t>
            </a:r>
          </a:p>
        </p:txBody>
      </p:sp>
    </p:spTree>
    <p:extLst>
      <p:ext uri="{BB962C8B-B14F-4D97-AF65-F5344CB8AC3E}">
        <p14:creationId xmlns:p14="http://schemas.microsoft.com/office/powerpoint/2010/main" val="5051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Format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0841"/>
            <a:ext cx="10515600" cy="26530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850909"/>
            <a:ext cx="10515600" cy="102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WebAssign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modifications of problems in the textbook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10277" r="80905" b="91110"/>
          <a:stretch/>
        </p:blipFill>
        <p:spPr>
          <a:xfrm>
            <a:off x="2562896" y="5318436"/>
            <a:ext cx="1455313" cy="3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Question Format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5" y="1325563"/>
            <a:ext cx="11138110" cy="51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Features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47399"/>
            <a:ext cx="4504762" cy="11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5285"/>
            <a:ext cx="10435563" cy="7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09037"/>
            <a:ext cx="6352381" cy="156190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90581" y="1690688"/>
            <a:ext cx="4789384" cy="102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the concept needed to solve the problem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01300" y="3570403"/>
            <a:ext cx="5046495" cy="66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submissions used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0414" y="5961770"/>
            <a:ext cx="9085095" cy="102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send the teacher a question regarding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1414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Hints and Video Tutorials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34" y="1457530"/>
            <a:ext cx="4104762" cy="13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85" y="1457530"/>
            <a:ext cx="2952381" cy="319047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91" y="2979867"/>
            <a:ext cx="4286584" cy="38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Another Version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" t="-1306" r="10097" b="10097"/>
          <a:stretch/>
        </p:blipFill>
        <p:spPr>
          <a:xfrm>
            <a:off x="710287" y="1358721"/>
            <a:ext cx="10771426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Another Version Solutions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943" y="1690688"/>
            <a:ext cx="6142857" cy="42761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4789384" cy="102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 of solution with steps needed to find the answer </a:t>
            </a:r>
          </a:p>
        </p:txBody>
      </p:sp>
    </p:spTree>
    <p:extLst>
      <p:ext uri="{BB962C8B-B14F-4D97-AF65-F5344CB8AC3E}">
        <p14:creationId xmlns:p14="http://schemas.microsoft.com/office/powerpoint/2010/main" val="763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Flaws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WebAssign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290" b="83056"/>
          <a:stretch/>
        </p:blipFill>
        <p:spPr>
          <a:xfrm>
            <a:off x="6337724" y="1823972"/>
            <a:ext cx="3205766" cy="737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895" y="2694526"/>
            <a:ext cx="3961905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6"/>
          <a:stretch/>
        </p:blipFill>
        <p:spPr>
          <a:xfrm>
            <a:off x="4121240" y="3899104"/>
            <a:ext cx="2943660" cy="214285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3728" y="1710833"/>
            <a:ext cx="4789384" cy="102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questions have another version available to practice.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3727" y="2694526"/>
            <a:ext cx="5607675" cy="1021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certain problems in the textbook have Homework Hints available.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3728" y="3716383"/>
            <a:ext cx="3817512" cy="138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Homework Hints do not provide video solutions.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Categories of Learning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Q&amp;A Platforms – Piazza and </a:t>
            </a:r>
            <a:r>
              <a:rPr lang="en-US" dirty="0" err="1" smtClean="0"/>
              <a:t>Prulu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Online Education Platforms – Khan Academy, Coursera, and </a:t>
            </a:r>
            <a:r>
              <a:rPr lang="en-US" dirty="0" err="1" smtClean="0"/>
              <a:t>Udacity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Study Tools – Quizlet, Cram.com, and </a:t>
            </a:r>
            <a:r>
              <a:rPr lang="en-US" dirty="0" err="1" smtClean="0"/>
              <a:t>StudyBlue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Instructional Assignment Providers– </a:t>
            </a:r>
            <a:r>
              <a:rPr lang="en-US" dirty="0" err="1" smtClean="0"/>
              <a:t>WebAssign</a:t>
            </a:r>
            <a:r>
              <a:rPr lang="en-US" dirty="0" smtClean="0"/>
              <a:t>, </a:t>
            </a:r>
            <a:r>
              <a:rPr lang="en-US" dirty="0" err="1" smtClean="0"/>
              <a:t>WeBWorK</a:t>
            </a:r>
            <a:r>
              <a:rPr lang="en-US" dirty="0" smtClean="0"/>
              <a:t>, and </a:t>
            </a:r>
            <a:r>
              <a:rPr lang="en-US" dirty="0" err="1" smtClean="0"/>
              <a:t>MyMathLab</a:t>
            </a:r>
            <a:r>
              <a:rPr lang="en-US" dirty="0" smtClean="0"/>
              <a:t>,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0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Connections with Learning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learning tools discussed can be used in conjunction with each other to help students gain a better understanding of the material in a timely manner.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of Online Learning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learning tools of technology improve, more teachers will integrate them into their classrooms and provide multiple ways for students to learn the material and collaborate with one another. </a:t>
            </a:r>
            <a:endParaRPr lang="en-US" dirty="0"/>
          </a:p>
        </p:txBody>
      </p:sp>
      <p:pic>
        <p:nvPicPr>
          <p:cNvPr id="4" name="Picture 13" descr="http://fundgator.files.wordpress.com/2012/07/piazza-logo_450x45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7791"/>
            <a:ext cx="5022801" cy="5022801"/>
          </a:xfrm>
          <a:prstGeom prst="rect">
            <a:avLst/>
          </a:prstGeom>
          <a:noFill/>
          <a:extLst/>
        </p:spPr>
      </p:pic>
      <p:pic>
        <p:nvPicPr>
          <p:cNvPr id="6154" name="Picture 10" descr="https://d3q6qq2zt8nhwv.cloudfront.net/platform/ad4b22b3481f4f0fa379bbde3f82c9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4" y="4866469"/>
            <a:ext cx="6641384" cy="1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ebassign.net/infostatic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96" y="3228826"/>
            <a:ext cx="3483263" cy="13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blog.newrelic.com/wp-content/uploads/quizlet_logo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99" y="4866469"/>
            <a:ext cx="3266561" cy="16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www.sedl.org/pubs/tec26/cnc.html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https://quizlet.com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https://piazza.com/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https://webassign.com/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https://khanacademy.org/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</a:t>
            </a:r>
            <a:r>
              <a:rPr lang="en-US" dirty="0" smtClean="0"/>
              <a:t>these Learning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Piazza - </a:t>
            </a:r>
            <a:r>
              <a:rPr lang="en-US" dirty="0" smtClean="0"/>
              <a:t>Connect </a:t>
            </a:r>
            <a:r>
              <a:rPr lang="en-US" dirty="0"/>
              <a:t>students, TAs, and professors so every student can get help when </a:t>
            </a:r>
            <a:r>
              <a:rPr lang="en-US" dirty="0" smtClean="0"/>
              <a:t>needed</a:t>
            </a:r>
          </a:p>
          <a:p>
            <a:r>
              <a:rPr lang="en-US" dirty="0"/>
              <a:t>Khan Academy - Provide a free, world‑class education for anyone, anywhere</a:t>
            </a:r>
            <a:r>
              <a:rPr lang="en-US" dirty="0" smtClean="0"/>
              <a:t>.</a:t>
            </a:r>
          </a:p>
          <a:p>
            <a:r>
              <a:rPr lang="en-US" dirty="0"/>
              <a:t>Quizlet - Provide everybody with access to free and powerful learning tools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WebAssign</a:t>
            </a:r>
            <a:r>
              <a:rPr lang="en-US" dirty="0" smtClean="0"/>
              <a:t> </a:t>
            </a:r>
            <a:r>
              <a:rPr lang="en-US" dirty="0"/>
              <a:t>- Promote, support, and improve educational instruction and student </a:t>
            </a:r>
            <a:r>
              <a:rPr lang="en-US" dirty="0" smtClean="0"/>
              <a:t>learning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Differences Among </a:t>
            </a:r>
            <a:r>
              <a:rPr lang="en-US" smtClean="0"/>
              <a:t>These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Piazza –</a:t>
            </a:r>
            <a:r>
              <a:rPr lang="en-US" dirty="0"/>
              <a:t> </a:t>
            </a:r>
            <a:r>
              <a:rPr lang="en-US" dirty="0" smtClean="0"/>
              <a:t>Optional tool designed to allow students to ask questions regarding class material.</a:t>
            </a:r>
          </a:p>
          <a:p>
            <a:r>
              <a:rPr lang="en-US" dirty="0" smtClean="0"/>
              <a:t>Khan Academy – Provides online tutorials and lectures for multiple subjects. May or may not be required by teachers who wish to monitor their students activity on the site.</a:t>
            </a:r>
          </a:p>
          <a:p>
            <a:r>
              <a:rPr lang="en-US" dirty="0" smtClean="0"/>
              <a:t>Quizlet – Supplemental tool used to aid students in memorizing certain concepts via repetition.</a:t>
            </a:r>
          </a:p>
          <a:p>
            <a:r>
              <a:rPr lang="en-US" dirty="0" err="1" smtClean="0"/>
              <a:t>WebAssign</a:t>
            </a:r>
            <a:r>
              <a:rPr lang="en-US" dirty="0" smtClean="0"/>
              <a:t> – Homework system provider mainly focused on STEM courses. Classes may require students to purchase access to </a:t>
            </a:r>
            <a:r>
              <a:rPr lang="en-US" dirty="0" err="1" smtClean="0"/>
              <a:t>WebAssign</a:t>
            </a:r>
            <a:r>
              <a:rPr lang="en-US" dirty="0" smtClean="0"/>
              <a:t> in order to do homework assignments.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3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92" y="1524440"/>
            <a:ext cx="6399551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 platform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 format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 given ability to endorse answers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students to ask questions anonymously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 code snippets and mathematical equations</a:t>
            </a:r>
          </a:p>
        </p:txBody>
      </p:sp>
      <p:pic>
        <p:nvPicPr>
          <p:cNvPr id="1037" name="Picture 13" descr="http://fundgator.files.wordpress.com/2012/07/piazza-logo_450x45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21" y="604276"/>
            <a:ext cx="5022801" cy="50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6" name="Piazz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0138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41359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Post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960" y="1690688"/>
            <a:ext cx="9336080" cy="46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10124</TotalTime>
  <Words>841</Words>
  <Application>Microsoft Office PowerPoint</Application>
  <PresentationFormat>Widescreen</PresentationFormat>
  <Paragraphs>106</Paragraphs>
  <Slides>42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Depth</vt:lpstr>
      <vt:lpstr>Image</vt:lpstr>
      <vt:lpstr>Technology as a Learning Tool</vt:lpstr>
      <vt:lpstr>Impact on Students’ Learning</vt:lpstr>
      <vt:lpstr>Impact Outside of the Classroom</vt:lpstr>
      <vt:lpstr>Categories of Learning Tools</vt:lpstr>
      <vt:lpstr>Examples of these Learning Tools</vt:lpstr>
      <vt:lpstr>Differences Among These Systems</vt:lpstr>
      <vt:lpstr>Piazza</vt:lpstr>
      <vt:lpstr>Purpose</vt:lpstr>
      <vt:lpstr>Creating a Post</vt:lpstr>
      <vt:lpstr>Sample Student Question</vt:lpstr>
      <vt:lpstr>Q&amp;A and Announcements</vt:lpstr>
      <vt:lpstr>Piazza Statistics</vt:lpstr>
      <vt:lpstr>Email Notifications</vt:lpstr>
      <vt:lpstr>LaTeX Equation Editor </vt:lpstr>
      <vt:lpstr>Drawbacks</vt:lpstr>
      <vt:lpstr>Technology as a Resource</vt:lpstr>
      <vt:lpstr>Khan Academy</vt:lpstr>
      <vt:lpstr>Courses</vt:lpstr>
      <vt:lpstr>Tutorials</vt:lpstr>
      <vt:lpstr>Coding Documentation</vt:lpstr>
      <vt:lpstr>Documentation Tutorial</vt:lpstr>
      <vt:lpstr>Community Questions</vt:lpstr>
      <vt:lpstr>Teacher Resources</vt:lpstr>
      <vt:lpstr>Flaws with Khan Academy</vt:lpstr>
      <vt:lpstr>Flashcard Quiz Program</vt:lpstr>
      <vt:lpstr>Advantages of Digital Flashcards</vt:lpstr>
      <vt:lpstr>Disadvantages of Digital Flashcards</vt:lpstr>
      <vt:lpstr>WebAssign</vt:lpstr>
      <vt:lpstr>eBook</vt:lpstr>
      <vt:lpstr>Studying Concepts</vt:lpstr>
      <vt:lpstr>Lecture Videos</vt:lpstr>
      <vt:lpstr>Wolfram Demonstrations</vt:lpstr>
      <vt:lpstr>Question Format</vt:lpstr>
      <vt:lpstr>Completed Question Format</vt:lpstr>
      <vt:lpstr>Question Features</vt:lpstr>
      <vt:lpstr>Homework Hints and Video Tutorials</vt:lpstr>
      <vt:lpstr>Practice Another Version</vt:lpstr>
      <vt:lpstr>Practice Another Version Solutions</vt:lpstr>
      <vt:lpstr>Flaws with WebAssign</vt:lpstr>
      <vt:lpstr>Connections with Learning Tools</vt:lpstr>
      <vt:lpstr>Future of Online Learning Tools</vt:lpstr>
      <vt:lpstr>Bibliography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Kishin Aruwani</dc:creator>
  <cp:lastModifiedBy>Kishin Aruwani</cp:lastModifiedBy>
  <cp:revision>167</cp:revision>
  <dcterms:created xsi:type="dcterms:W3CDTF">2015-10-24T17:54:56Z</dcterms:created>
  <dcterms:modified xsi:type="dcterms:W3CDTF">2015-11-11T01:14:18Z</dcterms:modified>
</cp:coreProperties>
</file>