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gif" ContentType="video/unknown"/>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6" r:id="rId1"/>
  </p:sldMasterIdLst>
  <p:notesMasterIdLst>
    <p:notesMasterId r:id="rId27"/>
  </p:notesMasterIdLst>
  <p:sldIdLst>
    <p:sldId id="256" r:id="rId2"/>
    <p:sldId id="257" r:id="rId3"/>
    <p:sldId id="270" r:id="rId4"/>
    <p:sldId id="271" r:id="rId5"/>
    <p:sldId id="280" r:id="rId6"/>
    <p:sldId id="272" r:id="rId7"/>
    <p:sldId id="274" r:id="rId8"/>
    <p:sldId id="281" r:id="rId9"/>
    <p:sldId id="258" r:id="rId10"/>
    <p:sldId id="276" r:id="rId11"/>
    <p:sldId id="275" r:id="rId12"/>
    <p:sldId id="277" r:id="rId13"/>
    <p:sldId id="282" r:id="rId14"/>
    <p:sldId id="260" r:id="rId15"/>
    <p:sldId id="279" r:id="rId16"/>
    <p:sldId id="269" r:id="rId17"/>
    <p:sldId id="261" r:id="rId18"/>
    <p:sldId id="265" r:id="rId19"/>
    <p:sldId id="264" r:id="rId20"/>
    <p:sldId id="266" r:id="rId21"/>
    <p:sldId id="278" r:id="rId22"/>
    <p:sldId id="262" r:id="rId23"/>
    <p:sldId id="263" r:id="rId24"/>
    <p:sldId id="268"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sual Python and TK Interface" id="{C666AECD-49FD-B04E-8BF0-42420B475F03}">
          <p14:sldIdLst>
            <p14:sldId id="256"/>
            <p14:sldId id="257"/>
            <p14:sldId id="270"/>
            <p14:sldId id="271"/>
            <p14:sldId id="280"/>
            <p14:sldId id="272"/>
            <p14:sldId id="274"/>
            <p14:sldId id="281"/>
            <p14:sldId id="258"/>
            <p14:sldId id="276"/>
            <p14:sldId id="275"/>
            <p14:sldId id="277"/>
            <p14:sldId id="282"/>
            <p14:sldId id="260"/>
            <p14:sldId id="279"/>
            <p14:sldId id="269"/>
            <p14:sldId id="261"/>
            <p14:sldId id="265"/>
            <p14:sldId id="264"/>
            <p14:sldId id="266"/>
            <p14:sldId id="278"/>
            <p14:sldId id="262"/>
            <p14:sldId id="263"/>
            <p14:sldId id="268"/>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5" autoAdjust="0"/>
  </p:normalViewPr>
  <p:slideViewPr>
    <p:cSldViewPr snapToGrid="0" snapToObjects="1">
      <p:cViewPr varScale="1">
        <p:scale>
          <a:sx n="81" d="100"/>
          <a:sy n="81" d="100"/>
        </p:scale>
        <p:origin x="-16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015DE-4728-334C-A0D0-95A57F368CB5}" type="datetimeFigureOut">
              <a:rPr lang="en-US" smtClean="0"/>
              <a:t>11/4/15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CB1F6-6F66-5741-945A-D21A0A944ECE}" type="slidenum">
              <a:rPr lang="en-US" smtClean="0"/>
              <a:t>‹#›</a:t>
            </a:fld>
            <a:endParaRPr lang="en-US"/>
          </a:p>
        </p:txBody>
      </p:sp>
    </p:spTree>
    <p:extLst>
      <p:ext uri="{BB962C8B-B14F-4D97-AF65-F5344CB8AC3E}">
        <p14:creationId xmlns:p14="http://schemas.microsoft.com/office/powerpoint/2010/main" val="8616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CB1F6-6F66-5741-945A-D21A0A944ECE}" type="slidenum">
              <a:rPr lang="en-US" smtClean="0"/>
              <a:t>7</a:t>
            </a:fld>
            <a:endParaRPr lang="en-US"/>
          </a:p>
        </p:txBody>
      </p:sp>
    </p:spTree>
    <p:extLst>
      <p:ext uri="{BB962C8B-B14F-4D97-AF65-F5344CB8AC3E}">
        <p14:creationId xmlns:p14="http://schemas.microsoft.com/office/powerpoint/2010/main" val="358660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CB1F6-6F66-5741-945A-D21A0A944ECE}" type="slidenum">
              <a:rPr lang="en-US" smtClean="0"/>
              <a:t>11</a:t>
            </a:fld>
            <a:endParaRPr lang="en-US"/>
          </a:p>
        </p:txBody>
      </p:sp>
    </p:spTree>
    <p:extLst>
      <p:ext uri="{BB962C8B-B14F-4D97-AF65-F5344CB8AC3E}">
        <p14:creationId xmlns:p14="http://schemas.microsoft.com/office/powerpoint/2010/main" val="374270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33D26B-DFC2-4248-8ED0-AD3E108CBDD7}" type="datetime1">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C96367-2F2B-4F6E-ACF4-15FA13738E10}" type="datetime1">
              <a:rPr lang="en-US" smtClean="0"/>
              <a:pPr/>
              <a:t>11/4/15</a:t>
            </a:fld>
            <a:endParaRPr lang="en-US"/>
          </a:p>
        </p:txBody>
      </p:sp>
      <p:sp>
        <p:nvSpPr>
          <p:cNvPr id="8" name="Slide Number Placeholder 7"/>
          <p:cNvSpPr>
            <a:spLocks noGrp="1"/>
          </p:cNvSpPr>
          <p:nvPr>
            <p:ph type="sldNum" sz="quarter" idx="11"/>
          </p:nvPr>
        </p:nvSpPr>
        <p:spPr/>
        <p:txBody>
          <a:bodyPr/>
          <a:lstStyle/>
          <a:p>
            <a:fld id="{B1523C92-45F4-4C30-810D-4886C1BA6969}"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DB246E-8FD1-42FF-94A4-E4133095C37A}" type="datetime1">
              <a:rPr lang="en-US" smtClean="0"/>
              <a:pPr/>
              <a:t>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939D4-B818-4372-B1EE-7CB6D5BBC74A}" type="datetime1">
              <a:rPr lang="en-US" smtClean="0"/>
              <a:pPr/>
              <a:t>11/4/15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11/4/15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237106-F2ED-405E-BC33-CC3CF426205F}"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B3AFFF1-9C47-49F0-AE12-AF188F3F4E82}" type="datetime1">
              <a:rPr lang="en-US" smtClean="0"/>
              <a:pPr/>
              <a:t>11/4/15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8237106-F2ED-405E-BC33-CC3CF426205F}"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media/media2.mov"/><Relationship Id="rId2" Type="http://schemas.openxmlformats.org/officeDocument/2006/relationships/video" Target="../media/media2.mov"/></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png"/><Relationship Id="rId1" Type="http://schemas.microsoft.com/office/2007/relationships/media" Target="../media/media3.mov"/><Relationship Id="rId2" Type="http://schemas.openxmlformats.org/officeDocument/2006/relationships/video" Target="../media/media3.mo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22.png"/><Relationship Id="rId1" Type="http://schemas.microsoft.com/office/2007/relationships/media" Target="../media/media4.mov"/><Relationship Id="rId2" Type="http://schemas.openxmlformats.org/officeDocument/2006/relationships/video" Target="../media/media4.mo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1" Type="http://schemas.microsoft.com/office/2007/relationships/media" Target="../media/media5.mov"/><Relationship Id="rId2" Type="http://schemas.openxmlformats.org/officeDocument/2006/relationships/video" Target="../media/media5.mo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1.gif"/><Relationship Id="rId2" Type="http://schemas.openxmlformats.org/officeDocument/2006/relationships/video" Target="../media/media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0752" y="2007888"/>
            <a:ext cx="8368602" cy="1470025"/>
          </a:xfrm>
        </p:spPr>
        <p:txBody>
          <a:bodyPr>
            <a:normAutofit fontScale="90000"/>
          </a:bodyPr>
          <a:lstStyle/>
          <a:p>
            <a:r>
              <a:rPr lang="en-US" dirty="0" smtClean="0"/>
              <a:t>Creating visual interfaces in python</a:t>
            </a:r>
            <a:endParaRPr lang="en-US" dirty="0"/>
          </a:p>
        </p:txBody>
      </p:sp>
      <p:sp>
        <p:nvSpPr>
          <p:cNvPr id="2" name="Subtitle 1"/>
          <p:cNvSpPr>
            <a:spLocks noGrp="1"/>
          </p:cNvSpPr>
          <p:nvPr>
            <p:ph type="subTitle" idx="1"/>
          </p:nvPr>
        </p:nvSpPr>
        <p:spPr>
          <a:xfrm>
            <a:off x="390752" y="5943600"/>
            <a:ext cx="6858000" cy="914400"/>
          </a:xfrm>
        </p:spPr>
        <p:txBody>
          <a:bodyPr/>
          <a:lstStyle/>
          <a:p>
            <a:r>
              <a:rPr lang="en-US" dirty="0" smtClean="0"/>
              <a:t>By, Chase Fortier</a:t>
            </a:r>
            <a:endParaRPr lang="en-US" dirty="0"/>
          </a:p>
        </p:txBody>
      </p:sp>
    </p:spTree>
    <p:extLst>
      <p:ext uri="{BB962C8B-B14F-4D97-AF65-F5344CB8AC3E}">
        <p14:creationId xmlns:p14="http://schemas.microsoft.com/office/powerpoint/2010/main" val="4898683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7620000" cy="1371600"/>
          </a:xfrm>
        </p:spPr>
        <p:txBody>
          <a:bodyPr>
            <a:normAutofit/>
          </a:bodyPr>
          <a:lstStyle/>
          <a:p>
            <a:r>
              <a:rPr lang="en-US" dirty="0" smtClean="0"/>
              <a:t>Creating moving objects: running the program</a:t>
            </a:r>
            <a:endParaRPr lang="en-US" dirty="0"/>
          </a:p>
        </p:txBody>
      </p:sp>
      <p:pic>
        <p:nvPicPr>
          <p:cNvPr id="2" name="Screen Recording.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52847" y="1752600"/>
            <a:ext cx="4195763" cy="4373563"/>
          </a:xfrm>
        </p:spPr>
      </p:pic>
    </p:spTree>
    <p:extLst>
      <p:ext uri="{BB962C8B-B14F-4D97-AF65-F5344CB8AC3E}">
        <p14:creationId xmlns:p14="http://schemas.microsoft.com/office/powerpoint/2010/main" val="178240604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lative motion explained.png"/>
          <p:cNvPicPr>
            <a:picLocks noGrp="1" noChangeAspect="1"/>
          </p:cNvPicPr>
          <p:nvPr>
            <p:ph idx="1"/>
          </p:nvPr>
        </p:nvPicPr>
        <p:blipFill>
          <a:blip r:embed="rId3">
            <a:extLst>
              <a:ext uri="{28A0092B-C50C-407E-A947-70E740481C1C}">
                <a14:useLocalDpi xmlns:a14="http://schemas.microsoft.com/office/drawing/2010/main" val="0"/>
              </a:ext>
            </a:extLst>
          </a:blip>
          <a:srcRect t="-9713" b="-9713"/>
          <a:stretch>
            <a:fillRect/>
          </a:stretch>
        </p:blipFill>
        <p:spPr>
          <a:xfrm>
            <a:off x="3465513" y="1600199"/>
            <a:ext cx="5455111" cy="4781523"/>
          </a:xfrm>
        </p:spPr>
      </p:pic>
      <p:sp>
        <p:nvSpPr>
          <p:cNvPr id="6" name="Text Placeholder 5"/>
          <p:cNvSpPr>
            <a:spLocks noGrp="1"/>
          </p:cNvSpPr>
          <p:nvPr>
            <p:ph type="body" sz="half" idx="2"/>
          </p:nvPr>
        </p:nvSpPr>
        <p:spPr>
          <a:xfrm>
            <a:off x="457200" y="1411191"/>
            <a:ext cx="3008313" cy="3415176"/>
          </a:xfrm>
        </p:spPr>
        <p:txBody>
          <a:bodyPr/>
          <a:lstStyle/>
          <a:p>
            <a:r>
              <a:rPr lang="en-US" dirty="0" smtClean="0"/>
              <a:t>A function can also be edited as to move two objects in relation to one another. In this example, the arrow is programmed to continue pointing at the green ball as it moves. </a:t>
            </a:r>
            <a:endParaRPr lang="en-US" dirty="0"/>
          </a:p>
        </p:txBody>
      </p:sp>
      <p:sp>
        <p:nvSpPr>
          <p:cNvPr id="2" name="Title 1"/>
          <p:cNvSpPr>
            <a:spLocks noGrp="1"/>
          </p:cNvSpPr>
          <p:nvPr>
            <p:ph type="title"/>
          </p:nvPr>
        </p:nvSpPr>
        <p:spPr>
          <a:xfrm>
            <a:off x="457200" y="152718"/>
            <a:ext cx="5791200" cy="1371600"/>
          </a:xfrm>
        </p:spPr>
        <p:txBody>
          <a:bodyPr/>
          <a:lstStyle/>
          <a:p>
            <a:r>
              <a:rPr lang="en-US" dirty="0" smtClean="0"/>
              <a:t>Relative object motion</a:t>
            </a:r>
            <a:endParaRPr lang="en-US" dirty="0"/>
          </a:p>
        </p:txBody>
      </p:sp>
      <p:pic>
        <p:nvPicPr>
          <p:cNvPr id="3" name="Picture 2" descr="Screen Shot 2015-11-04 at 1.34.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13" y="3314700"/>
            <a:ext cx="3378200" cy="3543300"/>
          </a:xfrm>
          <a:prstGeom prst="rect">
            <a:avLst/>
          </a:prstGeom>
        </p:spPr>
      </p:pic>
    </p:spTree>
    <p:extLst>
      <p:ext uri="{BB962C8B-B14F-4D97-AF65-F5344CB8AC3E}">
        <p14:creationId xmlns:p14="http://schemas.microsoft.com/office/powerpoint/2010/main" val="29475140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7620000" cy="1371600"/>
          </a:xfrm>
        </p:spPr>
        <p:txBody>
          <a:bodyPr>
            <a:normAutofit/>
          </a:bodyPr>
          <a:lstStyle/>
          <a:p>
            <a:r>
              <a:rPr lang="en-US" dirty="0" smtClean="0"/>
              <a:t>Relative object motion: running the program</a:t>
            </a:r>
            <a:endParaRPr lang="en-US" dirty="0"/>
          </a:p>
        </p:txBody>
      </p:sp>
      <p:pic>
        <p:nvPicPr>
          <p:cNvPr id="6" name="Screen Recording2.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78050" y="1768280"/>
            <a:ext cx="4176713" cy="4373563"/>
          </a:xfrm>
        </p:spPr>
      </p:pic>
    </p:spTree>
    <p:extLst>
      <p:ext uri="{BB962C8B-B14F-4D97-AF65-F5344CB8AC3E}">
        <p14:creationId xmlns:p14="http://schemas.microsoft.com/office/powerpoint/2010/main" val="25429685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isn’t in visual python?</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a:buChar char="•"/>
            </a:pPr>
            <a:r>
              <a:rPr lang="en-US" dirty="0" smtClean="0"/>
              <a:t>Visual python allows the user to create and manipulate many interesting objects and animations, but it does not provide interactive visual interfaces for the user to enter input or control a function.</a:t>
            </a:r>
          </a:p>
          <a:p>
            <a:pPr marL="342900" indent="-342900">
              <a:buFont typeface="Arial"/>
              <a:buChar char="•"/>
            </a:pP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smtClean="0"/>
              <a:t>This is where </a:t>
            </a:r>
            <a:r>
              <a:rPr lang="en-US" dirty="0" err="1" smtClean="0"/>
              <a:t>Tk</a:t>
            </a:r>
            <a:r>
              <a:rPr lang="en-US" dirty="0" smtClean="0"/>
              <a:t> Interface comes in!</a:t>
            </a:r>
          </a:p>
        </p:txBody>
      </p:sp>
    </p:spTree>
    <p:extLst>
      <p:ext uri="{BB962C8B-B14F-4D97-AF65-F5344CB8AC3E}">
        <p14:creationId xmlns:p14="http://schemas.microsoft.com/office/powerpoint/2010/main" val="2532710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tk</a:t>
            </a:r>
            <a:r>
              <a:rPr lang="en-US" dirty="0" smtClean="0"/>
              <a:t> interface?</a:t>
            </a:r>
            <a:endParaRPr lang="en-US" dirty="0"/>
          </a:p>
        </p:txBody>
      </p:sp>
      <p:sp>
        <p:nvSpPr>
          <p:cNvPr id="3" name="Content Placeholder 2"/>
          <p:cNvSpPr>
            <a:spLocks noGrp="1"/>
          </p:cNvSpPr>
          <p:nvPr>
            <p:ph idx="1"/>
          </p:nvPr>
        </p:nvSpPr>
        <p:spPr/>
        <p:txBody>
          <a:bodyPr/>
          <a:lstStyle/>
          <a:p>
            <a:r>
              <a:rPr lang="en-US" dirty="0" smtClean="0"/>
              <a:t>-</a:t>
            </a:r>
            <a:r>
              <a:rPr lang="en-US" dirty="0" err="1" smtClean="0"/>
              <a:t>Tk</a:t>
            </a:r>
            <a:r>
              <a:rPr lang="en-US" dirty="0" smtClean="0"/>
              <a:t> interface is Python’s Graphic User Interface (GUI) toolkit</a:t>
            </a:r>
          </a:p>
          <a:p>
            <a:r>
              <a:rPr lang="en-US" dirty="0" smtClean="0"/>
              <a:t>-</a:t>
            </a:r>
            <a:r>
              <a:rPr lang="en-US" dirty="0" err="1" smtClean="0"/>
              <a:t>Tk</a:t>
            </a:r>
            <a:r>
              <a:rPr lang="en-US" dirty="0" smtClean="0"/>
              <a:t> creates GUI applications with user-friendly window interfaces to help the user navigate and control a program.</a:t>
            </a:r>
          </a:p>
          <a:p>
            <a:r>
              <a:rPr lang="en-US" dirty="0" smtClean="0"/>
              <a:t>-The specific methods that I will be teaching are the Entry Box and Button</a:t>
            </a:r>
            <a:r>
              <a:rPr lang="en-US" dirty="0"/>
              <a:t> </a:t>
            </a:r>
            <a:r>
              <a:rPr lang="en-US" dirty="0" smtClean="0"/>
              <a:t>widgets, which work to create an easier way for the user to input data into a function. </a:t>
            </a:r>
            <a:endParaRPr lang="en-US" dirty="0"/>
          </a:p>
        </p:txBody>
      </p:sp>
      <p:pic>
        <p:nvPicPr>
          <p:cNvPr id="4" name="Picture 3" descr="hello_tkinter_window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804" y="4882549"/>
            <a:ext cx="2798129" cy="1243613"/>
          </a:xfrm>
          <a:prstGeom prst="rect">
            <a:avLst/>
          </a:prstGeom>
        </p:spPr>
      </p:pic>
    </p:spTree>
    <p:extLst>
      <p:ext uri="{BB962C8B-B14F-4D97-AF65-F5344CB8AC3E}">
        <p14:creationId xmlns:p14="http://schemas.microsoft.com/office/powerpoint/2010/main" val="2536530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Tk</a:t>
            </a:r>
            <a:r>
              <a:rPr lang="en-US" dirty="0" smtClean="0"/>
              <a:t> widgets</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buFont typeface="Arial"/>
              <a:buChar char="•"/>
            </a:pPr>
            <a:r>
              <a:rPr lang="en-US" dirty="0" smtClean="0"/>
              <a:t>Button</a:t>
            </a:r>
          </a:p>
          <a:p>
            <a:pPr marL="457200" indent="-457200">
              <a:buFont typeface="Arial"/>
              <a:buChar char="•"/>
            </a:pPr>
            <a:r>
              <a:rPr lang="en-US" dirty="0" smtClean="0"/>
              <a:t>Canvas</a:t>
            </a:r>
          </a:p>
          <a:p>
            <a:pPr marL="457200" indent="-457200">
              <a:buFont typeface="Arial"/>
              <a:buChar char="•"/>
            </a:pPr>
            <a:r>
              <a:rPr lang="en-US" dirty="0" err="1" smtClean="0"/>
              <a:t>Checkbutton</a:t>
            </a:r>
            <a:endParaRPr lang="en-US" dirty="0" smtClean="0"/>
          </a:p>
          <a:p>
            <a:pPr marL="457200" indent="-457200">
              <a:buFont typeface="Arial"/>
              <a:buChar char="•"/>
            </a:pPr>
            <a:r>
              <a:rPr lang="en-US" dirty="0" smtClean="0"/>
              <a:t>Entry</a:t>
            </a:r>
          </a:p>
          <a:p>
            <a:pPr marL="457200" indent="-457200">
              <a:buFont typeface="Arial"/>
              <a:buChar char="•"/>
            </a:pPr>
            <a:r>
              <a:rPr lang="en-US" dirty="0" smtClean="0"/>
              <a:t>Frame</a:t>
            </a:r>
          </a:p>
          <a:p>
            <a:pPr marL="457200" indent="-457200">
              <a:buFont typeface="Arial"/>
              <a:buChar char="•"/>
            </a:pPr>
            <a:r>
              <a:rPr lang="en-US" dirty="0" err="1" smtClean="0"/>
              <a:t>Lable</a:t>
            </a:r>
            <a:endParaRPr lang="en-US" dirty="0" smtClean="0"/>
          </a:p>
          <a:p>
            <a:pPr marL="457200" indent="-457200">
              <a:buFont typeface="Arial"/>
              <a:buChar char="•"/>
            </a:pPr>
            <a:r>
              <a:rPr lang="en-US" dirty="0" err="1" smtClean="0"/>
              <a:t>Listbox</a:t>
            </a:r>
            <a:endParaRPr lang="en-US" dirty="0" smtClean="0"/>
          </a:p>
          <a:p>
            <a:pPr marL="457200" indent="-457200">
              <a:buFont typeface="Arial"/>
              <a:buChar char="•"/>
            </a:pPr>
            <a:r>
              <a:rPr lang="en-US" dirty="0" smtClean="0"/>
              <a:t>Menu</a:t>
            </a:r>
          </a:p>
          <a:p>
            <a:pPr marL="457200" indent="-457200">
              <a:buFont typeface="Arial"/>
              <a:buChar char="•"/>
            </a:pPr>
            <a:r>
              <a:rPr lang="en-US" dirty="0" err="1" smtClean="0"/>
              <a:t>Menubutton</a:t>
            </a:r>
            <a:endParaRPr lang="en-US" dirty="0" smtClean="0"/>
          </a:p>
        </p:txBody>
      </p:sp>
      <p:sp>
        <p:nvSpPr>
          <p:cNvPr id="9" name="Content Placeholder 8"/>
          <p:cNvSpPr>
            <a:spLocks noGrp="1"/>
          </p:cNvSpPr>
          <p:nvPr>
            <p:ph sz="half" idx="2"/>
          </p:nvPr>
        </p:nvSpPr>
        <p:spPr/>
        <p:txBody>
          <a:bodyPr>
            <a:normAutofit fontScale="92500" lnSpcReduction="20000"/>
          </a:bodyPr>
          <a:lstStyle/>
          <a:p>
            <a:pPr marL="457200" indent="-457200">
              <a:buFont typeface="Arial"/>
              <a:buChar char="•"/>
            </a:pPr>
            <a:r>
              <a:rPr lang="en-US" dirty="0" smtClean="0"/>
              <a:t>Message</a:t>
            </a:r>
          </a:p>
          <a:p>
            <a:pPr marL="457200" indent="-457200">
              <a:buFont typeface="Arial"/>
              <a:buChar char="•"/>
            </a:pPr>
            <a:r>
              <a:rPr lang="en-US" dirty="0" err="1" smtClean="0"/>
              <a:t>Radiobutton</a:t>
            </a:r>
            <a:endParaRPr lang="en-US" dirty="0" smtClean="0"/>
          </a:p>
          <a:p>
            <a:pPr marL="457200" indent="-457200">
              <a:buFont typeface="Arial"/>
              <a:buChar char="•"/>
            </a:pPr>
            <a:r>
              <a:rPr lang="en-US" dirty="0" smtClean="0"/>
              <a:t>Scale</a:t>
            </a:r>
          </a:p>
          <a:p>
            <a:pPr marL="457200" indent="-457200">
              <a:buFont typeface="Arial"/>
              <a:buChar char="•"/>
            </a:pPr>
            <a:r>
              <a:rPr lang="en-US" dirty="0" smtClean="0"/>
              <a:t>Scrollbar</a:t>
            </a:r>
          </a:p>
          <a:p>
            <a:pPr marL="457200" indent="-457200">
              <a:buFont typeface="Arial"/>
              <a:buChar char="•"/>
            </a:pPr>
            <a:r>
              <a:rPr lang="en-US" dirty="0" smtClean="0"/>
              <a:t>Text</a:t>
            </a:r>
          </a:p>
          <a:p>
            <a:pPr marL="457200" indent="-457200">
              <a:buFont typeface="Arial"/>
              <a:buChar char="•"/>
            </a:pPr>
            <a:r>
              <a:rPr lang="en-US" dirty="0" err="1" smtClean="0"/>
              <a:t>Toplevel</a:t>
            </a:r>
            <a:endParaRPr lang="en-US" dirty="0" smtClean="0"/>
          </a:p>
        </p:txBody>
      </p:sp>
    </p:spTree>
    <p:extLst>
      <p:ext uri="{BB962C8B-B14F-4D97-AF65-F5344CB8AC3E}">
        <p14:creationId xmlns:p14="http://schemas.microsoft.com/office/powerpoint/2010/main" val="2581745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plain window</a:t>
            </a:r>
            <a:endParaRPr lang="en-US" dirty="0"/>
          </a:p>
        </p:txBody>
      </p:sp>
      <p:sp>
        <p:nvSpPr>
          <p:cNvPr id="6" name="Text Placeholder 5"/>
          <p:cNvSpPr>
            <a:spLocks noGrp="1"/>
          </p:cNvSpPr>
          <p:nvPr>
            <p:ph type="body" idx="1"/>
          </p:nvPr>
        </p:nvSpPr>
        <p:spPr>
          <a:xfrm>
            <a:off x="457200" y="1570659"/>
            <a:ext cx="3291840" cy="639762"/>
          </a:xfrm>
        </p:spPr>
        <p:txBody>
          <a:bodyPr/>
          <a:lstStyle/>
          <a:p>
            <a:r>
              <a:rPr lang="en-US" dirty="0" smtClean="0"/>
              <a:t>Function explained</a:t>
            </a:r>
            <a:endParaRPr lang="en-US" dirty="0"/>
          </a:p>
        </p:txBody>
      </p:sp>
      <p:sp>
        <p:nvSpPr>
          <p:cNvPr id="8" name="Text Placeholder 7"/>
          <p:cNvSpPr>
            <a:spLocks noGrp="1"/>
          </p:cNvSpPr>
          <p:nvPr>
            <p:ph type="body" sz="quarter" idx="3"/>
          </p:nvPr>
        </p:nvSpPr>
        <p:spPr>
          <a:xfrm>
            <a:off x="5093207" y="1572768"/>
            <a:ext cx="3291840" cy="639762"/>
          </a:xfrm>
        </p:spPr>
        <p:txBody>
          <a:bodyPr/>
          <a:lstStyle/>
          <a:p>
            <a:r>
              <a:rPr lang="en-US" dirty="0" smtClean="0"/>
              <a:t>Outcome of function</a:t>
            </a:r>
            <a:endParaRPr lang="en-US" dirty="0"/>
          </a:p>
        </p:txBody>
      </p:sp>
      <p:pic>
        <p:nvPicPr>
          <p:cNvPr id="11" name="Content Placeholder 10" descr="Tk plain window.png"/>
          <p:cNvPicPr>
            <a:picLocks noGrp="1" noChangeAspect="1"/>
          </p:cNvPicPr>
          <p:nvPr>
            <p:ph sz="quarter" idx="4"/>
          </p:nvPr>
        </p:nvPicPr>
        <p:blipFill>
          <a:blip r:embed="rId2">
            <a:extLst>
              <a:ext uri="{28A0092B-C50C-407E-A947-70E740481C1C}">
                <a14:useLocalDpi xmlns:a14="http://schemas.microsoft.com/office/drawing/2010/main" val="0"/>
              </a:ext>
            </a:extLst>
          </a:blip>
          <a:srcRect l="-10647" r="-10647"/>
          <a:stretch>
            <a:fillRect/>
          </a:stretch>
        </p:blipFill>
        <p:spPr>
          <a:xfrm>
            <a:off x="5093207" y="2259365"/>
            <a:ext cx="3842567" cy="4482995"/>
          </a:xfrm>
        </p:spPr>
      </p:pic>
      <p:pic>
        <p:nvPicPr>
          <p:cNvPr id="13" name="Content Placeholder 12" descr="Screen Shot 2015-10-27 at 2.31.16 PM.png"/>
          <p:cNvPicPr>
            <a:picLocks noGrp="1" noChangeAspect="1"/>
          </p:cNvPicPr>
          <p:nvPr>
            <p:ph sz="half" idx="2"/>
          </p:nvPr>
        </p:nvPicPr>
        <p:blipFill>
          <a:blip r:embed="rId3">
            <a:extLst>
              <a:ext uri="{28A0092B-C50C-407E-A947-70E740481C1C}">
                <a14:useLocalDpi xmlns:a14="http://schemas.microsoft.com/office/drawing/2010/main" val="0"/>
              </a:ext>
            </a:extLst>
          </a:blip>
          <a:srcRect t="-18468" b="-18468"/>
          <a:stretch>
            <a:fillRect/>
          </a:stretch>
        </p:blipFill>
        <p:spPr>
          <a:xfrm>
            <a:off x="457200" y="1977127"/>
            <a:ext cx="4462272" cy="5205984"/>
          </a:xfrm>
        </p:spPr>
      </p:pic>
    </p:spTree>
    <p:extLst>
      <p:ext uri="{BB962C8B-B14F-4D97-AF65-F5344CB8AC3E}">
        <p14:creationId xmlns:p14="http://schemas.microsoft.com/office/powerpoint/2010/main" val="11705096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smtClean="0"/>
              <a:t>Once the initialization function for the window has been defined, it is fairly easy to add to it to create a button widget.</a:t>
            </a:r>
          </a:p>
          <a:p>
            <a:endParaRPr lang="en-US" dirty="0"/>
          </a:p>
        </p:txBody>
      </p:sp>
      <p:sp>
        <p:nvSpPr>
          <p:cNvPr id="2" name="Title 1"/>
          <p:cNvSpPr>
            <a:spLocks noGrp="1"/>
          </p:cNvSpPr>
          <p:nvPr>
            <p:ph type="title"/>
          </p:nvPr>
        </p:nvSpPr>
        <p:spPr/>
        <p:txBody>
          <a:bodyPr/>
          <a:lstStyle/>
          <a:p>
            <a:r>
              <a:rPr lang="en-US" dirty="0" smtClean="0"/>
              <a:t>ADDING A BUTTON TO THE WINDOW</a:t>
            </a:r>
            <a:endParaRPr lang="en-US" dirty="0"/>
          </a:p>
        </p:txBody>
      </p:sp>
      <p:pic>
        <p:nvPicPr>
          <p:cNvPr id="9" name="Content Placeholder 8" descr="Screen Shot 2015-10-26 at 11.57.0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442" b="-1"/>
          <a:stretch/>
        </p:blipFill>
        <p:spPr>
          <a:xfrm>
            <a:off x="3575050" y="1905216"/>
            <a:ext cx="5111750" cy="4175544"/>
          </a:xfrm>
        </p:spPr>
      </p:pic>
      <p:sp>
        <p:nvSpPr>
          <p:cNvPr id="4" name="Frame 3"/>
          <p:cNvSpPr/>
          <p:nvPr/>
        </p:nvSpPr>
        <p:spPr>
          <a:xfrm>
            <a:off x="4170260" y="2947823"/>
            <a:ext cx="4516540" cy="768315"/>
          </a:xfrm>
          <a:prstGeom prst="fram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3856706" y="3872937"/>
            <a:ext cx="3260955" cy="595837"/>
          </a:xfrm>
          <a:prstGeom prst="fram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7" name="Line Callout 2 (Accent Bar) 6"/>
          <p:cNvSpPr/>
          <p:nvPr/>
        </p:nvSpPr>
        <p:spPr>
          <a:xfrm rot="10800000" flipV="1">
            <a:off x="235165" y="3269260"/>
            <a:ext cx="2273262" cy="1199513"/>
          </a:xfrm>
          <a:prstGeom prst="accentCallout2">
            <a:avLst>
              <a:gd name="adj1" fmla="val 76644"/>
              <a:gd name="adj2" fmla="val -6954"/>
              <a:gd name="adj3" fmla="val 80153"/>
              <a:gd name="adj4" fmla="val -22184"/>
              <a:gd name="adj5" fmla="val -13059"/>
              <a:gd name="adj6" fmla="val -74944"/>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Store button object as a variable. Set parent window, button display text and command.</a:t>
            </a:r>
            <a:endParaRPr lang="en-US" sz="1400" dirty="0"/>
          </a:p>
        </p:txBody>
      </p:sp>
      <p:sp>
        <p:nvSpPr>
          <p:cNvPr id="8" name="Line Callout 2 (Accent Bar) 7"/>
          <p:cNvSpPr/>
          <p:nvPr/>
        </p:nvSpPr>
        <p:spPr>
          <a:xfrm rot="10800000" flipV="1">
            <a:off x="235165" y="5111649"/>
            <a:ext cx="2273262" cy="1379832"/>
          </a:xfrm>
          <a:prstGeom prst="accentCallout2">
            <a:avLst>
              <a:gd name="adj1" fmla="val 18750"/>
              <a:gd name="adj2" fmla="val -8333"/>
              <a:gd name="adj3" fmla="val 18750"/>
              <a:gd name="adj4" fmla="val -16667"/>
              <a:gd name="adj5" fmla="val -111363"/>
              <a:gd name="adj6" fmla="val -73564"/>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This function is necessary to make the button appear. The row and column define where it will be displayed within the window.</a:t>
            </a:r>
            <a:endParaRPr lang="en-US" sz="1400" dirty="0"/>
          </a:p>
        </p:txBody>
      </p:sp>
      <p:sp>
        <p:nvSpPr>
          <p:cNvPr id="10" name="Line Callout 1 9"/>
          <p:cNvSpPr/>
          <p:nvPr/>
        </p:nvSpPr>
        <p:spPr>
          <a:xfrm>
            <a:off x="6427844" y="4688292"/>
            <a:ext cx="2258956" cy="2022707"/>
          </a:xfrm>
          <a:prstGeom prst="borderCallout1">
            <a:avLst>
              <a:gd name="adj1" fmla="val 18750"/>
              <a:gd name="adj2" fmla="val -8333"/>
              <a:gd name="adj3" fmla="val -13894"/>
              <a:gd name="adj4" fmla="val -2445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In order for the button command to work, the command (</a:t>
            </a:r>
            <a:r>
              <a:rPr lang="en-US" sz="1400" dirty="0" err="1" smtClean="0"/>
              <a:t>printMessage</a:t>
            </a:r>
            <a:r>
              <a:rPr lang="en-US" sz="1400" dirty="0" smtClean="0"/>
              <a:t>) must be defined. When the button is pressed the command will print the message ‘The button was pressed!”.</a:t>
            </a:r>
            <a:endParaRPr lang="en-US" sz="1400" dirty="0"/>
          </a:p>
        </p:txBody>
      </p:sp>
    </p:spTree>
    <p:extLst>
      <p:ext uri="{BB962C8B-B14F-4D97-AF65-F5344CB8AC3E}">
        <p14:creationId xmlns:p14="http://schemas.microsoft.com/office/powerpoint/2010/main" val="3029932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When the button is pressed, the command </a:t>
            </a:r>
            <a:r>
              <a:rPr lang="en-US" dirty="0" err="1" smtClean="0"/>
              <a:t>printMessage</a:t>
            </a:r>
            <a:r>
              <a:rPr lang="en-US" dirty="0" smtClean="0"/>
              <a:t> is run, which has been defined to print “The button was pressed!”</a:t>
            </a:r>
            <a:endParaRPr lang="en-US" dirty="0"/>
          </a:p>
        </p:txBody>
      </p:sp>
      <p:sp>
        <p:nvSpPr>
          <p:cNvPr id="4" name="Title 3"/>
          <p:cNvSpPr>
            <a:spLocks noGrp="1"/>
          </p:cNvSpPr>
          <p:nvPr>
            <p:ph type="title"/>
          </p:nvPr>
        </p:nvSpPr>
        <p:spPr/>
        <p:txBody>
          <a:bodyPr/>
          <a:lstStyle/>
          <a:p>
            <a:r>
              <a:rPr lang="en-US" dirty="0" smtClean="0"/>
              <a:t>Pressing the button</a:t>
            </a:r>
            <a:endParaRPr lang="en-US" dirty="0"/>
          </a:p>
        </p:txBody>
      </p:sp>
      <p:pic>
        <p:nvPicPr>
          <p:cNvPr id="8" name="Button demo 2.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67814" y="1539998"/>
            <a:ext cx="4961171" cy="5156694"/>
          </a:xfrm>
        </p:spPr>
      </p:pic>
    </p:spTree>
    <p:extLst>
      <p:ext uri="{BB962C8B-B14F-4D97-AF65-F5344CB8AC3E}">
        <p14:creationId xmlns:p14="http://schemas.microsoft.com/office/powerpoint/2010/main" val="348945654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The size of the window that the button is displayed on can be changed by adding height and width to the button attributes. </a:t>
            </a:r>
            <a:endParaRPr lang="en-US" dirty="0"/>
          </a:p>
          <a:p>
            <a:endParaRPr lang="en-US" dirty="0" smtClean="0"/>
          </a:p>
          <a:p>
            <a:r>
              <a:rPr lang="en-US" dirty="0" smtClean="0"/>
              <a:t>50 and 100 were chosen arbitrarily- these can be set to any number to change the size. </a:t>
            </a:r>
            <a:endParaRPr lang="en-US" dirty="0"/>
          </a:p>
        </p:txBody>
      </p:sp>
      <p:sp>
        <p:nvSpPr>
          <p:cNvPr id="4" name="Title 3"/>
          <p:cNvSpPr>
            <a:spLocks noGrp="1"/>
          </p:cNvSpPr>
          <p:nvPr>
            <p:ph type="title"/>
          </p:nvPr>
        </p:nvSpPr>
        <p:spPr/>
        <p:txBody>
          <a:bodyPr/>
          <a:lstStyle/>
          <a:p>
            <a:r>
              <a:rPr lang="en-US" dirty="0" smtClean="0"/>
              <a:t>Enlarging button window</a:t>
            </a:r>
            <a:endParaRPr lang="en-US" dirty="0"/>
          </a:p>
        </p:txBody>
      </p:sp>
      <p:pic>
        <p:nvPicPr>
          <p:cNvPr id="6" name="Content Placeholder 5" descr="Screen Shot 2015-10-27 at 2.53.59 PM.png"/>
          <p:cNvPicPr>
            <a:picLocks noGrp="1" noChangeAspect="1"/>
          </p:cNvPicPr>
          <p:nvPr>
            <p:ph idx="1"/>
          </p:nvPr>
        </p:nvPicPr>
        <p:blipFill>
          <a:blip r:embed="rId2">
            <a:extLst>
              <a:ext uri="{28A0092B-C50C-407E-A947-70E740481C1C}">
                <a14:useLocalDpi xmlns:a14="http://schemas.microsoft.com/office/drawing/2010/main" val="0"/>
              </a:ext>
            </a:extLst>
          </a:blip>
          <a:srcRect t="-15097" b="-15097"/>
          <a:stretch>
            <a:fillRect/>
          </a:stretch>
        </p:blipFill>
        <p:spPr/>
      </p:pic>
      <p:cxnSp>
        <p:nvCxnSpPr>
          <p:cNvPr id="10" name="Straight Arrow Connector 9"/>
          <p:cNvCxnSpPr/>
          <p:nvPr/>
        </p:nvCxnSpPr>
        <p:spPr>
          <a:xfrm>
            <a:off x="3166889" y="3512300"/>
            <a:ext cx="3081511"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flipH="1" flipV="1">
            <a:off x="2492749" y="2696944"/>
            <a:ext cx="674140" cy="815356"/>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62849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visual python?</a:t>
            </a:r>
            <a:endParaRPr lang="en-US" dirty="0"/>
          </a:p>
        </p:txBody>
      </p:sp>
      <p:sp>
        <p:nvSpPr>
          <p:cNvPr id="3" name="Content Placeholder 2"/>
          <p:cNvSpPr>
            <a:spLocks noGrp="1"/>
          </p:cNvSpPr>
          <p:nvPr>
            <p:ph idx="1"/>
          </p:nvPr>
        </p:nvSpPr>
        <p:spPr/>
        <p:txBody>
          <a:bodyPr/>
          <a:lstStyle/>
          <a:p>
            <a:r>
              <a:rPr lang="en-US" dirty="0" smtClean="0"/>
              <a:t>-Visual Python is a 3D graphics module that acts in unison with the normal python programming language. </a:t>
            </a:r>
          </a:p>
          <a:p>
            <a:r>
              <a:rPr lang="en-US" dirty="0"/>
              <a:t>-Visual python has features that can create a variety of graphs and shapes </a:t>
            </a:r>
            <a:r>
              <a:rPr lang="en-US" dirty="0" smtClean="0"/>
              <a:t>which can be manipulated and moved.</a:t>
            </a:r>
          </a:p>
          <a:p>
            <a:r>
              <a:rPr lang="en-US" dirty="0" smtClean="0"/>
              <a:t>-Visual Python is helpful in creating real life animations, both for playful and educational uses. </a:t>
            </a:r>
          </a:p>
          <a:p>
            <a:r>
              <a:rPr lang="en-US" dirty="0"/>
              <a:t>-</a:t>
            </a:r>
            <a:r>
              <a:rPr lang="en-US" dirty="0" smtClean="0"/>
              <a:t>It is especially helpful in creating examples of simple laws of physics. </a:t>
            </a:r>
          </a:p>
          <a:p>
            <a:endParaRPr lang="en-US" dirty="0" smtClean="0"/>
          </a:p>
        </p:txBody>
      </p:sp>
      <p:pic>
        <p:nvPicPr>
          <p:cNvPr id="4" name="Picture 3" descr="EFieldBuilder-scen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496" y="4544918"/>
            <a:ext cx="2313082" cy="2313082"/>
          </a:xfrm>
          <a:prstGeom prst="rect">
            <a:avLst/>
          </a:prstGeom>
        </p:spPr>
      </p:pic>
      <p:pic>
        <p:nvPicPr>
          <p:cNvPr id="5" name="Picture 4" descr="funda2_clip_image002_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872" y="4544918"/>
            <a:ext cx="3167259" cy="2313082"/>
          </a:xfrm>
          <a:prstGeom prst="rect">
            <a:avLst/>
          </a:prstGeom>
        </p:spPr>
      </p:pic>
    </p:spTree>
    <p:extLst>
      <p:ext uri="{BB962C8B-B14F-4D97-AF65-F5344CB8AC3E}">
        <p14:creationId xmlns:p14="http://schemas.microsoft.com/office/powerpoint/2010/main" val="35307839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ntry larger box.png"/>
          <p:cNvPicPr>
            <a:picLocks noGrp="1" noChangeAspect="1"/>
          </p:cNvPicPr>
          <p:nvPr>
            <p:ph idx="1"/>
          </p:nvPr>
        </p:nvPicPr>
        <p:blipFill>
          <a:blip r:embed="rId2">
            <a:extLst>
              <a:ext uri="{28A0092B-C50C-407E-A947-70E740481C1C}">
                <a14:useLocalDpi xmlns:a14="http://schemas.microsoft.com/office/drawing/2010/main" val="0"/>
              </a:ext>
            </a:extLst>
          </a:blip>
          <a:srcRect l="-14174" r="-14174"/>
          <a:stretch>
            <a:fillRect/>
          </a:stretch>
        </p:blipFill>
        <p:spPr/>
      </p:pic>
      <p:sp>
        <p:nvSpPr>
          <p:cNvPr id="3" name="Text Placeholder 2"/>
          <p:cNvSpPr>
            <a:spLocks noGrp="1"/>
          </p:cNvSpPr>
          <p:nvPr>
            <p:ph type="body" sz="half" idx="2"/>
          </p:nvPr>
        </p:nvSpPr>
        <p:spPr>
          <a:xfrm>
            <a:off x="457200" y="1600200"/>
            <a:ext cx="3008313" cy="3132937"/>
          </a:xfrm>
        </p:spPr>
        <p:txBody>
          <a:bodyPr/>
          <a:lstStyle/>
          <a:p>
            <a:r>
              <a:rPr lang="en-US" dirty="0" smtClean="0"/>
              <a:t>Notice the difference in size between the original button window and edited button window!</a:t>
            </a:r>
            <a:endParaRPr lang="en-US" dirty="0"/>
          </a:p>
        </p:txBody>
      </p:sp>
      <p:sp>
        <p:nvSpPr>
          <p:cNvPr id="4" name="Title 3"/>
          <p:cNvSpPr>
            <a:spLocks noGrp="1"/>
          </p:cNvSpPr>
          <p:nvPr>
            <p:ph type="title"/>
          </p:nvPr>
        </p:nvSpPr>
        <p:spPr/>
        <p:txBody>
          <a:bodyPr/>
          <a:lstStyle/>
          <a:p>
            <a:r>
              <a:rPr lang="en-US" dirty="0" smtClean="0"/>
              <a:t>Enlarged window </a:t>
            </a:r>
            <a:endParaRPr lang="en-US" dirty="0"/>
          </a:p>
        </p:txBody>
      </p:sp>
      <p:pic>
        <p:nvPicPr>
          <p:cNvPr id="2" name="Picture 1" descr="Screen Shot 2015-11-04 at 1.5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32" y="3601054"/>
            <a:ext cx="571500" cy="533400"/>
          </a:xfrm>
          <a:prstGeom prst="rect">
            <a:avLst/>
          </a:prstGeom>
        </p:spPr>
      </p:pic>
      <p:sp>
        <p:nvSpPr>
          <p:cNvPr id="6" name="Right Arrow 5"/>
          <p:cNvSpPr/>
          <p:nvPr/>
        </p:nvSpPr>
        <p:spPr>
          <a:xfrm>
            <a:off x="2194874" y="3601054"/>
            <a:ext cx="1552089" cy="5801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828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5197"/>
            <a:ext cx="5791200" cy="740323"/>
          </a:xfrm>
        </p:spPr>
        <p:txBody>
          <a:bodyPr/>
          <a:lstStyle/>
          <a:p>
            <a:r>
              <a:rPr lang="en-US" dirty="0" smtClean="0"/>
              <a:t>Object attributes</a:t>
            </a:r>
            <a:endParaRPr lang="en-US" dirty="0"/>
          </a:p>
        </p:txBody>
      </p:sp>
      <p:sp>
        <p:nvSpPr>
          <p:cNvPr id="7" name="Content Placeholder 6"/>
          <p:cNvSpPr>
            <a:spLocks noGrp="1"/>
          </p:cNvSpPr>
          <p:nvPr>
            <p:ph idx="1"/>
          </p:nvPr>
        </p:nvSpPr>
        <p:spPr>
          <a:xfrm>
            <a:off x="457200" y="975520"/>
            <a:ext cx="7620000" cy="4373563"/>
          </a:xfrm>
        </p:spPr>
        <p:txBody>
          <a:bodyPr/>
          <a:lstStyle/>
          <a:p>
            <a:pPr marL="342900" indent="-342900">
              <a:buFont typeface="Arial"/>
              <a:buChar char="•"/>
            </a:pPr>
            <a:r>
              <a:rPr lang="en-US" dirty="0" smtClean="0"/>
              <a:t>In addition to size, there are many other object attributes that can be edited in </a:t>
            </a:r>
            <a:r>
              <a:rPr lang="en-US" dirty="0" err="1" smtClean="0"/>
              <a:t>Tkinter</a:t>
            </a:r>
            <a:r>
              <a:rPr lang="en-US" dirty="0" smtClean="0"/>
              <a:t>. </a:t>
            </a:r>
          </a:p>
          <a:p>
            <a:pPr marL="342900" indent="-342900">
              <a:buFont typeface="Arial"/>
              <a:buChar char="•"/>
            </a:pPr>
            <a:r>
              <a:rPr lang="en-US" dirty="0" smtClean="0"/>
              <a:t>Each object has attributes that are specific to that object. For example, one would not be able to change the font on a scrollbar, which does not have any text. </a:t>
            </a:r>
          </a:p>
          <a:p>
            <a:pPr marL="342900" indent="-342900">
              <a:buFont typeface="Arial"/>
              <a:buChar char="•"/>
            </a:pPr>
            <a:r>
              <a:rPr lang="en-US" dirty="0" smtClean="0"/>
              <a:t>Attributes in </a:t>
            </a:r>
            <a:r>
              <a:rPr lang="en-US" dirty="0" err="1" smtClean="0"/>
              <a:t>Tkinter</a:t>
            </a:r>
            <a:r>
              <a:rPr lang="en-US" dirty="0" smtClean="0"/>
              <a:t> include background color, font, border width, text color and more! </a:t>
            </a:r>
            <a:endParaRPr lang="en-US" dirty="0" smtClean="0"/>
          </a:p>
          <a:p>
            <a:pPr marL="342900" indent="-342900">
              <a:buFont typeface="Arial"/>
              <a:buChar char="•"/>
            </a:pPr>
            <a:r>
              <a:rPr lang="en-US" dirty="0" smtClean="0"/>
              <a:t>Each object has default attributes that will be displayed if a change is not specifie</a:t>
            </a:r>
            <a:r>
              <a:rPr lang="en-US" dirty="0" smtClean="0"/>
              <a:t>d. </a:t>
            </a:r>
            <a:endParaRPr lang="en-US" dirty="0" smtClean="0"/>
          </a:p>
        </p:txBody>
      </p:sp>
      <p:pic>
        <p:nvPicPr>
          <p:cNvPr id="8" name="Picture 7" descr="fo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52989"/>
            <a:ext cx="4445000" cy="1828800"/>
          </a:xfrm>
          <a:prstGeom prst="rect">
            <a:avLst/>
          </a:prstGeom>
        </p:spPr>
      </p:pic>
      <p:pic>
        <p:nvPicPr>
          <p:cNvPr id="9" name="Picture 8" descr="paint c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662" y="4298989"/>
            <a:ext cx="3492500" cy="2324100"/>
          </a:xfrm>
          <a:prstGeom prst="rect">
            <a:avLst/>
          </a:prstGeom>
        </p:spPr>
      </p:pic>
    </p:spTree>
    <p:extLst>
      <p:ext uri="{BB962C8B-B14F-4D97-AF65-F5344CB8AC3E}">
        <p14:creationId xmlns:p14="http://schemas.microsoft.com/office/powerpoint/2010/main" val="31848014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k small entry box.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208" r="21167" b="17232"/>
          <a:stretch/>
        </p:blipFill>
        <p:spPr>
          <a:xfrm>
            <a:off x="3575050" y="2341422"/>
            <a:ext cx="5222396" cy="4516578"/>
          </a:xfrm>
        </p:spPr>
      </p:pic>
      <p:sp>
        <p:nvSpPr>
          <p:cNvPr id="5" name="Text Placeholder 4"/>
          <p:cNvSpPr>
            <a:spLocks noGrp="1"/>
          </p:cNvSpPr>
          <p:nvPr>
            <p:ph type="body" sz="half" idx="2"/>
          </p:nvPr>
        </p:nvSpPr>
        <p:spPr>
          <a:xfrm>
            <a:off x="457200" y="1600200"/>
            <a:ext cx="3008313" cy="1128104"/>
          </a:xfrm>
        </p:spPr>
        <p:txBody>
          <a:bodyPr/>
          <a:lstStyle/>
          <a:p>
            <a:r>
              <a:rPr lang="en-US" dirty="0" smtClean="0"/>
              <a:t>Another useful widget is the entry method. This allows the user to enter text into a text box. </a:t>
            </a:r>
            <a:endParaRPr lang="en-US" dirty="0"/>
          </a:p>
        </p:txBody>
      </p:sp>
      <p:sp>
        <p:nvSpPr>
          <p:cNvPr id="2" name="Title 1"/>
          <p:cNvSpPr>
            <a:spLocks noGrp="1"/>
          </p:cNvSpPr>
          <p:nvPr>
            <p:ph type="title"/>
          </p:nvPr>
        </p:nvSpPr>
        <p:spPr/>
        <p:txBody>
          <a:bodyPr/>
          <a:lstStyle/>
          <a:p>
            <a:r>
              <a:rPr lang="en-US" dirty="0" smtClean="0"/>
              <a:t>Adding an entry box to the window</a:t>
            </a:r>
            <a:endParaRPr lang="en-US" dirty="0"/>
          </a:p>
        </p:txBody>
      </p:sp>
      <p:sp>
        <p:nvSpPr>
          <p:cNvPr id="7" name="Frame 6"/>
          <p:cNvSpPr/>
          <p:nvPr/>
        </p:nvSpPr>
        <p:spPr>
          <a:xfrm>
            <a:off x="4076194" y="3135981"/>
            <a:ext cx="4721252" cy="909435"/>
          </a:xfrm>
          <a:prstGeom prst="fram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8" name="Line Callout 1 7"/>
          <p:cNvSpPr/>
          <p:nvPr/>
        </p:nvSpPr>
        <p:spPr>
          <a:xfrm flipH="1">
            <a:off x="331777" y="2900783"/>
            <a:ext cx="2782887" cy="893755"/>
          </a:xfrm>
          <a:prstGeom prst="borderCallout1">
            <a:avLst>
              <a:gd name="adj1" fmla="val 18750"/>
              <a:gd name="adj2" fmla="val -8333"/>
              <a:gd name="adj3" fmla="val 44043"/>
              <a:gd name="adj4" fmla="val -3664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This sets a variable to hold the text that the user inputs. </a:t>
            </a:r>
            <a:r>
              <a:rPr lang="en-US" sz="1400" dirty="0" err="1" smtClean="0"/>
              <a:t>StringVar</a:t>
            </a:r>
            <a:r>
              <a:rPr lang="en-US" sz="1400" dirty="0" smtClean="0"/>
              <a:t>() stores a string of what the user types.</a:t>
            </a:r>
            <a:endParaRPr lang="en-US" sz="1400" dirty="0"/>
          </a:p>
        </p:txBody>
      </p:sp>
      <p:sp>
        <p:nvSpPr>
          <p:cNvPr id="9" name="Line Callout 1 8"/>
          <p:cNvSpPr/>
          <p:nvPr/>
        </p:nvSpPr>
        <p:spPr>
          <a:xfrm flipH="1">
            <a:off x="324035" y="4155175"/>
            <a:ext cx="2790625" cy="1803189"/>
          </a:xfrm>
          <a:prstGeom prst="borderCallout1">
            <a:avLst>
              <a:gd name="adj1" fmla="val 18750"/>
              <a:gd name="adj2" fmla="val -8333"/>
              <a:gd name="adj3" fmla="val -30033"/>
              <a:gd name="adj4" fmla="val -3664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Store the entry object as a variable. </a:t>
            </a:r>
          </a:p>
          <a:p>
            <a:pPr algn="ctr"/>
            <a:r>
              <a:rPr lang="en-US" sz="1400" dirty="0" err="1" smtClean="0"/>
              <a:t>self.master</a:t>
            </a:r>
            <a:r>
              <a:rPr lang="en-US" sz="1400" dirty="0" smtClean="0"/>
              <a:t>: defines parent window</a:t>
            </a:r>
          </a:p>
          <a:p>
            <a:pPr algn="ctr"/>
            <a:r>
              <a:rPr lang="en-US" sz="1400" dirty="0" err="1" smtClean="0"/>
              <a:t>Textvar</a:t>
            </a:r>
            <a:r>
              <a:rPr lang="en-US" sz="1400" dirty="0" smtClean="0"/>
              <a:t>=</a:t>
            </a:r>
            <a:r>
              <a:rPr lang="en-US" sz="1400" dirty="0" err="1" smtClean="0"/>
              <a:t>self.usertext</a:t>
            </a:r>
            <a:r>
              <a:rPr lang="en-US" sz="1400" dirty="0" smtClean="0"/>
              <a:t> : defines where to store user text</a:t>
            </a:r>
          </a:p>
          <a:p>
            <a:pPr algn="ctr"/>
            <a:endParaRPr lang="en-US" sz="1400" dirty="0"/>
          </a:p>
        </p:txBody>
      </p:sp>
      <p:sp>
        <p:nvSpPr>
          <p:cNvPr id="10" name="Line Callout 2 (Accent Bar) 9"/>
          <p:cNvSpPr/>
          <p:nvPr/>
        </p:nvSpPr>
        <p:spPr>
          <a:xfrm flipH="1">
            <a:off x="4405426" y="4907810"/>
            <a:ext cx="2461394" cy="893755"/>
          </a:xfrm>
          <a:prstGeom prst="accentCallout2">
            <a:avLst>
              <a:gd name="adj1" fmla="val 18750"/>
              <a:gd name="adj2" fmla="val -8333"/>
              <a:gd name="adj3" fmla="val 18750"/>
              <a:gd name="adj4" fmla="val -31317"/>
              <a:gd name="adj5" fmla="val -99100"/>
              <a:gd name="adj6" fmla="val 42505"/>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This function makes the entry box appear and specifies where on the window it is located.</a:t>
            </a:r>
            <a:endParaRPr lang="en-US" sz="1400" dirty="0"/>
          </a:p>
        </p:txBody>
      </p:sp>
    </p:spTree>
    <p:extLst>
      <p:ext uri="{BB962C8B-B14F-4D97-AF65-F5344CB8AC3E}">
        <p14:creationId xmlns:p14="http://schemas.microsoft.com/office/powerpoint/2010/main" val="4962336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ormAutofit lnSpcReduction="10000"/>
          </a:bodyPr>
          <a:lstStyle/>
          <a:p>
            <a:pPr marL="285750" indent="-285750">
              <a:buFont typeface="Arial"/>
              <a:buChar char="•"/>
            </a:pPr>
            <a:r>
              <a:rPr lang="en-US" dirty="0" smtClean="0"/>
              <a:t>Without a button, the entry has no way of being input into the program. </a:t>
            </a:r>
            <a:endParaRPr lang="en-US" dirty="0"/>
          </a:p>
          <a:p>
            <a:pPr marL="285750" indent="-285750">
              <a:buFont typeface="Arial"/>
              <a:buChar char="•"/>
            </a:pPr>
            <a:r>
              <a:rPr lang="en-US" dirty="0" smtClean="0"/>
              <a:t>Combining the two widgets allows one to enter text and then push the button to signal the program that the entry is complete and should be printed. </a:t>
            </a:r>
          </a:p>
          <a:p>
            <a:pPr marL="285750" indent="-285750">
              <a:buFont typeface="Arial"/>
              <a:buChar char="•"/>
            </a:pPr>
            <a:r>
              <a:rPr lang="en-US" dirty="0" smtClean="0"/>
              <a:t>Notice that the variables entered from the text box and button have simply been entered together, but the definition of the </a:t>
            </a:r>
            <a:r>
              <a:rPr lang="en-US" dirty="0" err="1" smtClean="0"/>
              <a:t>printMessage</a:t>
            </a:r>
            <a:r>
              <a:rPr lang="en-US" dirty="0" smtClean="0"/>
              <a:t> </a:t>
            </a:r>
            <a:r>
              <a:rPr lang="en-US" dirty="0"/>
              <a:t>f</a:t>
            </a:r>
            <a:r>
              <a:rPr lang="en-US" dirty="0" smtClean="0"/>
              <a:t>unction has changed to call the user text.</a:t>
            </a:r>
            <a:endParaRPr lang="en-US" dirty="0"/>
          </a:p>
        </p:txBody>
      </p:sp>
      <p:sp>
        <p:nvSpPr>
          <p:cNvPr id="2" name="Title 1"/>
          <p:cNvSpPr>
            <a:spLocks noGrp="1"/>
          </p:cNvSpPr>
          <p:nvPr>
            <p:ph type="title"/>
          </p:nvPr>
        </p:nvSpPr>
        <p:spPr/>
        <p:txBody>
          <a:bodyPr/>
          <a:lstStyle/>
          <a:p>
            <a:r>
              <a:rPr lang="en-US" dirty="0" smtClean="0"/>
              <a:t>using the two together</a:t>
            </a:r>
            <a:endParaRPr lang="en-US" dirty="0"/>
          </a:p>
        </p:txBody>
      </p:sp>
      <p:pic>
        <p:nvPicPr>
          <p:cNvPr id="8" name="Content Placeholder 7" descr="button and entry tex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2" r="3111"/>
          <a:stretch/>
        </p:blipFill>
        <p:spPr>
          <a:xfrm>
            <a:off x="3637756" y="1600200"/>
            <a:ext cx="5221287" cy="4480560"/>
          </a:xfrm>
        </p:spPr>
      </p:pic>
      <p:pic>
        <p:nvPicPr>
          <p:cNvPr id="3" name="Picture 2" descr="Screen Shot 2015-11-04 at 1.58.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433" y="4174118"/>
            <a:ext cx="3575391" cy="2270324"/>
          </a:xfrm>
          <a:prstGeom prst="rect">
            <a:avLst/>
          </a:prstGeom>
        </p:spPr>
      </p:pic>
    </p:spTree>
    <p:extLst>
      <p:ext uri="{BB962C8B-B14F-4D97-AF65-F5344CB8AC3E}">
        <p14:creationId xmlns:p14="http://schemas.microsoft.com/office/powerpoint/2010/main" val="40825073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outcome</a:t>
            </a:r>
            <a:endParaRPr lang="en-US" dirty="0"/>
          </a:p>
        </p:txBody>
      </p:sp>
      <p:sp>
        <p:nvSpPr>
          <p:cNvPr id="2" name="TextBox 1"/>
          <p:cNvSpPr txBox="1"/>
          <p:nvPr/>
        </p:nvSpPr>
        <p:spPr>
          <a:xfrm>
            <a:off x="123909" y="1531883"/>
            <a:ext cx="9012516" cy="369332"/>
          </a:xfrm>
          <a:prstGeom prst="rect">
            <a:avLst/>
          </a:prstGeom>
          <a:noFill/>
        </p:spPr>
        <p:txBody>
          <a:bodyPr wrap="none" rtlCol="0">
            <a:spAutoFit/>
          </a:bodyPr>
          <a:lstStyle/>
          <a:p>
            <a:r>
              <a:rPr lang="en-US" dirty="0" smtClean="0"/>
              <a:t>After pressing the go button, the user text is printed as was called to do in the program.</a:t>
            </a:r>
            <a:endParaRPr lang="en-US" dirty="0"/>
          </a:p>
        </p:txBody>
      </p:sp>
      <p:pic>
        <p:nvPicPr>
          <p:cNvPr id="6" name="button and entry 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901215"/>
            <a:ext cx="6584309" cy="4841146"/>
          </a:xfrm>
        </p:spPr>
      </p:pic>
    </p:spTree>
    <p:extLst>
      <p:ext uri="{BB962C8B-B14F-4D97-AF65-F5344CB8AC3E}">
        <p14:creationId xmlns:p14="http://schemas.microsoft.com/office/powerpoint/2010/main" val="22446506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Adding visual elements creates another whole set of functions and that can be created and tasks that can be performed. Visual Python allows one to use python to create animations that emulate real life situations and movement. The visual elements created in </a:t>
            </a:r>
            <a:r>
              <a:rPr lang="en-US" dirty="0" err="1" smtClean="0"/>
              <a:t>Tk</a:t>
            </a:r>
            <a:r>
              <a:rPr lang="en-US" dirty="0" smtClean="0"/>
              <a:t> interface are slightly different in that they are more for the improvement of the user experience. The various widgets allow for an interactive visual interface in which one can input text and data. Both supplement the python programming language and help to strengthen and broaden its capabilities.  </a:t>
            </a:r>
            <a:endParaRPr lang="en-US" dirty="0"/>
          </a:p>
        </p:txBody>
      </p:sp>
    </p:spTree>
    <p:extLst>
      <p:ext uri="{BB962C8B-B14F-4D97-AF65-F5344CB8AC3E}">
        <p14:creationId xmlns:p14="http://schemas.microsoft.com/office/powerpoint/2010/main" val="790702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ormAutofit/>
          </a:bodyPr>
          <a:lstStyle/>
          <a:p>
            <a:r>
              <a:rPr lang="en-US" dirty="0" smtClean="0"/>
              <a:t>Creating a shape in visual python is quite simple. The formatting looks like:</a:t>
            </a:r>
          </a:p>
          <a:p>
            <a:r>
              <a:rPr lang="en-US" dirty="0" smtClean="0"/>
              <a:t>From visual import *</a:t>
            </a:r>
          </a:p>
          <a:p>
            <a:r>
              <a:rPr lang="en-US" dirty="0" smtClean="0"/>
              <a:t>Shape()</a:t>
            </a:r>
          </a:p>
          <a:p>
            <a:r>
              <a:rPr lang="en-US" dirty="0" smtClean="0"/>
              <a:t>The shape can either be 2-D or 3-D, depending on the variable called. </a:t>
            </a:r>
            <a:endParaRPr lang="en-US" dirty="0"/>
          </a:p>
          <a:p>
            <a:r>
              <a:rPr lang="en-US" i="1" dirty="0" smtClean="0"/>
              <a:t>The shape must be stored in the visual python library!</a:t>
            </a:r>
          </a:p>
          <a:p>
            <a:r>
              <a:rPr lang="en-US" dirty="0" smtClean="0"/>
              <a:t>The picture on the right is an example of a sphere created using visual python. </a:t>
            </a:r>
            <a:endParaRPr lang="en-US" dirty="0"/>
          </a:p>
        </p:txBody>
      </p:sp>
      <p:sp>
        <p:nvSpPr>
          <p:cNvPr id="2" name="Title 1"/>
          <p:cNvSpPr>
            <a:spLocks noGrp="1"/>
          </p:cNvSpPr>
          <p:nvPr>
            <p:ph type="title"/>
          </p:nvPr>
        </p:nvSpPr>
        <p:spPr/>
        <p:txBody>
          <a:bodyPr/>
          <a:lstStyle/>
          <a:p>
            <a:r>
              <a:rPr lang="en-US" dirty="0" smtClean="0"/>
              <a:t>Creating shapes</a:t>
            </a:r>
            <a:endParaRPr lang="en-US" dirty="0"/>
          </a:p>
        </p:txBody>
      </p:sp>
      <p:pic>
        <p:nvPicPr>
          <p:cNvPr id="10" name="Content Placeholder 9" descr="Screen Shot 2015-10-27 at 4.01.00 PM.png"/>
          <p:cNvPicPr>
            <a:picLocks noGrp="1" noChangeAspect="1"/>
          </p:cNvPicPr>
          <p:nvPr>
            <p:ph idx="1"/>
          </p:nvPr>
        </p:nvPicPr>
        <p:blipFill>
          <a:blip r:embed="rId2">
            <a:extLst>
              <a:ext uri="{28A0092B-C50C-407E-A947-70E740481C1C}">
                <a14:useLocalDpi xmlns:a14="http://schemas.microsoft.com/office/drawing/2010/main" val="0"/>
              </a:ext>
            </a:extLst>
          </a:blip>
          <a:srcRect t="-8059" b="-8059"/>
          <a:stretch>
            <a:fillRect/>
          </a:stretch>
        </p:blipFill>
        <p:spPr/>
      </p:pic>
    </p:spTree>
    <p:extLst>
      <p:ext uri="{BB962C8B-B14F-4D97-AF65-F5344CB8AC3E}">
        <p14:creationId xmlns:p14="http://schemas.microsoft.com/office/powerpoint/2010/main" val="9082176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Other 3-D objects in python</a:t>
            </a:r>
            <a:endParaRPr lang="en-US" dirty="0"/>
          </a:p>
        </p:txBody>
      </p:sp>
      <p:pic>
        <p:nvPicPr>
          <p:cNvPr id="19" name="Content Placeholder 18" descr="Screen Shot 2015-10-27 at 4.11.29 PM.png"/>
          <p:cNvPicPr>
            <a:picLocks noGrp="1" noChangeAspect="1"/>
          </p:cNvPicPr>
          <p:nvPr>
            <p:ph sz="half" idx="1"/>
          </p:nvPr>
        </p:nvPicPr>
        <p:blipFill>
          <a:blip r:embed="rId2">
            <a:extLst>
              <a:ext uri="{28A0092B-C50C-407E-A947-70E740481C1C}">
                <a14:useLocalDpi xmlns:a14="http://schemas.microsoft.com/office/drawing/2010/main" val="0"/>
              </a:ext>
            </a:extLst>
          </a:blip>
          <a:srcRect t="-38771" b="-38771"/>
          <a:stretch>
            <a:fillRect/>
          </a:stretch>
        </p:blipFill>
        <p:spPr>
          <a:xfrm>
            <a:off x="0" y="681045"/>
            <a:ext cx="4308811" cy="5924200"/>
          </a:xfrm>
        </p:spPr>
      </p:pic>
      <p:pic>
        <p:nvPicPr>
          <p:cNvPr id="20" name="Content Placeholder 19" descr="Screen Shot 2015-10-27 at 4.11.46 PM.png"/>
          <p:cNvPicPr>
            <a:picLocks noGrp="1" noChangeAspect="1"/>
          </p:cNvPicPr>
          <p:nvPr>
            <p:ph sz="half" idx="2"/>
          </p:nvPr>
        </p:nvPicPr>
        <p:blipFill>
          <a:blip r:embed="rId3">
            <a:extLst>
              <a:ext uri="{28A0092B-C50C-407E-A947-70E740481C1C}">
                <a14:useLocalDpi xmlns:a14="http://schemas.microsoft.com/office/drawing/2010/main" val="0"/>
              </a:ext>
            </a:extLst>
          </a:blip>
          <a:srcRect t="-70609" b="-70609"/>
          <a:stretch>
            <a:fillRect/>
          </a:stretch>
        </p:blipFill>
        <p:spPr>
          <a:xfrm>
            <a:off x="4308811" y="262477"/>
            <a:ext cx="4288043" cy="5895646"/>
          </a:xfrm>
        </p:spPr>
      </p:pic>
      <p:pic>
        <p:nvPicPr>
          <p:cNvPr id="21" name="Picture 20" descr="Screen Shot 2015-10-27 at 4.11.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811" y="4417301"/>
            <a:ext cx="1364882" cy="1196106"/>
          </a:xfrm>
          <a:prstGeom prst="rect">
            <a:avLst/>
          </a:prstGeom>
        </p:spPr>
      </p:pic>
      <p:sp>
        <p:nvSpPr>
          <p:cNvPr id="22" name="TextBox 21"/>
          <p:cNvSpPr txBox="1"/>
          <p:nvPr/>
        </p:nvSpPr>
        <p:spPr>
          <a:xfrm>
            <a:off x="235165" y="6158123"/>
            <a:ext cx="8678127" cy="369332"/>
          </a:xfrm>
          <a:prstGeom prst="rect">
            <a:avLst/>
          </a:prstGeom>
          <a:noFill/>
        </p:spPr>
        <p:txBody>
          <a:bodyPr wrap="none" rtlCol="0">
            <a:spAutoFit/>
          </a:bodyPr>
          <a:lstStyle/>
          <a:p>
            <a:r>
              <a:rPr lang="en-US" dirty="0" smtClean="0"/>
              <a:t>The above images were </a:t>
            </a:r>
            <a:r>
              <a:rPr lang="en-US" dirty="0"/>
              <a:t>taken from http://</a:t>
            </a:r>
            <a:r>
              <a:rPr lang="en-US" dirty="0" err="1"/>
              <a:t>vpython.org</a:t>
            </a:r>
            <a:r>
              <a:rPr lang="en-US" dirty="0"/>
              <a:t>/contents/docs/</a:t>
            </a:r>
            <a:r>
              <a:rPr lang="en-US" dirty="0" err="1"/>
              <a:t>primitives.html</a:t>
            </a:r>
            <a:r>
              <a:rPr lang="en-US" dirty="0"/>
              <a:t> </a:t>
            </a:r>
          </a:p>
        </p:txBody>
      </p:sp>
    </p:spTree>
    <p:extLst>
      <p:ext uri="{BB962C8B-B14F-4D97-AF65-F5344CB8AC3E}">
        <p14:creationId xmlns:p14="http://schemas.microsoft.com/office/powerpoint/2010/main" val="2937733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2-d shaped in the </a:t>
            </a:r>
            <a:r>
              <a:rPr lang="en-US" dirty="0" err="1" smtClean="0"/>
              <a:t>vpython</a:t>
            </a:r>
            <a:r>
              <a:rPr lang="en-US" dirty="0" smtClean="0"/>
              <a:t> library</a:t>
            </a:r>
            <a:endParaRPr lang="en-US" dirty="0"/>
          </a:p>
        </p:txBody>
      </p:sp>
      <p:sp>
        <p:nvSpPr>
          <p:cNvPr id="6" name="Content Placeholder 5"/>
          <p:cNvSpPr>
            <a:spLocks noGrp="1"/>
          </p:cNvSpPr>
          <p:nvPr>
            <p:ph idx="1"/>
          </p:nvPr>
        </p:nvSpPr>
        <p:spPr/>
        <p:txBody>
          <a:bodyPr>
            <a:normAutofit fontScale="70000" lnSpcReduction="20000"/>
          </a:bodyPr>
          <a:lstStyle/>
          <a:p>
            <a:pPr marL="342900" indent="-342900">
              <a:buFont typeface="Arial"/>
              <a:buChar char="•"/>
            </a:pPr>
            <a:r>
              <a:rPr lang="en-US" dirty="0" smtClean="0"/>
              <a:t>Rectangle</a:t>
            </a:r>
          </a:p>
          <a:p>
            <a:pPr marL="342900" indent="-342900">
              <a:buFont typeface="Arial"/>
              <a:buChar char="•"/>
            </a:pPr>
            <a:r>
              <a:rPr lang="en-US" dirty="0" smtClean="0"/>
              <a:t>Circle</a:t>
            </a:r>
          </a:p>
          <a:p>
            <a:pPr marL="342900" indent="-342900">
              <a:buFont typeface="Arial"/>
              <a:buChar char="•"/>
            </a:pPr>
            <a:r>
              <a:rPr lang="en-US" dirty="0" smtClean="0"/>
              <a:t>Ellipse</a:t>
            </a:r>
          </a:p>
          <a:p>
            <a:pPr marL="342900" indent="-342900">
              <a:buFont typeface="Arial"/>
              <a:buChar char="•"/>
            </a:pPr>
            <a:r>
              <a:rPr lang="en-US" dirty="0" smtClean="0"/>
              <a:t>Line</a:t>
            </a:r>
          </a:p>
          <a:p>
            <a:pPr marL="342900" indent="-342900">
              <a:buFont typeface="Arial"/>
              <a:buChar char="•"/>
            </a:pPr>
            <a:r>
              <a:rPr lang="en-US" dirty="0" smtClean="0"/>
              <a:t>Arc</a:t>
            </a:r>
          </a:p>
          <a:p>
            <a:pPr marL="342900" indent="-342900">
              <a:buFont typeface="Arial"/>
              <a:buChar char="•"/>
            </a:pPr>
            <a:r>
              <a:rPr lang="en-US" dirty="0" smtClean="0"/>
              <a:t>Triangle</a:t>
            </a:r>
          </a:p>
          <a:p>
            <a:pPr marL="342900" indent="-342900">
              <a:buFont typeface="Arial"/>
              <a:buChar char="•"/>
            </a:pPr>
            <a:r>
              <a:rPr lang="en-US" dirty="0" smtClean="0"/>
              <a:t>Pentagon</a:t>
            </a:r>
          </a:p>
          <a:p>
            <a:pPr marL="342900" indent="-342900">
              <a:buFont typeface="Arial"/>
              <a:buChar char="•"/>
            </a:pPr>
            <a:r>
              <a:rPr lang="en-US" dirty="0" smtClean="0"/>
              <a:t>Hexagon</a:t>
            </a:r>
          </a:p>
          <a:p>
            <a:pPr marL="342900" indent="-342900">
              <a:buFont typeface="Arial"/>
              <a:buChar char="•"/>
            </a:pPr>
            <a:r>
              <a:rPr lang="en-US" dirty="0" err="1" smtClean="0"/>
              <a:t>Ngon</a:t>
            </a:r>
            <a:endParaRPr lang="en-US" dirty="0" smtClean="0"/>
          </a:p>
          <a:p>
            <a:pPr marL="342900" indent="-342900">
              <a:buFont typeface="Arial"/>
              <a:buChar char="•"/>
            </a:pPr>
            <a:r>
              <a:rPr lang="en-US" dirty="0" smtClean="0"/>
              <a:t>Star</a:t>
            </a:r>
          </a:p>
          <a:p>
            <a:pPr marL="342900" indent="-342900">
              <a:buFont typeface="Arial"/>
              <a:buChar char="•"/>
            </a:pPr>
            <a:r>
              <a:rPr lang="en-US" dirty="0" smtClean="0"/>
              <a:t>Trapezoid</a:t>
            </a:r>
          </a:p>
          <a:p>
            <a:pPr marL="342900" indent="-342900">
              <a:buFont typeface="Arial"/>
              <a:buChar char="•"/>
            </a:pPr>
            <a:r>
              <a:rPr lang="en-US" dirty="0" smtClean="0"/>
              <a:t>Cross</a:t>
            </a:r>
          </a:p>
          <a:p>
            <a:pPr marL="342900" indent="-342900">
              <a:buFont typeface="Arial"/>
              <a:buChar char="•"/>
            </a:pPr>
            <a:r>
              <a:rPr lang="en-US" dirty="0" err="1" smtClean="0"/>
              <a:t>Pointlist</a:t>
            </a:r>
            <a:endParaRPr lang="en-US" dirty="0" smtClean="0"/>
          </a:p>
          <a:p>
            <a:pPr marL="342900" indent="-342900">
              <a:buFont typeface="Arial"/>
              <a:buChar char="•"/>
            </a:pPr>
            <a:r>
              <a:rPr lang="en-US" dirty="0" smtClean="0"/>
              <a:t>Text</a:t>
            </a:r>
          </a:p>
          <a:p>
            <a:pPr marL="342900" indent="-342900">
              <a:buFont typeface="Arial"/>
              <a:buChar char="•"/>
            </a:pPr>
            <a:r>
              <a:rPr lang="en-US" dirty="0" smtClean="0"/>
              <a:t>Gear</a:t>
            </a:r>
          </a:p>
        </p:txBody>
      </p:sp>
      <p:pic>
        <p:nvPicPr>
          <p:cNvPr id="7" name="Picture 6" descr="sha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701" y="2197100"/>
            <a:ext cx="3289300" cy="2463800"/>
          </a:xfrm>
          <a:prstGeom prst="rect">
            <a:avLst/>
          </a:prstGeom>
        </p:spPr>
      </p:pic>
    </p:spTree>
    <p:extLst>
      <p:ext uri="{BB962C8B-B14F-4D97-AF65-F5344CB8AC3E}">
        <p14:creationId xmlns:p14="http://schemas.microsoft.com/office/powerpoint/2010/main" val="23500165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P change attributes.png"/>
          <p:cNvPicPr>
            <a:picLocks noGrp="1" noChangeAspect="1"/>
          </p:cNvPicPr>
          <p:nvPr>
            <p:ph idx="1"/>
          </p:nvPr>
        </p:nvPicPr>
        <p:blipFill>
          <a:blip r:embed="rId2">
            <a:extLst>
              <a:ext uri="{28A0092B-C50C-407E-A947-70E740481C1C}">
                <a14:useLocalDpi xmlns:a14="http://schemas.microsoft.com/office/drawing/2010/main" val="0"/>
              </a:ext>
            </a:extLst>
          </a:blip>
          <a:srcRect l="-17756" r="-17756"/>
          <a:stretch>
            <a:fillRect/>
          </a:stretch>
        </p:blipFill>
        <p:spPr>
          <a:xfrm>
            <a:off x="3073625" y="1129803"/>
            <a:ext cx="6349549" cy="5565518"/>
          </a:xfrm>
        </p:spPr>
      </p:pic>
      <p:sp>
        <p:nvSpPr>
          <p:cNvPr id="6" name="Text Placeholder 5"/>
          <p:cNvSpPr>
            <a:spLocks noGrp="1"/>
          </p:cNvSpPr>
          <p:nvPr>
            <p:ph type="body" sz="half" idx="2"/>
          </p:nvPr>
        </p:nvSpPr>
        <p:spPr>
          <a:xfrm>
            <a:off x="457200" y="1587038"/>
            <a:ext cx="3008313" cy="3352456"/>
          </a:xfrm>
        </p:spPr>
        <p:txBody>
          <a:bodyPr/>
          <a:lstStyle/>
          <a:p>
            <a:r>
              <a:rPr lang="en-US" dirty="0" smtClean="0"/>
              <a:t>The object’s attributes can also be changed. Notice the differences between this sphere and the one on the first slide.  </a:t>
            </a:r>
            <a:endParaRPr lang="en-US" dirty="0" smtClean="0"/>
          </a:p>
          <a:p>
            <a:endParaRPr lang="en-US" dirty="0"/>
          </a:p>
          <a:p>
            <a:r>
              <a:rPr lang="en-US" dirty="0" smtClean="0"/>
              <a:t>In </a:t>
            </a:r>
            <a:r>
              <a:rPr lang="en-US" dirty="0" smtClean="0"/>
              <a:t>this example, the position of the center of the circle is moved to (1, 2, 0), the radius of the circle is changed to 0.5 and the color is changed to blue. </a:t>
            </a:r>
            <a:endParaRPr lang="en-US" dirty="0"/>
          </a:p>
        </p:txBody>
      </p:sp>
      <p:sp>
        <p:nvSpPr>
          <p:cNvPr id="2" name="Title 1"/>
          <p:cNvSpPr>
            <a:spLocks noGrp="1"/>
          </p:cNvSpPr>
          <p:nvPr>
            <p:ph type="title"/>
          </p:nvPr>
        </p:nvSpPr>
        <p:spPr/>
        <p:txBody>
          <a:bodyPr/>
          <a:lstStyle/>
          <a:p>
            <a:r>
              <a:rPr lang="en-US" dirty="0" smtClean="0"/>
              <a:t>Changing object attributes</a:t>
            </a:r>
            <a:endParaRPr lang="en-US" dirty="0"/>
          </a:p>
        </p:txBody>
      </p:sp>
    </p:spTree>
    <p:extLst>
      <p:ext uri="{BB962C8B-B14F-4D97-AF65-F5344CB8AC3E}">
        <p14:creationId xmlns:p14="http://schemas.microsoft.com/office/powerpoint/2010/main" val="6212372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924800" cy="1371600"/>
          </a:xfrm>
        </p:spPr>
        <p:txBody>
          <a:bodyPr>
            <a:normAutofit/>
          </a:bodyPr>
          <a:lstStyle/>
          <a:p>
            <a:pPr algn="ctr"/>
            <a:r>
              <a:rPr lang="en-US" dirty="0" smtClean="0"/>
              <a:t>Different objects have different attributes</a:t>
            </a:r>
            <a:endParaRPr lang="en-US" dirty="0"/>
          </a:p>
        </p:txBody>
      </p:sp>
      <p:pic>
        <p:nvPicPr>
          <p:cNvPr id="7" name="Content Placeholder 6" descr="arrow.png"/>
          <p:cNvPicPr>
            <a:picLocks noGrp="1" noChangeAspect="1"/>
          </p:cNvPicPr>
          <p:nvPr>
            <p:ph sz="half" idx="1"/>
          </p:nvPr>
        </p:nvPicPr>
        <p:blipFill>
          <a:blip r:embed="rId3">
            <a:extLst>
              <a:ext uri="{28A0092B-C50C-407E-A947-70E740481C1C}">
                <a14:useLocalDpi xmlns:a14="http://schemas.microsoft.com/office/drawing/2010/main" val="0"/>
              </a:ext>
            </a:extLst>
          </a:blip>
          <a:srcRect t="-4500" b="-4500"/>
          <a:stretch>
            <a:fillRect/>
          </a:stretch>
        </p:blipFill>
        <p:spPr>
          <a:xfrm>
            <a:off x="457200" y="2332037"/>
            <a:ext cx="3715114" cy="4645522"/>
          </a:xfrm>
        </p:spPr>
      </p:pic>
      <p:pic>
        <p:nvPicPr>
          <p:cNvPr id="8" name="Content Placeholder 7" descr="box.png"/>
          <p:cNvPicPr>
            <a:picLocks noGrp="1" noChangeAspect="1"/>
          </p:cNvPicPr>
          <p:nvPr>
            <p:ph sz="half" idx="2"/>
          </p:nvPr>
        </p:nvPicPr>
        <p:blipFill>
          <a:blip r:embed="rId4">
            <a:extLst>
              <a:ext uri="{28A0092B-C50C-407E-A947-70E740481C1C}">
                <a14:useLocalDpi xmlns:a14="http://schemas.microsoft.com/office/drawing/2010/main" val="0"/>
              </a:ext>
            </a:extLst>
          </a:blip>
          <a:srcRect l="-185" r="-185"/>
          <a:stretch>
            <a:fillRect/>
          </a:stretch>
        </p:blipFill>
        <p:spPr>
          <a:xfrm>
            <a:off x="4294967" y="2332037"/>
            <a:ext cx="3898900" cy="4525963"/>
          </a:xfrm>
        </p:spPr>
      </p:pic>
      <p:sp>
        <p:nvSpPr>
          <p:cNvPr id="9" name="Line Callout 3 (No Border) 8"/>
          <p:cNvSpPr/>
          <p:nvPr/>
        </p:nvSpPr>
        <p:spPr>
          <a:xfrm>
            <a:off x="568998" y="1411192"/>
            <a:ext cx="3177965" cy="1113273"/>
          </a:xfrm>
          <a:prstGeom prst="callout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position of an arrow specifies its starting point rather than its center. It also has an axis attribute that determines the direction in which it points. </a:t>
            </a:r>
            <a:endParaRPr lang="en-US" sz="1400" dirty="0"/>
          </a:p>
        </p:txBody>
      </p:sp>
      <p:sp>
        <p:nvSpPr>
          <p:cNvPr id="10" name="Line Callout 3 (No Border) 9"/>
          <p:cNvSpPr/>
          <p:nvPr/>
        </p:nvSpPr>
        <p:spPr>
          <a:xfrm>
            <a:off x="4414835" y="1527685"/>
            <a:ext cx="3779032" cy="807719"/>
          </a:xfrm>
          <a:prstGeom prst="callout3">
            <a:avLst>
              <a:gd name="adj1" fmla="val 18750"/>
              <a:gd name="adj2" fmla="val -3355"/>
              <a:gd name="adj3" fmla="val 18750"/>
              <a:gd name="adj4" fmla="val -13348"/>
              <a:gd name="adj5" fmla="val 105824"/>
              <a:gd name="adj6" fmla="val -12933"/>
              <a:gd name="adj7" fmla="val 124611"/>
              <a:gd name="adj8" fmla="val -21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Like the circle, the position refers to the center of the shape. The box also allows one to specify its length, width and height. </a:t>
            </a:r>
            <a:endParaRPr lang="en-US" sz="1400" dirty="0"/>
          </a:p>
        </p:txBody>
      </p:sp>
    </p:spTree>
    <p:extLst>
      <p:ext uri="{BB962C8B-B14F-4D97-AF65-F5344CB8AC3E}">
        <p14:creationId xmlns:p14="http://schemas.microsoft.com/office/powerpoint/2010/main" val="32016899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Moving the objects</a:t>
            </a:r>
            <a:endParaRPr lang="en-US" dirty="0"/>
          </a:p>
        </p:txBody>
      </p:sp>
      <p:sp>
        <p:nvSpPr>
          <p:cNvPr id="6" name="Content Placeholder 5"/>
          <p:cNvSpPr>
            <a:spLocks noGrp="1"/>
          </p:cNvSpPr>
          <p:nvPr>
            <p:ph idx="1"/>
          </p:nvPr>
        </p:nvSpPr>
        <p:spPr/>
        <p:txBody>
          <a:bodyPr/>
          <a:lstStyle/>
          <a:p>
            <a:pPr marL="342900" indent="-342900">
              <a:buFont typeface="Arial"/>
              <a:buChar char="•"/>
            </a:pPr>
            <a:r>
              <a:rPr lang="en-US" dirty="0" smtClean="0"/>
              <a:t>Without motion, the shapes and 3D objects created don’t serve too much of a purpose. </a:t>
            </a:r>
          </a:p>
          <a:p>
            <a:pPr marL="342900" indent="-342900">
              <a:buFont typeface="Arial"/>
              <a:buChar char="•"/>
            </a:pPr>
            <a:r>
              <a:rPr lang="en-US" dirty="0" smtClean="0"/>
              <a:t>BUT DON’T WORRY… visual python also allows one to set these objects into motion and create animation!</a:t>
            </a:r>
          </a:p>
        </p:txBody>
      </p:sp>
      <p:pic>
        <p:nvPicPr>
          <p:cNvPr id="7" name="ang_mom_no_grav.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06558" y="3410439"/>
            <a:ext cx="3425766" cy="3384983"/>
          </a:xfrm>
          <a:prstGeom prst="rect">
            <a:avLst/>
          </a:prstGeom>
        </p:spPr>
      </p:pic>
    </p:spTree>
    <p:extLst>
      <p:ext uri="{BB962C8B-B14F-4D97-AF65-F5344CB8AC3E}">
        <p14:creationId xmlns:p14="http://schemas.microsoft.com/office/powerpoint/2010/main" val="225657079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ball movement.png"/>
          <p:cNvPicPr>
            <a:picLocks noGrp="1" noChangeAspect="1"/>
          </p:cNvPicPr>
          <p:nvPr>
            <p:ph idx="1"/>
          </p:nvPr>
        </p:nvPicPr>
        <p:blipFill>
          <a:blip r:embed="rId2">
            <a:extLst>
              <a:ext uri="{28A0092B-C50C-407E-A947-70E740481C1C}">
                <a14:useLocalDpi xmlns:a14="http://schemas.microsoft.com/office/drawing/2010/main" val="0"/>
              </a:ext>
            </a:extLst>
          </a:blip>
          <a:srcRect t="-39558" b="-39558"/>
          <a:stretch>
            <a:fillRect/>
          </a:stretch>
        </p:blipFill>
        <p:spPr>
          <a:xfrm>
            <a:off x="3465513" y="1600199"/>
            <a:ext cx="5490888" cy="4812883"/>
          </a:xfrm>
        </p:spPr>
      </p:pic>
      <p:sp>
        <p:nvSpPr>
          <p:cNvPr id="6" name="Text Placeholder 5"/>
          <p:cNvSpPr>
            <a:spLocks noGrp="1"/>
          </p:cNvSpPr>
          <p:nvPr>
            <p:ph type="body" sz="half" idx="2"/>
          </p:nvPr>
        </p:nvSpPr>
        <p:spPr>
          <a:xfrm>
            <a:off x="457200" y="3183021"/>
            <a:ext cx="3008313" cy="2897738"/>
          </a:xfrm>
        </p:spPr>
        <p:txBody>
          <a:bodyPr/>
          <a:lstStyle/>
          <a:p>
            <a:r>
              <a:rPr lang="en-US" dirty="0" smtClean="0"/>
              <a:t>One can use a loop to continuously change the motion of an object, which therefore creates movement.</a:t>
            </a:r>
            <a:endParaRPr lang="en-US" dirty="0"/>
          </a:p>
        </p:txBody>
      </p:sp>
      <p:sp>
        <p:nvSpPr>
          <p:cNvPr id="2" name="Title 1"/>
          <p:cNvSpPr>
            <a:spLocks noGrp="1"/>
          </p:cNvSpPr>
          <p:nvPr>
            <p:ph type="title"/>
          </p:nvPr>
        </p:nvSpPr>
        <p:spPr/>
        <p:txBody>
          <a:bodyPr/>
          <a:lstStyle/>
          <a:p>
            <a:r>
              <a:rPr lang="en-US" dirty="0" smtClean="0"/>
              <a:t>Creating moving objects</a:t>
            </a:r>
            <a:endParaRPr lang="en-US" dirty="0"/>
          </a:p>
        </p:txBody>
      </p:sp>
    </p:spTree>
    <p:extLst>
      <p:ext uri="{BB962C8B-B14F-4D97-AF65-F5344CB8AC3E}">
        <p14:creationId xmlns:p14="http://schemas.microsoft.com/office/powerpoint/2010/main" val="33157419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1897</TotalTime>
  <Words>1168</Words>
  <Application>Microsoft Macintosh PowerPoint</Application>
  <PresentationFormat>On-screen Show (4:3)</PresentationFormat>
  <Paragraphs>115</Paragraphs>
  <Slides>25</Slides>
  <Notes>2</Notes>
  <HiddenSlides>0</HiddenSlides>
  <MMClips>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Essential</vt:lpstr>
      <vt:lpstr>Creating visual interfaces in python</vt:lpstr>
      <vt:lpstr>What is visual python?</vt:lpstr>
      <vt:lpstr>Creating shapes</vt:lpstr>
      <vt:lpstr>Other 3-D objects in python</vt:lpstr>
      <vt:lpstr>2-d shaped in the vpython library</vt:lpstr>
      <vt:lpstr>Changing object attributes</vt:lpstr>
      <vt:lpstr>Different objects have different attributes</vt:lpstr>
      <vt:lpstr>Moving the objects</vt:lpstr>
      <vt:lpstr>Creating moving objects</vt:lpstr>
      <vt:lpstr>Creating moving objects: running the program</vt:lpstr>
      <vt:lpstr>Relative object motion</vt:lpstr>
      <vt:lpstr>Relative object motion: running the program</vt:lpstr>
      <vt:lpstr>What isn’t in visual python?</vt:lpstr>
      <vt:lpstr>What is tk interface?</vt:lpstr>
      <vt:lpstr>Tk widgets</vt:lpstr>
      <vt:lpstr>Creating a plain window</vt:lpstr>
      <vt:lpstr>ADDING A BUTTON TO THE WINDOW</vt:lpstr>
      <vt:lpstr>Pressing the button</vt:lpstr>
      <vt:lpstr>Enlarging button window</vt:lpstr>
      <vt:lpstr>Enlarged window </vt:lpstr>
      <vt:lpstr>Object attributes</vt:lpstr>
      <vt:lpstr>Adding an entry box to the window</vt:lpstr>
      <vt:lpstr>using the two together</vt:lpstr>
      <vt:lpstr>outcome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visual interfaces in python</dc:title>
  <dc:creator>Chase Fortier</dc:creator>
  <cp:lastModifiedBy>Chase Fortier</cp:lastModifiedBy>
  <cp:revision>55</cp:revision>
  <dcterms:created xsi:type="dcterms:W3CDTF">2015-10-27T03:38:05Z</dcterms:created>
  <dcterms:modified xsi:type="dcterms:W3CDTF">2015-11-04T19:02:07Z</dcterms:modified>
</cp:coreProperties>
</file>