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8"/>
  </p:notesMasterIdLst>
  <p:sldIdLst>
    <p:sldId id="256" r:id="rId2"/>
    <p:sldId id="257" r:id="rId3"/>
    <p:sldId id="258" r:id="rId4"/>
    <p:sldId id="259" r:id="rId5"/>
    <p:sldId id="260" r:id="rId6"/>
    <p:sldId id="279" r:id="rId7"/>
    <p:sldId id="261" r:id="rId8"/>
    <p:sldId id="262" r:id="rId9"/>
    <p:sldId id="263" r:id="rId10"/>
    <p:sldId id="264" r:id="rId11"/>
    <p:sldId id="267" r:id="rId12"/>
    <p:sldId id="266" r:id="rId13"/>
    <p:sldId id="265" r:id="rId14"/>
    <p:sldId id="269" r:id="rId15"/>
    <p:sldId id="291" r:id="rId16"/>
    <p:sldId id="272" r:id="rId17"/>
    <p:sldId id="283" r:id="rId18"/>
    <p:sldId id="270" r:id="rId19"/>
    <p:sldId id="271" r:id="rId20"/>
    <p:sldId id="273" r:id="rId21"/>
    <p:sldId id="282" r:id="rId22"/>
    <p:sldId id="284" r:id="rId23"/>
    <p:sldId id="274" r:id="rId24"/>
    <p:sldId id="281" r:id="rId25"/>
    <p:sldId id="285" r:id="rId26"/>
    <p:sldId id="290" r:id="rId27"/>
    <p:sldId id="275" r:id="rId28"/>
    <p:sldId id="288" r:id="rId29"/>
    <p:sldId id="286" r:id="rId30"/>
    <p:sldId id="289" r:id="rId31"/>
    <p:sldId id="277" r:id="rId32"/>
    <p:sldId id="287" r:id="rId33"/>
    <p:sldId id="278" r:id="rId34"/>
    <p:sldId id="276" r:id="rId35"/>
    <p:sldId id="268" r:id="rId36"/>
    <p:sldId id="28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p:normalViewPr>
  <p:slideViewPr>
    <p:cSldViewPr snapToGrid="0">
      <p:cViewPr>
        <p:scale>
          <a:sx n="75" d="100"/>
          <a:sy n="75" d="100"/>
        </p:scale>
        <p:origin x="840"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0F103-1D11-4CF9-AC2A-39942C7E8E28}" type="datetimeFigureOut">
              <a:rPr lang="en-US" smtClean="0"/>
              <a:t>11/29/2015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01A00-0C90-4C6E-91F4-525414DC042D}" type="slidenum">
              <a:rPr lang="en-US" smtClean="0"/>
              <a:t>‹#›</a:t>
            </a:fld>
            <a:endParaRPr lang="en-US"/>
          </a:p>
        </p:txBody>
      </p:sp>
    </p:spTree>
    <p:extLst>
      <p:ext uri="{BB962C8B-B14F-4D97-AF65-F5344CB8AC3E}">
        <p14:creationId xmlns:p14="http://schemas.microsoft.com/office/powerpoint/2010/main" val="101203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01A00-0C90-4C6E-91F4-525414DC042D}" type="slidenum">
              <a:rPr lang="en-US" smtClean="0"/>
              <a:t>2</a:t>
            </a:fld>
            <a:endParaRPr lang="en-US"/>
          </a:p>
        </p:txBody>
      </p:sp>
    </p:spTree>
    <p:extLst>
      <p:ext uri="{BB962C8B-B14F-4D97-AF65-F5344CB8AC3E}">
        <p14:creationId xmlns:p14="http://schemas.microsoft.com/office/powerpoint/2010/main" val="330543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B-money was only a small step in the right direction. It was just a personal project.</a:t>
            </a:r>
            <a:endParaRPr lang="en-US" dirty="0"/>
          </a:p>
        </p:txBody>
      </p:sp>
      <p:sp>
        <p:nvSpPr>
          <p:cNvPr id="4" name="Slide Number Placeholder 3"/>
          <p:cNvSpPr>
            <a:spLocks noGrp="1"/>
          </p:cNvSpPr>
          <p:nvPr>
            <p:ph type="sldNum" sz="quarter" idx="10"/>
          </p:nvPr>
        </p:nvSpPr>
        <p:spPr/>
        <p:txBody>
          <a:bodyPr/>
          <a:lstStyle/>
          <a:p>
            <a:fld id="{40001A00-0C90-4C6E-91F4-525414DC042D}" type="slidenum">
              <a:rPr lang="en-US" smtClean="0"/>
              <a:t>7</a:t>
            </a:fld>
            <a:endParaRPr lang="en-US"/>
          </a:p>
        </p:txBody>
      </p:sp>
    </p:spTree>
    <p:extLst>
      <p:ext uri="{BB962C8B-B14F-4D97-AF65-F5344CB8AC3E}">
        <p14:creationId xmlns:p14="http://schemas.microsoft.com/office/powerpoint/2010/main" val="3916261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001A00-0C90-4C6E-91F4-525414DC042D}" type="slidenum">
              <a:rPr lang="en-US" smtClean="0"/>
              <a:t>8</a:t>
            </a:fld>
            <a:endParaRPr lang="en-US"/>
          </a:p>
        </p:txBody>
      </p:sp>
    </p:spTree>
    <p:extLst>
      <p:ext uri="{BB962C8B-B14F-4D97-AF65-F5344CB8AC3E}">
        <p14:creationId xmlns:p14="http://schemas.microsoft.com/office/powerpoint/2010/main" val="2242877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almost impossible</a:t>
            </a:r>
            <a:r>
              <a:rPr lang="en-US" baseline="0" dirty="0" smtClean="0"/>
              <a:t> to create a signing key from just a public key.</a:t>
            </a:r>
          </a:p>
          <a:p>
            <a:r>
              <a:rPr lang="en-US" baseline="0" dirty="0" smtClean="0"/>
              <a:t>This is the </a:t>
            </a:r>
            <a:r>
              <a:rPr lang="en-US" baseline="0" dirty="0" err="1" smtClean="0"/>
              <a:t>anologue</a:t>
            </a:r>
            <a:r>
              <a:rPr lang="en-US" baseline="0" dirty="0" smtClean="0"/>
              <a:t> of signing something with a handwritten signature.</a:t>
            </a:r>
            <a:endParaRPr lang="en-US" dirty="0"/>
          </a:p>
        </p:txBody>
      </p:sp>
      <p:sp>
        <p:nvSpPr>
          <p:cNvPr id="4" name="Slide Number Placeholder 3"/>
          <p:cNvSpPr>
            <a:spLocks noGrp="1"/>
          </p:cNvSpPr>
          <p:nvPr>
            <p:ph type="sldNum" sz="quarter" idx="10"/>
          </p:nvPr>
        </p:nvSpPr>
        <p:spPr/>
        <p:txBody>
          <a:bodyPr/>
          <a:lstStyle/>
          <a:p>
            <a:fld id="{40001A00-0C90-4C6E-91F4-525414DC042D}" type="slidenum">
              <a:rPr lang="en-US" smtClean="0"/>
              <a:t>17</a:t>
            </a:fld>
            <a:endParaRPr lang="en-US"/>
          </a:p>
        </p:txBody>
      </p:sp>
    </p:spTree>
    <p:extLst>
      <p:ext uri="{BB962C8B-B14F-4D97-AF65-F5344CB8AC3E}">
        <p14:creationId xmlns:p14="http://schemas.microsoft.com/office/powerpoint/2010/main" val="2742841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F7C6CC-8BB3-4438-BEBD-1F8B3044C72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9E5ED-7D72-4776-B05E-9F24B2F9DF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88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F7C6CC-8BB3-4438-BEBD-1F8B3044C72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9E5ED-7D72-4776-B05E-9F24B2F9DF2C}" type="slidenum">
              <a:rPr lang="en-US" smtClean="0"/>
              <a:t>‹#›</a:t>
            </a:fld>
            <a:endParaRPr lang="en-US"/>
          </a:p>
        </p:txBody>
      </p:sp>
    </p:spTree>
    <p:extLst>
      <p:ext uri="{BB962C8B-B14F-4D97-AF65-F5344CB8AC3E}">
        <p14:creationId xmlns:p14="http://schemas.microsoft.com/office/powerpoint/2010/main" val="18204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F7C6CC-8BB3-4438-BEBD-1F8B3044C72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9E5ED-7D72-4776-B05E-9F24B2F9DF2C}" type="slidenum">
              <a:rPr lang="en-US" smtClean="0"/>
              <a:t>‹#›</a:t>
            </a:fld>
            <a:endParaRPr lang="en-US"/>
          </a:p>
        </p:txBody>
      </p:sp>
    </p:spTree>
    <p:extLst>
      <p:ext uri="{BB962C8B-B14F-4D97-AF65-F5344CB8AC3E}">
        <p14:creationId xmlns:p14="http://schemas.microsoft.com/office/powerpoint/2010/main" val="309947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F7C6CC-8BB3-4438-BEBD-1F8B3044C72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9E5ED-7D72-4776-B05E-9F24B2F9DF2C}" type="slidenum">
              <a:rPr lang="en-US" smtClean="0"/>
              <a:t>‹#›</a:t>
            </a:fld>
            <a:endParaRPr lang="en-US"/>
          </a:p>
        </p:txBody>
      </p:sp>
    </p:spTree>
    <p:extLst>
      <p:ext uri="{BB962C8B-B14F-4D97-AF65-F5344CB8AC3E}">
        <p14:creationId xmlns:p14="http://schemas.microsoft.com/office/powerpoint/2010/main" val="101709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F7C6CC-8BB3-4438-BEBD-1F8B3044C727}"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9E5ED-7D72-4776-B05E-9F24B2F9DF2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19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F7C6CC-8BB3-4438-BEBD-1F8B3044C727}"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9E5ED-7D72-4776-B05E-9F24B2F9DF2C}" type="slidenum">
              <a:rPr lang="en-US" smtClean="0"/>
              <a:t>‹#›</a:t>
            </a:fld>
            <a:endParaRPr lang="en-US"/>
          </a:p>
        </p:txBody>
      </p:sp>
    </p:spTree>
    <p:extLst>
      <p:ext uri="{BB962C8B-B14F-4D97-AF65-F5344CB8AC3E}">
        <p14:creationId xmlns:p14="http://schemas.microsoft.com/office/powerpoint/2010/main" val="143721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F7C6CC-8BB3-4438-BEBD-1F8B3044C727}" type="datetimeFigureOut">
              <a:rPr lang="en-US" smtClean="0"/>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9E5ED-7D72-4776-B05E-9F24B2F9DF2C}" type="slidenum">
              <a:rPr lang="en-US" smtClean="0"/>
              <a:t>‹#›</a:t>
            </a:fld>
            <a:endParaRPr lang="en-US"/>
          </a:p>
        </p:txBody>
      </p:sp>
    </p:spTree>
    <p:extLst>
      <p:ext uri="{BB962C8B-B14F-4D97-AF65-F5344CB8AC3E}">
        <p14:creationId xmlns:p14="http://schemas.microsoft.com/office/powerpoint/2010/main" val="1595235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F7C6CC-8BB3-4438-BEBD-1F8B3044C727}" type="datetimeFigureOut">
              <a:rPr lang="en-US" smtClean="0"/>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9E5ED-7D72-4776-B05E-9F24B2F9DF2C}" type="slidenum">
              <a:rPr lang="en-US" smtClean="0"/>
              <a:t>‹#›</a:t>
            </a:fld>
            <a:endParaRPr lang="en-US"/>
          </a:p>
        </p:txBody>
      </p:sp>
    </p:spTree>
    <p:extLst>
      <p:ext uri="{BB962C8B-B14F-4D97-AF65-F5344CB8AC3E}">
        <p14:creationId xmlns:p14="http://schemas.microsoft.com/office/powerpoint/2010/main" val="268111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F7C6CC-8BB3-4438-BEBD-1F8B3044C727}" type="datetimeFigureOut">
              <a:rPr lang="en-US" smtClean="0"/>
              <a:t>11/29/2015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D9E5ED-7D72-4776-B05E-9F24B2F9DF2C}" type="slidenum">
              <a:rPr lang="en-US" smtClean="0"/>
              <a:t>‹#›</a:t>
            </a:fld>
            <a:endParaRPr lang="en-US"/>
          </a:p>
        </p:txBody>
      </p:sp>
    </p:spTree>
    <p:extLst>
      <p:ext uri="{BB962C8B-B14F-4D97-AF65-F5344CB8AC3E}">
        <p14:creationId xmlns:p14="http://schemas.microsoft.com/office/powerpoint/2010/main" val="423872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F7C6CC-8BB3-4438-BEBD-1F8B3044C727}" type="datetimeFigureOut">
              <a:rPr lang="en-US" smtClean="0"/>
              <a:t>11/29/2015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D9E5ED-7D72-4776-B05E-9F24B2F9DF2C}" type="slidenum">
              <a:rPr lang="en-US" smtClean="0"/>
              <a:t>‹#›</a:t>
            </a:fld>
            <a:endParaRPr lang="en-US"/>
          </a:p>
        </p:txBody>
      </p:sp>
    </p:spTree>
    <p:extLst>
      <p:ext uri="{BB962C8B-B14F-4D97-AF65-F5344CB8AC3E}">
        <p14:creationId xmlns:p14="http://schemas.microsoft.com/office/powerpoint/2010/main" val="424269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F7C6CC-8BB3-4438-BEBD-1F8B3044C727}"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9E5ED-7D72-4776-B05E-9F24B2F9DF2C}" type="slidenum">
              <a:rPr lang="en-US" smtClean="0"/>
              <a:t>‹#›</a:t>
            </a:fld>
            <a:endParaRPr lang="en-US"/>
          </a:p>
        </p:txBody>
      </p:sp>
    </p:spTree>
    <p:extLst>
      <p:ext uri="{BB962C8B-B14F-4D97-AF65-F5344CB8AC3E}">
        <p14:creationId xmlns:p14="http://schemas.microsoft.com/office/powerpoint/2010/main" val="159351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F7C6CC-8BB3-4438-BEBD-1F8B3044C727}" type="datetimeFigureOut">
              <a:rPr lang="en-US" smtClean="0"/>
              <a:t>11/29/2015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D9E5ED-7D72-4776-B05E-9F24B2F9DF2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68182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s4g1XFU8Gto"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GmOzih6I1z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uSV0PmnxWg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Bitcoins &amp; Cryptocurrency</a:t>
            </a:r>
            <a:endParaRPr lang="en-US" dirty="0"/>
          </a:p>
        </p:txBody>
      </p:sp>
      <p:sp>
        <p:nvSpPr>
          <p:cNvPr id="3" name="Subtitle 2"/>
          <p:cNvSpPr>
            <a:spLocks noGrp="1"/>
          </p:cNvSpPr>
          <p:nvPr>
            <p:ph type="subTitle" idx="1"/>
          </p:nvPr>
        </p:nvSpPr>
        <p:spPr/>
        <p:txBody>
          <a:bodyPr/>
          <a:lstStyle/>
          <a:p>
            <a:r>
              <a:rPr lang="en-US" dirty="0" smtClean="0"/>
              <a:t>By: Alec Vtorov</a:t>
            </a:r>
          </a:p>
          <a:p>
            <a:r>
              <a:rPr lang="en-US" dirty="0" smtClean="0"/>
              <a:t>COMP 89H</a:t>
            </a:r>
            <a:endParaRPr lang="en-US" dirty="0"/>
          </a:p>
        </p:txBody>
      </p:sp>
      <p:pic>
        <p:nvPicPr>
          <p:cNvPr id="1026" name="Picture 2" descr="File:Bitcoin logo.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505" y="758952"/>
            <a:ext cx="292417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7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Cryptocurrency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It took until 2008 for there to be another attempt at creating virtual money and cryptocurrencies.</a:t>
            </a:r>
          </a:p>
          <a:p>
            <a:pPr>
              <a:buFont typeface="Wingdings" panose="05000000000000000000" pitchFamily="2" charset="2"/>
              <a:buChar char="§"/>
            </a:pPr>
            <a:r>
              <a:rPr lang="en-US" dirty="0" smtClean="0"/>
              <a:t>A man from Japan who wrote under </a:t>
            </a:r>
            <a:r>
              <a:rPr lang="en-US" dirty="0"/>
              <a:t>the name of </a:t>
            </a:r>
            <a:r>
              <a:rPr lang="en-US" dirty="0" smtClean="0"/>
              <a:t>“Satoshi </a:t>
            </a:r>
            <a:r>
              <a:rPr lang="en-US" dirty="0" err="1" smtClean="0"/>
              <a:t>Nakamoto</a:t>
            </a:r>
            <a:r>
              <a:rPr lang="en-US" dirty="0" smtClean="0"/>
              <a:t>” announced his proposal for a new cryptocurrency known as </a:t>
            </a:r>
            <a:r>
              <a:rPr lang="en-US" b="1" dirty="0" smtClean="0"/>
              <a:t>Bitcoin</a:t>
            </a:r>
            <a:r>
              <a:rPr lang="en-US" dirty="0" smtClean="0"/>
              <a:t>.</a:t>
            </a:r>
          </a:p>
          <a:p>
            <a:pPr>
              <a:buFont typeface="Wingdings" panose="05000000000000000000" pitchFamily="2" charset="2"/>
              <a:buChar char="§"/>
            </a:pPr>
            <a:r>
              <a:rPr lang="en-US" dirty="0" err="1" smtClean="0"/>
              <a:t>Nakamoto’s</a:t>
            </a:r>
            <a:r>
              <a:rPr lang="en-US" dirty="0" smtClean="0"/>
              <a:t> proposal stressed the importance of a chain of data that tracked all the transactions in this virtual economy.</a:t>
            </a:r>
          </a:p>
          <a:p>
            <a:pPr>
              <a:buFont typeface="Wingdings" panose="05000000000000000000" pitchFamily="2" charset="2"/>
              <a:buChar char="§"/>
            </a:pPr>
            <a:r>
              <a:rPr lang="en-US" dirty="0" smtClean="0"/>
              <a:t>This virtual ledger became known as the </a:t>
            </a:r>
            <a:r>
              <a:rPr lang="en-US" b="1" dirty="0" err="1" smtClean="0"/>
              <a:t>blockchain</a:t>
            </a:r>
            <a:r>
              <a:rPr lang="en-US" dirty="0" smtClean="0"/>
              <a:t>.</a:t>
            </a:r>
          </a:p>
          <a:p>
            <a:pPr>
              <a:buFont typeface="Wingdings" panose="05000000000000000000" pitchFamily="2" charset="2"/>
              <a:buChar char="§"/>
            </a:pPr>
            <a:r>
              <a:rPr lang="en-US" dirty="0" smtClean="0"/>
              <a:t>His proposal was implemented in 2009 and the open source </a:t>
            </a:r>
            <a:r>
              <a:rPr lang="en-US" dirty="0" smtClean="0"/>
              <a:t>was</a:t>
            </a:r>
          </a:p>
          <a:p>
            <a:pPr marL="201168" lvl="1" indent="0">
              <a:buNone/>
            </a:pPr>
            <a:r>
              <a:rPr lang="en-US" dirty="0" smtClean="0"/>
              <a:t>released</a:t>
            </a:r>
            <a:r>
              <a:rPr lang="en-US" dirty="0" smtClean="0"/>
              <a:t>.</a:t>
            </a:r>
            <a:endParaRPr lang="en-US" dirty="0"/>
          </a:p>
        </p:txBody>
      </p:sp>
      <p:pic>
        <p:nvPicPr>
          <p:cNvPr id="2050" name="Picture 2" descr="http://www.industrytap.com/wp-content/uploads/2014/03/Satoshi-Nakamoto-AP-e1394636850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6639" y="4153979"/>
            <a:ext cx="3605361" cy="2704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47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Overview</a:t>
            </a:r>
            <a:endParaRPr lang="en-US" dirty="0"/>
          </a:p>
        </p:txBody>
      </p:sp>
      <p:pic>
        <p:nvPicPr>
          <p:cNvPr id="4" name="s4g1XFU8Gto"/>
          <p:cNvPicPr>
            <a:picLocks noGrp="1" noRot="1" noChangeAspect="1"/>
          </p:cNvPicPr>
          <p:nvPr>
            <p:ph idx="1"/>
            <a:videoFile r:link="rId1"/>
          </p:nvPr>
        </p:nvPicPr>
        <p:blipFill>
          <a:blip r:embed="rId3"/>
          <a:stretch>
            <a:fillRect/>
          </a:stretch>
        </p:blipFill>
        <p:spPr>
          <a:xfrm>
            <a:off x="1985801" y="1737360"/>
            <a:ext cx="8281358" cy="4658264"/>
          </a:xfrm>
          <a:prstGeom prst="rect">
            <a:avLst/>
          </a:prstGeom>
        </p:spPr>
      </p:pic>
    </p:spTree>
    <p:extLst>
      <p:ext uri="{BB962C8B-B14F-4D97-AF65-F5344CB8AC3E}">
        <p14:creationId xmlns:p14="http://schemas.microsoft.com/office/powerpoint/2010/main" val="11195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235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Bitcoin Transaction</a:t>
            </a:r>
            <a:endParaRPr lang="en-US" dirty="0"/>
          </a:p>
        </p:txBody>
      </p:sp>
      <p:sp>
        <p:nvSpPr>
          <p:cNvPr id="3" name="Content Placeholder 2"/>
          <p:cNvSpPr>
            <a:spLocks noGrp="1"/>
          </p:cNvSpPr>
          <p:nvPr>
            <p:ph idx="1"/>
          </p:nvPr>
        </p:nvSpPr>
        <p:spPr>
          <a:xfrm>
            <a:off x="1017802" y="1845734"/>
            <a:ext cx="5300702" cy="4353898"/>
          </a:xfrm>
        </p:spPr>
        <p:txBody>
          <a:bodyPr/>
          <a:lstStyle/>
          <a:p>
            <a:pPr>
              <a:buFont typeface="Wingdings" panose="05000000000000000000" pitchFamily="2" charset="2"/>
              <a:buChar char="§"/>
            </a:pPr>
            <a:r>
              <a:rPr lang="en-US" dirty="0" smtClean="0"/>
              <a:t>All Bitcoin transactions start from a user’s “wallet”.</a:t>
            </a:r>
          </a:p>
          <a:p>
            <a:pPr>
              <a:buFont typeface="Wingdings" panose="05000000000000000000" pitchFamily="2" charset="2"/>
              <a:buChar char="§"/>
            </a:pPr>
            <a:r>
              <a:rPr lang="en-US" dirty="0" smtClean="0"/>
              <a:t>A wallet is a software or web application that manages a user’s Bitcoin balance and allows them to send and receive bitcoin from other users.</a:t>
            </a:r>
          </a:p>
          <a:p>
            <a:pPr lvl="1">
              <a:buFont typeface="Wingdings" panose="05000000000000000000" pitchFamily="2" charset="2"/>
              <a:buChar char="§"/>
            </a:pPr>
            <a:r>
              <a:rPr lang="en-US" dirty="0" smtClean="0"/>
              <a:t>First wallet program released in 2009 by </a:t>
            </a:r>
            <a:r>
              <a:rPr lang="en-US" dirty="0" err="1" smtClean="0"/>
              <a:t>Nakamoto</a:t>
            </a:r>
            <a:r>
              <a:rPr lang="en-US" dirty="0" smtClean="0"/>
              <a:t>  was open source and called </a:t>
            </a:r>
            <a:r>
              <a:rPr lang="en-US" dirty="0" err="1" smtClean="0"/>
              <a:t>bitcoind</a:t>
            </a:r>
            <a:r>
              <a:rPr lang="en-US" dirty="0" smtClean="0"/>
              <a:t>.</a:t>
            </a:r>
          </a:p>
          <a:p>
            <a:pPr>
              <a:buFont typeface="Wingdings" panose="05000000000000000000" pitchFamily="2" charset="2"/>
              <a:buChar char="§"/>
            </a:pPr>
            <a:r>
              <a:rPr lang="en-US" dirty="0" smtClean="0"/>
              <a:t> Every time a user attempts to view their balance or complete a transaction, the client must send out a transaction request to </a:t>
            </a:r>
            <a:r>
              <a:rPr lang="en-US" dirty="0" smtClean="0"/>
              <a:t>download an updated version of the </a:t>
            </a:r>
            <a:r>
              <a:rPr lang="en-US" dirty="0" smtClean="0"/>
              <a:t>block </a:t>
            </a:r>
            <a:r>
              <a:rPr lang="en-US" dirty="0" smtClean="0"/>
              <a:t>chain.</a:t>
            </a:r>
          </a:p>
          <a:p>
            <a:pPr>
              <a:buFont typeface="Wingdings" panose="05000000000000000000" pitchFamily="2" charset="2"/>
              <a:buChar char="§"/>
            </a:pPr>
            <a:endParaRPr lang="en-US" dirty="0"/>
          </a:p>
        </p:txBody>
      </p:sp>
      <p:pic>
        <p:nvPicPr>
          <p:cNvPr id="1026" name="Picture 2" descr="http://a.fsdn.com/con/app/proj/bitcoin/screenshots/3328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834" y="3638379"/>
            <a:ext cx="5584166" cy="32196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d/db/Bitcoin_paper_wallet_generated_at_bitaddress.jpg/220px-Bitcoin_paper_wallet_generated_at_bitadd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219" y="1542870"/>
            <a:ext cx="3719351" cy="199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84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altoidnerd.com/wp-content/uploads/2015/09/bitcoin_btc_wallet_qr_code_sticker_square-r670cf50e15a642748ba69c29f15f90ba_v9wf3_8byvr_5121-512x510.jpg"/>
          <p:cNvPicPr>
            <a:picLocks noChangeAspect="1" noChangeArrowheads="1"/>
          </p:cNvPicPr>
          <p:nvPr/>
        </p:nvPicPr>
        <p:blipFill rotWithShape="1">
          <a:blip r:embed="rId2">
            <a:extLst>
              <a:ext uri="{28A0092B-C50C-407E-A947-70E740481C1C}">
                <a14:useLocalDpi xmlns:a14="http://schemas.microsoft.com/office/drawing/2010/main" val="0"/>
              </a:ext>
            </a:extLst>
          </a:blip>
          <a:srcRect l="10400" t="9563" r="9311" b="10516"/>
          <a:stretch/>
        </p:blipFill>
        <p:spPr bwMode="auto">
          <a:xfrm>
            <a:off x="4692770" y="4295954"/>
            <a:ext cx="2035835" cy="2018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Starting a Bitcoin Transaction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A Bitcoin wallet doesn’t directly hold or store a user’s bitcoins but </a:t>
            </a:r>
            <a:r>
              <a:rPr lang="en-US" dirty="0"/>
              <a:t>in reality stores </a:t>
            </a:r>
            <a:r>
              <a:rPr lang="en-US" b="1" dirty="0" smtClean="0"/>
              <a:t>the digital credentials </a:t>
            </a:r>
            <a:r>
              <a:rPr lang="en-US" dirty="0" smtClean="0"/>
              <a:t>that allow you to access and spend </a:t>
            </a:r>
            <a:r>
              <a:rPr lang="en-US" dirty="0"/>
              <a:t>your bitcoin </a:t>
            </a:r>
            <a:r>
              <a:rPr lang="en-US" dirty="0" smtClean="0"/>
              <a:t>holdings from the block chain.</a:t>
            </a:r>
          </a:p>
          <a:p>
            <a:pPr>
              <a:buFont typeface="Wingdings" panose="05000000000000000000" pitchFamily="2" charset="2"/>
              <a:buChar char="§"/>
            </a:pPr>
            <a:r>
              <a:rPr lang="en-US" dirty="0" smtClean="0"/>
              <a:t>Wallets are comprised of addresses that each hold a balance of Bitcoins.</a:t>
            </a:r>
          </a:p>
          <a:p>
            <a:pPr>
              <a:buFont typeface="Wingdings" panose="05000000000000000000" pitchFamily="2" charset="2"/>
              <a:buChar char="§"/>
            </a:pPr>
            <a:r>
              <a:rPr lang="en-US" dirty="0" smtClean="0"/>
              <a:t>Addresses are strings of letters and numbers that are shared between users to complete transactions.</a:t>
            </a:r>
          </a:p>
          <a:p>
            <a:pPr lvl="1">
              <a:buFont typeface="Wingdings" panose="05000000000000000000" pitchFamily="2" charset="2"/>
              <a:buChar char="§"/>
            </a:pPr>
            <a:r>
              <a:rPr lang="en-US" dirty="0"/>
              <a:t>3J98t1WpEZ73CNmQviecrnyiWrnqRhWNLy </a:t>
            </a:r>
            <a:endParaRPr lang="en-US" dirty="0" smtClean="0"/>
          </a:p>
          <a:p>
            <a:pPr>
              <a:buFont typeface="Wingdings" panose="05000000000000000000" pitchFamily="2" charset="2"/>
              <a:buChar char="§"/>
            </a:pPr>
            <a:r>
              <a:rPr lang="en-US" dirty="0" smtClean="0"/>
              <a:t>Addresses can also be in the form of QR codes for more </a:t>
            </a:r>
            <a:r>
              <a:rPr lang="en-US" dirty="0" smtClean="0"/>
              <a:t>convenient</a:t>
            </a:r>
          </a:p>
          <a:p>
            <a:pPr marL="0" indent="0">
              <a:buNone/>
            </a:pPr>
            <a:r>
              <a:rPr lang="en-US" dirty="0" smtClean="0"/>
              <a:t> </a:t>
            </a:r>
            <a:r>
              <a:rPr lang="en-US" dirty="0" smtClean="0"/>
              <a:t>and faster transactions.</a:t>
            </a:r>
            <a:endParaRPr lang="en-US" dirty="0"/>
          </a:p>
          <a:p>
            <a:pPr lvl="1">
              <a:buFont typeface="Wingdings" panose="05000000000000000000" pitchFamily="2" charset="2"/>
              <a:buChar char="§"/>
            </a:pPr>
            <a:endParaRPr lang="en-US" dirty="0" smtClean="0"/>
          </a:p>
        </p:txBody>
      </p:sp>
      <p:pic>
        <p:nvPicPr>
          <p:cNvPr id="1026" name="Picture 2" descr="http://media.coindesk.com/2013/06/trezor-now-taking-pre-orders-for-its-hardware-bitcoin-walle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48" t="12529" r="27092" b="2834"/>
          <a:stretch/>
        </p:blipFill>
        <p:spPr bwMode="auto">
          <a:xfrm>
            <a:off x="8759952" y="3639312"/>
            <a:ext cx="2606040" cy="252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07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Bitcoin Transaction</a:t>
            </a:r>
            <a:endParaRPr lang="en-US" dirty="0"/>
          </a:p>
        </p:txBody>
      </p:sp>
      <p:pic>
        <p:nvPicPr>
          <p:cNvPr id="15362" name="Picture 2" descr="http://budgetsaresexy.com/images/bitcoin-transaction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7452" y="1960881"/>
            <a:ext cx="8291094" cy="450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8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Starting a Bitcoin Transaction</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Bitcoin uses </a:t>
            </a:r>
            <a:r>
              <a:rPr lang="en-US" b="1" dirty="0"/>
              <a:t>public-key cryptography</a:t>
            </a:r>
            <a:r>
              <a:rPr lang="en-US" dirty="0"/>
              <a:t> to build and maintain the security of wallets and transactions. </a:t>
            </a:r>
          </a:p>
          <a:p>
            <a:pPr lvl="1">
              <a:buFont typeface="Wingdings" panose="05000000000000000000" pitchFamily="2" charset="2"/>
              <a:buChar char="§"/>
            </a:pPr>
            <a:r>
              <a:rPr lang="en-US" dirty="0"/>
              <a:t>Public-key cryptography uses the combination of a private and public key to encrypt </a:t>
            </a:r>
            <a:r>
              <a:rPr lang="en-US" dirty="0" smtClean="0"/>
              <a:t>data</a:t>
            </a:r>
          </a:p>
          <a:p>
            <a:pPr>
              <a:buFont typeface="Wingdings" panose="05000000000000000000" pitchFamily="2" charset="2"/>
              <a:buChar char="§"/>
            </a:pPr>
            <a:r>
              <a:rPr lang="en-US" dirty="0" smtClean="0"/>
              <a:t>Each Bitcoin address has its own pair of private and public keys.</a:t>
            </a:r>
            <a:endParaRPr lang="en-US" dirty="0"/>
          </a:p>
          <a:p>
            <a:pPr>
              <a:buFont typeface="Wingdings" panose="05000000000000000000" pitchFamily="2" charset="2"/>
              <a:buChar char="§"/>
            </a:pPr>
            <a:r>
              <a:rPr lang="en-US" dirty="0"/>
              <a:t>For a user to send Bitcoins from their wallet, </a:t>
            </a:r>
            <a:r>
              <a:rPr lang="en-US" dirty="0" smtClean="0"/>
              <a:t>the user’s </a:t>
            </a:r>
            <a:r>
              <a:rPr lang="en-US" dirty="0"/>
              <a:t>wallet must digitally sign the transaction using the corresponding private key. The network then verifies the transaction by examining the private key with the public </a:t>
            </a:r>
            <a:r>
              <a:rPr lang="en-US" dirty="0" smtClean="0"/>
              <a:t>key before approving the transaction</a:t>
            </a:r>
            <a:r>
              <a:rPr lang="en-US" dirty="0" smtClean="0"/>
              <a:t>.</a:t>
            </a:r>
          </a:p>
          <a:p>
            <a:pPr>
              <a:buFont typeface="Wingdings" panose="05000000000000000000" pitchFamily="2" charset="2"/>
              <a:buChar char="§"/>
            </a:pPr>
            <a:r>
              <a:rPr lang="en-US" dirty="0" smtClean="0"/>
              <a:t>This results in bitcoin transactions being irreversible. </a:t>
            </a:r>
            <a:endParaRPr lang="en-US" dirty="0" smtClean="0"/>
          </a:p>
          <a:p>
            <a:pPr>
              <a:buFont typeface="Wingdings" panose="05000000000000000000" pitchFamily="2" charset="2"/>
              <a:buChar char="§"/>
            </a:pPr>
            <a:endParaRPr lang="en-US" dirty="0"/>
          </a:p>
          <a:p>
            <a:endParaRPr lang="en-US" dirty="0"/>
          </a:p>
        </p:txBody>
      </p:sp>
      <p:pic>
        <p:nvPicPr>
          <p:cNvPr id="14340" name="Picture 4" descr="https://3s1shj19s0di2dovmhkw15h1-wpengine.netdna-ssl.com/wp-content/uploads/2015/02/private-key-vs-public-key.png"/>
          <p:cNvPicPr>
            <a:picLocks noChangeAspect="1" noChangeArrowheads="1"/>
          </p:cNvPicPr>
          <p:nvPr/>
        </p:nvPicPr>
        <p:blipFill rotWithShape="1">
          <a:blip r:embed="rId2">
            <a:extLst>
              <a:ext uri="{28A0092B-C50C-407E-A947-70E740481C1C}">
                <a14:useLocalDpi xmlns:a14="http://schemas.microsoft.com/office/drawing/2010/main" val="0"/>
              </a:ext>
            </a:extLst>
          </a:blip>
          <a:srcRect b="9028"/>
          <a:stretch/>
        </p:blipFill>
        <p:spPr bwMode="auto">
          <a:xfrm>
            <a:off x="4238625" y="4759961"/>
            <a:ext cx="7953375" cy="221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28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Public-Key Cryptography</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US" sz="2400" dirty="0" smtClean="0"/>
              <a:t>So say Mark creates a new address in his bitcoin wallet:</a:t>
            </a:r>
          </a:p>
          <a:p>
            <a:pPr lvl="1">
              <a:buFont typeface="Wingdings" panose="05000000000000000000" pitchFamily="2" charset="2"/>
              <a:buChar char="§"/>
            </a:pPr>
            <a:r>
              <a:rPr lang="en-US" sz="2000" dirty="0" smtClean="0"/>
              <a:t>A private signing key and a public verification key is automatically created.	</a:t>
            </a:r>
            <a:endParaRPr lang="en-US" sz="2000" dirty="0"/>
          </a:p>
          <a:p>
            <a:pPr>
              <a:buFont typeface="Wingdings" panose="05000000000000000000" pitchFamily="2" charset="2"/>
              <a:buChar char="§"/>
            </a:pPr>
            <a:r>
              <a:rPr lang="en-US" sz="2400" dirty="0" smtClean="0"/>
              <a:t>When Mark decides to pay Jane for coffee with bitcoin in his wallet four things happen:</a:t>
            </a:r>
          </a:p>
          <a:p>
            <a:pPr lvl="1">
              <a:buFont typeface="Wingdings" panose="05000000000000000000" pitchFamily="2" charset="2"/>
              <a:buChar char="§"/>
            </a:pPr>
            <a:r>
              <a:rPr lang="en-US" sz="2000" dirty="0" smtClean="0"/>
              <a:t>A message with the transaction details is created.</a:t>
            </a:r>
          </a:p>
          <a:p>
            <a:pPr lvl="1">
              <a:buFont typeface="Wingdings" panose="05000000000000000000" pitchFamily="2" charset="2"/>
              <a:buChar char="§"/>
            </a:pPr>
            <a:r>
              <a:rPr lang="en-US" sz="2000" dirty="0" smtClean="0"/>
              <a:t>Jane’s public key is attached to the transaction.</a:t>
            </a:r>
          </a:p>
          <a:p>
            <a:pPr lvl="1">
              <a:buFont typeface="Wingdings" panose="05000000000000000000" pitchFamily="2" charset="2"/>
              <a:buChar char="§"/>
            </a:pPr>
            <a:r>
              <a:rPr lang="en-US" sz="2000" dirty="0" smtClean="0"/>
              <a:t>The transaction is signed by Marks private key using </a:t>
            </a:r>
            <a:r>
              <a:rPr lang="en-US" sz="2000" b="1" dirty="0" smtClean="0"/>
              <a:t>SHA-256 </a:t>
            </a:r>
            <a:r>
              <a:rPr lang="en-US" sz="2000" dirty="0" smtClean="0"/>
              <a:t>which is the hash function.</a:t>
            </a:r>
          </a:p>
          <a:p>
            <a:pPr lvl="1">
              <a:buFont typeface="Wingdings" panose="05000000000000000000" pitchFamily="2" charset="2"/>
              <a:buChar char="§"/>
            </a:pPr>
            <a:r>
              <a:rPr lang="en-US" sz="2000" dirty="0" smtClean="0"/>
              <a:t>The transaction is then sent to the network which publicly transfers the ownership of the coins.</a:t>
            </a:r>
          </a:p>
          <a:p>
            <a:pPr>
              <a:buFont typeface="Wingdings" panose="05000000000000000000" pitchFamily="2" charset="2"/>
              <a:buChar char="§"/>
            </a:pPr>
            <a:r>
              <a:rPr lang="en-US" sz="2400" dirty="0" smtClean="0"/>
              <a:t>Mark’s private key signature verifies that the transaction is authentic since any user can verify the legitimacy of the transaction.</a:t>
            </a:r>
          </a:p>
          <a:p>
            <a:pPr>
              <a:buFont typeface="Wingdings" panose="05000000000000000000" pitchFamily="2" charset="2"/>
              <a:buChar char="§"/>
            </a:pPr>
            <a:endParaRPr lang="en-US" dirty="0" smtClean="0"/>
          </a:p>
          <a:p>
            <a:pPr lvl="1">
              <a:buFont typeface="Wingdings" panose="05000000000000000000" pitchFamily="2" charset="2"/>
              <a:buChar char="§"/>
            </a:pPr>
            <a:endParaRPr lang="en-US" dirty="0" smtClean="0"/>
          </a:p>
        </p:txBody>
      </p:sp>
    </p:spTree>
    <p:extLst>
      <p:ext uri="{BB962C8B-B14F-4D97-AF65-F5344CB8AC3E}">
        <p14:creationId xmlns:p14="http://schemas.microsoft.com/office/powerpoint/2010/main" val="3468224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Simplified Chain of Ownership</a:t>
            </a:r>
            <a:endParaRPr lang="en-US" dirty="0"/>
          </a:p>
        </p:txBody>
      </p:sp>
      <p:pic>
        <p:nvPicPr>
          <p:cNvPr id="2050" name="Picture 2" descr="File:Bitcoin Transaction Visual.sv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8449" y="1737360"/>
            <a:ext cx="6916062" cy="434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02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a Bitcoin Transaction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All bitcoin transactions are independently verified by other computers in the network known as “miners”.</a:t>
            </a:r>
          </a:p>
          <a:p>
            <a:pPr>
              <a:buFont typeface="Wingdings" panose="05000000000000000000" pitchFamily="2" charset="2"/>
              <a:buChar char="§"/>
            </a:pPr>
            <a:r>
              <a:rPr lang="en-US" dirty="0" smtClean="0"/>
              <a:t>Miners are computers that run dedicated </a:t>
            </a:r>
            <a:r>
              <a:rPr lang="en-US" dirty="0"/>
              <a:t>software </a:t>
            </a:r>
            <a:r>
              <a:rPr lang="en-US" dirty="0" smtClean="0"/>
              <a:t>to </a:t>
            </a:r>
            <a:r>
              <a:rPr lang="en-US" dirty="0"/>
              <a:t>keep the block chain consistent, complete, and unalterable by repeatedly verifying and collecting newly broadcast transactions into a new group of transactions called a </a:t>
            </a:r>
            <a:r>
              <a:rPr lang="en-US" b="1" dirty="0"/>
              <a:t>block</a:t>
            </a:r>
            <a:r>
              <a:rPr lang="en-US" dirty="0" smtClean="0"/>
              <a:t>.</a:t>
            </a:r>
          </a:p>
          <a:p>
            <a:pPr>
              <a:buFont typeface="Wingdings" panose="05000000000000000000" pitchFamily="2" charset="2"/>
              <a:buChar char="§"/>
            </a:pPr>
            <a:r>
              <a:rPr lang="en-US" dirty="0" smtClean="0"/>
              <a:t>A block is a bundle of all the transactions that occurred in the last 10 minutes. </a:t>
            </a:r>
            <a:endParaRPr lang="en-US" dirty="0" smtClean="0"/>
          </a:p>
          <a:p>
            <a:pPr>
              <a:buFont typeface="Wingdings" panose="05000000000000000000" pitchFamily="2" charset="2"/>
              <a:buChar char="§"/>
            </a:pPr>
            <a:r>
              <a:rPr lang="en-US" dirty="0"/>
              <a:t>Mining creates trust by ensuring that transactions are only confirmed if enough computational power was devoted to the block that contains them. More blocks mean more computation, which means more trust. </a:t>
            </a:r>
            <a:endParaRPr lang="en-US" dirty="0" smtClean="0"/>
          </a:p>
          <a:p>
            <a:pPr>
              <a:buFont typeface="Wingdings" panose="05000000000000000000" pitchFamily="2" charset="2"/>
              <a:buChar char="§"/>
            </a:pPr>
            <a:r>
              <a:rPr lang="en-US" dirty="0" smtClean="0"/>
              <a:t>Before each block becomes accepted to be apart of the block chain, it must successfully complete a specific </a:t>
            </a:r>
            <a:r>
              <a:rPr lang="en-US" b="1" dirty="0" smtClean="0"/>
              <a:t>proof of work</a:t>
            </a:r>
            <a:r>
              <a:rPr lang="en-US" dirty="0" smtClean="0"/>
              <a:t>.</a:t>
            </a:r>
            <a:endParaRPr lang="en-US" dirty="0"/>
          </a:p>
        </p:txBody>
      </p:sp>
    </p:spTree>
    <p:extLst>
      <p:ext uri="{BB962C8B-B14F-4D97-AF65-F5344CB8AC3E}">
        <p14:creationId xmlns:p14="http://schemas.microsoft.com/office/powerpoint/2010/main" val="3516599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Cryptocurrency?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 medium of exchange that uses cryptography to secure transactions 	and control the creation of new units</a:t>
            </a:r>
            <a:r>
              <a:rPr lang="en-US" dirty="0" smtClean="0"/>
              <a:t>.</a:t>
            </a:r>
            <a:endParaRPr lang="en-US" sz="2400" dirty="0" smtClean="0"/>
          </a:p>
          <a:p>
            <a:pPr>
              <a:buFont typeface="Wingdings" panose="05000000000000000000" pitchFamily="2" charset="2"/>
              <a:buChar char="§"/>
            </a:pPr>
            <a:r>
              <a:rPr lang="en-US" sz="2400" dirty="0" smtClean="0"/>
              <a:t>Well, what is cryptography?</a:t>
            </a:r>
          </a:p>
          <a:p>
            <a:pPr>
              <a:buFont typeface="Wingdings" panose="05000000000000000000" pitchFamily="2" charset="2"/>
              <a:buChar char="§"/>
            </a:pPr>
            <a:r>
              <a:rPr lang="en-US" dirty="0" smtClean="0"/>
              <a:t>Cryptography is the practice of transforming data or information into an unreadable format in order to increase security so that only those with a proper secret key can read the unencrypted information.</a:t>
            </a:r>
            <a:endParaRPr lang="en-US" dirty="0"/>
          </a:p>
        </p:txBody>
      </p:sp>
      <p:sp>
        <p:nvSpPr>
          <p:cNvPr id="4" name="AutoShape 2" descr="data:image/jpeg;base64,/9j/4AAQSkZJRgABAQAAAQABAAD/2wCEAAkGBxQTEhUUExQWFRQVFxoYGRgXGBgXGBscGRcXGBgYGBcYICggGBwlHBwUITEhJSkrLi4uFx8zODMsNygtLisBCgoKDg0OGxAQGy4kICYwLCwtLCwsLCwsLCwsLCwsLCwsLCwsLCwsLCwsLCwsLCwsLCwsLCwsLCwsLCwsLCwsLP/AABEIAKgBLAMBIgACEQEDEQH/xAAbAAACAgMBAAAAAAAAAAAAAAADBAIFAAEGB//EAEQQAAIBAgQDBgQCCAMIAgMBAAECEQADBBIhMQVBURMiMmFxgQZCkaFSsRQjYnKCksHRM7LwB0NTY3Ois+GDkxYkwhX/xAAZAQADAQEBAAAAAAAAAAAAAAABAgMABAX/xAAsEQACAgEDAgQGAgMAAAAAAAAAAQIRIQMSMUHwBCJRYRMycZGh4bHRFIHx/9oADAMBAAIRAxEAPwDycLWEVKoM1SGNEUNqkJJgammk4e0iVLE7CQF/iNZtIyErVpmMKCf9daZtYAEwWJP4bYzH3Ow96tbHDs0q5joq6LHp83nNWWDtAEDKF+UgbSNRHkRNTlq1wOolRh+ESYFoDSZuNmP8q6ferjAcMIaGKwBsqBRrp5mrO1Y7y+4/rVlaw3eX0I/I1zz1WxkijHBZJBuXT3ZHej8gKatfDSArDXRv/vG6etX1zDQQf2WH5GrH9HiPJSfyqEtZlUjm7Pw+xAIv3lPqrf5lNCvcGvaa2bvlctCTqR4lIjSTMcq7a3hsqei/kKHgcLJJI8Og9ef+vM1P/Ikh1BM4HG/C1vIXuW3RiYiwTcA6MQ2pHkBz965+98OXGlsNcS/A8HguqOU23/vXsmKw2qr11PprP2zfak8ZwmzdU3byTytkSrgbDIywwZvLyqkPGSXPff1FloRZ4bdDq2VwysvJgQR7GpgzXqnF/h64LQN1VxKD5G0vpJgC3d/3h2EGJPOuOxfw6wc3LBNxFPftlct63zh7e5HmPpGtdun4mMznnpOJzj2jEwYrb4FwuYiF6+tOLfZrbySZIA18yaYweHzWoJiWJJ8lUmuiyG5or8NgMy5iwVZiTO8ToBWX8EqOAzEqQDKjXUaaGrRcGzWUCie8xP2A1oePsB7xAZQFAEsYGgA066zWsRybZWcSwio4CzEA6xOonlTq2lW6loIhnLJIk6gE76Uzxi5bgwysS4OkyFC5Yk+dau4yyLpuguzbgQANoEmZrXaJttoTQZEuuuhzhRHIamB7RQeIE9lakkk5jr6xRcPj1VCjWw/ezbkaxHKg4niBZlIVQE8KxI3nWd6KTsyjK+AlvCZ7SCYkuxP7ooNnCsbPdBJL8vIVu7xW4REwNoAA/IUmt1gIBIHrR2sKhMbv2sotq2hkk+UnnWXLSi4XLrEzAMn7UgZNaKmjsDs9yQykkknflW794GYB161BbROwJqGWjSGpWbN3QaDShs9NfoD8xHqRQTZ1gkCKCoycegIsagaPetRGszUFQQSaOB01yCrKKQIqKUA2QrK2alRMWjPUBr5AbmoosnUwNzTtmwDBYQh2j8z5+RqLdFErHeF2VyyoM9Tv/wCqtbVukLRKnUievIjlPl58quMIA3kRuDuPWuaT6jUaOHJEjxLqPPqPemXsyq3F5RPpP9P703h7NOYHDgMyHY94eh8Q+v8AmFRlIZI2ljwn9r8was7djvL7/lUcHhjkQEGVYA+xImrYWQHHIBWJ+wqEmUSFsTZ0X3/KnrlvUjrlX6kk/YUwuCz5WBGWJ9dQfyB+tSuqEuEtrHeAG5LDIigczo/57CpO6KRo1i9BA1Pij3hB7t/lNNYTD5VC/wCiTufrNAtWizwdSpzORtnI7qDyVf8A+TzprE3ezRnJAgQCdpOknyG9RfoUSor7qhnuFjFtYDE7QIhf4jBI9B81GW0Se0ud0KCVDaZBGrN+1H0GnUkmBwsgM4IVdVVtDO5u3P2tyBsvrsRB2xDf7oGVH/EI2c/sA6qOfi6UGFCoE/rbgIVdUUjXXTMV/G0wByBjcmqfiPCe3edUvjU3UjNbEd2yDs2kFgZHOJIi04hjgSIaBPcMZpOv6wKPGd8i89W2AID+jllysMtv/hzLNOpN5vmJ3KjSZktRi3HJnk85+IuGq8+FL8nK1tW7HEkfhgEi55CeerAEjkruMuglGLAjRlOkeRFe63YUSxCqNJOgk6ADqTyA1PKuE+JeFnENFxQl7U2bmQILqiTkcDwuByOsd78Sj0fD+K6S477/AEc2poJ5RwGc1DKTVu9iEKlMrhspGs6DWaLwRyHjSNSdByBO9ejZxt0Ua2STAEmmbnCbqqWKMANyRFWvDMOVvBmEQpf/ALTBqNhj2N4kkk5F1M7mT+VHcTlN9CuTg7m2bkrlAzeITHoNaBw/AdozAtlCqWJgmAPIb1ccIsk2ro5tkT+Zta1hMIV/SUtyxAyDqZbX8qO4RzeUIX+G2+ya4lwtlIB7uUa9JNSwmFsvZdgr5kSSSREkwIAot+w1rDZHGVnuTBiYC7/Wm+H4Nbdp1e7aBcp84PdBlpis3gnKT289Sn4LhlZ2LCQqs0HbQaTTNi6Ht3SUQBV0hY1Jga0e1irXa3+8EVwyqQsjUjkPIUtev2bdp0tszlyskrlAAM9azyxZXJ8egDgt1s2We6Axj0FKphWzpI8ZBHpNO4PG2bY0RixUgywA13jSl8TxGXRlUAIAAJnbzrU7dIfzbnSIXFzYiP2vyNJ4kS7ep/OnX4mZkIgPULr9TSdvEsswYneikx4KS6BcRY68lFAW2SmnWtXL7HcmgE0VF0PGLoI6QsHeaggjWaga1RoeiTmskVCsihQaOnwFkFYyggHQnckbmn/0adtJ3B1B9R/WlsMBoFOQ/hbb2H9RVhZuQYYZT5+E+jf0MGuSTdlRY2oABERqBzHWG+ZfuOYp7C220KGT8u2vVek9UPqCNqsLeHDCCJFRucLyDNLdmN8viWNj0YDTWJHOdxJyGTLLhGJFzukZXBgg9fL+x1o/xKGtWO1QwUOp8m0P3yn2oPZG5C5Vckdy6pCsY+Uq2hI5qSOog+E/EBfbDPZezcdmUr3UYsDyJZcyvPUERzHOo15kxzr8JZkA9RNRxWEJW/8AuQPcFj+Ypvg1hhZthxDhFDDocokaedNYnDXTK2zbUEas4ZjOxATQDSO8SfSpTthiJfBhz4OyZmFyn1UlT+VMcXui0yvlLXCpVNyAZ1PSdR5nai/DPB/0WwLWc3IZmkiPExaIk9TVldwysVLCSpkfb+oB9hQnmwxdMTsWhZtTcbbVm6sdTEb66ADXYUthUN1y9xcotnuqTMNvLcswHTQFmEnKDVlf4cjXFuNmLL4QScqnqF2nnPp0EBucKkKhabQ8Ska3Gme+eakySsak66aGGxoqpoUjt/8Aocv+b5/9L/P+74g8TxRLdjbhmPj10UdGjYHWeZ8I+YrPHYy81w2rSZDzduQ1GbTYaaCczfsgE1iLbw6hFlnbXKBNxzsWI0AGwkwo0EjSlqv6HsHh+HhSWPfuNuxGvLRQNFXQaDoJnelr2LG1uLjbFp/VqeYLDVyPwr0gstHxFlnUm8wS2BqgaEj/AJtwxn/d0XWIbeksRiogLKad2F/XMP2LZ/wl5Z3j+DQ1kr9zNmOoVgXLXLxHdUAZgD+FNFtKepiY3Y1XcRsHEApIkGRkPctsNmNzQ3XBnurlXcN5uHDQhNwrZtHUgvGbqbt5oLk8wPMEvQm4gkRZRrsQBlGS3H7LsACB00plaeAHHcbwjFWcj9fZ0uBdAwI0uDyI1How+WuZwmKVflkkETJ2Nei43C4h3F2bSFRlKmcpU6nNAkQYOrNsRpJrhOO8INi4RKlT3lKGVIP4dToOk9K9Pw2qn5Tk19NfMLniJz5gB4csHURERQsVj2ZcsKFmYUAfWK3Zw4ILEhQPU/lW7+GUZTmlW5xroY2NdaOaog34teiM7AbaGPyqpuXGkmTJ313q54hhkVVZCTmneBsQOXvW7di0lpXdC5YkRmygAR0FMmL5UuCjE86001ecURLbWyqASisVJJGs6ddorfGFDWrRW2qlgzHKI0mBTKQu/jBQBCaxrJG4robF9rOFVk0Z7h1gEwF2186jx3EM1iwWMsQzSd/FpR3ZF+I7qimu8OuKuZkYL1IIH3oeDwbXWyoJO/TQcyTXQWg93C5SSzXLwUZiTss7naleE2si4md1tlfcmP6UN+BPiun6id3gbhWMp3RJAYEx7UDB4AP86gkwBrNWHDBFjEN5Kv1aluA2ibynkJP0BrW6YN8qlb4KzEWsrFd4MUe7hkQLmLEkA6RGtMY/CgKr65nLGD5HSp8Wwbs4yqSAoExptQcrodTuslZi7IXLE6ida0QCpIERTHEklwo3AAqAswsEjfqK14Q6l5UJoNa2z60QkZ/KoFB1prKWdelgkaEOOjf0Yf1BoqsyjoPw3NU/+wTA/epa3geYU+qMJ+jjT607h867Ow8ntsR7uMw+9cbLDeAxQEQey/ZfvWj+648I8xoOhq5xPEjbCAgozuq66qQWAORxo2nLQ+VVmEsrc3S0zbzZuhWJ81Ma+preOwbQLaC6skGLgtopMzo2YIx/dEnqam0m8jUd9gsOBoAAPLSrjD2q8zZ8Z4XxL27g+QpAOsCGCg69dR0muw+AuJ3bou2r4IuWWUd5SrQwMSGGux1qUk6sY62ylRxnErNiO2upbmYzGJjeOsUzbFU3xdw+3dW32lsXGBbIrDMJIzEwdCYUxJAnXlUcdRkrA3/jzArMXDcj/hozD60tb/2k4SYYXrazGd7cLMxBgzvSZtW7C5CuUXG8LmyrxuHRs0wQNc0kE6Ropl2YuqxewhVVOXxFba6gBAEysdpYO3zd7TLW8vNfkO07jCYhLiB7bBlYSGUyDRK80/2e3Xw2MfCTmtXENxDEaiDMZmySCDBIOuwr0qhOO1gAY1CUaGyGPEApy9SM0jbqCPKuftY7D2wcr5ixJOXNcu3CIBMwS8SBOoGnpV/xK6FtOx2CnkTygAAanWNBqa5vBKtpALVi80xLZEtEx1FwpAGsKBA5CpSSopBil8Yi84YIVVTK5yLYHmvjYNGmYqG1MMo0otrAMumfKCZItLlLHq1xy1xm/azA09nvHa3bUdWuFj7oqx/30J8NdPivR5WraqPrc7RvoRSuT4wiiQunDkBzBMzAeNpd/e48t9TQWxVudHDnaLc3PYlJC/xEUW7w62fGO0IMjtWa7B6jtCQvtFEK0ra65ChF7rN4bYXzuEE//XbJBH8YrjOP4ZRbNpmUNZYFBos222CqTMDVY1/wq75kqm+ILR7hFsXA0owlFbUSpDsQY0bQfimNKro6lSQJxtUeYkkpC6978hW74JKINwOvmTSd9DbZkO6kj6GssjWa9hM4Npd3ba5O8VOW3AEicxbyoVy0r27Y7RVygzMzJM8hSYX/AF6CoulUSIuAxjmt3LoloQKBME7Dp60xiOIWlSFZiRa7Md2BqZJ3qpNugXbZG4o0K9NcFjbx9k2kS4r9wse6VAMmedL4/iaO1vuHs7YChSdSN9SNqUfCPlLZWjrBj60vh8O9xsqAsegplFA2R5LtfiJUChLKjKSyyzGCdJqswnGGtl4CsH3DCRvNK43BvaIDiCRPL+lM4Pg1y4meVVZiWYLPpNHbFITZppWZi+NO6lIVVOpCqFmNpitWuMXVUKrkAbQB/asx3B2tBSSrBpgqcw03ptuBquly9bVoEr3iRPoK3koF6SRVYrFvc1diY60BsS5+Y/U1aXeEEX+xzA7a+onapLw6yWyC4xaY8MfnW3RHU4IpC1aprs0V2DSQCRpHI+dZjrKrlyzqJ1o2im5XQnWUS2RzE1K8oB25VrGvNHYWrFwAQx9jr9HB/wAwpuw9xfEzjzhV++Rl+rCq2zbcQe0K6fNKr/MMw+9NI11WE/rPIMzf9qGftXE0WL+yVZQblxwp5vbsun86oyj3NP4fAWGGW3euNO4w6IR7m0mUe5FVNm9Y0VrKWrhPiYOkeYKgOfqPWumwXA+0VX7cXSAQCyh7eu47rByP3rhrnlKucDpAuHcPdwEt52sqTJvNZZE3Bgoh1Gvgc7Qcs038DsVx2IQkENaUrAAEK3IfLo47usCJM7EuC4qOiSUXuuRcL2Quk63yCCB8iMwjfkKBwO7HFLQLKCbVy3kCvbKxDiUfUkiG1JIncmSUTuxuh6MlIfESnsdCAQykE7AzAJ7rc4jQ6xyqxQVHE4ZbilG1B6EqeoIZSCpB1BGoqJkcPdvAM4d7qNACL2qguSQYeAQrEFe6oFwgmV2hy3gM0F7LdkrSeyADFh8xQnOANBKFnkNrG/VW+HWlmEXvLlPOV6Gdx5c9aNbQLoogeQgamTt5yazfoNZzXBPh62uKOKtqVTsyq5h3iXILNLjtBoAIY89hFdMRUq0aDdilTi7/AGl3swDltkMxgwW3VfMDQ/TpRbhqwO1UfEMBeRWazdYiNEe2LrAz8rF1JHkxO2/KpyhuZWM0lQZqFeUxPLry+tUuGTEsD2qX2/8Ant2CfRbB092pW5ZM5mwq2yPmuWmxb+zpcn86C0169/z+B9z9B98fakjtbZI3VWDt/Kkt9qj+mT4Ld1/S2U/8xSl/0kHfEXVH4ewNlf8AvtZh/NQ3fC/NeVvK5fZh/K7QPpWcEuj7+xrYXF40p4lt2x1u3ltn+UKQf5qquMYrNbJzqQpV/wBXaukdxgxm7JUCAddKssPiMMn+G9hf3Cg/y1HHYu0yMrF2VlKnLbutoQQdVQjaaMcP5TP6nlvxXaC4lhHig8+kf0pXCqBmMAxET61bfFGFVbykXGuKVBBfVvsBpz96RsoIIPOvW0n5EcWovMyd1wUBgAydtKJcuFrewksAIA5CeVCuAQo1gURbyqBGbSTy5iKrZFxAYe+Utuw0bQA+p1oONxjNYUsSSXJ18hFbF5QpVlJEzoY5RSGJxAOVQpCrymZkydadCOORqzfd7DiSSzogk/lO1UxVkcrzBIMVbWseqgBbQgNmHeJ160vYxADMzW1csZ706c9INOmJTV4G+N4QuSREWktg+45VriWmGw69c7fVorWM4qzqy5UXNEkAyY2kzULfGXVVXKhCiBmQEx6mtkRQlSHMavcwidRP8zUHigz4wjlnC/SBVdi+I3HcOTqsZYAAEaiAKY//ACHEfj+y/wBq21i/CkuPcswZxzn8M/ZYqs4Th27bMykDU6g9DVemMdWLhiGPOddd63e4pdYQbjEepobGMtKXC9AZsM7EqCdeQp3F4fXUaKn3qtS8w2JHoag90ncmi4sq4Ns3bsk6jap3rRJoE1GaNOx6dnfYTA24jLvvqfzmn7eBRCCLrWmOwDat/CZL+lUlnEMdAwnoX19lsiT96aW6UB28xGQe4BUt/GK4XF+p0WdFheIXDNvIt89MhVtfx2pMfxdmDU8NayFspyOxhraWxAA/Es94SVhQ0DXvNMGuw+NPZ5crgSFyrltrMjQIgBYkcsx5aCRNl2ZRcrN2bSO4pJyg7doxPiOwRYJ01EwItUURdW8SSLSXAEQAkWw4ts5nusFQ5hrqdt/EdSVUvKmNwWVQv6yGOUgnMrABYGQIJaMpYb6sSzU9gOB4hkbKezVtcrELcf8AehCq6fiRjqZVaqOPYY2bllzoUu2yVuA9oO+ozKSXDrtLI5GwyjYThtbpMMj1pKy4TlMRMGJ6xpUlisNRMec4jH8XKq1x0w6PEPkXKM2wcyzIfVQJIGhNKYjBY986/p7XmUAsLTZCs7jstXMDUkKTqIUmY7zEXTcJsodAIut+EEeAftsP5QZ3K1S4rDDDELdQX8IzaZx2jWmJ0EtJOsQdz+9HaGOtfRWNsOWsDiVkdpYxFzE2l8XeS6BpPyHMdI3QaGda6n4N+OFxTdjdAt3wJAnuuOq/6g8q3jOEBSl/Cu4G5CNnJU6yhaSy8zamDHdg6NR4jhjHG4O8gtuHu5s9oFRsxZuzYnJMawxBMkhTJLqcZ8/19wOLR6STWq3WjUQFDiuHursUxF1QSTli06idYGdCwHlNVuJfFrs9i55Mj2/qQzT9BVlxrHlLhC2rlyFElDa0mdIuOpmINUN7jqjx2ryfvi2g/me4FPsaWpX0/BVNUabHYkeK2h/cTMPq19T/ANtaPE35iP8A4MTH1XMPvRlxcjN2d0L1yo49jadpqB4ha5vl/wCor2x9bigfeg17fYZfUE3FOt3Dr+92i/ZmFLYjiuh//Zwex6k/+YVZLczDMhDL1Uhh9RpSONYlGgicrRJgTBiTyE1ouN8d/YZ2cH8S+O2OlsfkKRtrpR+OX2a8Qy5CoAy5g3noR60K3yr1tLEEji1MyZmXyodxY3pp96HiUJPpAp0yYsMMzbAkUD9AObLGvSrG+IyjyFD4ge+fYfYU6YlsQxOCZIzCJqeH4Y7iQBG0kgfnT+NsFgOiICfeh4vSzbHUsfvFMmTcnQhjOHtbjNENsQQdvSp4ngzKheUIETDA77bUzxTS3ZX9kn6mjYSyWw4XY3LoX7U25k3JpJlFhcJ2jZcyr5sYH1onE+FmyFJZWDiQVMiBWsTYyOVmcpIn0NXfFMFnCrMdlhwx/tTOVM0p1JO8FBgcCtyZuKkdZk+kUDiuB7JykzEbeYmj8PtzdQdWH507x3Chjduz4bmUDroK26pG31OrwVuEwSOB34YmIyk/eksRbysRvBinuDL+sHlJ+1CxdgZQ86sT+da6lQylUqsCbCgAsd/KsXDA6gmiY5fCOiipWdFFC3Vmt1Z1mD4bIhm0/CoAHvOh+gqxw9sZslhBI0a4TJXyDGSPb2HMUf6aW0JheYE/Qka/SParHBrdugLb0Ty7q/Xz6jOetcUr6s7kW6Yq3Y0Vg13Y3PltzuFAnLufM8251a8GxQU5rWHuXbmvfuEINdykBkE/vSeZNIcN+GV07R2PkndHoSd/aK6jh3AcMoH6lDHO4O0P81ySK5dScF7lEmFt8TxhEqmFtj/m3M3/AI7n9KoPim/iMThi7iyRaAeVZ1Akk5hOaGKgeYG+UsVq2xaWbrW8tqyFc5bUoo7QnQ3G0nsVkQPnJHIjNY4z4Gw9xFTUeEOSS2ZRuArd1CeqgRSQcU06/H7C1g6rA3M1tG2lVP1Ao9DUQNNAKmDSWKUE3VuXTbOYC4ZtXNFMqHm3cAlCc2xzL5LM0Zsfba22dWAPca26EvLDw5FntJHNZG+ulWyWgCWCqC0ZiAATAgSY100qeakcU2Op0cfgcFirT5bVtxZuNMu1tmQSJJWSA2uhlpG4nU3nDeCJac3SzvcM6sdBPiIUQoZoEkAbes2c1qnsVuzZoOLxK20Z3IVVEk+QpPi/GrOGE3XAJ8KDvXG8lQamuUu4y/jYugqiW2lLDfMy7i+YlW6R4TBhtq1dWZKzMTjcUym9bWzdS4cwyhiyjSBo8XIHNdeQWlMPxZiCWa2oBgk27iqPJrguuLZ8nCnyp60iXMz2y1i6DFwCJzaaXbeqvoBDbkeFoNLYowc15ezcCBftTEft7lBv3XDJ1Na08V/ZSiLYbXP2Cd4aXLN0qx9GCLP89QOIZfmvJ5XbYvL7tazP7lxUWsFO9rDa9rh9CZ+a5ZEpc5d4Bp5KKLbxLxmGS8mvetkK2nLKxyE7z3kjpSt9/wDcDIWIW4cwt2bpG72XAcH0Oq+9wVXcWxvZpOa4IjuXtiMwkduQ0GJ+erW69m4wDAC58ocZLn8GaCfVCfWqL4lvXbFtiouOmWJLKwVicozFu+wJI3Le1Np5aVd9+xnjJyVy+blx3IjMx0mdAYGo30Apy16UlhE0FWCJtXqtJYRwt27Mdt9J/wDdadtNqm1ua1cTagjMGb+vhBj+lBa9rJAM9RRntRrUBYLdAPMxToRpEL2NJBEATGw6bVBceQACqmNpWay9hiokxB6Ga1ewRC5pBA6GaZUI1EBexrMwYgd2IEaacoo//wDuXBEBBGo7o0PWlsNhi5gffQQKNd4S0EgoYEmGBMU2BJKHDFcPxFkZmGUlt5UHnPPaiYrjt1lKkiGEGFA06TFawfDGuCVK7xBYA/SksVYKsVO4MH2p0osG2DYTDcWuW1yqQBM7A/cigY/i1y4uVjpM7Aa+wp1OCOVDEouYSAzAGOsUlj+GvbKgwcwkEGQay22BfDv3AJxW4AFDaAQNB/agYjFs8ZjMU2/B3G7ID0zCaTvYUq2UxPrp9aK29Bo7LwZ+lt1oTXSedFu4UqJkexmlqyodbXwd5w/AqIzd49OX05+/tFdJhHqgwzbVZLiVtjM5gfc+n99hzry52ztjSOlw94KCzEBQJJJgAdSaNfxam2bl6Vw42Ru610/KHDRlUn5Dv80Du1zlq+7DtGhLakFcwLayIyW9DccnYtABjKp3Ntw60yMGabmJcSiu2YWl2ztGi+eUAT3V5k88opFE7C2MWLmMwqnO113NxzkZUVUVyiJnhigI0aO8ZPp6CcQF8TBfUgfnXmvxLw0Nkt23Y4gsC9yYOZ9BMbEgGF2VVPvmE+GrENfu3rvYr3VJZpuGYLwDLZm0VRvuNxWe1pZA4uz0Y8Xsj/eqf3Tm/wAs0xhMWl1cyHMskTBGo30MV5Hxf4ZBhmUqCjsLROZgqZPGZjM2bwjbqeXaf7M+7hTa/wCFcZfyNBxjttMWmuS2+JviBcGiMbbvnbKAmpmJ2HvVd8KfGH6Zde32LWsqBwWIJYExpHKm/jLCi5hySJZJdDzVgjwR0PL0JHOuM+E0uWOKW0c5lu2HKtr3vC/10MgyZO5mtFRcX6ma6novF7zLYushhlRmBInVQTqIPSuAxZ4hcUXDi27JhJGHjPlOzodnA3yjU8p2Po93UEdQR9RFcXcstb/WWRIbvPamAxOpZCdEfn0bnBOaljOhlGznvhREtXG7SLjO0LeJLEtEhSx11GonzG4IHTYrDtPaWoFzYg6LcA+V+h6Ny8xpVTjrdsq2ItrnRhF634SwG5g6pdQ68jp1gg/COLK0Wy+YnwMdC4HJhyuLoCOehG8Vpty8y7779niksBy4vDtLZ7O6ndOYag7m3dUHVdZ0PMMp1klwuMzyCMlxPGhMkTsQfmQ6w3kRoQQB4zDkt2lshboEa+F1/A/UdDupOm5BCxW8JE271vTlmQnkeTofo0dRpJtNd4/Xf1dIldwMEm03ZsdSAJtserW9AfVSredI4hwGzXQbD7dshlDExnJER5XBAnQk05hcaWY23AS4BMcmExmQ812kbiYPIkjvS72nTG2oRv3WjJeQOjfMozKQfx2zJA8xmHPSuD+JHHai3bZ+zHeyEyo1hMvQeI5dhAiuq429vDIzAlAVJKKe6BOmVTorMdBEb61wmHzOxd/E5k/kAPICB7V3+EhfnOfXlS2jthIFP20oNq3pTbDSuts5RdzoDWXeXpWYnSKg1z60FyFok66D0JoLt3PetPdNQF0gf+qdCNGYlu4g9T963ZWbcficD7UG5cJMnlUjjmHIfQUwjiyWCTKLvkpH1MVDAGLd4/sx9TQLWMZSdjm3kSKy9xBmUrCgHfKAJinyTlBs3wJZvp6z9ATQuIYU6XZEOzQOeho2H4obYEIkjnl1+tLY7iJuZRCqFmAoga02bFalusP8Q6Oi/htqPtW+Kj9ZYToiD6mhX+NTq1q2x6lddPeq6/xNmui4QJWIHLTYVlFiLTlxRrinexDfvR/SgcZb9afKB9qavcUUnN2STMzrvVc2JlyzAGeVNFMeMWqxwggX9WB1alXSDFMnGDTujTUb0s7ySaKseNnVYHiMqMgk7RvH9/sPOrnCWFU9pdOZ9IG+vIKPmPtpyA1rgsJiCjTrHMAxXY8KxRuwykZzILEzkWdkXqev1mAK4tXT28cHZCVnRYe4xuDQNe3VTqlkHTO5G7Ee52EDM1Xtp+xAS33793WW3MaG48bIvQeQG9Utm8lhBAJZjAG7Ox6k7nqTsB0FOLihhka7cIa9cge/JFG+RddOevM1wzz33gugmIVBcKM5FmyC164fE7v4xpu7AZQBsuYCO7XR8PwzOy3rq5Sv+Da5WliMx63CNz8oOUfMW5j4WwRusL13/DUlracmcmWut+Izt6CNACeze+FBZjAAJJ8gJNc+q6dLvv8ARSJz3xExuPdVTrlt2B6sTec/yqtF/wBn/E7a9uruqlij6kDQoP6z9KW4bLPnbdbb32nk9+Qi+q2lj3qeF+HbF21ZdlObs0BIMT3RTqUYraxZRb4Om4nxewwFsXFLOwAAkzrrrEbTXFYrFm0MDiSrMLE5wu8ZWtt9iascbwu1Yt5raAEXLZnn/iKDr6E0bh3gdSJC3bg9s7EfY0FJLKNsdUbb/aKjELaw7sxiM5yLrJBJiQNDqAdqX4VxY3Jt3AFurusRp6a6iRzIIhhodKzE4eLQK+PCuR62wQYPXuZG9Vot6yL6Ldsns7qeE6aEf7tvLXQ+ciQSC72tYQIposcTaIY3LUZ/mU6LcA5N0bo3sZGlULYJbqstvu3EIKq3dMA/4bx4WQ6BhyZdSDVxw/HdqsxldTluId1b+x3FB4haynt0HfQagfOnNT5xJB6+RpYyadDNWE4XxIsAlycxkKx0LEbow5XBvGzDvDmAxjbGYhkOW4uzbiPwsPmU9PcQaouJXAyi/a71toF1D3dvC0/I6mO9y0Owp3AcRmEYyTORjpnjdWHy3V1lecSOYCyi/mQyfRhnuLeBDA27tszoe8h2Do3zKdYMQRII3FCHEQgY3ozoNI8NydiNe6NNQduU6Gg8YxCIBdcspTwsgBYTuCPwGNZ058pHCfEfHBiyEW2q5TrcEzH4B5etU0dB6j9v4BPU2KzfGuKHFXd5RTM8mfXUfsiYHuaPhLNJ4PDgbVcYZK9KlFbUcTbk7Ya0lGitCszUlmoBiV/tQEszNMlZI+p963GhogYs9kAVBrOkyNKPcGnvUVXunzIFOhWJpZLGBWPgzBIKmNdDTVtYz+QIoNgwjnyA+pprEbYrawLPtHuQD9KTuJBjpVnwwfrAekn7UnjLBAVj80n706eRbzRq7wy4FzEaATuP70glssQAJJ5VcYRT2FzqxVfvQ+GYcpiADusz9KZS5J72k7K+9wi9+A1X28KxJAUkjcRV1w+4WvjUxJP5mqrE3j2jEEiSdjHOmUnwaMpXQpicOy+IEeoigraJ2E1ccVQtkGpIQE8/equ3cK7EijGTaHjJuNgXQjeoxTWP1b0FKg0ydoMXasLFHwWKNpgwExrBmJ6xzoM1o1Pkod98P8Wt3Hzse/ECdgOYXoTuetM2y+KxAmVtqNtiFPXozfYa9K83S4VMgwa7L4S+JUWVvuVYkQx8MRETy9TXHq6DinKJeGonhnp2GuAAAaACAB+VA4ziQwWyTAuSXPS0mrn30X+Kl7F8EAyIOxkQfTrVbJutDAg39wRBWwh2PQu35npXmKObOuy1t3SMJeukQ94M8dMwyW19ly1d4buoq9FA+giqXirZhat/juL/ACp3z7aAe9Wfa1OXA6AfED/qG9U/8iUPAN3746XT91U/1oXGnlEX8d1B9GzH/LUcE/62/wDvr/40or5e/YD5JeHEMOVxAfdDlb7FPpVTgr3ZFyNrLdndX9gH9XcHmq79RPQVY49oey3Ryp9HU/1C1X58mLY8rmUH3Xun6ow/ip48f6FY9j7JDC/bEsBDqP8AeJ0H7Q3H050xauh1DKZVhIPUUpw6UfsdSN7X7vNPVfyI6GoXXXDO2Z1CNLZAZZW5wBsG31iCD1oNXgIlbsFGdUGbLvb/AOJbacsftL3lHULB5QtiDasqxuNmEDQkiVgG07nQ27i6L1MDyip+JPjAI4OHdWLJByyGXWcpfYg9BtHnXJ3Hu3zNwnLMheX+vM613aXh5yVywvyQnqxjhZG+L8UbE3SyFgIgtMeoUDZSOXvpNFwWEAAAFSwmEjYVbYbD114iqRzNuTtmrFinESKIlui5Kk2MkBoF86fb60wtL4n+ooMZBo3qE0VdqjlFFCMAxqDXW60d01od23HvToRixulZIoVzEMRHL0Apg2J5gDzoOJsFYOhB6U6FdGrWNKiAq/TX60ticXmIJAheQ2ot7CMBOkeoNKLaLGAJNOqEqPI2OKKBHZrEzoSNRzpROIxdZyJzTpPXzrV3BON1P0pPsydgTTJITbAcXH21OZbZDQfmmq6y9vXOGPSI/rULgjel2FOooKgixxGPQ5iM0lcvKKq0K8yQa01BYVlFIKgksDV28upB1NLKo5moVqilQVGiZatTWVlKOaNZWVlEwxYxl1Vyq7BZnLOkjYxtV9wz4xv2tyT9G+zf3rKyklpxnyhozlHhnQ4b44su4e4olVIEEpuQSYIInQDeuhwfxXh7phSwIUsZKkADfUGtVlcmt4LTStWdGnrybpmn43YuvacXTkXM3gaZKwNuktUsNxWwr3WN3R2UiEbkoXX6VlZXM/DRurKfEfoA4t8Q4XLBuPoytMKPCwPNp5VQ434zsZmPZye7BzFgcrZ1MLABnTU1usrp0fBwq3ZKevJMrOI/Hl+7ogIHQAKB7JH51RXmvXvGxjpsPoNPrWVldC04afyoi5ylyxjC8OA5e5q2w2DrKyllJmSLPD4anrdmsrKg2USChKxhWVlAwAiKBeTQ1lZRfASVhtKI6VlZQiLNZB3RJqN5NPQCt1lUJMXvDuL7mgY7woPImsrKdCdSKKTajmzAUPBLlZ/2VasrKYk3ygWCvHvkkwFPOq/D32DQpIkjasrKf1NSyQ4qZuMeUx9qi97JbWIkkzpNZWUVmgLKSFsS8oCQJnkIpe2wOkCsrKZLA6XlFTUgR0rKymHo/9k="/>
          <p:cNvSpPr>
            <a:spLocks noChangeAspect="1" noChangeArrowheads="1"/>
          </p:cNvSpPr>
          <p:nvPr/>
        </p:nvSpPr>
        <p:spPr bwMode="auto">
          <a:xfrm>
            <a:off x="155575" y="-2057400"/>
            <a:ext cx="76200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cryptocurrency-news.com/wp-content/uploads/2015/10/cryptocurren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705" y="4074414"/>
            <a:ext cx="4948597" cy="278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882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Proof of </a:t>
            </a:r>
            <a:r>
              <a:rPr lang="en-US" dirty="0" smtClean="0"/>
              <a:t>Work: </a:t>
            </a:r>
            <a:r>
              <a:rPr lang="en-US" dirty="0" err="1" smtClean="0"/>
              <a:t>Hashcash</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Bitcoin’s proof of work uses a method called </a:t>
            </a:r>
            <a:r>
              <a:rPr lang="en-US" dirty="0" err="1" smtClean="0"/>
              <a:t>Hashcash</a:t>
            </a:r>
            <a:r>
              <a:rPr lang="en-US" dirty="0"/>
              <a:t> </a:t>
            </a:r>
            <a:r>
              <a:rPr lang="en-US" dirty="0" smtClean="0"/>
              <a:t>that requires miners to cover all the data of the block before the block can be accepted. </a:t>
            </a:r>
          </a:p>
          <a:p>
            <a:pPr>
              <a:buFont typeface="Wingdings" panose="05000000000000000000" pitchFamily="2" charset="2"/>
              <a:buChar char="§"/>
            </a:pPr>
            <a:r>
              <a:rPr lang="en-US" dirty="0" err="1" smtClean="0"/>
              <a:t>Hashcash</a:t>
            </a:r>
            <a:r>
              <a:rPr lang="en-US" dirty="0" smtClean="0"/>
              <a:t> uses cryptographic hash equations to transform the blocks before they can be added to the block chain. </a:t>
            </a:r>
          </a:p>
          <a:p>
            <a:pPr lvl="1">
              <a:buFont typeface="Wingdings" panose="05000000000000000000" pitchFamily="2" charset="2"/>
              <a:buChar char="§"/>
            </a:pPr>
            <a:r>
              <a:rPr lang="en-US" dirty="0" smtClean="0"/>
              <a:t>A computational efficient mathematical transition that aims to hide the information of the input.</a:t>
            </a:r>
          </a:p>
          <a:p>
            <a:pPr lvl="1">
              <a:buFont typeface="Wingdings" panose="05000000000000000000" pitchFamily="2" charset="2"/>
              <a:buChar char="§"/>
            </a:pPr>
            <a:r>
              <a:rPr lang="en-US" b="1" dirty="0" smtClean="0"/>
              <a:t>SHA-256 </a:t>
            </a:r>
            <a:r>
              <a:rPr lang="en-US" dirty="0" smtClean="0"/>
              <a:t>hash function is used so that regardless of the length of the input, the output will always be 256 bits.</a:t>
            </a:r>
            <a:endParaRPr lang="en-US" dirty="0"/>
          </a:p>
          <a:p>
            <a:pPr>
              <a:buFont typeface="Wingdings" panose="05000000000000000000" pitchFamily="2" charset="2"/>
              <a:buChar char="§"/>
            </a:pPr>
            <a:r>
              <a:rPr lang="en-US" dirty="0"/>
              <a:t>The beauty of </a:t>
            </a:r>
            <a:r>
              <a:rPr lang="en-US" dirty="0" err="1"/>
              <a:t>hashcash</a:t>
            </a:r>
            <a:r>
              <a:rPr lang="en-US" dirty="0"/>
              <a:t> is that </a:t>
            </a:r>
            <a:r>
              <a:rPr lang="en-US" dirty="0" smtClean="0"/>
              <a:t>it requires no user interaction and </a:t>
            </a:r>
            <a:r>
              <a:rPr lang="en-US" dirty="0"/>
              <a:t>has no secret keys that have to be managed by a central server or relying </a:t>
            </a:r>
            <a:r>
              <a:rPr lang="en-US" dirty="0" smtClean="0"/>
              <a:t>party.</a:t>
            </a:r>
          </a:p>
          <a:p>
            <a:pPr lvl="1">
              <a:buFont typeface="Wingdings" panose="05000000000000000000" pitchFamily="2" charset="2"/>
              <a:buChar char="§"/>
            </a:pPr>
            <a:r>
              <a:rPr lang="en-US" b="1" dirty="0" smtClean="0"/>
              <a:t>Decentralization</a:t>
            </a:r>
          </a:p>
        </p:txBody>
      </p:sp>
    </p:spTree>
    <p:extLst>
      <p:ext uri="{BB962C8B-B14F-4D97-AF65-F5344CB8AC3E}">
        <p14:creationId xmlns:p14="http://schemas.microsoft.com/office/powerpoint/2010/main" val="1599874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SHA-256</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 cryptographic hash function designed by the NSA in 2001.</a:t>
            </a:r>
          </a:p>
          <a:p>
            <a:pPr>
              <a:buFont typeface="Wingdings" panose="05000000000000000000" pitchFamily="2" charset="2"/>
              <a:buChar char="§"/>
            </a:pPr>
            <a:r>
              <a:rPr lang="en-US" dirty="0" smtClean="0"/>
              <a:t>SHA stands for Secure Hash </a:t>
            </a:r>
            <a:r>
              <a:rPr lang="en-US" dirty="0" err="1" smtClean="0"/>
              <a:t>Algorithim</a:t>
            </a:r>
            <a:r>
              <a:rPr lang="en-US" dirty="0"/>
              <a:t>.</a:t>
            </a:r>
            <a:endParaRPr lang="en-US" dirty="0" smtClean="0"/>
          </a:p>
          <a:p>
            <a:pPr>
              <a:buFont typeface="Wingdings" panose="05000000000000000000" pitchFamily="2" charset="2"/>
              <a:buChar char="§"/>
            </a:pPr>
            <a:r>
              <a:rPr lang="en-US" dirty="0"/>
              <a:t>A </a:t>
            </a:r>
            <a:r>
              <a:rPr lang="en-US" dirty="0" smtClean="0"/>
              <a:t>SHA-256 hash </a:t>
            </a:r>
            <a:r>
              <a:rPr lang="en-US" dirty="0"/>
              <a:t>function takes an arbitrary-length data input and produces a fixed-length deterministic result, a digital fingerprint of the input</a:t>
            </a:r>
            <a:r>
              <a:rPr lang="en-US" dirty="0" smtClean="0"/>
              <a:t>.</a:t>
            </a:r>
          </a:p>
          <a:p>
            <a:pPr>
              <a:buFont typeface="Wingdings" panose="05000000000000000000" pitchFamily="2" charset="2"/>
              <a:buChar char="§"/>
            </a:pPr>
            <a:r>
              <a:rPr lang="en-US" dirty="0" smtClean="0"/>
              <a:t>The goal of hash functions is to make </a:t>
            </a:r>
            <a:r>
              <a:rPr lang="en-US" dirty="0"/>
              <a:t>it impossible to find any two inputs that result in the same output.</a:t>
            </a:r>
          </a:p>
          <a:p>
            <a:pPr lvl="1">
              <a:buFont typeface="Wingdings" panose="05000000000000000000" pitchFamily="2" charset="2"/>
              <a:buChar char="§"/>
            </a:pPr>
            <a:r>
              <a:rPr lang="en-US" sz="2000" b="1" dirty="0" smtClean="0"/>
              <a:t>Collision Resistance</a:t>
            </a:r>
            <a:endParaRPr lang="en-US" b="1" dirty="0"/>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p:txBody>
      </p:sp>
    </p:spTree>
    <p:extLst>
      <p:ext uri="{BB962C8B-B14F-4D97-AF65-F5344CB8AC3E}">
        <p14:creationId xmlns:p14="http://schemas.microsoft.com/office/powerpoint/2010/main" val="3575288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SHA-256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7134" y="0"/>
            <a:ext cx="5853834" cy="6246183"/>
          </a:xfrm>
        </p:spPr>
      </p:pic>
    </p:spTree>
    <p:extLst>
      <p:ext uri="{BB962C8B-B14F-4D97-AF65-F5344CB8AC3E}">
        <p14:creationId xmlns:p14="http://schemas.microsoft.com/office/powerpoint/2010/main" val="189354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Proof of </a:t>
            </a:r>
            <a:r>
              <a:rPr lang="en-US" dirty="0" smtClean="0"/>
              <a:t>Work: </a:t>
            </a:r>
            <a:r>
              <a:rPr lang="en-US" dirty="0" err="1" smtClean="0"/>
              <a:t>Hashcash</a:t>
            </a:r>
            <a:endParaRPr lang="en-US" dirty="0"/>
          </a:p>
        </p:txBody>
      </p:sp>
      <p:sp>
        <p:nvSpPr>
          <p:cNvPr id="3" name="Content Placeholder 2"/>
          <p:cNvSpPr>
            <a:spLocks noGrp="1"/>
          </p:cNvSpPr>
          <p:nvPr>
            <p:ph idx="1"/>
          </p:nvPr>
        </p:nvSpPr>
        <p:spPr>
          <a:xfrm>
            <a:off x="1097280" y="1845734"/>
            <a:ext cx="10058400" cy="4408762"/>
          </a:xfrm>
        </p:spPr>
        <p:txBody>
          <a:bodyPr>
            <a:normAutofit/>
          </a:bodyPr>
          <a:lstStyle/>
          <a:p>
            <a:pPr>
              <a:buFont typeface="Wingdings" panose="05000000000000000000" pitchFamily="2" charset="2"/>
              <a:buChar char="§"/>
            </a:pPr>
            <a:r>
              <a:rPr lang="en-US" dirty="0"/>
              <a:t>Bitcoin uses “</a:t>
            </a:r>
            <a:r>
              <a:rPr lang="en-US" dirty="0" err="1"/>
              <a:t>nonces</a:t>
            </a:r>
            <a:r>
              <a:rPr lang="en-US" dirty="0"/>
              <a:t>” to create hash values from the same data.</a:t>
            </a:r>
          </a:p>
          <a:p>
            <a:pPr lvl="1">
              <a:buFont typeface="Wingdings" panose="05000000000000000000" pitchFamily="2" charset="2"/>
              <a:buChar char="§"/>
            </a:pPr>
            <a:r>
              <a:rPr lang="en-US" dirty="0" err="1"/>
              <a:t>Nonces</a:t>
            </a:r>
            <a:r>
              <a:rPr lang="en-US" dirty="0"/>
              <a:t> are simply random numbers that are added to data before hashing. </a:t>
            </a:r>
            <a:endParaRPr lang="en-US" dirty="0" smtClean="0"/>
          </a:p>
          <a:p>
            <a:pPr>
              <a:buFont typeface="Wingdings" panose="05000000000000000000" pitchFamily="2" charset="2"/>
              <a:buChar char="§"/>
            </a:pPr>
            <a:r>
              <a:rPr lang="en-US" dirty="0" smtClean="0"/>
              <a:t>Every new </a:t>
            </a:r>
            <a:r>
              <a:rPr lang="en-US" dirty="0" smtClean="0"/>
              <a:t>hash </a:t>
            </a:r>
            <a:r>
              <a:rPr lang="en-US" dirty="0" smtClean="0"/>
              <a:t>value is created from a combination of the previous hash value, the new transaction block, and a nonce.</a:t>
            </a:r>
          </a:p>
          <a:p>
            <a:pPr>
              <a:buFont typeface="Wingdings" panose="05000000000000000000" pitchFamily="2" charset="2"/>
              <a:buChar char="§"/>
            </a:pPr>
            <a:r>
              <a:rPr lang="en-US" dirty="0"/>
              <a:t>In </a:t>
            </a:r>
            <a:r>
              <a:rPr lang="en-US" dirty="0" smtClean="0"/>
              <a:t>order </a:t>
            </a:r>
            <a:r>
              <a:rPr lang="en-US" dirty="0"/>
              <a:t>to be added to the block chain, an output hash must start with a certain number of zeroes.</a:t>
            </a:r>
          </a:p>
          <a:p>
            <a:pPr>
              <a:buFont typeface="Wingdings" panose="05000000000000000000" pitchFamily="2" charset="2"/>
              <a:buChar char="§"/>
            </a:pPr>
            <a:r>
              <a:rPr lang="en-US" dirty="0" smtClean="0"/>
              <a:t>Since miners can’t predict which nonce will create an output hash with the required amount of leading zeroes, they must constantly generate hashes until the correct </a:t>
            </a:r>
            <a:r>
              <a:rPr lang="en-US" dirty="0"/>
              <a:t>h</a:t>
            </a:r>
            <a:r>
              <a:rPr lang="en-US" dirty="0" smtClean="0"/>
              <a:t>ash is produced.</a:t>
            </a:r>
          </a:p>
          <a:p>
            <a:pPr>
              <a:buFont typeface="Wingdings" panose="05000000000000000000" pitchFamily="2" charset="2"/>
              <a:buChar char="§"/>
            </a:pPr>
            <a:r>
              <a:rPr lang="en-US" dirty="0" smtClean="0"/>
              <a:t>This makes it </a:t>
            </a:r>
            <a:r>
              <a:rPr lang="en-US" dirty="0"/>
              <a:t>easy for any node in the network to </a:t>
            </a:r>
            <a:r>
              <a:rPr lang="en-US" dirty="0" smtClean="0"/>
              <a:t>verify the proof of work, </a:t>
            </a:r>
            <a:r>
              <a:rPr lang="en-US" dirty="0"/>
              <a:t>but extremely time-consuming to </a:t>
            </a:r>
            <a:r>
              <a:rPr lang="en-US" dirty="0" smtClean="0"/>
              <a:t>generate one</a:t>
            </a:r>
            <a:r>
              <a:rPr lang="en-US" dirty="0" smtClean="0"/>
              <a:t>. </a:t>
            </a:r>
            <a:endParaRPr lang="en-US" dirty="0"/>
          </a:p>
          <a:p>
            <a:pPr>
              <a:buFont typeface="Wingdings" panose="05000000000000000000" pitchFamily="2" charset="2"/>
              <a:buChar char="§"/>
            </a:pPr>
            <a:r>
              <a:rPr lang="en-US" dirty="0" smtClean="0"/>
              <a:t>Blocks then can be verified and identified by only their hash.</a:t>
            </a:r>
            <a:endParaRPr lang="en-US" dirty="0" smtClean="0"/>
          </a:p>
        </p:txBody>
      </p:sp>
    </p:spTree>
    <p:extLst>
      <p:ext uri="{BB962C8B-B14F-4D97-AF65-F5344CB8AC3E}">
        <p14:creationId xmlns:p14="http://schemas.microsoft.com/office/powerpoint/2010/main" val="662802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Bitcoin Proof of Work: </a:t>
            </a:r>
            <a:r>
              <a:rPr lang="en-US" dirty="0" err="1"/>
              <a:t>Hashcash</a:t>
            </a:r>
            <a:endParaRPr lang="en-US" dirty="0"/>
          </a:p>
        </p:txBody>
      </p:sp>
      <p:sp>
        <p:nvSpPr>
          <p:cNvPr id="3" name="Content Placeholder 2"/>
          <p:cNvSpPr>
            <a:spLocks noGrp="1"/>
          </p:cNvSpPr>
          <p:nvPr>
            <p:ph idx="1"/>
          </p:nvPr>
        </p:nvSpPr>
        <p:spPr>
          <a:xfrm>
            <a:off x="1097281" y="1845734"/>
            <a:ext cx="4932584" cy="4023360"/>
          </a:xfrm>
        </p:spPr>
        <p:txBody>
          <a:bodyPr/>
          <a:lstStyle/>
          <a:p>
            <a:pPr marL="0" indent="0">
              <a:buNone/>
            </a:pPr>
            <a:endParaRPr lang="en-US" dirty="0"/>
          </a:p>
          <a:p>
            <a:pPr lvl="1">
              <a:buFont typeface="Wingdings" panose="05000000000000000000" pitchFamily="2" charset="2"/>
              <a:buChar char="§"/>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793" y="2054390"/>
            <a:ext cx="9180144" cy="3814704"/>
          </a:xfrm>
          <a:prstGeom prst="rect">
            <a:avLst/>
          </a:prstGeom>
        </p:spPr>
      </p:pic>
    </p:spTree>
    <p:extLst>
      <p:ext uri="{BB962C8B-B14F-4D97-AF65-F5344CB8AC3E}">
        <p14:creationId xmlns:p14="http://schemas.microsoft.com/office/powerpoint/2010/main" val="2992861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Bitcoin Proof of Work: </a:t>
            </a:r>
            <a:r>
              <a:rPr lang="en-US" dirty="0" err="1"/>
              <a:t>Hashcash</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The </a:t>
            </a:r>
            <a:r>
              <a:rPr lang="en-US" dirty="0" err="1" smtClean="0"/>
              <a:t>Hashcash</a:t>
            </a:r>
            <a:r>
              <a:rPr lang="en-US" dirty="0" smtClean="0"/>
              <a:t> difficulty factor is determined by number of leading zeroes the hash output must have.</a:t>
            </a:r>
          </a:p>
          <a:p>
            <a:pPr>
              <a:buFont typeface="Wingdings" panose="05000000000000000000" pitchFamily="2" charset="2"/>
              <a:buChar char="§"/>
            </a:pPr>
            <a:r>
              <a:rPr lang="en-US" dirty="0" smtClean="0"/>
              <a:t>The difficulty is designed to adjust so that block production stays at approximately 1 block per 10 minutes.</a:t>
            </a:r>
          </a:p>
          <a:p>
            <a:pPr>
              <a:buFont typeface="Wingdings" panose="05000000000000000000" pitchFamily="2" charset="2"/>
              <a:buChar char="§"/>
            </a:pPr>
            <a:r>
              <a:rPr lang="en-US" dirty="0" smtClean="0"/>
              <a:t>The difficulty automatically adjusts internally through the entire Bitcoin network.</a:t>
            </a:r>
          </a:p>
          <a:p>
            <a:pPr>
              <a:buFont typeface="Wingdings" panose="05000000000000000000" pitchFamily="2" charset="2"/>
              <a:buChar char="§"/>
            </a:pPr>
            <a:r>
              <a:rPr lang="en-US" dirty="0" smtClean="0"/>
              <a:t>The harder the difficulty factor, the harder it is for someone to overwrite the block chain and </a:t>
            </a:r>
            <a:r>
              <a:rPr lang="en-US" b="1" dirty="0" smtClean="0"/>
              <a:t>double spend</a:t>
            </a:r>
            <a:r>
              <a:rPr lang="en-US" dirty="0" smtClean="0"/>
              <a:t> coins. </a:t>
            </a:r>
          </a:p>
          <a:p>
            <a:pPr marL="0" indent="0">
              <a:buNone/>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67610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Bitcoin Proof of Work: </a:t>
            </a:r>
            <a:r>
              <a:rPr lang="en-US" dirty="0" err="1" smtClean="0"/>
              <a:t>Hashcash</a:t>
            </a:r>
            <a:endParaRPr lang="en-US" dirty="0"/>
          </a:p>
        </p:txBody>
      </p:sp>
      <p:pic>
        <p:nvPicPr>
          <p:cNvPr id="13314" name="Picture 2" descr="http://img.gawkerassets.com/post/4/2013/04/bertcer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567" y="1968183"/>
            <a:ext cx="7392528" cy="415829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images.bwbx.io/cms/2014-01-08/feat_Bitcoin03__03__3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6320" y="1997791"/>
            <a:ext cx="2749550" cy="4128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038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a Bitcoin Transaction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Each block contains a “</a:t>
            </a:r>
            <a:r>
              <a:rPr lang="en-US" dirty="0" err="1" smtClean="0"/>
              <a:t>coinbase</a:t>
            </a:r>
            <a:r>
              <a:rPr lang="en-US" dirty="0" smtClean="0"/>
              <a:t> transaction” that awards bitcoin to the miner that is able to generate the correct hash for the block</a:t>
            </a:r>
            <a:r>
              <a:rPr lang="en-US" dirty="0" smtClean="0"/>
              <a:t>.</a:t>
            </a:r>
          </a:p>
          <a:p>
            <a:pPr>
              <a:buFont typeface="Wingdings" panose="05000000000000000000" pitchFamily="2" charset="2"/>
              <a:buChar char="§"/>
            </a:pPr>
            <a:r>
              <a:rPr lang="en-US" dirty="0" smtClean="0"/>
              <a:t>Miners also receive all the transaction fees from the block that they solve.</a:t>
            </a:r>
            <a:endParaRPr lang="en-US" dirty="0" smtClean="0"/>
          </a:p>
          <a:p>
            <a:pPr>
              <a:buFont typeface="Wingdings" panose="05000000000000000000" pitchFamily="2" charset="2"/>
              <a:buChar char="§"/>
            </a:pPr>
            <a:r>
              <a:rPr lang="en-US" dirty="0" smtClean="0"/>
              <a:t>The innovation of bitcoin is how the processing </a:t>
            </a:r>
            <a:r>
              <a:rPr lang="en-US" dirty="0" smtClean="0"/>
              <a:t>and verification of </a:t>
            </a:r>
            <a:r>
              <a:rPr lang="en-US" dirty="0" smtClean="0"/>
              <a:t>transaction requests works as the mechanism for systematically creating new Bitcoin.</a:t>
            </a:r>
          </a:p>
          <a:p>
            <a:pPr>
              <a:buFont typeface="Wingdings" panose="05000000000000000000" pitchFamily="2" charset="2"/>
              <a:buChar char="§"/>
            </a:pPr>
            <a:r>
              <a:rPr lang="en-US" dirty="0" smtClean="0"/>
              <a:t>As more and more transactions occur and those are added to the block chain, previous transactions and blocks become buried in the block chain making it nearly impossible to modify or remove any of these transactions. </a:t>
            </a:r>
            <a:endParaRPr lang="en-US" dirty="0" smtClean="0"/>
          </a:p>
          <a:p>
            <a:pPr lvl="1">
              <a:buFont typeface="Wingdings" panose="05000000000000000000" pitchFamily="2" charset="2"/>
              <a:buChar char="§"/>
            </a:pPr>
            <a:r>
              <a:rPr lang="en-US" dirty="0" smtClean="0"/>
              <a:t>Prevents Double spending</a:t>
            </a:r>
            <a:endParaRPr lang="en-US" dirty="0" smtClean="0"/>
          </a:p>
          <a:p>
            <a:pPr>
              <a:buFont typeface="Wingdings" panose="05000000000000000000" pitchFamily="2" charset="2"/>
              <a:buChar char="§"/>
            </a:pPr>
            <a:r>
              <a:rPr lang="en-US" dirty="0" smtClean="0"/>
              <a:t>Each transaction receives a “confirmation” for ever new block it is added to. A transaction is considered confirmed after 6 confirmations.</a:t>
            </a:r>
            <a:endParaRPr lang="en-US" dirty="0"/>
          </a:p>
        </p:txBody>
      </p:sp>
    </p:spTree>
    <p:extLst>
      <p:ext uri="{BB962C8B-B14F-4D97-AF65-F5344CB8AC3E}">
        <p14:creationId xmlns:p14="http://schemas.microsoft.com/office/powerpoint/2010/main" val="1060549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of Mining Bitcoin</a:t>
            </a:r>
            <a:endParaRPr lang="en-US" dirty="0"/>
          </a:p>
        </p:txBody>
      </p:sp>
      <p:pic>
        <p:nvPicPr>
          <p:cNvPr id="4" name="GmOzih6I1zs"/>
          <p:cNvPicPr>
            <a:picLocks noGrp="1" noRot="1" noChangeAspect="1"/>
          </p:cNvPicPr>
          <p:nvPr>
            <p:ph idx="1"/>
            <a:videoFile r:link="rId1"/>
          </p:nvPr>
        </p:nvPicPr>
        <p:blipFill>
          <a:blip r:embed="rId3"/>
          <a:stretch>
            <a:fillRect/>
          </a:stretch>
        </p:blipFill>
        <p:spPr>
          <a:xfrm>
            <a:off x="1874520" y="1908060"/>
            <a:ext cx="7717536" cy="4341114"/>
          </a:xfrm>
          <a:prstGeom prst="rect">
            <a:avLst/>
          </a:prstGeom>
        </p:spPr>
      </p:pic>
    </p:spTree>
    <p:extLst>
      <p:ext uri="{BB962C8B-B14F-4D97-AF65-F5344CB8AC3E}">
        <p14:creationId xmlns:p14="http://schemas.microsoft.com/office/powerpoint/2010/main" val="200161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Concerns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Bitcoin relies on the fact that no single entity can control most of the </a:t>
            </a:r>
            <a:r>
              <a:rPr lang="en-US" dirty="0" smtClean="0"/>
              <a:t>processing power </a:t>
            </a:r>
            <a:r>
              <a:rPr lang="en-US" dirty="0"/>
              <a:t>on the </a:t>
            </a:r>
            <a:r>
              <a:rPr lang="en-US" dirty="0" smtClean="0"/>
              <a:t>Bitcoin network </a:t>
            </a:r>
            <a:r>
              <a:rPr lang="en-US" dirty="0"/>
              <a:t>for any significant length of </a:t>
            </a:r>
            <a:r>
              <a:rPr lang="en-US" dirty="0" smtClean="0"/>
              <a:t>time.</a:t>
            </a:r>
          </a:p>
          <a:p>
            <a:pPr lvl="1">
              <a:buFont typeface="Wingdings" panose="05000000000000000000" pitchFamily="2" charset="2"/>
              <a:buChar char="§"/>
            </a:pPr>
            <a:r>
              <a:rPr lang="en-US" sz="2000" dirty="0" smtClean="0"/>
              <a:t>They would be able to extend branches of blocks faster than the rest of the network which would allow to choose which transactions to appear in the block chain.</a:t>
            </a:r>
          </a:p>
          <a:p>
            <a:pPr>
              <a:buFont typeface="Wingdings" panose="05000000000000000000" pitchFamily="2" charset="2"/>
              <a:buChar char="§"/>
            </a:pPr>
            <a:r>
              <a:rPr lang="en-US" sz="2200" dirty="0" smtClean="0"/>
              <a:t>Though Bitcoin itself is very secure, many of the early exchanges that allowed users to buy and sell bitcoins have been targets of attacks.</a:t>
            </a:r>
          </a:p>
          <a:p>
            <a:pPr>
              <a:buFont typeface="Wingdings" panose="05000000000000000000" pitchFamily="2" charset="2"/>
              <a:buChar char="§"/>
            </a:pPr>
            <a:r>
              <a:rPr lang="en-US" sz="2200" dirty="0" smtClean="0"/>
              <a:t>In </a:t>
            </a:r>
            <a:r>
              <a:rPr lang="en-US" sz="2200" dirty="0" err="1" smtClean="0"/>
              <a:t>Febuary</a:t>
            </a:r>
            <a:r>
              <a:rPr lang="en-US" sz="2200" dirty="0" smtClean="0"/>
              <a:t> 2014, Mt. </a:t>
            </a:r>
            <a:r>
              <a:rPr lang="en-US" sz="2200" dirty="0" err="1" smtClean="0"/>
              <a:t>Gox</a:t>
            </a:r>
            <a:r>
              <a:rPr lang="en-US" sz="2200" dirty="0" smtClean="0"/>
              <a:t>, one of the largest exchanges at time, was hacked and over 744,000 Bitcoins were stolen and the company was forced to file for bankruptcy.</a:t>
            </a:r>
          </a:p>
          <a:p>
            <a:pPr>
              <a:buFont typeface="Wingdings" panose="05000000000000000000" pitchFamily="2" charset="2"/>
              <a:buChar char="§"/>
            </a:pPr>
            <a:r>
              <a:rPr lang="en-US" sz="2200" dirty="0" smtClean="0"/>
              <a:t>In January 2015, </a:t>
            </a:r>
            <a:r>
              <a:rPr lang="en-US" sz="2200" dirty="0" err="1" smtClean="0"/>
              <a:t>Bitstamp</a:t>
            </a:r>
            <a:r>
              <a:rPr lang="en-US" sz="2200" dirty="0" smtClean="0"/>
              <a:t> was forced to suspend its service after having 19,000 Bitcoins valued at about $5 million stolen because of a hack.</a:t>
            </a:r>
          </a:p>
          <a:p>
            <a:pPr lvl="1">
              <a:buFont typeface="Wingdings" panose="05000000000000000000" pitchFamily="2" charset="2"/>
              <a:buChar char="§"/>
            </a:pPr>
            <a:endParaRPr lang="en-US" sz="2000" dirty="0"/>
          </a:p>
        </p:txBody>
      </p:sp>
      <p:pic>
        <p:nvPicPr>
          <p:cNvPr id="11268" name="Picture 4" descr="https://upload.wikimedia.org/wikipedia/en/thumb/d/dc/MtGox.png/200px-MtG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3495" y="535731"/>
            <a:ext cx="190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54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Cryptocurrency?</a:t>
            </a:r>
            <a:endParaRPr lang="en-US" dirty="0"/>
          </a:p>
        </p:txBody>
      </p:sp>
      <p:sp>
        <p:nvSpPr>
          <p:cNvPr id="3" name="Content Placeholder 2"/>
          <p:cNvSpPr>
            <a:spLocks noGrp="1"/>
          </p:cNvSpPr>
          <p:nvPr>
            <p:ph idx="1"/>
          </p:nvPr>
        </p:nvSpPr>
        <p:spPr>
          <a:xfrm>
            <a:off x="1097280" y="1845734"/>
            <a:ext cx="10058400" cy="4280746"/>
          </a:xfrm>
        </p:spPr>
        <p:txBody>
          <a:bodyPr/>
          <a:lstStyle/>
          <a:p>
            <a:pPr>
              <a:buFont typeface="Wingdings" panose="05000000000000000000" pitchFamily="2" charset="2"/>
              <a:buChar char="§"/>
            </a:pPr>
            <a:r>
              <a:rPr lang="en-US" b="1" dirty="0" smtClean="0"/>
              <a:t>Decentralized vs. Centralized</a:t>
            </a:r>
          </a:p>
          <a:p>
            <a:pPr>
              <a:buFont typeface="Wingdings" panose="05000000000000000000" pitchFamily="2" charset="2"/>
              <a:buChar char="§"/>
            </a:pPr>
            <a:r>
              <a:rPr lang="en-US" dirty="0" smtClean="0"/>
              <a:t>The Federal Reserve is a centralized banking and economic system.</a:t>
            </a:r>
          </a:p>
          <a:p>
            <a:pPr lvl="1">
              <a:buFont typeface="Wingdings" panose="05000000000000000000" pitchFamily="2" charset="2"/>
              <a:buChar char="§"/>
            </a:pPr>
            <a:r>
              <a:rPr lang="en-US" dirty="0" smtClean="0"/>
              <a:t>The government controls the supply of currency by printing more units of fiat money or requiring deposits to digital banking ledgers.</a:t>
            </a:r>
          </a:p>
          <a:p>
            <a:pPr lvl="1">
              <a:buFont typeface="Wingdings" panose="05000000000000000000" pitchFamily="2" charset="2"/>
              <a:buChar char="§"/>
            </a:pPr>
            <a:r>
              <a:rPr lang="en-US" dirty="0" smtClean="0"/>
              <a:t>This can lead to hyperinflation.</a:t>
            </a:r>
          </a:p>
          <a:p>
            <a:pPr>
              <a:buFont typeface="Wingdings" panose="05000000000000000000" pitchFamily="2" charset="2"/>
              <a:buChar char="§"/>
            </a:pPr>
            <a:r>
              <a:rPr lang="en-US" dirty="0" smtClean="0"/>
              <a:t>Decentralized currency is produced collectively by the entire cryptocurrency system.</a:t>
            </a:r>
          </a:p>
          <a:p>
            <a:pPr lvl="1">
              <a:buFont typeface="Wingdings" panose="05000000000000000000" pitchFamily="2" charset="2"/>
              <a:buChar char="§"/>
            </a:pPr>
            <a:r>
              <a:rPr lang="en-US" dirty="0" smtClean="0"/>
              <a:t>The rate of currency production is defined when the cryptocurrency is created and is publicly known.</a:t>
            </a:r>
          </a:p>
          <a:p>
            <a:pPr lvl="1">
              <a:buFont typeface="Wingdings" panose="05000000000000000000" pitchFamily="2" charset="2"/>
              <a:buChar char="§"/>
            </a:pPr>
            <a:r>
              <a:rPr lang="en-US" dirty="0" smtClean="0"/>
              <a:t>Cryptocurrency is designed so that the rate of production will gradually slow down so that there is a cap on the total amount of cryptocurrency in circulation.</a:t>
            </a:r>
          </a:p>
          <a:p>
            <a:pPr marL="201168" lvl="1" indent="0">
              <a:buNone/>
            </a:pPr>
            <a:r>
              <a:rPr lang="en-US" dirty="0" smtClean="0"/>
              <a:t>	</a:t>
            </a:r>
            <a:endParaRPr lang="en-US" dirty="0"/>
          </a:p>
        </p:txBody>
      </p:sp>
      <p:pic>
        <p:nvPicPr>
          <p:cNvPr id="5124" name="Picture 4" descr="File:US-FederalReserveSystem-Seal.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6191" y="286603"/>
            <a:ext cx="2075688" cy="207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19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Challenges</a:t>
            </a:r>
            <a:endParaRPr lang="en-US" dirty="0"/>
          </a:p>
        </p:txBody>
      </p:sp>
      <p:sp>
        <p:nvSpPr>
          <p:cNvPr id="3" name="Content Placeholder 2"/>
          <p:cNvSpPr>
            <a:spLocks noGrp="1"/>
          </p:cNvSpPr>
          <p:nvPr>
            <p:ph idx="1"/>
          </p:nvPr>
        </p:nvSpPr>
        <p:spPr>
          <a:xfrm>
            <a:off x="6502400" y="1950720"/>
            <a:ext cx="5191760" cy="4297680"/>
          </a:xfrm>
        </p:spPr>
        <p:txBody>
          <a:bodyPr/>
          <a:lstStyle/>
          <a:p>
            <a:pPr>
              <a:buFont typeface="Wingdings" panose="05000000000000000000" pitchFamily="2" charset="2"/>
              <a:buChar char="§"/>
            </a:pPr>
            <a:r>
              <a:rPr lang="en-US" sz="2400" dirty="0" smtClean="0"/>
              <a:t>Due to the anonymous nature of cryptocurrency, Bitcoin is often used for unethical and illegal activities online.</a:t>
            </a:r>
          </a:p>
          <a:p>
            <a:pPr>
              <a:buFont typeface="Wingdings" panose="05000000000000000000" pitchFamily="2" charset="2"/>
              <a:buChar char="§"/>
            </a:pPr>
            <a:r>
              <a:rPr lang="en-US" sz="2400" dirty="0"/>
              <a:t>The </a:t>
            </a:r>
            <a:r>
              <a:rPr lang="en-US" sz="2400" dirty="0" smtClean="0"/>
              <a:t>online dark </a:t>
            </a:r>
            <a:r>
              <a:rPr lang="en-US" sz="2400" dirty="0"/>
              <a:t>net market Silk Road was taken down by the FBI for selling drugs and weapons for bitcoins in 2013</a:t>
            </a:r>
            <a:r>
              <a:rPr lang="en-US" sz="2400" dirty="0" smtClean="0"/>
              <a:t>.</a:t>
            </a:r>
          </a:p>
          <a:p>
            <a:pPr>
              <a:buFont typeface="Wingdings" panose="05000000000000000000" pitchFamily="2" charset="2"/>
              <a:buChar char="§"/>
            </a:pPr>
            <a:r>
              <a:rPr lang="en-US" sz="2400" dirty="0" smtClean="0"/>
              <a:t>Dark net markets continue to expand as dealers and suppliers are able to remain anonymous despite increased government surveillance.</a:t>
            </a:r>
          </a:p>
          <a:p>
            <a:pPr lvl="1">
              <a:buFont typeface="Wingdings" panose="05000000000000000000" pitchFamily="2" charset="2"/>
              <a:buChar char="§"/>
            </a:pPr>
            <a:r>
              <a:rPr lang="en-US" sz="2000" dirty="0" smtClean="0"/>
              <a:t>Silk Road 3</a:t>
            </a:r>
            <a:endParaRPr lang="en-US" sz="2000" dirty="0"/>
          </a:p>
          <a:p>
            <a:pPr>
              <a:buFont typeface="Wingdings" panose="05000000000000000000" pitchFamily="2" charset="2"/>
              <a:buChar char="§"/>
            </a:pPr>
            <a:endParaRPr lang="en-US" dirty="0"/>
          </a:p>
        </p:txBody>
      </p:sp>
      <p:pic>
        <p:nvPicPr>
          <p:cNvPr id="10242" name="Picture 2" descr="http://500.co/wp-content/uploads/2015/10/silk-road-site.jpg"/>
          <p:cNvPicPr>
            <a:picLocks noChangeAspect="1" noChangeArrowheads="1"/>
          </p:cNvPicPr>
          <p:nvPr/>
        </p:nvPicPr>
        <p:blipFill rotWithShape="1">
          <a:blip r:embed="rId2">
            <a:extLst>
              <a:ext uri="{28A0092B-C50C-407E-A947-70E740481C1C}">
                <a14:useLocalDpi xmlns:a14="http://schemas.microsoft.com/office/drawing/2010/main" val="0"/>
              </a:ext>
            </a:extLst>
          </a:blip>
          <a:srcRect r="18925" b="2751"/>
          <a:stretch/>
        </p:blipFill>
        <p:spPr bwMode="auto">
          <a:xfrm>
            <a:off x="474980" y="1950720"/>
            <a:ext cx="5733064" cy="387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58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Bitcoin</a:t>
            </a:r>
            <a:endParaRPr lang="en-US" dirty="0"/>
          </a:p>
        </p:txBody>
      </p:sp>
      <p:sp>
        <p:nvSpPr>
          <p:cNvPr id="3" name="Content Placeholder 2"/>
          <p:cNvSpPr>
            <a:spLocks noGrp="1"/>
          </p:cNvSpPr>
          <p:nvPr>
            <p:ph idx="1"/>
          </p:nvPr>
        </p:nvSpPr>
        <p:spPr>
          <a:xfrm>
            <a:off x="1097280" y="1845734"/>
            <a:ext cx="6190488" cy="4023360"/>
          </a:xfrm>
        </p:spPr>
        <p:txBody>
          <a:bodyPr>
            <a:normAutofit/>
          </a:bodyPr>
          <a:lstStyle/>
          <a:p>
            <a:pPr>
              <a:buFont typeface="Wingdings" panose="05000000000000000000" pitchFamily="2" charset="2"/>
              <a:buChar char="§"/>
            </a:pPr>
            <a:r>
              <a:rPr lang="en-US" sz="2400" dirty="0" smtClean="0"/>
              <a:t>By 2015, the number of merchants that accept Bitcoin has reached well over 100,000.</a:t>
            </a:r>
          </a:p>
          <a:p>
            <a:pPr>
              <a:buFont typeface="Wingdings" panose="05000000000000000000" pitchFamily="2" charset="2"/>
              <a:buChar char="§"/>
            </a:pPr>
            <a:r>
              <a:rPr lang="en-US" sz="2400" dirty="0" smtClean="0"/>
              <a:t>Major retailers include: Dell, Dish Network, Microsoft, Overstock.com, and Tiger Direct</a:t>
            </a:r>
          </a:p>
          <a:p>
            <a:pPr>
              <a:buFont typeface="Wingdings" panose="05000000000000000000" pitchFamily="2" charset="2"/>
              <a:buChar char="§"/>
            </a:pPr>
            <a:r>
              <a:rPr lang="en-US" sz="2400" dirty="0" smtClean="0"/>
              <a:t>Recently major payment processor </a:t>
            </a:r>
            <a:r>
              <a:rPr lang="en-US" sz="2400" dirty="0" smtClean="0"/>
              <a:t>PayPal </a:t>
            </a:r>
            <a:r>
              <a:rPr lang="en-US" sz="2400" dirty="0" smtClean="0"/>
              <a:t>has begun accepting Bitcoins.</a:t>
            </a:r>
          </a:p>
          <a:p>
            <a:pPr>
              <a:buFont typeface="Wingdings" panose="05000000000000000000" pitchFamily="2" charset="2"/>
              <a:buChar char="§"/>
            </a:pPr>
            <a:r>
              <a:rPr lang="en-US" sz="2400" dirty="0" smtClean="0"/>
              <a:t>Nonprofits such as Greenpeace, The Mozilla Foundation, and The Wikimedia Foundation have begun to accept </a:t>
            </a:r>
            <a:r>
              <a:rPr lang="en-US" sz="2400" dirty="0" smtClean="0"/>
              <a:t>donations </a:t>
            </a:r>
            <a:r>
              <a:rPr lang="en-US" sz="2400" dirty="0" smtClean="0"/>
              <a:t>in the form of Bitcoins</a:t>
            </a:r>
            <a:r>
              <a:rPr lang="en-US" sz="2400" dirty="0" smtClean="0"/>
              <a:t>.</a:t>
            </a:r>
            <a:endParaRPr lang="en-US" sz="2400" dirty="0" smtClean="0"/>
          </a:p>
        </p:txBody>
      </p:sp>
      <p:pic>
        <p:nvPicPr>
          <p:cNvPr id="9222" name="Picture 6" descr="https://upload.wikimedia.org/wikipedia/commons/thumb/c/cd/De_Waag_Bitcoin.jpg/1280px-De_Waag_Bitco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768" y="2186443"/>
            <a:ext cx="4455920" cy="3341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450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and Volatility</a:t>
            </a:r>
            <a:endParaRPr lang="en-US" dirty="0"/>
          </a:p>
        </p:txBody>
      </p:sp>
      <p:pic>
        <p:nvPicPr>
          <p:cNvPr id="8194" name="Picture 2" descr="https://upload.wikimedia.org/wikipedia/en/thumb/d/d5/Bitcoin_price_and_volatility.svg/567px-Bitcoin_price_and_volatility.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8777" y="1801368"/>
            <a:ext cx="8033292" cy="451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642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Bitcoin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Over 285 Bitcoin ATMs exist </a:t>
            </a:r>
            <a:r>
              <a:rPr lang="en-US" dirty="0" smtClean="0"/>
              <a:t>all around the </a:t>
            </a:r>
            <a:r>
              <a:rPr lang="en-US" dirty="0" smtClean="0"/>
              <a:t>world since 2013.</a:t>
            </a:r>
            <a:endParaRPr lang="en-US" dirty="0" smtClean="0"/>
          </a:p>
          <a:p>
            <a:pPr>
              <a:buFont typeface="Wingdings" panose="05000000000000000000" pitchFamily="2" charset="2"/>
              <a:buChar char="§"/>
            </a:pPr>
            <a:r>
              <a:rPr lang="en-US" dirty="0" smtClean="0"/>
              <a:t>These ATMs allow you to easily convert between cash and bitcoin.</a:t>
            </a:r>
          </a:p>
          <a:p>
            <a:pPr lvl="1">
              <a:buFont typeface="Wingdings" panose="05000000000000000000" pitchFamily="2" charset="2"/>
              <a:buChar char="§"/>
            </a:pPr>
            <a:r>
              <a:rPr lang="en-US" dirty="0" smtClean="0"/>
              <a:t>At the time many of these have large transaction fees.</a:t>
            </a:r>
            <a:endParaRPr lang="en-US" dirty="0"/>
          </a:p>
          <a:p>
            <a:pPr>
              <a:buFont typeface="Wingdings" panose="05000000000000000000" pitchFamily="2" charset="2"/>
              <a:buChar char="§"/>
            </a:pPr>
            <a:r>
              <a:rPr lang="en-US" dirty="0" smtClean="0"/>
              <a:t>Chapel Hill, NC actually has the state’s first bitcoin ATM located in Med Deli.</a:t>
            </a:r>
          </a:p>
        </p:txBody>
      </p:sp>
      <p:pic>
        <p:nvPicPr>
          <p:cNvPr id="1026" name="Picture 2" descr="http://cryptohoot.com/wp-content/uploads/2015/03/Bitcoin_AT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481" y="3672260"/>
            <a:ext cx="601980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175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Bitcoin</a:t>
            </a:r>
            <a:endParaRPr lang="en-US" dirty="0"/>
          </a:p>
        </p:txBody>
      </p:sp>
      <p:pic>
        <p:nvPicPr>
          <p:cNvPr id="4" name="uSV0PmnxWgE"/>
          <p:cNvPicPr>
            <a:picLocks noGrp="1" noRot="1" noChangeAspect="1"/>
          </p:cNvPicPr>
          <p:nvPr>
            <p:ph idx="1"/>
            <a:videoFile r:link="rId1"/>
          </p:nvPr>
        </p:nvPicPr>
        <p:blipFill>
          <a:blip r:embed="rId3"/>
          <a:stretch>
            <a:fillRect/>
          </a:stretch>
        </p:blipFill>
        <p:spPr>
          <a:xfrm>
            <a:off x="2115671" y="1943258"/>
            <a:ext cx="7413811" cy="4170269"/>
          </a:xfrm>
          <a:prstGeom prst="rect">
            <a:avLst/>
          </a:prstGeom>
        </p:spPr>
      </p:pic>
    </p:spTree>
    <p:extLst>
      <p:ext uri="{BB962C8B-B14F-4D97-AF65-F5344CB8AC3E}">
        <p14:creationId xmlns:p14="http://schemas.microsoft.com/office/powerpoint/2010/main" val="22343046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Modern Cryptocurrencies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smtClean="0"/>
              <a:t>There have been numerous spinoffs of Bitcoin that incorporate minor changes known as Altcoins.</a:t>
            </a:r>
          </a:p>
          <a:p>
            <a:pPr lvl="1">
              <a:buFont typeface="Wingdings" panose="05000000000000000000" pitchFamily="2" charset="2"/>
              <a:buChar char="§"/>
            </a:pPr>
            <a:r>
              <a:rPr lang="en-US" sz="2000" dirty="0" smtClean="0"/>
              <a:t>Use different algorithms for the proof of work scheme.</a:t>
            </a:r>
          </a:p>
          <a:p>
            <a:pPr lvl="1">
              <a:buFont typeface="Wingdings" panose="05000000000000000000" pitchFamily="2" charset="2"/>
              <a:buChar char="§"/>
            </a:pPr>
            <a:r>
              <a:rPr lang="en-US" sz="2000" dirty="0" err="1" smtClean="0"/>
              <a:t>Blackcoin</a:t>
            </a:r>
            <a:r>
              <a:rPr lang="en-US" sz="2000" dirty="0" smtClean="0"/>
              <a:t>, </a:t>
            </a:r>
            <a:r>
              <a:rPr lang="en-US" sz="2000" dirty="0" err="1" smtClean="0"/>
              <a:t>Doge</a:t>
            </a:r>
            <a:r>
              <a:rPr lang="en-US" sz="2000" dirty="0" err="1" smtClean="0"/>
              <a:t>coin</a:t>
            </a:r>
            <a:r>
              <a:rPr lang="en-US" sz="2000" dirty="0" smtClean="0"/>
              <a:t>, </a:t>
            </a:r>
            <a:r>
              <a:rPr lang="en-US" sz="2000" dirty="0" err="1" smtClean="0"/>
              <a:t>Litecoin</a:t>
            </a:r>
            <a:r>
              <a:rPr lang="en-US" sz="2000" dirty="0" smtClean="0"/>
              <a:t>, </a:t>
            </a:r>
            <a:r>
              <a:rPr lang="en-US" sz="2000" dirty="0" err="1" smtClean="0"/>
              <a:t>Peercoin</a:t>
            </a:r>
            <a:r>
              <a:rPr lang="en-US" sz="2000" dirty="0" smtClean="0"/>
              <a:t>, and over 200 others</a:t>
            </a:r>
            <a:endParaRPr lang="en-US" sz="2000" dirty="0"/>
          </a:p>
          <a:p>
            <a:pPr>
              <a:buFont typeface="Wingdings" panose="05000000000000000000" pitchFamily="2" charset="2"/>
              <a:buChar char="§"/>
            </a:pPr>
            <a:r>
              <a:rPr lang="en-US" sz="2400" dirty="0" smtClean="0"/>
              <a:t>These alternatives aim to increase the cryptographic security of </a:t>
            </a:r>
            <a:br>
              <a:rPr lang="en-US" sz="2400" dirty="0" smtClean="0"/>
            </a:br>
            <a:r>
              <a:rPr lang="en-US" sz="2400" dirty="0" smtClean="0"/>
              <a:t>Bitcoin by adopting new mining algorithms.</a:t>
            </a:r>
          </a:p>
          <a:p>
            <a:pPr marL="544068" lvl="1" indent="-342900">
              <a:buFont typeface="Wingdings" panose="05000000000000000000" pitchFamily="2" charset="2"/>
              <a:buChar char="§"/>
            </a:pPr>
            <a:r>
              <a:rPr lang="en-US" sz="2000" dirty="0" err="1" smtClean="0"/>
              <a:t>Litecoin</a:t>
            </a:r>
            <a:r>
              <a:rPr lang="en-US" sz="2000" dirty="0" smtClean="0"/>
              <a:t> uses a </a:t>
            </a:r>
            <a:r>
              <a:rPr lang="en-US" sz="2000" dirty="0" err="1" smtClean="0"/>
              <a:t>scrypt</a:t>
            </a:r>
            <a:r>
              <a:rPr lang="en-US" sz="2000" dirty="0" smtClean="0"/>
              <a:t> proof of work that encourages CPU mining</a:t>
            </a:r>
            <a:br>
              <a:rPr lang="en-US" sz="2000" dirty="0" smtClean="0"/>
            </a:br>
            <a:r>
              <a:rPr lang="en-US" sz="2000" dirty="0" smtClean="0"/>
              <a:t>that is available to the average user.</a:t>
            </a:r>
            <a:endParaRPr lang="en-US" dirty="0"/>
          </a:p>
          <a:p>
            <a:pPr marL="251460" indent="-342900">
              <a:buFont typeface="Wingdings" panose="05000000000000000000" pitchFamily="2" charset="2"/>
              <a:buChar char="§"/>
            </a:pPr>
            <a:r>
              <a:rPr lang="en-US" sz="2200" dirty="0" smtClean="0"/>
              <a:t>It appears that Bitcoin will continue to be the dominant</a:t>
            </a:r>
            <a:br>
              <a:rPr lang="en-US" sz="2200" dirty="0" smtClean="0"/>
            </a:br>
            <a:r>
              <a:rPr lang="en-US" sz="2200" dirty="0" smtClean="0"/>
              <a:t>cryptocurrency in the future due to its widespread adoption and</a:t>
            </a:r>
            <a:br>
              <a:rPr lang="en-US" sz="2200" dirty="0" smtClean="0"/>
            </a:br>
            <a:r>
              <a:rPr lang="en-US" sz="2200" dirty="0" smtClean="0"/>
              <a:t>a market cap of over $5 billion.</a:t>
            </a:r>
            <a:endParaRPr lang="en-US" sz="2200" dirty="0"/>
          </a:p>
        </p:txBody>
      </p:sp>
      <p:pic>
        <p:nvPicPr>
          <p:cNvPr id="2050" name="Picture 2" descr="http://howtodoge.com/images/do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3156056"/>
            <a:ext cx="3200400"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593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0948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Decentralization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Transparency</a:t>
            </a:r>
          </a:p>
          <a:p>
            <a:pPr lvl="1">
              <a:buFont typeface="Wingdings" panose="05000000000000000000" pitchFamily="2" charset="2"/>
              <a:buChar char="§"/>
            </a:pPr>
            <a:r>
              <a:rPr lang="en-US" dirty="0" smtClean="0"/>
              <a:t>All finalized transactions are listed to a public ledger known as the block chain.</a:t>
            </a:r>
          </a:p>
          <a:p>
            <a:pPr lvl="1">
              <a:buFont typeface="Wingdings" panose="05000000000000000000" pitchFamily="2" charset="2"/>
              <a:buChar char="§"/>
            </a:pPr>
            <a:r>
              <a:rPr lang="en-US" dirty="0"/>
              <a:t>H</a:t>
            </a:r>
            <a:r>
              <a:rPr lang="en-US" dirty="0" smtClean="0"/>
              <a:t>owever personal information is excluded from the block chain.</a:t>
            </a:r>
          </a:p>
          <a:p>
            <a:pPr lvl="1">
              <a:buFont typeface="Wingdings" panose="05000000000000000000" pitchFamily="2" charset="2"/>
              <a:buChar char="§"/>
            </a:pPr>
            <a:r>
              <a:rPr lang="en-US" dirty="0" smtClean="0"/>
              <a:t>Anyone at anytime can verify transactions by examining the public block chain.</a:t>
            </a:r>
          </a:p>
          <a:p>
            <a:pPr lvl="1">
              <a:buFont typeface="Wingdings" panose="05000000000000000000" pitchFamily="2" charset="2"/>
              <a:buChar char="§"/>
            </a:pPr>
            <a:r>
              <a:rPr lang="en-US" dirty="0" smtClean="0"/>
              <a:t>No changes to cryptocurrency protocol can be made since it is cryptographically secure</a:t>
            </a:r>
            <a:endParaRPr lang="en-US" dirty="0"/>
          </a:p>
        </p:txBody>
      </p:sp>
      <p:pic>
        <p:nvPicPr>
          <p:cNvPr id="2052" name="Picture 4" descr="https://lh6.ggpht.com/0E4HFP6Ue4MNPzOhlbBeT6xzonWADY9PRZbve86QzKcGAOFrGSuBTmtmlbznO_IUnAA=h310"/>
          <p:cNvPicPr>
            <a:picLocks noChangeAspect="1" noChangeArrowheads="1"/>
          </p:cNvPicPr>
          <p:nvPr/>
        </p:nvPicPr>
        <p:blipFill rotWithShape="1">
          <a:blip r:embed="rId2">
            <a:extLst>
              <a:ext uri="{28A0092B-C50C-407E-A947-70E740481C1C}">
                <a14:useLocalDpi xmlns:a14="http://schemas.microsoft.com/office/drawing/2010/main" val="0"/>
              </a:ext>
            </a:extLst>
          </a:blip>
          <a:srcRect b="9628"/>
          <a:stretch/>
        </p:blipFill>
        <p:spPr bwMode="auto">
          <a:xfrm>
            <a:off x="3764280" y="3602937"/>
            <a:ext cx="4724400" cy="266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17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oinoutletatm.com/wp-content/uploads/2014/09/bitcoinsecu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419" y="3566160"/>
            <a:ext cx="5470855" cy="2647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Advantages of Decentralization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Privacy &amp; Security</a:t>
            </a:r>
          </a:p>
          <a:p>
            <a:pPr lvl="1">
              <a:buFont typeface="Wingdings" panose="05000000000000000000" pitchFamily="2" charset="2"/>
              <a:buChar char="§"/>
            </a:pPr>
            <a:r>
              <a:rPr lang="en-US" dirty="0" smtClean="0"/>
              <a:t>Anonymous payments can be made and finalized without giving up an personal information.</a:t>
            </a:r>
          </a:p>
          <a:p>
            <a:pPr lvl="1">
              <a:buFont typeface="Wingdings" panose="05000000000000000000" pitchFamily="2" charset="2"/>
              <a:buChar char="§"/>
            </a:pPr>
            <a:r>
              <a:rPr lang="en-US" dirty="0" smtClean="0"/>
              <a:t>Very personal little information is attached to the transaction, itself.</a:t>
            </a:r>
          </a:p>
          <a:p>
            <a:pPr lvl="1">
              <a:buFont typeface="Wingdings" panose="05000000000000000000" pitchFamily="2" charset="2"/>
              <a:buChar char="§"/>
            </a:pPr>
            <a:r>
              <a:rPr lang="en-US" dirty="0" smtClean="0"/>
              <a:t>Extra fees cannot be added on to a transaction without the consent of the consumer.</a:t>
            </a:r>
          </a:p>
          <a:p>
            <a:pPr lvl="1">
              <a:buFont typeface="Wingdings" panose="05000000000000000000" pitchFamily="2" charset="2"/>
              <a:buChar char="§"/>
            </a:pPr>
            <a:r>
              <a:rPr lang="en-US" dirty="0" smtClean="0"/>
              <a:t>Due to the lack of a central controlling body, funds cannot be seized or garnished from a user</a:t>
            </a:r>
            <a:r>
              <a:rPr lang="en-US" dirty="0" smtClean="0"/>
              <a:t>.</a:t>
            </a:r>
          </a:p>
          <a:p>
            <a:pPr lvl="1">
              <a:buFont typeface="Wingdings" panose="05000000000000000000" pitchFamily="2" charset="2"/>
              <a:buChar char="§"/>
            </a:pPr>
            <a:r>
              <a:rPr lang="en-US" dirty="0" smtClean="0"/>
              <a:t>No third parties have access to personal financial data.</a:t>
            </a:r>
            <a:endParaRPr lang="en-US" dirty="0" smtClean="0"/>
          </a:p>
          <a:p>
            <a:pPr lvl="1">
              <a:buFont typeface="Wingdings" panose="05000000000000000000" pitchFamily="2" charset="2"/>
              <a:buChar char="§"/>
            </a:pPr>
            <a:endParaRPr lang="en-US" dirty="0"/>
          </a:p>
        </p:txBody>
      </p:sp>
    </p:spTree>
    <p:extLst>
      <p:ext uri="{BB962C8B-B14F-4D97-AF65-F5344CB8AC3E}">
        <p14:creationId xmlns:p14="http://schemas.microsoft.com/office/powerpoint/2010/main" val="289608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Centralization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 central body backs the value of the currency to ensure it will continue to exist and be traded.</a:t>
            </a:r>
          </a:p>
          <a:p>
            <a:pPr lvl="1">
              <a:buFont typeface="Wingdings" panose="05000000000000000000" pitchFamily="2" charset="2"/>
              <a:buChar char="§"/>
            </a:pPr>
            <a:r>
              <a:rPr lang="en-US" dirty="0" smtClean="0"/>
              <a:t>Results in a much less volatile currency. </a:t>
            </a:r>
            <a:endParaRPr lang="en-US" dirty="0"/>
          </a:p>
          <a:p>
            <a:pPr>
              <a:buFont typeface="Wingdings" panose="05000000000000000000" pitchFamily="2" charset="2"/>
              <a:buChar char="§"/>
            </a:pPr>
            <a:r>
              <a:rPr lang="en-US" dirty="0" smtClean="0"/>
              <a:t>Government regulations exist to maintain the security of the currency.</a:t>
            </a:r>
          </a:p>
          <a:p>
            <a:pPr lvl="1">
              <a:buFont typeface="Wingdings" panose="05000000000000000000" pitchFamily="2" charset="2"/>
              <a:buChar char="§"/>
            </a:pPr>
            <a:r>
              <a:rPr lang="en-US" dirty="0" smtClean="0"/>
              <a:t>Regulations against forgeries </a:t>
            </a:r>
          </a:p>
          <a:p>
            <a:pPr lvl="1">
              <a:buFont typeface="Wingdings" panose="05000000000000000000" pitchFamily="2" charset="2"/>
              <a:buChar char="§"/>
            </a:pPr>
            <a:r>
              <a:rPr lang="en-US" dirty="0" smtClean="0"/>
              <a:t>Banking regulations guarantee deposits</a:t>
            </a:r>
          </a:p>
          <a:p>
            <a:pPr lvl="1">
              <a:buFont typeface="Wingdings" panose="05000000000000000000" pitchFamily="2" charset="2"/>
              <a:buChar char="§"/>
            </a:pPr>
            <a:r>
              <a:rPr lang="en-US" dirty="0"/>
              <a:t>The Federal Deposit Insurance </a:t>
            </a:r>
            <a:r>
              <a:rPr lang="en-US" dirty="0" smtClean="0"/>
              <a:t>Corporation (FDIC)  insures deposits up to $250,000 per account.</a:t>
            </a:r>
          </a:p>
          <a:p>
            <a:pPr>
              <a:buFont typeface="Wingdings" panose="05000000000000000000" pitchFamily="2" charset="2"/>
              <a:buChar char="§"/>
            </a:pPr>
            <a:r>
              <a:rPr lang="en-US" b="1" dirty="0" smtClean="0"/>
              <a:t>Double Spending </a:t>
            </a:r>
            <a:r>
              <a:rPr lang="en-US" dirty="0" smtClean="0"/>
              <a:t>of currency never occurs.</a:t>
            </a:r>
            <a:endParaRPr lang="en-US" b="1" dirty="0" smtClean="0"/>
          </a:p>
          <a:p>
            <a:pPr lvl="1">
              <a:buFont typeface="Wingdings" panose="05000000000000000000" pitchFamily="2" charset="2"/>
              <a:buChar char="§"/>
            </a:pPr>
            <a:endParaRPr lang="en-US" dirty="0"/>
          </a:p>
        </p:txBody>
      </p:sp>
      <p:pic>
        <p:nvPicPr>
          <p:cNvPr id="7170" name="Picture 2" descr="Former White House Advisor: Elimination of ‘Double-Spend’ is Bitcoin’s True Inno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197" y="4056951"/>
            <a:ext cx="4231923" cy="281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18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Cryptocurrency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400" dirty="0" smtClean="0"/>
              <a:t>The creation of cryptocurrency began in 1992 by Timothy May, a retired Intel physicist.</a:t>
            </a:r>
          </a:p>
          <a:p>
            <a:pPr lvl="1">
              <a:buFont typeface="Wingdings" panose="05000000000000000000" pitchFamily="2" charset="2"/>
              <a:buChar char="§"/>
            </a:pPr>
            <a:r>
              <a:rPr lang="en-US" sz="2000" dirty="0" smtClean="0"/>
              <a:t>He became worried about the lack of privacy in the financial world and searched for a way to obscure personal information from transaction.</a:t>
            </a:r>
            <a:endParaRPr lang="en-US" sz="2000" dirty="0"/>
          </a:p>
          <a:p>
            <a:pPr>
              <a:buFont typeface="Wingdings" panose="05000000000000000000" pitchFamily="2" charset="2"/>
              <a:buChar char="§"/>
            </a:pPr>
            <a:r>
              <a:rPr lang="en-US" sz="2400" dirty="0" smtClean="0"/>
              <a:t>It took until 1998, when Wei Dai created the technology necessary for cryptocurrency and released “b-money”.</a:t>
            </a:r>
          </a:p>
          <a:p>
            <a:pPr lvl="1">
              <a:buFont typeface="Wingdings" panose="05000000000000000000" pitchFamily="2" charset="2"/>
              <a:buChar char="§"/>
            </a:pPr>
            <a:r>
              <a:rPr lang="en-US" sz="2000" dirty="0" smtClean="0"/>
              <a:t>B-money was an anonymous, distributed electronic cash system.</a:t>
            </a:r>
          </a:p>
          <a:p>
            <a:pPr lvl="1">
              <a:buFont typeface="Wingdings" panose="05000000000000000000" pitchFamily="2" charset="2"/>
              <a:buChar char="§"/>
            </a:pPr>
            <a:r>
              <a:rPr lang="en-US" sz="2000" dirty="0" smtClean="0"/>
              <a:t>It was created so that users couldn’t be “taxed or regulated through the threat of force”.</a:t>
            </a:r>
          </a:p>
          <a:p>
            <a:pPr lvl="1">
              <a:buFont typeface="Wingdings" panose="05000000000000000000" pitchFamily="2" charset="2"/>
              <a:buChar char="§"/>
            </a:pPr>
            <a:endParaRPr lang="en-US" dirty="0" smtClean="0"/>
          </a:p>
          <a:p>
            <a:pPr lvl="1">
              <a:buFont typeface="Wingdings" panose="05000000000000000000" pitchFamily="2" charset="2"/>
              <a:buChar char="§"/>
            </a:pPr>
            <a:endParaRPr lang="en-US" dirty="0" smtClean="0"/>
          </a:p>
        </p:txBody>
      </p:sp>
    </p:spTree>
    <p:extLst>
      <p:ext uri="{BB962C8B-B14F-4D97-AF65-F5344CB8AC3E}">
        <p14:creationId xmlns:p14="http://schemas.microsoft.com/office/powerpoint/2010/main" val="305672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Cryptocurrency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Later in 1998, Nick Szabo created his own cryptocurrency known as “Bit Gold”.</a:t>
            </a:r>
          </a:p>
          <a:p>
            <a:pPr lvl="1">
              <a:buFont typeface="Wingdings" panose="05000000000000000000" pitchFamily="2" charset="2"/>
              <a:buChar char="§"/>
            </a:pPr>
            <a:r>
              <a:rPr lang="en-US" dirty="0" smtClean="0"/>
              <a:t>It was very similar </a:t>
            </a:r>
            <a:r>
              <a:rPr lang="en-US" dirty="0" smtClean="0"/>
              <a:t>to and considered the precursor to </a:t>
            </a:r>
            <a:r>
              <a:rPr lang="en-US" dirty="0" smtClean="0"/>
              <a:t>Bitcoin.</a:t>
            </a:r>
            <a:endParaRPr lang="en-US" dirty="0" smtClean="0"/>
          </a:p>
          <a:p>
            <a:pPr lvl="1">
              <a:buFont typeface="Wingdings" panose="05000000000000000000" pitchFamily="2" charset="2"/>
              <a:buChar char="§"/>
            </a:pPr>
            <a:r>
              <a:rPr lang="en-US" dirty="0" smtClean="0"/>
              <a:t>His primary focus was to be able to program a virtual currency that would be able to acquire value. </a:t>
            </a:r>
          </a:p>
          <a:p>
            <a:pPr lvl="1">
              <a:buFont typeface="Wingdings" panose="05000000000000000000" pitchFamily="2" charset="2"/>
              <a:buChar char="§"/>
            </a:pPr>
            <a:r>
              <a:rPr lang="en-US" dirty="0"/>
              <a:t>Szabo’s implementation didn’t </a:t>
            </a:r>
            <a:r>
              <a:rPr lang="en-US" dirty="0" smtClean="0"/>
              <a:t>value privacy and lacked many of the security aspects that Bitcoin has adopted.</a:t>
            </a:r>
          </a:p>
          <a:p>
            <a:pPr lvl="1">
              <a:buFont typeface="Wingdings" panose="05000000000000000000" pitchFamily="2" charset="2"/>
              <a:buChar char="§"/>
            </a:pPr>
            <a:r>
              <a:rPr lang="en-US" dirty="0" smtClean="0"/>
              <a:t>A </a:t>
            </a:r>
            <a:r>
              <a:rPr lang="en-US" b="1" dirty="0" smtClean="0"/>
              <a:t>proof of work</a:t>
            </a:r>
            <a:r>
              <a:rPr lang="en-US" dirty="0" smtClean="0"/>
              <a:t> function </a:t>
            </a:r>
            <a:r>
              <a:rPr lang="en-US" dirty="0"/>
              <a:t>w</a:t>
            </a:r>
            <a:r>
              <a:rPr lang="en-US" dirty="0" smtClean="0"/>
              <a:t>as created to cryptographically verify transactions and to create new currency.</a:t>
            </a:r>
          </a:p>
          <a:p>
            <a:pPr lvl="2">
              <a:buFont typeface="Wingdings" panose="05000000000000000000" pitchFamily="2" charset="2"/>
              <a:buChar char="§"/>
            </a:pPr>
            <a:r>
              <a:rPr lang="en-US" sz="1800" dirty="0" smtClean="0"/>
              <a:t>A proof of work function uses a participants’ computer power to solve cryptographic equations assigned by the system. </a:t>
            </a:r>
          </a:p>
          <a:p>
            <a:pPr lvl="2">
              <a:buFont typeface="Wingdings" panose="05000000000000000000" pitchFamily="2" charset="2"/>
              <a:buChar char="§"/>
            </a:pPr>
            <a:r>
              <a:rPr lang="en-US" sz="1800" dirty="0" smtClean="0"/>
              <a:t>The solved equations would then be sent to the block chain and if verified the work would be credited in the form of more currency.</a:t>
            </a:r>
          </a:p>
          <a:p>
            <a:pPr lvl="2">
              <a:buFont typeface="Wingdings" panose="05000000000000000000" pitchFamily="2" charset="2"/>
              <a:buChar char="§"/>
            </a:pPr>
            <a:r>
              <a:rPr lang="en-US" sz="1800" dirty="0" smtClean="0"/>
              <a:t>The solution must be verified by a majority of the block chain before the system can move on to the next equation.</a:t>
            </a:r>
            <a:endParaRPr lang="en-US" sz="1800" dirty="0"/>
          </a:p>
        </p:txBody>
      </p:sp>
    </p:spTree>
    <p:extLst>
      <p:ext uri="{BB962C8B-B14F-4D97-AF65-F5344CB8AC3E}">
        <p14:creationId xmlns:p14="http://schemas.microsoft.com/office/powerpoint/2010/main" val="134764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Cryptocurrency</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Bit Gold proved that it was possible to transform solutions to complicated </a:t>
            </a:r>
            <a:r>
              <a:rPr lang="en-US" dirty="0" err="1" smtClean="0"/>
              <a:t>cryptographical</a:t>
            </a:r>
            <a:r>
              <a:rPr lang="en-US" dirty="0" smtClean="0"/>
              <a:t> problems into </a:t>
            </a:r>
            <a:r>
              <a:rPr lang="en-US" dirty="0" smtClean="0"/>
              <a:t>currency of value.</a:t>
            </a:r>
            <a:endParaRPr lang="en-US" dirty="0" smtClean="0"/>
          </a:p>
          <a:p>
            <a:pPr>
              <a:buFont typeface="Wingdings" panose="05000000000000000000" pitchFamily="2" charset="2"/>
              <a:buChar char="§"/>
            </a:pPr>
            <a:r>
              <a:rPr lang="en-US" dirty="0" smtClean="0"/>
              <a:t>It also raised a series of questions about the feasibility of cryptocurrency:</a:t>
            </a:r>
          </a:p>
          <a:p>
            <a:pPr lvl="1">
              <a:buFont typeface="Wingdings" panose="05000000000000000000" pitchFamily="2" charset="2"/>
              <a:buChar char="§"/>
            </a:pPr>
            <a:r>
              <a:rPr lang="en-US" dirty="0"/>
              <a:t>How do you assign proper value to different strings of data if they are not equally difficult to make</a:t>
            </a:r>
            <a:r>
              <a:rPr lang="en-US" dirty="0" smtClean="0"/>
              <a:t>?</a:t>
            </a:r>
          </a:p>
          <a:p>
            <a:pPr lvl="1">
              <a:buFont typeface="Wingdings" panose="05000000000000000000" pitchFamily="2" charset="2"/>
              <a:buChar char="§"/>
            </a:pPr>
            <a:r>
              <a:rPr lang="en-US" dirty="0"/>
              <a:t>How do you encourage people to recognize this value and adopt the currency</a:t>
            </a:r>
            <a:r>
              <a:rPr lang="en-US" dirty="0" smtClean="0"/>
              <a:t>?</a:t>
            </a:r>
          </a:p>
          <a:p>
            <a:pPr lvl="1">
              <a:buFont typeface="Wingdings" panose="05000000000000000000" pitchFamily="2" charset="2"/>
              <a:buChar char="§"/>
            </a:pPr>
            <a:r>
              <a:rPr lang="en-US" dirty="0" smtClean="0"/>
              <a:t>What </a:t>
            </a:r>
            <a:r>
              <a:rPr lang="en-US" dirty="0"/>
              <a:t>system controls the transfer of currency between people</a:t>
            </a:r>
            <a:r>
              <a:rPr lang="en-US" dirty="0" smtClean="0"/>
              <a:t>?</a:t>
            </a:r>
          </a:p>
          <a:p>
            <a:pPr lvl="1">
              <a:buFont typeface="Wingdings" panose="05000000000000000000" pitchFamily="2" charset="2"/>
              <a:buChar char="§"/>
            </a:pPr>
            <a:endParaRPr lang="en-US" dirty="0"/>
          </a:p>
          <a:p>
            <a:pPr>
              <a:buFont typeface="Wingdings" panose="05000000000000000000" pitchFamily="2" charset="2"/>
              <a:buChar char="§"/>
            </a:pPr>
            <a:r>
              <a:rPr lang="en-US" dirty="0" smtClean="0"/>
              <a:t>These issues prevented b-money and Bit Gold from garnering widespread support and led to them </a:t>
            </a:r>
            <a:r>
              <a:rPr lang="en-US" dirty="0" smtClean="0"/>
              <a:t>eventually dying </a:t>
            </a:r>
            <a:r>
              <a:rPr lang="en-US" dirty="0" smtClean="0"/>
              <a:t>out.</a:t>
            </a:r>
            <a:endParaRPr lang="en-US" dirty="0"/>
          </a:p>
        </p:txBody>
      </p:sp>
    </p:spTree>
    <p:extLst>
      <p:ext uri="{BB962C8B-B14F-4D97-AF65-F5344CB8AC3E}">
        <p14:creationId xmlns:p14="http://schemas.microsoft.com/office/powerpoint/2010/main" val="333458406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2223</TotalTime>
  <Words>2197</Words>
  <Application>Microsoft Office PowerPoint</Application>
  <PresentationFormat>Widescreen</PresentationFormat>
  <Paragraphs>179</Paragraphs>
  <Slides>36</Slides>
  <Notes>4</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Retrospect</vt:lpstr>
      <vt:lpstr>Bitcoins &amp; Cryptocurrency</vt:lpstr>
      <vt:lpstr>What is Cryptocurrency?</vt:lpstr>
      <vt:lpstr>Why Cryptocurrency?</vt:lpstr>
      <vt:lpstr>Advantages of Decentralization </vt:lpstr>
      <vt:lpstr>Advantages of Decentralization </vt:lpstr>
      <vt:lpstr>Advantages of Centralization</vt:lpstr>
      <vt:lpstr>History of Cryptocurrency</vt:lpstr>
      <vt:lpstr>History of Cryptocurrency</vt:lpstr>
      <vt:lpstr>History of Cryptocurrency</vt:lpstr>
      <vt:lpstr>History of Cryptocurrency </vt:lpstr>
      <vt:lpstr>Bitcoin Overview</vt:lpstr>
      <vt:lpstr>PowerPoint Presentation</vt:lpstr>
      <vt:lpstr>Starting a Bitcoin Transaction</vt:lpstr>
      <vt:lpstr>Starting a Bitcoin Transaction</vt:lpstr>
      <vt:lpstr>Starting a Bitcoin Transaction</vt:lpstr>
      <vt:lpstr>Starting a Bitcoin Transaction</vt:lpstr>
      <vt:lpstr>Public-Key Cryptography</vt:lpstr>
      <vt:lpstr>Simplified Chain of Ownership</vt:lpstr>
      <vt:lpstr>Verifying a Bitcoin Transaction</vt:lpstr>
      <vt:lpstr>Bitcoin Proof of Work: Hashcash</vt:lpstr>
      <vt:lpstr>SHA-256</vt:lpstr>
      <vt:lpstr>SHA-256</vt:lpstr>
      <vt:lpstr>Bitcoin Proof of Work: Hashcash</vt:lpstr>
      <vt:lpstr>Bitcoin Proof of Work: Hashcash</vt:lpstr>
      <vt:lpstr>Bitcoin Proof of Work: Hashcash</vt:lpstr>
      <vt:lpstr>Bitcoin Proof of Work: Hashcash</vt:lpstr>
      <vt:lpstr>Verifying a Bitcoin Transaction</vt:lpstr>
      <vt:lpstr>Future of Mining Bitcoin</vt:lpstr>
      <vt:lpstr>Security Concerns</vt:lpstr>
      <vt:lpstr>Social Challenges</vt:lpstr>
      <vt:lpstr>Uses of Bitcoin</vt:lpstr>
      <vt:lpstr>Price and Volatility</vt:lpstr>
      <vt:lpstr>Uses of Bitcoin</vt:lpstr>
      <vt:lpstr>Uses of Bitcoin</vt:lpstr>
      <vt:lpstr>Other Modern Cryptocurrencies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Bitcoins &amp; Cryptocurrency</dc:title>
  <dc:creator>Alec Vtorov</dc:creator>
  <cp:lastModifiedBy>Alec Vtorov</cp:lastModifiedBy>
  <cp:revision>76</cp:revision>
  <dcterms:created xsi:type="dcterms:W3CDTF">2015-11-22T21:00:40Z</dcterms:created>
  <dcterms:modified xsi:type="dcterms:W3CDTF">2015-11-30T02:34:51Z</dcterms:modified>
</cp:coreProperties>
</file>