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89" r:id="rId8"/>
    <p:sldId id="267" r:id="rId9"/>
    <p:sldId id="261" r:id="rId10"/>
    <p:sldId id="269" r:id="rId11"/>
    <p:sldId id="280" r:id="rId12"/>
    <p:sldId id="271" r:id="rId13"/>
    <p:sldId id="277" r:id="rId14"/>
    <p:sldId id="279" r:id="rId15"/>
    <p:sldId id="281" r:id="rId16"/>
    <p:sldId id="282" r:id="rId17"/>
    <p:sldId id="272" r:id="rId18"/>
    <p:sldId id="283" r:id="rId19"/>
    <p:sldId id="260" r:id="rId20"/>
    <p:sldId id="270" r:id="rId21"/>
    <p:sldId id="268" r:id="rId22"/>
    <p:sldId id="284" r:id="rId23"/>
    <p:sldId id="285" r:id="rId24"/>
    <p:sldId id="286" r:id="rId25"/>
    <p:sldId id="264" r:id="rId26"/>
    <p:sldId id="265" r:id="rId27"/>
    <p:sldId id="266" r:id="rId28"/>
    <p:sldId id="288" r:id="rId29"/>
    <p:sldId id="262" r:id="rId30"/>
    <p:sldId id="276" r:id="rId31"/>
    <p:sldId id="287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 and Its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Chappell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3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Private-Key Encryption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Computers each have their own private key which is unique to their computer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first computer encrypts the message or document with its own key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Therefore, as the message is being sent through cyberspace, it is unreadable to any third parties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second computer must know the </a:t>
            </a:r>
            <a:r>
              <a:rPr lang="en-US" dirty="0" smtClean="0"/>
              <a:t>first computer’s private </a:t>
            </a:r>
            <a:r>
              <a:rPr lang="en-US" dirty="0" smtClean="0"/>
              <a:t>key to decode the message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Risks: Key can be compromised, transfer of key is </a:t>
            </a:r>
            <a:r>
              <a:rPr lang="en-US" dirty="0" smtClean="0"/>
              <a:t>hard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Two Major types of algorithms: Block Cipher or Stream Cipher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82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For these algorithms, encrypting of the plaintext is done by a single key for a block of fixed length. Generally these blocks can be 64 or 128 bits in size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Usually more secure than stream ciphers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However, the encrypting/decrypting algorithm takes longer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Examples: DES, Blowfish, RC5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DES: Data Encryption Standard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One of the first encryption algorithms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 block cipher: meaning it operates with plaintext blocks of a certain size and returns a block of the same size. DES operates on 64-bit blocks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Each 64-bit block is made up of 16 hexadecimal characters, as each hexadecimal equates to a binary of 4 characters long and each character of binary equates to a bit of data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E.g. a </a:t>
            </a:r>
            <a:r>
              <a:rPr lang="en-US" dirty="0" smtClean="0">
                <a:sym typeface="Wingdings"/>
              </a:rPr>
              <a:t> 61  0110 0001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9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Algorithm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Data Encryption Standard </a:t>
            </a:r>
            <a:r>
              <a:rPr lang="en-US" dirty="0" smtClean="0"/>
              <a:t>algorithm is today, the most widely used encryption algorithm in the world.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Developed under Richard Nixon’s campaign in the 1970s by National Bureau of Standards because government, industry, and the private sector were storing more and more sensitive data on the web</a:t>
            </a:r>
          </a:p>
          <a:p>
            <a:pPr>
              <a:buFont typeface="Wingdings" charset="2"/>
              <a:buChar char="Ø"/>
            </a:pPr>
            <a:endParaRPr lang="en-US" b="1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45" y="1292314"/>
            <a:ext cx="2028345" cy="13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4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Algorithm History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Data Encryption Standard (DES) </a:t>
            </a:r>
            <a:r>
              <a:rPr lang="en-US" dirty="0" smtClean="0"/>
              <a:t>1970s uses a 56-bit key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56-bit key results in over 70 quadrillion possible key combinations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Today, that number is too small to be </a:t>
            </a:r>
            <a:r>
              <a:rPr lang="en-US" dirty="0" smtClean="0"/>
              <a:t>considered entirely secure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Advanced Encryption Standard (AES)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Implements 128, 192, or 256-bit keys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Considered secure: 256-bit key has 2^256 </a:t>
            </a:r>
            <a:r>
              <a:rPr lang="en-US" dirty="0" smtClean="0"/>
              <a:t>combinations. Has superseded DES as the cryptographic algorithm used by US government in 2002</a:t>
            </a:r>
          </a:p>
        </p:txBody>
      </p:sp>
    </p:spTree>
    <p:extLst>
      <p:ext uri="{BB962C8B-B14F-4D97-AF65-F5344CB8AC3E}">
        <p14:creationId xmlns:p14="http://schemas.microsoft.com/office/powerpoint/2010/main" val="210491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As opposed to block ciphers, stream ciphers encrypt the plaintext bit by bit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bits of the plaintext are encrypted by different parts of the </a:t>
            </a:r>
            <a:r>
              <a:rPr lang="en-US" dirty="0" err="1" smtClean="0"/>
              <a:t>keystream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Process much faster than block ciphers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However, generally not as secure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Examples: FISH, RC4, SEAL</a:t>
            </a: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A stream cipher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Unique from other ciphers because it allows the user to pick the key </a:t>
            </a:r>
            <a:r>
              <a:rPr lang="en-US" dirty="0" smtClean="0"/>
              <a:t>size from 1-2048 bits (although generally it is 40)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Created by Ronald </a:t>
            </a:r>
            <a:r>
              <a:rPr lang="en-US" dirty="0" err="1" smtClean="0"/>
              <a:t>Rivest</a:t>
            </a:r>
            <a:r>
              <a:rPr lang="en-US" dirty="0" smtClean="0"/>
              <a:t> of RSA security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Used in Microsoft Excel, Adobe’s Acrobat 2.0, and </a:t>
            </a:r>
            <a:r>
              <a:rPr lang="en-US" dirty="0" err="1" smtClean="0"/>
              <a:t>BitTorrent</a:t>
            </a:r>
            <a:r>
              <a:rPr lang="en-US" dirty="0" smtClean="0"/>
              <a:t>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9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the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Example: hexadecimal key of 5B9E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Converts to 0101 1011 1001 1110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This is a 16-bit key because 16 binary numbers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To crack key through “Brute Force Method,” hackers would have to check 2^16 types of </a:t>
            </a:r>
            <a:r>
              <a:rPr lang="en-US" dirty="0" smtClean="0"/>
              <a:t>keys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Shows how adding even a few more bits to a key makes it exponentially harder to crack</a:t>
            </a: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56" y="1388156"/>
            <a:ext cx="1571792" cy="20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5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Hacker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Today, some of the top computers on the market today such as the dual Pentium 4D with two processors each running at 3.2 </a:t>
            </a:r>
            <a:r>
              <a:rPr lang="en-US" dirty="0" err="1" smtClean="0"/>
              <a:t>Ghz</a:t>
            </a:r>
            <a:r>
              <a:rPr lang="en-US" dirty="0" smtClean="0"/>
              <a:t> have the capability to guess 4,000,000 keys per second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What if a hacker was using this computer to hack the DES algorithm through brute-force?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56-bit key has 2^56 possible keys so 2^56 / 4,000,000 = 1.80 * 10^11 seconds to check every key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Assuming you only need to check half of the keys to find the right one, it would take over 34,000 years with this computer to find the right key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Computers can be used in parallel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DES key broken in 22 hours and 15 minutes in 1999 by Electronic Frontier Foundation’s machine “Deep Crack.”</a:t>
            </a:r>
          </a:p>
        </p:txBody>
      </p:sp>
    </p:spTree>
    <p:extLst>
      <p:ext uri="{BB962C8B-B14F-4D97-AF65-F5344CB8AC3E}">
        <p14:creationId xmlns:p14="http://schemas.microsoft.com/office/powerpoint/2010/main" val="323494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Cryptography</a:t>
            </a:r>
            <a:endParaRPr lang="en-US" dirty="0"/>
          </a:p>
        </p:txBody>
      </p:sp>
      <p:pic>
        <p:nvPicPr>
          <p:cNvPr id="4" name="Picture 3" descr="publ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791469"/>
            <a:ext cx="6271713" cy="36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3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Cryptography?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Definition: the art of writing or solving codes</a:t>
            </a:r>
          </a:p>
          <a:p>
            <a:pPr>
              <a:buFont typeface="Wingdings" charset="2"/>
              <a:buChar char="Ø"/>
            </a:pPr>
            <a:endParaRPr lang="en-US" sz="3600" dirty="0"/>
          </a:p>
        </p:txBody>
      </p:sp>
      <p:pic>
        <p:nvPicPr>
          <p:cNvPr id="4" name="Picture 3" descr="cryptograph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78459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1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Someone or some company sends out a public key for anyone to see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Anyone can encrypt a message and send it back to the original user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However, this message can now only be decrypted by the sender of the public key with their own, personal private key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Even the person that encrypted the message with the public key can no longer decrypt the </a:t>
            </a:r>
            <a:r>
              <a:rPr lang="en-US" dirty="0" smtClean="0"/>
              <a:t>message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Much much slower than private-key cryptography (about 1,000 times lower). Cannot be used for large amounts of data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Examples: RSA, </a:t>
            </a:r>
            <a:r>
              <a:rPr lang="en-US" dirty="0" err="1" smtClean="0"/>
              <a:t>ElGamal</a:t>
            </a:r>
            <a:r>
              <a:rPr lang="en-US" dirty="0" smtClean="0"/>
              <a:t>, DSA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Algorithm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To begin: </a:t>
            </a:r>
            <a:r>
              <a:rPr lang="en-US" dirty="0" smtClean="0"/>
              <a:t>Zach </a:t>
            </a:r>
            <a:r>
              <a:rPr lang="en-US" dirty="0" smtClean="0"/>
              <a:t>sends out his public key for all to see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For RSA, public key is the product of two large prime numbers </a:t>
            </a:r>
            <a:r>
              <a:rPr lang="en-US" i="1" dirty="0" smtClean="0"/>
              <a:t>p </a:t>
            </a:r>
            <a:r>
              <a:rPr lang="en-US" dirty="0" smtClean="0"/>
              <a:t>and </a:t>
            </a:r>
            <a:r>
              <a:rPr lang="en-US" i="1" dirty="0" smtClean="0"/>
              <a:t>q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While in reality these numbers would be huge, we will use 43 and 37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Therefore our public key is 43*37 = 1591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Zach picks a number </a:t>
            </a:r>
            <a:r>
              <a:rPr lang="en-US" i="1" dirty="0" smtClean="0"/>
              <a:t>k </a:t>
            </a:r>
            <a:r>
              <a:rPr lang="en-US" dirty="0" smtClean="0"/>
              <a:t>that is relatively prime to (</a:t>
            </a:r>
            <a:r>
              <a:rPr lang="en-US" i="1" dirty="0" smtClean="0"/>
              <a:t>p</a:t>
            </a:r>
            <a:r>
              <a:rPr lang="en-US" dirty="0" smtClean="0"/>
              <a:t>-1)</a:t>
            </a:r>
            <a:r>
              <a:rPr lang="en-US" i="1" dirty="0" smtClean="0"/>
              <a:t> </a:t>
            </a:r>
            <a:r>
              <a:rPr lang="en-US" dirty="0" smtClean="0"/>
              <a:t>* (</a:t>
            </a:r>
            <a:r>
              <a:rPr lang="en-US" i="1" dirty="0" smtClean="0"/>
              <a:t>q</a:t>
            </a:r>
            <a:r>
              <a:rPr lang="en-US" dirty="0" smtClean="0"/>
              <a:t>-1)</a:t>
            </a:r>
            <a:r>
              <a:rPr lang="en-US" i="1" dirty="0" smtClean="0"/>
              <a:t> </a:t>
            </a:r>
            <a:r>
              <a:rPr lang="en-US" dirty="0" smtClean="0"/>
              <a:t>meaning </a:t>
            </a:r>
            <a:r>
              <a:rPr lang="en-US" i="1" dirty="0" smtClean="0"/>
              <a:t>k </a:t>
            </a:r>
            <a:r>
              <a:rPr lang="en-US" dirty="0" smtClean="0"/>
              <a:t>does not go evenly into 42*36 = 1512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Zach can pick 23 for </a:t>
            </a:r>
            <a:r>
              <a:rPr lang="en-US" i="1" dirty="0" smtClean="0"/>
              <a:t>k </a:t>
            </a:r>
            <a:r>
              <a:rPr lang="en-US" dirty="0" smtClean="0"/>
              <a:t>as it does not go into 1512 evenly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Zach sends out </a:t>
            </a:r>
            <a:r>
              <a:rPr lang="en-US" i="1" dirty="0" smtClean="0"/>
              <a:t>k </a:t>
            </a:r>
            <a:r>
              <a:rPr lang="en-US" dirty="0" smtClean="0"/>
              <a:t>as part of his public key as well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92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Algorithm Example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Sara wants to send Zach a message: “UNC is best”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First, she must convert this to Decimal from Char with an ASCII table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“UNC is best” converts to 85 78 67 32 105 115 32 98 101 115 116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To encrypt it using the public key, Sara will use the % function of programming known as the mod function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encrypted cipher would have each letter of the plaintext now equal  w^23 mod 1591 where w is each number above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Using wolfram alpha, the encrypted message is now 730 580 361 868 413 62 868 1404 1343 62 390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5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Algorithm Explained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Zach will now find his private key </a:t>
            </a:r>
            <a:r>
              <a:rPr lang="en-US" i="1" dirty="0" smtClean="0"/>
              <a:t>d</a:t>
            </a:r>
            <a:r>
              <a:rPr lang="en-US" dirty="0" smtClean="0"/>
              <a:t> using The Euclidean Algorithm</a:t>
            </a:r>
          </a:p>
          <a:p>
            <a:pPr marL="0" indent="0">
              <a:buNone/>
            </a:pPr>
            <a:r>
              <a:rPr lang="en-US" dirty="0" smtClean="0"/>
              <a:t>K = 23 and (p-1) * (q-1) = 1512	6 – 1 * 5 = 1</a:t>
            </a:r>
          </a:p>
          <a:p>
            <a:pPr marL="0" indent="0">
              <a:buNone/>
            </a:pPr>
            <a:r>
              <a:rPr lang="en-US" dirty="0" smtClean="0"/>
              <a:t>23x + 1512y =</a:t>
            </a:r>
            <a:r>
              <a:rPr lang="en-US" dirty="0"/>
              <a:t> </a:t>
            </a:r>
            <a:r>
              <a:rPr lang="en-US" dirty="0" smtClean="0"/>
              <a:t>1			6 – 1 * (17 – 2 * 6) = 1</a:t>
            </a:r>
          </a:p>
          <a:p>
            <a:pPr marL="0" indent="0">
              <a:buNone/>
            </a:pPr>
            <a:r>
              <a:rPr lang="en-US" dirty="0" smtClean="0"/>
              <a:t>1512 = 65 * 23 + 17		(23 – 1 * 17) – 1 *(17 – 2 * 6) = 1</a:t>
            </a:r>
          </a:p>
          <a:p>
            <a:pPr marL="0" indent="0">
              <a:buNone/>
            </a:pPr>
            <a:r>
              <a:rPr lang="en-US" dirty="0" smtClean="0"/>
              <a:t>23 = 1 * 17 + 6		23 – 1512 + 65 * 23 – 1512 + 65 * 23 + (23 – 17)*2 = 1</a:t>
            </a:r>
          </a:p>
          <a:p>
            <a:pPr marL="0" indent="0">
              <a:buNone/>
            </a:pPr>
            <a:r>
              <a:rPr lang="en-US" dirty="0" smtClean="0"/>
              <a:t>17 = 2 * 6 + 5		133 * 23 – 2 * 1512 – 2 * 1512 + 130 * 23 = 1</a:t>
            </a:r>
          </a:p>
          <a:p>
            <a:pPr marL="0" indent="0">
              <a:buNone/>
            </a:pPr>
            <a:r>
              <a:rPr lang="en-US" dirty="0" smtClean="0"/>
              <a:t>6 = 1 * 5 + 1		263 * 23 – 4 * 1512 = 1</a:t>
            </a:r>
          </a:p>
          <a:p>
            <a:pPr marL="0" indent="0">
              <a:buNone/>
            </a:pPr>
            <a:r>
              <a:rPr lang="en-US" dirty="0" smtClean="0"/>
              <a:t>Therefore d = 263 mod 1512</a:t>
            </a:r>
          </a:p>
        </p:txBody>
      </p:sp>
    </p:spTree>
    <p:extLst>
      <p:ext uri="{BB962C8B-B14F-4D97-AF65-F5344CB8AC3E}">
        <p14:creationId xmlns:p14="http://schemas.microsoft.com/office/powerpoint/2010/main" val="154553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Algorithm Explained 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Finally, Zach has the encrypted message of </a:t>
            </a:r>
            <a:r>
              <a:rPr lang="en-US" dirty="0"/>
              <a:t>730 580 361 868 413 62 868 1404 1343 62 </a:t>
            </a:r>
            <a:r>
              <a:rPr lang="en-US" dirty="0" smtClean="0"/>
              <a:t>390 and the private key of 263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To decrypt, he does each set of numbers^263 mod 1591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Using Wolfram Alpha we find that the cipher text goes back to </a:t>
            </a:r>
            <a:r>
              <a:rPr lang="en-US" dirty="0"/>
              <a:t>85 78 67 32 105 115 32 98 101 115 </a:t>
            </a:r>
            <a:r>
              <a:rPr lang="en-US" dirty="0" smtClean="0"/>
              <a:t>116 which Zach can use the ASCII table to convert to “UNC is best”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Can see how these large numbers make computing these functions take a long time</a:t>
            </a:r>
          </a:p>
        </p:txBody>
      </p:sp>
    </p:spTree>
    <p:extLst>
      <p:ext uri="{BB962C8B-B14F-4D97-AF65-F5344CB8AC3E}">
        <p14:creationId xmlns:p14="http://schemas.microsoft.com/office/powerpoint/2010/main" val="150476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Prime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Essential to Public-Key Cryptography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Advances in </a:t>
            </a:r>
            <a:r>
              <a:rPr lang="en-US" sz="3600" dirty="0" smtClean="0"/>
              <a:t>Computing </a:t>
            </a:r>
            <a:endParaRPr lang="en-US" sz="3600" dirty="0" smtClean="0"/>
          </a:p>
          <a:p>
            <a:pPr>
              <a:buFont typeface="Wingdings" charset="2"/>
              <a:buChar char="Ø"/>
            </a:pPr>
            <a:r>
              <a:rPr lang="en-US" sz="3600" dirty="0" smtClean="0"/>
              <a:t>Hackers Gaining Access to Supercomputers</a:t>
            </a:r>
          </a:p>
          <a:p>
            <a:pPr>
              <a:buFont typeface="Wingdings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852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Mersenne</a:t>
            </a:r>
            <a:r>
              <a:rPr lang="en-US" dirty="0" smtClean="0"/>
              <a:t>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What are they</a:t>
            </a:r>
            <a:r>
              <a:rPr lang="en-US" sz="3600" dirty="0" smtClean="0"/>
              <a:t>?</a:t>
            </a:r>
          </a:p>
          <a:p>
            <a:pPr>
              <a:buFont typeface="Wingdings" charset="2"/>
              <a:buChar char="Ø"/>
            </a:pPr>
            <a:r>
              <a:rPr lang="en-US" sz="3600" dirty="0" err="1" smtClean="0"/>
              <a:t>Mersenne</a:t>
            </a:r>
            <a:r>
              <a:rPr lang="en-US" sz="3600" dirty="0" smtClean="0"/>
              <a:t> Primes are prime numbers of the form 2^p – 1 </a:t>
            </a:r>
            <a:endParaRPr lang="en-US" sz="3600" dirty="0" smtClean="0"/>
          </a:p>
          <a:p>
            <a:pPr>
              <a:buFont typeface="Wingdings" charset="2"/>
              <a:buChar char="Ø"/>
            </a:pPr>
            <a:r>
              <a:rPr lang="en-US" sz="3600" dirty="0" smtClean="0"/>
              <a:t>Great Internet </a:t>
            </a:r>
            <a:r>
              <a:rPr lang="en-US" sz="3600" dirty="0" err="1" smtClean="0"/>
              <a:t>Mersenne</a:t>
            </a:r>
            <a:r>
              <a:rPr lang="en-US" sz="3600" dirty="0" smtClean="0"/>
              <a:t> Prime Search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Largest Known </a:t>
            </a:r>
            <a:r>
              <a:rPr lang="en-US" sz="3600" dirty="0" err="1" smtClean="0"/>
              <a:t>Mersenne</a:t>
            </a:r>
            <a:r>
              <a:rPr lang="en-US" sz="3600" dirty="0" smtClean="0"/>
              <a:t> </a:t>
            </a:r>
            <a:r>
              <a:rPr lang="en-US" sz="3600" dirty="0" smtClean="0"/>
              <a:t>Prime is 2^57885161-1</a:t>
            </a:r>
            <a:endParaRPr lang="en-US" sz="36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26" y="1513208"/>
            <a:ext cx="3535623" cy="18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Basically a reverse of the RSA algorithm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If Zach uses his private key to encrypt a message, people who decrypt it with Zach’s public key know that the encryption was done by Zach or someone with Zach’s private key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This places authenticity on the message from Zach, proving that he or someone he has given his private key to sent the message</a:t>
            </a:r>
          </a:p>
          <a:p>
            <a:pPr>
              <a:buFont typeface="Wingdings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93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Use of Public-Key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4400" dirty="0" smtClean="0"/>
              <a:t>Public-Key Cryptography is much slower than Private-Key Cryptography</a:t>
            </a:r>
          </a:p>
          <a:p>
            <a:pPr>
              <a:buFont typeface="Wingdings" charset="2"/>
              <a:buChar char="Ø"/>
            </a:pPr>
            <a:r>
              <a:rPr lang="en-US" sz="4400" dirty="0" smtClean="0"/>
              <a:t>One of the major problems with Private-Key Cryptography is actually getting the private key to both parties without it being tampered with</a:t>
            </a:r>
          </a:p>
          <a:p>
            <a:pPr>
              <a:buFont typeface="Wingdings" charset="2"/>
              <a:buChar char="Ø"/>
            </a:pPr>
            <a:r>
              <a:rPr lang="en-US" sz="4400" dirty="0" smtClean="0"/>
              <a:t>Public-Key Cryptography with a digital signature can allow one party to create a session key and transfer it securely and with authenticity to the second party</a:t>
            </a:r>
          </a:p>
          <a:p>
            <a:pPr>
              <a:buFont typeface="Wingdings" charset="2"/>
              <a:buChar char="Ø"/>
            </a:pPr>
            <a:r>
              <a:rPr lang="en-US" sz="4400" dirty="0" smtClean="0"/>
              <a:t>After both parties have received this session key, they can transfer large amounts of data by using Private-Key Cryptography</a:t>
            </a:r>
            <a:endParaRPr lang="en-US" sz="4400" dirty="0" smtClean="0"/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Wingdings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785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Cryptography Important?</a:t>
            </a:r>
            <a:endParaRPr lang="en-US" dirty="0"/>
          </a:p>
        </p:txBody>
      </p:sp>
      <p:pic>
        <p:nvPicPr>
          <p:cNvPr id="5" name="Picture 4" descr="targ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38" y="2599765"/>
            <a:ext cx="2176539" cy="1116711"/>
          </a:xfrm>
          <a:prstGeom prst="rect">
            <a:avLst/>
          </a:prstGeom>
        </p:spPr>
      </p:pic>
      <p:pic>
        <p:nvPicPr>
          <p:cNvPr id="6" name="Picture 5" descr="heartl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77" y="2599765"/>
            <a:ext cx="1784615" cy="943297"/>
          </a:xfrm>
          <a:prstGeom prst="rect">
            <a:avLst/>
          </a:prstGeom>
        </p:spPr>
      </p:pic>
      <p:pic>
        <p:nvPicPr>
          <p:cNvPr id="7" name="Picture 6" descr="a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0" y="3716476"/>
            <a:ext cx="1977797" cy="1481150"/>
          </a:xfrm>
          <a:prstGeom prst="rect">
            <a:avLst/>
          </a:prstGeom>
        </p:spPr>
      </p:pic>
      <p:pic>
        <p:nvPicPr>
          <p:cNvPr id="8" name="Picture 7" descr="tjmax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77" y="3543062"/>
            <a:ext cx="1725111" cy="172511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Preventing Hacks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Lost Privacy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Lost Revenue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Lost Trust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850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Encryption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Caesar Shift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Simple Substitution Cipher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Fun to use, but are easily cracked by computers and even by humans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45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 of Cryptography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926" y="2756646"/>
            <a:ext cx="4734260" cy="349175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This is a graph of the Asian Pacific Region’s annual spending on security software and hardware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As we can see, these numbers have been rising continuously and are expected to rise more, showing how important security is to companies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0185" y="2714023"/>
            <a:ext cx="3683000" cy="221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32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Future: Honey Encryption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926" y="2756646"/>
            <a:ext cx="8308974" cy="349175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Honey Encryption: When decrypted with an incorrect key from the attacker, the encryption produces a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that appears to be a plausible message or phrase but is actually incorrect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Helps fight against “Brute Force” methods of hacking by leading them to believe they have the right key</a:t>
            </a:r>
            <a:endParaRPr lang="en-US" sz="2800" dirty="0" smtClean="0"/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87" y="551618"/>
            <a:ext cx="2232273" cy="13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Future</a:t>
            </a:r>
            <a:r>
              <a:rPr lang="en-US" dirty="0" smtClean="0"/>
              <a:t>: Quantum Key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926" y="2756646"/>
            <a:ext cx="8308974" cy="349175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/>
              <a:t>Quantum Key Distribution: Relies on quantum mechanics: It is used when two parties are making a key to use together. </a:t>
            </a:r>
            <a:endParaRPr lang="en-US" sz="2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If </a:t>
            </a:r>
            <a:r>
              <a:rPr lang="en-US" sz="2800" dirty="0"/>
              <a:t>the key is eavesdropped on by a third party, the quantum balance will be disturbed and the two parties will know that the key is compromised and communication is not suitable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28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Replaces </a:t>
            </a:r>
            <a:r>
              <a:rPr lang="en-US" dirty="0" smtClean="0"/>
              <a:t>each letter </a:t>
            </a:r>
            <a:r>
              <a:rPr lang="en-US" dirty="0" smtClean="0"/>
              <a:t>of a message with a different one a fixed number of places down the alphabet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Can be shifted either to the right or to the left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most basic encryption method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This method would shift 3 to the right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To decode, shift 3 to the left</a:t>
            </a:r>
            <a:endParaRPr lang="en-US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74" y="4110659"/>
            <a:ext cx="3158290" cy="16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Substitution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Each letter of the alphabet is replaced with a random letter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To </a:t>
            </a:r>
            <a:r>
              <a:rPr lang="en-US" dirty="0" smtClean="0"/>
              <a:t>decode, simply reverse the process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Like Caesar, these methods are easy to crack even without a computer because certain letters are used more often than others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7" y="3060065"/>
            <a:ext cx="44196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Cryptographic Algorithms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Encrypt/Decrypt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Transferring the Key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375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Encrypt?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Basically anything that you want to keep secure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Emails, texts, messages, files, documents, letters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There are easy ways online to encrypt any sensitive files that you may have</a:t>
            </a:r>
          </a:p>
          <a:p>
            <a:pPr>
              <a:buFont typeface="Wingdings" charset="2"/>
              <a:buChar char="Ø"/>
            </a:pPr>
            <a:r>
              <a:rPr lang="en-US" sz="3600" dirty="0" smtClean="0"/>
              <a:t>For average users, an encryption of every file on your computer is not recommended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06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A long series of letters or numbers with no ordering or grouping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Used to encrypt/decrypt messages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longer the key is, the harder it is to</a:t>
            </a:r>
          </a:p>
          <a:p>
            <a:pPr marL="0" indent="0">
              <a:buNone/>
            </a:pPr>
            <a:r>
              <a:rPr lang="en-US" dirty="0" smtClean="0"/>
              <a:t>    crack the encrypted message without</a:t>
            </a:r>
          </a:p>
          <a:p>
            <a:pPr marL="0" indent="0">
              <a:buNone/>
            </a:pPr>
            <a:r>
              <a:rPr lang="en-US" dirty="0" smtClean="0"/>
              <a:t>    knowing the </a:t>
            </a:r>
            <a:r>
              <a:rPr lang="en-US" dirty="0" smtClean="0"/>
              <a:t>key.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However, also takes more computing power with longer keys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Picture 4" descr="privater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3224717"/>
            <a:ext cx="3823368" cy="1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2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Private-Key Cryptography</a:t>
            </a:r>
            <a:endParaRPr lang="en-US" dirty="0"/>
          </a:p>
        </p:txBody>
      </p:sp>
      <p:pic>
        <p:nvPicPr>
          <p:cNvPr id="8" name="Picture 7" descr="privateactu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422650"/>
            <a:ext cx="66167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8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935</TotalTime>
  <Words>1773</Words>
  <Application>Microsoft Macintosh PowerPoint</Application>
  <PresentationFormat>On-screen Show (4:3)</PresentationFormat>
  <Paragraphs>161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Expo</vt:lpstr>
      <vt:lpstr>Cryptography and Its Algorithms</vt:lpstr>
      <vt:lpstr>What is Cryptography?</vt:lpstr>
      <vt:lpstr>Basic Encryption Methods</vt:lpstr>
      <vt:lpstr>Caesar Shift</vt:lpstr>
      <vt:lpstr>Simple Substitution Cipher</vt:lpstr>
      <vt:lpstr>Key Cryptography</vt:lpstr>
      <vt:lpstr>What Can You Encrypt?</vt:lpstr>
      <vt:lpstr>The Key: What is it?</vt:lpstr>
      <vt:lpstr>Private-Key Cryptography</vt:lpstr>
      <vt:lpstr>How Does Private-Key Encryption Work?</vt:lpstr>
      <vt:lpstr>Block Ciphers</vt:lpstr>
      <vt:lpstr>DES: Data Encryption Standard Algorithm </vt:lpstr>
      <vt:lpstr>DES Algorithm History</vt:lpstr>
      <vt:lpstr>DES Algorithm History Continued</vt:lpstr>
      <vt:lpstr>Stream Ciphers</vt:lpstr>
      <vt:lpstr>RC4 Algorithm</vt:lpstr>
      <vt:lpstr>Cracking the Key</vt:lpstr>
      <vt:lpstr>Hacker Capabilities</vt:lpstr>
      <vt:lpstr>Public-Key Cryptography</vt:lpstr>
      <vt:lpstr>Public-Key Cryptography</vt:lpstr>
      <vt:lpstr>RSA Algorithm Example</vt:lpstr>
      <vt:lpstr>RSA Algorithm Example Continued</vt:lpstr>
      <vt:lpstr>RSA Algorithm Explained Continued</vt:lpstr>
      <vt:lpstr>RSA Algorithm Explained Decryption</vt:lpstr>
      <vt:lpstr>Large Prime Numbers</vt:lpstr>
      <vt:lpstr>Mersenne Primes</vt:lpstr>
      <vt:lpstr>Digital Signatures</vt:lpstr>
      <vt:lpstr>Practical Use of Public-Key Cryptography</vt:lpstr>
      <vt:lpstr>Why is Cryptography Important?</vt:lpstr>
      <vt:lpstr>Finances of Cryptography</vt:lpstr>
      <vt:lpstr>Looking to the Future: Honey Encryption</vt:lpstr>
      <vt:lpstr>Looking to the Future: Quantum Key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and Its Methods</dc:title>
  <dc:creator>Default</dc:creator>
  <cp:lastModifiedBy>Default</cp:lastModifiedBy>
  <cp:revision>53</cp:revision>
  <dcterms:created xsi:type="dcterms:W3CDTF">2015-11-30T05:07:58Z</dcterms:created>
  <dcterms:modified xsi:type="dcterms:W3CDTF">2015-12-02T18:09:03Z</dcterms:modified>
</cp:coreProperties>
</file>