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2" r:id="rId6"/>
    <p:sldId id="278" r:id="rId7"/>
    <p:sldId id="277" r:id="rId8"/>
    <p:sldId id="263" r:id="rId9"/>
    <p:sldId id="270" r:id="rId10"/>
    <p:sldId id="264" r:id="rId11"/>
    <p:sldId id="265" r:id="rId12"/>
    <p:sldId id="261" r:id="rId13"/>
    <p:sldId id="266" r:id="rId14"/>
    <p:sldId id="268" r:id="rId15"/>
    <p:sldId id="274" r:id="rId16"/>
    <p:sldId id="26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nnielin1028@gmail.com" initials="j" lastIdx="1" clrIdx="0">
    <p:extLst>
      <p:ext uri="{19B8F6BF-5375-455C-9EA6-DF929625EA0E}">
        <p15:presenceInfo xmlns:p15="http://schemas.microsoft.com/office/powerpoint/2012/main" userId="9403e5be2500a2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867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02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4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1EED9A-6CF3-41C9-BA7A-B0CA1EF1086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968DA5-886F-4CA1-821B-1B4957B9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64651" y="671207"/>
            <a:ext cx="10081962" cy="2766528"/>
          </a:xfrm>
        </p:spPr>
        <p:txBody>
          <a:bodyPr/>
          <a:lstStyle/>
          <a:p>
            <a:r>
              <a:rPr lang="en-US" dirty="0" smtClean="0"/>
              <a:t>Special</a:t>
            </a:r>
            <a:r>
              <a:rPr lang="en-US" dirty="0" smtClean="0"/>
              <a:t> </a:t>
            </a:r>
            <a:r>
              <a:rPr lang="en-US" dirty="0" smtClean="0"/>
              <a:t>Effects in Film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9301" y="3505046"/>
            <a:ext cx="9755187" cy="78878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11200" dirty="0" err="1" smtClean="0"/>
              <a:t>Jin</a:t>
            </a:r>
            <a:r>
              <a:rPr lang="en-US" sz="11200" dirty="0" smtClean="0"/>
              <a:t> Lin</a:t>
            </a:r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val="10186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965" y="0"/>
            <a:ext cx="10396882" cy="1151965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56663" y="1151965"/>
            <a:ext cx="521623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dirty="0" smtClean="0"/>
              <a:t>Jason and the Argonauts</a:t>
            </a:r>
            <a:r>
              <a:rPr lang="en-US" sz="2400" dirty="0" smtClean="0"/>
              <a:t> – Stop Motion</a:t>
            </a:r>
          </a:p>
          <a:p>
            <a:pPr marL="0" indent="0"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Franklin Gothic Demi" panose="020B0703020102020204" pitchFamily="34" charset="0"/>
              </a:rPr>
              <a:t>Made in </a:t>
            </a:r>
            <a:r>
              <a:rPr lang="en-US" sz="2400" dirty="0" smtClean="0">
                <a:latin typeface="Franklin Gothic Demi" panose="020B0703020102020204" pitchFamily="34" charset="0"/>
              </a:rPr>
              <a:t>1963</a:t>
            </a:r>
            <a:endParaRPr lang="en-US" sz="2400" dirty="0" smtClean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Franklin Gothic Demi" panose="020B0703020102020204" pitchFamily="34" charset="0"/>
              </a:rPr>
              <a:t>Uses realistic puppets or </a:t>
            </a:r>
            <a:r>
              <a:rPr lang="en-US" sz="2400" dirty="0" smtClean="0">
                <a:latin typeface="Franklin Gothic Demi" panose="020B0703020102020204" pitchFamily="34" charset="0"/>
              </a:rPr>
              <a:t>models</a:t>
            </a:r>
            <a:endParaRPr lang="en-US" sz="2400" dirty="0" smtClean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Franklin Gothic Demi" panose="020B0703020102020204" pitchFamily="34" charset="0"/>
              </a:rPr>
              <a:t>Photographed one frame at a time</a:t>
            </a:r>
            <a:endParaRPr lang="en-US" sz="2400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81" y="1306079"/>
            <a:ext cx="58197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59" y="0"/>
            <a:ext cx="10396882" cy="1151965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42363" y="1151965"/>
            <a:ext cx="49633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Star War </a:t>
            </a:r>
            <a:r>
              <a:rPr lang="en-US" sz="2400" dirty="0" smtClean="0"/>
              <a:t>– Motion Control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Directed by George Lucas in </a:t>
            </a:r>
            <a:r>
              <a:rPr lang="en-US" dirty="0" smtClean="0">
                <a:latin typeface="Franklin Gothic Demi" panose="020B0703020102020204" pitchFamily="34" charset="0"/>
              </a:rPr>
              <a:t>1977</a:t>
            </a:r>
            <a:endParaRPr lang="en-US" dirty="0" smtClean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Won the Academy Award for Best Achievement in Visual </a:t>
            </a:r>
            <a:r>
              <a:rPr lang="en-US" dirty="0" smtClean="0">
                <a:latin typeface="Franklin Gothic Demi" panose="020B0703020102020204" pitchFamily="34" charset="0"/>
              </a:rPr>
              <a:t>Effects</a:t>
            </a:r>
            <a:endParaRPr lang="en-US" dirty="0" smtClean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First film to use a motion-controlled camera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3" y="1378816"/>
            <a:ext cx="5375997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282" y="0"/>
            <a:ext cx="10396882" cy="1151965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28890" y="1316470"/>
            <a:ext cx="46412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An American Werewolf in London</a:t>
            </a:r>
            <a:r>
              <a:rPr lang="en-US" sz="2400" dirty="0" smtClean="0"/>
              <a:t> – Makeup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Created in </a:t>
            </a:r>
            <a:r>
              <a:rPr lang="en-US" dirty="0" smtClean="0">
                <a:latin typeface="Franklin Gothic Demi" panose="020B0703020102020204" pitchFamily="34" charset="0"/>
              </a:rPr>
              <a:t>1981</a:t>
            </a:r>
            <a:endParaRPr lang="en-US" dirty="0" smtClean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First film to win the Academy Award for Best </a:t>
            </a:r>
            <a:r>
              <a:rPr lang="en-US" dirty="0" smtClean="0">
                <a:latin typeface="Franklin Gothic Demi" panose="020B0703020102020204" pitchFamily="34" charset="0"/>
              </a:rPr>
              <a:t>Makeup</a:t>
            </a:r>
            <a:endParaRPr lang="en-US" dirty="0" smtClean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Used prosthetics and robotic limbs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8" y="1316470"/>
            <a:ext cx="58197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17" y="0"/>
            <a:ext cx="10396882" cy="1151965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55358" y="1316470"/>
            <a:ext cx="50361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Young Sherlock Holmes </a:t>
            </a:r>
            <a:r>
              <a:rPr lang="en-US" sz="2400" dirty="0" smtClean="0"/>
              <a:t>– Computer Generated </a:t>
            </a:r>
            <a:r>
              <a:rPr lang="en-US" sz="2400" dirty="0" smtClean="0"/>
              <a:t>Imagery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Produced by Steven Spielberg and Pixar in 1985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First realistic yet fully CGI-animated character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CGI adopted in many sci-fi films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" y="1441162"/>
            <a:ext cx="5081154" cy="36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17" y="0"/>
            <a:ext cx="10396882" cy="1151965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</a:t>
            </a:r>
            <a:r>
              <a:rPr lang="en-US" dirty="0" smtClean="0"/>
              <a:t>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09855" y="1177563"/>
            <a:ext cx="524394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dirty="0" smtClean="0"/>
              <a:t>The Lord of the Rings </a:t>
            </a:r>
            <a:r>
              <a:rPr lang="en-US" sz="2400" dirty="0" smtClean="0"/>
              <a:t>– Motion Capture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200" dirty="0" smtClean="0">
                <a:latin typeface="Franklin Gothic Demi" panose="020B0703020102020204" pitchFamily="34" charset="0"/>
              </a:rPr>
              <a:t>Digitally created by director Peter Jackson in early 2000s</a:t>
            </a:r>
          </a:p>
          <a:p>
            <a:r>
              <a:rPr lang="en-US" sz="2200" dirty="0" smtClean="0">
                <a:latin typeface="Franklin Gothic Demi" panose="020B0703020102020204" pitchFamily="34" charset="0"/>
              </a:rPr>
              <a:t>Using 13 cameras pointed at different sensors attached to the actor’s costume</a:t>
            </a:r>
          </a:p>
          <a:p>
            <a:r>
              <a:rPr lang="en-US" sz="2200" dirty="0" smtClean="0">
                <a:latin typeface="Franklin Gothic Demi" panose="020B0703020102020204" pitchFamily="34" charset="0"/>
              </a:rPr>
              <a:t>Generate a 3D image of the actor’s movements.</a:t>
            </a:r>
            <a:endParaRPr lang="en-US" sz="2200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08" t="1162"/>
          <a:stretch/>
        </p:blipFill>
        <p:spPr>
          <a:xfrm>
            <a:off x="869373" y="1451552"/>
            <a:ext cx="4963823" cy="38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10" y="0"/>
            <a:ext cx="10396882" cy="1151965"/>
          </a:xfrm>
        </p:spPr>
        <p:txBody>
          <a:bodyPr/>
          <a:lstStyle/>
          <a:p>
            <a:r>
              <a:rPr lang="en-US" dirty="0" smtClean="0"/>
              <a:t>Motion Capture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2634" y="1224701"/>
            <a:ext cx="7684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9" y="0"/>
            <a:ext cx="10396882" cy="1151965"/>
          </a:xfrm>
        </p:spPr>
        <p:txBody>
          <a:bodyPr/>
          <a:lstStyle/>
          <a:p>
            <a:r>
              <a:rPr lang="en-US" dirty="0" smtClean="0"/>
              <a:t>Visual Effects vs. Special Effects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3514" y="1151965"/>
            <a:ext cx="380886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501" y="1151965"/>
            <a:ext cx="5715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90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smtClean="0"/>
              <a:t>special </a:t>
            </a:r>
            <a:r>
              <a:rPr lang="en-US" dirty="0" smtClean="0"/>
              <a:t>effects </a:t>
            </a:r>
            <a:r>
              <a:rPr lang="en-US" dirty="0" smtClean="0"/>
              <a:t>(</a:t>
            </a:r>
            <a:r>
              <a:rPr lang="en-US" dirty="0" err="1" smtClean="0"/>
              <a:t>sFX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0719" y="3408218"/>
            <a:ext cx="5863936" cy="3088142"/>
          </a:xfrm>
        </p:spPr>
        <p:txBody>
          <a:bodyPr>
            <a:normAutofit/>
          </a:bodyPr>
          <a:lstStyle/>
          <a:p>
            <a:r>
              <a:rPr lang="en-US" dirty="0"/>
              <a:t>an illusion created for movies and television by props, camerawork, computer graphics,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in the film, television, theatre, video </a:t>
            </a:r>
            <a:r>
              <a:rPr lang="en-US" dirty="0" smtClean="0"/>
              <a:t>game</a:t>
            </a:r>
            <a:r>
              <a:rPr lang="en-US" dirty="0"/>
              <a:t>, and simulator </a:t>
            </a:r>
            <a:r>
              <a:rPr lang="en-US" dirty="0" smtClean="0"/>
              <a:t>industries</a:t>
            </a:r>
          </a:p>
          <a:p>
            <a:r>
              <a:rPr lang="en-US" dirty="0" smtClean="0"/>
              <a:t>Freedom for filmmakers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45" y="1860313"/>
            <a:ext cx="5226628" cy="30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3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10" y="0"/>
            <a:ext cx="10396882" cy="1151965"/>
          </a:xfrm>
        </p:spPr>
        <p:txBody>
          <a:bodyPr/>
          <a:lstStyle/>
          <a:p>
            <a:r>
              <a:rPr lang="en-US" dirty="0" smtClean="0"/>
              <a:t>Special </a:t>
            </a:r>
            <a:r>
              <a:rPr lang="en-US" dirty="0" smtClean="0"/>
              <a:t>effects vs. </a:t>
            </a:r>
            <a:r>
              <a:rPr lang="en-US" dirty="0" smtClean="0"/>
              <a:t>visual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36518"/>
            <a:ext cx="10394707" cy="413806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Special effects</a:t>
            </a:r>
            <a:r>
              <a:rPr lang="en-US" dirty="0" smtClean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Applied physically on set during a shoot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prosthetic makeup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scale models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Visual effects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Applied virtually in post-production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Computer generated imagery(CGI)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Matte painting</a:t>
            </a:r>
            <a:endParaRPr lang="en-US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736" y="0"/>
            <a:ext cx="9708573" cy="1293028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 </a:t>
            </a:r>
            <a:r>
              <a:rPr lang="en-US" dirty="0" smtClean="0"/>
              <a:t>Effects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4519" y="1349807"/>
            <a:ext cx="5819775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0627" y="1750363"/>
            <a:ext cx="4561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Gertie the Dinosaur </a:t>
            </a:r>
            <a:r>
              <a:rPr lang="en-US" sz="2400" dirty="0" smtClean="0"/>
              <a:t>– Animation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" panose="020B0703020102020204" pitchFamily="34" charset="0"/>
              </a:rPr>
              <a:t>Created in early 1900s</a:t>
            </a:r>
          </a:p>
          <a:p>
            <a:endParaRPr lang="en-US" sz="2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" panose="020B0703020102020204" pitchFamily="34" charset="0"/>
              </a:rPr>
              <a:t>Pioneered by comic illustrators</a:t>
            </a:r>
          </a:p>
          <a:p>
            <a:endParaRPr lang="en-US" sz="2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" panose="020B0703020102020204" pitchFamily="34" charset="0"/>
              </a:rPr>
              <a:t>Made using the single-frame method</a:t>
            </a:r>
            <a:endParaRPr lang="en-US" sz="24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91" y="0"/>
            <a:ext cx="10238509" cy="1293028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</a:t>
            </a:r>
            <a:r>
              <a:rPr lang="en-US" dirty="0" smtClean="0"/>
              <a:t>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29846" y="1338840"/>
            <a:ext cx="449926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 smtClean="0"/>
              <a:t>Metropolis</a:t>
            </a:r>
            <a:r>
              <a:rPr lang="en-US" sz="2400" dirty="0" smtClean="0"/>
              <a:t> – Miniatures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Directed by Fritz Lang in </a:t>
            </a:r>
            <a:r>
              <a:rPr lang="en-US" dirty="0" smtClean="0">
                <a:latin typeface="Franklin Gothic Demi" panose="020B0703020102020204" pitchFamily="34" charset="0"/>
              </a:rPr>
              <a:t>1927</a:t>
            </a:r>
            <a:endParaRPr lang="en-US" dirty="0" smtClean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Used detailed miniature </a:t>
            </a:r>
            <a:r>
              <a:rPr lang="en-US" dirty="0" smtClean="0">
                <a:latin typeface="Franklin Gothic Demi" panose="020B0703020102020204" pitchFamily="34" charset="0"/>
              </a:rPr>
              <a:t>models and filmed with </a:t>
            </a:r>
            <a:r>
              <a:rPr lang="en-US" dirty="0" err="1" smtClean="0">
                <a:latin typeface="Franklin Gothic Demi" panose="020B0703020102020204" pitchFamily="34" charset="0"/>
              </a:rPr>
              <a:t>schufftan</a:t>
            </a:r>
            <a:r>
              <a:rPr lang="en-US" dirty="0" smtClean="0">
                <a:latin typeface="Franklin Gothic Demi" panose="020B0703020102020204" pitchFamily="34" charset="0"/>
              </a:rPr>
              <a:t> process</a:t>
            </a:r>
            <a:endParaRPr lang="en-US" dirty="0" smtClean="0"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anklin Gothic Demi" panose="020B0703020102020204" pitchFamily="34" charset="0"/>
              </a:rPr>
              <a:t>the </a:t>
            </a:r>
            <a:r>
              <a:rPr lang="en-US" dirty="0" smtClean="0">
                <a:latin typeface="Franklin Gothic Demi" panose="020B0703020102020204" pitchFamily="34" charset="0"/>
              </a:rPr>
              <a:t>technique </a:t>
            </a:r>
            <a:r>
              <a:rPr lang="en-US" dirty="0" smtClean="0">
                <a:latin typeface="Franklin Gothic Demi" panose="020B0703020102020204" pitchFamily="34" charset="0"/>
              </a:rPr>
              <a:t>has been replaced by travelling matte and bluescreen effects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1" y="1590459"/>
            <a:ext cx="58197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28" y="353291"/>
            <a:ext cx="10396882" cy="1151965"/>
          </a:xfrm>
        </p:spPr>
        <p:txBody>
          <a:bodyPr/>
          <a:lstStyle/>
          <a:p>
            <a:r>
              <a:rPr lang="en-US" dirty="0" err="1" smtClean="0"/>
              <a:t>Schufftan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22932" y="1355148"/>
            <a:ext cx="6408304" cy="40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682"/>
            <a:ext cx="10396882" cy="1151965"/>
          </a:xfrm>
        </p:spPr>
        <p:txBody>
          <a:bodyPr/>
          <a:lstStyle/>
          <a:p>
            <a:r>
              <a:rPr lang="en-US" dirty="0" smtClean="0"/>
              <a:t>miniature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73236" y="745396"/>
            <a:ext cx="7009446" cy="47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573" y="0"/>
            <a:ext cx="10396882" cy="1151965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</a:t>
            </a:r>
            <a:r>
              <a:rPr lang="en-US" dirty="0" smtClean="0"/>
              <a:t>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22917" y="1151965"/>
            <a:ext cx="473825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The Wizard of Oz </a:t>
            </a:r>
            <a:r>
              <a:rPr lang="en-US" sz="2400" dirty="0" smtClean="0"/>
              <a:t>– Matte Paintings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>
                <a:latin typeface="Franklin Gothic Demi" panose="020B0703020102020204" pitchFamily="34" charset="0"/>
              </a:rPr>
              <a:t>Produced by Mervyn LeRoy in </a:t>
            </a:r>
            <a:r>
              <a:rPr lang="en-US" sz="2400" dirty="0" smtClean="0">
                <a:latin typeface="Franklin Gothic Demi" panose="020B0703020102020204" pitchFamily="34" charset="0"/>
              </a:rPr>
              <a:t>1939</a:t>
            </a:r>
            <a:endParaRPr lang="en-US" sz="2400" dirty="0" smtClean="0">
              <a:latin typeface="Franklin Gothic Demi" panose="020B0703020102020204" pitchFamily="34" charset="0"/>
            </a:endParaRPr>
          </a:p>
          <a:p>
            <a:r>
              <a:rPr lang="en-US" sz="2400" dirty="0" smtClean="0">
                <a:latin typeface="Franklin Gothic Demi" panose="020B0703020102020204" pitchFamily="34" charset="0"/>
              </a:rPr>
              <a:t>Actual projections or paintings placed behind the foreground objects</a:t>
            </a:r>
            <a:endParaRPr lang="en-US" sz="2400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2" y="1337252"/>
            <a:ext cx="5503718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95" y="0"/>
            <a:ext cx="10396882" cy="1151965"/>
          </a:xfrm>
        </p:spPr>
        <p:txBody>
          <a:bodyPr/>
          <a:lstStyle/>
          <a:p>
            <a:r>
              <a:rPr lang="en-US" dirty="0" smtClean="0"/>
              <a:t>The Evolution of </a:t>
            </a:r>
            <a:r>
              <a:rPr lang="en-US" dirty="0" smtClean="0"/>
              <a:t>special</a:t>
            </a:r>
            <a:r>
              <a:rPr lang="en-US" dirty="0" smtClean="0"/>
              <a:t> </a:t>
            </a:r>
            <a:r>
              <a:rPr lang="en-US" dirty="0" smtClean="0"/>
              <a:t>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95" y="1240403"/>
            <a:ext cx="5406736" cy="384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7608" y="1441162"/>
            <a:ext cx="4426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The Parent Trap </a:t>
            </a:r>
            <a:r>
              <a:rPr lang="en-US" sz="2400" dirty="0" smtClean="0"/>
              <a:t>– Doubling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" panose="020B0703020102020204" pitchFamily="34" charset="0"/>
              </a:rPr>
              <a:t>1961 Disney movie</a:t>
            </a:r>
          </a:p>
          <a:p>
            <a:endParaRPr lang="en-US" sz="2400" dirty="0" smtClean="0">
              <a:latin typeface="Franklin Gothic Demi" panose="020B07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" panose="020B0703020102020204" pitchFamily="34" charset="0"/>
              </a:rPr>
              <a:t>Used split-screen technique</a:t>
            </a:r>
          </a:p>
          <a:p>
            <a:endParaRPr lang="en-US" sz="2400" dirty="0" smtClean="0">
              <a:latin typeface="Franklin Gothic Demi" panose="020B07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" panose="020B0703020102020204" pitchFamily="34" charset="0"/>
              </a:rPr>
              <a:t>Compositing</a:t>
            </a:r>
          </a:p>
        </p:txBody>
      </p:sp>
    </p:spTree>
    <p:extLst>
      <p:ext uri="{BB962C8B-B14F-4D97-AF65-F5344CB8AC3E}">
        <p14:creationId xmlns:p14="http://schemas.microsoft.com/office/powerpoint/2010/main" val="3923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1449</TotalTime>
  <Words>358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Franklin Gothic Demi</vt:lpstr>
      <vt:lpstr>Impact</vt:lpstr>
      <vt:lpstr>Segoe UI Black</vt:lpstr>
      <vt:lpstr>Wingdings</vt:lpstr>
      <vt:lpstr>Main Event</vt:lpstr>
      <vt:lpstr>Special Effects in Film Production</vt:lpstr>
      <vt:lpstr>What is special effects (sFX)?</vt:lpstr>
      <vt:lpstr>Special effects vs. visual effects</vt:lpstr>
      <vt:lpstr>The Evolution of special Effects</vt:lpstr>
      <vt:lpstr>The Evolution of special Effects</vt:lpstr>
      <vt:lpstr>Schufftan process</vt:lpstr>
      <vt:lpstr>miniature</vt:lpstr>
      <vt:lpstr>The Evolution of special Effects</vt:lpstr>
      <vt:lpstr>The Evolution of special Effects</vt:lpstr>
      <vt:lpstr>The Evolution of special Effects</vt:lpstr>
      <vt:lpstr>The Evolution of special Effects</vt:lpstr>
      <vt:lpstr>The Evolution of special Effects</vt:lpstr>
      <vt:lpstr>The Evolution of special Effects</vt:lpstr>
      <vt:lpstr>The Evolution of special Effects</vt:lpstr>
      <vt:lpstr>Motion Capture</vt:lpstr>
      <vt:lpstr>Visual Effects vs. Special Effects</vt:lpstr>
      <vt:lpstr>Any Questions?</vt:lpstr>
    </vt:vector>
  </TitlesOfParts>
  <Company>UNC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Effects in Film and Television</dc:title>
  <dc:creator>jinnielin1028@gmail.com</dc:creator>
  <cp:lastModifiedBy>jinnielin1028@gmail.com</cp:lastModifiedBy>
  <cp:revision>50</cp:revision>
  <dcterms:created xsi:type="dcterms:W3CDTF">2015-11-03T23:36:39Z</dcterms:created>
  <dcterms:modified xsi:type="dcterms:W3CDTF">2015-11-08T23:37:32Z</dcterms:modified>
</cp:coreProperties>
</file>