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87" r:id="rId15"/>
    <p:sldId id="288" r:id="rId16"/>
    <p:sldId id="289" r:id="rId17"/>
    <p:sldId id="290" r:id="rId18"/>
    <p:sldId id="271" r:id="rId19"/>
    <p:sldId id="283" r:id="rId20"/>
    <p:sldId id="272" r:id="rId21"/>
    <p:sldId id="273" r:id="rId22"/>
    <p:sldId id="275" r:id="rId23"/>
    <p:sldId id="286" r:id="rId24"/>
    <p:sldId id="276" r:id="rId25"/>
    <p:sldId id="277" r:id="rId26"/>
    <p:sldId id="278" r:id="rId27"/>
    <p:sldId id="282" r:id="rId28"/>
    <p:sldId id="279" r:id="rId29"/>
    <p:sldId id="281" r:id="rId30"/>
    <p:sldId id="284" r:id="rId31"/>
    <p:sldId id="285" r:id="rId32"/>
    <p:sldId id="291"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1" d="100"/>
          <a:sy n="81" d="100"/>
        </p:scale>
        <p:origin x="-189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FFC6C1-4127-C240-8929-9F7A8A96740B}" type="datetimeFigureOut">
              <a:rPr lang="en-US" smtClean="0"/>
              <a:t>11/27/15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BBFD4B-D356-2847-B1DB-73BFD7760A6B}" type="slidenum">
              <a:rPr lang="en-US" smtClean="0"/>
              <a:t>‹#›</a:t>
            </a:fld>
            <a:endParaRPr lang="en-US"/>
          </a:p>
        </p:txBody>
      </p:sp>
    </p:spTree>
    <p:extLst>
      <p:ext uri="{BB962C8B-B14F-4D97-AF65-F5344CB8AC3E}">
        <p14:creationId xmlns:p14="http://schemas.microsoft.com/office/powerpoint/2010/main" val="41075433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Emphasize and elaborate on the idea of integration</a:t>
            </a:r>
            <a:endParaRPr lang="en-US" dirty="0"/>
          </a:p>
        </p:txBody>
      </p:sp>
      <p:sp>
        <p:nvSpPr>
          <p:cNvPr id="4" name="Slide Number Placeholder 3"/>
          <p:cNvSpPr>
            <a:spLocks noGrp="1"/>
          </p:cNvSpPr>
          <p:nvPr>
            <p:ph type="sldNum" sz="quarter" idx="10"/>
          </p:nvPr>
        </p:nvSpPr>
        <p:spPr/>
        <p:txBody>
          <a:bodyPr/>
          <a:lstStyle/>
          <a:p>
            <a:fld id="{56BBFD4B-D356-2847-B1DB-73BFD7760A6B}" type="slidenum">
              <a:rPr lang="en-US" smtClean="0"/>
              <a:t>2</a:t>
            </a:fld>
            <a:endParaRPr lang="en-US"/>
          </a:p>
        </p:txBody>
      </p:sp>
    </p:spTree>
    <p:extLst>
      <p:ext uri="{BB962C8B-B14F-4D97-AF65-F5344CB8AC3E}">
        <p14:creationId xmlns:p14="http://schemas.microsoft.com/office/powerpoint/2010/main" val="3198354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BBFD4B-D356-2847-B1DB-73BFD7760A6B}" type="slidenum">
              <a:rPr lang="en-US" smtClean="0"/>
              <a:t>10</a:t>
            </a:fld>
            <a:endParaRPr lang="en-US"/>
          </a:p>
        </p:txBody>
      </p:sp>
    </p:spTree>
    <p:extLst>
      <p:ext uri="{BB962C8B-B14F-4D97-AF65-F5344CB8AC3E}">
        <p14:creationId xmlns:p14="http://schemas.microsoft.com/office/powerpoint/2010/main" val="1784231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Explain/simplify</a:t>
            </a:r>
            <a:r>
              <a:rPr lang="en-US" baseline="0" dirty="0" smtClean="0"/>
              <a:t> the Sensor and Signal processing</a:t>
            </a:r>
            <a:endParaRPr lang="en-US" dirty="0"/>
          </a:p>
        </p:txBody>
      </p:sp>
      <p:sp>
        <p:nvSpPr>
          <p:cNvPr id="4" name="Slide Number Placeholder 3"/>
          <p:cNvSpPr>
            <a:spLocks noGrp="1"/>
          </p:cNvSpPr>
          <p:nvPr>
            <p:ph type="sldNum" sz="quarter" idx="10"/>
          </p:nvPr>
        </p:nvSpPr>
        <p:spPr/>
        <p:txBody>
          <a:bodyPr/>
          <a:lstStyle/>
          <a:p>
            <a:fld id="{56BBFD4B-D356-2847-B1DB-73BFD7760A6B}" type="slidenum">
              <a:rPr lang="en-US" smtClean="0"/>
              <a:t>13</a:t>
            </a:fld>
            <a:endParaRPr lang="en-US"/>
          </a:p>
        </p:txBody>
      </p:sp>
    </p:spTree>
    <p:extLst>
      <p:ext uri="{BB962C8B-B14F-4D97-AF65-F5344CB8AC3E}">
        <p14:creationId xmlns:p14="http://schemas.microsoft.com/office/powerpoint/2010/main" val="3277800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for Athletics a possible tie in to your own project </a:t>
            </a:r>
            <a:endParaRPr lang="en-US" dirty="0"/>
          </a:p>
        </p:txBody>
      </p:sp>
      <p:sp>
        <p:nvSpPr>
          <p:cNvPr id="4" name="Slide Number Placeholder 3"/>
          <p:cNvSpPr>
            <a:spLocks noGrp="1"/>
          </p:cNvSpPr>
          <p:nvPr>
            <p:ph type="sldNum" sz="quarter" idx="10"/>
          </p:nvPr>
        </p:nvSpPr>
        <p:spPr/>
        <p:txBody>
          <a:bodyPr/>
          <a:lstStyle/>
          <a:p>
            <a:fld id="{56BBFD4B-D356-2847-B1DB-73BFD7760A6B}" type="slidenum">
              <a:rPr lang="en-US" smtClean="0"/>
              <a:t>26</a:t>
            </a:fld>
            <a:endParaRPr lang="en-US"/>
          </a:p>
        </p:txBody>
      </p:sp>
    </p:spTree>
    <p:extLst>
      <p:ext uri="{BB962C8B-B14F-4D97-AF65-F5344CB8AC3E}">
        <p14:creationId xmlns:p14="http://schemas.microsoft.com/office/powerpoint/2010/main" val="3678620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on the fly</a:t>
            </a:r>
            <a:r>
              <a:rPr lang="en-US" baseline="0" dirty="0" smtClean="0"/>
              <a:t> examples</a:t>
            </a:r>
            <a:endParaRPr lang="en-US" dirty="0"/>
          </a:p>
        </p:txBody>
      </p:sp>
      <p:sp>
        <p:nvSpPr>
          <p:cNvPr id="4" name="Slide Number Placeholder 3"/>
          <p:cNvSpPr>
            <a:spLocks noGrp="1"/>
          </p:cNvSpPr>
          <p:nvPr>
            <p:ph type="sldNum" sz="quarter" idx="10"/>
          </p:nvPr>
        </p:nvSpPr>
        <p:spPr/>
        <p:txBody>
          <a:bodyPr/>
          <a:lstStyle/>
          <a:p>
            <a:fld id="{56BBFD4B-D356-2847-B1DB-73BFD7760A6B}" type="slidenum">
              <a:rPr lang="en-US" smtClean="0"/>
              <a:t>28</a:t>
            </a:fld>
            <a:endParaRPr lang="en-US"/>
          </a:p>
        </p:txBody>
      </p:sp>
    </p:spTree>
    <p:extLst>
      <p:ext uri="{BB962C8B-B14F-4D97-AF65-F5344CB8AC3E}">
        <p14:creationId xmlns:p14="http://schemas.microsoft.com/office/powerpoint/2010/main" val="1913017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t>11/27/15</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D140825E-4A15-4D39-8176-1F07E904CB30}" type="datetimeFigureOut">
              <a:rPr lang="en-US" smtClean="0"/>
              <a:t>11/27/15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40825E-4A15-4D39-8176-1F07E904CB30}" type="datetimeFigureOut">
              <a:rPr lang="en-US" smtClean="0"/>
              <a:t>11/27/15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D140825E-4A15-4D39-8176-1F07E904CB30}" type="datetimeFigureOut">
              <a:rPr lang="en-US" smtClean="0"/>
              <a:t>11/27/15</a:t>
            </a:fld>
            <a:endParaRPr lang="en-US"/>
          </a:p>
        </p:txBody>
      </p:sp>
      <p:sp>
        <p:nvSpPr>
          <p:cNvPr id="6" name="Footer Placeholder 5"/>
          <p:cNvSpPr>
            <a:spLocks noGrp="1"/>
          </p:cNvSpPr>
          <p:nvPr>
            <p:ph type="ftr" sz="quarter" idx="11"/>
          </p:nvPr>
        </p:nvSpPr>
        <p:spPr>
          <a:xfrm>
            <a:off x="5867399" y="6288741"/>
            <a:ext cx="2675965" cy="365125"/>
          </a:xfrm>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D140825E-4A15-4D39-8176-1F07E904CB30}" type="datetimeFigureOut">
              <a:rPr lang="en-US" smtClean="0"/>
              <a:t>11/27/15</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D140825E-4A15-4D39-8176-1F07E904CB30}" type="datetimeFigureOut">
              <a:rPr lang="en-US" smtClean="0"/>
              <a:t>11/27/15</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t>11/27/15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t>11/27/15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t>11/27/15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40825E-4A15-4D39-8176-1F07E904CB30}" type="datetimeFigureOut">
              <a:rPr lang="en-US" smtClean="0"/>
              <a:t>11/27/15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t>11/27/15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D140825E-4A15-4D39-8176-1F07E904CB30}" type="datetimeFigureOut">
              <a:rPr lang="en-US" smtClean="0"/>
              <a:t>11/27/15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E4AAA4-6363-4581-962D-1ACCC2D600C5}" type="slidenum">
              <a:rPr lang="en-US" smtClean="0"/>
              <a:t>‹#›</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t>11/27/15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t>11/27/15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D140825E-4A15-4D39-8176-1F07E904CB30}" type="datetimeFigureOut">
              <a:rPr lang="en-US" smtClean="0"/>
              <a:t>11/27/15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140825E-4A15-4D39-8176-1F07E904CB30}" type="datetimeFigureOut">
              <a:rPr lang="en-US" smtClean="0"/>
              <a:t>11/27/15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D140825E-4A15-4D39-8176-1F07E904CB30}" type="datetimeFigureOut">
              <a:rPr lang="en-US" smtClean="0"/>
              <a:t>11/27/15</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93E4AAA4-6363-4581-962D-1ACCC2D600C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 Id="rId3" Type="http://schemas.openxmlformats.org/officeDocument/2006/relationships/image" Target="../media/image15.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journals.cambridge.org/action/displayAbstract?fromPage=online&amp;aid=7965189&amp;fileId=S0883769400018881" TargetMode="External"/><Relationship Id="rId3" Type="http://schemas.openxmlformats.org/officeDocument/2006/relationships/hyperlink" Target="http://ieeexplore.ieee.org/xpls/icp.jsp?arnumber=5089443"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Smart-shirts</a:t>
            </a:r>
            <a:endParaRPr lang="en-US" dirty="0"/>
          </a:p>
        </p:txBody>
      </p:sp>
      <p:sp>
        <p:nvSpPr>
          <p:cNvPr id="3" name="Subtitle 2"/>
          <p:cNvSpPr>
            <a:spLocks noGrp="1"/>
          </p:cNvSpPr>
          <p:nvPr>
            <p:ph type="subTitle" idx="1"/>
          </p:nvPr>
        </p:nvSpPr>
        <p:spPr/>
        <p:txBody>
          <a:bodyPr/>
          <a:lstStyle/>
          <a:p>
            <a:r>
              <a:rPr lang="en-US" dirty="0" smtClean="0"/>
              <a:t>The new direction of “</a:t>
            </a:r>
            <a:r>
              <a:rPr lang="en-US" dirty="0" err="1" smtClean="0"/>
              <a:t>wearables</a:t>
            </a:r>
            <a:r>
              <a:rPr lang="en-US" dirty="0" smtClean="0"/>
              <a:t>”</a:t>
            </a:r>
            <a:endParaRPr lang="en-US" dirty="0"/>
          </a:p>
        </p:txBody>
      </p:sp>
    </p:spTree>
    <p:extLst>
      <p:ext uri="{BB962C8B-B14F-4D97-AF65-F5344CB8AC3E}">
        <p14:creationId xmlns:p14="http://schemas.microsoft.com/office/powerpoint/2010/main" val="28922055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cont.</a:t>
            </a:r>
            <a:endParaRPr lang="en-US" dirty="0"/>
          </a:p>
        </p:txBody>
      </p:sp>
      <p:sp>
        <p:nvSpPr>
          <p:cNvPr id="3" name="Content Placeholder 2"/>
          <p:cNvSpPr>
            <a:spLocks noGrp="1"/>
          </p:cNvSpPr>
          <p:nvPr>
            <p:ph idx="1"/>
          </p:nvPr>
        </p:nvSpPr>
        <p:spPr/>
        <p:txBody>
          <a:bodyPr/>
          <a:lstStyle/>
          <a:p>
            <a:r>
              <a:rPr lang="en-US" dirty="0" smtClean="0"/>
              <a:t>MIT took the next step towards the “wearable motherboard” in the mid 90s</a:t>
            </a:r>
          </a:p>
          <a:p>
            <a:r>
              <a:rPr lang="en-US" dirty="0" smtClean="0"/>
              <a:t>However this didn’t amount to more than simply attaching traditional hardware to the body(failed our goal of seamless integration and aesthetics)</a:t>
            </a:r>
          </a:p>
        </p:txBody>
      </p:sp>
      <p:pic>
        <p:nvPicPr>
          <p:cNvPr id="4" name="Picture 3"/>
          <p:cNvPicPr>
            <a:picLocks noChangeAspect="1"/>
          </p:cNvPicPr>
          <p:nvPr/>
        </p:nvPicPr>
        <p:blipFill>
          <a:blip r:embed="rId3"/>
          <a:stretch>
            <a:fillRect/>
          </a:stretch>
        </p:blipFill>
        <p:spPr>
          <a:xfrm>
            <a:off x="347457" y="3925744"/>
            <a:ext cx="3180019" cy="2650016"/>
          </a:xfrm>
          <a:prstGeom prst="rect">
            <a:avLst/>
          </a:prstGeom>
        </p:spPr>
      </p:pic>
    </p:spTree>
    <p:extLst>
      <p:ext uri="{BB962C8B-B14F-4D97-AF65-F5344CB8AC3E}">
        <p14:creationId xmlns:p14="http://schemas.microsoft.com/office/powerpoint/2010/main" val="6896885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present</a:t>
            </a:r>
            <a:endParaRPr lang="en-US" dirty="0"/>
          </a:p>
        </p:txBody>
      </p:sp>
      <p:sp>
        <p:nvSpPr>
          <p:cNvPr id="3" name="Content Placeholder 2"/>
          <p:cNvSpPr>
            <a:spLocks noGrp="1"/>
          </p:cNvSpPr>
          <p:nvPr>
            <p:ph idx="1"/>
          </p:nvPr>
        </p:nvSpPr>
        <p:spPr/>
        <p:txBody>
          <a:bodyPr/>
          <a:lstStyle/>
          <a:p>
            <a:r>
              <a:rPr lang="en-US" dirty="0" smtClean="0"/>
              <a:t>Further steps have been achieved to “seamless integration” thanks to </a:t>
            </a:r>
            <a:r>
              <a:rPr lang="en-US" dirty="0" err="1"/>
              <a:t>Sundaresan</a:t>
            </a:r>
            <a:r>
              <a:rPr lang="en-US" dirty="0"/>
              <a:t> </a:t>
            </a:r>
            <a:r>
              <a:rPr lang="en-US" dirty="0" err="1" smtClean="0"/>
              <a:t>Jayaraman</a:t>
            </a:r>
            <a:r>
              <a:rPr lang="en-US" dirty="0" smtClean="0"/>
              <a:t> and Georgia Tech. His findings have the most application and depth.</a:t>
            </a:r>
          </a:p>
          <a:p>
            <a:r>
              <a:rPr lang="en-US" dirty="0" smtClean="0"/>
              <a:t>Other companies such as </a:t>
            </a:r>
            <a:r>
              <a:rPr lang="en-US" dirty="0" err="1" smtClean="0"/>
              <a:t>OMsignal</a:t>
            </a:r>
            <a:r>
              <a:rPr lang="en-US" dirty="0" smtClean="0"/>
              <a:t> and </a:t>
            </a:r>
            <a:r>
              <a:rPr lang="en-US" dirty="0" err="1" smtClean="0"/>
              <a:t>Hexoskin</a:t>
            </a:r>
            <a:r>
              <a:rPr lang="en-US" dirty="0" smtClean="0"/>
              <a:t> have created their own e-textiles focusing more on aesthetics and fitness applications</a:t>
            </a:r>
          </a:p>
          <a:p>
            <a:r>
              <a:rPr lang="en-US" dirty="0" smtClean="0"/>
              <a:t>For the sake of broader understanding, I’ll be using </a:t>
            </a:r>
            <a:r>
              <a:rPr lang="en-US" dirty="0" err="1" smtClean="0"/>
              <a:t>Dr.Jayaraman’s</a:t>
            </a:r>
            <a:r>
              <a:rPr lang="en-US" dirty="0" smtClean="0"/>
              <a:t> “Wearable Motherboard”</a:t>
            </a:r>
            <a:endParaRPr lang="en-US" dirty="0"/>
          </a:p>
        </p:txBody>
      </p:sp>
    </p:spTree>
    <p:extLst>
      <p:ext uri="{BB962C8B-B14F-4D97-AF65-F5344CB8AC3E}">
        <p14:creationId xmlns:p14="http://schemas.microsoft.com/office/powerpoint/2010/main" val="1129084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components</a:t>
            </a:r>
            <a:endParaRPr lang="en-US" dirty="0"/>
          </a:p>
        </p:txBody>
      </p:sp>
      <p:pic>
        <p:nvPicPr>
          <p:cNvPr id="4" name="Content Placeholder 3" descr="sensory_architecture.jpg"/>
          <p:cNvPicPr>
            <a:picLocks noGrp="1" noChangeAspect="1"/>
          </p:cNvPicPr>
          <p:nvPr>
            <p:ph idx="1"/>
          </p:nvPr>
        </p:nvPicPr>
        <p:blipFill>
          <a:blip r:embed="rId2">
            <a:extLst>
              <a:ext uri="{28A0092B-C50C-407E-A947-70E740481C1C}">
                <a14:useLocalDpi xmlns:a14="http://schemas.microsoft.com/office/drawing/2010/main" val="0"/>
              </a:ext>
            </a:extLst>
          </a:blip>
          <a:srcRect t="21500" b="21500"/>
          <a:stretch>
            <a:fillRect/>
          </a:stretch>
        </p:blipFill>
        <p:spPr>
          <a:xfrm>
            <a:off x="528623" y="2681264"/>
            <a:ext cx="3986546" cy="2807667"/>
          </a:xfrm>
        </p:spPr>
      </p:pic>
      <p:pic>
        <p:nvPicPr>
          <p:cNvPr id="5" name="Picture 4" descr="5089443-fig-2-smal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398" y="2555477"/>
            <a:ext cx="4163594" cy="3785085"/>
          </a:xfrm>
          <a:prstGeom prst="rect">
            <a:avLst/>
          </a:prstGeom>
        </p:spPr>
      </p:pic>
    </p:spTree>
    <p:extLst>
      <p:ext uri="{BB962C8B-B14F-4D97-AF65-F5344CB8AC3E}">
        <p14:creationId xmlns:p14="http://schemas.microsoft.com/office/powerpoint/2010/main" val="182622495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major components</a:t>
            </a:r>
            <a:endParaRPr lang="en-US" dirty="0"/>
          </a:p>
        </p:txBody>
      </p:sp>
      <p:sp>
        <p:nvSpPr>
          <p:cNvPr id="3" name="Content Placeholder 2"/>
          <p:cNvSpPr>
            <a:spLocks noGrp="1"/>
          </p:cNvSpPr>
          <p:nvPr>
            <p:ph idx="1"/>
          </p:nvPr>
        </p:nvSpPr>
        <p:spPr/>
        <p:txBody>
          <a:bodyPr/>
          <a:lstStyle/>
          <a:p>
            <a:r>
              <a:rPr lang="en-US" dirty="0" smtClean="0"/>
              <a:t>Sensors-Acquires the raw data from the user and it’s environment. Provides a context.</a:t>
            </a:r>
          </a:p>
          <a:p>
            <a:r>
              <a:rPr lang="en-US" dirty="0" smtClean="0"/>
              <a:t>Signal Processors-Takes data from sensors and computes them into something appropriate to the context. For example biometric data from the sensors is computed into heart rate or body temperature.</a:t>
            </a:r>
          </a:p>
          <a:p>
            <a:r>
              <a:rPr lang="en-US" dirty="0" smtClean="0"/>
              <a:t>This data is then usually transmitted to somewhere else.</a:t>
            </a:r>
          </a:p>
          <a:p>
            <a:endParaRPr lang="en-US" dirty="0"/>
          </a:p>
        </p:txBody>
      </p:sp>
    </p:spTree>
    <p:extLst>
      <p:ext uri="{BB962C8B-B14F-4D97-AF65-F5344CB8AC3E}">
        <p14:creationId xmlns:p14="http://schemas.microsoft.com/office/powerpoint/2010/main" val="41497761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 of the shirt</a:t>
            </a:r>
            <a:endParaRPr lang="en-US" dirty="0"/>
          </a:p>
        </p:txBody>
      </p:sp>
      <p:pic>
        <p:nvPicPr>
          <p:cNvPr id="10" name="Content Placeholder 9" descr="Screen Shot 2015-11-23 at 2.52.26 PM.png"/>
          <p:cNvPicPr>
            <a:picLocks noGrp="1" noChangeAspect="1"/>
          </p:cNvPicPr>
          <p:nvPr>
            <p:ph idx="1"/>
          </p:nvPr>
        </p:nvPicPr>
        <p:blipFill>
          <a:blip r:embed="rId2">
            <a:extLst>
              <a:ext uri="{28A0092B-C50C-407E-A947-70E740481C1C}">
                <a14:useLocalDpi xmlns:a14="http://schemas.microsoft.com/office/drawing/2010/main" val="0"/>
              </a:ext>
            </a:extLst>
          </a:blip>
          <a:srcRect l="-36282" r="-36282"/>
          <a:stretch>
            <a:fillRect/>
          </a:stretch>
        </p:blipFill>
        <p:spPr/>
      </p:pic>
    </p:spTree>
    <p:extLst>
      <p:ext uri="{BB962C8B-B14F-4D97-AF65-F5344CB8AC3E}">
        <p14:creationId xmlns:p14="http://schemas.microsoft.com/office/powerpoint/2010/main" val="26646684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Sensors</a:t>
            </a:r>
            <a:endParaRPr lang="en-US" dirty="0"/>
          </a:p>
        </p:txBody>
      </p:sp>
      <p:sp>
        <p:nvSpPr>
          <p:cNvPr id="3" name="Content Placeholder 2"/>
          <p:cNvSpPr>
            <a:spLocks noGrp="1"/>
          </p:cNvSpPr>
          <p:nvPr>
            <p:ph idx="1"/>
          </p:nvPr>
        </p:nvSpPr>
        <p:spPr>
          <a:xfrm>
            <a:off x="779463" y="1828800"/>
            <a:ext cx="7583487" cy="4709722"/>
          </a:xfrm>
        </p:spPr>
        <p:txBody>
          <a:bodyPr>
            <a:normAutofit lnSpcReduction="10000"/>
          </a:bodyPr>
          <a:lstStyle/>
          <a:p>
            <a:r>
              <a:rPr lang="en-US" dirty="0" smtClean="0"/>
              <a:t>Core piece: Carbon fiber</a:t>
            </a:r>
          </a:p>
          <a:p>
            <a:r>
              <a:rPr lang="en-US" dirty="0" smtClean="0"/>
              <a:t>Tears in this fiber will be recorded, as we’ll see later has variety of applications for people in dangerous environments</a:t>
            </a:r>
          </a:p>
          <a:p>
            <a:r>
              <a:rPr lang="en-US" dirty="0" smtClean="0"/>
              <a:t>Rest is up to the user’s required function, “plug and play model”</a:t>
            </a:r>
          </a:p>
          <a:p>
            <a:r>
              <a:rPr lang="en-US" dirty="0" smtClean="0"/>
              <a:t>Includes slot for microphone</a:t>
            </a:r>
          </a:p>
          <a:p>
            <a:r>
              <a:rPr lang="en-US" dirty="0" smtClean="0"/>
              <a:t>For example, hospitals attach the very same sensors they use on patients to measure heart-rate, respiration, EKG, body temperature, and pulse </a:t>
            </a:r>
            <a:r>
              <a:rPr lang="en-US" dirty="0" err="1" smtClean="0"/>
              <a:t>oximetry</a:t>
            </a:r>
            <a:r>
              <a:rPr lang="en-US" dirty="0" smtClean="0"/>
              <a:t>.(SpO2)</a:t>
            </a:r>
          </a:p>
          <a:p>
            <a:r>
              <a:rPr lang="en-US" dirty="0" smtClean="0"/>
              <a:t>Allows to retrieve the same accuracy of data from afar</a:t>
            </a:r>
          </a:p>
          <a:p>
            <a:endParaRPr lang="en-US" dirty="0"/>
          </a:p>
        </p:txBody>
      </p:sp>
    </p:spTree>
    <p:extLst>
      <p:ext uri="{BB962C8B-B14F-4D97-AF65-F5344CB8AC3E}">
        <p14:creationId xmlns:p14="http://schemas.microsoft.com/office/powerpoint/2010/main" val="6225028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Signal Processing</a:t>
            </a:r>
            <a:endParaRPr lang="en-US" dirty="0"/>
          </a:p>
        </p:txBody>
      </p:sp>
      <p:sp>
        <p:nvSpPr>
          <p:cNvPr id="3" name="Content Placeholder 2"/>
          <p:cNvSpPr>
            <a:spLocks noGrp="1"/>
          </p:cNvSpPr>
          <p:nvPr>
            <p:ph idx="1"/>
          </p:nvPr>
        </p:nvSpPr>
        <p:spPr/>
        <p:txBody>
          <a:bodyPr/>
          <a:lstStyle/>
          <a:p>
            <a:r>
              <a:rPr lang="en-US" dirty="0" smtClean="0"/>
              <a:t>This is how the data is sent from the shirt to afar</a:t>
            </a:r>
          </a:p>
          <a:p>
            <a:r>
              <a:rPr lang="en-US" dirty="0" smtClean="0"/>
              <a:t>The data is integrated into the data bus and transmitted to the multifunction processor known as the Smart Shirt Controller</a:t>
            </a:r>
          </a:p>
          <a:p>
            <a:r>
              <a:rPr lang="en-US" dirty="0" smtClean="0"/>
              <a:t>The controller then takes this data and transmits it wirelessly via Bluetooth, Wi-Fi, or cell data.</a:t>
            </a:r>
          </a:p>
          <a:p>
            <a:r>
              <a:rPr lang="en-US" dirty="0" smtClean="0"/>
              <a:t>Data can also simultaneously be transmitted to the sensors</a:t>
            </a:r>
            <a:endParaRPr lang="en-US" dirty="0"/>
          </a:p>
        </p:txBody>
      </p:sp>
    </p:spTree>
    <p:extLst>
      <p:ext uri="{BB962C8B-B14F-4D97-AF65-F5344CB8AC3E}">
        <p14:creationId xmlns:p14="http://schemas.microsoft.com/office/powerpoint/2010/main" val="27938939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Plug and play cont.</a:t>
            </a:r>
            <a:endParaRPr lang="en-US" dirty="0"/>
          </a:p>
        </p:txBody>
      </p:sp>
      <p:sp>
        <p:nvSpPr>
          <p:cNvPr id="3" name="Content Placeholder 2"/>
          <p:cNvSpPr>
            <a:spLocks noGrp="1"/>
          </p:cNvSpPr>
          <p:nvPr>
            <p:ph idx="1"/>
          </p:nvPr>
        </p:nvSpPr>
        <p:spPr/>
        <p:txBody>
          <a:bodyPr/>
          <a:lstStyle/>
          <a:p>
            <a:r>
              <a:rPr lang="en-US" dirty="0" smtClean="0"/>
              <a:t>The sensors that can be integrated are completely open ended </a:t>
            </a:r>
          </a:p>
          <a:p>
            <a:r>
              <a:rPr lang="en-US" dirty="0" smtClean="0"/>
              <a:t>For example, a sensor that can detect outside O2 levels or hazardous gas could be utilized in a smart shirt for Firefighters</a:t>
            </a:r>
          </a:p>
          <a:p>
            <a:r>
              <a:rPr lang="en-US" dirty="0" smtClean="0"/>
              <a:t>This opens up a whole market for development</a:t>
            </a:r>
            <a:endParaRPr lang="en-US" dirty="0"/>
          </a:p>
        </p:txBody>
      </p:sp>
    </p:spTree>
    <p:extLst>
      <p:ext uri="{BB962C8B-B14F-4D97-AF65-F5344CB8AC3E}">
        <p14:creationId xmlns:p14="http://schemas.microsoft.com/office/powerpoint/2010/main" val="40182180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 of the shirt</a:t>
            </a:r>
            <a:endParaRPr lang="en-US" dirty="0"/>
          </a:p>
        </p:txBody>
      </p:sp>
      <p:sp>
        <p:nvSpPr>
          <p:cNvPr id="3" name="Content Placeholder 2"/>
          <p:cNvSpPr>
            <a:spLocks noGrp="1"/>
          </p:cNvSpPr>
          <p:nvPr>
            <p:ph idx="1"/>
          </p:nvPr>
        </p:nvSpPr>
        <p:spPr/>
        <p:txBody>
          <a:bodyPr/>
          <a:lstStyle/>
          <a:p>
            <a:r>
              <a:rPr lang="en-US" dirty="0" smtClean="0"/>
              <a:t>The base fiber is that of standard textiles(</a:t>
            </a:r>
            <a:r>
              <a:rPr lang="en-US" dirty="0" err="1" smtClean="0"/>
              <a:t>eg</a:t>
            </a:r>
            <a:r>
              <a:rPr lang="en-US" dirty="0" smtClean="0"/>
              <a:t> Cotton) and depends on the shirt’s application</a:t>
            </a:r>
          </a:p>
          <a:p>
            <a:r>
              <a:rPr lang="en-US" dirty="0" smtClean="0"/>
              <a:t>However a “Weighted Prioritization Matrix” is used often to select the materials to be used.</a:t>
            </a:r>
          </a:p>
          <a:p>
            <a:r>
              <a:rPr lang="en-US" dirty="0" smtClean="0"/>
              <a:t>For example, if we wanted to have a smart shirt that could detect bullet penetration, there’d be a certain prioritization of some materials over others</a:t>
            </a:r>
          </a:p>
          <a:p>
            <a:r>
              <a:rPr lang="en-US" dirty="0" smtClean="0"/>
              <a:t>Can be worn as an undershirt or as a simple garment</a:t>
            </a:r>
            <a:endParaRPr lang="en-US" dirty="0"/>
          </a:p>
        </p:txBody>
      </p:sp>
    </p:spTree>
    <p:extLst>
      <p:ext uri="{BB962C8B-B14F-4D97-AF65-F5344CB8AC3E}">
        <p14:creationId xmlns:p14="http://schemas.microsoft.com/office/powerpoint/2010/main" val="18034238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319186" y="829575"/>
            <a:ext cx="4390858" cy="5208155"/>
          </a:xfrm>
          <a:prstGeom prst="rect">
            <a:avLst/>
          </a:prstGeom>
        </p:spPr>
      </p:pic>
    </p:spTree>
    <p:extLst>
      <p:ext uri="{BB962C8B-B14F-4D97-AF65-F5344CB8AC3E}">
        <p14:creationId xmlns:p14="http://schemas.microsoft.com/office/powerpoint/2010/main" val="1004379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define as a “wearable”?</a:t>
            </a:r>
            <a:endParaRPr lang="en-US" dirty="0"/>
          </a:p>
        </p:txBody>
      </p:sp>
      <p:sp>
        <p:nvSpPr>
          <p:cNvPr id="3" name="Content Placeholder 2"/>
          <p:cNvSpPr>
            <a:spLocks noGrp="1"/>
          </p:cNvSpPr>
          <p:nvPr>
            <p:ph idx="1"/>
          </p:nvPr>
        </p:nvSpPr>
        <p:spPr/>
        <p:txBody>
          <a:bodyPr/>
          <a:lstStyle/>
          <a:p>
            <a:r>
              <a:rPr lang="en-US" dirty="0" smtClean="0"/>
              <a:t>Obviously, we can wear it</a:t>
            </a:r>
          </a:p>
          <a:p>
            <a:r>
              <a:rPr lang="en-US" dirty="0" smtClean="0"/>
              <a:t>Has computing ability</a:t>
            </a:r>
          </a:p>
          <a:p>
            <a:r>
              <a:rPr lang="en-US" dirty="0" smtClean="0"/>
              <a:t>Relatively seamless integration between wearing and computing(</a:t>
            </a:r>
            <a:r>
              <a:rPr lang="en-US" dirty="0" err="1" smtClean="0"/>
              <a:t>Ie</a:t>
            </a:r>
            <a:r>
              <a:rPr lang="en-US" dirty="0" smtClean="0"/>
              <a:t> not just taping a computer to our body)</a:t>
            </a:r>
          </a:p>
          <a:p>
            <a:pPr marL="0" indent="0">
              <a:buNone/>
            </a:pPr>
            <a:endParaRPr lang="en-US" dirty="0"/>
          </a:p>
        </p:txBody>
      </p:sp>
    </p:spTree>
    <p:extLst>
      <p:ext uri="{BB962C8B-B14F-4D97-AF65-F5344CB8AC3E}">
        <p14:creationId xmlns:p14="http://schemas.microsoft.com/office/powerpoint/2010/main" val="41144606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Military Applications</a:t>
            </a:r>
            <a:endParaRPr lang="en-US" dirty="0"/>
          </a:p>
        </p:txBody>
      </p:sp>
      <p:sp>
        <p:nvSpPr>
          <p:cNvPr id="3" name="Content Placeholder 2"/>
          <p:cNvSpPr>
            <a:spLocks noGrp="1"/>
          </p:cNvSpPr>
          <p:nvPr>
            <p:ph idx="1"/>
          </p:nvPr>
        </p:nvSpPr>
        <p:spPr/>
        <p:txBody>
          <a:bodyPr/>
          <a:lstStyle/>
          <a:p>
            <a:r>
              <a:rPr lang="en-US" dirty="0" smtClean="0"/>
              <a:t>Combat deaths usually occur due to the time it takes for an injured soldier to be extracted, assessed, and then treated.</a:t>
            </a:r>
          </a:p>
          <a:p>
            <a:r>
              <a:rPr lang="en-US" dirty="0" smtClean="0"/>
              <a:t>The </a:t>
            </a:r>
            <a:r>
              <a:rPr lang="en-US" dirty="0" err="1" smtClean="0"/>
              <a:t>Smartshirt</a:t>
            </a:r>
            <a:r>
              <a:rPr lang="en-US" dirty="0" smtClean="0"/>
              <a:t> speeds up the assessment process with it’s sensor technology.</a:t>
            </a:r>
          </a:p>
          <a:p>
            <a:r>
              <a:rPr lang="en-US" dirty="0" smtClean="0"/>
              <a:t>The precise penetration is detected and the data is sent off to medical personnel</a:t>
            </a:r>
          </a:p>
          <a:p>
            <a:r>
              <a:rPr lang="en-US" dirty="0" smtClean="0"/>
              <a:t>When the soldier finally reaches Medical Care, surgeons can get right to work and the chances of saving his life are increased. </a:t>
            </a:r>
            <a:endParaRPr lang="en-US" dirty="0"/>
          </a:p>
        </p:txBody>
      </p:sp>
    </p:spTree>
    <p:extLst>
      <p:ext uri="{BB962C8B-B14F-4D97-AF65-F5344CB8AC3E}">
        <p14:creationId xmlns:p14="http://schemas.microsoft.com/office/powerpoint/2010/main" val="37727918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Military Applications Cont.</a:t>
            </a:r>
            <a:endParaRPr lang="en-US" dirty="0"/>
          </a:p>
        </p:txBody>
      </p:sp>
      <p:sp>
        <p:nvSpPr>
          <p:cNvPr id="3" name="Content Placeholder 2"/>
          <p:cNvSpPr>
            <a:spLocks noGrp="1"/>
          </p:cNvSpPr>
          <p:nvPr>
            <p:ph idx="1"/>
          </p:nvPr>
        </p:nvSpPr>
        <p:spPr/>
        <p:txBody>
          <a:bodyPr/>
          <a:lstStyle/>
          <a:p>
            <a:r>
              <a:rPr lang="en-US" dirty="0" smtClean="0"/>
              <a:t>As mentioned before, because the </a:t>
            </a:r>
            <a:r>
              <a:rPr lang="en-US" dirty="0" err="1" smtClean="0"/>
              <a:t>Smartshirt</a:t>
            </a:r>
            <a:r>
              <a:rPr lang="en-US" dirty="0" smtClean="0"/>
              <a:t> can have a heart rate monitor as well as vitals signs, we can know the impact of their injuries in addition to the extent</a:t>
            </a:r>
          </a:p>
          <a:p>
            <a:r>
              <a:rPr lang="en-US" dirty="0" smtClean="0"/>
              <a:t>If you’ve played any big name shooters, it’s like we’re moving towards having actual real-time health bars/damage statuses, which can be crucial.</a:t>
            </a:r>
            <a:endParaRPr lang="en-US" dirty="0"/>
          </a:p>
        </p:txBody>
      </p:sp>
      <p:pic>
        <p:nvPicPr>
          <p:cNvPr id="5" name="Content Placeholder 4"/>
          <p:cNvPicPr>
            <a:picLocks noChangeAspect="1"/>
          </p:cNvPicPr>
          <p:nvPr/>
        </p:nvPicPr>
        <p:blipFill>
          <a:blip r:embed="rId2"/>
          <a:srcRect t="13003" b="13003"/>
          <a:stretch>
            <a:fillRect/>
          </a:stretch>
        </p:blipFill>
        <p:spPr>
          <a:xfrm>
            <a:off x="1903879" y="4128472"/>
            <a:ext cx="4539643" cy="2519559"/>
          </a:xfrm>
          <a:prstGeom prst="rect">
            <a:avLst/>
          </a:prstGeom>
        </p:spPr>
      </p:pic>
    </p:spTree>
    <p:extLst>
      <p:ext uri="{BB962C8B-B14F-4D97-AF65-F5344CB8AC3E}">
        <p14:creationId xmlns:p14="http://schemas.microsoft.com/office/powerpoint/2010/main" val="321490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671" b="671"/>
          <a:stretch>
            <a:fillRect/>
          </a:stretch>
        </p:blipFill>
        <p:spPr>
          <a:xfrm>
            <a:off x="779463" y="1817665"/>
            <a:ext cx="6933950" cy="3848429"/>
          </a:xfrm>
        </p:spPr>
      </p:pic>
    </p:spTree>
    <p:extLst>
      <p:ext uri="{BB962C8B-B14F-4D97-AF65-F5344CB8AC3E}">
        <p14:creationId xmlns:p14="http://schemas.microsoft.com/office/powerpoint/2010/main" val="134125241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Georgia Tech Demos</a:t>
            </a:r>
            <a:endParaRPr lang="en-US" dirty="0"/>
          </a:p>
        </p:txBody>
      </p:sp>
      <p:sp>
        <p:nvSpPr>
          <p:cNvPr id="3" name="Content Placeholder 2"/>
          <p:cNvSpPr>
            <a:spLocks noGrp="1"/>
          </p:cNvSpPr>
          <p:nvPr>
            <p:ph idx="1"/>
          </p:nvPr>
        </p:nvSpPr>
        <p:spPr/>
        <p:txBody>
          <a:bodyPr/>
          <a:lstStyle/>
          <a:p>
            <a:r>
              <a:rPr lang="en-US" dirty="0"/>
              <a:t>https://</a:t>
            </a:r>
            <a:r>
              <a:rPr lang="en-US" dirty="0" err="1"/>
              <a:t>www.youtube.com</a:t>
            </a:r>
            <a:r>
              <a:rPr lang="en-US" dirty="0"/>
              <a:t>/</a:t>
            </a:r>
            <a:r>
              <a:rPr lang="en-US" dirty="0" err="1"/>
              <a:t>watch?v</a:t>
            </a:r>
            <a:r>
              <a:rPr lang="en-US" dirty="0"/>
              <a:t>=4otdLlzFioQ</a:t>
            </a:r>
          </a:p>
        </p:txBody>
      </p:sp>
    </p:spTree>
    <p:extLst>
      <p:ext uri="{BB962C8B-B14F-4D97-AF65-F5344CB8AC3E}">
        <p14:creationId xmlns:p14="http://schemas.microsoft.com/office/powerpoint/2010/main" val="119890624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 Major </a:t>
            </a:r>
            <a:r>
              <a:rPr lang="en-US" dirty="0" err="1" smtClean="0"/>
              <a:t>Application:Medicine</a:t>
            </a:r>
            <a:endParaRPr lang="en-US" dirty="0"/>
          </a:p>
        </p:txBody>
      </p:sp>
      <p:sp>
        <p:nvSpPr>
          <p:cNvPr id="3" name="Content Placeholder 2"/>
          <p:cNvSpPr>
            <a:spLocks noGrp="1"/>
          </p:cNvSpPr>
          <p:nvPr>
            <p:ph idx="1"/>
          </p:nvPr>
        </p:nvSpPr>
        <p:spPr/>
        <p:txBody>
          <a:bodyPr/>
          <a:lstStyle/>
          <a:p>
            <a:r>
              <a:rPr lang="en-US" dirty="0" smtClean="0"/>
              <a:t>Given the real-time sensor capability and the focus on saving soldiers, not much surprise there is carryover in Medical practices</a:t>
            </a:r>
          </a:p>
          <a:p>
            <a:r>
              <a:rPr lang="en-US" dirty="0" smtClean="0"/>
              <a:t>Primary application is monitoring of patients after high intensive surgery</a:t>
            </a:r>
          </a:p>
          <a:p>
            <a:r>
              <a:rPr lang="en-US" dirty="0" smtClean="0"/>
              <a:t>Allows the patient more mobility and alleviates nurses taking care of them. If the vitals appear off, the system gets alerted and everyone gets brought in.</a:t>
            </a:r>
          </a:p>
          <a:p>
            <a:endParaRPr lang="en-US" dirty="0"/>
          </a:p>
        </p:txBody>
      </p:sp>
    </p:spTree>
    <p:extLst>
      <p:ext uri="{BB962C8B-B14F-4D97-AF65-F5344CB8AC3E}">
        <p14:creationId xmlns:p14="http://schemas.microsoft.com/office/powerpoint/2010/main" val="24791794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Application Cont.</a:t>
            </a:r>
            <a:endParaRPr lang="en-US" dirty="0"/>
          </a:p>
        </p:txBody>
      </p:sp>
      <p:sp>
        <p:nvSpPr>
          <p:cNvPr id="3" name="Content Placeholder 2"/>
          <p:cNvSpPr>
            <a:spLocks noGrp="1"/>
          </p:cNvSpPr>
          <p:nvPr>
            <p:ph idx="1"/>
          </p:nvPr>
        </p:nvSpPr>
        <p:spPr/>
        <p:txBody>
          <a:bodyPr/>
          <a:lstStyle/>
          <a:p>
            <a:r>
              <a:rPr lang="en-US" dirty="0" smtClean="0"/>
              <a:t>Senior citizens/patients who require constant medical care- Once again, with constant vital sign monitoring, these patients gain far more mobility in their lives than they did locked down in a hospital bed. This also opens up the nurses taking care of them</a:t>
            </a:r>
          </a:p>
          <a:p>
            <a:r>
              <a:rPr lang="en-US" dirty="0" smtClean="0"/>
              <a:t>Example: Diabetic patients, recovering Cancer patients, patients with heart disease</a:t>
            </a:r>
            <a:endParaRPr lang="en-US" dirty="0"/>
          </a:p>
        </p:txBody>
      </p:sp>
    </p:spTree>
    <p:extLst>
      <p:ext uri="{BB962C8B-B14F-4D97-AF65-F5344CB8AC3E}">
        <p14:creationId xmlns:p14="http://schemas.microsoft.com/office/powerpoint/2010/main" val="38016865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applications</a:t>
            </a:r>
            <a:endParaRPr lang="en-US" dirty="0"/>
          </a:p>
        </p:txBody>
      </p:sp>
      <p:sp>
        <p:nvSpPr>
          <p:cNvPr id="3" name="Content Placeholder 2"/>
          <p:cNvSpPr>
            <a:spLocks noGrp="1"/>
          </p:cNvSpPr>
          <p:nvPr>
            <p:ph idx="1"/>
          </p:nvPr>
        </p:nvSpPr>
        <p:spPr/>
        <p:txBody>
          <a:bodyPr/>
          <a:lstStyle/>
          <a:p>
            <a:r>
              <a:rPr lang="en-US" dirty="0" smtClean="0"/>
              <a:t>Public Safety-Analyzing the vitals of Police Officers/Firefighters in dangerous scenarios or serving as a Body Cam</a:t>
            </a:r>
          </a:p>
          <a:p>
            <a:r>
              <a:rPr lang="en-US" dirty="0" smtClean="0"/>
              <a:t>Athletics-Can be used to gauge performance for high end athletes or for extreme sports such as cliff diving</a:t>
            </a:r>
          </a:p>
          <a:p>
            <a:r>
              <a:rPr lang="en-US" dirty="0" smtClean="0"/>
              <a:t>Space-Monitor vitals of Astronauts</a:t>
            </a:r>
          </a:p>
          <a:p>
            <a:r>
              <a:rPr lang="en-US" dirty="0" smtClean="0"/>
              <a:t>Teaching Hospitals/Research Hospitals</a:t>
            </a:r>
            <a:endParaRPr lang="en-US" dirty="0"/>
          </a:p>
        </p:txBody>
      </p:sp>
    </p:spTree>
    <p:extLst>
      <p:ext uri="{BB962C8B-B14F-4D97-AF65-F5344CB8AC3E}">
        <p14:creationId xmlns:p14="http://schemas.microsoft.com/office/powerpoint/2010/main" val="3781008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lstStyle/>
          <a:p>
            <a:r>
              <a:rPr lang="en-US" dirty="0" smtClean="0"/>
              <a:t>If you had access to this kind of technology what could you do with it?</a:t>
            </a:r>
          </a:p>
          <a:p>
            <a:endParaRPr lang="en-US" dirty="0"/>
          </a:p>
          <a:p>
            <a:r>
              <a:rPr lang="en-US" dirty="0" smtClean="0"/>
              <a:t>What sensors would you want to try and see?</a:t>
            </a:r>
            <a:endParaRPr lang="en-US" dirty="0"/>
          </a:p>
        </p:txBody>
      </p:sp>
    </p:spTree>
    <p:extLst>
      <p:ext uri="{BB962C8B-B14F-4D97-AF65-F5344CB8AC3E}">
        <p14:creationId xmlns:p14="http://schemas.microsoft.com/office/powerpoint/2010/main" val="93276332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Growing Market</a:t>
            </a:r>
            <a:endParaRPr lang="en-US" dirty="0"/>
          </a:p>
        </p:txBody>
      </p:sp>
      <p:sp>
        <p:nvSpPr>
          <p:cNvPr id="3" name="Content Placeholder 2"/>
          <p:cNvSpPr>
            <a:spLocks noGrp="1"/>
          </p:cNvSpPr>
          <p:nvPr>
            <p:ph idx="1"/>
          </p:nvPr>
        </p:nvSpPr>
        <p:spPr/>
        <p:txBody>
          <a:bodyPr/>
          <a:lstStyle/>
          <a:p>
            <a:r>
              <a:rPr lang="en-US" dirty="0" smtClean="0"/>
              <a:t>Consider the smartphone or your personal computer. Was very limited until it was put in the hands of many people</a:t>
            </a:r>
          </a:p>
          <a:p>
            <a:r>
              <a:rPr lang="en-US" dirty="0" smtClean="0"/>
              <a:t>The </a:t>
            </a:r>
            <a:r>
              <a:rPr lang="en-US" dirty="0" err="1" smtClean="0"/>
              <a:t>Smartshirt</a:t>
            </a:r>
            <a:r>
              <a:rPr lang="en-US" dirty="0" smtClean="0"/>
              <a:t> has the potential to be the same</a:t>
            </a:r>
          </a:p>
          <a:p>
            <a:endParaRPr lang="en-US" dirty="0"/>
          </a:p>
        </p:txBody>
      </p:sp>
    </p:spTree>
    <p:extLst>
      <p:ext uri="{BB962C8B-B14F-4D97-AF65-F5344CB8AC3E}">
        <p14:creationId xmlns:p14="http://schemas.microsoft.com/office/powerpoint/2010/main" val="8135073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Obstacles for growth</a:t>
            </a:r>
            <a:endParaRPr lang="en-US" dirty="0"/>
          </a:p>
        </p:txBody>
      </p:sp>
      <p:sp>
        <p:nvSpPr>
          <p:cNvPr id="3" name="Content Placeholder 2"/>
          <p:cNvSpPr>
            <a:spLocks noGrp="1"/>
          </p:cNvSpPr>
          <p:nvPr>
            <p:ph idx="1"/>
          </p:nvPr>
        </p:nvSpPr>
        <p:spPr>
          <a:xfrm>
            <a:off x="779463" y="1828799"/>
            <a:ext cx="7583487" cy="4537243"/>
          </a:xfrm>
        </p:spPr>
        <p:txBody>
          <a:bodyPr>
            <a:normAutofit lnSpcReduction="10000"/>
          </a:bodyPr>
          <a:lstStyle/>
          <a:p>
            <a:r>
              <a:rPr lang="en-US" dirty="0" smtClean="0"/>
              <a:t>Cost and availability: This project has only been created once for DARPA and now lies in the Smithsonian Institution</a:t>
            </a:r>
          </a:p>
          <a:p>
            <a:r>
              <a:rPr lang="en-US" dirty="0" smtClean="0"/>
              <a:t>If it’s not being mass produced and constantly refined, it cannot succeed as a true wearable</a:t>
            </a:r>
          </a:p>
          <a:p>
            <a:r>
              <a:rPr lang="en-US" dirty="0" smtClean="0"/>
              <a:t>Furthermore, the current design is rudimentary and crude. Although it is an improvement over the MIT project, it is not integrate aesthetics enough to be seamless enough as a wearable</a:t>
            </a:r>
          </a:p>
          <a:p>
            <a:r>
              <a:rPr lang="en-US" dirty="0" smtClean="0"/>
              <a:t>The only sensors available are the ones military/hospitals use in their day to day necessities; more most be developed for civilian or other usage.</a:t>
            </a:r>
          </a:p>
          <a:p>
            <a:endParaRPr lang="en-US" dirty="0"/>
          </a:p>
        </p:txBody>
      </p:sp>
    </p:spTree>
    <p:extLst>
      <p:ext uri="{BB962C8B-B14F-4D97-AF65-F5344CB8AC3E}">
        <p14:creationId xmlns:p14="http://schemas.microsoft.com/office/powerpoint/2010/main" val="41501808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 of </a:t>
            </a:r>
            <a:r>
              <a:rPr lang="en-US" dirty="0" err="1" smtClean="0"/>
              <a:t>Smartwatches</a:t>
            </a:r>
            <a:endParaRPr lang="en-US" dirty="0"/>
          </a:p>
        </p:txBody>
      </p:sp>
      <p:sp>
        <p:nvSpPr>
          <p:cNvPr id="3" name="Content Placeholder 2"/>
          <p:cNvSpPr>
            <a:spLocks noGrp="1"/>
          </p:cNvSpPr>
          <p:nvPr>
            <p:ph idx="1"/>
          </p:nvPr>
        </p:nvSpPr>
        <p:spPr/>
        <p:txBody>
          <a:bodyPr/>
          <a:lstStyle/>
          <a:p>
            <a:r>
              <a:rPr lang="en-US" dirty="0" smtClean="0"/>
              <a:t>Varies from being an actual watch and carrying out lower end functions to being a basic fitness tracker</a:t>
            </a:r>
          </a:p>
          <a:p>
            <a:r>
              <a:rPr lang="en-US" dirty="0" smtClean="0"/>
              <a:t>Developers have reached a sense of aesthetics with these devices</a:t>
            </a:r>
          </a:p>
          <a:p>
            <a:r>
              <a:rPr lang="en-US" dirty="0" smtClean="0"/>
              <a:t>Relatively affordable(quality ones are usually at least $100)</a:t>
            </a:r>
            <a:endParaRPr lang="en-US" dirty="0"/>
          </a:p>
        </p:txBody>
      </p:sp>
      <p:pic>
        <p:nvPicPr>
          <p:cNvPr id="4" name="Picture 3"/>
          <p:cNvPicPr>
            <a:picLocks noChangeAspect="1"/>
          </p:cNvPicPr>
          <p:nvPr/>
        </p:nvPicPr>
        <p:blipFill>
          <a:blip r:embed="rId2"/>
          <a:stretch>
            <a:fillRect/>
          </a:stretch>
        </p:blipFill>
        <p:spPr>
          <a:xfrm>
            <a:off x="4324456" y="4283308"/>
            <a:ext cx="3492500" cy="2324100"/>
          </a:xfrm>
          <a:prstGeom prst="rect">
            <a:avLst/>
          </a:prstGeom>
        </p:spPr>
      </p:pic>
    </p:spTree>
    <p:extLst>
      <p:ext uri="{BB962C8B-B14F-4D97-AF65-F5344CB8AC3E}">
        <p14:creationId xmlns:p14="http://schemas.microsoft.com/office/powerpoint/2010/main" val="3752091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Prediction</a:t>
            </a:r>
            <a:endParaRPr lang="en-US" dirty="0"/>
          </a:p>
        </p:txBody>
      </p:sp>
      <p:sp>
        <p:nvSpPr>
          <p:cNvPr id="3" name="Content Placeholder 2"/>
          <p:cNvSpPr>
            <a:spLocks noGrp="1"/>
          </p:cNvSpPr>
          <p:nvPr>
            <p:ph idx="1"/>
          </p:nvPr>
        </p:nvSpPr>
        <p:spPr/>
        <p:txBody>
          <a:bodyPr/>
          <a:lstStyle/>
          <a:p>
            <a:r>
              <a:rPr lang="en-US" dirty="0" smtClean="0"/>
              <a:t>Eventually companies like Apple or Google will put enough funding into it(like the smart glasses or smart watches) and it will become big enough that everyone can start developing for it or will wish to purchase it.</a:t>
            </a:r>
          </a:p>
          <a:p>
            <a:r>
              <a:rPr lang="en-US" dirty="0" smtClean="0"/>
              <a:t>When that occurs, the vast superiority and capacity of the </a:t>
            </a:r>
            <a:r>
              <a:rPr lang="en-US" dirty="0" err="1" smtClean="0"/>
              <a:t>smartshirt</a:t>
            </a:r>
            <a:r>
              <a:rPr lang="en-US" dirty="0" smtClean="0"/>
              <a:t> will make it more versatile product than the </a:t>
            </a:r>
            <a:r>
              <a:rPr lang="en-US" dirty="0" err="1" smtClean="0"/>
              <a:t>smartwatch</a:t>
            </a:r>
            <a:r>
              <a:rPr lang="en-US" dirty="0" smtClean="0"/>
              <a:t> or </a:t>
            </a:r>
            <a:r>
              <a:rPr lang="en-US" dirty="0" err="1" smtClean="0"/>
              <a:t>smartglass</a:t>
            </a:r>
            <a:endParaRPr lang="en-US" dirty="0"/>
          </a:p>
        </p:txBody>
      </p:sp>
    </p:spTree>
    <p:extLst>
      <p:ext uri="{BB962C8B-B14F-4D97-AF65-F5344CB8AC3E}">
        <p14:creationId xmlns:p14="http://schemas.microsoft.com/office/powerpoint/2010/main" val="38789970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4772541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Relevent</a:t>
            </a:r>
            <a:r>
              <a:rPr lang="en-US" dirty="0" smtClean="0"/>
              <a:t> Sources</a:t>
            </a:r>
            <a:endParaRPr lang="en-US" dirty="0"/>
          </a:p>
        </p:txBody>
      </p:sp>
      <p:sp>
        <p:nvSpPr>
          <p:cNvPr id="3" name="Content Placeholder 2"/>
          <p:cNvSpPr>
            <a:spLocks noGrp="1"/>
          </p:cNvSpPr>
          <p:nvPr>
            <p:ph idx="1"/>
          </p:nvPr>
        </p:nvSpPr>
        <p:spPr/>
        <p:txBody>
          <a:bodyPr/>
          <a:lstStyle/>
          <a:p>
            <a:r>
              <a:rPr lang="en-US" dirty="0"/>
              <a:t>http://</a:t>
            </a:r>
            <a:r>
              <a:rPr lang="en-US" dirty="0" err="1"/>
              <a:t>www.sciencedirect.com</a:t>
            </a:r>
            <a:r>
              <a:rPr lang="en-US" dirty="0"/>
              <a:t>/science/article/</a:t>
            </a:r>
            <a:r>
              <a:rPr lang="en-US" dirty="0" err="1"/>
              <a:t>pii</a:t>
            </a:r>
            <a:r>
              <a:rPr lang="en-US" dirty="0"/>
              <a:t>/S0925400509003724</a:t>
            </a:r>
          </a:p>
          <a:p>
            <a:r>
              <a:rPr lang="en-US" u="sng" dirty="0">
                <a:hlinkClick r:id="rId2"/>
              </a:rPr>
              <a:t>http://journals.cambridge.org/action/displayAbstract?fromPage=online&amp;aid=7965189&amp;fileId=S0883769400018881</a:t>
            </a:r>
            <a:r>
              <a:rPr lang="en-US" u="sng">
                <a:hlinkClick r:id="rId2"/>
              </a:rPr>
              <a:t> </a:t>
            </a:r>
            <a:endParaRPr lang="en-US" u="sng" dirty="0">
              <a:hlinkClick r:id="rId2"/>
            </a:endParaRPr>
          </a:p>
          <a:p>
            <a:r>
              <a:rPr lang="en-US" u="sng" dirty="0">
                <a:hlinkClick r:id="rId3"/>
              </a:rPr>
              <a:t>http://ieeexplore.ieee.org/xpls/icp.jsp?arnumber=5089443</a:t>
            </a:r>
            <a:endParaRPr lang="en-US" dirty="0"/>
          </a:p>
        </p:txBody>
      </p:sp>
    </p:spTree>
    <p:extLst>
      <p:ext uri="{BB962C8B-B14F-4D97-AF65-F5344CB8AC3E}">
        <p14:creationId xmlns:p14="http://schemas.microsoft.com/office/powerpoint/2010/main" val="1810330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 of </a:t>
            </a:r>
            <a:r>
              <a:rPr lang="en-US" smtClean="0"/>
              <a:t>Smartwatches</a:t>
            </a:r>
            <a:endParaRPr lang="en-US"/>
          </a:p>
        </p:txBody>
      </p:sp>
      <p:sp>
        <p:nvSpPr>
          <p:cNvPr id="3" name="Content Placeholder 2"/>
          <p:cNvSpPr>
            <a:spLocks noGrp="1"/>
          </p:cNvSpPr>
          <p:nvPr>
            <p:ph idx="1"/>
          </p:nvPr>
        </p:nvSpPr>
        <p:spPr/>
        <p:txBody>
          <a:bodyPr/>
          <a:lstStyle/>
          <a:p>
            <a:r>
              <a:rPr lang="en-US" dirty="0" smtClean="0"/>
              <a:t>Way too much variation(</a:t>
            </a:r>
            <a:r>
              <a:rPr lang="en-US" dirty="0" err="1" smtClean="0"/>
              <a:t>Fitbit</a:t>
            </a:r>
            <a:r>
              <a:rPr lang="en-US" dirty="0" smtClean="0"/>
              <a:t>, Moto, Samsung, Apple, Jawbone, insertsketchy3rdpartybrandhere.jpeg</a:t>
            </a:r>
          </a:p>
          <a:p>
            <a:r>
              <a:rPr lang="en-US" dirty="0" smtClean="0"/>
              <a:t>Battery Drainer</a:t>
            </a:r>
          </a:p>
          <a:p>
            <a:r>
              <a:rPr lang="en-US" dirty="0" smtClean="0"/>
              <a:t>Is the function worth the cost?</a:t>
            </a:r>
            <a:endParaRPr lang="en-US" dirty="0"/>
          </a:p>
        </p:txBody>
      </p:sp>
    </p:spTree>
    <p:extLst>
      <p:ext uri="{BB962C8B-B14F-4D97-AF65-F5344CB8AC3E}">
        <p14:creationId xmlns:p14="http://schemas.microsoft.com/office/powerpoint/2010/main" val="3666713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 of </a:t>
            </a:r>
            <a:r>
              <a:rPr lang="en-US" dirty="0" err="1" smtClean="0"/>
              <a:t>Smartglasses</a:t>
            </a:r>
            <a:endParaRPr lang="en-US" dirty="0"/>
          </a:p>
        </p:txBody>
      </p:sp>
      <p:sp>
        <p:nvSpPr>
          <p:cNvPr id="3" name="Content Placeholder 2"/>
          <p:cNvSpPr>
            <a:spLocks noGrp="1"/>
          </p:cNvSpPr>
          <p:nvPr>
            <p:ph idx="1"/>
          </p:nvPr>
        </p:nvSpPr>
        <p:spPr/>
        <p:txBody>
          <a:bodyPr/>
          <a:lstStyle/>
          <a:p>
            <a:r>
              <a:rPr lang="en-US" dirty="0" smtClean="0"/>
              <a:t>Still in production-Multiple functions still being developed</a:t>
            </a:r>
          </a:p>
          <a:p>
            <a:r>
              <a:rPr lang="en-US" dirty="0" smtClean="0"/>
              <a:t>Has greater capacity than the smart watch(Example video and audio capacity, HUD, RAM, OS)</a:t>
            </a:r>
          </a:p>
          <a:p>
            <a:r>
              <a:rPr lang="en-US" dirty="0" smtClean="0"/>
              <a:t>What can be achieved is pretty cool</a:t>
            </a:r>
            <a:endParaRPr lang="en-US" dirty="0"/>
          </a:p>
        </p:txBody>
      </p:sp>
      <p:pic>
        <p:nvPicPr>
          <p:cNvPr id="4" name="Picture 3"/>
          <p:cNvPicPr>
            <a:picLocks noChangeAspect="1"/>
          </p:cNvPicPr>
          <p:nvPr/>
        </p:nvPicPr>
        <p:blipFill>
          <a:blip r:embed="rId2"/>
          <a:stretch>
            <a:fillRect/>
          </a:stretch>
        </p:blipFill>
        <p:spPr>
          <a:xfrm>
            <a:off x="643182" y="4092169"/>
            <a:ext cx="3517900" cy="2311400"/>
          </a:xfrm>
          <a:prstGeom prst="rect">
            <a:avLst/>
          </a:prstGeom>
        </p:spPr>
      </p:pic>
    </p:spTree>
    <p:extLst>
      <p:ext uri="{BB962C8B-B14F-4D97-AF65-F5344CB8AC3E}">
        <p14:creationId xmlns:p14="http://schemas.microsoft.com/office/powerpoint/2010/main" val="21052630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a:t>
            </a:r>
            <a:endParaRPr lang="en-US" dirty="0"/>
          </a:p>
        </p:txBody>
      </p:sp>
      <p:sp>
        <p:nvSpPr>
          <p:cNvPr id="3" name="Content Placeholder 2"/>
          <p:cNvSpPr>
            <a:spLocks noGrp="1"/>
          </p:cNvSpPr>
          <p:nvPr>
            <p:ph idx="1"/>
          </p:nvPr>
        </p:nvSpPr>
        <p:spPr/>
        <p:txBody>
          <a:bodyPr/>
          <a:lstStyle/>
          <a:p>
            <a:r>
              <a:rPr lang="en-US" dirty="0" smtClean="0"/>
              <a:t>Still in Development</a:t>
            </a:r>
          </a:p>
          <a:p>
            <a:r>
              <a:rPr lang="en-US" dirty="0" smtClean="0"/>
              <a:t>This leads to an unrealistic price(Developer Kit is 1K)</a:t>
            </a:r>
          </a:p>
          <a:p>
            <a:r>
              <a:rPr lang="en-US" dirty="0" smtClean="0"/>
              <a:t>Looks pretty tacky</a:t>
            </a:r>
            <a:endParaRPr lang="en-US" dirty="0"/>
          </a:p>
        </p:txBody>
      </p:sp>
      <p:pic>
        <p:nvPicPr>
          <p:cNvPr id="4" name="Picture 3"/>
          <p:cNvPicPr>
            <a:picLocks noChangeAspect="1"/>
          </p:cNvPicPr>
          <p:nvPr/>
        </p:nvPicPr>
        <p:blipFill>
          <a:blip r:embed="rId2"/>
          <a:stretch>
            <a:fillRect/>
          </a:stretch>
        </p:blipFill>
        <p:spPr>
          <a:xfrm>
            <a:off x="779463" y="4136192"/>
            <a:ext cx="3155632" cy="2314130"/>
          </a:xfrm>
          <a:prstGeom prst="rect">
            <a:avLst/>
          </a:prstGeom>
        </p:spPr>
      </p:pic>
    </p:spTree>
    <p:extLst>
      <p:ext uri="{BB962C8B-B14F-4D97-AF65-F5344CB8AC3E}">
        <p14:creationId xmlns:p14="http://schemas.microsoft.com/office/powerpoint/2010/main" val="7942458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new direction…</a:t>
            </a:r>
            <a:endParaRPr lang="en-US" dirty="0"/>
          </a:p>
        </p:txBody>
      </p:sp>
      <p:sp>
        <p:nvSpPr>
          <p:cNvPr id="3" name="Content Placeholder 2"/>
          <p:cNvSpPr>
            <a:spLocks noGrp="1"/>
          </p:cNvSpPr>
          <p:nvPr>
            <p:ph idx="1"/>
          </p:nvPr>
        </p:nvSpPr>
        <p:spPr/>
        <p:txBody>
          <a:bodyPr/>
          <a:lstStyle/>
          <a:p>
            <a:r>
              <a:rPr lang="en-US" dirty="0" smtClean="0"/>
              <a:t>More comprehensive features or useful features</a:t>
            </a:r>
          </a:p>
          <a:p>
            <a:r>
              <a:rPr lang="en-US" dirty="0" smtClean="0"/>
              <a:t>Will incorporate aesthetics/or can be blended in</a:t>
            </a:r>
          </a:p>
          <a:p>
            <a:r>
              <a:rPr lang="en-US" dirty="0" smtClean="0"/>
              <a:t>Will move to a consumer friendly price</a:t>
            </a:r>
          </a:p>
          <a:p>
            <a:r>
              <a:rPr lang="en-US" dirty="0" smtClean="0"/>
              <a:t>*drum roll*</a:t>
            </a:r>
          </a:p>
          <a:p>
            <a:endParaRPr lang="en-US" dirty="0"/>
          </a:p>
        </p:txBody>
      </p:sp>
    </p:spTree>
    <p:extLst>
      <p:ext uri="{BB962C8B-B14F-4D97-AF65-F5344CB8AC3E}">
        <p14:creationId xmlns:p14="http://schemas.microsoft.com/office/powerpoint/2010/main" val="16998509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“Smart” Shirt</a:t>
            </a:r>
            <a:endParaRPr lang="en-US" dirty="0"/>
          </a:p>
        </p:txBody>
      </p:sp>
      <p:pic>
        <p:nvPicPr>
          <p:cNvPr id="4" name="Content Placeholder 3"/>
          <p:cNvPicPr>
            <a:picLocks noGrp="1" noChangeAspect="1"/>
          </p:cNvPicPr>
          <p:nvPr>
            <p:ph idx="1"/>
          </p:nvPr>
        </p:nvPicPr>
        <p:blipFill>
          <a:blip r:embed="rId2"/>
          <a:srcRect t="16967" b="16967"/>
          <a:stretch>
            <a:fillRect/>
          </a:stretch>
        </p:blipFill>
        <p:spPr/>
      </p:pic>
    </p:spTree>
    <p:extLst>
      <p:ext uri="{BB962C8B-B14F-4D97-AF65-F5344CB8AC3E}">
        <p14:creationId xmlns:p14="http://schemas.microsoft.com/office/powerpoint/2010/main" val="3605580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History</a:t>
            </a:r>
            <a:endParaRPr lang="en-US"/>
          </a:p>
        </p:txBody>
      </p:sp>
      <p:sp>
        <p:nvSpPr>
          <p:cNvPr id="3" name="Content Placeholder 2"/>
          <p:cNvSpPr>
            <a:spLocks noGrp="1"/>
          </p:cNvSpPr>
          <p:nvPr>
            <p:ph idx="1"/>
          </p:nvPr>
        </p:nvSpPr>
        <p:spPr/>
        <p:txBody>
          <a:bodyPr/>
          <a:lstStyle/>
          <a:p>
            <a:r>
              <a:rPr lang="en-US" dirty="0" smtClean="0"/>
              <a:t>Materials to create such a thing has been around for centuries.(For example: Queen Elizabeth had gowns made of gold fibers)</a:t>
            </a:r>
          </a:p>
          <a:p>
            <a:r>
              <a:rPr lang="en-US" dirty="0" smtClean="0"/>
              <a:t>Harry Wainwright was the first to create an “animated shirt” where a microprocessor controlled the individual frames creating a cartoon on the surface of the textile</a:t>
            </a:r>
            <a:endParaRPr lang="en-US" dirty="0"/>
          </a:p>
        </p:txBody>
      </p:sp>
    </p:spTree>
    <p:extLst>
      <p:ext uri="{BB962C8B-B14F-4D97-AF65-F5344CB8AC3E}">
        <p14:creationId xmlns:p14="http://schemas.microsoft.com/office/powerpoint/2010/main" val="42320641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Revolution.thmx</Template>
  <TotalTime>353</TotalTime>
  <Words>1356</Words>
  <Application>Microsoft Macintosh PowerPoint</Application>
  <PresentationFormat>On-screen Show (4:3)</PresentationFormat>
  <Paragraphs>116</Paragraphs>
  <Slides>32</Slides>
  <Notes>5</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Revolution</vt:lpstr>
      <vt:lpstr>Smart-shirts</vt:lpstr>
      <vt:lpstr>What do WE define as a “wearable”?</vt:lpstr>
      <vt:lpstr>Pros of Smartwatches</vt:lpstr>
      <vt:lpstr>Cons of Smartwatches</vt:lpstr>
      <vt:lpstr>Pros of Smartglasses</vt:lpstr>
      <vt:lpstr>Cons</vt:lpstr>
      <vt:lpstr>The new direction…</vt:lpstr>
      <vt:lpstr>The “Smart” Shirt</vt:lpstr>
      <vt:lpstr>History</vt:lpstr>
      <vt:lpstr>History cont.</vt:lpstr>
      <vt:lpstr>The present</vt:lpstr>
      <vt:lpstr>The components</vt:lpstr>
      <vt:lpstr>Two major components</vt:lpstr>
      <vt:lpstr>Architecture of the shirt</vt:lpstr>
      <vt:lpstr>Sensors</vt:lpstr>
      <vt:lpstr>Signal Processing</vt:lpstr>
      <vt:lpstr>Plug and play cont.</vt:lpstr>
      <vt:lpstr>Material of the shirt</vt:lpstr>
      <vt:lpstr>PowerPoint Presentation</vt:lpstr>
      <vt:lpstr>Military Applications</vt:lpstr>
      <vt:lpstr>Military Applications Cont.</vt:lpstr>
      <vt:lpstr>PowerPoint Presentation</vt:lpstr>
      <vt:lpstr>Georgia Tech Demos</vt:lpstr>
      <vt:lpstr>Second Major Application:Medicine</vt:lpstr>
      <vt:lpstr>Medical Application Cont.</vt:lpstr>
      <vt:lpstr>Other applications</vt:lpstr>
      <vt:lpstr>Discussion</vt:lpstr>
      <vt:lpstr>Growing Market</vt:lpstr>
      <vt:lpstr>Obstacles for growth</vt:lpstr>
      <vt:lpstr>Prediction</vt:lpstr>
      <vt:lpstr>Questions?</vt:lpstr>
      <vt:lpstr>Relevent Sources</vt:lpstr>
    </vt:vector>
  </TitlesOfParts>
  <Company>Providence Day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Shawn Ahuja</dc:creator>
  <cp:lastModifiedBy>Shawn Ahuja</cp:lastModifiedBy>
  <cp:revision>32</cp:revision>
  <dcterms:created xsi:type="dcterms:W3CDTF">2015-10-12T21:00:44Z</dcterms:created>
  <dcterms:modified xsi:type="dcterms:W3CDTF">2015-11-28T00:26:10Z</dcterms:modified>
</cp:coreProperties>
</file>