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64" r:id="rId4"/>
    <p:sldId id="272" r:id="rId5"/>
    <p:sldId id="265" r:id="rId6"/>
    <p:sldId id="273" r:id="rId7"/>
    <p:sldId id="274" r:id="rId8"/>
    <p:sldId id="275" r:id="rId9"/>
    <p:sldId id="276" r:id="rId10"/>
    <p:sldId id="277" r:id="rId11"/>
    <p:sldId id="278" r:id="rId12"/>
    <p:sldId id="279" r:id="rId13"/>
    <p:sldId id="263" r:id="rId14"/>
    <p:sldId id="261" r:id="rId15"/>
    <p:sldId id="260" r:id="rId16"/>
    <p:sldId id="262" r:id="rId17"/>
    <p:sldId id="266" r:id="rId18"/>
    <p:sldId id="282" r:id="rId19"/>
    <p:sldId id="284" r:id="rId20"/>
    <p:sldId id="285" r:id="rId21"/>
    <p:sldId id="286" r:id="rId22"/>
    <p:sldId id="283" r:id="rId23"/>
    <p:sldId id="287" r:id="rId24"/>
    <p:sldId id="288" r:id="rId25"/>
    <p:sldId id="289" r:id="rId26"/>
    <p:sldId id="267" r:id="rId27"/>
    <p:sldId id="268" r:id="rId28"/>
    <p:sldId id="281" r:id="rId29"/>
    <p:sldId id="280"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C24585-C7FA-4892-A795-1B1B054F828D}">
          <p14:sldIdLst>
            <p14:sldId id="256"/>
            <p14:sldId id="257"/>
            <p14:sldId id="264"/>
            <p14:sldId id="272"/>
            <p14:sldId id="265"/>
            <p14:sldId id="273"/>
            <p14:sldId id="274"/>
            <p14:sldId id="275"/>
            <p14:sldId id="276"/>
            <p14:sldId id="277"/>
            <p14:sldId id="278"/>
            <p14:sldId id="279"/>
            <p14:sldId id="263"/>
            <p14:sldId id="261"/>
            <p14:sldId id="260"/>
            <p14:sldId id="262"/>
            <p14:sldId id="266"/>
            <p14:sldId id="282"/>
            <p14:sldId id="284"/>
            <p14:sldId id="285"/>
            <p14:sldId id="286"/>
            <p14:sldId id="283"/>
            <p14:sldId id="287"/>
            <p14:sldId id="288"/>
            <p14:sldId id="289"/>
            <p14:sldId id="267"/>
            <p14:sldId id="268"/>
            <p14:sldId id="281"/>
            <p14:sldId id="28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2573" autoAdjust="0"/>
  </p:normalViewPr>
  <p:slideViewPr>
    <p:cSldViewPr snapToGrid="0">
      <p:cViewPr varScale="1">
        <p:scale>
          <a:sx n="57" d="100"/>
          <a:sy n="57"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8E5B3-99B0-461A-B55F-0B14C6F4FC33}" type="datetimeFigureOut">
              <a:rPr lang="en-US" smtClean="0"/>
              <a:t>11/17/2015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9141F-69C4-45D8-B025-F1792C34F515}" type="slidenum">
              <a:rPr lang="en-US" smtClean="0"/>
              <a:t>‹#›</a:t>
            </a:fld>
            <a:endParaRPr lang="en-US" dirty="0"/>
          </a:p>
        </p:txBody>
      </p:sp>
    </p:spTree>
    <p:extLst>
      <p:ext uri="{BB962C8B-B14F-4D97-AF65-F5344CB8AC3E}">
        <p14:creationId xmlns:p14="http://schemas.microsoft.com/office/powerpoint/2010/main" val="234691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a:t>
            </a:fld>
            <a:endParaRPr lang="en-US" dirty="0"/>
          </a:p>
        </p:txBody>
      </p:sp>
    </p:spTree>
    <p:extLst>
      <p:ext uri="{BB962C8B-B14F-4D97-AF65-F5344CB8AC3E}">
        <p14:creationId xmlns:p14="http://schemas.microsoft.com/office/powerpoint/2010/main" val="316466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12</a:t>
            </a:fld>
            <a:endParaRPr lang="en-US" dirty="0"/>
          </a:p>
        </p:txBody>
      </p:sp>
    </p:spTree>
    <p:extLst>
      <p:ext uri="{BB962C8B-B14F-4D97-AF65-F5344CB8AC3E}">
        <p14:creationId xmlns:p14="http://schemas.microsoft.com/office/powerpoint/2010/main" val="81631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13</a:t>
            </a:fld>
            <a:endParaRPr lang="en-US" dirty="0"/>
          </a:p>
        </p:txBody>
      </p:sp>
    </p:spTree>
    <p:extLst>
      <p:ext uri="{BB962C8B-B14F-4D97-AF65-F5344CB8AC3E}">
        <p14:creationId xmlns:p14="http://schemas.microsoft.com/office/powerpoint/2010/main" val="237825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14</a:t>
            </a:fld>
            <a:endParaRPr lang="en-US" dirty="0"/>
          </a:p>
        </p:txBody>
      </p:sp>
    </p:spTree>
    <p:extLst>
      <p:ext uri="{BB962C8B-B14F-4D97-AF65-F5344CB8AC3E}">
        <p14:creationId xmlns:p14="http://schemas.microsoft.com/office/powerpoint/2010/main" val="279995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15</a:t>
            </a:fld>
            <a:endParaRPr lang="en-US" dirty="0"/>
          </a:p>
        </p:txBody>
      </p:sp>
    </p:spTree>
    <p:extLst>
      <p:ext uri="{BB962C8B-B14F-4D97-AF65-F5344CB8AC3E}">
        <p14:creationId xmlns:p14="http://schemas.microsoft.com/office/powerpoint/2010/main" val="44539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16</a:t>
            </a:fld>
            <a:endParaRPr lang="en-US" dirty="0"/>
          </a:p>
        </p:txBody>
      </p:sp>
    </p:spTree>
    <p:extLst>
      <p:ext uri="{BB962C8B-B14F-4D97-AF65-F5344CB8AC3E}">
        <p14:creationId xmlns:p14="http://schemas.microsoft.com/office/powerpoint/2010/main" val="91103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17</a:t>
            </a:fld>
            <a:endParaRPr lang="en-US" dirty="0"/>
          </a:p>
        </p:txBody>
      </p:sp>
    </p:spTree>
    <p:extLst>
      <p:ext uri="{BB962C8B-B14F-4D97-AF65-F5344CB8AC3E}">
        <p14:creationId xmlns:p14="http://schemas.microsoft.com/office/powerpoint/2010/main" val="191577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9141F-69C4-45D8-B025-F1792C34F515}" type="slidenum">
              <a:rPr lang="en-US" smtClean="0"/>
              <a:t>18</a:t>
            </a:fld>
            <a:endParaRPr lang="en-US" dirty="0"/>
          </a:p>
        </p:txBody>
      </p:sp>
    </p:spTree>
    <p:extLst>
      <p:ext uri="{BB962C8B-B14F-4D97-AF65-F5344CB8AC3E}">
        <p14:creationId xmlns:p14="http://schemas.microsoft.com/office/powerpoint/2010/main" val="91339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19</a:t>
            </a:fld>
            <a:endParaRPr lang="en-US" dirty="0"/>
          </a:p>
        </p:txBody>
      </p:sp>
    </p:spTree>
    <p:extLst>
      <p:ext uri="{BB962C8B-B14F-4D97-AF65-F5344CB8AC3E}">
        <p14:creationId xmlns:p14="http://schemas.microsoft.com/office/powerpoint/2010/main" val="2364397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20</a:t>
            </a:fld>
            <a:endParaRPr lang="en-US" dirty="0"/>
          </a:p>
        </p:txBody>
      </p:sp>
    </p:spTree>
    <p:extLst>
      <p:ext uri="{BB962C8B-B14F-4D97-AF65-F5344CB8AC3E}">
        <p14:creationId xmlns:p14="http://schemas.microsoft.com/office/powerpoint/2010/main" val="3629431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21</a:t>
            </a:fld>
            <a:endParaRPr lang="en-US" dirty="0"/>
          </a:p>
        </p:txBody>
      </p:sp>
    </p:spTree>
    <p:extLst>
      <p:ext uri="{BB962C8B-B14F-4D97-AF65-F5344CB8AC3E}">
        <p14:creationId xmlns:p14="http://schemas.microsoft.com/office/powerpoint/2010/main" val="331371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249141F-69C4-45D8-B025-F1792C34F515}" type="slidenum">
              <a:rPr lang="en-US" smtClean="0"/>
              <a:t>2</a:t>
            </a:fld>
            <a:endParaRPr lang="en-US" dirty="0"/>
          </a:p>
        </p:txBody>
      </p:sp>
    </p:spTree>
    <p:extLst>
      <p:ext uri="{BB962C8B-B14F-4D97-AF65-F5344CB8AC3E}">
        <p14:creationId xmlns:p14="http://schemas.microsoft.com/office/powerpoint/2010/main" val="278777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49141F-69C4-45D8-B025-F1792C34F515}" type="slidenum">
              <a:rPr lang="en-US" smtClean="0"/>
              <a:t>22</a:t>
            </a:fld>
            <a:endParaRPr lang="en-US" dirty="0"/>
          </a:p>
        </p:txBody>
      </p:sp>
    </p:spTree>
    <p:extLst>
      <p:ext uri="{BB962C8B-B14F-4D97-AF65-F5344CB8AC3E}">
        <p14:creationId xmlns:p14="http://schemas.microsoft.com/office/powerpoint/2010/main" val="118201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23</a:t>
            </a:fld>
            <a:endParaRPr lang="en-US" dirty="0"/>
          </a:p>
        </p:txBody>
      </p:sp>
    </p:spTree>
    <p:extLst>
      <p:ext uri="{BB962C8B-B14F-4D97-AF65-F5344CB8AC3E}">
        <p14:creationId xmlns:p14="http://schemas.microsoft.com/office/powerpoint/2010/main" val="96779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24</a:t>
            </a:fld>
            <a:endParaRPr lang="en-US" dirty="0"/>
          </a:p>
        </p:txBody>
      </p:sp>
    </p:spTree>
    <p:extLst>
      <p:ext uri="{BB962C8B-B14F-4D97-AF65-F5344CB8AC3E}">
        <p14:creationId xmlns:p14="http://schemas.microsoft.com/office/powerpoint/2010/main" val="2758368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25</a:t>
            </a:fld>
            <a:endParaRPr lang="en-US" dirty="0"/>
          </a:p>
        </p:txBody>
      </p:sp>
    </p:spTree>
    <p:extLst>
      <p:ext uri="{BB962C8B-B14F-4D97-AF65-F5344CB8AC3E}">
        <p14:creationId xmlns:p14="http://schemas.microsoft.com/office/powerpoint/2010/main" val="346010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26</a:t>
            </a:fld>
            <a:endParaRPr lang="en-US" dirty="0"/>
          </a:p>
        </p:txBody>
      </p:sp>
    </p:spTree>
    <p:extLst>
      <p:ext uri="{BB962C8B-B14F-4D97-AF65-F5344CB8AC3E}">
        <p14:creationId xmlns:p14="http://schemas.microsoft.com/office/powerpoint/2010/main" val="325117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Research in the future:</a:t>
            </a:r>
          </a:p>
          <a:p>
            <a:r>
              <a:rPr lang="en-US" dirty="0" smtClean="0"/>
              <a:t>How to better make use of the real-time nature in social media? A real-time search system which can find, summarize and track updated breaking news or events in social communities will be very challenging but useful.</a:t>
            </a:r>
          </a:p>
          <a:p>
            <a:r>
              <a:rPr lang="en-US" dirty="0" smtClean="0"/>
              <a:t>How to handle textual data with short length in social media? As we discussed, short text plays a very important role in social media. On one hand, these textual data contains less information than standard documents; on the other hand, it provides possibility for us to use traditional syntax-based NLP models to perform fine- level textual analysis, which were very time consuming for standard text</a:t>
            </a:r>
          </a:p>
          <a:p>
            <a:r>
              <a:rPr lang="en-US" dirty="0" smtClean="0"/>
              <a:t>How to process web scale data available in social media? The large volume and the compact but noisy presentation of textual data in social media hinders the accessibility of information for users to conveniently search, navigate and locate the specific messages one might be interested in. Finding an efficient way to handle these large scale data types is very challenging</a:t>
            </a:r>
          </a:p>
        </p:txBody>
      </p:sp>
      <p:sp>
        <p:nvSpPr>
          <p:cNvPr id="4" name="Slide Number Placeholder 3"/>
          <p:cNvSpPr>
            <a:spLocks noGrp="1"/>
          </p:cNvSpPr>
          <p:nvPr>
            <p:ph type="sldNum" sz="quarter" idx="10"/>
          </p:nvPr>
        </p:nvSpPr>
        <p:spPr/>
        <p:txBody>
          <a:bodyPr/>
          <a:lstStyle/>
          <a:p>
            <a:fld id="{6249141F-69C4-45D8-B025-F1792C34F515}" type="slidenum">
              <a:rPr lang="en-US" smtClean="0"/>
              <a:t>27</a:t>
            </a:fld>
            <a:endParaRPr lang="en-US" dirty="0"/>
          </a:p>
        </p:txBody>
      </p:sp>
    </p:spTree>
    <p:extLst>
      <p:ext uri="{BB962C8B-B14F-4D97-AF65-F5344CB8AC3E}">
        <p14:creationId xmlns:p14="http://schemas.microsoft.com/office/powerpoint/2010/main" val="75635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30</a:t>
            </a:fld>
            <a:endParaRPr lang="en-US" dirty="0"/>
          </a:p>
        </p:txBody>
      </p:sp>
    </p:spTree>
    <p:extLst>
      <p:ext uri="{BB962C8B-B14F-4D97-AF65-F5344CB8AC3E}">
        <p14:creationId xmlns:p14="http://schemas.microsoft.com/office/powerpoint/2010/main" val="17595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4</a:t>
            </a:fld>
            <a:endParaRPr lang="en-US" dirty="0"/>
          </a:p>
        </p:txBody>
      </p:sp>
    </p:spTree>
    <p:extLst>
      <p:ext uri="{BB962C8B-B14F-4D97-AF65-F5344CB8AC3E}">
        <p14:creationId xmlns:p14="http://schemas.microsoft.com/office/powerpoint/2010/main" val="8941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5</a:t>
            </a:fld>
            <a:endParaRPr lang="en-US" dirty="0"/>
          </a:p>
        </p:txBody>
      </p:sp>
    </p:spTree>
    <p:extLst>
      <p:ext uri="{BB962C8B-B14F-4D97-AF65-F5344CB8AC3E}">
        <p14:creationId xmlns:p14="http://schemas.microsoft.com/office/powerpoint/2010/main" val="263476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6</a:t>
            </a:fld>
            <a:endParaRPr lang="en-US" dirty="0"/>
          </a:p>
        </p:txBody>
      </p:sp>
    </p:spTree>
    <p:extLst>
      <p:ext uri="{BB962C8B-B14F-4D97-AF65-F5344CB8AC3E}">
        <p14:creationId xmlns:p14="http://schemas.microsoft.com/office/powerpoint/2010/main" val="285134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7</a:t>
            </a:fld>
            <a:endParaRPr lang="en-US" dirty="0"/>
          </a:p>
        </p:txBody>
      </p:sp>
    </p:spTree>
    <p:extLst>
      <p:ext uri="{BB962C8B-B14F-4D97-AF65-F5344CB8AC3E}">
        <p14:creationId xmlns:p14="http://schemas.microsoft.com/office/powerpoint/2010/main" val="26550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9</a:t>
            </a:fld>
            <a:endParaRPr lang="en-US" dirty="0"/>
          </a:p>
        </p:txBody>
      </p:sp>
    </p:spTree>
    <p:extLst>
      <p:ext uri="{BB962C8B-B14F-4D97-AF65-F5344CB8AC3E}">
        <p14:creationId xmlns:p14="http://schemas.microsoft.com/office/powerpoint/2010/main" val="191084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10</a:t>
            </a:fld>
            <a:endParaRPr lang="en-US" dirty="0"/>
          </a:p>
        </p:txBody>
      </p:sp>
    </p:spTree>
    <p:extLst>
      <p:ext uri="{BB962C8B-B14F-4D97-AF65-F5344CB8AC3E}">
        <p14:creationId xmlns:p14="http://schemas.microsoft.com/office/powerpoint/2010/main" val="30205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9141F-69C4-45D8-B025-F1792C34F515}" type="slidenum">
              <a:rPr lang="en-US" smtClean="0"/>
              <a:t>11</a:t>
            </a:fld>
            <a:endParaRPr lang="en-US" dirty="0"/>
          </a:p>
        </p:txBody>
      </p:sp>
    </p:spTree>
    <p:extLst>
      <p:ext uri="{BB962C8B-B14F-4D97-AF65-F5344CB8AC3E}">
        <p14:creationId xmlns:p14="http://schemas.microsoft.com/office/powerpoint/2010/main" val="417565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06EB0CF-C378-43D6-A8B3-86FE84EBBCD2}" type="datetimeFigureOut">
              <a:rPr lang="en-US" smtClean="0"/>
              <a:t>11/17/2015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32738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371391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9788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DD2A648-28E4-470F-B729-22EF1753A36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925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197336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57677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711291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1328911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06EB0CF-C378-43D6-A8B3-86FE84EBBCD2}" type="datetimeFigureOut">
              <a:rPr lang="en-US" smtClean="0"/>
              <a:t>11/17/2015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49327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136486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06EB0CF-C378-43D6-A8B3-86FE84EBBCD2}" type="datetimeFigureOut">
              <a:rPr lang="en-US" smtClean="0"/>
              <a:t>11/17/2015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43733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48201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52731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20826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3318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172119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EB0CF-C378-43D6-A8B3-86FE84EBBCD2}" type="datetimeFigureOut">
              <a:rPr lang="en-US" smtClean="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A648-28E4-470F-B729-22EF1753A36C}" type="slidenum">
              <a:rPr lang="en-US" smtClean="0"/>
              <a:t>‹#›</a:t>
            </a:fld>
            <a:endParaRPr lang="en-US" dirty="0"/>
          </a:p>
        </p:txBody>
      </p:sp>
    </p:spTree>
    <p:extLst>
      <p:ext uri="{BB962C8B-B14F-4D97-AF65-F5344CB8AC3E}">
        <p14:creationId xmlns:p14="http://schemas.microsoft.com/office/powerpoint/2010/main" val="342604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6EB0CF-C378-43D6-A8B3-86FE84EBBCD2}" type="datetimeFigureOut">
              <a:rPr lang="en-US" smtClean="0"/>
              <a:t>11/17/2015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D2A648-28E4-470F-B729-22EF1753A36C}" type="slidenum">
              <a:rPr lang="en-US" smtClean="0"/>
              <a:t>‹#›</a:t>
            </a:fld>
            <a:endParaRPr lang="en-US" dirty="0"/>
          </a:p>
        </p:txBody>
      </p:sp>
    </p:spTree>
    <p:extLst>
      <p:ext uri="{BB962C8B-B14F-4D97-AF65-F5344CB8AC3E}">
        <p14:creationId xmlns:p14="http://schemas.microsoft.com/office/powerpoint/2010/main" val="3537767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Text_mining" TargetMode="External"/><Relationship Id="rId3" Type="http://schemas.openxmlformats.org/officeDocument/2006/relationships/hyperlink" Target="http://infospace.ischool.syr.edu/2013/04/23/what-is-text-mining/" TargetMode="External"/><Relationship Id="rId7" Type="http://schemas.openxmlformats.org/officeDocument/2006/relationships/hyperlink" Target="http://people.ischool.berkeley.edu/~hearst/papers/acl99/acl99-tdm.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people.ischool.berkeley.edu/~hearst/text-mining.html" TargetMode="External"/><Relationship Id="rId5" Type="http://schemas.openxmlformats.org/officeDocument/2006/relationships/hyperlink" Target="http://www3.cs.stonybrook.edu/~cse634/presentations/TextMining.pdf" TargetMode="External"/><Relationship Id="rId10" Type="http://schemas.openxmlformats.org/officeDocument/2006/relationships/hyperlink" Target="http://www.cos.ufrj.br/~jano/LinkedDocuments/_papers/aula13/04-IHW-Textmining.pdf" TargetMode="External"/><Relationship Id="rId4" Type="http://schemas.openxmlformats.org/officeDocument/2006/relationships/hyperlink" Target="http://www.public.asu.edu/~xiahu/papers/bookchap12Hu.pdf" TargetMode="External"/><Relationship Id="rId9" Type="http://schemas.openxmlformats.org/officeDocument/2006/relationships/hyperlink" Target="http://documents.software.dell.com/Statistics/Textbook/Text-M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9832" y="3510410"/>
            <a:ext cx="9448800" cy="685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r"/>
            <a:r>
              <a:rPr lang="en-US" sz="2600" b="1" dirty="0" smtClean="0">
                <a:ln/>
                <a:solidFill>
                  <a:schemeClr val="accent3"/>
                </a:solidFill>
                <a:latin typeface="Times New Roman" panose="02020603050405020304" pitchFamily="18" charset="0"/>
                <a:cs typeface="Times New Roman" panose="02020603050405020304" pitchFamily="18" charset="0"/>
              </a:rPr>
              <a:t>By Anthony Yang</a:t>
            </a:r>
            <a:endParaRPr lang="en-US" sz="2600" b="1" dirty="0">
              <a:ln/>
              <a:solidFill>
                <a:schemeClr val="accent3"/>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4124" y="2084494"/>
            <a:ext cx="11794512"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smtClean="0">
                <a:ln/>
                <a:solidFill>
                  <a:schemeClr val="accent3"/>
                </a:solidFill>
                <a:latin typeface="Times New Roman" panose="02020603050405020304" pitchFamily="18" charset="0"/>
                <a:cs typeface="Times New Roman" panose="02020603050405020304" pitchFamily="18" charset="0"/>
              </a:rPr>
              <a:t>Text Mining &amp; Applications In Social Media</a:t>
            </a:r>
            <a:endParaRPr lang="en-US" sz="4800" b="1" dirty="0">
              <a:ln/>
              <a:solidFill>
                <a:schemeClr val="accent3"/>
              </a:solidFill>
            </a:endParaRPr>
          </a:p>
        </p:txBody>
      </p:sp>
    </p:spTree>
    <p:extLst>
      <p:ext uri="{BB962C8B-B14F-4D97-AF65-F5344CB8AC3E}">
        <p14:creationId xmlns:p14="http://schemas.microsoft.com/office/powerpoint/2010/main" val="8554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Attribute Selection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Further reduction of high dimensionality</a:t>
            </a:r>
          </a:p>
          <a:p>
            <a:pPr lvl="1"/>
            <a:r>
              <a:rPr lang="en-US" sz="2600" dirty="0">
                <a:latin typeface="Times New Roman" panose="02020603050405020304" pitchFamily="18" charset="0"/>
                <a:cs typeface="Times New Roman" panose="02020603050405020304" pitchFamily="18" charset="0"/>
              </a:rPr>
              <a:t>Analysts have difficulty addressing tasks with high </a:t>
            </a:r>
            <a:r>
              <a:rPr lang="en-US" sz="2600" dirty="0" smtClean="0">
                <a:latin typeface="Times New Roman" panose="02020603050405020304" pitchFamily="18" charset="0"/>
                <a:cs typeface="Times New Roman" panose="02020603050405020304" pitchFamily="18" charset="0"/>
              </a:rPr>
              <a:t>dimensionality</a:t>
            </a:r>
          </a:p>
          <a:p>
            <a:r>
              <a:rPr lang="en-US" sz="2600" dirty="0" smtClean="0">
                <a:latin typeface="Times New Roman" panose="02020603050405020304" pitchFamily="18" charset="0"/>
                <a:cs typeface="Times New Roman" panose="02020603050405020304" pitchFamily="18" charset="0"/>
              </a:rPr>
              <a:t>Features Selection</a:t>
            </a:r>
          </a:p>
          <a:p>
            <a:pPr lvl="1"/>
            <a:r>
              <a:rPr lang="en-US" sz="2600" dirty="0">
                <a:latin typeface="Times New Roman" panose="02020603050405020304" pitchFamily="18" charset="0"/>
                <a:cs typeface="Times New Roman" panose="02020603050405020304" pitchFamily="18" charset="0"/>
              </a:rPr>
              <a:t>Select just a subset of the </a:t>
            </a:r>
            <a:r>
              <a:rPr lang="en-US" sz="2600" dirty="0" smtClean="0">
                <a:latin typeface="Times New Roman" panose="02020603050405020304" pitchFamily="18" charset="0"/>
                <a:cs typeface="Times New Roman" panose="02020603050405020304" pitchFamily="18" charset="0"/>
              </a:rPr>
              <a:t>features </a:t>
            </a:r>
            <a:r>
              <a:rPr lang="en-US" sz="2600" dirty="0">
                <a:latin typeface="Times New Roman" panose="02020603050405020304" pitchFamily="18" charset="0"/>
                <a:cs typeface="Times New Roman" panose="02020603050405020304" pitchFamily="18" charset="0"/>
              </a:rPr>
              <a:t>to represent a </a:t>
            </a:r>
            <a:r>
              <a:rPr lang="en-US" sz="2600" dirty="0" smtClean="0">
                <a:latin typeface="Times New Roman" panose="02020603050405020304" pitchFamily="18" charset="0"/>
                <a:cs typeface="Times New Roman" panose="02020603050405020304" pitchFamily="18" charset="0"/>
              </a:rPr>
              <a:t>document</a:t>
            </a:r>
          </a:p>
          <a:p>
            <a:pPr lvl="1"/>
            <a:r>
              <a:rPr lang="en-US" sz="2600" dirty="0" smtClean="0">
                <a:latin typeface="Times New Roman" panose="02020603050405020304" pitchFamily="18" charset="0"/>
                <a:cs typeface="Times New Roman" panose="02020603050405020304" pitchFamily="18" charset="0"/>
              </a:rPr>
              <a:t>Not all features help</a:t>
            </a:r>
          </a:p>
          <a:p>
            <a:pPr lvl="2"/>
            <a:r>
              <a:rPr lang="en-US" sz="2600" dirty="0">
                <a:latin typeface="Times New Roman" panose="02020603050405020304" pitchFamily="18" charset="0"/>
                <a:cs typeface="Times New Roman" panose="02020603050405020304" pitchFamily="18" charset="0"/>
              </a:rPr>
              <a:t>Remove stop </a:t>
            </a:r>
            <a:r>
              <a:rPr lang="en-US" sz="2600" dirty="0" smtClean="0">
                <a:latin typeface="Times New Roman" panose="02020603050405020304" pitchFamily="18" charset="0"/>
                <a:cs typeface="Times New Roman" panose="02020603050405020304" pitchFamily="18" charset="0"/>
              </a:rPr>
              <a:t>words</a:t>
            </a:r>
          </a:p>
          <a:p>
            <a:pPr lvl="1"/>
            <a:r>
              <a:rPr lang="en-US" sz="2600" dirty="0">
                <a:latin typeface="Times New Roman" panose="02020603050405020304" pitchFamily="18" charset="0"/>
                <a:cs typeface="Times New Roman" panose="02020603050405020304" pitchFamily="18" charset="0"/>
              </a:rPr>
              <a:t>Can be viewed as creating an improved </a:t>
            </a:r>
            <a:r>
              <a:rPr lang="en-US" sz="2600" dirty="0" smtClean="0">
                <a:latin typeface="Times New Roman" panose="02020603050405020304" pitchFamily="18" charset="0"/>
                <a:cs typeface="Times New Roman" panose="02020603050405020304" pitchFamily="18" charset="0"/>
              </a:rPr>
              <a:t>document</a:t>
            </a:r>
          </a:p>
          <a:p>
            <a:pPr marL="457200" lvl="1"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representation</a:t>
            </a:r>
            <a:endParaRPr lang="en-US" sz="2600" dirty="0" smtClean="0">
              <a:latin typeface="Times New Roman" panose="02020603050405020304" pitchFamily="18" charset="0"/>
              <a:cs typeface="Times New Roman" panose="02020603050405020304" pitchFamily="18" charset="0"/>
            </a:endParaRP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877" y="3513133"/>
            <a:ext cx="2583792" cy="2842711"/>
          </a:xfrm>
          <a:prstGeom prst="rect">
            <a:avLst/>
          </a:prstGeom>
        </p:spPr>
      </p:pic>
    </p:spTree>
    <p:extLst>
      <p:ext uri="{BB962C8B-B14F-4D97-AF65-F5344CB8AC3E}">
        <p14:creationId xmlns:p14="http://schemas.microsoft.com/office/powerpoint/2010/main" val="326291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79362"/>
            <a:ext cx="8610600" cy="1293028"/>
          </a:xfrm>
        </p:spPr>
        <p:txBody>
          <a:bodyPr/>
          <a:lstStyle/>
          <a:p>
            <a:r>
              <a:rPr lang="en-US" cap="none" dirty="0" smtClean="0">
                <a:latin typeface="Times New Roman" panose="02020603050405020304" pitchFamily="18" charset="0"/>
                <a:cs typeface="Times New Roman" panose="02020603050405020304" pitchFamily="18" charset="0"/>
              </a:rPr>
              <a:t>Data Mining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672390"/>
            <a:ext cx="10820400" cy="4024125"/>
          </a:xfrm>
        </p:spPr>
        <p:txBody>
          <a:bodyPr>
            <a:noAutofit/>
          </a:bodyPr>
          <a:lstStyle/>
          <a:p>
            <a:r>
              <a:rPr lang="en-US" sz="2600" dirty="0" smtClean="0">
                <a:latin typeface="Times New Roman" panose="02020603050405020304" pitchFamily="18" charset="0"/>
                <a:cs typeface="Times New Roman" panose="02020603050405020304" pitchFamily="18" charset="0"/>
              </a:rPr>
              <a:t>Traditional Data Mining Techniques</a:t>
            </a:r>
          </a:p>
          <a:p>
            <a:pPr lvl="1"/>
            <a:r>
              <a:rPr lang="en-US" sz="2600" dirty="0" smtClean="0">
                <a:latin typeface="Times New Roman" panose="02020603050405020304" pitchFamily="18" charset="0"/>
                <a:cs typeface="Times New Roman" panose="02020603050405020304" pitchFamily="18" charset="0"/>
              </a:rPr>
              <a:t>Classification</a:t>
            </a:r>
          </a:p>
          <a:p>
            <a:pPr lvl="1"/>
            <a:r>
              <a:rPr lang="en-US" sz="2600" dirty="0" smtClean="0">
                <a:latin typeface="Times New Roman" panose="02020603050405020304" pitchFamily="18" charset="0"/>
                <a:cs typeface="Times New Roman" panose="02020603050405020304" pitchFamily="18" charset="0"/>
              </a:rPr>
              <a:t>Clustering</a:t>
            </a:r>
          </a:p>
          <a:p>
            <a:pPr lvl="1"/>
            <a:r>
              <a:rPr lang="en-US" sz="2600" dirty="0" smtClean="0">
                <a:latin typeface="Times New Roman" panose="02020603050405020304" pitchFamily="18" charset="0"/>
                <a:cs typeface="Times New Roman" panose="02020603050405020304" pitchFamily="18" charset="0"/>
              </a:rPr>
              <a:t>Associations</a:t>
            </a:r>
          </a:p>
          <a:p>
            <a:pPr lvl="1"/>
            <a:r>
              <a:rPr lang="en-US" sz="2600" dirty="0" smtClean="0">
                <a:latin typeface="Times New Roman" panose="02020603050405020304" pitchFamily="18" charset="0"/>
                <a:cs typeface="Times New Roman" panose="02020603050405020304" pitchFamily="18" charset="0"/>
              </a:rPr>
              <a:t>Sequential Patterns</a:t>
            </a:r>
          </a:p>
          <a:p>
            <a:pPr lvl="1"/>
            <a:r>
              <a:rPr lang="en-US" sz="2600" dirty="0">
                <a:latin typeface="Times New Roman" panose="02020603050405020304" pitchFamily="18" charset="0"/>
                <a:cs typeface="Times New Roman" panose="02020603050405020304" pitchFamily="18" charset="0"/>
              </a:rPr>
              <a:t>Extract information from the processed text data via data modeling and data visualization (visual maps</a:t>
            </a:r>
            <a:r>
              <a:rPr lang="en-US" sz="2600" dirty="0" smtClean="0">
                <a:latin typeface="Times New Roman" panose="02020603050405020304" pitchFamily="18" charset="0"/>
                <a:cs typeface="Times New Roman" panose="02020603050405020304" pitchFamily="18" charset="0"/>
              </a:rPr>
              <a:t>)</a:t>
            </a:r>
          </a:p>
          <a:p>
            <a:r>
              <a:rPr lang="en-US" sz="2600" dirty="0" smtClean="0">
                <a:latin typeface="Times New Roman" panose="02020603050405020304" pitchFamily="18" charset="0"/>
                <a:cs typeface="Times New Roman" panose="02020603050405020304" pitchFamily="18" charset="0"/>
              </a:rPr>
              <a:t>Data Visualization</a:t>
            </a:r>
          </a:p>
          <a:p>
            <a:pPr lvl="1"/>
            <a:r>
              <a:rPr lang="en-US" sz="2600" dirty="0" smtClean="0">
                <a:latin typeface="Times New Roman" panose="02020603050405020304" pitchFamily="18" charset="0"/>
                <a:cs typeface="Times New Roman" panose="02020603050405020304" pitchFamily="18" charset="0"/>
              </a:rPr>
              <a:t>Purpose is to </a:t>
            </a:r>
            <a:r>
              <a:rPr lang="en-US" sz="2600" dirty="0">
                <a:latin typeface="Times New Roman" panose="02020603050405020304" pitchFamily="18" charset="0"/>
                <a:cs typeface="Times New Roman" panose="02020603050405020304" pitchFamily="18" charset="0"/>
              </a:rPr>
              <a:t>communicate information clearly and efficiently to users via the statistical graphics, plots, information graphics, tables, and charts </a:t>
            </a:r>
            <a:r>
              <a:rPr lang="en-US" sz="2600" dirty="0" smtClean="0">
                <a:latin typeface="Times New Roman" panose="02020603050405020304" pitchFamily="18" charset="0"/>
                <a:cs typeface="Times New Roman" panose="02020603050405020304" pitchFamily="18" charset="0"/>
              </a:rPr>
              <a:t>selected</a:t>
            </a:r>
          </a:p>
          <a:p>
            <a:pPr lvl="1"/>
            <a:r>
              <a:rPr lang="en-US" sz="2600" dirty="0">
                <a:latin typeface="Times New Roman" panose="02020603050405020304" pitchFamily="18" charset="0"/>
                <a:cs typeface="Times New Roman" panose="02020603050405020304" pitchFamily="18" charset="0"/>
              </a:rPr>
              <a:t>makes complex data more accessible, understandable and usable</a:t>
            </a:r>
            <a:endParaRPr lang="en-US" sz="26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841" y="1506736"/>
            <a:ext cx="2422359" cy="2177716"/>
          </a:xfrm>
          <a:prstGeom prst="rect">
            <a:avLst/>
          </a:prstGeom>
        </p:spPr>
      </p:pic>
    </p:spTree>
    <p:extLst>
      <p:ext uri="{BB962C8B-B14F-4D97-AF65-F5344CB8AC3E}">
        <p14:creationId xmlns:p14="http://schemas.microsoft.com/office/powerpoint/2010/main" val="69394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Interpretation/Evaluation</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Terminate</a:t>
            </a:r>
          </a:p>
          <a:p>
            <a:pPr lvl="1"/>
            <a:r>
              <a:rPr lang="en-US" sz="2600" dirty="0" smtClean="0">
                <a:latin typeface="Times New Roman" panose="02020603050405020304" pitchFamily="18" charset="0"/>
                <a:cs typeface="Times New Roman" panose="02020603050405020304" pitchFamily="18" charset="0"/>
              </a:rPr>
              <a:t>Results satisfied</a:t>
            </a:r>
          </a:p>
          <a:p>
            <a:r>
              <a:rPr lang="en-US" sz="2600" dirty="0" smtClean="0">
                <a:latin typeface="Times New Roman" panose="02020603050405020304" pitchFamily="18" charset="0"/>
                <a:cs typeface="Times New Roman" panose="02020603050405020304" pitchFamily="18" charset="0"/>
              </a:rPr>
              <a:t>Iterate</a:t>
            </a:r>
          </a:p>
          <a:p>
            <a:pPr lvl="1"/>
            <a:r>
              <a:rPr lang="en-US" sz="2600" dirty="0">
                <a:latin typeface="Times New Roman" panose="02020603050405020304" pitchFamily="18" charset="0"/>
                <a:cs typeface="Times New Roman" panose="02020603050405020304" pitchFamily="18" charset="0"/>
              </a:rPr>
              <a:t>Results not satisfactory but </a:t>
            </a:r>
            <a:r>
              <a:rPr lang="en-US" sz="2600" dirty="0" smtClean="0">
                <a:latin typeface="Times New Roman" panose="02020603050405020304" pitchFamily="18" charset="0"/>
                <a:cs typeface="Times New Roman" panose="02020603050405020304" pitchFamily="18" charset="0"/>
              </a:rPr>
              <a:t>significant</a:t>
            </a:r>
          </a:p>
          <a:p>
            <a:pPr lvl="1"/>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results generated are used as part of the </a:t>
            </a:r>
            <a:r>
              <a:rPr lang="en-US" sz="2600" dirty="0" smtClean="0">
                <a:latin typeface="Times New Roman" panose="02020603050405020304" pitchFamily="18" charset="0"/>
                <a:cs typeface="Times New Roman" panose="02020603050405020304" pitchFamily="18" charset="0"/>
              </a:rPr>
              <a:t>input </a:t>
            </a:r>
            <a:r>
              <a:rPr lang="en-US" sz="2600" dirty="0">
                <a:latin typeface="Times New Roman" panose="02020603050405020304" pitchFamily="18" charset="0"/>
                <a:cs typeface="Times New Roman" panose="02020603050405020304" pitchFamily="18" charset="0"/>
              </a:rPr>
              <a:t>for one or more earlier stages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2421" y="4439177"/>
            <a:ext cx="1721819" cy="2137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625" y="4660394"/>
            <a:ext cx="2695575" cy="1695450"/>
          </a:xfrm>
          <a:prstGeom prst="rect">
            <a:avLst/>
          </a:prstGeom>
        </p:spPr>
      </p:pic>
      <p:sp>
        <p:nvSpPr>
          <p:cNvPr id="7" name="Rectangle 6"/>
          <p:cNvSpPr/>
          <p:nvPr/>
        </p:nvSpPr>
        <p:spPr>
          <a:xfrm>
            <a:off x="7200900" y="5198812"/>
            <a:ext cx="1132041" cy="923330"/>
          </a:xfrm>
          <a:prstGeom prst="rect">
            <a:avLst/>
          </a:prstGeom>
          <a:noFill/>
        </p:spPr>
        <p:txBody>
          <a:bodyPr wrap="none" lIns="91440" tIns="45720" rIns="91440" bIns="45720">
            <a:spAutoFit/>
          </a:bodyPr>
          <a:lstStyle/>
          <a:p>
            <a:pPr algn="ctr"/>
            <a:r>
              <a:rPr lang="en-US" sz="5400" dirty="0" smtClean="0">
                <a:ln w="0"/>
                <a:solidFill>
                  <a:srgbClr val="FF0000"/>
                </a:solidFill>
                <a:effectLst>
                  <a:reflection blurRad="6350" stA="53000" endA="300" endPos="35500" dir="5400000" sy="-90000" algn="bl" rotWithShape="0"/>
                </a:effectLst>
              </a:rPr>
              <a:t>Vs.</a:t>
            </a:r>
            <a:endParaRPr lang="en-US" sz="5400" b="0" cap="none" spc="0" dirty="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61071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730" y="307173"/>
            <a:ext cx="8610600" cy="1293028"/>
          </a:xfrm>
        </p:spPr>
        <p:txBody>
          <a:bodyPr/>
          <a:lstStyle/>
          <a:p>
            <a:r>
              <a:rPr lang="en-US" cap="none" dirty="0" smtClean="0">
                <a:latin typeface="Times New Roman" panose="02020603050405020304" pitchFamily="18" charset="0"/>
                <a:cs typeface="Times New Roman" panose="02020603050405020304" pitchFamily="18" charset="0"/>
              </a:rPr>
              <a:t>Text Mining vs.</a:t>
            </a:r>
            <a:endParaRPr lang="en-US"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6342" y="1422725"/>
            <a:ext cx="7584141" cy="5160022"/>
          </a:xfrm>
        </p:spPr>
      </p:pic>
    </p:spTree>
    <p:extLst>
      <p:ext uri="{BB962C8B-B14F-4D97-AF65-F5344CB8AC3E}">
        <p14:creationId xmlns:p14="http://schemas.microsoft.com/office/powerpoint/2010/main" val="428707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210" y="307173"/>
            <a:ext cx="8610600" cy="1293028"/>
          </a:xfrm>
        </p:spPr>
        <p:txBody>
          <a:bodyPr/>
          <a:lstStyle/>
          <a:p>
            <a:r>
              <a:rPr lang="en-US" cap="none" dirty="0" smtClean="0">
                <a:latin typeface="Times New Roman" panose="02020603050405020304" pitchFamily="18" charset="0"/>
                <a:cs typeface="Times New Roman" panose="02020603050405020304" pitchFamily="18" charset="0"/>
              </a:rPr>
              <a:t>Text Mining vs.</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799" y="2194560"/>
            <a:ext cx="11013141" cy="4024125"/>
          </a:xfrm>
        </p:spPr>
        <p:txBody>
          <a:bodyPr>
            <a:normAutofit/>
          </a:bodyPr>
          <a:lstStyle/>
          <a:p>
            <a:r>
              <a:rPr lang="en-US" sz="2600" dirty="0" smtClean="0">
                <a:latin typeface="Times New Roman" panose="02020603050405020304" pitchFamily="18" charset="0"/>
                <a:cs typeface="Times New Roman" panose="02020603050405020304" pitchFamily="18" charset="0"/>
              </a:rPr>
              <a:t>Data Mining:</a:t>
            </a:r>
          </a:p>
          <a:p>
            <a:pPr lvl="1"/>
            <a:r>
              <a:rPr lang="en-US" sz="2600" dirty="0">
                <a:latin typeface="Times New Roman" panose="02020603050405020304" pitchFamily="18" charset="0"/>
                <a:cs typeface="Times New Roman" panose="02020603050405020304" pitchFamily="18" charset="0"/>
              </a:rPr>
              <a:t>In Text Mining, patterns are extracted from natural language text rather than </a:t>
            </a:r>
            <a:r>
              <a:rPr lang="en-US" sz="2600" dirty="0" smtClean="0">
                <a:latin typeface="Times New Roman" panose="02020603050405020304" pitchFamily="18" charset="0"/>
                <a:cs typeface="Times New Roman" panose="02020603050405020304" pitchFamily="18" charset="0"/>
              </a:rPr>
              <a:t>databases</a:t>
            </a:r>
          </a:p>
          <a:p>
            <a:r>
              <a:rPr lang="en-US" sz="2600" dirty="0" smtClean="0">
                <a:latin typeface="Times New Roman" panose="02020603050405020304" pitchFamily="18" charset="0"/>
                <a:cs typeface="Times New Roman" panose="02020603050405020304" pitchFamily="18" charset="0"/>
              </a:rPr>
              <a:t>Web Mining:</a:t>
            </a:r>
          </a:p>
          <a:p>
            <a:pPr lvl="1"/>
            <a:r>
              <a:rPr lang="en-US" sz="2600" dirty="0">
                <a:latin typeface="Times New Roman" panose="02020603050405020304" pitchFamily="18" charset="0"/>
                <a:cs typeface="Times New Roman" panose="02020603050405020304" pitchFamily="18" charset="0"/>
              </a:rPr>
              <a:t>In Text Mining, the </a:t>
            </a:r>
            <a:r>
              <a:rPr lang="en-US" sz="2600" dirty="0" smtClean="0">
                <a:latin typeface="Times New Roman" panose="02020603050405020304" pitchFamily="18" charset="0"/>
                <a:cs typeface="Times New Roman" panose="02020603050405020304" pitchFamily="18" charset="0"/>
              </a:rPr>
              <a:t>inputs are </a:t>
            </a:r>
            <a:r>
              <a:rPr lang="en-US" sz="2600" dirty="0">
                <a:latin typeface="Times New Roman" panose="02020603050405020304" pitchFamily="18" charset="0"/>
                <a:cs typeface="Times New Roman" panose="02020603050405020304" pitchFamily="18" charset="0"/>
              </a:rPr>
              <a:t>unstructured </a:t>
            </a:r>
            <a:r>
              <a:rPr lang="en-US" sz="2600" dirty="0" smtClean="0">
                <a:latin typeface="Times New Roman" panose="02020603050405020304" pitchFamily="18" charset="0"/>
                <a:cs typeface="Times New Roman" panose="02020603050405020304" pitchFamily="18" charset="0"/>
              </a:rPr>
              <a:t>texts, while </a:t>
            </a:r>
            <a:r>
              <a:rPr lang="en-US" sz="2600" dirty="0">
                <a:latin typeface="Times New Roman" panose="02020603050405020304" pitchFamily="18" charset="0"/>
                <a:cs typeface="Times New Roman" panose="02020603050405020304" pitchFamily="18" charset="0"/>
              </a:rPr>
              <a:t>web </a:t>
            </a:r>
            <a:r>
              <a:rPr lang="en-US" sz="2600" dirty="0" smtClean="0">
                <a:latin typeface="Times New Roman" panose="02020603050405020304" pitchFamily="18" charset="0"/>
                <a:cs typeface="Times New Roman" panose="02020603050405020304" pitchFamily="18" charset="0"/>
              </a:rPr>
              <a:t>sources’ inputs are structured</a:t>
            </a:r>
          </a:p>
        </p:txBody>
      </p:sp>
    </p:spTree>
    <p:extLst>
      <p:ext uri="{BB962C8B-B14F-4D97-AF65-F5344CB8AC3E}">
        <p14:creationId xmlns:p14="http://schemas.microsoft.com/office/powerpoint/2010/main" val="72218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Text Mining vs. Information Retrieval</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New information vs. Web Search</a:t>
            </a:r>
          </a:p>
          <a:p>
            <a:pPr lvl="1"/>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genuinely new information is found</a:t>
            </a:r>
          </a:p>
          <a:p>
            <a:pPr lvl="1"/>
            <a:r>
              <a:rPr lang="en-US" sz="2600" dirty="0">
                <a:latin typeface="Times New Roman" panose="02020603050405020304" pitchFamily="18" charset="0"/>
                <a:cs typeface="Times New Roman" panose="02020603050405020304" pitchFamily="18" charset="0"/>
              </a:rPr>
              <a:t>The desired information merely coexists with other valid pieces of </a:t>
            </a:r>
            <a:r>
              <a:rPr lang="en-US" sz="2600" dirty="0" smtClean="0">
                <a:latin typeface="Times New Roman" panose="02020603050405020304" pitchFamily="18" charset="0"/>
                <a:cs typeface="Times New Roman" panose="02020603050405020304" pitchFamily="18" charset="0"/>
              </a:rPr>
              <a:t>information</a:t>
            </a:r>
          </a:p>
          <a:p>
            <a:r>
              <a:rPr lang="en-US" sz="2600" dirty="0">
                <a:latin typeface="Times New Roman" panose="02020603050405020304" pitchFamily="18" charset="0"/>
                <a:cs typeface="Times New Roman" panose="02020603050405020304" pitchFamily="18" charset="0"/>
              </a:rPr>
              <a:t>Hearst’s Analogy: “Discovering new </a:t>
            </a:r>
            <a:r>
              <a:rPr lang="en-US" sz="2600" dirty="0" smtClean="0">
                <a:latin typeface="Times New Roman" panose="02020603050405020304" pitchFamily="18" charset="0"/>
                <a:cs typeface="Times New Roman" panose="02020603050405020304" pitchFamily="18" charset="0"/>
              </a:rPr>
              <a:t>knowledge </a:t>
            </a:r>
            <a:r>
              <a:rPr lang="en-US" sz="2600" dirty="0">
                <a:latin typeface="Times New Roman" panose="02020603050405020304" pitchFamily="18" charset="0"/>
                <a:cs typeface="Times New Roman" panose="02020603050405020304" pitchFamily="18" charset="0"/>
              </a:rPr>
              <a:t>vs. merely finding patterns </a:t>
            </a:r>
            <a:r>
              <a:rPr lang="en-US" sz="2600" dirty="0" smtClean="0">
                <a:latin typeface="Times New Roman" panose="02020603050405020304" pitchFamily="18" charset="0"/>
                <a:cs typeface="Times New Roman" panose="02020603050405020304" pitchFamily="18" charset="0"/>
              </a:rPr>
              <a:t>is like </a:t>
            </a:r>
            <a:r>
              <a:rPr lang="en-US" sz="2600" dirty="0">
                <a:latin typeface="Times New Roman" panose="02020603050405020304" pitchFamily="18" charset="0"/>
                <a:cs typeface="Times New Roman" panose="02020603050405020304" pitchFamily="18" charset="0"/>
              </a:rPr>
              <a:t>the difference between a detective </a:t>
            </a:r>
            <a:r>
              <a:rPr lang="en-US" sz="2600" dirty="0" smtClean="0">
                <a:latin typeface="Times New Roman" panose="02020603050405020304" pitchFamily="18" charset="0"/>
                <a:cs typeface="Times New Roman" panose="02020603050405020304" pitchFamily="18" charset="0"/>
              </a:rPr>
              <a:t>following </a:t>
            </a:r>
            <a:r>
              <a:rPr lang="en-US" sz="2600" dirty="0">
                <a:latin typeface="Times New Roman" panose="02020603050405020304" pitchFamily="18" charset="0"/>
                <a:cs typeface="Times New Roman" panose="02020603050405020304" pitchFamily="18" charset="0"/>
              </a:rPr>
              <a:t>clues to find the criminal vs. </a:t>
            </a:r>
            <a:r>
              <a:rPr lang="en-US" sz="2600" dirty="0" smtClean="0">
                <a:latin typeface="Times New Roman" panose="02020603050405020304" pitchFamily="18" charset="0"/>
                <a:cs typeface="Times New Roman" panose="02020603050405020304" pitchFamily="18" charset="0"/>
              </a:rPr>
              <a:t>analysts </a:t>
            </a:r>
            <a:r>
              <a:rPr lang="en-US" sz="2600" dirty="0">
                <a:latin typeface="Times New Roman" panose="02020603050405020304" pitchFamily="18" charset="0"/>
                <a:cs typeface="Times New Roman" panose="02020603050405020304" pitchFamily="18" charset="0"/>
              </a:rPr>
              <a:t>looking at crime statistics to </a:t>
            </a:r>
            <a:r>
              <a:rPr lang="en-US" sz="2600" dirty="0" smtClean="0">
                <a:latin typeface="Times New Roman" panose="02020603050405020304" pitchFamily="18" charset="0"/>
                <a:cs typeface="Times New Roman" panose="02020603050405020304" pitchFamily="18" charset="0"/>
              </a:rPr>
              <a:t>assess </a:t>
            </a:r>
            <a:r>
              <a:rPr lang="en-US" sz="2600" dirty="0">
                <a:latin typeface="Times New Roman" panose="02020603050405020304" pitchFamily="18" charset="0"/>
                <a:cs typeface="Times New Roman" panose="02020603050405020304" pitchFamily="18" charset="0"/>
              </a:rPr>
              <a:t>overall trends in car </a:t>
            </a:r>
            <a:r>
              <a:rPr lang="en-US" sz="2600" dirty="0" smtClean="0">
                <a:latin typeface="Times New Roman" panose="02020603050405020304" pitchFamily="18" charset="0"/>
                <a:cs typeface="Times New Roman" panose="02020603050405020304" pitchFamily="18" charset="0"/>
              </a:rPr>
              <a:t>theft”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56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Computational </a:t>
            </a:r>
            <a:r>
              <a:rPr lang="en-US" sz="2600" dirty="0">
                <a:latin typeface="Times New Roman" panose="02020603050405020304" pitchFamily="18" charset="0"/>
                <a:cs typeface="Times New Roman" panose="02020603050405020304" pitchFamily="18" charset="0"/>
              </a:rPr>
              <a:t>Linguistics (CPL) &amp; Natural Language Processing (NLP):</a:t>
            </a:r>
          </a:p>
          <a:p>
            <a:pPr lvl="1"/>
            <a:r>
              <a:rPr lang="en-US" sz="2600" dirty="0">
                <a:latin typeface="Times New Roman" panose="02020603050405020304" pitchFamily="18" charset="0"/>
                <a:cs typeface="Times New Roman" panose="02020603050405020304" pitchFamily="18" charset="0"/>
              </a:rPr>
              <a:t>CPL computes statistics over large text collections in order to discover useful patterns which are used to inform algorithms for various sub-problems within natural language </a:t>
            </a:r>
            <a:r>
              <a:rPr lang="en-US" sz="2600" dirty="0" smtClean="0">
                <a:latin typeface="Times New Roman" panose="02020603050405020304" pitchFamily="18" charset="0"/>
                <a:cs typeface="Times New Roman" panose="02020603050405020304" pitchFamily="18" charset="0"/>
              </a:rPr>
              <a:t>processing</a:t>
            </a:r>
            <a:endParaRPr lang="en-US" dirty="0"/>
          </a:p>
        </p:txBody>
      </p:sp>
      <p:sp>
        <p:nvSpPr>
          <p:cNvPr id="7" name="Title 1"/>
          <p:cNvSpPr>
            <a:spLocks noGrp="1"/>
          </p:cNvSpPr>
          <p:nvPr>
            <p:ph type="title"/>
          </p:nvPr>
        </p:nvSpPr>
        <p:spPr>
          <a:xfrm>
            <a:off x="2994210" y="307173"/>
            <a:ext cx="8610600" cy="1293028"/>
          </a:xfrm>
        </p:spPr>
        <p:txBody>
          <a:bodyPr/>
          <a:lstStyle/>
          <a:p>
            <a:r>
              <a:rPr lang="en-US" cap="none" dirty="0" smtClean="0">
                <a:latin typeface="Times New Roman" panose="02020603050405020304" pitchFamily="18" charset="0"/>
                <a:cs typeface="Times New Roman" panose="02020603050405020304" pitchFamily="18" charset="0"/>
              </a:rPr>
              <a:t>Text Mining vs.</a:t>
            </a:r>
            <a:endParaRPr lang="en-US" cap="none"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53" y="3994434"/>
            <a:ext cx="3850105" cy="2566787"/>
          </a:xfrm>
          <a:prstGeom prst="rect">
            <a:avLst/>
          </a:prstGeom>
        </p:spPr>
      </p:pic>
    </p:spTree>
    <p:extLst>
      <p:ext uri="{BB962C8B-B14F-4D97-AF65-F5344CB8AC3E}">
        <p14:creationId xmlns:p14="http://schemas.microsoft.com/office/powerpoint/2010/main" val="2205274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Text Mining In Social </a:t>
            </a:r>
            <a:r>
              <a:rPr lang="en-US" cap="none" dirty="0">
                <a:latin typeface="Times New Roman" panose="02020603050405020304" pitchFamily="18" charset="0"/>
                <a:cs typeface="Times New Roman" panose="02020603050405020304" pitchFamily="18" charset="0"/>
              </a:rPr>
              <a:t>M</a:t>
            </a:r>
            <a:r>
              <a:rPr lang="en-US" cap="none" dirty="0" smtClean="0">
                <a:latin typeface="Times New Roman" panose="02020603050405020304" pitchFamily="18" charset="0"/>
                <a:cs typeface="Times New Roman" panose="02020603050405020304" pitchFamily="18" charset="0"/>
              </a:rPr>
              <a:t>edia</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4091" y="2057401"/>
            <a:ext cx="10820400" cy="4024125"/>
          </a:xfrm>
        </p:spPr>
        <p:txBody>
          <a:bodyPr/>
          <a:lstStyle/>
          <a:p>
            <a:r>
              <a:rPr lang="en-US" sz="2600" dirty="0" smtClean="0">
                <a:latin typeface="Times New Roman" panose="02020603050405020304" pitchFamily="18" charset="0"/>
                <a:cs typeface="Times New Roman" panose="02020603050405020304" pitchFamily="18" charset="0"/>
              </a:rPr>
              <a:t>People use social media to communicate</a:t>
            </a:r>
          </a:p>
          <a:p>
            <a:r>
              <a:rPr lang="en-US" sz="2600" dirty="0" smtClean="0">
                <a:latin typeface="Times New Roman" panose="02020603050405020304" pitchFamily="18" charset="0"/>
                <a:cs typeface="Times New Roman" panose="02020603050405020304" pitchFamily="18" charset="0"/>
              </a:rPr>
              <a:t>Social media provides rich information of human interaction and collective behavior</a:t>
            </a:r>
          </a:p>
          <a:p>
            <a:r>
              <a:rPr lang="en-US" sz="2600" dirty="0" smtClean="0">
                <a:latin typeface="Times New Roman" panose="02020603050405020304" pitchFamily="18" charset="0"/>
                <a:cs typeface="Times New Roman" panose="02020603050405020304" pitchFamily="18" charset="0"/>
              </a:rPr>
              <a:t>Traditional Media vs. Modern Social Media</a:t>
            </a:r>
          </a:p>
          <a:p>
            <a:r>
              <a:rPr lang="en-US" sz="2600" dirty="0" smtClean="0">
                <a:latin typeface="Times New Roman" panose="02020603050405020304" pitchFamily="18" charset="0"/>
                <a:cs typeface="Times New Roman" panose="02020603050405020304" pitchFamily="18" charset="0"/>
              </a:rPr>
              <a:t>Information in most social media sites are stored in text format</a:t>
            </a:r>
          </a:p>
          <a:p>
            <a:r>
              <a:rPr lang="en-US" sz="2600" dirty="0" smtClean="0">
                <a:latin typeface="Times New Roman" panose="02020603050405020304" pitchFamily="18" charset="0"/>
                <a:cs typeface="Times New Roman" panose="02020603050405020304" pitchFamily="18" charset="0"/>
              </a:rPr>
              <a:t>Text Mining can help deal with textual data in social media for research</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39" y="4940968"/>
            <a:ext cx="1607797" cy="16077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252" y="4789934"/>
            <a:ext cx="1864361" cy="18643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900" y="5007739"/>
            <a:ext cx="4286250" cy="1428750"/>
          </a:xfrm>
          <a:prstGeom prst="rect">
            <a:avLst/>
          </a:prstGeom>
        </p:spPr>
      </p:pic>
    </p:spTree>
    <p:extLst>
      <p:ext uri="{BB962C8B-B14F-4D97-AF65-F5344CB8AC3E}">
        <p14:creationId xmlns:p14="http://schemas.microsoft.com/office/powerpoint/2010/main" val="510396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Distinct Aspects of Text in Social Media</a:t>
            </a:r>
            <a:endParaRPr lang="en-US" dirty="0"/>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Textual data provides insights into social networks</a:t>
            </a:r>
          </a:p>
          <a:p>
            <a:r>
              <a:rPr lang="en-US" sz="2600" dirty="0" smtClean="0">
                <a:latin typeface="Times New Roman" panose="02020603050405020304" pitchFamily="18" charset="0"/>
                <a:cs typeface="Times New Roman" panose="02020603050405020304" pitchFamily="18" charset="0"/>
              </a:rPr>
              <a:t>Textual data also presents new challenges:</a:t>
            </a:r>
          </a:p>
          <a:p>
            <a:pPr lvl="1"/>
            <a:r>
              <a:rPr lang="en-US" sz="2600" dirty="0" smtClean="0">
                <a:latin typeface="Times New Roman" panose="02020603050405020304" pitchFamily="18" charset="0"/>
                <a:cs typeface="Times New Roman" panose="02020603050405020304" pitchFamily="18" charset="0"/>
              </a:rPr>
              <a:t>Time Sensitivity</a:t>
            </a:r>
          </a:p>
          <a:p>
            <a:pPr lvl="1"/>
            <a:r>
              <a:rPr lang="en-US" sz="2600" dirty="0" smtClean="0">
                <a:latin typeface="Times New Roman" panose="02020603050405020304" pitchFamily="18" charset="0"/>
                <a:cs typeface="Times New Roman" panose="02020603050405020304" pitchFamily="18" charset="0"/>
              </a:rPr>
              <a:t>Short Length</a:t>
            </a:r>
          </a:p>
          <a:p>
            <a:pPr lvl="1"/>
            <a:r>
              <a:rPr lang="en-US" sz="2600" dirty="0" smtClean="0">
                <a:latin typeface="Times New Roman" panose="02020603050405020304" pitchFamily="18" charset="0"/>
                <a:cs typeface="Times New Roman" panose="02020603050405020304" pitchFamily="18" charset="0"/>
              </a:rPr>
              <a:t>Unstructured Phrases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27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latin typeface="Times New Roman" panose="02020603050405020304" pitchFamily="18" charset="0"/>
                <a:cs typeface="Times New Roman" panose="02020603050405020304" pitchFamily="18" charset="0"/>
              </a:rPr>
              <a:t>Aspect #1: Time </a:t>
            </a:r>
            <a:r>
              <a:rPr lang="en-US" cap="none" dirty="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ensitivity</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194560"/>
            <a:ext cx="10820400" cy="4511040"/>
          </a:xfrm>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Social media’s real-time nature</a:t>
            </a:r>
          </a:p>
          <a:p>
            <a:pPr lvl="1"/>
            <a:r>
              <a:rPr lang="en-US" sz="2800" dirty="0">
                <a:latin typeface="Times New Roman" panose="02020603050405020304" pitchFamily="18" charset="0"/>
                <a:cs typeface="Times New Roman" panose="02020603050405020304" pitchFamily="18" charset="0"/>
              </a:rPr>
              <a:t>Example: some bloggers may update their blog once a week, while others may update several times a </a:t>
            </a:r>
            <a:r>
              <a:rPr lang="en-US" sz="2800" dirty="0" smtClean="0">
                <a:latin typeface="Times New Roman" panose="02020603050405020304" pitchFamily="18" charset="0"/>
                <a:cs typeface="Times New Roman" panose="02020603050405020304" pitchFamily="18" charset="0"/>
              </a:rPr>
              <a:t>day</a:t>
            </a:r>
          </a:p>
          <a:p>
            <a:r>
              <a:rPr lang="en-US" sz="2800" dirty="0" smtClean="0">
                <a:latin typeface="Times New Roman" panose="02020603050405020304" pitchFamily="18" charset="0"/>
                <a:cs typeface="Times New Roman" panose="02020603050405020304" pitchFamily="18" charset="0"/>
              </a:rPr>
              <a:t>Large number of real-time updates from Facebook and Twitter contain abundant information</a:t>
            </a:r>
          </a:p>
          <a:p>
            <a:pPr lvl="1"/>
            <a:r>
              <a:rPr lang="en-US" sz="2800" dirty="0">
                <a:latin typeface="Times New Roman" panose="02020603050405020304" pitchFamily="18" charset="0"/>
                <a:cs typeface="Times New Roman" panose="02020603050405020304" pitchFamily="18" charset="0"/>
              </a:rPr>
              <a:t>Information </a:t>
            </a:r>
            <a:r>
              <a:rPr lang="en-US" sz="2800" dirty="0">
                <a:latin typeface="Times New Roman" panose="02020603050405020304" pitchFamily="18" charset="0"/>
                <a:cs typeface="Times New Roman" panose="02020603050405020304" pitchFamily="18" charset="0"/>
                <a:sym typeface="Wingdings" panose="05000000000000000000" pitchFamily="2" charset="2"/>
              </a:rPr>
              <a:t> detection and monitoring of an event</a:t>
            </a:r>
          </a:p>
          <a:p>
            <a:pPr lvl="1"/>
            <a:r>
              <a:rPr lang="en-US" sz="2800" dirty="0">
                <a:latin typeface="Times New Roman" panose="02020603050405020304" pitchFamily="18" charset="0"/>
                <a:cs typeface="Times New Roman" panose="02020603050405020304" pitchFamily="18" charset="0"/>
                <a:sym typeface="Wingdings" panose="05000000000000000000" pitchFamily="2" charset="2"/>
              </a:rPr>
              <a:t>Use data to track a user’s interest in an </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event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user is connected and influenced by his/her friends</a:t>
            </a:r>
          </a:p>
          <a:p>
            <a:pPr lvl="1"/>
            <a:r>
              <a:rPr lang="en-US" sz="2800" dirty="0" smtClean="0">
                <a:latin typeface="Times New Roman" panose="02020603050405020304" pitchFamily="18" charset="0"/>
                <a:cs typeface="Times New Roman" panose="02020603050405020304" pitchFamily="18" charset="0"/>
              </a:rPr>
              <a:t>Example: People </a:t>
            </a:r>
            <a:r>
              <a:rPr lang="en-US" sz="2800" dirty="0">
                <a:latin typeface="Times New Roman" panose="02020603050405020304" pitchFamily="18" charset="0"/>
                <a:cs typeface="Times New Roman" panose="02020603050405020304" pitchFamily="18" charset="0"/>
              </a:rPr>
              <a:t>will not be interested in a </a:t>
            </a:r>
            <a:r>
              <a:rPr lang="en-US" sz="2800" dirty="0" smtClean="0">
                <a:latin typeface="Times New Roman" panose="02020603050405020304" pitchFamily="18" charset="0"/>
                <a:cs typeface="Times New Roman" panose="02020603050405020304" pitchFamily="18" charset="0"/>
              </a:rPr>
              <a:t>movie</a:t>
            </a:r>
          </a:p>
          <a:p>
            <a:pPr marL="457200" lvl="1" indent="0">
              <a:buNone/>
            </a:pPr>
            <a:r>
              <a:rPr lang="en-US" sz="2800" dirty="0" smtClean="0">
                <a:latin typeface="Times New Roman" panose="02020603050405020304" pitchFamily="18" charset="0"/>
                <a:cs typeface="Times New Roman" panose="02020603050405020304" pitchFamily="18" charset="0"/>
              </a:rPr>
              <a:t>   after several months</a:t>
            </a:r>
            <a:r>
              <a:rPr lang="en-US" sz="2800" dirty="0">
                <a:latin typeface="Times New Roman" panose="02020603050405020304" pitchFamily="18" charset="0"/>
                <a:cs typeface="Times New Roman" panose="02020603050405020304" pitchFamily="18" charset="0"/>
              </a:rPr>
              <a:t>, while they may be </a:t>
            </a:r>
            <a:r>
              <a:rPr lang="en-US" sz="2800" dirty="0" smtClean="0">
                <a:latin typeface="Times New Roman" panose="02020603050405020304" pitchFamily="18" charset="0"/>
                <a:cs typeface="Times New Roman" panose="02020603050405020304" pitchFamily="18" charset="0"/>
              </a:rPr>
              <a:t>interested</a:t>
            </a:r>
          </a:p>
          <a:p>
            <a:pPr marL="457200" lvl="1"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in </a:t>
            </a:r>
            <a:r>
              <a:rPr lang="en-US" sz="2800" dirty="0">
                <a:latin typeface="Times New Roman" panose="02020603050405020304" pitchFamily="18" charset="0"/>
                <a:cs typeface="Times New Roman" panose="02020603050405020304" pitchFamily="18" charset="0"/>
              </a:rPr>
              <a:t>another </a:t>
            </a:r>
            <a:r>
              <a:rPr lang="en-US" sz="2800" dirty="0" smtClean="0">
                <a:latin typeface="Times New Roman" panose="02020603050405020304" pitchFamily="18" charset="0"/>
                <a:cs typeface="Times New Roman" panose="02020603050405020304" pitchFamily="18" charset="0"/>
              </a:rPr>
              <a:t>movie released </a:t>
            </a:r>
            <a:r>
              <a:rPr lang="en-US" sz="2800" dirty="0">
                <a:latin typeface="Times New Roman" panose="02020603050405020304" pitchFamily="18" charset="0"/>
                <a:cs typeface="Times New Roman" panose="02020603050405020304" pitchFamily="18" charset="0"/>
              </a:rPr>
              <a:t>several years ago </a:t>
            </a:r>
            <a:r>
              <a:rPr lang="en-US" sz="2800" dirty="0" smtClean="0">
                <a:latin typeface="Times New Roman" panose="02020603050405020304" pitchFamily="18" charset="0"/>
                <a:cs typeface="Times New Roman" panose="02020603050405020304" pitchFamily="18" charset="0"/>
              </a:rPr>
              <a:t>because</a:t>
            </a:r>
          </a:p>
          <a:p>
            <a:pPr marL="457200" lvl="1"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of the recommendation </a:t>
            </a:r>
            <a:r>
              <a:rPr lang="en-US" sz="2800" dirty="0">
                <a:latin typeface="Times New Roman" panose="02020603050405020304" pitchFamily="18" charset="0"/>
                <a:cs typeface="Times New Roman" panose="02020603050405020304" pitchFamily="18" charset="0"/>
              </a:rPr>
              <a:t>from his friends</a:t>
            </a:r>
            <a:endParaRPr lang="en-US" sz="2800" dirty="0" smtClean="0">
              <a:latin typeface="Times New Roman" panose="02020603050405020304" pitchFamily="18" charset="0"/>
              <a:cs typeface="Times New Roman" panose="02020603050405020304" pitchFamily="18" charset="0"/>
            </a:endParaRPr>
          </a:p>
          <a:p>
            <a:endParaRPr lang="en-US" dirty="0" smtClean="0"/>
          </a:p>
          <a:p>
            <a:pPr lvl="1"/>
            <a:endParaRPr lang="en-US" dirty="0">
              <a:sym typeface="Wingdings" panose="05000000000000000000" pitchFamily="2" charset="2"/>
            </a:endParaRPr>
          </a:p>
          <a:p>
            <a:pPr marL="457200" lvl="1" indent="0">
              <a:buNone/>
            </a:pPr>
            <a:endParaRPr lang="en-US" dirty="0" smtClean="0"/>
          </a:p>
          <a:p>
            <a:pPr lvl="1"/>
            <a:endParaRPr lang="en-US"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7116" y="3881744"/>
            <a:ext cx="2470484" cy="2580284"/>
          </a:xfrm>
          <a:prstGeom prst="rect">
            <a:avLst/>
          </a:prstGeom>
        </p:spPr>
      </p:pic>
    </p:spTree>
    <p:extLst>
      <p:ext uri="{BB962C8B-B14F-4D97-AF65-F5344CB8AC3E}">
        <p14:creationId xmlns:p14="http://schemas.microsoft.com/office/powerpoint/2010/main" val="297048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What Is </a:t>
            </a: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ext </a:t>
            </a:r>
            <a:r>
              <a:rPr lang="en-US" cap="none" dirty="0">
                <a:latin typeface="Times New Roman" panose="02020603050405020304" pitchFamily="18" charset="0"/>
                <a:cs typeface="Times New Roman" panose="02020603050405020304" pitchFamily="18" charset="0"/>
              </a:rPr>
              <a:t>M</a:t>
            </a:r>
            <a:r>
              <a:rPr lang="en-US" cap="none" dirty="0" smtClean="0">
                <a:latin typeface="Times New Roman" panose="02020603050405020304" pitchFamily="18" charset="0"/>
                <a:cs typeface="Times New Roman" panose="02020603050405020304" pitchFamily="18" charset="0"/>
              </a:rPr>
              <a:t>ining?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Also known as </a:t>
            </a:r>
            <a:r>
              <a:rPr lang="en-US" sz="2600" u="sng" dirty="0" smtClean="0">
                <a:latin typeface="Times New Roman" panose="02020603050405020304" pitchFamily="18" charset="0"/>
                <a:cs typeface="Times New Roman" panose="02020603050405020304" pitchFamily="18" charset="0"/>
              </a:rPr>
              <a:t>Text Data Mining</a:t>
            </a:r>
          </a:p>
          <a:p>
            <a:r>
              <a:rPr lang="en-US" sz="2600" dirty="0" smtClean="0">
                <a:latin typeface="Times New Roman" panose="02020603050405020304" pitchFamily="18" charset="0"/>
                <a:cs typeface="Times New Roman" panose="02020603050405020304" pitchFamily="18" charset="0"/>
              </a:rPr>
              <a:t>Process of </a:t>
            </a:r>
            <a:r>
              <a:rPr lang="en-US" sz="2600" dirty="0">
                <a:latin typeface="Times New Roman" panose="02020603050405020304" pitchFamily="18" charset="0"/>
                <a:cs typeface="Times New Roman" panose="02020603050405020304" pitchFamily="18" charset="0"/>
              </a:rPr>
              <a:t>examining large collections of </a:t>
            </a:r>
            <a:r>
              <a:rPr lang="en-US" sz="2600" i="1" dirty="0" smtClean="0">
                <a:latin typeface="Times New Roman" panose="02020603050405020304" pitchFamily="18" charset="0"/>
                <a:cs typeface="Times New Roman" panose="02020603050405020304" pitchFamily="18" charset="0"/>
              </a:rPr>
              <a:t>unstructured</a:t>
            </a:r>
            <a:r>
              <a:rPr lang="en-US" sz="2600" dirty="0" smtClean="0">
                <a:latin typeface="Times New Roman" panose="02020603050405020304" pitchFamily="18" charset="0"/>
                <a:cs typeface="Times New Roman" panose="02020603050405020304" pitchFamily="18" charset="0"/>
              </a:rPr>
              <a:t> textual </a:t>
            </a:r>
            <a:r>
              <a:rPr lang="en-US" sz="2600" dirty="0">
                <a:latin typeface="Times New Roman" panose="02020603050405020304" pitchFamily="18" charset="0"/>
                <a:cs typeface="Times New Roman" panose="02020603050405020304" pitchFamily="18" charset="0"/>
              </a:rPr>
              <a:t>resources in order to generate new information, typically using specialized computer software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562" y="3708626"/>
            <a:ext cx="4714875" cy="3000375"/>
          </a:xfrm>
          <a:prstGeom prst="rect">
            <a:avLst/>
          </a:prstGeom>
        </p:spPr>
      </p:pic>
    </p:spTree>
    <p:extLst>
      <p:ext uri="{BB962C8B-B14F-4D97-AF65-F5344CB8AC3E}">
        <p14:creationId xmlns:p14="http://schemas.microsoft.com/office/powerpoint/2010/main" val="382812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16246"/>
            <a:ext cx="8610600" cy="1293028"/>
          </a:xfrm>
        </p:spPr>
        <p:txBody>
          <a:bodyPr/>
          <a:lstStyle/>
          <a:p>
            <a:r>
              <a:rPr lang="en-US" cap="none" dirty="0" smtClean="0">
                <a:latin typeface="Times New Roman" panose="02020603050405020304" pitchFamily="18" charset="0"/>
                <a:cs typeface="Times New Roman" panose="02020603050405020304" pitchFamily="18" charset="0"/>
              </a:rPr>
              <a:t>Aspect #2: Short </a:t>
            </a:r>
            <a:r>
              <a:rPr lang="en-US" cap="none" dirty="0">
                <a:latin typeface="Times New Roman" panose="02020603050405020304" pitchFamily="18" charset="0"/>
                <a:cs typeface="Times New Roman" panose="02020603050405020304" pitchFamily="18" charset="0"/>
              </a:rPr>
              <a:t>L</a:t>
            </a:r>
            <a:r>
              <a:rPr lang="en-US" cap="none" dirty="0" smtClean="0">
                <a:latin typeface="Times New Roman" panose="02020603050405020304" pitchFamily="18" charset="0"/>
                <a:cs typeface="Times New Roman" panose="02020603050405020304" pitchFamily="18" charset="0"/>
              </a:rPr>
              <a:t>ength</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009274"/>
            <a:ext cx="10820400" cy="4024125"/>
          </a:xfrm>
        </p:spPr>
        <p:txBody>
          <a:bodyPr/>
          <a:lstStyle/>
          <a:p>
            <a:r>
              <a:rPr lang="en-US" sz="2600" dirty="0" smtClean="0">
                <a:latin typeface="Times New Roman" panose="02020603050405020304" pitchFamily="18" charset="0"/>
                <a:cs typeface="Times New Roman" panose="02020603050405020304" pitchFamily="18" charset="0"/>
              </a:rPr>
              <a:t>Certain social media websites have restrictions on the length of user’s content</a:t>
            </a:r>
          </a:p>
          <a:p>
            <a:pPr lvl="1"/>
            <a:r>
              <a:rPr lang="en-US" sz="2600" dirty="0">
                <a:latin typeface="Times New Roman" panose="02020603050405020304" pitchFamily="18" charset="0"/>
                <a:cs typeface="Times New Roman" panose="02020603050405020304" pitchFamily="18" charset="0"/>
              </a:rPr>
              <a:t>Twitter’s 140 characters rule</a:t>
            </a:r>
          </a:p>
          <a:p>
            <a:pPr lvl="1"/>
            <a:r>
              <a:rPr lang="en-US" sz="2600" dirty="0">
                <a:latin typeface="Times New Roman" panose="02020603050405020304" pitchFamily="18" charset="0"/>
                <a:cs typeface="Times New Roman" panose="02020603050405020304" pitchFamily="18" charset="0"/>
              </a:rPr>
              <a:t>Windows Live Messenger’s 128 character personal </a:t>
            </a:r>
            <a:r>
              <a:rPr lang="en-US" sz="2600" dirty="0" smtClean="0">
                <a:latin typeface="Times New Roman" panose="02020603050405020304" pitchFamily="18" charset="0"/>
                <a:cs typeface="Times New Roman" panose="02020603050405020304" pitchFamily="18" charset="0"/>
              </a:rPr>
              <a:t>status</a:t>
            </a:r>
          </a:p>
          <a:p>
            <a:r>
              <a:rPr lang="en-US" sz="2600" dirty="0" smtClean="0">
                <a:latin typeface="Times New Roman" panose="02020603050405020304" pitchFamily="18" charset="0"/>
                <a:cs typeface="Times New Roman" panose="02020603050405020304" pitchFamily="18" charset="0"/>
              </a:rPr>
              <a:t>Short Messages </a:t>
            </a:r>
            <a:r>
              <a:rPr lang="en-US" sz="2600" dirty="0" smtClean="0">
                <a:latin typeface="Times New Roman" panose="02020603050405020304" pitchFamily="18" charset="0"/>
                <a:cs typeface="Times New Roman" panose="02020603050405020304" pitchFamily="18" charset="0"/>
                <a:sym typeface="Wingdings" panose="05000000000000000000" pitchFamily="2" charset="2"/>
              </a:rPr>
              <a:t> people become more efficient with their participation in social media applications</a:t>
            </a:r>
          </a:p>
          <a:p>
            <a:r>
              <a:rPr lang="en-US" sz="2600" dirty="0" smtClean="0">
                <a:latin typeface="Times New Roman" panose="02020603050405020304" pitchFamily="18" charset="0"/>
                <a:cs typeface="Times New Roman" panose="02020603050405020304" pitchFamily="18" charset="0"/>
                <a:sym typeface="Wingdings" panose="05000000000000000000" pitchFamily="2" charset="2"/>
              </a:rPr>
              <a:t>Short Messages also bring new challenges to text mining</a:t>
            </a:r>
            <a:endParaRPr lang="en-US" sz="2600" dirty="0" smtClean="0">
              <a:latin typeface="Times New Roman" panose="02020603050405020304" pitchFamily="18" charset="0"/>
              <a:cs typeface="Times New Roman" panose="02020603050405020304" pitchFamily="18" charset="0"/>
            </a:endParaRPr>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287" y="4729173"/>
            <a:ext cx="4067425" cy="1952364"/>
          </a:xfrm>
          <a:prstGeom prst="rect">
            <a:avLst/>
          </a:prstGeom>
        </p:spPr>
      </p:pic>
    </p:spTree>
    <p:extLst>
      <p:ext uri="{BB962C8B-B14F-4D97-AF65-F5344CB8AC3E}">
        <p14:creationId xmlns:p14="http://schemas.microsoft.com/office/powerpoint/2010/main" val="29339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Aspect #3: Unstructured Phrases</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Variance in quality of content makes the tasks of filtering and ranking more complex</a:t>
            </a:r>
          </a:p>
          <a:p>
            <a:r>
              <a:rPr lang="en-US" sz="2600" dirty="0" smtClean="0">
                <a:latin typeface="Times New Roman" panose="02020603050405020304" pitchFamily="18" charset="0"/>
                <a:cs typeface="Times New Roman" panose="02020603050405020304" pitchFamily="18" charset="0"/>
              </a:rPr>
              <a:t>Computer software have difficulties to accurately identify semantic meaning of new abbreviations or acronyms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31" y="3560867"/>
            <a:ext cx="5870729" cy="3922775"/>
          </a:xfrm>
          <a:prstGeom prst="rect">
            <a:avLst/>
          </a:prstGeom>
        </p:spPr>
      </p:pic>
    </p:spTree>
    <p:extLst>
      <p:ext uri="{BB962C8B-B14F-4D97-AF65-F5344CB8AC3E}">
        <p14:creationId xmlns:p14="http://schemas.microsoft.com/office/powerpoint/2010/main" val="3244597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Applying Text </a:t>
            </a:r>
            <a:r>
              <a:rPr lang="en-US" cap="none" dirty="0">
                <a:latin typeface="Times New Roman" panose="02020603050405020304" pitchFamily="18" charset="0"/>
                <a:cs typeface="Times New Roman" panose="02020603050405020304" pitchFamily="18" charset="0"/>
              </a:rPr>
              <a:t>M</a:t>
            </a:r>
            <a:r>
              <a:rPr lang="en-US" cap="none" dirty="0" smtClean="0">
                <a:latin typeface="Times New Roman" panose="02020603050405020304" pitchFamily="18" charset="0"/>
                <a:cs typeface="Times New Roman" panose="02020603050405020304" pitchFamily="18" charset="0"/>
              </a:rPr>
              <a:t>ining in Social Media</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Certain aspects of textual data in social </a:t>
            </a:r>
            <a:r>
              <a:rPr lang="en-US" sz="2600" dirty="0">
                <a:latin typeface="Times New Roman" panose="02020603050405020304" pitchFamily="18" charset="0"/>
                <a:cs typeface="Times New Roman" panose="02020603050405020304" pitchFamily="18" charset="0"/>
              </a:rPr>
              <a:t>media presents great challenges to apply </a:t>
            </a:r>
            <a:r>
              <a:rPr lang="en-US" sz="2600" dirty="0" smtClean="0">
                <a:latin typeface="Times New Roman" panose="02020603050405020304" pitchFamily="18" charset="0"/>
                <a:cs typeface="Times New Roman" panose="02020603050405020304" pitchFamily="18" charset="0"/>
              </a:rPr>
              <a:t>text mining techniques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887" y="3284985"/>
            <a:ext cx="6372225" cy="2933700"/>
          </a:xfrm>
          <a:prstGeom prst="rect">
            <a:avLst/>
          </a:prstGeom>
        </p:spPr>
      </p:pic>
    </p:spTree>
    <p:extLst>
      <p:ext uri="{BB962C8B-B14F-4D97-AF65-F5344CB8AC3E}">
        <p14:creationId xmlns:p14="http://schemas.microsoft.com/office/powerpoint/2010/main" val="401138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Event Detection</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4958" y="1921845"/>
            <a:ext cx="10820400" cy="4024125"/>
          </a:xfrm>
        </p:spPr>
        <p:txBody>
          <a:bodyPr>
            <a:normAutofit/>
          </a:bodyPr>
          <a:lstStyle/>
          <a:p>
            <a:r>
              <a:rPr lang="en-US" sz="2600" dirty="0" smtClean="0">
                <a:latin typeface="Times New Roman" panose="02020603050405020304" pitchFamily="18" charset="0"/>
                <a:cs typeface="Times New Roman" panose="02020603050405020304" pitchFamily="18" charset="0"/>
              </a:rPr>
              <a:t>Event Detection aims to monitor a data source and detect the occurrence of an event that is captured within that source</a:t>
            </a:r>
          </a:p>
          <a:p>
            <a:pPr lvl="1"/>
            <a:r>
              <a:rPr lang="en-US" sz="2600" dirty="0">
                <a:latin typeface="Times New Roman" panose="02020603050405020304" pitchFamily="18" charset="0"/>
                <a:cs typeface="Times New Roman" panose="02020603050405020304" pitchFamily="18" charset="0"/>
              </a:rPr>
              <a:t>Monitor Real-Time Events via Social Media</a:t>
            </a:r>
          </a:p>
          <a:p>
            <a:pPr lvl="1"/>
            <a:r>
              <a:rPr lang="en-US" sz="2600" dirty="0">
                <a:latin typeface="Times New Roman" panose="02020603050405020304" pitchFamily="18" charset="0"/>
                <a:cs typeface="Times New Roman" panose="02020603050405020304" pitchFamily="18" charset="0"/>
              </a:rPr>
              <a:t>Example: Detecting earthquake when people are posting live-situation through microblogging like Twitter &amp; Facebook</a:t>
            </a:r>
          </a:p>
          <a:p>
            <a:r>
              <a:rPr lang="en-US" sz="2600" dirty="0">
                <a:latin typeface="Times New Roman" panose="02020603050405020304" pitchFamily="18" charset="0"/>
                <a:cs typeface="Times New Roman" panose="02020603050405020304" pitchFamily="18" charset="0"/>
              </a:rPr>
              <a:t>Improve traditional news detection</a:t>
            </a:r>
          </a:p>
          <a:p>
            <a:pPr lvl="1"/>
            <a:r>
              <a:rPr lang="en-US" sz="2600" dirty="0">
                <a:latin typeface="Times New Roman" panose="02020603050405020304" pitchFamily="18" charset="0"/>
                <a:cs typeface="Times New Roman" panose="02020603050405020304" pitchFamily="18" charset="0"/>
              </a:rPr>
              <a:t>Large number of news are generated from various new channels, but only few receive attention from users</a:t>
            </a:r>
          </a:p>
          <a:p>
            <a:pPr lvl="1"/>
            <a:r>
              <a:rPr lang="en-US" sz="2600" dirty="0">
                <a:latin typeface="Times New Roman" panose="02020603050405020304" pitchFamily="18" charset="0"/>
                <a:cs typeface="Times New Roman" panose="02020603050405020304" pitchFamily="18" charset="0"/>
              </a:rPr>
              <a:t>Researchers proposed to utilize blogosphere to facilitate news </a:t>
            </a:r>
            <a:r>
              <a:rPr lang="en-US" sz="2600" dirty="0" smtClean="0">
                <a:latin typeface="Times New Roman" panose="02020603050405020304" pitchFamily="18" charset="0"/>
                <a:cs typeface="Times New Roman" panose="02020603050405020304" pitchFamily="18" charset="0"/>
              </a:rPr>
              <a:t>detection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504" y="4542707"/>
            <a:ext cx="1712496" cy="2315293"/>
          </a:xfrm>
          <a:prstGeom prst="rect">
            <a:avLst/>
          </a:prstGeom>
        </p:spPr>
      </p:pic>
    </p:spTree>
    <p:extLst>
      <p:ext uri="{BB962C8B-B14F-4D97-AF65-F5344CB8AC3E}">
        <p14:creationId xmlns:p14="http://schemas.microsoft.com/office/powerpoint/2010/main" val="1327747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00204"/>
            <a:ext cx="8610600" cy="1293028"/>
          </a:xfrm>
        </p:spPr>
        <p:txBody>
          <a:bodyPr/>
          <a:lstStyle/>
          <a:p>
            <a:r>
              <a:rPr lang="en-US" cap="none" dirty="0" smtClean="0">
                <a:latin typeface="Times New Roman" panose="02020603050405020304" pitchFamily="18" charset="0"/>
                <a:cs typeface="Times New Roman" panose="02020603050405020304" pitchFamily="18" charset="0"/>
              </a:rPr>
              <a:t>Collaborative Question </a:t>
            </a:r>
            <a:r>
              <a:rPr lang="en-US" cap="none" dirty="0">
                <a:latin typeface="Times New Roman" panose="02020603050405020304" pitchFamily="18" charset="0"/>
                <a:cs typeface="Times New Roman" panose="02020603050405020304" pitchFamily="18" charset="0"/>
              </a:rPr>
              <a:t>A</a:t>
            </a:r>
            <a:r>
              <a:rPr lang="en-US" cap="none" dirty="0" smtClean="0">
                <a:latin typeface="Times New Roman" panose="02020603050405020304" pitchFamily="18" charset="0"/>
                <a:cs typeface="Times New Roman" panose="02020603050405020304" pitchFamily="18" charset="0"/>
              </a:rPr>
              <a:t>nswering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114349"/>
            <a:ext cx="10820400" cy="4024125"/>
          </a:xfrm>
        </p:spPr>
        <p:txBody>
          <a:bodyPr/>
          <a:lstStyle/>
          <a:p>
            <a:r>
              <a:rPr lang="en-US" sz="2600" dirty="0">
                <a:latin typeface="Times New Roman" panose="02020603050405020304" pitchFamily="18" charset="0"/>
                <a:cs typeface="Times New Roman" panose="02020603050405020304" pitchFamily="18" charset="0"/>
              </a:rPr>
              <a:t>Collaborative question answering services </a:t>
            </a:r>
            <a:r>
              <a:rPr lang="en-US" sz="2600" dirty="0" smtClean="0">
                <a:latin typeface="Times New Roman" panose="02020603050405020304" pitchFamily="18" charset="0"/>
                <a:cs typeface="Times New Roman" panose="02020603050405020304" pitchFamily="18" charset="0"/>
              </a:rPr>
              <a:t>bring </a:t>
            </a:r>
            <a:r>
              <a:rPr lang="en-US" sz="2600" dirty="0">
                <a:latin typeface="Times New Roman" panose="02020603050405020304" pitchFamily="18" charset="0"/>
                <a:cs typeface="Times New Roman" panose="02020603050405020304" pitchFamily="18" charset="0"/>
              </a:rPr>
              <a:t>together a network of self-declared “experts” to answer questions posted by other </a:t>
            </a:r>
            <a:r>
              <a:rPr lang="en-US" sz="2600" dirty="0" smtClean="0">
                <a:latin typeface="Times New Roman" panose="02020603050405020304" pitchFamily="18" charset="0"/>
                <a:cs typeface="Times New Roman" panose="02020603050405020304" pitchFamily="18" charset="0"/>
              </a:rPr>
              <a:t>people</a:t>
            </a:r>
          </a:p>
          <a:p>
            <a:r>
              <a:rPr lang="en-US" sz="2600" dirty="0" smtClean="0">
                <a:latin typeface="Times New Roman" panose="02020603050405020304" pitchFamily="18" charset="0"/>
                <a:cs typeface="Times New Roman" panose="02020603050405020304" pitchFamily="18" charset="0"/>
              </a:rPr>
              <a:t>Through text mining</a:t>
            </a:r>
            <a:r>
              <a:rPr lang="en-US" sz="2600" dirty="0">
                <a:latin typeface="Times New Roman" panose="02020603050405020304" pitchFamily="18" charset="0"/>
                <a:cs typeface="Times New Roman" panose="02020603050405020304" pitchFamily="18" charset="0"/>
              </a:rPr>
              <a:t>, a tremendous amount of historical QA pairs have built up their databases, and this transformation gives users an </a:t>
            </a:r>
            <a:r>
              <a:rPr lang="en-US" sz="2600" dirty="0" smtClean="0">
                <a:latin typeface="Times New Roman" panose="02020603050405020304" pitchFamily="18" charset="0"/>
                <a:cs typeface="Times New Roman" panose="02020603050405020304" pitchFamily="18" charset="0"/>
              </a:rPr>
              <a:t>alternative place </a:t>
            </a:r>
            <a:r>
              <a:rPr lang="en-US" sz="2600" dirty="0">
                <a:latin typeface="Times New Roman" panose="02020603050405020304" pitchFamily="18" charset="0"/>
                <a:cs typeface="Times New Roman" panose="02020603050405020304" pitchFamily="18" charset="0"/>
              </a:rPr>
              <a:t>to look for information, as opposed to a web </a:t>
            </a:r>
            <a:r>
              <a:rPr lang="en-US" sz="2600" dirty="0" smtClean="0">
                <a:latin typeface="Times New Roman" panose="02020603050405020304" pitchFamily="18" charset="0"/>
                <a:cs typeface="Times New Roman" panose="02020603050405020304" pitchFamily="18" charset="0"/>
              </a:rPr>
              <a:t>search</a:t>
            </a:r>
          </a:p>
          <a:p>
            <a:r>
              <a:rPr lang="en-US" sz="2600" dirty="0" smtClean="0">
                <a:latin typeface="Times New Roman" panose="02020603050405020304" pitchFamily="18" charset="0"/>
                <a:cs typeface="Times New Roman" panose="02020603050405020304" pitchFamily="18" charset="0"/>
              </a:rPr>
              <a:t>The corresponding </a:t>
            </a:r>
            <a:r>
              <a:rPr lang="en-US" sz="2600" dirty="0">
                <a:latin typeface="Times New Roman" panose="02020603050405020304" pitchFamily="18" charset="0"/>
                <a:cs typeface="Times New Roman" panose="02020603050405020304" pitchFamily="18" charset="0"/>
              </a:rPr>
              <a:t>best solutions could be explicitly extracted and returned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378">
            <a:off x="4828674" y="4704347"/>
            <a:ext cx="2846471" cy="1924214"/>
          </a:xfrm>
          <a:prstGeom prst="rect">
            <a:avLst/>
          </a:prstGeom>
        </p:spPr>
      </p:pic>
    </p:spTree>
    <p:extLst>
      <p:ext uri="{BB962C8B-B14F-4D97-AF65-F5344CB8AC3E}">
        <p14:creationId xmlns:p14="http://schemas.microsoft.com/office/powerpoint/2010/main" val="419495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9783"/>
            <a:ext cx="8610600" cy="1293028"/>
          </a:xfrm>
        </p:spPr>
        <p:txBody>
          <a:bodyPr/>
          <a:lstStyle/>
          <a:p>
            <a:r>
              <a:rPr lang="en-US" cap="none" dirty="0" smtClean="0">
                <a:latin typeface="Times New Roman" panose="02020603050405020304" pitchFamily="18" charset="0"/>
                <a:cs typeface="Times New Roman" panose="02020603050405020304" pitchFamily="18" charset="0"/>
              </a:rPr>
              <a:t>Social Tagging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832811"/>
            <a:ext cx="10820400" cy="4024125"/>
          </a:xfrm>
        </p:spPr>
        <p:txBody>
          <a:bodyPr>
            <a:normAutofit/>
          </a:bodyPr>
          <a:lstStyle/>
          <a:p>
            <a:r>
              <a:rPr lang="en-US" sz="2600" dirty="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method for Internet users to organize, store, manage and search for tags / bookmarks (also as known as social bookmarking) of resources </a:t>
            </a:r>
            <a:r>
              <a:rPr lang="en-US" sz="2600" dirty="0" smtClean="0">
                <a:latin typeface="Times New Roman" panose="02020603050405020304" pitchFamily="18" charset="0"/>
                <a:cs typeface="Times New Roman" panose="02020603050405020304" pitchFamily="18" charset="0"/>
              </a:rPr>
              <a:t>online</a:t>
            </a:r>
          </a:p>
          <a:p>
            <a:r>
              <a:rPr lang="en-US" sz="2600" dirty="0" smtClean="0">
                <a:latin typeface="Times New Roman" panose="02020603050405020304" pitchFamily="18" charset="0"/>
                <a:cs typeface="Times New Roman" panose="02020603050405020304" pitchFamily="18" charset="0"/>
              </a:rPr>
              <a:t>Social Tagging vs. File Sharing</a:t>
            </a:r>
          </a:p>
          <a:p>
            <a:r>
              <a:rPr lang="en-US" sz="2600" dirty="0" smtClean="0">
                <a:latin typeface="Times New Roman" panose="02020603050405020304" pitchFamily="18" charset="0"/>
                <a:cs typeface="Times New Roman" panose="02020603050405020304" pitchFamily="18" charset="0"/>
              </a:rPr>
              <a:t>Through text mining, it helps to </a:t>
            </a:r>
            <a:r>
              <a:rPr lang="en-US" sz="2600" dirty="0">
                <a:latin typeface="Times New Roman" panose="02020603050405020304" pitchFamily="18" charset="0"/>
                <a:cs typeface="Times New Roman" panose="02020603050405020304" pitchFamily="18" charset="0"/>
              </a:rPr>
              <a:t>improve the quality of tag </a:t>
            </a:r>
            <a:r>
              <a:rPr lang="en-US" sz="2600" dirty="0" smtClean="0">
                <a:latin typeface="Times New Roman" panose="02020603050405020304" pitchFamily="18" charset="0"/>
                <a:cs typeface="Times New Roman" panose="02020603050405020304" pitchFamily="18" charset="0"/>
              </a:rPr>
              <a:t>recommendation</a:t>
            </a:r>
          </a:p>
          <a:p>
            <a:pPr lvl="1"/>
            <a:r>
              <a:rPr lang="en-US" sz="2600" dirty="0" smtClean="0">
                <a:latin typeface="Times New Roman" panose="02020603050405020304" pitchFamily="18" charset="0"/>
                <a:cs typeface="Times New Roman" panose="02020603050405020304" pitchFamily="18" charset="0"/>
              </a:rPr>
              <a:t>Facebook’s tag recommendation of a photo</a:t>
            </a:r>
          </a:p>
          <a:p>
            <a:r>
              <a:rPr lang="en-US" sz="2600" dirty="0" smtClean="0">
                <a:latin typeface="Times New Roman" panose="02020603050405020304" pitchFamily="18" charset="0"/>
                <a:cs typeface="Times New Roman" panose="02020603050405020304" pitchFamily="18" charset="0"/>
              </a:rPr>
              <a:t>Utilize </a:t>
            </a:r>
            <a:r>
              <a:rPr lang="en-US" sz="2600" dirty="0">
                <a:latin typeface="Times New Roman" panose="02020603050405020304" pitchFamily="18" charset="0"/>
                <a:cs typeface="Times New Roman" panose="02020603050405020304" pitchFamily="18" charset="0"/>
              </a:rPr>
              <a:t>social tagging resources to facilitate other </a:t>
            </a:r>
            <a:r>
              <a:rPr lang="en-US" sz="2600" dirty="0" smtClean="0">
                <a:latin typeface="Times New Roman" panose="02020603050405020304" pitchFamily="18" charset="0"/>
                <a:cs typeface="Times New Roman" panose="02020603050405020304" pitchFamily="18" charset="0"/>
              </a:rPr>
              <a:t>applications</a:t>
            </a:r>
          </a:p>
          <a:p>
            <a:pPr lvl="1"/>
            <a:r>
              <a:rPr lang="en-US" sz="2600" dirty="0" smtClean="0">
                <a:latin typeface="Times New Roman" panose="02020603050405020304" pitchFamily="18" charset="0"/>
                <a:cs typeface="Times New Roman" panose="02020603050405020304" pitchFamily="18" charset="0"/>
              </a:rPr>
              <a:t>Web object classification, document recommendation, web search quality</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836" y="4918723"/>
            <a:ext cx="3091364" cy="1876425"/>
          </a:xfrm>
          <a:prstGeom prst="rect">
            <a:avLst/>
          </a:prstGeom>
        </p:spPr>
      </p:pic>
    </p:spTree>
    <p:extLst>
      <p:ext uri="{BB962C8B-B14F-4D97-AF65-F5344CB8AC3E}">
        <p14:creationId xmlns:p14="http://schemas.microsoft.com/office/powerpoint/2010/main" val="1550406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Concerns For </a:t>
            </a: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ext Mining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smtClean="0">
                <a:latin typeface="Times New Roman" panose="02020603050405020304" pitchFamily="18" charset="0"/>
                <a:cs typeface="Times New Roman" panose="02020603050405020304" pitchFamily="18" charset="0"/>
              </a:rPr>
              <a:t>Text in unstructured documents is hard to process</a:t>
            </a:r>
          </a:p>
          <a:p>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information one needs is often not recorded in textual </a:t>
            </a:r>
            <a:r>
              <a:rPr lang="en-US" sz="2600" dirty="0" smtClean="0">
                <a:latin typeface="Times New Roman" panose="02020603050405020304" pitchFamily="18" charset="0"/>
                <a:cs typeface="Times New Roman" panose="02020603050405020304" pitchFamily="18" charset="0"/>
              </a:rPr>
              <a:t>form</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We do not have programs that can fully interpret text. Many researchers think it will require a full simulation of how the mind works before we can write programs that read the way people do</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27" y="4411928"/>
            <a:ext cx="2014152" cy="21503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262" y="4116197"/>
            <a:ext cx="4116821" cy="2741803"/>
          </a:xfrm>
          <a:prstGeom prst="rect">
            <a:avLst/>
          </a:prstGeom>
        </p:spPr>
      </p:pic>
    </p:spTree>
    <p:extLst>
      <p:ext uri="{BB962C8B-B14F-4D97-AF65-F5344CB8AC3E}">
        <p14:creationId xmlns:p14="http://schemas.microsoft.com/office/powerpoint/2010/main" val="546632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Future Of Text Mining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latin typeface="Times New Roman" panose="02020603050405020304" pitchFamily="18" charset="0"/>
                <a:cs typeface="Times New Roman" panose="02020603050405020304" pitchFamily="18" charset="0"/>
              </a:rPr>
              <a:t>As most information (common estimates say over 80</a:t>
            </a:r>
            <a:r>
              <a:rPr lang="en-US" sz="2600" dirty="0" smtClean="0">
                <a:latin typeface="Times New Roman" panose="02020603050405020304" pitchFamily="18" charset="0"/>
                <a:cs typeface="Times New Roman" panose="02020603050405020304" pitchFamily="18" charset="0"/>
              </a:rPr>
              <a:t>%) is </a:t>
            </a:r>
            <a:r>
              <a:rPr lang="en-US" sz="2600" dirty="0">
                <a:latin typeface="Times New Roman" panose="02020603050405020304" pitchFamily="18" charset="0"/>
                <a:cs typeface="Times New Roman" panose="02020603050405020304" pitchFamily="18" charset="0"/>
              </a:rPr>
              <a:t>currently stored as </a:t>
            </a:r>
            <a:r>
              <a:rPr lang="en-US" sz="2600" dirty="0" smtClean="0">
                <a:latin typeface="Times New Roman" panose="02020603050405020304" pitchFamily="18" charset="0"/>
                <a:cs typeface="Times New Roman" panose="02020603050405020304" pitchFamily="18" charset="0"/>
              </a:rPr>
              <a:t>text</a:t>
            </a:r>
          </a:p>
          <a:p>
            <a:r>
              <a:rPr lang="en-US" sz="2600" dirty="0" smtClean="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includes emails, newspaper or web articles, internal reports, transcripts of phone calls, research papers, blog entries, and patent </a:t>
            </a:r>
            <a:r>
              <a:rPr lang="en-US" sz="2600" dirty="0" smtClean="0">
                <a:latin typeface="Times New Roman" panose="02020603050405020304" pitchFamily="18" charset="0"/>
                <a:cs typeface="Times New Roman" panose="02020603050405020304" pitchFamily="18" charset="0"/>
              </a:rPr>
              <a:t>applications</a:t>
            </a:r>
          </a:p>
          <a:p>
            <a:r>
              <a:rPr lang="en-US" sz="2600" dirty="0" smtClean="0">
                <a:latin typeface="Times New Roman" panose="02020603050405020304" pitchFamily="18" charset="0"/>
                <a:cs typeface="Times New Roman" panose="02020603050405020304" pitchFamily="18" charset="0"/>
              </a:rPr>
              <a:t>Thanks </a:t>
            </a:r>
            <a:r>
              <a:rPr lang="en-US" sz="2600" dirty="0">
                <a:latin typeface="Times New Roman" panose="02020603050405020304" pitchFamily="18" charset="0"/>
                <a:cs typeface="Times New Roman" panose="02020603050405020304" pitchFamily="18" charset="0"/>
              </a:rPr>
              <a:t>to the web and social media, More than 7 million web pages of text are being added to our collective repository, daily</a:t>
            </a:r>
          </a:p>
          <a:p>
            <a:r>
              <a:rPr lang="en-US" sz="2600" dirty="0" smtClean="0">
                <a:latin typeface="Times New Roman" panose="02020603050405020304" pitchFamily="18" charset="0"/>
                <a:cs typeface="Times New Roman" panose="02020603050405020304" pitchFamily="18" charset="0"/>
              </a:rPr>
              <a:t>We can </a:t>
            </a:r>
            <a:r>
              <a:rPr lang="en-US" sz="2600" dirty="0">
                <a:latin typeface="Times New Roman" panose="02020603050405020304" pitchFamily="18" charset="0"/>
                <a:cs typeface="Times New Roman" panose="02020603050405020304" pitchFamily="18" charset="0"/>
              </a:rPr>
              <a:t>now begin to see the usefulness of software that can </a:t>
            </a:r>
            <a:r>
              <a:rPr lang="en-US" sz="2600" dirty="0" smtClean="0">
                <a:latin typeface="Times New Roman" panose="02020603050405020304" pitchFamily="18" charset="0"/>
                <a:cs typeface="Times New Roman" panose="02020603050405020304" pitchFamily="18" charset="0"/>
              </a:rPr>
              <a:t>process between </a:t>
            </a:r>
            <a:r>
              <a:rPr lang="en-US" sz="2600" dirty="0">
                <a:latin typeface="Times New Roman" panose="02020603050405020304" pitchFamily="18" charset="0"/>
                <a:cs typeface="Times New Roman" panose="02020603050405020304" pitchFamily="18" charset="0"/>
              </a:rPr>
              <a:t>15,000- 250,000 pages an hour, compared to a mere </a:t>
            </a:r>
            <a:r>
              <a:rPr lang="en-US" sz="2600" dirty="0" smtClean="0">
                <a:latin typeface="Times New Roman" panose="02020603050405020304" pitchFamily="18" charset="0"/>
                <a:cs typeface="Times New Roman" panose="02020603050405020304" pitchFamily="18" charset="0"/>
              </a:rPr>
              <a:t>60 pages </a:t>
            </a:r>
            <a:r>
              <a:rPr lang="en-US" sz="2600" dirty="0">
                <a:latin typeface="Times New Roman" panose="02020603050405020304" pitchFamily="18" charset="0"/>
                <a:cs typeface="Times New Roman" panose="02020603050405020304" pitchFamily="18" charset="0"/>
              </a:rPr>
              <a:t>for </a:t>
            </a:r>
            <a:r>
              <a:rPr lang="en-US" sz="2600" dirty="0" smtClean="0">
                <a:latin typeface="Times New Roman" panose="02020603050405020304" pitchFamily="18" charset="0"/>
                <a:cs typeface="Times New Roman" panose="02020603050405020304" pitchFamily="18" charset="0"/>
              </a:rPr>
              <a:t>humans</a:t>
            </a:r>
          </a:p>
          <a:p>
            <a:r>
              <a:rPr lang="en-US" sz="2600" dirty="0" smtClean="0">
                <a:latin typeface="Times New Roman" panose="02020603050405020304" pitchFamily="18" charset="0"/>
                <a:cs typeface="Times New Roman" panose="02020603050405020304" pitchFamily="18" charset="0"/>
              </a:rPr>
              <a:t>Text </a:t>
            </a:r>
            <a:r>
              <a:rPr lang="en-US" sz="2600" dirty="0">
                <a:latin typeface="Times New Roman" panose="02020603050405020304" pitchFamily="18" charset="0"/>
                <a:cs typeface="Times New Roman" panose="02020603050405020304" pitchFamily="18" charset="0"/>
              </a:rPr>
              <a:t>mining is believed to have a high commercial potential value</a:t>
            </a:r>
          </a:p>
          <a:p>
            <a:endParaRPr lang="en-US" dirty="0"/>
          </a:p>
        </p:txBody>
      </p:sp>
    </p:spTree>
    <p:extLst>
      <p:ext uri="{BB962C8B-B14F-4D97-AF65-F5344CB8AC3E}">
        <p14:creationId xmlns:p14="http://schemas.microsoft.com/office/powerpoint/2010/main" val="4163771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464" y="715605"/>
            <a:ext cx="2712720" cy="1293028"/>
          </a:xfrm>
        </p:spPr>
        <p:txBody>
          <a:bodyPr/>
          <a:lstStyle/>
          <a:p>
            <a:r>
              <a:rPr lang="en-US" cap="none" dirty="0" smtClean="0">
                <a:latin typeface="Times New Roman" panose="02020603050405020304" pitchFamily="18" charset="0"/>
                <a:cs typeface="Times New Roman" panose="02020603050405020304" pitchFamily="18" charset="0"/>
              </a:rPr>
              <a:t>Thanks!</a:t>
            </a:r>
            <a:endParaRPr lang="en-US"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2944" y="2181721"/>
            <a:ext cx="4733544" cy="3408152"/>
          </a:xfrm>
        </p:spPr>
      </p:pic>
    </p:spTree>
    <p:extLst>
      <p:ext uri="{BB962C8B-B14F-4D97-AF65-F5344CB8AC3E}">
        <p14:creationId xmlns:p14="http://schemas.microsoft.com/office/powerpoint/2010/main" val="3482465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320" y="800949"/>
            <a:ext cx="3681984" cy="1293028"/>
          </a:xfrm>
        </p:spPr>
        <p:txBody>
          <a:bodyPr/>
          <a:lstStyle/>
          <a:p>
            <a:r>
              <a:rPr lang="en-US" cap="none" dirty="0" smtClean="0">
                <a:latin typeface="Times New Roman" panose="02020603050405020304" pitchFamily="18" charset="0"/>
                <a:cs typeface="Times New Roman" panose="02020603050405020304" pitchFamily="18" charset="0"/>
              </a:rPr>
              <a:t>Question??</a:t>
            </a:r>
            <a:endParaRPr lang="en-US"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5008" y="2182209"/>
            <a:ext cx="3925824" cy="3925824"/>
          </a:xfrm>
        </p:spPr>
      </p:pic>
    </p:spTree>
    <p:extLst>
      <p:ext uri="{BB962C8B-B14F-4D97-AF65-F5344CB8AC3E}">
        <p14:creationId xmlns:p14="http://schemas.microsoft.com/office/powerpoint/2010/main" val="2194691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Why Do </a:t>
            </a:r>
            <a:r>
              <a:rPr lang="en-US" cap="none" dirty="0">
                <a:latin typeface="Times New Roman" panose="02020603050405020304" pitchFamily="18" charset="0"/>
                <a:cs typeface="Times New Roman" panose="02020603050405020304" pitchFamily="18" charset="0"/>
              </a:rPr>
              <a:t>W</a:t>
            </a:r>
            <a:r>
              <a:rPr lang="en-US" cap="none" dirty="0" smtClean="0">
                <a:latin typeface="Times New Roman" panose="02020603050405020304" pitchFamily="18" charset="0"/>
                <a:cs typeface="Times New Roman" panose="02020603050405020304" pitchFamily="18" charset="0"/>
              </a:rPr>
              <a:t>e </a:t>
            </a:r>
            <a:r>
              <a:rPr lang="en-US" cap="none" dirty="0">
                <a:latin typeface="Times New Roman" panose="02020603050405020304" pitchFamily="18" charset="0"/>
                <a:cs typeface="Times New Roman" panose="02020603050405020304" pitchFamily="18" charset="0"/>
              </a:rPr>
              <a:t>U</a:t>
            </a:r>
            <a:r>
              <a:rPr lang="en-US" cap="none" dirty="0" smtClean="0">
                <a:latin typeface="Times New Roman" panose="02020603050405020304" pitchFamily="18" charset="0"/>
                <a:cs typeface="Times New Roman" panose="02020603050405020304" pitchFamily="18" charset="0"/>
              </a:rPr>
              <a:t>se </a:t>
            </a: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ext </a:t>
            </a:r>
            <a:r>
              <a:rPr lang="en-US" cap="none" dirty="0">
                <a:latin typeface="Times New Roman" panose="02020603050405020304" pitchFamily="18" charset="0"/>
                <a:cs typeface="Times New Roman" panose="02020603050405020304" pitchFamily="18" charset="0"/>
              </a:rPr>
              <a:t>M</a:t>
            </a:r>
            <a:r>
              <a:rPr lang="en-US" cap="none" dirty="0" smtClean="0">
                <a:latin typeface="Times New Roman" panose="02020603050405020304" pitchFamily="18" charset="0"/>
                <a:cs typeface="Times New Roman" panose="02020603050405020304" pitchFamily="18" charset="0"/>
              </a:rPr>
              <a:t>ining?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urn </a:t>
            </a:r>
            <a:r>
              <a:rPr lang="en-US" sz="2600" dirty="0">
                <a:latin typeface="Times New Roman" panose="02020603050405020304" pitchFamily="18" charset="0"/>
                <a:cs typeface="Times New Roman" panose="02020603050405020304" pitchFamily="18" charset="0"/>
              </a:rPr>
              <a:t>text into data for </a:t>
            </a:r>
            <a:r>
              <a:rPr lang="en-US" sz="2600" dirty="0" smtClean="0">
                <a:latin typeface="Times New Roman" panose="02020603050405020304" pitchFamily="18" charset="0"/>
                <a:cs typeface="Times New Roman" panose="02020603050405020304" pitchFamily="18" charset="0"/>
              </a:rPr>
              <a:t>analysis</a:t>
            </a:r>
          </a:p>
          <a:p>
            <a:r>
              <a:rPr lang="en-US" sz="2600" dirty="0" smtClean="0">
                <a:latin typeface="Times New Roman" panose="02020603050405020304" pitchFamily="18" charset="0"/>
                <a:cs typeface="Times New Roman" panose="02020603050405020304" pitchFamily="18" charset="0"/>
              </a:rPr>
              <a:t>Generate new information</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P</a:t>
            </a:r>
            <a:r>
              <a:rPr lang="en-US" sz="2600" dirty="0" smtClean="0">
                <a:latin typeface="Times New Roman" panose="02020603050405020304" pitchFamily="18" charset="0"/>
                <a:cs typeface="Times New Roman" panose="02020603050405020304" pitchFamily="18" charset="0"/>
              </a:rPr>
              <a:t>opulate </a:t>
            </a:r>
            <a:r>
              <a:rPr lang="en-US" sz="2600" dirty="0">
                <a:latin typeface="Times New Roman" panose="02020603050405020304" pitchFamily="18" charset="0"/>
                <a:cs typeface="Times New Roman" panose="02020603050405020304" pitchFamily="18" charset="0"/>
              </a:rPr>
              <a:t>a database </a:t>
            </a:r>
            <a:r>
              <a:rPr lang="en-US" sz="2600" dirty="0" smtClean="0">
                <a:latin typeface="Times New Roman" panose="02020603050405020304" pitchFamily="18" charset="0"/>
                <a:cs typeface="Times New Roman" panose="02020603050405020304" pitchFamily="18" charset="0"/>
              </a:rPr>
              <a:t>with </a:t>
            </a:r>
            <a:r>
              <a:rPr lang="en-US" sz="2600" dirty="0">
                <a:latin typeface="Times New Roman" panose="02020603050405020304" pitchFamily="18" charset="0"/>
                <a:cs typeface="Times New Roman" panose="02020603050405020304" pitchFamily="18" charset="0"/>
              </a:rPr>
              <a:t>the information </a:t>
            </a:r>
            <a:r>
              <a:rPr lang="en-US" sz="2600" dirty="0" smtClean="0">
                <a:latin typeface="Times New Roman" panose="02020603050405020304" pitchFamily="18" charset="0"/>
                <a:cs typeface="Times New Roman" panose="02020603050405020304" pitchFamily="18" charset="0"/>
              </a:rPr>
              <a:t>extracted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272" y="3904110"/>
            <a:ext cx="6330042" cy="2563667"/>
          </a:xfrm>
          <a:prstGeom prst="rect">
            <a:avLst/>
          </a:prstGeom>
        </p:spPr>
      </p:pic>
    </p:spTree>
    <p:extLst>
      <p:ext uri="{BB962C8B-B14F-4D97-AF65-F5344CB8AC3E}">
        <p14:creationId xmlns:p14="http://schemas.microsoft.com/office/powerpoint/2010/main" val="1510251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Sources</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800" dirty="0">
                <a:solidFill>
                  <a:srgbClr val="FF0000"/>
                </a:solidFill>
                <a:latin typeface="Times New Roman" panose="02020603050405020304" pitchFamily="18" charset="0"/>
                <a:cs typeface="Times New Roman" panose="02020603050405020304" pitchFamily="18" charset="0"/>
                <a:hlinkClick r:id="rId3"/>
              </a:rPr>
              <a:t>http://infospace.ischool.syr.edu/2013/04/23/what-is-text-mining</a:t>
            </a:r>
            <a:r>
              <a:rPr lang="en-US" sz="2800" dirty="0" smtClean="0">
                <a:solidFill>
                  <a:srgbClr val="FF0000"/>
                </a:solidFill>
                <a:latin typeface="Times New Roman" panose="02020603050405020304" pitchFamily="18" charset="0"/>
                <a:cs typeface="Times New Roman" panose="02020603050405020304" pitchFamily="18" charset="0"/>
                <a:hlinkClick r:id="rId3"/>
              </a:rPr>
              <a:t>/</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4"/>
              </a:rPr>
              <a:t>http://www.public.asu.edu/~</a:t>
            </a:r>
            <a:r>
              <a:rPr lang="en-US" sz="2800" dirty="0" smtClean="0">
                <a:solidFill>
                  <a:srgbClr val="FF0000"/>
                </a:solidFill>
                <a:latin typeface="Times New Roman" panose="02020603050405020304" pitchFamily="18" charset="0"/>
                <a:cs typeface="Times New Roman" panose="02020603050405020304" pitchFamily="18" charset="0"/>
                <a:hlinkClick r:id="rId4"/>
              </a:rPr>
              <a:t>xiahu/papers/bookchap12Hu.pdf</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5"/>
              </a:rPr>
              <a:t>http://www3.cs.stonybrook.edu/~cse634/presentations/TextMining.pdf</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6"/>
              </a:rPr>
              <a:t>http://people.ischool.berkeley.edu/~</a:t>
            </a:r>
            <a:r>
              <a:rPr lang="en-US" sz="2800" dirty="0" smtClean="0">
                <a:solidFill>
                  <a:srgbClr val="FF0000"/>
                </a:solidFill>
                <a:latin typeface="Times New Roman" panose="02020603050405020304" pitchFamily="18" charset="0"/>
                <a:cs typeface="Times New Roman" panose="02020603050405020304" pitchFamily="18" charset="0"/>
                <a:hlinkClick r:id="rId6"/>
              </a:rPr>
              <a:t>hearst/text-mining.html</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7"/>
              </a:rPr>
              <a:t>http://people.ischool.berkeley.edu/~</a:t>
            </a:r>
            <a:r>
              <a:rPr lang="en-US" sz="2800" dirty="0" smtClean="0">
                <a:solidFill>
                  <a:srgbClr val="FF0000"/>
                </a:solidFill>
                <a:latin typeface="Times New Roman" panose="02020603050405020304" pitchFamily="18" charset="0"/>
                <a:cs typeface="Times New Roman" panose="02020603050405020304" pitchFamily="18" charset="0"/>
                <a:hlinkClick r:id="rId7"/>
              </a:rPr>
              <a:t>hearst/papers/acl99/acl99-tdm.html</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8"/>
              </a:rPr>
              <a:t>https://</a:t>
            </a:r>
            <a:r>
              <a:rPr lang="en-US" sz="2800" dirty="0" smtClean="0">
                <a:solidFill>
                  <a:srgbClr val="FF0000"/>
                </a:solidFill>
                <a:latin typeface="Times New Roman" panose="02020603050405020304" pitchFamily="18" charset="0"/>
                <a:cs typeface="Times New Roman" panose="02020603050405020304" pitchFamily="18" charset="0"/>
                <a:hlinkClick r:id="rId8"/>
              </a:rPr>
              <a:t>en.wikipedia.org/wiki/Text_mining</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9"/>
              </a:rPr>
              <a:t>http://</a:t>
            </a:r>
            <a:r>
              <a:rPr lang="en-US" sz="2800" dirty="0" smtClean="0">
                <a:solidFill>
                  <a:srgbClr val="FF0000"/>
                </a:solidFill>
                <a:latin typeface="Times New Roman" panose="02020603050405020304" pitchFamily="18" charset="0"/>
                <a:cs typeface="Times New Roman" panose="02020603050405020304" pitchFamily="18" charset="0"/>
                <a:hlinkClick r:id="rId9"/>
              </a:rPr>
              <a:t>documents.software.dell.com/Statistics/Textbook/Text-Mining</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hlinkClick r:id="rId10"/>
              </a:rPr>
              <a:t>http://www.cos.ufrj.br/~jano/LinkedDocuments/_</a:t>
            </a:r>
            <a:r>
              <a:rPr lang="en-US" sz="2800" dirty="0" smtClean="0">
                <a:solidFill>
                  <a:srgbClr val="FF0000"/>
                </a:solidFill>
                <a:latin typeface="Times New Roman" panose="02020603050405020304" pitchFamily="18" charset="0"/>
                <a:cs typeface="Times New Roman" panose="02020603050405020304" pitchFamily="18" charset="0"/>
                <a:hlinkClick r:id="rId10"/>
              </a:rPr>
              <a:t>papers/aula13/04-IHW-Textmining.pdf</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All Images Came from Google Images</a:t>
            </a:r>
          </a:p>
          <a:p>
            <a:endParaRPr lang="en-US" dirty="0"/>
          </a:p>
        </p:txBody>
      </p:sp>
    </p:spTree>
    <p:extLst>
      <p:ext uri="{BB962C8B-B14F-4D97-AF65-F5344CB8AC3E}">
        <p14:creationId xmlns:p14="http://schemas.microsoft.com/office/powerpoint/2010/main" val="924516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Where Do We See It Being Used?</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1223">
            <a:off x="3288002" y="3119182"/>
            <a:ext cx="5108443" cy="19350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664" y="3567907"/>
            <a:ext cx="3101892" cy="23264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76339">
            <a:off x="486374" y="2296820"/>
            <a:ext cx="3089501" cy="216265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8386">
            <a:off x="7121725" y="2941891"/>
            <a:ext cx="4217287" cy="2529462"/>
          </a:xfrm>
          <a:prstGeom prst="rect">
            <a:avLst/>
          </a:prstGeom>
        </p:spPr>
      </p:pic>
    </p:spTree>
    <p:extLst>
      <p:ext uri="{BB962C8B-B14F-4D97-AF65-F5344CB8AC3E}">
        <p14:creationId xmlns:p14="http://schemas.microsoft.com/office/powerpoint/2010/main" val="106099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Applications</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5667" y="1947335"/>
            <a:ext cx="10820400" cy="4024125"/>
          </a:xfrm>
        </p:spPr>
        <p:txBody>
          <a:bodyPr>
            <a:noAutofit/>
          </a:bodyPr>
          <a:lstStyle/>
          <a:p>
            <a:r>
              <a:rPr lang="en-US" sz="2600" dirty="0" smtClean="0">
                <a:latin typeface="Times New Roman" panose="02020603050405020304" pitchFamily="18" charset="0"/>
                <a:cs typeface="Times New Roman" panose="02020603050405020304" pitchFamily="18" charset="0"/>
              </a:rPr>
              <a:t>Enterprise </a:t>
            </a:r>
            <a:r>
              <a:rPr lang="en-US" sz="2600" dirty="0">
                <a:latin typeface="Times New Roman" panose="02020603050405020304" pitchFamily="18" charset="0"/>
                <a:cs typeface="Times New Roman" panose="02020603050405020304" pitchFamily="18" charset="0"/>
              </a:rPr>
              <a:t>Business </a:t>
            </a:r>
            <a:r>
              <a:rPr lang="en-US" sz="2600" dirty="0" smtClean="0">
                <a:latin typeface="Times New Roman" panose="02020603050405020304" pitchFamily="18" charset="0"/>
                <a:cs typeface="Times New Roman" panose="02020603050405020304" pitchFamily="18" charset="0"/>
              </a:rPr>
              <a:t>Intelligence</a:t>
            </a:r>
          </a:p>
          <a:p>
            <a:r>
              <a:rPr lang="en-US" sz="2600" dirty="0" smtClean="0">
                <a:latin typeface="Times New Roman" panose="02020603050405020304" pitchFamily="18" charset="0"/>
                <a:cs typeface="Times New Roman" panose="02020603050405020304" pitchFamily="18" charset="0"/>
              </a:rPr>
              <a:t>Healthcare/Medical Records</a:t>
            </a:r>
          </a:p>
          <a:p>
            <a:r>
              <a:rPr lang="en-US" sz="2600" dirty="0" smtClean="0">
                <a:latin typeface="Times New Roman" panose="02020603050405020304" pitchFamily="18" charset="0"/>
                <a:cs typeface="Times New Roman" panose="02020603050405020304" pitchFamily="18" charset="0"/>
              </a:rPr>
              <a:t>National Security</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Scientific Discovery</a:t>
            </a:r>
          </a:p>
          <a:p>
            <a:r>
              <a:rPr lang="en-US" sz="2600" dirty="0" smtClean="0">
                <a:latin typeface="Times New Roman" panose="02020603050405020304" pitchFamily="18" charset="0"/>
                <a:cs typeface="Times New Roman" panose="02020603050405020304" pitchFamily="18" charset="0"/>
              </a:rPr>
              <a:t>Sentiment </a:t>
            </a:r>
            <a:r>
              <a:rPr lang="en-US" sz="2600" dirty="0">
                <a:latin typeface="Times New Roman" panose="02020603050405020304" pitchFamily="18" charset="0"/>
                <a:cs typeface="Times New Roman" panose="02020603050405020304" pitchFamily="18" charset="0"/>
              </a:rPr>
              <a:t>Analysis </a:t>
            </a:r>
            <a:r>
              <a:rPr lang="en-US" sz="2600" dirty="0" smtClean="0">
                <a:latin typeface="Times New Roman" panose="02020603050405020304" pitchFamily="18" charset="0"/>
                <a:cs typeface="Times New Roman" panose="02020603050405020304" pitchFamily="18" charset="0"/>
              </a:rPr>
              <a:t>Tools</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Natural Language Service</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Publishing</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Automated Ad Placement</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Information </a:t>
            </a:r>
            <a:r>
              <a:rPr lang="en-US" sz="2600" dirty="0">
                <a:latin typeface="Times New Roman" panose="02020603050405020304" pitchFamily="18" charset="0"/>
                <a:cs typeface="Times New Roman" panose="02020603050405020304" pitchFamily="18" charset="0"/>
              </a:rPr>
              <a:t>Access</a:t>
            </a:r>
          </a:p>
          <a:p>
            <a:r>
              <a:rPr lang="en-US" sz="2600" dirty="0" smtClean="0">
                <a:latin typeface="Times New Roman" panose="02020603050405020304" pitchFamily="18" charset="0"/>
                <a:cs typeface="Times New Roman" panose="02020603050405020304" pitchFamily="18" charset="0"/>
              </a:rPr>
              <a:t>Social Media Monitoring</a:t>
            </a:r>
            <a:endParaRPr lang="en-US" sz="2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274" y="2444390"/>
            <a:ext cx="4333447" cy="3901795"/>
          </a:xfrm>
          <a:prstGeom prst="rect">
            <a:avLst/>
          </a:prstGeom>
        </p:spPr>
      </p:pic>
    </p:spTree>
    <p:extLst>
      <p:ext uri="{BB962C8B-B14F-4D97-AF65-F5344CB8AC3E}">
        <p14:creationId xmlns:p14="http://schemas.microsoft.com/office/powerpoint/2010/main" val="109939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Text Mining </a:t>
            </a:r>
            <a:r>
              <a:rPr lang="en-US" cap="none" dirty="0">
                <a:latin typeface="Times New Roman" panose="02020603050405020304" pitchFamily="18" charset="0"/>
                <a:cs typeface="Times New Roman" panose="02020603050405020304" pitchFamily="18" charset="0"/>
              </a:rPr>
              <a:t>P</a:t>
            </a:r>
            <a:r>
              <a:rPr lang="en-US" cap="none" dirty="0" smtClean="0">
                <a:latin typeface="Times New Roman" panose="02020603050405020304" pitchFamily="18" charset="0"/>
                <a:cs typeface="Times New Roman" panose="02020603050405020304" pitchFamily="18" charset="0"/>
              </a:rPr>
              <a:t>rocess</a:t>
            </a:r>
            <a:endParaRPr lang="en-US" cap="none"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6717" y="1939818"/>
            <a:ext cx="8417859" cy="4636325"/>
          </a:xfrm>
        </p:spPr>
      </p:pic>
    </p:spTree>
    <p:extLst>
      <p:ext uri="{BB962C8B-B14F-4D97-AF65-F5344CB8AC3E}">
        <p14:creationId xmlns:p14="http://schemas.microsoft.com/office/powerpoint/2010/main" val="355465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Text</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599" y="2057401"/>
            <a:ext cx="10820400" cy="4024125"/>
          </a:xfrm>
        </p:spPr>
        <p:txBody>
          <a:bodyPr>
            <a:noAutofit/>
          </a:bodyPr>
          <a:lstStyle/>
          <a:p>
            <a:r>
              <a:rPr lang="en-US" sz="2600" dirty="0" smtClean="0">
                <a:latin typeface="Times New Roman" panose="02020603050405020304" pitchFamily="18" charset="0"/>
                <a:cs typeface="Times New Roman" panose="02020603050405020304" pitchFamily="18" charset="0"/>
              </a:rPr>
              <a:t>Collect large volume of textual data</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Text Characteristics:</a:t>
            </a:r>
          </a:p>
          <a:p>
            <a:pPr lvl="1"/>
            <a:r>
              <a:rPr lang="en-US" sz="2600" dirty="0" smtClean="0">
                <a:latin typeface="Times New Roman" panose="02020603050405020304" pitchFamily="18" charset="0"/>
                <a:cs typeface="Times New Roman" panose="02020603050405020304" pitchFamily="18" charset="0"/>
              </a:rPr>
              <a:t>High dimensionality w/ tens of thousands of words</a:t>
            </a:r>
          </a:p>
          <a:p>
            <a:pPr lvl="1"/>
            <a:r>
              <a:rPr lang="en-US" sz="2600" dirty="0" smtClean="0">
                <a:latin typeface="Times New Roman" panose="02020603050405020304" pitchFamily="18" charset="0"/>
                <a:cs typeface="Times New Roman" panose="02020603050405020304" pitchFamily="18" charset="0"/>
              </a:rPr>
              <a:t>Noisy data</a:t>
            </a:r>
          </a:p>
          <a:p>
            <a:pPr lvl="2"/>
            <a:r>
              <a:rPr lang="en-US" sz="2600" dirty="0">
                <a:latin typeface="Times New Roman" panose="02020603050405020304" pitchFamily="18" charset="0"/>
                <a:cs typeface="Times New Roman" panose="02020603050405020304" pitchFamily="18" charset="0"/>
              </a:rPr>
              <a:t>E</a:t>
            </a:r>
            <a:r>
              <a:rPr lang="en-US" sz="2600" dirty="0" smtClean="0">
                <a:latin typeface="Times New Roman" panose="02020603050405020304" pitchFamily="18" charset="0"/>
                <a:cs typeface="Times New Roman" panose="02020603050405020304" pitchFamily="18" charset="0"/>
              </a:rPr>
              <a:t>rroneous data or misleading data</a:t>
            </a:r>
          </a:p>
          <a:p>
            <a:pPr lvl="1"/>
            <a:r>
              <a:rPr lang="en-US" sz="2600" dirty="0" smtClean="0">
                <a:latin typeface="Times New Roman" panose="02020603050405020304" pitchFamily="18" charset="0"/>
                <a:cs typeface="Times New Roman" panose="02020603050405020304" pitchFamily="18" charset="0"/>
              </a:rPr>
              <a:t>Unstructured text</a:t>
            </a:r>
          </a:p>
          <a:p>
            <a:pPr lvl="2"/>
            <a:r>
              <a:rPr lang="en-US" sz="2600" dirty="0" smtClean="0">
                <a:latin typeface="Times New Roman" panose="02020603050405020304" pitchFamily="18" charset="0"/>
                <a:cs typeface="Times New Roman" panose="02020603050405020304" pitchFamily="18" charset="0"/>
              </a:rPr>
              <a:t>Written resources, chat room conversations, or normal speech</a:t>
            </a:r>
          </a:p>
          <a:p>
            <a:pPr lvl="1"/>
            <a:r>
              <a:rPr lang="en-US" sz="2600" dirty="0" smtClean="0">
                <a:latin typeface="Times New Roman" panose="02020603050405020304" pitchFamily="18" charset="0"/>
                <a:cs typeface="Times New Roman" panose="02020603050405020304" pitchFamily="18" charset="0"/>
              </a:rPr>
              <a:t>Ambiguity</a:t>
            </a:r>
          </a:p>
          <a:p>
            <a:pPr lvl="2"/>
            <a:r>
              <a:rPr lang="en-US" sz="2600" dirty="0" smtClean="0">
                <a:latin typeface="Times New Roman" panose="02020603050405020304" pitchFamily="18" charset="0"/>
                <a:cs typeface="Times New Roman" panose="02020603050405020304" pitchFamily="18" charset="0"/>
              </a:rPr>
              <a:t>Word ambiguity or </a:t>
            </a:r>
            <a:r>
              <a:rPr lang="en-US" sz="2600" dirty="0">
                <a:latin typeface="Times New Roman" panose="02020603050405020304" pitchFamily="18" charset="0"/>
                <a:cs typeface="Times New Roman" panose="02020603050405020304" pitchFamily="18" charset="0"/>
              </a:rPr>
              <a:t>s</a:t>
            </a:r>
            <a:r>
              <a:rPr lang="en-US" sz="2600" dirty="0" smtClean="0">
                <a:latin typeface="Times New Roman" panose="02020603050405020304" pitchFamily="18" charset="0"/>
                <a:cs typeface="Times New Roman" panose="02020603050405020304" pitchFamily="18" charset="0"/>
              </a:rPr>
              <a:t>entence ambiguity</a:t>
            </a:r>
          </a:p>
        </p:txBody>
      </p:sp>
    </p:spTree>
    <p:extLst>
      <p:ext uri="{BB962C8B-B14F-4D97-AF65-F5344CB8AC3E}">
        <p14:creationId xmlns:p14="http://schemas.microsoft.com/office/powerpoint/2010/main" val="1594923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68395"/>
            <a:ext cx="8610600" cy="1293028"/>
          </a:xfrm>
        </p:spPr>
        <p:txBody>
          <a:bodyPr/>
          <a:lstStyle/>
          <a:p>
            <a:r>
              <a:rPr lang="en-US" cap="none" dirty="0" smtClean="0">
                <a:latin typeface="Times New Roman" panose="02020603050405020304" pitchFamily="18" charset="0"/>
                <a:cs typeface="Times New Roman" panose="02020603050405020304" pitchFamily="18" charset="0"/>
              </a:rPr>
              <a:t>Text Preprocessing</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761423"/>
            <a:ext cx="10820400" cy="4024125"/>
          </a:xfrm>
        </p:spPr>
        <p:txBody>
          <a:bodyPr/>
          <a:lstStyle/>
          <a:p>
            <a:r>
              <a:rPr lang="en-US" sz="2600" dirty="0" smtClean="0">
                <a:latin typeface="Times New Roman" panose="02020603050405020304" pitchFamily="18" charset="0"/>
                <a:cs typeface="Times New Roman" panose="02020603050405020304" pitchFamily="18" charset="0"/>
              </a:rPr>
              <a:t>Text Cleanup</a:t>
            </a:r>
          </a:p>
          <a:p>
            <a:pPr lvl="1"/>
            <a:r>
              <a:rPr lang="en-US" sz="2600" dirty="0" smtClean="0">
                <a:latin typeface="Times New Roman" panose="02020603050405020304" pitchFamily="18" charset="0"/>
                <a:cs typeface="Times New Roman" panose="02020603050405020304" pitchFamily="18" charset="0"/>
              </a:rPr>
              <a:t>Normalize texts converted from binary formats (programs, media, images, and most compressed files)</a:t>
            </a:r>
          </a:p>
          <a:p>
            <a:pPr lvl="1"/>
            <a:r>
              <a:rPr lang="en-US" sz="2600" dirty="0" smtClean="0">
                <a:latin typeface="Times New Roman" panose="02020603050405020304" pitchFamily="18" charset="0"/>
                <a:cs typeface="Times New Roman" panose="02020603050405020304" pitchFamily="18" charset="0"/>
              </a:rPr>
              <a:t>Deal with tables, figures, and formulas</a:t>
            </a:r>
          </a:p>
          <a:p>
            <a:r>
              <a:rPr lang="en-US" sz="2600" dirty="0" smtClean="0">
                <a:latin typeface="Times New Roman" panose="02020603050405020304" pitchFamily="18" charset="0"/>
                <a:cs typeface="Times New Roman" panose="02020603050405020304" pitchFamily="18" charset="0"/>
              </a:rPr>
              <a:t>Tokenization</a:t>
            </a:r>
          </a:p>
          <a:p>
            <a:pPr lvl="1"/>
            <a:r>
              <a:rPr lang="en-US" sz="2600" dirty="0">
                <a:latin typeface="Times New Roman" panose="02020603050405020304" pitchFamily="18" charset="0"/>
                <a:cs typeface="Times New Roman" panose="02020603050405020304" pitchFamily="18" charset="0"/>
              </a:rPr>
              <a:t>P</a:t>
            </a:r>
            <a:r>
              <a:rPr lang="en-US" sz="2600" dirty="0" smtClean="0">
                <a:latin typeface="Times New Roman" panose="02020603050405020304" pitchFamily="18" charset="0"/>
                <a:cs typeface="Times New Roman" panose="02020603050405020304" pitchFamily="18" charset="0"/>
              </a:rPr>
              <a:t>rocess </a:t>
            </a:r>
            <a:r>
              <a:rPr lang="en-US" sz="2600" dirty="0">
                <a:latin typeface="Times New Roman" panose="02020603050405020304" pitchFamily="18" charset="0"/>
                <a:cs typeface="Times New Roman" panose="02020603050405020304" pitchFamily="18" charset="0"/>
              </a:rPr>
              <a:t>of breaking a stream of text up into words, phrases, symbols, or other meaningful elements called </a:t>
            </a:r>
            <a:r>
              <a:rPr lang="en-US" sz="2600" dirty="0" smtClean="0">
                <a:latin typeface="Times New Roman" panose="02020603050405020304" pitchFamily="18" charset="0"/>
                <a:cs typeface="Times New Roman" panose="02020603050405020304" pitchFamily="18" charset="0"/>
              </a:rPr>
              <a:t>tokens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579" y="4391916"/>
            <a:ext cx="4175709" cy="2344766"/>
          </a:xfrm>
          <a:prstGeom prst="rect">
            <a:avLst/>
          </a:prstGeom>
        </p:spPr>
      </p:pic>
    </p:spTree>
    <p:extLst>
      <p:ext uri="{BB962C8B-B14F-4D97-AF65-F5344CB8AC3E}">
        <p14:creationId xmlns:p14="http://schemas.microsoft.com/office/powerpoint/2010/main" val="203873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atin typeface="Times New Roman" panose="02020603050405020304" pitchFamily="18" charset="0"/>
                <a:cs typeface="Times New Roman" panose="02020603050405020304" pitchFamily="18" charset="0"/>
              </a:rPr>
              <a:t>Attribute Generation</a:t>
            </a:r>
            <a:endParaRPr 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600" dirty="0">
                <a:latin typeface="Times New Roman" panose="02020603050405020304" pitchFamily="18" charset="0"/>
                <a:cs typeface="Times New Roman" panose="02020603050405020304" pitchFamily="18" charset="0"/>
              </a:rPr>
              <a:t>Text document is represented by the words </a:t>
            </a: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features) it contains and their </a:t>
            </a:r>
            <a:r>
              <a:rPr lang="en-US" sz="2600" dirty="0" smtClean="0">
                <a:latin typeface="Times New Roman" panose="02020603050405020304" pitchFamily="18" charset="0"/>
                <a:cs typeface="Times New Roman" panose="02020603050405020304" pitchFamily="18" charset="0"/>
              </a:rPr>
              <a:t>occurrences</a:t>
            </a:r>
          </a:p>
          <a:p>
            <a:r>
              <a:rPr lang="en-US" sz="2600" dirty="0" smtClean="0">
                <a:latin typeface="Times New Roman" panose="02020603050405020304" pitchFamily="18" charset="0"/>
                <a:cs typeface="Times New Roman" panose="02020603050405020304" pitchFamily="18" charset="0"/>
              </a:rPr>
              <a:t>Two approaches to generate attributes/document representation:</a:t>
            </a:r>
          </a:p>
          <a:p>
            <a:pPr lvl="1"/>
            <a:r>
              <a:rPr lang="en-US" sz="2600" dirty="0" smtClean="0">
                <a:latin typeface="Times New Roman" panose="02020603050405020304" pitchFamily="18" charset="0"/>
                <a:cs typeface="Times New Roman" panose="02020603050405020304" pitchFamily="18" charset="0"/>
              </a:rPr>
              <a:t>Bag of Words Model</a:t>
            </a:r>
            <a:r>
              <a:rPr lang="en-US" sz="2600" dirty="0">
                <a:latin typeface="Times New Roman" panose="02020603050405020304" pitchFamily="18" charset="0"/>
                <a:cs typeface="Times New Roman" panose="02020603050405020304" pitchFamily="18" charset="0"/>
              </a:rPr>
              <a:t>, used in methods of document classification, where the (frequency of) occurrence of each word is used as a </a:t>
            </a:r>
            <a:r>
              <a:rPr lang="en-US" sz="2600" dirty="0" smtClean="0">
                <a:latin typeface="Times New Roman" panose="02020603050405020304" pitchFamily="18" charset="0"/>
                <a:cs typeface="Times New Roman" panose="02020603050405020304" pitchFamily="18" charset="0"/>
              </a:rPr>
              <a:t>feature</a:t>
            </a:r>
          </a:p>
          <a:p>
            <a:pPr lvl="1"/>
            <a:r>
              <a:rPr lang="en-US" sz="2600" dirty="0" smtClean="0">
                <a:latin typeface="Times New Roman" panose="02020603050405020304" pitchFamily="18" charset="0"/>
                <a:cs typeface="Times New Roman" panose="02020603050405020304" pitchFamily="18" charset="0"/>
              </a:rPr>
              <a:t>Vector Space Model, used cosine similarity to calculate a number that describes the similarity among documents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139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1574</TotalTime>
  <Words>1490</Words>
  <Application>Microsoft Office PowerPoint</Application>
  <PresentationFormat>Widescreen</PresentationFormat>
  <Paragraphs>191</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vt:lpstr>
      <vt:lpstr>Vapor Trail</vt:lpstr>
      <vt:lpstr>PowerPoint Presentation</vt:lpstr>
      <vt:lpstr>What Is Text Mining?</vt:lpstr>
      <vt:lpstr>Why Do We Use Text Mining?</vt:lpstr>
      <vt:lpstr>Where Do We See It Being Used?</vt:lpstr>
      <vt:lpstr>Applications</vt:lpstr>
      <vt:lpstr>Text Mining Process</vt:lpstr>
      <vt:lpstr>Text</vt:lpstr>
      <vt:lpstr>Text Preprocessing</vt:lpstr>
      <vt:lpstr>Attribute Generation</vt:lpstr>
      <vt:lpstr>Attribute Selection</vt:lpstr>
      <vt:lpstr>Data Mining</vt:lpstr>
      <vt:lpstr>Interpretation/Evaluation</vt:lpstr>
      <vt:lpstr>Text Mining vs.</vt:lpstr>
      <vt:lpstr>Text Mining vs.</vt:lpstr>
      <vt:lpstr>Text Mining vs. Information Retrieval</vt:lpstr>
      <vt:lpstr>Text Mining vs.</vt:lpstr>
      <vt:lpstr>Text Mining In Social Media</vt:lpstr>
      <vt:lpstr>Distinct Aspects of Text in Social Media</vt:lpstr>
      <vt:lpstr>Aspect #1: Time Sensitivity</vt:lpstr>
      <vt:lpstr>Aspect #2: Short Length</vt:lpstr>
      <vt:lpstr>Aspect #3: Unstructured Phrases</vt:lpstr>
      <vt:lpstr>Applying Text Mining in Social Media</vt:lpstr>
      <vt:lpstr>Event Detection</vt:lpstr>
      <vt:lpstr>Collaborative Question Answering</vt:lpstr>
      <vt:lpstr>Social Tagging</vt:lpstr>
      <vt:lpstr>Concerns For Text Mining</vt:lpstr>
      <vt:lpstr>Future Of Text Mining</vt:lpstr>
      <vt:lpstr>Thanks!</vt:lpstr>
      <vt:lpstr>Question??</vt:lpstr>
      <vt:lpstr>Sources</vt:lpstr>
    </vt:vector>
  </TitlesOfParts>
  <Company>UNC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Mining in Social Media</dc:title>
  <dc:creator>Anthony Yang</dc:creator>
  <cp:lastModifiedBy>Anthony Yang</cp:lastModifiedBy>
  <cp:revision>94</cp:revision>
  <dcterms:created xsi:type="dcterms:W3CDTF">2015-11-14T20:53:36Z</dcterms:created>
  <dcterms:modified xsi:type="dcterms:W3CDTF">2015-11-18T02:59:23Z</dcterms:modified>
</cp:coreProperties>
</file>