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5143500" cx="9144000"/>
  <p:notesSz cx="6858000" cy="9144000"/>
  <p:embeddedFontLst>
    <p:embeddedFont>
      <p:font typeface="Economica"/>
      <p:regular r:id="rId28"/>
      <p:bold r:id="rId29"/>
      <p:italic r:id="rId30"/>
      <p:boldItalic r:id="rId31"/>
    </p:embeddedFont>
    <p:embeddedFont>
      <p:font typeface="PT Sans Narrow"/>
      <p:regular r:id="rId32"/>
      <p:bold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Economica-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Economica-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Economica-boldItalic.fntdata"/><Relationship Id="rId30" Type="http://schemas.openxmlformats.org/officeDocument/2006/relationships/font" Target="fonts/Economica-italic.fntdata"/><Relationship Id="rId11" Type="http://schemas.openxmlformats.org/officeDocument/2006/relationships/slide" Target="slides/slide7.xml"/><Relationship Id="rId33" Type="http://schemas.openxmlformats.org/officeDocument/2006/relationships/font" Target="fonts/PTSansNarrow-bold.fntdata"/><Relationship Id="rId10" Type="http://schemas.openxmlformats.org/officeDocument/2006/relationships/slide" Target="slides/slide6.xml"/><Relationship Id="rId32" Type="http://schemas.openxmlformats.org/officeDocument/2006/relationships/font" Target="fonts/PTSansNarrow-regular.fntdata"/><Relationship Id="rId13" Type="http://schemas.openxmlformats.org/officeDocument/2006/relationships/slide" Target="slides/slide9.xml"/><Relationship Id="rId35" Type="http://schemas.openxmlformats.org/officeDocument/2006/relationships/font" Target="fonts/OpenSans-bold.fntdata"/><Relationship Id="rId12" Type="http://schemas.openxmlformats.org/officeDocument/2006/relationships/slide" Target="slides/slide8.xml"/><Relationship Id="rId34" Type="http://schemas.openxmlformats.org/officeDocument/2006/relationships/font" Target="fonts/OpenSans-regular.fntdata"/><Relationship Id="rId15" Type="http://schemas.openxmlformats.org/officeDocument/2006/relationships/slide" Target="slides/slide11.xml"/><Relationship Id="rId37" Type="http://schemas.openxmlformats.org/officeDocument/2006/relationships/font" Target="fonts/OpenSans-boldItalic.fntdata"/><Relationship Id="rId14" Type="http://schemas.openxmlformats.org/officeDocument/2006/relationships/slide" Target="slides/slide10.xml"/><Relationship Id="rId36" Type="http://schemas.openxmlformats.org/officeDocument/2006/relationships/font" Target="fonts/OpenSans-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Lisp_(programming_language)"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Expert_system#cite_note-Jackson1998-1" TargetMode="External"/><Relationship Id="rId3" Type="http://schemas.openxmlformats.org/officeDocument/2006/relationships/hyperlink" Target="https://en.wikipedia.org/wiki/Rule-based_system"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Give the purpose of this lecture:</a:t>
            </a:r>
          </a:p>
          <a:p>
            <a:pPr lvl="0">
              <a:spcBef>
                <a:spcPts val="0"/>
              </a:spcBef>
              <a:buNone/>
            </a:pPr>
            <a:r>
              <a:rPr lang="en"/>
              <a:t>Give a general overview of artificial intelligence.</a:t>
            </a:r>
          </a:p>
          <a:p>
            <a:pPr lvl="0">
              <a:spcBef>
                <a:spcPts val="0"/>
              </a:spcBef>
              <a:buNone/>
            </a:pPr>
            <a:r>
              <a:rPr lang="en"/>
              <a:t>Some application of artificial intelligence </a:t>
            </a:r>
          </a:p>
          <a:p>
            <a:pPr lvl="0">
              <a:spcBef>
                <a:spcPts val="0"/>
              </a:spcBef>
              <a:buNone/>
            </a:pPr>
            <a:r>
              <a:rPr lang="en"/>
              <a:t>Give some possible future with AI.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A sub field of AI</a:t>
            </a:r>
          </a:p>
          <a:p>
            <a:pPr lvl="0">
              <a:spcBef>
                <a:spcPts val="0"/>
              </a:spcBef>
              <a:buNone/>
            </a:pPr>
            <a:r>
              <a:rPr lang="en"/>
              <a:t>Most common tool to </a:t>
            </a:r>
            <a:r>
              <a:rPr lang="en"/>
              <a:t>develop</a:t>
            </a:r>
            <a:r>
              <a:rPr lang="en"/>
              <a:t> AI</a:t>
            </a:r>
          </a:p>
          <a:p>
            <a:pPr lvl="0">
              <a:spcBef>
                <a:spcPts val="0"/>
              </a:spcBef>
              <a:buNone/>
            </a:pPr>
            <a:r>
              <a:rPr lang="en"/>
              <a:t>3 types of learning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This is what a typical </a:t>
            </a:r>
            <a:r>
              <a:rPr lang="en"/>
              <a:t>neural</a:t>
            </a:r>
            <a:r>
              <a:rPr lang="en"/>
              <a:t> </a:t>
            </a:r>
            <a:r>
              <a:rPr lang="en"/>
              <a:t>network</a:t>
            </a:r>
            <a:r>
              <a:rPr lang="en"/>
              <a:t> will look like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82575" lvl="0" marL="457200" rtl="0">
              <a:lnSpc>
                <a:spcPct val="115000"/>
              </a:lnSpc>
              <a:spcBef>
                <a:spcPts val="0"/>
              </a:spcBef>
              <a:buClr>
                <a:srgbClr val="454545"/>
              </a:buClr>
              <a:buSzPct val="94444"/>
              <a:buFont typeface="Trebuchet MS"/>
            </a:pPr>
            <a:r>
              <a:rPr lang="en" sz="850">
                <a:solidFill>
                  <a:srgbClr val="454545"/>
                </a:solidFill>
                <a:highlight>
                  <a:srgbClr val="FFFFFF"/>
                </a:highlight>
                <a:latin typeface="Trebuchet MS"/>
                <a:ea typeface="Trebuchet MS"/>
                <a:cs typeface="Trebuchet MS"/>
                <a:sym typeface="Trebuchet MS"/>
              </a:rPr>
              <a:t>Distance between the eyes</a:t>
            </a:r>
          </a:p>
          <a:p>
            <a:pPr indent="-282575" lvl="0" marL="457200" rtl="0">
              <a:lnSpc>
                <a:spcPct val="115000"/>
              </a:lnSpc>
              <a:spcBef>
                <a:spcPts val="0"/>
              </a:spcBef>
              <a:buClr>
                <a:srgbClr val="454545"/>
              </a:buClr>
              <a:buSzPct val="94444"/>
              <a:buFont typeface="Trebuchet MS"/>
            </a:pPr>
            <a:r>
              <a:rPr lang="en" sz="850">
                <a:solidFill>
                  <a:srgbClr val="454545"/>
                </a:solidFill>
                <a:highlight>
                  <a:srgbClr val="FFFFFF"/>
                </a:highlight>
                <a:latin typeface="Trebuchet MS"/>
                <a:ea typeface="Trebuchet MS"/>
                <a:cs typeface="Trebuchet MS"/>
                <a:sym typeface="Trebuchet MS"/>
              </a:rPr>
              <a:t>Width of the nose</a:t>
            </a:r>
          </a:p>
          <a:p>
            <a:pPr indent="-282575" lvl="0" marL="457200" rtl="0">
              <a:lnSpc>
                <a:spcPct val="115000"/>
              </a:lnSpc>
              <a:spcBef>
                <a:spcPts val="0"/>
              </a:spcBef>
              <a:buClr>
                <a:srgbClr val="454545"/>
              </a:buClr>
              <a:buSzPct val="94444"/>
              <a:buFont typeface="Trebuchet MS"/>
            </a:pPr>
            <a:r>
              <a:rPr lang="en" sz="850">
                <a:solidFill>
                  <a:srgbClr val="454545"/>
                </a:solidFill>
                <a:highlight>
                  <a:srgbClr val="FFFFFF"/>
                </a:highlight>
                <a:latin typeface="Trebuchet MS"/>
                <a:ea typeface="Trebuchet MS"/>
                <a:cs typeface="Trebuchet MS"/>
                <a:sym typeface="Trebuchet MS"/>
              </a:rPr>
              <a:t>Depth of the eye sockets</a:t>
            </a:r>
          </a:p>
          <a:p>
            <a:pPr indent="-282575" lvl="0" marL="457200" rtl="0">
              <a:lnSpc>
                <a:spcPct val="115000"/>
              </a:lnSpc>
              <a:spcBef>
                <a:spcPts val="0"/>
              </a:spcBef>
              <a:buClr>
                <a:srgbClr val="454545"/>
              </a:buClr>
              <a:buSzPct val="94444"/>
              <a:buFont typeface="Trebuchet MS"/>
            </a:pPr>
            <a:r>
              <a:rPr lang="en" sz="850">
                <a:solidFill>
                  <a:srgbClr val="454545"/>
                </a:solidFill>
                <a:highlight>
                  <a:srgbClr val="FFFFFF"/>
                </a:highlight>
                <a:latin typeface="Trebuchet MS"/>
                <a:ea typeface="Trebuchet MS"/>
                <a:cs typeface="Trebuchet MS"/>
                <a:sym typeface="Trebuchet MS"/>
              </a:rPr>
              <a:t>The shape of the cheekbones</a:t>
            </a:r>
          </a:p>
          <a:p>
            <a:pPr indent="-282575" lvl="0" marL="457200" rtl="0">
              <a:lnSpc>
                <a:spcPct val="115000"/>
              </a:lnSpc>
              <a:spcBef>
                <a:spcPts val="0"/>
              </a:spcBef>
              <a:buClr>
                <a:srgbClr val="454545"/>
              </a:buClr>
              <a:buSzPct val="94444"/>
              <a:buFont typeface="Trebuchet MS"/>
            </a:pPr>
            <a:r>
              <a:rPr lang="en" sz="850">
                <a:solidFill>
                  <a:srgbClr val="454545"/>
                </a:solidFill>
                <a:highlight>
                  <a:srgbClr val="FFFFFF"/>
                </a:highlight>
                <a:latin typeface="Trebuchet MS"/>
                <a:ea typeface="Trebuchet MS"/>
                <a:cs typeface="Trebuchet MS"/>
                <a:sym typeface="Trebuchet MS"/>
              </a:rPr>
              <a:t>The length of the jaw line</a:t>
            </a:r>
          </a:p>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But only two main approaches.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So what is artificial intellience</a:t>
            </a:r>
          </a:p>
          <a:p>
            <a:pPr lvl="0">
              <a:spcBef>
                <a:spcPts val="0"/>
              </a:spcBef>
              <a:buNone/>
            </a:pPr>
            <a:r>
              <a:rPr lang="en"/>
              <a:t>Define its a concept or a defination </a:t>
            </a:r>
          </a:p>
          <a:p>
            <a:pPr lvl="0">
              <a:spcBef>
                <a:spcPts val="0"/>
              </a:spcBef>
              <a:buNone/>
            </a:pPr>
            <a:r>
              <a:rPr lang="en"/>
              <a:t>No define reason but there is some key feature ai should have</a:t>
            </a:r>
          </a:p>
          <a:p>
            <a:pPr lvl="0">
              <a:spcBef>
                <a:spcPts val="0"/>
              </a:spcBef>
              <a:buNone/>
            </a:pPr>
            <a:r>
              <a:rPr lang="en"/>
              <a:t>Though process and reasoning</a:t>
            </a:r>
          </a:p>
          <a:p>
            <a:pPr lvl="0">
              <a:spcBef>
                <a:spcPts val="0"/>
              </a:spcBef>
              <a:buNone/>
            </a:pPr>
            <a:r>
              <a:rPr lang="en"/>
              <a:t>It’s a field of Computer science that is consisted of many sub fields</a:t>
            </a:r>
          </a:p>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Take about the examples </a:t>
            </a:r>
          </a:p>
          <a:p>
            <a:pPr lvl="0">
              <a:spcBef>
                <a:spcPts val="0"/>
              </a:spcBef>
              <a:buNone/>
            </a:pPr>
            <a:r>
              <a:rPr lang="en"/>
              <a:t>Alpha go,</a:t>
            </a:r>
          </a:p>
          <a:p>
            <a:pPr lvl="0">
              <a:spcBef>
                <a:spcPts val="0"/>
              </a:spcBef>
              <a:buNone/>
            </a:pPr>
            <a:r>
              <a:rPr lang="en"/>
              <a:t>Tesla.</a:t>
            </a:r>
          </a:p>
          <a:p>
            <a:pPr lvl="0">
              <a:spcBef>
                <a:spcPts val="0"/>
              </a:spcBef>
              <a:buNone/>
            </a:pPr>
            <a:r>
              <a:rPr lang="en"/>
              <a:t>2</a:t>
            </a:r>
          </a:p>
          <a:p>
            <a:pPr lvl="0">
              <a:spcBef>
                <a:spcPts val="0"/>
              </a:spcBef>
              <a:buNone/>
            </a:pPr>
            <a:r>
              <a:rPr lang="en"/>
              <a:t>Watson,</a:t>
            </a:r>
          </a:p>
          <a:p>
            <a:pPr lvl="0">
              <a:spcBef>
                <a:spcPts val="0"/>
              </a:spcBef>
              <a:buNone/>
            </a:pPr>
            <a:r>
              <a:rPr lang="en"/>
              <a:t>3. </a:t>
            </a:r>
          </a:p>
          <a:p>
            <a:pPr lvl="0">
              <a:spcBef>
                <a:spcPts val="0"/>
              </a:spcBef>
              <a:buNone/>
            </a:pPr>
            <a:r>
              <a:rPr lang="en"/>
              <a:t>Skynet.</a:t>
            </a:r>
          </a:p>
          <a:p>
            <a:pPr lvl="0">
              <a:spcBef>
                <a:spcPts val="0"/>
              </a:spcBef>
              <a:buNone/>
            </a:pPr>
            <a:r>
              <a:rPr lang="en"/>
              <a:t>Matrix.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sz="1050">
                <a:solidFill>
                  <a:srgbClr val="222222"/>
                </a:solidFill>
                <a:highlight>
                  <a:srgbClr val="FFFFFF"/>
                </a:highlight>
              </a:rPr>
              <a:t>Allen -turning,  father of theoretical computer science </a:t>
            </a:r>
          </a:p>
          <a:p>
            <a:pPr lvl="0">
              <a:spcBef>
                <a:spcPts val="0"/>
              </a:spcBef>
              <a:buNone/>
            </a:pPr>
            <a:r>
              <a:rPr lang="en"/>
              <a:t>The Turing test: If the machine si indistinguishable from an intelligent human, then the machine can think. </a:t>
            </a:r>
          </a:p>
          <a:p>
            <a:pPr lvl="0">
              <a:spcBef>
                <a:spcPts val="0"/>
              </a:spcBef>
              <a:buNone/>
            </a:pPr>
            <a:r>
              <a:rPr lang="en"/>
              <a:t>Edwards Feigenbaum machine to be able to pass as an expert on particular subject</a:t>
            </a:r>
          </a:p>
          <a:p>
            <a:pPr lvl="0">
              <a:spcBef>
                <a:spcPts val="0"/>
              </a:spcBef>
              <a:buNone/>
            </a:pPr>
            <a:r>
              <a:rPr lang="en"/>
              <a:t>McCarthy first proposed the term in his conference. </a:t>
            </a:r>
            <a:r>
              <a:rPr lang="en" sz="1050">
                <a:solidFill>
                  <a:srgbClr val="222222"/>
                </a:solidFill>
                <a:highlight>
                  <a:srgbClr val="FFFFFF"/>
                </a:highlight>
              </a:rPr>
              <a:t> developed the </a:t>
            </a:r>
            <a:r>
              <a:rPr lang="en" sz="1050" u="sng">
                <a:solidFill>
                  <a:srgbClr val="0B0080"/>
                </a:solidFill>
                <a:highlight>
                  <a:srgbClr val="FFFFFF"/>
                </a:highlight>
                <a:hlinkClick r:id="rId2"/>
              </a:rPr>
              <a:t>Lisp</a:t>
            </a:r>
            <a:r>
              <a:rPr lang="en" sz="1050">
                <a:solidFill>
                  <a:srgbClr val="222222"/>
                </a:solidFill>
                <a:highlight>
                  <a:srgbClr val="FFFFFF"/>
                </a:highlight>
              </a:rPr>
              <a:t> programming language family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sz="1050">
                <a:solidFill>
                  <a:srgbClr val="222222"/>
                </a:solidFill>
                <a:highlight>
                  <a:srgbClr val="FFFFFF"/>
                </a:highlight>
              </a:rPr>
              <a:t>an </a:t>
            </a:r>
            <a:r>
              <a:rPr b="1" lang="en" sz="1050">
                <a:solidFill>
                  <a:srgbClr val="222222"/>
                </a:solidFill>
                <a:highlight>
                  <a:srgbClr val="FFFFFF"/>
                </a:highlight>
              </a:rPr>
              <a:t>expert system</a:t>
            </a:r>
            <a:r>
              <a:rPr lang="en" sz="1050">
                <a:solidFill>
                  <a:srgbClr val="222222"/>
                </a:solidFill>
                <a:highlight>
                  <a:srgbClr val="FFFFFF"/>
                </a:highlight>
              </a:rPr>
              <a:t> is a computer system that emulates the decision-making ability of a human expert.</a:t>
            </a:r>
            <a:r>
              <a:rPr baseline="30000" lang="en" sz="1400" u="sng">
                <a:solidFill>
                  <a:srgbClr val="0B0080"/>
                </a:solidFill>
                <a:highlight>
                  <a:srgbClr val="FFFFFF"/>
                </a:highlight>
                <a:hlinkClick r:id="rId2"/>
              </a:rPr>
              <a:t>[1]</a:t>
            </a:r>
            <a:r>
              <a:rPr lang="en" sz="1050">
                <a:solidFill>
                  <a:srgbClr val="222222"/>
                </a:solidFill>
                <a:highlight>
                  <a:srgbClr val="FFFFFF"/>
                </a:highlight>
              </a:rPr>
              <a:t> Expert systems are designed to solve complex problems by reasoning about knowledge, represented mainly as </a:t>
            </a:r>
            <a:r>
              <a:rPr lang="en" sz="1050" u="sng">
                <a:solidFill>
                  <a:srgbClr val="0B0080"/>
                </a:solidFill>
                <a:highlight>
                  <a:srgbClr val="FFFFFF"/>
                </a:highlight>
                <a:hlinkClick r:id="rId3"/>
              </a:rPr>
              <a:t>if–then rule</a:t>
            </a:r>
          </a:p>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Take about current famous AI projects</a:t>
            </a:r>
          </a:p>
          <a:p>
            <a:pPr lvl="0">
              <a:spcBef>
                <a:spcPts val="0"/>
              </a:spcBef>
              <a:buNone/>
            </a:pPr>
            <a:r>
              <a:rPr lang="en"/>
              <a:t>Heavily in game industry </a:t>
            </a:r>
          </a:p>
          <a:p>
            <a:pPr lvl="0">
              <a:spcBef>
                <a:spcPts val="0"/>
              </a:spcBef>
              <a:buNone/>
            </a:pPr>
            <a:r>
              <a:rPr lang="en"/>
              <a:t>Speech recognition- related to NLP</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There are more applicaiton of AI but not going to go over this because of time concern. </a:t>
            </a:r>
          </a:p>
          <a:p>
            <a:pPr lvl="0">
              <a:spcBef>
                <a:spcPts val="0"/>
              </a:spcBef>
              <a:buNone/>
            </a:pPr>
            <a:r>
              <a:rPr lang="en"/>
              <a:t>Robotics use computer vision</a:t>
            </a:r>
          </a:p>
          <a:p>
            <a:pPr lvl="0">
              <a:spcBef>
                <a:spcPts val="0"/>
              </a:spcBef>
              <a:buNone/>
            </a:pPr>
            <a:r>
              <a:rPr lang="en"/>
              <a:t>Factories using automation </a:t>
            </a:r>
          </a:p>
          <a:p>
            <a:pPr lvl="0">
              <a:spcBef>
                <a:spcPts val="0"/>
              </a:spcBef>
              <a:buNone/>
            </a:pPr>
            <a:r>
              <a:rPr lang="en"/>
              <a:t>Some company serve chat bot online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cap="flat" cmpd="sng" w="76200">
            <a:solidFill>
              <a:schemeClr val="lt2"/>
            </a:solidFill>
            <a:prstDash val="solid"/>
            <a:round/>
            <a:headEnd len="med" w="med" type="none"/>
            <a:tailEnd len="med" w="med" type="none"/>
          </a:ln>
        </p:spPr>
      </p:cxnSp>
      <p:cxnSp>
        <p:nvCxnSpPr>
          <p:cNvPr id="11" name="Shape 11"/>
          <p:cNvCxnSpPr/>
          <p:nvPr/>
        </p:nvCxnSpPr>
        <p:spPr>
          <a:xfrm>
            <a:off x="1575034" y="3158251"/>
            <a:ext cx="562200" cy="0"/>
          </a:xfrm>
          <a:prstGeom prst="straightConnector1">
            <a:avLst/>
          </a:prstGeom>
          <a:noFill/>
          <a:ln cap="flat" cmpd="sng" w="76200">
            <a:solidFill>
              <a:schemeClr val="lt2"/>
            </a:solidFill>
            <a:prstDash val="solid"/>
            <a:round/>
            <a:headEnd len="med" w="med" type="none"/>
            <a:tailEnd len="med" w="med" type="none"/>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4" name="Shape 14"/>
            <p:cNvCxnSpPr/>
            <p:nvPr/>
          </p:nvCxnSpPr>
          <p:spPr>
            <a:xfrm rot="10800000">
              <a:off x="1346428" y="1163700"/>
              <a:ext cx="6452100" cy="0"/>
            </a:xfrm>
            <a:prstGeom prst="straightConnector1">
              <a:avLst/>
            </a:prstGeom>
            <a:noFill/>
            <a:ln cap="flat" cmpd="sng" w="9525">
              <a:solidFill>
                <a:schemeClr val="accent3"/>
              </a:solidFill>
              <a:prstDash val="solid"/>
              <a:round/>
              <a:headEnd len="med" w="med" type="none"/>
              <a:tailEnd len="med" w="med" type="none"/>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7" name="Shape 17"/>
            <p:cNvCxnSpPr/>
            <p:nvPr/>
          </p:nvCxnSpPr>
          <p:spPr>
            <a:xfrm>
              <a:off x="1346435" y="3969087"/>
              <a:ext cx="6452100" cy="0"/>
            </a:xfrm>
            <a:prstGeom prst="straightConnector1">
              <a:avLst/>
            </a:prstGeom>
            <a:noFill/>
            <a:ln cap="flat" cmpd="sng" w="9525">
              <a:solidFill>
                <a:schemeClr val="accent3"/>
              </a:solidFill>
              <a:prstDash val="solid"/>
              <a:round/>
              <a:headEnd len="med" w="med" type="none"/>
              <a:tailEnd len="med" w="med" type="none"/>
            </a:ln>
          </p:spPr>
        </p:cxnSp>
      </p:grpSp>
      <p:sp>
        <p:nvSpPr>
          <p:cNvPr id="18" name="Shape 18"/>
          <p:cNvSpPr txBox="1"/>
          <p:nvPr>
            <p:ph type="ctrTitle"/>
          </p:nvPr>
        </p:nvSpPr>
        <p:spPr>
          <a:xfrm>
            <a:off x="1004150" y="1751764"/>
            <a:ext cx="7136700" cy="10224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19" name="Shape 19"/>
          <p:cNvSpPr txBox="1"/>
          <p:nvPr>
            <p:ph idx="1" type="subTitle"/>
          </p:nvPr>
        </p:nvSpPr>
        <p:spPr>
          <a:xfrm>
            <a:off x="2137225" y="2850039"/>
            <a:ext cx="48705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5"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7" name="Shape 57"/>
          <p:cNvSpPr txBox="1"/>
          <p:nvPr>
            <p:ph type="title"/>
          </p:nvPr>
        </p:nvSpPr>
        <p:spPr>
          <a:xfrm>
            <a:off x="311700" y="1304850"/>
            <a:ext cx="8520600" cy="1538400"/>
          </a:xfrm>
          <a:prstGeom prst="rect">
            <a:avLst/>
          </a:prstGeom>
        </p:spPr>
        <p:txBody>
          <a:bodyPr anchorCtr="0" anchor="ctr" bIns="91425" lIns="91425" rIns="91425" tIns="91425"/>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p:txBody>
      </p:sp>
      <p:sp>
        <p:nvSpPr>
          <p:cNvPr id="58" name="Shape 58"/>
          <p:cNvSpPr txBox="1"/>
          <p:nvPr>
            <p:ph idx="1" type="body"/>
          </p:nvPr>
        </p:nvSpPr>
        <p:spPr>
          <a:xfrm>
            <a:off x="311700" y="2995650"/>
            <a:ext cx="85206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9" name="Shape 5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0" name="Shape 60"/>
        <p:cNvGrpSpPr/>
        <p:nvPr/>
      </p:nvGrpSpPr>
      <p:grpSpPr>
        <a:xfrm>
          <a:off x="0" y="0"/>
          <a:ext cx="0" cy="0"/>
          <a:chOff x="0" y="0"/>
          <a:chExt cx="0" cy="0"/>
        </a:xfrm>
      </p:grpSpPr>
      <p:sp>
        <p:nvSpPr>
          <p:cNvPr id="61" name="Shape 6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1">
    <p:bg>
      <p:bgPr>
        <a:solidFill>
          <a:srgbClr val="FFFFFF"/>
        </a:solidFill>
      </p:bgPr>
    </p:bg>
    <p:spTree>
      <p:nvGrpSpPr>
        <p:cNvPr id="62" name="Shape 62"/>
        <p:cNvGrpSpPr/>
        <p:nvPr/>
      </p:nvGrpSpPr>
      <p:grpSpPr>
        <a:xfrm>
          <a:off x="0" y="0"/>
          <a:ext cx="0" cy="0"/>
          <a:chOff x="0" y="0"/>
          <a:chExt cx="0" cy="0"/>
        </a:xfrm>
      </p:grpSpPr>
      <p:sp>
        <p:nvSpPr>
          <p:cNvPr id="63" name="Shape 63"/>
          <p:cNvSpPr/>
          <p:nvPr/>
        </p:nvSpPr>
        <p:spPr>
          <a:xfrm>
            <a:off x="0" y="0"/>
            <a:ext cx="9144000" cy="5143500"/>
          </a:xfrm>
          <a:prstGeom prst="rect">
            <a:avLst/>
          </a:prstGeom>
          <a:solidFill>
            <a:srgbClr val="0D47A1"/>
          </a:solidFill>
          <a:ln>
            <a:noFill/>
          </a:ln>
        </p:spPr>
        <p:txBody>
          <a:bodyPr anchorCtr="0" anchor="ctr" bIns="91425" lIns="91425" rIns="91425" tIns="91425">
            <a:noAutofit/>
          </a:bodyPr>
          <a:lstStyle/>
          <a:p>
            <a:pPr lvl="0">
              <a:spcBef>
                <a:spcPts val="0"/>
              </a:spcBef>
              <a:buNone/>
            </a:pPr>
            <a:r>
              <a:t/>
            </a:r>
            <a:endParaRPr/>
          </a:p>
        </p:txBody>
      </p:sp>
      <p:sp>
        <p:nvSpPr>
          <p:cNvPr id="64" name="Shape 64"/>
          <p:cNvSpPr txBox="1"/>
          <p:nvPr>
            <p:ph idx="12" type="sldNum"/>
          </p:nvPr>
        </p:nvSpPr>
        <p:spPr>
          <a:xfrm>
            <a:off x="8472457" y="4663216"/>
            <a:ext cx="548700" cy="393600"/>
          </a:xfrm>
          <a:prstGeom prst="rect">
            <a:avLst/>
          </a:prstGeom>
          <a:noFill/>
        </p:spPr>
        <p:txBody>
          <a:bodyPr anchorCtr="0" anchor="ctr" bIns="91425" lIns="91425" rIns="91425" tIns="91425">
            <a:noAutofit/>
          </a:bodyPr>
          <a:lstStyle/>
          <a:p>
            <a:pPr lvl="0" algn="r">
              <a:lnSpc>
                <a:spcPct val="100000"/>
              </a:lnSpc>
              <a:spcBef>
                <a:spcPts val="0"/>
              </a:spcBef>
              <a:spcAft>
                <a:spcPts val="0"/>
              </a:spcAft>
              <a:buNone/>
            </a:pPr>
            <a:fld id="{00000000-1234-1234-1234-123412341234}" type="slidenum">
              <a:rPr lang="en" sz="1000">
                <a:solidFill>
                  <a:srgbClr val="FFFFFF"/>
                </a:solidFill>
              </a:rPr>
              <a:t>‹#›</a:t>
            </a:fld>
          </a:p>
        </p:txBody>
      </p:sp>
      <p:sp>
        <p:nvSpPr>
          <p:cNvPr id="65" name="Shape 65"/>
          <p:cNvSpPr txBox="1"/>
          <p:nvPr>
            <p:ph idx="1" type="subTitle"/>
          </p:nvPr>
        </p:nvSpPr>
        <p:spPr>
          <a:xfrm>
            <a:off x="589350" y="2642400"/>
            <a:ext cx="6883800" cy="550200"/>
          </a:xfrm>
          <a:prstGeom prst="rect">
            <a:avLst/>
          </a:prstGeom>
          <a:noFill/>
        </p:spPr>
        <p:txBody>
          <a:bodyPr anchorCtr="0" anchor="t" bIns="91425" lIns="91425" rIns="91425" tIns="91425"/>
          <a:lstStyle>
            <a:lvl1pPr lvl="0" algn="l">
              <a:lnSpc>
                <a:spcPct val="100000"/>
              </a:lnSpc>
              <a:spcBef>
                <a:spcPts val="0"/>
              </a:spcBef>
              <a:spcAft>
                <a:spcPts val="0"/>
              </a:spcAft>
              <a:buClr>
                <a:srgbClr val="FFFFFF"/>
              </a:buClr>
              <a:buSzPct val="100000"/>
              <a:buNone/>
              <a:defRPr sz="2000">
                <a:solidFill>
                  <a:srgbClr val="FFFFFF"/>
                </a:solidFill>
                <a:latin typeface="Economica"/>
                <a:ea typeface="Economica"/>
                <a:cs typeface="Economica"/>
                <a:sym typeface="Economica"/>
              </a:defRPr>
            </a:lvl1pPr>
            <a:lvl2pPr lvl="1" algn="l">
              <a:lnSpc>
                <a:spcPct val="100000"/>
              </a:lnSpc>
              <a:spcBef>
                <a:spcPts val="0"/>
              </a:spcBef>
              <a:spcAft>
                <a:spcPts val="0"/>
              </a:spcAft>
              <a:buClr>
                <a:srgbClr val="FFFFFF"/>
              </a:buClr>
              <a:buSzPct val="100000"/>
              <a:buNone/>
              <a:defRPr sz="2000">
                <a:solidFill>
                  <a:srgbClr val="FFFFFF"/>
                </a:solidFill>
                <a:latin typeface="Economica"/>
                <a:ea typeface="Economica"/>
                <a:cs typeface="Economica"/>
                <a:sym typeface="Economica"/>
              </a:defRPr>
            </a:lvl2pPr>
            <a:lvl3pPr lvl="2" algn="l">
              <a:lnSpc>
                <a:spcPct val="100000"/>
              </a:lnSpc>
              <a:spcBef>
                <a:spcPts val="0"/>
              </a:spcBef>
              <a:spcAft>
                <a:spcPts val="0"/>
              </a:spcAft>
              <a:buClr>
                <a:srgbClr val="FFFFFF"/>
              </a:buClr>
              <a:buSzPct val="100000"/>
              <a:buNone/>
              <a:defRPr sz="2000">
                <a:solidFill>
                  <a:srgbClr val="FFFFFF"/>
                </a:solidFill>
                <a:latin typeface="Economica"/>
                <a:ea typeface="Economica"/>
                <a:cs typeface="Economica"/>
                <a:sym typeface="Economica"/>
              </a:defRPr>
            </a:lvl3pPr>
            <a:lvl4pPr lvl="3" algn="l">
              <a:lnSpc>
                <a:spcPct val="100000"/>
              </a:lnSpc>
              <a:spcBef>
                <a:spcPts val="0"/>
              </a:spcBef>
              <a:spcAft>
                <a:spcPts val="0"/>
              </a:spcAft>
              <a:buClr>
                <a:srgbClr val="FFFFFF"/>
              </a:buClr>
              <a:buSzPct val="100000"/>
              <a:buNone/>
              <a:defRPr sz="2000">
                <a:solidFill>
                  <a:srgbClr val="FFFFFF"/>
                </a:solidFill>
                <a:latin typeface="Economica"/>
                <a:ea typeface="Economica"/>
                <a:cs typeface="Economica"/>
                <a:sym typeface="Economica"/>
              </a:defRPr>
            </a:lvl4pPr>
            <a:lvl5pPr lvl="4" algn="l">
              <a:lnSpc>
                <a:spcPct val="100000"/>
              </a:lnSpc>
              <a:spcBef>
                <a:spcPts val="0"/>
              </a:spcBef>
              <a:spcAft>
                <a:spcPts val="0"/>
              </a:spcAft>
              <a:buClr>
                <a:srgbClr val="FFFFFF"/>
              </a:buClr>
              <a:buSzPct val="100000"/>
              <a:buNone/>
              <a:defRPr sz="2000">
                <a:solidFill>
                  <a:srgbClr val="FFFFFF"/>
                </a:solidFill>
                <a:latin typeface="Economica"/>
                <a:ea typeface="Economica"/>
                <a:cs typeface="Economica"/>
                <a:sym typeface="Economica"/>
              </a:defRPr>
            </a:lvl5pPr>
            <a:lvl6pPr lvl="5" algn="l">
              <a:lnSpc>
                <a:spcPct val="100000"/>
              </a:lnSpc>
              <a:spcBef>
                <a:spcPts val="0"/>
              </a:spcBef>
              <a:spcAft>
                <a:spcPts val="0"/>
              </a:spcAft>
              <a:buClr>
                <a:srgbClr val="FFFFFF"/>
              </a:buClr>
              <a:buSzPct val="100000"/>
              <a:buNone/>
              <a:defRPr sz="2000">
                <a:solidFill>
                  <a:srgbClr val="FFFFFF"/>
                </a:solidFill>
                <a:latin typeface="Economica"/>
                <a:ea typeface="Economica"/>
                <a:cs typeface="Economica"/>
                <a:sym typeface="Economica"/>
              </a:defRPr>
            </a:lvl6pPr>
            <a:lvl7pPr lvl="6" algn="l">
              <a:lnSpc>
                <a:spcPct val="100000"/>
              </a:lnSpc>
              <a:spcBef>
                <a:spcPts val="0"/>
              </a:spcBef>
              <a:spcAft>
                <a:spcPts val="0"/>
              </a:spcAft>
              <a:buClr>
                <a:srgbClr val="FFFFFF"/>
              </a:buClr>
              <a:buSzPct val="100000"/>
              <a:buNone/>
              <a:defRPr sz="2000">
                <a:solidFill>
                  <a:srgbClr val="FFFFFF"/>
                </a:solidFill>
                <a:latin typeface="Economica"/>
                <a:ea typeface="Economica"/>
                <a:cs typeface="Economica"/>
                <a:sym typeface="Economica"/>
              </a:defRPr>
            </a:lvl7pPr>
            <a:lvl8pPr lvl="7" algn="l">
              <a:lnSpc>
                <a:spcPct val="100000"/>
              </a:lnSpc>
              <a:spcBef>
                <a:spcPts val="0"/>
              </a:spcBef>
              <a:spcAft>
                <a:spcPts val="0"/>
              </a:spcAft>
              <a:buClr>
                <a:srgbClr val="FFFFFF"/>
              </a:buClr>
              <a:buSzPct val="100000"/>
              <a:buNone/>
              <a:defRPr sz="2000">
                <a:solidFill>
                  <a:srgbClr val="FFFFFF"/>
                </a:solidFill>
                <a:latin typeface="Economica"/>
                <a:ea typeface="Economica"/>
                <a:cs typeface="Economica"/>
                <a:sym typeface="Economica"/>
              </a:defRPr>
            </a:lvl8pPr>
            <a:lvl9pPr lvl="8" algn="l">
              <a:lnSpc>
                <a:spcPct val="100000"/>
              </a:lnSpc>
              <a:spcBef>
                <a:spcPts val="0"/>
              </a:spcBef>
              <a:spcAft>
                <a:spcPts val="0"/>
              </a:spcAft>
              <a:buClr>
                <a:srgbClr val="FFFFFF"/>
              </a:buClr>
              <a:buSzPct val="100000"/>
              <a:buNone/>
              <a:defRPr sz="2000">
                <a:solidFill>
                  <a:srgbClr val="FFFFFF"/>
                </a:solidFill>
                <a:latin typeface="Economica"/>
                <a:ea typeface="Economica"/>
                <a:cs typeface="Economica"/>
                <a:sym typeface="Economica"/>
              </a:defRPr>
            </a:lvl9pPr>
          </a:lstStyle>
          <a:p/>
        </p:txBody>
      </p:sp>
      <p:sp>
        <p:nvSpPr>
          <p:cNvPr id="66" name="Shape 66"/>
          <p:cNvSpPr txBox="1"/>
          <p:nvPr>
            <p:ph type="ctrTitle"/>
          </p:nvPr>
        </p:nvSpPr>
        <p:spPr>
          <a:xfrm>
            <a:off x="589350" y="843375"/>
            <a:ext cx="6883800" cy="1658100"/>
          </a:xfrm>
          <a:prstGeom prst="rect">
            <a:avLst/>
          </a:prstGeom>
          <a:noFill/>
        </p:spPr>
        <p:txBody>
          <a:bodyPr anchorCtr="0" anchor="b" bIns="91425" lIns="91425" rIns="91425" tIns="91425"/>
          <a:lstStyle>
            <a:lvl1pPr lvl="0" algn="l">
              <a:lnSpc>
                <a:spcPct val="100000"/>
              </a:lnSpc>
              <a:spcBef>
                <a:spcPts val="0"/>
              </a:spcBef>
              <a:spcAft>
                <a:spcPts val="0"/>
              </a:spcAft>
              <a:buClr>
                <a:srgbClr val="FFFFFF"/>
              </a:buClr>
              <a:buSzPct val="100000"/>
              <a:buNone/>
              <a:defRPr sz="4200">
                <a:solidFill>
                  <a:srgbClr val="FFFFFF"/>
                </a:solidFill>
              </a:defRPr>
            </a:lvl1pPr>
            <a:lvl2pPr lvl="1" algn="l">
              <a:lnSpc>
                <a:spcPct val="100000"/>
              </a:lnSpc>
              <a:spcBef>
                <a:spcPts val="0"/>
              </a:spcBef>
              <a:spcAft>
                <a:spcPts val="0"/>
              </a:spcAft>
              <a:buClr>
                <a:srgbClr val="FFFFFF"/>
              </a:buClr>
              <a:buSzPct val="100000"/>
              <a:buNone/>
              <a:defRPr sz="4200">
                <a:solidFill>
                  <a:srgbClr val="FFFFFF"/>
                </a:solidFill>
              </a:defRPr>
            </a:lvl2pPr>
            <a:lvl3pPr lvl="2" algn="l">
              <a:lnSpc>
                <a:spcPct val="100000"/>
              </a:lnSpc>
              <a:spcBef>
                <a:spcPts val="0"/>
              </a:spcBef>
              <a:spcAft>
                <a:spcPts val="0"/>
              </a:spcAft>
              <a:buClr>
                <a:srgbClr val="FFFFFF"/>
              </a:buClr>
              <a:buSzPct val="100000"/>
              <a:buNone/>
              <a:defRPr sz="4200">
                <a:solidFill>
                  <a:srgbClr val="FFFFFF"/>
                </a:solidFill>
              </a:defRPr>
            </a:lvl3pPr>
            <a:lvl4pPr lvl="3" algn="l">
              <a:lnSpc>
                <a:spcPct val="100000"/>
              </a:lnSpc>
              <a:spcBef>
                <a:spcPts val="0"/>
              </a:spcBef>
              <a:spcAft>
                <a:spcPts val="0"/>
              </a:spcAft>
              <a:buClr>
                <a:srgbClr val="FFFFFF"/>
              </a:buClr>
              <a:buSzPct val="100000"/>
              <a:buNone/>
              <a:defRPr sz="4200">
                <a:solidFill>
                  <a:srgbClr val="FFFFFF"/>
                </a:solidFill>
              </a:defRPr>
            </a:lvl4pPr>
            <a:lvl5pPr lvl="4" algn="l">
              <a:lnSpc>
                <a:spcPct val="100000"/>
              </a:lnSpc>
              <a:spcBef>
                <a:spcPts val="0"/>
              </a:spcBef>
              <a:spcAft>
                <a:spcPts val="0"/>
              </a:spcAft>
              <a:buClr>
                <a:srgbClr val="FFFFFF"/>
              </a:buClr>
              <a:buSzPct val="100000"/>
              <a:buNone/>
              <a:defRPr sz="4200">
                <a:solidFill>
                  <a:srgbClr val="FFFFFF"/>
                </a:solidFill>
              </a:defRPr>
            </a:lvl5pPr>
            <a:lvl6pPr lvl="5" algn="l">
              <a:lnSpc>
                <a:spcPct val="100000"/>
              </a:lnSpc>
              <a:spcBef>
                <a:spcPts val="0"/>
              </a:spcBef>
              <a:spcAft>
                <a:spcPts val="0"/>
              </a:spcAft>
              <a:buClr>
                <a:srgbClr val="FFFFFF"/>
              </a:buClr>
              <a:buSzPct val="100000"/>
              <a:buNone/>
              <a:defRPr sz="4200">
                <a:solidFill>
                  <a:srgbClr val="FFFFFF"/>
                </a:solidFill>
              </a:defRPr>
            </a:lvl6pPr>
            <a:lvl7pPr lvl="6" algn="l">
              <a:lnSpc>
                <a:spcPct val="100000"/>
              </a:lnSpc>
              <a:spcBef>
                <a:spcPts val="0"/>
              </a:spcBef>
              <a:spcAft>
                <a:spcPts val="0"/>
              </a:spcAft>
              <a:buClr>
                <a:srgbClr val="FFFFFF"/>
              </a:buClr>
              <a:buSzPct val="100000"/>
              <a:buNone/>
              <a:defRPr sz="4200">
                <a:solidFill>
                  <a:srgbClr val="FFFFFF"/>
                </a:solidFill>
              </a:defRPr>
            </a:lvl7pPr>
            <a:lvl8pPr lvl="7" algn="l">
              <a:lnSpc>
                <a:spcPct val="100000"/>
              </a:lnSpc>
              <a:spcBef>
                <a:spcPts val="0"/>
              </a:spcBef>
              <a:spcAft>
                <a:spcPts val="0"/>
              </a:spcAft>
              <a:buClr>
                <a:srgbClr val="FFFFFF"/>
              </a:buClr>
              <a:buSzPct val="100000"/>
              <a:buNone/>
              <a:defRPr sz="4200">
                <a:solidFill>
                  <a:srgbClr val="FFFFFF"/>
                </a:solidFill>
              </a:defRPr>
            </a:lvl8pPr>
            <a:lvl9pPr lvl="8" algn="l">
              <a:lnSpc>
                <a:spcPct val="100000"/>
              </a:lnSpc>
              <a:spcBef>
                <a:spcPts val="0"/>
              </a:spcBef>
              <a:spcAft>
                <a:spcPts val="0"/>
              </a:spcAft>
              <a:buClr>
                <a:srgbClr val="FFFFFF"/>
              </a:buClr>
              <a:buSzPct val="100000"/>
              <a:buNone/>
              <a:defRPr sz="4200">
                <a:solidFill>
                  <a:srgbClr val="FFFFFF"/>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3" name="Shape 23"/>
          <p:cNvSpPr txBox="1"/>
          <p:nvPr>
            <p:ph type="title"/>
          </p:nvPr>
        </p:nvSpPr>
        <p:spPr>
          <a:xfrm>
            <a:off x="311700" y="814800"/>
            <a:ext cx="8571300" cy="942000"/>
          </a:xfrm>
          <a:prstGeom prst="rect">
            <a:avLst/>
          </a:prstGeom>
        </p:spPr>
        <p:txBody>
          <a:bodyPr anchorCtr="0" anchor="ctr"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5"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7" name="Shape 27"/>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11700" y="1266325"/>
            <a:ext cx="8520600" cy="330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9" name="Shape 2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0" name="Shape 30"/>
        <p:cNvGrpSpPr/>
        <p:nvPr/>
      </p:nvGrpSpPr>
      <p:grpSpPr>
        <a:xfrm>
          <a:off x="0" y="0"/>
          <a:ext cx="0" cy="0"/>
          <a:chOff x="0" y="0"/>
          <a:chExt cx="0" cy="0"/>
        </a:xfrm>
      </p:grpSpPr>
      <p:sp>
        <p:nvSpPr>
          <p:cNvPr id="31" name="Shape 31"/>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2" name="Shape 32"/>
          <p:cNvSpPr txBox="1"/>
          <p:nvPr>
            <p:ph idx="1" type="body"/>
          </p:nvPr>
        </p:nvSpPr>
        <p:spPr>
          <a:xfrm>
            <a:off x="311700" y="1266175"/>
            <a:ext cx="3999900" cy="33027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3" name="Shape 33"/>
          <p:cNvSpPr txBox="1"/>
          <p:nvPr>
            <p:ph idx="2" type="body"/>
          </p:nvPr>
        </p:nvSpPr>
        <p:spPr>
          <a:xfrm>
            <a:off x="4832400" y="1266175"/>
            <a:ext cx="3999900" cy="33027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5" name="Shape 35"/>
        <p:cNvGrpSpPr/>
        <p:nvPr/>
      </p:nvGrpSpPr>
      <p:grpSpPr>
        <a:xfrm>
          <a:off x="0" y="0"/>
          <a:ext cx="0" cy="0"/>
          <a:chOff x="0" y="0"/>
          <a:chExt cx="0" cy="0"/>
        </a:xfrm>
      </p:grpSpPr>
      <p:sp>
        <p:nvSpPr>
          <p:cNvPr id="36" name="Shape 36"/>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8" name="Shape 38"/>
        <p:cNvGrpSpPr/>
        <p:nvPr/>
      </p:nvGrpSpPr>
      <p:grpSpPr>
        <a:xfrm>
          <a:off x="0" y="0"/>
          <a:ext cx="0" cy="0"/>
          <a:chOff x="0" y="0"/>
          <a:chExt cx="0" cy="0"/>
        </a:xfrm>
      </p:grpSpPr>
      <p:sp>
        <p:nvSpPr>
          <p:cNvPr id="39" name="Shape 3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0" name="Shape 4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42" name="Shape 42"/>
        <p:cNvGrpSpPr/>
        <p:nvPr/>
      </p:nvGrpSpPr>
      <p:grpSpPr>
        <a:xfrm>
          <a:off x="0" y="0"/>
          <a:ext cx="0" cy="0"/>
          <a:chOff x="0" y="0"/>
          <a:chExt cx="0" cy="0"/>
        </a:xfrm>
      </p:grpSpPr>
      <p:sp>
        <p:nvSpPr>
          <p:cNvPr id="43" name="Shape 43"/>
          <p:cNvSpPr txBox="1"/>
          <p:nvPr>
            <p:ph type="title"/>
          </p:nvPr>
        </p:nvSpPr>
        <p:spPr>
          <a:xfrm>
            <a:off x="490250" y="526350"/>
            <a:ext cx="5613600" cy="4090800"/>
          </a:xfrm>
          <a:prstGeom prst="rect">
            <a:avLst/>
          </a:prstGeom>
        </p:spPr>
        <p:txBody>
          <a:bodyPr anchorCtr="0" anchor="ctr" bIns="91425" lIns="91425" rIns="91425" tIns="91425"/>
          <a:lstStyle>
            <a:lvl1pPr lvl="0">
              <a:spcBef>
                <a:spcPts val="0"/>
              </a:spcBef>
              <a:buClr>
                <a:schemeClr val="dk2"/>
              </a:buClr>
              <a:buSzPct val="100000"/>
              <a:defRPr b="0" sz="5400">
                <a:solidFill>
                  <a:schemeClr val="dk2"/>
                </a:solidFill>
              </a:defRPr>
            </a:lvl1pPr>
            <a:lvl2pPr lvl="1">
              <a:spcBef>
                <a:spcPts val="0"/>
              </a:spcBef>
              <a:buClr>
                <a:schemeClr val="dk2"/>
              </a:buClr>
              <a:buSzPct val="100000"/>
              <a:defRPr b="0" sz="5400">
                <a:solidFill>
                  <a:schemeClr val="dk2"/>
                </a:solidFill>
              </a:defRPr>
            </a:lvl2pPr>
            <a:lvl3pPr lvl="2">
              <a:spcBef>
                <a:spcPts val="0"/>
              </a:spcBef>
              <a:buClr>
                <a:schemeClr val="dk2"/>
              </a:buClr>
              <a:buSzPct val="100000"/>
              <a:defRPr b="0" sz="5400">
                <a:solidFill>
                  <a:schemeClr val="dk2"/>
                </a:solidFill>
              </a:defRPr>
            </a:lvl3pPr>
            <a:lvl4pPr lvl="3">
              <a:spcBef>
                <a:spcPts val="0"/>
              </a:spcBef>
              <a:buClr>
                <a:schemeClr val="dk2"/>
              </a:buClr>
              <a:buSzPct val="100000"/>
              <a:defRPr b="0" sz="5400">
                <a:solidFill>
                  <a:schemeClr val="dk2"/>
                </a:solidFill>
              </a:defRPr>
            </a:lvl4pPr>
            <a:lvl5pPr lvl="4">
              <a:spcBef>
                <a:spcPts val="0"/>
              </a:spcBef>
              <a:buClr>
                <a:schemeClr val="dk2"/>
              </a:buClr>
              <a:buSzPct val="100000"/>
              <a:defRPr b="0" sz="5400">
                <a:solidFill>
                  <a:schemeClr val="dk2"/>
                </a:solidFill>
              </a:defRPr>
            </a:lvl5pPr>
            <a:lvl6pPr lvl="5">
              <a:spcBef>
                <a:spcPts val="0"/>
              </a:spcBef>
              <a:buClr>
                <a:schemeClr val="dk2"/>
              </a:buClr>
              <a:buSzPct val="100000"/>
              <a:defRPr b="0" sz="5400">
                <a:solidFill>
                  <a:schemeClr val="dk2"/>
                </a:solidFill>
              </a:defRPr>
            </a:lvl6pPr>
            <a:lvl7pPr lvl="6">
              <a:spcBef>
                <a:spcPts val="0"/>
              </a:spcBef>
              <a:buClr>
                <a:schemeClr val="dk2"/>
              </a:buClr>
              <a:buSzPct val="100000"/>
              <a:defRPr b="0" sz="5400">
                <a:solidFill>
                  <a:schemeClr val="dk2"/>
                </a:solidFill>
              </a:defRPr>
            </a:lvl7pPr>
            <a:lvl8pPr lvl="7">
              <a:spcBef>
                <a:spcPts val="0"/>
              </a:spcBef>
              <a:buClr>
                <a:schemeClr val="dk2"/>
              </a:buClr>
              <a:buSzPct val="100000"/>
              <a:defRPr b="0" sz="5400">
                <a:solidFill>
                  <a:schemeClr val="dk2"/>
                </a:solidFill>
              </a:defRPr>
            </a:lvl8pPr>
            <a:lvl9pPr lvl="8">
              <a:spcBef>
                <a:spcPts val="0"/>
              </a:spcBef>
              <a:buClr>
                <a:schemeClr val="dk2"/>
              </a:buClr>
              <a:buSzPct val="100000"/>
              <a:defRPr b="0" sz="5400">
                <a:solidFill>
                  <a:schemeClr val="dk2"/>
                </a:solidFill>
              </a:defRPr>
            </a:lvl9pPr>
          </a:lstStyle>
          <a:p/>
        </p:txBody>
      </p:sp>
      <p:sp>
        <p:nvSpPr>
          <p:cNvPr id="44" name="Shape 4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5"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cxnSp>
        <p:nvCxnSpPr>
          <p:cNvPr id="47" name="Shape 47"/>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8" name="Shape 48"/>
          <p:cNvSpPr txBox="1"/>
          <p:nvPr>
            <p:ph type="title"/>
          </p:nvPr>
        </p:nvSpPr>
        <p:spPr>
          <a:xfrm>
            <a:off x="265500" y="1039675"/>
            <a:ext cx="4045200" cy="16758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9" name="Shape 49"/>
          <p:cNvSpPr txBox="1"/>
          <p:nvPr>
            <p:ph idx="1" type="subTitle"/>
          </p:nvPr>
        </p:nvSpPr>
        <p:spPr>
          <a:xfrm>
            <a:off x="265500" y="27268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2" name="Shape 52"/>
        <p:cNvGrpSpPr/>
        <p:nvPr/>
      </p:nvGrpSpPr>
      <p:grpSpPr>
        <a:xfrm>
          <a:off x="0" y="0"/>
          <a:ext cx="0" cy="0"/>
          <a:chOff x="0" y="0"/>
          <a:chExt cx="0" cy="0"/>
        </a:xfrm>
      </p:grpSpPr>
      <p:sp>
        <p:nvSpPr>
          <p:cNvPr id="53" name="Shape 53"/>
          <p:cNvSpPr txBox="1"/>
          <p:nvPr>
            <p:ph idx="1" type="body"/>
          </p:nvPr>
        </p:nvSpPr>
        <p:spPr>
          <a:xfrm>
            <a:off x="311700" y="4230725"/>
            <a:ext cx="5998800" cy="598800"/>
          </a:xfrm>
          <a:prstGeom prst="rect">
            <a:avLst/>
          </a:prstGeom>
        </p:spPr>
        <p:txBody>
          <a:bodyPr anchorCtr="0" anchor="ctr" bIns="91425" lIns="91425" rIns="91425" tIns="91425"/>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p:txBody>
      </p:sp>
      <p:sp>
        <p:nvSpPr>
          <p:cNvPr id="54" name="Shape 5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707400"/>
          </a:xfrm>
          <a:prstGeom prst="rect">
            <a:avLst/>
          </a:prstGeom>
          <a:noFill/>
          <a:ln>
            <a:noFill/>
          </a:ln>
        </p:spPr>
        <p:txBody>
          <a:bodyPr anchorCtr="0" anchor="t" bIns="91425" lIns="91425" rIns="91425" tIns="91425"/>
          <a:lstStyle>
            <a:lvl1pPr lvl="0">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Shape 7"/>
          <p:cNvSpPr txBox="1"/>
          <p:nvPr>
            <p:ph idx="1" type="body"/>
          </p:nvPr>
        </p:nvSpPr>
        <p:spPr>
          <a:xfrm>
            <a:off x="311700" y="1266325"/>
            <a:ext cx="8520600" cy="33027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0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0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0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www.mitsuku.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alternativemindsets.co.uk/different-types-artificial-intelligence/" TargetMode="External"/><Relationship Id="rId4" Type="http://schemas.openxmlformats.org/officeDocument/2006/relationships/hyperlink" Target="http://www-formal.stanford.edu/jmc/whatisai/" TargetMode="External"/><Relationship Id="rId5" Type="http://schemas.openxmlformats.org/officeDocument/2006/relationships/hyperlink" Target="http://courses.cs.washington.edu/courses/csep590/06au/projects/history-ai.pdf" TargetMode="External"/><Relationship Id="rId6" Type="http://schemas.openxmlformats.org/officeDocument/2006/relationships/hyperlink" Target="https://en.wikipedia.org/wiki/Artificial_intelligence#Approaches" TargetMode="External"/><Relationship Id="rId7" Type="http://schemas.openxmlformats.org/officeDocument/2006/relationships/hyperlink" Target="http://whatis.techtarget.com/definition/machine-learning" TargetMode="External"/><Relationship Id="rId8" Type="http://schemas.openxmlformats.org/officeDocument/2006/relationships/hyperlink" Target="https://en.wikipedia.org/wiki/Expert_syste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0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sp>
        <p:nvSpPr>
          <p:cNvPr id="71" name="Shape 71"/>
          <p:cNvSpPr txBox="1"/>
          <p:nvPr>
            <p:ph idx="1" type="subTitle"/>
          </p:nvPr>
        </p:nvSpPr>
        <p:spPr>
          <a:xfrm>
            <a:off x="589350" y="2642400"/>
            <a:ext cx="6883800" cy="550200"/>
          </a:xfrm>
          <a:prstGeom prst="rect">
            <a:avLst/>
          </a:prstGeom>
        </p:spPr>
        <p:txBody>
          <a:bodyPr anchorCtr="0" anchor="t" bIns="91425" lIns="91425" rIns="91425" tIns="91425">
            <a:noAutofit/>
          </a:bodyPr>
          <a:lstStyle/>
          <a:p>
            <a:pPr lvl="0">
              <a:spcBef>
                <a:spcPts val="0"/>
              </a:spcBef>
              <a:buNone/>
            </a:pPr>
            <a:r>
              <a:rPr lang="en"/>
              <a:t>By Chengtao Wang</a:t>
            </a:r>
          </a:p>
        </p:txBody>
      </p:sp>
      <p:sp>
        <p:nvSpPr>
          <p:cNvPr id="72" name="Shape 72"/>
          <p:cNvSpPr txBox="1"/>
          <p:nvPr>
            <p:ph type="ctrTitle"/>
          </p:nvPr>
        </p:nvSpPr>
        <p:spPr>
          <a:xfrm>
            <a:off x="589350" y="843375"/>
            <a:ext cx="6883800" cy="1658100"/>
          </a:xfrm>
          <a:prstGeom prst="rect">
            <a:avLst/>
          </a:prstGeom>
        </p:spPr>
        <p:txBody>
          <a:bodyPr anchorCtr="0" anchor="b" bIns="91425" lIns="91425" rIns="91425" tIns="91425">
            <a:noAutofit/>
          </a:bodyPr>
          <a:lstStyle/>
          <a:p>
            <a:pPr lvl="0">
              <a:spcBef>
                <a:spcPts val="0"/>
              </a:spcBef>
              <a:buNone/>
            </a:pPr>
            <a:r>
              <a:rPr lang="en"/>
              <a:t>AI: Now and the Future</a:t>
            </a:r>
          </a:p>
        </p:txBody>
      </p:sp>
      <p:sp>
        <p:nvSpPr>
          <p:cNvPr id="73" name="Shape 73"/>
          <p:cNvSpPr/>
          <p:nvPr/>
        </p:nvSpPr>
        <p:spPr>
          <a:xfrm>
            <a:off x="0" y="3692274"/>
            <a:ext cx="9144087" cy="1364606"/>
          </a:xfrm>
          <a:custGeom>
            <a:pathLst>
              <a:path extrusionOk="0" h="72779" w="472807">
                <a:moveTo>
                  <a:pt x="0" y="72779"/>
                </a:moveTo>
                <a:lnTo>
                  <a:pt x="27992" y="46314"/>
                </a:lnTo>
                <a:lnTo>
                  <a:pt x="46313" y="57511"/>
                </a:lnTo>
                <a:lnTo>
                  <a:pt x="86520" y="0"/>
                </a:lnTo>
                <a:lnTo>
                  <a:pt x="153700" y="62600"/>
                </a:lnTo>
                <a:lnTo>
                  <a:pt x="172022" y="21885"/>
                </a:lnTo>
                <a:lnTo>
                  <a:pt x="202559" y="44278"/>
                </a:lnTo>
                <a:lnTo>
                  <a:pt x="233095" y="27483"/>
                </a:lnTo>
                <a:lnTo>
                  <a:pt x="265159" y="44278"/>
                </a:lnTo>
                <a:lnTo>
                  <a:pt x="304347" y="20358"/>
                </a:lnTo>
                <a:lnTo>
                  <a:pt x="358804" y="45805"/>
                </a:lnTo>
                <a:lnTo>
                  <a:pt x="387814" y="18322"/>
                </a:lnTo>
                <a:lnTo>
                  <a:pt x="430056" y="49877"/>
                </a:lnTo>
                <a:lnTo>
                  <a:pt x="472807" y="16286"/>
                </a:lnTo>
              </a:path>
            </a:pathLst>
          </a:custGeom>
          <a:noFill/>
          <a:ln cap="flat" cmpd="sng" w="9525">
            <a:solidFill>
              <a:srgbClr val="BCBCBC"/>
            </a:solidFill>
            <a:prstDash val="solid"/>
            <a:round/>
            <a:headEnd len="med" w="med" type="none"/>
            <a:tailEnd len="med" w="med" type="none"/>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Clr>
                <a:schemeClr val="dk1"/>
              </a:buClr>
              <a:buSzPct val="30555"/>
              <a:buFont typeface="Arial"/>
              <a:buNone/>
            </a:pPr>
            <a:r>
              <a:rPr lang="en"/>
              <a:t>Machine Learning</a:t>
            </a:r>
          </a:p>
        </p:txBody>
      </p:sp>
      <p:sp>
        <p:nvSpPr>
          <p:cNvPr id="128" name="Shape 128"/>
          <p:cNvSpPr txBox="1"/>
          <p:nvPr>
            <p:ph idx="1" type="body"/>
          </p:nvPr>
        </p:nvSpPr>
        <p:spPr>
          <a:xfrm>
            <a:off x="311700" y="1266325"/>
            <a:ext cx="6347100" cy="3302700"/>
          </a:xfrm>
          <a:prstGeom prst="rect">
            <a:avLst/>
          </a:prstGeom>
        </p:spPr>
        <p:txBody>
          <a:bodyPr anchorCtr="0" anchor="t" bIns="91425" lIns="91425" rIns="91425" tIns="91425">
            <a:noAutofit/>
          </a:bodyPr>
          <a:lstStyle/>
          <a:p>
            <a:pPr indent="-228600" lvl="0" marL="457200" rtl="0">
              <a:spcBef>
                <a:spcPts val="0"/>
              </a:spcBef>
            </a:pPr>
            <a:r>
              <a:rPr lang="en"/>
              <a:t>Machine Learning is a core sub area of AI system that provides computers with the ability to learn </a:t>
            </a:r>
            <a:r>
              <a:rPr lang="en"/>
              <a:t>without</a:t>
            </a:r>
            <a:r>
              <a:rPr lang="en"/>
              <a:t> </a:t>
            </a:r>
            <a:r>
              <a:rPr lang="en"/>
              <a:t>explicitly</a:t>
            </a:r>
            <a:r>
              <a:rPr lang="en"/>
              <a:t> programing the steps. </a:t>
            </a:r>
          </a:p>
          <a:p>
            <a:pPr indent="-228600" lvl="0" marL="457200" rtl="0">
              <a:spcBef>
                <a:spcPts val="0"/>
              </a:spcBef>
            </a:pPr>
            <a:r>
              <a:rPr lang="en"/>
              <a:t>Recognizes </a:t>
            </a:r>
            <a:r>
              <a:rPr lang="en"/>
              <a:t>pattern</a:t>
            </a:r>
            <a:r>
              <a:rPr lang="en"/>
              <a:t>, and train the algorithms with given input and output. </a:t>
            </a:r>
          </a:p>
          <a:p>
            <a:pPr indent="-228600" lvl="0" marL="457200" rtl="0">
              <a:spcBef>
                <a:spcPts val="0"/>
              </a:spcBef>
            </a:pPr>
            <a:r>
              <a:rPr lang="en"/>
              <a:t>Deep learning- a subfield of machine learning with algorithms structures and function like the brain called Artificial neural network </a:t>
            </a:r>
          </a:p>
          <a:p>
            <a:pPr lvl="0" rtl="0">
              <a:spcBef>
                <a:spcPts val="0"/>
              </a:spcBef>
              <a:buNone/>
            </a:pPr>
            <a:r>
              <a:t/>
            </a:r>
            <a:endParaRPr/>
          </a:p>
        </p:txBody>
      </p:sp>
      <p:pic>
        <p:nvPicPr>
          <p:cNvPr id="129" name="Shape 129"/>
          <p:cNvPicPr preferRelativeResize="0"/>
          <p:nvPr/>
        </p:nvPicPr>
        <p:blipFill>
          <a:blip r:embed="rId3">
            <a:alphaModFix/>
          </a:blip>
          <a:stretch>
            <a:fillRect/>
          </a:stretch>
        </p:blipFill>
        <p:spPr>
          <a:xfrm>
            <a:off x="6526675" y="1214725"/>
            <a:ext cx="2617325" cy="2573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More Machine Learning </a:t>
            </a:r>
          </a:p>
        </p:txBody>
      </p:sp>
      <p:sp>
        <p:nvSpPr>
          <p:cNvPr id="135" name="Shape 135"/>
          <p:cNvSpPr txBox="1"/>
          <p:nvPr>
            <p:ph idx="1" type="body"/>
          </p:nvPr>
        </p:nvSpPr>
        <p:spPr>
          <a:xfrm>
            <a:off x="311700" y="1266325"/>
            <a:ext cx="6430500" cy="3302700"/>
          </a:xfrm>
          <a:prstGeom prst="rect">
            <a:avLst/>
          </a:prstGeom>
        </p:spPr>
        <p:txBody>
          <a:bodyPr anchorCtr="0" anchor="t" bIns="91425" lIns="91425" rIns="91425" tIns="91425">
            <a:noAutofit/>
          </a:bodyPr>
          <a:lstStyle/>
          <a:p>
            <a:pPr indent="-228600" lvl="0" marL="457200" rtl="0">
              <a:spcBef>
                <a:spcPts val="0"/>
              </a:spcBef>
            </a:pPr>
            <a:r>
              <a:rPr lang="en"/>
              <a:t>Easier to learn and use, more performance can be given when large amount of data.</a:t>
            </a:r>
          </a:p>
          <a:p>
            <a:pPr indent="-228600" lvl="0" marL="457200" rtl="0">
              <a:spcBef>
                <a:spcPts val="0"/>
              </a:spcBef>
            </a:pPr>
            <a:r>
              <a:rPr lang="en"/>
              <a:t>Supervised - Give feedback on right on wrong, and adapt to the feedback</a:t>
            </a:r>
          </a:p>
          <a:p>
            <a:pPr indent="-228600" lvl="0" marL="457200" rtl="0">
              <a:spcBef>
                <a:spcPts val="0"/>
              </a:spcBef>
            </a:pPr>
            <a:r>
              <a:rPr lang="en"/>
              <a:t>Unsupervised - Give no feedback, the machine should learn the structure of the data to solve the task. </a:t>
            </a:r>
          </a:p>
          <a:p>
            <a:pPr indent="-228600" lvl="0" marL="457200" rtl="0">
              <a:spcBef>
                <a:spcPts val="0"/>
              </a:spcBef>
            </a:pPr>
            <a:r>
              <a:rPr lang="en"/>
              <a:t>Reinforcement - Isn’t giving feedback, only receive feedback if it achieve the goal. </a:t>
            </a:r>
          </a:p>
          <a:p>
            <a:pPr lvl="0" rtl="0">
              <a:spcBef>
                <a:spcPts val="0"/>
              </a:spcBef>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pic>
        <p:nvPicPr>
          <p:cNvPr id="140" name="Shape 140"/>
          <p:cNvPicPr preferRelativeResize="0"/>
          <p:nvPr/>
        </p:nvPicPr>
        <p:blipFill>
          <a:blip r:embed="rId3">
            <a:alphaModFix/>
          </a:blip>
          <a:stretch>
            <a:fillRect/>
          </a:stretch>
        </p:blipFill>
        <p:spPr>
          <a:xfrm>
            <a:off x="0" y="724200"/>
            <a:ext cx="5154000" cy="3178400"/>
          </a:xfrm>
          <a:prstGeom prst="rect">
            <a:avLst/>
          </a:prstGeom>
          <a:noFill/>
          <a:ln>
            <a:noFill/>
          </a:ln>
        </p:spPr>
      </p:pic>
      <p:sp>
        <p:nvSpPr>
          <p:cNvPr id="141" name="Shape 141"/>
          <p:cNvSpPr txBox="1"/>
          <p:nvPr>
            <p:ph idx="2" type="body"/>
          </p:nvPr>
        </p:nvSpPr>
        <p:spPr>
          <a:xfrm>
            <a:off x="5021375" y="724200"/>
            <a:ext cx="3837000" cy="3695100"/>
          </a:xfrm>
          <a:prstGeom prst="rect">
            <a:avLst/>
          </a:prstGeom>
        </p:spPr>
        <p:txBody>
          <a:bodyPr anchorCtr="0" anchor="ctr" bIns="91425" lIns="91425" rIns="91425" tIns="91425">
            <a:noAutofit/>
          </a:bodyPr>
          <a:lstStyle/>
          <a:p>
            <a:pPr lvl="0">
              <a:spcBef>
                <a:spcPts val="0"/>
              </a:spcBef>
              <a:buNone/>
            </a:pPr>
            <a:r>
              <a:rPr lang="en"/>
              <a:t>Neural - cerebral cortex</a:t>
            </a:r>
          </a:p>
          <a:p>
            <a:pPr lvl="0">
              <a:spcBef>
                <a:spcPts val="0"/>
              </a:spcBef>
              <a:buNone/>
            </a:pPr>
            <a:r>
              <a:rPr lang="en"/>
              <a:t>Basic-level is called perceptron</a:t>
            </a:r>
          </a:p>
          <a:p>
            <a:pPr lvl="0">
              <a:spcBef>
                <a:spcPts val="0"/>
              </a:spcBef>
              <a:buNone/>
            </a:pPr>
            <a:r>
              <a:rPr lang="en"/>
              <a:t>Input layer - gives output</a:t>
            </a:r>
          </a:p>
          <a:p>
            <a:pPr lvl="0">
              <a:spcBef>
                <a:spcPts val="0"/>
              </a:spcBef>
              <a:buNone/>
            </a:pPr>
            <a:r>
              <a:rPr lang="en"/>
              <a:t>Hidden layer - Only activated by node in previous layer.</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sp>
        <p:nvSpPr>
          <p:cNvPr id="146" name="Shape 146"/>
          <p:cNvSpPr txBox="1"/>
          <p:nvPr>
            <p:ph idx="1" type="body"/>
          </p:nvPr>
        </p:nvSpPr>
        <p:spPr>
          <a:xfrm>
            <a:off x="6485300" y="4677850"/>
            <a:ext cx="2524500" cy="265200"/>
          </a:xfrm>
          <a:prstGeom prst="rect">
            <a:avLst/>
          </a:prstGeom>
        </p:spPr>
        <p:txBody>
          <a:bodyPr anchorCtr="0" anchor="t" bIns="91425" lIns="91425" rIns="91425" tIns="91425">
            <a:noAutofit/>
          </a:bodyPr>
          <a:lstStyle/>
          <a:p>
            <a:pPr lvl="0">
              <a:spcBef>
                <a:spcPts val="0"/>
              </a:spcBef>
              <a:buNone/>
            </a:pPr>
            <a:r>
              <a:rPr lang="en" sz="900"/>
              <a:t>By: Slide by Andrew Ng.</a:t>
            </a:r>
          </a:p>
        </p:txBody>
      </p:sp>
      <p:pic>
        <p:nvPicPr>
          <p:cNvPr id="147" name="Shape 147"/>
          <p:cNvPicPr preferRelativeResize="0"/>
          <p:nvPr/>
        </p:nvPicPr>
        <p:blipFill>
          <a:blip r:embed="rId3">
            <a:alphaModFix/>
          </a:blip>
          <a:stretch>
            <a:fillRect/>
          </a:stretch>
        </p:blipFill>
        <p:spPr>
          <a:xfrm>
            <a:off x="1432325" y="95650"/>
            <a:ext cx="6173601" cy="44734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sp>
        <p:nvSpPr>
          <p:cNvPr id="152" name="Shape 152"/>
          <p:cNvSpPr txBox="1"/>
          <p:nvPr>
            <p:ph type="title"/>
          </p:nvPr>
        </p:nvSpPr>
        <p:spPr>
          <a:xfrm>
            <a:off x="311700" y="814800"/>
            <a:ext cx="8571300" cy="942000"/>
          </a:xfrm>
          <a:prstGeom prst="rect">
            <a:avLst/>
          </a:prstGeom>
        </p:spPr>
        <p:txBody>
          <a:bodyPr anchorCtr="0" anchor="ctr" bIns="91425" lIns="91425" rIns="91425" tIns="91425">
            <a:noAutofit/>
          </a:bodyPr>
          <a:lstStyle/>
          <a:p>
            <a:pPr lvl="0">
              <a:spcBef>
                <a:spcPts val="0"/>
              </a:spcBef>
              <a:buNone/>
            </a:pPr>
            <a:r>
              <a:rPr lang="en"/>
              <a:t>AI in our life</a:t>
            </a:r>
          </a:p>
        </p:txBody>
      </p:sp>
      <p:pic>
        <p:nvPicPr>
          <p:cNvPr id="153" name="Shape 153"/>
          <p:cNvPicPr preferRelativeResize="0"/>
          <p:nvPr/>
        </p:nvPicPr>
        <p:blipFill>
          <a:blip r:embed="rId3">
            <a:alphaModFix/>
          </a:blip>
          <a:stretch>
            <a:fillRect/>
          </a:stretch>
        </p:blipFill>
        <p:spPr>
          <a:xfrm>
            <a:off x="2066312" y="2689749"/>
            <a:ext cx="5062074" cy="23082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sp>
        <p:nvSpPr>
          <p:cNvPr id="158" name="Shape 158"/>
          <p:cNvSpPr txBox="1"/>
          <p:nvPr>
            <p:ph type="title"/>
          </p:nvPr>
        </p:nvSpPr>
        <p:spPr>
          <a:xfrm>
            <a:off x="265500" y="1039675"/>
            <a:ext cx="4045200" cy="1675800"/>
          </a:xfrm>
          <a:prstGeom prst="rect">
            <a:avLst/>
          </a:prstGeom>
        </p:spPr>
        <p:txBody>
          <a:bodyPr anchorCtr="0" anchor="b" bIns="91425" lIns="91425" rIns="91425" tIns="91425">
            <a:noAutofit/>
          </a:bodyPr>
          <a:lstStyle/>
          <a:p>
            <a:pPr lvl="0">
              <a:spcBef>
                <a:spcPts val="0"/>
              </a:spcBef>
              <a:buNone/>
            </a:pPr>
            <a:r>
              <a:rPr lang="en"/>
              <a:t>Personal assistants </a:t>
            </a:r>
          </a:p>
        </p:txBody>
      </p:sp>
      <p:sp>
        <p:nvSpPr>
          <p:cNvPr id="159" name="Shape 159"/>
          <p:cNvSpPr txBox="1"/>
          <p:nvPr>
            <p:ph idx="2" type="body"/>
          </p:nvPr>
        </p:nvSpPr>
        <p:spPr>
          <a:xfrm>
            <a:off x="4939500" y="724200"/>
            <a:ext cx="3837000" cy="3695100"/>
          </a:xfrm>
          <a:prstGeom prst="rect">
            <a:avLst/>
          </a:prstGeom>
        </p:spPr>
        <p:txBody>
          <a:bodyPr anchorCtr="0" anchor="ctr" bIns="91425" lIns="91425" rIns="91425" tIns="91425">
            <a:noAutofit/>
          </a:bodyPr>
          <a:lstStyle/>
          <a:p>
            <a:pPr indent="-228600" lvl="0" marL="457200" rtl="0">
              <a:spcBef>
                <a:spcPts val="0"/>
              </a:spcBef>
            </a:pPr>
            <a:r>
              <a:rPr lang="en"/>
              <a:t>Using ASR (Automatic Speech Recognition)</a:t>
            </a:r>
          </a:p>
          <a:p>
            <a:pPr indent="-228600" lvl="0" marL="457200" rtl="0">
              <a:spcBef>
                <a:spcPts val="0"/>
              </a:spcBef>
            </a:pPr>
            <a:r>
              <a:rPr lang="en"/>
              <a:t>Send the data to the cloud</a:t>
            </a:r>
          </a:p>
          <a:p>
            <a:pPr indent="-228600" lvl="0" marL="457200" rtl="0">
              <a:spcBef>
                <a:spcPts val="0"/>
              </a:spcBef>
            </a:pPr>
            <a:r>
              <a:rPr lang="en"/>
              <a:t>Understand meaning, data processed through </a:t>
            </a:r>
            <a:r>
              <a:rPr lang="en"/>
              <a:t>NLP</a:t>
            </a:r>
          </a:p>
          <a:p>
            <a:pPr indent="-228600" lvl="0" marL="457200">
              <a:spcBef>
                <a:spcPts val="0"/>
              </a:spcBef>
            </a:pPr>
            <a:r>
              <a:rPr lang="en"/>
              <a:t>Gives the output by performing the understood instruction</a:t>
            </a:r>
          </a:p>
        </p:txBody>
      </p:sp>
      <p:sp>
        <p:nvSpPr>
          <p:cNvPr id="160" name="Shape 160"/>
          <p:cNvSpPr txBox="1"/>
          <p:nvPr>
            <p:ph idx="1" type="subTitle"/>
          </p:nvPr>
        </p:nvSpPr>
        <p:spPr>
          <a:xfrm>
            <a:off x="265500" y="2726875"/>
            <a:ext cx="4045200" cy="1235100"/>
          </a:xfrm>
          <a:prstGeom prst="rect">
            <a:avLst/>
          </a:prstGeom>
        </p:spPr>
        <p:txBody>
          <a:bodyPr anchorCtr="0" anchor="t" bIns="91425" lIns="91425" rIns="91425" tIns="91425">
            <a:noAutofit/>
          </a:bodyPr>
          <a:lstStyle/>
          <a:p>
            <a:pPr lvl="0">
              <a:spcBef>
                <a:spcPts val="0"/>
              </a:spcBef>
              <a:buNone/>
            </a:pPr>
            <a:r>
              <a:rPr lang="en"/>
              <a:t>Google now, Amazon echo, Cortana, Siri</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sp>
        <p:nvSpPr>
          <p:cNvPr id="165" name="Shape 165"/>
          <p:cNvSpPr txBox="1"/>
          <p:nvPr>
            <p:ph type="title"/>
          </p:nvPr>
        </p:nvSpPr>
        <p:spPr>
          <a:xfrm>
            <a:off x="265500" y="1039675"/>
            <a:ext cx="4045200" cy="1675800"/>
          </a:xfrm>
          <a:prstGeom prst="rect">
            <a:avLst/>
          </a:prstGeom>
        </p:spPr>
        <p:txBody>
          <a:bodyPr anchorCtr="0" anchor="b" bIns="91425" lIns="91425" rIns="91425" tIns="91425">
            <a:noAutofit/>
          </a:bodyPr>
          <a:lstStyle/>
          <a:p>
            <a:pPr lvl="0" algn="l">
              <a:spcBef>
                <a:spcPts val="0"/>
              </a:spcBef>
              <a:buNone/>
            </a:pPr>
            <a:r>
              <a:rPr lang="en"/>
              <a:t>Face </a:t>
            </a:r>
            <a:r>
              <a:rPr lang="en"/>
              <a:t>Recognition</a:t>
            </a:r>
          </a:p>
        </p:txBody>
      </p:sp>
      <p:sp>
        <p:nvSpPr>
          <p:cNvPr id="166" name="Shape 166"/>
          <p:cNvSpPr txBox="1"/>
          <p:nvPr>
            <p:ph idx="2" type="body"/>
          </p:nvPr>
        </p:nvSpPr>
        <p:spPr>
          <a:xfrm>
            <a:off x="4939500" y="724200"/>
            <a:ext cx="3837000" cy="3695100"/>
          </a:xfrm>
          <a:prstGeom prst="rect">
            <a:avLst/>
          </a:prstGeom>
        </p:spPr>
        <p:txBody>
          <a:bodyPr anchorCtr="0" anchor="ctr" bIns="91425" lIns="91425" rIns="91425" tIns="91425">
            <a:noAutofit/>
          </a:bodyPr>
          <a:lstStyle/>
          <a:p>
            <a:pPr indent="-228600" lvl="0" marL="457200" rtl="0">
              <a:spcBef>
                <a:spcPts val="0"/>
              </a:spcBef>
            </a:pPr>
            <a:r>
              <a:rPr lang="en"/>
              <a:t>Uses </a:t>
            </a:r>
            <a:r>
              <a:rPr lang="en"/>
              <a:t>Cameras</a:t>
            </a:r>
            <a:r>
              <a:rPr lang="en"/>
              <a:t> to input dates to the computer</a:t>
            </a:r>
          </a:p>
          <a:p>
            <a:pPr indent="-228600" lvl="0" marL="457200" rtl="0">
              <a:spcBef>
                <a:spcPts val="0"/>
              </a:spcBef>
            </a:pPr>
            <a:r>
              <a:rPr lang="en"/>
              <a:t>Dynamic information collecting</a:t>
            </a:r>
          </a:p>
          <a:p>
            <a:pPr indent="-228600" lvl="0" marL="457200" rtl="0">
              <a:spcBef>
                <a:spcPts val="0"/>
              </a:spcBef>
            </a:pPr>
            <a:r>
              <a:rPr lang="en"/>
              <a:t>Data used to determine who you are</a:t>
            </a:r>
          </a:p>
          <a:p>
            <a:pPr indent="-228600" lvl="0" marL="457200" rtl="0">
              <a:spcBef>
                <a:spcPts val="0"/>
              </a:spcBef>
            </a:pPr>
            <a:r>
              <a:rPr lang="en"/>
              <a:t>Different</a:t>
            </a:r>
            <a:r>
              <a:rPr lang="en"/>
              <a:t> </a:t>
            </a:r>
            <a:r>
              <a:rPr lang="en"/>
              <a:t>algorithms</a:t>
            </a:r>
            <a:r>
              <a:rPr lang="en"/>
              <a:t> were applied. </a:t>
            </a:r>
          </a:p>
          <a:p>
            <a:pPr indent="-228600" lvl="0" marL="457200" rtl="0">
              <a:spcBef>
                <a:spcPts val="0"/>
              </a:spcBef>
            </a:pPr>
            <a:r>
              <a:rPr lang="en"/>
              <a:t>75 percent</a:t>
            </a:r>
          </a:p>
          <a:p>
            <a:pPr indent="-228600" lvl="0" marL="457200" rtl="0">
              <a:spcBef>
                <a:spcPts val="0"/>
              </a:spcBef>
            </a:pPr>
            <a:r>
              <a:rPr lang="en"/>
              <a:t>https://www.captionbot.ai/</a:t>
            </a:r>
          </a:p>
        </p:txBody>
      </p:sp>
      <p:sp>
        <p:nvSpPr>
          <p:cNvPr id="167" name="Shape 167"/>
          <p:cNvSpPr txBox="1"/>
          <p:nvPr>
            <p:ph idx="1" type="subTitle"/>
          </p:nvPr>
        </p:nvSpPr>
        <p:spPr>
          <a:xfrm>
            <a:off x="265500" y="2726875"/>
            <a:ext cx="4045200" cy="1235100"/>
          </a:xfrm>
          <a:prstGeom prst="rect">
            <a:avLst/>
          </a:prstGeom>
        </p:spPr>
        <p:txBody>
          <a:bodyPr anchorCtr="0" anchor="t" bIns="91425" lIns="91425" rIns="91425" tIns="91425">
            <a:noAutofit/>
          </a:bodyPr>
          <a:lstStyle/>
          <a:p>
            <a:pPr lvl="0">
              <a:spcBef>
                <a:spcPts val="0"/>
              </a:spcBef>
              <a:buNone/>
            </a:pPr>
            <a:r>
              <a:rPr lang="en"/>
              <a:t>Facebook, Google, Apple etc</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sp>
        <p:nvSpPr>
          <p:cNvPr id="172" name="Shape 172"/>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Approaching AI</a:t>
            </a:r>
          </a:p>
        </p:txBody>
      </p:sp>
      <p:sp>
        <p:nvSpPr>
          <p:cNvPr id="173" name="Shape 173"/>
          <p:cNvSpPr txBox="1"/>
          <p:nvPr>
            <p:ph idx="1" type="body"/>
          </p:nvPr>
        </p:nvSpPr>
        <p:spPr>
          <a:xfrm>
            <a:off x="311700" y="1266175"/>
            <a:ext cx="3999900" cy="3302700"/>
          </a:xfrm>
          <a:prstGeom prst="rect">
            <a:avLst/>
          </a:prstGeom>
        </p:spPr>
        <p:txBody>
          <a:bodyPr anchorCtr="0" anchor="t" bIns="91425" lIns="91425" rIns="91425" tIns="91425">
            <a:noAutofit/>
          </a:bodyPr>
          <a:lstStyle/>
          <a:p>
            <a:pPr indent="-228600" lvl="0" marL="457200" rtl="0">
              <a:spcBef>
                <a:spcPts val="0"/>
              </a:spcBef>
            </a:pPr>
            <a:r>
              <a:rPr lang="en"/>
              <a:t>Symbolic</a:t>
            </a:r>
          </a:p>
          <a:p>
            <a:pPr indent="-228600" lvl="1" marL="914400" rtl="0">
              <a:spcBef>
                <a:spcPts val="0"/>
              </a:spcBef>
            </a:pPr>
            <a:r>
              <a:rPr lang="en"/>
              <a:t>Research on making AI based on Human’s symbol representation of world</a:t>
            </a:r>
          </a:p>
          <a:p>
            <a:pPr indent="-228600" lvl="1" marL="914400" rtl="0">
              <a:spcBef>
                <a:spcPts val="0"/>
              </a:spcBef>
            </a:pPr>
            <a:r>
              <a:rPr lang="en"/>
              <a:t>Logic based- no need for human thought simulation</a:t>
            </a:r>
          </a:p>
          <a:p>
            <a:pPr indent="-228600" lvl="1" marL="914400" rtl="0">
              <a:spcBef>
                <a:spcPts val="0"/>
              </a:spcBef>
            </a:pPr>
            <a:r>
              <a:rPr lang="en"/>
              <a:t>cognitive</a:t>
            </a:r>
            <a:r>
              <a:rPr lang="en"/>
              <a:t> simulation- </a:t>
            </a:r>
            <a:r>
              <a:rPr lang="en"/>
              <a:t>Soar cognitive architecture</a:t>
            </a:r>
          </a:p>
          <a:p>
            <a:pPr indent="-228600" lvl="1" marL="914400" rtl="0">
              <a:spcBef>
                <a:spcPts val="0"/>
              </a:spcBef>
            </a:pPr>
            <a:r>
              <a:rPr lang="en"/>
              <a:t>Knowledge based</a:t>
            </a:r>
          </a:p>
          <a:p>
            <a:pPr indent="-228600" lvl="2" marL="1371600" rtl="0">
              <a:spcBef>
                <a:spcPts val="0"/>
              </a:spcBef>
            </a:pPr>
            <a:r>
              <a:rPr lang="en"/>
              <a:t>Expert system- a first successful AI software</a:t>
            </a:r>
          </a:p>
          <a:p>
            <a:pPr indent="-228600" lvl="2" marL="1371600">
              <a:spcBef>
                <a:spcPts val="0"/>
              </a:spcBef>
            </a:pPr>
            <a:r>
              <a:rPr lang="en"/>
              <a:t>Need </a:t>
            </a:r>
            <a:r>
              <a:rPr lang="en"/>
              <a:t>enormous</a:t>
            </a:r>
            <a:r>
              <a:rPr lang="en"/>
              <a:t> about of knowledge data for simple AI</a:t>
            </a:r>
          </a:p>
          <a:p>
            <a:pPr lvl="0" marR="0" rtl="0" algn="l">
              <a:lnSpc>
                <a:spcPct val="115000"/>
              </a:lnSpc>
              <a:spcBef>
                <a:spcPts val="0"/>
              </a:spcBef>
              <a:spcAft>
                <a:spcPts val="1600"/>
              </a:spcAft>
              <a:buNone/>
            </a:pPr>
            <a:r>
              <a:t/>
            </a:r>
            <a:endParaRPr/>
          </a:p>
          <a:p>
            <a:pPr lvl="0">
              <a:spcBef>
                <a:spcPts val="0"/>
              </a:spcBef>
              <a:buNone/>
            </a:pPr>
            <a:r>
              <a:t/>
            </a:r>
            <a:endParaRPr/>
          </a:p>
        </p:txBody>
      </p:sp>
      <p:sp>
        <p:nvSpPr>
          <p:cNvPr id="174" name="Shape 174"/>
          <p:cNvSpPr txBox="1"/>
          <p:nvPr>
            <p:ph idx="2" type="body"/>
          </p:nvPr>
        </p:nvSpPr>
        <p:spPr>
          <a:xfrm>
            <a:off x="4832400" y="1266175"/>
            <a:ext cx="3999900" cy="3302700"/>
          </a:xfrm>
          <a:prstGeom prst="rect">
            <a:avLst/>
          </a:prstGeom>
        </p:spPr>
        <p:txBody>
          <a:bodyPr anchorCtr="0" anchor="t" bIns="91425" lIns="91425" rIns="91425" tIns="91425">
            <a:noAutofit/>
          </a:bodyPr>
          <a:lstStyle/>
          <a:p>
            <a:pPr indent="-228600" lvl="0" marL="457200" rtl="0">
              <a:spcBef>
                <a:spcPts val="0"/>
              </a:spcBef>
            </a:pPr>
            <a:r>
              <a:rPr lang="en"/>
              <a:t>Sub-symbolic</a:t>
            </a:r>
          </a:p>
          <a:p>
            <a:pPr indent="-228600" lvl="1" marL="914400" rtl="0">
              <a:spcBef>
                <a:spcPts val="0"/>
              </a:spcBef>
            </a:pPr>
            <a:r>
              <a:rPr lang="en"/>
              <a:t>Research without specific representation of knowledge</a:t>
            </a:r>
          </a:p>
          <a:p>
            <a:pPr indent="-228600" lvl="1" marL="914400" rtl="0">
              <a:spcBef>
                <a:spcPts val="0"/>
              </a:spcBef>
            </a:pPr>
            <a:r>
              <a:rPr lang="en"/>
              <a:t>Nouvelle AI- produce AI for robot with enough intelligence to control the body. </a:t>
            </a:r>
          </a:p>
          <a:p>
            <a:pPr indent="-228600" lvl="1" marL="914400" rtl="0">
              <a:spcBef>
                <a:spcPts val="0"/>
              </a:spcBef>
            </a:pPr>
            <a:r>
              <a:rPr lang="en"/>
              <a:t>Soft Computing - use Neural networks that use inexact solution to solve hard logic task that can’t be solve using normal approach, tolerates imprecision. </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More </a:t>
            </a:r>
            <a:r>
              <a:rPr lang="en"/>
              <a:t>Approaches</a:t>
            </a:r>
            <a:r>
              <a:rPr lang="en"/>
              <a:t> </a:t>
            </a:r>
          </a:p>
        </p:txBody>
      </p:sp>
      <p:sp>
        <p:nvSpPr>
          <p:cNvPr id="180" name="Shape 180"/>
          <p:cNvSpPr txBox="1"/>
          <p:nvPr>
            <p:ph idx="1" type="body"/>
          </p:nvPr>
        </p:nvSpPr>
        <p:spPr>
          <a:xfrm>
            <a:off x="311700" y="1266325"/>
            <a:ext cx="7111500" cy="3302700"/>
          </a:xfrm>
          <a:prstGeom prst="rect">
            <a:avLst/>
          </a:prstGeom>
        </p:spPr>
        <p:txBody>
          <a:bodyPr anchorCtr="0" anchor="t" bIns="91425" lIns="91425" rIns="91425" tIns="91425">
            <a:noAutofit/>
          </a:bodyPr>
          <a:lstStyle/>
          <a:p>
            <a:pPr indent="-228600" lvl="0" marL="457200" rtl="0">
              <a:spcBef>
                <a:spcPts val="0"/>
              </a:spcBef>
            </a:pPr>
            <a:r>
              <a:rPr lang="en"/>
              <a:t>Intelligent agent - create an agent that can use different approach, </a:t>
            </a:r>
            <a:r>
              <a:rPr lang="en"/>
              <a:t>symbolic</a:t>
            </a:r>
            <a:r>
              <a:rPr lang="en"/>
              <a:t> or </a:t>
            </a:r>
            <a:r>
              <a:rPr lang="en"/>
              <a:t>subsymbolic, to solve the given problem. </a:t>
            </a:r>
            <a:r>
              <a:rPr lang="en"/>
              <a:t> </a:t>
            </a:r>
          </a:p>
          <a:p>
            <a:pPr indent="-228600" lvl="0" marL="457200" rtl="0">
              <a:spcBef>
                <a:spcPts val="0"/>
              </a:spcBef>
            </a:pPr>
            <a:r>
              <a:rPr lang="en"/>
              <a:t>Agent </a:t>
            </a:r>
            <a:r>
              <a:rPr lang="en"/>
              <a:t>Architecture- A system uses the interaction between multiple intelligent agent. </a:t>
            </a:r>
          </a:p>
          <a:p>
            <a:pPr indent="-228600" lvl="1" marL="914400" rtl="0">
              <a:spcBef>
                <a:spcPts val="0"/>
              </a:spcBef>
            </a:pPr>
            <a:r>
              <a:rPr lang="en"/>
              <a:t>Hierarchical control system- a control system where a set of device or agent is arranged in Hierarchical tree. </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Pros and Cons</a:t>
            </a:r>
          </a:p>
        </p:txBody>
      </p:sp>
      <p:sp>
        <p:nvSpPr>
          <p:cNvPr id="186" name="Shape 186"/>
          <p:cNvSpPr txBox="1"/>
          <p:nvPr>
            <p:ph idx="1" type="body"/>
          </p:nvPr>
        </p:nvSpPr>
        <p:spPr>
          <a:xfrm>
            <a:off x="311700" y="1266175"/>
            <a:ext cx="3999900" cy="3302700"/>
          </a:xfrm>
          <a:prstGeom prst="rect">
            <a:avLst/>
          </a:prstGeom>
        </p:spPr>
        <p:txBody>
          <a:bodyPr anchorCtr="0" anchor="t" bIns="91425" lIns="91425" rIns="91425" tIns="91425">
            <a:noAutofit/>
          </a:bodyPr>
          <a:lstStyle/>
          <a:p>
            <a:pPr indent="-342900" lvl="0" marL="457200" rtl="0">
              <a:spcBef>
                <a:spcPts val="0"/>
              </a:spcBef>
              <a:buSzPct val="100000"/>
            </a:pPr>
            <a:r>
              <a:rPr lang="en" sz="1800"/>
              <a:t>Autonomous transportation popularized</a:t>
            </a:r>
          </a:p>
          <a:p>
            <a:pPr indent="-342900" lvl="0" marL="457200" rtl="0">
              <a:spcBef>
                <a:spcPts val="0"/>
              </a:spcBef>
              <a:buSzPct val="100000"/>
            </a:pPr>
            <a:r>
              <a:rPr lang="en" sz="1800"/>
              <a:t>R&amp;D cost will be greatly decreased</a:t>
            </a:r>
          </a:p>
          <a:p>
            <a:pPr indent="-342900" lvl="0" marL="457200" rtl="0">
              <a:spcBef>
                <a:spcPts val="0"/>
              </a:spcBef>
              <a:buSzPct val="100000"/>
            </a:pPr>
            <a:r>
              <a:rPr lang="en" sz="1800"/>
              <a:t>Education will be different</a:t>
            </a:r>
          </a:p>
          <a:p>
            <a:pPr indent="-342900" lvl="0" marL="457200" rtl="0">
              <a:spcBef>
                <a:spcPts val="0"/>
              </a:spcBef>
              <a:buSzPct val="100000"/>
            </a:pPr>
            <a:r>
              <a:rPr lang="en" sz="1800"/>
              <a:t>Space Exploration will be advanced</a:t>
            </a:r>
          </a:p>
          <a:p>
            <a:pPr indent="-342900" lvl="0" marL="457200" rtl="0">
              <a:spcBef>
                <a:spcPts val="0"/>
              </a:spcBef>
              <a:buSzPct val="100000"/>
            </a:pPr>
            <a:r>
              <a:rPr lang="en" sz="1800"/>
              <a:t>Robots and be used to perform dangerous job, and reduce work fatality rate</a:t>
            </a:r>
          </a:p>
        </p:txBody>
      </p:sp>
      <p:sp>
        <p:nvSpPr>
          <p:cNvPr id="187" name="Shape 187"/>
          <p:cNvSpPr txBox="1"/>
          <p:nvPr>
            <p:ph idx="2" type="body"/>
          </p:nvPr>
        </p:nvSpPr>
        <p:spPr>
          <a:xfrm>
            <a:off x="4832400" y="1266175"/>
            <a:ext cx="3999900" cy="3302700"/>
          </a:xfrm>
          <a:prstGeom prst="rect">
            <a:avLst/>
          </a:prstGeom>
        </p:spPr>
        <p:txBody>
          <a:bodyPr anchorCtr="0" anchor="t" bIns="91425" lIns="91425" rIns="91425" tIns="91425">
            <a:noAutofit/>
          </a:bodyPr>
          <a:lstStyle/>
          <a:p>
            <a:pPr indent="-342900" lvl="0" marL="457200" rtl="0">
              <a:spcBef>
                <a:spcPts val="0"/>
              </a:spcBef>
              <a:buSzPct val="100000"/>
            </a:pPr>
            <a:r>
              <a:rPr lang="en" sz="1800"/>
              <a:t>A “real” human like AI could be catastrophic. </a:t>
            </a:r>
          </a:p>
          <a:p>
            <a:pPr indent="-342900" lvl="0" marL="457200" rtl="0">
              <a:spcBef>
                <a:spcPts val="0"/>
              </a:spcBef>
              <a:buSzPct val="100000"/>
            </a:pPr>
            <a:r>
              <a:rPr lang="en" sz="1800"/>
              <a:t>Way faster processing and memory ability. </a:t>
            </a:r>
          </a:p>
          <a:p>
            <a:pPr indent="-342900" lvl="0" marL="457200" rtl="0">
              <a:spcBef>
                <a:spcPts val="0"/>
              </a:spcBef>
              <a:buSzPct val="100000"/>
            </a:pPr>
            <a:r>
              <a:rPr lang="en" sz="1800"/>
              <a:t>Emotion and consciousness developed with in AI.</a:t>
            </a:r>
          </a:p>
          <a:p>
            <a:pPr indent="-342900" lvl="0" marL="457200" rtl="0">
              <a:spcBef>
                <a:spcPts val="0"/>
              </a:spcBef>
              <a:buSzPct val="100000"/>
            </a:pPr>
            <a:r>
              <a:rPr lang="en" sz="1800"/>
              <a:t>AI is developed as weapon</a:t>
            </a:r>
          </a:p>
          <a:p>
            <a:pPr indent="-342900" lvl="0" marL="457200" rtl="0">
              <a:spcBef>
                <a:spcPts val="0"/>
              </a:spcBef>
              <a:buSzPct val="100000"/>
            </a:pPr>
            <a:r>
              <a:rPr lang="en" sz="1800"/>
              <a:t>AI causing dramatic change in Human life and society. </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What is </a:t>
            </a:r>
            <a:r>
              <a:rPr lang="en"/>
              <a:t>Artificial</a:t>
            </a:r>
            <a:r>
              <a:rPr lang="en"/>
              <a:t> Intelligence </a:t>
            </a:r>
          </a:p>
        </p:txBody>
      </p:sp>
      <p:sp>
        <p:nvSpPr>
          <p:cNvPr id="79" name="Shape 79"/>
          <p:cNvSpPr txBox="1"/>
          <p:nvPr>
            <p:ph idx="1" type="body"/>
          </p:nvPr>
        </p:nvSpPr>
        <p:spPr>
          <a:xfrm>
            <a:off x="311700" y="1225225"/>
            <a:ext cx="6334500" cy="3354000"/>
          </a:xfrm>
          <a:prstGeom prst="rect">
            <a:avLst/>
          </a:prstGeom>
        </p:spPr>
        <p:txBody>
          <a:bodyPr anchorCtr="0" anchor="t" bIns="91425" lIns="91425" rIns="91425" tIns="91425">
            <a:noAutofit/>
          </a:bodyPr>
          <a:lstStyle/>
          <a:p>
            <a:pPr indent="-228600" lvl="0" marL="457200" rtl="0">
              <a:spcBef>
                <a:spcPts val="0"/>
              </a:spcBef>
              <a:buAutoNum type="arabicPeriod"/>
            </a:pPr>
            <a:r>
              <a:rPr lang="en"/>
              <a:t>An “AI”, or Artificial Intelligence is considered as an intelligent machine made by human.</a:t>
            </a:r>
          </a:p>
          <a:p>
            <a:pPr indent="-228600" lvl="0" marL="457200" rtl="0">
              <a:spcBef>
                <a:spcPts val="0"/>
              </a:spcBef>
              <a:buAutoNum type="arabicPeriod"/>
            </a:pPr>
            <a:r>
              <a:rPr lang="en"/>
              <a:t>Most of time people think of it as a intelligent computer program. </a:t>
            </a:r>
          </a:p>
          <a:p>
            <a:pPr indent="-228600" lvl="0" marL="457200" rtl="0">
              <a:spcBef>
                <a:spcPts val="0"/>
              </a:spcBef>
              <a:buAutoNum type="arabicPeriod"/>
            </a:pPr>
            <a:r>
              <a:rPr lang="en"/>
              <a:t>Ability to achieve goals by solving problems</a:t>
            </a:r>
          </a:p>
          <a:p>
            <a:pPr indent="-228600" lvl="0" marL="457200" rtl="0">
              <a:spcBef>
                <a:spcPts val="0"/>
              </a:spcBef>
              <a:buAutoNum type="arabicPeriod"/>
            </a:pPr>
            <a:r>
              <a:rPr lang="en"/>
              <a:t>Ability to correspond to the intellectual mechanism to the task. </a:t>
            </a:r>
          </a:p>
          <a:p>
            <a:pPr indent="-228600" lvl="0" marL="457200" rtl="0">
              <a:spcBef>
                <a:spcPts val="0"/>
              </a:spcBef>
              <a:buAutoNum type="arabicPeriod"/>
            </a:pPr>
            <a:r>
              <a:rPr lang="en"/>
              <a:t>Minics cognitive functions such as learning, problem solving, Planning. </a:t>
            </a:r>
          </a:p>
          <a:p>
            <a:pPr lvl="0">
              <a:spcBef>
                <a:spcPts val="0"/>
              </a:spcBef>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Future perspective</a:t>
            </a:r>
          </a:p>
        </p:txBody>
      </p:sp>
      <p:sp>
        <p:nvSpPr>
          <p:cNvPr id="193" name="Shape 193"/>
          <p:cNvSpPr txBox="1"/>
          <p:nvPr>
            <p:ph idx="1" type="body"/>
          </p:nvPr>
        </p:nvSpPr>
        <p:spPr>
          <a:xfrm>
            <a:off x="311700" y="1225225"/>
            <a:ext cx="7202400" cy="3354000"/>
          </a:xfrm>
          <a:prstGeom prst="rect">
            <a:avLst/>
          </a:prstGeom>
        </p:spPr>
        <p:txBody>
          <a:bodyPr anchorCtr="0" anchor="t" bIns="91425" lIns="91425" rIns="91425" tIns="91425">
            <a:noAutofit/>
          </a:bodyPr>
          <a:lstStyle/>
          <a:p>
            <a:pPr indent="-228600" lvl="0" marL="457200" rtl="0">
              <a:spcBef>
                <a:spcPts val="0"/>
              </a:spcBef>
            </a:pPr>
            <a:r>
              <a:rPr lang="en"/>
              <a:t>More and more jobs will be replaced by robotics and automation. </a:t>
            </a:r>
          </a:p>
          <a:p>
            <a:pPr indent="-228600" lvl="0" marL="457200" rtl="0">
              <a:spcBef>
                <a:spcPts val="0"/>
              </a:spcBef>
            </a:pPr>
            <a:r>
              <a:rPr lang="en"/>
              <a:t>AI will replace human specialist such as driver, teacher, It specialist etc. </a:t>
            </a:r>
          </a:p>
          <a:p>
            <a:pPr indent="-228600" lvl="0" marL="457200" rtl="0">
              <a:spcBef>
                <a:spcPts val="0"/>
              </a:spcBef>
            </a:pPr>
            <a:r>
              <a:rPr lang="en"/>
              <a:t>More ANI such as </a:t>
            </a:r>
            <a:r>
              <a:rPr lang="en"/>
              <a:t>autonomous</a:t>
            </a:r>
            <a:r>
              <a:rPr lang="en"/>
              <a:t> car, fridge will be developed for assisting Human in daily life</a:t>
            </a:r>
          </a:p>
          <a:p>
            <a:pPr indent="-228600" lvl="0" marL="457200" rtl="0">
              <a:spcBef>
                <a:spcPts val="0"/>
              </a:spcBef>
            </a:pPr>
            <a:r>
              <a:rPr lang="en"/>
              <a:t>AI will help accelerate different fields and there will be a boom of innovations and breakthroughs in </a:t>
            </a:r>
            <a:r>
              <a:rPr lang="en"/>
              <a:t>Medicine</a:t>
            </a:r>
            <a:r>
              <a:rPr lang="en"/>
              <a:t>, Outer Space exploration etc. </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pic>
        <p:nvPicPr>
          <p:cNvPr id="198" name="Shape 198"/>
          <p:cNvPicPr preferRelativeResize="0"/>
          <p:nvPr/>
        </p:nvPicPr>
        <p:blipFill>
          <a:blip r:embed="rId3">
            <a:alphaModFix/>
          </a:blip>
          <a:stretch>
            <a:fillRect/>
          </a:stretch>
        </p:blipFill>
        <p:spPr>
          <a:xfrm>
            <a:off x="1762125" y="714375"/>
            <a:ext cx="5619750" cy="3714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x="0" y="0"/>
          <a:ext cx="0" cy="0"/>
          <a:chOff x="0" y="0"/>
          <a:chExt cx="0" cy="0"/>
        </a:xfrm>
      </p:grpSpPr>
      <p:sp>
        <p:nvSpPr>
          <p:cNvPr id="203" name="Shape 203"/>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Further</a:t>
            </a:r>
            <a:r>
              <a:rPr lang="en"/>
              <a:t> reading </a:t>
            </a:r>
          </a:p>
        </p:txBody>
      </p:sp>
      <p:sp>
        <p:nvSpPr>
          <p:cNvPr id="204" name="Shape 204"/>
          <p:cNvSpPr txBox="1"/>
          <p:nvPr>
            <p:ph idx="1" type="body"/>
          </p:nvPr>
        </p:nvSpPr>
        <p:spPr>
          <a:xfrm>
            <a:off x="311700" y="1225225"/>
            <a:ext cx="5840700" cy="3354000"/>
          </a:xfrm>
          <a:prstGeom prst="rect">
            <a:avLst/>
          </a:prstGeom>
        </p:spPr>
        <p:txBody>
          <a:bodyPr anchorCtr="0" anchor="t" bIns="91425" lIns="91425" rIns="91425" tIns="91425">
            <a:noAutofit/>
          </a:bodyPr>
          <a:lstStyle/>
          <a:p>
            <a:pPr indent="-317500" lvl="0" marL="457200" rtl="0">
              <a:spcBef>
                <a:spcPts val="0"/>
              </a:spcBef>
              <a:spcAft>
                <a:spcPts val="600"/>
              </a:spcAft>
              <a:buSzPct val="100000"/>
            </a:pPr>
            <a:r>
              <a:rPr lang="en" sz="1400">
                <a:solidFill>
                  <a:srgbClr val="111111"/>
                </a:solidFill>
                <a:highlight>
                  <a:srgbClr val="FFFFFF"/>
                </a:highlight>
                <a:latin typeface="Arial"/>
                <a:ea typeface="Arial"/>
                <a:cs typeface="Arial"/>
                <a:sym typeface="Arial"/>
              </a:rPr>
              <a:t>The Industries of the Future by Alec Ross</a:t>
            </a:r>
          </a:p>
          <a:p>
            <a:pPr indent="-228600" lvl="1" marL="914400" rtl="0">
              <a:spcBef>
                <a:spcPts val="0"/>
              </a:spcBef>
              <a:spcAft>
                <a:spcPts val="600"/>
              </a:spcAft>
              <a:buClr>
                <a:srgbClr val="111111"/>
              </a:buClr>
              <a:buFont typeface="Arial"/>
            </a:pPr>
            <a:r>
              <a:rPr lang="en">
                <a:solidFill>
                  <a:srgbClr val="111111"/>
                </a:solidFill>
                <a:highlight>
                  <a:srgbClr val="FFFFFF"/>
                </a:highlight>
                <a:latin typeface="Arial"/>
                <a:ea typeface="Arial"/>
                <a:cs typeface="Arial"/>
                <a:sym typeface="Arial"/>
              </a:rPr>
              <a:t>No very technical or dry. New York Times bestseller.</a:t>
            </a:r>
          </a:p>
          <a:p>
            <a:pPr indent="-228600" lvl="1" marL="914400" rtl="0">
              <a:spcBef>
                <a:spcPts val="0"/>
              </a:spcBef>
              <a:spcAft>
                <a:spcPts val="600"/>
              </a:spcAft>
              <a:buClr>
                <a:srgbClr val="111111"/>
              </a:buClr>
              <a:buFont typeface="Arial"/>
            </a:pPr>
            <a:r>
              <a:rPr lang="en">
                <a:solidFill>
                  <a:srgbClr val="111111"/>
                </a:solidFill>
                <a:highlight>
                  <a:srgbClr val="FFFFFF"/>
                </a:highlight>
                <a:latin typeface="Arial"/>
                <a:ea typeface="Arial"/>
                <a:cs typeface="Arial"/>
                <a:sym typeface="Arial"/>
              </a:rPr>
              <a:t>Describes future of economic change with robotic and AI.</a:t>
            </a:r>
          </a:p>
          <a:p>
            <a:pPr indent="-317500" lvl="0" marL="457200" rtl="0">
              <a:spcBef>
                <a:spcPts val="0"/>
              </a:spcBef>
              <a:buSzPct val="100000"/>
            </a:pPr>
            <a:r>
              <a:rPr i="1" lang="en" sz="1400">
                <a:latin typeface="Arial"/>
                <a:ea typeface="Arial"/>
                <a:cs typeface="Arial"/>
                <a:sym typeface="Arial"/>
              </a:rPr>
              <a:t>Artificial Intelligence: A Modern Approach by Stuart Russell &amp; Peter Norvig</a:t>
            </a:r>
          </a:p>
          <a:p>
            <a:pPr indent="-228600" lvl="1" marL="914400" rtl="0">
              <a:spcBef>
                <a:spcPts val="0"/>
              </a:spcBef>
              <a:buFont typeface="Arial"/>
            </a:pPr>
            <a:r>
              <a:rPr i="1" lang="en">
                <a:latin typeface="Arial"/>
                <a:ea typeface="Arial"/>
                <a:cs typeface="Arial"/>
                <a:sym typeface="Arial"/>
              </a:rPr>
              <a:t>A good comprehensive, introductory  book for learning and understanding what is AI. </a:t>
            </a:r>
          </a:p>
          <a:p>
            <a:pPr indent="-317500" lvl="0" marL="457200" rtl="0">
              <a:spcBef>
                <a:spcPts val="0"/>
              </a:spcBef>
              <a:buSzPct val="100000"/>
            </a:pPr>
            <a:r>
              <a:rPr lang="en" sz="1400">
                <a:solidFill>
                  <a:srgbClr val="111111"/>
                </a:solidFill>
                <a:highlight>
                  <a:srgbClr val="FFFFFF"/>
                </a:highlight>
                <a:latin typeface="Arial"/>
                <a:ea typeface="Arial"/>
                <a:cs typeface="Arial"/>
                <a:sym typeface="Arial"/>
              </a:rPr>
              <a:t>Superintelligence: Paths, Dangers, Strategies by Nick Bostrom</a:t>
            </a:r>
          </a:p>
          <a:p>
            <a:pPr indent="-228600" lvl="1" marL="914400" rtl="0">
              <a:spcBef>
                <a:spcPts val="0"/>
              </a:spcBef>
              <a:buFont typeface="Arial"/>
            </a:pPr>
            <a:r>
              <a:rPr i="1" lang="en">
                <a:latin typeface="Arial"/>
                <a:ea typeface="Arial"/>
                <a:cs typeface="Arial"/>
                <a:sym typeface="Arial"/>
              </a:rPr>
              <a:t>A book on human minds, superintelligence, biological cognitive etc. </a:t>
            </a:r>
          </a:p>
          <a:p>
            <a:pPr indent="-317500" lvl="0" marL="457200" rtl="0">
              <a:spcBef>
                <a:spcPts val="0"/>
              </a:spcBef>
              <a:buSzPct val="100000"/>
              <a:buFont typeface="Arial"/>
            </a:pPr>
            <a:r>
              <a:rPr i="1" lang="en" sz="1400" u="sng">
                <a:solidFill>
                  <a:schemeClr val="hlink"/>
                </a:solidFill>
                <a:latin typeface="Arial"/>
                <a:ea typeface="Arial"/>
                <a:cs typeface="Arial"/>
                <a:sym typeface="Arial"/>
                <a:hlinkClick r:id="rId3"/>
              </a:rPr>
              <a:t>http://www.mitsuku.com/</a:t>
            </a:r>
            <a:r>
              <a:rPr i="1" lang="en" sz="1400">
                <a:latin typeface="Arial"/>
                <a:ea typeface="Arial"/>
                <a:cs typeface="Arial"/>
                <a:sym typeface="Arial"/>
              </a:rPr>
              <a:t> - a chat bot that will chat with you like a real human, creator “Stephen Worswick”</a:t>
            </a:r>
          </a:p>
          <a:p>
            <a:pPr lvl="0">
              <a:spcBef>
                <a:spcPts val="0"/>
              </a:spcBef>
              <a:buNone/>
            </a:pPr>
            <a:r>
              <a:t/>
            </a:r>
            <a:endParaRPr i="1" sz="1400">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x="0" y="0"/>
          <a:ext cx="0" cy="0"/>
          <a:chOff x="0" y="0"/>
          <a:chExt cx="0" cy="0"/>
        </a:xfrm>
      </p:grpSpPr>
      <p:sp>
        <p:nvSpPr>
          <p:cNvPr id="209" name="Shape 209"/>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Citation</a:t>
            </a:r>
          </a:p>
        </p:txBody>
      </p:sp>
      <p:sp>
        <p:nvSpPr>
          <p:cNvPr id="210" name="Shape 210"/>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rPr lang="en" u="sng">
                <a:solidFill>
                  <a:schemeClr val="hlink"/>
                </a:solidFill>
                <a:hlinkClick r:id="rId3"/>
              </a:rPr>
              <a:t>http://alternativemindsets.co.uk/different-types-artificial-intelligence/</a:t>
            </a:r>
          </a:p>
          <a:p>
            <a:pPr lvl="0">
              <a:spcBef>
                <a:spcPts val="0"/>
              </a:spcBef>
              <a:buNone/>
            </a:pPr>
            <a:r>
              <a:rPr lang="en" u="sng">
                <a:solidFill>
                  <a:schemeClr val="hlink"/>
                </a:solidFill>
                <a:hlinkClick r:id="rId4"/>
              </a:rPr>
              <a:t>http://www-formal.stanford.edu/jmc/whatisai/</a:t>
            </a:r>
          </a:p>
          <a:p>
            <a:pPr lvl="0">
              <a:spcBef>
                <a:spcPts val="0"/>
              </a:spcBef>
              <a:buNone/>
            </a:pPr>
            <a:r>
              <a:rPr lang="en" u="sng">
                <a:solidFill>
                  <a:schemeClr val="hlink"/>
                </a:solidFill>
                <a:hlinkClick r:id="rId5"/>
              </a:rPr>
              <a:t>http://courses.cs.washington.edu/courses/csep590/06au/projects/history-ai.pdf</a:t>
            </a:r>
          </a:p>
          <a:p>
            <a:pPr lvl="0">
              <a:spcBef>
                <a:spcPts val="0"/>
              </a:spcBef>
              <a:buNone/>
            </a:pPr>
            <a:r>
              <a:rPr lang="en" u="sng">
                <a:solidFill>
                  <a:schemeClr val="hlink"/>
                </a:solidFill>
                <a:hlinkClick r:id="rId6"/>
              </a:rPr>
              <a:t>https://en.wikipedia.org/wiki/Artificial_intelligence#Approaches</a:t>
            </a:r>
          </a:p>
          <a:p>
            <a:pPr lvl="0">
              <a:spcBef>
                <a:spcPts val="0"/>
              </a:spcBef>
              <a:buNone/>
            </a:pPr>
            <a:r>
              <a:rPr lang="en" u="sng">
                <a:solidFill>
                  <a:schemeClr val="hlink"/>
                </a:solidFill>
                <a:hlinkClick r:id="rId7"/>
              </a:rPr>
              <a:t>http://whatis.techtarget.com/definition/machine-learning</a:t>
            </a:r>
          </a:p>
          <a:p>
            <a:pPr lvl="0">
              <a:spcBef>
                <a:spcPts val="0"/>
              </a:spcBef>
              <a:buNone/>
            </a:pPr>
            <a:r>
              <a:rPr lang="en" u="sng">
                <a:solidFill>
                  <a:schemeClr val="hlink"/>
                </a:solidFill>
                <a:hlinkClick r:id="rId8"/>
              </a:rPr>
              <a:t>https://en.wikipedia.org/wiki/Expert_system</a:t>
            </a: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Branches of AI</a:t>
            </a:r>
          </a:p>
        </p:txBody>
      </p:sp>
      <p:sp>
        <p:nvSpPr>
          <p:cNvPr id="85" name="Shape 85"/>
          <p:cNvSpPr txBox="1"/>
          <p:nvPr>
            <p:ph idx="1" type="body"/>
          </p:nvPr>
        </p:nvSpPr>
        <p:spPr>
          <a:xfrm>
            <a:off x="311700" y="1152425"/>
            <a:ext cx="4133400" cy="3603000"/>
          </a:xfrm>
          <a:prstGeom prst="rect">
            <a:avLst/>
          </a:prstGeom>
        </p:spPr>
        <p:txBody>
          <a:bodyPr anchorCtr="0" anchor="ctr" bIns="91425" lIns="91425" rIns="91425" tIns="91425">
            <a:noAutofit/>
          </a:bodyPr>
          <a:lstStyle/>
          <a:p>
            <a:pPr indent="-228600" lvl="0" marL="457200" rtl="0">
              <a:lnSpc>
                <a:spcPct val="300000"/>
              </a:lnSpc>
              <a:spcBef>
                <a:spcPts val="1000"/>
              </a:spcBef>
              <a:buAutoNum type="arabicPeriod"/>
            </a:pPr>
            <a:r>
              <a:rPr lang="en"/>
              <a:t>Artificial Narrow Intelligence(ANI): </a:t>
            </a:r>
          </a:p>
          <a:p>
            <a:pPr indent="-228600" lvl="0" marL="457200" rtl="0">
              <a:lnSpc>
                <a:spcPct val="300000"/>
              </a:lnSpc>
              <a:spcBef>
                <a:spcPts val="1000"/>
              </a:spcBef>
              <a:buAutoNum type="arabicPeriod"/>
            </a:pPr>
            <a:r>
              <a:rPr lang="en"/>
              <a:t>Artificial General Intelligence(AGI):</a:t>
            </a:r>
          </a:p>
          <a:p>
            <a:pPr indent="-228600" lvl="0" marL="457200" rtl="0">
              <a:lnSpc>
                <a:spcPct val="300000"/>
              </a:lnSpc>
              <a:spcBef>
                <a:spcPts val="1000"/>
              </a:spcBef>
              <a:buAutoNum type="arabicPeriod"/>
            </a:pPr>
            <a:r>
              <a:rPr lang="en"/>
              <a:t>Artificial Superintelligence(ASI): </a:t>
            </a:r>
          </a:p>
        </p:txBody>
      </p:sp>
      <p:sp>
        <p:nvSpPr>
          <p:cNvPr id="86" name="Shape 86"/>
          <p:cNvSpPr txBox="1"/>
          <p:nvPr>
            <p:ph idx="2" type="body"/>
          </p:nvPr>
        </p:nvSpPr>
        <p:spPr>
          <a:xfrm>
            <a:off x="4550825" y="1266175"/>
            <a:ext cx="4281600" cy="3489300"/>
          </a:xfrm>
          <a:prstGeom prst="rect">
            <a:avLst/>
          </a:prstGeom>
        </p:spPr>
        <p:txBody>
          <a:bodyPr anchorCtr="0" anchor="t" bIns="91425" lIns="91425" rIns="91425" tIns="91425">
            <a:noAutofit/>
          </a:bodyPr>
          <a:lstStyle/>
          <a:p>
            <a:pPr lvl="0" rtl="0">
              <a:spcBef>
                <a:spcPts val="0"/>
              </a:spcBef>
              <a:buNone/>
            </a:pPr>
            <a:r>
              <a:rPr lang="en"/>
              <a:t>“weak AI”, specialized in one area. AI for chess game or go game</a:t>
            </a:r>
          </a:p>
          <a:p>
            <a:pPr lvl="0" rtl="0">
              <a:spcBef>
                <a:spcPts val="0"/>
              </a:spcBef>
              <a:buNone/>
            </a:pPr>
            <a:r>
              <a:rPr lang="en"/>
              <a:t>“strong Ai”, Human level AI where it is smart as human in many different fields. Able to perform task like human. Currently no mature AGI, but many companies and Orgs are working on this.</a:t>
            </a:r>
          </a:p>
          <a:p>
            <a:pPr lvl="0" rtl="0">
              <a:spcBef>
                <a:spcPts val="0"/>
              </a:spcBef>
              <a:buNone/>
            </a:pPr>
            <a:r>
              <a:rPr lang="en"/>
              <a:t>“The top”, far smarter than human in performing every task, trillions of times smarter. Currently know only in Sci-Fi, and are mostly target by people and media as a treat. </a:t>
            </a:r>
          </a:p>
          <a:p>
            <a:pPr lvl="0">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pic>
        <p:nvPicPr>
          <p:cNvPr id="91" name="Shape 91"/>
          <p:cNvPicPr preferRelativeResize="0"/>
          <p:nvPr/>
        </p:nvPicPr>
        <p:blipFill>
          <a:blip r:embed="rId3">
            <a:alphaModFix/>
          </a:blip>
          <a:stretch>
            <a:fillRect/>
          </a:stretch>
        </p:blipFill>
        <p:spPr>
          <a:xfrm>
            <a:off x="1351125" y="900675"/>
            <a:ext cx="6357050" cy="3178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History of AI</a:t>
            </a:r>
          </a:p>
        </p:txBody>
      </p:sp>
      <p:sp>
        <p:nvSpPr>
          <p:cNvPr id="97" name="Shape 97"/>
          <p:cNvSpPr txBox="1"/>
          <p:nvPr>
            <p:ph idx="1" type="body"/>
          </p:nvPr>
        </p:nvSpPr>
        <p:spPr>
          <a:xfrm>
            <a:off x="431650" y="1246400"/>
            <a:ext cx="6144000" cy="3354000"/>
          </a:xfrm>
          <a:prstGeom prst="rect">
            <a:avLst/>
          </a:prstGeom>
        </p:spPr>
        <p:txBody>
          <a:bodyPr anchorCtr="0" anchor="t" bIns="91425" lIns="91425" rIns="91425" tIns="91425">
            <a:noAutofit/>
          </a:bodyPr>
          <a:lstStyle/>
          <a:p>
            <a:pPr indent="-228600" lvl="0" marL="457200" rtl="0">
              <a:spcBef>
                <a:spcPts val="0"/>
              </a:spcBef>
              <a:buChar char="❏"/>
            </a:pPr>
            <a:r>
              <a:rPr lang="en"/>
              <a:t>First Computer invented: ENIAC- completed in 1946</a:t>
            </a:r>
          </a:p>
          <a:p>
            <a:pPr indent="-228600" lvl="0" marL="457200" rtl="0">
              <a:spcBef>
                <a:spcPts val="0"/>
              </a:spcBef>
              <a:buChar char="❏"/>
            </a:pPr>
            <a:r>
              <a:rPr lang="en"/>
              <a:t>Alan Turing’s Paper “Computing Machinery and Intelligence”, 1950</a:t>
            </a:r>
          </a:p>
          <a:p>
            <a:pPr indent="-228600" lvl="0" marL="457200" rtl="0">
              <a:spcBef>
                <a:spcPts val="0"/>
              </a:spcBef>
              <a:buChar char="❏"/>
            </a:pPr>
            <a:r>
              <a:rPr lang="en"/>
              <a:t>Later</a:t>
            </a:r>
            <a:r>
              <a:rPr lang="en"/>
              <a:t> The Turing test, </a:t>
            </a:r>
            <a:r>
              <a:rPr lang="en"/>
              <a:t>Feigenbaum test </a:t>
            </a:r>
          </a:p>
          <a:p>
            <a:pPr indent="-228600" lvl="0" marL="457200" rtl="0">
              <a:spcBef>
                <a:spcPts val="0"/>
              </a:spcBef>
              <a:buChar char="❏"/>
            </a:pPr>
            <a:r>
              <a:rPr lang="en"/>
              <a:t>The term “artificial Intelligence” , by John McCarthy in 1956</a:t>
            </a:r>
          </a:p>
          <a:p>
            <a:pPr indent="-228600" lvl="0" marL="457200" rtl="0">
              <a:spcBef>
                <a:spcPts val="0"/>
              </a:spcBef>
              <a:buChar char="❏"/>
            </a:pPr>
            <a:r>
              <a:rPr lang="en"/>
              <a:t>Loebner Prize-1990, 100,000 cash reward for a system that can pass the Turing test, most human like</a:t>
            </a:r>
          </a:p>
        </p:txBody>
      </p:sp>
      <p:pic>
        <p:nvPicPr>
          <p:cNvPr id="98" name="Shape 98"/>
          <p:cNvPicPr preferRelativeResize="0"/>
          <p:nvPr/>
        </p:nvPicPr>
        <p:blipFill>
          <a:blip r:embed="rId3">
            <a:alphaModFix/>
          </a:blip>
          <a:stretch>
            <a:fillRect/>
          </a:stretch>
        </p:blipFill>
        <p:spPr>
          <a:xfrm>
            <a:off x="6720975" y="1892685"/>
            <a:ext cx="2263549" cy="135813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More history </a:t>
            </a:r>
          </a:p>
        </p:txBody>
      </p:sp>
      <p:sp>
        <p:nvSpPr>
          <p:cNvPr id="104" name="Shape 104"/>
          <p:cNvSpPr txBox="1"/>
          <p:nvPr>
            <p:ph idx="1" type="body"/>
          </p:nvPr>
        </p:nvSpPr>
        <p:spPr>
          <a:xfrm>
            <a:off x="311700" y="1266325"/>
            <a:ext cx="7759800" cy="3302700"/>
          </a:xfrm>
          <a:prstGeom prst="rect">
            <a:avLst/>
          </a:prstGeom>
        </p:spPr>
        <p:txBody>
          <a:bodyPr anchorCtr="0" anchor="t" bIns="91425" lIns="91425" rIns="91425" tIns="91425">
            <a:noAutofit/>
          </a:bodyPr>
          <a:lstStyle/>
          <a:p>
            <a:pPr indent="-228600" lvl="0" marL="457200" rtl="0">
              <a:spcBef>
                <a:spcPts val="0"/>
              </a:spcBef>
              <a:buChar char="❏"/>
            </a:pPr>
            <a:r>
              <a:rPr lang="en"/>
              <a:t>There has been several AI winters in the course of History</a:t>
            </a:r>
          </a:p>
          <a:p>
            <a:pPr indent="-228600" lvl="1" marL="914400" rtl="0">
              <a:spcBef>
                <a:spcPts val="0"/>
              </a:spcBef>
              <a:buChar char="❏"/>
            </a:pPr>
            <a:r>
              <a:rPr lang="en"/>
              <a:t>Collapse of Lisp machine market in 1987, the fall of expert system </a:t>
            </a:r>
          </a:p>
          <a:p>
            <a:pPr indent="-228600" lvl="0" marL="457200" rtl="0">
              <a:spcBef>
                <a:spcPts val="0"/>
              </a:spcBef>
              <a:buChar char="❏"/>
            </a:pPr>
            <a:r>
              <a:rPr lang="en"/>
              <a:t>In the late 90s and the early 2000s, AI was used in more areas such as logistics, data mining and medical diagnosis. </a:t>
            </a:r>
          </a:p>
          <a:p>
            <a:pPr indent="-228600" lvl="0" marL="457200" rtl="0">
              <a:spcBef>
                <a:spcPts val="0"/>
              </a:spcBef>
              <a:buChar char="❏"/>
            </a:pPr>
            <a:r>
              <a:rPr lang="en"/>
              <a:t>1997 Deep Blue from IBM defeated world chess champion Gary Kasparov.</a:t>
            </a:r>
          </a:p>
          <a:p>
            <a:pPr indent="-228600" lvl="0" marL="457200" rtl="0">
              <a:spcBef>
                <a:spcPts val="0"/>
              </a:spcBef>
              <a:buChar char="❏"/>
            </a:pPr>
            <a:r>
              <a:rPr lang="en"/>
              <a:t>In 2015 AlphaGo beat the world class Go player Lee Sedol with 4 out of 5 wins. Proving proves on what AI can do in one of human’s most complex game. </a:t>
            </a:r>
          </a:p>
          <a:p>
            <a:pPr lvl="0">
              <a:spcBef>
                <a:spcPts val="0"/>
              </a:spcBef>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pic>
        <p:nvPicPr>
          <p:cNvPr id="109" name="Shape 109"/>
          <p:cNvPicPr preferRelativeResize="0"/>
          <p:nvPr/>
        </p:nvPicPr>
        <p:blipFill>
          <a:blip r:embed="rId3">
            <a:alphaModFix/>
          </a:blip>
          <a:stretch>
            <a:fillRect/>
          </a:stretch>
        </p:blipFill>
        <p:spPr>
          <a:xfrm>
            <a:off x="1339737" y="333487"/>
            <a:ext cx="6549220" cy="3686275"/>
          </a:xfrm>
          <a:prstGeom prst="rect">
            <a:avLst/>
          </a:prstGeom>
          <a:noFill/>
          <a:ln>
            <a:noFill/>
          </a:ln>
        </p:spPr>
      </p:pic>
      <p:sp>
        <p:nvSpPr>
          <p:cNvPr id="110" name="Shape 110"/>
          <p:cNvSpPr txBox="1"/>
          <p:nvPr>
            <p:ph idx="1" type="body"/>
          </p:nvPr>
        </p:nvSpPr>
        <p:spPr>
          <a:xfrm>
            <a:off x="311700" y="4230725"/>
            <a:ext cx="5998800" cy="598800"/>
          </a:xfrm>
          <a:prstGeom prst="rect">
            <a:avLst/>
          </a:prstGeom>
        </p:spPr>
        <p:txBody>
          <a:bodyPr anchorCtr="0" anchor="ctr" bIns="91425" lIns="91425" rIns="91425" tIns="91425">
            <a:noAutofit/>
          </a:bodyPr>
          <a:lstStyle/>
          <a:p>
            <a:pPr lvl="0">
              <a:spcBef>
                <a:spcPts val="0"/>
              </a:spcBef>
              <a:buNone/>
            </a:pPr>
            <a:r>
              <a:rPr lang="en"/>
              <a:t>AlphaGO vs Lee Sedol</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Current use of AI</a:t>
            </a:r>
          </a:p>
        </p:txBody>
      </p:sp>
      <p:sp>
        <p:nvSpPr>
          <p:cNvPr id="116" name="Shape 116"/>
          <p:cNvSpPr txBox="1"/>
          <p:nvPr>
            <p:ph idx="1" type="body"/>
          </p:nvPr>
        </p:nvSpPr>
        <p:spPr>
          <a:xfrm>
            <a:off x="311700" y="1266325"/>
            <a:ext cx="8520600" cy="3302700"/>
          </a:xfrm>
          <a:prstGeom prst="rect">
            <a:avLst/>
          </a:prstGeom>
        </p:spPr>
        <p:txBody>
          <a:bodyPr anchorCtr="0" anchor="t" bIns="91425" lIns="91425" rIns="91425" tIns="91425">
            <a:noAutofit/>
          </a:bodyPr>
          <a:lstStyle/>
          <a:p>
            <a:pPr lvl="0" rtl="0">
              <a:spcBef>
                <a:spcPts val="0"/>
              </a:spcBef>
              <a:buNone/>
            </a:pPr>
            <a:r>
              <a:rPr lang="en"/>
              <a:t>Game Playing: Game AI plays an important role in the video games you played. If you ever play single player mode in games the NPCs are all game AI.</a:t>
            </a:r>
          </a:p>
          <a:p>
            <a:pPr lvl="0" rtl="0">
              <a:spcBef>
                <a:spcPts val="0"/>
              </a:spcBef>
              <a:buNone/>
            </a:pPr>
            <a:r>
              <a:rPr lang="en"/>
              <a:t>Speech Recognition: Instruct machine to perform a certain task by speaking. Needs a good understanding of the language, and the mechanism on how to perform task.</a:t>
            </a:r>
          </a:p>
          <a:p>
            <a:pPr lvl="0" rtl="0">
              <a:spcBef>
                <a:spcPts val="0"/>
              </a:spcBef>
              <a:buNone/>
            </a:pPr>
            <a:r>
              <a:rPr lang="en"/>
              <a:t>Natural Language Processing: Machine needs to understand the meaning behind the text, with word prashing, </a:t>
            </a:r>
            <a:r>
              <a:rPr lang="en"/>
              <a:t>grammar</a:t>
            </a:r>
            <a:r>
              <a:rPr lang="en"/>
              <a:t>, context etc. And output text that a human can </a:t>
            </a:r>
            <a:r>
              <a:rPr lang="en"/>
              <a:t>understanding</a:t>
            </a:r>
            <a:r>
              <a:rPr lang="en"/>
              <a:t>. </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More Application</a:t>
            </a:r>
          </a:p>
        </p:txBody>
      </p:sp>
      <p:sp>
        <p:nvSpPr>
          <p:cNvPr id="122" name="Shape 122"/>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rPr lang="en"/>
              <a:t>Computer Vision: machine takes input from camera, process the data from the 3D world and then perform a certain task with that data. </a:t>
            </a:r>
          </a:p>
          <a:p>
            <a:pPr lvl="0">
              <a:spcBef>
                <a:spcPts val="0"/>
              </a:spcBef>
              <a:buNone/>
            </a:pPr>
            <a:r>
              <a:rPr lang="en"/>
              <a:t>Automation: Combine with other </a:t>
            </a:r>
            <a:r>
              <a:rPr lang="en"/>
              <a:t>applications</a:t>
            </a:r>
            <a:r>
              <a:rPr lang="en"/>
              <a:t>, </a:t>
            </a:r>
            <a:r>
              <a:rPr lang="en"/>
              <a:t>automation</a:t>
            </a:r>
            <a:r>
              <a:rPr lang="en"/>
              <a:t> with AI can free up labor and have </a:t>
            </a:r>
            <a:r>
              <a:rPr lang="en"/>
              <a:t>enormous</a:t>
            </a:r>
            <a:r>
              <a:rPr lang="en"/>
              <a:t> impact on the society today.</a:t>
            </a:r>
          </a:p>
          <a:p>
            <a:pPr lvl="0">
              <a:spcBef>
                <a:spcPts val="0"/>
              </a:spcBef>
              <a:buNone/>
            </a:pPr>
            <a:r>
              <a:rPr lang="en"/>
              <a:t>Customer Service: Being about to serve human on telephone and online, and solve the problem them have. </a:t>
            </a:r>
          </a:p>
          <a:p>
            <a:pPr lvl="0">
              <a:spcBef>
                <a:spcPts val="0"/>
              </a:spcBef>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