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5" r:id="rId5"/>
    <p:sldId id="266" r:id="rId6"/>
    <p:sldId id="262" r:id="rId7"/>
    <p:sldId id="258" r:id="rId8"/>
    <p:sldId id="269" r:id="rId9"/>
    <p:sldId id="260" r:id="rId10"/>
    <p:sldId id="270" r:id="rId11"/>
    <p:sldId id="263" r:id="rId12"/>
    <p:sldId id="264" r:id="rId13"/>
    <p:sldId id="271" r:id="rId14"/>
    <p:sldId id="267" r:id="rId15"/>
    <p:sldId id="272" r:id="rId16"/>
    <p:sldId id="268" r:id="rId17"/>
    <p:sldId id="273" r:id="rId18"/>
    <p:sldId id="26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7"/>
    <p:restoredTop sz="94682"/>
  </p:normalViewPr>
  <p:slideViewPr>
    <p:cSldViewPr snapToGrid="0" snapToObjects="1">
      <p:cViewPr varScale="1">
        <p:scale>
          <a:sx n="104" d="100"/>
          <a:sy n="104" d="100"/>
        </p:scale>
        <p:origin x="240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s.caltech.edu/~murray/courses/cds101/fa04/caltech/am04_ch2-3oct04.pdf" TargetMode="External"/><Relationship Id="rId4" Type="http://schemas.openxmlformats.org/officeDocument/2006/relationships/hyperlink" Target="https://www.ncbi.nlm.nih.gov/pmc/articles/PMC1470516/" TargetMode="External"/><Relationship Id="rId5" Type="http://schemas.openxmlformats.org/officeDocument/2006/relationships/hyperlink" Target="http://www.unc.edu/~nielsen/soci708/mod11/soci708mod11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s.brown.edu/research/ai/dynamics/tutorial/Documents/DynamicalSystems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Dynamical Systems Modeling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Andrew Pendergast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Inferential Methods: electrochemistry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Logical approach </a:t>
            </a:r>
          </a:p>
          <a:p>
            <a:pPr lvl="1"/>
            <a:r>
              <a:rPr lang="en-US" dirty="0" smtClean="0"/>
              <a:t>Application of physical and chemical equations: determine PDE for each factor</a:t>
            </a:r>
          </a:p>
          <a:p>
            <a:pPr lvl="1"/>
            <a:r>
              <a:rPr lang="en-US" dirty="0" smtClean="0"/>
              <a:t>Presents chemically and physically accurate but inefficient </a:t>
            </a:r>
            <a:r>
              <a:rPr lang="en-US" dirty="0" smtClean="0"/>
              <a:t>method for analysis </a:t>
            </a:r>
            <a:endParaRPr lang="en-US" dirty="0" smtClean="0"/>
          </a:p>
          <a:p>
            <a:r>
              <a:rPr lang="en-US" dirty="0" smtClean="0"/>
              <a:t>CS approach </a:t>
            </a:r>
          </a:p>
          <a:p>
            <a:pPr lvl="1"/>
            <a:r>
              <a:rPr lang="en-US" dirty="0" smtClean="0"/>
              <a:t>Combination of deep learning systems and mathematical analysis of different potential combinations to determine the most efficient </a:t>
            </a:r>
            <a:r>
              <a:rPr lang="en-US" dirty="0" smtClean="0"/>
              <a:t>combination of factors</a:t>
            </a:r>
          </a:p>
          <a:p>
            <a:pPr lvl="1"/>
            <a:r>
              <a:rPr lang="en-US" dirty="0" smtClean="0"/>
              <a:t>Requires discretization of individual factors, specifically with respect to time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0159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Mathematical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Primarily analyzed through continuous PDE modeling: great for computations, poor for prediction and behavior in computer systems</a:t>
            </a:r>
          </a:p>
          <a:p>
            <a:r>
              <a:rPr lang="en-US" dirty="0" smtClean="0"/>
              <a:t>Viewing phenomena as classical function behavior which includes Dynamical Systems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328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science approach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Bridges the gap between observed Dynamical Systems and the process of modeling dynamical systems through discretization </a:t>
            </a:r>
          </a:p>
          <a:p>
            <a:r>
              <a:rPr lang="en-US" dirty="0" smtClean="0"/>
              <a:t>PDE converted into difference equations from which models can be synthesized </a:t>
            </a:r>
          </a:p>
          <a:p>
            <a:r>
              <a:rPr lang="en-US" dirty="0" smtClean="0"/>
              <a:t>Broken down into set of components and final values: viewing the total effect changes in terms of the discrete changes in initial values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86296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science approach: applied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an initial set of data </a:t>
            </a:r>
          </a:p>
          <a:p>
            <a:r>
              <a:rPr lang="is-IS" dirty="0" smtClean="0"/>
              <a:t>Model set: </a:t>
            </a:r>
            <a:r>
              <a:rPr lang="is-IS" dirty="0" smtClean="0"/>
              <a:t>y</a:t>
            </a:r>
            <a:r>
              <a:rPr lang="is-IS" baseline="-25000" dirty="0" smtClean="0"/>
              <a:t>i</a:t>
            </a:r>
            <a:r>
              <a:rPr lang="is-IS" dirty="0" smtClean="0"/>
              <a:t> </a:t>
            </a:r>
            <a:r>
              <a:rPr lang="is-IS" dirty="0"/>
              <a:t>= (β</a:t>
            </a:r>
            <a:r>
              <a:rPr lang="is-IS" baseline="-25000" dirty="0"/>
              <a:t>0</a:t>
            </a:r>
            <a:r>
              <a:rPr lang="is-IS" dirty="0"/>
              <a:t> + β</a:t>
            </a:r>
            <a:r>
              <a:rPr lang="is-IS" baseline="-25000" dirty="0"/>
              <a:t>1</a:t>
            </a:r>
            <a:r>
              <a:rPr lang="is-IS" dirty="0"/>
              <a:t>x</a:t>
            </a:r>
            <a:r>
              <a:rPr lang="is-IS" baseline="-25000" dirty="0"/>
              <a:t>1i</a:t>
            </a:r>
            <a:r>
              <a:rPr lang="is-IS" dirty="0"/>
              <a:t> … + β</a:t>
            </a:r>
            <a:r>
              <a:rPr lang="is-IS" baseline="-25000" dirty="0"/>
              <a:t>p</a:t>
            </a:r>
            <a:r>
              <a:rPr lang="is-IS" dirty="0"/>
              <a:t>x</a:t>
            </a:r>
            <a:r>
              <a:rPr lang="is-IS" baseline="-25000" dirty="0"/>
              <a:t>pi</a:t>
            </a:r>
            <a:r>
              <a:rPr lang="is-IS" dirty="0"/>
              <a:t>) + (</a:t>
            </a:r>
            <a:r>
              <a:rPr lang="is-IS" dirty="0" smtClean="0"/>
              <a:t>ε</a:t>
            </a:r>
            <a:r>
              <a:rPr lang="is-IS" baseline="-25000" dirty="0" smtClean="0"/>
              <a:t>i</a:t>
            </a:r>
            <a:r>
              <a:rPr lang="is-IS" dirty="0" smtClean="0"/>
              <a:t>); y</a:t>
            </a:r>
            <a:r>
              <a:rPr lang="is-IS" baseline="-25000" dirty="0" smtClean="0"/>
              <a:t>j</a:t>
            </a:r>
            <a:r>
              <a:rPr lang="is-IS" dirty="0" smtClean="0"/>
              <a:t> </a:t>
            </a:r>
            <a:r>
              <a:rPr lang="is-IS" dirty="0"/>
              <a:t>= (β</a:t>
            </a:r>
            <a:r>
              <a:rPr lang="is-IS" baseline="-25000" dirty="0"/>
              <a:t>0</a:t>
            </a:r>
            <a:r>
              <a:rPr lang="is-IS" dirty="0"/>
              <a:t> + </a:t>
            </a:r>
            <a:r>
              <a:rPr lang="is-IS" dirty="0" smtClean="0"/>
              <a:t>β</a:t>
            </a:r>
            <a:r>
              <a:rPr lang="is-IS" baseline="-25000" dirty="0" smtClean="0"/>
              <a:t>1</a:t>
            </a:r>
            <a:r>
              <a:rPr lang="is-IS" dirty="0" smtClean="0"/>
              <a:t>x</a:t>
            </a:r>
            <a:r>
              <a:rPr lang="is-IS" baseline="-25000" dirty="0" smtClean="0"/>
              <a:t>1j</a:t>
            </a:r>
            <a:r>
              <a:rPr lang="is-IS" dirty="0" smtClean="0"/>
              <a:t> </a:t>
            </a:r>
            <a:r>
              <a:rPr lang="is-IS" dirty="0"/>
              <a:t>… + </a:t>
            </a:r>
            <a:r>
              <a:rPr lang="is-IS" dirty="0" smtClean="0"/>
              <a:t>β</a:t>
            </a:r>
            <a:r>
              <a:rPr lang="is-IS" baseline="-25000" dirty="0" smtClean="0"/>
              <a:t>p</a:t>
            </a:r>
            <a:r>
              <a:rPr lang="is-IS" dirty="0" smtClean="0"/>
              <a:t>x</a:t>
            </a:r>
            <a:r>
              <a:rPr lang="is-IS" baseline="-25000" dirty="0" smtClean="0"/>
              <a:t>pj</a:t>
            </a:r>
            <a:r>
              <a:rPr lang="is-IS" dirty="0" smtClean="0"/>
              <a:t>) </a:t>
            </a:r>
            <a:r>
              <a:rPr lang="is-IS" dirty="0"/>
              <a:t>+ (</a:t>
            </a:r>
            <a:r>
              <a:rPr lang="is-IS" dirty="0" smtClean="0"/>
              <a:t>ε</a:t>
            </a:r>
            <a:r>
              <a:rPr lang="is-IS" baseline="-25000" dirty="0" smtClean="0"/>
              <a:t>j</a:t>
            </a:r>
            <a:r>
              <a:rPr lang="is-IS" dirty="0" smtClean="0"/>
              <a:t>); etc. </a:t>
            </a:r>
            <a:endParaRPr lang="is-IS" dirty="0" smtClean="0"/>
          </a:p>
          <a:p>
            <a:r>
              <a:rPr lang="is-IS" dirty="0" smtClean="0"/>
              <a:t>Combination of statisticsal analysis and numerical optimization to determine optimal parameters based on high volume simulations compared to observed data </a:t>
            </a:r>
          </a:p>
          <a:p>
            <a:r>
              <a:rPr lang="is-IS" dirty="0" smtClean="0"/>
              <a:t>Account for the fact that Dynamical Systems often can have significantly different end results based on similar initial parameters </a:t>
            </a:r>
            <a:endParaRPr lang="is-I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188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Electrochemistry Revisited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Determination of effect on end reaction by alteration of individual components </a:t>
            </a:r>
          </a:p>
          <a:p>
            <a:r>
              <a:rPr lang="en-US" dirty="0" smtClean="0"/>
              <a:t>Combination of </a:t>
            </a:r>
            <a:r>
              <a:rPr lang="en-US" dirty="0" smtClean="0"/>
              <a:t>difference equations </a:t>
            </a:r>
            <a:r>
              <a:rPr lang="en-US" dirty="0" smtClean="0"/>
              <a:t>for each component to determine </a:t>
            </a:r>
            <a:r>
              <a:rPr lang="en-US" dirty="0" smtClean="0"/>
              <a:t>overall effect with the individual changes </a:t>
            </a:r>
            <a:endParaRPr lang="en-US" dirty="0" smtClean="0"/>
          </a:p>
          <a:p>
            <a:r>
              <a:rPr lang="en-US" dirty="0" smtClean="0"/>
              <a:t>Approximate “linearization” of chemical behavior to predict optimal combination of conditions given a target output or required </a:t>
            </a:r>
            <a:r>
              <a:rPr lang="en-US" dirty="0" smtClean="0"/>
              <a:t>inputs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660107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dynamical systems applied?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Gather data for the desired result through experimentation into database</a:t>
            </a:r>
          </a:p>
          <a:p>
            <a:r>
              <a:rPr lang="en-US" dirty="0" smtClean="0"/>
              <a:t>2. Develop initial model based on physical or mathematical phenomena </a:t>
            </a:r>
          </a:p>
          <a:p>
            <a:r>
              <a:rPr lang="en-US" dirty="0" smtClean="0"/>
              <a:t>3. </a:t>
            </a:r>
            <a:r>
              <a:rPr lang="en-US" dirty="0" smtClean="0"/>
              <a:t>Test and optimize model through high volume simulations </a:t>
            </a:r>
            <a:endParaRPr lang="en-US" dirty="0" smtClean="0"/>
          </a:p>
          <a:p>
            <a:r>
              <a:rPr lang="en-US" dirty="0" smtClean="0"/>
              <a:t>4. Application of machine learning systems to vary factors and select for most accurate models based on </a:t>
            </a:r>
            <a:r>
              <a:rPr lang="en-US" dirty="0" smtClean="0"/>
              <a:t>simulations of </a:t>
            </a:r>
            <a:r>
              <a:rPr lang="en-US" dirty="0" smtClean="0"/>
              <a:t>step 3 </a:t>
            </a:r>
          </a:p>
          <a:p>
            <a:r>
              <a:rPr lang="en-US" dirty="0" smtClean="0"/>
              <a:t>5. Allow for the addition of data points in the future to allow for recursive modeling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91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extrapolations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Weather systems: additional problem of spherical physics </a:t>
            </a:r>
          </a:p>
          <a:p>
            <a:r>
              <a:rPr lang="en-US" dirty="0" smtClean="0"/>
              <a:t>Linguistic Synthesis Simulation </a:t>
            </a:r>
          </a:p>
          <a:p>
            <a:r>
              <a:rPr lang="en-US" dirty="0" smtClean="0"/>
              <a:t>Biochemical pathway optimization </a:t>
            </a:r>
          </a:p>
        </p:txBody>
      </p:sp>
    </p:spTree>
    <p:extLst>
      <p:ext uri="{BB962C8B-B14F-4D97-AF65-F5344CB8AC3E}">
        <p14:creationId xmlns:p14="http://schemas.microsoft.com/office/powerpoint/2010/main" val="9113042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Real example: </a:t>
            </a:r>
            <a:r>
              <a:rPr lang="en-US" dirty="0" err="1" smtClean="0"/>
              <a:t>Rössler</a:t>
            </a:r>
            <a:r>
              <a:rPr lang="en-US" dirty="0" smtClean="0"/>
              <a:t> Attractor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of 3D PDE of theoretical attractor to study the behaviors of chaotic systems </a:t>
            </a:r>
          </a:p>
          <a:p>
            <a:r>
              <a:rPr lang="en-US" dirty="0" smtClean="0"/>
              <a:t>Relies on combination of linear and nonlinear (</a:t>
            </a:r>
            <a:r>
              <a:rPr lang="en-US" dirty="0" err="1" smtClean="0"/>
              <a:t>Poincaré</a:t>
            </a:r>
            <a:r>
              <a:rPr lang="en-US" dirty="0" smtClean="0"/>
              <a:t> maps of state space fields, </a:t>
            </a:r>
            <a:r>
              <a:rPr lang="en-US" dirty="0" err="1" smtClean="0"/>
              <a:t>etc</a:t>
            </a:r>
            <a:r>
              <a:rPr lang="en-US" dirty="0" smtClean="0"/>
              <a:t>) methods to determine the behaviors of the system </a:t>
            </a:r>
            <a:r>
              <a:rPr lang="en-US" dirty="0" smtClean="0"/>
              <a:t>in discretized form </a:t>
            </a:r>
            <a:endParaRPr lang="en-US" dirty="0" smtClean="0"/>
          </a:p>
          <a:p>
            <a:r>
              <a:rPr lang="en-US" dirty="0" smtClean="0"/>
              <a:t>https</a:t>
            </a:r>
            <a:r>
              <a:rPr lang="en-US" dirty="0"/>
              <a:t>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=BAWOk9LczSU</a:t>
            </a:r>
          </a:p>
        </p:txBody>
      </p:sp>
    </p:spTree>
    <p:extLst>
      <p:ext uri="{BB962C8B-B14F-4D97-AF65-F5344CB8AC3E}">
        <p14:creationId xmlns:p14="http://schemas.microsoft.com/office/powerpoint/2010/main" val="21051838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cs.brown.edu/research/ai/dynamics/tutorial/Documents/DynamicalSystems.html</a:t>
            </a:r>
            <a:endParaRPr lang="en-US" dirty="0" smtClean="0"/>
          </a:p>
          <a:p>
            <a:r>
              <a:rPr lang="en-US" dirty="0">
                <a:hlinkClick r:id="rId3"/>
              </a:rPr>
              <a:t>http://www.cds.caltech.edu/~murray/courses/cds101/fa04/caltech/am04_ch2-3oct04.pdf</a:t>
            </a:r>
            <a:endParaRPr lang="en-US" dirty="0"/>
          </a:p>
          <a:p>
            <a:r>
              <a:rPr lang="en-US" dirty="0">
                <a:hlinkClick r:id="rId4"/>
              </a:rPr>
              <a:t>https://www.ncbi.nlm.nih.gov/pmc/articles/PMC1470516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>
                <a:hlinkClick r:id="rId5"/>
              </a:rPr>
              <a:t>http://www.unc.edu/~</a:t>
            </a:r>
            <a:r>
              <a:rPr lang="en-US" dirty="0" smtClean="0">
                <a:hlinkClick r:id="rId5"/>
              </a:rPr>
              <a:t>nielsen/soci708/mod11/soci708mod11.pdf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692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Dynamical Systems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Dynamical Systems: Mathematical object to describe behavior that changes over time</a:t>
            </a:r>
          </a:p>
          <a:p>
            <a:pPr lvl="1"/>
            <a:r>
              <a:rPr lang="en-US" dirty="0" smtClean="0"/>
              <a:t>Modeling a functional relationship such that time is a primary variable wherein a value or vector function is produced </a:t>
            </a:r>
          </a:p>
          <a:p>
            <a:pPr lvl="1"/>
            <a:r>
              <a:rPr lang="en-US" dirty="0" smtClean="0"/>
              <a:t>Integral in physics, mathematics, chemistry, and other applied sciences</a:t>
            </a:r>
          </a:p>
          <a:p>
            <a:pPr lvl="1"/>
            <a:r>
              <a:rPr lang="en-US" dirty="0" smtClean="0"/>
              <a:t>Overall mechanisms of prediction and modeling of complex behaviors</a:t>
            </a:r>
          </a:p>
        </p:txBody>
      </p:sp>
    </p:spTree>
    <p:extLst>
      <p:ext uri="{BB962C8B-B14F-4D97-AF65-F5344CB8AC3E}">
        <p14:creationId xmlns:p14="http://schemas.microsoft.com/office/powerpoint/2010/main" val="1207549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ClrTx/>
            </a:pPr>
            <a:r>
              <a:rPr lang="en-US" dirty="0"/>
              <a:t>Dynamic Systems as functions modeling behavior that follow multiple partial differential equations including time </a:t>
            </a:r>
          </a:p>
          <a:p>
            <a:pPr>
              <a:spcBef>
                <a:spcPts val="0"/>
              </a:spcBef>
              <a:buClrTx/>
            </a:pPr>
            <a:r>
              <a:rPr lang="en-US" dirty="0"/>
              <a:t>Predictions of output behavior for complex systems with multiple inputs </a:t>
            </a:r>
          </a:p>
          <a:p>
            <a:pPr>
              <a:spcBef>
                <a:spcPts val="0"/>
              </a:spcBef>
              <a:buClrTx/>
            </a:pPr>
            <a:r>
              <a:rPr lang="en-US" dirty="0"/>
              <a:t>State Space Models: </a:t>
            </a:r>
            <a:r>
              <a:rPr lang="en-US" u="sng" dirty="0"/>
              <a:t>Discrete</a:t>
            </a:r>
            <a:r>
              <a:rPr lang="en-US" dirty="0"/>
              <a:t> vs. Continuous Modeling </a:t>
            </a:r>
          </a:p>
          <a:p>
            <a:pPr lvl="1">
              <a:spcBef>
                <a:spcPts val="0"/>
              </a:spcBef>
              <a:buClrTx/>
            </a:pPr>
            <a:r>
              <a:rPr lang="en-US" dirty="0"/>
              <a:t>Difference </a:t>
            </a:r>
            <a:r>
              <a:rPr lang="en-US" dirty="0" smtClean="0"/>
              <a:t>Equations: </a:t>
            </a:r>
            <a:r>
              <a:rPr lang="en-US" dirty="0" smtClean="0"/>
              <a:t>Analysis of a given state within discretized units (subsequent elements) </a:t>
            </a:r>
            <a:endParaRPr lang="en-US" dirty="0" smtClean="0"/>
          </a:p>
          <a:p>
            <a:pPr lvl="1">
              <a:spcBef>
                <a:spcPts val="0"/>
              </a:spcBef>
              <a:buClrTx/>
            </a:pPr>
            <a:r>
              <a:rPr lang="en-US" dirty="0" smtClean="0"/>
              <a:t>Ordinary </a:t>
            </a:r>
            <a:r>
              <a:rPr lang="en-US" dirty="0"/>
              <a:t>Differential </a:t>
            </a:r>
            <a:r>
              <a:rPr lang="en-US" dirty="0" smtClean="0"/>
              <a:t>Equations &amp; Partial Differential Equations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285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dynamical systems modeling?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 for predicting complex behavior with a series of functions while allowing for discretization through </a:t>
            </a:r>
            <a:r>
              <a:rPr lang="en-US" dirty="0" smtClean="0"/>
              <a:t>difference equations</a:t>
            </a:r>
            <a:endParaRPr lang="en-US" dirty="0" smtClean="0"/>
          </a:p>
          <a:p>
            <a:r>
              <a:rPr lang="en-US" dirty="0" smtClean="0"/>
              <a:t>Generalized methodology for predictive behavior while allowing for recursive definition and continual optimization </a:t>
            </a:r>
          </a:p>
          <a:p>
            <a:r>
              <a:rPr lang="en-US" dirty="0" smtClean="0"/>
              <a:t>Functionally applied computer science: theoretically can be done by hand but tasked with the issues of efficiency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79467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Example: Dynamical Modeling: Electrochemistry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case of electrochemical interactions: </a:t>
            </a:r>
          </a:p>
          <a:p>
            <a:pPr lvl="1"/>
            <a:r>
              <a:rPr lang="en-US" dirty="0" smtClean="0"/>
              <a:t>Molecules of interest</a:t>
            </a:r>
          </a:p>
          <a:p>
            <a:pPr lvl="1"/>
            <a:r>
              <a:rPr lang="en-US" dirty="0" smtClean="0"/>
              <a:t>Force conditions</a:t>
            </a:r>
          </a:p>
          <a:p>
            <a:pPr lvl="1"/>
            <a:r>
              <a:rPr lang="en-US" dirty="0" smtClean="0"/>
              <a:t>Solvents and interfering agents</a:t>
            </a:r>
          </a:p>
          <a:p>
            <a:pPr lvl="1"/>
            <a:r>
              <a:rPr lang="en-US" dirty="0" smtClean="0"/>
              <a:t>Thermodynamic equilibrium </a:t>
            </a:r>
          </a:p>
          <a:p>
            <a:pPr lvl="1"/>
            <a:r>
              <a:rPr lang="en-US" dirty="0" smtClean="0"/>
              <a:t>Kinetic equilibrium </a:t>
            </a:r>
          </a:p>
          <a:p>
            <a:pPr lvl="1"/>
            <a:r>
              <a:rPr lang="en-US" dirty="0" smtClean="0"/>
              <a:t>Temporal limitations on efficiency </a:t>
            </a:r>
          </a:p>
          <a:p>
            <a:r>
              <a:rPr lang="en-US" dirty="0" smtClean="0"/>
              <a:t>Fundamentally difficult to determine exact contribution of each component 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96977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Mathematical Approach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Determining the ∆ values of variables such that the discretization of independent shifts can be quantified </a:t>
            </a:r>
          </a:p>
          <a:p>
            <a:pPr algn="just"/>
            <a:r>
              <a:rPr lang="en-US" dirty="0" smtClean="0"/>
              <a:t>Combinatorics approach of analyzing systems of high order can be approached as a task of multiple more simple systems </a:t>
            </a:r>
          </a:p>
          <a:p>
            <a:pPr algn="just"/>
            <a:r>
              <a:rPr lang="en-US" dirty="0" smtClean="0"/>
              <a:t>Fundamentally based on the determination of end result per unit time </a:t>
            </a:r>
          </a:p>
          <a:p>
            <a:pPr lvl="1" algn="just"/>
            <a:r>
              <a:rPr lang="en-US" dirty="0" smtClean="0"/>
              <a:t>∆Result/∆Time or other factor</a:t>
            </a:r>
            <a:endParaRPr lang="en-US" dirty="0"/>
          </a:p>
          <a:p>
            <a:pPr algn="just"/>
            <a:r>
              <a:rPr lang="en-US" dirty="0" smtClean="0"/>
              <a:t>Reliance on State Space Modeling </a:t>
            </a:r>
          </a:p>
        </p:txBody>
      </p:sp>
    </p:spTree>
    <p:extLst>
      <p:ext uri="{BB962C8B-B14F-4D97-AF65-F5344CB8AC3E}">
        <p14:creationId xmlns:p14="http://schemas.microsoft.com/office/powerpoint/2010/main" val="1786319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space models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State Space</a:t>
            </a:r>
            <a:r>
              <a:rPr lang="en-US" dirty="0" smtClean="0"/>
              <a:t>: Value set that can be taken as parameters for a process: individual states can be considered as instances of given variables </a:t>
            </a:r>
            <a:endParaRPr lang="en-US" u="sng" dirty="0" smtClean="0"/>
          </a:p>
          <a:p>
            <a:r>
              <a:rPr lang="en-US" u="sng" dirty="0" smtClean="0"/>
              <a:t>Ordinary Differential Equations</a:t>
            </a:r>
            <a:r>
              <a:rPr lang="en-US" dirty="0" smtClean="0"/>
              <a:t>: </a:t>
            </a:r>
            <a:r>
              <a:rPr lang="en-US" dirty="0" smtClean="0"/>
              <a:t>Allows continuous, not practical for computer space </a:t>
            </a:r>
            <a:endParaRPr lang="en-US" dirty="0"/>
          </a:p>
          <a:p>
            <a:pPr lvl="1"/>
            <a:r>
              <a:rPr lang="en-US" dirty="0" smtClean="0"/>
              <a:t>dx/</a:t>
            </a:r>
            <a:r>
              <a:rPr lang="en-US" dirty="0" err="1" smtClean="0"/>
              <a:t>dt</a:t>
            </a:r>
            <a:r>
              <a:rPr lang="en-US" dirty="0" smtClean="0"/>
              <a:t> </a:t>
            </a:r>
            <a:r>
              <a:rPr lang="en-US" dirty="0" smtClean="0"/>
              <a:t>= f(x, u), Y = g(x, u)</a:t>
            </a:r>
            <a:endParaRPr lang="en-US" u="sng" dirty="0" smtClean="0"/>
          </a:p>
          <a:p>
            <a:r>
              <a:rPr lang="en-US" u="sng" dirty="0" smtClean="0"/>
              <a:t>Difference Equations: </a:t>
            </a:r>
            <a:r>
              <a:rPr lang="en-US" dirty="0" smtClean="0"/>
              <a:t>method to discretize time or other parameters</a:t>
            </a:r>
            <a:endParaRPr lang="en-US" u="sng" dirty="0" smtClean="0"/>
          </a:p>
          <a:p>
            <a:pPr lvl="1"/>
            <a:r>
              <a:rPr lang="en-US" dirty="0" smtClean="0"/>
              <a:t>X</a:t>
            </a:r>
            <a:r>
              <a:rPr lang="en-US" baseline="-25000" dirty="0" smtClean="0"/>
              <a:t>k+1</a:t>
            </a:r>
            <a:r>
              <a:rPr lang="en-US" dirty="0" smtClean="0"/>
              <a:t> = f(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k</a:t>
            </a:r>
            <a:r>
              <a:rPr lang="en-US" dirty="0" smtClean="0"/>
              <a:t>, </a:t>
            </a:r>
            <a:r>
              <a:rPr lang="en-US" dirty="0" err="1" smtClean="0"/>
              <a:t>u</a:t>
            </a:r>
            <a:r>
              <a:rPr lang="en-US" baseline="-25000" dirty="0" err="1" smtClean="0"/>
              <a:t>k</a:t>
            </a:r>
            <a:r>
              <a:rPr lang="en-US" dirty="0" smtClean="0"/>
              <a:t>),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k</a:t>
            </a:r>
            <a:r>
              <a:rPr lang="en-US" dirty="0" smtClean="0"/>
              <a:t> = h(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k</a:t>
            </a:r>
            <a:r>
              <a:rPr lang="en-US" dirty="0" smtClean="0"/>
              <a:t>, </a:t>
            </a:r>
            <a:r>
              <a:rPr lang="en-US" dirty="0" err="1" smtClean="0"/>
              <a:t>u</a:t>
            </a:r>
            <a:r>
              <a:rPr lang="en-US" baseline="-25000" dirty="0" err="1" smtClean="0"/>
              <a:t>k</a:t>
            </a:r>
            <a:r>
              <a:rPr lang="en-US" dirty="0" smtClean="0"/>
              <a:t>) </a:t>
            </a:r>
            <a:endParaRPr lang="en-US" dirty="0" smtClean="0"/>
          </a:p>
          <a:p>
            <a:pPr lvl="1"/>
            <a:r>
              <a:rPr lang="en-US" dirty="0" err="1"/>
              <a:t>Y</a:t>
            </a:r>
            <a:r>
              <a:rPr lang="en-US" baseline="-25000" dirty="0" err="1"/>
              <a:t>k</a:t>
            </a:r>
            <a:r>
              <a:rPr lang="en-US" dirty="0"/>
              <a:t> = h(</a:t>
            </a:r>
            <a:r>
              <a:rPr lang="en-US" dirty="0" err="1"/>
              <a:t>x</a:t>
            </a:r>
            <a:r>
              <a:rPr lang="en-US" baseline="-25000" dirty="0" err="1"/>
              <a:t>k</a:t>
            </a:r>
            <a:r>
              <a:rPr lang="en-US" dirty="0"/>
              <a:t>, </a:t>
            </a:r>
            <a:r>
              <a:rPr lang="en-US" dirty="0" err="1"/>
              <a:t>u</a:t>
            </a:r>
            <a:r>
              <a:rPr lang="en-US" baseline="-25000" dirty="0" err="1"/>
              <a:t>k</a:t>
            </a:r>
            <a:r>
              <a:rPr lang="en-US" dirty="0" smtClean="0"/>
              <a:t>), Y</a:t>
            </a:r>
            <a:r>
              <a:rPr lang="en-US" baseline="-25000" dirty="0" smtClean="0"/>
              <a:t>k+1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h(x</a:t>
            </a:r>
            <a:r>
              <a:rPr lang="en-US" baseline="-25000" dirty="0" smtClean="0"/>
              <a:t>k+1</a:t>
            </a:r>
            <a:r>
              <a:rPr lang="en-US" dirty="0" smtClean="0"/>
              <a:t> , u</a:t>
            </a:r>
            <a:r>
              <a:rPr lang="en-US" baseline="-25000" dirty="0" smtClean="0"/>
              <a:t>k+1</a:t>
            </a:r>
            <a:r>
              <a:rPr lang="en-US" dirty="0" smtClean="0"/>
              <a:t>) 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746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space model of electrochemistry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group of values: each component value combines to form an “array” of values corresponding to the end result </a:t>
            </a:r>
          </a:p>
          <a:p>
            <a:r>
              <a:rPr lang="en-US" dirty="0" smtClean="0"/>
              <a:t>Example: { Ca</a:t>
            </a:r>
            <a:r>
              <a:rPr lang="en-US" baseline="30000" dirty="0" smtClean="0"/>
              <a:t>2+</a:t>
            </a:r>
            <a:r>
              <a:rPr lang="en-US" dirty="0" smtClean="0"/>
              <a:t> / Cl</a:t>
            </a:r>
            <a:r>
              <a:rPr lang="en-US" baseline="30000" dirty="0" smtClean="0"/>
              <a:t>-</a:t>
            </a:r>
            <a:r>
              <a:rPr lang="en-US" dirty="0" smtClean="0"/>
              <a:t> , 740 </a:t>
            </a:r>
            <a:r>
              <a:rPr lang="en-US" dirty="0" err="1" smtClean="0"/>
              <a:t>torr</a:t>
            </a:r>
            <a:r>
              <a:rPr lang="en-US" dirty="0" smtClean="0"/>
              <a:t>., 5 </a:t>
            </a:r>
            <a:r>
              <a:rPr lang="en-US" dirty="0" err="1" smtClean="0"/>
              <a:t>torr</a:t>
            </a:r>
            <a:r>
              <a:rPr lang="en-US" dirty="0" smtClean="0"/>
              <a:t>/sec, 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 / </a:t>
            </a:r>
            <a:r>
              <a:rPr lang="en-US" dirty="0"/>
              <a:t>OH</a:t>
            </a:r>
            <a:r>
              <a:rPr lang="en-US" baseline="30000" dirty="0"/>
              <a:t>-</a:t>
            </a:r>
            <a:r>
              <a:rPr lang="en-US" dirty="0" smtClean="0"/>
              <a:t>,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eq</a:t>
            </a:r>
            <a:r>
              <a:rPr lang="en-US" dirty="0" smtClean="0"/>
              <a:t>, 60 seconds }, </a:t>
            </a:r>
            <a:r>
              <a:rPr lang="en-US" dirty="0"/>
              <a:t>{ Ca</a:t>
            </a:r>
            <a:r>
              <a:rPr lang="en-US" baseline="30000" dirty="0"/>
              <a:t>2+</a:t>
            </a:r>
            <a:r>
              <a:rPr lang="en-US" dirty="0"/>
              <a:t> / Cl</a:t>
            </a:r>
            <a:r>
              <a:rPr lang="en-US" baseline="30000" dirty="0"/>
              <a:t>-</a:t>
            </a:r>
            <a:r>
              <a:rPr lang="en-US" dirty="0"/>
              <a:t> , </a:t>
            </a:r>
            <a:r>
              <a:rPr lang="en-US" dirty="0" smtClean="0"/>
              <a:t>680 </a:t>
            </a:r>
            <a:r>
              <a:rPr lang="en-US" dirty="0" err="1"/>
              <a:t>torr</a:t>
            </a:r>
            <a:r>
              <a:rPr lang="en-US" dirty="0"/>
              <a:t>., </a:t>
            </a:r>
            <a:r>
              <a:rPr lang="en-US" dirty="0" smtClean="0"/>
              <a:t>7</a:t>
            </a:r>
            <a:r>
              <a:rPr lang="en-US" dirty="0" smtClean="0"/>
              <a:t> </a:t>
            </a:r>
            <a:r>
              <a:rPr lang="en-US" dirty="0" err="1" smtClean="0"/>
              <a:t>torr</a:t>
            </a:r>
            <a:r>
              <a:rPr lang="en-US" dirty="0" smtClean="0"/>
              <a:t>/sec, Methanol</a:t>
            </a:r>
            <a:r>
              <a:rPr lang="en-US" dirty="0" smtClean="0"/>
              <a:t>, K</a:t>
            </a:r>
            <a:r>
              <a:rPr lang="en-US" baseline="-25000" dirty="0" smtClean="0"/>
              <a:t>eq2</a:t>
            </a:r>
            <a:r>
              <a:rPr lang="en-US" dirty="0" smtClean="0"/>
              <a:t>, 45 </a:t>
            </a:r>
            <a:r>
              <a:rPr lang="en-US" dirty="0"/>
              <a:t>seconds </a:t>
            </a:r>
            <a:r>
              <a:rPr lang="en-US" dirty="0" smtClean="0"/>
              <a:t>}, </a:t>
            </a:r>
            <a:r>
              <a:rPr lang="en-US" dirty="0"/>
              <a:t>{ Ca</a:t>
            </a:r>
            <a:r>
              <a:rPr lang="en-US" baseline="30000" dirty="0"/>
              <a:t>2+</a:t>
            </a:r>
            <a:r>
              <a:rPr lang="en-US" dirty="0"/>
              <a:t> / Cl</a:t>
            </a:r>
            <a:r>
              <a:rPr lang="en-US" baseline="30000" dirty="0"/>
              <a:t>-</a:t>
            </a:r>
            <a:r>
              <a:rPr lang="en-US" dirty="0"/>
              <a:t> , </a:t>
            </a:r>
            <a:r>
              <a:rPr lang="en-US" dirty="0" smtClean="0"/>
              <a:t>800 </a:t>
            </a:r>
            <a:r>
              <a:rPr lang="en-US" dirty="0" err="1"/>
              <a:t>torr</a:t>
            </a:r>
            <a:r>
              <a:rPr lang="en-US" dirty="0"/>
              <a:t>., </a:t>
            </a:r>
            <a:r>
              <a:rPr lang="en-US" dirty="0" smtClean="0"/>
              <a:t>3</a:t>
            </a:r>
            <a:r>
              <a:rPr lang="en-US" dirty="0" smtClean="0"/>
              <a:t> </a:t>
            </a:r>
            <a:r>
              <a:rPr lang="en-US" dirty="0" err="1" smtClean="0"/>
              <a:t>torr</a:t>
            </a:r>
            <a:r>
              <a:rPr lang="en-US" dirty="0" smtClean="0"/>
              <a:t>/sec, </a:t>
            </a:r>
            <a:r>
              <a:rPr lang="en-US" dirty="0"/>
              <a:t>Ethyl </a:t>
            </a:r>
            <a:r>
              <a:rPr lang="en-US" dirty="0" smtClean="0"/>
              <a:t>Acetate / OH</a:t>
            </a:r>
            <a:r>
              <a:rPr lang="en-US" baseline="30000" dirty="0" smtClean="0"/>
              <a:t>-</a:t>
            </a:r>
            <a:r>
              <a:rPr lang="en-US" dirty="0" smtClean="0"/>
              <a:t>, K</a:t>
            </a:r>
            <a:r>
              <a:rPr lang="en-US" baseline="-25000" dirty="0" smtClean="0"/>
              <a:t>eq3</a:t>
            </a:r>
            <a:r>
              <a:rPr lang="en-US" dirty="0" smtClean="0"/>
              <a:t>, 80 </a:t>
            </a:r>
            <a:r>
              <a:rPr lang="en-US" dirty="0"/>
              <a:t>seconds } </a:t>
            </a:r>
            <a:endParaRPr lang="en-US" dirty="0" smtClean="0"/>
          </a:p>
          <a:p>
            <a:pPr lvl="1"/>
            <a:r>
              <a:rPr lang="en-US" dirty="0" smtClean="0"/>
              <a:t>Might produce { 9V, 12V, 3V } </a:t>
            </a:r>
          </a:p>
          <a:p>
            <a:pPr lvl="1"/>
            <a:r>
              <a:rPr lang="en-US" dirty="0" smtClean="0"/>
              <a:t>Overall goal: mapping sets of values efficiently to an observed end result </a:t>
            </a:r>
          </a:p>
          <a:p>
            <a:pPr lvl="2"/>
            <a:r>
              <a:rPr lang="en-US" dirty="0" smtClean="0"/>
              <a:t>Computer science allows for compilation of all data and therefore </a:t>
            </a:r>
            <a:r>
              <a:rPr lang="en-US" dirty="0" smtClean="0"/>
              <a:t>easier </a:t>
            </a:r>
            <a:r>
              <a:rPr lang="en-US" dirty="0" smtClean="0"/>
              <a:t>modeling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646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Inferential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makes a good model? </a:t>
            </a:r>
          </a:p>
          <a:p>
            <a:pPr lvl="1"/>
            <a:r>
              <a:rPr lang="en-US" dirty="0" smtClean="0"/>
              <a:t>Predictability, reproducibility, internal consistency</a:t>
            </a:r>
          </a:p>
          <a:p>
            <a:r>
              <a:rPr lang="en-US" dirty="0" smtClean="0"/>
              <a:t>Additional issue of weighting variables and forming relationship values that not only model current behavior but predict future behavior</a:t>
            </a:r>
          </a:p>
          <a:p>
            <a:r>
              <a:rPr lang="en-US" dirty="0" smtClean="0"/>
              <a:t>Advantage of computer science approach: method for evaluating potential models rapidly and efficiently </a:t>
            </a:r>
            <a:r>
              <a:rPr lang="en-US" dirty="0" smtClean="0"/>
              <a:t>through repeated simulation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059752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400</TotalTime>
  <Words>970</Words>
  <Application>Microsoft Macintosh PowerPoint</Application>
  <PresentationFormat>Widescreen</PresentationFormat>
  <Paragraphs>93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Gill Sans MT</vt:lpstr>
      <vt:lpstr>Arial</vt:lpstr>
      <vt:lpstr>Gallery</vt:lpstr>
      <vt:lpstr>Dynamical Systems Modeling </vt:lpstr>
      <vt:lpstr>Dynamical Systems modeling</vt:lpstr>
      <vt:lpstr>Overview</vt:lpstr>
      <vt:lpstr>Why dynamical systems modeling?</vt:lpstr>
      <vt:lpstr>Example: Dynamical Modeling: Electrochemistry</vt:lpstr>
      <vt:lpstr>Mathematical Approach </vt:lpstr>
      <vt:lpstr>State space models </vt:lpstr>
      <vt:lpstr>State space model of electrochemistry </vt:lpstr>
      <vt:lpstr>Inferential Methods</vt:lpstr>
      <vt:lpstr>Inferential Methods: electrochemistry</vt:lpstr>
      <vt:lpstr>Mathematical approach</vt:lpstr>
      <vt:lpstr>Computer science approach </vt:lpstr>
      <vt:lpstr>Computer science approach: applied</vt:lpstr>
      <vt:lpstr>Electrochemistry Revisited </vt:lpstr>
      <vt:lpstr>How are dynamical systems applied? </vt:lpstr>
      <vt:lpstr>Further extrapolations</vt:lpstr>
      <vt:lpstr>Simple Real example: Rössler Attractor </vt:lpstr>
      <vt:lpstr>Resources 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Systems Modeling </dc:title>
  <dc:creator>Andrew Pendergast</dc:creator>
  <cp:lastModifiedBy>Andrew Pendergast</cp:lastModifiedBy>
  <cp:revision>201</cp:revision>
  <dcterms:created xsi:type="dcterms:W3CDTF">2017-04-02T01:25:08Z</dcterms:created>
  <dcterms:modified xsi:type="dcterms:W3CDTF">2017-04-02T23:27:45Z</dcterms:modified>
</cp:coreProperties>
</file>