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0" r:id="rId10"/>
    <p:sldId id="268" r:id="rId11"/>
    <p:sldId id="269" r:id="rId12"/>
    <p:sldId id="270" r:id="rId13"/>
    <p:sldId id="271" r:id="rId14"/>
    <p:sldId id="26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62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6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7652A-047A-417E-B139-E9EA1537E9A6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5535-E4DC-4576-B19C-D9E5B4C86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68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C5535-E4DC-4576-B19C-D9E5B4C861D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61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EFFC-D14A-4B7A-8E4D-7E299231AE92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2DEF7-6257-493F-93B4-33C21FBF78BC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4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6E84-9FFA-40D7-A471-3F1DF24F940E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5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F4926-5DDC-4028-8330-5DEB57E12526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8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D890-D044-405C-B385-60158C70DCA9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5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5B21-BB86-4ED4-BD7F-5461B33782A7}" type="datetime1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5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F1520-6BA1-4FD6-81AC-47ED2DE8AB2F}" type="datetime1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0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6F91-2197-4A52-A10F-34E33ACFE85F}" type="datetime1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719F-7F10-4372-85D8-0F03FB57E12C}" type="datetime1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6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2106-0278-4D5E-9208-C499F4BC1B2B}" type="datetime1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1169-9059-4366-8C79-7EA6D73C8F95}" type="datetime1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1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FDC76-F864-4C06-B08E-880EBE1F0F79}" type="datetime1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B05F3-86D1-411D-AAA8-E46756832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3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python.org/2/library/functions.html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976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 1: Basic types and control flow</a:t>
            </a:r>
          </a:p>
          <a:p>
            <a:endParaRPr lang="en-US" dirty="0"/>
          </a:p>
          <a:p>
            <a:r>
              <a:rPr lang="en-US" dirty="0"/>
              <a:t>COMP 089H Fall 2015</a:t>
            </a:r>
          </a:p>
          <a:p>
            <a:endParaRPr lang="en-US" dirty="0"/>
          </a:p>
          <a:p>
            <a:r>
              <a:rPr lang="en-US" dirty="0"/>
              <a:t>Credit: Tanya </a:t>
            </a:r>
            <a:r>
              <a:rPr lang="en-US" dirty="0" err="1"/>
              <a:t>Amert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09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Types: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float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Python also has </a:t>
            </a:r>
            <a:r>
              <a:rPr lang="en-US" i="1" dirty="0"/>
              <a:t>types</a:t>
            </a:r>
            <a:r>
              <a:rPr lang="en-US" dirty="0"/>
              <a:t> for numbers.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– integers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– floating point (decimal) numbers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          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6.         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float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6.0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2.3914     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float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2.3914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2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Types: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float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you add two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 you get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you add two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s or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and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, you get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 + 6      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10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 + 6.     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float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10</a:t>
            </a: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.0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4.0 + 6.0  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float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10.0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1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Types: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float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you add two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 you get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you add two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s or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and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, you get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is true for other operations, too.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6. - 3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.0</a:t>
            </a: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 * 10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 / 10.0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0.2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7 % 2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** 3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8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59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Types: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float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you add two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 you get 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Sometimes this leads to unexpected results when dividing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err="1"/>
              <a:t>s</a:t>
            </a:r>
            <a:r>
              <a:rPr lang="en-US" dirty="0"/>
              <a:t>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 / 3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0</a:t>
            </a: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/ 10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endParaRPr lang="en-US" sz="2000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solidFill>
                <a:srgbClr val="3333FF"/>
              </a:solidFill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Python rounds down because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the result of integer division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is also an int.</a:t>
            </a:r>
            <a:endParaRPr lang="en-US" sz="2000" dirty="0">
              <a:solidFill>
                <a:srgbClr val="FF0000"/>
              </a:solidFill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6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re-use a value in multiple computations, store it in a </a:t>
            </a:r>
            <a:r>
              <a:rPr lang="en-US" i="1" dirty="0"/>
              <a:t>variable</a:t>
            </a:r>
            <a:r>
              <a:rPr lang="en-US" dirty="0"/>
              <a:t>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= 2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 * a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solidFill>
                <a:srgbClr val="3333FF"/>
              </a:solidFill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b = 5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 + b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7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06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re-use a value in multiple computations, store it in a </a:t>
            </a:r>
            <a:r>
              <a:rPr lang="en-US" i="1" dirty="0"/>
              <a:t>variable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Python is “dynamically-typed”, so you can change the type of value stored.</a:t>
            </a:r>
          </a:p>
          <a:p>
            <a:r>
              <a:rPr lang="en-US" dirty="0"/>
              <a:t>unlike Java, C#, C++, 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someVar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= 2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someVar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it’s an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b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someVar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“Why hello there”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someVar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now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str</a:t>
            </a:r>
            <a:b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Why hello there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1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some restrictions on variable names.  They must:</a:t>
            </a:r>
          </a:p>
          <a:p>
            <a:r>
              <a:rPr lang="en-US" dirty="0"/>
              <a:t>be at least 1 character long</a:t>
            </a:r>
          </a:p>
          <a:p>
            <a:r>
              <a:rPr lang="en-US" dirty="0"/>
              <a:t>contain only A-Z, a-z, 0-9, and _</a:t>
            </a:r>
          </a:p>
          <a:p>
            <a:r>
              <a:rPr lang="en-US" dirty="0"/>
              <a:t>not start with a number</a:t>
            </a:r>
          </a:p>
          <a:p>
            <a:r>
              <a:rPr lang="en-US" dirty="0"/>
              <a:t>not be a keyword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Okay variable names: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banana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i_am_awesome</a:t>
            </a: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 err="1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studentCount</a:t>
            </a:r>
            <a:endParaRPr lang="en-US" sz="2000" dirty="0"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Not good: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123aaa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06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some restrictions on variable names.  They must:</a:t>
            </a:r>
          </a:p>
          <a:p>
            <a:r>
              <a:rPr lang="en-US" dirty="0"/>
              <a:t>be at least 1 character long</a:t>
            </a:r>
          </a:p>
          <a:p>
            <a:r>
              <a:rPr lang="en-US" dirty="0"/>
              <a:t>contain only A-Z, a-z, 0-9, and _</a:t>
            </a:r>
          </a:p>
          <a:p>
            <a:r>
              <a:rPr lang="en-US" dirty="0"/>
              <a:t>not start with a number</a:t>
            </a:r>
          </a:p>
          <a:p>
            <a:r>
              <a:rPr lang="en-US" dirty="0"/>
              <a:t>not be a keyword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Also, don’t use __stuff__, this could show up in future versions.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Okay variable names: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banana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i_am_awesome</a:t>
            </a: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 err="1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studentCount</a:t>
            </a:r>
            <a:endParaRPr lang="en-US" sz="2000" dirty="0"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Not good: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123aaa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__bananas__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__</a:t>
            </a:r>
            <a:r>
              <a:rPr lang="en-US" sz="2000" dirty="0" err="1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student_count</a:t>
            </a:r>
            <a:r>
              <a:rPr lang="en-US" sz="2000" dirty="0"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__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88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Python: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IDLE, Python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Keyword: print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Types: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str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int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float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Variables</a:t>
            </a:r>
          </a:p>
          <a:p>
            <a:pPr lvl="1"/>
            <a:r>
              <a:rPr lang="en-US" dirty="0"/>
              <a:t>User input</a:t>
            </a:r>
          </a:p>
          <a:p>
            <a:pPr lvl="1"/>
            <a:r>
              <a:rPr lang="en-US" dirty="0"/>
              <a:t>Saving your work</a:t>
            </a:r>
          </a:p>
          <a:p>
            <a:pPr lvl="1"/>
            <a:r>
              <a:rPr lang="en-US" dirty="0"/>
              <a:t>Comments</a:t>
            </a:r>
          </a:p>
          <a:p>
            <a:r>
              <a:rPr lang="en-US" dirty="0"/>
              <a:t>Conditionals</a:t>
            </a:r>
          </a:p>
          <a:p>
            <a:pPr lvl="1"/>
            <a:r>
              <a:rPr lang="en-US" dirty="0"/>
              <a:t>Type: bool</a:t>
            </a:r>
          </a:p>
          <a:p>
            <a:pPr lvl="1"/>
            <a:r>
              <a:rPr lang="en-US" dirty="0"/>
              <a:t>Keywords: and, or, not,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Input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choices for </a:t>
            </a:r>
            <a:r>
              <a:rPr lang="en-US" i="1" dirty="0"/>
              <a:t>functions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raw_input</a:t>
            </a:r>
            <a:endParaRPr lang="en-US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1" dirty="0"/>
              <a:t>Returns</a:t>
            </a:r>
            <a:r>
              <a:rPr lang="en-US" dirty="0"/>
              <a:t> a string</a:t>
            </a:r>
          </a:p>
          <a:p>
            <a:pPr lvl="1"/>
            <a:r>
              <a:rPr lang="en-US" dirty="0"/>
              <a:t>Very handy – always use this!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</a:p>
          <a:p>
            <a:pPr lvl="1"/>
            <a:r>
              <a:rPr lang="en-US" dirty="0"/>
              <a:t>We will not use this.  It can be very dangerous if you’re not careful.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82916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color = </a:t>
            </a:r>
            <a:r>
              <a:rPr lang="en-US" sz="16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raw_input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“What is your favorite color? 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is your favorite color? 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Teal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16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“Your favorite color is”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, color</a:t>
            </a:r>
            <a:b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Your favorite color is teal</a:t>
            </a:r>
            <a:endParaRPr lang="en-US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7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Python: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IDLE, Python</a:t>
            </a:r>
          </a:p>
          <a:p>
            <a:pPr lvl="1"/>
            <a:r>
              <a:rPr lang="en-US" dirty="0"/>
              <a:t>Keyword: print</a:t>
            </a:r>
          </a:p>
          <a:p>
            <a:pPr lvl="1"/>
            <a:r>
              <a:rPr lang="en-US" dirty="0"/>
              <a:t>Types: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float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r>
              <a:rPr lang="en-US" dirty="0"/>
              <a:t>User input</a:t>
            </a:r>
          </a:p>
          <a:p>
            <a:pPr lvl="1"/>
            <a:r>
              <a:rPr lang="en-US" dirty="0"/>
              <a:t>Saving your work</a:t>
            </a:r>
          </a:p>
          <a:p>
            <a:pPr lvl="1"/>
            <a:r>
              <a:rPr lang="en-US" dirty="0"/>
              <a:t>Comments</a:t>
            </a:r>
          </a:p>
          <a:p>
            <a:r>
              <a:rPr lang="en-US" dirty="0"/>
              <a:t>Conditionals</a:t>
            </a:r>
          </a:p>
          <a:p>
            <a:pPr lvl="1"/>
            <a:r>
              <a:rPr lang="en-US" dirty="0"/>
              <a:t>Type: bool</a:t>
            </a:r>
          </a:p>
          <a:p>
            <a:pPr lvl="1"/>
            <a:r>
              <a:rPr lang="en-US" dirty="0"/>
              <a:t>Keywords: and, or, not,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93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Input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Functions</a:t>
            </a:r>
            <a:r>
              <a:rPr lang="en-US" dirty="0"/>
              <a:t> are procedures you can </a:t>
            </a:r>
            <a:r>
              <a:rPr lang="en-US" i="1" dirty="0"/>
              <a:t>call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may or may not </a:t>
            </a:r>
            <a:r>
              <a:rPr lang="en-US" i="1" dirty="0"/>
              <a:t>return</a:t>
            </a:r>
            <a:r>
              <a:rPr lang="en-US" dirty="0"/>
              <a:t> a value.</a:t>
            </a:r>
          </a:p>
          <a:p>
            <a:r>
              <a:rPr lang="en-US" dirty="0"/>
              <a:t>If they do, you are effectively replacing the </a:t>
            </a:r>
            <a:r>
              <a:rPr lang="en-US" i="1" dirty="0"/>
              <a:t>function call </a:t>
            </a:r>
            <a:r>
              <a:rPr lang="en-US" dirty="0"/>
              <a:t>with the result.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82916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color = </a:t>
            </a:r>
            <a:r>
              <a:rPr lang="en-US" sz="16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raw_input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“What is your favorite color? 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is your favorite color? 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Teal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16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“Your favorite color is”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, color</a:t>
            </a:r>
            <a:b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Your favorite color is teal</a:t>
            </a:r>
            <a:endParaRPr lang="en-US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80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Input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Functions</a:t>
            </a:r>
            <a:r>
              <a:rPr lang="en-US" dirty="0"/>
              <a:t> are procedures you can </a:t>
            </a:r>
            <a:r>
              <a:rPr lang="en-US" i="1" dirty="0"/>
              <a:t>call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i="1" dirty="0"/>
              <a:t>call</a:t>
            </a:r>
            <a:r>
              <a:rPr lang="en-US" dirty="0"/>
              <a:t> a function by putting parentheses after its name.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Anything inside the parentheses are </a:t>
            </a:r>
            <a:r>
              <a:rPr lang="en-US" i="1" dirty="0"/>
              <a:t>parameters</a:t>
            </a:r>
            <a:r>
              <a:rPr lang="en-US" dirty="0"/>
              <a:t>, separated by commas.</a:t>
            </a:r>
            <a:endParaRPr lang="en-US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82916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color = </a:t>
            </a:r>
            <a:r>
              <a:rPr lang="en-US" sz="16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raw_input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“What is your favorite color? 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is your favorite color? 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Teal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16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“Your favorite color is”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, color</a:t>
            </a:r>
            <a:b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Your favorite color is teal</a:t>
            </a:r>
            <a:endParaRPr lang="en-US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03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Input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13003"/>
            <a:ext cx="10295021" cy="4826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Functions</a:t>
            </a:r>
            <a:r>
              <a:rPr lang="en-US" dirty="0"/>
              <a:t> are procedures you can </a:t>
            </a:r>
            <a:r>
              <a:rPr lang="en-US" i="1" dirty="0"/>
              <a:t>call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raw_input</a:t>
            </a:r>
            <a:r>
              <a:rPr lang="en-US" dirty="0"/>
              <a:t> only has one argument, prompt, and it is optional (note the [] in the documentation).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en-US" sz="2400" dirty="0"/>
              <a:t>See </a:t>
            </a:r>
            <a:r>
              <a:rPr lang="en-US" sz="2400" u="sng" dirty="0">
                <a:hlinkClick r:id="rId2"/>
              </a:rPr>
              <a:t>https://docs.python.org/2/library/functions.html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1941004" y="3550233"/>
            <a:ext cx="8309992" cy="214142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01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Input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can take multiple values, separated by commas</a:t>
            </a:r>
          </a:p>
          <a:p>
            <a:r>
              <a:rPr lang="en-US" dirty="0"/>
              <a:t>It replaces each comma with a space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82916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color = </a:t>
            </a:r>
            <a:r>
              <a:rPr lang="en-US" sz="16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raw_input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“What is your favorite color? 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is your favorite color? 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Teal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16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“Your favorite color is”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, color</a:t>
            </a:r>
            <a:b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Your favorite color is teal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solidFill>
                <a:srgbClr val="3333FF"/>
              </a:solidFill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16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4, 2, 9</a:t>
            </a:r>
            <a:b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4 2 9</a:t>
            </a:r>
            <a:endParaRPr lang="en-US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83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Input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can take multiple values, separated by commas</a:t>
            </a:r>
          </a:p>
          <a:p>
            <a:r>
              <a:rPr lang="en-US" dirty="0"/>
              <a:t>It replaces each comma with a space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If you don’t want spaces, use the built-in </a:t>
            </a:r>
            <a:r>
              <a:rPr lang="en-US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function to convert values to strings, then add them.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82916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color = </a:t>
            </a:r>
            <a:r>
              <a:rPr lang="en-US" sz="16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raw_input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“What is your favorite color? 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is your favorite color? 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Teal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16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“Your favorite color is”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, color</a:t>
            </a:r>
            <a:b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Your favorite color is teal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solidFill>
                <a:srgbClr val="3333FF"/>
              </a:solidFill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16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4, 2, 9</a:t>
            </a:r>
            <a:br>
              <a:rPr lang="en-US" sz="16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4 2 9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solidFill>
                <a:srgbClr val="3333FF"/>
              </a:solidFill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16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“a”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16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str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(1) + </a:t>
            </a:r>
            <a: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“b” 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16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str</a:t>
            </a:r>
            <a:r>
              <a:rPr lang="en-US" sz="16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(2)</a:t>
            </a:r>
            <a:br>
              <a:rPr lang="en-US" sz="16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16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a1b2</a:t>
            </a:r>
            <a:endParaRPr lang="en-US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66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.</a:t>
            </a:r>
            <a:r>
              <a:rPr lang="en-US" dirty="0" err="1"/>
              <a:t>py</a:t>
            </a:r>
            <a:r>
              <a:rPr lang="en-US" dirty="0"/>
              <a:t>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80101"/>
          </a:xfrm>
        </p:spPr>
        <p:txBody>
          <a:bodyPr/>
          <a:lstStyle/>
          <a:p>
            <a:r>
              <a:rPr lang="en-US" dirty="0"/>
              <a:t>File -&gt; New Window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942" y="3705726"/>
            <a:ext cx="8538116" cy="22576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759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.</a:t>
            </a:r>
            <a:r>
              <a:rPr lang="en-US" dirty="0" err="1"/>
              <a:t>py</a:t>
            </a:r>
            <a:r>
              <a:rPr lang="en-US" dirty="0"/>
              <a:t>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80101"/>
          </a:xfrm>
        </p:spPr>
        <p:txBody>
          <a:bodyPr/>
          <a:lstStyle/>
          <a:p>
            <a:r>
              <a:rPr lang="en-US" dirty="0"/>
              <a:t>File -&gt; New Window</a:t>
            </a:r>
          </a:p>
          <a:p>
            <a:r>
              <a:rPr lang="en-US" dirty="0"/>
              <a:t>Make sure you enter .</a:t>
            </a:r>
            <a:r>
              <a:rPr lang="en-US" dirty="0" err="1"/>
              <a:t>py</a:t>
            </a:r>
            <a:r>
              <a:rPr lang="en-US" dirty="0"/>
              <a:t> as the file extension; IDLE doesn’t always do this, and you will lose syntax highlighting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00"/>
          <a:stretch/>
        </p:blipFill>
        <p:spPr bwMode="auto">
          <a:xfrm>
            <a:off x="2507662" y="3840663"/>
            <a:ext cx="7176675" cy="19378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78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.</a:t>
            </a:r>
            <a:r>
              <a:rPr lang="en-US" dirty="0" err="1"/>
              <a:t>py</a:t>
            </a:r>
            <a:r>
              <a:rPr lang="en-US" dirty="0"/>
              <a:t>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29280"/>
          </a:xfrm>
        </p:spPr>
        <p:txBody>
          <a:bodyPr>
            <a:normAutofit/>
          </a:bodyPr>
          <a:lstStyle/>
          <a:p>
            <a:r>
              <a:rPr lang="en-US" dirty="0"/>
              <a:t>File -&gt; New Window</a:t>
            </a:r>
          </a:p>
          <a:p>
            <a:r>
              <a:rPr lang="en-US" dirty="0"/>
              <a:t>Make sure you enter .</a:t>
            </a:r>
            <a:r>
              <a:rPr lang="en-US" dirty="0" err="1"/>
              <a:t>py</a:t>
            </a:r>
            <a:r>
              <a:rPr lang="en-US" dirty="0"/>
              <a:t> as the file extension; IDLE doesn’t always do this, and you will lose syntax highlighting </a:t>
            </a:r>
            <a:r>
              <a:rPr lang="en-US" dirty="0">
                <a:sym typeface="Wingdings" panose="05000000000000000000" pitchFamily="2" charset="2"/>
              </a:rPr>
              <a:t></a:t>
            </a:r>
          </a:p>
          <a:p>
            <a:r>
              <a:rPr lang="en-US" dirty="0">
                <a:sym typeface="Wingdings" panose="05000000000000000000" pitchFamily="2" charset="2"/>
              </a:rPr>
              <a:t>Go to Run -&gt; Run Module (F5) to save and run your program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855" y="3872414"/>
            <a:ext cx="8352290" cy="269843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091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2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 You’ve already seen some!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 Comments in Python are denoted with a #, and are colored red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# They aren’t run, and are used to help with readability</a:t>
            </a: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268" y="3721769"/>
            <a:ext cx="9049463" cy="27409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188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Python: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Intro to IDLE, Python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Keyword: print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Types: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str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int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float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Variables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User input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Saving your work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Comments</a:t>
            </a:r>
          </a:p>
          <a:p>
            <a:r>
              <a:rPr lang="en-US" dirty="0"/>
              <a:t>Conditionals</a:t>
            </a:r>
          </a:p>
          <a:p>
            <a:pPr lvl="1"/>
            <a:r>
              <a:rPr lang="en-US" dirty="0"/>
              <a:t>Type: bool</a:t>
            </a:r>
          </a:p>
          <a:p>
            <a:pPr lvl="1"/>
            <a:r>
              <a:rPr lang="en-US" dirty="0"/>
              <a:t>Keywords: and, or, not,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06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IDLE: </a:t>
            </a:r>
            <a:r>
              <a:rPr lang="en-US" b="1" dirty="0"/>
              <a:t>I</a:t>
            </a:r>
            <a:r>
              <a:rPr lang="en-US" dirty="0"/>
              <a:t>nteractive </a:t>
            </a:r>
            <a:r>
              <a:rPr lang="en-US" b="1" dirty="0" err="1"/>
              <a:t>D</a:t>
            </a:r>
            <a:r>
              <a:rPr lang="en-US" dirty="0" err="1"/>
              <a:t>eve</a:t>
            </a:r>
            <a:r>
              <a:rPr lang="en-US" b="1" dirty="0" err="1"/>
              <a:t>L</a:t>
            </a:r>
            <a:r>
              <a:rPr lang="en-US" dirty="0" err="1"/>
              <a:t>opment</a:t>
            </a:r>
            <a:r>
              <a:rPr lang="en-US" dirty="0"/>
              <a:t> </a:t>
            </a:r>
            <a:r>
              <a:rPr lang="en-US" b="1" dirty="0"/>
              <a:t>E</a:t>
            </a:r>
            <a:r>
              <a:rPr lang="en-US" dirty="0"/>
              <a:t>nvironment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Shell</a:t>
            </a:r>
          </a:p>
          <a:p>
            <a:pPr lvl="1"/>
            <a:r>
              <a:rPr lang="en-US" dirty="0"/>
              <a:t>Evaluates what you enter and displays output</a:t>
            </a:r>
          </a:p>
          <a:p>
            <a:pPr lvl="1"/>
            <a:r>
              <a:rPr lang="en-US" dirty="0"/>
              <a:t>Interactive</a:t>
            </a:r>
          </a:p>
          <a:p>
            <a:pPr lvl="2"/>
            <a:r>
              <a:rPr lang="en-US" dirty="0"/>
              <a:t>Type at “&gt;&gt;&gt;” prompt</a:t>
            </a:r>
          </a:p>
          <a:p>
            <a:r>
              <a:rPr lang="en-US" dirty="0"/>
              <a:t>Editor</a:t>
            </a:r>
          </a:p>
          <a:p>
            <a:pPr lvl="1"/>
            <a:r>
              <a:rPr lang="en-US" dirty="0"/>
              <a:t>Create and save .</a:t>
            </a:r>
            <a:r>
              <a:rPr lang="en-US" dirty="0" err="1"/>
              <a:t>py</a:t>
            </a:r>
            <a:r>
              <a:rPr lang="en-US" dirty="0"/>
              <a:t> files</a:t>
            </a:r>
          </a:p>
          <a:p>
            <a:pPr lvl="1"/>
            <a:r>
              <a:rPr lang="en-US" dirty="0"/>
              <a:t>Can run files and display output in shell</a:t>
            </a:r>
          </a:p>
        </p:txBody>
      </p:sp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628882"/>
            <a:ext cx="5181600" cy="173980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17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Type: bool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Boolean values are true or false.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Python has the values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(note the capital letters!).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can compare values with ==, !=, &lt;, &lt;=, &gt;, &gt;=, and the result of these expressions is a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= 2</a:t>
            </a:r>
            <a:b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b = 5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&gt; b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&lt;= b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b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== b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does a equal b?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!= b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does a not-equal b?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76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Type: bool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combining Boolean expressions, parentheses are your friends.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= 2</a:t>
            </a:r>
            <a:b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b = 5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== (a &gt; b)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87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Keywords: and, or, not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is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if both parts evaluate to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, otherwise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solidFill>
                  <a:srgbClr val="7030A0"/>
                </a:solidFill>
              </a:rPr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is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if at least one part evaluates to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, otherwise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solidFill>
                  <a:srgbClr val="7030A0"/>
                </a:solidFill>
              </a:rPr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= 2</a:t>
            </a:r>
            <a:b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b = 5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&lt; b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and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 err="1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&lt; b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or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a == b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a &lt; b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and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a == b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and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 err="1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and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 err="1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or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018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Keywords: and, or, not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is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if both parts evaluate to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, otherwise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solidFill>
                  <a:srgbClr val="7030A0"/>
                </a:solidFill>
              </a:rPr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is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if at least one part evaluates to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, otherwise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is the opposite of its argument</a:t>
            </a:r>
            <a:endParaRPr lang="en-US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34789" cy="4351338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not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not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endParaRPr lang="en-US" sz="20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and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or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not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and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or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not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405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Conditionals: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466347" cy="4543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keywords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/>
              <a:t>, and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 provide a way to control the flow of your program.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252" y="1498349"/>
            <a:ext cx="8144259" cy="44897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47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Conditionals: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466347" cy="4543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keywords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/>
              <a:t>, and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 provide a way to control the flow of your program.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Python checks each condition in order, and executes the block (whatever’s indented) of the first one to be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.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252" y="1498349"/>
            <a:ext cx="8144259" cy="44897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411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Conditionals: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4808621" cy="4543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Indentation is important in Python!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Make sure each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/>
              <a:t>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 has a colon after it, and its block is indented one tab (4 spaces by default).</a:t>
            </a: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7360817" y="1377428"/>
            <a:ext cx="3474621" cy="202785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431" y="3621408"/>
            <a:ext cx="4384007" cy="263040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234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Conditionals: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334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Make sure you’re careful </a:t>
            </a:r>
            <a:r>
              <a:rPr lang="en-US"/>
              <a:t>what you compare to the </a:t>
            </a:r>
            <a:r>
              <a:rPr lang="en-US" dirty="0"/>
              <a:t>result of </a:t>
            </a:r>
            <a:r>
              <a:rPr lang="en-US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raw_input</a:t>
            </a:r>
            <a:r>
              <a:rPr lang="en-US" dirty="0"/>
              <a:t>.  It is a string, not a number.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449053"/>
            <a:ext cx="1066398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The right way: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str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to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str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or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to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raw_input</a:t>
            </a:r>
            <a:r>
              <a:rPr lang="en-US" sz="20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“When do you plan to graduate? ”</a:t>
            </a:r>
            <a:r>
              <a:rPr lang="en-US" sz="20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20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When do you plan to graduate?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2019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== 2019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is a string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  <a:sym typeface="Wingdings" panose="05000000000000000000" pitchFamily="2" charset="2"/>
              </a:rPr>
              <a:t>:(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False</a:t>
            </a:r>
            <a:b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==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“2019”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b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 == 2019 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cast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to an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:)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True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368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Conditionals: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425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Make sure you’re careful how to compare the result of </a:t>
            </a:r>
            <a:r>
              <a:rPr lang="en-US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raw_input</a:t>
            </a:r>
            <a:r>
              <a:rPr lang="en-US" dirty="0"/>
              <a:t>.  It is a string, not a number.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/>
              <a:t>Doing it wrong leads to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785937"/>
            <a:ext cx="10663989" cy="2829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raw_input</a:t>
            </a:r>
            <a:r>
              <a:rPr lang="en-US" sz="20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“When do you plan to graduate? ”</a:t>
            </a:r>
            <a:r>
              <a:rPr lang="en-US" sz="20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br>
              <a:rPr lang="en-US" sz="20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When do you plan to graduate?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Sometime</a:t>
            </a:r>
            <a:b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 == 2019</a:t>
            </a:r>
            <a:b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sz="2000" dirty="0">
              <a:effectLst/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Traceback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(most recent call last):</a:t>
            </a:r>
            <a:b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File “&lt;pyshell#4&gt;”, line 1, in &lt;module&gt;</a:t>
            </a:r>
            <a:b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gradYear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) == 2019</a:t>
            </a:r>
            <a:b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ValueError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: invalid literal for </a:t>
            </a:r>
            <a:r>
              <a:rPr lang="en-US" sz="20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() with base 10: ‘sometime’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278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 we covered: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IDLE, Python</a:t>
            </a:r>
          </a:p>
          <a:p>
            <a:pPr lvl="1"/>
            <a:r>
              <a:rPr lang="en-US" dirty="0"/>
              <a:t>Keyword: print</a:t>
            </a:r>
          </a:p>
          <a:p>
            <a:pPr lvl="1"/>
            <a:r>
              <a:rPr lang="en-US" dirty="0"/>
              <a:t>Types: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float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r>
              <a:rPr lang="en-US" dirty="0"/>
              <a:t>User input</a:t>
            </a:r>
          </a:p>
          <a:p>
            <a:pPr lvl="1"/>
            <a:r>
              <a:rPr lang="en-US" dirty="0"/>
              <a:t>Saving your work</a:t>
            </a:r>
          </a:p>
          <a:p>
            <a:pPr lvl="1"/>
            <a:r>
              <a:rPr lang="en-US" dirty="0"/>
              <a:t>Comments</a:t>
            </a:r>
          </a:p>
          <a:p>
            <a:r>
              <a:rPr lang="en-US" dirty="0"/>
              <a:t>Conditionals</a:t>
            </a:r>
          </a:p>
          <a:p>
            <a:pPr lvl="1"/>
            <a:r>
              <a:rPr lang="en-US" dirty="0"/>
              <a:t>Type: bool</a:t>
            </a:r>
          </a:p>
          <a:p>
            <a:pPr lvl="1"/>
            <a:r>
              <a:rPr lang="en-US" dirty="0"/>
              <a:t>Keywords: and, or, not, if, </a:t>
            </a:r>
            <a:r>
              <a:rPr lang="en-US" dirty="0" err="1"/>
              <a:t>elif</a:t>
            </a:r>
            <a:r>
              <a:rPr lang="en-US" dirty="0"/>
              <a:t>, else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7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canonical programming example for a language: write “Hello, world!”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It’s very easy in Python.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“Hello, world!”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Hello, world!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4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Syntax highlighting:</a:t>
            </a:r>
          </a:p>
          <a:p>
            <a:r>
              <a:rPr lang="en-US" dirty="0"/>
              <a:t>IDLE colors code differently depending on functionality</a:t>
            </a:r>
          </a:p>
          <a:p>
            <a:pPr lvl="1"/>
            <a:r>
              <a:rPr lang="en-US" dirty="0"/>
              <a:t>Orange: keyword</a:t>
            </a:r>
          </a:p>
          <a:p>
            <a:pPr lvl="1"/>
            <a:r>
              <a:rPr lang="en-US" dirty="0"/>
              <a:t>Green: string</a:t>
            </a:r>
          </a:p>
          <a:p>
            <a:pPr lvl="1"/>
            <a:r>
              <a:rPr lang="en-US" dirty="0"/>
              <a:t>Blue: output in shell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“Hello, world!”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Hello, world!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87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Syntax highlighting:</a:t>
            </a:r>
          </a:p>
          <a:p>
            <a:r>
              <a:rPr lang="en-US" dirty="0"/>
              <a:t>IDLE colors code differently depending on functionality</a:t>
            </a:r>
          </a:p>
          <a:p>
            <a:pPr lvl="1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Orange: keyword</a:t>
            </a:r>
          </a:p>
          <a:p>
            <a:pPr lvl="1"/>
            <a:r>
              <a:rPr lang="en-US" dirty="0"/>
              <a:t>Green: string</a:t>
            </a:r>
          </a:p>
          <a:p>
            <a:pPr lvl="1"/>
            <a:r>
              <a:rPr lang="en-US" dirty="0"/>
              <a:t>Blue: output in shell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“Hello, world!”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Hello, world!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Example keywords: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	if	else	and	or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4B083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class	while	for	break	</a:t>
            </a:r>
            <a:r>
              <a:rPr lang="en-US" sz="2000" dirty="0" err="1">
                <a:solidFill>
                  <a:srgbClr val="F4B083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elif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4B083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in	</a:t>
            </a:r>
            <a:r>
              <a:rPr lang="en-US" sz="2000" dirty="0" err="1">
                <a:solidFill>
                  <a:srgbClr val="F4B083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def</a:t>
            </a:r>
            <a:r>
              <a:rPr lang="en-US" sz="2000" dirty="0">
                <a:solidFill>
                  <a:srgbClr val="F4B083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	not	from	import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3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Syntax highlighting:</a:t>
            </a:r>
          </a:p>
          <a:p>
            <a:r>
              <a:rPr lang="en-US" dirty="0"/>
              <a:t>IDLE colors code differently depending on functionality</a:t>
            </a:r>
          </a:p>
          <a:p>
            <a:pPr lvl="1"/>
            <a:r>
              <a:rPr lang="en-US" dirty="0"/>
              <a:t>Orange: keyword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Green: string</a:t>
            </a:r>
          </a:p>
          <a:p>
            <a:pPr lvl="1"/>
            <a:r>
              <a:rPr lang="en-US" dirty="0"/>
              <a:t>Blue: output in shell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“Hello, world!”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Hello, world!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Example strings: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“Hello, world!”</a:t>
            </a:r>
          </a:p>
          <a:p>
            <a:pPr marL="0" indent="0">
              <a:buNone/>
            </a:pP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‘</a:t>
            </a:r>
            <a:r>
              <a:rPr lang="en-US" sz="2000" dirty="0" err="1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abc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123 lots of stuff’</a:t>
            </a:r>
          </a:p>
          <a:p>
            <a:pPr marL="0" indent="0">
              <a:buNone/>
            </a:pP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“This has ‘nested’ quotes”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sz="2000" dirty="0">
              <a:solidFill>
                <a:srgbClr val="F4B083"/>
              </a:solidFill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4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Syntax highlighting:</a:t>
            </a:r>
          </a:p>
          <a:p>
            <a:r>
              <a:rPr lang="en-US" dirty="0"/>
              <a:t>IDLE colors code differently depending on functionality</a:t>
            </a:r>
          </a:p>
          <a:p>
            <a:pPr lvl="1"/>
            <a:r>
              <a:rPr lang="en-US" dirty="0"/>
              <a:t>Orange: keyword</a:t>
            </a:r>
          </a:p>
          <a:p>
            <a:pPr lvl="1"/>
            <a:r>
              <a:rPr lang="en-US" dirty="0"/>
              <a:t>Green: string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Blue: output in shell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“Hello, world!”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Hello, world!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Any time you have output in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the shell window, IDLE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# colors it blue by default</a:t>
            </a:r>
            <a:endParaRPr lang="en-US" sz="2000" dirty="0">
              <a:solidFill>
                <a:srgbClr val="F4B083"/>
              </a:solidFill>
              <a:latin typeface="Courier New" panose="02070309020205020404" pitchFamily="49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71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Types: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, float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We’ve already seen one </a:t>
            </a:r>
            <a:r>
              <a:rPr lang="en-US" i="1" dirty="0"/>
              <a:t>type </a:t>
            </a:r>
            <a:r>
              <a:rPr lang="en-US" dirty="0"/>
              <a:t>in Python, used for words and phrases.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general, this type is called “string”.  In Python, it’s referred to as </a:t>
            </a:r>
            <a:r>
              <a:rPr lang="en-US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/>
              <a:t>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“Hello,”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+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“ world!”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Hello, world!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&gt;&gt;&gt; </a:t>
            </a:r>
            <a:r>
              <a:rPr lang="en-US" sz="2000" dirty="0">
                <a:solidFill>
                  <a:srgbClr val="F4B083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print 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“a”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+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‘b’ </a:t>
            </a:r>
            <a:r>
              <a:rPr lang="en-US" sz="2000" dirty="0"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+</a:t>
            </a:r>
            <a: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 “‘c’”</a:t>
            </a:r>
            <a:br>
              <a:rPr lang="en-US" sz="2000" dirty="0">
                <a:solidFill>
                  <a:srgbClr val="00B050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000" dirty="0" err="1">
                <a:solidFill>
                  <a:srgbClr val="3333FF"/>
                </a:solidFill>
                <a:effectLst/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ab’c</a:t>
            </a:r>
            <a:r>
              <a:rPr lang="en-US" sz="2000" dirty="0">
                <a:solidFill>
                  <a:srgbClr val="3333FF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Times New Roman" panose="02020603050405020304" pitchFamily="18" charset="0"/>
              </a:rPr>
              <a:t>’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05F3-86D1-411D-AAA8-E46756832C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18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1563</Words>
  <Application>Microsoft Office PowerPoint</Application>
  <PresentationFormat>Widescreen</PresentationFormat>
  <Paragraphs>349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MS Mincho</vt:lpstr>
      <vt:lpstr>Times New Roman</vt:lpstr>
      <vt:lpstr>Wingdings</vt:lpstr>
      <vt:lpstr>Office Theme</vt:lpstr>
      <vt:lpstr>Introduction to Python</vt:lpstr>
      <vt:lpstr>Intro to Python: part 1</vt:lpstr>
      <vt:lpstr>IDLE: Interactive DeveLopment Environment</vt:lpstr>
      <vt:lpstr>Hello, world!</vt:lpstr>
      <vt:lpstr>Hello, world!</vt:lpstr>
      <vt:lpstr>Hello, world!</vt:lpstr>
      <vt:lpstr>Hello, world!</vt:lpstr>
      <vt:lpstr>Hello, world!</vt:lpstr>
      <vt:lpstr>Types: str, int, float</vt:lpstr>
      <vt:lpstr>Types: str, int, float</vt:lpstr>
      <vt:lpstr>Types: str, int, float</vt:lpstr>
      <vt:lpstr>Types: str, int, float</vt:lpstr>
      <vt:lpstr>Types: str, int, float</vt:lpstr>
      <vt:lpstr>Variables</vt:lpstr>
      <vt:lpstr>Variables</vt:lpstr>
      <vt:lpstr>Variables</vt:lpstr>
      <vt:lpstr>Variables</vt:lpstr>
      <vt:lpstr>Intro to Python: part 1</vt:lpstr>
      <vt:lpstr>User Input</vt:lpstr>
      <vt:lpstr>User Input</vt:lpstr>
      <vt:lpstr>User Input</vt:lpstr>
      <vt:lpstr>User Input</vt:lpstr>
      <vt:lpstr>User Input</vt:lpstr>
      <vt:lpstr>User Input</vt:lpstr>
      <vt:lpstr>Creating a .py file</vt:lpstr>
      <vt:lpstr>Creating a .py file</vt:lpstr>
      <vt:lpstr>Creating a .py file</vt:lpstr>
      <vt:lpstr>Comments</vt:lpstr>
      <vt:lpstr>Intro to Python: part 1</vt:lpstr>
      <vt:lpstr>Type: bool</vt:lpstr>
      <vt:lpstr>Type: bool</vt:lpstr>
      <vt:lpstr>Keywords: and, or, not</vt:lpstr>
      <vt:lpstr>Keywords: and, or, not</vt:lpstr>
      <vt:lpstr>Conditionals: if, elif, else</vt:lpstr>
      <vt:lpstr>Conditionals: if, elif, else</vt:lpstr>
      <vt:lpstr>Conditionals: if, elif, else</vt:lpstr>
      <vt:lpstr>Conditionals: if, elif, else</vt:lpstr>
      <vt:lpstr>Conditionals: if, elif, else</vt:lpstr>
      <vt:lpstr>Today we covered: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</dc:title>
  <dc:creator>Tanya Amert</dc:creator>
  <cp:lastModifiedBy>raymond</cp:lastModifiedBy>
  <cp:revision>20</cp:revision>
  <dcterms:created xsi:type="dcterms:W3CDTF">2015-09-21T00:10:03Z</dcterms:created>
  <dcterms:modified xsi:type="dcterms:W3CDTF">2017-01-17T20:03:53Z</dcterms:modified>
</cp:coreProperties>
</file>