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Average"/>
      <p:regular r:id="rId20"/>
    </p:embeddedFont>
    <p:embeddedFont>
      <p:font typeface="Oswal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verage-regular.fntdata"/><Relationship Id="rId11" Type="http://schemas.openxmlformats.org/officeDocument/2006/relationships/slide" Target="slides/slide7.xml"/><Relationship Id="rId22" Type="http://schemas.openxmlformats.org/officeDocument/2006/relationships/font" Target="fonts/Oswald-bold.fntdata"/><Relationship Id="rId10" Type="http://schemas.openxmlformats.org/officeDocument/2006/relationships/slide" Target="slides/slide6.xml"/><Relationship Id="rId21" Type="http://schemas.openxmlformats.org/officeDocument/2006/relationships/font" Target="fonts/Oswald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800"/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png"/><Relationship Id="rId4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YouTube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671250" y="3047800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/>
              <a:t>The Demise of Automation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Matt Schaefer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Monetization - Partner Program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1017725"/>
            <a:ext cx="5669100" cy="401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YouTube needed to figure out a way to make money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Developed the </a:t>
            </a:r>
            <a:r>
              <a:rPr b="1" lang="en">
                <a:solidFill>
                  <a:srgbClr val="EFEFEF"/>
                </a:solidFill>
              </a:rPr>
              <a:t>Partner Program</a:t>
            </a:r>
            <a:r>
              <a:rPr lang="en">
                <a:solidFill>
                  <a:srgbClr val="EFEFEF"/>
                </a:solidFill>
              </a:rPr>
              <a:t>, utilizing Google’s </a:t>
            </a:r>
            <a:r>
              <a:rPr b="1" lang="en">
                <a:solidFill>
                  <a:srgbClr val="EFEFEF"/>
                </a:solidFill>
              </a:rPr>
              <a:t>AdSense</a:t>
            </a:r>
            <a:r>
              <a:rPr lang="en">
                <a:solidFill>
                  <a:srgbClr val="EFEFEF"/>
                </a:solidFill>
              </a:rPr>
              <a:t> to pay creators for the advertisements viewed before their videos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YouTube takes 45%, only </a:t>
            </a:r>
            <a:r>
              <a:rPr b="1" lang="en">
                <a:solidFill>
                  <a:srgbClr val="EFEFEF"/>
                </a:solidFill>
              </a:rPr>
              <a:t>55% goes to creator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Creators receive a variable rate per 1000 views, known as </a:t>
            </a:r>
            <a:r>
              <a:rPr b="1" lang="en">
                <a:solidFill>
                  <a:srgbClr val="EFEFEF"/>
                </a:solidFill>
              </a:rPr>
              <a:t>CPM</a:t>
            </a:r>
            <a:r>
              <a:rPr lang="en">
                <a:solidFill>
                  <a:srgbClr val="EFEFEF"/>
                </a:solidFill>
              </a:rPr>
              <a:t>, can range from $0.50-10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Depends on area -- tech is very bad, gaming is better, family friendly is great</a:t>
            </a:r>
          </a:p>
          <a:p>
            <a:pPr indent="-228600" lvl="0" marL="45720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Has to be a subject or topic advertisers want to be shown in front of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0600" y="1392675"/>
            <a:ext cx="2917249" cy="326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Monetization - YouTube Networks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1152475"/>
            <a:ext cx="5123400" cy="385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YouTube Networks were created to organize YouTube channels under </a:t>
            </a:r>
            <a:r>
              <a:rPr b="1" lang="en">
                <a:solidFill>
                  <a:srgbClr val="EFEFEF"/>
                </a:solidFill>
              </a:rPr>
              <a:t>one organization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A network would take another cut of the advertisement revenue, usually </a:t>
            </a:r>
            <a:r>
              <a:rPr b="1" lang="en">
                <a:solidFill>
                  <a:srgbClr val="EFEFEF"/>
                </a:solidFill>
              </a:rPr>
              <a:t>20-30%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In exchange, would provide copyright free music, graphic design, protection, etc</a:t>
            </a:r>
          </a:p>
          <a:p>
            <a:pPr indent="-228600" lvl="0" marL="45720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However, networks realized they can make </a:t>
            </a:r>
            <a:r>
              <a:rPr b="1" lang="en">
                <a:solidFill>
                  <a:srgbClr val="EFEFEF"/>
                </a:solidFill>
              </a:rPr>
              <a:t>more money</a:t>
            </a:r>
            <a:r>
              <a:rPr lang="en">
                <a:solidFill>
                  <a:srgbClr val="EFEFEF"/>
                </a:solidFill>
              </a:rPr>
              <a:t> if they get a ton of channels and do very little </a:t>
            </a:r>
            <a:r>
              <a:rPr b="1" lang="en">
                <a:solidFill>
                  <a:srgbClr val="EFEFEF"/>
                </a:solidFill>
              </a:rPr>
              <a:t>(all automated)</a:t>
            </a:r>
            <a:r>
              <a:rPr lang="en">
                <a:solidFill>
                  <a:srgbClr val="EFEFEF"/>
                </a:solidFill>
              </a:rPr>
              <a:t> for each, instead of doing a lot of work for less channels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3700" y="1170125"/>
            <a:ext cx="3837898" cy="3126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Monetization - Issues + Solution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1242025"/>
            <a:ext cx="8520600" cy="381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HUGE controversy around largest creator, </a:t>
            </a:r>
            <a:r>
              <a:rPr b="1" lang="en">
                <a:solidFill>
                  <a:srgbClr val="EFEFEF"/>
                </a:solidFill>
              </a:rPr>
              <a:t>PewDiePie</a:t>
            </a:r>
            <a:r>
              <a:rPr lang="en">
                <a:solidFill>
                  <a:srgbClr val="EFEFEF"/>
                </a:solidFill>
              </a:rPr>
              <a:t> -&gt; comedy and gaming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Some of his content took a </a:t>
            </a:r>
            <a:r>
              <a:rPr b="1" lang="en">
                <a:solidFill>
                  <a:srgbClr val="EFEFEF"/>
                </a:solidFill>
              </a:rPr>
              <a:t>satirical</a:t>
            </a:r>
            <a:r>
              <a:rPr lang="en">
                <a:solidFill>
                  <a:srgbClr val="EFEFEF"/>
                </a:solidFill>
              </a:rPr>
              <a:t> angle towards Hitler, anti-semitism, etc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The media found out, asked companies why they are advertising on those videos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PewDiePie </a:t>
            </a:r>
            <a:r>
              <a:rPr b="1" lang="en">
                <a:solidFill>
                  <a:srgbClr val="EFEFEF"/>
                </a:solidFill>
              </a:rPr>
              <a:t>dropped</a:t>
            </a:r>
            <a:r>
              <a:rPr lang="en">
                <a:solidFill>
                  <a:srgbClr val="EFEFEF"/>
                </a:solidFill>
              </a:rPr>
              <a:t> by his network, YouTube </a:t>
            </a:r>
            <a:r>
              <a:rPr b="1" lang="en">
                <a:solidFill>
                  <a:srgbClr val="EFEFEF"/>
                </a:solidFill>
              </a:rPr>
              <a:t>cancelled</a:t>
            </a:r>
            <a:r>
              <a:rPr lang="en">
                <a:solidFill>
                  <a:srgbClr val="EFEFEF"/>
                </a:solidFill>
              </a:rPr>
              <a:t> 2nd season of his show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This controversy spiralled into tons of advertisers stopping working with YouTube because their ads could be shown in front of videos with </a:t>
            </a:r>
            <a:r>
              <a:rPr b="1" lang="en">
                <a:solidFill>
                  <a:srgbClr val="EFEFEF"/>
                </a:solidFill>
              </a:rPr>
              <a:t>sensitive</a:t>
            </a:r>
            <a:r>
              <a:rPr lang="en">
                <a:solidFill>
                  <a:srgbClr val="EFEFEF"/>
                </a:solidFill>
              </a:rPr>
              <a:t> </a:t>
            </a:r>
            <a:r>
              <a:rPr b="1" lang="en">
                <a:solidFill>
                  <a:srgbClr val="EFEFEF"/>
                </a:solidFill>
              </a:rPr>
              <a:t>content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Solution: a channel now must reach </a:t>
            </a:r>
            <a:r>
              <a:rPr b="1" lang="en">
                <a:solidFill>
                  <a:srgbClr val="EFEFEF"/>
                </a:solidFill>
              </a:rPr>
              <a:t>10,000</a:t>
            </a:r>
            <a:r>
              <a:rPr lang="en">
                <a:solidFill>
                  <a:srgbClr val="EFEFEF"/>
                </a:solidFill>
              </a:rPr>
              <a:t> total lifetime views before they can be monetized, at which point the content will be reviewed and considered</a:t>
            </a:r>
          </a:p>
          <a:p>
            <a:pPr indent="-228600" lvl="0" marL="45720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Once again, </a:t>
            </a:r>
            <a:r>
              <a:rPr b="1" lang="en">
                <a:solidFill>
                  <a:srgbClr val="EFEFEF"/>
                </a:solidFill>
              </a:rPr>
              <a:t>more human work</a:t>
            </a:r>
            <a:r>
              <a:rPr lang="en">
                <a:solidFill>
                  <a:srgbClr val="EFEFEF"/>
                </a:solidFill>
              </a:rPr>
              <a:t>, because automation was not good enough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Algorithms - Start Simple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11700" y="1017725"/>
            <a:ext cx="8520600" cy="394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YouTube is also </a:t>
            </a:r>
            <a:r>
              <a:rPr b="1" lang="en">
                <a:solidFill>
                  <a:srgbClr val="EFEFEF"/>
                </a:solidFill>
              </a:rPr>
              <a:t>responsible</a:t>
            </a:r>
            <a:r>
              <a:rPr lang="en">
                <a:solidFill>
                  <a:srgbClr val="EFEFEF"/>
                </a:solidFill>
              </a:rPr>
              <a:t> for essentially deciding which videos succeed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What videos show up on home page, suggested videos, etc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At first focused on </a:t>
            </a:r>
            <a:r>
              <a:rPr b="1" lang="en">
                <a:solidFill>
                  <a:srgbClr val="EFEFEF"/>
                </a:solidFill>
              </a:rPr>
              <a:t>views</a:t>
            </a:r>
            <a:r>
              <a:rPr lang="en">
                <a:solidFill>
                  <a:srgbClr val="EFEFEF"/>
                </a:solidFill>
              </a:rPr>
              <a:t> in certain </a:t>
            </a:r>
            <a:r>
              <a:rPr b="1" lang="en">
                <a:solidFill>
                  <a:srgbClr val="EFEFEF"/>
                </a:solidFill>
              </a:rPr>
              <a:t>time</a:t>
            </a:r>
            <a:r>
              <a:rPr lang="en">
                <a:solidFill>
                  <a:srgbClr val="EFEFEF"/>
                </a:solidFill>
              </a:rPr>
              <a:t> periods, and </a:t>
            </a:r>
            <a:r>
              <a:rPr b="1" lang="en">
                <a:solidFill>
                  <a:srgbClr val="EFEFEF"/>
                </a:solidFill>
              </a:rPr>
              <a:t>subject</a:t>
            </a:r>
            <a:r>
              <a:rPr lang="en">
                <a:solidFill>
                  <a:srgbClr val="EFEFEF"/>
                </a:solidFill>
              </a:rPr>
              <a:t> of the video to make sure it is related to whatever content it is displayed next to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This works, but once people figured it out, they were able to latch on to </a:t>
            </a:r>
            <a:r>
              <a:rPr b="1" lang="en">
                <a:solidFill>
                  <a:srgbClr val="EFEFEF"/>
                </a:solidFill>
              </a:rPr>
              <a:t>trends</a:t>
            </a:r>
            <a:r>
              <a:rPr lang="en">
                <a:solidFill>
                  <a:srgbClr val="EFEFEF"/>
                </a:solidFill>
              </a:rPr>
              <a:t> and gain success without quality content (not good for YouTube, who needs to sell this content to advertisers)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3937" y="3490249"/>
            <a:ext cx="2816124" cy="165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Algorithms - Change and Trends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11700" y="1152475"/>
            <a:ext cx="8520600" cy="3811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YouTube’s algorithm is </a:t>
            </a:r>
            <a:r>
              <a:rPr b="1" lang="en">
                <a:solidFill>
                  <a:srgbClr val="EFEFEF"/>
                </a:solidFill>
              </a:rPr>
              <a:t>constantly</a:t>
            </a:r>
            <a:r>
              <a:rPr lang="en">
                <a:solidFill>
                  <a:srgbClr val="EFEFEF"/>
                </a:solidFill>
              </a:rPr>
              <a:t> changing, and only people on the inside know all of the aspects of it - views, comments, likes, topic, length, resolution, metadata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For a while, it was accepted that YouTube really liked </a:t>
            </a:r>
            <a:r>
              <a:rPr b="1" lang="en">
                <a:solidFill>
                  <a:srgbClr val="EFEFEF"/>
                </a:solidFill>
              </a:rPr>
              <a:t>audience retentio</a:t>
            </a:r>
            <a:r>
              <a:rPr lang="en">
                <a:solidFill>
                  <a:srgbClr val="EFEFEF"/>
                </a:solidFill>
              </a:rPr>
              <a:t>n (how far into a video a viewer will watch)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I recently found out from my rep at YouTube that they now really like </a:t>
            </a:r>
            <a:r>
              <a:rPr b="1" lang="en">
                <a:solidFill>
                  <a:srgbClr val="EFEFEF"/>
                </a:solidFill>
              </a:rPr>
              <a:t>total session time</a:t>
            </a:r>
            <a:r>
              <a:rPr lang="en">
                <a:solidFill>
                  <a:srgbClr val="EFEFEF"/>
                </a:solidFill>
              </a:rPr>
              <a:t>, being how long a viewer spends on YouTube after watching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With a virtually infinite number of factors that can go into determining how to rank videos, the </a:t>
            </a:r>
            <a:r>
              <a:rPr b="1" lang="en">
                <a:solidFill>
                  <a:srgbClr val="EFEFEF"/>
                </a:solidFill>
              </a:rPr>
              <a:t>algorithm</a:t>
            </a:r>
            <a:r>
              <a:rPr lang="en">
                <a:solidFill>
                  <a:srgbClr val="EFEFEF"/>
                </a:solidFill>
              </a:rPr>
              <a:t> behind it must be extremely robust and able to handle all types of complications and comparisons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Are they obligated to share what they prioritize? </a:t>
            </a:r>
            <a:r>
              <a:rPr b="1" lang="en">
                <a:solidFill>
                  <a:srgbClr val="EFEFEF"/>
                </a:solidFill>
              </a:rPr>
              <a:t>NO</a:t>
            </a:r>
          </a:p>
          <a:p>
            <a:pPr indent="-228600" lvl="1" marL="91440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Leads to channels that cheat the system, one-trick-ponies, bad for advertisers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311700" y="1189675"/>
            <a:ext cx="5063700" cy="424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Automation can be a very good thing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YouTube uses automation and algorithms in a lot of areas very well, so good job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But with such a large database of content to sort through with automation, YouTube got a little ambitious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In the future, need to fully test and examine any changes they may make before implementing such high level automation</a:t>
            </a:r>
          </a:p>
          <a:p>
            <a:pPr indent="-228600" lvl="0" marL="45720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Subscribe to MS Tech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7950" y="1365075"/>
            <a:ext cx="2866825" cy="28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Context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193450" y="1017725"/>
            <a:ext cx="4000500" cy="432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My channel = </a:t>
            </a:r>
            <a:r>
              <a:rPr b="1" lang="en">
                <a:solidFill>
                  <a:srgbClr val="EFEFEF"/>
                </a:solidFill>
              </a:rPr>
              <a:t>MS Tech</a:t>
            </a:r>
          </a:p>
          <a:p>
            <a:pPr indent="-228600" lvl="1" marL="9144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450,000 subscribers, 50M+ views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Started as a hobby, developed into a functioning business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Focus on </a:t>
            </a:r>
            <a:r>
              <a:rPr b="1" lang="en">
                <a:solidFill>
                  <a:srgbClr val="EFEFEF"/>
                </a:solidFill>
              </a:rPr>
              <a:t>business</a:t>
            </a:r>
            <a:r>
              <a:rPr lang="en">
                <a:solidFill>
                  <a:srgbClr val="EFEFEF"/>
                </a:solidFill>
              </a:rPr>
              <a:t> side like content strategy, budgeting, communications, PR, etc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Witnessed changes in the tech behind YouTube </a:t>
            </a:r>
            <a:r>
              <a:rPr b="1" lang="en">
                <a:solidFill>
                  <a:srgbClr val="EFEFEF"/>
                </a:solidFill>
              </a:rPr>
              <a:t>first hand</a:t>
            </a:r>
            <a:r>
              <a:rPr lang="en">
                <a:solidFill>
                  <a:srgbClr val="EFEFEF"/>
                </a:solidFill>
              </a:rPr>
              <a:t>, and have felt the effects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Learned how to </a:t>
            </a:r>
            <a:r>
              <a:rPr b="1" lang="en">
                <a:solidFill>
                  <a:srgbClr val="EFEFEF"/>
                </a:solidFill>
              </a:rPr>
              <a:t>identify</a:t>
            </a:r>
            <a:r>
              <a:rPr lang="en">
                <a:solidFill>
                  <a:srgbClr val="EFEFEF"/>
                </a:solidFill>
              </a:rPr>
              <a:t> what YouTube does behind-the-scenes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9050" y="1079024"/>
            <a:ext cx="4512175" cy="347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Origins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8587" y="2897899"/>
            <a:ext cx="3992224" cy="22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197100" y="941975"/>
            <a:ext cx="8635200" cy="20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Average"/>
              <a:buChar char="●"/>
            </a:pPr>
            <a:r>
              <a:rPr lang="en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Created in </a:t>
            </a:r>
            <a:r>
              <a:rPr b="1" lang="en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2005</a:t>
            </a:r>
            <a:r>
              <a:rPr lang="en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 by early employees of PayPal - connection to Elon Musk</a:t>
            </a:r>
          </a:p>
          <a:p>
            <a:pPr indent="-3429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Average"/>
              <a:buChar char="●"/>
            </a:pPr>
            <a:r>
              <a:rPr lang="en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Meant to be a </a:t>
            </a:r>
            <a:r>
              <a:rPr b="1" lang="en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dating website</a:t>
            </a:r>
            <a:r>
              <a:rPr lang="en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, quickly developed away from that</a:t>
            </a:r>
          </a:p>
          <a:p>
            <a:pPr indent="-3429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Average"/>
              <a:buChar char="●"/>
            </a:pPr>
            <a:r>
              <a:rPr lang="en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Was always based on the purpose to share </a:t>
            </a:r>
            <a:r>
              <a:rPr b="1" lang="en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user-submitted online</a:t>
            </a:r>
            <a:r>
              <a:rPr lang="en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 video</a:t>
            </a:r>
          </a:p>
          <a:p>
            <a:pPr indent="-3429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Average"/>
              <a:buChar char="●"/>
            </a:pPr>
            <a:r>
              <a:rPr lang="en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Began with big hit </a:t>
            </a:r>
            <a:r>
              <a:rPr b="1" lang="en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viral</a:t>
            </a:r>
            <a:r>
              <a:rPr lang="en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 videos like “Charlie Bit My Finger”</a:t>
            </a:r>
          </a:p>
          <a:p>
            <a:pPr indent="-3429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Average"/>
              <a:buChar char="●"/>
            </a:pPr>
            <a:r>
              <a:rPr lang="en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By 2006, was receiving over </a:t>
            </a:r>
            <a:r>
              <a:rPr b="1" lang="en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100M+</a:t>
            </a:r>
            <a:r>
              <a:rPr lang="en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 views every single day</a:t>
            </a:r>
          </a:p>
          <a:p>
            <a:pPr indent="-3429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Average"/>
              <a:buChar char="●"/>
            </a:pPr>
            <a:r>
              <a:rPr lang="en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In Oct 2006, bought by Google for </a:t>
            </a:r>
            <a:r>
              <a:rPr b="1" lang="en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$1.65 billion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1534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Current State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58975" y="844800"/>
            <a:ext cx="8473200" cy="238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The site looks almost nothing like it did at the beginning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More </a:t>
            </a:r>
            <a:r>
              <a:rPr b="1" lang="en">
                <a:solidFill>
                  <a:srgbClr val="EFEFEF"/>
                </a:solidFill>
              </a:rPr>
              <a:t>user-friendly</a:t>
            </a:r>
            <a:r>
              <a:rPr lang="en">
                <a:solidFill>
                  <a:srgbClr val="EFEFEF"/>
                </a:solidFill>
              </a:rPr>
              <a:t> layouts, suggested videos, etc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Way more </a:t>
            </a:r>
            <a:r>
              <a:rPr lang="en">
                <a:solidFill>
                  <a:srgbClr val="EFEFEF"/>
                </a:solidFill>
              </a:rPr>
              <a:t>varieties</a:t>
            </a:r>
            <a:r>
              <a:rPr lang="en">
                <a:solidFill>
                  <a:srgbClr val="EFEFEF"/>
                </a:solidFill>
              </a:rPr>
              <a:t> of content, personalities, channels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Every month, </a:t>
            </a:r>
            <a:r>
              <a:rPr b="1" lang="en">
                <a:solidFill>
                  <a:srgbClr val="EFEFEF"/>
                </a:solidFill>
              </a:rPr>
              <a:t>eight out of every ten</a:t>
            </a:r>
            <a:r>
              <a:rPr lang="en">
                <a:solidFill>
                  <a:srgbClr val="EFEFEF"/>
                </a:solidFill>
              </a:rPr>
              <a:t> 18-49 year olds watch YouTube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300 hours uploaded every minute, almost </a:t>
            </a:r>
            <a:r>
              <a:rPr b="1" lang="en">
                <a:solidFill>
                  <a:srgbClr val="EFEFEF"/>
                </a:solidFill>
              </a:rPr>
              <a:t>5</a:t>
            </a:r>
            <a:r>
              <a:rPr b="1" lang="en">
                <a:solidFill>
                  <a:srgbClr val="EFEFEF"/>
                </a:solidFill>
              </a:rPr>
              <a:t>,000,000,000 views per day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6199" y="2579225"/>
            <a:ext cx="4558748" cy="256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599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Development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289200" y="1118250"/>
            <a:ext cx="8565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So </a:t>
            </a:r>
            <a:r>
              <a:rPr b="1" lang="en">
                <a:solidFill>
                  <a:srgbClr val="EFEFEF"/>
                </a:solidFill>
              </a:rPr>
              <a:t>how</a:t>
            </a:r>
            <a:r>
              <a:rPr lang="en">
                <a:solidFill>
                  <a:srgbClr val="EFEFEF"/>
                </a:solidFill>
              </a:rPr>
              <a:t> did it go from an online dating site to the second largest search engine?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A very important step was to deal with copyright through </a:t>
            </a:r>
            <a:r>
              <a:rPr b="1" lang="en">
                <a:solidFill>
                  <a:srgbClr val="EFEFEF"/>
                </a:solidFill>
              </a:rPr>
              <a:t>ContentID</a:t>
            </a:r>
            <a:r>
              <a:rPr lang="en">
                <a:solidFill>
                  <a:srgbClr val="EFEFEF"/>
                </a:solidFill>
              </a:rPr>
              <a:t> program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Then establish monetization capability with the </a:t>
            </a:r>
            <a:r>
              <a:rPr b="1" lang="en">
                <a:solidFill>
                  <a:srgbClr val="EFEFEF"/>
                </a:solidFill>
              </a:rPr>
              <a:t>Partner Program</a:t>
            </a:r>
          </a:p>
          <a:p>
            <a:pPr indent="-228600" lvl="0" marL="45720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And continuously refine the </a:t>
            </a:r>
            <a:r>
              <a:rPr b="1" lang="en">
                <a:solidFill>
                  <a:srgbClr val="EFEFEF"/>
                </a:solidFill>
              </a:rPr>
              <a:t>algorithms</a:t>
            </a:r>
            <a:r>
              <a:rPr lang="en">
                <a:solidFill>
                  <a:srgbClr val="EFEFEF"/>
                </a:solidFill>
              </a:rPr>
              <a:t> that determine what videos are suggested, what order videos show up on search, and ultimately determine what videos and what channels find success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5400" y="2550300"/>
            <a:ext cx="5339400" cy="3322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ContentID - Viacom Lawsuit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102400" y="1143825"/>
            <a:ext cx="4607400" cy="395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Soon after Google bought YouTube, they were faced with a </a:t>
            </a:r>
            <a:r>
              <a:rPr b="1" lang="en">
                <a:solidFill>
                  <a:srgbClr val="EFEFEF"/>
                </a:solidFill>
              </a:rPr>
              <a:t>billion dollar lawsuit</a:t>
            </a:r>
            <a:r>
              <a:rPr lang="en">
                <a:solidFill>
                  <a:srgbClr val="EFEFEF"/>
                </a:solidFill>
              </a:rPr>
              <a:t> from Viacom over copyrighted material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Google believed YouTube’s </a:t>
            </a:r>
            <a:r>
              <a:rPr b="1" lang="en">
                <a:solidFill>
                  <a:srgbClr val="EFEFEF"/>
                </a:solidFill>
              </a:rPr>
              <a:t>warning</a:t>
            </a:r>
            <a:r>
              <a:rPr lang="en">
                <a:solidFill>
                  <a:srgbClr val="EFEFEF"/>
                </a:solidFill>
              </a:rPr>
              <a:t> against uploading copyrighted video was enough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To avoid lawsuit, implemented a system to identify copyrighted material and remove it</a:t>
            </a:r>
          </a:p>
          <a:p>
            <a:pPr indent="-228600" lvl="0" marL="45720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This is known as </a:t>
            </a:r>
            <a:r>
              <a:rPr b="1" lang="en">
                <a:solidFill>
                  <a:srgbClr val="EFEFEF"/>
                </a:solidFill>
              </a:rPr>
              <a:t>ContentID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9374" y="1663202"/>
            <a:ext cx="4015800" cy="6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4700" y="2621425"/>
            <a:ext cx="3805156" cy="1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ContentID - Implementation 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103300"/>
            <a:ext cx="8520600" cy="242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EFEFEF"/>
              </a:buClr>
              <a:buSzPct val="100000"/>
            </a:pPr>
            <a:r>
              <a:rPr lang="en" sz="1800">
                <a:solidFill>
                  <a:srgbClr val="EFEFEF"/>
                </a:solidFill>
              </a:rPr>
              <a:t>A</a:t>
            </a:r>
            <a:r>
              <a:rPr lang="en" sz="1800">
                <a:solidFill>
                  <a:srgbClr val="EFEFEF"/>
                </a:solidFill>
              </a:rPr>
              <a:t>t it’s core, ContentID is a </a:t>
            </a:r>
            <a:r>
              <a:rPr b="1" lang="en" sz="1800">
                <a:solidFill>
                  <a:srgbClr val="EFEFEF"/>
                </a:solidFill>
              </a:rPr>
              <a:t>database of copyrighted material</a:t>
            </a:r>
            <a:r>
              <a:rPr lang="en" sz="1800">
                <a:solidFill>
                  <a:srgbClr val="EFEFEF"/>
                </a:solidFill>
              </a:rPr>
              <a:t> that YouTube will check a user-submitted video against to see if it contains any copyrighted material</a:t>
            </a:r>
          </a:p>
          <a:p>
            <a:pPr indent="-342900" lvl="0" marL="457200" rtl="0">
              <a:spcBef>
                <a:spcPts val="0"/>
              </a:spcBef>
              <a:buClr>
                <a:srgbClr val="EFEFEF"/>
              </a:buClr>
              <a:buSzPct val="100000"/>
            </a:pPr>
            <a:r>
              <a:rPr lang="en" sz="1800">
                <a:solidFill>
                  <a:srgbClr val="EFEFEF"/>
                </a:solidFill>
              </a:rPr>
              <a:t>Satisfies the copyright holders, but is not a perfect system at all</a:t>
            </a:r>
          </a:p>
          <a:p>
            <a:pPr indent="-342900" lvl="0" marL="457200" rtl="0">
              <a:spcBef>
                <a:spcPts val="0"/>
              </a:spcBef>
              <a:buClr>
                <a:srgbClr val="EFEFEF"/>
              </a:buClr>
              <a:buSzPct val="100000"/>
            </a:pPr>
            <a:r>
              <a:rPr lang="en" sz="1800">
                <a:solidFill>
                  <a:srgbClr val="EFEFEF"/>
                </a:solidFill>
              </a:rPr>
              <a:t>Even with permission, a video can still be </a:t>
            </a:r>
            <a:r>
              <a:rPr b="1" lang="en" sz="1800">
                <a:solidFill>
                  <a:srgbClr val="EFEFEF"/>
                </a:solidFill>
              </a:rPr>
              <a:t>flagged </a:t>
            </a:r>
            <a:r>
              <a:rPr lang="en" sz="1800">
                <a:solidFill>
                  <a:srgbClr val="EFEFEF"/>
                </a:solidFill>
              </a:rPr>
              <a:t>as copyright and taken down</a:t>
            </a:r>
          </a:p>
          <a:p>
            <a:pPr indent="-342900" lvl="0" marL="457200" rtl="0">
              <a:spcBef>
                <a:spcPts val="0"/>
              </a:spcBef>
              <a:buClr>
                <a:srgbClr val="EFEFEF"/>
              </a:buClr>
              <a:buSzPct val="100000"/>
            </a:pPr>
            <a:r>
              <a:rPr lang="en" sz="1800">
                <a:solidFill>
                  <a:srgbClr val="EFEFEF"/>
                </a:solidFill>
              </a:rPr>
              <a:t>Or, even a video that complies to Fair Use policies could be removed</a:t>
            </a:r>
          </a:p>
          <a:p>
            <a:pPr indent="-342900" lvl="0" marL="457200">
              <a:spcBef>
                <a:spcPts val="0"/>
              </a:spcBef>
              <a:buClr>
                <a:srgbClr val="EFEFEF"/>
              </a:buClr>
              <a:buSzPct val="100000"/>
            </a:pPr>
            <a:r>
              <a:rPr lang="en" sz="1800">
                <a:solidFill>
                  <a:srgbClr val="EFEFEF"/>
                </a:solidFill>
              </a:rPr>
              <a:t>Fair Use = copyrighted material may be used for </a:t>
            </a:r>
            <a:r>
              <a:rPr b="1" lang="en" sz="1800">
                <a:solidFill>
                  <a:srgbClr val="EFEFEF"/>
                </a:solidFill>
              </a:rPr>
              <a:t>“purposes such as criticism, news reporting, teaching, and research”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8362" y="3609875"/>
            <a:ext cx="3067275" cy="153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ContentID - Old System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100150"/>
            <a:ext cx="8520600" cy="209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Video gets </a:t>
            </a:r>
            <a:r>
              <a:rPr b="1" lang="en">
                <a:solidFill>
                  <a:srgbClr val="EFEFEF"/>
                </a:solidFill>
              </a:rPr>
              <a:t>flagged</a:t>
            </a:r>
            <a:r>
              <a:rPr lang="en">
                <a:solidFill>
                  <a:srgbClr val="EFEFEF"/>
                </a:solidFill>
              </a:rPr>
              <a:t> for copyright or violation of fair use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Video is taken down, or video is left up and copyright holder </a:t>
            </a:r>
            <a:r>
              <a:rPr b="1" lang="en">
                <a:solidFill>
                  <a:srgbClr val="EFEFEF"/>
                </a:solidFill>
              </a:rPr>
              <a:t>earns all revenue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Video uploader can </a:t>
            </a:r>
            <a:r>
              <a:rPr b="1" lang="en">
                <a:solidFill>
                  <a:srgbClr val="EFEFEF"/>
                </a:solidFill>
              </a:rPr>
              <a:t>appeal</a:t>
            </a:r>
            <a:r>
              <a:rPr lang="en">
                <a:solidFill>
                  <a:srgbClr val="EFEFEF"/>
                </a:solidFill>
              </a:rPr>
              <a:t> the copyright claim, lengthy process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</a:pPr>
            <a:r>
              <a:rPr lang="en">
                <a:solidFill>
                  <a:srgbClr val="EFEFEF"/>
                </a:solidFill>
              </a:rPr>
              <a:t>IF the uploader wins and it was fair use, only then at the </a:t>
            </a:r>
            <a:r>
              <a:rPr b="1" lang="en">
                <a:solidFill>
                  <a:srgbClr val="EFEFEF"/>
                </a:solidFill>
              </a:rPr>
              <a:t>end of the process</a:t>
            </a:r>
            <a:r>
              <a:rPr lang="en">
                <a:solidFill>
                  <a:srgbClr val="EFEFEF"/>
                </a:solidFill>
              </a:rPr>
              <a:t> do they get to receive revenue again</a:t>
            </a:r>
          </a:p>
          <a:p>
            <a:pPr indent="-228600" lvl="0" marL="457200">
              <a:spcBef>
                <a:spcPts val="0"/>
              </a:spcBef>
              <a:buClr>
                <a:srgbClr val="EFEFEF"/>
              </a:buClr>
            </a:pPr>
            <a:r>
              <a:rPr b="1" lang="en">
                <a:solidFill>
                  <a:srgbClr val="EFEFEF"/>
                </a:solidFill>
              </a:rPr>
              <a:t>HUGE</a:t>
            </a:r>
            <a:r>
              <a:rPr lang="en">
                <a:solidFill>
                  <a:srgbClr val="EFEFEF"/>
                </a:solidFill>
              </a:rPr>
              <a:t> problem for news channels, reaction channels, etc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5874" y="3154875"/>
            <a:ext cx="3292250" cy="198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ContentID - Recent Adjustments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152475"/>
            <a:ext cx="8520600" cy="372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EFEFEF"/>
              </a:buClr>
              <a:buSzPct val="100000"/>
            </a:pPr>
            <a:r>
              <a:rPr b="1" lang="en" sz="1800">
                <a:solidFill>
                  <a:srgbClr val="EFEFEF"/>
                </a:solidFill>
              </a:rPr>
              <a:t>Problem</a:t>
            </a:r>
            <a:r>
              <a:rPr lang="en" sz="1800">
                <a:solidFill>
                  <a:srgbClr val="EFEFEF"/>
                </a:solidFill>
              </a:rPr>
              <a:t>: how can YouTube make sure copyright holder’s still get the revenue they deserve, but also not hurt creators that operate under the fair use policy?</a:t>
            </a:r>
          </a:p>
          <a:p>
            <a:pPr indent="-342900" lvl="0" marL="457200" rtl="0">
              <a:spcBef>
                <a:spcPts val="0"/>
              </a:spcBef>
              <a:buClr>
                <a:srgbClr val="EFEFEF"/>
              </a:buClr>
              <a:buSzPct val="100000"/>
            </a:pPr>
            <a:r>
              <a:rPr b="1" lang="en" sz="1800">
                <a:solidFill>
                  <a:srgbClr val="EFEFEF"/>
                </a:solidFill>
              </a:rPr>
              <a:t>Obvious Answer</a:t>
            </a:r>
            <a:r>
              <a:rPr lang="en" sz="1800">
                <a:solidFill>
                  <a:srgbClr val="EFEFEF"/>
                </a:solidFill>
              </a:rPr>
              <a:t>: only take down videos that violate fair use</a:t>
            </a:r>
          </a:p>
          <a:p>
            <a:pPr indent="-342900" lvl="0" marL="457200" rtl="0">
              <a:spcBef>
                <a:spcPts val="0"/>
              </a:spcBef>
              <a:buClr>
                <a:srgbClr val="EFEFEF"/>
              </a:buClr>
              <a:buSzPct val="100000"/>
            </a:pPr>
            <a:r>
              <a:rPr b="1" lang="en" sz="1800">
                <a:solidFill>
                  <a:srgbClr val="EFEFEF"/>
                </a:solidFill>
              </a:rPr>
              <a:t>Complication</a:t>
            </a:r>
            <a:r>
              <a:rPr lang="en" sz="1800">
                <a:solidFill>
                  <a:srgbClr val="EFEFEF"/>
                </a:solidFill>
              </a:rPr>
              <a:t>: fair use is a judgement, not as black/white as copyrighted material</a:t>
            </a:r>
          </a:p>
          <a:p>
            <a:pPr indent="-342900" lvl="0" marL="457200" rtl="0">
              <a:spcBef>
                <a:spcPts val="0"/>
              </a:spcBef>
              <a:buClr>
                <a:srgbClr val="EFEFEF"/>
              </a:buClr>
              <a:buSzPct val="100000"/>
            </a:pPr>
            <a:r>
              <a:rPr b="1" lang="en" sz="1800">
                <a:solidFill>
                  <a:srgbClr val="EFEFEF"/>
                </a:solidFill>
              </a:rPr>
              <a:t>YouTube’s Solution</a:t>
            </a:r>
            <a:r>
              <a:rPr lang="en" sz="1800">
                <a:solidFill>
                  <a:srgbClr val="EFEFEF"/>
                </a:solidFill>
              </a:rPr>
              <a:t>: when a copyright claim is made and the user appeals the claim, the revenue that is earned during the appeal process is held and given to the winner of the appeal</a:t>
            </a:r>
          </a:p>
          <a:p>
            <a:pPr indent="-342900" lvl="0" marL="457200">
              <a:spcBef>
                <a:spcPts val="0"/>
              </a:spcBef>
              <a:buClr>
                <a:srgbClr val="EFEFEF"/>
              </a:buClr>
              <a:buSzPct val="100000"/>
            </a:pPr>
            <a:r>
              <a:rPr lang="en" sz="1800">
                <a:solidFill>
                  <a:srgbClr val="EFEFEF"/>
                </a:solidFill>
              </a:rPr>
              <a:t>Requires </a:t>
            </a:r>
            <a:r>
              <a:rPr b="1" lang="en" sz="1800">
                <a:solidFill>
                  <a:srgbClr val="EFEFEF"/>
                </a:solidFill>
              </a:rPr>
              <a:t>more human work</a:t>
            </a:r>
            <a:r>
              <a:rPr lang="en" sz="1800">
                <a:solidFill>
                  <a:srgbClr val="EFEFEF"/>
                </a:solidFill>
              </a:rPr>
              <a:t> from YouTube to review each claim, but their copyright identification technology was not capable enough to consistently determine fair use correctly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