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9" r:id="rId3"/>
    <p:sldId id="257" r:id="rId4"/>
    <p:sldId id="267" r:id="rId5"/>
    <p:sldId id="268" r:id="rId6"/>
    <p:sldId id="281" r:id="rId7"/>
    <p:sldId id="284" r:id="rId8"/>
    <p:sldId id="258" r:id="rId9"/>
    <p:sldId id="259" r:id="rId10"/>
    <p:sldId id="261" r:id="rId11"/>
    <p:sldId id="260" r:id="rId12"/>
    <p:sldId id="262" r:id="rId13"/>
    <p:sldId id="263" r:id="rId14"/>
    <p:sldId id="265" r:id="rId15"/>
    <p:sldId id="264" r:id="rId16"/>
    <p:sldId id="272" r:id="rId17"/>
    <p:sldId id="275" r:id="rId18"/>
    <p:sldId id="285" r:id="rId19"/>
    <p:sldId id="286" r:id="rId20"/>
    <p:sldId id="287" r:id="rId21"/>
    <p:sldId id="266" r:id="rId22"/>
    <p:sldId id="269" r:id="rId23"/>
    <p:sldId id="271" r:id="rId24"/>
    <p:sldId id="270" r:id="rId25"/>
    <p:sldId id="273" r:id="rId26"/>
    <p:sldId id="274" r:id="rId27"/>
    <p:sldId id="277" r:id="rId28"/>
    <p:sldId id="276" r:id="rId29"/>
    <p:sldId id="27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2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8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7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4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1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8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BC995DC-3847-47D8-82D4-A70DE4154C3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833821B-35AA-482F-80BE-7EF9DD64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8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ome.gov/10002077/" TargetMode="External"/><Relationship Id="rId2" Type="http://schemas.openxmlformats.org/officeDocument/2006/relationships/hyperlink" Target="https://www.khanacademy.org/science/biology/biotech-dna-technology/dna-sequencing-pcr-electrophoresis/a/dna-sequenc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119" y="437188"/>
            <a:ext cx="8825658" cy="2677648"/>
          </a:xfrm>
        </p:spPr>
        <p:txBody>
          <a:bodyPr/>
          <a:lstStyle/>
          <a:p>
            <a:r>
              <a:rPr lang="en-US" sz="4400" dirty="0" smtClean="0"/>
              <a:t>The Impact of Computer Technology in Molecular Biology and Genetics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Abtahi</a:t>
            </a:r>
            <a:r>
              <a:rPr lang="en-US" dirty="0" smtClean="0"/>
              <a:t> </a:t>
            </a:r>
            <a:r>
              <a:rPr lang="en-US" dirty="0" err="1" smtClean="0"/>
              <a:t>TISHAd</a:t>
            </a:r>
            <a:endParaRPr lang="en-US" dirty="0"/>
          </a:p>
          <a:p>
            <a:r>
              <a:rPr lang="en-US" dirty="0" smtClean="0"/>
              <a:t>Talk about </a:t>
            </a:r>
            <a:r>
              <a:rPr lang="en-US" smtClean="0"/>
              <a:t>Growth hormone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vs.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408" y="2575791"/>
            <a:ext cx="8761413" cy="3416300"/>
          </a:xfrm>
        </p:spPr>
        <p:txBody>
          <a:bodyPr/>
          <a:lstStyle/>
          <a:p>
            <a:r>
              <a:rPr lang="en-US" dirty="0" smtClean="0"/>
              <a:t>DNA is the vector in which genetic material is stored.</a:t>
            </a:r>
          </a:p>
          <a:p>
            <a:pPr lvl="1"/>
            <a:r>
              <a:rPr lang="en-US" dirty="0" smtClean="0"/>
              <a:t>Genes are specific DNA sequences which code for proteins</a:t>
            </a:r>
          </a:p>
          <a:p>
            <a:pPr lvl="2"/>
            <a:r>
              <a:rPr lang="en-US" dirty="0" smtClean="0"/>
              <a:t>Protein expression is what causes phenotypic traits (hair color, skin color, etc…)</a:t>
            </a:r>
          </a:p>
          <a:p>
            <a:pPr lvl="2"/>
            <a:r>
              <a:rPr lang="en-US" dirty="0" smtClean="0"/>
              <a:t>Only 2% of human DNA consists of genes (</a:t>
            </a:r>
            <a:r>
              <a:rPr lang="en-US" dirty="0"/>
              <a:t>Klug, Cummings, Spencer </a:t>
            </a:r>
            <a:r>
              <a:rPr lang="en-US" dirty="0" err="1"/>
              <a:t>Palladino</a:t>
            </a:r>
            <a:r>
              <a:rPr lang="en-US" dirty="0"/>
              <a:t>, 2013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Genes Identified?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identification from DNA sequences is called “annotation” </a:t>
            </a:r>
          </a:p>
          <a:p>
            <a:r>
              <a:rPr lang="en-US" dirty="0" smtClean="0"/>
              <a:t>Annotation heavily relies on computer technology to ensure DNA sequences are identified quickly, efficient, and correctly.</a:t>
            </a:r>
          </a:p>
          <a:p>
            <a:pPr lvl="1"/>
            <a:r>
              <a:rPr lang="en-US" dirty="0" err="1" smtClean="0"/>
              <a:t>BioInformatics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8" y="4090640"/>
            <a:ext cx="4771931" cy="21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BioInformatics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use of computer hardware and software and mathematics to analyze large quantities of genetic information.</a:t>
            </a:r>
          </a:p>
          <a:p>
            <a:pPr lvl="1"/>
            <a:r>
              <a:rPr lang="en-US" dirty="0" smtClean="0"/>
              <a:t>Ex. The </a:t>
            </a:r>
            <a:r>
              <a:rPr lang="en-US" dirty="0" err="1" smtClean="0"/>
              <a:t>GenBank</a:t>
            </a:r>
            <a:r>
              <a:rPr lang="en-US" dirty="0" smtClean="0"/>
              <a:t>, BLAST</a:t>
            </a:r>
          </a:p>
          <a:p>
            <a:pPr lvl="1"/>
            <a:r>
              <a:rPr lang="en-US" dirty="0" smtClean="0"/>
              <a:t>A mesh of biology, computer science,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and mathematics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8" y="3176699"/>
            <a:ext cx="2843101" cy="28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Local Alignment Search Tool: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BLAST?</a:t>
            </a:r>
          </a:p>
          <a:p>
            <a:pPr lvl="1"/>
            <a:r>
              <a:rPr lang="en-US" dirty="0" smtClean="0"/>
              <a:t>It is a computer software which allows for comparison between DNA sequences in search of similarities.</a:t>
            </a:r>
          </a:p>
          <a:p>
            <a:r>
              <a:rPr lang="en-US" dirty="0" smtClean="0"/>
              <a:t>Why is this Useful?</a:t>
            </a:r>
          </a:p>
          <a:p>
            <a:pPr lvl="1"/>
            <a:r>
              <a:rPr lang="en-US" dirty="0" smtClean="0"/>
              <a:t>Unknown DNA sequences can be identified by comparing them to already known sequences in different species</a:t>
            </a:r>
          </a:p>
          <a:p>
            <a:pPr lvl="2"/>
            <a:r>
              <a:rPr lang="en-US" dirty="0" smtClean="0"/>
              <a:t>Ex. Using known DNA sequence in rats for Gene X to find a similar Gene Y in mice. </a:t>
            </a:r>
          </a:p>
          <a:p>
            <a:pPr lvl="3"/>
            <a:r>
              <a:rPr lang="en-US" dirty="0" smtClean="0"/>
              <a:t>The sequences should have a high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Explaining BLAST: How DNA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consists of repeating patterns of nucleotides with 4 distinct nitrogenous bases: adenine, thymine, cytosine, and thymine</a:t>
            </a:r>
          </a:p>
          <a:p>
            <a:r>
              <a:rPr lang="en-US" dirty="0" smtClean="0"/>
              <a:t>The order and number of nitrogenous bases are what differentiates the DNA of different organisms</a:t>
            </a:r>
          </a:p>
          <a:p>
            <a:r>
              <a:rPr lang="en-US" dirty="0" smtClean="0"/>
              <a:t>Closely related organisms have very similar DNA sequences, and may even contain some of the same genes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54" y="4597415"/>
            <a:ext cx="4795982" cy="20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BLAST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 aligns two different DNA sequences and produces an identity value</a:t>
            </a:r>
          </a:p>
          <a:p>
            <a:pPr lvl="1"/>
            <a:r>
              <a:rPr lang="en-US" dirty="0" smtClean="0"/>
              <a:t>The identity value is a measure of similarity between the two sequences </a:t>
            </a:r>
            <a:r>
              <a:rPr lang="en-US" dirty="0"/>
              <a:t>(Klug, Cummings, Spencer </a:t>
            </a:r>
            <a:r>
              <a:rPr lang="en-US" dirty="0" err="1"/>
              <a:t>Palladino</a:t>
            </a:r>
            <a:r>
              <a:rPr lang="en-US" dirty="0"/>
              <a:t>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If DNA Sequence X in mice contains the insulin gene, and DNA sequence Y in rats is 99% similar to DNA Sequence X, then Y must contain the insulin gene, or a similar equivalent in rats</a:t>
            </a:r>
          </a:p>
          <a:p>
            <a:pPr lvl="3"/>
            <a:r>
              <a:rPr lang="en-US" dirty="0" smtClean="0"/>
              <a:t>Thus, using BLAST we just identified the insulin gene in rats from known data about mice</a:t>
            </a:r>
          </a:p>
          <a:p>
            <a:r>
              <a:rPr lang="en-US" dirty="0" smtClean="0"/>
              <a:t>BLAST essentially uses the same mechanism as a primitive search engine</a:t>
            </a:r>
          </a:p>
        </p:txBody>
      </p:sp>
    </p:spTree>
    <p:extLst>
      <p:ext uri="{BB962C8B-B14F-4D97-AF65-F5344CB8AC3E}">
        <p14:creationId xmlns:p14="http://schemas.microsoft.com/office/powerpoint/2010/main" val="8485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Algorithm of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BLAST works similar to most search engines</a:t>
            </a:r>
          </a:p>
          <a:p>
            <a:pPr lvl="1"/>
            <a:r>
              <a:rPr lang="en-US" dirty="0" smtClean="0"/>
              <a:t>Users have to input a DNA sequence, and/or the mRNA transcript of a specific gene within an organism</a:t>
            </a:r>
          </a:p>
          <a:p>
            <a:pPr lvl="1"/>
            <a:r>
              <a:rPr lang="en-US" dirty="0" smtClean="0"/>
              <a:t>The software contains an index of information (aka the </a:t>
            </a:r>
            <a:r>
              <a:rPr lang="en-US" dirty="0" err="1" smtClean="0"/>
              <a:t>GenBank</a:t>
            </a:r>
            <a:r>
              <a:rPr lang="en-US" dirty="0" smtClean="0"/>
              <a:t> database)</a:t>
            </a:r>
          </a:p>
          <a:p>
            <a:pPr lvl="1"/>
            <a:r>
              <a:rPr lang="en-US" dirty="0" smtClean="0"/>
              <a:t>It reproduces results from the index to the user based on how similar they are to the initial search query</a:t>
            </a:r>
          </a:p>
          <a:p>
            <a:pPr lvl="1"/>
            <a:r>
              <a:rPr lang="en-US" dirty="0" smtClean="0"/>
              <a:t>The algorithm of the search can be changed by the user based on what they are looking for in particular</a:t>
            </a:r>
          </a:p>
        </p:txBody>
      </p:sp>
    </p:spTree>
    <p:extLst>
      <p:ext uri="{BB962C8B-B14F-4D97-AF65-F5344CB8AC3E}">
        <p14:creationId xmlns:p14="http://schemas.microsoft.com/office/powerpoint/2010/main" val="1693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865" cy="5828145"/>
          </a:xfrm>
        </p:spPr>
      </p:pic>
    </p:spTree>
    <p:extLst>
      <p:ext uri="{BB962C8B-B14F-4D97-AF65-F5344CB8AC3E}">
        <p14:creationId xmlns:p14="http://schemas.microsoft.com/office/powerpoint/2010/main" val="338224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Algorithm in CS-Speak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200" dirty="0" smtClean="0"/>
              <a:t>Removal of low complexity regions or repeats in query sequence</a:t>
            </a:r>
          </a:p>
          <a:p>
            <a:pPr lvl="1">
              <a:buFont typeface="+mj-lt"/>
              <a:buAutoNum type="arabicPeriod"/>
            </a:pPr>
            <a:r>
              <a:rPr lang="en-US" sz="1000" dirty="0" smtClean="0"/>
              <a:t>Prevents false sense of high similarity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Make a k letter word list of the query sequence</a:t>
            </a:r>
          </a:p>
          <a:p>
            <a:pPr lvl="1">
              <a:buFont typeface="+mj-lt"/>
              <a:buAutoNum type="arabicPeriod"/>
            </a:pPr>
            <a:r>
              <a:rPr lang="en-US" sz="1000" dirty="0" smtClean="0"/>
              <a:t>i.e. 3 </a:t>
            </a:r>
            <a:r>
              <a:rPr lang="en-US" sz="1000" dirty="0" smtClean="0"/>
              <a:t>letters</a:t>
            </a:r>
          </a:p>
          <a:p>
            <a:pPr lvl="1">
              <a:buFont typeface="+mj-lt"/>
              <a:buAutoNum type="arabicPeriod"/>
            </a:pPr>
            <a:r>
              <a:rPr lang="en-US" sz="1000" dirty="0" smtClean="0"/>
              <a:t>Speeds up the search process</a:t>
            </a:r>
            <a:endParaRPr lang="en-US" sz="1000" dirty="0" smtClean="0"/>
          </a:p>
          <a:p>
            <a:pPr>
              <a:buFont typeface="+mj-lt"/>
              <a:buAutoNum type="arabicPeriod"/>
            </a:pPr>
            <a:r>
              <a:rPr lang="en-US" sz="1200" dirty="0" smtClean="0"/>
              <a:t>Scan database for matching words</a:t>
            </a:r>
          </a:p>
          <a:p>
            <a:pPr lvl="1">
              <a:buFont typeface="+mj-lt"/>
              <a:buAutoNum type="arabicPeriod"/>
            </a:pPr>
            <a:r>
              <a:rPr lang="en-US" sz="1000" dirty="0" smtClean="0"/>
              <a:t>Assign numerical values for results; </a:t>
            </a:r>
            <a:r>
              <a:rPr lang="en-US" sz="1000" dirty="0" err="1" smtClean="0"/>
              <a:t>i.e</a:t>
            </a:r>
            <a:r>
              <a:rPr lang="en-US" sz="1000" dirty="0" smtClean="0"/>
              <a:t> perfect match = 7, mismatch = -4</a:t>
            </a:r>
          </a:p>
          <a:p>
            <a:pPr lvl="1">
              <a:buFont typeface="+mj-lt"/>
              <a:buAutoNum type="arabicPeriod"/>
            </a:pPr>
            <a:r>
              <a:rPr lang="en-US" sz="1000" dirty="0" smtClean="0"/>
              <a:t>Process is repeated for every word in query</a:t>
            </a:r>
          </a:p>
          <a:p>
            <a:pPr>
              <a:buFont typeface="+mj-lt"/>
              <a:buAutoNum type="arabicPeriod"/>
            </a:pPr>
            <a:r>
              <a:rPr lang="en-US" sz="1200" dirty="0" smtClean="0"/>
              <a:t>The matches are compiled together for statistical analysis based </a:t>
            </a:r>
          </a:p>
          <a:p>
            <a:pPr marL="0" indent="0"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on matching score</a:t>
            </a:r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 smtClean="0"/>
          </a:p>
          <a:p>
            <a:pPr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1026" name="Picture 2" descr="https://upload.wikimedia.org/wikipedia/commons/5/56/Query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47" y="2603500"/>
            <a:ext cx="3363420" cy="281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Algorithm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6. The matched sequences (HSP) which pass the statistical significance test are aligned together if they are continuous</a:t>
            </a:r>
          </a:p>
          <a:p>
            <a:pPr marL="0" indent="0">
              <a:buNone/>
            </a:pPr>
            <a:r>
              <a:rPr lang="en-US" sz="1200" dirty="0" smtClean="0"/>
              <a:t>7. These sequences are subsequently further analyzed and reported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/>
          </a:p>
        </p:txBody>
      </p:sp>
      <p:pic>
        <p:nvPicPr>
          <p:cNvPr id="1026" name="Picture 2" descr="https://upload.wikimedia.org/wikipedia/commons/8/87/Extension_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3456973"/>
            <a:ext cx="37719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8/84/Neighbor_H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2" y="3163887"/>
            <a:ext cx="36099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6552" y="5761377"/>
            <a:ext cx="878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http://onlinelibrary.wiley.com/doi/10.1002/9780470015902.a0005253.pub2/full</a:t>
            </a:r>
          </a:p>
        </p:txBody>
      </p:sp>
    </p:spTree>
    <p:extLst>
      <p:ext uri="{BB962C8B-B14F-4D97-AF65-F5344CB8AC3E}">
        <p14:creationId xmlns:p14="http://schemas.microsoft.com/office/powerpoint/2010/main" val="219437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topic?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a pre-medical student</a:t>
            </a:r>
          </a:p>
          <a:p>
            <a:r>
              <a:rPr lang="en-US" dirty="0" smtClean="0"/>
              <a:t>I am a research assistant at the </a:t>
            </a:r>
            <a:r>
              <a:rPr lang="en-US" dirty="0" smtClean="0"/>
              <a:t>UNC </a:t>
            </a:r>
            <a:r>
              <a:rPr lang="en-US" dirty="0" smtClean="0"/>
              <a:t>School of Medicine (Neuroscience)</a:t>
            </a:r>
          </a:p>
          <a:p>
            <a:pPr lvl="1"/>
            <a:r>
              <a:rPr lang="en-US" dirty="0" smtClean="0"/>
              <a:t>PCR</a:t>
            </a:r>
          </a:p>
          <a:p>
            <a:pPr lvl="1"/>
            <a:r>
              <a:rPr lang="en-US" dirty="0" smtClean="0"/>
              <a:t>DNA Sequencing</a:t>
            </a:r>
          </a:p>
          <a:p>
            <a:pPr lvl="1"/>
            <a:r>
              <a:rPr lang="en-US" dirty="0" smtClean="0"/>
              <a:t>Cryostat-Sectioning</a:t>
            </a:r>
          </a:p>
          <a:p>
            <a:r>
              <a:rPr lang="en-US" dirty="0" smtClean="0"/>
              <a:t>I was mesmerized by the immense role of technology in data collection, storage, and analysis in the scientific world</a:t>
            </a:r>
            <a:endParaRPr lang="en-US" dirty="0"/>
          </a:p>
        </p:txBody>
      </p:sp>
      <p:pic>
        <p:nvPicPr>
          <p:cNvPr id="1026" name="Picture 2" descr="Image result for unc neuroscience bui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50" y="2603500"/>
            <a:ext cx="2091230" cy="27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actin Gene mRNA sequence</a:t>
            </a:r>
          </a:p>
          <a:p>
            <a:r>
              <a:rPr lang="en-US" dirty="0" smtClean="0"/>
              <a:t>Link 1</a:t>
            </a:r>
            <a:r>
              <a:rPr lang="en-US" dirty="0"/>
              <a:t>: https://www.ncbi.nlm.nih.gov/gene</a:t>
            </a:r>
            <a:endParaRPr lang="en-US" dirty="0" smtClean="0"/>
          </a:p>
          <a:p>
            <a:r>
              <a:rPr lang="en-US" dirty="0" smtClean="0"/>
              <a:t>Link 2</a:t>
            </a:r>
            <a:r>
              <a:rPr lang="en-US" dirty="0"/>
              <a:t>: https://blast.ncbi.nlm.nih.gov/Blast.cgi</a:t>
            </a:r>
          </a:p>
        </p:txBody>
      </p:sp>
    </p:spTree>
    <p:extLst>
      <p:ext uri="{BB962C8B-B14F-4D97-AF65-F5344CB8AC3E}">
        <p14:creationId xmlns:p14="http://schemas.microsoft.com/office/powerpoint/2010/main" val="1489949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 with the “old”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versions of BLAST did not account for</a:t>
            </a:r>
          </a:p>
          <a:p>
            <a:pPr lvl="1"/>
            <a:r>
              <a:rPr lang="en-US" dirty="0" smtClean="0"/>
              <a:t>Introns: non-coding sequences of DNA</a:t>
            </a:r>
          </a:p>
          <a:p>
            <a:pPr lvl="1"/>
            <a:r>
              <a:rPr lang="en-US" dirty="0" smtClean="0"/>
              <a:t>Location of promoters/enhancers/silencers</a:t>
            </a:r>
          </a:p>
          <a:p>
            <a:pPr lvl="2"/>
            <a:r>
              <a:rPr lang="en-US" dirty="0" smtClean="0"/>
              <a:t>These are all needed to code a gene into a protein</a:t>
            </a:r>
          </a:p>
          <a:p>
            <a:pPr lvl="1"/>
            <a:r>
              <a:rPr lang="en-US" dirty="0" smtClean="0"/>
              <a:t>Two genes could contain similar nucleotide sequences, but code for different proteins</a:t>
            </a:r>
          </a:p>
          <a:p>
            <a:r>
              <a:rPr lang="en-US" dirty="0" smtClean="0"/>
              <a:t>Plus, BLAST requires you to have a template/already identified gene to compare the target gene to</a:t>
            </a:r>
          </a:p>
        </p:txBody>
      </p:sp>
    </p:spTree>
    <p:extLst>
      <p:ext uri="{BB962C8B-B14F-4D97-AF65-F5344CB8AC3E}">
        <p14:creationId xmlns:p14="http://schemas.microsoft.com/office/powerpoint/2010/main" val="11265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Organisms Require More Innovative Algorithms for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simply more factors that need to be taken into account when study a complex organism’s DNA such as a human, tha</a:t>
            </a:r>
            <a:r>
              <a:rPr lang="en-US" dirty="0"/>
              <a:t>n</a:t>
            </a:r>
            <a:r>
              <a:rPr lang="en-US" dirty="0" smtClean="0"/>
              <a:t> when studying a less complex organism like a bacteria</a:t>
            </a:r>
          </a:p>
          <a:p>
            <a:r>
              <a:rPr lang="en-US" dirty="0" smtClean="0"/>
              <a:t>How is this solved?</a:t>
            </a:r>
          </a:p>
          <a:p>
            <a:pPr lvl="1"/>
            <a:r>
              <a:rPr lang="en-US" dirty="0" smtClean="0"/>
              <a:t>Many annotation programs have adopted newer algorithms that incorporate many of the factors </a:t>
            </a:r>
            <a:r>
              <a:rPr lang="en-US" dirty="0"/>
              <a:t>previously </a:t>
            </a:r>
            <a:r>
              <a:rPr lang="en-US" dirty="0" smtClean="0"/>
              <a:t>mentioned (</a:t>
            </a:r>
            <a:r>
              <a:rPr lang="en-US" dirty="0"/>
              <a:t>Klug, Cummings, Spencer </a:t>
            </a:r>
            <a:r>
              <a:rPr lang="en-US" dirty="0" err="1"/>
              <a:t>Palladino</a:t>
            </a:r>
            <a:r>
              <a:rPr lang="en-US" dirty="0"/>
              <a:t>, 2013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Introns, promoters, enhancers/silencers, termination regions…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3"/>
            <a:r>
              <a:rPr lang="en-US" dirty="0" smtClean="0"/>
              <a:t>BLAST now provides information on mRNA and protein sequences of various genes</a:t>
            </a:r>
          </a:p>
        </p:txBody>
      </p:sp>
    </p:spTree>
    <p:extLst>
      <p:ext uri="{BB962C8B-B14F-4D97-AF65-F5344CB8AC3E}">
        <p14:creationId xmlns:p14="http://schemas.microsoft.com/office/powerpoint/2010/main" val="57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Summarize: Computer Technology is Involved in Every Aspect of Genomic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sequencing machines: Sequence DNA</a:t>
            </a:r>
          </a:p>
          <a:p>
            <a:r>
              <a:rPr lang="en-US" dirty="0" smtClean="0"/>
              <a:t>Online Databases: Store DNA sequences</a:t>
            </a:r>
          </a:p>
          <a:p>
            <a:r>
              <a:rPr lang="en-US" dirty="0" smtClean="0"/>
              <a:t>Computer </a:t>
            </a:r>
            <a:r>
              <a:rPr lang="en-US" dirty="0" err="1" smtClean="0"/>
              <a:t>Softwares</a:t>
            </a:r>
            <a:r>
              <a:rPr lang="en-US" dirty="0" smtClean="0"/>
              <a:t>: Analyze DNA sequences</a:t>
            </a:r>
          </a:p>
          <a:p>
            <a:r>
              <a:rPr lang="en-US" dirty="0" smtClean="0"/>
              <a:t>Without computers, much of today’s knowledge in genetics would not be possible </a:t>
            </a:r>
          </a:p>
        </p:txBody>
      </p:sp>
    </p:spTree>
    <p:extLst>
      <p:ext uri="{BB962C8B-B14F-4D97-AF65-F5344CB8AC3E}">
        <p14:creationId xmlns:p14="http://schemas.microsoft.com/office/powerpoint/2010/main" val="39501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 of Genomic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evolutionary relationship between different organisms</a:t>
            </a:r>
          </a:p>
          <a:p>
            <a:pPr lvl="1"/>
            <a:r>
              <a:rPr lang="en-US" dirty="0" smtClean="0"/>
              <a:t>BLAST comparisons</a:t>
            </a:r>
          </a:p>
          <a:p>
            <a:r>
              <a:rPr lang="en-US" dirty="0" smtClean="0"/>
              <a:t>Basic gene to protein relationships</a:t>
            </a:r>
          </a:p>
          <a:p>
            <a:pPr lvl="1"/>
            <a:r>
              <a:rPr lang="en-US" dirty="0" smtClean="0"/>
              <a:t>Genomic analysis found that there are significantly more protein than there are genes that code for them</a:t>
            </a:r>
            <a:endParaRPr lang="en-US" dirty="0"/>
          </a:p>
          <a:p>
            <a:r>
              <a:rPr lang="en-US" dirty="0" smtClean="0"/>
              <a:t>Identifying the origin of genetic diseases and ways to cure/prevent them</a:t>
            </a:r>
          </a:p>
          <a:p>
            <a:r>
              <a:rPr lang="en-US" dirty="0" smtClean="0"/>
              <a:t>Availability of GMOs</a:t>
            </a:r>
          </a:p>
          <a:p>
            <a:pPr lvl="1"/>
            <a:r>
              <a:rPr lang="en-US" dirty="0" smtClean="0"/>
              <a:t>Green Revolution in India saved the lives of millions of people through high yielding cereal crops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9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New Areas of Research Due to Tech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Nutrigenomics- The study of how diet affects the genes</a:t>
            </a:r>
          </a:p>
          <a:p>
            <a:pPr lvl="1"/>
            <a:r>
              <a:rPr lang="en-US" dirty="0" smtClean="0"/>
              <a:t>Allows scientists to hypothetically give subjects healthy dietary recommendations based on the analysis of their </a:t>
            </a:r>
            <a:r>
              <a:rPr lang="en-US" dirty="0"/>
              <a:t>genes (Klug, Cummings, Spencer </a:t>
            </a:r>
            <a:r>
              <a:rPr lang="en-US" dirty="0" err="1"/>
              <a:t>Palladino</a:t>
            </a:r>
            <a:r>
              <a:rPr lang="en-US" dirty="0"/>
              <a:t>, 2013)</a:t>
            </a:r>
            <a:endParaRPr lang="en-US" dirty="0" smtClean="0"/>
          </a:p>
          <a:p>
            <a:pPr lvl="2"/>
            <a:r>
              <a:rPr lang="en-US" dirty="0" smtClean="0"/>
              <a:t>Gene analysis is done through the help of technology to locate specific target sequences pertaining to health</a:t>
            </a:r>
          </a:p>
          <a:p>
            <a:r>
              <a:rPr lang="en-US" dirty="0" smtClean="0"/>
              <a:t>Stone-Age Genomics</a:t>
            </a:r>
            <a:r>
              <a:rPr lang="en-US" dirty="0"/>
              <a:t> </a:t>
            </a:r>
            <a:r>
              <a:rPr lang="en-US" dirty="0" smtClean="0"/>
              <a:t>– The study of ancient DNA from primarily extinct </a:t>
            </a:r>
            <a:r>
              <a:rPr lang="en-US" dirty="0"/>
              <a:t>animals (Klug, Cummings, Spencer </a:t>
            </a:r>
            <a:r>
              <a:rPr lang="en-US" dirty="0" err="1"/>
              <a:t>Palladino</a:t>
            </a:r>
            <a:r>
              <a:rPr lang="en-US" dirty="0"/>
              <a:t>, 2013)</a:t>
            </a:r>
            <a:endParaRPr lang="en-US" dirty="0" smtClean="0"/>
          </a:p>
          <a:p>
            <a:pPr lvl="1"/>
            <a:r>
              <a:rPr lang="en-US" dirty="0" smtClean="0"/>
              <a:t>Allows for better understanding of the lives of organisms from the past, and similarities they have to organisms of today</a:t>
            </a:r>
          </a:p>
        </p:txBody>
      </p:sp>
    </p:spTree>
    <p:extLst>
      <p:ext uri="{BB962C8B-B14F-4D97-AF65-F5344CB8AC3E}">
        <p14:creationId xmlns:p14="http://schemas.microsoft.com/office/powerpoint/2010/main" val="161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Future: The Encyclopedia of DNA Elements Project (ENCODE)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36812"/>
            <a:ext cx="8761413" cy="3416300"/>
          </a:xfrm>
        </p:spPr>
        <p:txBody>
          <a:bodyPr/>
          <a:lstStyle/>
          <a:p>
            <a:r>
              <a:rPr lang="en-US" dirty="0" smtClean="0"/>
              <a:t>Successor of the Human Genome Project</a:t>
            </a:r>
          </a:p>
          <a:p>
            <a:pPr lvl="1"/>
            <a:r>
              <a:rPr lang="en-US" dirty="0" smtClean="0"/>
              <a:t>The goal is to identify all promoters, enhancers, silencers, and open reading frames within human </a:t>
            </a:r>
            <a:r>
              <a:rPr lang="en-US" dirty="0"/>
              <a:t>genome </a:t>
            </a:r>
            <a:r>
              <a:rPr lang="en-US" dirty="0" smtClean="0"/>
              <a:t>(</a:t>
            </a:r>
            <a:r>
              <a:rPr lang="en-US" dirty="0"/>
              <a:t>Klug, Cummings, Spencer </a:t>
            </a:r>
            <a:r>
              <a:rPr lang="en-US" dirty="0" err="1"/>
              <a:t>Palladino</a:t>
            </a:r>
            <a:r>
              <a:rPr lang="en-US" dirty="0"/>
              <a:t>, 2013)</a:t>
            </a:r>
          </a:p>
        </p:txBody>
      </p:sp>
      <p:pic>
        <p:nvPicPr>
          <p:cNvPr id="1026" name="Picture 2" descr="rick2.png (485×29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56" y="3358716"/>
            <a:ext cx="46196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3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Future: Personalized Genome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low cost of DNA sequencing due to newer technology has made it a possibility for individuals to get a read out of their own genome (</a:t>
            </a:r>
            <a:r>
              <a:rPr lang="en-US" dirty="0"/>
              <a:t>Klug, Cummings, Spencer </a:t>
            </a:r>
            <a:r>
              <a:rPr lang="en-US" dirty="0" err="1"/>
              <a:t>Palladino</a:t>
            </a:r>
            <a:r>
              <a:rPr lang="en-US" dirty="0"/>
              <a:t>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lead to personalized medicine and better treatment of diseases</a:t>
            </a:r>
            <a:endParaRPr lang="en-US" dirty="0"/>
          </a:p>
        </p:txBody>
      </p:sp>
      <p:pic>
        <p:nvPicPr>
          <p:cNvPr id="2050" name="Picture 2" descr="Image result for personalized genome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97" y="4114800"/>
            <a:ext cx="1914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3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Concerns: Genetic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has enabled us to learn more about our genome than ever before, but this can lead to potential concerns such as genetic discrimination.</a:t>
            </a:r>
          </a:p>
          <a:p>
            <a:r>
              <a:rPr lang="en-US" dirty="0" smtClean="0"/>
              <a:t>Current laws do not protect workers within small businesses, nor anyone within the U.S. military (“Genetic Discrimination”, 2016)</a:t>
            </a:r>
          </a:p>
          <a:p>
            <a:r>
              <a:rPr lang="en-US" dirty="0" smtClean="0"/>
              <a:t>Hacking of sensitive genetic information</a:t>
            </a:r>
          </a:p>
          <a:p>
            <a:r>
              <a:rPr lang="en-US" dirty="0" smtClean="0"/>
              <a:t>With greater progress comes greater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14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Sequencing. (</a:t>
            </a:r>
            <a:r>
              <a:rPr lang="en-US" dirty="0" err="1"/>
              <a:t>n.d.</a:t>
            </a:r>
            <a:r>
              <a:rPr lang="en-US" dirty="0"/>
              <a:t>). Retrieved March 30, 2017,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www.khanacademy.org/science/biology/biotech-dna-technology/dna-sequencing-pcr-electrophoresis/a/dna-sequencing</a:t>
            </a:r>
            <a:endParaRPr lang="en-US" dirty="0" smtClean="0"/>
          </a:p>
          <a:p>
            <a:r>
              <a:rPr lang="en-US" dirty="0"/>
              <a:t>Genetic Discrimination. (2016, May 2). Retrieved March 30, 2017, from </a:t>
            </a:r>
            <a:r>
              <a:rPr lang="en-US" dirty="0">
                <a:hlinkClick r:id="rId3"/>
              </a:rPr>
              <a:t>https://www.genome.gov/10002077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Klug, W., Cummings, M., Spencer, C., &amp; </a:t>
            </a:r>
            <a:r>
              <a:rPr lang="en-US" dirty="0" err="1"/>
              <a:t>Palladino</a:t>
            </a:r>
            <a:r>
              <a:rPr lang="en-US" dirty="0"/>
              <a:t>, M. (2013). Chapters 18.3-18.5. In </a:t>
            </a:r>
            <a:r>
              <a:rPr lang="en-US" i="1" dirty="0"/>
              <a:t>Essentials of Genetics</a:t>
            </a:r>
            <a:r>
              <a:rPr lang="en-US" dirty="0"/>
              <a:t> (8th ed., pp. 362-372). Boston, MA: Pearson</a:t>
            </a:r>
            <a:r>
              <a:rPr lang="en-US" dirty="0" smtClean="0"/>
              <a:t>.</a:t>
            </a:r>
          </a:p>
          <a:p>
            <a:r>
              <a:rPr lang="en-US" dirty="0" err="1"/>
              <a:t>Altschul</a:t>
            </a:r>
            <a:r>
              <a:rPr lang="en-US" dirty="0"/>
              <a:t>, S. F. (2014). BLAST Algorithm. </a:t>
            </a:r>
            <a:r>
              <a:rPr lang="en-US" i="1" dirty="0"/>
              <a:t>ELS</a:t>
            </a:r>
            <a:r>
              <a:rPr lang="en-US" dirty="0"/>
              <a:t>. doi:10.1002/9780470015902.a0005253.pub2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1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Computer Technology in Molecular Biology and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to Cover</a:t>
            </a:r>
          </a:p>
          <a:p>
            <a:pPr lvl="1"/>
            <a:r>
              <a:rPr lang="en-US" dirty="0" smtClean="0"/>
              <a:t>Sequencing DNA</a:t>
            </a:r>
          </a:p>
          <a:p>
            <a:pPr lvl="1"/>
            <a:r>
              <a:rPr lang="en-US" dirty="0" smtClean="0"/>
              <a:t>Genomic Databases</a:t>
            </a:r>
          </a:p>
          <a:p>
            <a:pPr lvl="1"/>
            <a:r>
              <a:rPr lang="en-US" dirty="0" smtClean="0"/>
              <a:t>BLAST + Basic Algorithm</a:t>
            </a:r>
          </a:p>
          <a:p>
            <a:pPr lvl="1"/>
            <a:r>
              <a:rPr lang="en-US" dirty="0" smtClean="0"/>
              <a:t>Identifying Genes</a:t>
            </a:r>
          </a:p>
          <a:p>
            <a:pPr lvl="1"/>
            <a:r>
              <a:rPr lang="en-US" dirty="0" smtClean="0"/>
              <a:t>Significance of Genomic Analysis and Future Prospects</a:t>
            </a:r>
          </a:p>
        </p:txBody>
      </p:sp>
    </p:spTree>
    <p:extLst>
      <p:ext uri="{BB962C8B-B14F-4D97-AF65-F5344CB8AC3E}">
        <p14:creationId xmlns:p14="http://schemas.microsoft.com/office/powerpoint/2010/main" val="36193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DNA sequencing?</a:t>
            </a:r>
          </a:p>
          <a:p>
            <a:pPr lvl="1"/>
            <a:r>
              <a:rPr lang="en-US" dirty="0" smtClean="0"/>
              <a:t>It is taking a sample of DNA and unraveling its nucleotide base sequences to be stored or analyzed</a:t>
            </a:r>
          </a:p>
          <a:p>
            <a:r>
              <a:rPr lang="en-US" dirty="0" smtClean="0"/>
              <a:t>Advances in technology has made DNA sequencing faster, cheaper, and more efficient than ever before.</a:t>
            </a:r>
          </a:p>
          <a:p>
            <a:pPr lvl="1"/>
            <a:r>
              <a:rPr lang="en-US" dirty="0" smtClean="0"/>
              <a:t>Cost of the Human Genome Project was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$100 million is 2001</a:t>
            </a:r>
          </a:p>
          <a:p>
            <a:pPr lvl="1"/>
            <a:r>
              <a:rPr lang="en-US" dirty="0" smtClean="0"/>
              <a:t>It was $1,245 in 2015 (“DNA Sequencing”, 2016)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91" y="4048143"/>
            <a:ext cx="2628876" cy="197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DNA Sequencing Works-</a:t>
            </a:r>
            <a:br>
              <a:rPr lang="en-US" dirty="0" smtClean="0"/>
            </a:br>
            <a:r>
              <a:rPr lang="en-US" dirty="0" smtClean="0"/>
              <a:t>Sanger/Original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09" y="1801091"/>
            <a:ext cx="6410037" cy="4592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055" y="2056686"/>
            <a:ext cx="40732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DNA segment broken into many fragments and extended by identical primers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Extension of DNA ends at selectively marked nucleotides, creating many different length strands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Smallest strand = 1</a:t>
            </a:r>
            <a:r>
              <a:rPr lang="en-US" baseline="30000" dirty="0" smtClean="0"/>
              <a:t>st</a:t>
            </a:r>
            <a:r>
              <a:rPr lang="en-US" dirty="0" smtClean="0"/>
              <a:t> nucleotide,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smallest = 2</a:t>
            </a:r>
            <a:r>
              <a:rPr lang="en-US" baseline="30000" dirty="0" smtClean="0"/>
              <a:t>nd</a:t>
            </a:r>
            <a:r>
              <a:rPr lang="en-US" dirty="0" smtClean="0"/>
              <a:t> nucleotide…largest = last nucleotide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Final nucleotide of each strand is marked with a specific color coded dye to be recognized by device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Entire process is automated by the machine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56946" y="3739184"/>
            <a:ext cx="3602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  <a:p>
            <a:r>
              <a:rPr lang="en-US" dirty="0" smtClean="0"/>
              <a:t>G</a:t>
            </a:r>
          </a:p>
          <a:p>
            <a:r>
              <a:rPr lang="en-US" dirty="0" smtClean="0"/>
              <a:t>T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T</a:t>
            </a:r>
          </a:p>
          <a:p>
            <a:r>
              <a:rPr lang="en-US" dirty="0" smtClean="0"/>
              <a:t>A</a:t>
            </a:r>
          </a:p>
          <a:p>
            <a:r>
              <a:rPr lang="en-US" dirty="0" smtClean="0"/>
              <a:t>G</a:t>
            </a:r>
          </a:p>
          <a:p>
            <a:r>
              <a:rPr lang="en-US" dirty="0"/>
              <a:t>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1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dioactive_Fluorescent_Seq.jpg (417×5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57" y="0"/>
            <a:ext cx="3971925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5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technological innovation has led to methods which can sequence DNA faster by many </a:t>
            </a:r>
            <a:r>
              <a:rPr lang="en-US" dirty="0" smtClean="0"/>
              <a:t>magnitudes</a:t>
            </a:r>
          </a:p>
          <a:p>
            <a:pPr lvl="1"/>
            <a:r>
              <a:rPr lang="en-US" dirty="0" smtClean="0"/>
              <a:t>Use of fluorescence imaging techniques to capture nucleotide sequences at a rate that can be 200 times faster than the original method!</a:t>
            </a:r>
          </a:p>
          <a:p>
            <a:pPr lvl="2"/>
            <a:r>
              <a:rPr lang="en-US" dirty="0" smtClean="0"/>
              <a:t>Again 100% automated, but a lot faster</a:t>
            </a:r>
          </a:p>
          <a:p>
            <a:pPr lvl="1"/>
            <a:r>
              <a:rPr lang="en-US" dirty="0" smtClean="0"/>
              <a:t>Many techniques are essentially the Sanger method, but even more compartmentalized for efficiency</a:t>
            </a:r>
          </a:p>
        </p:txBody>
      </p:sp>
    </p:spTree>
    <p:extLst>
      <p:ext uri="{BB962C8B-B14F-4D97-AF65-F5344CB8AC3E}">
        <p14:creationId xmlns:p14="http://schemas.microsoft.com/office/powerpoint/2010/main" val="4291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Storing the Data: The </a:t>
            </a:r>
            <a:r>
              <a:rPr lang="en-US" dirty="0" err="1" smtClean="0"/>
              <a:t>GenBank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massive amounts of information gathered from DNA sequencing must be stored</a:t>
            </a:r>
          </a:p>
          <a:p>
            <a:r>
              <a:rPr lang="en-US" dirty="0" smtClean="0"/>
              <a:t>What is the </a:t>
            </a:r>
            <a:r>
              <a:rPr lang="en-US" dirty="0" err="1" smtClean="0"/>
              <a:t>GenBank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It is a very large database of DNA sequences </a:t>
            </a:r>
            <a:r>
              <a:rPr lang="en-US" dirty="0"/>
              <a:t>(Klug, Cummings, Spencer </a:t>
            </a:r>
            <a:r>
              <a:rPr lang="en-US" dirty="0" err="1"/>
              <a:t>Palladino</a:t>
            </a:r>
            <a:r>
              <a:rPr lang="en-US" dirty="0"/>
              <a:t>, 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Run by the National Center for Biotechnology Information(NCBI)</a:t>
            </a:r>
          </a:p>
          <a:p>
            <a:pPr lvl="1"/>
            <a:r>
              <a:rPr lang="en-US" dirty="0" smtClean="0"/>
              <a:t>It contains more than 100 billion base pair sequences of DNA, and it doubles in size every 14 to 18 months </a:t>
            </a:r>
            <a:r>
              <a:rPr lang="en-US" dirty="0"/>
              <a:t>(Klug, Cummings, Spencer </a:t>
            </a:r>
            <a:r>
              <a:rPr lang="en-US" dirty="0" err="1"/>
              <a:t>Palladino</a:t>
            </a:r>
            <a:r>
              <a:rPr lang="en-US" dirty="0"/>
              <a:t>, 2013)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12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GenBank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DNA sequences just stored?</a:t>
            </a:r>
          </a:p>
          <a:p>
            <a:pPr lvl="1"/>
            <a:r>
              <a:rPr lang="en-US" dirty="0" smtClean="0"/>
              <a:t>No they are identified for the genes they code for and that sequence is assigned an accession number</a:t>
            </a:r>
          </a:p>
          <a:p>
            <a:pPr lvl="2"/>
            <a:r>
              <a:rPr lang="en-US" dirty="0" smtClean="0"/>
              <a:t>This number is unique to a particular sequence</a:t>
            </a:r>
          </a:p>
          <a:p>
            <a:pPr lvl="2"/>
            <a:r>
              <a:rPr lang="en-US" dirty="0" smtClean="0"/>
              <a:t>Used to locate the sequence from the large database</a:t>
            </a:r>
          </a:p>
          <a:p>
            <a:pPr lvl="3"/>
            <a:r>
              <a:rPr lang="en-US" dirty="0" smtClean="0"/>
              <a:t>Connection to class: The use of algorithms</a:t>
            </a:r>
          </a:p>
          <a:p>
            <a:pPr lvl="4"/>
            <a:r>
              <a:rPr lang="en-US" dirty="0" smtClean="0"/>
              <a:t>Input: Accession Number</a:t>
            </a:r>
          </a:p>
          <a:p>
            <a:pPr lvl="4"/>
            <a:r>
              <a:rPr lang="en-US" dirty="0" smtClean="0"/>
              <a:t>Output: Target DNA sequence/gene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1515</TotalTime>
  <Words>1627</Words>
  <Application>Microsoft Office PowerPoint</Application>
  <PresentationFormat>Widescreen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 Boardroom</vt:lpstr>
      <vt:lpstr>The Impact of Computer Technology in Molecular Biology and Genetics</vt:lpstr>
      <vt:lpstr>Why this topic?</vt:lpstr>
      <vt:lpstr>Overview: Computer Technology in Molecular Biology and Genetics</vt:lpstr>
      <vt:lpstr>Sequencing DNA</vt:lpstr>
      <vt:lpstr>How DNA Sequencing Works- Sanger/Original Method</vt:lpstr>
      <vt:lpstr>PowerPoint Presentation</vt:lpstr>
      <vt:lpstr>Next Generation Sequencing</vt:lpstr>
      <vt:lpstr>Storing the Data: The GenBank</vt:lpstr>
      <vt:lpstr>GenBank (cont.)</vt:lpstr>
      <vt:lpstr>DNA vs. Genes</vt:lpstr>
      <vt:lpstr>How are the Genes Identified?</vt:lpstr>
      <vt:lpstr>What is BioInformatics?</vt:lpstr>
      <vt:lpstr>Basic Local Alignment Search Tool: BLAST</vt:lpstr>
      <vt:lpstr>Before Explaining BLAST: How DNA Works</vt:lpstr>
      <vt:lpstr>How BLAST Works</vt:lpstr>
      <vt:lpstr>The Basic Algorithm of BLAST</vt:lpstr>
      <vt:lpstr>PowerPoint Presentation</vt:lpstr>
      <vt:lpstr>BLAST Algorithm in CS-Speak</vt:lpstr>
      <vt:lpstr>BLAST Algorithm (Cont.)</vt:lpstr>
      <vt:lpstr>Demonstration</vt:lpstr>
      <vt:lpstr>Potential Problems with the “old” BLAST</vt:lpstr>
      <vt:lpstr>More Complex Organisms Require More Innovative Algorithms for Analysis</vt:lpstr>
      <vt:lpstr>Lets Summarize: Computer Technology is Involved in Every Aspect of Genomic Analysis</vt:lpstr>
      <vt:lpstr>Significance of Genomic Analysis</vt:lpstr>
      <vt:lpstr>Development of New Areas of Research Due to Tech Advances</vt:lpstr>
      <vt:lpstr>The Future: The Encyclopedia of DNA Elements Project (ENCODE)</vt:lpstr>
      <vt:lpstr>The Future: Personalized Genome Projects</vt:lpstr>
      <vt:lpstr>Potential Concerns: Genetic Discrimination</vt:lpstr>
      <vt:lpstr>Works Cited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Computer Technology in Molecular Biology and Genetics</dc:title>
  <dc:creator>Lenovo User</dc:creator>
  <cp:lastModifiedBy>UNC Support</cp:lastModifiedBy>
  <cp:revision>75</cp:revision>
  <dcterms:created xsi:type="dcterms:W3CDTF">2017-03-30T14:57:14Z</dcterms:created>
  <dcterms:modified xsi:type="dcterms:W3CDTF">2017-04-09T14:25:56Z</dcterms:modified>
</cp:coreProperties>
</file>