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2" r:id="rId6"/>
    <p:sldId id="260" r:id="rId7"/>
    <p:sldId id="273" r:id="rId8"/>
    <p:sldId id="261" r:id="rId9"/>
    <p:sldId id="262" r:id="rId10"/>
    <p:sldId id="263" r:id="rId11"/>
    <p:sldId id="264" r:id="rId12"/>
    <p:sldId id="274" r:id="rId13"/>
    <p:sldId id="265" r:id="rId14"/>
    <p:sldId id="275" r:id="rId15"/>
    <p:sldId id="266" r:id="rId16"/>
    <p:sldId id="268" r:id="rId17"/>
    <p:sldId id="271" r:id="rId18"/>
    <p:sldId id="267" r:id="rId19"/>
    <p:sldId id="269" r:id="rId20"/>
    <p:sldId id="270"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khanacademy.org/computing/computer-science/cryptography/modern-crypt/v/diffie-hellman-key-exchange-part-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hanacademy.org/computing/computer-science/cryptography/modern-crypt/v/rsa-encryption-part-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b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Cryptography" TargetMode="External"/><Relationship Id="rId2" Type="http://schemas.openxmlformats.org/officeDocument/2006/relationships/hyperlink" Target="https://www.khanacademy.org/computing/computer-science/cryptography" TargetMode="External"/><Relationship Id="rId1" Type="http://schemas.openxmlformats.org/officeDocument/2006/relationships/slideLayout" Target="../slideLayouts/slideLayout2.xml"/><Relationship Id="rId5" Type="http://schemas.openxmlformats.org/officeDocument/2006/relationships/hyperlink" Target="http://gva.noekeon.org/QCandSKD/QCandSKD-introduction.html" TargetMode="External"/><Relationship Id="rId4" Type="http://schemas.openxmlformats.org/officeDocument/2006/relationships/hyperlink" Target="https://en.wikipedia.org/wiki/Strong_cryptograph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image" Target="../media/image1.bmp"/><Relationship Id="rId1" Type="http://schemas.openxmlformats.org/officeDocument/2006/relationships/slideLayout" Target="../slideLayouts/slideLayout2.xml"/><Relationship Id="rId4" Type="http://schemas.openxmlformats.org/officeDocument/2006/relationships/image" Target="../media/image3.b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b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Cryptography</a:t>
            </a:r>
          </a:p>
        </p:txBody>
      </p:sp>
      <p:sp>
        <p:nvSpPr>
          <p:cNvPr id="3" name="Subtitle 2"/>
          <p:cNvSpPr>
            <a:spLocks noGrp="1"/>
          </p:cNvSpPr>
          <p:nvPr>
            <p:ph type="subTitle" idx="1"/>
          </p:nvPr>
        </p:nvSpPr>
        <p:spPr/>
        <p:txBody>
          <a:bodyPr/>
          <a:lstStyle/>
          <a:p>
            <a:r>
              <a:rPr lang="en-GB" dirty="0"/>
              <a:t>Benjamin Twara</a:t>
            </a:r>
          </a:p>
        </p:txBody>
      </p:sp>
    </p:spTree>
    <p:extLst>
      <p:ext uri="{BB962C8B-B14F-4D97-AF65-F5344CB8AC3E}">
        <p14:creationId xmlns:p14="http://schemas.microsoft.com/office/powerpoint/2010/main" val="33089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one time pad</a:t>
            </a:r>
          </a:p>
        </p:txBody>
      </p:sp>
      <p:sp>
        <p:nvSpPr>
          <p:cNvPr id="3" name="Content Placeholder 2"/>
          <p:cNvSpPr>
            <a:spLocks noGrp="1"/>
          </p:cNvSpPr>
          <p:nvPr>
            <p:ph idx="1"/>
          </p:nvPr>
        </p:nvSpPr>
        <p:spPr/>
        <p:txBody>
          <a:bodyPr>
            <a:normAutofit/>
          </a:bodyPr>
          <a:lstStyle/>
          <a:p>
            <a:r>
              <a:rPr lang="en-GB" sz="2250" dirty="0"/>
              <a:t>Discovered in the 19</a:t>
            </a:r>
            <a:r>
              <a:rPr lang="en-GB" sz="2250" baseline="30000" dirty="0"/>
              <a:t>th</a:t>
            </a:r>
            <a:r>
              <a:rPr lang="en-GB" sz="2250" dirty="0"/>
              <a:t> century</a:t>
            </a:r>
          </a:p>
          <a:p>
            <a:r>
              <a:rPr lang="en-GB" sz="2250" dirty="0"/>
              <a:t>Engrained in randomness</a:t>
            </a:r>
          </a:p>
          <a:p>
            <a:r>
              <a:rPr lang="en-GB" sz="2250" dirty="0"/>
              <a:t>The generated randomness eliminates the frequency issue of the polyalphabetic cipher</a:t>
            </a:r>
          </a:p>
          <a:p>
            <a:r>
              <a:rPr lang="en-GB" sz="2250" dirty="0"/>
              <a:t>By shifting every letter randomly, the number of possible combinations explode.</a:t>
            </a:r>
          </a:p>
          <a:p>
            <a:r>
              <a:rPr lang="en-GB" sz="2250" dirty="0"/>
              <a:t>A word like </a:t>
            </a:r>
            <a:r>
              <a:rPr lang="en-GB" sz="2250" b="1" dirty="0"/>
              <a:t>Tommy</a:t>
            </a:r>
            <a:r>
              <a:rPr lang="en-GB" sz="2250" dirty="0"/>
              <a:t> has 11881376 unique combinations</a:t>
            </a:r>
          </a:p>
        </p:txBody>
      </p:sp>
    </p:spTree>
    <p:extLst>
      <p:ext uri="{BB962C8B-B14F-4D97-AF65-F5344CB8AC3E}">
        <p14:creationId xmlns:p14="http://schemas.microsoft.com/office/powerpoint/2010/main" val="362837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enigma machine</a:t>
            </a:r>
          </a:p>
        </p:txBody>
      </p:sp>
      <p:sp>
        <p:nvSpPr>
          <p:cNvPr id="3" name="Content Placeholder 2"/>
          <p:cNvSpPr>
            <a:spLocks noGrp="1"/>
          </p:cNvSpPr>
          <p:nvPr>
            <p:ph idx="1"/>
          </p:nvPr>
        </p:nvSpPr>
        <p:spPr/>
        <p:txBody>
          <a:bodyPr>
            <a:normAutofit/>
          </a:bodyPr>
          <a:lstStyle/>
          <a:p>
            <a:r>
              <a:rPr lang="en-GB" sz="2250" dirty="0"/>
              <a:t>This is a machine that automates the one time pad and was instrumental in WW2 for the Germans</a:t>
            </a:r>
          </a:p>
          <a:p>
            <a:r>
              <a:rPr lang="en-GB" sz="2250" dirty="0"/>
              <a:t>The reason this code was broken was due to human tendencies. Moving the rotors just a few positions from the initial position or reusing passwords</a:t>
            </a:r>
          </a:p>
          <a:p>
            <a:r>
              <a:rPr lang="en-GB" sz="2250" dirty="0"/>
              <a:t>This allowed for the identification of a pattern due to the altered frequency of the letters and was ultimately the reason it was able to be broken</a:t>
            </a:r>
          </a:p>
          <a:p>
            <a:r>
              <a:rPr lang="en-GB" sz="2250" dirty="0"/>
              <a:t>If the operators of the enigma machine had rolled dice to set the initial starting position of the machine, the frequency would have been uniform and the result of the war could have been very different</a:t>
            </a:r>
          </a:p>
        </p:txBody>
      </p:sp>
    </p:spTree>
    <p:extLst>
      <p:ext uri="{BB962C8B-B14F-4D97-AF65-F5344CB8AC3E}">
        <p14:creationId xmlns:p14="http://schemas.microsoft.com/office/powerpoint/2010/main" val="278434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p:txBody>
      </p:sp>
      <p:pic>
        <p:nvPicPr>
          <p:cNvPr id="5" name="Picture 4"/>
          <p:cNvPicPr>
            <a:picLocks noChangeAspect="1"/>
          </p:cNvPicPr>
          <p:nvPr/>
        </p:nvPicPr>
        <p:blipFill>
          <a:blip r:embed="rId2"/>
          <a:stretch>
            <a:fillRect/>
          </a:stretch>
        </p:blipFill>
        <p:spPr>
          <a:xfrm>
            <a:off x="2704353" y="2486157"/>
            <a:ext cx="6410471" cy="3605890"/>
          </a:xfrm>
          <a:prstGeom prst="rect">
            <a:avLst/>
          </a:prstGeom>
        </p:spPr>
      </p:pic>
    </p:spTree>
    <p:extLst>
      <p:ext uri="{BB962C8B-B14F-4D97-AF65-F5344CB8AC3E}">
        <p14:creationId xmlns:p14="http://schemas.microsoft.com/office/powerpoint/2010/main" val="227630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all these methods?</a:t>
            </a:r>
          </a:p>
        </p:txBody>
      </p:sp>
      <p:sp>
        <p:nvSpPr>
          <p:cNvPr id="4" name="Text Placeholder 3"/>
          <p:cNvSpPr>
            <a:spLocks noGrp="1"/>
          </p:cNvSpPr>
          <p:nvPr>
            <p:ph type="body" idx="1"/>
          </p:nvPr>
        </p:nvSpPr>
        <p:spPr>
          <a:xfrm>
            <a:off x="765025" y="5257800"/>
            <a:ext cx="45719" cy="101852"/>
          </a:xfrm>
        </p:spPr>
        <p:txBody>
          <a:bodyPr>
            <a:normAutofit fontScale="25000" lnSpcReduction="20000"/>
          </a:bodyPr>
          <a:lstStyle/>
          <a:p>
            <a:endParaRPr lang="en-GB" dirty="0"/>
          </a:p>
        </p:txBody>
      </p:sp>
    </p:spTree>
    <p:extLst>
      <p:ext uri="{BB962C8B-B14F-4D97-AF65-F5344CB8AC3E}">
        <p14:creationId xmlns:p14="http://schemas.microsoft.com/office/powerpoint/2010/main" val="64159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Alice Bob and Eve</a:t>
            </a:r>
          </a:p>
        </p:txBody>
      </p:sp>
      <p:sp>
        <p:nvSpPr>
          <p:cNvPr id="5" name="Content Placeholder 4"/>
          <p:cNvSpPr>
            <a:spLocks noGrp="1"/>
          </p:cNvSpPr>
          <p:nvPr>
            <p:ph idx="1"/>
          </p:nvPr>
        </p:nvSpPr>
        <p:spPr/>
        <p:txBody>
          <a:bodyPr/>
          <a:lstStyle/>
          <a:p>
            <a:endParaRPr lang="en-GB" dirty="0"/>
          </a:p>
          <a:p>
            <a:endParaRPr lang="en-GB" dirty="0"/>
          </a:p>
        </p:txBody>
      </p:sp>
      <p:pic>
        <p:nvPicPr>
          <p:cNvPr id="7" name="Picture 6"/>
          <p:cNvPicPr>
            <a:picLocks noChangeAspect="1"/>
          </p:cNvPicPr>
          <p:nvPr/>
        </p:nvPicPr>
        <p:blipFill>
          <a:blip r:embed="rId2"/>
          <a:stretch>
            <a:fillRect/>
          </a:stretch>
        </p:blipFill>
        <p:spPr>
          <a:xfrm>
            <a:off x="2299952" y="2242477"/>
            <a:ext cx="7744495" cy="3668445"/>
          </a:xfrm>
          <a:prstGeom prst="rect">
            <a:avLst/>
          </a:prstGeom>
        </p:spPr>
      </p:pic>
    </p:spTree>
    <p:extLst>
      <p:ext uri="{BB962C8B-B14F-4D97-AF65-F5344CB8AC3E}">
        <p14:creationId xmlns:p14="http://schemas.microsoft.com/office/powerpoint/2010/main" val="163588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Solution</a:t>
            </a:r>
          </a:p>
        </p:txBody>
      </p:sp>
      <p:sp>
        <p:nvSpPr>
          <p:cNvPr id="5" name="Content Placeholder 4"/>
          <p:cNvSpPr>
            <a:spLocks noGrp="1"/>
          </p:cNvSpPr>
          <p:nvPr>
            <p:ph idx="1"/>
          </p:nvPr>
        </p:nvSpPr>
        <p:spPr/>
        <p:txBody>
          <a:bodyPr/>
          <a:lstStyle/>
          <a:p>
            <a:r>
              <a:rPr lang="en-GB" dirty="0">
                <a:hlinkClick r:id="rId2"/>
              </a:rPr>
              <a:t>Key Exchange</a:t>
            </a:r>
            <a:endParaRPr lang="en-GB" dirty="0"/>
          </a:p>
        </p:txBody>
      </p:sp>
    </p:spTree>
    <p:extLst>
      <p:ext uri="{BB962C8B-B14F-4D97-AF65-F5344CB8AC3E}">
        <p14:creationId xmlns:p14="http://schemas.microsoft.com/office/powerpoint/2010/main" val="66808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14:m>
                  <m:oMath xmlns:m="http://schemas.openxmlformats.org/officeDocument/2006/math">
                    <m:sSup>
                      <m:sSupPr>
                        <m:ctrlPr>
                          <a:rPr lang="en-GB" sz="8000" b="0" i="1" smtClean="0">
                            <a:latin typeface="Cambria Math" panose="02040503050406030204" pitchFamily="18" charset="0"/>
                          </a:rPr>
                        </m:ctrlPr>
                      </m:sSupPr>
                      <m:e>
                        <m:r>
                          <a:rPr lang="en-GB" sz="8000" b="0" i="1" smtClean="0">
                            <a:latin typeface="Cambria Math" panose="02040503050406030204" pitchFamily="18" charset="0"/>
                          </a:rPr>
                          <m:t>𝑀</m:t>
                        </m:r>
                      </m:e>
                      <m:sup>
                        <m:r>
                          <a:rPr lang="en-GB" sz="8000" b="0" i="1" smtClean="0">
                            <a:latin typeface="Cambria Math" panose="02040503050406030204" pitchFamily="18" charset="0"/>
                          </a:rPr>
                          <m:t>𝑒𝑑</m:t>
                        </m:r>
                      </m:sup>
                    </m:sSup>
                    <m:r>
                      <a:rPr lang="en-GB" sz="8000" b="0" i="1" smtClean="0">
                        <a:latin typeface="Cambria Math" panose="02040503050406030204" pitchFamily="18" charset="0"/>
                      </a:rPr>
                      <m:t>𝑚𝑜𝑑</m:t>
                    </m:r>
                    <m:r>
                      <a:rPr lang="en-GB" sz="8000" b="0" i="1" smtClean="0">
                        <a:latin typeface="Cambria Math" panose="02040503050406030204" pitchFamily="18" charset="0"/>
                      </a:rPr>
                      <m:t> </m:t>
                    </m:r>
                    <m:r>
                      <a:rPr lang="en-GB" sz="8000" b="0" i="1" smtClean="0">
                        <a:latin typeface="Cambria Math" panose="02040503050406030204" pitchFamily="18" charset="0"/>
                      </a:rPr>
                      <m:t>𝑁</m:t>
                    </m:r>
                    <m:r>
                      <a:rPr lang="en-GB" sz="8000" b="0" i="1" smtClean="0">
                        <a:latin typeface="Cambria Math" panose="02040503050406030204" pitchFamily="18" charset="0"/>
                      </a:rPr>
                      <m:t>=</m:t>
                    </m:r>
                    <m:r>
                      <a:rPr lang="en-GB" sz="8000" b="0" i="1" smtClean="0">
                        <a:latin typeface="Cambria Math" panose="02040503050406030204" pitchFamily="18" charset="0"/>
                      </a:rPr>
                      <m:t>𝑐</m:t>
                    </m:r>
                  </m:oMath>
                </a14:m>
                <a:endParaRPr lang="en-GB" sz="8000" dirty="0"/>
              </a:p>
              <a:p>
                <a:r>
                  <a:rPr lang="en-GB" sz="2150" dirty="0"/>
                  <a:t>e and N are sent out publicly</a:t>
                </a:r>
              </a:p>
              <a:p>
                <a:r>
                  <a:rPr lang="en-GB" sz="2150" dirty="0"/>
                  <a:t>Recipient converts message to a number and raises it to the public exponent e and divides it by N and sends back the result</a:t>
                </a:r>
              </a:p>
              <a:p>
                <a:r>
                  <a:rPr lang="en-GB" sz="2150" dirty="0"/>
                  <a:t>C to the power of d mod N = the converted number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8" r="-1333"/>
                </a:stretch>
              </a:blipFill>
            </p:spPr>
            <p:txBody>
              <a:bodyPr/>
              <a:lstStyle/>
              <a:p>
                <a:r>
                  <a:rPr lang="en-GB">
                    <a:noFill/>
                  </a:rPr>
                  <a:t> </a:t>
                </a:r>
              </a:p>
            </p:txBody>
          </p:sp>
        </mc:Fallback>
      </mc:AlternateContent>
    </p:spTree>
    <p:extLst>
      <p:ext uri="{BB962C8B-B14F-4D97-AF65-F5344CB8AC3E}">
        <p14:creationId xmlns:p14="http://schemas.microsoft.com/office/powerpoint/2010/main" val="208238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RSA DEMONSTRATION</a:t>
            </a:r>
          </a:p>
        </p:txBody>
      </p:sp>
      <p:sp>
        <p:nvSpPr>
          <p:cNvPr id="3" name="Content Placeholder 2"/>
          <p:cNvSpPr>
            <a:spLocks noGrp="1"/>
          </p:cNvSpPr>
          <p:nvPr>
            <p:ph idx="1"/>
          </p:nvPr>
        </p:nvSpPr>
        <p:spPr/>
        <p:txBody>
          <a:bodyPr/>
          <a:lstStyle/>
          <a:p>
            <a:r>
              <a:rPr lang="en-GB" dirty="0">
                <a:hlinkClick r:id="rId2"/>
              </a:rPr>
              <a:t>Demo</a:t>
            </a:r>
            <a:endParaRPr lang="en-GB" dirty="0"/>
          </a:p>
        </p:txBody>
      </p:sp>
    </p:spTree>
    <p:extLst>
      <p:ext uri="{BB962C8B-B14F-4D97-AF65-F5344CB8AC3E}">
        <p14:creationId xmlns:p14="http://schemas.microsoft.com/office/powerpoint/2010/main" val="217942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RSA</a:t>
            </a:r>
          </a:p>
        </p:txBody>
      </p:sp>
      <p:sp>
        <p:nvSpPr>
          <p:cNvPr id="3" name="Content Placeholder 2"/>
          <p:cNvSpPr>
            <a:spLocks noGrp="1"/>
          </p:cNvSpPr>
          <p:nvPr>
            <p:ph idx="1"/>
          </p:nvPr>
        </p:nvSpPr>
        <p:spPr/>
        <p:txBody>
          <a:bodyPr/>
          <a:lstStyle/>
          <a:p>
            <a:r>
              <a:rPr lang="en-GB" dirty="0"/>
              <a:t>Modern form of encryption</a:t>
            </a:r>
          </a:p>
          <a:p>
            <a:r>
              <a:rPr lang="en-GB" dirty="0"/>
              <a:t>The most copied code in history</a:t>
            </a:r>
          </a:p>
          <a:p>
            <a:r>
              <a:rPr lang="en-GB" dirty="0"/>
              <a:t>Its not perfectly secure its just practically secure</a:t>
            </a:r>
          </a:p>
          <a:p>
            <a:r>
              <a:rPr lang="en-GB" dirty="0"/>
              <a:t>Banks on the exponential time today’s computers would take to crack it</a:t>
            </a:r>
          </a:p>
          <a:p>
            <a:r>
              <a:rPr lang="en-GB" dirty="0"/>
              <a:t>The amount of time needed to crack will significantly go down once quantum computers are functional</a:t>
            </a:r>
          </a:p>
        </p:txBody>
      </p:sp>
    </p:spTree>
    <p:extLst>
      <p:ext uri="{BB962C8B-B14F-4D97-AF65-F5344CB8AC3E}">
        <p14:creationId xmlns:p14="http://schemas.microsoft.com/office/powerpoint/2010/main" val="24541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Legality</a:t>
            </a:r>
          </a:p>
        </p:txBody>
      </p:sp>
      <p:sp>
        <p:nvSpPr>
          <p:cNvPr id="3" name="Content Placeholder 2"/>
          <p:cNvSpPr>
            <a:spLocks noGrp="1"/>
          </p:cNvSpPr>
          <p:nvPr>
            <p:ph idx="1"/>
          </p:nvPr>
        </p:nvSpPr>
        <p:spPr/>
        <p:txBody>
          <a:bodyPr/>
          <a:lstStyle/>
          <a:p>
            <a:r>
              <a:rPr lang="en-GB" dirty="0"/>
              <a:t>The power held by encryption has led to many countries around the world to ban its use</a:t>
            </a:r>
          </a:p>
          <a:p>
            <a:r>
              <a:rPr lang="en-GB" dirty="0"/>
              <a:t>This is due to the potential criminal uses</a:t>
            </a:r>
          </a:p>
          <a:p>
            <a:r>
              <a:rPr lang="en-GB" dirty="0"/>
              <a:t>Countries that allow it force the publication of the encryption keys</a:t>
            </a:r>
          </a:p>
        </p:txBody>
      </p:sp>
      <p:pic>
        <p:nvPicPr>
          <p:cNvPr id="5" name="Picture 4"/>
          <p:cNvPicPr>
            <a:picLocks noChangeAspect="1"/>
          </p:cNvPicPr>
          <p:nvPr/>
        </p:nvPicPr>
        <p:blipFill>
          <a:blip r:embed="rId2"/>
          <a:stretch>
            <a:fillRect/>
          </a:stretch>
        </p:blipFill>
        <p:spPr>
          <a:xfrm>
            <a:off x="6233019" y="3912941"/>
            <a:ext cx="4549629" cy="2559166"/>
          </a:xfrm>
          <a:prstGeom prst="rect">
            <a:avLst/>
          </a:prstGeom>
        </p:spPr>
      </p:pic>
    </p:spTree>
    <p:extLst>
      <p:ext uri="{BB962C8B-B14F-4D97-AF65-F5344CB8AC3E}">
        <p14:creationId xmlns:p14="http://schemas.microsoft.com/office/powerpoint/2010/main" val="17095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cryptography?</a:t>
            </a:r>
            <a:br>
              <a:rPr lang="en-GB" dirty="0"/>
            </a:br>
            <a:endParaRPr lang="en-GB" dirty="0"/>
          </a:p>
        </p:txBody>
      </p:sp>
      <p:sp>
        <p:nvSpPr>
          <p:cNvPr id="3" name="Content Placeholder 2"/>
          <p:cNvSpPr>
            <a:spLocks noGrp="1"/>
          </p:cNvSpPr>
          <p:nvPr>
            <p:ph idx="1"/>
          </p:nvPr>
        </p:nvSpPr>
        <p:spPr/>
        <p:txBody>
          <a:bodyPr/>
          <a:lstStyle/>
          <a:p>
            <a:r>
              <a:rPr lang="en-GB" sz="2250" dirty="0"/>
              <a:t>The study and practice of using encryption techniques for secure communication</a:t>
            </a:r>
          </a:p>
          <a:p>
            <a:r>
              <a:rPr lang="en-GB" sz="2250" dirty="0"/>
              <a:t>Mainly about creation and analysis of protocols that keep private messages private</a:t>
            </a:r>
          </a:p>
          <a:p>
            <a:r>
              <a:rPr lang="en-GB" sz="2250" dirty="0"/>
              <a:t>Utilizes mathematics, computer science and electrical engineering in its use</a:t>
            </a:r>
            <a:r>
              <a:rPr lang="en-GB" dirty="0"/>
              <a:t>.</a:t>
            </a:r>
          </a:p>
          <a:p>
            <a:endParaRPr lang="en-GB" dirty="0"/>
          </a:p>
        </p:txBody>
      </p:sp>
    </p:spTree>
    <p:extLst>
      <p:ext uri="{BB962C8B-B14F-4D97-AF65-F5344CB8AC3E}">
        <p14:creationId xmlns:p14="http://schemas.microsoft.com/office/powerpoint/2010/main" val="10464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of Cryptography</a:t>
            </a:r>
          </a:p>
        </p:txBody>
      </p:sp>
      <p:sp>
        <p:nvSpPr>
          <p:cNvPr id="3" name="Content Placeholder 2"/>
          <p:cNvSpPr>
            <a:spLocks noGrp="1"/>
          </p:cNvSpPr>
          <p:nvPr>
            <p:ph idx="1"/>
          </p:nvPr>
        </p:nvSpPr>
        <p:spPr/>
        <p:txBody>
          <a:bodyPr/>
          <a:lstStyle/>
          <a:p>
            <a:r>
              <a:rPr lang="en-GB" dirty="0"/>
              <a:t>The current aim of cryptography is to secure data</a:t>
            </a:r>
          </a:p>
          <a:p>
            <a:r>
              <a:rPr lang="en-GB" dirty="0"/>
              <a:t>In the future, an entire software or  platform could be safe guarded</a:t>
            </a:r>
          </a:p>
          <a:p>
            <a:r>
              <a:rPr lang="en-GB" dirty="0"/>
              <a:t>The practical safety of RSA will no longer be viable</a:t>
            </a:r>
          </a:p>
          <a:p>
            <a:r>
              <a:rPr lang="en-GB" dirty="0"/>
              <a:t>In quantum cryptography lies the answer.</a:t>
            </a:r>
          </a:p>
        </p:txBody>
      </p:sp>
    </p:spTree>
    <p:extLst>
      <p:ext uri="{BB962C8B-B14F-4D97-AF65-F5344CB8AC3E}">
        <p14:creationId xmlns:p14="http://schemas.microsoft.com/office/powerpoint/2010/main" val="267570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 Cited</a:t>
            </a:r>
          </a:p>
        </p:txBody>
      </p:sp>
      <p:sp>
        <p:nvSpPr>
          <p:cNvPr id="3" name="Content Placeholder 2"/>
          <p:cNvSpPr>
            <a:spLocks noGrp="1"/>
          </p:cNvSpPr>
          <p:nvPr>
            <p:ph idx="1"/>
          </p:nvPr>
        </p:nvSpPr>
        <p:spPr/>
        <p:txBody>
          <a:bodyPr/>
          <a:lstStyle/>
          <a:p>
            <a:r>
              <a:rPr lang="en-GB" dirty="0">
                <a:hlinkClick r:id="rId2"/>
              </a:rPr>
              <a:t>https://www.khanacademy.org/computing/computer-science/cryptography</a:t>
            </a:r>
            <a:endParaRPr lang="en-GB" dirty="0"/>
          </a:p>
          <a:p>
            <a:r>
              <a:rPr lang="en-GB" dirty="0">
                <a:hlinkClick r:id="rId3"/>
              </a:rPr>
              <a:t>https://en.wikipedia.org/wiki/Cryptography</a:t>
            </a:r>
            <a:endParaRPr lang="en-GB" dirty="0"/>
          </a:p>
          <a:p>
            <a:r>
              <a:rPr lang="en-GB" dirty="0">
                <a:hlinkClick r:id="rId4"/>
              </a:rPr>
              <a:t>https://en.wikipedia.org/wiki/Strong_cryptography</a:t>
            </a:r>
            <a:endParaRPr lang="en-GB" dirty="0"/>
          </a:p>
          <a:p>
            <a:r>
              <a:rPr lang="en-GB" dirty="0">
                <a:hlinkClick r:id="rId5"/>
              </a:rPr>
              <a:t>http://gva.noekeon.org/QCandSKD/QCandSKD-introduction.html</a:t>
            </a:r>
            <a:endParaRPr lang="en-GB" dirty="0"/>
          </a:p>
          <a:p>
            <a:endParaRPr lang="en-GB" dirty="0"/>
          </a:p>
        </p:txBody>
      </p:sp>
    </p:spTree>
    <p:extLst>
      <p:ext uri="{BB962C8B-B14F-4D97-AF65-F5344CB8AC3E}">
        <p14:creationId xmlns:p14="http://schemas.microsoft.com/office/powerpoint/2010/main" val="247523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of cryptography</a:t>
            </a:r>
          </a:p>
        </p:txBody>
      </p:sp>
      <p:sp>
        <p:nvSpPr>
          <p:cNvPr id="3" name="Content Placeholder 2"/>
          <p:cNvSpPr>
            <a:spLocks noGrp="1"/>
          </p:cNvSpPr>
          <p:nvPr>
            <p:ph idx="1"/>
          </p:nvPr>
        </p:nvSpPr>
        <p:spPr/>
        <p:txBody>
          <a:bodyPr>
            <a:normAutofit/>
          </a:bodyPr>
          <a:lstStyle/>
          <a:p>
            <a:r>
              <a:rPr lang="en-GB" sz="2250" dirty="0"/>
              <a:t>Military communications</a:t>
            </a:r>
          </a:p>
          <a:p>
            <a:r>
              <a:rPr lang="en-GB" sz="2250" dirty="0"/>
              <a:t>E-commerce</a:t>
            </a:r>
          </a:p>
          <a:p>
            <a:r>
              <a:rPr lang="en-GB" sz="2250" dirty="0"/>
              <a:t>ATM cards</a:t>
            </a:r>
          </a:p>
          <a:p>
            <a:r>
              <a:rPr lang="en-GB" sz="2250" dirty="0"/>
              <a:t>Computer passwords</a:t>
            </a:r>
          </a:p>
        </p:txBody>
      </p:sp>
      <p:pic>
        <p:nvPicPr>
          <p:cNvPr id="5" name="Picture 4"/>
          <p:cNvPicPr>
            <a:picLocks noChangeAspect="1"/>
          </p:cNvPicPr>
          <p:nvPr/>
        </p:nvPicPr>
        <p:blipFill>
          <a:blip r:embed="rId2"/>
          <a:stretch>
            <a:fillRect/>
          </a:stretch>
        </p:blipFill>
        <p:spPr>
          <a:xfrm>
            <a:off x="7639050" y="2286000"/>
            <a:ext cx="3333750" cy="2190750"/>
          </a:xfrm>
          <a:prstGeom prst="rect">
            <a:avLst/>
          </a:prstGeom>
        </p:spPr>
      </p:pic>
      <p:pic>
        <p:nvPicPr>
          <p:cNvPr id="7" name="Picture 6"/>
          <p:cNvPicPr>
            <a:picLocks noChangeAspect="1"/>
          </p:cNvPicPr>
          <p:nvPr/>
        </p:nvPicPr>
        <p:blipFill>
          <a:blip r:embed="rId3"/>
          <a:stretch>
            <a:fillRect/>
          </a:stretch>
        </p:blipFill>
        <p:spPr>
          <a:xfrm>
            <a:off x="4504888" y="4012289"/>
            <a:ext cx="3042160" cy="2350760"/>
          </a:xfrm>
          <a:prstGeom prst="rect">
            <a:avLst/>
          </a:prstGeom>
        </p:spPr>
      </p:pic>
      <p:pic>
        <p:nvPicPr>
          <p:cNvPr id="9" name="Picture 8"/>
          <p:cNvPicPr>
            <a:picLocks noChangeAspect="1"/>
          </p:cNvPicPr>
          <p:nvPr/>
        </p:nvPicPr>
        <p:blipFill>
          <a:blip r:embed="rId4"/>
          <a:stretch>
            <a:fillRect/>
          </a:stretch>
        </p:blipFill>
        <p:spPr>
          <a:xfrm>
            <a:off x="7760772" y="4476750"/>
            <a:ext cx="3783575" cy="2381250"/>
          </a:xfrm>
          <a:prstGeom prst="rect">
            <a:avLst/>
          </a:prstGeom>
        </p:spPr>
      </p:pic>
    </p:spTree>
    <p:extLst>
      <p:ext uri="{BB962C8B-B14F-4D97-AF65-F5344CB8AC3E}">
        <p14:creationId xmlns:p14="http://schemas.microsoft.com/office/powerpoint/2010/main" val="57777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Cryptography work?</a:t>
            </a:r>
          </a:p>
        </p:txBody>
      </p:sp>
      <p:sp>
        <p:nvSpPr>
          <p:cNvPr id="3" name="Content Placeholder 2"/>
          <p:cNvSpPr>
            <a:spLocks noGrp="1"/>
          </p:cNvSpPr>
          <p:nvPr>
            <p:ph idx="1"/>
          </p:nvPr>
        </p:nvSpPr>
        <p:spPr/>
        <p:txBody>
          <a:bodyPr>
            <a:normAutofit/>
          </a:bodyPr>
          <a:lstStyle/>
          <a:p>
            <a:r>
              <a:rPr lang="en-GB" sz="2250" dirty="0"/>
              <a:t>Simply, use whatever means are available to prevent the interception of the message</a:t>
            </a:r>
          </a:p>
          <a:p>
            <a:r>
              <a:rPr lang="en-GB" sz="2250" dirty="0"/>
              <a:t>This ranges from just hiding messages in the ancient Greek times to the Caesar cipher to modern methods such as RSA</a:t>
            </a:r>
          </a:p>
          <a:p>
            <a:r>
              <a:rPr lang="en-GB" sz="2250" dirty="0"/>
              <a:t>The classical cipher types include transposition ciphers and substitution ciphers</a:t>
            </a:r>
          </a:p>
        </p:txBody>
      </p:sp>
    </p:spTree>
    <p:extLst>
      <p:ext uri="{BB962C8B-B14F-4D97-AF65-F5344CB8AC3E}">
        <p14:creationId xmlns:p14="http://schemas.microsoft.com/office/powerpoint/2010/main" val="80747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Ciphers</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6991350" y="2286000"/>
            <a:ext cx="3981450" cy="1666875"/>
          </a:xfrm>
          <a:prstGeom prst="rect">
            <a:avLst/>
          </a:prstGeom>
        </p:spPr>
      </p:pic>
      <p:pic>
        <p:nvPicPr>
          <p:cNvPr id="7" name="Picture 6"/>
          <p:cNvPicPr>
            <a:picLocks noChangeAspect="1"/>
          </p:cNvPicPr>
          <p:nvPr/>
        </p:nvPicPr>
        <p:blipFill>
          <a:blip r:embed="rId3"/>
          <a:stretch>
            <a:fillRect/>
          </a:stretch>
        </p:blipFill>
        <p:spPr>
          <a:xfrm>
            <a:off x="7526934" y="4319194"/>
            <a:ext cx="3295650" cy="1390650"/>
          </a:xfrm>
          <a:prstGeom prst="rect">
            <a:avLst/>
          </a:prstGeom>
        </p:spPr>
      </p:pic>
      <p:pic>
        <p:nvPicPr>
          <p:cNvPr id="9" name="Picture 8"/>
          <p:cNvPicPr>
            <a:picLocks noChangeAspect="1"/>
          </p:cNvPicPr>
          <p:nvPr/>
        </p:nvPicPr>
        <p:blipFill>
          <a:blip r:embed="rId4"/>
          <a:stretch>
            <a:fillRect/>
          </a:stretch>
        </p:blipFill>
        <p:spPr>
          <a:xfrm>
            <a:off x="2162391" y="2516980"/>
            <a:ext cx="3491893" cy="3464719"/>
          </a:xfrm>
          <a:prstGeom prst="rect">
            <a:avLst/>
          </a:prstGeom>
        </p:spPr>
      </p:pic>
    </p:spTree>
    <p:extLst>
      <p:ext uri="{BB962C8B-B14F-4D97-AF65-F5344CB8AC3E}">
        <p14:creationId xmlns:p14="http://schemas.microsoft.com/office/powerpoint/2010/main" val="163872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Caesar Cipher</a:t>
            </a:r>
          </a:p>
        </p:txBody>
      </p:sp>
      <p:sp>
        <p:nvSpPr>
          <p:cNvPr id="3" name="Content Placeholder 2"/>
          <p:cNvSpPr>
            <a:spLocks noGrp="1"/>
          </p:cNvSpPr>
          <p:nvPr>
            <p:ph idx="1"/>
          </p:nvPr>
        </p:nvSpPr>
        <p:spPr/>
        <p:txBody>
          <a:bodyPr>
            <a:noAutofit/>
          </a:bodyPr>
          <a:lstStyle/>
          <a:p>
            <a:r>
              <a:rPr lang="en-GB" sz="2250" dirty="0"/>
              <a:t>The Caesar cipher was invented by Julius Caesar and was used long after he died</a:t>
            </a:r>
          </a:p>
          <a:p>
            <a:r>
              <a:rPr lang="en-GB" sz="2250" dirty="0"/>
              <a:t>This is a substitution cipher that was broken 800 years later by an Arab mathematician</a:t>
            </a:r>
          </a:p>
          <a:p>
            <a:r>
              <a:rPr lang="en-GB" sz="2250" dirty="0"/>
              <a:t>The weakness of this cipher lies in the frequency of the letters language it is written in</a:t>
            </a:r>
          </a:p>
          <a:p>
            <a:r>
              <a:rPr lang="en-GB" sz="2250" dirty="0"/>
              <a:t>Evolved into a polyalphabetic cipher</a:t>
            </a:r>
          </a:p>
          <a:p>
            <a:r>
              <a:rPr lang="en-GB" sz="2250" dirty="0"/>
              <a:t>Despite shifting frequency of the letters, this polyalphabetic cipher can still be broken</a:t>
            </a:r>
          </a:p>
        </p:txBody>
      </p:sp>
    </p:spTree>
    <p:extLst>
      <p:ext uri="{BB962C8B-B14F-4D97-AF65-F5344CB8AC3E}">
        <p14:creationId xmlns:p14="http://schemas.microsoft.com/office/powerpoint/2010/main" val="101241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Reducing</a:t>
            </a:r>
          </a:p>
        </p:txBody>
      </p:sp>
      <p:pic>
        <p:nvPicPr>
          <p:cNvPr id="5" name="Content Placeholder 4"/>
          <p:cNvPicPr>
            <a:picLocks noGrp="1" noChangeAspect="1"/>
          </p:cNvPicPr>
          <p:nvPr>
            <p:ph idx="1"/>
          </p:nvPr>
        </p:nvPicPr>
        <p:blipFill>
          <a:blip r:embed="rId2"/>
          <a:stretch>
            <a:fillRect/>
          </a:stretch>
        </p:blipFill>
        <p:spPr>
          <a:xfrm>
            <a:off x="3205162" y="3152775"/>
            <a:ext cx="5934075" cy="1847850"/>
          </a:xfrm>
        </p:spPr>
      </p:pic>
    </p:spTree>
    <p:extLst>
      <p:ext uri="{BB962C8B-B14F-4D97-AF65-F5344CB8AC3E}">
        <p14:creationId xmlns:p14="http://schemas.microsoft.com/office/powerpoint/2010/main" val="168571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Transposition cipher</a:t>
            </a:r>
          </a:p>
        </p:txBody>
      </p:sp>
      <p:sp>
        <p:nvSpPr>
          <p:cNvPr id="3" name="Content Placeholder 2"/>
          <p:cNvSpPr>
            <a:spLocks noGrp="1"/>
          </p:cNvSpPr>
          <p:nvPr>
            <p:ph idx="1"/>
          </p:nvPr>
        </p:nvSpPr>
        <p:spPr/>
        <p:txBody>
          <a:bodyPr/>
          <a:lstStyle/>
          <a:p>
            <a:r>
              <a:rPr lang="en-GB" sz="2250" dirty="0"/>
              <a:t>This method involves having the letters of the message simply rearranged, effectively generating an anagram. </a:t>
            </a:r>
          </a:p>
          <a:p>
            <a:r>
              <a:rPr lang="en-GB" sz="2250" dirty="0"/>
              <a:t>This method is very weak for short messages since there are so many way you can arrange a word like “cow”</a:t>
            </a:r>
          </a:p>
          <a:p>
            <a:r>
              <a:rPr lang="en-GB" sz="2250" dirty="0"/>
              <a:t>As the message length increases the number of possible rearrangements explodes</a:t>
            </a:r>
          </a:p>
          <a:p>
            <a:r>
              <a:rPr lang="en-GB" sz="2250" dirty="0"/>
              <a:t> </a:t>
            </a:r>
            <a:r>
              <a:rPr lang="en-GB" sz="2250" b="1" dirty="0"/>
              <a:t>For example, consider this short sentence</a:t>
            </a:r>
            <a:r>
              <a:rPr lang="en-GB" sz="2250" dirty="0"/>
              <a:t>. This can be rearranged into  more than 50,000,000,000,000,000,000,000,000,000,000 unique letter combinations</a:t>
            </a:r>
            <a:r>
              <a:rPr lang="en-GB" dirty="0"/>
              <a:t>.</a:t>
            </a:r>
          </a:p>
        </p:txBody>
      </p:sp>
    </p:spTree>
    <p:extLst>
      <p:ext uri="{BB962C8B-B14F-4D97-AF65-F5344CB8AC3E}">
        <p14:creationId xmlns:p14="http://schemas.microsoft.com/office/powerpoint/2010/main" val="357402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Transposition Cipher</a:t>
            </a:r>
          </a:p>
        </p:txBody>
      </p:sp>
      <p:sp>
        <p:nvSpPr>
          <p:cNvPr id="3" name="Content Placeholder 2"/>
          <p:cNvSpPr>
            <a:spLocks noGrp="1"/>
          </p:cNvSpPr>
          <p:nvPr>
            <p:ph idx="1"/>
          </p:nvPr>
        </p:nvSpPr>
        <p:spPr/>
        <p:txBody>
          <a:bodyPr>
            <a:normAutofit/>
          </a:bodyPr>
          <a:lstStyle/>
          <a:p>
            <a:r>
              <a:rPr lang="en-GB" sz="2250" dirty="0"/>
              <a:t>A random transposition of letters seems to offer a very high level of security, because it would be impractical for an enemy interceptor to unscramble even a short sentence</a:t>
            </a:r>
          </a:p>
          <a:p>
            <a:r>
              <a:rPr lang="en-GB" sz="2250" dirty="0"/>
              <a:t>This however also makes it hard for the intended recipient to decode the message</a:t>
            </a:r>
          </a:p>
          <a:p>
            <a:r>
              <a:rPr lang="en-GB" sz="2250" dirty="0"/>
              <a:t>Requires sender and receiver to meet and agree upon a system to shift the letters</a:t>
            </a:r>
          </a:p>
        </p:txBody>
      </p:sp>
    </p:spTree>
    <p:extLst>
      <p:ext uri="{BB962C8B-B14F-4D97-AF65-F5344CB8AC3E}">
        <p14:creationId xmlns:p14="http://schemas.microsoft.com/office/powerpoint/2010/main" val="173614737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1212</TotalTime>
  <Words>706</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Cambria Math</vt:lpstr>
      <vt:lpstr>Franklin Gothic Book</vt:lpstr>
      <vt:lpstr>Crop</vt:lpstr>
      <vt:lpstr>Cryptography</vt:lpstr>
      <vt:lpstr>What is cryptography? </vt:lpstr>
      <vt:lpstr>Applications of cryptography</vt:lpstr>
      <vt:lpstr>How does Cryptography work?</vt:lpstr>
      <vt:lpstr>Ciphers</vt:lpstr>
      <vt:lpstr>Caesar Cipher</vt:lpstr>
      <vt:lpstr>Reducing</vt:lpstr>
      <vt:lpstr>Transposition cipher</vt:lpstr>
      <vt:lpstr>Transposition Cipher</vt:lpstr>
      <vt:lpstr>The one time pad</vt:lpstr>
      <vt:lpstr>The enigma machine</vt:lpstr>
      <vt:lpstr>PowerPoint Presentation</vt:lpstr>
      <vt:lpstr>The problem with all these methods?</vt:lpstr>
      <vt:lpstr>Alice Bob and Eve</vt:lpstr>
      <vt:lpstr>Solution</vt:lpstr>
      <vt:lpstr>RSA</vt:lpstr>
      <vt:lpstr>RSA DEMONSTRATION</vt:lpstr>
      <vt:lpstr>RSA</vt:lpstr>
      <vt:lpstr>Legality</vt:lpstr>
      <vt:lpstr>Future of Cryptography</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creator>Tainted</dc:creator>
  <cp:lastModifiedBy>Tainted</cp:lastModifiedBy>
  <cp:revision>24</cp:revision>
  <dcterms:created xsi:type="dcterms:W3CDTF">2017-04-20T15:50:53Z</dcterms:created>
  <dcterms:modified xsi:type="dcterms:W3CDTF">2017-04-26T05:34:06Z</dcterms:modified>
</cp:coreProperties>
</file>