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8" r:id="rId3"/>
    <p:sldId id="257" r:id="rId4"/>
    <p:sldId id="259" r:id="rId5"/>
    <p:sldId id="264" r:id="rId6"/>
    <p:sldId id="263" r:id="rId7"/>
    <p:sldId id="260" r:id="rId8"/>
    <p:sldId id="261" r:id="rId9"/>
    <p:sldId id="265" r:id="rId10"/>
    <p:sldId id="266" r:id="rId11"/>
    <p:sldId id="267" r:id="rId12"/>
    <p:sldId id="268" r:id="rId13"/>
    <p:sldId id="269" r:id="rId14"/>
    <p:sldId id="262"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3523"/>
  </p:normalViewPr>
  <p:slideViewPr>
    <p:cSldViewPr snapToGrid="0" snapToObjects="1">
      <p:cViewPr varScale="1">
        <p:scale>
          <a:sx n="65" d="100"/>
          <a:sy n="65" d="100"/>
        </p:scale>
        <p:origin x="23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0F84-B63A-8F4B-88CF-542A8AE4AC95}" type="datetimeFigureOut">
              <a:rPr lang="en-US" smtClean="0"/>
              <a:t>4/25/17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1ACEB-B8F8-A64A-AC5D-A08C8BA8BE6B}" type="slidenum">
              <a:rPr lang="en-US" smtClean="0"/>
              <a:t>‹#›</a:t>
            </a:fld>
            <a:endParaRPr lang="en-US"/>
          </a:p>
        </p:txBody>
      </p:sp>
    </p:spTree>
    <p:extLst>
      <p:ext uri="{BB962C8B-B14F-4D97-AF65-F5344CB8AC3E}">
        <p14:creationId xmlns:p14="http://schemas.microsoft.com/office/powerpoint/2010/main" val="155268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whitehouse.gov/cybersecurity"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ACEB-B8F8-A64A-AC5D-A08C8BA8BE6B}" type="slidenum">
              <a:rPr lang="en-US" smtClean="0"/>
              <a:t>2</a:t>
            </a:fld>
            <a:endParaRPr lang="en-US"/>
          </a:p>
        </p:txBody>
      </p:sp>
    </p:spTree>
    <p:extLst>
      <p:ext uri="{BB962C8B-B14F-4D97-AF65-F5344CB8AC3E}">
        <p14:creationId xmlns:p14="http://schemas.microsoft.com/office/powerpoint/2010/main" val="16102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Private Sector is</a:t>
            </a:r>
            <a:r>
              <a:rPr lang="en-US" baseline="0" dirty="0" smtClean="0"/>
              <a:t> industries such as transportation, healthcare </a:t>
            </a:r>
            <a:r>
              <a:rPr lang="en-US" baseline="0" dirty="0" err="1" smtClean="0"/>
              <a:t>etc</a:t>
            </a:r>
            <a:endParaRPr lang="en-US" baseline="0" dirty="0" smtClean="0"/>
          </a:p>
          <a:p>
            <a:endParaRPr lang="en-US" baseline="0" dirty="0" smtClean="0"/>
          </a:p>
          <a:p>
            <a:r>
              <a:rPr lang="en-US" baseline="0" dirty="0" smtClean="0"/>
              <a:t>Public is government</a:t>
            </a:r>
            <a:endParaRPr lang="en-US" dirty="0" smtClean="0"/>
          </a:p>
          <a:p>
            <a:endParaRPr lang="en-US" dirty="0" smtClean="0"/>
          </a:p>
          <a:p>
            <a:r>
              <a:rPr lang="en-US" dirty="0" smtClean="0"/>
              <a:t>Focus on Public</a:t>
            </a:r>
          </a:p>
          <a:p>
            <a:endParaRPr lang="en-US" dirty="0" smtClean="0"/>
          </a:p>
          <a:p>
            <a:r>
              <a:rPr lang="en-US" dirty="0" smtClean="0"/>
              <a:t>2016- U.S. federal, state and local government agencies rank in last place in cyber security when compared against 17 major private industries, including transportation, retail and healthcare</a:t>
            </a:r>
          </a:p>
          <a:p>
            <a:endParaRPr lang="en-US" dirty="0" smtClean="0"/>
          </a:p>
        </p:txBody>
      </p:sp>
      <p:sp>
        <p:nvSpPr>
          <p:cNvPr id="4" name="Slide Number Placeholder 3"/>
          <p:cNvSpPr>
            <a:spLocks noGrp="1"/>
          </p:cNvSpPr>
          <p:nvPr>
            <p:ph type="sldNum" sz="quarter" idx="10"/>
          </p:nvPr>
        </p:nvSpPr>
        <p:spPr/>
        <p:txBody>
          <a:bodyPr/>
          <a:lstStyle/>
          <a:p>
            <a:fld id="{8901ACEB-B8F8-A64A-AC5D-A08C8BA8BE6B}" type="slidenum">
              <a:rPr lang="en-US" smtClean="0"/>
              <a:t>4</a:t>
            </a:fld>
            <a:endParaRPr lang="en-US"/>
          </a:p>
        </p:txBody>
      </p:sp>
    </p:spTree>
    <p:extLst>
      <p:ext uri="{BB962C8B-B14F-4D97-AF65-F5344CB8AC3E}">
        <p14:creationId xmlns:p14="http://schemas.microsoft.com/office/powerpoint/2010/main" val="183032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FSPA bill</a:t>
            </a:r>
            <a:r>
              <a:rPr lang="en-US" baseline="0" dirty="0" smtClean="0"/>
              <a:t> does not pass</a:t>
            </a:r>
            <a:endParaRPr lang="en-US" dirty="0" smtClean="0"/>
          </a:p>
          <a:p>
            <a:endParaRPr lang="en-US" dirty="0" smtClean="0"/>
          </a:p>
          <a:p>
            <a:r>
              <a:rPr lang="en-US" dirty="0" smtClean="0"/>
              <a:t>War Games (summary)- </a:t>
            </a:r>
            <a:r>
              <a:rPr lang="en-US" u="none" dirty="0" smtClean="0"/>
              <a:t>The film follows David </a:t>
            </a:r>
            <a:r>
              <a:rPr lang="en-US" u="none" dirty="0" err="1" smtClean="0"/>
              <a:t>Lightman</a:t>
            </a:r>
            <a:r>
              <a:rPr lang="en-US" u="none" dirty="0" smtClean="0"/>
              <a:t> (Broderick), a young hacker who unwittingly accesses WOPR (War Operation Plan Response), a United States military supercomputer originally programmed to predict possible outcomes of nuclear war. </a:t>
            </a:r>
            <a:r>
              <a:rPr lang="en-US" u="none" dirty="0" err="1" smtClean="0"/>
              <a:t>Lightman</a:t>
            </a:r>
            <a:r>
              <a:rPr lang="en-US" u="none" dirty="0" smtClean="0"/>
              <a:t> gets WOPR to run a nuclear war simulation, originally believing it to be a </a:t>
            </a:r>
            <a:r>
              <a:rPr lang="en-US" u="none" dirty="0" err="1" smtClean="0"/>
              <a:t>comuter</a:t>
            </a:r>
            <a:r>
              <a:rPr lang="en-US" u="none" dirty="0" smtClean="0"/>
              <a:t> game. The computer, now tied into the nuclear weapons control system and unable to tell the difference between simulation and reality, attempts to start World War III.</a:t>
            </a:r>
          </a:p>
          <a:p>
            <a:endParaRPr lang="en-US" u="none" dirty="0" smtClean="0"/>
          </a:p>
          <a:p>
            <a:r>
              <a:rPr lang="en-US" u="none" dirty="0" smtClean="0"/>
              <a:t>CSA protect federal agencies’ computer databases</a:t>
            </a:r>
          </a:p>
          <a:p>
            <a:endParaRPr lang="en-US" u="none" dirty="0" smtClean="0"/>
          </a:p>
          <a:p>
            <a:r>
              <a:rPr lang="en-US" u="none" dirty="0" smtClean="0"/>
              <a:t>Early 90s the current</a:t>
            </a:r>
            <a:r>
              <a:rPr lang="en-US" u="none" baseline="0" dirty="0" smtClean="0"/>
              <a:t> legislation is not working well enough and data breaches are a continuing problem</a:t>
            </a:r>
          </a:p>
          <a:p>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Info from Washington Post 2003 Article</a:t>
            </a:r>
            <a:endParaRPr lang="en-US" dirty="0" smtClean="0"/>
          </a:p>
          <a:p>
            <a:endParaRPr lang="en-US" u="none" baseline="0" dirty="0" smtClean="0"/>
          </a:p>
          <a:p>
            <a:endParaRPr lang="en-US" u="none" baseline="0" dirty="0" smtClean="0"/>
          </a:p>
          <a:p>
            <a:endParaRPr lang="en-US" u="none" baseline="0" dirty="0" smtClean="0"/>
          </a:p>
          <a:p>
            <a:endParaRPr lang="en-US" u="none" dirty="0" smtClean="0"/>
          </a:p>
          <a:p>
            <a:endParaRPr lang="en-US" u="none" dirty="0" smtClean="0"/>
          </a:p>
          <a:p>
            <a:endParaRPr lang="en-US" u="none" dirty="0"/>
          </a:p>
        </p:txBody>
      </p:sp>
      <p:sp>
        <p:nvSpPr>
          <p:cNvPr id="4" name="Slide Number Placeholder 3"/>
          <p:cNvSpPr>
            <a:spLocks noGrp="1"/>
          </p:cNvSpPr>
          <p:nvPr>
            <p:ph type="sldNum" sz="quarter" idx="10"/>
          </p:nvPr>
        </p:nvSpPr>
        <p:spPr/>
        <p:txBody>
          <a:bodyPr/>
          <a:lstStyle/>
          <a:p>
            <a:fld id="{8901ACEB-B8F8-A64A-AC5D-A08C8BA8BE6B}" type="slidenum">
              <a:rPr lang="en-US" smtClean="0"/>
              <a:t>7</a:t>
            </a:fld>
            <a:endParaRPr lang="en-US"/>
          </a:p>
        </p:txBody>
      </p:sp>
    </p:spTree>
    <p:extLst>
      <p:ext uri="{BB962C8B-B14F-4D97-AF65-F5344CB8AC3E}">
        <p14:creationId xmlns:p14="http://schemas.microsoft.com/office/powerpoint/2010/main" val="90719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President’s Critical Infrastructure Protection Board- in charge of developing cybersecurity</a:t>
            </a:r>
            <a:r>
              <a:rPr lang="en-US" baseline="0" dirty="0" smtClean="0"/>
              <a:t> strategy, get advice from private sector   </a:t>
            </a:r>
          </a:p>
          <a:p>
            <a:endParaRPr lang="en-US" sz="1200" dirty="0" smtClean="0"/>
          </a:p>
          <a:p>
            <a:endParaRPr lang="en-US" sz="1200" dirty="0" smtClean="0"/>
          </a:p>
          <a:p>
            <a:r>
              <a:rPr lang="en-US" sz="1200" dirty="0" smtClean="0"/>
              <a:t>Cybersecurity </a:t>
            </a:r>
            <a:r>
              <a:rPr lang="en-US" sz="1200" dirty="0" smtClean="0"/>
              <a:t>Research &amp; Development Act-</a:t>
            </a:r>
            <a:r>
              <a:rPr lang="en-US" sz="1200" baseline="0" dirty="0" smtClean="0"/>
              <a:t> </a:t>
            </a:r>
            <a:r>
              <a:rPr lang="en-US" dirty="0" smtClean="0"/>
              <a:t>calls for $900 million over five years for security research and education</a:t>
            </a:r>
          </a:p>
          <a:p>
            <a:endParaRPr lang="en-US" dirty="0" smtClean="0"/>
          </a:p>
          <a:p>
            <a:r>
              <a:rPr lang="en-US" dirty="0" smtClean="0"/>
              <a:t>The HS office carries out the White House’s national cybersecurity strategy </a:t>
            </a:r>
            <a:endParaRPr lang="en-US" dirty="0"/>
          </a:p>
        </p:txBody>
      </p:sp>
      <p:sp>
        <p:nvSpPr>
          <p:cNvPr id="4" name="Slide Number Placeholder 3"/>
          <p:cNvSpPr>
            <a:spLocks noGrp="1"/>
          </p:cNvSpPr>
          <p:nvPr>
            <p:ph type="sldNum" sz="quarter" idx="10"/>
          </p:nvPr>
        </p:nvSpPr>
        <p:spPr/>
        <p:txBody>
          <a:bodyPr/>
          <a:lstStyle/>
          <a:p>
            <a:fld id="{8901ACEB-B8F8-A64A-AC5D-A08C8BA8BE6B}" type="slidenum">
              <a:rPr lang="en-US" smtClean="0"/>
              <a:t>8</a:t>
            </a:fld>
            <a:endParaRPr lang="en-US"/>
          </a:p>
        </p:txBody>
      </p:sp>
    </p:spTree>
    <p:extLst>
      <p:ext uri="{BB962C8B-B14F-4D97-AF65-F5344CB8AC3E}">
        <p14:creationId xmlns:p14="http://schemas.microsoft.com/office/powerpoint/2010/main" val="180324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growing need for cybersecurity bush implemented National Strategy to Secure Cyberspace</a:t>
            </a:r>
          </a:p>
          <a:p>
            <a:endParaRPr lang="en-US" baseline="0" dirty="0" smtClean="0"/>
          </a:p>
          <a:p>
            <a:r>
              <a:rPr lang="en-US" dirty="0" smtClean="0"/>
              <a:t>The number of incidents reported to the Department of Homeland Security rose by 152% last year, to nearly 13,000, according to a new government report. The security breaches, more than 4,000 of which remain under investigation, ranged from the work of random hackers to organized crime and foreign governments, says Tim Bennett, president of the Cyber Security Industry Alliance. </a:t>
            </a:r>
          </a:p>
          <a:p>
            <a:endParaRPr lang="en-US" baseline="0" dirty="0" smtClean="0"/>
          </a:p>
          <a:p>
            <a:r>
              <a:rPr lang="en-US" dirty="0" smtClean="0"/>
              <a:t>The increase and severity of data breaches prompted Bush to recommend a 10% increase in cybersecurity funding for the coming fiscal year, to $7.3 billion. That's a 73% increase since 2004.</a:t>
            </a:r>
          </a:p>
          <a:p>
            <a:endParaRPr lang="en-US" baseline="0" dirty="0" smtClean="0"/>
          </a:p>
          <a:p>
            <a:r>
              <a:rPr lang="en-US" dirty="0" smtClean="0"/>
              <a:t>To test security against about 100 possible attacks, the Department of Homeland Security today is completing a week-long series of simulations called "Cyber Storm II." The event presumed a coordinated cyberattack on information technology, communication, chemical and transportation systems. Participants from five countries, nine states, 18 federal agencies and more than 40 private companies participated.</a:t>
            </a:r>
            <a:endParaRPr lang="en-US" baseline="0" dirty="0" smtClean="0"/>
          </a:p>
          <a:p>
            <a:endParaRPr lang="en-US" baseline="0"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901ACEB-B8F8-A64A-AC5D-A08C8BA8BE6B}" type="slidenum">
              <a:rPr lang="en-US" smtClean="0"/>
              <a:t>10</a:t>
            </a:fld>
            <a:endParaRPr lang="en-US"/>
          </a:p>
        </p:txBody>
      </p:sp>
    </p:spTree>
    <p:extLst>
      <p:ext uri="{BB962C8B-B14F-4D97-AF65-F5344CB8AC3E}">
        <p14:creationId xmlns:p14="http://schemas.microsoft.com/office/powerpoint/2010/main" val="121287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u="none" dirty="0" smtClean="0">
                <a:solidFill>
                  <a:schemeClr val="tx1"/>
                </a:solidFill>
              </a:rPr>
              <a:t>The Obama White House decided on Tuesday to declassify the </a:t>
            </a:r>
            <a:r>
              <a:rPr lang="en-US" sz="1600" u="none" dirty="0" smtClean="0">
                <a:solidFill>
                  <a:schemeClr val="tx1"/>
                </a:solidFill>
                <a:hlinkClick r:id="rId3"/>
              </a:rPr>
              <a:t>Comprehensive National Cybersecurity Initiative (CNCI),</a:t>
            </a:r>
            <a:r>
              <a:rPr lang="en-US" sz="1600" u="none" dirty="0" smtClean="0">
                <a:solidFill>
                  <a:schemeClr val="tx1"/>
                </a:solidFill>
              </a:rPr>
              <a:t> a 2008 report signed by President George W. Bush that has formed the bedrock of the White House's cybersecurity policy.</a:t>
            </a:r>
          </a:p>
          <a:p>
            <a:endParaRPr lang="en-US" sz="1600" u="none" dirty="0" smtClean="0">
              <a:solidFill>
                <a:schemeClr val="tx1"/>
              </a:solidFill>
            </a:endParaRPr>
          </a:p>
          <a:p>
            <a:r>
              <a:rPr lang="en-US" sz="1600" u="none" dirty="0" smtClean="0">
                <a:solidFill>
                  <a:schemeClr val="tx1"/>
                </a:solidFill>
              </a:rPr>
              <a:t>Establish Commission on Enhancing National</a:t>
            </a:r>
            <a:r>
              <a:rPr lang="en-US" sz="1600" u="none" baseline="0" dirty="0" smtClean="0">
                <a:solidFill>
                  <a:schemeClr val="tx1"/>
                </a:solidFill>
              </a:rPr>
              <a:t> Cybersecurity</a:t>
            </a:r>
          </a:p>
          <a:p>
            <a:endParaRPr lang="en-US" sz="1600" u="none"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Invest over $19 billion for cybersecurity as part of the President’s Fiscal Year (FY) 2017 Budget</a:t>
            </a:r>
          </a:p>
          <a:p>
            <a:endParaRPr lang="en-US" sz="1600" u="none" baseline="0" dirty="0" smtClean="0">
              <a:solidFill>
                <a:schemeClr val="tx1"/>
              </a:solidFill>
            </a:endParaRPr>
          </a:p>
          <a:p>
            <a:r>
              <a:rPr lang="en-US" sz="1600" u="none" dirty="0" smtClean="0">
                <a:solidFill>
                  <a:schemeClr val="tx1"/>
                </a:solidFill>
              </a:rPr>
              <a:t>Modernize Government IT and transform how the Government manages cybersecurity through the proposal of a </a:t>
            </a:r>
            <a:r>
              <a:rPr lang="en-US" sz="1600" b="1" u="none" dirty="0" smtClean="0">
                <a:solidFill>
                  <a:schemeClr val="tx1"/>
                </a:solidFill>
              </a:rPr>
              <a:t>$3.1 billion Information Technology Modernization Fund</a:t>
            </a:r>
          </a:p>
          <a:p>
            <a:endParaRPr lang="en-US" sz="1600" b="1" u="none" dirty="0" smtClean="0">
              <a:solidFill>
                <a:schemeClr val="tx1"/>
              </a:solidFill>
            </a:endParaRPr>
          </a:p>
          <a:p>
            <a:r>
              <a:rPr lang="en-US" sz="1600" u="none" dirty="0" smtClean="0">
                <a:solidFill>
                  <a:schemeClr val="tx1"/>
                </a:solidFill>
              </a:rPr>
              <a:t>This focus on </a:t>
            </a:r>
            <a:r>
              <a:rPr lang="en-US" sz="1600" b="1" u="none" dirty="0" smtClean="0">
                <a:solidFill>
                  <a:schemeClr val="tx1"/>
                </a:solidFill>
              </a:rPr>
              <a:t>multi-factor authentication</a:t>
            </a:r>
            <a:r>
              <a:rPr lang="en-US" sz="1600" u="none" dirty="0" smtClean="0">
                <a:solidFill>
                  <a:schemeClr val="tx1"/>
                </a:solidFill>
              </a:rPr>
              <a:t> will be central to a new</a:t>
            </a:r>
            <a:r>
              <a:rPr lang="en-US" sz="1600" b="1" u="none" dirty="0" smtClean="0">
                <a:solidFill>
                  <a:schemeClr val="tx1"/>
                </a:solidFill>
              </a:rPr>
              <a:t> National Cybersecurity Awareness Campaign</a:t>
            </a:r>
            <a:r>
              <a:rPr lang="en-US" sz="1600" u="none" dirty="0" smtClean="0">
                <a:solidFill>
                  <a:schemeClr val="tx1"/>
                </a:solidFill>
              </a:rPr>
              <a:t> launched by the </a:t>
            </a:r>
            <a:r>
              <a:rPr lang="en-US" sz="1600" b="1" u="none" dirty="0" smtClean="0">
                <a:solidFill>
                  <a:schemeClr val="tx1"/>
                </a:solidFill>
              </a:rPr>
              <a:t>National Cyber Security Alliance</a:t>
            </a:r>
            <a:r>
              <a:rPr lang="en-US" sz="1600" u="none" dirty="0" smtClean="0">
                <a:solidFill>
                  <a:schemeClr val="tx1"/>
                </a:solidFill>
              </a:rPr>
              <a:t> </a:t>
            </a:r>
            <a:endParaRPr lang="en-US" sz="1600" b="1" u="none" dirty="0" smtClean="0">
              <a:solidFill>
                <a:schemeClr val="tx1"/>
              </a:solidFill>
            </a:endParaRPr>
          </a:p>
          <a:p>
            <a:endParaRPr lang="en-US" sz="1600" b="1" u="none" dirty="0" smtClean="0">
              <a:solidFill>
                <a:schemeClr val="tx1"/>
              </a:solidFill>
            </a:endParaRPr>
          </a:p>
          <a:p>
            <a:r>
              <a:rPr lang="en-US" sz="1600" u="none" dirty="0" smtClean="0">
                <a:solidFill>
                  <a:schemeClr val="tx1"/>
                </a:solidFill>
              </a:rPr>
              <a:t>The National Cyber Security Alliance will partner with leading technology firms like </a:t>
            </a:r>
            <a:r>
              <a:rPr lang="en-US" sz="1600" b="1" u="none" dirty="0" smtClean="0">
                <a:solidFill>
                  <a:schemeClr val="tx1"/>
                </a:solidFill>
              </a:rPr>
              <a:t>Google</a:t>
            </a:r>
            <a:r>
              <a:rPr lang="en-US" sz="1600" u="none" dirty="0" smtClean="0">
                <a:solidFill>
                  <a:schemeClr val="tx1"/>
                </a:solidFill>
              </a:rPr>
              <a:t>, </a:t>
            </a:r>
            <a:r>
              <a:rPr lang="en-US" sz="1600" b="1" u="none" dirty="0" smtClean="0">
                <a:solidFill>
                  <a:schemeClr val="tx1"/>
                </a:solidFill>
              </a:rPr>
              <a:t>Facebook</a:t>
            </a:r>
            <a:r>
              <a:rPr lang="en-US" sz="1600" u="none" dirty="0" smtClean="0">
                <a:solidFill>
                  <a:schemeClr val="tx1"/>
                </a:solidFill>
              </a:rPr>
              <a:t>, </a:t>
            </a:r>
            <a:r>
              <a:rPr lang="en-US" sz="1600" b="1" u="none" dirty="0" err="1" smtClean="0">
                <a:solidFill>
                  <a:schemeClr val="tx1"/>
                </a:solidFill>
              </a:rPr>
              <a:t>DropBox</a:t>
            </a:r>
            <a:r>
              <a:rPr lang="en-US" sz="1600" u="none" dirty="0" smtClean="0">
                <a:solidFill>
                  <a:schemeClr val="tx1"/>
                </a:solidFill>
              </a:rPr>
              <a:t>, and </a:t>
            </a:r>
            <a:r>
              <a:rPr lang="en-US" sz="1600" b="1" u="none" dirty="0" smtClean="0">
                <a:solidFill>
                  <a:schemeClr val="tx1"/>
                </a:solidFill>
              </a:rPr>
              <a:t>Microsoft</a:t>
            </a:r>
            <a:r>
              <a:rPr lang="en-US" sz="1600" u="none" dirty="0" smtClean="0">
                <a:solidFill>
                  <a:schemeClr val="tx1"/>
                </a:solidFill>
              </a:rPr>
              <a:t> to make it easier for millions of users to secure their online accounts, and financial services companies such as</a:t>
            </a:r>
            <a:r>
              <a:rPr lang="en-US" sz="1600" b="1" u="none" dirty="0" smtClean="0">
                <a:solidFill>
                  <a:schemeClr val="tx1"/>
                </a:solidFill>
              </a:rPr>
              <a:t> MasterCard</a:t>
            </a:r>
            <a:r>
              <a:rPr lang="en-US" sz="1600" u="none" dirty="0" smtClean="0">
                <a:solidFill>
                  <a:schemeClr val="tx1"/>
                </a:solidFill>
              </a:rPr>
              <a:t>, </a:t>
            </a:r>
            <a:r>
              <a:rPr lang="en-US" sz="1600" b="1" u="none" dirty="0" smtClean="0">
                <a:solidFill>
                  <a:schemeClr val="tx1"/>
                </a:solidFill>
              </a:rPr>
              <a:t>Visa</a:t>
            </a:r>
            <a:r>
              <a:rPr lang="en-US" sz="1600" u="none" dirty="0" smtClean="0">
                <a:solidFill>
                  <a:schemeClr val="tx1"/>
                </a:solidFill>
              </a:rPr>
              <a:t>, </a:t>
            </a:r>
            <a:r>
              <a:rPr lang="en-US" sz="1600" b="1" u="none" dirty="0" smtClean="0">
                <a:solidFill>
                  <a:schemeClr val="tx1"/>
                </a:solidFill>
              </a:rPr>
              <a:t>PayPa</a:t>
            </a:r>
            <a:r>
              <a:rPr lang="en-US" sz="1600" u="none" dirty="0" smtClean="0">
                <a:solidFill>
                  <a:schemeClr val="tx1"/>
                </a:solidFill>
              </a:rPr>
              <a:t>l, and </a:t>
            </a:r>
            <a:r>
              <a:rPr lang="en-US" sz="1600" b="1" u="none" dirty="0" err="1" smtClean="0">
                <a:solidFill>
                  <a:schemeClr val="tx1"/>
                </a:solidFill>
              </a:rPr>
              <a:t>Venmo</a:t>
            </a:r>
            <a:r>
              <a:rPr lang="en-US" sz="1600" u="none" dirty="0" smtClean="0">
                <a:solidFill>
                  <a:schemeClr val="tx1"/>
                </a:solidFill>
              </a:rPr>
              <a:t> that are making transactions more secure.</a:t>
            </a:r>
          </a:p>
          <a:p>
            <a:r>
              <a:rPr lang="en-US" sz="1600" u="none" dirty="0" smtClean="0">
                <a:solidFill>
                  <a:schemeClr val="tx1"/>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901ACEB-B8F8-A64A-AC5D-A08C8BA8BE6B}" type="slidenum">
              <a:rPr lang="en-US" smtClean="0"/>
              <a:t>11</a:t>
            </a:fld>
            <a:endParaRPr lang="en-US"/>
          </a:p>
        </p:txBody>
      </p:sp>
    </p:spTree>
    <p:extLst>
      <p:ext uri="{BB962C8B-B14F-4D97-AF65-F5344CB8AC3E}">
        <p14:creationId xmlns:p14="http://schemas.microsoft.com/office/powerpoint/2010/main" val="190045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Trump was supposed to release</a:t>
            </a:r>
            <a:r>
              <a:rPr lang="en-US" baseline="0" dirty="0" smtClean="0"/>
              <a:t> a executive order regarding cybersecurity in Jan, it was postponed </a:t>
            </a:r>
          </a:p>
          <a:p>
            <a:endParaRPr lang="en-US" baseline="0" dirty="0" smtClean="0"/>
          </a:p>
          <a:p>
            <a:r>
              <a:rPr lang="en-US" dirty="0" smtClean="0"/>
              <a:t>Under the order, agency and department heads would be directed by the executive order to use the best practices from the private sector to enhance cyber security. They would also be required to prepare for the modernization of cyber security in their agencies. The Office of Management and Budget would oversee government-wide efforts to enhance cyber security. No vulnerability study has yet been made, according to a White House official said. </a:t>
            </a:r>
          </a:p>
          <a:p>
            <a:endParaRPr lang="en-US" dirty="0" smtClean="0"/>
          </a:p>
          <a:p>
            <a:r>
              <a:rPr lang="en-US" dirty="0" smtClean="0"/>
              <a:t>Trump made the deadline promise repeatedly. A week after the initial statement, he tweeted on Jan. 13, “My people will have a full report on hacking within 90 days!”</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8901ACEB-B8F8-A64A-AC5D-A08C8BA8BE6B}" type="slidenum">
              <a:rPr lang="en-US" smtClean="0"/>
              <a:t>12</a:t>
            </a:fld>
            <a:endParaRPr lang="en-US"/>
          </a:p>
        </p:txBody>
      </p:sp>
    </p:spTree>
    <p:extLst>
      <p:ext uri="{BB962C8B-B14F-4D97-AF65-F5344CB8AC3E}">
        <p14:creationId xmlns:p14="http://schemas.microsoft.com/office/powerpoint/2010/main" val="1740933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 organization</a:t>
            </a:r>
            <a:r>
              <a:rPr lang="en-US" baseline="0" dirty="0" smtClean="0"/>
              <a:t> that posts secret info, news leaks and classified media</a:t>
            </a:r>
          </a:p>
          <a:p>
            <a:endParaRPr lang="en-US" baseline="0" dirty="0" smtClean="0"/>
          </a:p>
          <a:p>
            <a:r>
              <a:rPr lang="en-US" baseline="0" dirty="0" smtClean="0"/>
              <a:t>Started in 2006</a:t>
            </a:r>
          </a:p>
          <a:p>
            <a:endParaRPr lang="en-US" baseline="0" dirty="0" smtClean="0"/>
          </a:p>
          <a:p>
            <a:r>
              <a:rPr lang="en-US" baseline="0" dirty="0" smtClean="0"/>
              <a:t>Julian </a:t>
            </a:r>
            <a:r>
              <a:rPr lang="en-US" baseline="0" dirty="0" err="1" smtClean="0"/>
              <a:t>assange</a:t>
            </a:r>
            <a:endParaRPr lang="en-US" baseline="0" dirty="0" smtClean="0"/>
          </a:p>
          <a:p>
            <a:endParaRPr lang="en-US" baseline="0" dirty="0" smtClean="0"/>
          </a:p>
          <a:p>
            <a:r>
              <a:rPr lang="en-US" baseline="0" dirty="0" smtClean="0"/>
              <a:t>Over 10 million documents </a:t>
            </a:r>
          </a:p>
          <a:p>
            <a:endParaRPr lang="en-US" baseline="0" dirty="0" smtClean="0"/>
          </a:p>
          <a:p>
            <a:r>
              <a:rPr lang="en-US" baseline="0" dirty="0" smtClean="0"/>
              <a:t>Recently CIA hacking tools and Hillary’s campaign emails</a:t>
            </a:r>
            <a:endParaRPr lang="en-US" dirty="0"/>
          </a:p>
        </p:txBody>
      </p:sp>
      <p:sp>
        <p:nvSpPr>
          <p:cNvPr id="4" name="Slide Number Placeholder 3"/>
          <p:cNvSpPr>
            <a:spLocks noGrp="1"/>
          </p:cNvSpPr>
          <p:nvPr>
            <p:ph type="sldNum" sz="quarter" idx="10"/>
          </p:nvPr>
        </p:nvSpPr>
        <p:spPr/>
        <p:txBody>
          <a:bodyPr/>
          <a:lstStyle/>
          <a:p>
            <a:fld id="{8901ACEB-B8F8-A64A-AC5D-A08C8BA8BE6B}" type="slidenum">
              <a:rPr lang="en-US" smtClean="0"/>
              <a:t>13</a:t>
            </a:fld>
            <a:endParaRPr lang="en-US"/>
          </a:p>
        </p:txBody>
      </p:sp>
    </p:spTree>
    <p:extLst>
      <p:ext uri="{BB962C8B-B14F-4D97-AF65-F5344CB8AC3E}">
        <p14:creationId xmlns:p14="http://schemas.microsoft.com/office/powerpoint/2010/main" val="4740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is NCSAM</a:t>
            </a:r>
          </a:p>
          <a:p>
            <a:r>
              <a:rPr lang="en-US" dirty="0" smtClean="0"/>
              <a:t>First started</a:t>
            </a:r>
            <a:r>
              <a:rPr lang="en-US" baseline="0" dirty="0" smtClean="0"/>
              <a:t> in 2006 by Homeland Security</a:t>
            </a:r>
          </a:p>
          <a:p>
            <a:r>
              <a:rPr lang="en-US" baseline="0" dirty="0" smtClean="0"/>
              <a:t>2016 was 10</a:t>
            </a:r>
            <a:r>
              <a:rPr lang="en-US" baseline="30000" dirty="0" smtClean="0"/>
              <a:t>th</a:t>
            </a:r>
            <a:r>
              <a:rPr lang="en-US" baseline="0" dirty="0" smtClean="0"/>
              <a:t> anniversary </a:t>
            </a:r>
            <a:endParaRPr lang="en-US" baseline="0" dirty="0" smtClean="0"/>
          </a:p>
          <a:p>
            <a:endParaRPr lang="en-US" baseline="0" dirty="0" smtClean="0"/>
          </a:p>
          <a:p>
            <a:r>
              <a:rPr lang="en-US" baseline="0" dirty="0" smtClean="0"/>
              <a:t>Use different passwords </a:t>
            </a:r>
          </a:p>
          <a:p>
            <a:r>
              <a:rPr lang="en-US" baseline="0" dirty="0" smtClean="0"/>
              <a:t>Don’t share accounts</a:t>
            </a:r>
          </a:p>
          <a:p>
            <a:r>
              <a:rPr lang="en-US" baseline="0" dirty="0" smtClean="0"/>
              <a:t>Avoid phishing</a:t>
            </a:r>
          </a:p>
          <a:p>
            <a:r>
              <a:rPr lang="en-US" baseline="0" dirty="0" smtClean="0"/>
              <a:t>Just don’t give out info</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901ACEB-B8F8-A64A-AC5D-A08C8BA8BE6B}" type="slidenum">
              <a:rPr lang="en-US" smtClean="0"/>
              <a:t>14</a:t>
            </a:fld>
            <a:endParaRPr lang="en-US"/>
          </a:p>
        </p:txBody>
      </p:sp>
    </p:spTree>
    <p:extLst>
      <p:ext uri="{BB962C8B-B14F-4D97-AF65-F5344CB8AC3E}">
        <p14:creationId xmlns:p14="http://schemas.microsoft.com/office/powerpoint/2010/main" val="140397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70F9F27E-BA98-4E4E-BCFA-FF201D5D6790}" type="datetimeFigureOut">
              <a:rPr lang="en-US" smtClean="0"/>
              <a:t>4/25/17</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FBEB169C-84C9-E549-A6AA-EB88D074F741}"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31619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F9F27E-BA98-4E4E-BCFA-FF201D5D6790}" type="datetimeFigureOut">
              <a:rPr lang="en-US" smtClean="0"/>
              <a:t>4/25/17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B169C-84C9-E549-A6AA-EB88D074F741}" type="slidenum">
              <a:rPr lang="en-US" smtClean="0"/>
              <a:t>‹#›</a:t>
            </a:fld>
            <a:endParaRPr lang="en-US"/>
          </a:p>
        </p:txBody>
      </p:sp>
    </p:spTree>
    <p:extLst>
      <p:ext uri="{BB962C8B-B14F-4D97-AF65-F5344CB8AC3E}">
        <p14:creationId xmlns:p14="http://schemas.microsoft.com/office/powerpoint/2010/main" val="129982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70F9F27E-BA98-4E4E-BCFA-FF201D5D6790}" type="datetimeFigureOut">
              <a:rPr lang="en-US" smtClean="0"/>
              <a:t>4/25/17</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FBEB169C-84C9-E549-A6AA-EB88D074F741}"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068516"/>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F9F27E-BA98-4E4E-BCFA-FF201D5D6790}" type="datetimeFigureOut">
              <a:rPr lang="en-US" smtClean="0"/>
              <a:t>4/25/17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B169C-84C9-E549-A6AA-EB88D074F741}" type="slidenum">
              <a:rPr lang="en-US" smtClean="0"/>
              <a:t>‹#›</a:t>
            </a:fld>
            <a:endParaRPr lang="en-US"/>
          </a:p>
        </p:txBody>
      </p:sp>
    </p:spTree>
    <p:extLst>
      <p:ext uri="{BB962C8B-B14F-4D97-AF65-F5344CB8AC3E}">
        <p14:creationId xmlns:p14="http://schemas.microsoft.com/office/powerpoint/2010/main" val="4366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70F9F27E-BA98-4E4E-BCFA-FF201D5D6790}" type="datetimeFigureOut">
              <a:rPr lang="en-US" smtClean="0"/>
              <a:t>4/25/17</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FBEB169C-84C9-E549-A6AA-EB88D074F741}"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50425"/>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F9F27E-BA98-4E4E-BCFA-FF201D5D6790}" type="datetimeFigureOut">
              <a:rPr lang="en-US" smtClean="0"/>
              <a:t>4/25/17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B169C-84C9-E549-A6AA-EB88D074F741}" type="slidenum">
              <a:rPr lang="en-US" smtClean="0"/>
              <a:t>‹#›</a:t>
            </a:fld>
            <a:endParaRPr lang="en-US"/>
          </a:p>
        </p:txBody>
      </p:sp>
    </p:spTree>
    <p:extLst>
      <p:ext uri="{BB962C8B-B14F-4D97-AF65-F5344CB8AC3E}">
        <p14:creationId xmlns:p14="http://schemas.microsoft.com/office/powerpoint/2010/main" val="170469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F9F27E-BA98-4E4E-BCFA-FF201D5D6790}" type="datetimeFigureOut">
              <a:rPr lang="en-US" smtClean="0"/>
              <a:t>4/25/17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B169C-84C9-E549-A6AA-EB88D074F741}" type="slidenum">
              <a:rPr lang="en-US" smtClean="0"/>
              <a:t>‹#›</a:t>
            </a:fld>
            <a:endParaRPr lang="en-US"/>
          </a:p>
        </p:txBody>
      </p:sp>
    </p:spTree>
    <p:extLst>
      <p:ext uri="{BB962C8B-B14F-4D97-AF65-F5344CB8AC3E}">
        <p14:creationId xmlns:p14="http://schemas.microsoft.com/office/powerpoint/2010/main" val="124200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F9F27E-BA98-4E4E-BCFA-FF201D5D6790}" type="datetimeFigureOut">
              <a:rPr lang="en-US" smtClean="0"/>
              <a:t>4/25/17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B169C-84C9-E549-A6AA-EB88D074F741}" type="slidenum">
              <a:rPr lang="en-US" smtClean="0"/>
              <a:t>‹#›</a:t>
            </a:fld>
            <a:endParaRPr lang="en-US"/>
          </a:p>
        </p:txBody>
      </p:sp>
    </p:spTree>
    <p:extLst>
      <p:ext uri="{BB962C8B-B14F-4D97-AF65-F5344CB8AC3E}">
        <p14:creationId xmlns:p14="http://schemas.microsoft.com/office/powerpoint/2010/main" val="77256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9F27E-BA98-4E4E-BCFA-FF201D5D6790}" type="datetimeFigureOut">
              <a:rPr lang="en-US" smtClean="0"/>
              <a:t>4/25/17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B169C-84C9-E549-A6AA-EB88D074F741}" type="slidenum">
              <a:rPr lang="en-US" smtClean="0"/>
              <a:t>‹#›</a:t>
            </a:fld>
            <a:endParaRPr lang="en-US"/>
          </a:p>
        </p:txBody>
      </p:sp>
    </p:spTree>
    <p:extLst>
      <p:ext uri="{BB962C8B-B14F-4D97-AF65-F5344CB8AC3E}">
        <p14:creationId xmlns:p14="http://schemas.microsoft.com/office/powerpoint/2010/main" val="81263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9F27E-BA98-4E4E-BCFA-FF201D5D6790}" type="datetimeFigureOut">
              <a:rPr lang="en-US" smtClean="0"/>
              <a:t>4/25/17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B169C-84C9-E549-A6AA-EB88D074F741}" type="slidenum">
              <a:rPr lang="en-US" smtClean="0"/>
              <a:t>‹#›</a:t>
            </a:fld>
            <a:endParaRPr lang="en-US"/>
          </a:p>
        </p:txBody>
      </p:sp>
    </p:spTree>
    <p:extLst>
      <p:ext uri="{BB962C8B-B14F-4D97-AF65-F5344CB8AC3E}">
        <p14:creationId xmlns:p14="http://schemas.microsoft.com/office/powerpoint/2010/main" val="205652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9F27E-BA98-4E4E-BCFA-FF201D5D6790}" type="datetimeFigureOut">
              <a:rPr lang="en-US" smtClean="0"/>
              <a:t>4/25/17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B169C-84C9-E549-A6AA-EB88D074F741}" type="slidenum">
              <a:rPr lang="en-US" smtClean="0"/>
              <a:t>‹#›</a:t>
            </a:fld>
            <a:endParaRPr lang="en-US"/>
          </a:p>
        </p:txBody>
      </p:sp>
    </p:spTree>
    <p:extLst>
      <p:ext uri="{BB962C8B-B14F-4D97-AF65-F5344CB8AC3E}">
        <p14:creationId xmlns:p14="http://schemas.microsoft.com/office/powerpoint/2010/main" val="2010645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70F9F27E-BA98-4E4E-BCFA-FF201D5D6790}" type="datetimeFigureOut">
              <a:rPr lang="en-US" smtClean="0"/>
              <a:t>4/25/17</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FBEB169C-84C9-E549-A6AA-EB88D074F741}"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098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hyperlink" Target="https://wikileaks.or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61v39UdxzoE" TargetMode="External"/><Relationship Id="rId4" Type="http://schemas.openxmlformats.org/officeDocument/2006/relationships/hyperlink" Target="https://www.washingtonpost.com/world/national-security/chinese-hackers-breach-federal-governments-personnel-office/2015/06/04/889c0e52-0af7-11e5-95fd-d580f1c5d44e_story.html?utm_term=.1440478a83cf"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235" y="127322"/>
            <a:ext cx="10517529" cy="3347917"/>
          </a:xfrm>
        </p:spPr>
        <p:txBody>
          <a:bodyPr>
            <a:normAutofit/>
          </a:bodyPr>
          <a:lstStyle/>
          <a:p>
            <a:r>
              <a:rPr lang="en-US" sz="5400" dirty="0" smtClean="0"/>
              <a:t>Cybersecurity in the United States</a:t>
            </a:r>
            <a:endParaRPr lang="en-US" sz="5400" dirty="0"/>
          </a:p>
        </p:txBody>
      </p:sp>
      <p:sp>
        <p:nvSpPr>
          <p:cNvPr id="3" name="Subtitle 2"/>
          <p:cNvSpPr>
            <a:spLocks noGrp="1"/>
          </p:cNvSpPr>
          <p:nvPr>
            <p:ph type="subTitle" idx="1"/>
          </p:nvPr>
        </p:nvSpPr>
        <p:spPr/>
        <p:txBody>
          <a:bodyPr/>
          <a:lstStyle/>
          <a:p>
            <a:r>
              <a:rPr lang="en-US" dirty="0" smtClean="0"/>
              <a:t>A Brief History and Overview </a:t>
            </a:r>
            <a:endParaRPr lang="en-US" dirty="0"/>
          </a:p>
        </p:txBody>
      </p:sp>
    </p:spTree>
    <p:extLst>
      <p:ext uri="{BB962C8B-B14F-4D97-AF65-F5344CB8AC3E}">
        <p14:creationId xmlns:p14="http://schemas.microsoft.com/office/powerpoint/2010/main" val="2147316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5570"/>
            <a:ext cx="4865077" cy="4952492"/>
          </a:xfrm>
        </p:spPr>
        <p:txBody>
          <a:bodyPr/>
          <a:lstStyle/>
          <a:p>
            <a:r>
              <a:rPr lang="en-US" dirty="0" smtClean="0"/>
              <a:t>Bush Administration</a:t>
            </a:r>
            <a:endParaRPr lang="en-US" dirty="0"/>
          </a:p>
        </p:txBody>
      </p:sp>
      <p:pic>
        <p:nvPicPr>
          <p:cNvPr id="1026" name="Picture 2" descr="http://webpages.scu.edu/ftp/mburrill/images/bush_administ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077" y="1881554"/>
            <a:ext cx="6071911" cy="42367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9277" y="1881554"/>
            <a:ext cx="5257800" cy="2215991"/>
          </a:xfrm>
          <a:prstGeom prst="rect">
            <a:avLst/>
          </a:prstGeom>
          <a:noFill/>
        </p:spPr>
        <p:txBody>
          <a:bodyPr wrap="square" rtlCol="0">
            <a:spAutoFit/>
          </a:bodyPr>
          <a:lstStyle/>
          <a:p>
            <a:r>
              <a:rPr lang="en-US" sz="2000" dirty="0"/>
              <a:t>"Securing cyberspace is an extraordinarily difficult strategic challenge that requires a coordinated and focused effort from our entire society--the federal government, state and local government, the private sector and the American people," </a:t>
            </a:r>
            <a:endParaRPr lang="en-US" sz="2000" dirty="0" smtClean="0"/>
          </a:p>
          <a:p>
            <a:r>
              <a:rPr lang="en-US" dirty="0"/>
              <a:t>-</a:t>
            </a:r>
            <a:r>
              <a:rPr lang="en-US" dirty="0" smtClean="0"/>
              <a:t>President </a:t>
            </a:r>
            <a:r>
              <a:rPr lang="en-US" dirty="0"/>
              <a:t>George W. </a:t>
            </a:r>
            <a:r>
              <a:rPr lang="en-US" dirty="0" smtClean="0"/>
              <a:t>Bush</a:t>
            </a:r>
            <a:endParaRPr lang="en-US" dirty="0"/>
          </a:p>
        </p:txBody>
      </p:sp>
    </p:spTree>
    <p:extLst>
      <p:ext uri="{BB962C8B-B14F-4D97-AF65-F5344CB8AC3E}">
        <p14:creationId xmlns:p14="http://schemas.microsoft.com/office/powerpoint/2010/main" val="1721501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3493"/>
            <a:ext cx="5005754" cy="4952492"/>
          </a:xfrm>
        </p:spPr>
        <p:txBody>
          <a:bodyPr/>
          <a:lstStyle/>
          <a:p>
            <a:r>
              <a:rPr lang="en-US" smtClean="0"/>
              <a:t>Obama Administration</a:t>
            </a:r>
            <a:endParaRPr lang="en-US"/>
          </a:p>
        </p:txBody>
      </p:sp>
      <p:pic>
        <p:nvPicPr>
          <p:cNvPr id="2050" name="Picture 2" descr="http://thesource.com/wp-content/uploads/2016/12/m-standards-ob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739" y="1916723"/>
            <a:ext cx="6096000" cy="4095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1616" y="2025606"/>
            <a:ext cx="4552121" cy="2246769"/>
          </a:xfrm>
          <a:prstGeom prst="rect">
            <a:avLst/>
          </a:prstGeom>
          <a:noFill/>
        </p:spPr>
        <p:txBody>
          <a:bodyPr wrap="square" rtlCol="0">
            <a:spAutoFit/>
          </a:bodyPr>
          <a:lstStyle/>
          <a:p>
            <a:r>
              <a:rPr lang="en-US" sz="2000" dirty="0" smtClean="0"/>
              <a:t>“So </a:t>
            </a:r>
            <a:r>
              <a:rPr lang="en-US" sz="2000" dirty="0"/>
              <a:t>shortly after I took office, before I had gray </a:t>
            </a:r>
            <a:r>
              <a:rPr lang="en-US" sz="2000" dirty="0" smtClean="0"/>
              <a:t>hair, I </a:t>
            </a:r>
            <a:r>
              <a:rPr lang="en-US" sz="2000" dirty="0"/>
              <a:t>said that these cyber threats were one of the most serious economic national security challenges that we face as a nation, and I made confronting them a priority</a:t>
            </a:r>
            <a:r>
              <a:rPr lang="en-US" sz="2000" dirty="0" smtClean="0"/>
              <a:t>.”</a:t>
            </a:r>
          </a:p>
          <a:p>
            <a:r>
              <a:rPr lang="en-US" sz="2000" dirty="0"/>
              <a:t>- </a:t>
            </a:r>
            <a:r>
              <a:rPr lang="en-US" sz="2000" dirty="0" smtClean="0"/>
              <a:t>President Obama</a:t>
            </a:r>
            <a:endParaRPr lang="en-US" sz="2000" dirty="0"/>
          </a:p>
        </p:txBody>
      </p:sp>
    </p:spTree>
    <p:extLst>
      <p:ext uri="{BB962C8B-B14F-4D97-AF65-F5344CB8AC3E}">
        <p14:creationId xmlns:p14="http://schemas.microsoft.com/office/powerpoint/2010/main" val="604822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5" y="260739"/>
            <a:ext cx="4706815" cy="4952492"/>
          </a:xfrm>
        </p:spPr>
        <p:txBody>
          <a:bodyPr/>
          <a:lstStyle/>
          <a:p>
            <a:r>
              <a:rPr lang="en-US" dirty="0" smtClean="0"/>
              <a:t>Trump Administration</a:t>
            </a:r>
            <a:endParaRPr lang="en-US" dirty="0"/>
          </a:p>
        </p:txBody>
      </p:sp>
      <p:pic>
        <p:nvPicPr>
          <p:cNvPr id="3074" name="Picture 2" descr="http://www.headlinepolitics.com/wp-content/uploads/2016/04/Tr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737" y="1670538"/>
            <a:ext cx="5842624" cy="3893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5861" y="2365513"/>
            <a:ext cx="4293704" cy="1692771"/>
          </a:xfrm>
          <a:prstGeom prst="rect">
            <a:avLst/>
          </a:prstGeom>
          <a:noFill/>
        </p:spPr>
        <p:txBody>
          <a:bodyPr wrap="square" rtlCol="0">
            <a:spAutoFit/>
          </a:bodyPr>
          <a:lstStyle/>
          <a:p>
            <a:r>
              <a:rPr lang="en-US" sz="2400" dirty="0"/>
              <a:t>“My people will have a full report on hacking within 90 days</a:t>
            </a:r>
            <a:r>
              <a:rPr lang="en-US" sz="2400" dirty="0" smtClean="0"/>
              <a:t>!”</a:t>
            </a:r>
          </a:p>
          <a:p>
            <a:r>
              <a:rPr lang="en-US" sz="2000" dirty="0" smtClean="0"/>
              <a:t>-President Trump</a:t>
            </a:r>
            <a:endParaRPr lang="en-US" sz="2000" dirty="0"/>
          </a:p>
          <a:p>
            <a:endParaRPr lang="en-US" b="1" dirty="0"/>
          </a:p>
          <a:p>
            <a:endParaRPr lang="en-US" dirty="0"/>
          </a:p>
        </p:txBody>
      </p:sp>
    </p:spTree>
    <p:extLst>
      <p:ext uri="{BB962C8B-B14F-4D97-AF65-F5344CB8AC3E}">
        <p14:creationId xmlns:p14="http://schemas.microsoft.com/office/powerpoint/2010/main" val="1883736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WikiLeaks</a:t>
            </a:r>
            <a:endParaRPr lang="en-US" dirty="0"/>
          </a:p>
        </p:txBody>
      </p:sp>
      <p:pic>
        <p:nvPicPr>
          <p:cNvPr id="4098" name="Picture 2" descr="raphic of hourglass, coloured in blue and grey; a circular map of the 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91991"/>
            <a:ext cx="1143000" cy="26384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edia1.s-nbcnews.com/j/newscms/2014_34/622761/140818-julian-assange-7a_37a7e706ee706a7cca2e4c31d4561c7b.nbcnews-ux-2880-1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0079" y="1072661"/>
            <a:ext cx="5475920" cy="47741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60079" y="6084277"/>
            <a:ext cx="2866292" cy="646331"/>
          </a:xfrm>
          <a:prstGeom prst="rect">
            <a:avLst/>
          </a:prstGeom>
          <a:noFill/>
        </p:spPr>
        <p:txBody>
          <a:bodyPr wrap="square" rtlCol="0">
            <a:spAutoFit/>
          </a:bodyPr>
          <a:lstStyle/>
          <a:p>
            <a:r>
              <a:rPr lang="en-US" dirty="0" smtClean="0">
                <a:hlinkClick r:id="rId5"/>
              </a:rPr>
              <a:t>WikiLeaks</a:t>
            </a:r>
            <a:endParaRPr lang="en-US" dirty="0" smtClean="0"/>
          </a:p>
          <a:p>
            <a:endParaRPr lang="en-US" dirty="0"/>
          </a:p>
        </p:txBody>
      </p:sp>
      <p:sp>
        <p:nvSpPr>
          <p:cNvPr id="6" name="TextBox 5"/>
          <p:cNvSpPr txBox="1"/>
          <p:nvPr/>
        </p:nvSpPr>
        <p:spPr>
          <a:xfrm>
            <a:off x="1688123" y="1606977"/>
            <a:ext cx="3938953" cy="1877437"/>
          </a:xfrm>
          <a:prstGeom prst="rect">
            <a:avLst/>
          </a:prstGeom>
          <a:noFill/>
        </p:spPr>
        <p:txBody>
          <a:bodyPr wrap="square" rtlCol="0">
            <a:spAutoFit/>
          </a:bodyPr>
          <a:lstStyle/>
          <a:p>
            <a:r>
              <a:rPr lang="en-US" sz="2400" dirty="0" smtClean="0"/>
              <a:t>“These </a:t>
            </a:r>
            <a:r>
              <a:rPr lang="en-US" sz="2400" dirty="0" err="1"/>
              <a:t>megaleaks</a:t>
            </a:r>
            <a:r>
              <a:rPr lang="en-US" sz="2400" dirty="0"/>
              <a:t>... They're an important phenomenon, and they're only going to increase</a:t>
            </a:r>
            <a:r>
              <a:rPr lang="en-US" sz="2400" dirty="0" smtClean="0"/>
              <a:t>.”</a:t>
            </a:r>
            <a:r>
              <a:rPr lang="en-US" sz="2400" dirty="0"/>
              <a:t/>
            </a:r>
            <a:br>
              <a:rPr lang="en-US" sz="2400" dirty="0"/>
            </a:br>
            <a:r>
              <a:rPr lang="en-US" sz="2000" dirty="0" smtClean="0"/>
              <a:t>-Julian Assange</a:t>
            </a:r>
            <a:endParaRPr lang="en-US" sz="2000" dirty="0"/>
          </a:p>
        </p:txBody>
      </p:sp>
    </p:spTree>
    <p:extLst>
      <p:ext uri="{BB962C8B-B14F-4D97-AF65-F5344CB8AC3E}">
        <p14:creationId xmlns:p14="http://schemas.microsoft.com/office/powerpoint/2010/main" val="814244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source.onlinetech.com/wp-content/uploads/ncsam10_logo.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3263" y="1645098"/>
            <a:ext cx="8746884" cy="320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595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100" i="0" dirty="0">
                <a:latin typeface="Times New Roman" charset="0"/>
                <a:ea typeface="Times New Roman" charset="0"/>
                <a:cs typeface="Times New Roman" charset="0"/>
              </a:rPr>
              <a:t>http://</a:t>
            </a:r>
            <a:r>
              <a:rPr lang="en-US" sz="1100" i="0" dirty="0" err="1" smtClean="0">
                <a:latin typeface="Times New Roman" charset="0"/>
                <a:ea typeface="Times New Roman" charset="0"/>
                <a:cs typeface="Times New Roman" charset="0"/>
              </a:rPr>
              <a:t>www.washingtonpost.com</a:t>
            </a:r>
            <a:r>
              <a:rPr lang="en-US" sz="1100" i="0" dirty="0" smtClean="0">
                <a:latin typeface="Times New Roman" charset="0"/>
                <a:ea typeface="Times New Roman" charset="0"/>
                <a:cs typeface="Times New Roman" charset="0"/>
              </a:rPr>
              <a:t>/</a:t>
            </a:r>
            <a:r>
              <a:rPr lang="en-US" sz="1100" i="0" dirty="0" err="1" smtClean="0">
                <a:latin typeface="Times New Roman" charset="0"/>
                <a:ea typeface="Times New Roman" charset="0"/>
                <a:cs typeface="Times New Roman" charset="0"/>
              </a:rPr>
              <a:t>wp-dyn</a:t>
            </a:r>
            <a:r>
              <a:rPr lang="en-US" sz="1100" i="0" dirty="0">
                <a:latin typeface="Times New Roman" charset="0"/>
                <a:ea typeface="Times New Roman" charset="0"/>
                <a:cs typeface="Times New Roman" charset="0"/>
              </a:rPr>
              <a:t>/articles/A50606-2002Jun26_4.html</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a:t>
            </a:r>
            <a:r>
              <a:rPr lang="en-US" sz="1100" i="0" dirty="0" err="1" smtClean="0">
                <a:latin typeface="Times New Roman" charset="0"/>
                <a:ea typeface="Times New Roman" charset="0"/>
                <a:cs typeface="Times New Roman" charset="0"/>
              </a:rPr>
              <a:t>www.cybersecurityhalloffame.com</a:t>
            </a:r>
            <a:r>
              <a:rPr lang="en-US" sz="1100" i="0" dirty="0">
                <a:latin typeface="Times New Roman" charset="0"/>
                <a:ea typeface="Times New Roman" charset="0"/>
                <a:cs typeface="Times New Roman" charset="0"/>
              </a:rPr>
              <a:t>/content/timeline/Cyber-Security-Cyber-Security-Timeline</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https://</a:t>
            </a:r>
            <a:r>
              <a:rPr lang="en-US" sz="1100" i="0" dirty="0" err="1">
                <a:latin typeface="Times New Roman" charset="0"/>
                <a:ea typeface="Times New Roman" charset="0"/>
                <a:cs typeface="Times New Roman" charset="0"/>
              </a:rPr>
              <a:t>www.usnews.com</a:t>
            </a:r>
            <a:r>
              <a:rPr lang="en-US" sz="1100" i="0" dirty="0">
                <a:latin typeface="Times New Roman" charset="0"/>
                <a:ea typeface="Times New Roman" charset="0"/>
                <a:cs typeface="Times New Roman" charset="0"/>
              </a:rPr>
              <a:t>/topics/subjects/cybersecurity</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https://</a:t>
            </a:r>
            <a:r>
              <a:rPr lang="en-US" sz="1100" i="0" dirty="0" err="1" smtClean="0">
                <a:latin typeface="Times New Roman" charset="0"/>
                <a:ea typeface="Times New Roman" charset="0"/>
                <a:cs typeface="Times New Roman" charset="0"/>
              </a:rPr>
              <a:t>obamawhitehouse.archives.gov</a:t>
            </a:r>
            <a:r>
              <a:rPr lang="en-US" sz="1100" i="0" dirty="0">
                <a:latin typeface="Times New Roman" charset="0"/>
                <a:ea typeface="Times New Roman" charset="0"/>
                <a:cs typeface="Times New Roman" charset="0"/>
              </a:rPr>
              <a:t>/the-press-office/2016/02/09/fact-sheet-cybersecurity-national-action-plan</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https://</a:t>
            </a:r>
            <a:r>
              <a:rPr lang="en-US" sz="1100" i="0" dirty="0" err="1" smtClean="0">
                <a:latin typeface="Times New Roman" charset="0"/>
                <a:ea typeface="Times New Roman" charset="0"/>
                <a:cs typeface="Times New Roman" charset="0"/>
              </a:rPr>
              <a:t>www.dhs.gov</a:t>
            </a:r>
            <a:r>
              <a:rPr lang="en-US" sz="1100" i="0" dirty="0">
                <a:latin typeface="Times New Roman" charset="0"/>
                <a:ea typeface="Times New Roman" charset="0"/>
                <a:cs typeface="Times New Roman" charset="0"/>
              </a:rPr>
              <a:t>/cybersecurity-overview</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https://</a:t>
            </a:r>
            <a:r>
              <a:rPr lang="en-US" sz="1100" i="0" dirty="0" err="1" smtClean="0">
                <a:latin typeface="Times New Roman" charset="0"/>
                <a:ea typeface="Times New Roman" charset="0"/>
                <a:cs typeface="Times New Roman" charset="0"/>
              </a:rPr>
              <a:t>www.us-cert.gov</a:t>
            </a:r>
            <a:r>
              <a:rPr lang="en-US" sz="1100" i="0" dirty="0">
                <a:latin typeface="Times New Roman" charset="0"/>
                <a:ea typeface="Times New Roman" charset="0"/>
                <a:cs typeface="Times New Roman" charset="0"/>
              </a:rPr>
              <a:t>/about-us</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https://</a:t>
            </a:r>
            <a:r>
              <a:rPr lang="en-US" sz="1100" i="0" dirty="0" err="1">
                <a:latin typeface="Times New Roman" charset="0"/>
                <a:ea typeface="Times New Roman" charset="0"/>
                <a:cs typeface="Times New Roman" charset="0"/>
              </a:rPr>
              <a:t>www.washingtonpost.com</a:t>
            </a:r>
            <a:r>
              <a:rPr lang="en-US" sz="1100" i="0" dirty="0">
                <a:latin typeface="Times New Roman" charset="0"/>
                <a:ea typeface="Times New Roman" charset="0"/>
                <a:cs typeface="Times New Roman" charset="0"/>
              </a:rPr>
              <a:t>/world/national-security/</a:t>
            </a:r>
            <a:r>
              <a:rPr lang="en-US" sz="1100" i="0" dirty="0" err="1">
                <a:latin typeface="Times New Roman" charset="0"/>
                <a:ea typeface="Times New Roman" charset="0"/>
                <a:cs typeface="Times New Roman" charset="0"/>
              </a:rPr>
              <a:t>chinese</a:t>
            </a:r>
            <a:r>
              <a:rPr lang="en-US" sz="1100" i="0" dirty="0">
                <a:latin typeface="Times New Roman" charset="0"/>
                <a:ea typeface="Times New Roman" charset="0"/>
                <a:cs typeface="Times New Roman" charset="0"/>
              </a:rPr>
              <a:t>-hackers-breach-federal-governments-personnel-office/2015/06/04/889c0e52-0af7-11e5-95fd-d580f1c5d44e_story.html?utm_term=.1440478a83cf</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a:t>
            </a:r>
            <a:r>
              <a:rPr lang="en-US" sz="1100" i="0" dirty="0" err="1" smtClean="0">
                <a:latin typeface="Times New Roman" charset="0"/>
                <a:ea typeface="Times New Roman" charset="0"/>
                <a:cs typeface="Times New Roman" charset="0"/>
              </a:rPr>
              <a:t>www.reuters.com</a:t>
            </a:r>
            <a:r>
              <a:rPr lang="en-US" sz="1100" i="0" dirty="0">
                <a:latin typeface="Times New Roman" charset="0"/>
                <a:ea typeface="Times New Roman" charset="0"/>
                <a:cs typeface="Times New Roman" charset="0"/>
              </a:rPr>
              <a:t>/article/us-usa-cybersecurity-rankings-idUSKCN0XB27K</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https://</a:t>
            </a:r>
            <a:r>
              <a:rPr lang="en-US" sz="1100" i="0" dirty="0" err="1">
                <a:latin typeface="Times New Roman" charset="0"/>
                <a:ea typeface="Times New Roman" charset="0"/>
                <a:cs typeface="Times New Roman" charset="0"/>
              </a:rPr>
              <a:t>www.dhs.gov</a:t>
            </a:r>
            <a:r>
              <a:rPr lang="en-US" sz="1100" i="0" dirty="0">
                <a:latin typeface="Times New Roman" charset="0"/>
                <a:ea typeface="Times New Roman" charset="0"/>
                <a:cs typeface="Times New Roman" charset="0"/>
              </a:rPr>
              <a:t>/cyber-safety</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a:t>
            </a:r>
            <a:r>
              <a:rPr lang="en-US" sz="1100" i="0" dirty="0" err="1" smtClean="0">
                <a:latin typeface="Times New Roman" charset="0"/>
                <a:ea typeface="Times New Roman" charset="0"/>
                <a:cs typeface="Times New Roman" charset="0"/>
              </a:rPr>
              <a:t>abcnews.go.com</a:t>
            </a:r>
            <a:r>
              <a:rPr lang="en-US" sz="1100" i="0" dirty="0" smtClean="0">
                <a:latin typeface="Times New Roman" charset="0"/>
                <a:ea typeface="Times New Roman" charset="0"/>
                <a:cs typeface="Times New Roman" charset="0"/>
              </a:rPr>
              <a:t>/Technology/</a:t>
            </a:r>
            <a:r>
              <a:rPr lang="en-US" sz="1100" i="0" dirty="0" err="1" smtClean="0">
                <a:latin typeface="Times New Roman" charset="0"/>
                <a:ea typeface="Times New Roman" charset="0"/>
                <a:cs typeface="Times New Roman" charset="0"/>
              </a:rPr>
              <a:t>story?id</a:t>
            </a:r>
            <a:r>
              <a:rPr lang="en-US" sz="1100" i="0" dirty="0">
                <a:latin typeface="Times New Roman" charset="0"/>
                <a:ea typeface="Times New Roman" charset="0"/>
                <a:cs typeface="Times New Roman" charset="0"/>
              </a:rPr>
              <a:t>=4457451&amp;page=1</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https://</a:t>
            </a:r>
            <a:r>
              <a:rPr lang="en-US" sz="1100" i="0" dirty="0" err="1">
                <a:latin typeface="Times New Roman" charset="0"/>
                <a:ea typeface="Times New Roman" charset="0"/>
                <a:cs typeface="Times New Roman" charset="0"/>
              </a:rPr>
              <a:t>www.cnet.com</a:t>
            </a:r>
            <a:r>
              <a:rPr lang="en-US" sz="1100" i="0" dirty="0">
                <a:latin typeface="Times New Roman" charset="0"/>
                <a:ea typeface="Times New Roman" charset="0"/>
                <a:cs typeface="Times New Roman" charset="0"/>
              </a:rPr>
              <a:t>/news/bush-unveils-final-cybersecurity-plan/</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a:t>
            </a:r>
            <a:r>
              <a:rPr lang="en-US" sz="1100" i="0" dirty="0" err="1" smtClean="0">
                <a:latin typeface="Times New Roman" charset="0"/>
                <a:ea typeface="Times New Roman" charset="0"/>
                <a:cs typeface="Times New Roman" charset="0"/>
              </a:rPr>
              <a:t>www.foxnews.com</a:t>
            </a:r>
            <a:r>
              <a:rPr lang="en-US" sz="1100" i="0" dirty="0" smtClean="0">
                <a:latin typeface="Times New Roman" charset="0"/>
                <a:ea typeface="Times New Roman" charset="0"/>
                <a:cs typeface="Times New Roman" charset="0"/>
              </a:rPr>
              <a:t>/us/2017/03/07/</a:t>
            </a:r>
            <a:r>
              <a:rPr lang="en-US" sz="1100" i="0" dirty="0" err="1" smtClean="0">
                <a:latin typeface="Times New Roman" charset="0"/>
                <a:ea typeface="Times New Roman" charset="0"/>
                <a:cs typeface="Times New Roman" charset="0"/>
              </a:rPr>
              <a:t>wikileaks</a:t>
            </a:r>
            <a:r>
              <a:rPr lang="en-US" sz="1100" i="0" dirty="0" smtClean="0">
                <a:latin typeface="Times New Roman" charset="0"/>
                <a:ea typeface="Times New Roman" charset="0"/>
                <a:cs typeface="Times New Roman" charset="0"/>
              </a:rPr>
              <a:t>-releases-entire-hacking-capacity-</a:t>
            </a:r>
            <a:r>
              <a:rPr lang="en-US" sz="1100" i="0" dirty="0" err="1" smtClean="0">
                <a:latin typeface="Times New Roman" charset="0"/>
                <a:ea typeface="Times New Roman" charset="0"/>
                <a:cs typeface="Times New Roman" charset="0"/>
              </a:rPr>
              <a:t>cia.html</a:t>
            </a:r>
            <a:r>
              <a:rPr lang="en-US" sz="1100" i="0" dirty="0">
                <a:latin typeface="Times New Roman" charset="0"/>
                <a:ea typeface="Times New Roman" charset="0"/>
                <a:cs typeface="Times New Roman" charset="0"/>
              </a:rPr>
              <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https://</a:t>
            </a:r>
            <a:r>
              <a:rPr lang="en-US" sz="1100" i="0" dirty="0" err="1">
                <a:latin typeface="Times New Roman" charset="0"/>
                <a:ea typeface="Times New Roman" charset="0"/>
                <a:cs typeface="Times New Roman" charset="0"/>
              </a:rPr>
              <a:t>wikileaks.org</a:t>
            </a:r>
            <a:r>
              <a:rPr lang="en-US" sz="1100" i="0" dirty="0">
                <a:latin typeface="Times New Roman" charset="0"/>
                <a:ea typeface="Times New Roman" charset="0"/>
                <a:cs typeface="Times New Roman" charset="0"/>
              </a:rPr>
              <a:t>/</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https://</a:t>
            </a:r>
            <a:r>
              <a:rPr lang="en-US" sz="1100" i="0" dirty="0" err="1">
                <a:latin typeface="Times New Roman" charset="0"/>
                <a:ea typeface="Times New Roman" charset="0"/>
                <a:cs typeface="Times New Roman" charset="0"/>
              </a:rPr>
              <a:t>www.nytimes.com</a:t>
            </a:r>
            <a:r>
              <a:rPr lang="en-US" sz="1100" i="0" dirty="0">
                <a:latin typeface="Times New Roman" charset="0"/>
                <a:ea typeface="Times New Roman" charset="0"/>
                <a:cs typeface="Times New Roman" charset="0"/>
              </a:rPr>
              <a:t>/2016/06/21/us/politics/</a:t>
            </a:r>
            <a:r>
              <a:rPr lang="en-US" sz="1100" i="0" dirty="0" err="1">
                <a:latin typeface="Times New Roman" charset="0"/>
                <a:ea typeface="Times New Roman" charset="0"/>
                <a:cs typeface="Times New Roman" charset="0"/>
              </a:rPr>
              <a:t>china-us-cyber-spying.html?_</a:t>
            </a:r>
            <a:r>
              <a:rPr lang="en-US" sz="1100" i="0" dirty="0" err="1" smtClean="0">
                <a:latin typeface="Times New Roman" charset="0"/>
                <a:ea typeface="Times New Roman" charset="0"/>
                <a:cs typeface="Times New Roman" charset="0"/>
              </a:rPr>
              <a:t>r</a:t>
            </a:r>
            <a:r>
              <a:rPr lang="en-US" sz="1100" i="0" dirty="0">
                <a:latin typeface="Times New Roman" charset="0"/>
                <a:ea typeface="Times New Roman" charset="0"/>
                <a:cs typeface="Times New Roman" charset="0"/>
              </a:rPr>
              <a:t>=0</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a:t>
            </a:r>
            <a:r>
              <a:rPr lang="en-US" sz="1100" i="0" dirty="0" err="1">
                <a:latin typeface="Times New Roman" charset="0"/>
                <a:ea typeface="Times New Roman" charset="0"/>
                <a:cs typeface="Times New Roman" charset="0"/>
              </a:rPr>
              <a:t>www.cbsnews.com</a:t>
            </a:r>
            <a:r>
              <a:rPr lang="en-US" sz="1100" i="0" dirty="0">
                <a:latin typeface="Times New Roman" charset="0"/>
                <a:ea typeface="Times New Roman" charset="0"/>
                <a:cs typeface="Times New Roman" charset="0"/>
              </a:rPr>
              <a:t>/news/trump-cybersecurity-executive-order/</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a:t>
            </a:r>
            <a:r>
              <a:rPr lang="en-US" sz="1100" i="0" dirty="0" err="1" smtClean="0">
                <a:latin typeface="Times New Roman" charset="0"/>
                <a:ea typeface="Times New Roman" charset="0"/>
                <a:cs typeface="Times New Roman" charset="0"/>
              </a:rPr>
              <a:t>www.politico.com</a:t>
            </a:r>
            <a:r>
              <a:rPr lang="en-US" sz="1100" i="0" dirty="0">
                <a:latin typeface="Times New Roman" charset="0"/>
                <a:ea typeface="Times New Roman" charset="0"/>
                <a:cs typeface="Times New Roman" charset="0"/>
              </a:rPr>
              <a:t>/story/2017/04/20/trump-cybersecurity-hackers-237385</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a:t>
            </a:r>
            <a:r>
              <a:rPr lang="en-US" sz="1100" i="0" dirty="0" err="1" smtClean="0">
                <a:latin typeface="Times New Roman" charset="0"/>
                <a:ea typeface="Times New Roman" charset="0"/>
                <a:cs typeface="Times New Roman" charset="0"/>
              </a:rPr>
              <a:t>www.economist.com</a:t>
            </a:r>
            <a:r>
              <a:rPr lang="en-US" sz="1100" i="0" dirty="0" smtClean="0">
                <a:latin typeface="Times New Roman" charset="0"/>
                <a:ea typeface="Times New Roman" charset="0"/>
                <a:cs typeface="Times New Roman" charset="0"/>
              </a:rPr>
              <a:t>/blogs/analects/2013/02/</a:t>
            </a:r>
            <a:r>
              <a:rPr lang="en-US" sz="1100" i="0" dirty="0" err="1" smtClean="0">
                <a:latin typeface="Times New Roman" charset="0"/>
                <a:ea typeface="Times New Roman" charset="0"/>
                <a:cs typeface="Times New Roman" charset="0"/>
              </a:rPr>
              <a:t>chinese</a:t>
            </a:r>
            <a:r>
              <a:rPr lang="en-US" sz="1100" i="0" dirty="0">
                <a:latin typeface="Times New Roman" charset="0"/>
                <a:ea typeface="Times New Roman" charset="0"/>
                <a:cs typeface="Times New Roman" charset="0"/>
              </a:rPr>
              <a:t>-cyber-attacks</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https://</a:t>
            </a:r>
            <a:r>
              <a:rPr lang="en-US" sz="1100" i="0" dirty="0" err="1" smtClean="0">
                <a:latin typeface="Times New Roman" charset="0"/>
                <a:ea typeface="Times New Roman" charset="0"/>
                <a:cs typeface="Times New Roman" charset="0"/>
              </a:rPr>
              <a:t>georgewbush-whitehouse.archives.gov</a:t>
            </a:r>
            <a:r>
              <a:rPr lang="en-US" sz="1100" i="0" dirty="0" smtClean="0">
                <a:latin typeface="Times New Roman" charset="0"/>
                <a:ea typeface="Times New Roman" charset="0"/>
                <a:cs typeface="Times New Roman" charset="0"/>
              </a:rPr>
              <a:t>/</a:t>
            </a:r>
            <a:r>
              <a:rPr lang="en-US" sz="1100" i="0" dirty="0" err="1" smtClean="0">
                <a:latin typeface="Times New Roman" charset="0"/>
                <a:ea typeface="Times New Roman" charset="0"/>
                <a:cs typeface="Times New Roman" charset="0"/>
              </a:rPr>
              <a:t>infocus</a:t>
            </a:r>
            <a:r>
              <a:rPr lang="en-US" sz="1100" i="0" dirty="0" smtClean="0">
                <a:latin typeface="Times New Roman" charset="0"/>
                <a:ea typeface="Times New Roman" charset="0"/>
                <a:cs typeface="Times New Roman" charset="0"/>
              </a:rPr>
              <a:t>/</a:t>
            </a:r>
            <a:r>
              <a:rPr lang="en-US" sz="1100" i="0" dirty="0" err="1" smtClean="0">
                <a:latin typeface="Times New Roman" charset="0"/>
                <a:ea typeface="Times New Roman" charset="0"/>
                <a:cs typeface="Times New Roman" charset="0"/>
              </a:rPr>
              <a:t>bushrecord</a:t>
            </a:r>
            <a:r>
              <a:rPr lang="en-US" sz="1100" i="0" dirty="0" smtClean="0">
                <a:latin typeface="Times New Roman" charset="0"/>
                <a:ea typeface="Times New Roman" charset="0"/>
                <a:cs typeface="Times New Roman" charset="0"/>
              </a:rPr>
              <a:t>/documents/</a:t>
            </a:r>
            <a:r>
              <a:rPr lang="en-US" sz="1100" i="0" dirty="0" err="1" smtClean="0">
                <a:latin typeface="Times New Roman" charset="0"/>
                <a:ea typeface="Times New Roman" charset="0"/>
                <a:cs typeface="Times New Roman" charset="0"/>
              </a:rPr>
              <a:t>Policies_of_the_Bush_Administration.pdf</a:t>
            </a:r>
            <a:r>
              <a:rPr lang="en-US" sz="1100" i="0" dirty="0">
                <a:latin typeface="Times New Roman" charset="0"/>
                <a:ea typeface="Times New Roman" charset="0"/>
                <a:cs typeface="Times New Roman" charset="0"/>
              </a:rPr>
              <a:t/>
            </a:r>
            <a:br>
              <a:rPr lang="en-US" sz="1100" i="0" dirty="0">
                <a:latin typeface="Times New Roman" charset="0"/>
                <a:ea typeface="Times New Roman" charset="0"/>
                <a:cs typeface="Times New Roman" charset="0"/>
              </a:rPr>
            </a:br>
            <a:r>
              <a:rPr lang="en-US" sz="1100" i="0" dirty="0">
                <a:latin typeface="Times New Roman" charset="0"/>
                <a:ea typeface="Times New Roman" charset="0"/>
                <a:cs typeface="Times New Roman" charset="0"/>
              </a:rPr>
              <a:t>http://</a:t>
            </a:r>
            <a:r>
              <a:rPr lang="en-US" sz="1100" i="0" dirty="0" err="1">
                <a:latin typeface="Times New Roman" charset="0"/>
                <a:ea typeface="Times New Roman" charset="0"/>
                <a:cs typeface="Times New Roman" charset="0"/>
              </a:rPr>
              <a:t>thehill.com</a:t>
            </a:r>
            <a:r>
              <a:rPr lang="en-US" sz="1100" i="0" dirty="0">
                <a:latin typeface="Times New Roman" charset="0"/>
                <a:ea typeface="Times New Roman" charset="0"/>
                <a:cs typeface="Times New Roman" charset="0"/>
              </a:rPr>
              <a:t>/policy/technology/84513-declassified-wh-cybersecurity-report-specifies-10-steps-for-reform</a:t>
            </a:r>
          </a:p>
        </p:txBody>
      </p:sp>
      <p:sp>
        <p:nvSpPr>
          <p:cNvPr id="3" name="Text Placeholder 2"/>
          <p:cNvSpPr>
            <a:spLocks noGrp="1"/>
          </p:cNvSpPr>
          <p:nvPr>
            <p:ph type="body" idx="1"/>
          </p:nvPr>
        </p:nvSpPr>
        <p:spPr/>
        <p:txBody>
          <a:bodyPr/>
          <a:lstStyle/>
          <a:p>
            <a:r>
              <a:rPr lang="en-US" dirty="0" smtClean="0"/>
              <a:t>Sources</a:t>
            </a:r>
            <a:endParaRPr lang="en-US" dirty="0"/>
          </a:p>
        </p:txBody>
      </p:sp>
    </p:spTree>
    <p:extLst>
      <p:ext uri="{BB962C8B-B14F-4D97-AF65-F5344CB8AC3E}">
        <p14:creationId xmlns:p14="http://schemas.microsoft.com/office/powerpoint/2010/main" val="1364059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430" y="1304144"/>
            <a:ext cx="10604292" cy="5442445"/>
          </a:xfrm>
        </p:spPr>
        <p:txBody>
          <a:bodyPr>
            <a:normAutofit/>
          </a:bodyPr>
          <a:lstStyle/>
          <a:p>
            <a:pPr marL="0" indent="0" algn="ctr">
              <a:buNone/>
            </a:pPr>
            <a:r>
              <a:rPr lang="en-US" sz="6000" b="1" dirty="0">
                <a:latin typeface="+mj-lt"/>
              </a:rPr>
              <a:t>C</a:t>
            </a:r>
            <a:r>
              <a:rPr lang="en-US" sz="6000" b="1" dirty="0" smtClean="0">
                <a:latin typeface="+mj-lt"/>
              </a:rPr>
              <a:t>ybersecurity</a:t>
            </a:r>
            <a:endParaRPr lang="en-US" sz="6000" dirty="0" smtClean="0">
              <a:latin typeface="+mj-lt"/>
            </a:endParaRPr>
          </a:p>
          <a:p>
            <a:pPr marL="0" indent="0" algn="ctr">
              <a:buNone/>
            </a:pPr>
            <a:r>
              <a:rPr lang="en-US" sz="3200" i="1" dirty="0" smtClean="0"/>
              <a:t>noun </a:t>
            </a:r>
            <a:r>
              <a:rPr lang="en-US" sz="3200" i="1" dirty="0" err="1" smtClean="0"/>
              <a:t>cy·ber·se·cu·ri·ty</a:t>
            </a:r>
            <a:r>
              <a:rPr lang="en-US" sz="3200" i="1" dirty="0" smtClean="0"/>
              <a:t> \-</a:t>
            </a:r>
            <a:r>
              <a:rPr lang="en-US" sz="3200" i="1" dirty="0" err="1" smtClean="0"/>
              <a:t>si</a:t>
            </a:r>
            <a:r>
              <a:rPr lang="en-US" sz="3200" i="1" dirty="0" smtClean="0"/>
              <a:t>-ˌ</a:t>
            </a:r>
            <a:r>
              <a:rPr lang="en-US" sz="3200" i="1" dirty="0" err="1" smtClean="0"/>
              <a:t>kyu̇r-ə-tē</a:t>
            </a:r>
            <a:r>
              <a:rPr lang="en-US" sz="3200" i="1" dirty="0" smtClean="0"/>
              <a:t>\ </a:t>
            </a:r>
          </a:p>
          <a:p>
            <a:pPr marL="0" lvl="0" indent="0">
              <a:lnSpc>
                <a:spcPct val="100000"/>
              </a:lnSpc>
              <a:spcBef>
                <a:spcPts val="0"/>
              </a:spcBef>
              <a:buNone/>
            </a:pPr>
            <a:r>
              <a:rPr lang="en-US" sz="3200" dirty="0" smtClean="0"/>
              <a:t>measures taken to protect a computer or computer system (as on the Internet) against unauthorized access or </a:t>
            </a:r>
            <a:r>
              <a:rPr lang="en-US" sz="3200" dirty="0" smtClean="0"/>
              <a:t>attack</a:t>
            </a:r>
          </a:p>
          <a:p>
            <a:pPr marL="0" lvl="0" indent="0">
              <a:lnSpc>
                <a:spcPct val="100000"/>
              </a:lnSpc>
              <a:spcBef>
                <a:spcPts val="0"/>
              </a:spcBef>
              <a:buNone/>
            </a:pPr>
            <a:endParaRPr lang="en-US" sz="3200" dirty="0"/>
          </a:p>
          <a:p>
            <a:pPr marL="0" lvl="0" indent="0">
              <a:lnSpc>
                <a:spcPct val="100000"/>
              </a:lnSpc>
              <a:spcBef>
                <a:spcPts val="0"/>
              </a:spcBef>
              <a:buNone/>
            </a:pPr>
            <a:endParaRPr lang="en-US" sz="3200" dirty="0" smtClean="0"/>
          </a:p>
          <a:p>
            <a:pPr marL="0" lvl="0" indent="0">
              <a:lnSpc>
                <a:spcPct val="100000"/>
              </a:lnSpc>
              <a:spcBef>
                <a:spcPts val="0"/>
              </a:spcBef>
              <a:buNone/>
            </a:pPr>
            <a:endParaRPr lang="en-US" sz="3200" dirty="0"/>
          </a:p>
          <a:p>
            <a:pPr marL="0" lvl="0" indent="0">
              <a:lnSpc>
                <a:spcPct val="100000"/>
              </a:lnSpc>
              <a:spcBef>
                <a:spcPts val="0"/>
              </a:spcBef>
              <a:buNone/>
            </a:pPr>
            <a:endParaRPr lang="en-US" sz="3200" dirty="0" smtClean="0"/>
          </a:p>
          <a:p>
            <a:pPr marL="0" lvl="0" indent="0">
              <a:lnSpc>
                <a:spcPct val="100000"/>
              </a:lnSpc>
              <a:spcBef>
                <a:spcPts val="0"/>
              </a:spcBef>
              <a:buNone/>
            </a:pPr>
            <a:endParaRPr lang="en-US" sz="3200" dirty="0"/>
          </a:p>
          <a:p>
            <a:pPr marL="0" lvl="0" indent="0">
              <a:lnSpc>
                <a:spcPct val="100000"/>
              </a:lnSpc>
              <a:spcBef>
                <a:spcPts val="0"/>
              </a:spcBef>
              <a:buNone/>
            </a:pPr>
            <a:r>
              <a:rPr lang="en-US" sz="1600" dirty="0" smtClean="0">
                <a:hlinkClick r:id="rId3"/>
              </a:rPr>
              <a:t>John Oliver on Cybersecurity</a:t>
            </a:r>
            <a:r>
              <a:rPr lang="en-US" sz="1600" dirty="0" smtClean="0"/>
              <a:t>     </a:t>
            </a:r>
            <a:r>
              <a:rPr lang="en-US" sz="1600" dirty="0" smtClean="0">
                <a:hlinkClick r:id="rId4"/>
              </a:rPr>
              <a:t>Chinese Cyberattack</a:t>
            </a:r>
            <a:endParaRPr lang="en-US" sz="1600" dirty="0" smtClean="0"/>
          </a:p>
          <a:p>
            <a:pPr marL="0" lvl="0" indent="0">
              <a:lnSpc>
                <a:spcPct val="100000"/>
              </a:lnSpc>
              <a:spcBef>
                <a:spcPts val="0"/>
              </a:spcBef>
              <a:buNone/>
            </a:pPr>
            <a:endParaRPr lang="en-US" sz="1600" dirty="0" smtClean="0"/>
          </a:p>
          <a:p>
            <a:pPr marL="0" lvl="0" indent="0">
              <a:lnSpc>
                <a:spcPct val="100000"/>
              </a:lnSpc>
              <a:spcBef>
                <a:spcPts val="0"/>
              </a:spcBef>
              <a:buNone/>
            </a:pPr>
            <a:endParaRPr lang="en-US" sz="1600" dirty="0"/>
          </a:p>
        </p:txBody>
      </p:sp>
    </p:spTree>
    <p:extLst>
      <p:ext uri="{BB962C8B-B14F-4D97-AF65-F5344CB8AC3E}">
        <p14:creationId xmlns:p14="http://schemas.microsoft.com/office/powerpoint/2010/main" val="2074419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t>
            </a:r>
            <a:endParaRPr lang="en-US" dirty="0"/>
          </a:p>
        </p:txBody>
      </p:sp>
      <p:sp>
        <p:nvSpPr>
          <p:cNvPr id="3" name="Content Placeholder 2"/>
          <p:cNvSpPr>
            <a:spLocks noGrp="1"/>
          </p:cNvSpPr>
          <p:nvPr>
            <p:ph idx="1"/>
          </p:nvPr>
        </p:nvSpPr>
        <p:spPr/>
        <p:txBody>
          <a:bodyPr/>
          <a:lstStyle/>
          <a:p>
            <a:pPr marL="0" indent="0">
              <a:buNone/>
            </a:pPr>
            <a:r>
              <a:rPr lang="en-US" dirty="0" smtClean="0"/>
              <a:t>In the early 1950s computers start to become more accessible and therefore more abundant. In the decades following the expansion computer security and information protection became and issue. Starting in the 1970s, cybersecurity has evolved alongside computers and similar technologies.  </a:t>
            </a:r>
            <a:endParaRPr lang="en-US" dirty="0"/>
          </a:p>
        </p:txBody>
      </p:sp>
    </p:spTree>
    <p:extLst>
      <p:ext uri="{BB962C8B-B14F-4D97-AF65-F5344CB8AC3E}">
        <p14:creationId xmlns:p14="http://schemas.microsoft.com/office/powerpoint/2010/main" val="1722089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security</a:t>
            </a:r>
            <a:endParaRPr lang="en-US" dirty="0"/>
          </a:p>
        </p:txBody>
      </p:sp>
      <p:sp>
        <p:nvSpPr>
          <p:cNvPr id="3" name="Content Placeholder 2"/>
          <p:cNvSpPr>
            <a:spLocks noGrp="1"/>
          </p:cNvSpPr>
          <p:nvPr>
            <p:ph idx="1"/>
          </p:nvPr>
        </p:nvSpPr>
        <p:spPr>
          <a:xfrm>
            <a:off x="5550877" y="1536220"/>
            <a:ext cx="6248398" cy="5655156"/>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There are two areas of cybersecurity:</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a:lnSpc>
                <a:spcPct val="100000"/>
              </a:lnSpc>
              <a:spcBef>
                <a:spcPts val="0"/>
              </a:spcBef>
            </a:pPr>
            <a:r>
              <a:rPr lang="en-US" sz="2400" dirty="0" smtClean="0"/>
              <a:t>Private Sector</a:t>
            </a:r>
          </a:p>
          <a:p>
            <a:pPr>
              <a:lnSpc>
                <a:spcPct val="100000"/>
              </a:lnSpc>
              <a:spcBef>
                <a:spcPts val="0"/>
              </a:spcBef>
            </a:pPr>
            <a:endParaRPr lang="en-US" sz="2400" dirty="0"/>
          </a:p>
          <a:p>
            <a:pPr>
              <a:lnSpc>
                <a:spcPct val="100000"/>
              </a:lnSpc>
              <a:spcBef>
                <a:spcPts val="0"/>
              </a:spcBef>
            </a:pPr>
            <a:r>
              <a:rPr lang="en-US" sz="2400" dirty="0" smtClean="0"/>
              <a:t>Public Sector</a:t>
            </a:r>
            <a:endParaRPr lang="en-US" sz="2400" dirty="0"/>
          </a:p>
        </p:txBody>
      </p:sp>
    </p:spTree>
    <p:extLst>
      <p:ext uri="{BB962C8B-B14F-4D97-AF65-F5344CB8AC3E}">
        <p14:creationId xmlns:p14="http://schemas.microsoft.com/office/powerpoint/2010/main" val="1956709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5339862" y="1870328"/>
            <a:ext cx="6248398" cy="5655156"/>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With the constant advancement and increased reliance on technology it is hard to combat cyber attacks because hackers evolve alongside technology.</a:t>
            </a:r>
            <a:endParaRPr lang="en-US" sz="2400" dirty="0"/>
          </a:p>
        </p:txBody>
      </p:sp>
    </p:spTree>
    <p:extLst>
      <p:ext uri="{BB962C8B-B14F-4D97-AF65-F5344CB8AC3E}">
        <p14:creationId xmlns:p14="http://schemas.microsoft.com/office/powerpoint/2010/main" val="2097712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Days of Cybersecurity</a:t>
            </a:r>
            <a:endParaRPr lang="en-US" dirty="0"/>
          </a:p>
        </p:txBody>
      </p:sp>
      <p:sp>
        <p:nvSpPr>
          <p:cNvPr id="3" name="Text Placeholder 2"/>
          <p:cNvSpPr>
            <a:spLocks noGrp="1"/>
          </p:cNvSpPr>
          <p:nvPr>
            <p:ph type="body" idx="1"/>
          </p:nvPr>
        </p:nvSpPr>
        <p:spPr/>
        <p:txBody>
          <a:bodyPr/>
          <a:lstStyle/>
          <a:p>
            <a:r>
              <a:rPr lang="en-US" dirty="0" smtClean="0"/>
              <a:t>From its beginnings to the early 2000s</a:t>
            </a:r>
            <a:endParaRPr lang="en-US" dirty="0"/>
          </a:p>
        </p:txBody>
      </p:sp>
    </p:spTree>
    <p:extLst>
      <p:ext uri="{BB962C8B-B14F-4D97-AF65-F5344CB8AC3E}">
        <p14:creationId xmlns:p14="http://schemas.microsoft.com/office/powerpoint/2010/main" val="1820070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4557" y="554636"/>
            <a:ext cx="10897850" cy="7386638"/>
          </a:xfrm>
          <a:prstGeom prst="rect">
            <a:avLst/>
          </a:prstGeom>
          <a:noFill/>
        </p:spPr>
        <p:txBody>
          <a:bodyPr wrap="square" rtlCol="0">
            <a:spAutoFit/>
          </a:bodyPr>
          <a:lstStyle/>
          <a:p>
            <a:endParaRPr lang="en-US" dirty="0" smtClean="0"/>
          </a:p>
          <a:p>
            <a:r>
              <a:rPr lang="en-US" sz="2400" b="1" dirty="0" smtClean="0"/>
              <a:t>Mid 1970s- </a:t>
            </a:r>
            <a:r>
              <a:rPr lang="en-US" sz="2400" dirty="0" smtClean="0"/>
              <a:t>The US government first starts to take precautions against network breaches</a:t>
            </a:r>
          </a:p>
          <a:p>
            <a:endParaRPr lang="en-US" sz="2400" b="1" dirty="0"/>
          </a:p>
          <a:p>
            <a:r>
              <a:rPr lang="en-US" sz="2400" b="1" dirty="0" smtClean="0"/>
              <a:t>1977- </a:t>
            </a:r>
            <a:r>
              <a:rPr lang="en-US" sz="2400" dirty="0" smtClean="0"/>
              <a:t>Senator </a:t>
            </a:r>
            <a:r>
              <a:rPr lang="en-US" sz="2400" dirty="0" err="1" smtClean="0"/>
              <a:t>Ribicoff</a:t>
            </a:r>
            <a:r>
              <a:rPr lang="en-US" sz="2400" dirty="0" smtClean="0"/>
              <a:t> proposes the Federal Systems Protection Act which sought to define a “Computer Crime”</a:t>
            </a:r>
          </a:p>
          <a:p>
            <a:endParaRPr lang="en-US" sz="2400" b="1" dirty="0"/>
          </a:p>
          <a:p>
            <a:r>
              <a:rPr lang="en-US" sz="2400" b="1" dirty="0" smtClean="0"/>
              <a:t>1983- </a:t>
            </a:r>
            <a:r>
              <a:rPr lang="en-US" sz="2400" dirty="0" smtClean="0"/>
              <a:t>The movie War Games is released</a:t>
            </a:r>
          </a:p>
          <a:p>
            <a:endParaRPr lang="en-US" sz="2400" b="1" dirty="0"/>
          </a:p>
          <a:p>
            <a:r>
              <a:rPr lang="en-US" sz="2400" b="1" dirty="0" smtClean="0"/>
              <a:t>1983- </a:t>
            </a:r>
            <a:r>
              <a:rPr lang="en-US" sz="2400" dirty="0" smtClean="0"/>
              <a:t>The “414” hacking collective break into several government computers</a:t>
            </a:r>
          </a:p>
          <a:p>
            <a:endParaRPr lang="en-US" sz="2400" dirty="0"/>
          </a:p>
          <a:p>
            <a:r>
              <a:rPr lang="en-US" sz="2400" b="1" dirty="0" smtClean="0"/>
              <a:t>1987- </a:t>
            </a:r>
            <a:r>
              <a:rPr lang="en-US" sz="2400" dirty="0" smtClean="0"/>
              <a:t>Ronald Raegan signs the Computer Security Act</a:t>
            </a:r>
          </a:p>
          <a:p>
            <a:endParaRPr lang="en-US" sz="2400" dirty="0"/>
          </a:p>
          <a:p>
            <a:r>
              <a:rPr lang="en-US" sz="2400" b="1" dirty="0" smtClean="0"/>
              <a:t>1988- </a:t>
            </a:r>
            <a:r>
              <a:rPr lang="en-US" sz="2400" dirty="0" smtClean="0"/>
              <a:t>Computer Emergency Response Team is developed by the United States Department of Defense</a:t>
            </a:r>
          </a:p>
          <a:p>
            <a:endParaRPr lang="en-US" sz="2400" b="1" dirty="0"/>
          </a:p>
          <a:p>
            <a:endParaRPr lang="en-US" sz="2400" b="1" dirty="0" smtClean="0"/>
          </a:p>
          <a:p>
            <a:endParaRPr lang="en-US" b="1" dirty="0"/>
          </a:p>
          <a:p>
            <a:endParaRPr lang="en-US" b="1" dirty="0" smtClean="0"/>
          </a:p>
          <a:p>
            <a:endParaRPr lang="en-US" b="1" dirty="0"/>
          </a:p>
          <a:p>
            <a:r>
              <a:rPr lang="en-US" b="1" dirty="0" smtClean="0"/>
              <a:t> </a:t>
            </a:r>
            <a:endParaRPr lang="en-US" b="1" dirty="0"/>
          </a:p>
        </p:txBody>
      </p:sp>
    </p:spTree>
    <p:extLst>
      <p:ext uri="{BB962C8B-B14F-4D97-AF65-F5344CB8AC3E}">
        <p14:creationId xmlns:p14="http://schemas.microsoft.com/office/powerpoint/2010/main" val="1783652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0391" y="700391"/>
            <a:ext cx="11050622" cy="8309967"/>
          </a:xfrm>
          <a:prstGeom prst="rect">
            <a:avLst/>
          </a:prstGeom>
          <a:noFill/>
        </p:spPr>
        <p:txBody>
          <a:bodyPr wrap="square" rtlCol="0">
            <a:spAutoFit/>
          </a:bodyPr>
          <a:lstStyle/>
          <a:p>
            <a:r>
              <a:rPr lang="en-US" sz="2400" b="1" dirty="0"/>
              <a:t>1996-2000- </a:t>
            </a:r>
            <a:r>
              <a:rPr lang="en-US" sz="2400" dirty="0"/>
              <a:t>Y2K procedures</a:t>
            </a:r>
          </a:p>
          <a:p>
            <a:endParaRPr lang="en-US" sz="2400" b="1" dirty="0"/>
          </a:p>
          <a:p>
            <a:r>
              <a:rPr lang="en-US" sz="2400" b="1" dirty="0"/>
              <a:t>2001- </a:t>
            </a:r>
            <a:r>
              <a:rPr lang="en-US" sz="2400" dirty="0"/>
              <a:t>Bush establishes President’s Critical Infrastructure Protection Board</a:t>
            </a:r>
          </a:p>
          <a:p>
            <a:endParaRPr lang="en-US" sz="2400" b="1" dirty="0" smtClean="0"/>
          </a:p>
          <a:p>
            <a:r>
              <a:rPr lang="en-US" sz="2400" b="1" dirty="0" smtClean="0"/>
              <a:t>2002- </a:t>
            </a:r>
            <a:r>
              <a:rPr lang="en-US" sz="2400" dirty="0" smtClean="0"/>
              <a:t>Bush signs Cybersecurity Research &amp; Development Act</a:t>
            </a:r>
          </a:p>
          <a:p>
            <a:endParaRPr lang="en-US" sz="2400" dirty="0"/>
          </a:p>
          <a:p>
            <a:r>
              <a:rPr lang="en-US" sz="2400" b="1" dirty="0" smtClean="0"/>
              <a:t>2002- </a:t>
            </a:r>
            <a:r>
              <a:rPr lang="en-US" sz="2400" dirty="0" smtClean="0"/>
              <a:t>Cybersecurity departments get absorbed by Homeland Security</a:t>
            </a:r>
          </a:p>
          <a:p>
            <a:endParaRPr lang="en-US" sz="2400" dirty="0"/>
          </a:p>
          <a:p>
            <a:r>
              <a:rPr lang="en-US" sz="2400" b="1" dirty="0" smtClean="0"/>
              <a:t>2003- </a:t>
            </a:r>
            <a:r>
              <a:rPr lang="en-US" sz="2400" dirty="0" smtClean="0"/>
              <a:t>Homeland Security creates office specifically for cybersecurity</a:t>
            </a:r>
            <a:endParaRPr lang="en-US" sz="2400" dirty="0"/>
          </a:p>
          <a:p>
            <a:endParaRPr lang="en-US" sz="2400" dirty="0" smtClean="0"/>
          </a:p>
          <a:p>
            <a:endParaRPr lang="en-US" sz="24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559288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Cybersecurity Policy in more Recent History</a:t>
            </a:r>
            <a:endParaRPr lang="en-US" sz="5400" dirty="0"/>
          </a:p>
        </p:txBody>
      </p:sp>
      <p:sp>
        <p:nvSpPr>
          <p:cNvPr id="3" name="Text Placeholder 2"/>
          <p:cNvSpPr>
            <a:spLocks noGrp="1"/>
          </p:cNvSpPr>
          <p:nvPr>
            <p:ph type="body" idx="1"/>
          </p:nvPr>
        </p:nvSpPr>
        <p:spPr/>
        <p:txBody>
          <a:bodyPr/>
          <a:lstStyle/>
          <a:p>
            <a:r>
              <a:rPr lang="en-US" dirty="0" smtClean="0"/>
              <a:t>Bush , Obama and Trump Administrations</a:t>
            </a:r>
            <a:endParaRPr lang="en-US" dirty="0"/>
          </a:p>
        </p:txBody>
      </p:sp>
    </p:spTree>
    <p:extLst>
      <p:ext uri="{BB962C8B-B14F-4D97-AF65-F5344CB8AC3E}">
        <p14:creationId xmlns:p14="http://schemas.microsoft.com/office/powerpoint/2010/main" val="4431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Headlines</Template>
  <TotalTime>2778</TotalTime>
  <Words>1114</Words>
  <Application>Microsoft Macintosh PowerPoint</Application>
  <PresentationFormat>Widescreen</PresentationFormat>
  <Paragraphs>160</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Century Schoolbook</vt:lpstr>
      <vt:lpstr>Corbel</vt:lpstr>
      <vt:lpstr>Times New Roman</vt:lpstr>
      <vt:lpstr>Arial</vt:lpstr>
      <vt:lpstr>Headlines</vt:lpstr>
      <vt:lpstr>Cybersecurity in the United States</vt:lpstr>
      <vt:lpstr>PowerPoint Presentation</vt:lpstr>
      <vt:lpstr>Origins</vt:lpstr>
      <vt:lpstr>Types of security</vt:lpstr>
      <vt:lpstr>Issues</vt:lpstr>
      <vt:lpstr>Early Days of Cybersecurity</vt:lpstr>
      <vt:lpstr>PowerPoint Presentation</vt:lpstr>
      <vt:lpstr>PowerPoint Presentation</vt:lpstr>
      <vt:lpstr>Cybersecurity Policy in more Recent History</vt:lpstr>
      <vt:lpstr>Bush Administration</vt:lpstr>
      <vt:lpstr>Obama Administration</vt:lpstr>
      <vt:lpstr>Trump Administration</vt:lpstr>
      <vt:lpstr>WikiLeaks</vt:lpstr>
      <vt:lpstr>PowerPoint Presentation</vt:lpstr>
      <vt:lpstr>http://www.washingtonpost.com/wp-dyn/articles/A50606-2002Jun26_4.html http://www.cybersecurityhalloffame.com/content/timeline/Cyber-Security-Cyber-Security-Timeline https://www.usnews.com/topics/subjects/cybersecurity https://obamawhitehouse.archives.gov/the-press-office/2016/02/09/fact-sheet-cybersecurity-national-action-plan https://www.dhs.gov/cybersecurity-overview https://www.us-cert.gov/about-us https://www.washingtonpost.com/world/national-security/chinese-hackers-breach-federal-governments-personnel-office/2015/06/04/889c0e52-0af7-11e5-95fd-d580f1c5d44e_story.html?utm_term=.1440478a83cf http://www.reuters.com/article/us-usa-cybersecurity-rankings-idUSKCN0XB27K https://www.dhs.gov/cyber-safety http://abcnews.go.com/Technology/story?id=4457451&amp;page=1 https://www.cnet.com/news/bush-unveils-final-cybersecurity-plan/ http://www.foxnews.com/us/2017/03/07/wikileaks-releases-entire-hacking-capacity-cia.html https://wikileaks.org/ https://www.nytimes.com/2016/06/21/us/politics/china-us-cyber-spying.html?_r=0 http://www.cbsnews.com/news/trump-cybersecurity-executive-order/ http://www.politico.com/story/2017/04/20/trump-cybersecurity-hackers-237385 http://www.economist.com/blogs/analects/2013/02/chinese-cyber-attacks https://georgewbush-whitehouse.archives.gov/infocus/bushrecord/documents/Policies_of_the_Bush_Administration.pdf http://thehill.com/policy/technology/84513-declassified-wh-cybersecurity-report-specifies-10-steps-for-reform</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in the United States</dc:title>
  <dc:creator>Microsoft Office User</dc:creator>
  <cp:lastModifiedBy>Microsoft Office User</cp:lastModifiedBy>
  <cp:revision>52</cp:revision>
  <dcterms:created xsi:type="dcterms:W3CDTF">2017-04-19T01:04:55Z</dcterms:created>
  <dcterms:modified xsi:type="dcterms:W3CDTF">2017-04-26T14:16:00Z</dcterms:modified>
</cp:coreProperties>
</file>