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48" r:id="rId1"/>
  </p:sldMasterIdLst>
  <p:sldIdLst>
    <p:sldId id="256" r:id="rId2"/>
    <p:sldId id="257" r:id="rId3"/>
    <p:sldId id="261" r:id="rId4"/>
    <p:sldId id="262" r:id="rId5"/>
    <p:sldId id="263" r:id="rId6"/>
    <p:sldId id="264" r:id="rId7"/>
    <p:sldId id="28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83" r:id="rId21"/>
    <p:sldId id="282" r:id="rId22"/>
    <p:sldId id="281" r:id="rId23"/>
    <p:sldId id="284" r:id="rId24"/>
    <p:sldId id="280" r:id="rId25"/>
    <p:sldId id="25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73"/>
    <p:restoredTop sz="94627"/>
  </p:normalViewPr>
  <p:slideViewPr>
    <p:cSldViewPr snapToGrid="0" snapToObjects="1">
      <p:cViewPr>
        <p:scale>
          <a:sx n="100" d="100"/>
          <a:sy n="100" d="100"/>
        </p:scale>
        <p:origin x="472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5675E565-BA81-EB47-8839-169FE20BCBAF}" type="datetimeFigureOut">
              <a:rPr lang="en-US" smtClean="0"/>
              <a:t>4/25/17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BD9078A-1821-E048-862E-4EE99F5C0000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6417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5E565-BA81-EB47-8839-169FE20BCBAF}" type="datetimeFigureOut">
              <a:rPr lang="en-US" smtClean="0"/>
              <a:t>4/25/17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9078A-1821-E048-862E-4EE99F5C0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176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5E565-BA81-EB47-8839-169FE20BCBAF}" type="datetimeFigureOut">
              <a:rPr lang="en-US" smtClean="0"/>
              <a:t>4/25/17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9078A-1821-E048-862E-4EE99F5C0000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77679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5E565-BA81-EB47-8839-169FE20BCBAF}" type="datetimeFigureOut">
              <a:rPr lang="en-US" smtClean="0"/>
              <a:t>4/25/17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9078A-1821-E048-862E-4EE99F5C0000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445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5E565-BA81-EB47-8839-169FE20BCBAF}" type="datetimeFigureOut">
              <a:rPr lang="en-US" smtClean="0"/>
              <a:t>4/25/17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9078A-1821-E048-862E-4EE99F5C0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4521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5E565-BA81-EB47-8839-169FE20BCBAF}" type="datetimeFigureOut">
              <a:rPr lang="en-US" smtClean="0"/>
              <a:t>4/25/17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9078A-1821-E048-862E-4EE99F5C000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48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5E565-BA81-EB47-8839-169FE20BCBAF}" type="datetimeFigureOut">
              <a:rPr lang="en-US" smtClean="0"/>
              <a:t>4/25/17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9078A-1821-E048-862E-4EE99F5C0000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90721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5E565-BA81-EB47-8839-169FE20BCBAF}" type="datetimeFigureOut">
              <a:rPr lang="en-US" smtClean="0"/>
              <a:t>4/25/17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9078A-1821-E048-862E-4EE99F5C0000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62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5E565-BA81-EB47-8839-169FE20BCBAF}" type="datetimeFigureOut">
              <a:rPr lang="en-US" smtClean="0"/>
              <a:t>4/25/17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9078A-1821-E048-862E-4EE99F5C0000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6653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5E565-BA81-EB47-8839-169FE20BCBAF}" type="datetimeFigureOut">
              <a:rPr lang="en-US" smtClean="0"/>
              <a:t>4/25/17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9078A-1821-E048-862E-4EE99F5C0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788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5E565-BA81-EB47-8839-169FE20BCBAF}" type="datetimeFigureOut">
              <a:rPr lang="en-US" smtClean="0"/>
              <a:t>4/25/17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9078A-1821-E048-862E-4EE99F5C0000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0894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5E565-BA81-EB47-8839-169FE20BCBAF}" type="datetimeFigureOut">
              <a:rPr lang="en-US" smtClean="0"/>
              <a:t>4/25/17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9078A-1821-E048-862E-4EE99F5C0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45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5E565-BA81-EB47-8839-169FE20BCBAF}" type="datetimeFigureOut">
              <a:rPr lang="en-US" smtClean="0"/>
              <a:t>4/25/17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9078A-1821-E048-862E-4EE99F5C0000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034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5E565-BA81-EB47-8839-169FE20BCBAF}" type="datetimeFigureOut">
              <a:rPr lang="en-US" smtClean="0"/>
              <a:t>4/25/17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9078A-1821-E048-862E-4EE99F5C0000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6990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5E565-BA81-EB47-8839-169FE20BCBAF}" type="datetimeFigureOut">
              <a:rPr lang="en-US" smtClean="0"/>
              <a:t>4/25/17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9078A-1821-E048-862E-4EE99F5C0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810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5E565-BA81-EB47-8839-169FE20BCBAF}" type="datetimeFigureOut">
              <a:rPr lang="en-US" smtClean="0"/>
              <a:t>4/25/17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9078A-1821-E048-862E-4EE99F5C0000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751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5E565-BA81-EB47-8839-169FE20BCBAF}" type="datetimeFigureOut">
              <a:rPr lang="en-US" smtClean="0"/>
              <a:t>4/25/17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9078A-1821-E048-862E-4EE99F5C0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1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675E565-BA81-EB47-8839-169FE20BCBAF}" type="datetimeFigureOut">
              <a:rPr lang="en-US" smtClean="0"/>
              <a:t>4/25/17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BD9078A-1821-E048-862E-4EE99F5C0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908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  <p:sldLayoutId id="2147483961" r:id="rId13"/>
    <p:sldLayoutId id="2147483962" r:id="rId14"/>
    <p:sldLayoutId id="2147483963" r:id="rId15"/>
    <p:sldLayoutId id="2147483964" r:id="rId16"/>
    <p:sldLayoutId id="214748396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Relationship Id="rId3" Type="http://schemas.openxmlformats.org/officeDocument/2006/relationships/image" Target="../media/image21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Relationship Id="rId3" Type="http://schemas.openxmlformats.org/officeDocument/2006/relationships/image" Target="../media/image23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Relationship Id="rId3" Type="http://schemas.openxmlformats.org/officeDocument/2006/relationships/image" Target="../media/image8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wpi.edu/Pubs/E-project/Available/E-project-030614-143124/unrestricted/Haas_IQP_Final.pdf" TargetMode="External"/><Relationship Id="rId4" Type="http://schemas.openxmlformats.org/officeDocument/2006/relationships/hyperlink" Target="https://store.unity.com/" TargetMode="External"/><Relationship Id="rId5" Type="http://schemas.openxmlformats.org/officeDocument/2006/relationships/hyperlink" Target="https://www.behance.net/gallery/21839385/5-Incredible-Game-Engines-and-Their-Pros-and-Cons" TargetMode="External"/><Relationship Id="rId6" Type="http://schemas.openxmlformats.org/officeDocument/2006/relationships/hyperlink" Target="https://venturebeat.com/2014/08/20/the-top-10-engines-that-can-help-you-make-your-game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interestingengineering.com/how-game-engines-work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Relationship Id="rId3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Relationship Id="rId3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Computer Gaming Engines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Everett </a:t>
            </a:r>
            <a:r>
              <a:rPr lang="en-US" dirty="0" err="1" smtClean="0"/>
              <a:t>Desern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483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Cocos2D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Cons:</a:t>
            </a:r>
          </a:p>
          <a:p>
            <a:pPr lvl="1"/>
            <a:r>
              <a:rPr lang="en-US" dirty="0" smtClean="0"/>
              <a:t>No big company to fix bugs (run by MIT)</a:t>
            </a:r>
          </a:p>
          <a:p>
            <a:pPr lvl="1"/>
            <a:r>
              <a:rPr lang="en-US" dirty="0" smtClean="0"/>
              <a:t>API (Application Programming Interface) is unorthodox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981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Unreal Game Engine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Unreal Engine 1: Released in November 2000</a:t>
            </a:r>
          </a:p>
          <a:p>
            <a:r>
              <a:rPr lang="en-US" dirty="0" smtClean="0"/>
              <a:t>Unreal Engine 2: Released in November 2005</a:t>
            </a:r>
          </a:p>
          <a:p>
            <a:r>
              <a:rPr lang="en-US" dirty="0" smtClean="0"/>
              <a:t>Unreal Engine 3: Released in February 2015</a:t>
            </a:r>
          </a:p>
          <a:p>
            <a:r>
              <a:rPr lang="en-US" dirty="0" smtClean="0"/>
              <a:t>Unreal Engine 4: Released on February 15, 2017</a:t>
            </a:r>
          </a:p>
          <a:p>
            <a:r>
              <a:rPr lang="en-US" dirty="0" smtClean="0"/>
              <a:t>Price: Free at first. You pay a 5% royalty on gross revenue after the first $3000 per product, per quarter.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5308" y="2556932"/>
            <a:ext cx="1793587" cy="10700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0985" y="2792978"/>
            <a:ext cx="1432975" cy="14234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7234" y="4452446"/>
            <a:ext cx="1063996" cy="125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33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Unreal Game Engine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Pros:</a:t>
            </a:r>
          </a:p>
          <a:p>
            <a:pPr lvl="1"/>
            <a:r>
              <a:rPr lang="en-US" dirty="0" smtClean="0"/>
              <a:t>Very large community and support</a:t>
            </a:r>
          </a:p>
          <a:p>
            <a:pPr lvl="1"/>
            <a:r>
              <a:rPr lang="en-US" dirty="0" smtClean="0"/>
              <a:t>Wide range of platforms</a:t>
            </a:r>
          </a:p>
          <a:p>
            <a:pPr lvl="1"/>
            <a:r>
              <a:rPr lang="en-US" dirty="0" smtClean="0"/>
              <a:t>Wide array of maneuverable tools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991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Unreal Game Engine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Cons:</a:t>
            </a:r>
          </a:p>
          <a:p>
            <a:pPr lvl="1"/>
            <a:r>
              <a:rPr lang="en-US" dirty="0" smtClean="0"/>
              <a:t>Pricing can get very expensive depending on how popular your game becomes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620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Hero Engine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Released on December 5, 2012</a:t>
            </a:r>
          </a:p>
          <a:p>
            <a:r>
              <a:rPr lang="en-US" dirty="0" smtClean="0"/>
              <a:t>Price : $99/year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664" y="4006273"/>
            <a:ext cx="1397000" cy="203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418" y="3276600"/>
            <a:ext cx="3810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035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Hero Engine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Pros:</a:t>
            </a:r>
          </a:p>
          <a:p>
            <a:pPr lvl="1"/>
            <a:r>
              <a:rPr lang="en-US" dirty="0" smtClean="0"/>
              <a:t>Wide range of APIs</a:t>
            </a:r>
          </a:p>
          <a:p>
            <a:pPr lvl="1"/>
            <a:r>
              <a:rPr lang="en-US" dirty="0" smtClean="0"/>
              <a:t>An array of open world maps available for use</a:t>
            </a:r>
          </a:p>
          <a:p>
            <a:pPr lvl="1"/>
            <a:r>
              <a:rPr lang="en-US" dirty="0" smtClean="0"/>
              <a:t>Very powerful scripting</a:t>
            </a:r>
          </a:p>
        </p:txBody>
      </p:sp>
    </p:spTree>
    <p:extLst>
      <p:ext uri="{BB962C8B-B14F-4D97-AF65-F5344CB8AC3E}">
        <p14:creationId xmlns:p14="http://schemas.microsoft.com/office/powerpoint/2010/main" val="1276509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Hero Engine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Cons:</a:t>
            </a:r>
          </a:p>
          <a:p>
            <a:pPr lvl="1"/>
            <a:r>
              <a:rPr lang="en-US" dirty="0" smtClean="0"/>
              <a:t>Very steep learning curve. Hard for new developers</a:t>
            </a:r>
          </a:p>
          <a:p>
            <a:pPr lvl="1"/>
            <a:r>
              <a:rPr lang="en-US" dirty="0" smtClean="0"/>
              <a:t>Has cloud backup, but it is very expensive for startups.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058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CryEngine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Launched on May 2</a:t>
            </a:r>
            <a:r>
              <a:rPr lang="en-US" baseline="30000" dirty="0" smtClean="0"/>
              <a:t>nd</a:t>
            </a:r>
            <a:r>
              <a:rPr lang="en-US" dirty="0" smtClean="0"/>
              <a:t>, 2002.</a:t>
            </a:r>
          </a:p>
          <a:p>
            <a:r>
              <a:rPr lang="en-US" dirty="0" smtClean="0"/>
              <a:t>Price: $9.90/month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5438" y="2757053"/>
            <a:ext cx="2362975" cy="27074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0789" y="2604463"/>
            <a:ext cx="2565808" cy="327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919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CryEngine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Pros: </a:t>
            </a:r>
          </a:p>
          <a:p>
            <a:pPr lvl="1"/>
            <a:r>
              <a:rPr lang="en-US" dirty="0" smtClean="0"/>
              <a:t>Amazing audio tool</a:t>
            </a:r>
          </a:p>
          <a:p>
            <a:pPr lvl="1"/>
            <a:r>
              <a:rPr lang="en-US" dirty="0" smtClean="0"/>
              <a:t>Easy for new developers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5954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CryEngine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Cons:</a:t>
            </a:r>
          </a:p>
          <a:p>
            <a:pPr lvl="1"/>
            <a:r>
              <a:rPr lang="en-US" dirty="0" smtClean="0"/>
              <a:t>No support for the free version of the engine</a:t>
            </a:r>
          </a:p>
          <a:p>
            <a:pPr lvl="1"/>
            <a:r>
              <a:rPr lang="en-US" dirty="0" smtClean="0"/>
              <a:t>Engine is relatively new and lacks a big community.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2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game engine?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backbone to a game</a:t>
            </a:r>
          </a:p>
          <a:p>
            <a:pPr lvl="1"/>
            <a:r>
              <a:rPr lang="en-US" dirty="0" smtClean="0"/>
              <a:t>A software framework used to build and create a </a:t>
            </a:r>
            <a:r>
              <a:rPr lang="en-US" dirty="0" smtClean="0"/>
              <a:t>game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381" y="3783766"/>
            <a:ext cx="3976255" cy="20921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0371" y="4309150"/>
            <a:ext cx="4825491" cy="156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4711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game engine should you use?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Unity3D</a:t>
            </a:r>
            <a:r>
              <a:rPr lang="en-US" dirty="0" smtClean="0"/>
              <a:t> if you want amazing visual editing tools</a:t>
            </a:r>
          </a:p>
          <a:p>
            <a:r>
              <a:rPr lang="en-US" b="1" dirty="0" smtClean="0"/>
              <a:t>Cocos2D</a:t>
            </a:r>
            <a:r>
              <a:rPr lang="en-US" dirty="0" smtClean="0"/>
              <a:t> if you don’t want to spend any money</a:t>
            </a:r>
          </a:p>
          <a:p>
            <a:r>
              <a:rPr lang="en-US" b="1" dirty="0" smtClean="0"/>
              <a:t>Unreal Game Engine </a:t>
            </a:r>
            <a:r>
              <a:rPr lang="en-US" dirty="0" smtClean="0"/>
              <a:t>if you want a huge community and easily maneuverable tools</a:t>
            </a:r>
          </a:p>
          <a:p>
            <a:r>
              <a:rPr lang="en-US" b="1" dirty="0" smtClean="0"/>
              <a:t>Hero Engine </a:t>
            </a:r>
            <a:r>
              <a:rPr lang="en-US" dirty="0" smtClean="0"/>
              <a:t>if you want a wide range of APIs and powerful game scripting</a:t>
            </a:r>
          </a:p>
          <a:p>
            <a:r>
              <a:rPr lang="en-US" b="1" dirty="0" err="1" smtClean="0"/>
              <a:t>CryEngine</a:t>
            </a:r>
            <a:r>
              <a:rPr lang="en-US" b="1" dirty="0" smtClean="0"/>
              <a:t> </a:t>
            </a:r>
            <a:r>
              <a:rPr lang="en-US" dirty="0" smtClean="0"/>
              <a:t>if you are a beginner and also if you want amazing audio tools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187059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does it look like to make a game with a game engine?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=v04_Rzu-TGY</a:t>
            </a:r>
          </a:p>
        </p:txBody>
      </p:sp>
    </p:spTree>
    <p:extLst>
      <p:ext uri="{BB962C8B-B14F-4D97-AF65-F5344CB8AC3E}">
        <p14:creationId xmlns:p14="http://schemas.microsoft.com/office/powerpoint/2010/main" val="18402548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Can you make your own engine and why would you?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Yes!</a:t>
            </a:r>
            <a:endParaRPr lang="en-US" dirty="0" smtClean="0"/>
          </a:p>
          <a:p>
            <a:r>
              <a:rPr lang="en-US" dirty="0" smtClean="0"/>
              <a:t>Licensing</a:t>
            </a:r>
            <a:endParaRPr lang="en-US" dirty="0" smtClean="0"/>
          </a:p>
          <a:p>
            <a:r>
              <a:rPr lang="en-US" dirty="0" smtClean="0"/>
              <a:t>You make the engine yourself, so you know everything about it</a:t>
            </a:r>
          </a:p>
          <a:p>
            <a:r>
              <a:rPr lang="en-US" dirty="0" smtClean="0"/>
              <a:t>Can tailor the engine to fit the needs of the game you are making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4933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Would I personally make my own engine if I wanted to make a game?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No!</a:t>
            </a:r>
            <a:endParaRPr lang="en-US" dirty="0"/>
          </a:p>
          <a:p>
            <a:r>
              <a:rPr lang="en-US" dirty="0" smtClean="0"/>
              <a:t>Takes way too much time to code the game logic, rendering, audio, physics and the game’s artificial intelligence</a:t>
            </a:r>
          </a:p>
          <a:p>
            <a:r>
              <a:rPr lang="en-US" dirty="0" smtClean="0"/>
              <a:t>Even if you make a successful game engine, it will probably be worse than the ones currently on the market.  </a:t>
            </a:r>
          </a:p>
        </p:txBody>
      </p:sp>
    </p:spTree>
    <p:extLst>
      <p:ext uri="{BB962C8B-B14F-4D97-AF65-F5344CB8AC3E}">
        <p14:creationId xmlns:p14="http://schemas.microsoft.com/office/powerpoint/2010/main" val="10194495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Which companies have gaming engines designed for their game specifically?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Riot Games </a:t>
            </a:r>
            <a:r>
              <a:rPr lang="mr-IN" dirty="0" smtClean="0"/>
              <a:t>–</a:t>
            </a:r>
            <a:r>
              <a:rPr lang="en-US" dirty="0" smtClean="0"/>
              <a:t> League of Legends</a:t>
            </a:r>
          </a:p>
          <a:p>
            <a:r>
              <a:rPr lang="en-US" dirty="0" smtClean="0"/>
              <a:t>Halo</a:t>
            </a:r>
          </a:p>
          <a:p>
            <a:r>
              <a:rPr lang="en-US" dirty="0" smtClean="0"/>
              <a:t>Call of Duty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706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hlinkClick r:id="rId2"/>
              </a:rPr>
              <a:t>http://interestingengineering.com/how-game-engines-work/</a:t>
            </a:r>
            <a:endParaRPr lang="en-US" dirty="0" smtClean="0"/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web.wpi.edu/Pubs/E-project/Available/E-project-030614-143124/unrestricted/Haas_IQP_Final.pdf</a:t>
            </a:r>
            <a:endParaRPr lang="en-US" dirty="0" smtClean="0"/>
          </a:p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store.unity.com</a:t>
            </a:r>
            <a:endParaRPr lang="en-US" dirty="0" smtClean="0"/>
          </a:p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www.behance.net/gallery/21839385/5-Incredible-Game-Engines-and-Their-Pros-and-Cons</a:t>
            </a:r>
            <a:endParaRPr lang="en-US" dirty="0" smtClean="0"/>
          </a:p>
          <a:p>
            <a:r>
              <a:rPr lang="en-US" dirty="0">
                <a:hlinkClick r:id="rId6"/>
              </a:rPr>
              <a:t>https://venturebeat.com</a:t>
            </a:r>
            <a:r>
              <a:rPr lang="en-US">
                <a:hlinkClick r:id="rId6"/>
              </a:rPr>
              <a:t>/2014/08/20/the-top-10-engines-that-can-help-you-make-your-game</a:t>
            </a:r>
            <a:r>
              <a:rPr lang="en-US" smtClean="0">
                <a:hlinkClick r:id="rId6"/>
              </a:rPr>
              <a:t>/</a:t>
            </a:r>
            <a:endParaRPr lang="en-US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130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inside a game engine?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5 main components:</a:t>
            </a:r>
          </a:p>
          <a:p>
            <a:pPr lvl="1"/>
            <a:r>
              <a:rPr lang="en-US" dirty="0" smtClean="0"/>
              <a:t>The </a:t>
            </a:r>
            <a:r>
              <a:rPr lang="en-US" dirty="0" smtClean="0"/>
              <a:t>game’s </a:t>
            </a:r>
            <a:r>
              <a:rPr lang="en-US" dirty="0" smtClean="0"/>
              <a:t>program, which contains the game’s logic</a:t>
            </a:r>
          </a:p>
          <a:p>
            <a:pPr lvl="1"/>
            <a:r>
              <a:rPr lang="en-US" dirty="0" smtClean="0"/>
              <a:t>A rendering engine</a:t>
            </a:r>
          </a:p>
          <a:p>
            <a:pPr lvl="1"/>
            <a:r>
              <a:rPr lang="en-US" dirty="0" smtClean="0"/>
              <a:t>An audio engine</a:t>
            </a:r>
          </a:p>
          <a:p>
            <a:pPr lvl="1"/>
            <a:r>
              <a:rPr lang="en-US" dirty="0" smtClean="0"/>
              <a:t>A physics engine</a:t>
            </a:r>
          </a:p>
          <a:p>
            <a:pPr lvl="1"/>
            <a:r>
              <a:rPr lang="en-US" dirty="0" smtClean="0"/>
              <a:t>Artificial intelligence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3809" y="2923020"/>
            <a:ext cx="2639945" cy="258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492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are some of the most popular engines?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2" y="2531728"/>
            <a:ext cx="4510953" cy="22480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593" y="2531727"/>
            <a:ext cx="3996605" cy="224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2" y="5197641"/>
            <a:ext cx="1271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Unity3D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66593" y="5197642"/>
            <a:ext cx="2085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Unreal Game Engine</a:t>
            </a:r>
            <a:endParaRPr lang="en-US" dirty="0"/>
          </a:p>
        </p:txBody>
      </p:sp>
      <p:cxnSp>
        <p:nvCxnSpPr>
          <p:cNvPr id="12" name="Curved Connector 11"/>
          <p:cNvCxnSpPr>
            <a:stCxn id="3" idx="3"/>
            <a:endCxn id="4" idx="2"/>
          </p:cNvCxnSpPr>
          <p:nvPr/>
        </p:nvCxnSpPr>
        <p:spPr>
          <a:xfrm flipV="1">
            <a:off x="2566737" y="4779818"/>
            <a:ext cx="984142" cy="602489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>
            <a:stCxn id="6" idx="3"/>
          </p:cNvCxnSpPr>
          <p:nvPr/>
        </p:nvCxnSpPr>
        <p:spPr>
          <a:xfrm flipH="1" flipV="1">
            <a:off x="8422105" y="4892842"/>
            <a:ext cx="30315" cy="489466"/>
          </a:xfrm>
          <a:prstGeom prst="curvedConnector4">
            <a:avLst>
              <a:gd name="adj1" fmla="val -754082"/>
              <a:gd name="adj2" fmla="val 6886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5414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Unity3D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Launched in June 2005</a:t>
            </a:r>
          </a:p>
          <a:p>
            <a:r>
              <a:rPr lang="en-US" dirty="0" smtClean="0"/>
              <a:t>Four versions:</a:t>
            </a:r>
          </a:p>
          <a:p>
            <a:pPr lvl="1"/>
            <a:r>
              <a:rPr lang="en-US" dirty="0" smtClean="0"/>
              <a:t>Personal: Free</a:t>
            </a:r>
          </a:p>
          <a:p>
            <a:pPr lvl="1"/>
            <a:r>
              <a:rPr lang="en-US" dirty="0" smtClean="0"/>
              <a:t>Plus: $35 per seat/month</a:t>
            </a:r>
          </a:p>
          <a:p>
            <a:pPr lvl="1"/>
            <a:r>
              <a:rPr lang="en-US" dirty="0" smtClean="0"/>
              <a:t>Pro: $125 per seat/month</a:t>
            </a:r>
          </a:p>
          <a:p>
            <a:pPr lvl="1"/>
            <a:r>
              <a:rPr lang="en-US" dirty="0" smtClean="0"/>
              <a:t>Enterprise: Contact Unity for price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3327" y="2556932"/>
            <a:ext cx="1468582" cy="14685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1945" y="2451291"/>
            <a:ext cx="1679864" cy="16798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1909" y="4391314"/>
            <a:ext cx="1330036" cy="133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25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Unity3D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Pros:</a:t>
            </a:r>
          </a:p>
          <a:p>
            <a:pPr lvl="1"/>
            <a:r>
              <a:rPr lang="en-US" dirty="0"/>
              <a:t>Extremely popular</a:t>
            </a:r>
          </a:p>
          <a:p>
            <a:pPr lvl="1"/>
            <a:r>
              <a:rPr lang="en-US" dirty="0"/>
              <a:t>The best visual editing tools out of all of the gaming engines</a:t>
            </a:r>
          </a:p>
          <a:p>
            <a:pPr lvl="1"/>
            <a:r>
              <a:rPr lang="en-US" dirty="0"/>
              <a:t>Able to create games for a wide range of devices such as mobile, console, computer, </a:t>
            </a:r>
            <a:r>
              <a:rPr lang="en-US" dirty="0" err="1"/>
              <a:t>ect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Free version covers a lot of features needed to make games, so purchase isn’t too necessary.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575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Unity3D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Cons</a:t>
            </a:r>
          </a:p>
          <a:p>
            <a:pPr lvl="1"/>
            <a:r>
              <a:rPr lang="en-US" dirty="0" smtClean="0"/>
              <a:t>Collaboration is very difficult with Unity</a:t>
            </a:r>
          </a:p>
          <a:p>
            <a:pPr lvl="1"/>
            <a:r>
              <a:rPr lang="en-US" dirty="0" smtClean="0"/>
              <a:t>The efficiency is not good</a:t>
            </a:r>
          </a:p>
          <a:p>
            <a:pPr lvl="1"/>
            <a:r>
              <a:rPr lang="en-US" dirty="0"/>
              <a:t>Engine source code is not available to </a:t>
            </a:r>
            <a:r>
              <a:rPr lang="en-US" dirty="0" smtClean="0"/>
              <a:t>developer</a:t>
            </a:r>
            <a:r>
              <a:rPr lang="en-US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460799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Cocos2D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Launched on February 29, 2008 (unstable)</a:t>
            </a:r>
          </a:p>
          <a:p>
            <a:r>
              <a:rPr lang="en-US" dirty="0" smtClean="0"/>
              <a:t>Stable release date: June 12, 2016</a:t>
            </a:r>
          </a:p>
          <a:p>
            <a:r>
              <a:rPr lang="en-US" dirty="0" smtClean="0"/>
              <a:t>Price: Free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3161" y="3082635"/>
            <a:ext cx="1627909" cy="16279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3619498"/>
            <a:ext cx="1627909" cy="162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14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Cocos2D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Pros:</a:t>
            </a:r>
          </a:p>
          <a:p>
            <a:pPr lvl="1"/>
            <a:r>
              <a:rPr lang="en-US" dirty="0" smtClean="0"/>
              <a:t>Broad range of platforms</a:t>
            </a:r>
          </a:p>
          <a:p>
            <a:pPr lvl="1"/>
            <a:r>
              <a:rPr lang="en-US" dirty="0" smtClean="0"/>
              <a:t>Huge community and support</a:t>
            </a:r>
          </a:p>
          <a:p>
            <a:pPr lvl="1"/>
            <a:r>
              <a:rPr lang="en-US" dirty="0" smtClean="0"/>
              <a:t>Audio assistance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1586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3237</TotalTime>
  <Words>652</Words>
  <Application>Microsoft Macintosh PowerPoint</Application>
  <PresentationFormat>Widescreen</PresentationFormat>
  <Paragraphs>111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Garamond</vt:lpstr>
      <vt:lpstr>Mangal</vt:lpstr>
      <vt:lpstr>Arial</vt:lpstr>
      <vt:lpstr>Organic</vt:lpstr>
      <vt:lpstr>Computer Gaming Engines</vt:lpstr>
      <vt:lpstr>What is a game engine?</vt:lpstr>
      <vt:lpstr>What is inside a game engine?</vt:lpstr>
      <vt:lpstr>What are some of the most popular engines?</vt:lpstr>
      <vt:lpstr>Unity3D</vt:lpstr>
      <vt:lpstr>Unity3D</vt:lpstr>
      <vt:lpstr>Unity3D</vt:lpstr>
      <vt:lpstr>Cocos2D</vt:lpstr>
      <vt:lpstr>Cocos2D</vt:lpstr>
      <vt:lpstr>Cocos2D</vt:lpstr>
      <vt:lpstr>Unreal Game Engine</vt:lpstr>
      <vt:lpstr>Unreal Game Engine</vt:lpstr>
      <vt:lpstr>Unreal Game Engine</vt:lpstr>
      <vt:lpstr>Hero Engine</vt:lpstr>
      <vt:lpstr>Hero Engine</vt:lpstr>
      <vt:lpstr>Hero Engine</vt:lpstr>
      <vt:lpstr>CryEngine</vt:lpstr>
      <vt:lpstr>CryEngine</vt:lpstr>
      <vt:lpstr>CryEngine</vt:lpstr>
      <vt:lpstr>Which game engine should you use?</vt:lpstr>
      <vt:lpstr>What does it look like to make a game with a game engine?</vt:lpstr>
      <vt:lpstr>Can you make your own engine and why would you?</vt:lpstr>
      <vt:lpstr>Would I personally make my own engine if I wanted to make a game?</vt:lpstr>
      <vt:lpstr>Which companies have gaming engines designed for their game specifically?</vt:lpstr>
      <vt:lpstr>Sources</vt:lpstr>
    </vt:vector>
  </TitlesOfParts>
  <Company/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Gaming Engines</dc:title>
  <dc:creator>edesern@ad.unc.edu</dc:creator>
  <cp:lastModifiedBy>edesern@ad.unc.edu</cp:lastModifiedBy>
  <cp:revision>33</cp:revision>
  <dcterms:created xsi:type="dcterms:W3CDTF">2017-04-17T23:00:09Z</dcterms:created>
  <dcterms:modified xsi:type="dcterms:W3CDTF">2017-04-26T01:36:53Z</dcterms:modified>
</cp:coreProperties>
</file>