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7.xml"/><Relationship Id="rId33" Type="http://schemas.openxmlformats.org/officeDocument/2006/relationships/font" Target="fonts/Roboto-boldItalic.fntdata"/><Relationship Id="rId10" Type="http://schemas.openxmlformats.org/officeDocument/2006/relationships/slide" Target="slides/slide6.xml"/><Relationship Id="rId32"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Google processes tens of thousands of queries every second, billions of searches per day. </a:t>
            </a:r>
          </a:p>
          <a:p>
            <a:pPr lvl="0">
              <a:spcBef>
                <a:spcPts val="0"/>
              </a:spcBef>
              <a:buNone/>
            </a:pPr>
            <a:r>
              <a:rPr lang="en"/>
              <a:t>Google’s index itself is well over 100,000,000 gigabytes, and continually growing. Every search generate millions of results. </a:t>
            </a:r>
          </a:p>
          <a:p>
            <a:pPr lvl="0" rtl="0">
              <a:spcBef>
                <a:spcPts val="0"/>
              </a:spcBef>
              <a:buNone/>
            </a:pPr>
            <a:r>
              <a:rPr lang="en"/>
              <a:t>Google is big, and big is usually slow. How does Google keep things fast?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Note that most of the stuff is proprietary and there’s little information besides what they publish - a lot of guesswork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This is a hugely complex task, with many challenges that have to be solved. Over time, Google has improved their solutions to develop their product as it looks today.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Using keywords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So what is a search engine? Googling it provides us with this definition. [...] But nowadays, we don’t use search engines just to find particular sites. The majority of the time, when we Google things, we don’t have a particular site in mind. </a:t>
            </a:r>
          </a:p>
          <a:p>
            <a:pPr lvl="0">
              <a:spcBef>
                <a:spcPts val="0"/>
              </a:spcBef>
              <a:buNone/>
            </a:pPr>
            <a:r>
              <a:t/>
            </a:r>
            <a:endParaRPr/>
          </a:p>
          <a:p>
            <a:pPr lvl="0">
              <a:spcBef>
                <a:spcPts val="0"/>
              </a:spcBef>
              <a:buNone/>
            </a:pPr>
            <a:r>
              <a:rPr lang="en"/>
              <a:t>Ironically, this is a perfect example of what search engines have now become --- places to answer all our queries, from word definitions to information research </a:t>
            </a:r>
            <a:r>
              <a:rPr lang="en"/>
              <a:t>to how to fix this error in python</a:t>
            </a:r>
            <a:r>
              <a:rPr lang="en"/>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don’t normally think about this when we use Google, but there are many parts moving beneath the surface of the interface that we see.</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index is what you’re actually searching when you hit enter in a Google search bar</a:t>
            </a:r>
            <a:r>
              <a:rPr lang="en"/>
              <a:t>. Just like the back of a book, to find what you’re looking for its easier to check the back of the book for an index that stores location of what you’re looking for in an ordered way.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02.png"/><Relationship Id="rId4" Type="http://schemas.openxmlformats.org/officeDocument/2006/relationships/image" Target="../media/image0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08.png"/><Relationship Id="rId4" Type="http://schemas.openxmlformats.org/officeDocument/2006/relationships/image" Target="../media/image0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www.unc.edu/~jasonyu/hobbit.png" TargetMode="External"/><Relationship Id="rId4" Type="http://schemas.openxmlformats.org/officeDocument/2006/relationships/hyperlink" Target="https://www.google.com/imgh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0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06.png"/><Relationship Id="rId4" Type="http://schemas.openxmlformats.org/officeDocument/2006/relationships/image" Target="../media/image0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0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google.com/insidesearch/howsearchworks/thestory/" TargetMode="External"/><Relationship Id="rId4" Type="http://schemas.openxmlformats.org/officeDocument/2006/relationships/hyperlink" Target="https://peering.google.com/#/" TargetMode="External"/><Relationship Id="rId5" Type="http://schemas.openxmlformats.org/officeDocument/2006/relationships/hyperlink" Target="http://highscalability.com/google-architecture" TargetMode="External"/><Relationship Id="rId6" Type="http://schemas.openxmlformats.org/officeDocument/2006/relationships/hyperlink" Target="http://stackoverflow.com/questions/132359/how-can-google-be-so-fast" TargetMode="External"/><Relationship Id="rId7" Type="http://schemas.openxmlformats.org/officeDocument/2006/relationships/hyperlink" Target="https://support.google.com/websearch/answer/2466433?hl=en" TargetMode="External"/><Relationship Id="rId8" Type="http://schemas.openxmlformats.org/officeDocument/2006/relationships/hyperlink" Target="https://en.wikipedia.org/wiki/Search_engine_index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reddit.com/r/askscience/comments/16lejv/how_does_google_sort_through_the_whole_inter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tIns="91425">
            <a:noAutofit/>
          </a:bodyPr>
          <a:lstStyle/>
          <a:p>
            <a:pPr lvl="0">
              <a:spcBef>
                <a:spcPts val="0"/>
              </a:spcBef>
              <a:buNone/>
            </a:pPr>
            <a:r>
              <a:rPr lang="en"/>
              <a:t>The Art of Google-fu</a:t>
            </a:r>
          </a:p>
        </p:txBody>
      </p:sp>
      <p:sp>
        <p:nvSpPr>
          <p:cNvPr id="68" name="Shape 68"/>
          <p:cNvSpPr txBox="1"/>
          <p:nvPr>
            <p:ph idx="1" type="subTitle"/>
          </p:nvPr>
        </p:nvSpPr>
        <p:spPr>
          <a:xfrm>
            <a:off x="390525" y="2789130"/>
            <a:ext cx="8222100" cy="432900"/>
          </a:xfrm>
          <a:prstGeom prst="rect">
            <a:avLst/>
          </a:prstGeom>
        </p:spPr>
        <p:txBody>
          <a:bodyPr anchorCtr="0" anchor="t" bIns="91425" lIns="91425" rIns="91425" tIns="91425">
            <a:noAutofit/>
          </a:bodyPr>
          <a:lstStyle/>
          <a:p>
            <a:pPr lvl="0">
              <a:spcBef>
                <a:spcPts val="0"/>
              </a:spcBef>
              <a:buNone/>
            </a:pPr>
            <a:r>
              <a:rPr lang="en"/>
              <a:t>Understanding how Google Search works to better answer your questions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265500" y="1080775"/>
            <a:ext cx="4045200" cy="1482300"/>
          </a:xfrm>
          <a:prstGeom prst="rect">
            <a:avLst/>
          </a:prstGeom>
        </p:spPr>
        <p:txBody>
          <a:bodyPr anchorCtr="0" anchor="b" bIns="91425" lIns="91425" rIns="91425" tIns="91425">
            <a:noAutofit/>
          </a:bodyPr>
          <a:lstStyle/>
          <a:p>
            <a:pPr lvl="0" rtl="0">
              <a:spcBef>
                <a:spcPts val="0"/>
              </a:spcBef>
              <a:buNone/>
            </a:pPr>
            <a:r>
              <a:rPr lang="en"/>
              <a:t>Key Point 3</a:t>
            </a:r>
          </a:p>
        </p:txBody>
      </p:sp>
      <p:sp>
        <p:nvSpPr>
          <p:cNvPr id="124" name="Shape 124"/>
          <p:cNvSpPr txBox="1"/>
          <p:nvPr>
            <p:ph idx="1" type="subTitle"/>
          </p:nvPr>
        </p:nvSpPr>
        <p:spPr>
          <a:xfrm>
            <a:off x="265500" y="2627066"/>
            <a:ext cx="4045200" cy="1235099"/>
          </a:xfrm>
          <a:prstGeom prst="rect">
            <a:avLst/>
          </a:prstGeom>
        </p:spPr>
        <p:txBody>
          <a:bodyPr anchorCtr="0" anchor="t" bIns="91425" lIns="91425" rIns="91425" tIns="91425">
            <a:noAutofit/>
          </a:bodyPr>
          <a:lstStyle/>
          <a:p>
            <a:pPr lvl="0" rtl="0">
              <a:spcBef>
                <a:spcPts val="0"/>
              </a:spcBef>
              <a:buNone/>
            </a:pPr>
            <a:r>
              <a:rPr lang="en"/>
              <a:t>Google searches are crazy fast</a:t>
            </a:r>
          </a:p>
          <a:p>
            <a:pPr lvl="0" rtl="0">
              <a:spcBef>
                <a:spcPts val="0"/>
              </a:spcBef>
              <a:buNone/>
            </a:pPr>
            <a:r>
              <a:t/>
            </a:r>
            <a:endParaRPr/>
          </a:p>
          <a:p>
            <a:pPr lvl="0" rtl="0">
              <a:spcBef>
                <a:spcPts val="0"/>
              </a:spcBef>
              <a:buNone/>
            </a:pPr>
            <a:r>
              <a:t/>
            </a:r>
            <a:endParaRPr/>
          </a:p>
        </p:txBody>
      </p:sp>
      <p:sp>
        <p:nvSpPr>
          <p:cNvPr id="125" name="Shape 125"/>
          <p:cNvSpPr txBox="1"/>
          <p:nvPr>
            <p:ph idx="2" type="body"/>
          </p:nvPr>
        </p:nvSpPr>
        <p:spPr>
          <a:xfrm>
            <a:off x="4939500" y="724200"/>
            <a:ext cx="3943500" cy="3695100"/>
          </a:xfrm>
          <a:prstGeom prst="rect">
            <a:avLst/>
          </a:prstGeom>
        </p:spPr>
        <p:txBody>
          <a:bodyPr anchorCtr="0" anchor="ctr" bIns="91425" lIns="91425" rIns="91425" tIns="91425">
            <a:noAutofit/>
          </a:bodyPr>
          <a:lstStyle/>
          <a:p>
            <a:pPr lvl="0" rtl="0">
              <a:spcBef>
                <a:spcPts val="0"/>
              </a:spcBef>
              <a:buNone/>
            </a:pPr>
            <a:r>
              <a:rPr lang="en" sz="2400"/>
              <a:t>“</a:t>
            </a:r>
            <a:r>
              <a:rPr lang="en" sz="2400"/>
              <a:t>Google now processes over 40,000 search queries every second on average, which translates to over 3.5 billion searches per day.</a:t>
            </a:r>
            <a:r>
              <a:rPr lang="en" sz="2400"/>
              <a: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Step 4: Making It All Faster</a:t>
            </a:r>
          </a:p>
        </p:txBody>
      </p:sp>
      <p:sp>
        <p:nvSpPr>
          <p:cNvPr id="131" name="Shape 131"/>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spcAft>
                <a:spcPts val="0"/>
              </a:spcAft>
            </a:pPr>
            <a:r>
              <a:rPr lang="en"/>
              <a:t>Caching</a:t>
            </a:r>
          </a:p>
          <a:p>
            <a:pPr indent="-228600" lvl="0" marL="457200" rtl="0">
              <a:spcBef>
                <a:spcPts val="0"/>
              </a:spcBef>
              <a:spcAft>
                <a:spcPts val="0"/>
              </a:spcAft>
            </a:pPr>
            <a:r>
              <a:rPr lang="en"/>
              <a:t>Parallel computing</a:t>
            </a:r>
          </a:p>
          <a:p>
            <a:pPr indent="-228600" lvl="0" marL="457200" rtl="0">
              <a:spcBef>
                <a:spcPts val="0"/>
              </a:spcBef>
              <a:spcAft>
                <a:spcPts val="0"/>
              </a:spcAft>
            </a:pPr>
            <a:r>
              <a:rPr lang="en"/>
              <a:t>Custom file system</a:t>
            </a:r>
          </a:p>
          <a:p>
            <a:pPr indent="-228600" lvl="0" marL="457200" rtl="0">
              <a:spcBef>
                <a:spcPts val="0"/>
              </a:spcBef>
              <a:spcAft>
                <a:spcPts val="0"/>
              </a:spcAft>
            </a:pPr>
            <a:r>
              <a:rPr lang="en"/>
              <a:t>A lot of cheap hardware</a:t>
            </a:r>
          </a:p>
          <a:p>
            <a:pPr indent="-228600" lvl="0" marL="457200" rtl="0">
              <a:spcBef>
                <a:spcPts val="0"/>
              </a:spcBef>
              <a:spcAft>
                <a:spcPts val="0"/>
              </a:spcAft>
            </a:pPr>
            <a:r>
              <a:rPr lang="en"/>
              <a:t>Load balancing</a:t>
            </a:r>
          </a:p>
          <a:p>
            <a:pPr indent="-228600" lvl="0" marL="457200" rtl="0">
              <a:spcBef>
                <a:spcPts val="0"/>
              </a:spcBef>
              <a:spcAft>
                <a:spcPts val="0"/>
              </a:spcAft>
            </a:pPr>
            <a:r>
              <a:rPr lang="en"/>
              <a:t>Network integration</a:t>
            </a:r>
          </a:p>
          <a:p>
            <a:pPr indent="-228600" lvl="0" marL="457200" rtl="0">
              <a:spcBef>
                <a:spcPts val="0"/>
              </a:spcBef>
              <a:spcAft>
                <a:spcPts val="0"/>
              </a:spcAft>
            </a:pPr>
            <a:r>
              <a:rPr lang="en"/>
              <a:t>etc.</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Step 4A: Crawling to Jumping</a:t>
            </a:r>
          </a:p>
        </p:txBody>
      </p:sp>
      <p:sp>
        <p:nvSpPr>
          <p:cNvPr id="137" name="Shape 137"/>
          <p:cNvSpPr txBox="1"/>
          <p:nvPr>
            <p:ph idx="1" type="body"/>
          </p:nvPr>
        </p:nvSpPr>
        <p:spPr>
          <a:xfrm>
            <a:off x="471900" y="1919075"/>
            <a:ext cx="8222100" cy="2710200"/>
          </a:xfrm>
          <a:prstGeom prst="rect">
            <a:avLst/>
          </a:prstGeom>
        </p:spPr>
        <p:txBody>
          <a:bodyPr anchorCtr="0" anchor="t" bIns="91425" lIns="91425" rIns="91425" tIns="91425">
            <a:noAutofit/>
          </a:bodyPr>
          <a:lstStyle/>
          <a:p>
            <a:pPr lvl="0" rtl="0">
              <a:spcBef>
                <a:spcPts val="0"/>
              </a:spcBef>
              <a:spcAft>
                <a:spcPts val="0"/>
              </a:spcAft>
              <a:buNone/>
            </a:pPr>
            <a:r>
              <a:rPr lang="en" sz="2400"/>
              <a:t>Web crawling</a:t>
            </a:r>
          </a:p>
          <a:p>
            <a:pPr indent="-228600" lvl="0" marL="457200" rtl="0">
              <a:spcBef>
                <a:spcPts val="0"/>
              </a:spcBef>
            </a:pPr>
            <a:r>
              <a:rPr lang="en"/>
              <a:t>Parallelize crawlers - Googlebot</a:t>
            </a:r>
          </a:p>
          <a:p>
            <a:pPr indent="-228600" lvl="0" marL="457200" rtl="0">
              <a:spcBef>
                <a:spcPts val="0"/>
              </a:spcBef>
            </a:pPr>
            <a:r>
              <a:rPr lang="en"/>
              <a:t>Reduce checking of pages that update less frequently - Google Caffeine</a:t>
            </a:r>
          </a:p>
          <a:p>
            <a:pPr lvl="0" rtl="0">
              <a:spcBef>
                <a:spcPts val="0"/>
              </a:spcBef>
              <a:spcAft>
                <a:spcPts val="0"/>
              </a:spcAft>
              <a:buNone/>
            </a:pPr>
            <a:r>
              <a:rPr lang="en" sz="2400"/>
              <a:t> Indexing</a:t>
            </a:r>
          </a:p>
          <a:p>
            <a:pPr indent="-228600" lvl="0" marL="457200" rtl="0">
              <a:spcBef>
                <a:spcPts val="0"/>
              </a:spcBef>
            </a:pPr>
            <a:r>
              <a:rPr lang="en"/>
              <a:t>Custom distributed cloud data-structure - BigTable, hash table</a:t>
            </a:r>
          </a:p>
          <a:p>
            <a:pPr indent="-228600" lvl="0" marL="457200" rtl="0">
              <a:spcBef>
                <a:spcPts val="0"/>
              </a:spcBef>
            </a:pPr>
            <a:r>
              <a:rPr lang="en"/>
              <a:t>Parallel, distributed computing - MapReduce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Step 4B: Better Networking</a:t>
            </a:r>
          </a:p>
        </p:txBody>
      </p:sp>
      <p:sp>
        <p:nvSpPr>
          <p:cNvPr id="143" name="Shape 143"/>
          <p:cNvSpPr txBox="1"/>
          <p:nvPr>
            <p:ph idx="1" type="body"/>
          </p:nvPr>
        </p:nvSpPr>
        <p:spPr>
          <a:xfrm>
            <a:off x="471900" y="1919075"/>
            <a:ext cx="8222100" cy="2710200"/>
          </a:xfrm>
          <a:prstGeom prst="rect">
            <a:avLst/>
          </a:prstGeom>
        </p:spPr>
        <p:txBody>
          <a:bodyPr anchorCtr="0" anchor="t" bIns="91425" lIns="91425" rIns="91425" tIns="91425">
            <a:noAutofit/>
          </a:bodyPr>
          <a:lstStyle/>
          <a:p>
            <a:pPr lvl="0" rtl="0">
              <a:spcBef>
                <a:spcPts val="0"/>
              </a:spcBef>
              <a:spcAft>
                <a:spcPts val="0"/>
              </a:spcAft>
              <a:buNone/>
            </a:pPr>
            <a:r>
              <a:rPr lang="en" sz="2400"/>
              <a:t>Improving network connection</a:t>
            </a:r>
          </a:p>
          <a:p>
            <a:pPr indent="-228600" lvl="0" marL="457200" rtl="0">
              <a:spcBef>
                <a:spcPts val="0"/>
              </a:spcBef>
            </a:pPr>
            <a:r>
              <a:rPr lang="en"/>
              <a:t>Anycast routing - served by the node with the lowest latency</a:t>
            </a:r>
          </a:p>
          <a:p>
            <a:pPr indent="-228600" lvl="0" marL="457200" rtl="0">
              <a:spcBef>
                <a:spcPts val="0"/>
              </a:spcBef>
            </a:pPr>
            <a:r>
              <a:rPr lang="en"/>
              <a:t>GGC nodes all around the world</a:t>
            </a:r>
          </a:p>
          <a:p>
            <a:pPr indent="-228600" lvl="0" marL="457200" rtl="0">
              <a:spcBef>
                <a:spcPts val="0"/>
              </a:spcBef>
            </a:pPr>
            <a:r>
              <a:rPr lang="en"/>
              <a:t>Data centers in the Americas, Europe, and Asia</a:t>
            </a:r>
          </a:p>
          <a:p>
            <a:pPr indent="-228600" lvl="0" marL="457200" rtl="0">
              <a:spcBef>
                <a:spcPts val="0"/>
              </a:spcBef>
            </a:pPr>
            <a:r>
              <a:rPr lang="en"/>
              <a:t>Direct peering to major networks</a:t>
            </a:r>
          </a:p>
          <a:p>
            <a:pPr indent="-228600" lvl="0" marL="457200" rtl="0">
              <a:spcBef>
                <a:spcPts val="0"/>
              </a:spcBef>
            </a:pPr>
            <a:r>
              <a:rPr lang="en"/>
              <a:t>Expansive private networks</a:t>
            </a:r>
          </a:p>
          <a:p>
            <a:pPr lvl="0" rtl="0">
              <a:spcBef>
                <a:spcPts val="0"/>
              </a:spcBef>
              <a:buNone/>
            </a:pPr>
            <a:r>
              <a:rPr lang="en"/>
              <a:t>User &gt; GGC node &gt; Data center &gt; User</a:t>
            </a:r>
          </a:p>
          <a:p>
            <a:pPr lv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Step 4C: Serving Results Faster</a:t>
            </a:r>
          </a:p>
        </p:txBody>
      </p:sp>
      <p:sp>
        <p:nvSpPr>
          <p:cNvPr id="149" name="Shape 149"/>
          <p:cNvSpPr txBox="1"/>
          <p:nvPr>
            <p:ph idx="1" type="body"/>
          </p:nvPr>
        </p:nvSpPr>
        <p:spPr>
          <a:xfrm>
            <a:off x="471900" y="1919075"/>
            <a:ext cx="8222100" cy="2710200"/>
          </a:xfrm>
          <a:prstGeom prst="rect">
            <a:avLst/>
          </a:prstGeom>
        </p:spPr>
        <p:txBody>
          <a:bodyPr anchorCtr="0" anchor="t" bIns="91425" lIns="91425" rIns="91425" tIns="91425">
            <a:noAutofit/>
          </a:bodyPr>
          <a:lstStyle/>
          <a:p>
            <a:pPr lvl="0" rtl="0">
              <a:spcBef>
                <a:spcPts val="0"/>
              </a:spcBef>
              <a:spcAft>
                <a:spcPts val="0"/>
              </a:spcAft>
              <a:buNone/>
            </a:pPr>
            <a:r>
              <a:rPr lang="en" sz="2400"/>
              <a:t>Speeding up searches</a:t>
            </a:r>
          </a:p>
          <a:p>
            <a:pPr indent="-228600" lvl="0" marL="457200" rtl="0">
              <a:spcBef>
                <a:spcPts val="0"/>
              </a:spcBef>
            </a:pPr>
            <a:r>
              <a:rPr lang="en"/>
              <a:t>Parallel, distributed processing using multiple replicas</a:t>
            </a:r>
          </a:p>
          <a:p>
            <a:pPr indent="-228600" lvl="0" marL="457200" rtl="0">
              <a:spcBef>
                <a:spcPts val="0"/>
              </a:spcBef>
            </a:pPr>
            <a:r>
              <a:rPr lang="en"/>
              <a:t>Lots of cheap hardware, clustered</a:t>
            </a:r>
          </a:p>
          <a:p>
            <a:pPr indent="-228600" lvl="0" marL="457200" rtl="0">
              <a:spcBef>
                <a:spcPts val="0"/>
              </a:spcBef>
            </a:pPr>
            <a:r>
              <a:rPr lang="en"/>
              <a:t>Load balancing algorithms</a:t>
            </a:r>
          </a:p>
          <a:p>
            <a:pPr indent="-228600" lvl="0" marL="457200" rtl="0">
              <a:spcBef>
                <a:spcPts val="0"/>
              </a:spcBef>
            </a:pPr>
            <a:r>
              <a:rPr lang="en"/>
              <a:t>Memory</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Step 4D: Servings Results Even Faster</a:t>
            </a:r>
          </a:p>
        </p:txBody>
      </p:sp>
      <p:sp>
        <p:nvSpPr>
          <p:cNvPr id="155" name="Shape 155"/>
          <p:cNvSpPr txBox="1"/>
          <p:nvPr>
            <p:ph idx="1" type="body"/>
          </p:nvPr>
        </p:nvSpPr>
        <p:spPr>
          <a:xfrm>
            <a:off x="471900" y="1919075"/>
            <a:ext cx="8355300" cy="2710200"/>
          </a:xfrm>
          <a:prstGeom prst="rect">
            <a:avLst/>
          </a:prstGeom>
        </p:spPr>
        <p:txBody>
          <a:bodyPr anchorCtr="0" anchor="t" bIns="91425" lIns="91425" rIns="91425" tIns="91425">
            <a:noAutofit/>
          </a:bodyPr>
          <a:lstStyle/>
          <a:p>
            <a:pPr lvl="0" rtl="0">
              <a:spcBef>
                <a:spcPts val="0"/>
              </a:spcBef>
              <a:spcAft>
                <a:spcPts val="0"/>
              </a:spcAft>
              <a:buNone/>
            </a:pPr>
            <a:r>
              <a:rPr lang="en" sz="2400"/>
              <a:t>Reducing time-intensive searches</a:t>
            </a:r>
          </a:p>
          <a:p>
            <a:pPr indent="-228600" lvl="0" marL="457200" rtl="0">
              <a:spcBef>
                <a:spcPts val="0"/>
              </a:spcBef>
            </a:pPr>
            <a:r>
              <a:rPr lang="en"/>
              <a:t>Cache common queries</a:t>
            </a:r>
          </a:p>
          <a:p>
            <a:pPr indent="-228600" lvl="0" marL="457200" rtl="0">
              <a:spcBef>
                <a:spcPts val="0"/>
              </a:spcBef>
            </a:pPr>
            <a:r>
              <a:rPr lang="en"/>
              <a:t>Reduce unique requests - punctuation, capitalization, stop words</a:t>
            </a:r>
          </a:p>
          <a:p>
            <a:pPr indent="-228600" lvl="0" marL="457200" rtl="0">
              <a:spcBef>
                <a:spcPts val="0"/>
              </a:spcBef>
            </a:pPr>
            <a:r>
              <a:rPr lang="en"/>
              <a:t>Reduce unique requests - synonyms, spelling, related queries</a:t>
            </a:r>
          </a:p>
          <a:p>
            <a:pPr lvl="0" rtl="0">
              <a:spcBef>
                <a:spcPts val="0"/>
              </a:spcBef>
              <a:spcAft>
                <a:spcPts val="0"/>
              </a:spcAft>
              <a:buNone/>
            </a:pPr>
            <a:r>
              <a:rPr lang="en" sz="2400"/>
              <a:t>Smart rendering</a:t>
            </a:r>
          </a:p>
          <a:p>
            <a:pPr indent="-228600" lvl="0" marL="457200" rtl="0">
              <a:spcBef>
                <a:spcPts val="0"/>
              </a:spcBef>
            </a:pPr>
            <a:r>
              <a:rPr lang="en"/>
              <a:t>Light-weight page design (including ads)</a:t>
            </a:r>
          </a:p>
          <a:p>
            <a:pPr indent="-228600" lvl="0" marL="457200" rtl="0">
              <a:spcBef>
                <a:spcPts val="0"/>
              </a:spcBef>
            </a:pPr>
            <a:r>
              <a:rPr lang="en"/>
              <a:t>Cache common queries in final form</a:t>
            </a:r>
          </a:p>
          <a:p>
            <a:pPr indent="-228600" lvl="0" marL="457200" rtl="0">
              <a:spcBef>
                <a:spcPts val="0"/>
              </a:spcBef>
            </a:pPr>
            <a:r>
              <a:rPr lang="en"/>
              <a:t>Start returning results early</a:t>
            </a:r>
          </a:p>
          <a:p>
            <a:pPr lvl="0" rt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Challenges of Google Search</a:t>
            </a:r>
          </a:p>
        </p:txBody>
      </p:sp>
      <p:sp>
        <p:nvSpPr>
          <p:cNvPr id="161" name="Shape 161"/>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Accuracy: Reporting results that are relevant to the search query</a:t>
            </a:r>
          </a:p>
          <a:p>
            <a:pPr indent="-228600" lvl="0" marL="457200" rtl="0">
              <a:spcBef>
                <a:spcPts val="0"/>
              </a:spcBef>
            </a:pPr>
            <a:r>
              <a:rPr lang="en"/>
              <a:t>Speed: Reporting results in a responsive, convenient time frame</a:t>
            </a:r>
          </a:p>
          <a:p>
            <a:pPr indent="-228600" lvl="0" marL="457200" rtl="0">
              <a:spcBef>
                <a:spcPts val="0"/>
              </a:spcBef>
            </a:pPr>
            <a:r>
              <a:rPr lang="en"/>
              <a:t>Staying Relevant: Billions of searchable websites, growing every day</a:t>
            </a:r>
          </a:p>
          <a:p>
            <a:pPr indent="-228600" lvl="0" marL="457200" rtl="0">
              <a:spcBef>
                <a:spcPts val="0"/>
              </a:spcBef>
            </a:pPr>
            <a:r>
              <a:rPr lang="en"/>
              <a:t>Traffic: Handling 40,000 searches per second</a:t>
            </a:r>
          </a:p>
          <a:p>
            <a:pPr indent="-228600" lvl="0" marL="457200" rtl="0">
              <a:spcBef>
                <a:spcPts val="0"/>
              </a:spcBef>
            </a:pPr>
            <a:r>
              <a:rPr lang="en"/>
              <a:t>Competition: Finding ways to differentiate from competitors</a:t>
            </a:r>
          </a:p>
          <a:p>
            <a:pPr indent="-228600" lvl="0" marL="457200" rtl="0">
              <a:spcBef>
                <a:spcPts val="0"/>
              </a:spcBef>
            </a:pPr>
            <a:r>
              <a:rPr lang="en"/>
              <a:t>Consistency: Running despite hardware failure</a:t>
            </a:r>
          </a:p>
          <a:p>
            <a:pPr lvl="0" rt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460950" y="2065350"/>
            <a:ext cx="8222100" cy="1012800"/>
          </a:xfrm>
          <a:prstGeom prst="rect">
            <a:avLst/>
          </a:prstGeom>
        </p:spPr>
        <p:txBody>
          <a:bodyPr anchorCtr="0" anchor="ctr" bIns="91425" lIns="91425" rIns="91425" tIns="91425">
            <a:noAutofit/>
          </a:bodyPr>
          <a:lstStyle/>
          <a:p>
            <a:pPr lvl="0" rtl="0">
              <a:spcBef>
                <a:spcPts val="0"/>
              </a:spcBef>
              <a:spcAft>
                <a:spcPts val="1000"/>
              </a:spcAft>
              <a:buNone/>
            </a:pPr>
            <a:r>
              <a:rPr lang="en"/>
              <a:t>Using</a:t>
            </a:r>
            <a:r>
              <a:rPr lang="en"/>
              <a:t> Google Search</a:t>
            </a:r>
          </a:p>
          <a:p>
            <a:pPr lvl="0" rtl="0">
              <a:spcBef>
                <a:spcPts val="0"/>
              </a:spcBef>
              <a:buNone/>
            </a:pPr>
            <a:r>
              <a:rPr lang="en" sz="1800"/>
              <a:t>A guide to building better searches</a:t>
            </a:r>
          </a:p>
          <a:p>
            <a:pPr lvl="0" rtl="0">
              <a:spcBef>
                <a:spcPts val="0"/>
              </a:spcBef>
              <a:buNone/>
            </a:pPr>
            <a:r>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226077" y="357800"/>
            <a:ext cx="2808000" cy="953400"/>
          </a:xfrm>
          <a:prstGeom prst="rect">
            <a:avLst/>
          </a:prstGeom>
        </p:spPr>
        <p:txBody>
          <a:bodyPr anchorCtr="0" anchor="b" bIns="91425" lIns="91425" rIns="91425" tIns="91425">
            <a:noAutofit/>
          </a:bodyPr>
          <a:lstStyle/>
          <a:p>
            <a:pPr lvl="0">
              <a:spcBef>
                <a:spcPts val="0"/>
              </a:spcBef>
              <a:buNone/>
            </a:pPr>
            <a:r>
              <a:rPr lang="en"/>
              <a:t>Optimizing </a:t>
            </a:r>
          </a:p>
          <a:p>
            <a:pPr lvl="0" rtl="0">
              <a:spcBef>
                <a:spcPts val="0"/>
              </a:spcBef>
              <a:buNone/>
            </a:pPr>
            <a:r>
              <a:rPr lang="en"/>
              <a:t>search results</a:t>
            </a:r>
          </a:p>
        </p:txBody>
      </p:sp>
      <p:sp>
        <p:nvSpPr>
          <p:cNvPr id="172" name="Shape 172"/>
          <p:cNvSpPr txBox="1"/>
          <p:nvPr>
            <p:ph idx="1" type="body"/>
          </p:nvPr>
        </p:nvSpPr>
        <p:spPr>
          <a:xfrm>
            <a:off x="226075" y="1389600"/>
            <a:ext cx="2808000" cy="3163500"/>
          </a:xfrm>
          <a:prstGeom prst="rect">
            <a:avLst/>
          </a:prstGeom>
        </p:spPr>
        <p:txBody>
          <a:bodyPr anchorCtr="0" anchor="t" bIns="91425" lIns="91425" rIns="91425" tIns="91425">
            <a:noAutofit/>
          </a:bodyPr>
          <a:lstStyle/>
          <a:p>
            <a:pPr indent="-228600" lvl="0" marL="457200" rtl="0">
              <a:spcBef>
                <a:spcPts val="0"/>
              </a:spcBef>
              <a:buChar char="●"/>
            </a:pPr>
            <a:r>
              <a:rPr lang="en"/>
              <a:t>Specify exact phrases</a:t>
            </a:r>
          </a:p>
          <a:p>
            <a:pPr indent="-228600" lvl="1" marL="914400" rtl="0">
              <a:spcBef>
                <a:spcPts val="0"/>
              </a:spcBef>
              <a:buChar char="→"/>
            </a:pPr>
            <a:r>
              <a:rPr lang="en"/>
              <a:t>` “to be or not to be” `</a:t>
            </a:r>
          </a:p>
          <a:p>
            <a:pPr indent="-228600" lvl="0" marL="457200" rtl="0">
              <a:spcBef>
                <a:spcPts val="0"/>
              </a:spcBef>
              <a:buChar char="●"/>
            </a:pPr>
            <a:r>
              <a:rPr lang="en"/>
              <a:t>Specify inexact phrases</a:t>
            </a:r>
          </a:p>
          <a:p>
            <a:pPr indent="-228600" lvl="1" marL="914400" rtl="0">
              <a:spcBef>
                <a:spcPts val="0"/>
              </a:spcBef>
              <a:buChar char="→"/>
            </a:pPr>
            <a:r>
              <a:rPr lang="en"/>
              <a:t>`marathon OR race`</a:t>
            </a:r>
          </a:p>
          <a:p>
            <a:pPr indent="-228600" lvl="1" marL="914400" rtl="0">
              <a:spcBef>
                <a:spcPts val="0"/>
              </a:spcBef>
              <a:buChar char="→"/>
            </a:pPr>
            <a:r>
              <a:rPr lang="en"/>
              <a:t>`fastest * in the world`</a:t>
            </a:r>
          </a:p>
          <a:p>
            <a:pPr indent="-228600" lvl="1" marL="914400" rtl="0">
              <a:spcBef>
                <a:spcPts val="0"/>
              </a:spcBef>
              <a:buChar char="→"/>
            </a:pPr>
            <a:r>
              <a:rPr lang="en"/>
              <a:t>`~dessert`</a:t>
            </a:r>
          </a:p>
          <a:p>
            <a:pPr indent="-228600" lvl="0" marL="457200" rtl="0">
              <a:spcBef>
                <a:spcPts val="0"/>
              </a:spcBef>
              <a:buClr>
                <a:srgbClr val="FFD966"/>
              </a:buClr>
              <a:buChar char="●"/>
            </a:pPr>
            <a:r>
              <a:rPr lang="en">
                <a:solidFill>
                  <a:srgbClr val="FFD966"/>
                </a:solidFill>
              </a:rPr>
              <a:t>Filter unwanted keywords</a:t>
            </a:r>
          </a:p>
          <a:p>
            <a:pPr indent="-228600" lvl="1" marL="914400" rtl="0">
              <a:spcBef>
                <a:spcPts val="0"/>
              </a:spcBef>
              <a:buChar char="→"/>
            </a:pPr>
            <a:r>
              <a:rPr lang="en"/>
              <a:t>`(query) -(unwanted)`</a:t>
            </a:r>
          </a:p>
          <a:p>
            <a:pPr indent="-228600" lvl="0" marL="457200" rtl="0">
              <a:spcBef>
                <a:spcPts val="0"/>
              </a:spcBef>
              <a:buChar char="●"/>
            </a:pPr>
            <a:r>
              <a:rPr lang="en"/>
              <a:t>Search by site</a:t>
            </a:r>
          </a:p>
          <a:p>
            <a:pPr indent="-228600" lvl="1" marL="914400" rtl="0">
              <a:spcBef>
                <a:spcPts val="0"/>
              </a:spcBef>
              <a:buChar char="→"/>
            </a:pPr>
            <a:r>
              <a:rPr lang="en"/>
              <a:t>`site:(domain)`</a:t>
            </a:r>
          </a:p>
          <a:p>
            <a:pPr indent="-228600" lvl="0" marL="457200" rtl="0">
              <a:spcBef>
                <a:spcPts val="0"/>
              </a:spcBef>
              <a:buChar char="●"/>
            </a:pPr>
            <a:r>
              <a:rPr lang="en"/>
              <a:t>Search for sites</a:t>
            </a:r>
          </a:p>
          <a:p>
            <a:pPr indent="-228600" lvl="1" marL="914400" rtl="0">
              <a:spcBef>
                <a:spcPts val="0"/>
              </a:spcBef>
              <a:buChar char="→"/>
            </a:pPr>
            <a:r>
              <a:rPr lang="en"/>
              <a:t>`related:(domain)`</a:t>
            </a:r>
          </a:p>
          <a:p>
            <a:pPr indent="-228600" lvl="1" marL="914400" rtl="0">
              <a:spcBef>
                <a:spcPts val="0"/>
              </a:spcBef>
              <a:buChar char="→"/>
            </a:pPr>
            <a:r>
              <a:rPr lang="en"/>
              <a:t>`related:(webpage)`</a:t>
            </a:r>
          </a:p>
          <a:p>
            <a:pPr indent="-228600" lvl="0" marL="457200" rtl="0">
              <a:spcBef>
                <a:spcPts val="0"/>
              </a:spcBef>
              <a:buClr>
                <a:srgbClr val="FFD966"/>
              </a:buClr>
              <a:buChar char="●"/>
            </a:pPr>
            <a:r>
              <a:rPr lang="en">
                <a:solidFill>
                  <a:srgbClr val="FFD966"/>
                </a:solidFill>
              </a:rPr>
              <a:t>Search by file-type</a:t>
            </a:r>
          </a:p>
          <a:p>
            <a:pPr indent="-228600" lvl="1" marL="914400" rtl="0">
              <a:spcBef>
                <a:spcPts val="0"/>
              </a:spcBef>
              <a:buChar char="→"/>
            </a:pPr>
            <a:r>
              <a:rPr lang="en"/>
              <a:t>`filetype:(type)`</a:t>
            </a:r>
          </a:p>
        </p:txBody>
      </p:sp>
      <p:pic>
        <p:nvPicPr>
          <p:cNvPr descr="Screen Shot 2017-03-26 at 1.20.15 AM.png" id="173" name="Shape 173"/>
          <p:cNvPicPr preferRelativeResize="0"/>
          <p:nvPr/>
        </p:nvPicPr>
        <p:blipFill rotWithShape="1">
          <a:blip r:embed="rId3">
            <a:alphaModFix/>
          </a:blip>
          <a:srcRect b="1322" l="0" r="0" t="0"/>
          <a:stretch/>
        </p:blipFill>
        <p:spPr>
          <a:xfrm>
            <a:off x="3338875" y="112675"/>
            <a:ext cx="5732775" cy="2586625"/>
          </a:xfrm>
          <a:prstGeom prst="rect">
            <a:avLst/>
          </a:prstGeom>
          <a:noFill/>
          <a:ln>
            <a:noFill/>
          </a:ln>
        </p:spPr>
      </p:pic>
      <p:pic>
        <p:nvPicPr>
          <p:cNvPr descr="Screen Shot 2017-03-26 at 1.22.17 AM.png" id="174" name="Shape 174"/>
          <p:cNvPicPr preferRelativeResize="0"/>
          <p:nvPr/>
        </p:nvPicPr>
        <p:blipFill>
          <a:blip r:embed="rId4">
            <a:alphaModFix/>
          </a:blip>
          <a:stretch>
            <a:fillRect/>
          </a:stretch>
        </p:blipFill>
        <p:spPr>
          <a:xfrm>
            <a:off x="3338875" y="2839050"/>
            <a:ext cx="5732774" cy="21341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226077" y="357800"/>
            <a:ext cx="2808000" cy="953400"/>
          </a:xfrm>
          <a:prstGeom prst="rect">
            <a:avLst/>
          </a:prstGeom>
        </p:spPr>
        <p:txBody>
          <a:bodyPr anchorCtr="0" anchor="b" bIns="91425" lIns="91425" rIns="91425" tIns="91425">
            <a:noAutofit/>
          </a:bodyPr>
          <a:lstStyle/>
          <a:p>
            <a:pPr lvl="0">
              <a:spcBef>
                <a:spcPts val="0"/>
              </a:spcBef>
              <a:buNone/>
            </a:pPr>
            <a:r>
              <a:rPr lang="en"/>
              <a:t>Additional Features</a:t>
            </a:r>
          </a:p>
        </p:txBody>
      </p:sp>
      <p:sp>
        <p:nvSpPr>
          <p:cNvPr id="180" name="Shape 180"/>
          <p:cNvSpPr txBox="1"/>
          <p:nvPr>
            <p:ph idx="1" type="body"/>
          </p:nvPr>
        </p:nvSpPr>
        <p:spPr>
          <a:xfrm>
            <a:off x="226075" y="1389600"/>
            <a:ext cx="2808000" cy="3163500"/>
          </a:xfrm>
          <a:prstGeom prst="rect">
            <a:avLst/>
          </a:prstGeom>
        </p:spPr>
        <p:txBody>
          <a:bodyPr anchorCtr="0" anchor="t" bIns="91425" lIns="91425" rIns="91425" tIns="91425">
            <a:noAutofit/>
          </a:bodyPr>
          <a:lstStyle/>
          <a:p>
            <a:pPr indent="-228600" lvl="0" marL="457200" rtl="0">
              <a:spcBef>
                <a:spcPts val="0"/>
              </a:spcBef>
            </a:pPr>
            <a:r>
              <a:rPr lang="en"/>
              <a:t>Images</a:t>
            </a:r>
          </a:p>
          <a:p>
            <a:pPr indent="-228600" lvl="1" marL="914400" rtl="0">
              <a:spcBef>
                <a:spcPts val="0"/>
              </a:spcBef>
              <a:buClr>
                <a:srgbClr val="FFD966"/>
              </a:buClr>
            </a:pPr>
            <a:r>
              <a:rPr lang="en">
                <a:solidFill>
                  <a:srgbClr val="FFD966"/>
                </a:solidFill>
              </a:rPr>
              <a:t>Color, type, size, license</a:t>
            </a:r>
          </a:p>
          <a:p>
            <a:pPr indent="-228600" lvl="1" marL="914400" rtl="0">
              <a:spcBef>
                <a:spcPts val="0"/>
              </a:spcBef>
            </a:pPr>
            <a:r>
              <a:rPr lang="en"/>
              <a:t>Reverse image search</a:t>
            </a:r>
          </a:p>
          <a:p>
            <a:pPr indent="-228600" lvl="1" marL="914400" rtl="0">
              <a:spcBef>
                <a:spcPts val="0"/>
              </a:spcBef>
            </a:pPr>
            <a:r>
              <a:rPr lang="en"/>
              <a:t>Image description</a:t>
            </a:r>
          </a:p>
          <a:p>
            <a:pPr indent="-228600" lvl="0" marL="457200" rtl="0">
              <a:spcBef>
                <a:spcPts val="0"/>
              </a:spcBef>
            </a:pPr>
            <a:r>
              <a:rPr lang="en"/>
              <a:t>Books</a:t>
            </a:r>
          </a:p>
          <a:p>
            <a:pPr indent="-228600" lvl="1" marL="914400" rtl="0">
              <a:spcBef>
                <a:spcPts val="0"/>
              </a:spcBef>
            </a:pPr>
            <a:r>
              <a:rPr lang="en"/>
              <a:t>Read public domain </a:t>
            </a:r>
          </a:p>
          <a:p>
            <a:pPr indent="-228600" lvl="1" marL="914400" rtl="0">
              <a:spcBef>
                <a:spcPts val="0"/>
              </a:spcBef>
            </a:pPr>
            <a:r>
              <a:rPr lang="en"/>
              <a:t>Preview, snippet</a:t>
            </a:r>
          </a:p>
          <a:p>
            <a:pPr indent="-228600" lvl="1" marL="914400">
              <a:spcBef>
                <a:spcPts val="0"/>
              </a:spcBef>
            </a:pPr>
            <a:r>
              <a:rPr lang="en"/>
              <a:t>Find published texts on related subjects</a:t>
            </a:r>
          </a:p>
        </p:txBody>
      </p:sp>
      <p:pic>
        <p:nvPicPr>
          <p:cNvPr descr="Screen Shot 2017-03-26 at 1.33.22 AM.png" id="181" name="Shape 181"/>
          <p:cNvPicPr preferRelativeResize="0"/>
          <p:nvPr/>
        </p:nvPicPr>
        <p:blipFill rotWithShape="1">
          <a:blip r:embed="rId3">
            <a:alphaModFix/>
          </a:blip>
          <a:srcRect b="20413" l="0" r="0" t="0"/>
          <a:stretch/>
        </p:blipFill>
        <p:spPr>
          <a:xfrm>
            <a:off x="3397675" y="65425"/>
            <a:ext cx="5671772" cy="2375525"/>
          </a:xfrm>
          <a:prstGeom prst="rect">
            <a:avLst/>
          </a:prstGeom>
          <a:noFill/>
          <a:ln>
            <a:noFill/>
          </a:ln>
        </p:spPr>
      </p:pic>
      <p:pic>
        <p:nvPicPr>
          <p:cNvPr descr="Screen Shot 2017-03-26 at 1.33.54 AM.png" id="182" name="Shape 182"/>
          <p:cNvPicPr preferRelativeResize="0"/>
          <p:nvPr/>
        </p:nvPicPr>
        <p:blipFill rotWithShape="1">
          <a:blip r:embed="rId4">
            <a:alphaModFix/>
          </a:blip>
          <a:srcRect b="17729" l="0" r="0" t="0"/>
          <a:stretch/>
        </p:blipFill>
        <p:spPr>
          <a:xfrm>
            <a:off x="3397675" y="2440951"/>
            <a:ext cx="5671776" cy="2579149"/>
          </a:xfrm>
          <a:prstGeom prst="rect">
            <a:avLst/>
          </a:prstGeom>
          <a:noFill/>
          <a:ln>
            <a:noFill/>
          </a:ln>
        </p:spPr>
      </p:pic>
      <p:sp>
        <p:nvSpPr>
          <p:cNvPr id="183" name="Shape 183"/>
          <p:cNvSpPr/>
          <p:nvPr/>
        </p:nvSpPr>
        <p:spPr>
          <a:xfrm>
            <a:off x="3304750" y="919375"/>
            <a:ext cx="1689600" cy="1143000"/>
          </a:xfrm>
          <a:prstGeom prst="rect">
            <a:avLst/>
          </a:prstGeom>
          <a:noFill/>
          <a:ln cap="flat" cmpd="sng" w="38100">
            <a:solidFill>
              <a:schemeClr val="accent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Motivation and Background</a:t>
            </a:r>
          </a:p>
        </p:txBody>
      </p:sp>
      <p:sp>
        <p:nvSpPr>
          <p:cNvPr id="74" name="Shape 74"/>
          <p:cNvSpPr txBox="1"/>
          <p:nvPr>
            <p:ph idx="1" type="body"/>
          </p:nvPr>
        </p:nvSpPr>
        <p:spPr>
          <a:xfrm>
            <a:off x="471900" y="1919075"/>
            <a:ext cx="8222100" cy="2710200"/>
          </a:xfrm>
          <a:prstGeom prst="rect">
            <a:avLst/>
          </a:prstGeom>
        </p:spPr>
        <p:txBody>
          <a:bodyPr anchorCtr="0" anchor="t" bIns="91425" lIns="91425" rIns="91425" tIns="91425">
            <a:noAutofit/>
          </a:bodyPr>
          <a:lstStyle/>
          <a:p>
            <a:pPr lvl="0" rtl="0">
              <a:spcBef>
                <a:spcPts val="0"/>
              </a:spcBef>
              <a:spcAft>
                <a:spcPts val="0"/>
              </a:spcAft>
              <a:buNone/>
            </a:pPr>
            <a:r>
              <a:rPr lang="en"/>
              <a:t>Motivation</a:t>
            </a:r>
          </a:p>
          <a:p>
            <a:pPr indent="-228600" lvl="0" marL="457200">
              <a:spcBef>
                <a:spcPts val="0"/>
              </a:spcBef>
            </a:pPr>
            <a:r>
              <a:rPr lang="en"/>
              <a:t>More than </a:t>
            </a:r>
            <a:r>
              <a:rPr b="1" lang="en"/>
              <a:t>3.5 billion</a:t>
            </a:r>
            <a:r>
              <a:rPr lang="en"/>
              <a:t> Google searches occur </a:t>
            </a:r>
            <a:r>
              <a:rPr b="1" lang="en"/>
              <a:t>every day</a:t>
            </a:r>
          </a:p>
          <a:p>
            <a:pPr indent="-228600" lvl="0" marL="457200" rtl="0">
              <a:spcBef>
                <a:spcPts val="0"/>
              </a:spcBef>
            </a:pPr>
            <a:r>
              <a:rPr lang="en"/>
              <a:t>The practice has become so ubiquitous that the word “Googling” has entered standard vocabulary</a:t>
            </a:r>
          </a:p>
          <a:p>
            <a:pPr indent="-228600" lvl="0" marL="457200" rtl="0">
              <a:spcBef>
                <a:spcPts val="0"/>
              </a:spcBef>
            </a:pPr>
            <a:r>
              <a:rPr lang="en"/>
              <a:t>We spend so much time on Google. How can we make the most of it?</a:t>
            </a:r>
          </a:p>
          <a:p>
            <a:pPr lvl="0" rtl="0">
              <a:spcBef>
                <a:spcPts val="0"/>
              </a:spcBef>
              <a:spcAft>
                <a:spcPts val="0"/>
              </a:spcAft>
              <a:buNone/>
            </a:pPr>
            <a:r>
              <a:rPr lang="en"/>
              <a:t>Background</a:t>
            </a:r>
          </a:p>
          <a:p>
            <a:pPr indent="-228600" lvl="0" marL="457200" rtl="0">
              <a:spcBef>
                <a:spcPts val="0"/>
              </a:spcBef>
            </a:pPr>
            <a:r>
              <a:rPr lang="en"/>
              <a:t>When Google first started as a Stanford research project - 1996, 1998</a:t>
            </a:r>
          </a:p>
          <a:p>
            <a:pPr lvl="0" rtl="0">
              <a:spcBef>
                <a:spcPts val="0"/>
              </a:spcBef>
              <a:buNone/>
            </a:pPr>
            <a:r>
              <a:t/>
            </a:r>
            <a:endParaRP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226077" y="357800"/>
            <a:ext cx="2808000" cy="953400"/>
          </a:xfrm>
          <a:prstGeom prst="rect">
            <a:avLst/>
          </a:prstGeom>
        </p:spPr>
        <p:txBody>
          <a:bodyPr anchorCtr="0" anchor="b" bIns="91425" lIns="91425" rIns="91425" tIns="91425">
            <a:noAutofit/>
          </a:bodyPr>
          <a:lstStyle/>
          <a:p>
            <a:pPr lvl="0" rtl="0">
              <a:spcBef>
                <a:spcPts val="0"/>
              </a:spcBef>
              <a:buNone/>
            </a:pPr>
            <a:r>
              <a:rPr lang="en"/>
              <a:t>Additional Features</a:t>
            </a:r>
          </a:p>
        </p:txBody>
      </p:sp>
      <p:sp>
        <p:nvSpPr>
          <p:cNvPr id="189" name="Shape 189"/>
          <p:cNvSpPr txBox="1"/>
          <p:nvPr>
            <p:ph idx="1" type="body"/>
          </p:nvPr>
        </p:nvSpPr>
        <p:spPr>
          <a:xfrm>
            <a:off x="226075" y="1389600"/>
            <a:ext cx="2808000" cy="3163500"/>
          </a:xfrm>
          <a:prstGeom prst="rect">
            <a:avLst/>
          </a:prstGeom>
        </p:spPr>
        <p:txBody>
          <a:bodyPr anchorCtr="0" anchor="t" bIns="91425" lIns="91425" rIns="91425" tIns="91425">
            <a:noAutofit/>
          </a:bodyPr>
          <a:lstStyle/>
          <a:p>
            <a:pPr indent="-228600" lvl="0" marL="457200" rtl="0">
              <a:spcBef>
                <a:spcPts val="0"/>
              </a:spcBef>
            </a:pPr>
            <a:r>
              <a:rPr lang="en"/>
              <a:t>Images</a:t>
            </a:r>
          </a:p>
          <a:p>
            <a:pPr indent="-228600" lvl="1" marL="914400" rtl="0">
              <a:spcBef>
                <a:spcPts val="0"/>
              </a:spcBef>
              <a:buClr>
                <a:srgbClr val="FFFFFF"/>
              </a:buClr>
            </a:pPr>
            <a:r>
              <a:rPr lang="en">
                <a:solidFill>
                  <a:srgbClr val="FFFFFF"/>
                </a:solidFill>
              </a:rPr>
              <a:t>Color, type, size, license</a:t>
            </a:r>
          </a:p>
          <a:p>
            <a:pPr indent="-228600" lvl="1" marL="914400" rtl="0">
              <a:spcBef>
                <a:spcPts val="0"/>
              </a:spcBef>
              <a:buClr>
                <a:srgbClr val="FFD966"/>
              </a:buClr>
            </a:pPr>
            <a:r>
              <a:rPr lang="en">
                <a:solidFill>
                  <a:srgbClr val="FFD966"/>
                </a:solidFill>
              </a:rPr>
              <a:t>Reverse image search</a:t>
            </a:r>
          </a:p>
          <a:p>
            <a:pPr indent="-228600" lvl="1" marL="914400" rtl="0">
              <a:spcBef>
                <a:spcPts val="0"/>
              </a:spcBef>
            </a:pPr>
            <a:r>
              <a:rPr lang="en"/>
              <a:t>Image description</a:t>
            </a:r>
          </a:p>
          <a:p>
            <a:pPr indent="-228600" lvl="0" marL="457200" rtl="0">
              <a:spcBef>
                <a:spcPts val="0"/>
              </a:spcBef>
            </a:pPr>
            <a:r>
              <a:rPr lang="en"/>
              <a:t>Books</a:t>
            </a:r>
          </a:p>
          <a:p>
            <a:pPr indent="-228600" lvl="1" marL="914400" rtl="0">
              <a:spcBef>
                <a:spcPts val="0"/>
              </a:spcBef>
            </a:pPr>
            <a:r>
              <a:rPr lang="en"/>
              <a:t>Read public domain </a:t>
            </a:r>
          </a:p>
          <a:p>
            <a:pPr indent="-228600" lvl="1" marL="914400" rtl="0">
              <a:spcBef>
                <a:spcPts val="0"/>
              </a:spcBef>
            </a:pPr>
            <a:r>
              <a:rPr lang="en"/>
              <a:t>Preview, snippet</a:t>
            </a:r>
          </a:p>
          <a:p>
            <a:pPr indent="-228600" lvl="1" marL="914400" rtl="0">
              <a:spcBef>
                <a:spcPts val="0"/>
              </a:spcBef>
            </a:pPr>
            <a:r>
              <a:rPr lang="en"/>
              <a:t>Find published texts on related subjects</a:t>
            </a:r>
          </a:p>
        </p:txBody>
      </p:sp>
      <p:sp>
        <p:nvSpPr>
          <p:cNvPr id="190" name="Shape 190"/>
          <p:cNvSpPr txBox="1"/>
          <p:nvPr>
            <p:ph idx="1" type="body"/>
          </p:nvPr>
        </p:nvSpPr>
        <p:spPr>
          <a:xfrm>
            <a:off x="3565675" y="357800"/>
            <a:ext cx="5178000" cy="4537200"/>
          </a:xfrm>
          <a:prstGeom prst="rect">
            <a:avLst/>
          </a:prstGeom>
        </p:spPr>
        <p:txBody>
          <a:bodyPr anchorCtr="0" anchor="t" bIns="91425" lIns="91425" rIns="91425" tIns="91425">
            <a:noAutofit/>
          </a:bodyPr>
          <a:lstStyle/>
          <a:p>
            <a:pPr lvl="0">
              <a:spcBef>
                <a:spcPts val="0"/>
              </a:spcBef>
              <a:buNone/>
            </a:pPr>
            <a:r>
              <a:rPr lang="en" sz="2400">
                <a:solidFill>
                  <a:schemeClr val="lt2"/>
                </a:solidFill>
              </a:rPr>
              <a:t>Demo of Reverse Image Search </a:t>
            </a:r>
          </a:p>
          <a:p>
            <a:pPr lvl="0">
              <a:spcBef>
                <a:spcPts val="0"/>
              </a:spcBef>
              <a:buNone/>
            </a:pPr>
            <a:r>
              <a:rPr lang="en" sz="1800">
                <a:solidFill>
                  <a:schemeClr val="lt2"/>
                </a:solidFill>
              </a:rPr>
              <a:t>Image: </a:t>
            </a:r>
            <a:r>
              <a:rPr lang="en" sz="1800" u="sng">
                <a:solidFill>
                  <a:schemeClr val="hlink"/>
                </a:solidFill>
                <a:hlinkClick r:id="rId3"/>
              </a:rPr>
              <a:t>http://www.unc.edu/~jasonyu/hobbit.png</a:t>
            </a:r>
          </a:p>
          <a:p>
            <a:pPr lvl="0">
              <a:spcBef>
                <a:spcPts val="0"/>
              </a:spcBef>
              <a:buNone/>
            </a:pPr>
            <a:r>
              <a:rPr lang="en" sz="1800">
                <a:solidFill>
                  <a:schemeClr val="lt2"/>
                </a:solidFill>
              </a:rPr>
              <a:t>Google Images: </a:t>
            </a:r>
            <a:r>
              <a:rPr lang="en" sz="1800" u="sng">
                <a:solidFill>
                  <a:schemeClr val="hlink"/>
                </a:solidFill>
                <a:hlinkClick r:id="rId4"/>
              </a:rPr>
              <a:t>https://www.google.com/imghp</a:t>
            </a:r>
          </a:p>
          <a:p>
            <a:pPr lvl="0">
              <a:spcBef>
                <a:spcPts val="0"/>
              </a:spcBef>
              <a:buNone/>
            </a:pPr>
            <a:r>
              <a:t/>
            </a:r>
            <a:endParaRPr sz="1800">
              <a:solidFill>
                <a:schemeClr val="lt2"/>
              </a:solidFill>
            </a:endParaRPr>
          </a:p>
          <a:p>
            <a:pPr lvl="0">
              <a:spcBef>
                <a:spcPts val="0"/>
              </a:spcBef>
              <a:buNone/>
            </a:pPr>
            <a:r>
              <a:rPr lang="en" sz="1800">
                <a:solidFill>
                  <a:schemeClr val="lt2"/>
                </a:solidFill>
              </a:rPr>
              <a:t>Notes:</a:t>
            </a:r>
          </a:p>
          <a:p>
            <a:pPr indent="-342900" lvl="0" marL="457200" rtl="0">
              <a:spcBef>
                <a:spcPts val="0"/>
              </a:spcBef>
              <a:buClr>
                <a:schemeClr val="lt2"/>
              </a:buClr>
              <a:buSzPct val="100000"/>
            </a:pPr>
            <a:r>
              <a:rPr lang="en" sz="1800">
                <a:solidFill>
                  <a:schemeClr val="lt2"/>
                </a:solidFill>
              </a:rPr>
              <a:t>Link or Upload</a:t>
            </a:r>
          </a:p>
          <a:p>
            <a:pPr indent="-342900" lvl="0" marL="457200" rtl="0">
              <a:spcBef>
                <a:spcPts val="0"/>
              </a:spcBef>
              <a:buClr>
                <a:schemeClr val="lt2"/>
              </a:buClr>
              <a:buSzPct val="100000"/>
            </a:pPr>
            <a:r>
              <a:rPr lang="en" sz="1800">
                <a:solidFill>
                  <a:schemeClr val="lt2"/>
                </a:solidFill>
              </a:rPr>
              <a:t>Image recognition </a:t>
            </a:r>
          </a:p>
          <a:p>
            <a:pPr indent="-342900" lvl="0" marL="457200" rtl="0">
              <a:spcBef>
                <a:spcPts val="0"/>
              </a:spcBef>
              <a:buClr>
                <a:schemeClr val="lt2"/>
              </a:buClr>
              <a:buSzPct val="100000"/>
            </a:pPr>
            <a:r>
              <a:rPr lang="en" sz="1800">
                <a:solidFill>
                  <a:schemeClr val="lt2"/>
                </a:solidFill>
              </a:rPr>
              <a:t>Page results that include given image</a:t>
            </a:r>
          </a:p>
          <a:p>
            <a:pPr indent="-342900" lvl="0" marL="457200">
              <a:spcBef>
                <a:spcPts val="0"/>
              </a:spcBef>
              <a:buClr>
                <a:schemeClr val="lt2"/>
              </a:buClr>
              <a:buSzPct val="100000"/>
            </a:pPr>
            <a:r>
              <a:rPr lang="en" sz="1800">
                <a:solidFill>
                  <a:schemeClr val="lt2"/>
                </a:solidFill>
              </a:rPr>
              <a:t>Image results of visually similar images</a:t>
            </a:r>
          </a:p>
          <a:p>
            <a:pPr lvl="0">
              <a:spcBef>
                <a:spcPts val="0"/>
              </a:spcBef>
              <a:buNone/>
            </a:pPr>
            <a:r>
              <a:t/>
            </a:r>
            <a:endParaRPr sz="1800">
              <a:solidFill>
                <a:schemeClr val="lt2"/>
              </a:solidFill>
            </a:endParaRPr>
          </a:p>
          <a:p>
            <a:pPr lvl="0">
              <a:spcBef>
                <a:spcPts val="0"/>
              </a:spcBef>
              <a:buNone/>
            </a:pPr>
            <a:r>
              <a:t/>
            </a:r>
            <a:endParaRPr sz="1800">
              <a:solidFill>
                <a:schemeClr val="lt2"/>
              </a:solidFill>
            </a:endParaRPr>
          </a:p>
          <a:p>
            <a:pPr lvl="0">
              <a:spcBef>
                <a:spcPts val="0"/>
              </a:spcBef>
              <a:buNone/>
            </a:pPr>
            <a:r>
              <a:t/>
            </a:r>
            <a:endParaRPr sz="2400">
              <a:solidFill>
                <a:schemeClr val="lt2"/>
              </a:solidFill>
            </a:endParaRPr>
          </a:p>
          <a:p>
            <a:pPr lvl="0" rtl="0">
              <a:spcBef>
                <a:spcPts val="0"/>
              </a:spcBef>
              <a:buNone/>
            </a:pPr>
            <a:r>
              <a:t/>
            </a:r>
            <a:endParaRPr sz="2400">
              <a:solidFill>
                <a:schemeClr val="l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226077" y="357800"/>
            <a:ext cx="2808000" cy="953400"/>
          </a:xfrm>
          <a:prstGeom prst="rect">
            <a:avLst/>
          </a:prstGeom>
        </p:spPr>
        <p:txBody>
          <a:bodyPr anchorCtr="0" anchor="b" bIns="91425" lIns="91425" rIns="91425" tIns="91425">
            <a:noAutofit/>
          </a:bodyPr>
          <a:lstStyle/>
          <a:p>
            <a:pPr lvl="0" rtl="0">
              <a:spcBef>
                <a:spcPts val="0"/>
              </a:spcBef>
              <a:buNone/>
            </a:pPr>
            <a:r>
              <a:rPr lang="en"/>
              <a:t>Additional Features</a:t>
            </a:r>
          </a:p>
        </p:txBody>
      </p:sp>
      <p:sp>
        <p:nvSpPr>
          <p:cNvPr id="196" name="Shape 196"/>
          <p:cNvSpPr txBox="1"/>
          <p:nvPr>
            <p:ph idx="1" type="body"/>
          </p:nvPr>
        </p:nvSpPr>
        <p:spPr>
          <a:xfrm>
            <a:off x="226075" y="1389600"/>
            <a:ext cx="2808000" cy="3163500"/>
          </a:xfrm>
          <a:prstGeom prst="rect">
            <a:avLst/>
          </a:prstGeom>
        </p:spPr>
        <p:txBody>
          <a:bodyPr anchorCtr="0" anchor="t" bIns="91425" lIns="91425" rIns="91425" tIns="91425">
            <a:noAutofit/>
          </a:bodyPr>
          <a:lstStyle/>
          <a:p>
            <a:pPr indent="-228600" lvl="0" marL="457200" rtl="0">
              <a:spcBef>
                <a:spcPts val="0"/>
              </a:spcBef>
            </a:pPr>
            <a:r>
              <a:rPr lang="en"/>
              <a:t>Images</a:t>
            </a:r>
          </a:p>
          <a:p>
            <a:pPr indent="-228600" lvl="1" marL="914400" rtl="0">
              <a:spcBef>
                <a:spcPts val="0"/>
              </a:spcBef>
            </a:pPr>
            <a:r>
              <a:rPr lang="en"/>
              <a:t>Color, type, size, license</a:t>
            </a:r>
          </a:p>
          <a:p>
            <a:pPr indent="-228600" lvl="1" marL="914400" rtl="0">
              <a:spcBef>
                <a:spcPts val="0"/>
              </a:spcBef>
            </a:pPr>
            <a:r>
              <a:rPr lang="en"/>
              <a:t>Reverse image search</a:t>
            </a:r>
          </a:p>
          <a:p>
            <a:pPr indent="-228600" lvl="1" marL="914400" rtl="0">
              <a:spcBef>
                <a:spcPts val="0"/>
              </a:spcBef>
            </a:pPr>
            <a:r>
              <a:rPr lang="en"/>
              <a:t>Image description</a:t>
            </a:r>
          </a:p>
          <a:p>
            <a:pPr indent="-228600" lvl="0" marL="457200" rtl="0">
              <a:spcBef>
                <a:spcPts val="0"/>
              </a:spcBef>
            </a:pPr>
            <a:r>
              <a:rPr lang="en"/>
              <a:t>Books</a:t>
            </a:r>
          </a:p>
          <a:p>
            <a:pPr indent="-228600" lvl="1" marL="914400" rtl="0">
              <a:spcBef>
                <a:spcPts val="0"/>
              </a:spcBef>
            </a:pPr>
            <a:r>
              <a:rPr lang="en"/>
              <a:t>Read public domain </a:t>
            </a:r>
          </a:p>
          <a:p>
            <a:pPr indent="-228600" lvl="1" marL="914400" rtl="0">
              <a:spcBef>
                <a:spcPts val="0"/>
              </a:spcBef>
            </a:pPr>
            <a:r>
              <a:rPr lang="en"/>
              <a:t>Preview, snippet</a:t>
            </a:r>
          </a:p>
          <a:p>
            <a:pPr indent="-228600" lvl="1" marL="914400" rtl="0">
              <a:spcBef>
                <a:spcPts val="0"/>
              </a:spcBef>
              <a:buClr>
                <a:srgbClr val="FFD966"/>
              </a:buClr>
            </a:pPr>
            <a:r>
              <a:rPr lang="en">
                <a:solidFill>
                  <a:srgbClr val="FFD966"/>
                </a:solidFill>
              </a:rPr>
              <a:t>Find published texts on related subjects</a:t>
            </a:r>
          </a:p>
        </p:txBody>
      </p:sp>
      <p:pic>
        <p:nvPicPr>
          <p:cNvPr descr="Screen Shot 2017-03-26 at 1.31.41 AM.png" id="197" name="Shape 197"/>
          <p:cNvPicPr preferRelativeResize="0"/>
          <p:nvPr/>
        </p:nvPicPr>
        <p:blipFill rotWithShape="1">
          <a:blip r:embed="rId3">
            <a:alphaModFix/>
          </a:blip>
          <a:srcRect b="6699" l="0" r="0" t="0"/>
          <a:stretch/>
        </p:blipFill>
        <p:spPr>
          <a:xfrm>
            <a:off x="3335550" y="62125"/>
            <a:ext cx="5729200" cy="50192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226075" y="357800"/>
            <a:ext cx="2808000" cy="953400"/>
          </a:xfrm>
          <a:prstGeom prst="rect">
            <a:avLst/>
          </a:prstGeom>
        </p:spPr>
        <p:txBody>
          <a:bodyPr anchorCtr="0" anchor="b" bIns="91425" lIns="91425" rIns="91425" tIns="91425">
            <a:noAutofit/>
          </a:bodyPr>
          <a:lstStyle/>
          <a:p>
            <a:pPr lvl="0">
              <a:spcBef>
                <a:spcPts val="0"/>
              </a:spcBef>
              <a:buNone/>
            </a:pPr>
            <a:r>
              <a:rPr lang="en"/>
              <a:t>Even More Features</a:t>
            </a:r>
          </a:p>
        </p:txBody>
      </p:sp>
      <p:sp>
        <p:nvSpPr>
          <p:cNvPr id="203" name="Shape 203"/>
          <p:cNvSpPr txBox="1"/>
          <p:nvPr>
            <p:ph idx="1" type="body"/>
          </p:nvPr>
        </p:nvSpPr>
        <p:spPr>
          <a:xfrm>
            <a:off x="226075" y="1389600"/>
            <a:ext cx="2808000" cy="3163500"/>
          </a:xfrm>
          <a:prstGeom prst="rect">
            <a:avLst/>
          </a:prstGeom>
        </p:spPr>
        <p:txBody>
          <a:bodyPr anchorCtr="0" anchor="t" bIns="91425" lIns="91425" rIns="91425" tIns="91425">
            <a:noAutofit/>
          </a:bodyPr>
          <a:lstStyle/>
          <a:p>
            <a:pPr indent="-228600" lvl="0" marL="457200" rtl="0">
              <a:spcBef>
                <a:spcPts val="0"/>
              </a:spcBef>
              <a:buClr>
                <a:srgbClr val="FFD966"/>
              </a:buClr>
            </a:pPr>
            <a:r>
              <a:rPr lang="en">
                <a:solidFill>
                  <a:srgbClr val="FFD966"/>
                </a:solidFill>
              </a:rPr>
              <a:t>Earthquakes</a:t>
            </a:r>
          </a:p>
          <a:p>
            <a:pPr indent="-228600" lvl="0" marL="457200" rtl="0">
              <a:spcBef>
                <a:spcPts val="0"/>
              </a:spcBef>
            </a:pPr>
            <a:r>
              <a:rPr lang="en"/>
              <a:t>Time</a:t>
            </a:r>
          </a:p>
          <a:p>
            <a:pPr indent="-228600" lvl="1" marL="914400" rtl="0">
              <a:spcBef>
                <a:spcPts val="0"/>
              </a:spcBef>
            </a:pPr>
            <a:r>
              <a:rPr lang="en"/>
              <a:t>World</a:t>
            </a:r>
          </a:p>
          <a:p>
            <a:pPr indent="-228600" lvl="1" marL="914400" rtl="0">
              <a:spcBef>
                <a:spcPts val="0"/>
              </a:spcBef>
            </a:pPr>
            <a:r>
              <a:rPr lang="en"/>
              <a:t>Sunrise, sunset</a:t>
            </a:r>
          </a:p>
          <a:p>
            <a:pPr indent="-304800" lvl="0" marL="457200" marR="0" rtl="0" algn="l">
              <a:lnSpc>
                <a:spcPct val="115000"/>
              </a:lnSpc>
              <a:spcBef>
                <a:spcPts val="0"/>
              </a:spcBef>
              <a:spcAft>
                <a:spcPts val="1600"/>
              </a:spcAft>
              <a:buClr>
                <a:schemeClr val="lt1"/>
              </a:buClr>
              <a:buSzPct val="100000"/>
              <a:buFont typeface="Roboto"/>
            </a:pPr>
            <a:r>
              <a:rPr lang="en"/>
              <a:t>Movie times</a:t>
            </a:r>
          </a:p>
          <a:p>
            <a:pPr indent="-228600" lvl="0" marL="457200" marR="0" rtl="0" algn="l">
              <a:lnSpc>
                <a:spcPct val="115000"/>
              </a:lnSpc>
              <a:spcBef>
                <a:spcPts val="0"/>
              </a:spcBef>
              <a:spcAft>
                <a:spcPts val="1600"/>
              </a:spcAft>
              <a:buClr>
                <a:srgbClr val="FFD966"/>
              </a:buClr>
            </a:pPr>
            <a:r>
              <a:rPr lang="en">
                <a:solidFill>
                  <a:srgbClr val="FFD966"/>
                </a:solidFill>
              </a:rPr>
              <a:t>Demographic information</a:t>
            </a:r>
          </a:p>
          <a:p>
            <a:pPr indent="-228600" lvl="0" marL="457200" marR="0" rtl="0" algn="l">
              <a:lnSpc>
                <a:spcPct val="115000"/>
              </a:lnSpc>
              <a:spcBef>
                <a:spcPts val="0"/>
              </a:spcBef>
              <a:spcAft>
                <a:spcPts val="1600"/>
              </a:spcAft>
            </a:pPr>
            <a:r>
              <a:rPr lang="en"/>
              <a:t>Medical information</a:t>
            </a:r>
          </a:p>
          <a:p>
            <a:pPr indent="-228600" lvl="1" marL="914400" marR="0" rtl="0" algn="l">
              <a:lnSpc>
                <a:spcPct val="115000"/>
              </a:lnSpc>
              <a:spcBef>
                <a:spcPts val="0"/>
              </a:spcBef>
              <a:spcAft>
                <a:spcPts val="1600"/>
              </a:spcAft>
            </a:pPr>
            <a:r>
              <a:rPr lang="en"/>
              <a:t>Symptoms</a:t>
            </a:r>
          </a:p>
          <a:p>
            <a:pPr indent="-228600" lvl="1" marL="914400" marR="0" rtl="0" algn="l">
              <a:lnSpc>
                <a:spcPct val="115000"/>
              </a:lnSpc>
              <a:spcBef>
                <a:spcPts val="0"/>
              </a:spcBef>
              <a:spcAft>
                <a:spcPts val="1600"/>
              </a:spcAft>
            </a:pPr>
            <a:r>
              <a:rPr lang="en"/>
              <a:t>Treatments</a:t>
            </a:r>
          </a:p>
          <a:p>
            <a:pPr indent="-228600" lvl="1" marL="914400" marR="0" rtl="0" algn="l">
              <a:lnSpc>
                <a:spcPct val="115000"/>
              </a:lnSpc>
              <a:spcBef>
                <a:spcPts val="0"/>
              </a:spcBef>
              <a:spcAft>
                <a:spcPts val="1600"/>
              </a:spcAft>
            </a:pPr>
            <a:r>
              <a:rPr lang="en"/>
              <a:t>Drug information</a:t>
            </a:r>
          </a:p>
          <a:p>
            <a:pPr indent="-228600" lvl="0" marL="457200" rtl="0">
              <a:spcBef>
                <a:spcPts val="0"/>
              </a:spcBef>
              <a:buClr>
                <a:srgbClr val="FFD966"/>
              </a:buClr>
            </a:pPr>
            <a:r>
              <a:rPr lang="en">
                <a:solidFill>
                  <a:srgbClr val="FFD966"/>
                </a:solidFill>
              </a:rPr>
              <a:t>Knowledge Graph</a:t>
            </a:r>
          </a:p>
          <a:p>
            <a:pPr indent="-228600" lvl="1" marL="914400" rtl="0">
              <a:spcBef>
                <a:spcPts val="0"/>
              </a:spcBef>
            </a:pPr>
            <a:r>
              <a:rPr lang="en"/>
              <a:t>History</a:t>
            </a:r>
          </a:p>
          <a:p>
            <a:pPr indent="-228600" lvl="1" marL="914400" rtl="0">
              <a:spcBef>
                <a:spcPts val="0"/>
              </a:spcBef>
            </a:pPr>
            <a:r>
              <a:rPr lang="en"/>
              <a:t>Scientific information</a:t>
            </a:r>
          </a:p>
          <a:p>
            <a:pPr lvl="0">
              <a:spcBef>
                <a:spcPts val="0"/>
              </a:spcBef>
              <a:buNone/>
            </a:pPr>
            <a:r>
              <a:t/>
            </a:r>
            <a:endParaRPr/>
          </a:p>
        </p:txBody>
      </p:sp>
      <p:pic>
        <p:nvPicPr>
          <p:cNvPr descr="Screen Shot 2017-03-26 at 2.05.02 AM.png" id="204" name="Shape 204"/>
          <p:cNvPicPr preferRelativeResize="0"/>
          <p:nvPr/>
        </p:nvPicPr>
        <p:blipFill rotWithShape="1">
          <a:blip r:embed="rId3">
            <a:alphaModFix/>
          </a:blip>
          <a:srcRect b="9395" l="0" r="0" t="0"/>
          <a:stretch/>
        </p:blipFill>
        <p:spPr>
          <a:xfrm>
            <a:off x="3338875" y="2057400"/>
            <a:ext cx="5743000" cy="3069523"/>
          </a:xfrm>
          <a:prstGeom prst="rect">
            <a:avLst/>
          </a:prstGeom>
          <a:noFill/>
          <a:ln>
            <a:noFill/>
          </a:ln>
        </p:spPr>
      </p:pic>
      <p:pic>
        <p:nvPicPr>
          <p:cNvPr descr="Screen Shot 2017-03-26 at 2.08.42 AM.png" id="205" name="Shape 205"/>
          <p:cNvPicPr preferRelativeResize="0"/>
          <p:nvPr/>
        </p:nvPicPr>
        <p:blipFill rotWithShape="1">
          <a:blip r:embed="rId4">
            <a:alphaModFix/>
          </a:blip>
          <a:srcRect b="21887" l="0" r="0" t="0"/>
          <a:stretch/>
        </p:blipFill>
        <p:spPr>
          <a:xfrm>
            <a:off x="3338875" y="74550"/>
            <a:ext cx="4198054" cy="1982850"/>
          </a:xfrm>
          <a:prstGeom prst="rect">
            <a:avLst/>
          </a:prstGeom>
          <a:noFill/>
          <a:ln>
            <a:noFill/>
          </a:ln>
        </p:spPr>
      </p:pic>
      <p:sp>
        <p:nvSpPr>
          <p:cNvPr id="206" name="Shape 206"/>
          <p:cNvSpPr/>
          <p:nvPr/>
        </p:nvSpPr>
        <p:spPr>
          <a:xfrm>
            <a:off x="8162500" y="1876000"/>
            <a:ext cx="844800" cy="5094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226077" y="357800"/>
            <a:ext cx="2808000" cy="953400"/>
          </a:xfrm>
          <a:prstGeom prst="rect">
            <a:avLst/>
          </a:prstGeom>
        </p:spPr>
        <p:txBody>
          <a:bodyPr anchorCtr="0" anchor="b" bIns="91425" lIns="91425" rIns="91425" tIns="91425">
            <a:noAutofit/>
          </a:bodyPr>
          <a:lstStyle/>
          <a:p>
            <a:pPr lvl="0">
              <a:spcBef>
                <a:spcPts val="0"/>
              </a:spcBef>
              <a:buNone/>
            </a:pPr>
            <a:r>
              <a:rPr lang="en"/>
              <a:t>Google can be your</a:t>
            </a:r>
          </a:p>
          <a:p>
            <a:pPr lvl="0">
              <a:spcBef>
                <a:spcPts val="0"/>
              </a:spcBef>
              <a:buNone/>
            </a:pPr>
            <a:r>
              <a:rPr lang="en"/>
              <a:t>Personal Assistant</a:t>
            </a:r>
          </a:p>
        </p:txBody>
      </p:sp>
      <p:sp>
        <p:nvSpPr>
          <p:cNvPr id="212" name="Shape 212"/>
          <p:cNvSpPr txBox="1"/>
          <p:nvPr>
            <p:ph idx="1" type="body"/>
          </p:nvPr>
        </p:nvSpPr>
        <p:spPr>
          <a:xfrm>
            <a:off x="226075" y="1389600"/>
            <a:ext cx="2808000" cy="3163500"/>
          </a:xfrm>
          <a:prstGeom prst="rect">
            <a:avLst/>
          </a:prstGeom>
        </p:spPr>
        <p:txBody>
          <a:bodyPr anchorCtr="0" anchor="t" bIns="91425" lIns="91425" rIns="91425" tIns="91425">
            <a:noAutofit/>
          </a:bodyPr>
          <a:lstStyle/>
          <a:p>
            <a:pPr indent="-228600" lvl="0" marL="457200" rtl="0">
              <a:spcBef>
                <a:spcPts val="0"/>
              </a:spcBef>
            </a:pPr>
            <a:r>
              <a:rPr lang="en"/>
              <a:t>Words</a:t>
            </a:r>
          </a:p>
          <a:p>
            <a:pPr indent="-228600" lvl="1" marL="914400" rtl="0">
              <a:spcBef>
                <a:spcPts val="0"/>
              </a:spcBef>
            </a:pPr>
            <a:r>
              <a:rPr lang="en"/>
              <a:t>Definitions, synonyms</a:t>
            </a:r>
          </a:p>
          <a:p>
            <a:pPr indent="-228600" lvl="1" marL="914400" rtl="0">
              <a:spcBef>
                <a:spcPts val="0"/>
              </a:spcBef>
            </a:pPr>
            <a:r>
              <a:rPr lang="en"/>
              <a:t>Etymology, usage history</a:t>
            </a:r>
          </a:p>
          <a:p>
            <a:pPr indent="-228600" lvl="1" marL="914400" rtl="0">
              <a:spcBef>
                <a:spcPts val="0"/>
              </a:spcBef>
            </a:pPr>
            <a:r>
              <a:rPr lang="en"/>
              <a:t>Translation</a:t>
            </a:r>
          </a:p>
          <a:p>
            <a:pPr indent="-304800" lvl="0" marL="457200" marR="0" rtl="0" algn="l">
              <a:lnSpc>
                <a:spcPct val="115000"/>
              </a:lnSpc>
              <a:spcBef>
                <a:spcPts val="0"/>
              </a:spcBef>
              <a:spcAft>
                <a:spcPts val="1600"/>
              </a:spcAft>
              <a:buClr>
                <a:schemeClr val="lt1"/>
              </a:buClr>
              <a:buSzPct val="100000"/>
              <a:buFont typeface="Roboto"/>
            </a:pPr>
            <a:r>
              <a:rPr lang="en"/>
              <a:t>Calculator</a:t>
            </a:r>
          </a:p>
          <a:p>
            <a:pPr indent="-228600" lvl="1" marL="914400" rtl="0">
              <a:spcBef>
                <a:spcPts val="0"/>
              </a:spcBef>
            </a:pPr>
            <a:r>
              <a:rPr lang="en"/>
              <a:t>Graphing functions</a:t>
            </a:r>
          </a:p>
          <a:p>
            <a:pPr indent="-228600" lvl="1" marL="914400" rtl="0">
              <a:spcBef>
                <a:spcPts val="0"/>
              </a:spcBef>
            </a:pPr>
            <a:r>
              <a:rPr lang="en"/>
              <a:t>Known constants</a:t>
            </a:r>
          </a:p>
          <a:p>
            <a:pPr indent="-228600" lvl="1" marL="914400" rtl="0">
              <a:spcBef>
                <a:spcPts val="0"/>
              </a:spcBef>
            </a:pPr>
            <a:r>
              <a:rPr lang="en"/>
              <a:t>Unit conversion</a:t>
            </a:r>
          </a:p>
          <a:p>
            <a:pPr indent="-228600" lvl="1" marL="914400" rtl="0">
              <a:spcBef>
                <a:spcPts val="0"/>
              </a:spcBef>
              <a:buClr>
                <a:srgbClr val="FFE599"/>
              </a:buClr>
            </a:pPr>
            <a:r>
              <a:rPr lang="en">
                <a:solidFill>
                  <a:srgbClr val="FFE599"/>
                </a:solidFill>
              </a:rPr>
              <a:t>Geometry problems</a:t>
            </a:r>
          </a:p>
          <a:p>
            <a:pPr indent="-228600" lvl="0" marL="457200" rtl="0">
              <a:spcBef>
                <a:spcPts val="0"/>
              </a:spcBef>
            </a:pPr>
            <a:r>
              <a:rPr lang="en"/>
              <a:t>Travel</a:t>
            </a:r>
          </a:p>
          <a:p>
            <a:pPr indent="-228600" lvl="1" marL="914400" rtl="0">
              <a:spcBef>
                <a:spcPts val="0"/>
              </a:spcBef>
            </a:pPr>
            <a:r>
              <a:rPr lang="en"/>
              <a:t>Hotels and flights</a:t>
            </a:r>
          </a:p>
          <a:p>
            <a:pPr indent="-228600" lvl="1" marL="914400" rtl="0">
              <a:spcBef>
                <a:spcPts val="0"/>
              </a:spcBef>
            </a:pPr>
            <a:r>
              <a:rPr lang="en"/>
              <a:t>Food and attractions</a:t>
            </a:r>
          </a:p>
          <a:p>
            <a:pPr indent="-304800" lvl="0" marL="457200" marR="0" rtl="0" algn="l">
              <a:lnSpc>
                <a:spcPct val="115000"/>
              </a:lnSpc>
              <a:spcBef>
                <a:spcPts val="0"/>
              </a:spcBef>
              <a:spcAft>
                <a:spcPts val="1600"/>
              </a:spcAft>
              <a:buClr>
                <a:schemeClr val="lt1"/>
              </a:buClr>
              <a:buSzPct val="100000"/>
              <a:buFont typeface="Roboto"/>
            </a:pPr>
            <a:r>
              <a:rPr lang="en"/>
              <a:t>Weather</a:t>
            </a:r>
          </a:p>
          <a:p>
            <a:pPr indent="-228600" lvl="0" marL="457200" rtl="0">
              <a:spcBef>
                <a:spcPts val="0"/>
              </a:spcBef>
            </a:pPr>
            <a:r>
              <a:rPr lang="en"/>
              <a:t>Time</a:t>
            </a:r>
          </a:p>
          <a:p>
            <a:pPr indent="-228600" lvl="0" marL="457200" rtl="0">
              <a:spcBef>
                <a:spcPts val="0"/>
              </a:spcBef>
            </a:pPr>
            <a:r>
              <a:rPr lang="en"/>
              <a:t>Stocks, Currency</a:t>
            </a:r>
          </a:p>
          <a:p>
            <a:pPr indent="-228600" lvl="0" marL="457200" rtl="0">
              <a:spcBef>
                <a:spcPts val="0"/>
              </a:spcBef>
            </a:pPr>
            <a:r>
              <a:rPr lang="en"/>
              <a:t>Sports - realtime scores, stats</a:t>
            </a:r>
          </a:p>
        </p:txBody>
      </p:sp>
      <p:pic>
        <p:nvPicPr>
          <p:cNvPr descr="Screen Shot 2017-03-23 at 11.45.33 AM.png" id="213" name="Shape 213"/>
          <p:cNvPicPr preferRelativeResize="0"/>
          <p:nvPr/>
        </p:nvPicPr>
        <p:blipFill>
          <a:blip r:embed="rId3">
            <a:alphaModFix/>
          </a:blip>
          <a:stretch>
            <a:fillRect/>
          </a:stretch>
        </p:blipFill>
        <p:spPr>
          <a:xfrm>
            <a:off x="3353875" y="152400"/>
            <a:ext cx="5706324" cy="47686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Tips for Composing Good Queries</a:t>
            </a:r>
          </a:p>
        </p:txBody>
      </p:sp>
      <p:sp>
        <p:nvSpPr>
          <p:cNvPr id="219" name="Shape 219"/>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Ignore stop words, punctuation, capitalization, spelling</a:t>
            </a:r>
          </a:p>
          <a:p>
            <a:pPr indent="-228600" lvl="0" marL="457200" rtl="0">
              <a:spcBef>
                <a:spcPts val="0"/>
              </a:spcBef>
            </a:pPr>
            <a:r>
              <a:rPr lang="en"/>
              <a:t>Use keywords that are unique to your topic of interest</a:t>
            </a:r>
          </a:p>
          <a:p>
            <a:pPr indent="-228600" lvl="0" marL="457200" rtl="0">
              <a:spcBef>
                <a:spcPts val="0"/>
              </a:spcBef>
            </a:pPr>
            <a:r>
              <a:rPr lang="en"/>
              <a:t>Use filtering techniques to remove irrelevant results</a:t>
            </a:r>
          </a:p>
          <a:p>
            <a:pPr indent="-228600" lvl="0" marL="457200" rtl="0">
              <a:spcBef>
                <a:spcPts val="0"/>
              </a:spcBef>
            </a:pPr>
            <a:r>
              <a:rPr lang="en"/>
              <a:t>Search organically</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Key Sources</a:t>
            </a:r>
          </a:p>
        </p:txBody>
      </p:sp>
      <p:sp>
        <p:nvSpPr>
          <p:cNvPr id="225" name="Shape 225"/>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317500" lvl="0" marL="457200" rtl="0">
              <a:spcBef>
                <a:spcPts val="0"/>
              </a:spcBef>
              <a:buSzPct val="100000"/>
            </a:pPr>
            <a:r>
              <a:rPr b="1" lang="en" sz="1400"/>
              <a:t>Google’s own explanation of how Google Search works</a:t>
            </a:r>
            <a:r>
              <a:rPr lang="en" sz="1400"/>
              <a:t> </a:t>
            </a:r>
            <a:r>
              <a:rPr lang="en" sz="1400" u="sng">
                <a:solidFill>
                  <a:schemeClr val="hlink"/>
                </a:solidFill>
                <a:hlinkClick r:id="rId3"/>
              </a:rPr>
              <a:t>https://www.google.com/insidesearch/howsearchworks/thestory/</a:t>
            </a:r>
          </a:p>
          <a:p>
            <a:pPr indent="-317500" lvl="0" marL="457200" rtl="0">
              <a:spcBef>
                <a:spcPts val="0"/>
              </a:spcBef>
              <a:buSzPct val="100000"/>
            </a:pPr>
            <a:r>
              <a:rPr lang="en" sz="1400"/>
              <a:t>Google’s own explanation of Google’s networks </a:t>
            </a:r>
            <a:r>
              <a:rPr lang="en" sz="1400" u="sng">
                <a:solidFill>
                  <a:schemeClr val="accent5"/>
                </a:solidFill>
                <a:hlinkClick r:id="rId4"/>
              </a:rPr>
              <a:t>https://peering.google.com/#/</a:t>
            </a:r>
          </a:p>
          <a:p>
            <a:pPr indent="-317500" lvl="0" marL="457200" rtl="0">
              <a:spcBef>
                <a:spcPts val="0"/>
              </a:spcBef>
              <a:buSzPct val="100000"/>
            </a:pPr>
            <a:r>
              <a:rPr lang="en" sz="1400"/>
              <a:t>2008 Blog post synthesizing known information about Google architecture </a:t>
            </a:r>
            <a:r>
              <a:rPr lang="en" sz="1400" u="sng">
                <a:solidFill>
                  <a:schemeClr val="hlink"/>
                </a:solidFill>
                <a:hlinkClick r:id="rId5"/>
              </a:rPr>
              <a:t>http://highscalability.com/google-architecture</a:t>
            </a:r>
          </a:p>
          <a:p>
            <a:pPr indent="-317500" lvl="0" marL="457200" rtl="0">
              <a:spcBef>
                <a:spcPts val="0"/>
              </a:spcBef>
              <a:buSzPct val="100000"/>
            </a:pPr>
            <a:r>
              <a:rPr lang="en" sz="1400"/>
              <a:t>StackOverflow general explanation of how Google can be so fast </a:t>
            </a:r>
            <a:r>
              <a:rPr lang="en" sz="1400" u="sng">
                <a:solidFill>
                  <a:schemeClr val="hlink"/>
                </a:solidFill>
                <a:hlinkClick r:id="rId6"/>
              </a:rPr>
              <a:t>http://stackoverflow.com/questions/132359/how-can-google-be-so-fast</a:t>
            </a:r>
          </a:p>
          <a:p>
            <a:pPr indent="-317500" lvl="0" marL="457200" rtl="0">
              <a:spcBef>
                <a:spcPts val="0"/>
              </a:spcBef>
              <a:buSzPct val="100000"/>
            </a:pPr>
            <a:r>
              <a:rPr lang="en" sz="1400"/>
              <a:t>Google Support post on refining search queries and filtering results </a:t>
            </a:r>
            <a:r>
              <a:rPr lang="en" sz="1400" u="sng">
                <a:solidFill>
                  <a:schemeClr val="hlink"/>
                </a:solidFill>
                <a:hlinkClick r:id="rId7"/>
              </a:rPr>
              <a:t>https://support.google.com/websearch/answer/2466433?hl=en</a:t>
            </a:r>
          </a:p>
          <a:p>
            <a:pPr indent="-317500" lvl="0" marL="457200" rtl="0">
              <a:spcBef>
                <a:spcPts val="0"/>
              </a:spcBef>
              <a:buSzPct val="100000"/>
            </a:pPr>
            <a:r>
              <a:rPr lang="en" sz="1400"/>
              <a:t>Wikipedia article describing implementation of a search engine index </a:t>
            </a:r>
            <a:r>
              <a:rPr lang="en" sz="1400" u="sng">
                <a:solidFill>
                  <a:schemeClr val="hlink"/>
                </a:solidFill>
                <a:hlinkClick r:id="rId8"/>
              </a:rPr>
              <a:t>https://en.wikipedia.org/wiki/Search_engine_indexing</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What is a Search Engine?</a:t>
            </a:r>
          </a:p>
        </p:txBody>
      </p:sp>
      <p:sp>
        <p:nvSpPr>
          <p:cNvPr id="80" name="Shape 80"/>
          <p:cNvSpPr txBox="1"/>
          <p:nvPr>
            <p:ph idx="1" type="body"/>
          </p:nvPr>
        </p:nvSpPr>
        <p:spPr>
          <a:xfrm>
            <a:off x="471900" y="4318775"/>
            <a:ext cx="8222100" cy="767700"/>
          </a:xfrm>
          <a:prstGeom prst="rect">
            <a:avLst/>
          </a:prstGeom>
        </p:spPr>
        <p:txBody>
          <a:bodyPr anchorCtr="0" anchor="t" bIns="91425" lIns="91425" rIns="91425" tIns="91425">
            <a:noAutofit/>
          </a:bodyPr>
          <a:lstStyle/>
          <a:p>
            <a:pPr lvl="0">
              <a:spcBef>
                <a:spcPts val="0"/>
              </a:spcBef>
              <a:buNone/>
            </a:pPr>
            <a:r>
              <a:t/>
            </a:r>
            <a:endParaRPr/>
          </a:p>
        </p:txBody>
      </p:sp>
      <p:pic>
        <p:nvPicPr>
          <p:cNvPr descr="Screen Shot 2017-03-11 at 5.20.21 PM.png" id="81" name="Shape 81"/>
          <p:cNvPicPr preferRelativeResize="0"/>
          <p:nvPr/>
        </p:nvPicPr>
        <p:blipFill rotWithShape="1">
          <a:blip r:embed="rId3">
            <a:alphaModFix/>
          </a:blip>
          <a:srcRect b="19132" l="0" r="0" t="-235"/>
          <a:stretch/>
        </p:blipFill>
        <p:spPr>
          <a:xfrm>
            <a:off x="0" y="1687899"/>
            <a:ext cx="9144000" cy="2560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60950" y="2065350"/>
            <a:ext cx="8222100" cy="1012800"/>
          </a:xfrm>
          <a:prstGeom prst="rect">
            <a:avLst/>
          </a:prstGeom>
        </p:spPr>
        <p:txBody>
          <a:bodyPr anchorCtr="0" anchor="ctr" bIns="91425" lIns="91425" rIns="91425" tIns="91425">
            <a:noAutofit/>
          </a:bodyPr>
          <a:lstStyle/>
          <a:p>
            <a:pPr lvl="0">
              <a:spcBef>
                <a:spcPts val="0"/>
              </a:spcBef>
              <a:spcAft>
                <a:spcPts val="1000"/>
              </a:spcAft>
              <a:buNone/>
            </a:pPr>
            <a:r>
              <a:rPr lang="en"/>
              <a:t>Inside Google Search</a:t>
            </a:r>
          </a:p>
          <a:p>
            <a:pPr lvl="0">
              <a:spcBef>
                <a:spcPts val="0"/>
              </a:spcBef>
              <a:buNone/>
            </a:pPr>
            <a:r>
              <a:rPr lang="en" sz="1800"/>
              <a:t>Breaking down the world’s most popular search engine</a:t>
            </a:r>
          </a:p>
          <a:p>
            <a:pPr lvl="0">
              <a:spcBef>
                <a:spcPts val="0"/>
              </a:spcBef>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265500" y="1080775"/>
            <a:ext cx="4045200" cy="1482300"/>
          </a:xfrm>
          <a:prstGeom prst="rect">
            <a:avLst/>
          </a:prstGeom>
        </p:spPr>
        <p:txBody>
          <a:bodyPr anchorCtr="0" anchor="b" bIns="91425" lIns="91425" rIns="91425" tIns="91425">
            <a:noAutofit/>
          </a:bodyPr>
          <a:lstStyle/>
          <a:p>
            <a:pPr lvl="0">
              <a:spcBef>
                <a:spcPts val="0"/>
              </a:spcBef>
              <a:buNone/>
            </a:pPr>
            <a:r>
              <a:rPr lang="en"/>
              <a:t>Key Point 1</a:t>
            </a:r>
          </a:p>
        </p:txBody>
      </p:sp>
      <p:sp>
        <p:nvSpPr>
          <p:cNvPr id="92" name="Shape 92"/>
          <p:cNvSpPr txBox="1"/>
          <p:nvPr>
            <p:ph idx="1" type="subTitle"/>
          </p:nvPr>
        </p:nvSpPr>
        <p:spPr>
          <a:xfrm>
            <a:off x="265500" y="2627066"/>
            <a:ext cx="4045200" cy="1235099"/>
          </a:xfrm>
          <a:prstGeom prst="rect">
            <a:avLst/>
          </a:prstGeom>
        </p:spPr>
        <p:txBody>
          <a:bodyPr anchorCtr="0" anchor="t" bIns="91425" lIns="91425" rIns="91425" tIns="91425">
            <a:noAutofit/>
          </a:bodyPr>
          <a:lstStyle/>
          <a:p>
            <a:pPr lvl="0">
              <a:spcBef>
                <a:spcPts val="0"/>
              </a:spcBef>
              <a:buNone/>
            </a:pPr>
            <a:r>
              <a:rPr lang="en"/>
              <a:t>Google searches</a:t>
            </a:r>
            <a:r>
              <a:rPr lang="en"/>
              <a:t> don’t actually search the web</a:t>
            </a:r>
          </a:p>
          <a:p>
            <a:pPr lvl="0">
              <a:spcBef>
                <a:spcPts val="0"/>
              </a:spcBef>
              <a:buNone/>
            </a:pPr>
            <a:r>
              <a:t/>
            </a:r>
            <a:endParaRPr/>
          </a:p>
          <a:p>
            <a:pPr lvl="0">
              <a:spcBef>
                <a:spcPts val="0"/>
              </a:spcBef>
              <a:buNone/>
            </a:pPr>
            <a:r>
              <a:t/>
            </a:r>
            <a:endParaRPr/>
          </a:p>
        </p:txBody>
      </p:sp>
      <p:sp>
        <p:nvSpPr>
          <p:cNvPr id="93" name="Shape 93"/>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rtl="0">
              <a:spcBef>
                <a:spcPts val="0"/>
              </a:spcBef>
              <a:buNone/>
            </a:pPr>
            <a:r>
              <a:rPr lang="en" sz="2400"/>
              <a:t>“</a:t>
            </a:r>
            <a:r>
              <a:rPr lang="en" sz="2400"/>
              <a:t>The web is like an ever-growing public library with billions of books and no central filing system.”</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Step 1: Crawling with Googlebot</a:t>
            </a:r>
          </a:p>
        </p:txBody>
      </p:sp>
      <p:sp>
        <p:nvSpPr>
          <p:cNvPr id="99" name="Shape 99"/>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t>It starts with a web crawler (or spider). Crawlers start from a list of webpages and follow links on these pages to travel to other pages. As it crawls along, it saves information about the pages it encounters and sends it back home to be processed and stored. This process is repeated in intervals to reflect new and updated websites.</a:t>
            </a:r>
          </a:p>
          <a:p>
            <a:pPr lvl="0">
              <a:spcBef>
                <a:spcPts val="0"/>
              </a:spcBef>
              <a:buNone/>
            </a:pPr>
            <a:r>
              <a:rPr lang="en"/>
              <a:t>Note: crawlers parse raw HTML, so algorithms must be able to separate relevant keywords</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Step 2: Creating the Index</a:t>
            </a:r>
          </a:p>
        </p:txBody>
      </p:sp>
      <p:sp>
        <p:nvSpPr>
          <p:cNvPr id="105" name="Shape 105"/>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t>After finding a new/updated webpage, Google adds it to their index, a giant list of website links and information about the website (keywords, PageRank)</a:t>
            </a:r>
          </a:p>
          <a:p>
            <a:pPr lvl="0">
              <a:spcBef>
                <a:spcPts val="0"/>
              </a:spcBef>
              <a:buNone/>
            </a:pPr>
            <a:r>
              <a:rPr lang="en"/>
              <a:t>An “inverted index” identifies locations of documents in the list given a key word or phrase</a:t>
            </a:r>
          </a:p>
          <a:p>
            <a:pPr lvl="0">
              <a:spcBef>
                <a:spcPts val="0"/>
              </a:spcBef>
              <a:buNone/>
            </a:pPr>
            <a:r>
              <a:rPr lang="en"/>
              <a:t>PageRank, etc. </a:t>
            </a:r>
          </a:p>
          <a:p>
            <a:pPr lvl="0">
              <a:spcBef>
                <a:spcPts val="0"/>
              </a:spcBef>
              <a:buNone/>
            </a:pPr>
            <a:r>
              <a:rPr lang="en" u="sng">
                <a:solidFill>
                  <a:schemeClr val="hlink"/>
                </a:solidFill>
                <a:hlinkClick r:id="rId3"/>
              </a:rPr>
              <a:t>https://www.reddit.com/r/askscience/comments/16lejv/how_does_google_sort_through_the_whole_internet/</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265500" y="1080775"/>
            <a:ext cx="4045200" cy="1482300"/>
          </a:xfrm>
          <a:prstGeom prst="rect">
            <a:avLst/>
          </a:prstGeom>
        </p:spPr>
        <p:txBody>
          <a:bodyPr anchorCtr="0" anchor="b" bIns="91425" lIns="91425" rIns="91425" tIns="91425">
            <a:noAutofit/>
          </a:bodyPr>
          <a:lstStyle/>
          <a:p>
            <a:pPr lvl="0" rtl="0">
              <a:spcBef>
                <a:spcPts val="0"/>
              </a:spcBef>
              <a:buNone/>
            </a:pPr>
            <a:r>
              <a:rPr lang="en"/>
              <a:t>Key Point 2</a:t>
            </a:r>
          </a:p>
        </p:txBody>
      </p:sp>
      <p:sp>
        <p:nvSpPr>
          <p:cNvPr id="111" name="Shape 111"/>
          <p:cNvSpPr txBox="1"/>
          <p:nvPr>
            <p:ph idx="1" type="subTitle"/>
          </p:nvPr>
        </p:nvSpPr>
        <p:spPr>
          <a:xfrm>
            <a:off x="265500" y="2627066"/>
            <a:ext cx="4045200" cy="1235099"/>
          </a:xfrm>
          <a:prstGeom prst="rect">
            <a:avLst/>
          </a:prstGeom>
        </p:spPr>
        <p:txBody>
          <a:bodyPr anchorCtr="0" anchor="t" bIns="91425" lIns="91425" rIns="91425" tIns="91425">
            <a:noAutofit/>
          </a:bodyPr>
          <a:lstStyle/>
          <a:p>
            <a:pPr lvl="0" rtl="0">
              <a:spcBef>
                <a:spcPts val="0"/>
              </a:spcBef>
              <a:buNone/>
            </a:pPr>
            <a:r>
              <a:rPr lang="en"/>
              <a:t>Google searches do more than just match keywords</a:t>
            </a:r>
          </a:p>
          <a:p>
            <a:pPr lvl="0" rtl="0">
              <a:spcBef>
                <a:spcPts val="0"/>
              </a:spcBef>
              <a:buNone/>
            </a:pPr>
            <a:r>
              <a:t/>
            </a:r>
            <a:endParaRPr/>
          </a:p>
          <a:p>
            <a:pPr lvl="0" rtl="0">
              <a:spcBef>
                <a:spcPts val="0"/>
              </a:spcBef>
              <a:buNone/>
            </a:pPr>
            <a:r>
              <a:t/>
            </a:r>
            <a:endParaRPr/>
          </a:p>
        </p:txBody>
      </p:sp>
      <p:sp>
        <p:nvSpPr>
          <p:cNvPr id="112" name="Shape 112"/>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rtl="0">
              <a:spcBef>
                <a:spcPts val="0"/>
              </a:spcBef>
              <a:buNone/>
            </a:pPr>
            <a:r>
              <a:rPr lang="en" sz="2100"/>
              <a:t>“</a:t>
            </a:r>
            <a:r>
              <a:rPr lang="en" sz="2100"/>
              <a:t>For a typical query, there are thousands, if not millions, of webpages with helpful information. Algorithms are the computer processes and formulas that take your questions and turn them into answers.</a:t>
            </a:r>
            <a:r>
              <a:rPr lang="en" sz="2100"/>
              <a: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Step 3: Handling the Query</a:t>
            </a:r>
          </a:p>
        </p:txBody>
      </p:sp>
      <p:sp>
        <p:nvSpPr>
          <p:cNvPr id="118" name="Shape 118"/>
          <p:cNvSpPr txBox="1"/>
          <p:nvPr>
            <p:ph idx="1" type="body"/>
          </p:nvPr>
        </p:nvSpPr>
        <p:spPr>
          <a:xfrm>
            <a:off x="471900" y="1919075"/>
            <a:ext cx="8222100" cy="2710200"/>
          </a:xfrm>
          <a:prstGeom prst="rect">
            <a:avLst/>
          </a:prstGeom>
        </p:spPr>
        <p:txBody>
          <a:bodyPr anchorCtr="0" anchor="t" bIns="91425" lIns="91425" rIns="91425" tIns="91425">
            <a:noAutofit/>
          </a:bodyPr>
          <a:lstStyle/>
          <a:p>
            <a:pPr lvl="0" rtl="0">
              <a:spcBef>
                <a:spcPts val="0"/>
              </a:spcBef>
              <a:buNone/>
            </a:pPr>
            <a:r>
              <a:rPr lang="en"/>
              <a:t>When a query is sent to Google, Google first tries to interpret the query</a:t>
            </a:r>
          </a:p>
          <a:p>
            <a:pPr indent="-228600" lvl="0" marL="457200" rtl="0">
              <a:spcBef>
                <a:spcPts val="0"/>
              </a:spcBef>
              <a:buChar char="-"/>
            </a:pPr>
            <a:r>
              <a:rPr lang="en"/>
              <a:t>Query Completion - Autocomplete, Spelling, Synonyms</a:t>
            </a:r>
          </a:p>
          <a:p>
            <a:pPr indent="-228600" lvl="0" marL="457200" rtl="0">
              <a:spcBef>
                <a:spcPts val="0"/>
              </a:spcBef>
              <a:buChar char="-"/>
            </a:pPr>
            <a:r>
              <a:rPr lang="en"/>
              <a:t>Query Understanding</a:t>
            </a:r>
          </a:p>
          <a:p>
            <a:pPr lvl="0" rtl="0">
              <a:spcBef>
                <a:spcPts val="0"/>
              </a:spcBef>
              <a:buNone/>
            </a:pPr>
            <a:r>
              <a:rPr lang="en"/>
              <a:t>After modifying the query, Google searches their giant index.</a:t>
            </a:r>
          </a:p>
          <a:p>
            <a:pPr lvl="0">
              <a:spcBef>
                <a:spcPts val="0"/>
              </a:spcBef>
              <a:buNone/>
            </a:pPr>
            <a:r>
              <a:rPr lang="en"/>
              <a:t>Finally, Google returns multiple possible answers and sends them back to you, to be displayed on your screen. Google’s algorithms rely on more than 200 unique signals to determine what you might really be looking for. </a:t>
            </a: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