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i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70" r:id="rId6"/>
    <p:sldId id="273" r:id="rId7"/>
    <p:sldId id="290" r:id="rId8"/>
    <p:sldId id="291" r:id="rId9"/>
    <p:sldId id="292" r:id="rId10"/>
    <p:sldId id="293" r:id="rId11"/>
    <p:sldId id="289" r:id="rId12"/>
    <p:sldId id="274" r:id="rId13"/>
    <p:sldId id="275" r:id="rId14"/>
    <p:sldId id="276" r:id="rId15"/>
    <p:sldId id="295" r:id="rId16"/>
    <p:sldId id="296" r:id="rId17"/>
    <p:sldId id="306" r:id="rId18"/>
    <p:sldId id="294" r:id="rId19"/>
    <p:sldId id="297" r:id="rId20"/>
    <p:sldId id="307" r:id="rId21"/>
    <p:sldId id="298" r:id="rId22"/>
    <p:sldId id="299" r:id="rId23"/>
    <p:sldId id="303" r:id="rId24"/>
    <p:sldId id="302" r:id="rId25"/>
    <p:sldId id="300" r:id="rId26"/>
    <p:sldId id="301" r:id="rId27"/>
    <p:sldId id="304" r:id="rId28"/>
    <p:sldId id="30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E3F-720F-4686-AD3E-9263401F745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E93B-3BFD-4FBF-8FF7-61D6827F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E3F-720F-4686-AD3E-9263401F745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E93B-3BFD-4FBF-8FF7-61D6827F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4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E3F-720F-4686-AD3E-9263401F745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E93B-3BFD-4FBF-8FF7-61D6827F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E3F-720F-4686-AD3E-9263401F745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E93B-3BFD-4FBF-8FF7-61D6827F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7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E3F-720F-4686-AD3E-9263401F745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E93B-3BFD-4FBF-8FF7-61D6827F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8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E3F-720F-4686-AD3E-9263401F745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E93B-3BFD-4FBF-8FF7-61D6827F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E3F-720F-4686-AD3E-9263401F745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E93B-3BFD-4FBF-8FF7-61D6827F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9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E3F-720F-4686-AD3E-9263401F745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E93B-3BFD-4FBF-8FF7-61D6827F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1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E3F-720F-4686-AD3E-9263401F745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E93B-3BFD-4FBF-8FF7-61D6827F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6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E3F-720F-4686-AD3E-9263401F745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E93B-3BFD-4FBF-8FF7-61D6827F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5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E3F-720F-4686-AD3E-9263401F745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E93B-3BFD-4FBF-8FF7-61D6827F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5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0E3F-720F-4686-AD3E-9263401F745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E93B-3BFD-4FBF-8FF7-61D6827FC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1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4.jpe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ai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Machine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Vladimir </a:t>
            </a:r>
            <a:r>
              <a:rPr lang="en-US" dirty="0" err="1" smtClean="0"/>
              <a:t>Jojic</a:t>
            </a:r>
            <a:endParaRPr lang="en-US" dirty="0" smtClean="0"/>
          </a:p>
          <a:p>
            <a:r>
              <a:rPr lang="en-US" dirty="0" smtClean="0"/>
              <a:t>March 1</a:t>
            </a:r>
            <a:r>
              <a:rPr lang="en-US" baseline="30000" dirty="0" smtClean="0"/>
              <a:t>st</a:t>
            </a:r>
            <a:r>
              <a:rPr lang="en-US" dirty="0" smtClean="0"/>
              <a:t>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Feature vectors can be fairly long: 10^3 – 10^6</a:t>
            </a:r>
          </a:p>
          <a:p>
            <a:pPr marL="0" indent="0">
              <a:buNone/>
            </a:pPr>
            <a:r>
              <a:rPr lang="en-US" dirty="0" smtClean="0"/>
              <a:t>Each sample is a point in a high-dimensional space. But, we can’t visualize that space easily.</a:t>
            </a:r>
          </a:p>
          <a:p>
            <a:pPr marL="0" indent="0">
              <a:buNone/>
            </a:pPr>
            <a:r>
              <a:rPr lang="en-US" dirty="0" smtClean="0"/>
              <a:t>Hence, we try to think in lower dimensional space.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240747" y="4152900"/>
            <a:ext cx="0" cy="1905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164547" y="5981700"/>
            <a:ext cx="22860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7799" y="6076591"/>
                <a:ext cx="5495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9" y="6076591"/>
                <a:ext cx="549509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58318" y="4147868"/>
                <a:ext cx="5661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318" y="4147868"/>
                <a:ext cx="56611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914438" y="6396881"/>
            <a:ext cx="107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05269" y="4526202"/>
            <a:ext cx="107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 2</a:t>
            </a:r>
            <a:endParaRPr lang="en-US" dirty="0"/>
          </a:p>
        </p:txBody>
      </p:sp>
      <p:sp>
        <p:nvSpPr>
          <p:cNvPr id="16" name="Plus 15"/>
          <p:cNvSpPr>
            <a:spLocks noChangeAspect="1"/>
          </p:cNvSpPr>
          <p:nvPr/>
        </p:nvSpPr>
        <p:spPr>
          <a:xfrm>
            <a:off x="3651100" y="5353439"/>
            <a:ext cx="267479" cy="2674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3985360" y="4636217"/>
            <a:ext cx="228600" cy="1337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5014777" y="5210416"/>
            <a:ext cx="228600" cy="1337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31" y="5219700"/>
            <a:ext cx="401219" cy="534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12" y="5106180"/>
            <a:ext cx="440530" cy="380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75" y="4502983"/>
            <a:ext cx="415771" cy="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52" y="5029980"/>
            <a:ext cx="440530" cy="3809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71" y="5143500"/>
            <a:ext cx="401219" cy="5349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15" y="4426783"/>
            <a:ext cx="415771" cy="415771"/>
          </a:xfrm>
          <a:prstGeom prst="rect">
            <a:avLst/>
          </a:prstGeom>
        </p:spPr>
      </p:pic>
      <p:sp>
        <p:nvSpPr>
          <p:cNvPr id="40" name="Minus 39"/>
          <p:cNvSpPr/>
          <p:nvPr/>
        </p:nvSpPr>
        <p:spPr>
          <a:xfrm>
            <a:off x="3861611" y="4500928"/>
            <a:ext cx="228600" cy="1337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machine learning algorithm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 a warm-up we will think of a very simple algorithm.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Intuition: Similar inputs produce similar outputs.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95939" y="6000391"/>
                <a:ext cx="5495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939" y="6000391"/>
                <a:ext cx="549509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V="1">
            <a:off x="1878887" y="4076700"/>
            <a:ext cx="0" cy="1905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02687" y="5905500"/>
            <a:ext cx="22860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96458" y="4071668"/>
                <a:ext cx="5661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58" y="4071668"/>
                <a:ext cx="566117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83" y="4367790"/>
            <a:ext cx="602057" cy="451543"/>
          </a:xfrm>
          <a:prstGeom prst="rect">
            <a:avLst/>
          </a:prstGeom>
        </p:spPr>
      </p:pic>
      <p:cxnSp>
        <p:nvCxnSpPr>
          <p:cNvPr id="42" name="Straight Connector 41"/>
          <p:cNvCxnSpPr>
            <a:stCxn id="39" idx="1"/>
            <a:endCxn id="37" idx="3"/>
          </p:cNvCxnSpPr>
          <p:nvPr/>
        </p:nvCxnSpPr>
        <p:spPr>
          <a:xfrm flipH="1">
            <a:off x="2945686" y="4593562"/>
            <a:ext cx="729197" cy="411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611502" y="4717999"/>
            <a:ext cx="1063381" cy="6069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36" idx="0"/>
          </p:cNvCxnSpPr>
          <p:nvPr/>
        </p:nvCxnSpPr>
        <p:spPr>
          <a:xfrm flipH="1">
            <a:off x="3767217" y="4819333"/>
            <a:ext cx="94394" cy="21064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08015" y="3887002"/>
            <a:ext cx="116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input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09458" y="4219293"/>
            <a:ext cx="3962400" cy="1525769"/>
            <a:chOff x="5209458" y="4219293"/>
            <a:chExt cx="3962400" cy="1525769"/>
          </a:xfrm>
        </p:grpSpPr>
        <p:grpSp>
          <p:nvGrpSpPr>
            <p:cNvPr id="6" name="Group 5"/>
            <p:cNvGrpSpPr/>
            <p:nvPr/>
          </p:nvGrpSpPr>
          <p:grpSpPr>
            <a:xfrm>
              <a:off x="5209458" y="4219293"/>
              <a:ext cx="3962400" cy="1525769"/>
              <a:chOff x="6096000" y="5438737"/>
              <a:chExt cx="3962400" cy="152576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096000" y="5487178"/>
                <a:ext cx="39624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      is closest to          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Since           is a cat,               is a cat as well.</a:t>
                </a:r>
                <a:endParaRPr lang="en-US" dirty="0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0542" y="5438737"/>
                <a:ext cx="602057" cy="451543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9100" y="5487179"/>
                <a:ext cx="440530" cy="380999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5134443"/>
              <a:ext cx="440530" cy="38099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063" y="5029980"/>
              <a:ext cx="602057" cy="451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36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86400" y="1905000"/>
            <a:ext cx="22860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" y="1905000"/>
            <a:ext cx="45720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– a toy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419600"/>
                <a:ext cx="8229600" cy="13255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Q: How would you measure performance of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419600"/>
                <a:ext cx="8229600" cy="1325563"/>
              </a:xfrm>
              <a:blipFill rotWithShape="1">
                <a:blip r:embed="rId2"/>
                <a:stretch>
                  <a:fillRect l="-1704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97" y="2939939"/>
            <a:ext cx="849597" cy="60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95398" y="2221778"/>
            <a:ext cx="6324602" cy="1973902"/>
            <a:chOff x="7752590" y="3355032"/>
            <a:chExt cx="6317619" cy="1973902"/>
          </a:xfrm>
        </p:grpSpPr>
        <p:grpSp>
          <p:nvGrpSpPr>
            <p:cNvPr id="9" name="Group 8"/>
            <p:cNvGrpSpPr/>
            <p:nvPr/>
          </p:nvGrpSpPr>
          <p:grpSpPr>
            <a:xfrm>
              <a:off x="7752591" y="3355032"/>
              <a:ext cx="6317618" cy="664284"/>
              <a:chOff x="3574291" y="713432"/>
              <a:chExt cx="6317618" cy="6642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574291" y="749300"/>
                    <a:ext cx="63176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input</m:t>
                            </m:r>
                          </m:e>
                          <m:sup>
                            <m:r>
                              <a:rPr lang="en-US" sz="2400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a14:m>
                    <a:r>
                      <a:rPr lang="en-US" sz="2400" dirty="0" smtClean="0"/>
                      <a:t>= 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output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a14:m>
                    <a:r>
                      <a:rPr lang="en-US" sz="2400" dirty="0" smtClean="0"/>
                      <a:t>=1</a:t>
                    </a:r>
                    <a14:m>
                      <m:oMath xmlns:m="http://schemas.openxmlformats.org/officeDocument/2006/math">
                        <m:r>
                          <a:rPr lang="en-US" sz="2400" b="0" i="0" dirty="0" smtClean="0">
                            <a:latin typeface="Cambria Math"/>
                          </a:rPr>
                          <m:t>         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f</m:t>
                        </m:r>
                        <m:r>
                          <a:rPr lang="en-US" sz="2400" b="0" i="0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input</m:t>
                            </m:r>
                          </m:e>
                          <m:sup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400" b="1" i="1" dirty="0" smtClean="0">
                            <a:latin typeface="Cambria Math"/>
                          </a:rPr>
                          <m:t>)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2400" dirty="0" smtClean="0"/>
                      <a:t> </a:t>
                    </a:r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4291" y="749300"/>
                    <a:ext cx="6317618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674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6875" y="713432"/>
                <a:ext cx="664285" cy="664284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7752591" y="4782834"/>
              <a:ext cx="6317618" cy="546100"/>
              <a:chOff x="3607162" y="4898082"/>
              <a:chExt cx="6317618" cy="5461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7823" y="4898082"/>
                <a:ext cx="728133" cy="5461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607162" y="4940299"/>
                    <a:ext cx="63176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input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US" sz="2400" dirty="0" smtClean="0"/>
                      <a:t>=          </a:t>
                    </a:r>
                    <a14:m>
                      <m:oMath xmlns:m="http://schemas.openxmlformats.org/officeDocument/2006/math">
                        <m:r>
                          <a:rPr lang="en-US" sz="2400" b="0" i="0" smtClean="0">
                            <a:latin typeface="Cambria Math"/>
                          </a:rPr>
                          <m:t>        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utput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US" sz="2400" dirty="0" smtClean="0"/>
                      <a:t>=0</a:t>
                    </a:r>
                    <a14:m>
                      <m:oMath xmlns:m="http://schemas.openxmlformats.org/officeDocument/2006/math">
                        <m:r>
                          <a:rPr lang="en-US" sz="2400" b="0" i="0" dirty="0" smtClean="0">
                            <a:latin typeface="Cambria Math"/>
                          </a:rPr>
                          <m:t>          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/>
                          </a:rPr>
                          <m:t>f</m:t>
                        </m:r>
                        <m:r>
                          <a:rPr lang="en-US" sz="2400" dirty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input</m:t>
                            </m:r>
                          </m:e>
                          <m:sup>
                            <m:r>
                              <a:rPr lang="en-US" sz="2400" b="0" i="0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b="1" i="1" dirty="0">
                            <a:latin typeface="Cambria Math"/>
                          </a:rPr>
                          <m:t>)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7162" y="4940299"/>
                    <a:ext cx="6317618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674" t="-10667" b="-3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752590" y="4086867"/>
                  <a:ext cx="63176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input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 smtClean="0"/>
                    <a:t>=         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         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utput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 smtClean="0"/>
                    <a:t>=0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/>
                        </a:rPr>
                        <m:t>f</m:t>
                      </m:r>
                      <m:r>
                        <a:rPr lang="en-US" sz="2400" dirty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/>
                            </a:rPr>
                            <m:t>input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1" i="1" dirty="0">
                          <a:latin typeface="Cambria Math"/>
                        </a:rPr>
                        <m:t>)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2590" y="4086867"/>
                  <a:ext cx="6317619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674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/>
          <p:cNvSpPr txBox="1"/>
          <p:nvPr/>
        </p:nvSpPr>
        <p:spPr>
          <a:xfrm>
            <a:off x="2524679" y="1275922"/>
            <a:ext cx="105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534297" y="1258669"/>
            <a:ext cx="2095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Prediction</a:t>
            </a:r>
            <a:endParaRPr lang="en-US" sz="3600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5098917" y="2055065"/>
            <a:ext cx="579274" cy="2270617"/>
            <a:chOff x="5098917" y="2055065"/>
            <a:chExt cx="579274" cy="22706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5098917" y="3494685"/>
                  <a:ext cx="566334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≠</m:t>
                        </m:r>
                      </m:oMath>
                    </m:oMathPara>
                  </a14:m>
                  <a:endParaRPr lang="en-US" sz="4800" b="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8917" y="3494685"/>
                  <a:ext cx="566334" cy="83099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TextBox 146"/>
            <p:cNvSpPr txBox="1"/>
            <p:nvPr/>
          </p:nvSpPr>
          <p:spPr>
            <a:xfrm>
              <a:off x="5187351" y="2746801"/>
              <a:ext cx="49084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0" dirty="0" smtClean="0"/>
                <a:t>=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187351" y="2055065"/>
              <a:ext cx="49084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0" dirty="0" smtClean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Designing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you taught a course. You are selecting question for the final exam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Q: </a:t>
            </a:r>
            <a:r>
              <a:rPr lang="en-US" b="1" dirty="0">
                <a:solidFill>
                  <a:schemeClr val="accent2"/>
                </a:solidFill>
              </a:rPr>
              <a:t>W</a:t>
            </a:r>
            <a:r>
              <a:rPr lang="en-US" b="1" dirty="0" smtClean="0">
                <a:solidFill>
                  <a:schemeClr val="accent2"/>
                </a:solidFill>
              </a:rPr>
              <a:t>ould you use </a:t>
            </a:r>
          </a:p>
          <a:p>
            <a:pPr marL="514350" indent="-514350">
              <a:buAutoNum type="alphaLcParenR"/>
            </a:pPr>
            <a:r>
              <a:rPr lang="en-US" b="1" dirty="0">
                <a:solidFill>
                  <a:schemeClr val="accent2"/>
                </a:solidFill>
              </a:rPr>
              <a:t>t</a:t>
            </a:r>
            <a:r>
              <a:rPr lang="en-US" b="1" dirty="0" smtClean="0">
                <a:solidFill>
                  <a:schemeClr val="accent2"/>
                </a:solidFill>
              </a:rPr>
              <a:t>he same questions you gave students as homework assignments, or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b="1" dirty="0">
                <a:solidFill>
                  <a:schemeClr val="accent2"/>
                </a:solidFill>
              </a:rPr>
              <a:t>t</a:t>
            </a:r>
            <a:r>
              <a:rPr lang="en-US" b="1" dirty="0" smtClean="0">
                <a:solidFill>
                  <a:schemeClr val="accent2"/>
                </a:solidFill>
              </a:rPr>
              <a:t>he same questions you use every year, or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b="1" dirty="0">
                <a:solidFill>
                  <a:schemeClr val="accent2"/>
                </a:solidFill>
              </a:rPr>
              <a:t>q</a:t>
            </a:r>
            <a:r>
              <a:rPr lang="en-US" b="1" dirty="0" smtClean="0">
                <a:solidFill>
                  <a:schemeClr val="accent2"/>
                </a:solidFill>
              </a:rPr>
              <a:t>uestions that students </a:t>
            </a:r>
            <a:r>
              <a:rPr lang="en-US" b="1" dirty="0">
                <a:solidFill>
                  <a:schemeClr val="accent2"/>
                </a:solidFill>
              </a:rPr>
              <a:t>have never seen in </a:t>
            </a:r>
            <a:r>
              <a:rPr lang="en-US" b="1" dirty="0" smtClean="0">
                <a:solidFill>
                  <a:schemeClr val="accent2"/>
                </a:solidFill>
              </a:rPr>
              <a:t>class?</a:t>
            </a:r>
          </a:p>
          <a:p>
            <a:pPr marL="0" indent="0">
              <a:buNone/>
            </a:pPr>
            <a:r>
              <a:rPr lang="en-US" dirty="0" smtClean="0"/>
              <a:t>Argue why!</a:t>
            </a:r>
          </a:p>
        </p:txBody>
      </p:sp>
    </p:spTree>
    <p:extLst>
      <p:ext uri="{BB962C8B-B14F-4D97-AF65-F5344CB8AC3E}">
        <p14:creationId xmlns:p14="http://schemas.microsoft.com/office/powerpoint/2010/main" val="16737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In machine learning, we typically split the Data into a </a:t>
            </a:r>
            <a:r>
              <a:rPr lang="en-US" b="1" dirty="0" smtClean="0"/>
              <a:t>Training</a:t>
            </a:r>
            <a:r>
              <a:rPr lang="en-US" dirty="0" smtClean="0"/>
              <a:t> and a </a:t>
            </a:r>
            <a:r>
              <a:rPr lang="en-US" b="1" dirty="0" smtClean="0"/>
              <a:t>Test</a:t>
            </a:r>
            <a:r>
              <a:rPr lang="en-US" dirty="0" smtClean="0"/>
              <a:t> set.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Training set </a:t>
            </a:r>
            <a:r>
              <a:rPr lang="en-US" dirty="0" smtClean="0"/>
              <a:t>– homework – is used to train the algorithm.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Test set </a:t>
            </a:r>
            <a:r>
              <a:rPr lang="en-US" dirty="0" smtClean="0"/>
              <a:t>– exam </a:t>
            </a:r>
            <a:r>
              <a:rPr lang="en-US" dirty="0"/>
              <a:t>–</a:t>
            </a:r>
            <a:r>
              <a:rPr lang="en-US" dirty="0" smtClean="0"/>
              <a:t> is used to evaluate the trained algorithm’s performance on unseen data.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Overfitting</a:t>
            </a:r>
            <a:r>
              <a:rPr lang="en-US" dirty="0" smtClean="0"/>
              <a:t> occurs when performance on the training data is much better than performance on the test 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Neural Networks draw on biological inspiration to achieve astonishing results in machine learning and artificial intelligence.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4038600" cy="30984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3659" y="3810000"/>
            <a:ext cx="3375804" cy="1500555"/>
            <a:chOff x="3133545" y="3418658"/>
            <a:chExt cx="3375804" cy="1500555"/>
          </a:xfrm>
        </p:grpSpPr>
        <p:grpSp>
          <p:nvGrpSpPr>
            <p:cNvPr id="6" name="Group 5"/>
            <p:cNvGrpSpPr/>
            <p:nvPr/>
          </p:nvGrpSpPr>
          <p:grpSpPr>
            <a:xfrm>
              <a:off x="3133545" y="3471413"/>
              <a:ext cx="3375804" cy="1447800"/>
              <a:chOff x="2884098" y="5029200"/>
              <a:chExt cx="3375804" cy="14478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895600" y="50292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884098" y="55626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899194" y="60960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Straight Arrow Connector 12"/>
              <p:cNvCxnSpPr>
                <a:stCxn id="10" idx="6"/>
              </p:cNvCxnSpPr>
              <p:nvPr/>
            </p:nvCxnSpPr>
            <p:spPr>
              <a:xfrm>
                <a:off x="3276600" y="5219700"/>
                <a:ext cx="1295400" cy="53340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1" idx="6"/>
              </p:cNvCxnSpPr>
              <p:nvPr/>
            </p:nvCxnSpPr>
            <p:spPr>
              <a:xfrm>
                <a:off x="3265098" y="5753100"/>
                <a:ext cx="1306902" cy="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2" idx="6"/>
              </p:cNvCxnSpPr>
              <p:nvPr/>
            </p:nvCxnSpPr>
            <p:spPr>
              <a:xfrm flipV="1">
                <a:off x="3280194" y="5753100"/>
                <a:ext cx="1291806" cy="53340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572000" y="55626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4953000" y="5756694"/>
                <a:ext cx="1306902" cy="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671680" y="37800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23700" y="34186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0524" y="4192216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-0.5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41110" y="5450210"/>
            <a:ext cx="1941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Artificial neuron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2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609600" y="17526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z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1∗</m:t>
                        </m:r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+2∗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 −0.5∗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Output: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if z&lt;0  then unit outputs 0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	if z&gt;0  then unit outputs z</a:t>
                </a:r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52600"/>
                <a:ext cx="822960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neural unit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048000" y="1828800"/>
            <a:ext cx="3375804" cy="1500555"/>
            <a:chOff x="3133545" y="3418658"/>
            <a:chExt cx="3375804" cy="1500555"/>
          </a:xfrm>
        </p:grpSpPr>
        <p:grpSp>
          <p:nvGrpSpPr>
            <p:cNvPr id="5" name="Group 4"/>
            <p:cNvGrpSpPr/>
            <p:nvPr/>
          </p:nvGrpSpPr>
          <p:grpSpPr>
            <a:xfrm>
              <a:off x="3133545" y="3471413"/>
              <a:ext cx="3375804" cy="1447800"/>
              <a:chOff x="2884098" y="5029200"/>
              <a:chExt cx="3375804" cy="14478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895600" y="50292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884098" y="55626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899194" y="60960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Straight Arrow Connector 11"/>
              <p:cNvCxnSpPr>
                <a:stCxn id="9" idx="6"/>
              </p:cNvCxnSpPr>
              <p:nvPr/>
            </p:nvCxnSpPr>
            <p:spPr>
              <a:xfrm>
                <a:off x="3276600" y="5219700"/>
                <a:ext cx="1295400" cy="53340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0" idx="6"/>
              </p:cNvCxnSpPr>
              <p:nvPr/>
            </p:nvCxnSpPr>
            <p:spPr>
              <a:xfrm>
                <a:off x="3265098" y="5753100"/>
                <a:ext cx="1306902" cy="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1" idx="6"/>
              </p:cNvCxnSpPr>
              <p:nvPr/>
            </p:nvCxnSpPr>
            <p:spPr>
              <a:xfrm flipV="1">
                <a:off x="3280194" y="5753100"/>
                <a:ext cx="1291806" cy="53340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4572000" y="55626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953000" y="5756694"/>
                <a:ext cx="1306902" cy="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3671680" y="37800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3700" y="34186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40524" y="4192216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-0.5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92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706647" y="1809222"/>
            <a:ext cx="3427695" cy="2455889"/>
            <a:chOff x="706647" y="1809222"/>
            <a:chExt cx="3427695" cy="2455889"/>
          </a:xfrm>
        </p:grpSpPr>
        <p:grpSp>
          <p:nvGrpSpPr>
            <p:cNvPr id="4" name="Group 3"/>
            <p:cNvGrpSpPr/>
            <p:nvPr/>
          </p:nvGrpSpPr>
          <p:grpSpPr>
            <a:xfrm>
              <a:off x="706647" y="1809222"/>
              <a:ext cx="3375804" cy="1500555"/>
              <a:chOff x="3133545" y="3418658"/>
              <a:chExt cx="3375804" cy="150055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133545" y="3471413"/>
                <a:ext cx="3375804" cy="1447800"/>
                <a:chOff x="2884098" y="5029200"/>
                <a:chExt cx="3375804" cy="144780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2895600" y="5029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b="1" dirty="0">
                      <a:solidFill>
                        <a:schemeClr val="accent1"/>
                      </a:solidFill>
                    </a:rPr>
                    <a:t>0</a:t>
                  </a:r>
                  <a:endParaRPr lang="en-US" b="1" baseline="-250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2884098" y="5562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b="1" dirty="0">
                      <a:solidFill>
                        <a:schemeClr val="accent1"/>
                      </a:solidFill>
                    </a:rPr>
                    <a:t>0</a:t>
                  </a: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2899194" y="6096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1"/>
                      </a:solidFill>
                    </a:rPr>
                    <a:t>1</a:t>
                  </a:r>
                  <a:endParaRPr lang="en-US" b="1" dirty="0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12" name="Straight Arrow Connector 11"/>
                <p:cNvCxnSpPr>
                  <a:stCxn id="9" idx="6"/>
                </p:cNvCxnSpPr>
                <p:nvPr/>
              </p:nvCxnSpPr>
              <p:spPr>
                <a:xfrm>
                  <a:off x="3276600" y="5219700"/>
                  <a:ext cx="1295400" cy="533400"/>
                </a:xfrm>
                <a:prstGeom prst="straightConnector1">
                  <a:avLst/>
                </a:prstGeom>
                <a:ln w="508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>
                  <a:stCxn id="10" idx="6"/>
                </p:cNvCxnSpPr>
                <p:nvPr/>
              </p:nvCxnSpPr>
              <p:spPr>
                <a:xfrm>
                  <a:off x="3265098" y="5753100"/>
                  <a:ext cx="1306902" cy="0"/>
                </a:xfrm>
                <a:prstGeom prst="straightConnector1">
                  <a:avLst/>
                </a:prstGeom>
                <a:ln w="508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>
                  <a:stCxn id="11" idx="6"/>
                </p:cNvCxnSpPr>
                <p:nvPr/>
              </p:nvCxnSpPr>
              <p:spPr>
                <a:xfrm flipV="1">
                  <a:off x="3280194" y="5753100"/>
                  <a:ext cx="1291806" cy="533400"/>
                </a:xfrm>
                <a:prstGeom prst="straightConnector1">
                  <a:avLst/>
                </a:prstGeom>
                <a:ln w="508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Oval 14"/>
                <p:cNvSpPr/>
                <p:nvPr/>
              </p:nvSpPr>
              <p:spPr>
                <a:xfrm>
                  <a:off x="4572000" y="5562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4953000" y="5756694"/>
                  <a:ext cx="1306902" cy="0"/>
                </a:xfrm>
                <a:prstGeom prst="straightConnector1">
                  <a:avLst/>
                </a:prstGeom>
                <a:ln w="508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3671680" y="378002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2</a:t>
                </a:r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23700" y="34186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1</a:t>
                </a:r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40524" y="4192216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-0.5</a:t>
                </a:r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102743" y="3341781"/>
              <a:ext cx="30315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 = </a:t>
              </a:r>
              <a:r>
                <a:rPr lang="en-US" b="1" dirty="0" smtClean="0">
                  <a:solidFill>
                    <a:schemeClr val="accent1"/>
                  </a:solidFill>
                </a:rPr>
                <a:t>0</a:t>
              </a:r>
              <a:r>
                <a:rPr lang="en-US" b="1" dirty="0" smtClean="0"/>
                <a:t>*</a:t>
              </a:r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1</a:t>
              </a:r>
              <a:r>
                <a:rPr lang="en-US" b="1" dirty="0" smtClean="0"/>
                <a:t> + </a:t>
              </a:r>
              <a:r>
                <a:rPr lang="en-US" b="1" dirty="0" smtClean="0">
                  <a:solidFill>
                    <a:schemeClr val="accent1"/>
                  </a:solidFill>
                </a:rPr>
                <a:t>0</a:t>
              </a:r>
              <a:r>
                <a:rPr lang="en-US" b="1" dirty="0" smtClean="0"/>
                <a:t>*</a:t>
              </a:r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  <a:r>
                <a:rPr lang="en-US" b="1" dirty="0" smtClean="0"/>
                <a:t> – </a:t>
              </a:r>
              <a:r>
                <a:rPr lang="en-US" b="1" dirty="0" smtClean="0">
                  <a:solidFill>
                    <a:schemeClr val="accent1"/>
                  </a:solidFill>
                </a:rPr>
                <a:t>1</a:t>
              </a:r>
              <a:r>
                <a:rPr lang="en-US" b="1" dirty="0" smtClean="0"/>
                <a:t>*</a:t>
              </a:r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0.5</a:t>
              </a:r>
              <a:r>
                <a:rPr lang="en-US" b="1" dirty="0" smtClean="0"/>
                <a:t> = -0.5 </a:t>
              </a:r>
              <a:r>
                <a:rPr lang="en-US" b="1" dirty="0"/>
                <a:t>&lt;</a:t>
              </a:r>
              <a:r>
                <a:rPr lang="en-US" b="1" dirty="0" smtClean="0"/>
                <a:t>0</a:t>
              </a:r>
            </a:p>
            <a:p>
              <a:r>
                <a:rPr lang="en-US" b="1" dirty="0" smtClean="0"/>
                <a:t>z&lt;0  so the neuron outputs </a:t>
              </a:r>
              <a:r>
                <a:rPr lang="en-US" b="1" dirty="0" smtClean="0">
                  <a:solidFill>
                    <a:schemeClr val="accent2"/>
                  </a:solidFill>
                </a:rPr>
                <a:t>0</a:t>
              </a:r>
              <a:endParaRPr lang="en-US" b="1" dirty="0">
                <a:solidFill>
                  <a:schemeClr val="accent2"/>
                </a:solidFill>
              </a:endParaRPr>
            </a:p>
            <a:p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42704" y="2009313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0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00600" y="1818673"/>
            <a:ext cx="3484185" cy="2455889"/>
            <a:chOff x="706647" y="1809222"/>
            <a:chExt cx="3484185" cy="2455889"/>
          </a:xfrm>
        </p:grpSpPr>
        <p:grpSp>
          <p:nvGrpSpPr>
            <p:cNvPr id="52" name="Group 51"/>
            <p:cNvGrpSpPr/>
            <p:nvPr/>
          </p:nvGrpSpPr>
          <p:grpSpPr>
            <a:xfrm>
              <a:off x="706647" y="1809222"/>
              <a:ext cx="3375804" cy="1500555"/>
              <a:chOff x="3133545" y="3418658"/>
              <a:chExt cx="3375804" cy="150055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3133545" y="3471413"/>
                <a:ext cx="3375804" cy="1447800"/>
                <a:chOff x="2884098" y="5029200"/>
                <a:chExt cx="3375804" cy="1447800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2895600" y="5029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b="1" dirty="0">
                      <a:solidFill>
                        <a:schemeClr val="accent1"/>
                      </a:solidFill>
                    </a:rPr>
                    <a:t>0</a:t>
                  </a:r>
                  <a:endParaRPr lang="en-US" b="1" baseline="-250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884098" y="5562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1"/>
                      </a:solidFill>
                    </a:rPr>
                    <a:t>1</a:t>
                  </a:r>
                  <a:endParaRPr lang="en-US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899194" y="6096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1"/>
                      </a:solidFill>
                    </a:rPr>
                    <a:t>1</a:t>
                  </a:r>
                  <a:endParaRPr lang="en-US" b="1" dirty="0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59" idx="6"/>
                </p:cNvCxnSpPr>
                <p:nvPr/>
              </p:nvCxnSpPr>
              <p:spPr>
                <a:xfrm>
                  <a:off x="3276600" y="5219700"/>
                  <a:ext cx="1295400" cy="533400"/>
                </a:xfrm>
                <a:prstGeom prst="straightConnector1">
                  <a:avLst/>
                </a:prstGeom>
                <a:ln w="508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>
                  <a:stCxn id="60" idx="6"/>
                </p:cNvCxnSpPr>
                <p:nvPr/>
              </p:nvCxnSpPr>
              <p:spPr>
                <a:xfrm>
                  <a:off x="3265098" y="5753100"/>
                  <a:ext cx="1306902" cy="0"/>
                </a:xfrm>
                <a:prstGeom prst="straightConnector1">
                  <a:avLst/>
                </a:prstGeom>
                <a:ln w="508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>
                  <a:stCxn id="61" idx="6"/>
                </p:cNvCxnSpPr>
                <p:nvPr/>
              </p:nvCxnSpPr>
              <p:spPr>
                <a:xfrm flipV="1">
                  <a:off x="3280194" y="5753100"/>
                  <a:ext cx="1291806" cy="533400"/>
                </a:xfrm>
                <a:prstGeom prst="straightConnector1">
                  <a:avLst/>
                </a:prstGeom>
                <a:ln w="508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/>
                <p:cNvSpPr/>
                <p:nvPr/>
              </p:nvSpPr>
              <p:spPr>
                <a:xfrm>
                  <a:off x="4572000" y="5562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66" name="Straight Arrow Connector 65"/>
                <p:cNvCxnSpPr/>
                <p:nvPr/>
              </p:nvCxnSpPr>
              <p:spPr>
                <a:xfrm>
                  <a:off x="4953000" y="5756694"/>
                  <a:ext cx="1306902" cy="0"/>
                </a:xfrm>
                <a:prstGeom prst="straightConnector1">
                  <a:avLst/>
                </a:prstGeom>
                <a:ln w="508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Box 55"/>
              <p:cNvSpPr txBox="1"/>
              <p:nvPr/>
            </p:nvSpPr>
            <p:spPr>
              <a:xfrm>
                <a:off x="3671680" y="378002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2</a:t>
                </a:r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923700" y="34186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1</a:t>
                </a:r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640524" y="4192216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-0.5</a:t>
                </a:r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102743" y="3341781"/>
              <a:ext cx="30880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 = </a:t>
              </a:r>
              <a:r>
                <a:rPr lang="en-US" b="1" dirty="0" smtClean="0">
                  <a:solidFill>
                    <a:schemeClr val="accent1"/>
                  </a:solidFill>
                </a:rPr>
                <a:t>0</a:t>
              </a:r>
              <a:r>
                <a:rPr lang="en-US" b="1" dirty="0" smtClean="0"/>
                <a:t>*</a:t>
              </a:r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1</a:t>
              </a:r>
              <a:r>
                <a:rPr lang="en-US" b="1" dirty="0" smtClean="0"/>
                <a:t> + </a:t>
              </a:r>
              <a:r>
                <a:rPr lang="en-US" b="1" dirty="0" smtClean="0">
                  <a:solidFill>
                    <a:schemeClr val="accent1"/>
                  </a:solidFill>
                </a:rPr>
                <a:t>1</a:t>
              </a:r>
              <a:r>
                <a:rPr lang="en-US" b="1" dirty="0" smtClean="0"/>
                <a:t>*</a:t>
              </a:r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  <a:r>
                <a:rPr lang="en-US" b="1" dirty="0" smtClean="0"/>
                <a:t> – 1*</a:t>
              </a:r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0.5</a:t>
              </a:r>
              <a:r>
                <a:rPr lang="en-US" b="1" dirty="0" smtClean="0"/>
                <a:t> = 1.5 &gt; 0</a:t>
              </a:r>
            </a:p>
            <a:p>
              <a:r>
                <a:rPr lang="en-US" b="1" dirty="0" smtClean="0"/>
                <a:t>z&lt;0  so the neuron outputs </a:t>
              </a:r>
              <a:r>
                <a:rPr lang="en-US" b="1" dirty="0" smtClean="0">
                  <a:solidFill>
                    <a:schemeClr val="accent2"/>
                  </a:solidFill>
                </a:rPr>
                <a:t>1.5</a:t>
              </a:r>
              <a:endParaRPr lang="en-US" b="1" dirty="0">
                <a:solidFill>
                  <a:schemeClr val="accent2"/>
                </a:solidFill>
              </a:endParaRPr>
            </a:p>
            <a:p>
              <a:endParaRPr lang="en-US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42704" y="2009313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1.5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12243" y="4274562"/>
            <a:ext cx="78277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Values associated with the edges tell us how important is the connection.</a:t>
            </a:r>
          </a:p>
          <a:p>
            <a:r>
              <a:rPr lang="en-US" sz="3200" dirty="0" smtClean="0"/>
              <a:t>Adjusting these values to make the most accurate prediction is called </a:t>
            </a:r>
            <a:r>
              <a:rPr lang="en-US" sz="3200" b="1" dirty="0" smtClean="0"/>
              <a:t>Learning.</a:t>
            </a:r>
            <a:endParaRPr lang="en-US" sz="3200" b="1" dirty="0"/>
          </a:p>
        </p:txBody>
      </p:sp>
      <p:cxnSp>
        <p:nvCxnSpPr>
          <p:cNvPr id="69" name="Straight Arrow Connector 68"/>
          <p:cNvCxnSpPr>
            <a:endCxn id="7" idx="2"/>
          </p:cNvCxnSpPr>
          <p:nvPr/>
        </p:nvCxnSpPr>
        <p:spPr>
          <a:xfrm flipH="1" flipV="1">
            <a:off x="1647645" y="2178554"/>
            <a:ext cx="257356" cy="2241046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Recent advances in neural network </a:t>
            </a:r>
            <a:r>
              <a:rPr lang="en-US" smtClean="0"/>
              <a:t>training have </a:t>
            </a:r>
            <a:r>
              <a:rPr lang="en-US" dirty="0" smtClean="0"/>
              <a:t>enabled training of deep networks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Deep networks have many intermediate layers</a:t>
            </a:r>
          </a:p>
          <a:p>
            <a:pPr marL="0" indent="0">
              <a:buNone/>
            </a:pPr>
            <a:r>
              <a:rPr lang="en-US" dirty="0" smtClean="0"/>
              <a:t>between input and output.</a:t>
            </a:r>
            <a:endParaRPr lang="en-US" dirty="0"/>
          </a:p>
        </p:txBody>
      </p:sp>
      <p:grpSp>
        <p:nvGrpSpPr>
          <p:cNvPr id="375" name="Group 374"/>
          <p:cNvGrpSpPr/>
          <p:nvPr/>
        </p:nvGrpSpPr>
        <p:grpSpPr>
          <a:xfrm>
            <a:off x="1672723" y="3004149"/>
            <a:ext cx="5802231" cy="2068902"/>
            <a:chOff x="1215523" y="2971800"/>
            <a:chExt cx="5802231" cy="2068902"/>
          </a:xfrm>
        </p:grpSpPr>
        <p:grpSp>
          <p:nvGrpSpPr>
            <p:cNvPr id="155" name="Group 154"/>
            <p:cNvGrpSpPr/>
            <p:nvPr/>
          </p:nvGrpSpPr>
          <p:grpSpPr>
            <a:xfrm>
              <a:off x="1215523" y="2971800"/>
              <a:ext cx="1595721" cy="2068902"/>
              <a:chOff x="1215523" y="2971800"/>
              <a:chExt cx="1595721" cy="206890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2192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2192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2249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2155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1264451" y="4274599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5400000">
                <a:off x="1845296" y="418520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24" name="Straight Arrow Connector 23"/>
              <p:cNvCxnSpPr>
                <a:stCxn id="5" idx="6"/>
                <a:endCxn id="11" idx="2"/>
              </p:cNvCxnSpPr>
              <p:nvPr/>
            </p:nvCxnSpPr>
            <p:spPr>
              <a:xfrm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6" idx="6"/>
                <a:endCxn id="11" idx="2"/>
              </p:cNvCxnSpPr>
              <p:nvPr/>
            </p:nvCxnSpPr>
            <p:spPr>
              <a:xfrm>
                <a:off x="15240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7" idx="6"/>
                <a:endCxn id="11" idx="2"/>
              </p:cNvCxnSpPr>
              <p:nvPr/>
            </p:nvCxnSpPr>
            <p:spPr>
              <a:xfrm flipV="1">
                <a:off x="15297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9" idx="6"/>
                <a:endCxn id="11" idx="2"/>
              </p:cNvCxnSpPr>
              <p:nvPr/>
            </p:nvCxnSpPr>
            <p:spPr>
              <a:xfrm flipV="1">
                <a:off x="15203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5" idx="6"/>
                <a:endCxn id="10" idx="2"/>
              </p:cNvCxnSpPr>
              <p:nvPr/>
            </p:nvCxnSpPr>
            <p:spPr>
              <a:xfrm>
                <a:off x="15240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5" idx="6"/>
                <a:endCxn id="12" idx="2"/>
              </p:cNvCxnSpPr>
              <p:nvPr/>
            </p:nvCxnSpPr>
            <p:spPr>
              <a:xfrm>
                <a:off x="15240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5" idx="6"/>
                <a:endCxn id="14" idx="2"/>
              </p:cNvCxnSpPr>
              <p:nvPr/>
            </p:nvCxnSpPr>
            <p:spPr>
              <a:xfrm>
                <a:off x="15240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6" idx="6"/>
                <a:endCxn id="12" idx="2"/>
              </p:cNvCxnSpPr>
              <p:nvPr/>
            </p:nvCxnSpPr>
            <p:spPr>
              <a:xfrm>
                <a:off x="15240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6" idx="6"/>
                <a:endCxn id="10" idx="2"/>
              </p:cNvCxnSpPr>
              <p:nvPr/>
            </p:nvCxnSpPr>
            <p:spPr>
              <a:xfrm flipV="1"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7" idx="6"/>
                <a:endCxn id="12" idx="2"/>
              </p:cNvCxnSpPr>
              <p:nvPr/>
            </p:nvCxnSpPr>
            <p:spPr>
              <a:xfrm>
                <a:off x="15297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9" idx="6"/>
                <a:endCxn id="12" idx="2"/>
              </p:cNvCxnSpPr>
              <p:nvPr/>
            </p:nvCxnSpPr>
            <p:spPr>
              <a:xfrm flipV="1">
                <a:off x="15203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9" idx="6"/>
                <a:endCxn id="14" idx="2"/>
              </p:cNvCxnSpPr>
              <p:nvPr/>
            </p:nvCxnSpPr>
            <p:spPr>
              <a:xfrm>
                <a:off x="15203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9" idx="6"/>
                <a:endCxn id="10" idx="2"/>
              </p:cNvCxnSpPr>
              <p:nvPr/>
            </p:nvCxnSpPr>
            <p:spPr>
              <a:xfrm flipV="1">
                <a:off x="15203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7" idx="6"/>
                <a:endCxn id="14" idx="2"/>
              </p:cNvCxnSpPr>
              <p:nvPr/>
            </p:nvCxnSpPr>
            <p:spPr>
              <a:xfrm>
                <a:off x="15297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6" idx="6"/>
                <a:endCxn id="14" idx="2"/>
              </p:cNvCxnSpPr>
              <p:nvPr/>
            </p:nvCxnSpPr>
            <p:spPr>
              <a:xfrm>
                <a:off x="15240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7" idx="6"/>
                <a:endCxn id="10" idx="2"/>
              </p:cNvCxnSpPr>
              <p:nvPr/>
            </p:nvCxnSpPr>
            <p:spPr>
              <a:xfrm flipV="1">
                <a:off x="15297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4384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4384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4441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4347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5400000">
                <a:off x="1874051" y="4278785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5400000">
                <a:off x="2454896" y="4265973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86" name="Straight Arrow Connector 85"/>
              <p:cNvCxnSpPr>
                <a:stCxn id="76" idx="6"/>
                <a:endCxn id="81" idx="2"/>
              </p:cNvCxnSpPr>
              <p:nvPr/>
            </p:nvCxnSpPr>
            <p:spPr>
              <a:xfrm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77" idx="6"/>
                <a:endCxn id="81" idx="2"/>
              </p:cNvCxnSpPr>
              <p:nvPr/>
            </p:nvCxnSpPr>
            <p:spPr>
              <a:xfrm>
                <a:off x="21336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78" idx="6"/>
                <a:endCxn id="81" idx="2"/>
              </p:cNvCxnSpPr>
              <p:nvPr/>
            </p:nvCxnSpPr>
            <p:spPr>
              <a:xfrm flipV="1">
                <a:off x="21393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79" idx="6"/>
                <a:endCxn id="81" idx="2"/>
              </p:cNvCxnSpPr>
              <p:nvPr/>
            </p:nvCxnSpPr>
            <p:spPr>
              <a:xfrm flipV="1">
                <a:off x="21299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76" idx="6"/>
                <a:endCxn id="80" idx="2"/>
              </p:cNvCxnSpPr>
              <p:nvPr/>
            </p:nvCxnSpPr>
            <p:spPr>
              <a:xfrm>
                <a:off x="21336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76" idx="6"/>
                <a:endCxn id="82" idx="2"/>
              </p:cNvCxnSpPr>
              <p:nvPr/>
            </p:nvCxnSpPr>
            <p:spPr>
              <a:xfrm>
                <a:off x="21336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76" idx="6"/>
                <a:endCxn id="83" idx="2"/>
              </p:cNvCxnSpPr>
              <p:nvPr/>
            </p:nvCxnSpPr>
            <p:spPr>
              <a:xfrm>
                <a:off x="21336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77" idx="6"/>
                <a:endCxn id="82" idx="2"/>
              </p:cNvCxnSpPr>
              <p:nvPr/>
            </p:nvCxnSpPr>
            <p:spPr>
              <a:xfrm>
                <a:off x="21336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77" idx="6"/>
                <a:endCxn id="80" idx="2"/>
              </p:cNvCxnSpPr>
              <p:nvPr/>
            </p:nvCxnSpPr>
            <p:spPr>
              <a:xfrm flipV="1"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78" idx="6"/>
                <a:endCxn id="82" idx="2"/>
              </p:cNvCxnSpPr>
              <p:nvPr/>
            </p:nvCxnSpPr>
            <p:spPr>
              <a:xfrm>
                <a:off x="21393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stCxn id="79" idx="6"/>
                <a:endCxn id="82" idx="2"/>
              </p:cNvCxnSpPr>
              <p:nvPr/>
            </p:nvCxnSpPr>
            <p:spPr>
              <a:xfrm flipV="1">
                <a:off x="21299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79" idx="6"/>
                <a:endCxn id="83" idx="2"/>
              </p:cNvCxnSpPr>
              <p:nvPr/>
            </p:nvCxnSpPr>
            <p:spPr>
              <a:xfrm>
                <a:off x="21299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79" idx="6"/>
                <a:endCxn id="80" idx="2"/>
              </p:cNvCxnSpPr>
              <p:nvPr/>
            </p:nvCxnSpPr>
            <p:spPr>
              <a:xfrm flipV="1">
                <a:off x="21299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stCxn id="78" idx="6"/>
                <a:endCxn id="83" idx="2"/>
              </p:cNvCxnSpPr>
              <p:nvPr/>
            </p:nvCxnSpPr>
            <p:spPr>
              <a:xfrm>
                <a:off x="21393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77" idx="6"/>
                <a:endCxn id="83" idx="2"/>
              </p:cNvCxnSpPr>
              <p:nvPr/>
            </p:nvCxnSpPr>
            <p:spPr>
              <a:xfrm>
                <a:off x="21336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>
                <a:stCxn id="78" idx="6"/>
                <a:endCxn id="80" idx="2"/>
              </p:cNvCxnSpPr>
              <p:nvPr/>
            </p:nvCxnSpPr>
            <p:spPr>
              <a:xfrm flipV="1">
                <a:off x="21393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/>
            <p:cNvGrpSpPr/>
            <p:nvPr/>
          </p:nvGrpSpPr>
          <p:grpSpPr>
            <a:xfrm>
              <a:off x="2434723" y="2971800"/>
              <a:ext cx="1595721" cy="2068902"/>
              <a:chOff x="1215523" y="2971800"/>
              <a:chExt cx="1595721" cy="2068902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12192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2192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2249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2155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 rot="5400000">
                <a:off x="1264451" y="4274599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 rot="5400000">
                <a:off x="1845296" y="418520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167" name="Straight Arrow Connector 166"/>
              <p:cNvCxnSpPr>
                <a:stCxn id="157" idx="6"/>
                <a:endCxn id="162" idx="2"/>
              </p:cNvCxnSpPr>
              <p:nvPr/>
            </p:nvCxnSpPr>
            <p:spPr>
              <a:xfrm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>
                <a:stCxn id="158" idx="6"/>
                <a:endCxn id="162" idx="2"/>
              </p:cNvCxnSpPr>
              <p:nvPr/>
            </p:nvCxnSpPr>
            <p:spPr>
              <a:xfrm>
                <a:off x="15240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stCxn id="159" idx="6"/>
                <a:endCxn id="162" idx="2"/>
              </p:cNvCxnSpPr>
              <p:nvPr/>
            </p:nvCxnSpPr>
            <p:spPr>
              <a:xfrm flipV="1">
                <a:off x="15297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>
                <a:stCxn id="160" idx="6"/>
                <a:endCxn id="162" idx="2"/>
              </p:cNvCxnSpPr>
              <p:nvPr/>
            </p:nvCxnSpPr>
            <p:spPr>
              <a:xfrm flipV="1">
                <a:off x="15203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157" idx="6"/>
                <a:endCxn id="161" idx="2"/>
              </p:cNvCxnSpPr>
              <p:nvPr/>
            </p:nvCxnSpPr>
            <p:spPr>
              <a:xfrm>
                <a:off x="15240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>
                <a:stCxn id="157" idx="6"/>
                <a:endCxn id="163" idx="2"/>
              </p:cNvCxnSpPr>
              <p:nvPr/>
            </p:nvCxnSpPr>
            <p:spPr>
              <a:xfrm>
                <a:off x="15240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stCxn id="157" idx="6"/>
                <a:endCxn id="164" idx="2"/>
              </p:cNvCxnSpPr>
              <p:nvPr/>
            </p:nvCxnSpPr>
            <p:spPr>
              <a:xfrm>
                <a:off x="15240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>
                <a:stCxn id="158" idx="6"/>
                <a:endCxn id="163" idx="2"/>
              </p:cNvCxnSpPr>
              <p:nvPr/>
            </p:nvCxnSpPr>
            <p:spPr>
              <a:xfrm>
                <a:off x="15240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>
                <a:stCxn id="158" idx="6"/>
                <a:endCxn id="161" idx="2"/>
              </p:cNvCxnSpPr>
              <p:nvPr/>
            </p:nvCxnSpPr>
            <p:spPr>
              <a:xfrm flipV="1"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>
                <a:stCxn id="159" idx="6"/>
                <a:endCxn id="163" idx="2"/>
              </p:cNvCxnSpPr>
              <p:nvPr/>
            </p:nvCxnSpPr>
            <p:spPr>
              <a:xfrm>
                <a:off x="15297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>
                <a:stCxn id="160" idx="6"/>
                <a:endCxn id="163" idx="2"/>
              </p:cNvCxnSpPr>
              <p:nvPr/>
            </p:nvCxnSpPr>
            <p:spPr>
              <a:xfrm flipV="1">
                <a:off x="15203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>
                <a:stCxn id="160" idx="6"/>
                <a:endCxn id="164" idx="2"/>
              </p:cNvCxnSpPr>
              <p:nvPr/>
            </p:nvCxnSpPr>
            <p:spPr>
              <a:xfrm>
                <a:off x="15203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>
                <a:stCxn id="160" idx="6"/>
                <a:endCxn id="161" idx="2"/>
              </p:cNvCxnSpPr>
              <p:nvPr/>
            </p:nvCxnSpPr>
            <p:spPr>
              <a:xfrm flipV="1">
                <a:off x="15203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>
                <a:stCxn id="159" idx="6"/>
                <a:endCxn id="164" idx="2"/>
              </p:cNvCxnSpPr>
              <p:nvPr/>
            </p:nvCxnSpPr>
            <p:spPr>
              <a:xfrm>
                <a:off x="15297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>
                <a:stCxn id="158" idx="6"/>
                <a:endCxn id="164" idx="2"/>
              </p:cNvCxnSpPr>
              <p:nvPr/>
            </p:nvCxnSpPr>
            <p:spPr>
              <a:xfrm>
                <a:off x="15240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stCxn id="159" idx="6"/>
                <a:endCxn id="161" idx="2"/>
              </p:cNvCxnSpPr>
              <p:nvPr/>
            </p:nvCxnSpPr>
            <p:spPr>
              <a:xfrm flipV="1">
                <a:off x="15297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Oval 182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24384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24384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4441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4347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 rot="5400000">
                <a:off x="1874051" y="4278785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 rot="5400000">
                <a:off x="2454896" y="4265973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193" name="Straight Arrow Connector 192"/>
              <p:cNvCxnSpPr>
                <a:stCxn id="183" idx="6"/>
                <a:endCxn id="188" idx="2"/>
              </p:cNvCxnSpPr>
              <p:nvPr/>
            </p:nvCxnSpPr>
            <p:spPr>
              <a:xfrm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>
                <a:stCxn id="184" idx="6"/>
                <a:endCxn id="188" idx="2"/>
              </p:cNvCxnSpPr>
              <p:nvPr/>
            </p:nvCxnSpPr>
            <p:spPr>
              <a:xfrm>
                <a:off x="21336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>
                <a:stCxn id="185" idx="6"/>
                <a:endCxn id="188" idx="2"/>
              </p:cNvCxnSpPr>
              <p:nvPr/>
            </p:nvCxnSpPr>
            <p:spPr>
              <a:xfrm flipV="1">
                <a:off x="21393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>
                <a:stCxn id="186" idx="6"/>
                <a:endCxn id="188" idx="2"/>
              </p:cNvCxnSpPr>
              <p:nvPr/>
            </p:nvCxnSpPr>
            <p:spPr>
              <a:xfrm flipV="1">
                <a:off x="21299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>
                <a:stCxn id="183" idx="6"/>
                <a:endCxn id="187" idx="2"/>
              </p:cNvCxnSpPr>
              <p:nvPr/>
            </p:nvCxnSpPr>
            <p:spPr>
              <a:xfrm>
                <a:off x="21336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>
                <a:stCxn id="183" idx="6"/>
                <a:endCxn id="189" idx="2"/>
              </p:cNvCxnSpPr>
              <p:nvPr/>
            </p:nvCxnSpPr>
            <p:spPr>
              <a:xfrm>
                <a:off x="21336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>
                <a:stCxn id="183" idx="6"/>
                <a:endCxn id="190" idx="2"/>
              </p:cNvCxnSpPr>
              <p:nvPr/>
            </p:nvCxnSpPr>
            <p:spPr>
              <a:xfrm>
                <a:off x="21336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>
                <a:stCxn id="184" idx="6"/>
                <a:endCxn id="189" idx="2"/>
              </p:cNvCxnSpPr>
              <p:nvPr/>
            </p:nvCxnSpPr>
            <p:spPr>
              <a:xfrm>
                <a:off x="21336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>
                <a:stCxn id="184" idx="6"/>
                <a:endCxn id="187" idx="2"/>
              </p:cNvCxnSpPr>
              <p:nvPr/>
            </p:nvCxnSpPr>
            <p:spPr>
              <a:xfrm flipV="1"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>
                <a:stCxn id="185" idx="6"/>
                <a:endCxn id="189" idx="2"/>
              </p:cNvCxnSpPr>
              <p:nvPr/>
            </p:nvCxnSpPr>
            <p:spPr>
              <a:xfrm>
                <a:off x="21393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>
                <a:stCxn id="186" idx="6"/>
                <a:endCxn id="189" idx="2"/>
              </p:cNvCxnSpPr>
              <p:nvPr/>
            </p:nvCxnSpPr>
            <p:spPr>
              <a:xfrm flipV="1">
                <a:off x="21299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>
                <a:stCxn id="186" idx="6"/>
                <a:endCxn id="190" idx="2"/>
              </p:cNvCxnSpPr>
              <p:nvPr/>
            </p:nvCxnSpPr>
            <p:spPr>
              <a:xfrm>
                <a:off x="21299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>
                <a:stCxn id="186" idx="6"/>
                <a:endCxn id="187" idx="2"/>
              </p:cNvCxnSpPr>
              <p:nvPr/>
            </p:nvCxnSpPr>
            <p:spPr>
              <a:xfrm flipV="1">
                <a:off x="21299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>
                <a:stCxn id="185" idx="6"/>
                <a:endCxn id="190" idx="2"/>
              </p:cNvCxnSpPr>
              <p:nvPr/>
            </p:nvCxnSpPr>
            <p:spPr>
              <a:xfrm>
                <a:off x="21393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>
                <a:stCxn id="184" idx="6"/>
                <a:endCxn id="190" idx="2"/>
              </p:cNvCxnSpPr>
              <p:nvPr/>
            </p:nvCxnSpPr>
            <p:spPr>
              <a:xfrm>
                <a:off x="21336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>
                <a:stCxn id="185" idx="6"/>
                <a:endCxn id="187" idx="2"/>
              </p:cNvCxnSpPr>
              <p:nvPr/>
            </p:nvCxnSpPr>
            <p:spPr>
              <a:xfrm flipV="1">
                <a:off x="21393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2" name="Group 261"/>
            <p:cNvGrpSpPr/>
            <p:nvPr/>
          </p:nvGrpSpPr>
          <p:grpSpPr>
            <a:xfrm>
              <a:off x="3646098" y="2971800"/>
              <a:ext cx="1595721" cy="2068902"/>
              <a:chOff x="1215523" y="2971800"/>
              <a:chExt cx="1595721" cy="2068902"/>
            </a:xfrm>
          </p:grpSpPr>
          <p:sp>
            <p:nvSpPr>
              <p:cNvPr id="263" name="Oval 262"/>
              <p:cNvSpPr/>
              <p:nvPr/>
            </p:nvSpPr>
            <p:spPr>
              <a:xfrm>
                <a:off x="12192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12192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12249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12155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 rot="5400000">
                <a:off x="1264451" y="4274599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 rot="5400000">
                <a:off x="1845296" y="418520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273" name="Straight Arrow Connector 272"/>
              <p:cNvCxnSpPr>
                <a:stCxn id="263" idx="6"/>
                <a:endCxn id="268" idx="2"/>
              </p:cNvCxnSpPr>
              <p:nvPr/>
            </p:nvCxnSpPr>
            <p:spPr>
              <a:xfrm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Arrow Connector 273"/>
              <p:cNvCxnSpPr>
                <a:stCxn id="264" idx="6"/>
                <a:endCxn id="268" idx="2"/>
              </p:cNvCxnSpPr>
              <p:nvPr/>
            </p:nvCxnSpPr>
            <p:spPr>
              <a:xfrm>
                <a:off x="15240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>
                <a:stCxn id="265" idx="6"/>
                <a:endCxn id="268" idx="2"/>
              </p:cNvCxnSpPr>
              <p:nvPr/>
            </p:nvCxnSpPr>
            <p:spPr>
              <a:xfrm flipV="1">
                <a:off x="15297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>
                <a:stCxn id="266" idx="6"/>
                <a:endCxn id="268" idx="2"/>
              </p:cNvCxnSpPr>
              <p:nvPr/>
            </p:nvCxnSpPr>
            <p:spPr>
              <a:xfrm flipV="1">
                <a:off x="15203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/>
              <p:cNvCxnSpPr>
                <a:stCxn id="263" idx="6"/>
                <a:endCxn id="267" idx="2"/>
              </p:cNvCxnSpPr>
              <p:nvPr/>
            </p:nvCxnSpPr>
            <p:spPr>
              <a:xfrm>
                <a:off x="15240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263" idx="6"/>
                <a:endCxn id="269" idx="2"/>
              </p:cNvCxnSpPr>
              <p:nvPr/>
            </p:nvCxnSpPr>
            <p:spPr>
              <a:xfrm>
                <a:off x="15240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>
                <a:stCxn id="263" idx="6"/>
                <a:endCxn id="270" idx="2"/>
              </p:cNvCxnSpPr>
              <p:nvPr/>
            </p:nvCxnSpPr>
            <p:spPr>
              <a:xfrm>
                <a:off x="15240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Arrow Connector 279"/>
              <p:cNvCxnSpPr>
                <a:stCxn id="264" idx="6"/>
                <a:endCxn id="269" idx="2"/>
              </p:cNvCxnSpPr>
              <p:nvPr/>
            </p:nvCxnSpPr>
            <p:spPr>
              <a:xfrm>
                <a:off x="15240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Arrow Connector 280"/>
              <p:cNvCxnSpPr>
                <a:stCxn id="264" idx="6"/>
                <a:endCxn id="267" idx="2"/>
              </p:cNvCxnSpPr>
              <p:nvPr/>
            </p:nvCxnSpPr>
            <p:spPr>
              <a:xfrm flipV="1"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Arrow Connector 281"/>
              <p:cNvCxnSpPr>
                <a:stCxn id="265" idx="6"/>
                <a:endCxn id="269" idx="2"/>
              </p:cNvCxnSpPr>
              <p:nvPr/>
            </p:nvCxnSpPr>
            <p:spPr>
              <a:xfrm>
                <a:off x="15297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Arrow Connector 282"/>
              <p:cNvCxnSpPr>
                <a:stCxn id="266" idx="6"/>
                <a:endCxn id="269" idx="2"/>
              </p:cNvCxnSpPr>
              <p:nvPr/>
            </p:nvCxnSpPr>
            <p:spPr>
              <a:xfrm flipV="1">
                <a:off x="15203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Arrow Connector 283"/>
              <p:cNvCxnSpPr>
                <a:stCxn id="266" idx="6"/>
                <a:endCxn id="270" idx="2"/>
              </p:cNvCxnSpPr>
              <p:nvPr/>
            </p:nvCxnSpPr>
            <p:spPr>
              <a:xfrm>
                <a:off x="15203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Arrow Connector 284"/>
              <p:cNvCxnSpPr>
                <a:stCxn id="266" idx="6"/>
                <a:endCxn id="267" idx="2"/>
              </p:cNvCxnSpPr>
              <p:nvPr/>
            </p:nvCxnSpPr>
            <p:spPr>
              <a:xfrm flipV="1">
                <a:off x="15203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/>
              <p:cNvCxnSpPr>
                <a:stCxn id="265" idx="6"/>
                <a:endCxn id="270" idx="2"/>
              </p:cNvCxnSpPr>
              <p:nvPr/>
            </p:nvCxnSpPr>
            <p:spPr>
              <a:xfrm>
                <a:off x="15297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Arrow Connector 286"/>
              <p:cNvCxnSpPr>
                <a:stCxn id="264" idx="6"/>
                <a:endCxn id="270" idx="2"/>
              </p:cNvCxnSpPr>
              <p:nvPr/>
            </p:nvCxnSpPr>
            <p:spPr>
              <a:xfrm>
                <a:off x="15240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Arrow Connector 287"/>
              <p:cNvCxnSpPr>
                <a:stCxn id="265" idx="6"/>
                <a:endCxn id="267" idx="2"/>
              </p:cNvCxnSpPr>
              <p:nvPr/>
            </p:nvCxnSpPr>
            <p:spPr>
              <a:xfrm flipV="1">
                <a:off x="15297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Oval 288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24384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24384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24441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24347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 rot="5400000">
                <a:off x="1874051" y="4278785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 rot="5400000">
                <a:off x="2454896" y="4265973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299" name="Straight Arrow Connector 298"/>
              <p:cNvCxnSpPr>
                <a:stCxn id="289" idx="6"/>
                <a:endCxn id="294" idx="2"/>
              </p:cNvCxnSpPr>
              <p:nvPr/>
            </p:nvCxnSpPr>
            <p:spPr>
              <a:xfrm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9"/>
              <p:cNvCxnSpPr>
                <a:stCxn id="290" idx="6"/>
                <a:endCxn id="294" idx="2"/>
              </p:cNvCxnSpPr>
              <p:nvPr/>
            </p:nvCxnSpPr>
            <p:spPr>
              <a:xfrm>
                <a:off x="21336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/>
              <p:cNvCxnSpPr>
                <a:stCxn id="291" idx="6"/>
                <a:endCxn id="294" idx="2"/>
              </p:cNvCxnSpPr>
              <p:nvPr/>
            </p:nvCxnSpPr>
            <p:spPr>
              <a:xfrm flipV="1">
                <a:off x="21393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01"/>
              <p:cNvCxnSpPr>
                <a:stCxn id="292" idx="6"/>
                <a:endCxn id="294" idx="2"/>
              </p:cNvCxnSpPr>
              <p:nvPr/>
            </p:nvCxnSpPr>
            <p:spPr>
              <a:xfrm flipV="1">
                <a:off x="21299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02"/>
              <p:cNvCxnSpPr>
                <a:stCxn id="289" idx="6"/>
                <a:endCxn id="293" idx="2"/>
              </p:cNvCxnSpPr>
              <p:nvPr/>
            </p:nvCxnSpPr>
            <p:spPr>
              <a:xfrm>
                <a:off x="21336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Arrow Connector 303"/>
              <p:cNvCxnSpPr>
                <a:stCxn id="289" idx="6"/>
                <a:endCxn id="295" idx="2"/>
              </p:cNvCxnSpPr>
              <p:nvPr/>
            </p:nvCxnSpPr>
            <p:spPr>
              <a:xfrm>
                <a:off x="21336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304"/>
              <p:cNvCxnSpPr>
                <a:stCxn id="289" idx="6"/>
                <a:endCxn id="296" idx="2"/>
              </p:cNvCxnSpPr>
              <p:nvPr/>
            </p:nvCxnSpPr>
            <p:spPr>
              <a:xfrm>
                <a:off x="21336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/>
              <p:cNvCxnSpPr>
                <a:stCxn id="290" idx="6"/>
                <a:endCxn id="295" idx="2"/>
              </p:cNvCxnSpPr>
              <p:nvPr/>
            </p:nvCxnSpPr>
            <p:spPr>
              <a:xfrm>
                <a:off x="21336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>
                <a:stCxn id="290" idx="6"/>
                <a:endCxn id="293" idx="2"/>
              </p:cNvCxnSpPr>
              <p:nvPr/>
            </p:nvCxnSpPr>
            <p:spPr>
              <a:xfrm flipV="1"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>
                <a:stCxn id="291" idx="6"/>
                <a:endCxn id="295" idx="2"/>
              </p:cNvCxnSpPr>
              <p:nvPr/>
            </p:nvCxnSpPr>
            <p:spPr>
              <a:xfrm>
                <a:off x="21393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Arrow Connector 308"/>
              <p:cNvCxnSpPr>
                <a:stCxn id="292" idx="6"/>
                <a:endCxn id="295" idx="2"/>
              </p:cNvCxnSpPr>
              <p:nvPr/>
            </p:nvCxnSpPr>
            <p:spPr>
              <a:xfrm flipV="1">
                <a:off x="21299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/>
              <p:cNvCxnSpPr>
                <a:stCxn id="292" idx="6"/>
                <a:endCxn id="296" idx="2"/>
              </p:cNvCxnSpPr>
              <p:nvPr/>
            </p:nvCxnSpPr>
            <p:spPr>
              <a:xfrm>
                <a:off x="21299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Arrow Connector 310"/>
              <p:cNvCxnSpPr>
                <a:stCxn id="292" idx="6"/>
                <a:endCxn id="293" idx="2"/>
              </p:cNvCxnSpPr>
              <p:nvPr/>
            </p:nvCxnSpPr>
            <p:spPr>
              <a:xfrm flipV="1">
                <a:off x="21299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Arrow Connector 311"/>
              <p:cNvCxnSpPr>
                <a:stCxn id="291" idx="6"/>
                <a:endCxn id="296" idx="2"/>
              </p:cNvCxnSpPr>
              <p:nvPr/>
            </p:nvCxnSpPr>
            <p:spPr>
              <a:xfrm>
                <a:off x="21393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Arrow Connector 312"/>
              <p:cNvCxnSpPr>
                <a:stCxn id="290" idx="6"/>
                <a:endCxn id="296" idx="2"/>
              </p:cNvCxnSpPr>
              <p:nvPr/>
            </p:nvCxnSpPr>
            <p:spPr>
              <a:xfrm>
                <a:off x="21336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Arrow Connector 313"/>
              <p:cNvCxnSpPr>
                <a:stCxn id="291" idx="6"/>
                <a:endCxn id="293" idx="2"/>
              </p:cNvCxnSpPr>
              <p:nvPr/>
            </p:nvCxnSpPr>
            <p:spPr>
              <a:xfrm flipV="1">
                <a:off x="21393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5" name="Group 314"/>
            <p:cNvGrpSpPr/>
            <p:nvPr/>
          </p:nvGrpSpPr>
          <p:grpSpPr>
            <a:xfrm>
              <a:off x="4868975" y="2971800"/>
              <a:ext cx="1595721" cy="2068902"/>
              <a:chOff x="1215523" y="2971800"/>
              <a:chExt cx="1595721" cy="2068902"/>
            </a:xfrm>
          </p:grpSpPr>
          <p:sp>
            <p:nvSpPr>
              <p:cNvPr id="316" name="Oval 315"/>
              <p:cNvSpPr/>
              <p:nvPr/>
            </p:nvSpPr>
            <p:spPr>
              <a:xfrm>
                <a:off x="12192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12192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12249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12155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 rot="5400000">
                <a:off x="1264451" y="4274599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 rot="5400000">
                <a:off x="1845296" y="418520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326" name="Straight Arrow Connector 325"/>
              <p:cNvCxnSpPr>
                <a:stCxn id="316" idx="6"/>
                <a:endCxn id="321" idx="2"/>
              </p:cNvCxnSpPr>
              <p:nvPr/>
            </p:nvCxnSpPr>
            <p:spPr>
              <a:xfrm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Arrow Connector 326"/>
              <p:cNvCxnSpPr>
                <a:stCxn id="317" idx="6"/>
                <a:endCxn id="321" idx="2"/>
              </p:cNvCxnSpPr>
              <p:nvPr/>
            </p:nvCxnSpPr>
            <p:spPr>
              <a:xfrm>
                <a:off x="15240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Arrow Connector 327"/>
              <p:cNvCxnSpPr>
                <a:stCxn id="318" idx="6"/>
                <a:endCxn id="321" idx="2"/>
              </p:cNvCxnSpPr>
              <p:nvPr/>
            </p:nvCxnSpPr>
            <p:spPr>
              <a:xfrm flipV="1">
                <a:off x="15297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Arrow Connector 328"/>
              <p:cNvCxnSpPr>
                <a:stCxn id="319" idx="6"/>
                <a:endCxn id="321" idx="2"/>
              </p:cNvCxnSpPr>
              <p:nvPr/>
            </p:nvCxnSpPr>
            <p:spPr>
              <a:xfrm flipV="1">
                <a:off x="15203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Arrow Connector 329"/>
              <p:cNvCxnSpPr>
                <a:stCxn id="316" idx="6"/>
                <a:endCxn id="320" idx="2"/>
              </p:cNvCxnSpPr>
              <p:nvPr/>
            </p:nvCxnSpPr>
            <p:spPr>
              <a:xfrm>
                <a:off x="15240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Arrow Connector 330"/>
              <p:cNvCxnSpPr>
                <a:stCxn id="316" idx="6"/>
                <a:endCxn id="322" idx="2"/>
              </p:cNvCxnSpPr>
              <p:nvPr/>
            </p:nvCxnSpPr>
            <p:spPr>
              <a:xfrm>
                <a:off x="15240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/>
              <p:cNvCxnSpPr>
                <a:stCxn id="316" idx="6"/>
                <a:endCxn id="323" idx="2"/>
              </p:cNvCxnSpPr>
              <p:nvPr/>
            </p:nvCxnSpPr>
            <p:spPr>
              <a:xfrm>
                <a:off x="15240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Arrow Connector 332"/>
              <p:cNvCxnSpPr>
                <a:stCxn id="317" idx="6"/>
                <a:endCxn id="322" idx="2"/>
              </p:cNvCxnSpPr>
              <p:nvPr/>
            </p:nvCxnSpPr>
            <p:spPr>
              <a:xfrm>
                <a:off x="15240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Arrow Connector 333"/>
              <p:cNvCxnSpPr>
                <a:stCxn id="317" idx="6"/>
                <a:endCxn id="320" idx="2"/>
              </p:cNvCxnSpPr>
              <p:nvPr/>
            </p:nvCxnSpPr>
            <p:spPr>
              <a:xfrm flipV="1"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Arrow Connector 334"/>
              <p:cNvCxnSpPr>
                <a:stCxn id="318" idx="6"/>
                <a:endCxn id="322" idx="2"/>
              </p:cNvCxnSpPr>
              <p:nvPr/>
            </p:nvCxnSpPr>
            <p:spPr>
              <a:xfrm>
                <a:off x="15297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Arrow Connector 335"/>
              <p:cNvCxnSpPr>
                <a:stCxn id="319" idx="6"/>
                <a:endCxn id="322" idx="2"/>
              </p:cNvCxnSpPr>
              <p:nvPr/>
            </p:nvCxnSpPr>
            <p:spPr>
              <a:xfrm flipV="1">
                <a:off x="15203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Arrow Connector 336"/>
              <p:cNvCxnSpPr>
                <a:stCxn id="319" idx="6"/>
                <a:endCxn id="323" idx="2"/>
              </p:cNvCxnSpPr>
              <p:nvPr/>
            </p:nvCxnSpPr>
            <p:spPr>
              <a:xfrm>
                <a:off x="15203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Arrow Connector 337"/>
              <p:cNvCxnSpPr>
                <a:stCxn id="319" idx="6"/>
                <a:endCxn id="320" idx="2"/>
              </p:cNvCxnSpPr>
              <p:nvPr/>
            </p:nvCxnSpPr>
            <p:spPr>
              <a:xfrm flipV="1">
                <a:off x="15203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Arrow Connector 338"/>
              <p:cNvCxnSpPr>
                <a:stCxn id="318" idx="6"/>
                <a:endCxn id="323" idx="2"/>
              </p:cNvCxnSpPr>
              <p:nvPr/>
            </p:nvCxnSpPr>
            <p:spPr>
              <a:xfrm>
                <a:off x="15297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Arrow Connector 339"/>
              <p:cNvCxnSpPr>
                <a:stCxn id="317" idx="6"/>
                <a:endCxn id="323" idx="2"/>
              </p:cNvCxnSpPr>
              <p:nvPr/>
            </p:nvCxnSpPr>
            <p:spPr>
              <a:xfrm>
                <a:off x="15240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/>
              <p:cNvCxnSpPr>
                <a:stCxn id="318" idx="6"/>
                <a:endCxn id="320" idx="2"/>
              </p:cNvCxnSpPr>
              <p:nvPr/>
            </p:nvCxnSpPr>
            <p:spPr>
              <a:xfrm flipV="1">
                <a:off x="15297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Oval 341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24384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24384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24441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24347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TextBox 349"/>
              <p:cNvSpPr txBox="1"/>
              <p:nvPr/>
            </p:nvSpPr>
            <p:spPr>
              <a:xfrm rot="5400000">
                <a:off x="1874051" y="4278785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 rot="5400000">
                <a:off x="2454896" y="4265973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352" name="Straight Arrow Connector 351"/>
              <p:cNvCxnSpPr>
                <a:stCxn id="342" idx="6"/>
                <a:endCxn id="347" idx="2"/>
              </p:cNvCxnSpPr>
              <p:nvPr/>
            </p:nvCxnSpPr>
            <p:spPr>
              <a:xfrm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/>
              <p:cNvCxnSpPr>
                <a:stCxn id="343" idx="6"/>
                <a:endCxn id="347" idx="2"/>
              </p:cNvCxnSpPr>
              <p:nvPr/>
            </p:nvCxnSpPr>
            <p:spPr>
              <a:xfrm>
                <a:off x="21336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>
                <a:stCxn id="344" idx="6"/>
                <a:endCxn id="347" idx="2"/>
              </p:cNvCxnSpPr>
              <p:nvPr/>
            </p:nvCxnSpPr>
            <p:spPr>
              <a:xfrm flipV="1">
                <a:off x="21393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/>
              <p:cNvCxnSpPr>
                <a:stCxn id="345" idx="6"/>
                <a:endCxn id="347" idx="2"/>
              </p:cNvCxnSpPr>
              <p:nvPr/>
            </p:nvCxnSpPr>
            <p:spPr>
              <a:xfrm flipV="1">
                <a:off x="21299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>
                <a:stCxn id="342" idx="6"/>
                <a:endCxn id="346" idx="2"/>
              </p:cNvCxnSpPr>
              <p:nvPr/>
            </p:nvCxnSpPr>
            <p:spPr>
              <a:xfrm>
                <a:off x="21336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Arrow Connector 356"/>
              <p:cNvCxnSpPr>
                <a:stCxn id="342" idx="6"/>
                <a:endCxn id="348" idx="2"/>
              </p:cNvCxnSpPr>
              <p:nvPr/>
            </p:nvCxnSpPr>
            <p:spPr>
              <a:xfrm>
                <a:off x="21336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>
                <a:stCxn id="342" idx="6"/>
                <a:endCxn id="349" idx="2"/>
              </p:cNvCxnSpPr>
              <p:nvPr/>
            </p:nvCxnSpPr>
            <p:spPr>
              <a:xfrm>
                <a:off x="21336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/>
              <p:cNvCxnSpPr>
                <a:stCxn id="343" idx="6"/>
                <a:endCxn id="348" idx="2"/>
              </p:cNvCxnSpPr>
              <p:nvPr/>
            </p:nvCxnSpPr>
            <p:spPr>
              <a:xfrm>
                <a:off x="21336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>
                <a:stCxn id="343" idx="6"/>
                <a:endCxn id="346" idx="2"/>
              </p:cNvCxnSpPr>
              <p:nvPr/>
            </p:nvCxnSpPr>
            <p:spPr>
              <a:xfrm flipV="1"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/>
              <p:cNvCxnSpPr>
                <a:stCxn id="344" idx="6"/>
                <a:endCxn id="348" idx="2"/>
              </p:cNvCxnSpPr>
              <p:nvPr/>
            </p:nvCxnSpPr>
            <p:spPr>
              <a:xfrm>
                <a:off x="21393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Arrow Connector 361"/>
              <p:cNvCxnSpPr>
                <a:stCxn id="345" idx="6"/>
                <a:endCxn id="348" idx="2"/>
              </p:cNvCxnSpPr>
              <p:nvPr/>
            </p:nvCxnSpPr>
            <p:spPr>
              <a:xfrm flipV="1">
                <a:off x="21299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Arrow Connector 362"/>
              <p:cNvCxnSpPr>
                <a:stCxn id="345" idx="6"/>
                <a:endCxn id="349" idx="2"/>
              </p:cNvCxnSpPr>
              <p:nvPr/>
            </p:nvCxnSpPr>
            <p:spPr>
              <a:xfrm>
                <a:off x="21299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Arrow Connector 363"/>
              <p:cNvCxnSpPr>
                <a:stCxn id="345" idx="6"/>
                <a:endCxn id="346" idx="2"/>
              </p:cNvCxnSpPr>
              <p:nvPr/>
            </p:nvCxnSpPr>
            <p:spPr>
              <a:xfrm flipV="1">
                <a:off x="21299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>
                <a:stCxn id="344" idx="6"/>
                <a:endCxn id="349" idx="2"/>
              </p:cNvCxnSpPr>
              <p:nvPr/>
            </p:nvCxnSpPr>
            <p:spPr>
              <a:xfrm>
                <a:off x="21393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Arrow Connector 365"/>
              <p:cNvCxnSpPr>
                <a:stCxn id="343" idx="6"/>
                <a:endCxn id="349" idx="2"/>
              </p:cNvCxnSpPr>
              <p:nvPr/>
            </p:nvCxnSpPr>
            <p:spPr>
              <a:xfrm>
                <a:off x="21336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Arrow Connector 366"/>
              <p:cNvCxnSpPr>
                <a:stCxn id="344" idx="6"/>
                <a:endCxn id="346" idx="2"/>
              </p:cNvCxnSpPr>
              <p:nvPr/>
            </p:nvCxnSpPr>
            <p:spPr>
              <a:xfrm flipV="1">
                <a:off x="21393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8" name="Straight Arrow Connector 367"/>
            <p:cNvCxnSpPr/>
            <p:nvPr/>
          </p:nvCxnSpPr>
          <p:spPr>
            <a:xfrm>
              <a:off x="6402403" y="3124200"/>
              <a:ext cx="310551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>
              <a:off x="6402403" y="3581400"/>
              <a:ext cx="310551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>
              <a:off x="6408154" y="40386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6398726" y="4038600"/>
              <a:ext cx="314228" cy="8497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Oval 373"/>
            <p:cNvSpPr/>
            <p:nvPr/>
          </p:nvSpPr>
          <p:spPr>
            <a:xfrm>
              <a:off x="6712954" y="3886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8" y="3385149"/>
            <a:ext cx="1225206" cy="1225206"/>
          </a:xfrm>
          <a:prstGeom prst="rect">
            <a:avLst/>
          </a:prstGeom>
        </p:spPr>
      </p:pic>
      <p:sp>
        <p:nvSpPr>
          <p:cNvPr id="377" name="TextBox 376"/>
          <p:cNvSpPr txBox="1"/>
          <p:nvPr/>
        </p:nvSpPr>
        <p:spPr>
          <a:xfrm>
            <a:off x="7618801" y="38373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8" name="TextBox 377"/>
          <p:cNvSpPr txBox="1"/>
          <p:nvPr/>
        </p:nvSpPr>
        <p:spPr>
          <a:xfrm>
            <a:off x="1199663" y="2514600"/>
            <a:ext cx="123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Layer</a:t>
            </a:r>
            <a:endParaRPr lang="en-US" dirty="0"/>
          </a:p>
        </p:txBody>
      </p:sp>
      <p:sp>
        <p:nvSpPr>
          <p:cNvPr id="379" name="TextBox 378"/>
          <p:cNvSpPr txBox="1"/>
          <p:nvPr/>
        </p:nvSpPr>
        <p:spPr>
          <a:xfrm>
            <a:off x="6737230" y="2516038"/>
            <a:ext cx="141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Networks can write novels after being trained on Shakespeare’s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At the beginning of training: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tyntd-iafhatawiaoihrdemot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lytdws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 ,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tfti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astai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ogoh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eoase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rrranbyne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nhthnee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plia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tklrgd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 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idoe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ns,smtt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 ne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etie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h,hregtrs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nigtike,aoaenns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lng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After training for a few hours: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"Why do what that day," replied Natasha, and wishing to himself the fact the princess, Princess Mary was easier, fed in had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oftened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him. Pierre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aking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his soul came to the packs and drove up his father-in-law women.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Product </a:t>
            </a:r>
            <a:r>
              <a:rPr lang="en-US" b="1" dirty="0"/>
              <a:t>recommendation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Speech recognition</a:t>
            </a:r>
          </a:p>
          <a:p>
            <a:pPr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(News</a:t>
            </a:r>
            <a:r>
              <a:rPr lang="en-US" b="1" dirty="0"/>
              <a:t>) Feed selection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Traffic </a:t>
            </a:r>
            <a:r>
              <a:rPr lang="en-US" b="1" dirty="0"/>
              <a:t>prediction</a:t>
            </a:r>
          </a:p>
          <a:p>
            <a:pPr>
              <a:buAutoNum type="arabicParenR"/>
            </a:pPr>
            <a:endParaRPr lang="en-US" dirty="0"/>
          </a:p>
          <a:p>
            <a:pPr>
              <a:buAutoNum type="arabicParenR"/>
            </a:pPr>
            <a:endParaRPr lang="en-US" dirty="0"/>
          </a:p>
          <a:p>
            <a:pPr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Self-driving cars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Home automation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Automated </a:t>
            </a:r>
            <a:r>
              <a:rPr lang="en-US" b="1" dirty="0"/>
              <a:t>stock trading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Design </a:t>
            </a:r>
            <a:r>
              <a:rPr lang="en-US" b="1" dirty="0"/>
              <a:t>of new </a:t>
            </a:r>
            <a:r>
              <a:rPr lang="en-US" b="1" dirty="0" smtClean="0"/>
              <a:t>drugs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5231698" y="3530258"/>
            <a:ext cx="1182984" cy="379023"/>
            <a:chOff x="5085183" y="3521415"/>
            <a:chExt cx="1462282" cy="4685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183" y="3521415"/>
              <a:ext cx="455851" cy="45585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524849"/>
              <a:ext cx="984865" cy="465075"/>
            </a:xfrm>
            <a:prstGeom prst="rect">
              <a:avLst/>
            </a:prstGeom>
          </p:spPr>
        </p:pic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267790" y="2662353"/>
            <a:ext cx="2491867" cy="373160"/>
            <a:chOff x="795642" y="3405296"/>
            <a:chExt cx="3155192" cy="472494"/>
          </a:xfrm>
        </p:grpSpPr>
        <p:pic>
          <p:nvPicPr>
            <p:cNvPr id="15" name="Content Placeholder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941" y="3432528"/>
              <a:ext cx="688549" cy="44526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15" y="3537086"/>
              <a:ext cx="1151591" cy="20592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42" y="3475404"/>
              <a:ext cx="487680" cy="36576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818" y="3405296"/>
              <a:ext cx="706016" cy="468324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045572" y="2567332"/>
            <a:ext cx="2349362" cy="517144"/>
            <a:chOff x="1045572" y="2567332"/>
            <a:chExt cx="2349362" cy="51714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014" y="2567332"/>
              <a:ext cx="515781" cy="199279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1045572" y="2570841"/>
              <a:ext cx="2349362" cy="513635"/>
              <a:chOff x="1045572" y="2570841"/>
              <a:chExt cx="2349362" cy="51363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5602" y="2872566"/>
                <a:ext cx="515781" cy="21191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572" y="2591426"/>
                <a:ext cx="517475" cy="18068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9933" y="2846785"/>
                <a:ext cx="188754" cy="18875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2194" y="2570841"/>
                <a:ext cx="646390" cy="23728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7247" y="2881197"/>
                <a:ext cx="1027687" cy="203279"/>
              </a:xfrm>
              <a:prstGeom prst="rect">
                <a:avLst/>
              </a:prstGeom>
            </p:spPr>
          </p:pic>
        </p:grp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966458" y="5238718"/>
            <a:ext cx="2584673" cy="403917"/>
            <a:chOff x="692602" y="5166701"/>
            <a:chExt cx="2584673" cy="40391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02" y="5213919"/>
              <a:ext cx="691701" cy="30948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380" y="5166701"/>
              <a:ext cx="1157895" cy="40391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641" y="5238718"/>
              <a:ext cx="744308" cy="259884"/>
            </a:xfrm>
            <a:prstGeom prst="rect">
              <a:avLst/>
            </a:prstGeom>
          </p:spPr>
        </p:pic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029583" y="3488863"/>
            <a:ext cx="2133600" cy="414057"/>
            <a:chOff x="4828063" y="2583789"/>
            <a:chExt cx="2563434" cy="49747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016" y="2583789"/>
              <a:ext cx="479658" cy="47965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063" y="2723573"/>
              <a:ext cx="744308" cy="25988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602" y="2677345"/>
              <a:ext cx="1157895" cy="403917"/>
            </a:xfrm>
            <a:prstGeom prst="rect">
              <a:avLst/>
            </a:prstGeom>
          </p:spPr>
        </p:pic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5184294" y="4283632"/>
            <a:ext cx="2037418" cy="590785"/>
            <a:chOff x="4614546" y="3977266"/>
            <a:chExt cx="4054973" cy="123682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674" y="3977266"/>
              <a:ext cx="1236823" cy="123682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546" y="4345280"/>
              <a:ext cx="1532939" cy="43130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4345280"/>
              <a:ext cx="1430519" cy="4871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Learning Applications all around you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081593" y="4355936"/>
            <a:ext cx="2099020" cy="336188"/>
            <a:chOff x="599307" y="4383234"/>
            <a:chExt cx="2099020" cy="336188"/>
          </a:xfrm>
        </p:grpSpPr>
        <p:grpSp>
          <p:nvGrpSpPr>
            <p:cNvPr id="36" name="Group 35"/>
            <p:cNvGrpSpPr>
              <a:grpSpLocks noChangeAspect="1"/>
            </p:cNvGrpSpPr>
            <p:nvPr/>
          </p:nvGrpSpPr>
          <p:grpSpPr>
            <a:xfrm>
              <a:off x="1534956" y="4417543"/>
              <a:ext cx="1163371" cy="288885"/>
              <a:chOff x="1095424" y="4328983"/>
              <a:chExt cx="2093160" cy="51976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5752" y="4333276"/>
                <a:ext cx="472832" cy="47283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424" y="4328983"/>
                <a:ext cx="1488613" cy="519767"/>
              </a:xfrm>
              <a:prstGeom prst="rect">
                <a:avLst/>
              </a:prstGeom>
            </p:spPr>
          </p:pic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07" y="4383234"/>
              <a:ext cx="963740" cy="336188"/>
            </a:xfrm>
            <a:prstGeom prst="rect">
              <a:avLst/>
            </a:prstGeom>
          </p:spPr>
        </p:pic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5381741" y="5238718"/>
            <a:ext cx="1032942" cy="363690"/>
            <a:chOff x="5238525" y="5166701"/>
            <a:chExt cx="1774219" cy="62468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525" y="5257697"/>
              <a:ext cx="481809" cy="48180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460" y="5166701"/>
              <a:ext cx="1151284" cy="624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2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done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75295" y="4055604"/>
            <a:ext cx="5802231" cy="2068902"/>
            <a:chOff x="1215523" y="2971800"/>
            <a:chExt cx="5802231" cy="2068902"/>
          </a:xfrm>
        </p:grpSpPr>
        <p:grpSp>
          <p:nvGrpSpPr>
            <p:cNvPr id="5" name="Group 4"/>
            <p:cNvGrpSpPr/>
            <p:nvPr/>
          </p:nvGrpSpPr>
          <p:grpSpPr>
            <a:xfrm>
              <a:off x="1215523" y="2971800"/>
              <a:ext cx="1595721" cy="2068902"/>
              <a:chOff x="1215523" y="2971800"/>
              <a:chExt cx="1595721" cy="2068902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12192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2192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2249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2155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 rot="5400000">
                <a:off x="1264451" y="4274599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 rot="5400000">
                <a:off x="1845296" y="418520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180" name="Straight Arrow Connector 179"/>
              <p:cNvCxnSpPr>
                <a:stCxn id="170" idx="6"/>
                <a:endCxn id="175" idx="2"/>
              </p:cNvCxnSpPr>
              <p:nvPr/>
            </p:nvCxnSpPr>
            <p:spPr>
              <a:xfrm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>
                <a:stCxn id="171" idx="6"/>
                <a:endCxn id="175" idx="2"/>
              </p:cNvCxnSpPr>
              <p:nvPr/>
            </p:nvCxnSpPr>
            <p:spPr>
              <a:xfrm>
                <a:off x="15240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stCxn id="172" idx="6"/>
                <a:endCxn id="175" idx="2"/>
              </p:cNvCxnSpPr>
              <p:nvPr/>
            </p:nvCxnSpPr>
            <p:spPr>
              <a:xfrm flipV="1">
                <a:off x="15297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>
                <a:stCxn id="173" idx="6"/>
                <a:endCxn id="175" idx="2"/>
              </p:cNvCxnSpPr>
              <p:nvPr/>
            </p:nvCxnSpPr>
            <p:spPr>
              <a:xfrm flipV="1">
                <a:off x="15203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/>
              <p:cNvCxnSpPr>
                <a:stCxn id="170" idx="6"/>
                <a:endCxn id="174" idx="2"/>
              </p:cNvCxnSpPr>
              <p:nvPr/>
            </p:nvCxnSpPr>
            <p:spPr>
              <a:xfrm>
                <a:off x="15240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/>
              <p:cNvCxnSpPr>
                <a:stCxn id="170" idx="6"/>
                <a:endCxn id="176" idx="2"/>
              </p:cNvCxnSpPr>
              <p:nvPr/>
            </p:nvCxnSpPr>
            <p:spPr>
              <a:xfrm>
                <a:off x="15240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>
                <a:stCxn id="170" idx="6"/>
                <a:endCxn id="177" idx="2"/>
              </p:cNvCxnSpPr>
              <p:nvPr/>
            </p:nvCxnSpPr>
            <p:spPr>
              <a:xfrm>
                <a:off x="15240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>
                <a:stCxn id="171" idx="6"/>
                <a:endCxn id="176" idx="2"/>
              </p:cNvCxnSpPr>
              <p:nvPr/>
            </p:nvCxnSpPr>
            <p:spPr>
              <a:xfrm>
                <a:off x="15240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>
                <a:stCxn id="171" idx="6"/>
                <a:endCxn id="174" idx="2"/>
              </p:cNvCxnSpPr>
              <p:nvPr/>
            </p:nvCxnSpPr>
            <p:spPr>
              <a:xfrm flipV="1"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>
                <a:stCxn id="172" idx="6"/>
                <a:endCxn id="176" idx="2"/>
              </p:cNvCxnSpPr>
              <p:nvPr/>
            </p:nvCxnSpPr>
            <p:spPr>
              <a:xfrm>
                <a:off x="15297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>
                <a:stCxn id="173" idx="6"/>
                <a:endCxn id="176" idx="2"/>
              </p:cNvCxnSpPr>
              <p:nvPr/>
            </p:nvCxnSpPr>
            <p:spPr>
              <a:xfrm flipV="1">
                <a:off x="15203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>
                <a:stCxn id="173" idx="6"/>
                <a:endCxn id="177" idx="2"/>
              </p:cNvCxnSpPr>
              <p:nvPr/>
            </p:nvCxnSpPr>
            <p:spPr>
              <a:xfrm>
                <a:off x="15203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>
                <a:stCxn id="173" idx="6"/>
                <a:endCxn id="174" idx="2"/>
              </p:cNvCxnSpPr>
              <p:nvPr/>
            </p:nvCxnSpPr>
            <p:spPr>
              <a:xfrm flipV="1">
                <a:off x="15203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>
                <a:stCxn id="172" idx="6"/>
                <a:endCxn id="177" idx="2"/>
              </p:cNvCxnSpPr>
              <p:nvPr/>
            </p:nvCxnSpPr>
            <p:spPr>
              <a:xfrm>
                <a:off x="15297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>
                <a:stCxn id="171" idx="6"/>
                <a:endCxn id="177" idx="2"/>
              </p:cNvCxnSpPr>
              <p:nvPr/>
            </p:nvCxnSpPr>
            <p:spPr>
              <a:xfrm>
                <a:off x="15240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>
                <a:stCxn id="172" idx="6"/>
                <a:endCxn id="174" idx="2"/>
              </p:cNvCxnSpPr>
              <p:nvPr/>
            </p:nvCxnSpPr>
            <p:spPr>
              <a:xfrm flipV="1">
                <a:off x="15297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Oval 195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4384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4384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24441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24347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 rot="5400000">
                <a:off x="1874051" y="4278785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 rot="5400000">
                <a:off x="2454896" y="4265973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206" name="Straight Arrow Connector 205"/>
              <p:cNvCxnSpPr>
                <a:stCxn id="196" idx="6"/>
                <a:endCxn id="201" idx="2"/>
              </p:cNvCxnSpPr>
              <p:nvPr/>
            </p:nvCxnSpPr>
            <p:spPr>
              <a:xfrm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>
                <a:stCxn id="197" idx="6"/>
                <a:endCxn id="201" idx="2"/>
              </p:cNvCxnSpPr>
              <p:nvPr/>
            </p:nvCxnSpPr>
            <p:spPr>
              <a:xfrm>
                <a:off x="21336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>
                <a:stCxn id="198" idx="6"/>
                <a:endCxn id="201" idx="2"/>
              </p:cNvCxnSpPr>
              <p:nvPr/>
            </p:nvCxnSpPr>
            <p:spPr>
              <a:xfrm flipV="1">
                <a:off x="21393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>
                <a:stCxn id="199" idx="6"/>
                <a:endCxn id="201" idx="2"/>
              </p:cNvCxnSpPr>
              <p:nvPr/>
            </p:nvCxnSpPr>
            <p:spPr>
              <a:xfrm flipV="1">
                <a:off x="21299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>
                <a:stCxn id="196" idx="6"/>
                <a:endCxn id="200" idx="2"/>
              </p:cNvCxnSpPr>
              <p:nvPr/>
            </p:nvCxnSpPr>
            <p:spPr>
              <a:xfrm>
                <a:off x="21336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196" idx="6"/>
                <a:endCxn id="202" idx="2"/>
              </p:cNvCxnSpPr>
              <p:nvPr/>
            </p:nvCxnSpPr>
            <p:spPr>
              <a:xfrm>
                <a:off x="21336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196" idx="6"/>
                <a:endCxn id="203" idx="2"/>
              </p:cNvCxnSpPr>
              <p:nvPr/>
            </p:nvCxnSpPr>
            <p:spPr>
              <a:xfrm>
                <a:off x="21336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197" idx="6"/>
                <a:endCxn id="202" idx="2"/>
              </p:cNvCxnSpPr>
              <p:nvPr/>
            </p:nvCxnSpPr>
            <p:spPr>
              <a:xfrm>
                <a:off x="21336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197" idx="6"/>
                <a:endCxn id="200" idx="2"/>
              </p:cNvCxnSpPr>
              <p:nvPr/>
            </p:nvCxnSpPr>
            <p:spPr>
              <a:xfrm flipV="1"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198" idx="6"/>
                <a:endCxn id="202" idx="2"/>
              </p:cNvCxnSpPr>
              <p:nvPr/>
            </p:nvCxnSpPr>
            <p:spPr>
              <a:xfrm>
                <a:off x="21393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>
                <a:stCxn id="199" idx="6"/>
                <a:endCxn id="202" idx="2"/>
              </p:cNvCxnSpPr>
              <p:nvPr/>
            </p:nvCxnSpPr>
            <p:spPr>
              <a:xfrm flipV="1">
                <a:off x="21299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>
                <a:stCxn id="199" idx="6"/>
                <a:endCxn id="203" idx="2"/>
              </p:cNvCxnSpPr>
              <p:nvPr/>
            </p:nvCxnSpPr>
            <p:spPr>
              <a:xfrm>
                <a:off x="21299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>
                <a:stCxn id="199" idx="6"/>
                <a:endCxn id="200" idx="2"/>
              </p:cNvCxnSpPr>
              <p:nvPr/>
            </p:nvCxnSpPr>
            <p:spPr>
              <a:xfrm flipV="1">
                <a:off x="21299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>
                <a:stCxn id="198" idx="6"/>
                <a:endCxn id="203" idx="2"/>
              </p:cNvCxnSpPr>
              <p:nvPr/>
            </p:nvCxnSpPr>
            <p:spPr>
              <a:xfrm>
                <a:off x="21393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>
                <a:stCxn id="197" idx="6"/>
                <a:endCxn id="203" idx="2"/>
              </p:cNvCxnSpPr>
              <p:nvPr/>
            </p:nvCxnSpPr>
            <p:spPr>
              <a:xfrm>
                <a:off x="21336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>
                <a:stCxn id="198" idx="6"/>
                <a:endCxn id="200" idx="2"/>
              </p:cNvCxnSpPr>
              <p:nvPr/>
            </p:nvCxnSpPr>
            <p:spPr>
              <a:xfrm flipV="1">
                <a:off x="21393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2434723" y="2971800"/>
              <a:ext cx="1595721" cy="2068902"/>
              <a:chOff x="1215523" y="2971800"/>
              <a:chExt cx="1595721" cy="2068902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12192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2192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2249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2155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 rot="5400000">
                <a:off x="1264451" y="4274599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 rot="5400000">
                <a:off x="1845296" y="418520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128" name="Straight Arrow Connector 127"/>
              <p:cNvCxnSpPr>
                <a:stCxn id="118" idx="6"/>
                <a:endCxn id="123" idx="2"/>
              </p:cNvCxnSpPr>
              <p:nvPr/>
            </p:nvCxnSpPr>
            <p:spPr>
              <a:xfrm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19" idx="6"/>
                <a:endCxn id="123" idx="2"/>
              </p:cNvCxnSpPr>
              <p:nvPr/>
            </p:nvCxnSpPr>
            <p:spPr>
              <a:xfrm>
                <a:off x="15240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20" idx="6"/>
                <a:endCxn id="123" idx="2"/>
              </p:cNvCxnSpPr>
              <p:nvPr/>
            </p:nvCxnSpPr>
            <p:spPr>
              <a:xfrm flipV="1">
                <a:off x="15297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121" idx="6"/>
                <a:endCxn id="123" idx="2"/>
              </p:cNvCxnSpPr>
              <p:nvPr/>
            </p:nvCxnSpPr>
            <p:spPr>
              <a:xfrm flipV="1">
                <a:off x="15203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118" idx="6"/>
                <a:endCxn id="122" idx="2"/>
              </p:cNvCxnSpPr>
              <p:nvPr/>
            </p:nvCxnSpPr>
            <p:spPr>
              <a:xfrm>
                <a:off x="15240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18" idx="6"/>
                <a:endCxn id="124" idx="2"/>
              </p:cNvCxnSpPr>
              <p:nvPr/>
            </p:nvCxnSpPr>
            <p:spPr>
              <a:xfrm>
                <a:off x="15240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18" idx="6"/>
                <a:endCxn id="125" idx="2"/>
              </p:cNvCxnSpPr>
              <p:nvPr/>
            </p:nvCxnSpPr>
            <p:spPr>
              <a:xfrm>
                <a:off x="15240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19" idx="6"/>
                <a:endCxn id="124" idx="2"/>
              </p:cNvCxnSpPr>
              <p:nvPr/>
            </p:nvCxnSpPr>
            <p:spPr>
              <a:xfrm>
                <a:off x="15240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stCxn id="119" idx="6"/>
                <a:endCxn id="122" idx="2"/>
              </p:cNvCxnSpPr>
              <p:nvPr/>
            </p:nvCxnSpPr>
            <p:spPr>
              <a:xfrm flipV="1"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20" idx="6"/>
                <a:endCxn id="124" idx="2"/>
              </p:cNvCxnSpPr>
              <p:nvPr/>
            </p:nvCxnSpPr>
            <p:spPr>
              <a:xfrm>
                <a:off x="15297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>
                <a:stCxn id="121" idx="6"/>
                <a:endCxn id="124" idx="2"/>
              </p:cNvCxnSpPr>
              <p:nvPr/>
            </p:nvCxnSpPr>
            <p:spPr>
              <a:xfrm flipV="1">
                <a:off x="15203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>
                <a:stCxn id="121" idx="6"/>
                <a:endCxn id="125" idx="2"/>
              </p:cNvCxnSpPr>
              <p:nvPr/>
            </p:nvCxnSpPr>
            <p:spPr>
              <a:xfrm>
                <a:off x="15203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>
                <a:stCxn id="121" idx="6"/>
                <a:endCxn id="122" idx="2"/>
              </p:cNvCxnSpPr>
              <p:nvPr/>
            </p:nvCxnSpPr>
            <p:spPr>
              <a:xfrm flipV="1">
                <a:off x="15203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120" idx="6"/>
                <a:endCxn id="125" idx="2"/>
              </p:cNvCxnSpPr>
              <p:nvPr/>
            </p:nvCxnSpPr>
            <p:spPr>
              <a:xfrm>
                <a:off x="15297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stCxn id="119" idx="6"/>
                <a:endCxn id="125" idx="2"/>
              </p:cNvCxnSpPr>
              <p:nvPr/>
            </p:nvCxnSpPr>
            <p:spPr>
              <a:xfrm>
                <a:off x="15240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stCxn id="120" idx="6"/>
                <a:endCxn id="122" idx="2"/>
              </p:cNvCxnSpPr>
              <p:nvPr/>
            </p:nvCxnSpPr>
            <p:spPr>
              <a:xfrm flipV="1">
                <a:off x="15297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Oval 143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4384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4384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4441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24347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 rot="5400000">
                <a:off x="1874051" y="4278785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 rot="5400000">
                <a:off x="2454896" y="4265973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154" name="Straight Arrow Connector 153"/>
              <p:cNvCxnSpPr>
                <a:stCxn id="144" idx="6"/>
                <a:endCxn id="149" idx="2"/>
              </p:cNvCxnSpPr>
              <p:nvPr/>
            </p:nvCxnSpPr>
            <p:spPr>
              <a:xfrm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145" idx="6"/>
                <a:endCxn id="149" idx="2"/>
              </p:cNvCxnSpPr>
              <p:nvPr/>
            </p:nvCxnSpPr>
            <p:spPr>
              <a:xfrm>
                <a:off x="21336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>
                <a:stCxn id="146" idx="6"/>
                <a:endCxn id="149" idx="2"/>
              </p:cNvCxnSpPr>
              <p:nvPr/>
            </p:nvCxnSpPr>
            <p:spPr>
              <a:xfrm flipV="1">
                <a:off x="21393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>
                <a:stCxn id="147" idx="6"/>
                <a:endCxn id="149" idx="2"/>
              </p:cNvCxnSpPr>
              <p:nvPr/>
            </p:nvCxnSpPr>
            <p:spPr>
              <a:xfrm flipV="1">
                <a:off x="21299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>
                <a:stCxn id="144" idx="6"/>
                <a:endCxn id="148" idx="2"/>
              </p:cNvCxnSpPr>
              <p:nvPr/>
            </p:nvCxnSpPr>
            <p:spPr>
              <a:xfrm>
                <a:off x="21336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stCxn id="144" idx="6"/>
                <a:endCxn id="150" idx="2"/>
              </p:cNvCxnSpPr>
              <p:nvPr/>
            </p:nvCxnSpPr>
            <p:spPr>
              <a:xfrm>
                <a:off x="21336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>
                <a:stCxn id="144" idx="6"/>
                <a:endCxn id="151" idx="2"/>
              </p:cNvCxnSpPr>
              <p:nvPr/>
            </p:nvCxnSpPr>
            <p:spPr>
              <a:xfrm>
                <a:off x="21336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>
                <a:stCxn id="145" idx="6"/>
                <a:endCxn id="150" idx="2"/>
              </p:cNvCxnSpPr>
              <p:nvPr/>
            </p:nvCxnSpPr>
            <p:spPr>
              <a:xfrm>
                <a:off x="21336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>
                <a:stCxn id="145" idx="6"/>
                <a:endCxn id="148" idx="2"/>
              </p:cNvCxnSpPr>
              <p:nvPr/>
            </p:nvCxnSpPr>
            <p:spPr>
              <a:xfrm flipV="1"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>
                <a:stCxn id="146" idx="6"/>
                <a:endCxn id="150" idx="2"/>
              </p:cNvCxnSpPr>
              <p:nvPr/>
            </p:nvCxnSpPr>
            <p:spPr>
              <a:xfrm>
                <a:off x="21393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>
                <a:stCxn id="147" idx="6"/>
                <a:endCxn id="150" idx="2"/>
              </p:cNvCxnSpPr>
              <p:nvPr/>
            </p:nvCxnSpPr>
            <p:spPr>
              <a:xfrm flipV="1">
                <a:off x="21299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>
                <a:stCxn id="147" idx="6"/>
                <a:endCxn id="151" idx="2"/>
              </p:cNvCxnSpPr>
              <p:nvPr/>
            </p:nvCxnSpPr>
            <p:spPr>
              <a:xfrm>
                <a:off x="21299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>
                <a:stCxn id="147" idx="6"/>
                <a:endCxn id="148" idx="2"/>
              </p:cNvCxnSpPr>
              <p:nvPr/>
            </p:nvCxnSpPr>
            <p:spPr>
              <a:xfrm flipV="1">
                <a:off x="21299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stCxn id="146" idx="6"/>
                <a:endCxn id="151" idx="2"/>
              </p:cNvCxnSpPr>
              <p:nvPr/>
            </p:nvCxnSpPr>
            <p:spPr>
              <a:xfrm>
                <a:off x="21393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>
                <a:stCxn id="145" idx="6"/>
                <a:endCxn id="151" idx="2"/>
              </p:cNvCxnSpPr>
              <p:nvPr/>
            </p:nvCxnSpPr>
            <p:spPr>
              <a:xfrm>
                <a:off x="21336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stCxn id="146" idx="6"/>
                <a:endCxn id="148" idx="2"/>
              </p:cNvCxnSpPr>
              <p:nvPr/>
            </p:nvCxnSpPr>
            <p:spPr>
              <a:xfrm flipV="1">
                <a:off x="21393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3646098" y="2971800"/>
              <a:ext cx="1595721" cy="2068902"/>
              <a:chOff x="1215523" y="2971800"/>
              <a:chExt cx="1595721" cy="2068902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12192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2192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2249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155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 rot="5400000">
                <a:off x="1264451" y="4274599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5400000">
                <a:off x="1845296" y="418520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76" name="Straight Arrow Connector 75"/>
              <p:cNvCxnSpPr>
                <a:stCxn id="66" idx="6"/>
                <a:endCxn id="71" idx="2"/>
              </p:cNvCxnSpPr>
              <p:nvPr/>
            </p:nvCxnSpPr>
            <p:spPr>
              <a:xfrm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67" idx="6"/>
                <a:endCxn id="71" idx="2"/>
              </p:cNvCxnSpPr>
              <p:nvPr/>
            </p:nvCxnSpPr>
            <p:spPr>
              <a:xfrm>
                <a:off x="15240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68" idx="6"/>
                <a:endCxn id="71" idx="2"/>
              </p:cNvCxnSpPr>
              <p:nvPr/>
            </p:nvCxnSpPr>
            <p:spPr>
              <a:xfrm flipV="1">
                <a:off x="15297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69" idx="6"/>
                <a:endCxn id="71" idx="2"/>
              </p:cNvCxnSpPr>
              <p:nvPr/>
            </p:nvCxnSpPr>
            <p:spPr>
              <a:xfrm flipV="1">
                <a:off x="15203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66" idx="6"/>
                <a:endCxn id="70" idx="2"/>
              </p:cNvCxnSpPr>
              <p:nvPr/>
            </p:nvCxnSpPr>
            <p:spPr>
              <a:xfrm>
                <a:off x="15240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66" idx="6"/>
                <a:endCxn id="72" idx="2"/>
              </p:cNvCxnSpPr>
              <p:nvPr/>
            </p:nvCxnSpPr>
            <p:spPr>
              <a:xfrm>
                <a:off x="15240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66" idx="6"/>
                <a:endCxn id="73" idx="2"/>
              </p:cNvCxnSpPr>
              <p:nvPr/>
            </p:nvCxnSpPr>
            <p:spPr>
              <a:xfrm>
                <a:off x="15240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67" idx="6"/>
                <a:endCxn id="72" idx="2"/>
              </p:cNvCxnSpPr>
              <p:nvPr/>
            </p:nvCxnSpPr>
            <p:spPr>
              <a:xfrm>
                <a:off x="15240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67" idx="6"/>
                <a:endCxn id="70" idx="2"/>
              </p:cNvCxnSpPr>
              <p:nvPr/>
            </p:nvCxnSpPr>
            <p:spPr>
              <a:xfrm flipV="1"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68" idx="6"/>
                <a:endCxn id="72" idx="2"/>
              </p:cNvCxnSpPr>
              <p:nvPr/>
            </p:nvCxnSpPr>
            <p:spPr>
              <a:xfrm>
                <a:off x="15297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69" idx="6"/>
                <a:endCxn id="72" idx="2"/>
              </p:cNvCxnSpPr>
              <p:nvPr/>
            </p:nvCxnSpPr>
            <p:spPr>
              <a:xfrm flipV="1">
                <a:off x="15203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69" idx="6"/>
                <a:endCxn id="73" idx="2"/>
              </p:cNvCxnSpPr>
              <p:nvPr/>
            </p:nvCxnSpPr>
            <p:spPr>
              <a:xfrm>
                <a:off x="15203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69" idx="6"/>
                <a:endCxn id="70" idx="2"/>
              </p:cNvCxnSpPr>
              <p:nvPr/>
            </p:nvCxnSpPr>
            <p:spPr>
              <a:xfrm flipV="1">
                <a:off x="15203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68" idx="6"/>
                <a:endCxn id="73" idx="2"/>
              </p:cNvCxnSpPr>
              <p:nvPr/>
            </p:nvCxnSpPr>
            <p:spPr>
              <a:xfrm>
                <a:off x="15297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67" idx="6"/>
                <a:endCxn id="73" idx="2"/>
              </p:cNvCxnSpPr>
              <p:nvPr/>
            </p:nvCxnSpPr>
            <p:spPr>
              <a:xfrm>
                <a:off x="15240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68" idx="6"/>
                <a:endCxn id="70" idx="2"/>
              </p:cNvCxnSpPr>
              <p:nvPr/>
            </p:nvCxnSpPr>
            <p:spPr>
              <a:xfrm flipV="1">
                <a:off x="15297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4384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4384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4441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4347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rot="5400000">
                <a:off x="1874051" y="4278785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5400000">
                <a:off x="2454896" y="4265973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102" name="Straight Arrow Connector 101"/>
              <p:cNvCxnSpPr>
                <a:stCxn id="92" idx="6"/>
                <a:endCxn id="97" idx="2"/>
              </p:cNvCxnSpPr>
              <p:nvPr/>
            </p:nvCxnSpPr>
            <p:spPr>
              <a:xfrm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93" idx="6"/>
                <a:endCxn id="97" idx="2"/>
              </p:cNvCxnSpPr>
              <p:nvPr/>
            </p:nvCxnSpPr>
            <p:spPr>
              <a:xfrm>
                <a:off x="21336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>
                <a:stCxn id="94" idx="6"/>
                <a:endCxn id="97" idx="2"/>
              </p:cNvCxnSpPr>
              <p:nvPr/>
            </p:nvCxnSpPr>
            <p:spPr>
              <a:xfrm flipV="1">
                <a:off x="21393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>
                <a:stCxn id="95" idx="6"/>
                <a:endCxn id="97" idx="2"/>
              </p:cNvCxnSpPr>
              <p:nvPr/>
            </p:nvCxnSpPr>
            <p:spPr>
              <a:xfrm flipV="1">
                <a:off x="21299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92" idx="6"/>
                <a:endCxn id="96" idx="2"/>
              </p:cNvCxnSpPr>
              <p:nvPr/>
            </p:nvCxnSpPr>
            <p:spPr>
              <a:xfrm>
                <a:off x="21336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stCxn id="92" idx="6"/>
                <a:endCxn id="98" idx="2"/>
              </p:cNvCxnSpPr>
              <p:nvPr/>
            </p:nvCxnSpPr>
            <p:spPr>
              <a:xfrm>
                <a:off x="21336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92" idx="6"/>
                <a:endCxn id="99" idx="2"/>
              </p:cNvCxnSpPr>
              <p:nvPr/>
            </p:nvCxnSpPr>
            <p:spPr>
              <a:xfrm>
                <a:off x="21336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93" idx="6"/>
                <a:endCxn id="98" idx="2"/>
              </p:cNvCxnSpPr>
              <p:nvPr/>
            </p:nvCxnSpPr>
            <p:spPr>
              <a:xfrm>
                <a:off x="21336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93" idx="6"/>
                <a:endCxn id="96" idx="2"/>
              </p:cNvCxnSpPr>
              <p:nvPr/>
            </p:nvCxnSpPr>
            <p:spPr>
              <a:xfrm flipV="1"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94" idx="6"/>
                <a:endCxn id="98" idx="2"/>
              </p:cNvCxnSpPr>
              <p:nvPr/>
            </p:nvCxnSpPr>
            <p:spPr>
              <a:xfrm>
                <a:off x="21393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95" idx="6"/>
                <a:endCxn id="98" idx="2"/>
              </p:cNvCxnSpPr>
              <p:nvPr/>
            </p:nvCxnSpPr>
            <p:spPr>
              <a:xfrm flipV="1">
                <a:off x="21299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stCxn id="95" idx="6"/>
                <a:endCxn id="99" idx="2"/>
              </p:cNvCxnSpPr>
              <p:nvPr/>
            </p:nvCxnSpPr>
            <p:spPr>
              <a:xfrm>
                <a:off x="21299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95" idx="6"/>
                <a:endCxn id="96" idx="2"/>
              </p:cNvCxnSpPr>
              <p:nvPr/>
            </p:nvCxnSpPr>
            <p:spPr>
              <a:xfrm flipV="1">
                <a:off x="21299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stCxn id="94" idx="6"/>
                <a:endCxn id="99" idx="2"/>
              </p:cNvCxnSpPr>
              <p:nvPr/>
            </p:nvCxnSpPr>
            <p:spPr>
              <a:xfrm>
                <a:off x="21393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93" idx="6"/>
                <a:endCxn id="99" idx="2"/>
              </p:cNvCxnSpPr>
              <p:nvPr/>
            </p:nvCxnSpPr>
            <p:spPr>
              <a:xfrm>
                <a:off x="21336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94" idx="6"/>
                <a:endCxn id="96" idx="2"/>
              </p:cNvCxnSpPr>
              <p:nvPr/>
            </p:nvCxnSpPr>
            <p:spPr>
              <a:xfrm flipV="1">
                <a:off x="21393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4868975" y="2971800"/>
              <a:ext cx="1595721" cy="2068902"/>
              <a:chOff x="1215523" y="2971800"/>
              <a:chExt cx="1595721" cy="2068902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2192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2192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2249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2155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5400000">
                <a:off x="1264451" y="4274599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5400000">
                <a:off x="1845296" y="418520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24" name="Straight Arrow Connector 23"/>
              <p:cNvCxnSpPr>
                <a:stCxn id="14" idx="6"/>
                <a:endCxn id="19" idx="2"/>
              </p:cNvCxnSpPr>
              <p:nvPr/>
            </p:nvCxnSpPr>
            <p:spPr>
              <a:xfrm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5" idx="6"/>
                <a:endCxn id="19" idx="2"/>
              </p:cNvCxnSpPr>
              <p:nvPr/>
            </p:nvCxnSpPr>
            <p:spPr>
              <a:xfrm>
                <a:off x="15240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6" idx="6"/>
                <a:endCxn id="19" idx="2"/>
              </p:cNvCxnSpPr>
              <p:nvPr/>
            </p:nvCxnSpPr>
            <p:spPr>
              <a:xfrm flipV="1">
                <a:off x="15297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7" idx="6"/>
                <a:endCxn id="19" idx="2"/>
              </p:cNvCxnSpPr>
              <p:nvPr/>
            </p:nvCxnSpPr>
            <p:spPr>
              <a:xfrm flipV="1">
                <a:off x="15203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4" idx="6"/>
                <a:endCxn id="18" idx="2"/>
              </p:cNvCxnSpPr>
              <p:nvPr/>
            </p:nvCxnSpPr>
            <p:spPr>
              <a:xfrm>
                <a:off x="15240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14" idx="6"/>
                <a:endCxn id="20" idx="2"/>
              </p:cNvCxnSpPr>
              <p:nvPr/>
            </p:nvCxnSpPr>
            <p:spPr>
              <a:xfrm>
                <a:off x="15240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14" idx="6"/>
                <a:endCxn id="21" idx="2"/>
              </p:cNvCxnSpPr>
              <p:nvPr/>
            </p:nvCxnSpPr>
            <p:spPr>
              <a:xfrm>
                <a:off x="15240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5" idx="6"/>
                <a:endCxn id="20" idx="2"/>
              </p:cNvCxnSpPr>
              <p:nvPr/>
            </p:nvCxnSpPr>
            <p:spPr>
              <a:xfrm>
                <a:off x="15240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15" idx="6"/>
                <a:endCxn id="18" idx="2"/>
              </p:cNvCxnSpPr>
              <p:nvPr/>
            </p:nvCxnSpPr>
            <p:spPr>
              <a:xfrm flipV="1">
                <a:off x="15240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16" idx="6"/>
                <a:endCxn id="20" idx="2"/>
              </p:cNvCxnSpPr>
              <p:nvPr/>
            </p:nvCxnSpPr>
            <p:spPr>
              <a:xfrm>
                <a:off x="15297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17" idx="6"/>
                <a:endCxn id="20" idx="2"/>
              </p:cNvCxnSpPr>
              <p:nvPr/>
            </p:nvCxnSpPr>
            <p:spPr>
              <a:xfrm flipV="1">
                <a:off x="15203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17" idx="6"/>
                <a:endCxn id="21" idx="2"/>
              </p:cNvCxnSpPr>
              <p:nvPr/>
            </p:nvCxnSpPr>
            <p:spPr>
              <a:xfrm>
                <a:off x="15203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17" idx="6"/>
                <a:endCxn id="18" idx="2"/>
              </p:cNvCxnSpPr>
              <p:nvPr/>
            </p:nvCxnSpPr>
            <p:spPr>
              <a:xfrm flipV="1">
                <a:off x="15203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16" idx="6"/>
                <a:endCxn id="21" idx="2"/>
              </p:cNvCxnSpPr>
              <p:nvPr/>
            </p:nvCxnSpPr>
            <p:spPr>
              <a:xfrm>
                <a:off x="15297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15" idx="6"/>
                <a:endCxn id="21" idx="2"/>
              </p:cNvCxnSpPr>
              <p:nvPr/>
            </p:nvCxnSpPr>
            <p:spPr>
              <a:xfrm>
                <a:off x="15240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16" idx="6"/>
                <a:endCxn id="18" idx="2"/>
              </p:cNvCxnSpPr>
              <p:nvPr/>
            </p:nvCxnSpPr>
            <p:spPr>
              <a:xfrm flipV="1">
                <a:off x="15297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18288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8288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8345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251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4384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438400" y="3429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444151" y="38862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434723" y="4735902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5400000">
                <a:off x="1874051" y="4278785"/>
                <a:ext cx="3433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5400000">
                <a:off x="2454896" y="4265973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50" name="Straight Arrow Connector 49"/>
              <p:cNvCxnSpPr>
                <a:stCxn id="40" idx="6"/>
                <a:endCxn id="45" idx="2"/>
              </p:cNvCxnSpPr>
              <p:nvPr/>
            </p:nvCxnSpPr>
            <p:spPr>
              <a:xfrm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1" idx="6"/>
                <a:endCxn id="45" idx="2"/>
              </p:cNvCxnSpPr>
              <p:nvPr/>
            </p:nvCxnSpPr>
            <p:spPr>
              <a:xfrm>
                <a:off x="2133600" y="3581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42" idx="6"/>
                <a:endCxn id="45" idx="2"/>
              </p:cNvCxnSpPr>
              <p:nvPr/>
            </p:nvCxnSpPr>
            <p:spPr>
              <a:xfrm flipV="1">
                <a:off x="2139351" y="3581400"/>
                <a:ext cx="299049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43" idx="6"/>
                <a:endCxn id="45" idx="2"/>
              </p:cNvCxnSpPr>
              <p:nvPr/>
            </p:nvCxnSpPr>
            <p:spPr>
              <a:xfrm flipV="1">
                <a:off x="2129923" y="3581400"/>
                <a:ext cx="308477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40" idx="6"/>
                <a:endCxn id="44" idx="2"/>
              </p:cNvCxnSpPr>
              <p:nvPr/>
            </p:nvCxnSpPr>
            <p:spPr>
              <a:xfrm>
                <a:off x="2133600" y="31242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40" idx="6"/>
                <a:endCxn id="46" idx="2"/>
              </p:cNvCxnSpPr>
              <p:nvPr/>
            </p:nvCxnSpPr>
            <p:spPr>
              <a:xfrm>
                <a:off x="2133600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40" idx="6"/>
                <a:endCxn id="47" idx="2"/>
              </p:cNvCxnSpPr>
              <p:nvPr/>
            </p:nvCxnSpPr>
            <p:spPr>
              <a:xfrm>
                <a:off x="2133600" y="3124200"/>
                <a:ext cx="301123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41" idx="6"/>
                <a:endCxn id="46" idx="2"/>
              </p:cNvCxnSpPr>
              <p:nvPr/>
            </p:nvCxnSpPr>
            <p:spPr>
              <a:xfrm>
                <a:off x="2133600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41" idx="6"/>
                <a:endCxn id="44" idx="2"/>
              </p:cNvCxnSpPr>
              <p:nvPr/>
            </p:nvCxnSpPr>
            <p:spPr>
              <a:xfrm flipV="1">
                <a:off x="2133600" y="3124200"/>
                <a:ext cx="304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42" idx="6"/>
                <a:endCxn id="46" idx="2"/>
              </p:cNvCxnSpPr>
              <p:nvPr/>
            </p:nvCxnSpPr>
            <p:spPr>
              <a:xfrm>
                <a:off x="2139351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43" idx="6"/>
                <a:endCxn id="46" idx="2"/>
              </p:cNvCxnSpPr>
              <p:nvPr/>
            </p:nvCxnSpPr>
            <p:spPr>
              <a:xfrm flipV="1">
                <a:off x="2129923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43" idx="6"/>
                <a:endCxn id="47" idx="2"/>
              </p:cNvCxnSpPr>
              <p:nvPr/>
            </p:nvCxnSpPr>
            <p:spPr>
              <a:xfrm>
                <a:off x="2129923" y="4888302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43" idx="6"/>
                <a:endCxn id="44" idx="2"/>
              </p:cNvCxnSpPr>
              <p:nvPr/>
            </p:nvCxnSpPr>
            <p:spPr>
              <a:xfrm flipV="1">
                <a:off x="2129923" y="3124200"/>
                <a:ext cx="308477" cy="1764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42" idx="6"/>
                <a:endCxn id="47" idx="2"/>
              </p:cNvCxnSpPr>
              <p:nvPr/>
            </p:nvCxnSpPr>
            <p:spPr>
              <a:xfrm>
                <a:off x="2139351" y="4038600"/>
                <a:ext cx="295372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41" idx="6"/>
                <a:endCxn id="47" idx="2"/>
              </p:cNvCxnSpPr>
              <p:nvPr/>
            </p:nvCxnSpPr>
            <p:spPr>
              <a:xfrm>
                <a:off x="2133600" y="3581400"/>
                <a:ext cx="301123" cy="13069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42" idx="6"/>
                <a:endCxn id="44" idx="2"/>
              </p:cNvCxnSpPr>
              <p:nvPr/>
            </p:nvCxnSpPr>
            <p:spPr>
              <a:xfrm flipV="1">
                <a:off x="2139351" y="3124200"/>
                <a:ext cx="299049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/>
            <p:nvPr/>
          </p:nvCxnSpPr>
          <p:spPr>
            <a:xfrm>
              <a:off x="6402403" y="3124200"/>
              <a:ext cx="310551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402403" y="3581400"/>
              <a:ext cx="310551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408154" y="40386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398726" y="4038600"/>
              <a:ext cx="314228" cy="8497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712954" y="3886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Rectangle 221"/>
          <p:cNvSpPr/>
          <p:nvPr/>
        </p:nvSpPr>
        <p:spPr>
          <a:xfrm>
            <a:off x="149075" y="4979026"/>
            <a:ext cx="202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“To be, or not to b”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8138788" y="489380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“e”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934287" y="1828800"/>
            <a:ext cx="7467109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 how to predict the next character given the </a:t>
            </a:r>
          </a:p>
          <a:p>
            <a:r>
              <a:rPr lang="en-US" sz="2800" dirty="0" smtClean="0"/>
              <a:t>previous characters:</a:t>
            </a:r>
          </a:p>
          <a:p>
            <a:r>
              <a:rPr lang="en-US" sz="2800" dirty="0" smtClean="0"/>
              <a:t>(</a:t>
            </a:r>
            <a:r>
              <a:rPr lang="en-US" sz="2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28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2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be, or </a:t>
            </a:r>
            <a:r>
              <a:rPr lang="en-US" sz="28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to b”,</a:t>
            </a:r>
            <a:r>
              <a:rPr lang="en-US" sz="2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</a:t>
            </a:r>
            <a:r>
              <a:rPr lang="en-US" sz="2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e”</a:t>
            </a:r>
            <a:r>
              <a:rPr lang="en-US" sz="28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/>
              <a:t>(</a:t>
            </a:r>
            <a:r>
              <a:rPr lang="en-US" sz="2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28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 is the </a:t>
            </a:r>
            <a:r>
              <a:rPr lang="en-US" sz="28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questi</a:t>
            </a:r>
            <a:r>
              <a:rPr lang="en-US" sz="28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  <a:r>
              <a:rPr lang="en-US" sz="2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“o”</a:t>
            </a:r>
            <a:r>
              <a:rPr lang="en-US" sz="28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b="1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Networks can learn to write Operating Systems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If this error is set, we will need anything right after that BSD.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action_new_function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s_stat_info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unsigned long flags;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lel_idx_bit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e-&gt;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*sys &amp; ~((unsigned long) *FIRST_COMPAT);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0xFFFFFFFF &amp; (bit &lt;&lt; 4);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min(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-&gt;bytes);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(KERN_WARNING "Memory allocated %02x/%02x, "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"original MLL instead\n"),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min(min(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multi_run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s-&gt;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max)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num_data_in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frame_pos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first_seg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div_u64_w(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inb_p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spin_unlock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(&amp;disk-&gt;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queue_lock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mutex_unlock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(&amp;s-&gt;sock-&gt;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mutex_unlock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disassemble(info-&gt;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pending_bh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num_serial_settings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tty_struct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disable_single_st_p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(dev);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pci_disable_spool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(port);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Networks can learn to play Go (</a:t>
            </a:r>
            <a:r>
              <a:rPr lang="en-US" dirty="0" err="1" smtClean="0"/>
              <a:t>AlphaGo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328091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Network plays against itself, by choosing moves based on preferences. </a:t>
            </a:r>
          </a:p>
          <a:p>
            <a:pPr marL="0" indent="0">
              <a:buNone/>
            </a:pPr>
            <a:r>
              <a:rPr lang="en-US" dirty="0" smtClean="0"/>
              <a:t>Input is the board state, output next move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24" name="Group 223"/>
          <p:cNvGrpSpPr/>
          <p:nvPr/>
        </p:nvGrpSpPr>
        <p:grpSpPr>
          <a:xfrm>
            <a:off x="245354" y="3489761"/>
            <a:ext cx="8443050" cy="2253568"/>
            <a:chOff x="198194" y="2089832"/>
            <a:chExt cx="8443050" cy="2253568"/>
          </a:xfrm>
        </p:grpSpPr>
        <p:grpSp>
          <p:nvGrpSpPr>
            <p:cNvPr id="4" name="Group 3"/>
            <p:cNvGrpSpPr/>
            <p:nvPr/>
          </p:nvGrpSpPr>
          <p:grpSpPr>
            <a:xfrm>
              <a:off x="1569676" y="2274498"/>
              <a:ext cx="5802231" cy="2068902"/>
              <a:chOff x="1215523" y="2971800"/>
              <a:chExt cx="5802231" cy="206890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215523" y="2971800"/>
                <a:ext cx="1595721" cy="2068902"/>
                <a:chOff x="1215523" y="2971800"/>
                <a:chExt cx="1595721" cy="2068902"/>
              </a:xfrm>
            </p:grpSpPr>
            <p:sp>
              <p:nvSpPr>
                <p:cNvPr id="170" name="Oval 169"/>
                <p:cNvSpPr/>
                <p:nvPr/>
              </p:nvSpPr>
              <p:spPr>
                <a:xfrm>
                  <a:off x="1219200" y="2971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1219200" y="3429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1224951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215523" y="4735902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1828800" y="2971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1828800" y="3429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1834551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1825123" y="4735902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 rot="5400000">
                  <a:off x="1264451" y="4274599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 rot="5400000">
                  <a:off x="1845296" y="418520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cxnSp>
              <p:nvCxnSpPr>
                <p:cNvPr id="180" name="Straight Arrow Connector 179"/>
                <p:cNvCxnSpPr>
                  <a:stCxn id="170" idx="6"/>
                  <a:endCxn id="175" idx="2"/>
                </p:cNvCxnSpPr>
                <p:nvPr/>
              </p:nvCxnSpPr>
              <p:spPr>
                <a:xfrm>
                  <a:off x="15240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>
                  <a:stCxn id="171" idx="6"/>
                  <a:endCxn id="175" idx="2"/>
                </p:cNvCxnSpPr>
                <p:nvPr/>
              </p:nvCxnSpPr>
              <p:spPr>
                <a:xfrm>
                  <a:off x="1524000" y="35814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/>
                <p:cNvCxnSpPr>
                  <a:stCxn id="172" idx="6"/>
                  <a:endCxn id="175" idx="2"/>
                </p:cNvCxnSpPr>
                <p:nvPr/>
              </p:nvCxnSpPr>
              <p:spPr>
                <a:xfrm flipV="1">
                  <a:off x="1529751" y="3581400"/>
                  <a:ext cx="299049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/>
                <p:cNvCxnSpPr>
                  <a:stCxn id="173" idx="6"/>
                  <a:endCxn id="175" idx="2"/>
                </p:cNvCxnSpPr>
                <p:nvPr/>
              </p:nvCxnSpPr>
              <p:spPr>
                <a:xfrm flipV="1">
                  <a:off x="1520323" y="3581400"/>
                  <a:ext cx="308477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/>
                <p:cNvCxnSpPr>
                  <a:stCxn id="170" idx="6"/>
                  <a:endCxn id="174" idx="2"/>
                </p:cNvCxnSpPr>
                <p:nvPr/>
              </p:nvCxnSpPr>
              <p:spPr>
                <a:xfrm>
                  <a:off x="1524000" y="31242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>
                  <a:stCxn id="170" idx="6"/>
                  <a:endCxn id="176" idx="2"/>
                </p:cNvCxnSpPr>
                <p:nvPr/>
              </p:nvCxnSpPr>
              <p:spPr>
                <a:xfrm>
                  <a:off x="1524000" y="3124200"/>
                  <a:ext cx="310551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/>
                <p:cNvCxnSpPr>
                  <a:stCxn id="170" idx="6"/>
                  <a:endCxn id="177" idx="2"/>
                </p:cNvCxnSpPr>
                <p:nvPr/>
              </p:nvCxnSpPr>
              <p:spPr>
                <a:xfrm>
                  <a:off x="1524000" y="3124200"/>
                  <a:ext cx="301123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/>
                <p:cNvCxnSpPr>
                  <a:stCxn id="171" idx="6"/>
                  <a:endCxn id="176" idx="2"/>
                </p:cNvCxnSpPr>
                <p:nvPr/>
              </p:nvCxnSpPr>
              <p:spPr>
                <a:xfrm>
                  <a:off x="1524000" y="3581400"/>
                  <a:ext cx="310551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/>
                <p:cNvCxnSpPr>
                  <a:stCxn id="171" idx="6"/>
                  <a:endCxn id="174" idx="2"/>
                </p:cNvCxnSpPr>
                <p:nvPr/>
              </p:nvCxnSpPr>
              <p:spPr>
                <a:xfrm flipV="1">
                  <a:off x="15240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/>
                <p:cNvCxnSpPr>
                  <a:stCxn id="172" idx="6"/>
                  <a:endCxn id="176" idx="2"/>
                </p:cNvCxnSpPr>
                <p:nvPr/>
              </p:nvCxnSpPr>
              <p:spPr>
                <a:xfrm>
                  <a:off x="1529751" y="40386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/>
                <p:cNvCxnSpPr>
                  <a:stCxn id="173" idx="6"/>
                  <a:endCxn id="176" idx="2"/>
                </p:cNvCxnSpPr>
                <p:nvPr/>
              </p:nvCxnSpPr>
              <p:spPr>
                <a:xfrm flipV="1">
                  <a:off x="1520323" y="4038600"/>
                  <a:ext cx="314228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Arrow Connector 190"/>
                <p:cNvCxnSpPr>
                  <a:stCxn id="173" idx="6"/>
                  <a:endCxn id="177" idx="2"/>
                </p:cNvCxnSpPr>
                <p:nvPr/>
              </p:nvCxnSpPr>
              <p:spPr>
                <a:xfrm>
                  <a:off x="1520323" y="4888302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Arrow Connector 191"/>
                <p:cNvCxnSpPr>
                  <a:stCxn id="173" idx="6"/>
                  <a:endCxn id="174" idx="2"/>
                </p:cNvCxnSpPr>
                <p:nvPr/>
              </p:nvCxnSpPr>
              <p:spPr>
                <a:xfrm flipV="1">
                  <a:off x="1520323" y="3124200"/>
                  <a:ext cx="308477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/>
                <p:cNvCxnSpPr>
                  <a:stCxn id="172" idx="6"/>
                  <a:endCxn id="177" idx="2"/>
                </p:cNvCxnSpPr>
                <p:nvPr/>
              </p:nvCxnSpPr>
              <p:spPr>
                <a:xfrm>
                  <a:off x="1529751" y="4038600"/>
                  <a:ext cx="295372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Arrow Connector 193"/>
                <p:cNvCxnSpPr>
                  <a:stCxn id="171" idx="6"/>
                  <a:endCxn id="177" idx="2"/>
                </p:cNvCxnSpPr>
                <p:nvPr/>
              </p:nvCxnSpPr>
              <p:spPr>
                <a:xfrm>
                  <a:off x="1524000" y="3581400"/>
                  <a:ext cx="301123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/>
                <p:cNvCxnSpPr>
                  <a:stCxn id="172" idx="6"/>
                  <a:endCxn id="174" idx="2"/>
                </p:cNvCxnSpPr>
                <p:nvPr/>
              </p:nvCxnSpPr>
              <p:spPr>
                <a:xfrm flipV="1">
                  <a:off x="1529751" y="3124200"/>
                  <a:ext cx="299049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Oval 195"/>
                <p:cNvSpPr/>
                <p:nvPr/>
              </p:nvSpPr>
              <p:spPr>
                <a:xfrm>
                  <a:off x="1828800" y="29718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1828800" y="3429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1834551" y="38862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1825123" y="4735902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2438400" y="2971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2438400" y="3429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2444151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2434723" y="4735902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 rot="5400000">
                  <a:off x="1874051" y="4278785"/>
                  <a:ext cx="34336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 rot="5400000">
                  <a:off x="2454896" y="4265973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cxnSp>
              <p:nvCxnSpPr>
                <p:cNvPr id="206" name="Straight Arrow Connector 205"/>
                <p:cNvCxnSpPr>
                  <a:stCxn id="196" idx="6"/>
                  <a:endCxn id="201" idx="2"/>
                </p:cNvCxnSpPr>
                <p:nvPr/>
              </p:nvCxnSpPr>
              <p:spPr>
                <a:xfrm>
                  <a:off x="21336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Arrow Connector 206"/>
                <p:cNvCxnSpPr>
                  <a:stCxn id="197" idx="6"/>
                  <a:endCxn id="201" idx="2"/>
                </p:cNvCxnSpPr>
                <p:nvPr/>
              </p:nvCxnSpPr>
              <p:spPr>
                <a:xfrm>
                  <a:off x="2133600" y="35814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Arrow Connector 207"/>
                <p:cNvCxnSpPr>
                  <a:stCxn id="198" idx="6"/>
                  <a:endCxn id="201" idx="2"/>
                </p:cNvCxnSpPr>
                <p:nvPr/>
              </p:nvCxnSpPr>
              <p:spPr>
                <a:xfrm flipV="1">
                  <a:off x="2139351" y="3581400"/>
                  <a:ext cx="299049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Arrow Connector 208"/>
                <p:cNvCxnSpPr>
                  <a:stCxn id="199" idx="6"/>
                  <a:endCxn id="201" idx="2"/>
                </p:cNvCxnSpPr>
                <p:nvPr/>
              </p:nvCxnSpPr>
              <p:spPr>
                <a:xfrm flipV="1">
                  <a:off x="2129923" y="3581400"/>
                  <a:ext cx="308477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Arrow Connector 209"/>
                <p:cNvCxnSpPr>
                  <a:stCxn id="196" idx="6"/>
                  <a:endCxn id="200" idx="2"/>
                </p:cNvCxnSpPr>
                <p:nvPr/>
              </p:nvCxnSpPr>
              <p:spPr>
                <a:xfrm>
                  <a:off x="2133600" y="31242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Arrow Connector 210"/>
                <p:cNvCxnSpPr>
                  <a:stCxn id="196" idx="6"/>
                  <a:endCxn id="202" idx="2"/>
                </p:cNvCxnSpPr>
                <p:nvPr/>
              </p:nvCxnSpPr>
              <p:spPr>
                <a:xfrm>
                  <a:off x="2133600" y="3124200"/>
                  <a:ext cx="310551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Arrow Connector 211"/>
                <p:cNvCxnSpPr>
                  <a:stCxn id="196" idx="6"/>
                  <a:endCxn id="203" idx="2"/>
                </p:cNvCxnSpPr>
                <p:nvPr/>
              </p:nvCxnSpPr>
              <p:spPr>
                <a:xfrm>
                  <a:off x="2133600" y="3124200"/>
                  <a:ext cx="301123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Arrow Connector 212"/>
                <p:cNvCxnSpPr>
                  <a:stCxn id="197" idx="6"/>
                  <a:endCxn id="202" idx="2"/>
                </p:cNvCxnSpPr>
                <p:nvPr/>
              </p:nvCxnSpPr>
              <p:spPr>
                <a:xfrm>
                  <a:off x="2133600" y="3581400"/>
                  <a:ext cx="310551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Arrow Connector 213"/>
                <p:cNvCxnSpPr>
                  <a:stCxn id="197" idx="6"/>
                  <a:endCxn id="200" idx="2"/>
                </p:cNvCxnSpPr>
                <p:nvPr/>
              </p:nvCxnSpPr>
              <p:spPr>
                <a:xfrm flipV="1">
                  <a:off x="21336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Arrow Connector 214"/>
                <p:cNvCxnSpPr>
                  <a:stCxn id="198" idx="6"/>
                  <a:endCxn id="202" idx="2"/>
                </p:cNvCxnSpPr>
                <p:nvPr/>
              </p:nvCxnSpPr>
              <p:spPr>
                <a:xfrm>
                  <a:off x="2139351" y="40386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Arrow Connector 215"/>
                <p:cNvCxnSpPr>
                  <a:stCxn id="199" idx="6"/>
                  <a:endCxn id="202" idx="2"/>
                </p:cNvCxnSpPr>
                <p:nvPr/>
              </p:nvCxnSpPr>
              <p:spPr>
                <a:xfrm flipV="1">
                  <a:off x="2129923" y="4038600"/>
                  <a:ext cx="314228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Arrow Connector 216"/>
                <p:cNvCxnSpPr>
                  <a:stCxn id="199" idx="6"/>
                  <a:endCxn id="203" idx="2"/>
                </p:cNvCxnSpPr>
                <p:nvPr/>
              </p:nvCxnSpPr>
              <p:spPr>
                <a:xfrm>
                  <a:off x="2129923" y="4888302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/>
                <p:cNvCxnSpPr>
                  <a:stCxn id="199" idx="6"/>
                  <a:endCxn id="200" idx="2"/>
                </p:cNvCxnSpPr>
                <p:nvPr/>
              </p:nvCxnSpPr>
              <p:spPr>
                <a:xfrm flipV="1">
                  <a:off x="2129923" y="3124200"/>
                  <a:ext cx="308477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/>
                <p:cNvCxnSpPr>
                  <a:stCxn id="198" idx="6"/>
                  <a:endCxn id="203" idx="2"/>
                </p:cNvCxnSpPr>
                <p:nvPr/>
              </p:nvCxnSpPr>
              <p:spPr>
                <a:xfrm>
                  <a:off x="2139351" y="4038600"/>
                  <a:ext cx="295372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Arrow Connector 219"/>
                <p:cNvCxnSpPr>
                  <a:stCxn id="197" idx="6"/>
                  <a:endCxn id="203" idx="2"/>
                </p:cNvCxnSpPr>
                <p:nvPr/>
              </p:nvCxnSpPr>
              <p:spPr>
                <a:xfrm>
                  <a:off x="2133600" y="3581400"/>
                  <a:ext cx="301123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/>
                <p:cNvCxnSpPr>
                  <a:stCxn id="198" idx="6"/>
                  <a:endCxn id="200" idx="2"/>
                </p:cNvCxnSpPr>
                <p:nvPr/>
              </p:nvCxnSpPr>
              <p:spPr>
                <a:xfrm flipV="1">
                  <a:off x="2139351" y="3124200"/>
                  <a:ext cx="299049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2434723" y="2971800"/>
                <a:ext cx="1595721" cy="2068902"/>
                <a:chOff x="1215523" y="2971800"/>
                <a:chExt cx="1595721" cy="2068902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1219200" y="29718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1219200" y="3429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1224951" y="38862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1215523" y="4735902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1828800" y="2971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1828800" y="3429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1834551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1825123" y="4735902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 rot="5400000">
                  <a:off x="1264451" y="4274599"/>
                  <a:ext cx="34336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 rot="5400000">
                  <a:off x="1845296" y="418520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cxnSp>
              <p:nvCxnSpPr>
                <p:cNvPr id="128" name="Straight Arrow Connector 127"/>
                <p:cNvCxnSpPr>
                  <a:stCxn id="118" idx="6"/>
                  <a:endCxn id="123" idx="2"/>
                </p:cNvCxnSpPr>
                <p:nvPr/>
              </p:nvCxnSpPr>
              <p:spPr>
                <a:xfrm>
                  <a:off x="15240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>
                  <a:stCxn id="119" idx="6"/>
                  <a:endCxn id="123" idx="2"/>
                </p:cNvCxnSpPr>
                <p:nvPr/>
              </p:nvCxnSpPr>
              <p:spPr>
                <a:xfrm>
                  <a:off x="1524000" y="35814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>
                  <a:stCxn id="120" idx="6"/>
                  <a:endCxn id="123" idx="2"/>
                </p:cNvCxnSpPr>
                <p:nvPr/>
              </p:nvCxnSpPr>
              <p:spPr>
                <a:xfrm flipV="1">
                  <a:off x="1529751" y="3581400"/>
                  <a:ext cx="299049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>
                  <a:stCxn id="121" idx="6"/>
                  <a:endCxn id="123" idx="2"/>
                </p:cNvCxnSpPr>
                <p:nvPr/>
              </p:nvCxnSpPr>
              <p:spPr>
                <a:xfrm flipV="1">
                  <a:off x="1520323" y="3581400"/>
                  <a:ext cx="308477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>
                  <a:stCxn id="118" idx="6"/>
                  <a:endCxn id="122" idx="2"/>
                </p:cNvCxnSpPr>
                <p:nvPr/>
              </p:nvCxnSpPr>
              <p:spPr>
                <a:xfrm>
                  <a:off x="1524000" y="31242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>
                  <a:stCxn id="118" idx="6"/>
                  <a:endCxn id="124" idx="2"/>
                </p:cNvCxnSpPr>
                <p:nvPr/>
              </p:nvCxnSpPr>
              <p:spPr>
                <a:xfrm>
                  <a:off x="1524000" y="3124200"/>
                  <a:ext cx="310551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/>
                <p:cNvCxnSpPr>
                  <a:stCxn id="118" idx="6"/>
                  <a:endCxn id="125" idx="2"/>
                </p:cNvCxnSpPr>
                <p:nvPr/>
              </p:nvCxnSpPr>
              <p:spPr>
                <a:xfrm>
                  <a:off x="1524000" y="3124200"/>
                  <a:ext cx="301123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Arrow Connector 134"/>
                <p:cNvCxnSpPr>
                  <a:stCxn id="119" idx="6"/>
                  <a:endCxn id="124" idx="2"/>
                </p:cNvCxnSpPr>
                <p:nvPr/>
              </p:nvCxnSpPr>
              <p:spPr>
                <a:xfrm>
                  <a:off x="1524000" y="3581400"/>
                  <a:ext cx="310551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>
                  <a:stCxn id="119" idx="6"/>
                  <a:endCxn id="122" idx="2"/>
                </p:cNvCxnSpPr>
                <p:nvPr/>
              </p:nvCxnSpPr>
              <p:spPr>
                <a:xfrm flipV="1">
                  <a:off x="15240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>
                  <a:stCxn id="120" idx="6"/>
                  <a:endCxn id="124" idx="2"/>
                </p:cNvCxnSpPr>
                <p:nvPr/>
              </p:nvCxnSpPr>
              <p:spPr>
                <a:xfrm>
                  <a:off x="1529751" y="40386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>
                  <a:stCxn id="121" idx="6"/>
                  <a:endCxn id="124" idx="2"/>
                </p:cNvCxnSpPr>
                <p:nvPr/>
              </p:nvCxnSpPr>
              <p:spPr>
                <a:xfrm flipV="1">
                  <a:off x="1520323" y="4038600"/>
                  <a:ext cx="314228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>
                  <a:stCxn id="121" idx="6"/>
                  <a:endCxn id="125" idx="2"/>
                </p:cNvCxnSpPr>
                <p:nvPr/>
              </p:nvCxnSpPr>
              <p:spPr>
                <a:xfrm>
                  <a:off x="1520323" y="4888302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/>
                <p:cNvCxnSpPr>
                  <a:stCxn id="121" idx="6"/>
                  <a:endCxn id="122" idx="2"/>
                </p:cNvCxnSpPr>
                <p:nvPr/>
              </p:nvCxnSpPr>
              <p:spPr>
                <a:xfrm flipV="1">
                  <a:off x="1520323" y="3124200"/>
                  <a:ext cx="308477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/>
                <p:cNvCxnSpPr>
                  <a:stCxn id="120" idx="6"/>
                  <a:endCxn id="125" idx="2"/>
                </p:cNvCxnSpPr>
                <p:nvPr/>
              </p:nvCxnSpPr>
              <p:spPr>
                <a:xfrm>
                  <a:off x="1529751" y="4038600"/>
                  <a:ext cx="295372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19" idx="6"/>
                  <a:endCxn id="125" idx="2"/>
                </p:cNvCxnSpPr>
                <p:nvPr/>
              </p:nvCxnSpPr>
              <p:spPr>
                <a:xfrm>
                  <a:off x="1524000" y="3581400"/>
                  <a:ext cx="301123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20" idx="6"/>
                  <a:endCxn id="122" idx="2"/>
                </p:cNvCxnSpPr>
                <p:nvPr/>
              </p:nvCxnSpPr>
              <p:spPr>
                <a:xfrm flipV="1">
                  <a:off x="1529751" y="3124200"/>
                  <a:ext cx="299049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Oval 143"/>
                <p:cNvSpPr/>
                <p:nvPr/>
              </p:nvSpPr>
              <p:spPr>
                <a:xfrm>
                  <a:off x="1828800" y="29718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1828800" y="3429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1834551" y="38862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1825123" y="4735902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438400" y="2971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2438400" y="3429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2444151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2434723" y="4735902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 rot="5400000">
                  <a:off x="1874051" y="4278785"/>
                  <a:ext cx="34336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 rot="5400000">
                  <a:off x="2454896" y="4265973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cxnSp>
              <p:nvCxnSpPr>
                <p:cNvPr id="154" name="Straight Arrow Connector 153"/>
                <p:cNvCxnSpPr>
                  <a:stCxn id="144" idx="6"/>
                  <a:endCxn id="149" idx="2"/>
                </p:cNvCxnSpPr>
                <p:nvPr/>
              </p:nvCxnSpPr>
              <p:spPr>
                <a:xfrm>
                  <a:off x="21336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>
                  <a:stCxn id="145" idx="6"/>
                  <a:endCxn id="149" idx="2"/>
                </p:cNvCxnSpPr>
                <p:nvPr/>
              </p:nvCxnSpPr>
              <p:spPr>
                <a:xfrm>
                  <a:off x="2133600" y="35814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>
                  <a:stCxn id="146" idx="6"/>
                  <a:endCxn id="149" idx="2"/>
                </p:cNvCxnSpPr>
                <p:nvPr/>
              </p:nvCxnSpPr>
              <p:spPr>
                <a:xfrm flipV="1">
                  <a:off x="2139351" y="3581400"/>
                  <a:ext cx="299049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/>
                <p:cNvCxnSpPr>
                  <a:stCxn id="147" idx="6"/>
                  <a:endCxn id="149" idx="2"/>
                </p:cNvCxnSpPr>
                <p:nvPr/>
              </p:nvCxnSpPr>
              <p:spPr>
                <a:xfrm flipV="1">
                  <a:off x="2129923" y="3581400"/>
                  <a:ext cx="308477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/>
                <p:cNvCxnSpPr>
                  <a:stCxn id="144" idx="6"/>
                  <a:endCxn id="148" idx="2"/>
                </p:cNvCxnSpPr>
                <p:nvPr/>
              </p:nvCxnSpPr>
              <p:spPr>
                <a:xfrm>
                  <a:off x="2133600" y="31242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>
                  <a:stCxn id="144" idx="6"/>
                  <a:endCxn id="150" idx="2"/>
                </p:cNvCxnSpPr>
                <p:nvPr/>
              </p:nvCxnSpPr>
              <p:spPr>
                <a:xfrm>
                  <a:off x="2133600" y="3124200"/>
                  <a:ext cx="310551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>
                  <a:stCxn id="144" idx="6"/>
                  <a:endCxn id="151" idx="2"/>
                </p:cNvCxnSpPr>
                <p:nvPr/>
              </p:nvCxnSpPr>
              <p:spPr>
                <a:xfrm>
                  <a:off x="2133600" y="3124200"/>
                  <a:ext cx="301123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>
                  <a:stCxn id="145" idx="6"/>
                  <a:endCxn id="150" idx="2"/>
                </p:cNvCxnSpPr>
                <p:nvPr/>
              </p:nvCxnSpPr>
              <p:spPr>
                <a:xfrm>
                  <a:off x="2133600" y="3581400"/>
                  <a:ext cx="310551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/>
                <p:cNvCxnSpPr>
                  <a:stCxn id="145" idx="6"/>
                  <a:endCxn id="148" idx="2"/>
                </p:cNvCxnSpPr>
                <p:nvPr/>
              </p:nvCxnSpPr>
              <p:spPr>
                <a:xfrm flipV="1">
                  <a:off x="21336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>
                  <a:stCxn id="146" idx="6"/>
                  <a:endCxn id="150" idx="2"/>
                </p:cNvCxnSpPr>
                <p:nvPr/>
              </p:nvCxnSpPr>
              <p:spPr>
                <a:xfrm>
                  <a:off x="2139351" y="40386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Arrow Connector 163"/>
                <p:cNvCxnSpPr>
                  <a:stCxn id="147" idx="6"/>
                  <a:endCxn id="150" idx="2"/>
                </p:cNvCxnSpPr>
                <p:nvPr/>
              </p:nvCxnSpPr>
              <p:spPr>
                <a:xfrm flipV="1">
                  <a:off x="2129923" y="4038600"/>
                  <a:ext cx="314228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>
                  <a:stCxn id="147" idx="6"/>
                  <a:endCxn id="151" idx="2"/>
                </p:cNvCxnSpPr>
                <p:nvPr/>
              </p:nvCxnSpPr>
              <p:spPr>
                <a:xfrm>
                  <a:off x="2129923" y="4888302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/>
                <p:cNvCxnSpPr>
                  <a:stCxn id="147" idx="6"/>
                  <a:endCxn id="148" idx="2"/>
                </p:cNvCxnSpPr>
                <p:nvPr/>
              </p:nvCxnSpPr>
              <p:spPr>
                <a:xfrm flipV="1">
                  <a:off x="2129923" y="3124200"/>
                  <a:ext cx="308477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/>
                <p:cNvCxnSpPr>
                  <a:stCxn id="146" idx="6"/>
                  <a:endCxn id="151" idx="2"/>
                </p:cNvCxnSpPr>
                <p:nvPr/>
              </p:nvCxnSpPr>
              <p:spPr>
                <a:xfrm>
                  <a:off x="2139351" y="4038600"/>
                  <a:ext cx="295372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>
                  <a:stCxn id="145" idx="6"/>
                  <a:endCxn id="151" idx="2"/>
                </p:cNvCxnSpPr>
                <p:nvPr/>
              </p:nvCxnSpPr>
              <p:spPr>
                <a:xfrm>
                  <a:off x="2133600" y="3581400"/>
                  <a:ext cx="301123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Arrow Connector 168"/>
                <p:cNvCxnSpPr>
                  <a:stCxn id="146" idx="6"/>
                  <a:endCxn id="148" idx="2"/>
                </p:cNvCxnSpPr>
                <p:nvPr/>
              </p:nvCxnSpPr>
              <p:spPr>
                <a:xfrm flipV="1">
                  <a:off x="2139351" y="3124200"/>
                  <a:ext cx="299049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3646098" y="2971800"/>
                <a:ext cx="1595721" cy="2068902"/>
                <a:chOff x="1215523" y="2971800"/>
                <a:chExt cx="1595721" cy="2068902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1219200" y="29718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219200" y="3429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224951" y="38862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215523" y="4735902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1828800" y="2971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828800" y="3429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1834551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825123" y="4735902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 rot="5400000">
                  <a:off x="1264451" y="4274599"/>
                  <a:ext cx="34336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 rot="5400000">
                  <a:off x="1845296" y="418520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cxnSp>
              <p:nvCxnSpPr>
                <p:cNvPr id="76" name="Straight Arrow Connector 75"/>
                <p:cNvCxnSpPr>
                  <a:stCxn id="66" idx="6"/>
                  <a:endCxn id="71" idx="2"/>
                </p:cNvCxnSpPr>
                <p:nvPr/>
              </p:nvCxnSpPr>
              <p:spPr>
                <a:xfrm>
                  <a:off x="15240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>
                  <a:stCxn id="67" idx="6"/>
                  <a:endCxn id="71" idx="2"/>
                </p:cNvCxnSpPr>
                <p:nvPr/>
              </p:nvCxnSpPr>
              <p:spPr>
                <a:xfrm>
                  <a:off x="1524000" y="35814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>
                  <a:stCxn id="68" idx="6"/>
                  <a:endCxn id="71" idx="2"/>
                </p:cNvCxnSpPr>
                <p:nvPr/>
              </p:nvCxnSpPr>
              <p:spPr>
                <a:xfrm flipV="1">
                  <a:off x="1529751" y="3581400"/>
                  <a:ext cx="299049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>
                  <a:stCxn id="69" idx="6"/>
                  <a:endCxn id="71" idx="2"/>
                </p:cNvCxnSpPr>
                <p:nvPr/>
              </p:nvCxnSpPr>
              <p:spPr>
                <a:xfrm flipV="1">
                  <a:off x="1520323" y="3581400"/>
                  <a:ext cx="308477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>
                  <a:stCxn id="66" idx="6"/>
                  <a:endCxn id="70" idx="2"/>
                </p:cNvCxnSpPr>
                <p:nvPr/>
              </p:nvCxnSpPr>
              <p:spPr>
                <a:xfrm>
                  <a:off x="1524000" y="31242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>
                  <a:stCxn id="66" idx="6"/>
                  <a:endCxn id="72" idx="2"/>
                </p:cNvCxnSpPr>
                <p:nvPr/>
              </p:nvCxnSpPr>
              <p:spPr>
                <a:xfrm>
                  <a:off x="1524000" y="3124200"/>
                  <a:ext cx="310551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>
                  <a:stCxn id="66" idx="6"/>
                  <a:endCxn id="73" idx="2"/>
                </p:cNvCxnSpPr>
                <p:nvPr/>
              </p:nvCxnSpPr>
              <p:spPr>
                <a:xfrm>
                  <a:off x="1524000" y="3124200"/>
                  <a:ext cx="301123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>
                  <a:stCxn id="67" idx="6"/>
                  <a:endCxn id="72" idx="2"/>
                </p:cNvCxnSpPr>
                <p:nvPr/>
              </p:nvCxnSpPr>
              <p:spPr>
                <a:xfrm>
                  <a:off x="1524000" y="3581400"/>
                  <a:ext cx="310551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/>
                <p:cNvCxnSpPr>
                  <a:stCxn id="67" idx="6"/>
                  <a:endCxn id="70" idx="2"/>
                </p:cNvCxnSpPr>
                <p:nvPr/>
              </p:nvCxnSpPr>
              <p:spPr>
                <a:xfrm flipV="1">
                  <a:off x="15240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>
                  <a:stCxn id="68" idx="6"/>
                  <a:endCxn id="72" idx="2"/>
                </p:cNvCxnSpPr>
                <p:nvPr/>
              </p:nvCxnSpPr>
              <p:spPr>
                <a:xfrm>
                  <a:off x="1529751" y="40386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>
                  <a:stCxn id="69" idx="6"/>
                  <a:endCxn id="72" idx="2"/>
                </p:cNvCxnSpPr>
                <p:nvPr/>
              </p:nvCxnSpPr>
              <p:spPr>
                <a:xfrm flipV="1">
                  <a:off x="1520323" y="4038600"/>
                  <a:ext cx="314228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>
                  <a:stCxn id="69" idx="6"/>
                  <a:endCxn id="73" idx="2"/>
                </p:cNvCxnSpPr>
                <p:nvPr/>
              </p:nvCxnSpPr>
              <p:spPr>
                <a:xfrm>
                  <a:off x="1520323" y="4888302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>
                  <a:stCxn id="69" idx="6"/>
                  <a:endCxn id="70" idx="2"/>
                </p:cNvCxnSpPr>
                <p:nvPr/>
              </p:nvCxnSpPr>
              <p:spPr>
                <a:xfrm flipV="1">
                  <a:off x="1520323" y="3124200"/>
                  <a:ext cx="308477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>
                  <a:stCxn id="68" idx="6"/>
                  <a:endCxn id="73" idx="2"/>
                </p:cNvCxnSpPr>
                <p:nvPr/>
              </p:nvCxnSpPr>
              <p:spPr>
                <a:xfrm>
                  <a:off x="1529751" y="4038600"/>
                  <a:ext cx="295372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67" idx="6"/>
                  <a:endCxn id="73" idx="2"/>
                </p:cNvCxnSpPr>
                <p:nvPr/>
              </p:nvCxnSpPr>
              <p:spPr>
                <a:xfrm>
                  <a:off x="1524000" y="3581400"/>
                  <a:ext cx="301123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>
                  <a:stCxn id="68" idx="6"/>
                  <a:endCxn id="70" idx="2"/>
                </p:cNvCxnSpPr>
                <p:nvPr/>
              </p:nvCxnSpPr>
              <p:spPr>
                <a:xfrm flipV="1">
                  <a:off x="1529751" y="3124200"/>
                  <a:ext cx="299049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Oval 91"/>
                <p:cNvSpPr/>
                <p:nvPr/>
              </p:nvSpPr>
              <p:spPr>
                <a:xfrm>
                  <a:off x="1828800" y="29718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1828800" y="3429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834551" y="38862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1825123" y="4735902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2438400" y="2971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2438400" y="3429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2444151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2434723" y="4735902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 rot="5400000">
                  <a:off x="1874051" y="4278785"/>
                  <a:ext cx="34336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5400000">
                  <a:off x="2454896" y="4265973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cxnSp>
              <p:nvCxnSpPr>
                <p:cNvPr id="102" name="Straight Arrow Connector 101"/>
                <p:cNvCxnSpPr>
                  <a:stCxn id="92" idx="6"/>
                  <a:endCxn id="97" idx="2"/>
                </p:cNvCxnSpPr>
                <p:nvPr/>
              </p:nvCxnSpPr>
              <p:spPr>
                <a:xfrm>
                  <a:off x="21336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/>
                <p:cNvCxnSpPr>
                  <a:stCxn id="93" idx="6"/>
                  <a:endCxn id="97" idx="2"/>
                </p:cNvCxnSpPr>
                <p:nvPr/>
              </p:nvCxnSpPr>
              <p:spPr>
                <a:xfrm>
                  <a:off x="2133600" y="35814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94" idx="6"/>
                  <a:endCxn id="97" idx="2"/>
                </p:cNvCxnSpPr>
                <p:nvPr/>
              </p:nvCxnSpPr>
              <p:spPr>
                <a:xfrm flipV="1">
                  <a:off x="2139351" y="3581400"/>
                  <a:ext cx="299049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>
                  <a:stCxn id="95" idx="6"/>
                  <a:endCxn id="97" idx="2"/>
                </p:cNvCxnSpPr>
                <p:nvPr/>
              </p:nvCxnSpPr>
              <p:spPr>
                <a:xfrm flipV="1">
                  <a:off x="2129923" y="3581400"/>
                  <a:ext cx="308477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>
                  <a:stCxn id="92" idx="6"/>
                  <a:endCxn id="96" idx="2"/>
                </p:cNvCxnSpPr>
                <p:nvPr/>
              </p:nvCxnSpPr>
              <p:spPr>
                <a:xfrm>
                  <a:off x="2133600" y="31242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>
                  <a:stCxn id="92" idx="6"/>
                  <a:endCxn id="98" idx="2"/>
                </p:cNvCxnSpPr>
                <p:nvPr/>
              </p:nvCxnSpPr>
              <p:spPr>
                <a:xfrm>
                  <a:off x="2133600" y="3124200"/>
                  <a:ext cx="310551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92" idx="6"/>
                  <a:endCxn id="99" idx="2"/>
                </p:cNvCxnSpPr>
                <p:nvPr/>
              </p:nvCxnSpPr>
              <p:spPr>
                <a:xfrm>
                  <a:off x="2133600" y="3124200"/>
                  <a:ext cx="301123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93" idx="6"/>
                  <a:endCxn id="98" idx="2"/>
                </p:cNvCxnSpPr>
                <p:nvPr/>
              </p:nvCxnSpPr>
              <p:spPr>
                <a:xfrm>
                  <a:off x="2133600" y="3581400"/>
                  <a:ext cx="310551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93" idx="6"/>
                  <a:endCxn id="96" idx="2"/>
                </p:cNvCxnSpPr>
                <p:nvPr/>
              </p:nvCxnSpPr>
              <p:spPr>
                <a:xfrm flipV="1">
                  <a:off x="21336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>
                  <a:stCxn id="94" idx="6"/>
                  <a:endCxn id="98" idx="2"/>
                </p:cNvCxnSpPr>
                <p:nvPr/>
              </p:nvCxnSpPr>
              <p:spPr>
                <a:xfrm>
                  <a:off x="2139351" y="40386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>
                  <a:stCxn id="95" idx="6"/>
                  <a:endCxn id="98" idx="2"/>
                </p:cNvCxnSpPr>
                <p:nvPr/>
              </p:nvCxnSpPr>
              <p:spPr>
                <a:xfrm flipV="1">
                  <a:off x="2129923" y="4038600"/>
                  <a:ext cx="314228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>
                  <a:stCxn id="95" idx="6"/>
                  <a:endCxn id="99" idx="2"/>
                </p:cNvCxnSpPr>
                <p:nvPr/>
              </p:nvCxnSpPr>
              <p:spPr>
                <a:xfrm>
                  <a:off x="2129923" y="4888302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113"/>
                <p:cNvCxnSpPr>
                  <a:stCxn id="95" idx="6"/>
                  <a:endCxn id="96" idx="2"/>
                </p:cNvCxnSpPr>
                <p:nvPr/>
              </p:nvCxnSpPr>
              <p:spPr>
                <a:xfrm flipV="1">
                  <a:off x="2129923" y="3124200"/>
                  <a:ext cx="308477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>
                  <a:stCxn id="94" idx="6"/>
                  <a:endCxn id="99" idx="2"/>
                </p:cNvCxnSpPr>
                <p:nvPr/>
              </p:nvCxnSpPr>
              <p:spPr>
                <a:xfrm>
                  <a:off x="2139351" y="4038600"/>
                  <a:ext cx="295372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>
                  <a:stCxn id="93" idx="6"/>
                  <a:endCxn id="99" idx="2"/>
                </p:cNvCxnSpPr>
                <p:nvPr/>
              </p:nvCxnSpPr>
              <p:spPr>
                <a:xfrm>
                  <a:off x="2133600" y="3581400"/>
                  <a:ext cx="301123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>
                  <a:stCxn id="94" idx="6"/>
                  <a:endCxn id="96" idx="2"/>
                </p:cNvCxnSpPr>
                <p:nvPr/>
              </p:nvCxnSpPr>
              <p:spPr>
                <a:xfrm flipV="1">
                  <a:off x="2139351" y="3124200"/>
                  <a:ext cx="299049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4868975" y="2971800"/>
                <a:ext cx="1595721" cy="2068902"/>
                <a:chOff x="1215523" y="2971800"/>
                <a:chExt cx="1595721" cy="2068902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1219200" y="29718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219200" y="3429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224951" y="38862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215523" y="4735902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828800" y="2971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828800" y="3429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34551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825123" y="4735902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 rot="5400000">
                  <a:off x="1264451" y="4274599"/>
                  <a:ext cx="34336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5400000">
                  <a:off x="1845296" y="418520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cxnSp>
              <p:nvCxnSpPr>
                <p:cNvPr id="24" name="Straight Arrow Connector 23"/>
                <p:cNvCxnSpPr>
                  <a:stCxn id="14" idx="6"/>
                  <a:endCxn id="19" idx="2"/>
                </p:cNvCxnSpPr>
                <p:nvPr/>
              </p:nvCxnSpPr>
              <p:spPr>
                <a:xfrm>
                  <a:off x="15240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>
                  <a:stCxn id="15" idx="6"/>
                  <a:endCxn id="19" idx="2"/>
                </p:cNvCxnSpPr>
                <p:nvPr/>
              </p:nvCxnSpPr>
              <p:spPr>
                <a:xfrm>
                  <a:off x="1524000" y="35814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>
                  <a:stCxn id="16" idx="6"/>
                  <a:endCxn id="19" idx="2"/>
                </p:cNvCxnSpPr>
                <p:nvPr/>
              </p:nvCxnSpPr>
              <p:spPr>
                <a:xfrm flipV="1">
                  <a:off x="1529751" y="3581400"/>
                  <a:ext cx="299049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17" idx="6"/>
                  <a:endCxn id="19" idx="2"/>
                </p:cNvCxnSpPr>
                <p:nvPr/>
              </p:nvCxnSpPr>
              <p:spPr>
                <a:xfrm flipV="1">
                  <a:off x="1520323" y="3581400"/>
                  <a:ext cx="308477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>
                  <a:stCxn id="14" idx="6"/>
                  <a:endCxn id="18" idx="2"/>
                </p:cNvCxnSpPr>
                <p:nvPr/>
              </p:nvCxnSpPr>
              <p:spPr>
                <a:xfrm>
                  <a:off x="1524000" y="31242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14" idx="6"/>
                  <a:endCxn id="20" idx="2"/>
                </p:cNvCxnSpPr>
                <p:nvPr/>
              </p:nvCxnSpPr>
              <p:spPr>
                <a:xfrm>
                  <a:off x="1524000" y="3124200"/>
                  <a:ext cx="310551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stCxn id="14" idx="6"/>
                  <a:endCxn id="21" idx="2"/>
                </p:cNvCxnSpPr>
                <p:nvPr/>
              </p:nvCxnSpPr>
              <p:spPr>
                <a:xfrm>
                  <a:off x="1524000" y="3124200"/>
                  <a:ext cx="301123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15" idx="6"/>
                  <a:endCxn id="20" idx="2"/>
                </p:cNvCxnSpPr>
                <p:nvPr/>
              </p:nvCxnSpPr>
              <p:spPr>
                <a:xfrm>
                  <a:off x="1524000" y="3581400"/>
                  <a:ext cx="310551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>
                  <a:stCxn id="15" idx="6"/>
                  <a:endCxn id="18" idx="2"/>
                </p:cNvCxnSpPr>
                <p:nvPr/>
              </p:nvCxnSpPr>
              <p:spPr>
                <a:xfrm flipV="1">
                  <a:off x="15240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>
                  <a:stCxn id="16" idx="6"/>
                  <a:endCxn id="20" idx="2"/>
                </p:cNvCxnSpPr>
                <p:nvPr/>
              </p:nvCxnSpPr>
              <p:spPr>
                <a:xfrm>
                  <a:off x="1529751" y="40386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>
                  <a:stCxn id="17" idx="6"/>
                  <a:endCxn id="20" idx="2"/>
                </p:cNvCxnSpPr>
                <p:nvPr/>
              </p:nvCxnSpPr>
              <p:spPr>
                <a:xfrm flipV="1">
                  <a:off x="1520323" y="4038600"/>
                  <a:ext cx="314228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>
                  <a:stCxn id="17" idx="6"/>
                  <a:endCxn id="21" idx="2"/>
                </p:cNvCxnSpPr>
                <p:nvPr/>
              </p:nvCxnSpPr>
              <p:spPr>
                <a:xfrm>
                  <a:off x="1520323" y="4888302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stCxn id="17" idx="6"/>
                  <a:endCxn id="18" idx="2"/>
                </p:cNvCxnSpPr>
                <p:nvPr/>
              </p:nvCxnSpPr>
              <p:spPr>
                <a:xfrm flipV="1">
                  <a:off x="1520323" y="3124200"/>
                  <a:ext cx="308477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>
                  <a:stCxn id="16" idx="6"/>
                  <a:endCxn id="21" idx="2"/>
                </p:cNvCxnSpPr>
                <p:nvPr/>
              </p:nvCxnSpPr>
              <p:spPr>
                <a:xfrm>
                  <a:off x="1529751" y="4038600"/>
                  <a:ext cx="295372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stCxn id="15" idx="6"/>
                  <a:endCxn id="21" idx="2"/>
                </p:cNvCxnSpPr>
                <p:nvPr/>
              </p:nvCxnSpPr>
              <p:spPr>
                <a:xfrm>
                  <a:off x="1524000" y="3581400"/>
                  <a:ext cx="301123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16" idx="6"/>
                  <a:endCxn id="18" idx="2"/>
                </p:cNvCxnSpPr>
                <p:nvPr/>
              </p:nvCxnSpPr>
              <p:spPr>
                <a:xfrm flipV="1">
                  <a:off x="1529751" y="3124200"/>
                  <a:ext cx="299049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Oval 39"/>
                <p:cNvSpPr/>
                <p:nvPr/>
              </p:nvSpPr>
              <p:spPr>
                <a:xfrm>
                  <a:off x="1828800" y="29718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828800" y="3429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834551" y="38862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825123" y="4735902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438400" y="29718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438400" y="3429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444151" y="38862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2434723" y="4735902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 rot="5400000">
                  <a:off x="1874051" y="4278785"/>
                  <a:ext cx="34336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 rot="5400000">
                  <a:off x="2454896" y="4265973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cxnSp>
              <p:nvCxnSpPr>
                <p:cNvPr id="50" name="Straight Arrow Connector 49"/>
                <p:cNvCxnSpPr>
                  <a:stCxn id="40" idx="6"/>
                  <a:endCxn id="45" idx="2"/>
                </p:cNvCxnSpPr>
                <p:nvPr/>
              </p:nvCxnSpPr>
              <p:spPr>
                <a:xfrm>
                  <a:off x="21336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>
                  <a:stCxn id="41" idx="6"/>
                  <a:endCxn id="45" idx="2"/>
                </p:cNvCxnSpPr>
                <p:nvPr/>
              </p:nvCxnSpPr>
              <p:spPr>
                <a:xfrm>
                  <a:off x="2133600" y="35814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>
                  <a:stCxn id="42" idx="6"/>
                  <a:endCxn id="45" idx="2"/>
                </p:cNvCxnSpPr>
                <p:nvPr/>
              </p:nvCxnSpPr>
              <p:spPr>
                <a:xfrm flipV="1">
                  <a:off x="2139351" y="3581400"/>
                  <a:ext cx="299049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>
                  <a:stCxn id="43" idx="6"/>
                  <a:endCxn id="45" idx="2"/>
                </p:cNvCxnSpPr>
                <p:nvPr/>
              </p:nvCxnSpPr>
              <p:spPr>
                <a:xfrm flipV="1">
                  <a:off x="2129923" y="3581400"/>
                  <a:ext cx="308477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>
                  <a:stCxn id="40" idx="6"/>
                  <a:endCxn id="44" idx="2"/>
                </p:cNvCxnSpPr>
                <p:nvPr/>
              </p:nvCxnSpPr>
              <p:spPr>
                <a:xfrm>
                  <a:off x="2133600" y="31242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>
                  <a:stCxn id="40" idx="6"/>
                  <a:endCxn id="46" idx="2"/>
                </p:cNvCxnSpPr>
                <p:nvPr/>
              </p:nvCxnSpPr>
              <p:spPr>
                <a:xfrm>
                  <a:off x="2133600" y="3124200"/>
                  <a:ext cx="310551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>
                  <a:stCxn id="40" idx="6"/>
                  <a:endCxn id="47" idx="2"/>
                </p:cNvCxnSpPr>
                <p:nvPr/>
              </p:nvCxnSpPr>
              <p:spPr>
                <a:xfrm>
                  <a:off x="2133600" y="3124200"/>
                  <a:ext cx="301123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>
                  <a:stCxn id="41" idx="6"/>
                  <a:endCxn id="46" idx="2"/>
                </p:cNvCxnSpPr>
                <p:nvPr/>
              </p:nvCxnSpPr>
              <p:spPr>
                <a:xfrm>
                  <a:off x="2133600" y="3581400"/>
                  <a:ext cx="310551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>
                  <a:stCxn id="41" idx="6"/>
                  <a:endCxn id="44" idx="2"/>
                </p:cNvCxnSpPr>
                <p:nvPr/>
              </p:nvCxnSpPr>
              <p:spPr>
                <a:xfrm flipV="1">
                  <a:off x="2133600" y="3124200"/>
                  <a:ext cx="3048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>
                  <a:stCxn id="42" idx="6"/>
                  <a:endCxn id="46" idx="2"/>
                </p:cNvCxnSpPr>
                <p:nvPr/>
              </p:nvCxnSpPr>
              <p:spPr>
                <a:xfrm>
                  <a:off x="2139351" y="4038600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>
                  <a:stCxn id="43" idx="6"/>
                  <a:endCxn id="46" idx="2"/>
                </p:cNvCxnSpPr>
                <p:nvPr/>
              </p:nvCxnSpPr>
              <p:spPr>
                <a:xfrm flipV="1">
                  <a:off x="2129923" y="4038600"/>
                  <a:ext cx="314228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>
                  <a:stCxn id="43" idx="6"/>
                  <a:endCxn id="47" idx="2"/>
                </p:cNvCxnSpPr>
                <p:nvPr/>
              </p:nvCxnSpPr>
              <p:spPr>
                <a:xfrm>
                  <a:off x="2129923" y="4888302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>
                  <a:stCxn id="43" idx="6"/>
                  <a:endCxn id="44" idx="2"/>
                </p:cNvCxnSpPr>
                <p:nvPr/>
              </p:nvCxnSpPr>
              <p:spPr>
                <a:xfrm flipV="1">
                  <a:off x="2129923" y="3124200"/>
                  <a:ext cx="308477" cy="1764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>
                  <a:stCxn id="42" idx="6"/>
                  <a:endCxn id="47" idx="2"/>
                </p:cNvCxnSpPr>
                <p:nvPr/>
              </p:nvCxnSpPr>
              <p:spPr>
                <a:xfrm>
                  <a:off x="2139351" y="4038600"/>
                  <a:ext cx="295372" cy="8497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>
                  <a:stCxn id="41" idx="6"/>
                  <a:endCxn id="47" idx="2"/>
                </p:cNvCxnSpPr>
                <p:nvPr/>
              </p:nvCxnSpPr>
              <p:spPr>
                <a:xfrm>
                  <a:off x="2133600" y="3581400"/>
                  <a:ext cx="301123" cy="13069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>
                  <a:stCxn id="42" idx="6"/>
                  <a:endCxn id="44" idx="2"/>
                </p:cNvCxnSpPr>
                <p:nvPr/>
              </p:nvCxnSpPr>
              <p:spPr>
                <a:xfrm flipV="1">
                  <a:off x="2139351" y="3124200"/>
                  <a:ext cx="299049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Arrow Connector 8"/>
              <p:cNvCxnSpPr/>
              <p:nvPr/>
            </p:nvCxnSpPr>
            <p:spPr>
              <a:xfrm>
                <a:off x="6402403" y="3124200"/>
                <a:ext cx="310551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6402403" y="3581400"/>
                <a:ext cx="31055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6408154" y="40386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6398726" y="4038600"/>
                <a:ext cx="314228" cy="8497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6712954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533" y="2728491"/>
              <a:ext cx="1151711" cy="1154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94" y="2644580"/>
              <a:ext cx="1335196" cy="132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73" name="Straight Arrow Connector 3072"/>
            <p:cNvCxnSpPr/>
            <p:nvPr/>
          </p:nvCxnSpPr>
          <p:spPr>
            <a:xfrm>
              <a:off x="7772400" y="2579298"/>
              <a:ext cx="762000" cy="304800"/>
            </a:xfrm>
            <a:prstGeom prst="straightConnector1">
              <a:avLst/>
            </a:prstGeom>
            <a:ln w="508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0" name="TextBox 3079"/>
            <p:cNvSpPr txBox="1"/>
            <p:nvPr/>
          </p:nvSpPr>
          <p:spPr>
            <a:xfrm>
              <a:off x="492132" y="2227493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Input:</a:t>
              </a:r>
              <a:endParaRPr lang="en-US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7303715" y="2089832"/>
              <a:ext cx="9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06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After a</a:t>
            </a:r>
            <a:r>
              <a:rPr lang="en-US" dirty="0" smtClean="0"/>
              <a:t> </a:t>
            </a:r>
            <a:r>
              <a:rPr lang="en-US" dirty="0"/>
              <a:t>game is done: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Moves made by the winner become </a:t>
            </a:r>
            <a:r>
              <a:rPr lang="en-US" dirty="0" smtClean="0">
                <a:solidFill>
                  <a:schemeClr val="accent1"/>
                </a:solidFill>
              </a:rPr>
              <a:t>slightly </a:t>
            </a:r>
            <a:r>
              <a:rPr lang="en-US" dirty="0">
                <a:solidFill>
                  <a:schemeClr val="accent1"/>
                </a:solidFill>
              </a:rPr>
              <a:t>more preferred.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Moves made by the loser become slightly less preferred.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Over many games good moves become preferred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Preferences are called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policy</a:t>
            </a:r>
            <a:r>
              <a:rPr lang="en-US" dirty="0"/>
              <a:t>, and the procedure of training in such a manner </a:t>
            </a:r>
            <a:r>
              <a:rPr lang="en-US" b="1" dirty="0"/>
              <a:t>reinforcement learning.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Networks are learning how to play </a:t>
            </a:r>
            <a:r>
              <a:rPr lang="en-US" dirty="0" err="1" smtClean="0"/>
              <a:t>Starcraft</a:t>
            </a:r>
            <a:r>
              <a:rPr lang="en-US" dirty="0" smtClean="0"/>
              <a:t> II (DeepMind)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89" y="1752600"/>
            <a:ext cx="72580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9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29600" cy="4503217"/>
          </a:xfrm>
        </p:spPr>
      </p:pic>
    </p:spTree>
    <p:extLst>
      <p:ext uri="{BB962C8B-B14F-4D97-AF65-F5344CB8AC3E}">
        <p14:creationId xmlns:p14="http://schemas.microsoft.com/office/powerpoint/2010/main" val="26403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continue?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Machine Learning requires </a:t>
            </a:r>
          </a:p>
          <a:p>
            <a:pPr marL="514350" indent="-514350">
              <a:buAutoNum type="arabicParenR"/>
            </a:pPr>
            <a:r>
              <a:rPr lang="en-US" dirty="0" smtClean="0"/>
              <a:t>Computer science</a:t>
            </a:r>
          </a:p>
          <a:p>
            <a:pPr marL="514350" indent="-514350">
              <a:buAutoNum type="arabicParenR"/>
            </a:pPr>
            <a:r>
              <a:rPr lang="en-US" dirty="0" smtClean="0"/>
              <a:t>Mathematics: multivariate calculus, probability and statistics, and linear algebra</a:t>
            </a:r>
          </a:p>
          <a:p>
            <a:pPr marL="514350" indent="-514350">
              <a:buAutoNum type="arabicParenR"/>
            </a:pPr>
            <a:r>
              <a:rPr lang="en-US" sz="6000" b="1" dirty="0" smtClean="0"/>
              <a:t>Curiosity and tenacity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group exercise– dreaming up new machine learning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 smtClean="0"/>
              <a:t>In groups of 3-4 come up with one or two ideas for machine learning applications</a:t>
            </a:r>
          </a:p>
          <a:p>
            <a:pPr marL="0" indent="0">
              <a:buNone/>
            </a:pPr>
            <a:r>
              <a:rPr lang="en-US" sz="5800" dirty="0" smtClean="0"/>
              <a:t>1) What is the Task? </a:t>
            </a:r>
          </a:p>
          <a:p>
            <a:pPr marL="0" indent="0">
              <a:buNone/>
            </a:pPr>
            <a:r>
              <a:rPr lang="en-US" dirty="0" smtClean="0"/>
              <a:t>	For example: predicting what you want for breakfast  tomorrow </a:t>
            </a:r>
          </a:p>
          <a:p>
            <a:pPr marL="0" indent="0">
              <a:buNone/>
            </a:pPr>
            <a:r>
              <a:rPr lang="en-US" sz="5800" dirty="0" smtClean="0"/>
              <a:t>2) What is the Data you would use? Think input-output pairs.</a:t>
            </a:r>
            <a:endParaRPr lang="en-US" sz="5800" dirty="0"/>
          </a:p>
          <a:p>
            <a:pPr marL="0" indent="0">
              <a:buNone/>
            </a:pPr>
            <a:r>
              <a:rPr lang="en-US" dirty="0" smtClean="0"/>
              <a:t>	Example: (Ingredients, ratings) Inputs are ingredients, outputs are ratings.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5800" dirty="0" smtClean="0"/>
              <a:t>3) How would solving this task change your life and life of others?</a:t>
            </a:r>
          </a:p>
          <a:p>
            <a:pPr marL="0" indent="0">
              <a:buNone/>
            </a:pPr>
            <a:r>
              <a:rPr lang="en-US" dirty="0" smtClean="0"/>
              <a:t>	Example: Menu design for restaurants with known customers.  Personalized meal service. Balancing cost, nutrition, and diversity.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sz="5800" dirty="0" smtClean="0"/>
              <a:t>We will take 5-10 minutes and then talk about the ideas you came up with. </a:t>
            </a:r>
          </a:p>
          <a:p>
            <a:pPr marL="514350" indent="-514350"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ways of designing/implementing an 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Given a specification and a few 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Specification: </a:t>
            </a:r>
          </a:p>
          <a:p>
            <a:pPr marL="0" indent="0">
              <a:buNone/>
            </a:pPr>
            <a:r>
              <a:rPr lang="en-US" dirty="0" smtClean="0"/>
              <a:t>Function reverse should given  an input array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cs typeface="Courier New" panose="02070309020205020404" pitchFamily="49" charset="0"/>
              </a:rPr>
              <a:t> return array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such that :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b[length(a)-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for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=0,..,length(a)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Illustrative examples: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reverse([1,2,3]) -&gt; [3,2,1]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reverse([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1])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reverse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([])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Given a set of correct </a:t>
            </a:r>
            <a:r>
              <a:rPr lang="en-US" dirty="0" smtClean="0">
                <a:solidFill>
                  <a:schemeClr val="tx2"/>
                </a:solidFill>
              </a:rPr>
              <a:t>input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accent2"/>
                </a:solidFill>
              </a:rPr>
              <a:t>output</a:t>
            </a:r>
            <a:r>
              <a:rPr lang="en-US" dirty="0" smtClean="0"/>
              <a:t> pairs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Data: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[1,2,3]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chemeClr val="accent2"/>
                </a:solidFill>
              </a:rPr>
              <a:t>[3,2,1]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[10,4,5,23]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chemeClr val="accent2"/>
                </a:solidFill>
              </a:rPr>
              <a:t>[23,5,4,10]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[2]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chemeClr val="accent2"/>
                </a:solidFill>
              </a:rPr>
              <a:t>[2]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[</a:t>
            </a:r>
            <a:r>
              <a:rPr lang="en-US" b="1" dirty="0" smtClean="0">
                <a:solidFill>
                  <a:schemeClr val="accent1"/>
                </a:solidFill>
              </a:rPr>
              <a:t>100,211,1,1]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chemeClr val="accent2"/>
                </a:solidFill>
              </a:rPr>
              <a:t>[1,1,211,100]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4453" y="2895600"/>
            <a:ext cx="36576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Specification defines the task formally.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5774" y="2895600"/>
            <a:ext cx="38862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Data gives examples of a successfully accomplished task.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4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Programming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11" y="2151268"/>
            <a:ext cx="1828800" cy="2438400"/>
          </a:xfrm>
        </p:spPr>
      </p:pic>
      <p:grpSp>
        <p:nvGrpSpPr>
          <p:cNvPr id="40" name="Group 39"/>
          <p:cNvGrpSpPr/>
          <p:nvPr/>
        </p:nvGrpSpPr>
        <p:grpSpPr>
          <a:xfrm>
            <a:off x="4377207" y="1915607"/>
            <a:ext cx="1353935" cy="3112428"/>
            <a:chOff x="8769978" y="2080807"/>
            <a:chExt cx="1805247" cy="311242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9978" y="2080807"/>
              <a:ext cx="1645094" cy="31124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9187665" y="2242420"/>
              <a:ext cx="1387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Code</a:t>
              </a:r>
              <a:endParaRPr lang="en-US" sz="32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315433" y="2740735"/>
            <a:ext cx="2868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Implementation</a:t>
            </a:r>
            <a:endParaRPr lang="en-US" sz="3200" dirty="0"/>
          </a:p>
        </p:txBody>
      </p:sp>
      <p:sp>
        <p:nvSpPr>
          <p:cNvPr id="44" name="Right Arrow 43"/>
          <p:cNvSpPr/>
          <p:nvPr/>
        </p:nvSpPr>
        <p:spPr>
          <a:xfrm>
            <a:off x="3794411" y="2807102"/>
            <a:ext cx="461192" cy="5633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5732635" y="2823699"/>
            <a:ext cx="461192" cy="5633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" y="2704065"/>
            <a:ext cx="2455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Specification</a:t>
            </a:r>
            <a:endParaRPr lang="en-US" sz="3200" dirty="0"/>
          </a:p>
        </p:txBody>
      </p:sp>
      <p:sp>
        <p:nvSpPr>
          <p:cNvPr id="13" name="Right Arrow 12"/>
          <p:cNvSpPr/>
          <p:nvPr/>
        </p:nvSpPr>
        <p:spPr>
          <a:xfrm>
            <a:off x="2286045" y="2807102"/>
            <a:ext cx="461192" cy="5633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Approach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0" y="2137870"/>
            <a:ext cx="1828800" cy="2438400"/>
          </a:xfrm>
          <a:prstGeom prst="rect">
            <a:avLst/>
          </a:prstGeom>
        </p:spPr>
      </p:pic>
      <p:sp>
        <p:nvSpPr>
          <p:cNvPr id="15" name="Flowchart: Magnetic Disk 14"/>
          <p:cNvSpPr/>
          <p:nvPr/>
        </p:nvSpPr>
        <p:spPr>
          <a:xfrm>
            <a:off x="2058932" y="5252953"/>
            <a:ext cx="1809750" cy="117247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Data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23258" y="2342286"/>
            <a:ext cx="17299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Machine </a:t>
            </a:r>
          </a:p>
          <a:p>
            <a:r>
              <a:rPr lang="en-US" sz="3200" dirty="0" smtClean="0"/>
              <a:t>Learning</a:t>
            </a:r>
          </a:p>
          <a:p>
            <a:r>
              <a:rPr lang="en-US" sz="3200" dirty="0" smtClean="0"/>
              <a:t>Method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377207" y="1915607"/>
            <a:ext cx="1353935" cy="3112428"/>
            <a:chOff x="8769978" y="2080807"/>
            <a:chExt cx="1805247" cy="311242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9978" y="2080807"/>
              <a:ext cx="1645094" cy="31124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9187665" y="2242420"/>
              <a:ext cx="1387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Code</a:t>
              </a:r>
              <a:endParaRPr lang="en-US" sz="3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315433" y="2740735"/>
            <a:ext cx="2868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Implementation</a:t>
            </a:r>
            <a:endParaRPr lang="en-US" sz="3200" dirty="0"/>
          </a:p>
        </p:txBody>
      </p:sp>
      <p:sp>
        <p:nvSpPr>
          <p:cNvPr id="29" name="Right Arrow 28"/>
          <p:cNvSpPr/>
          <p:nvPr/>
        </p:nvSpPr>
        <p:spPr>
          <a:xfrm>
            <a:off x="3794411" y="2807102"/>
            <a:ext cx="461192" cy="5633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599286" y="2758351"/>
            <a:ext cx="461192" cy="5633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200000">
            <a:off x="2656346" y="4555854"/>
            <a:ext cx="614922" cy="4225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732635" y="2823699"/>
            <a:ext cx="461192" cy="5633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525295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Machine learning uses examples, </a:t>
            </a:r>
            <a:r>
              <a:rPr lang="en-US" sz="2800" b="1" dirty="0" smtClean="0"/>
              <a:t>DATA</a:t>
            </a:r>
            <a:r>
              <a:rPr lang="en-US" sz="2800" dirty="0" smtClean="0"/>
              <a:t>, to learn how to accomplish a </a:t>
            </a:r>
            <a:r>
              <a:rPr lang="en-US" sz="2800" b="1" dirty="0" smtClean="0"/>
              <a:t>TASK.</a:t>
            </a:r>
          </a:p>
        </p:txBody>
      </p:sp>
    </p:spTree>
    <p:extLst>
      <p:ext uri="{BB962C8B-B14F-4D97-AF65-F5344CB8AC3E}">
        <p14:creationId xmlns:p14="http://schemas.microsoft.com/office/powerpoint/2010/main" val="6093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– a toy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Data: {(         , 1),   (          ,0), (           ,0)  …}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b="1" dirty="0" smtClean="0"/>
                  <a:t>TASK</a:t>
                </a:r>
                <a:r>
                  <a:rPr lang="en-US" dirty="0" smtClean="0"/>
                  <a:t>: Given input image predict label dog or a cat.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machine learning algorithm </a:t>
                </a:r>
                <a:r>
                  <a:rPr lang="en-US" b="1" dirty="0" smtClean="0"/>
                  <a:t>produces</a:t>
                </a:r>
                <a:r>
                  <a:rPr lang="en-US" dirty="0" smtClean="0"/>
                  <a:t> a </a:t>
                </a:r>
                <a:r>
                  <a:rPr lang="en-US" b="1" dirty="0" smtClean="0"/>
                  <a:t>function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solidFill>
                          <a:schemeClr val="tx2"/>
                        </a:solidFill>
                        <a:latin typeface="Cambria Math"/>
                      </a:rPr>
                      <m:t>𝐢𝐧𝐩𝐮𝐭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frequently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/>
                  <a:t>matches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the true label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output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2442"/>
            <a:ext cx="686969" cy="915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86" y="1545844"/>
            <a:ext cx="892556" cy="89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1566"/>
            <a:ext cx="914400" cy="790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1483" y="245565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input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769" y="2438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output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6683" y="247865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input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18514" y="24786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output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246715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input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25215" y="246715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output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3029" y="117651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95774" y="1176956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99081" y="1182515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machine learning concept: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Input, such as          , needs to be distilled into quantities that can be used for prediction – </a:t>
            </a:r>
            <a:r>
              <a:rPr lang="en-US" b="1" dirty="0" smtClean="0"/>
              <a:t>features.</a:t>
            </a:r>
          </a:p>
          <a:p>
            <a:pPr marL="0" indent="0">
              <a:buNone/>
            </a:pPr>
            <a:r>
              <a:rPr lang="en-US" sz="2800" dirty="0" smtClean="0"/>
              <a:t>One type of image features: fraction of patches with a particular dominant color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51435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63" y="4202551"/>
            <a:ext cx="1837607" cy="2450143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1094655" y="4578402"/>
            <a:ext cx="18534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52999" y="4210037"/>
            <a:ext cx="36324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 fraction: 		20/30</a:t>
            </a:r>
          </a:p>
          <a:p>
            <a:r>
              <a:rPr lang="en-US" dirty="0" smtClean="0"/>
              <a:t>Light brown fraction:  	9/30</a:t>
            </a:r>
          </a:p>
          <a:p>
            <a:r>
              <a:rPr lang="en-US" dirty="0" smtClean="0"/>
              <a:t>Dark brown fraction:  	1/30</a:t>
            </a:r>
          </a:p>
          <a:p>
            <a:r>
              <a:rPr lang="en-US" dirty="0" smtClean="0"/>
              <a:t>Light gray fraction:     	0/30</a:t>
            </a:r>
          </a:p>
          <a:p>
            <a:endParaRPr lang="en-US" dirty="0"/>
          </a:p>
          <a:p>
            <a:r>
              <a:rPr lang="en-US" dirty="0" smtClean="0"/>
              <a:t>Patches with triangular objects: 3/30</a:t>
            </a:r>
          </a:p>
          <a:p>
            <a:r>
              <a:rPr lang="en-US" dirty="0" smtClean="0"/>
              <a:t>Patches with circular objects:	     4/30</a:t>
            </a:r>
          </a:p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37736" y="4195063"/>
            <a:ext cx="0" cy="24576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28800" y="4195064"/>
            <a:ext cx="0" cy="24576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209800" y="4195062"/>
            <a:ext cx="0" cy="24576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90800" y="4195061"/>
            <a:ext cx="0" cy="24576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94655" y="4953000"/>
            <a:ext cx="18534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102563" y="5334000"/>
            <a:ext cx="18534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86748" y="5671066"/>
            <a:ext cx="18534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86748" y="5992483"/>
            <a:ext cx="18534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86748" y="6343291"/>
            <a:ext cx="18534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mapping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5" y="1639019"/>
            <a:ext cx="1905000" cy="1905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64515" y="2553419"/>
            <a:ext cx="10668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39505" y="2199476"/>
                <a:ext cx="50572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4000" dirty="0" smtClean="0"/>
                  <a:t> = [ 0.66, 0.3, 0.03 …]</a:t>
                </a:r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505" y="2199476"/>
                <a:ext cx="5057282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r="-723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30915" y="3772619"/>
            <a:ext cx="2226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Raw image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22379" y="3772619"/>
            <a:ext cx="2901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Feature vector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06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mapping of the dataset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16982"/>
            <a:ext cx="686969" cy="915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1800"/>
            <a:ext cx="892556" cy="892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38600"/>
            <a:ext cx="914400" cy="79083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134226" y="2366335"/>
            <a:ext cx="10668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34226" y="3418078"/>
            <a:ext cx="10668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34226" y="4434016"/>
            <a:ext cx="10668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91904" y="2012392"/>
                <a:ext cx="48204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/>
                  <a:t>=[ </a:t>
                </a:r>
                <a:r>
                  <a:rPr lang="en-US" sz="4000" dirty="0"/>
                  <a:t>0.66, 0.3, 0.03 </a:t>
                </a:r>
                <a:r>
                  <a:rPr lang="en-US" sz="4000" dirty="0" smtClean="0"/>
                  <a:t>…]</a:t>
                </a:r>
                <a:endParaRPr lang="en-US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04" y="2012392"/>
                <a:ext cx="4820422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14655" r="-3413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91904" y="3064135"/>
                <a:ext cx="457170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/>
                  <a:t>=[ 0.7, 0.2, 0.01 …]</a:t>
                </a:r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04" y="3064135"/>
                <a:ext cx="4571701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4655" r="-3600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91904" y="4055414"/>
                <a:ext cx="455567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/>
                  <a:t>=[ 0.0, 0.4, 0.4, … ]</a:t>
                </a:r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04" y="4055414"/>
                <a:ext cx="4555671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4655" r="-3610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153891" y="5029200"/>
            <a:ext cx="24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5029199"/>
            <a:ext cx="24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399" y="210133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025" y="323341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2655" y="4224691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67264" y="1332207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Input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1341697"/>
            <a:ext cx="171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Features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51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1245</Words>
  <Application>Microsoft Office PowerPoint</Application>
  <PresentationFormat>On-screen Show (4:3)</PresentationFormat>
  <Paragraphs>345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Office Theme</vt:lpstr>
      <vt:lpstr>Introduction to Machine Learning</vt:lpstr>
      <vt:lpstr>Machine Learning Applications all around you</vt:lpstr>
      <vt:lpstr>Two ways of designing/implementing an algorithm</vt:lpstr>
      <vt:lpstr>Traditional Programming Approach</vt:lpstr>
      <vt:lpstr>Machine Learning Approach</vt:lpstr>
      <vt:lpstr>Machine Learning – a toy example</vt:lpstr>
      <vt:lpstr>A machine learning concept: Features</vt:lpstr>
      <vt:lpstr>Feature mapping</vt:lpstr>
      <vt:lpstr>Feature mapping of the dataset</vt:lpstr>
      <vt:lpstr>Feature space</vt:lpstr>
      <vt:lpstr>A simple machine learning algorithm </vt:lpstr>
      <vt:lpstr>Machine Learning – a toy example</vt:lpstr>
      <vt:lpstr>Designing exams</vt:lpstr>
      <vt:lpstr>Overfitting</vt:lpstr>
      <vt:lpstr>Neural Networks</vt:lpstr>
      <vt:lpstr>A neural unit example</vt:lpstr>
      <vt:lpstr>Illustration</vt:lpstr>
      <vt:lpstr>Deep Learning</vt:lpstr>
      <vt:lpstr>Deep Networks can write novels after being trained on Shakespeare’s works</vt:lpstr>
      <vt:lpstr>How is it done</vt:lpstr>
      <vt:lpstr>Deep Networks can learn to write Operating Systems code</vt:lpstr>
      <vt:lpstr>Deep Networks can learn to play Go (AlphaGo)</vt:lpstr>
      <vt:lpstr>How does it work?</vt:lpstr>
      <vt:lpstr>How does it work?</vt:lpstr>
      <vt:lpstr>Deep Networks are learning how to play Starcraft II (DeepMind)</vt:lpstr>
      <vt:lpstr>How to get started?</vt:lpstr>
      <vt:lpstr>How to continue?</vt:lpstr>
      <vt:lpstr>A group exercise– dreaming up new machine learning applications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vjojic</dc:creator>
  <cp:lastModifiedBy>Vladimir Jojic</cp:lastModifiedBy>
  <cp:revision>48</cp:revision>
  <dcterms:created xsi:type="dcterms:W3CDTF">2017-02-27T17:57:37Z</dcterms:created>
  <dcterms:modified xsi:type="dcterms:W3CDTF">2017-03-01T19:57:59Z</dcterms:modified>
</cp:coreProperties>
</file>