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85" r:id="rId22"/>
    <p:sldId id="276" r:id="rId23"/>
    <p:sldId id="277" r:id="rId24"/>
    <p:sldId id="278" r:id="rId25"/>
    <p:sldId id="279" r:id="rId26"/>
    <p:sldId id="280" r:id="rId27"/>
    <p:sldId id="281" r:id="rId28"/>
    <p:sldId id="284" r:id="rId29"/>
    <p:sldId id="286" r:id="rId30"/>
    <p:sldId id="283"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AAD347D-5ACD-4C99-B74B-A9C85AD731AF}" type="datetimeFigureOut">
              <a:rPr lang="en-US" smtClean="0"/>
              <a:t>4/5/2017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1637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70214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685081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49856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7895376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931691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294372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8535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097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930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436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781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20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8522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377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222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612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AAD347D-5ACD-4C99-B74B-A9C85AD731AF}" type="datetimeFigureOut">
              <a:rPr lang="en-US" smtClean="0"/>
              <a:t>4/5/2017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975048822"/>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iH3B0WWOzq8"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4EvNxWhskf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zOGQcCqRLk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p3Pzxmq-JLM"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Wearable Technology</a:t>
            </a:r>
            <a:endParaRPr lang="en-US" dirty="0"/>
          </a:p>
        </p:txBody>
      </p:sp>
      <p:sp>
        <p:nvSpPr>
          <p:cNvPr id="3" name="Subtitle 2"/>
          <p:cNvSpPr>
            <a:spLocks noGrp="1"/>
          </p:cNvSpPr>
          <p:nvPr>
            <p:ph type="subTitle" idx="1"/>
          </p:nvPr>
        </p:nvSpPr>
        <p:spPr/>
        <p:txBody>
          <a:bodyPr/>
          <a:lstStyle/>
          <a:p>
            <a:r>
              <a:rPr lang="en-US" dirty="0" smtClean="0"/>
              <a:t>By: omsai Meka</a:t>
            </a:r>
            <a:endParaRPr lang="en-US" dirty="0"/>
          </a:p>
        </p:txBody>
      </p:sp>
    </p:spTree>
    <p:extLst>
      <p:ext uri="{BB962C8B-B14F-4D97-AF65-F5344CB8AC3E}">
        <p14:creationId xmlns:p14="http://schemas.microsoft.com/office/powerpoint/2010/main" val="1369120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TINMITH WEARABLE AR SYSTEM</a:t>
            </a:r>
            <a:endParaRPr lang="en-US" dirty="0"/>
          </a:p>
        </p:txBody>
      </p:sp>
      <p:pic>
        <p:nvPicPr>
          <p:cNvPr id="4" name="Picture 3"/>
          <p:cNvPicPr>
            <a:picLocks noChangeAspect="1"/>
          </p:cNvPicPr>
          <p:nvPr/>
        </p:nvPicPr>
        <p:blipFill>
          <a:blip r:embed="rId3"/>
          <a:stretch>
            <a:fillRect/>
          </a:stretch>
        </p:blipFill>
        <p:spPr>
          <a:xfrm>
            <a:off x="239936" y="1950009"/>
            <a:ext cx="3261357" cy="3484876"/>
          </a:xfrm>
          <a:prstGeom prst="rect">
            <a:avLst/>
          </a:prstGeom>
        </p:spPr>
      </p:pic>
      <p:pic>
        <p:nvPicPr>
          <p:cNvPr id="5" name="iH3B0WWOzq8"/>
          <p:cNvPicPr>
            <a:picLocks noRot="1" noChangeAspect="1"/>
          </p:cNvPicPr>
          <p:nvPr>
            <a:videoFile r:link="rId1"/>
          </p:nvPr>
        </p:nvPicPr>
        <p:blipFill>
          <a:blip r:embed="rId4"/>
          <a:stretch>
            <a:fillRect/>
          </a:stretch>
        </p:blipFill>
        <p:spPr>
          <a:xfrm>
            <a:off x="3674175" y="1950009"/>
            <a:ext cx="8118579" cy="4566701"/>
          </a:xfrm>
          <a:prstGeom prst="rect">
            <a:avLst/>
          </a:prstGeom>
        </p:spPr>
      </p:pic>
    </p:spTree>
    <p:extLst>
      <p:ext uri="{BB962C8B-B14F-4D97-AF65-F5344CB8AC3E}">
        <p14:creationId xmlns:p14="http://schemas.microsoft.com/office/powerpoint/2010/main" val="682760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2000s</a:t>
            </a:r>
            <a:endParaRPr lang="en-US" dirty="0"/>
          </a:p>
        </p:txBody>
      </p:sp>
      <p:sp>
        <p:nvSpPr>
          <p:cNvPr id="3" name="Content Placeholder 2"/>
          <p:cNvSpPr>
            <a:spLocks noGrp="1"/>
          </p:cNvSpPr>
          <p:nvPr>
            <p:ph idx="1"/>
          </p:nvPr>
        </p:nvSpPr>
        <p:spPr/>
        <p:txBody>
          <a:bodyPr/>
          <a:lstStyle/>
          <a:p>
            <a:r>
              <a:rPr lang="en-US" dirty="0" smtClean="0"/>
              <a:t>Along with the Tinmith</a:t>
            </a:r>
            <a:r>
              <a:rPr lang="en-US" dirty="0"/>
              <a:t> </a:t>
            </a:r>
            <a:r>
              <a:rPr lang="en-US" dirty="0" smtClean="0"/>
              <a:t>system, GoPro developed and released their first camera called the GoPro HERO 35MM which users could wear on their helmets or attach to their sport equipment to record and capture pictures.</a:t>
            </a:r>
          </a:p>
          <a:p>
            <a:r>
              <a:rPr lang="en-US" dirty="0" smtClean="0"/>
              <a:t>Project Cyborg- Kevin Warwick placed an electrode array into his nervous system which determined the color of a necklace. </a:t>
            </a:r>
            <a:endParaRPr lang="en-US" dirty="0"/>
          </a:p>
        </p:txBody>
      </p:sp>
    </p:spTree>
    <p:extLst>
      <p:ext uri="{BB962C8B-B14F-4D97-AF65-F5344CB8AC3E}">
        <p14:creationId xmlns:p14="http://schemas.microsoft.com/office/powerpoint/2010/main" val="1714400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cyborg</a:t>
            </a:r>
            <a:endParaRPr lang="en-US" dirty="0"/>
          </a:p>
        </p:txBody>
      </p:sp>
      <p:pic>
        <p:nvPicPr>
          <p:cNvPr id="4" name="Picture 3"/>
          <p:cNvPicPr>
            <a:picLocks noChangeAspect="1"/>
          </p:cNvPicPr>
          <p:nvPr/>
        </p:nvPicPr>
        <p:blipFill>
          <a:blip r:embed="rId2"/>
          <a:stretch>
            <a:fillRect/>
          </a:stretch>
        </p:blipFill>
        <p:spPr>
          <a:xfrm>
            <a:off x="2648078" y="1864190"/>
            <a:ext cx="6892667" cy="4753874"/>
          </a:xfrm>
          <a:prstGeom prst="rect">
            <a:avLst/>
          </a:prstGeom>
        </p:spPr>
      </p:pic>
    </p:spTree>
    <p:extLst>
      <p:ext uri="{BB962C8B-B14F-4D97-AF65-F5344CB8AC3E}">
        <p14:creationId xmlns:p14="http://schemas.microsoft.com/office/powerpoint/2010/main" val="95593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Recent developments</a:t>
            </a:r>
            <a:endParaRPr lang="en-US" dirty="0"/>
          </a:p>
        </p:txBody>
      </p:sp>
      <p:sp>
        <p:nvSpPr>
          <p:cNvPr id="3" name="Content Placeholder 2"/>
          <p:cNvSpPr>
            <a:spLocks noGrp="1"/>
          </p:cNvSpPr>
          <p:nvPr>
            <p:ph idx="1"/>
          </p:nvPr>
        </p:nvSpPr>
        <p:spPr/>
        <p:txBody>
          <a:bodyPr/>
          <a:lstStyle/>
          <a:p>
            <a:r>
              <a:rPr lang="en-US" dirty="0" smtClean="0"/>
              <a:t>Nike+</a:t>
            </a:r>
          </a:p>
          <a:p>
            <a:r>
              <a:rPr lang="en-US" dirty="0" smtClean="0"/>
              <a:t>Fitbit</a:t>
            </a:r>
          </a:p>
          <a:p>
            <a:r>
              <a:rPr lang="en-US" dirty="0" smtClean="0"/>
              <a:t>Google Glass</a:t>
            </a:r>
          </a:p>
          <a:p>
            <a:r>
              <a:rPr lang="en-US" dirty="0" smtClean="0"/>
              <a:t>Apple Watch</a:t>
            </a:r>
          </a:p>
        </p:txBody>
      </p:sp>
    </p:spTree>
    <p:extLst>
      <p:ext uri="{BB962C8B-B14F-4D97-AF65-F5344CB8AC3E}">
        <p14:creationId xmlns:p14="http://schemas.microsoft.com/office/powerpoint/2010/main" val="2843267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Nike+</a:t>
            </a:r>
            <a:endParaRPr lang="en-US" dirty="0"/>
          </a:p>
        </p:txBody>
      </p:sp>
      <p:sp>
        <p:nvSpPr>
          <p:cNvPr id="3" name="Content Placeholder 2"/>
          <p:cNvSpPr>
            <a:spLocks noGrp="1"/>
          </p:cNvSpPr>
          <p:nvPr>
            <p:ph idx="1"/>
          </p:nvPr>
        </p:nvSpPr>
        <p:spPr/>
        <p:txBody>
          <a:bodyPr/>
          <a:lstStyle/>
          <a:p>
            <a:r>
              <a:rPr lang="en-US" dirty="0" smtClean="0"/>
              <a:t>In 2009 Nike released the Nike+ iPod Sports Kit which tracks how far and fast you have ran/jogged/walked by measuring the piezoelectric signals in your foot. This device is placed in a slot in the shoe in the sole.  </a:t>
            </a:r>
          </a:p>
          <a:p>
            <a:r>
              <a:rPr lang="en-US" dirty="0" smtClean="0"/>
              <a:t> Makes use of GPS and accelerometer of iPhone to work the Nike+ Running App which keeps track of all data and provides connectivity with other runners.</a:t>
            </a:r>
            <a:endParaRPr lang="en-US" dirty="0"/>
          </a:p>
        </p:txBody>
      </p:sp>
      <p:pic>
        <p:nvPicPr>
          <p:cNvPr id="5" name="Picture 4"/>
          <p:cNvPicPr>
            <a:picLocks noChangeAspect="1"/>
          </p:cNvPicPr>
          <p:nvPr/>
        </p:nvPicPr>
        <p:blipFill>
          <a:blip r:embed="rId2"/>
          <a:stretch>
            <a:fillRect/>
          </a:stretch>
        </p:blipFill>
        <p:spPr>
          <a:xfrm>
            <a:off x="4753981" y="4714875"/>
            <a:ext cx="2143125" cy="2143125"/>
          </a:xfrm>
          <a:prstGeom prst="rect">
            <a:avLst/>
          </a:prstGeom>
        </p:spPr>
      </p:pic>
    </p:spTree>
    <p:extLst>
      <p:ext uri="{BB962C8B-B14F-4D97-AF65-F5344CB8AC3E}">
        <p14:creationId xmlns:p14="http://schemas.microsoft.com/office/powerpoint/2010/main" val="589221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fitbit</a:t>
            </a:r>
            <a:endParaRPr lang="en-US" dirty="0"/>
          </a:p>
        </p:txBody>
      </p:sp>
      <p:sp>
        <p:nvSpPr>
          <p:cNvPr id="3" name="Content Placeholder 2"/>
          <p:cNvSpPr>
            <a:spLocks noGrp="1"/>
          </p:cNvSpPr>
          <p:nvPr>
            <p:ph idx="1"/>
          </p:nvPr>
        </p:nvSpPr>
        <p:spPr/>
        <p:txBody>
          <a:bodyPr>
            <a:normAutofit fontScale="92500"/>
          </a:bodyPr>
          <a:lstStyle/>
          <a:p>
            <a:r>
              <a:rPr lang="en-US" dirty="0" smtClean="0"/>
              <a:t>Fitbit is a company that makes many types of personal activity trackers that also collect biometric data such as heart rate, sleep quality, and steps climbed. </a:t>
            </a:r>
          </a:p>
          <a:p>
            <a:r>
              <a:rPr lang="en-US" dirty="0"/>
              <a:t>Uses </a:t>
            </a:r>
            <a:r>
              <a:rPr lang="en-US" dirty="0" smtClean="0"/>
              <a:t>photoplethysmography (PPG) to measure the heart beat by flashing green light into blood and using photodiodes to measure absorption. The higher the absorption the higher the heart beat.</a:t>
            </a:r>
          </a:p>
          <a:p>
            <a:r>
              <a:rPr lang="en-US" dirty="0" smtClean="0"/>
              <a:t>Uses the heart sensor and motion sensor along with movement algorithms to see how well you sleep at night depending on how much your body moves. </a:t>
            </a:r>
            <a:endParaRPr lang="en-US" dirty="0"/>
          </a:p>
        </p:txBody>
      </p:sp>
    </p:spTree>
    <p:extLst>
      <p:ext uri="{BB962C8B-B14F-4D97-AF65-F5344CB8AC3E}">
        <p14:creationId xmlns:p14="http://schemas.microsoft.com/office/powerpoint/2010/main" val="826413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FITBIT</a:t>
            </a:r>
            <a:endParaRPr lang="en-US" dirty="0"/>
          </a:p>
        </p:txBody>
      </p:sp>
      <p:pic>
        <p:nvPicPr>
          <p:cNvPr id="4" name="Picture 3"/>
          <p:cNvPicPr>
            <a:picLocks noChangeAspect="1"/>
          </p:cNvPicPr>
          <p:nvPr/>
        </p:nvPicPr>
        <p:blipFill>
          <a:blip r:embed="rId2"/>
          <a:stretch>
            <a:fillRect/>
          </a:stretch>
        </p:blipFill>
        <p:spPr>
          <a:xfrm>
            <a:off x="4327300" y="1115541"/>
            <a:ext cx="4149949" cy="5428133"/>
          </a:xfrm>
          <a:prstGeom prst="rect">
            <a:avLst/>
          </a:prstGeom>
        </p:spPr>
      </p:pic>
    </p:spTree>
    <p:extLst>
      <p:ext uri="{BB962C8B-B14F-4D97-AF65-F5344CB8AC3E}">
        <p14:creationId xmlns:p14="http://schemas.microsoft.com/office/powerpoint/2010/main" val="2675606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glass</a:t>
            </a:r>
            <a:endParaRPr lang="en-US" dirty="0"/>
          </a:p>
        </p:txBody>
      </p:sp>
      <p:sp>
        <p:nvSpPr>
          <p:cNvPr id="3" name="Content Placeholder 2"/>
          <p:cNvSpPr>
            <a:spLocks noGrp="1"/>
          </p:cNvSpPr>
          <p:nvPr>
            <p:ph idx="1"/>
          </p:nvPr>
        </p:nvSpPr>
        <p:spPr/>
        <p:txBody>
          <a:bodyPr/>
          <a:lstStyle/>
          <a:p>
            <a:r>
              <a:rPr lang="en-US" dirty="0" smtClean="0"/>
              <a:t>A head-mounted display that uses a pair of glasses as its bae structure.</a:t>
            </a:r>
          </a:p>
          <a:p>
            <a:r>
              <a:rPr lang="en-US" dirty="0" smtClean="0"/>
              <a:t>Functions include Google internet access, photo/video capture, notifications of texts, calls, and emails which are essentially the capabilities of a basic smartphone. </a:t>
            </a:r>
          </a:p>
          <a:p>
            <a:r>
              <a:rPr lang="en-US" dirty="0" smtClean="0"/>
              <a:t>One major concern is over the privacy of the user’s data and who will be able to see it. </a:t>
            </a:r>
            <a:endParaRPr lang="en-US" dirty="0"/>
          </a:p>
        </p:txBody>
      </p:sp>
    </p:spTree>
    <p:extLst>
      <p:ext uri="{BB962C8B-B14F-4D97-AF65-F5344CB8AC3E}">
        <p14:creationId xmlns:p14="http://schemas.microsoft.com/office/powerpoint/2010/main" val="3848787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glass</a:t>
            </a:r>
            <a:endParaRPr lang="en-US" dirty="0"/>
          </a:p>
        </p:txBody>
      </p:sp>
      <p:pic>
        <p:nvPicPr>
          <p:cNvPr id="4" name="4EvNxWhskf8"/>
          <p:cNvPicPr>
            <a:picLocks noGrp="1" noRot="1" noChangeAspect="1"/>
          </p:cNvPicPr>
          <p:nvPr>
            <p:ph idx="1"/>
            <a:videoFile r:link="rId1"/>
          </p:nvPr>
        </p:nvPicPr>
        <p:blipFill>
          <a:blip r:embed="rId3"/>
          <a:stretch>
            <a:fillRect/>
          </a:stretch>
        </p:blipFill>
        <p:spPr>
          <a:xfrm>
            <a:off x="2005369" y="1736479"/>
            <a:ext cx="8178085" cy="4600173"/>
          </a:xfrm>
          <a:prstGeom prst="rect">
            <a:avLst/>
          </a:prstGeom>
        </p:spPr>
      </p:pic>
    </p:spTree>
    <p:extLst>
      <p:ext uri="{BB962C8B-B14F-4D97-AF65-F5344CB8AC3E}">
        <p14:creationId xmlns:p14="http://schemas.microsoft.com/office/powerpoint/2010/main" val="1600250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Watch</a:t>
            </a:r>
            <a:endParaRPr lang="en-US" dirty="0"/>
          </a:p>
        </p:txBody>
      </p:sp>
      <p:sp>
        <p:nvSpPr>
          <p:cNvPr id="3" name="Content Placeholder 2"/>
          <p:cNvSpPr>
            <a:spLocks noGrp="1"/>
          </p:cNvSpPr>
          <p:nvPr>
            <p:ph idx="1"/>
          </p:nvPr>
        </p:nvSpPr>
        <p:spPr/>
        <p:txBody>
          <a:bodyPr>
            <a:normAutofit lnSpcReduction="10000"/>
          </a:bodyPr>
          <a:lstStyle/>
          <a:p>
            <a:r>
              <a:rPr lang="en-US" dirty="0" smtClean="0"/>
              <a:t>A smart watch that is compatible with iPhones so that the user can see many of the functions that are available on the phone. </a:t>
            </a:r>
          </a:p>
          <a:p>
            <a:r>
              <a:rPr lang="en-US" dirty="0" smtClean="0"/>
              <a:t>Has many of the functionalities of the Fitbit along with the features you get from an iPhone.</a:t>
            </a:r>
          </a:p>
          <a:p>
            <a:r>
              <a:rPr lang="en-US" dirty="0" smtClean="0"/>
              <a:t>For example, can text from the watch and supported apps can be accessed from watch itself for certain actions.</a:t>
            </a:r>
          </a:p>
          <a:p>
            <a:r>
              <a:rPr lang="en-US" dirty="0" smtClean="0"/>
              <a:t>Supports the Apple Pay function so no need of carrying cash.</a:t>
            </a:r>
            <a:endParaRPr lang="en-US" dirty="0"/>
          </a:p>
        </p:txBody>
      </p:sp>
    </p:spTree>
    <p:extLst>
      <p:ext uri="{BB962C8B-B14F-4D97-AF65-F5344CB8AC3E}">
        <p14:creationId xmlns:p14="http://schemas.microsoft.com/office/powerpoint/2010/main" val="2802228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Wearable technology?</a:t>
            </a:r>
            <a:endParaRPr lang="en-US" dirty="0"/>
          </a:p>
        </p:txBody>
      </p:sp>
      <p:sp>
        <p:nvSpPr>
          <p:cNvPr id="3" name="Content Placeholder 2"/>
          <p:cNvSpPr>
            <a:spLocks noGrp="1"/>
          </p:cNvSpPr>
          <p:nvPr>
            <p:ph idx="1"/>
          </p:nvPr>
        </p:nvSpPr>
        <p:spPr/>
        <p:txBody>
          <a:bodyPr/>
          <a:lstStyle/>
          <a:p>
            <a:pPr marL="0" indent="0">
              <a:buNone/>
            </a:pPr>
            <a:r>
              <a:rPr lang="en-US" dirty="0" smtClean="0"/>
              <a:t>It is a small computer or other advanced electronic device that can be worn or carried on your body. This tech can be infused with pre-existing items of fashion and culture to create a technologically enhanced society. </a:t>
            </a:r>
          </a:p>
          <a:p>
            <a:pPr marL="0" indent="0">
              <a:buNone/>
            </a:pPr>
            <a:endParaRPr lang="en-US" dirty="0"/>
          </a:p>
        </p:txBody>
      </p:sp>
      <p:pic>
        <p:nvPicPr>
          <p:cNvPr id="4" name="Picture 3"/>
          <p:cNvPicPr>
            <a:picLocks noChangeAspect="1"/>
          </p:cNvPicPr>
          <p:nvPr/>
        </p:nvPicPr>
        <p:blipFill>
          <a:blip r:embed="rId2"/>
          <a:stretch>
            <a:fillRect/>
          </a:stretch>
        </p:blipFill>
        <p:spPr>
          <a:xfrm>
            <a:off x="1607789" y="4020344"/>
            <a:ext cx="4048740" cy="2025064"/>
          </a:xfrm>
          <a:prstGeom prst="rect">
            <a:avLst/>
          </a:prstGeom>
        </p:spPr>
      </p:pic>
      <p:pic>
        <p:nvPicPr>
          <p:cNvPr id="5" name="Picture 4"/>
          <p:cNvPicPr>
            <a:picLocks noChangeAspect="1"/>
          </p:cNvPicPr>
          <p:nvPr/>
        </p:nvPicPr>
        <p:blipFill>
          <a:blip r:embed="rId3"/>
          <a:stretch>
            <a:fillRect/>
          </a:stretch>
        </p:blipFill>
        <p:spPr>
          <a:xfrm>
            <a:off x="7310392" y="3795699"/>
            <a:ext cx="3299138" cy="2474354"/>
          </a:xfrm>
          <a:prstGeom prst="rect">
            <a:avLst/>
          </a:prstGeom>
        </p:spPr>
      </p:pic>
    </p:spTree>
    <p:extLst>
      <p:ext uri="{BB962C8B-B14F-4D97-AF65-F5344CB8AC3E}">
        <p14:creationId xmlns:p14="http://schemas.microsoft.com/office/powerpoint/2010/main" val="3115357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Watch</a:t>
            </a:r>
            <a:endParaRPr lang="en-US" dirty="0"/>
          </a:p>
        </p:txBody>
      </p:sp>
      <p:pic>
        <p:nvPicPr>
          <p:cNvPr id="4" name="Picture 3"/>
          <p:cNvPicPr>
            <a:picLocks noChangeAspect="1"/>
          </p:cNvPicPr>
          <p:nvPr/>
        </p:nvPicPr>
        <p:blipFill>
          <a:blip r:embed="rId2"/>
          <a:stretch>
            <a:fillRect/>
          </a:stretch>
        </p:blipFill>
        <p:spPr>
          <a:xfrm>
            <a:off x="2427287" y="2097088"/>
            <a:ext cx="7334250" cy="4124325"/>
          </a:xfrm>
          <a:prstGeom prst="rect">
            <a:avLst/>
          </a:prstGeom>
        </p:spPr>
      </p:pic>
    </p:spTree>
    <p:extLst>
      <p:ext uri="{BB962C8B-B14F-4D97-AF65-F5344CB8AC3E}">
        <p14:creationId xmlns:p14="http://schemas.microsoft.com/office/powerpoint/2010/main" val="4211104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Issues with wearable technology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These devices keep track of sensitive data like health statistics and information. This information can be used by health insurance companies to raise premiums or even deny policies.</a:t>
            </a:r>
          </a:p>
          <a:p>
            <a:r>
              <a:rPr lang="en-US" dirty="0"/>
              <a:t>Also danger of identity theft increases since there are more possibilities of exposure because of increased number of devices.</a:t>
            </a:r>
          </a:p>
          <a:p>
            <a:r>
              <a:rPr lang="en-US" dirty="0"/>
              <a:t>Wireless connectivity requirements leave the </a:t>
            </a:r>
            <a:r>
              <a:rPr lang="en-US" dirty="0" smtClean="0"/>
              <a:t>wearable </a:t>
            </a:r>
            <a:r>
              <a:rPr lang="en-US" dirty="0"/>
              <a:t>and yourself vulnerable to </a:t>
            </a:r>
            <a:r>
              <a:rPr lang="en-US" dirty="0" smtClean="0"/>
              <a:t>the risk </a:t>
            </a:r>
            <a:r>
              <a:rPr lang="en-US" dirty="0"/>
              <a:t>of being hacked and having identity stolen over Bluetooth.</a:t>
            </a:r>
          </a:p>
          <a:p>
            <a:r>
              <a:rPr lang="en-US" dirty="0"/>
              <a:t>-Problem of privacy can be solved by having regulation and compliance standardized across the industry so that manufacturers have to follow strict guidelines to ensure data is protected correctly</a:t>
            </a:r>
            <a:r>
              <a:rPr lang="en-US" dirty="0" smtClean="0"/>
              <a:t>.</a:t>
            </a:r>
            <a:endParaRPr lang="en-US" dirty="0"/>
          </a:p>
        </p:txBody>
      </p:sp>
    </p:spTree>
    <p:extLst>
      <p:ext uri="{BB962C8B-B14F-4D97-AF65-F5344CB8AC3E}">
        <p14:creationId xmlns:p14="http://schemas.microsoft.com/office/powerpoint/2010/main" val="2051846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Research</a:t>
            </a:r>
            <a:endParaRPr lang="en-US" dirty="0"/>
          </a:p>
        </p:txBody>
      </p:sp>
      <p:sp>
        <p:nvSpPr>
          <p:cNvPr id="3" name="Content Placeholder 2"/>
          <p:cNvSpPr>
            <a:spLocks noGrp="1"/>
          </p:cNvSpPr>
          <p:nvPr>
            <p:ph idx="1"/>
          </p:nvPr>
        </p:nvSpPr>
        <p:spPr/>
        <p:txBody>
          <a:bodyPr>
            <a:normAutofit fontScale="92500"/>
          </a:bodyPr>
          <a:lstStyle/>
          <a:p>
            <a:r>
              <a:rPr lang="en-US" dirty="0" smtClean="0"/>
              <a:t>At NC State, they have developed a “pulse dress” which changes the frequency of light flashes based on your heart rate.</a:t>
            </a:r>
          </a:p>
          <a:p>
            <a:r>
              <a:rPr lang="en-US" dirty="0" smtClean="0"/>
              <a:t>Uses a screen printed sensor that picks up the heart beat and sends that information to various LEDs placed throughout the dress through the use of conductive threads. </a:t>
            </a:r>
          </a:p>
          <a:p>
            <a:r>
              <a:rPr lang="en-US" dirty="0" smtClean="0"/>
              <a:t>Displays potential of using technology to create new type of technologically-enhanced fashion style. </a:t>
            </a:r>
          </a:p>
          <a:p>
            <a:pPr marL="0" indent="0">
              <a:buNone/>
            </a:pPr>
            <a:r>
              <a:rPr lang="en-US" dirty="0" smtClean="0"/>
              <a:t> </a:t>
            </a:r>
            <a:endParaRPr lang="en-US" dirty="0"/>
          </a:p>
        </p:txBody>
      </p:sp>
    </p:spTree>
    <p:extLst>
      <p:ext uri="{BB962C8B-B14F-4D97-AF65-F5344CB8AC3E}">
        <p14:creationId xmlns:p14="http://schemas.microsoft.com/office/powerpoint/2010/main" val="3159880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DRESS</a:t>
            </a:r>
            <a:endParaRPr lang="en-US" dirty="0"/>
          </a:p>
        </p:txBody>
      </p:sp>
      <p:pic>
        <p:nvPicPr>
          <p:cNvPr id="4" name="Picture 3"/>
          <p:cNvPicPr>
            <a:picLocks noChangeAspect="1"/>
          </p:cNvPicPr>
          <p:nvPr/>
        </p:nvPicPr>
        <p:blipFill>
          <a:blip r:embed="rId2"/>
          <a:stretch>
            <a:fillRect/>
          </a:stretch>
        </p:blipFill>
        <p:spPr>
          <a:xfrm>
            <a:off x="0" y="2097088"/>
            <a:ext cx="6122272" cy="3411224"/>
          </a:xfrm>
          <a:prstGeom prst="rect">
            <a:avLst/>
          </a:prstGeom>
        </p:spPr>
      </p:pic>
      <p:pic>
        <p:nvPicPr>
          <p:cNvPr id="5" name="Picture 4"/>
          <p:cNvPicPr>
            <a:picLocks noChangeAspect="1"/>
          </p:cNvPicPr>
          <p:nvPr/>
        </p:nvPicPr>
        <p:blipFill>
          <a:blip r:embed="rId3"/>
          <a:stretch>
            <a:fillRect/>
          </a:stretch>
        </p:blipFill>
        <p:spPr>
          <a:xfrm>
            <a:off x="6094412" y="2097088"/>
            <a:ext cx="6061532" cy="3411224"/>
          </a:xfrm>
          <a:prstGeom prst="rect">
            <a:avLst/>
          </a:prstGeom>
        </p:spPr>
      </p:pic>
    </p:spTree>
    <p:extLst>
      <p:ext uri="{BB962C8B-B14F-4D97-AF65-F5344CB8AC3E}">
        <p14:creationId xmlns:p14="http://schemas.microsoft.com/office/powerpoint/2010/main" val="3510966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Electricity from shirts</a:t>
            </a:r>
            <a:endParaRPr lang="en-US" dirty="0"/>
          </a:p>
        </p:txBody>
      </p:sp>
      <p:sp>
        <p:nvSpPr>
          <p:cNvPr id="3" name="Content Placeholder 2"/>
          <p:cNvSpPr>
            <a:spLocks noGrp="1"/>
          </p:cNvSpPr>
          <p:nvPr>
            <p:ph idx="1"/>
          </p:nvPr>
        </p:nvSpPr>
        <p:spPr/>
        <p:txBody>
          <a:bodyPr/>
          <a:lstStyle/>
          <a:p>
            <a:r>
              <a:rPr lang="en-US" dirty="0" smtClean="0"/>
              <a:t>Researchers from NC State have made t-shirts and arm bands. with embedded thermoelectric generators that use your body heat as you exercise to create energy efficiently. </a:t>
            </a:r>
          </a:p>
          <a:p>
            <a:r>
              <a:rPr lang="en-US" dirty="0" smtClean="0"/>
              <a:t>The conductive layer of the heat is on this inside of the shirt and picks up the heat which is then transferred to the TEG which converts it into energy.</a:t>
            </a:r>
          </a:p>
          <a:p>
            <a:r>
              <a:rPr lang="en-US" dirty="0" smtClean="0"/>
              <a:t>This energy is then used to power other wearable technology on the person. </a:t>
            </a:r>
          </a:p>
        </p:txBody>
      </p:sp>
    </p:spTree>
    <p:extLst>
      <p:ext uri="{BB962C8B-B14F-4D97-AF65-F5344CB8AC3E}">
        <p14:creationId xmlns:p14="http://schemas.microsoft.com/office/powerpoint/2010/main" val="3158237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TEG T-Shirts</a:t>
            </a:r>
            <a:endParaRPr lang="en-US" dirty="0"/>
          </a:p>
        </p:txBody>
      </p:sp>
      <p:pic>
        <p:nvPicPr>
          <p:cNvPr id="4" name="Picture 3"/>
          <p:cNvPicPr>
            <a:picLocks noChangeAspect="1"/>
          </p:cNvPicPr>
          <p:nvPr/>
        </p:nvPicPr>
        <p:blipFill>
          <a:blip r:embed="rId2"/>
          <a:stretch>
            <a:fillRect/>
          </a:stretch>
        </p:blipFill>
        <p:spPr>
          <a:xfrm>
            <a:off x="1849750" y="1747904"/>
            <a:ext cx="8489324" cy="4775245"/>
          </a:xfrm>
          <a:prstGeom prst="rect">
            <a:avLst/>
          </a:prstGeom>
        </p:spPr>
      </p:pic>
    </p:spTree>
    <p:extLst>
      <p:ext uri="{BB962C8B-B14F-4D97-AF65-F5344CB8AC3E}">
        <p14:creationId xmlns:p14="http://schemas.microsoft.com/office/powerpoint/2010/main" val="457818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Dehydration sensors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medical application of wearable technology.</a:t>
            </a:r>
          </a:p>
          <a:p>
            <a:r>
              <a:rPr lang="en-US" dirty="0" smtClean="0"/>
              <a:t>The sensors are made of 2 polymer electrodes with silver nanowires that will collect data of the electrical details of the skin. </a:t>
            </a:r>
          </a:p>
          <a:p>
            <a:r>
              <a:rPr lang="en-US" dirty="0" smtClean="0"/>
              <a:t>These details change based on how much water is available in body so that hydration level can be monitored. </a:t>
            </a:r>
          </a:p>
          <a:p>
            <a:r>
              <a:rPr lang="en-US" dirty="0" smtClean="0"/>
              <a:t>The sensors can be applies as a skin patch to the chest area or in the form of a watch on the wrist. This will allow data to be viewed both by wearer and by another person to monitor vital signs.</a:t>
            </a:r>
          </a:p>
          <a:p>
            <a:endParaRPr lang="en-US" dirty="0"/>
          </a:p>
        </p:txBody>
      </p:sp>
    </p:spTree>
    <p:extLst>
      <p:ext uri="{BB962C8B-B14F-4D97-AF65-F5344CB8AC3E}">
        <p14:creationId xmlns:p14="http://schemas.microsoft.com/office/powerpoint/2010/main" val="1575773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DEHYDRATION SENSORS</a:t>
            </a:r>
            <a:endParaRPr lang="en-US" dirty="0"/>
          </a:p>
        </p:txBody>
      </p:sp>
      <p:pic>
        <p:nvPicPr>
          <p:cNvPr id="4" name="Picture 3"/>
          <p:cNvPicPr>
            <a:picLocks noChangeAspect="1"/>
          </p:cNvPicPr>
          <p:nvPr/>
        </p:nvPicPr>
        <p:blipFill>
          <a:blip r:embed="rId2"/>
          <a:stretch>
            <a:fillRect/>
          </a:stretch>
        </p:blipFill>
        <p:spPr>
          <a:xfrm>
            <a:off x="1755819" y="1904866"/>
            <a:ext cx="7969876" cy="4483055"/>
          </a:xfrm>
          <a:prstGeom prst="rect">
            <a:avLst/>
          </a:prstGeom>
        </p:spPr>
      </p:pic>
    </p:spTree>
    <p:extLst>
      <p:ext uri="{BB962C8B-B14F-4D97-AF65-F5344CB8AC3E}">
        <p14:creationId xmlns:p14="http://schemas.microsoft.com/office/powerpoint/2010/main" val="129451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wearable technology</a:t>
            </a:r>
            <a:endParaRPr lang="en-US" dirty="0"/>
          </a:p>
        </p:txBody>
      </p:sp>
      <p:sp>
        <p:nvSpPr>
          <p:cNvPr id="3" name="Content Placeholder 2"/>
          <p:cNvSpPr>
            <a:spLocks noGrp="1"/>
          </p:cNvSpPr>
          <p:nvPr>
            <p:ph idx="1"/>
          </p:nvPr>
        </p:nvSpPr>
        <p:spPr/>
        <p:txBody>
          <a:bodyPr/>
          <a:lstStyle/>
          <a:p>
            <a:r>
              <a:rPr lang="en-US" dirty="0" smtClean="0"/>
              <a:t>From a stylistic standpoint, future wearable technology has to be designed so that it feels seamless and as if it is a natural extension of the body. </a:t>
            </a:r>
          </a:p>
          <a:p>
            <a:r>
              <a:rPr lang="en-US" dirty="0" smtClean="0"/>
              <a:t>Can be designed to work with other technologies around you. For example should be able to connect with home assistants like Alexa, future smart cars, and computers to create an technologically integrated life style</a:t>
            </a:r>
            <a:r>
              <a:rPr lang="en-US" dirty="0" smtClean="0"/>
              <a:t>.</a:t>
            </a:r>
          </a:p>
          <a:p>
            <a:r>
              <a:rPr lang="en-US" dirty="0" smtClean="0"/>
              <a:t>Has to be more intuitive and can include an integrated AI system that will become your personal assistant everywhere you go.</a:t>
            </a:r>
          </a:p>
          <a:p>
            <a:endParaRPr lang="en-US" dirty="0" smtClean="0"/>
          </a:p>
          <a:p>
            <a:endParaRPr lang="en-US" dirty="0"/>
          </a:p>
        </p:txBody>
      </p:sp>
    </p:spTree>
    <p:extLst>
      <p:ext uri="{BB962C8B-B14F-4D97-AF65-F5344CB8AC3E}">
        <p14:creationId xmlns:p14="http://schemas.microsoft.com/office/powerpoint/2010/main" val="35742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skin</a:t>
            </a:r>
            <a:endParaRPr lang="en-US" dirty="0"/>
          </a:p>
        </p:txBody>
      </p:sp>
      <p:pic>
        <p:nvPicPr>
          <p:cNvPr id="4" name="zOGQcCqRLk4"/>
          <p:cNvPicPr>
            <a:picLocks noGrp="1" noRot="1" noChangeAspect="1"/>
          </p:cNvPicPr>
          <p:nvPr>
            <p:ph idx="1"/>
            <a:videoFile r:link="rId1"/>
          </p:nvPr>
        </p:nvPicPr>
        <p:blipFill>
          <a:blip r:embed="rId3"/>
          <a:stretch>
            <a:fillRect/>
          </a:stretch>
        </p:blipFill>
        <p:spPr>
          <a:xfrm>
            <a:off x="2053307" y="1725769"/>
            <a:ext cx="8082210" cy="4546243"/>
          </a:xfrm>
          <a:prstGeom prst="rect">
            <a:avLst/>
          </a:prstGeom>
        </p:spPr>
      </p:pic>
    </p:spTree>
    <p:extLst>
      <p:ext uri="{BB962C8B-B14F-4D97-AF65-F5344CB8AC3E}">
        <p14:creationId xmlns:p14="http://schemas.microsoft.com/office/powerpoint/2010/main" val="2672185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of wearable technology</a:t>
            </a:r>
            <a:endParaRPr lang="en-US" dirty="0"/>
          </a:p>
        </p:txBody>
      </p:sp>
      <p:sp>
        <p:nvSpPr>
          <p:cNvPr id="3" name="Content Placeholder 2"/>
          <p:cNvSpPr>
            <a:spLocks noGrp="1"/>
          </p:cNvSpPr>
          <p:nvPr>
            <p:ph idx="1"/>
          </p:nvPr>
        </p:nvSpPr>
        <p:spPr/>
        <p:txBody>
          <a:bodyPr>
            <a:normAutofit/>
          </a:bodyPr>
          <a:lstStyle/>
          <a:p>
            <a:r>
              <a:rPr lang="en-US" dirty="0" smtClean="0"/>
              <a:t>Wearable technology is an attempt at fulfilling the idea of “ubiquitous computing” which is the notion that computers should be available at all places at all time. </a:t>
            </a:r>
          </a:p>
          <a:p>
            <a:r>
              <a:rPr lang="en-US" dirty="0" smtClean="0"/>
              <a:t>By having computers be placed into multiple daily facets of life, we will be able to compute wherever and whenever we want. </a:t>
            </a:r>
          </a:p>
          <a:p>
            <a:r>
              <a:rPr lang="en-US" dirty="0" smtClean="0"/>
              <a:t>Applications of wearable technology have a wide range from military use to entertainment and healthcare. </a:t>
            </a:r>
          </a:p>
          <a:p>
            <a:pPr marL="0" indent="0">
              <a:buNone/>
            </a:pPr>
            <a:endParaRPr lang="en-US" dirty="0" smtClean="0"/>
          </a:p>
        </p:txBody>
      </p:sp>
    </p:spTree>
    <p:extLst>
      <p:ext uri="{BB962C8B-B14F-4D97-AF65-F5344CB8AC3E}">
        <p14:creationId xmlns:p14="http://schemas.microsoft.com/office/powerpoint/2010/main" val="2407818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http://www.dictionary.com/browse/wearable-technology</a:t>
            </a:r>
          </a:p>
          <a:p>
            <a:r>
              <a:rPr lang="en-US" dirty="0"/>
              <a:t>https://en.wikipedia.org/wiki/Wearable_technology</a:t>
            </a:r>
          </a:p>
          <a:p>
            <a:r>
              <a:rPr lang="en-US" dirty="0"/>
              <a:t>https://www.theodysseyonline.com/apple-watch-worth-it-or-no</a:t>
            </a:r>
          </a:p>
          <a:p>
            <a:r>
              <a:rPr lang="en-US" dirty="0"/>
              <a:t>https://en.wikipedia.org/wiki/Google_Glass#/media/File:Google_Glass_photo.JPG</a:t>
            </a:r>
          </a:p>
          <a:p>
            <a:r>
              <a:rPr lang="en-US" dirty="0"/>
              <a:t>http://www.dailymail.co.uk/sciencetech/article-2584437/Is-wearable-computer-300-year-old-Chinese-abacus-ring-used-Qing-Dynasty-help-traders.html</a:t>
            </a:r>
          </a:p>
          <a:p>
            <a:r>
              <a:rPr lang="en-US" dirty="0"/>
              <a:t>http://wearcam.org/</a:t>
            </a:r>
          </a:p>
          <a:p>
            <a:r>
              <a:rPr lang="en-US" dirty="0"/>
              <a:t>http://www.geekwire.com/2015/reviewing-worlds-first-smartwatch-timex-datalink/</a:t>
            </a:r>
          </a:p>
          <a:p>
            <a:r>
              <a:rPr lang="en-US" dirty="0"/>
              <a:t>http://www.tinmith.net/</a:t>
            </a:r>
          </a:p>
          <a:p>
            <a:r>
              <a:rPr lang="en-US" dirty="0"/>
              <a:t>https://www.snyxius.com/blog/the-future-of-wearable-technology-in-healthcare/#.WNvygPnyvIU</a:t>
            </a:r>
          </a:p>
          <a:p>
            <a:endParaRPr lang="en-US" dirty="0"/>
          </a:p>
        </p:txBody>
      </p:sp>
    </p:spTree>
    <p:extLst>
      <p:ext uri="{BB962C8B-B14F-4D97-AF65-F5344CB8AC3E}">
        <p14:creationId xmlns:p14="http://schemas.microsoft.com/office/powerpoint/2010/main" val="372250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http://www.nike.com/us/en_us/c/nike-plus</a:t>
            </a:r>
          </a:p>
          <a:p>
            <a:r>
              <a:rPr lang="en-US" dirty="0"/>
              <a:t>http://www.pcadvisor.co.uk/review/activity-trackers/fitbit-charge-hr-review-3585633/</a:t>
            </a:r>
          </a:p>
          <a:p>
            <a:r>
              <a:rPr lang="en-US" dirty="0"/>
              <a:t>https://en.wikipedia.org/wiki/Google_Glass#Healthcare_applications</a:t>
            </a:r>
          </a:p>
          <a:p>
            <a:r>
              <a:rPr lang="en-US" dirty="0"/>
              <a:t>http://mashable.com/2014/09/09/apple-watch-tools/#dNKQjV2VMaqC</a:t>
            </a:r>
          </a:p>
          <a:p>
            <a:r>
              <a:rPr lang="en-US" dirty="0"/>
              <a:t>https://news.ncsu.edu/2017/01/hydration-sensor-2017/ </a:t>
            </a:r>
          </a:p>
          <a:p>
            <a:r>
              <a:rPr lang="en-US" dirty="0"/>
              <a:t>https://news.ncsu.edu/2016/09/wearable-teg-heat-harvesting-2016/ </a:t>
            </a:r>
          </a:p>
          <a:p>
            <a:r>
              <a:rPr lang="en-US" dirty="0"/>
              <a:t>https://www.lib.ncsu.edu/stories/threading-the-needle-fostering-student-success-through-making </a:t>
            </a:r>
          </a:p>
          <a:p>
            <a:r>
              <a:rPr lang="en-US" dirty="0"/>
              <a:t> https://news.ncsu.edu/2017/03/composite-metal-foams-2017/ </a:t>
            </a:r>
          </a:p>
        </p:txBody>
      </p:sp>
    </p:spTree>
    <p:extLst>
      <p:ext uri="{BB962C8B-B14F-4D97-AF65-F5344CB8AC3E}">
        <p14:creationId xmlns:p14="http://schemas.microsoft.com/office/powerpoint/2010/main" val="3331004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a:t>The creation of wearable computers is not a novel idea with many historical examples fitting the definition of wearable technology we use today. </a:t>
            </a:r>
          </a:p>
          <a:p>
            <a:r>
              <a:rPr lang="en-US" dirty="0" smtClean="0"/>
              <a:t>For example the Qing Dynasty showed evidence of the development of a “smart” ring abacus that was used by merchants and mathematicians to conduct arithmetic on the go.  </a:t>
            </a:r>
            <a:endParaRPr lang="en-US" dirty="0"/>
          </a:p>
        </p:txBody>
      </p:sp>
      <p:pic>
        <p:nvPicPr>
          <p:cNvPr id="4" name="Picture 3"/>
          <p:cNvPicPr>
            <a:picLocks noChangeAspect="1"/>
          </p:cNvPicPr>
          <p:nvPr/>
        </p:nvPicPr>
        <p:blipFill>
          <a:blip r:embed="rId2"/>
          <a:stretch>
            <a:fillRect/>
          </a:stretch>
        </p:blipFill>
        <p:spPr>
          <a:xfrm>
            <a:off x="4159877" y="4639896"/>
            <a:ext cx="3871395" cy="2149418"/>
          </a:xfrm>
          <a:prstGeom prst="rect">
            <a:avLst/>
          </a:prstGeom>
        </p:spPr>
      </p:pic>
    </p:spTree>
    <p:extLst>
      <p:ext uri="{BB962C8B-B14F-4D97-AF65-F5344CB8AC3E}">
        <p14:creationId xmlns:p14="http://schemas.microsoft.com/office/powerpoint/2010/main" val="98582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Wearable computers</a:t>
            </a:r>
            <a:endParaRPr lang="en-US" dirty="0"/>
          </a:p>
        </p:txBody>
      </p:sp>
      <p:sp>
        <p:nvSpPr>
          <p:cNvPr id="3" name="Content Placeholder 2"/>
          <p:cNvSpPr>
            <a:spLocks noGrp="1"/>
          </p:cNvSpPr>
          <p:nvPr>
            <p:ph idx="1"/>
          </p:nvPr>
        </p:nvSpPr>
        <p:spPr/>
        <p:txBody>
          <a:bodyPr>
            <a:normAutofit/>
          </a:bodyPr>
          <a:lstStyle/>
          <a:p>
            <a:r>
              <a:rPr lang="en-US" dirty="0" smtClean="0"/>
              <a:t>More specifically, wearable computers were developed in the 1980s with the introduction of the WearComp by Steve Mann, who is the Father of Wearable Computing, in 1981 and the Private Eye by Reflection Technology in 1989.</a:t>
            </a:r>
          </a:p>
          <a:p>
            <a:r>
              <a:rPr lang="en-US" dirty="0" smtClean="0"/>
              <a:t>The WearComp was a backpack based computer system with a headset display to view the output graphics of the computer. </a:t>
            </a:r>
          </a:p>
          <a:p>
            <a:r>
              <a:rPr lang="en-US" dirty="0" smtClean="0"/>
              <a:t>The Private Eye was a visual headset that was used to write and read text. However the battery for this device had to be carried in a bag.	 </a:t>
            </a:r>
            <a:endParaRPr lang="en-US" dirty="0"/>
          </a:p>
        </p:txBody>
      </p:sp>
    </p:spTree>
    <p:extLst>
      <p:ext uri="{BB962C8B-B14F-4D97-AF65-F5344CB8AC3E}">
        <p14:creationId xmlns:p14="http://schemas.microsoft.com/office/powerpoint/2010/main" val="177602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WearComp and Private EYE</a:t>
            </a:r>
            <a:endParaRPr lang="en-US" dirty="0"/>
          </a:p>
        </p:txBody>
      </p:sp>
      <p:pic>
        <p:nvPicPr>
          <p:cNvPr id="4" name="Picture 3"/>
          <p:cNvPicPr>
            <a:picLocks noChangeAspect="1"/>
          </p:cNvPicPr>
          <p:nvPr/>
        </p:nvPicPr>
        <p:blipFill>
          <a:blip r:embed="rId2"/>
          <a:stretch>
            <a:fillRect/>
          </a:stretch>
        </p:blipFill>
        <p:spPr>
          <a:xfrm>
            <a:off x="1141413" y="2097088"/>
            <a:ext cx="5924549" cy="3002946"/>
          </a:xfrm>
          <a:prstGeom prst="rect">
            <a:avLst/>
          </a:prstGeom>
        </p:spPr>
      </p:pic>
      <p:pic>
        <p:nvPicPr>
          <p:cNvPr id="5" name="Picture 4"/>
          <p:cNvPicPr>
            <a:picLocks noChangeAspect="1"/>
          </p:cNvPicPr>
          <p:nvPr/>
        </p:nvPicPr>
        <p:blipFill>
          <a:blip r:embed="rId3"/>
          <a:stretch>
            <a:fillRect/>
          </a:stretch>
        </p:blipFill>
        <p:spPr>
          <a:xfrm>
            <a:off x="7441729" y="1764406"/>
            <a:ext cx="4323121" cy="4305500"/>
          </a:xfrm>
          <a:prstGeom prst="rect">
            <a:avLst/>
          </a:prstGeom>
        </p:spPr>
      </p:pic>
    </p:spTree>
    <p:extLst>
      <p:ext uri="{BB962C8B-B14F-4D97-AF65-F5344CB8AC3E}">
        <p14:creationId xmlns:p14="http://schemas.microsoft.com/office/powerpoint/2010/main" val="3202390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smartwatch</a:t>
            </a:r>
            <a:endParaRPr lang="en-US" dirty="0"/>
          </a:p>
        </p:txBody>
      </p:sp>
      <p:sp>
        <p:nvSpPr>
          <p:cNvPr id="3" name="Content Placeholder 2"/>
          <p:cNvSpPr>
            <a:spLocks noGrp="1"/>
          </p:cNvSpPr>
          <p:nvPr>
            <p:ph idx="1"/>
          </p:nvPr>
        </p:nvSpPr>
        <p:spPr/>
        <p:txBody>
          <a:bodyPr/>
          <a:lstStyle/>
          <a:p>
            <a:r>
              <a:rPr lang="en-US" dirty="0" smtClean="0"/>
              <a:t>In the 1990s a new type of wearable technology was introduced in the form of wrist computers. The main proponent of this technology was the Timex Datalink watch. This was considered to be one of the first smartwatches made and was made in conjunction between TIMEX and Microsoft. </a:t>
            </a:r>
          </a:p>
          <a:p>
            <a:r>
              <a:rPr lang="en-US" dirty="0" smtClean="0"/>
              <a:t>This watch was approved for space travel by NASA and has been worn by astronauts on STS missions and cosmonauts as well. </a:t>
            </a:r>
            <a:endParaRPr lang="en-US" dirty="0"/>
          </a:p>
        </p:txBody>
      </p:sp>
    </p:spTree>
    <p:extLst>
      <p:ext uri="{BB962C8B-B14F-4D97-AF65-F5344CB8AC3E}">
        <p14:creationId xmlns:p14="http://schemas.microsoft.com/office/powerpoint/2010/main" val="256851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Timex datalink</a:t>
            </a:r>
            <a:endParaRPr lang="en-US" dirty="0"/>
          </a:p>
        </p:txBody>
      </p:sp>
      <p:pic>
        <p:nvPicPr>
          <p:cNvPr id="4" name="Content Placeholder 3"/>
          <p:cNvPicPr>
            <a:picLocks noGrp="1" noChangeAspect="1"/>
          </p:cNvPicPr>
          <p:nvPr>
            <p:ph idx="1"/>
          </p:nvPr>
        </p:nvPicPr>
        <p:blipFill>
          <a:blip r:embed="rId3"/>
          <a:stretch>
            <a:fillRect/>
          </a:stretch>
        </p:blipFill>
        <p:spPr>
          <a:xfrm>
            <a:off x="870956" y="2097088"/>
            <a:ext cx="2829053" cy="3157492"/>
          </a:xfrm>
          <a:prstGeom prst="rect">
            <a:avLst/>
          </a:prstGeom>
        </p:spPr>
      </p:pic>
      <p:pic>
        <p:nvPicPr>
          <p:cNvPr id="5" name="p3Pzxmq-JLM"/>
          <p:cNvPicPr>
            <a:picLocks noRot="1" noChangeAspect="1"/>
          </p:cNvPicPr>
          <p:nvPr>
            <a:videoFile r:link="rId1"/>
          </p:nvPr>
        </p:nvPicPr>
        <p:blipFill>
          <a:blip r:embed="rId4"/>
          <a:stretch>
            <a:fillRect/>
          </a:stretch>
        </p:blipFill>
        <p:spPr>
          <a:xfrm>
            <a:off x="3970466" y="1672563"/>
            <a:ext cx="7076945" cy="3980782"/>
          </a:xfrm>
          <a:prstGeom prst="rect">
            <a:avLst/>
          </a:prstGeom>
        </p:spPr>
      </p:pic>
    </p:spTree>
    <p:extLst>
      <p:ext uri="{BB962C8B-B14F-4D97-AF65-F5344CB8AC3E}">
        <p14:creationId xmlns:p14="http://schemas.microsoft.com/office/powerpoint/2010/main" val="300541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TINMITH</a:t>
            </a:r>
            <a:endParaRPr lang="en-US" dirty="0"/>
          </a:p>
        </p:txBody>
      </p:sp>
      <p:sp>
        <p:nvSpPr>
          <p:cNvPr id="3" name="Content Placeholder 2"/>
          <p:cNvSpPr>
            <a:spLocks noGrp="1"/>
          </p:cNvSpPr>
          <p:nvPr>
            <p:ph idx="1"/>
          </p:nvPr>
        </p:nvSpPr>
        <p:spPr/>
        <p:txBody>
          <a:bodyPr/>
          <a:lstStyle/>
          <a:p>
            <a:r>
              <a:rPr lang="en-US" dirty="0" smtClean="0"/>
              <a:t>In 2000 the Tinmith wearable system was created. This used augmented reality so that the user can see the type of land they are on and what it will be like ahead of them.</a:t>
            </a:r>
          </a:p>
          <a:p>
            <a:r>
              <a:rPr lang="en-US" dirty="0" smtClean="0"/>
              <a:t>This served as a basis for many AR applications today like Pokémon Go. </a:t>
            </a:r>
          </a:p>
          <a:p>
            <a:pPr marL="0" indent="0">
              <a:buNone/>
            </a:pPr>
            <a:endParaRPr lang="en-US" dirty="0"/>
          </a:p>
        </p:txBody>
      </p:sp>
    </p:spTree>
    <p:extLst>
      <p:ext uri="{BB962C8B-B14F-4D97-AF65-F5344CB8AC3E}">
        <p14:creationId xmlns:p14="http://schemas.microsoft.com/office/powerpoint/2010/main" val="142978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336</TotalTime>
  <Words>1308</Words>
  <Application>Microsoft Office PowerPoint</Application>
  <PresentationFormat>Widescreen</PresentationFormat>
  <Paragraphs>98</Paragraphs>
  <Slides>31</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Trebuchet MS</vt:lpstr>
      <vt:lpstr>Tw Cen MT</vt:lpstr>
      <vt:lpstr>Circuit</vt:lpstr>
      <vt:lpstr>Wearable Technology</vt:lpstr>
      <vt:lpstr>What is Wearable technology?</vt:lpstr>
      <vt:lpstr>Motivations of wearable technology</vt:lpstr>
      <vt:lpstr>history</vt:lpstr>
      <vt:lpstr>Wearable computers</vt:lpstr>
      <vt:lpstr>WearComp and Private EYE</vt:lpstr>
      <vt:lpstr>Basic smartwatch</vt:lpstr>
      <vt:lpstr>Timex datalink</vt:lpstr>
      <vt:lpstr>TINMITH</vt:lpstr>
      <vt:lpstr>TINMITH WEARABLE AR SYSTEM</vt:lpstr>
      <vt:lpstr>2000s</vt:lpstr>
      <vt:lpstr>Project cyborg</vt:lpstr>
      <vt:lpstr>Notable Recent developments</vt:lpstr>
      <vt:lpstr>Nike+</vt:lpstr>
      <vt:lpstr>fitbit</vt:lpstr>
      <vt:lpstr>FITBIT</vt:lpstr>
      <vt:lpstr>Google glass</vt:lpstr>
      <vt:lpstr>Google glass</vt:lpstr>
      <vt:lpstr>Apple Watch</vt:lpstr>
      <vt:lpstr>Apple Watch</vt:lpstr>
      <vt:lpstr>Privacy Issues with wearable technology</vt:lpstr>
      <vt:lpstr>Current Research</vt:lpstr>
      <vt:lpstr>PULSE DRESS</vt:lpstr>
      <vt:lpstr>Making Electricity from shirts</vt:lpstr>
      <vt:lpstr>TEG T-Shirts</vt:lpstr>
      <vt:lpstr>Dehydration sensors</vt:lpstr>
      <vt:lpstr>DEHYDRATION SENSORS</vt:lpstr>
      <vt:lpstr>Future of wearable technology</vt:lpstr>
      <vt:lpstr>Electronic skin</vt:lpstr>
      <vt:lpstr>Sources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Wearable Technology</dc:title>
  <dc:creator>Omsai Meka</dc:creator>
  <cp:lastModifiedBy>Omsai Meka</cp:lastModifiedBy>
  <cp:revision>35</cp:revision>
  <dcterms:created xsi:type="dcterms:W3CDTF">2017-03-29T15:03:40Z</dcterms:created>
  <dcterms:modified xsi:type="dcterms:W3CDTF">2017-04-05T15:25:51Z</dcterms:modified>
</cp:coreProperties>
</file>