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Lst>
  <p:notesMasterIdLst>
    <p:notesMasterId r:id="rId49"/>
  </p:notesMasterIdLst>
  <p:handoutMasterIdLst>
    <p:handoutMasterId r:id="rId50"/>
  </p:handoutMasterIdLst>
  <p:sldIdLst>
    <p:sldId id="308" r:id="rId2"/>
    <p:sldId id="408" r:id="rId3"/>
    <p:sldId id="434" r:id="rId4"/>
    <p:sldId id="418" r:id="rId5"/>
    <p:sldId id="370" r:id="rId6"/>
    <p:sldId id="371" r:id="rId7"/>
    <p:sldId id="409" r:id="rId8"/>
    <p:sldId id="410" r:id="rId9"/>
    <p:sldId id="443" r:id="rId10"/>
    <p:sldId id="432" r:id="rId11"/>
    <p:sldId id="444" r:id="rId12"/>
    <p:sldId id="449" r:id="rId13"/>
    <p:sldId id="403" r:id="rId14"/>
    <p:sldId id="435" r:id="rId15"/>
    <p:sldId id="378" r:id="rId16"/>
    <p:sldId id="380" r:id="rId17"/>
    <p:sldId id="450" r:id="rId18"/>
    <p:sldId id="372" r:id="rId19"/>
    <p:sldId id="412" r:id="rId20"/>
    <p:sldId id="386" r:id="rId21"/>
    <p:sldId id="445" r:id="rId22"/>
    <p:sldId id="373" r:id="rId23"/>
    <p:sldId id="374" r:id="rId24"/>
    <p:sldId id="387" r:id="rId25"/>
    <p:sldId id="421" r:id="rId26"/>
    <p:sldId id="420" r:id="rId27"/>
    <p:sldId id="422" r:id="rId28"/>
    <p:sldId id="423" r:id="rId29"/>
    <p:sldId id="424" r:id="rId30"/>
    <p:sldId id="425" r:id="rId31"/>
    <p:sldId id="437" r:id="rId32"/>
    <p:sldId id="428" r:id="rId33"/>
    <p:sldId id="426" r:id="rId34"/>
    <p:sldId id="427" r:id="rId35"/>
    <p:sldId id="438" r:id="rId36"/>
    <p:sldId id="396" r:id="rId37"/>
    <p:sldId id="429" r:id="rId38"/>
    <p:sldId id="430" r:id="rId39"/>
    <p:sldId id="441" r:id="rId40"/>
    <p:sldId id="447" r:id="rId41"/>
    <p:sldId id="448" r:id="rId42"/>
    <p:sldId id="442" r:id="rId43"/>
    <p:sldId id="397" r:id="rId44"/>
    <p:sldId id="398" r:id="rId45"/>
    <p:sldId id="399" r:id="rId46"/>
    <p:sldId id="401" r:id="rId47"/>
    <p:sldId id="402" r:id="rId48"/>
  </p:sldIdLst>
  <p:sldSz cx="9144000" cy="6858000" type="letter"/>
  <p:notesSz cx="7315200" cy="9601200"/>
  <p:defaultTextStyle>
    <a:defPPr>
      <a:defRPr lang="en-US"/>
    </a:defPPr>
    <a:lvl1pPr algn="r" rtl="0" eaLnBrk="0" fontAlgn="base" hangingPunct="0">
      <a:spcBef>
        <a:spcPct val="0"/>
      </a:spcBef>
      <a:spcAft>
        <a:spcPct val="0"/>
      </a:spcAft>
      <a:defRPr sz="2400" b="1" kern="1200">
        <a:solidFill>
          <a:schemeClr val="tx1"/>
        </a:solidFill>
        <a:latin typeface="Tekton" charset="0"/>
        <a:ea typeface="ＭＳ Ｐゴシック" charset="0"/>
        <a:cs typeface="ＭＳ Ｐゴシック" charset="0"/>
      </a:defRPr>
    </a:lvl1pPr>
    <a:lvl2pPr marL="457200" algn="r" rtl="0" eaLnBrk="0" fontAlgn="base" hangingPunct="0">
      <a:spcBef>
        <a:spcPct val="0"/>
      </a:spcBef>
      <a:spcAft>
        <a:spcPct val="0"/>
      </a:spcAft>
      <a:defRPr sz="2400" b="1" kern="1200">
        <a:solidFill>
          <a:schemeClr val="tx1"/>
        </a:solidFill>
        <a:latin typeface="Tekton" charset="0"/>
        <a:ea typeface="ＭＳ Ｐゴシック" charset="0"/>
        <a:cs typeface="ＭＳ Ｐゴシック" charset="0"/>
      </a:defRPr>
    </a:lvl2pPr>
    <a:lvl3pPr marL="914400" algn="r" rtl="0" eaLnBrk="0" fontAlgn="base" hangingPunct="0">
      <a:spcBef>
        <a:spcPct val="0"/>
      </a:spcBef>
      <a:spcAft>
        <a:spcPct val="0"/>
      </a:spcAft>
      <a:defRPr sz="2400" b="1" kern="1200">
        <a:solidFill>
          <a:schemeClr val="tx1"/>
        </a:solidFill>
        <a:latin typeface="Tekton" charset="0"/>
        <a:ea typeface="ＭＳ Ｐゴシック" charset="0"/>
        <a:cs typeface="ＭＳ Ｐゴシック" charset="0"/>
      </a:defRPr>
    </a:lvl3pPr>
    <a:lvl4pPr marL="1371600" algn="r" rtl="0" eaLnBrk="0" fontAlgn="base" hangingPunct="0">
      <a:spcBef>
        <a:spcPct val="0"/>
      </a:spcBef>
      <a:spcAft>
        <a:spcPct val="0"/>
      </a:spcAft>
      <a:defRPr sz="2400" b="1" kern="1200">
        <a:solidFill>
          <a:schemeClr val="tx1"/>
        </a:solidFill>
        <a:latin typeface="Tekton" charset="0"/>
        <a:ea typeface="ＭＳ Ｐゴシック" charset="0"/>
        <a:cs typeface="ＭＳ Ｐゴシック" charset="0"/>
      </a:defRPr>
    </a:lvl4pPr>
    <a:lvl5pPr marL="1828800" algn="r" rtl="0" eaLnBrk="0" fontAlgn="base" hangingPunct="0">
      <a:spcBef>
        <a:spcPct val="0"/>
      </a:spcBef>
      <a:spcAft>
        <a:spcPct val="0"/>
      </a:spcAft>
      <a:defRPr sz="2400" b="1" kern="1200">
        <a:solidFill>
          <a:schemeClr val="tx1"/>
        </a:solidFill>
        <a:latin typeface="Tekton"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ekton"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ekton"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ekton"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ekto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1B7F0"/>
    <a:srgbClr val="FFFF66"/>
    <a:srgbClr val="3333FF"/>
    <a:srgbClr val="33CC33"/>
    <a:srgbClr val="669900"/>
    <a:srgbClr val="00FF00"/>
    <a:srgbClr val="0000FF"/>
    <a:srgbClr val="E9910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119" d="100"/>
          <a:sy n="119" d="100"/>
        </p:scale>
        <p:origin x="-24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448"/>
    </p:cViewPr>
  </p:sorterViewPr>
  <p:notesViewPr>
    <p:cSldViewPr snapToObjects="1">
      <p:cViewPr varScale="1">
        <p:scale>
          <a:sx n="62" d="100"/>
          <a:sy n="62" d="100"/>
        </p:scale>
        <p:origin x="-612" y="-84"/>
      </p:cViewPr>
      <p:guideLst>
        <p:guide orient="horz" pos="3021"/>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6"/>
          <p:cNvSpPr>
            <a:spLocks noChangeArrowheads="1"/>
          </p:cNvSpPr>
          <p:nvPr/>
        </p:nvSpPr>
        <p:spPr bwMode="auto">
          <a:xfrm>
            <a:off x="714375" y="306388"/>
            <a:ext cx="2827338"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0428" tIns="23502" rIns="60428" bIns="23502">
            <a:spAutoFit/>
          </a:bodyPr>
          <a:lstStyle/>
          <a:p>
            <a:pPr marL="214313" indent="-214313" algn="l" defTabSz="858838">
              <a:lnSpc>
                <a:spcPct val="97000"/>
              </a:lnSpc>
              <a:spcBef>
                <a:spcPct val="49000"/>
              </a:spcBef>
            </a:pPr>
            <a:r>
              <a:rPr lang="en-US" sz="1700">
                <a:latin typeface="Comic Sans MS" charset="0"/>
              </a:rPr>
              <a:t>Comp 411- Fall ‘06</a:t>
            </a:r>
          </a:p>
        </p:txBody>
      </p:sp>
      <p:sp>
        <p:nvSpPr>
          <p:cNvPr id="16387" name="Rectangle 7"/>
          <p:cNvSpPr>
            <a:spLocks noChangeArrowheads="1"/>
          </p:cNvSpPr>
          <p:nvPr/>
        </p:nvSpPr>
        <p:spPr bwMode="auto">
          <a:xfrm>
            <a:off x="4065588" y="306388"/>
            <a:ext cx="2611437"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0428" tIns="23502" rIns="60428" bIns="23502">
            <a:spAutoFit/>
          </a:bodyPr>
          <a:lstStyle/>
          <a:p>
            <a:pPr marL="214313" indent="-214313" defTabSz="858838">
              <a:lnSpc>
                <a:spcPct val="97000"/>
              </a:lnSpc>
              <a:spcBef>
                <a:spcPct val="49000"/>
              </a:spcBef>
            </a:pPr>
            <a:r>
              <a:rPr lang="en-US" sz="1700">
                <a:latin typeface="Comic Sans MS" charset="0"/>
              </a:rPr>
              <a:t> Page </a:t>
            </a:r>
            <a:fld id="{435E2BBC-C563-EB4C-B5B9-B992418EFAC0}" type="slidenum">
              <a:rPr lang="en-US" sz="1700">
                <a:latin typeface="Comic Sans MS" charset="0"/>
              </a:rPr>
              <a:pPr marL="214313" indent="-214313" defTabSz="858838">
                <a:lnSpc>
                  <a:spcPct val="97000"/>
                </a:lnSpc>
                <a:spcBef>
                  <a:spcPct val="49000"/>
                </a:spcBef>
              </a:pPr>
              <a:t>‹#›</a:t>
            </a:fld>
            <a:endParaRPr lang="en-US" sz="1700">
              <a:latin typeface="Comic Sans MS" charset="0"/>
            </a:endParaRPr>
          </a:p>
        </p:txBody>
      </p:sp>
      <p:sp>
        <p:nvSpPr>
          <p:cNvPr id="16388" name="Rectangle 8"/>
          <p:cNvSpPr>
            <a:spLocks noChangeArrowheads="1"/>
          </p:cNvSpPr>
          <p:nvPr/>
        </p:nvSpPr>
        <p:spPr bwMode="auto">
          <a:xfrm>
            <a:off x="2960688" y="295275"/>
            <a:ext cx="183515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0428" tIns="23502" rIns="60428" bIns="23502">
            <a:spAutoFit/>
          </a:bodyPr>
          <a:lstStyle/>
          <a:p>
            <a:pPr marL="214313" indent="-214313" algn="l" defTabSz="858838">
              <a:lnSpc>
                <a:spcPct val="97000"/>
              </a:lnSpc>
            </a:pPr>
            <a:fld id="{D42CC204-B237-AF47-B002-3DF71B49E597}" type="datetime1">
              <a:rPr lang="en-US" sz="1700">
                <a:latin typeface="Comic Sans MS" charset="0"/>
              </a:rPr>
              <a:pPr marL="214313" indent="-214313" algn="l" defTabSz="858838">
                <a:lnSpc>
                  <a:spcPct val="97000"/>
                </a:lnSpc>
              </a:pPr>
              <a:t>8/23/17</a:t>
            </a:fld>
            <a:r>
              <a:rPr lang="en-US" sz="1700">
                <a:latin typeface="Comic Sans MS" charset="0"/>
              </a:rPr>
              <a:t> Lecture</a:t>
            </a:r>
          </a:p>
        </p:txBody>
      </p:sp>
      <p:sp>
        <p:nvSpPr>
          <p:cNvPr id="16389" name="Rectangle 9"/>
          <p:cNvSpPr>
            <a:spLocks noChangeArrowheads="1"/>
          </p:cNvSpPr>
          <p:nvPr/>
        </p:nvSpPr>
        <p:spPr bwMode="auto">
          <a:xfrm>
            <a:off x="657225" y="8801100"/>
            <a:ext cx="34655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0428" tIns="23502" rIns="60428" bIns="23502">
            <a:spAutoFit/>
          </a:bodyPr>
          <a:lstStyle/>
          <a:p>
            <a:pPr marL="214313" indent="-214313" algn="l" defTabSz="858838">
              <a:lnSpc>
                <a:spcPct val="118000"/>
              </a:lnSpc>
            </a:pPr>
            <a:r>
              <a:rPr lang="en-US" sz="1200">
                <a:latin typeface="Comic Sans MS" charset="0"/>
              </a:rPr>
              <a:t>Instructor: Leonard McMillan</a:t>
            </a:r>
          </a:p>
        </p:txBody>
      </p:sp>
    </p:spTree>
    <p:extLst>
      <p:ext uri="{BB962C8B-B14F-4D97-AF65-F5344CB8AC3E}">
        <p14:creationId xmlns:p14="http://schemas.microsoft.com/office/powerpoint/2010/main" val="15972714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4"/>
          <p:cNvSpPr>
            <a:spLocks noGrp="1" noRot="1" noChangeAspect="1" noChangeArrowheads="1" noTextEdit="1"/>
          </p:cNvSpPr>
          <p:nvPr>
            <p:ph type="sldImg" idx="2"/>
          </p:nvPr>
        </p:nvSpPr>
        <p:spPr bwMode="auto">
          <a:xfrm>
            <a:off x="1257300" y="1200150"/>
            <a:ext cx="480695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sp>
      <p:sp>
        <p:nvSpPr>
          <p:cNvPr id="17411" name="Rectangle 8"/>
          <p:cNvSpPr>
            <a:spLocks noChangeArrowheads="1"/>
          </p:cNvSpPr>
          <p:nvPr/>
        </p:nvSpPr>
        <p:spPr bwMode="auto">
          <a:xfrm>
            <a:off x="409575" y="688975"/>
            <a:ext cx="2779713"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0428" tIns="23502" rIns="60428" bIns="23502">
            <a:spAutoFit/>
          </a:bodyPr>
          <a:lstStyle/>
          <a:p>
            <a:pPr marL="214313" indent="-214313" algn="l" defTabSz="858838">
              <a:lnSpc>
                <a:spcPct val="97000"/>
              </a:lnSpc>
              <a:spcBef>
                <a:spcPct val="49000"/>
              </a:spcBef>
            </a:pPr>
            <a:r>
              <a:rPr lang="en-US" sz="1700" b="0">
                <a:latin typeface="Comic Sans MS" charset="0"/>
              </a:rPr>
              <a:t>6.004 Lectures, Fall ‘99 </a:t>
            </a:r>
          </a:p>
        </p:txBody>
      </p:sp>
      <p:sp>
        <p:nvSpPr>
          <p:cNvPr id="17412" name="Rectangle 9"/>
          <p:cNvSpPr>
            <a:spLocks noChangeArrowheads="1"/>
          </p:cNvSpPr>
          <p:nvPr/>
        </p:nvSpPr>
        <p:spPr bwMode="auto">
          <a:xfrm>
            <a:off x="3424238" y="688975"/>
            <a:ext cx="2611437"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0428" tIns="23502" rIns="60428" bIns="23502">
            <a:spAutoFit/>
          </a:bodyPr>
          <a:lstStyle/>
          <a:p>
            <a:pPr marL="214313" indent="-214313" defTabSz="858838">
              <a:lnSpc>
                <a:spcPct val="97000"/>
              </a:lnSpc>
              <a:spcBef>
                <a:spcPct val="49000"/>
              </a:spcBef>
            </a:pPr>
            <a:r>
              <a:rPr lang="en-US" sz="1700" b="0">
                <a:latin typeface="Comic Sans MS" charset="0"/>
              </a:rPr>
              <a:t>Notes for slide </a:t>
            </a:r>
            <a:fld id="{F2A93B91-983E-154B-ABE0-5040B470BA83}" type="slidenum">
              <a:rPr lang="en-US" sz="1700" b="0">
                <a:latin typeface="Comic Sans MS" charset="0"/>
              </a:rPr>
              <a:pPr marL="214313" indent="-214313" defTabSz="858838">
                <a:lnSpc>
                  <a:spcPct val="97000"/>
                </a:lnSpc>
                <a:spcBef>
                  <a:spcPct val="49000"/>
                </a:spcBef>
              </a:pPr>
              <a:t>‹#›</a:t>
            </a:fld>
            <a:endParaRPr lang="en-US" sz="1700" b="0">
              <a:latin typeface="Comic Sans MS" charset="0"/>
            </a:endParaRPr>
          </a:p>
        </p:txBody>
      </p:sp>
      <p:sp>
        <p:nvSpPr>
          <p:cNvPr id="17413" name="Rectangle 11"/>
          <p:cNvSpPr>
            <a:spLocks noChangeArrowheads="1"/>
          </p:cNvSpPr>
          <p:nvPr/>
        </p:nvSpPr>
        <p:spPr bwMode="auto">
          <a:xfrm>
            <a:off x="404813" y="9045575"/>
            <a:ext cx="347027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0428" tIns="23502" rIns="60428" bIns="23502">
            <a:spAutoFit/>
          </a:bodyPr>
          <a:lstStyle/>
          <a:p>
            <a:pPr marL="214313" indent="-214313" algn="l" defTabSz="858838">
              <a:lnSpc>
                <a:spcPct val="118000"/>
              </a:lnSpc>
            </a:pPr>
            <a:r>
              <a:rPr lang="en-US" sz="1200" b="0">
                <a:latin typeface="Comic Sans MS" charset="0"/>
              </a:rPr>
              <a:t>Chris Terman  </a:t>
            </a:r>
            <a:fld id="{2C784C71-FB66-084E-87F6-FD54F6A3F83D}" type="datetime1">
              <a:rPr lang="en-US" sz="1200" b="0">
                <a:latin typeface="Comic Sans MS" charset="0"/>
              </a:rPr>
              <a:pPr marL="214313" indent="-214313" algn="l" defTabSz="858838">
                <a:lnSpc>
                  <a:spcPct val="118000"/>
                </a:lnSpc>
              </a:pPr>
              <a:t>8/23/17</a:t>
            </a:fld>
            <a:r>
              <a:rPr lang="en-US" sz="1200" b="0">
                <a:latin typeface="Comic Sans MS" charset="0"/>
              </a:rPr>
              <a:t>  </a:t>
            </a:r>
            <a:fld id="{9C2A8D4D-CDB2-5A4C-AB4B-A17185A1B5F9}" type="datetime10">
              <a:rPr lang="en-US" sz="1200" b="0">
                <a:latin typeface="Comic Sans MS" charset="0"/>
              </a:rPr>
              <a:pPr marL="214313" indent="-214313" algn="l" defTabSz="858838">
                <a:lnSpc>
                  <a:spcPct val="118000"/>
                </a:lnSpc>
              </a:pPr>
              <a:t>10:12</a:t>
            </a:fld>
            <a:endParaRPr lang="en-US" sz="1200" b="0">
              <a:latin typeface="Comic Sans MS" charset="0"/>
            </a:endParaRPr>
          </a:p>
        </p:txBody>
      </p:sp>
    </p:spTree>
    <p:extLst>
      <p:ext uri="{BB962C8B-B14F-4D97-AF65-F5344CB8AC3E}">
        <p14:creationId xmlns:p14="http://schemas.microsoft.com/office/powerpoint/2010/main" val="193401060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026"/>
          <p:cNvSpPr>
            <a:spLocks noGrp="1" noRot="1" noChangeAspect="1" noChangeArrowheads="1" noTextEdit="1"/>
          </p:cNvSpPr>
          <p:nvPr>
            <p:ph type="sldImg"/>
          </p:nvPr>
        </p:nvSpPr>
        <p:spPr/>
      </p:sp>
      <p:sp>
        <p:nvSpPr>
          <p:cNvPr id="19458" name="Rectangle 1027"/>
          <p:cNvSpPr>
            <a:spLocks noGrp="1" noChangeArrowheads="1"/>
          </p:cNvSpPr>
          <p:nvPr>
            <p:ph type="body" idx="1"/>
          </p:nvPr>
        </p:nvSpPr>
        <p:spPr bwMode="auto">
          <a:xfrm>
            <a:off x="976313" y="4560888"/>
            <a:ext cx="5362575" cy="431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6711" tIns="48355" rIns="96711" bIns="48355"/>
          <a:lstStyle/>
          <a:p>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hdr" sz="quarter" idx="4294967295"/>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Morgan Kaufmann Publishers</a:t>
            </a:r>
          </a:p>
        </p:txBody>
      </p:sp>
      <p:sp>
        <p:nvSpPr>
          <p:cNvPr id="58370" name="Rectangle 3"/>
          <p:cNvSpPr>
            <a:spLocks noGrp="1" noChangeArrowheads="1"/>
          </p:cNvSpPr>
          <p:nvPr>
            <p:ph type="dt" sz="quarter" idx="4294967295"/>
          </p:nvPr>
        </p:nvSpPr>
        <p:spPr bwMode="auto">
          <a:xfrm>
            <a:off x="4143375"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AD878A28-3298-C549-9781-CC1963A70092}" type="datetime4">
              <a:rPr lang="en-US"/>
              <a:pPr/>
              <a:t>August 23, 2017</a:t>
            </a:fld>
            <a:endParaRPr lang="en-US"/>
          </a:p>
        </p:txBody>
      </p:sp>
      <p:sp>
        <p:nvSpPr>
          <p:cNvPr id="58371" name="Rectangle 6"/>
          <p:cNvSpPr>
            <a:spLocks noGrp="1" noChangeArrowheads="1"/>
          </p:cNvSpPr>
          <p:nvPr>
            <p:ph type="ftr" sz="quarter" idx="4294967295"/>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Chapter 1 — Computer Abstractions and Technology</a:t>
            </a:r>
          </a:p>
        </p:txBody>
      </p:sp>
      <p:sp>
        <p:nvSpPr>
          <p:cNvPr id="58372"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62D4FBA0-F94F-9A4D-AB69-26E460B3CA94}" type="slidenum">
              <a:rPr lang="en-US"/>
              <a:pPr/>
              <a:t>25</a:t>
            </a:fld>
            <a:endParaRPr lang="en-US"/>
          </a:p>
        </p:txBody>
      </p:sp>
      <p:sp>
        <p:nvSpPr>
          <p:cNvPr id="58373" name="Rectangle 2"/>
          <p:cNvSpPr>
            <a:spLocks noGrp="1" noRot="1" noChangeAspect="1" noChangeArrowheads="1" noTextEdit="1"/>
          </p:cNvSpPr>
          <p:nvPr>
            <p:ph type="sldImg"/>
          </p:nvPr>
        </p:nvSpPr>
        <p:spPr/>
      </p:sp>
      <p:sp>
        <p:nvSpPr>
          <p:cNvPr id="58374" name="Rectangle 3"/>
          <p:cNvSpPr>
            <a:spLocks noGrp="1" noChangeArrowheads="1"/>
          </p:cNvSpPr>
          <p:nvPr>
            <p:ph type="body" idx="1"/>
          </p:nvPr>
        </p:nvSpPr>
        <p:spPr bwMode="auto">
          <a:xfrm>
            <a:off x="731838" y="4559300"/>
            <a:ext cx="5851525"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AU">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hdr" sz="quarter" idx="4294967295"/>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Morgan Kaufmann Publishers</a:t>
            </a:r>
          </a:p>
        </p:txBody>
      </p:sp>
      <p:sp>
        <p:nvSpPr>
          <p:cNvPr id="56322" name="Rectangle 3"/>
          <p:cNvSpPr>
            <a:spLocks noGrp="1" noChangeArrowheads="1"/>
          </p:cNvSpPr>
          <p:nvPr>
            <p:ph type="dt" sz="quarter" idx="4294967295"/>
          </p:nvPr>
        </p:nvSpPr>
        <p:spPr bwMode="auto">
          <a:xfrm>
            <a:off x="4143375"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1F7C2759-3E09-6A40-98C0-00403594B47E}" type="datetime4">
              <a:rPr lang="en-US"/>
              <a:pPr/>
              <a:t>August 23, 2017</a:t>
            </a:fld>
            <a:endParaRPr lang="en-US"/>
          </a:p>
        </p:txBody>
      </p:sp>
      <p:sp>
        <p:nvSpPr>
          <p:cNvPr id="56323" name="Rectangle 6"/>
          <p:cNvSpPr>
            <a:spLocks noGrp="1" noChangeArrowheads="1"/>
          </p:cNvSpPr>
          <p:nvPr>
            <p:ph type="ftr" sz="quarter" idx="4294967295"/>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Chapter 1 — Computer Abstractions and Technology</a:t>
            </a:r>
          </a:p>
        </p:txBody>
      </p:sp>
      <p:sp>
        <p:nvSpPr>
          <p:cNvPr id="56324"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4A1A77CF-EB62-DD41-9473-C9091AE22C80}" type="slidenum">
              <a:rPr lang="en-US"/>
              <a:pPr/>
              <a:t>26</a:t>
            </a:fld>
            <a:endParaRPr lang="en-US"/>
          </a:p>
        </p:txBody>
      </p:sp>
      <p:sp>
        <p:nvSpPr>
          <p:cNvPr id="56325" name="Rectangle 2"/>
          <p:cNvSpPr>
            <a:spLocks noGrp="1" noRot="1" noChangeAspect="1" noChangeArrowheads="1" noTextEdit="1"/>
          </p:cNvSpPr>
          <p:nvPr>
            <p:ph type="sldImg"/>
          </p:nvPr>
        </p:nvSpPr>
        <p:spPr/>
      </p:sp>
      <p:sp>
        <p:nvSpPr>
          <p:cNvPr id="56326" name="Rectangle 3"/>
          <p:cNvSpPr>
            <a:spLocks noGrp="1" noChangeArrowheads="1"/>
          </p:cNvSpPr>
          <p:nvPr>
            <p:ph type="body" idx="1"/>
          </p:nvPr>
        </p:nvSpPr>
        <p:spPr bwMode="auto">
          <a:xfrm>
            <a:off x="731838" y="4559300"/>
            <a:ext cx="5851525"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AU">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hdr" sz="quarter" idx="4294967295"/>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Morgan Kaufmann Publishers</a:t>
            </a:r>
          </a:p>
        </p:txBody>
      </p:sp>
      <p:sp>
        <p:nvSpPr>
          <p:cNvPr id="60418" name="Rectangle 3"/>
          <p:cNvSpPr>
            <a:spLocks noGrp="1" noChangeArrowheads="1"/>
          </p:cNvSpPr>
          <p:nvPr>
            <p:ph type="dt" sz="quarter" idx="4294967295"/>
          </p:nvPr>
        </p:nvSpPr>
        <p:spPr bwMode="auto">
          <a:xfrm>
            <a:off x="4143375"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C647B41E-9F03-E44C-8EC3-0590EECEC0E8}" type="datetime4">
              <a:rPr lang="en-US"/>
              <a:pPr/>
              <a:t>August 23, 2017</a:t>
            </a:fld>
            <a:endParaRPr lang="en-US"/>
          </a:p>
        </p:txBody>
      </p:sp>
      <p:sp>
        <p:nvSpPr>
          <p:cNvPr id="60419" name="Rectangle 6"/>
          <p:cNvSpPr>
            <a:spLocks noGrp="1" noChangeArrowheads="1"/>
          </p:cNvSpPr>
          <p:nvPr>
            <p:ph type="ftr" sz="quarter" idx="4294967295"/>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Chapter 1 — Computer Abstractions and Technology</a:t>
            </a:r>
          </a:p>
        </p:txBody>
      </p:sp>
      <p:sp>
        <p:nvSpPr>
          <p:cNvPr id="60420"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54F1C52A-6BDE-EF41-875D-3CB89C367807}" type="slidenum">
              <a:rPr lang="en-US"/>
              <a:pPr/>
              <a:t>27</a:t>
            </a:fld>
            <a:endParaRPr lang="en-US"/>
          </a:p>
        </p:txBody>
      </p:sp>
      <p:sp>
        <p:nvSpPr>
          <p:cNvPr id="60421" name="Rectangle 2"/>
          <p:cNvSpPr>
            <a:spLocks noGrp="1" noRot="1" noChangeAspect="1" noChangeArrowheads="1" noTextEdit="1"/>
          </p:cNvSpPr>
          <p:nvPr>
            <p:ph type="sldImg"/>
          </p:nvPr>
        </p:nvSpPr>
        <p:spPr/>
      </p:sp>
      <p:sp>
        <p:nvSpPr>
          <p:cNvPr id="60422" name="Rectangle 3"/>
          <p:cNvSpPr>
            <a:spLocks noGrp="1" noChangeArrowheads="1"/>
          </p:cNvSpPr>
          <p:nvPr>
            <p:ph type="body" idx="1"/>
          </p:nvPr>
        </p:nvSpPr>
        <p:spPr bwMode="auto">
          <a:xfrm>
            <a:off x="731838" y="4559300"/>
            <a:ext cx="5851525"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AU">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hdr" sz="quarter" idx="4294967295"/>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Morgan Kaufmann Publishers</a:t>
            </a:r>
          </a:p>
        </p:txBody>
      </p:sp>
      <p:sp>
        <p:nvSpPr>
          <p:cNvPr id="62466" name="Rectangle 3"/>
          <p:cNvSpPr>
            <a:spLocks noGrp="1" noChangeArrowheads="1"/>
          </p:cNvSpPr>
          <p:nvPr>
            <p:ph type="dt" sz="quarter" idx="4294967295"/>
          </p:nvPr>
        </p:nvSpPr>
        <p:spPr bwMode="auto">
          <a:xfrm>
            <a:off x="4143375"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3AA04EE9-5F93-394D-8D22-D61959F12786}" type="datetime4">
              <a:rPr lang="en-US"/>
              <a:pPr/>
              <a:t>August 23, 2017</a:t>
            </a:fld>
            <a:endParaRPr lang="en-US"/>
          </a:p>
        </p:txBody>
      </p:sp>
      <p:sp>
        <p:nvSpPr>
          <p:cNvPr id="62467" name="Rectangle 6"/>
          <p:cNvSpPr>
            <a:spLocks noGrp="1" noChangeArrowheads="1"/>
          </p:cNvSpPr>
          <p:nvPr>
            <p:ph type="ftr" sz="quarter" idx="4294967295"/>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Chapter 1 — Computer Abstractions and Technology</a:t>
            </a:r>
          </a:p>
        </p:txBody>
      </p:sp>
      <p:sp>
        <p:nvSpPr>
          <p:cNvPr id="62468"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898F5BBC-3DDF-5448-8138-103C85EFBCF8}" type="slidenum">
              <a:rPr lang="en-US"/>
              <a:pPr/>
              <a:t>28</a:t>
            </a:fld>
            <a:endParaRPr lang="en-US"/>
          </a:p>
        </p:txBody>
      </p:sp>
      <p:sp>
        <p:nvSpPr>
          <p:cNvPr id="62469" name="Rectangle 2"/>
          <p:cNvSpPr>
            <a:spLocks noGrp="1" noRot="1" noChangeAspect="1" noChangeArrowheads="1" noTextEdit="1"/>
          </p:cNvSpPr>
          <p:nvPr>
            <p:ph type="sldImg"/>
          </p:nvPr>
        </p:nvSpPr>
        <p:spPr/>
      </p:sp>
      <p:sp>
        <p:nvSpPr>
          <p:cNvPr id="62470" name="Rectangle 3"/>
          <p:cNvSpPr>
            <a:spLocks noGrp="1" noChangeArrowheads="1"/>
          </p:cNvSpPr>
          <p:nvPr>
            <p:ph type="body" idx="1"/>
          </p:nvPr>
        </p:nvSpPr>
        <p:spPr bwMode="auto">
          <a:xfrm>
            <a:off x="731838" y="4559300"/>
            <a:ext cx="5851525"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AU">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hdr" sz="quarter" idx="4294967295"/>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Morgan Kaufmann Publishers</a:t>
            </a:r>
          </a:p>
        </p:txBody>
      </p:sp>
      <p:sp>
        <p:nvSpPr>
          <p:cNvPr id="64514" name="Rectangle 3"/>
          <p:cNvSpPr>
            <a:spLocks noGrp="1" noChangeArrowheads="1"/>
          </p:cNvSpPr>
          <p:nvPr>
            <p:ph type="dt" sz="quarter" idx="4294967295"/>
          </p:nvPr>
        </p:nvSpPr>
        <p:spPr bwMode="auto">
          <a:xfrm>
            <a:off x="4143375"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410598F0-ADB5-1244-AFDF-83ED689A8D10}" type="datetime4">
              <a:rPr lang="en-US"/>
              <a:pPr/>
              <a:t>August 23, 2017</a:t>
            </a:fld>
            <a:endParaRPr lang="en-US"/>
          </a:p>
        </p:txBody>
      </p:sp>
      <p:sp>
        <p:nvSpPr>
          <p:cNvPr id="64515" name="Rectangle 6"/>
          <p:cNvSpPr>
            <a:spLocks noGrp="1" noChangeArrowheads="1"/>
          </p:cNvSpPr>
          <p:nvPr>
            <p:ph type="ftr" sz="quarter" idx="4294967295"/>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Chapter 1 — Computer Abstractions and Technology</a:t>
            </a:r>
          </a:p>
        </p:txBody>
      </p:sp>
      <p:sp>
        <p:nvSpPr>
          <p:cNvPr id="64516"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E5DE10C1-9355-9045-B400-8AF425F3D48A}" type="slidenum">
              <a:rPr lang="en-US"/>
              <a:pPr/>
              <a:t>29</a:t>
            </a:fld>
            <a:endParaRPr lang="en-US"/>
          </a:p>
        </p:txBody>
      </p:sp>
      <p:sp>
        <p:nvSpPr>
          <p:cNvPr id="64517" name="Rectangle 2"/>
          <p:cNvSpPr>
            <a:spLocks noGrp="1" noRot="1" noChangeAspect="1" noChangeArrowheads="1" noTextEdit="1"/>
          </p:cNvSpPr>
          <p:nvPr>
            <p:ph type="sldImg"/>
          </p:nvPr>
        </p:nvSpPr>
        <p:spPr/>
      </p:sp>
      <p:sp>
        <p:nvSpPr>
          <p:cNvPr id="64518" name="Rectangle 3"/>
          <p:cNvSpPr>
            <a:spLocks noGrp="1" noChangeArrowheads="1"/>
          </p:cNvSpPr>
          <p:nvPr>
            <p:ph type="body" idx="1"/>
          </p:nvPr>
        </p:nvSpPr>
        <p:spPr bwMode="auto">
          <a:xfrm>
            <a:off x="731838" y="4559300"/>
            <a:ext cx="5851525"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AU">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hdr" sz="quarter" idx="4294967295"/>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Morgan Kaufmann Publishers</a:t>
            </a:r>
          </a:p>
        </p:txBody>
      </p:sp>
      <p:sp>
        <p:nvSpPr>
          <p:cNvPr id="66562" name="Rectangle 3"/>
          <p:cNvSpPr>
            <a:spLocks noGrp="1" noChangeArrowheads="1"/>
          </p:cNvSpPr>
          <p:nvPr>
            <p:ph type="dt" sz="quarter" idx="4294967295"/>
          </p:nvPr>
        </p:nvSpPr>
        <p:spPr bwMode="auto">
          <a:xfrm>
            <a:off x="4143375"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1DD952DB-9CC5-4446-8A59-B76FC4BAB299}" type="datetime4">
              <a:rPr lang="en-US"/>
              <a:pPr/>
              <a:t>August 23, 2017</a:t>
            </a:fld>
            <a:endParaRPr lang="en-US"/>
          </a:p>
        </p:txBody>
      </p:sp>
      <p:sp>
        <p:nvSpPr>
          <p:cNvPr id="66563" name="Rectangle 6"/>
          <p:cNvSpPr>
            <a:spLocks noGrp="1" noChangeArrowheads="1"/>
          </p:cNvSpPr>
          <p:nvPr>
            <p:ph type="ftr" sz="quarter" idx="4294967295"/>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Chapter 1 — Computer Abstractions and Technology</a:t>
            </a:r>
          </a:p>
        </p:txBody>
      </p:sp>
      <p:sp>
        <p:nvSpPr>
          <p:cNvPr id="66564"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E2577C2F-A9C3-9140-AD5B-076BD949FAD1}" type="slidenum">
              <a:rPr lang="en-US"/>
              <a:pPr/>
              <a:t>30</a:t>
            </a:fld>
            <a:endParaRPr lang="en-US"/>
          </a:p>
        </p:txBody>
      </p:sp>
      <p:sp>
        <p:nvSpPr>
          <p:cNvPr id="66565" name="Rectangle 2"/>
          <p:cNvSpPr>
            <a:spLocks noGrp="1" noRot="1" noChangeAspect="1" noChangeArrowheads="1" noTextEdit="1"/>
          </p:cNvSpPr>
          <p:nvPr>
            <p:ph type="sldImg"/>
          </p:nvPr>
        </p:nvSpPr>
        <p:spPr/>
      </p:sp>
      <p:sp>
        <p:nvSpPr>
          <p:cNvPr id="66566" name="Rectangle 3"/>
          <p:cNvSpPr>
            <a:spLocks noGrp="1" noChangeArrowheads="1"/>
          </p:cNvSpPr>
          <p:nvPr>
            <p:ph type="body" idx="1"/>
          </p:nvPr>
        </p:nvSpPr>
        <p:spPr bwMode="auto">
          <a:xfrm>
            <a:off x="731838" y="4559300"/>
            <a:ext cx="5851525"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AU">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a:xfrm>
            <a:off x="1" y="0"/>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Morgan Kaufmann Publishers</a:t>
            </a:r>
          </a:p>
        </p:txBody>
      </p:sp>
      <p:sp>
        <p:nvSpPr>
          <p:cNvPr id="63491" name="Rectangle 3"/>
          <p:cNvSpPr>
            <a:spLocks noGrp="1" noChangeArrowheads="1"/>
          </p:cNvSpPr>
          <p:nvPr>
            <p:ph type="dt" sz="quarter" idx="1"/>
          </p:nvPr>
        </p:nvSpPr>
        <p:spPr>
          <a:xfrm>
            <a:off x="4143427" y="0"/>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6E4C533F-555E-C246-B546-D220F37FBC08}" type="datetime4">
              <a:rPr lang="en-US">
                <a:latin typeface="Times New Roman" charset="0"/>
              </a:rPr>
              <a:pPr/>
              <a:t>August 23, 2017</a:t>
            </a:fld>
            <a:endParaRPr lang="en-US">
              <a:latin typeface="Times New Roman" charset="0"/>
            </a:endParaRPr>
          </a:p>
        </p:txBody>
      </p:sp>
      <p:sp>
        <p:nvSpPr>
          <p:cNvPr id="63492" name="Rectangle 6"/>
          <p:cNvSpPr>
            <a:spLocks noGrp="1" noChangeArrowheads="1"/>
          </p:cNvSpPr>
          <p:nvPr>
            <p:ph type="ftr" sz="quarter" idx="4"/>
          </p:nvPr>
        </p:nvSpPr>
        <p:spPr>
          <a:xfrm>
            <a:off x="1" y="9120172"/>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Chapter 1 — Computer Abstractions and Technology</a:t>
            </a:r>
          </a:p>
        </p:txBody>
      </p:sp>
      <p:sp>
        <p:nvSpPr>
          <p:cNvPr id="63493" name="Rectangle 7"/>
          <p:cNvSpPr>
            <a:spLocks noGrp="1" noChangeArrowheads="1"/>
          </p:cNvSpPr>
          <p:nvPr>
            <p:ph type="sldNum" sz="quarter" idx="5"/>
          </p:nvPr>
        </p:nvSpPr>
        <p:spPr>
          <a:xfrm>
            <a:off x="4143427" y="9120172"/>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7BF6949D-1C70-E348-AAEE-32F5290F5644}" type="slidenum">
              <a:rPr lang="en-US">
                <a:latin typeface="Times New Roman" charset="0"/>
              </a:rPr>
              <a:pPr/>
              <a:t>31</a:t>
            </a:fld>
            <a:endParaRPr lang="en-US">
              <a:latin typeface="Times New Roman" charset="0"/>
            </a:endParaRPr>
          </a:p>
        </p:txBody>
      </p:sp>
      <p:sp>
        <p:nvSpPr>
          <p:cNvPr id="63494" name="Rectangle 2"/>
          <p:cNvSpPr>
            <a:spLocks noGrp="1" noRot="1" noChangeAspect="1" noChangeArrowheads="1" noTextEdit="1"/>
          </p:cNvSpPr>
          <p:nvPr>
            <p:ph type="sldImg"/>
          </p:nvPr>
        </p:nvSpPr>
        <p:spPr>
          <a:ln/>
        </p:spPr>
      </p:sp>
      <p:sp>
        <p:nvSpPr>
          <p:cNvPr id="63495" name="Rectangle 3"/>
          <p:cNvSpPr>
            <a:spLocks noGrp="1" noChangeArrowheads="1"/>
          </p:cNvSpPr>
          <p:nvPr>
            <p:ph type="body" idx="1"/>
          </p:nvPr>
        </p:nvSpPr>
        <p:spPr>
          <a:xfrm>
            <a:off x="731194" y="4560086"/>
            <a:ext cx="5852814" cy="432031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AU">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hdr" sz="quarter" idx="4294967295"/>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Morgan Kaufmann Publishers</a:t>
            </a:r>
          </a:p>
        </p:txBody>
      </p:sp>
      <p:sp>
        <p:nvSpPr>
          <p:cNvPr id="68610" name="Rectangle 3"/>
          <p:cNvSpPr>
            <a:spLocks noGrp="1" noChangeArrowheads="1"/>
          </p:cNvSpPr>
          <p:nvPr>
            <p:ph type="dt" sz="quarter" idx="4294967295"/>
          </p:nvPr>
        </p:nvSpPr>
        <p:spPr bwMode="auto">
          <a:xfrm>
            <a:off x="4143375"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C6964D25-52B3-6E4F-80A0-CCE9E6093651}" type="datetime4">
              <a:rPr lang="en-US"/>
              <a:pPr/>
              <a:t>August 23, 2017</a:t>
            </a:fld>
            <a:endParaRPr lang="en-US"/>
          </a:p>
        </p:txBody>
      </p:sp>
      <p:sp>
        <p:nvSpPr>
          <p:cNvPr id="68611" name="Rectangle 6"/>
          <p:cNvSpPr>
            <a:spLocks noGrp="1" noChangeArrowheads="1"/>
          </p:cNvSpPr>
          <p:nvPr>
            <p:ph type="ftr" sz="quarter" idx="4294967295"/>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Chapter 1 — Computer Abstractions and Technology</a:t>
            </a:r>
          </a:p>
        </p:txBody>
      </p:sp>
      <p:sp>
        <p:nvSpPr>
          <p:cNvPr id="68612"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61B97D34-7083-C949-9150-4BC7020B89DC}" type="slidenum">
              <a:rPr lang="en-US"/>
              <a:pPr/>
              <a:t>33</a:t>
            </a:fld>
            <a:endParaRPr lang="en-US"/>
          </a:p>
        </p:txBody>
      </p:sp>
      <p:sp>
        <p:nvSpPr>
          <p:cNvPr id="68613" name="Rectangle 2"/>
          <p:cNvSpPr>
            <a:spLocks noGrp="1" noRot="1" noChangeAspect="1" noChangeArrowheads="1" noTextEdit="1"/>
          </p:cNvSpPr>
          <p:nvPr>
            <p:ph type="sldImg"/>
          </p:nvPr>
        </p:nvSpPr>
        <p:spPr/>
      </p:sp>
      <p:sp>
        <p:nvSpPr>
          <p:cNvPr id="68614" name="Rectangle 3"/>
          <p:cNvSpPr>
            <a:spLocks noGrp="1" noChangeArrowheads="1"/>
          </p:cNvSpPr>
          <p:nvPr>
            <p:ph type="body" idx="1"/>
          </p:nvPr>
        </p:nvSpPr>
        <p:spPr bwMode="auto">
          <a:xfrm>
            <a:off x="731838" y="4559300"/>
            <a:ext cx="5851525"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AU">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hdr" sz="quarter" idx="4294967295"/>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Morgan Kaufmann Publishers</a:t>
            </a:r>
          </a:p>
        </p:txBody>
      </p:sp>
      <p:sp>
        <p:nvSpPr>
          <p:cNvPr id="71682" name="Rectangle 3"/>
          <p:cNvSpPr>
            <a:spLocks noGrp="1" noChangeArrowheads="1"/>
          </p:cNvSpPr>
          <p:nvPr>
            <p:ph type="dt" sz="quarter" idx="4294967295"/>
          </p:nvPr>
        </p:nvSpPr>
        <p:spPr bwMode="auto">
          <a:xfrm>
            <a:off x="4143375"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8ED9D635-197E-074B-A0F4-0E846B167DD5}" type="datetime4">
              <a:rPr lang="en-US"/>
              <a:pPr/>
              <a:t>August 23, 2017</a:t>
            </a:fld>
            <a:endParaRPr lang="en-US"/>
          </a:p>
        </p:txBody>
      </p:sp>
      <p:sp>
        <p:nvSpPr>
          <p:cNvPr id="71683" name="Rectangle 6"/>
          <p:cNvSpPr>
            <a:spLocks noGrp="1" noChangeArrowheads="1"/>
          </p:cNvSpPr>
          <p:nvPr>
            <p:ph type="ftr" sz="quarter" idx="4294967295"/>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Chapter 1 — Computer Abstractions and Technology</a:t>
            </a:r>
          </a:p>
        </p:txBody>
      </p:sp>
      <p:sp>
        <p:nvSpPr>
          <p:cNvPr id="71684"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2AADF747-5186-E347-8ACF-4E974F1E1F1A}" type="slidenum">
              <a:rPr lang="en-US"/>
              <a:pPr/>
              <a:t>34</a:t>
            </a:fld>
            <a:endParaRPr lang="en-US"/>
          </a:p>
        </p:txBody>
      </p:sp>
      <p:sp>
        <p:nvSpPr>
          <p:cNvPr id="71685" name="Rectangle 2"/>
          <p:cNvSpPr>
            <a:spLocks noGrp="1" noRot="1" noChangeAspect="1" noChangeArrowheads="1" noTextEdit="1"/>
          </p:cNvSpPr>
          <p:nvPr>
            <p:ph type="sldImg"/>
          </p:nvPr>
        </p:nvSpPr>
        <p:spPr/>
      </p:sp>
      <p:sp>
        <p:nvSpPr>
          <p:cNvPr id="71686" name="Rectangle 3"/>
          <p:cNvSpPr>
            <a:spLocks noGrp="1" noChangeArrowheads="1"/>
          </p:cNvSpPr>
          <p:nvPr>
            <p:ph type="body" idx="1"/>
          </p:nvPr>
        </p:nvSpPr>
        <p:spPr bwMode="auto">
          <a:xfrm>
            <a:off x="731838" y="4559300"/>
            <a:ext cx="5851525"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AU">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a:xfrm>
            <a:off x="1" y="0"/>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Morgan Kaufmann Publishers</a:t>
            </a:r>
          </a:p>
        </p:txBody>
      </p:sp>
      <p:sp>
        <p:nvSpPr>
          <p:cNvPr id="65539" name="Rectangle 3"/>
          <p:cNvSpPr>
            <a:spLocks noGrp="1" noChangeArrowheads="1"/>
          </p:cNvSpPr>
          <p:nvPr>
            <p:ph type="dt" sz="quarter" idx="1"/>
          </p:nvPr>
        </p:nvSpPr>
        <p:spPr>
          <a:xfrm>
            <a:off x="4143427" y="0"/>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858C8AA8-5262-BF46-B5AB-1BB1AC5A994D}" type="datetime4">
              <a:rPr lang="en-US">
                <a:latin typeface="Times New Roman" charset="0"/>
              </a:rPr>
              <a:pPr/>
              <a:t>August 23, 2017</a:t>
            </a:fld>
            <a:endParaRPr lang="en-US">
              <a:latin typeface="Times New Roman" charset="0"/>
            </a:endParaRPr>
          </a:p>
        </p:txBody>
      </p:sp>
      <p:sp>
        <p:nvSpPr>
          <p:cNvPr id="65540" name="Rectangle 6"/>
          <p:cNvSpPr>
            <a:spLocks noGrp="1" noChangeArrowheads="1"/>
          </p:cNvSpPr>
          <p:nvPr>
            <p:ph type="ftr" sz="quarter" idx="4"/>
          </p:nvPr>
        </p:nvSpPr>
        <p:spPr>
          <a:xfrm>
            <a:off x="1" y="9120172"/>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Chapter 1 — Computer Abstractions and Technology</a:t>
            </a:r>
          </a:p>
        </p:txBody>
      </p:sp>
      <p:sp>
        <p:nvSpPr>
          <p:cNvPr id="65541" name="Rectangle 7"/>
          <p:cNvSpPr>
            <a:spLocks noGrp="1" noChangeArrowheads="1"/>
          </p:cNvSpPr>
          <p:nvPr>
            <p:ph type="sldNum" sz="quarter" idx="5"/>
          </p:nvPr>
        </p:nvSpPr>
        <p:spPr>
          <a:xfrm>
            <a:off x="4143427" y="9120172"/>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2D371009-1AA9-0E47-927C-AA9EFB64E3FF}" type="slidenum">
              <a:rPr lang="en-US">
                <a:latin typeface="Times New Roman" charset="0"/>
              </a:rPr>
              <a:pPr/>
              <a:t>35</a:t>
            </a:fld>
            <a:endParaRPr lang="en-US">
              <a:latin typeface="Times New Roman" charset="0"/>
            </a:endParaRPr>
          </a:p>
        </p:txBody>
      </p:sp>
      <p:sp>
        <p:nvSpPr>
          <p:cNvPr id="65542" name="Rectangle 2"/>
          <p:cNvSpPr>
            <a:spLocks noGrp="1" noRot="1" noChangeAspect="1" noChangeArrowheads="1" noTextEdit="1"/>
          </p:cNvSpPr>
          <p:nvPr>
            <p:ph type="sldImg"/>
          </p:nvPr>
        </p:nvSpPr>
        <p:spPr>
          <a:ln/>
        </p:spPr>
      </p:sp>
      <p:sp>
        <p:nvSpPr>
          <p:cNvPr id="65543" name="Rectangle 3"/>
          <p:cNvSpPr>
            <a:spLocks noGrp="1" noChangeArrowheads="1"/>
          </p:cNvSpPr>
          <p:nvPr>
            <p:ph type="body" idx="1"/>
          </p:nvPr>
        </p:nvSpPr>
        <p:spPr>
          <a:xfrm>
            <a:off x="731194" y="4560086"/>
            <a:ext cx="5852814" cy="432031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AU">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026"/>
          <p:cNvSpPr>
            <a:spLocks noGrp="1" noRot="1" noChangeAspect="1" noChangeArrowheads="1" noTextEdit="1"/>
          </p:cNvSpPr>
          <p:nvPr>
            <p:ph type="sldImg"/>
          </p:nvPr>
        </p:nvSpPr>
        <p:spPr/>
      </p:sp>
      <p:sp>
        <p:nvSpPr>
          <p:cNvPr id="21506" name="Rectangle 1027"/>
          <p:cNvSpPr>
            <a:spLocks noGrp="1" noChangeArrowheads="1"/>
          </p:cNvSpPr>
          <p:nvPr>
            <p:ph type="body" idx="1"/>
          </p:nvPr>
        </p:nvSpPr>
        <p:spPr bwMode="auto">
          <a:xfrm>
            <a:off x="976313" y="4560888"/>
            <a:ext cx="5362575" cy="431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6711" tIns="48355" rIns="96711" bIns="48355"/>
          <a:lstStyle/>
          <a:p>
            <a:endParaRPr lang="en-US">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hdr" sz="quarter" idx="4294967295"/>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Morgan Kaufmann Publishers</a:t>
            </a:r>
          </a:p>
        </p:txBody>
      </p:sp>
      <p:sp>
        <p:nvSpPr>
          <p:cNvPr id="77826" name="Rectangle 3"/>
          <p:cNvSpPr>
            <a:spLocks noGrp="1" noChangeArrowheads="1"/>
          </p:cNvSpPr>
          <p:nvPr>
            <p:ph type="dt" sz="quarter" idx="4294967295"/>
          </p:nvPr>
        </p:nvSpPr>
        <p:spPr bwMode="auto">
          <a:xfrm>
            <a:off x="4143375"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03657D46-DE7A-F84C-9735-C1C16FB6B0B7}" type="datetime4">
              <a:rPr lang="en-US"/>
              <a:pPr/>
              <a:t>August 23, 2017</a:t>
            </a:fld>
            <a:endParaRPr lang="en-US"/>
          </a:p>
        </p:txBody>
      </p:sp>
      <p:sp>
        <p:nvSpPr>
          <p:cNvPr id="77827" name="Rectangle 6"/>
          <p:cNvSpPr>
            <a:spLocks noGrp="1" noChangeArrowheads="1"/>
          </p:cNvSpPr>
          <p:nvPr>
            <p:ph type="ftr" sz="quarter" idx="4294967295"/>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Chapter 1 — Computer Abstractions and Technology</a:t>
            </a:r>
          </a:p>
        </p:txBody>
      </p:sp>
      <p:sp>
        <p:nvSpPr>
          <p:cNvPr id="77828"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81BD59D5-7341-F04F-9776-2007D039F90E}" type="slidenum">
              <a:rPr lang="en-US"/>
              <a:pPr/>
              <a:t>37</a:t>
            </a:fld>
            <a:endParaRPr lang="en-US"/>
          </a:p>
        </p:txBody>
      </p:sp>
      <p:sp>
        <p:nvSpPr>
          <p:cNvPr id="77829" name="Rectangle 2"/>
          <p:cNvSpPr>
            <a:spLocks noGrp="1" noRot="1" noChangeAspect="1" noChangeArrowheads="1" noTextEdit="1"/>
          </p:cNvSpPr>
          <p:nvPr>
            <p:ph type="sldImg"/>
          </p:nvPr>
        </p:nvSpPr>
        <p:spPr/>
      </p:sp>
      <p:sp>
        <p:nvSpPr>
          <p:cNvPr id="77830" name="Rectangle 3"/>
          <p:cNvSpPr>
            <a:spLocks noGrp="1" noChangeArrowheads="1"/>
          </p:cNvSpPr>
          <p:nvPr>
            <p:ph type="body" idx="1"/>
          </p:nvPr>
        </p:nvSpPr>
        <p:spPr bwMode="auto">
          <a:xfrm>
            <a:off x="731838" y="4559300"/>
            <a:ext cx="5851525"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AU">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hdr" sz="quarter" idx="4294967295"/>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Morgan Kaufmann Publishers</a:t>
            </a:r>
          </a:p>
        </p:txBody>
      </p:sp>
      <p:sp>
        <p:nvSpPr>
          <p:cNvPr id="79874" name="Rectangle 3"/>
          <p:cNvSpPr>
            <a:spLocks noGrp="1" noChangeArrowheads="1"/>
          </p:cNvSpPr>
          <p:nvPr>
            <p:ph type="dt" sz="quarter" idx="4294967295"/>
          </p:nvPr>
        </p:nvSpPr>
        <p:spPr bwMode="auto">
          <a:xfrm>
            <a:off x="4143375"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CE82BDEA-6999-2248-A02C-10552C3D249B}" type="datetime4">
              <a:rPr lang="en-US"/>
              <a:pPr/>
              <a:t>August 23, 2017</a:t>
            </a:fld>
            <a:endParaRPr lang="en-US"/>
          </a:p>
        </p:txBody>
      </p:sp>
      <p:sp>
        <p:nvSpPr>
          <p:cNvPr id="79875" name="Rectangle 6"/>
          <p:cNvSpPr>
            <a:spLocks noGrp="1" noChangeArrowheads="1"/>
          </p:cNvSpPr>
          <p:nvPr>
            <p:ph type="ftr" sz="quarter" idx="4294967295"/>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Chapter 1 — Computer Abstractions and Technology</a:t>
            </a:r>
          </a:p>
        </p:txBody>
      </p:sp>
      <p:sp>
        <p:nvSpPr>
          <p:cNvPr id="79876"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A8246ABB-4D47-0F4F-A485-4223D65CEC1D}" type="slidenum">
              <a:rPr lang="en-US"/>
              <a:pPr/>
              <a:t>38</a:t>
            </a:fld>
            <a:endParaRPr lang="en-US"/>
          </a:p>
        </p:txBody>
      </p:sp>
      <p:sp>
        <p:nvSpPr>
          <p:cNvPr id="79877" name="Rectangle 2"/>
          <p:cNvSpPr>
            <a:spLocks noGrp="1" noRot="1" noChangeAspect="1" noChangeArrowheads="1" noTextEdit="1"/>
          </p:cNvSpPr>
          <p:nvPr>
            <p:ph type="sldImg"/>
          </p:nvPr>
        </p:nvSpPr>
        <p:spPr/>
      </p:sp>
      <p:sp>
        <p:nvSpPr>
          <p:cNvPr id="79878" name="Rectangle 3"/>
          <p:cNvSpPr>
            <a:spLocks noGrp="1" noChangeArrowheads="1"/>
          </p:cNvSpPr>
          <p:nvPr>
            <p:ph type="body" idx="1"/>
          </p:nvPr>
        </p:nvSpPr>
        <p:spPr bwMode="auto">
          <a:xfrm>
            <a:off x="731838" y="4559300"/>
            <a:ext cx="5851525"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AU">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xfrm>
            <a:off x="1" y="0"/>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Morgan Kaufmann Publishers</a:t>
            </a:r>
          </a:p>
        </p:txBody>
      </p:sp>
      <p:sp>
        <p:nvSpPr>
          <p:cNvPr id="71683" name="Rectangle 3"/>
          <p:cNvSpPr>
            <a:spLocks noGrp="1" noChangeArrowheads="1"/>
          </p:cNvSpPr>
          <p:nvPr>
            <p:ph type="dt" sz="quarter" idx="1"/>
          </p:nvPr>
        </p:nvSpPr>
        <p:spPr>
          <a:xfrm>
            <a:off x="4143427" y="0"/>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5F553B13-DB7C-EF4B-BFDB-573D7242C112}" type="datetime4">
              <a:rPr lang="en-US">
                <a:latin typeface="Times New Roman" charset="0"/>
              </a:rPr>
              <a:pPr/>
              <a:t>August 23, 2017</a:t>
            </a:fld>
            <a:endParaRPr lang="en-US">
              <a:latin typeface="Times New Roman" charset="0"/>
            </a:endParaRPr>
          </a:p>
        </p:txBody>
      </p:sp>
      <p:sp>
        <p:nvSpPr>
          <p:cNvPr id="71684" name="Rectangle 6"/>
          <p:cNvSpPr>
            <a:spLocks noGrp="1" noChangeArrowheads="1"/>
          </p:cNvSpPr>
          <p:nvPr>
            <p:ph type="ftr" sz="quarter" idx="4"/>
          </p:nvPr>
        </p:nvSpPr>
        <p:spPr>
          <a:xfrm>
            <a:off x="1" y="9120172"/>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Chapter 1 — Computer Abstractions and Technology</a:t>
            </a:r>
          </a:p>
        </p:txBody>
      </p:sp>
      <p:sp>
        <p:nvSpPr>
          <p:cNvPr id="71685" name="Rectangle 7"/>
          <p:cNvSpPr>
            <a:spLocks noGrp="1" noChangeArrowheads="1"/>
          </p:cNvSpPr>
          <p:nvPr>
            <p:ph type="sldNum" sz="quarter" idx="5"/>
          </p:nvPr>
        </p:nvSpPr>
        <p:spPr>
          <a:xfrm>
            <a:off x="4143427" y="9120172"/>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A0147B69-9CED-3E40-A708-2FC5A899EA2B}" type="slidenum">
              <a:rPr lang="en-US">
                <a:latin typeface="Times New Roman" charset="0"/>
              </a:rPr>
              <a:pPr/>
              <a:t>39</a:t>
            </a:fld>
            <a:endParaRPr lang="en-US">
              <a:latin typeface="Times New Roman" charset="0"/>
            </a:endParaRPr>
          </a:p>
        </p:txBody>
      </p:sp>
      <p:sp>
        <p:nvSpPr>
          <p:cNvPr id="71686" name="Rectangle 2"/>
          <p:cNvSpPr>
            <a:spLocks noGrp="1" noRot="1" noChangeAspect="1" noChangeArrowheads="1" noTextEdit="1"/>
          </p:cNvSpPr>
          <p:nvPr>
            <p:ph type="sldImg"/>
          </p:nvPr>
        </p:nvSpPr>
        <p:spPr>
          <a:ln/>
        </p:spPr>
      </p:sp>
      <p:sp>
        <p:nvSpPr>
          <p:cNvPr id="71687" name="Rectangle 3"/>
          <p:cNvSpPr>
            <a:spLocks noGrp="1" noChangeArrowheads="1"/>
          </p:cNvSpPr>
          <p:nvPr>
            <p:ph type="body" idx="1"/>
          </p:nvPr>
        </p:nvSpPr>
        <p:spPr>
          <a:xfrm>
            <a:off x="731194" y="4560086"/>
            <a:ext cx="5852814" cy="432031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AU">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xfrm>
            <a:off x="1" y="0"/>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Morgan Kaufmann Publishers</a:t>
            </a:r>
          </a:p>
        </p:txBody>
      </p:sp>
      <p:sp>
        <p:nvSpPr>
          <p:cNvPr id="71683" name="Rectangle 3"/>
          <p:cNvSpPr>
            <a:spLocks noGrp="1" noChangeArrowheads="1"/>
          </p:cNvSpPr>
          <p:nvPr>
            <p:ph type="dt" sz="quarter" idx="1"/>
          </p:nvPr>
        </p:nvSpPr>
        <p:spPr>
          <a:xfrm>
            <a:off x="4143427" y="0"/>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5F553B13-DB7C-EF4B-BFDB-573D7242C112}" type="datetime4">
              <a:rPr lang="en-US">
                <a:latin typeface="Times New Roman" charset="0"/>
              </a:rPr>
              <a:pPr/>
              <a:t>August 23, 2017</a:t>
            </a:fld>
            <a:endParaRPr lang="en-US">
              <a:latin typeface="Times New Roman" charset="0"/>
            </a:endParaRPr>
          </a:p>
        </p:txBody>
      </p:sp>
      <p:sp>
        <p:nvSpPr>
          <p:cNvPr id="71684" name="Rectangle 6"/>
          <p:cNvSpPr>
            <a:spLocks noGrp="1" noChangeArrowheads="1"/>
          </p:cNvSpPr>
          <p:nvPr>
            <p:ph type="ftr" sz="quarter" idx="4"/>
          </p:nvPr>
        </p:nvSpPr>
        <p:spPr>
          <a:xfrm>
            <a:off x="1" y="9120172"/>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Chapter 1 — Computer Abstractions and Technology</a:t>
            </a:r>
          </a:p>
        </p:txBody>
      </p:sp>
      <p:sp>
        <p:nvSpPr>
          <p:cNvPr id="71685" name="Rectangle 7"/>
          <p:cNvSpPr>
            <a:spLocks noGrp="1" noChangeArrowheads="1"/>
          </p:cNvSpPr>
          <p:nvPr>
            <p:ph type="sldNum" sz="quarter" idx="5"/>
          </p:nvPr>
        </p:nvSpPr>
        <p:spPr>
          <a:xfrm>
            <a:off x="4143427" y="9120172"/>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A0147B69-9CED-3E40-A708-2FC5A899EA2B}" type="slidenum">
              <a:rPr lang="en-US">
                <a:latin typeface="Times New Roman" charset="0"/>
              </a:rPr>
              <a:pPr/>
              <a:t>40</a:t>
            </a:fld>
            <a:endParaRPr lang="en-US">
              <a:latin typeface="Times New Roman" charset="0"/>
            </a:endParaRPr>
          </a:p>
        </p:txBody>
      </p:sp>
      <p:sp>
        <p:nvSpPr>
          <p:cNvPr id="71686" name="Rectangle 2"/>
          <p:cNvSpPr>
            <a:spLocks noGrp="1" noRot="1" noChangeAspect="1" noChangeArrowheads="1" noTextEdit="1"/>
          </p:cNvSpPr>
          <p:nvPr>
            <p:ph type="sldImg"/>
          </p:nvPr>
        </p:nvSpPr>
        <p:spPr>
          <a:ln/>
        </p:spPr>
      </p:sp>
      <p:sp>
        <p:nvSpPr>
          <p:cNvPr id="71687" name="Rectangle 3"/>
          <p:cNvSpPr>
            <a:spLocks noGrp="1" noChangeArrowheads="1"/>
          </p:cNvSpPr>
          <p:nvPr>
            <p:ph type="body" idx="1"/>
          </p:nvPr>
        </p:nvSpPr>
        <p:spPr>
          <a:xfrm>
            <a:off x="731194" y="4560086"/>
            <a:ext cx="5852814" cy="432031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AU">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xfrm>
            <a:off x="1" y="0"/>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Morgan Kaufmann Publishers</a:t>
            </a:r>
          </a:p>
        </p:txBody>
      </p:sp>
      <p:sp>
        <p:nvSpPr>
          <p:cNvPr id="71683" name="Rectangle 3"/>
          <p:cNvSpPr>
            <a:spLocks noGrp="1" noChangeArrowheads="1"/>
          </p:cNvSpPr>
          <p:nvPr>
            <p:ph type="dt" sz="quarter" idx="1"/>
          </p:nvPr>
        </p:nvSpPr>
        <p:spPr>
          <a:xfrm>
            <a:off x="4143427" y="0"/>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5F553B13-DB7C-EF4B-BFDB-573D7242C112}" type="datetime4">
              <a:rPr lang="en-US">
                <a:latin typeface="Times New Roman" charset="0"/>
              </a:rPr>
              <a:pPr/>
              <a:t>August 23, 2017</a:t>
            </a:fld>
            <a:endParaRPr lang="en-US">
              <a:latin typeface="Times New Roman" charset="0"/>
            </a:endParaRPr>
          </a:p>
        </p:txBody>
      </p:sp>
      <p:sp>
        <p:nvSpPr>
          <p:cNvPr id="71684" name="Rectangle 6"/>
          <p:cNvSpPr>
            <a:spLocks noGrp="1" noChangeArrowheads="1"/>
          </p:cNvSpPr>
          <p:nvPr>
            <p:ph type="ftr" sz="quarter" idx="4"/>
          </p:nvPr>
        </p:nvSpPr>
        <p:spPr>
          <a:xfrm>
            <a:off x="1" y="9120172"/>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Chapter 1 — Computer Abstractions and Technology</a:t>
            </a:r>
          </a:p>
        </p:txBody>
      </p:sp>
      <p:sp>
        <p:nvSpPr>
          <p:cNvPr id="71685" name="Rectangle 7"/>
          <p:cNvSpPr>
            <a:spLocks noGrp="1" noChangeArrowheads="1"/>
          </p:cNvSpPr>
          <p:nvPr>
            <p:ph type="sldNum" sz="quarter" idx="5"/>
          </p:nvPr>
        </p:nvSpPr>
        <p:spPr>
          <a:xfrm>
            <a:off x="4143427" y="9120172"/>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A0147B69-9CED-3E40-A708-2FC5A899EA2B}" type="slidenum">
              <a:rPr lang="en-US">
                <a:latin typeface="Times New Roman" charset="0"/>
              </a:rPr>
              <a:pPr/>
              <a:t>41</a:t>
            </a:fld>
            <a:endParaRPr lang="en-US">
              <a:latin typeface="Times New Roman" charset="0"/>
            </a:endParaRPr>
          </a:p>
        </p:txBody>
      </p:sp>
      <p:sp>
        <p:nvSpPr>
          <p:cNvPr id="71686" name="Rectangle 2"/>
          <p:cNvSpPr>
            <a:spLocks noGrp="1" noRot="1" noChangeAspect="1" noChangeArrowheads="1" noTextEdit="1"/>
          </p:cNvSpPr>
          <p:nvPr>
            <p:ph type="sldImg"/>
          </p:nvPr>
        </p:nvSpPr>
        <p:spPr>
          <a:ln/>
        </p:spPr>
      </p:sp>
      <p:sp>
        <p:nvSpPr>
          <p:cNvPr id="71687" name="Rectangle 3"/>
          <p:cNvSpPr>
            <a:spLocks noGrp="1" noChangeArrowheads="1"/>
          </p:cNvSpPr>
          <p:nvPr>
            <p:ph type="body" idx="1"/>
          </p:nvPr>
        </p:nvSpPr>
        <p:spPr>
          <a:xfrm>
            <a:off x="731194" y="4560086"/>
            <a:ext cx="5852814" cy="432031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AU">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a:xfrm>
            <a:off x="1" y="0"/>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Morgan Kaufmann Publishers</a:t>
            </a:r>
          </a:p>
        </p:txBody>
      </p:sp>
      <p:sp>
        <p:nvSpPr>
          <p:cNvPr id="67587" name="Rectangle 3"/>
          <p:cNvSpPr>
            <a:spLocks noGrp="1" noChangeArrowheads="1"/>
          </p:cNvSpPr>
          <p:nvPr>
            <p:ph type="dt" sz="quarter" idx="1"/>
          </p:nvPr>
        </p:nvSpPr>
        <p:spPr>
          <a:xfrm>
            <a:off x="4143427" y="0"/>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7CFD22F9-0DF5-DB4B-83AA-250F71F74AC1}" type="datetime4">
              <a:rPr lang="en-US">
                <a:latin typeface="Times New Roman" charset="0"/>
              </a:rPr>
              <a:pPr/>
              <a:t>August 23, 2017</a:t>
            </a:fld>
            <a:endParaRPr lang="en-US">
              <a:latin typeface="Times New Roman" charset="0"/>
            </a:endParaRPr>
          </a:p>
        </p:txBody>
      </p:sp>
      <p:sp>
        <p:nvSpPr>
          <p:cNvPr id="67588" name="Rectangle 6"/>
          <p:cNvSpPr>
            <a:spLocks noGrp="1" noChangeArrowheads="1"/>
          </p:cNvSpPr>
          <p:nvPr>
            <p:ph type="ftr" sz="quarter" idx="4"/>
          </p:nvPr>
        </p:nvSpPr>
        <p:spPr>
          <a:xfrm>
            <a:off x="1" y="9120172"/>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Chapter 1 — Computer Abstractions and Technology</a:t>
            </a:r>
          </a:p>
        </p:txBody>
      </p:sp>
      <p:sp>
        <p:nvSpPr>
          <p:cNvPr id="67589" name="Rectangle 7"/>
          <p:cNvSpPr>
            <a:spLocks noGrp="1" noChangeArrowheads="1"/>
          </p:cNvSpPr>
          <p:nvPr>
            <p:ph type="sldNum" sz="quarter" idx="5"/>
          </p:nvPr>
        </p:nvSpPr>
        <p:spPr>
          <a:xfrm>
            <a:off x="4143427" y="9120172"/>
            <a:ext cx="3170138" cy="479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CC299F3A-2D4A-9C42-82DD-2544D7DBAE8B}" type="slidenum">
              <a:rPr lang="en-US">
                <a:latin typeface="Times New Roman" charset="0"/>
              </a:rPr>
              <a:pPr/>
              <a:t>42</a:t>
            </a:fld>
            <a:endParaRPr lang="en-US">
              <a:latin typeface="Times New Roman" charset="0"/>
            </a:endParaRPr>
          </a:p>
        </p:txBody>
      </p:sp>
      <p:sp>
        <p:nvSpPr>
          <p:cNvPr id="67590" name="Rectangle 2"/>
          <p:cNvSpPr>
            <a:spLocks noGrp="1" noRot="1" noChangeAspect="1" noChangeArrowheads="1" noTextEdit="1"/>
          </p:cNvSpPr>
          <p:nvPr>
            <p:ph type="sldImg"/>
          </p:nvPr>
        </p:nvSpPr>
        <p:spPr>
          <a:ln/>
        </p:spPr>
      </p:sp>
      <p:sp>
        <p:nvSpPr>
          <p:cNvPr id="67591" name="Rectangle 3"/>
          <p:cNvSpPr>
            <a:spLocks noGrp="1" noChangeArrowheads="1"/>
          </p:cNvSpPr>
          <p:nvPr>
            <p:ph type="body" idx="1"/>
          </p:nvPr>
        </p:nvSpPr>
        <p:spPr>
          <a:xfrm>
            <a:off x="731194" y="4560086"/>
            <a:ext cx="5852814" cy="432031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AU">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xfrm>
            <a:off x="1258888" y="1200150"/>
            <a:ext cx="4800600" cy="3602038"/>
          </a:xfrm>
        </p:spPr>
      </p:sp>
      <p:sp>
        <p:nvSpPr>
          <p:cNvPr id="87042" name="Rectangle 3"/>
          <p:cNvSpPr>
            <a:spLocks noGrp="1" noChangeArrowheads="1"/>
          </p:cNvSpPr>
          <p:nvPr>
            <p:ph type="body" idx="1"/>
          </p:nvPr>
        </p:nvSpPr>
        <p:spPr bwMode="auto">
          <a:xfrm>
            <a:off x="731838" y="4562475"/>
            <a:ext cx="5851525" cy="431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139" tIns="44070" rIns="88139" bIns="44070"/>
          <a:lstStyle/>
          <a:p>
            <a:endParaRPr 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xfrm>
            <a:off x="1258888" y="1200150"/>
            <a:ext cx="4800600" cy="3602038"/>
          </a:xfrm>
        </p:spPr>
      </p:sp>
      <p:sp>
        <p:nvSpPr>
          <p:cNvPr id="89090" name="Rectangle 3"/>
          <p:cNvSpPr>
            <a:spLocks noGrp="1" noChangeArrowheads="1"/>
          </p:cNvSpPr>
          <p:nvPr>
            <p:ph type="body" idx="1"/>
          </p:nvPr>
        </p:nvSpPr>
        <p:spPr bwMode="auto">
          <a:xfrm>
            <a:off x="731838" y="4562475"/>
            <a:ext cx="5851525" cy="431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139" tIns="44070" rIns="88139" bIns="44070"/>
          <a:lstStyle/>
          <a:p>
            <a:endParaRPr 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xfrm>
            <a:off x="1258888" y="1200150"/>
            <a:ext cx="4800600" cy="3602038"/>
          </a:xfrm>
        </p:spPr>
      </p:sp>
      <p:sp>
        <p:nvSpPr>
          <p:cNvPr id="93186" name="Rectangle 3"/>
          <p:cNvSpPr>
            <a:spLocks noGrp="1" noChangeArrowheads="1"/>
          </p:cNvSpPr>
          <p:nvPr>
            <p:ph type="body" idx="1"/>
          </p:nvPr>
        </p:nvSpPr>
        <p:spPr bwMode="auto">
          <a:xfrm>
            <a:off x="731838" y="4562475"/>
            <a:ext cx="5851525" cy="431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139" tIns="44070" rIns="88139" bIns="44070"/>
          <a:lstStyle/>
          <a:p>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258888" y="1200150"/>
            <a:ext cx="4800600" cy="3602038"/>
          </a:xfrm>
        </p:spPr>
      </p:sp>
      <p:sp>
        <p:nvSpPr>
          <p:cNvPr id="95234" name="Rectangle 3"/>
          <p:cNvSpPr>
            <a:spLocks noGrp="1" noChangeArrowheads="1"/>
          </p:cNvSpPr>
          <p:nvPr>
            <p:ph type="body" idx="1"/>
          </p:nvPr>
        </p:nvSpPr>
        <p:spPr bwMode="auto">
          <a:xfrm>
            <a:off x="731838" y="4562475"/>
            <a:ext cx="5851525" cy="431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139" tIns="44070" rIns="88139" bIns="44070"/>
          <a:lstStyle/>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257300" y="1200150"/>
            <a:ext cx="4805363" cy="3605213"/>
          </a:xfrm>
        </p:spPr>
      </p:sp>
      <p:sp>
        <p:nvSpPr>
          <p:cNvPr id="28674" name="Rectangle 3"/>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a:xfrm>
            <a:off x="1258888" y="1200150"/>
            <a:ext cx="4800600" cy="3602038"/>
          </a:xfrm>
        </p:spPr>
      </p:sp>
      <p:sp>
        <p:nvSpPr>
          <p:cNvPr id="97282" name="Rectangle 3"/>
          <p:cNvSpPr>
            <a:spLocks noGrp="1" noChangeArrowheads="1"/>
          </p:cNvSpPr>
          <p:nvPr>
            <p:ph type="body" idx="1"/>
          </p:nvPr>
        </p:nvSpPr>
        <p:spPr bwMode="auto">
          <a:xfrm>
            <a:off x="731838" y="4562475"/>
            <a:ext cx="5851525" cy="431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139" tIns="44070" rIns="88139" bIns="44070"/>
          <a:lstStyle/>
          <a:p>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257300" y="1200150"/>
            <a:ext cx="4805363" cy="3605213"/>
          </a:xfrm>
        </p:spPr>
      </p:sp>
      <p:sp>
        <p:nvSpPr>
          <p:cNvPr id="30722" name="Rectangle 3"/>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257300" y="1200150"/>
            <a:ext cx="4805363" cy="3605213"/>
          </a:xfrm>
        </p:spPr>
      </p:sp>
      <p:sp>
        <p:nvSpPr>
          <p:cNvPr id="43010" name="Rectangle 3"/>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258888" y="1200150"/>
            <a:ext cx="4800600" cy="3602038"/>
          </a:xfrm>
        </p:spPr>
      </p:sp>
      <p:sp>
        <p:nvSpPr>
          <p:cNvPr id="46082" name="Rectangle 3"/>
          <p:cNvSpPr>
            <a:spLocks noGrp="1" noChangeArrowheads="1"/>
          </p:cNvSpPr>
          <p:nvPr>
            <p:ph type="body" idx="1"/>
          </p:nvPr>
        </p:nvSpPr>
        <p:spPr bwMode="auto">
          <a:xfrm>
            <a:off x="731838" y="4562475"/>
            <a:ext cx="5851525" cy="431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139" tIns="44070" rIns="88139" bIns="44070"/>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257300" y="1200150"/>
            <a:ext cx="4805363" cy="3605213"/>
          </a:xfrm>
        </p:spPr>
      </p:sp>
      <p:sp>
        <p:nvSpPr>
          <p:cNvPr id="50178" name="Rectangle 3"/>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1257300" y="1200150"/>
            <a:ext cx="4805363" cy="3605213"/>
          </a:xfrm>
        </p:spPr>
      </p:sp>
      <p:sp>
        <p:nvSpPr>
          <p:cNvPr id="52226" name="Rectangle 3"/>
          <p:cNvSpPr>
            <a:spLocks noGrp="1" noChangeArrowheads="1"/>
          </p:cNvSpPr>
          <p:nvPr>
            <p:ph type="body" idx="1"/>
          </p:nvPr>
        </p:nvSpPr>
        <p:spPr bwMode="auto">
          <a:xfrm>
            <a:off x="976313" y="4560888"/>
            <a:ext cx="5362575" cy="431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6711" tIns="48355" rIns="96711" bIns="48355"/>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260475" y="1200150"/>
            <a:ext cx="4800600" cy="3602038"/>
          </a:xfrm>
        </p:spPr>
      </p:sp>
      <p:sp>
        <p:nvSpPr>
          <p:cNvPr id="54274" name="Rectangle 3"/>
          <p:cNvSpPr>
            <a:spLocks noGrp="1" noChangeArrowheads="1"/>
          </p:cNvSpPr>
          <p:nvPr>
            <p:ph type="body" idx="1"/>
          </p:nvPr>
        </p:nvSpPr>
        <p:spPr bwMode="auto">
          <a:xfrm>
            <a:off x="731838" y="4562475"/>
            <a:ext cx="5851525" cy="431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139" tIns="44070" rIns="88139" bIns="44070"/>
          <a:lstStyle/>
          <a:p>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5760" cy="535"/>
            </a:xfrm>
            <a:prstGeom prst="rect">
              <a:avLst/>
            </a:pr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hidden">
            <a:xfrm>
              <a:off x="0" y="3147"/>
              <a:ext cx="5760" cy="1173"/>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7" name="AutoShape 10"/>
          <p:cNvSpPr>
            <a:spLocks noChangeArrowheads="1"/>
          </p:cNvSpPr>
          <p:nvPr/>
        </p:nvSpPr>
        <p:spPr bwMode="auto">
          <a:xfrm flipH="1">
            <a:off x="381000" y="2949575"/>
            <a:ext cx="8763000" cy="430213"/>
          </a:xfrm>
          <a:prstGeom prst="homePlate">
            <a:avLst>
              <a:gd name="adj" fmla="val 0"/>
            </a:avLst>
          </a:prstGeom>
          <a:gradFill rotWithShape="0">
            <a:gsLst>
              <a:gs pos="0">
                <a:schemeClr val="bg2"/>
              </a:gs>
              <a:gs pos="50000">
                <a:schemeClr val="folHlink"/>
              </a:gs>
              <a:gs pos="100000">
                <a:schemeClr val="bg2"/>
              </a:gs>
            </a:gsLst>
            <a:lin ang="5400000" scaled="1"/>
          </a:gradFill>
          <a:ln w="9525">
            <a:noFill/>
            <a:miter lim="800000"/>
            <a:headEnd/>
            <a:tailEnd/>
          </a:ln>
          <a:effectLst/>
        </p:spPr>
        <p:txBody>
          <a:bodyPr wrap="none" anchor="ctr"/>
          <a:lstStyle/>
          <a:p>
            <a:pPr>
              <a:defRPr/>
            </a:pPr>
            <a:endParaRPr lang="en-US">
              <a:latin typeface="Tekton" pitchFamily="2" charset="0"/>
              <a:ea typeface="+mn-ea"/>
              <a:cs typeface="+mn-cs"/>
            </a:endParaRPr>
          </a:p>
        </p:txBody>
      </p:sp>
      <p:sp>
        <p:nvSpPr>
          <p:cNvPr id="708613" name="Rectangle 5"/>
          <p:cNvSpPr>
            <a:spLocks noGrp="1" noChangeArrowheads="1"/>
          </p:cNvSpPr>
          <p:nvPr>
            <p:ph type="ctrTitle"/>
          </p:nvPr>
        </p:nvSpPr>
        <p:spPr>
          <a:xfrm>
            <a:off x="304800" y="946150"/>
            <a:ext cx="8534400" cy="1778000"/>
          </a:xfrm>
          <a:noFill/>
        </p:spPr>
        <p:txBody>
          <a:bodyPr lIns="91432" rIns="91432" anchor="b"/>
          <a:lstStyle>
            <a:lvl1pPr>
              <a:defRPr>
                <a:solidFill>
                  <a:schemeClr val="tx1"/>
                </a:solidFill>
                <a:effectLst>
                  <a:outerShdw blurRad="38100" dist="38100" dir="2700000" algn="tl">
                    <a:srgbClr val="C0C0C0"/>
                  </a:outerShdw>
                </a:effectLst>
              </a:defRPr>
            </a:lvl1pPr>
          </a:lstStyle>
          <a:p>
            <a:r>
              <a:rPr lang="en-US" altLang="en-US" smtClean="0"/>
              <a:t>Click to edit Master title style</a:t>
            </a:r>
            <a:endParaRPr lang="en-US" altLang="en-US"/>
          </a:p>
        </p:txBody>
      </p:sp>
      <p:sp>
        <p:nvSpPr>
          <p:cNvPr id="708614" name="Rectangle 6"/>
          <p:cNvSpPr>
            <a:spLocks noGrp="1" noChangeArrowheads="1"/>
          </p:cNvSpPr>
          <p:nvPr>
            <p:ph type="subTitle" idx="1"/>
          </p:nvPr>
        </p:nvSpPr>
        <p:spPr>
          <a:xfrm>
            <a:off x="381000" y="3524250"/>
            <a:ext cx="8458200" cy="2587625"/>
          </a:xfrm>
        </p:spPr>
        <p:txBody>
          <a:bodyPr lIns="91432" tIns="45716" rIns="91432" bIns="45716"/>
          <a:lstStyle>
            <a:lvl1pPr marL="0" indent="0" algn="ctr">
              <a:buFont typeface="Wingdings 2" pitchFamily="18" charset="2"/>
              <a:buNone/>
              <a:defRPr/>
            </a:lvl1pPr>
          </a:lstStyle>
          <a:p>
            <a:r>
              <a:rPr lang="en-US" altLang="en-US" smtClean="0"/>
              <a:t>Click to edit Master subtitle style</a:t>
            </a:r>
            <a:endParaRPr lang="en-US" altLang="en-US"/>
          </a:p>
        </p:txBody>
      </p:sp>
      <p:sp>
        <p:nvSpPr>
          <p:cNvPr id="8" name="Date Placeholder 7"/>
          <p:cNvSpPr>
            <a:spLocks noGrp="1" noChangeArrowheads="1"/>
          </p:cNvSpPr>
          <p:nvPr>
            <p:ph type="dt" sz="half" idx="10"/>
          </p:nvPr>
        </p:nvSpPr>
        <p:spPr bwMode="auto">
          <a:xfrm>
            <a:off x="1295400" y="6248400"/>
            <a:ext cx="1905000" cy="457200"/>
          </a:xfrm>
          <a:prstGeom prst="rect">
            <a:avLst/>
          </a:prstGeom>
          <a:ln>
            <a:miter lim="800000"/>
            <a:headEnd/>
            <a:tailEnd/>
          </a:ln>
        </p:spPr>
        <p:txBody>
          <a:bodyPr vert="horz" wrap="square" lIns="91432" tIns="45716" rIns="91432" bIns="45716" numCol="1" anchor="t" anchorCtr="0" compatLnSpc="1">
            <a:prstTxWarp prst="textNoShape">
              <a:avLst/>
            </a:prstTxWarp>
          </a:bodyPr>
          <a:lstStyle>
            <a:lvl1pPr>
              <a:spcBef>
                <a:spcPct val="50000"/>
              </a:spcBef>
              <a:defRPr sz="1400">
                <a:solidFill>
                  <a:srgbClr val="FFFFFF"/>
                </a:solidFill>
                <a:latin typeface="Arial Narrow" pitchFamily="34" charset="0"/>
                <a:ea typeface="+mn-ea"/>
                <a:cs typeface="+mn-cs"/>
              </a:defRPr>
            </a:lvl1pPr>
          </a:lstStyle>
          <a:p>
            <a:pPr>
              <a:defRPr/>
            </a:pPr>
            <a:endParaRPr lang="en-US" altLang="en-US"/>
          </a:p>
        </p:txBody>
      </p:sp>
      <p:sp>
        <p:nvSpPr>
          <p:cNvPr id="9" name="Footer Placeholder 8"/>
          <p:cNvSpPr>
            <a:spLocks noGrp="1" noChangeArrowheads="1"/>
          </p:cNvSpPr>
          <p:nvPr>
            <p:ph type="ftr" sz="quarter" idx="11"/>
          </p:nvPr>
        </p:nvSpPr>
        <p:spPr bwMode="auto">
          <a:xfrm>
            <a:off x="3733800" y="6248400"/>
            <a:ext cx="2895600" cy="457200"/>
          </a:xfrm>
          <a:prstGeom prst="rect">
            <a:avLst/>
          </a:prstGeom>
          <a:ln>
            <a:miter lim="800000"/>
            <a:headEnd/>
            <a:tailEnd/>
          </a:ln>
        </p:spPr>
        <p:txBody>
          <a:bodyPr vert="horz" wrap="square" lIns="91432" tIns="45716" rIns="91432" bIns="45716" numCol="1" anchor="t" anchorCtr="0" compatLnSpc="1">
            <a:prstTxWarp prst="textNoShape">
              <a:avLst/>
            </a:prstTxWarp>
          </a:bodyPr>
          <a:lstStyle>
            <a:lvl1pPr algn="ctr">
              <a:spcBef>
                <a:spcPct val="50000"/>
              </a:spcBef>
              <a:defRPr sz="1400">
                <a:solidFill>
                  <a:srgbClr val="FFFFFF"/>
                </a:solidFill>
                <a:latin typeface="Arial Narrow" pitchFamily="34" charset="0"/>
                <a:ea typeface="+mn-ea"/>
                <a:cs typeface="+mn-cs"/>
              </a:defRPr>
            </a:lvl1pPr>
          </a:lstStyle>
          <a:p>
            <a:pPr>
              <a:defRPr/>
            </a:pPr>
            <a:endParaRPr lang="en-US" altLang="en-US"/>
          </a:p>
        </p:txBody>
      </p:sp>
      <p:sp>
        <p:nvSpPr>
          <p:cNvPr id="10" name="Rectangle 9"/>
          <p:cNvSpPr>
            <a:spLocks noGrp="1" noChangeArrowheads="1"/>
          </p:cNvSpPr>
          <p:nvPr>
            <p:ph type="sldNum" sz="quarter" idx="12"/>
          </p:nvPr>
        </p:nvSpPr>
        <p:spPr>
          <a:xfrm>
            <a:off x="0" y="6400800"/>
            <a:ext cx="457200" cy="381000"/>
          </a:xfrm>
        </p:spPr>
        <p:txBody>
          <a:bodyPr/>
          <a:lstStyle>
            <a:lvl1pPr>
              <a:defRPr>
                <a:solidFill>
                  <a:srgbClr val="FFFFFF"/>
                </a:solidFill>
              </a:defRPr>
            </a:lvl1pPr>
          </a:lstStyle>
          <a:p>
            <a:pPr>
              <a:defRPr/>
            </a:pPr>
            <a:fld id="{AF8B5060-9BAB-8147-850C-6C303C4B514C}" type="slidenum">
              <a:rPr lang="en-US"/>
              <a:pPr>
                <a:defRPr/>
              </a:pPr>
              <a:t>‹#›</a:t>
            </a:fld>
            <a:endParaRPr lang="en-US"/>
          </a:p>
        </p:txBody>
      </p:sp>
    </p:spTree>
    <p:extLst>
      <p:ext uri="{BB962C8B-B14F-4D97-AF65-F5344CB8AC3E}">
        <p14:creationId xmlns:p14="http://schemas.microsoft.com/office/powerpoint/2010/main" val="3948751427"/>
      </p:ext>
    </p:extLst>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032823C-F8D7-EE44-B670-3757A5F91530}" type="slidenum">
              <a:rPr lang="en-US"/>
              <a:pPr>
                <a:defRPr/>
              </a:pPr>
              <a:t>‹#›</a:t>
            </a:fld>
            <a:endParaRPr lang="en-US"/>
          </a:p>
        </p:txBody>
      </p:sp>
    </p:spTree>
    <p:extLst>
      <p:ext uri="{BB962C8B-B14F-4D97-AF65-F5344CB8AC3E}">
        <p14:creationId xmlns:p14="http://schemas.microsoft.com/office/powerpoint/2010/main" val="895389524"/>
      </p:ext>
    </p:extLst>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B2384B2E-D367-1D42-9439-819B87D209D8}" type="slidenum">
              <a:rPr lang="en-US"/>
              <a:pPr>
                <a:defRPr/>
              </a:pPr>
              <a:t>‹#›</a:t>
            </a:fld>
            <a:endParaRPr lang="en-US"/>
          </a:p>
        </p:txBody>
      </p:sp>
    </p:spTree>
    <p:extLst>
      <p:ext uri="{BB962C8B-B14F-4D97-AF65-F5344CB8AC3E}">
        <p14:creationId xmlns:p14="http://schemas.microsoft.com/office/powerpoint/2010/main" val="3804626780"/>
      </p:ext>
    </p:extLst>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16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708025"/>
            <a:ext cx="4495800" cy="614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08025"/>
            <a:ext cx="4495800" cy="614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AEEFAB83-472B-B542-9C24-9ED79857D2B5}" type="slidenum">
              <a:rPr lang="en-US"/>
              <a:pPr>
                <a:defRPr/>
              </a:pPr>
              <a:t>‹#›</a:t>
            </a:fld>
            <a:endParaRPr lang="en-US"/>
          </a:p>
        </p:txBody>
      </p:sp>
    </p:spTree>
    <p:extLst>
      <p:ext uri="{BB962C8B-B14F-4D97-AF65-F5344CB8AC3E}">
        <p14:creationId xmlns:p14="http://schemas.microsoft.com/office/powerpoint/2010/main" val="3672563871"/>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304800"/>
            <a:ext cx="9144000" cy="533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143000"/>
            <a:ext cx="38481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143000"/>
            <a:ext cx="38481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771900"/>
            <a:ext cx="38481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10100" y="3771900"/>
            <a:ext cx="38481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0208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4213" y="146050"/>
            <a:ext cx="8259762"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4213" y="1125538"/>
            <a:ext cx="4059237" cy="511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95850" y="1125538"/>
            <a:ext cx="4059238" cy="511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1692275" y="6381750"/>
            <a:ext cx="7272338" cy="358775"/>
          </a:xfrm>
          <a:prstGeom prst="rect">
            <a:avLst/>
          </a:prstGeom>
        </p:spPr>
        <p:txBody>
          <a:bodyPr/>
          <a:lstStyle>
            <a:lvl1pPr>
              <a:defRPr/>
            </a:lvl1pPr>
          </a:lstStyle>
          <a:p>
            <a:pPr>
              <a:defRPr/>
            </a:pPr>
            <a:endParaRPr lang="en-AU"/>
          </a:p>
        </p:txBody>
      </p:sp>
    </p:spTree>
    <p:extLst>
      <p:ext uri="{BB962C8B-B14F-4D97-AF65-F5344CB8AC3E}">
        <p14:creationId xmlns:p14="http://schemas.microsoft.com/office/powerpoint/2010/main" val="642574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4213" y="146050"/>
            <a:ext cx="8259762"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4213" y="1125538"/>
            <a:ext cx="8270875" cy="2479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4213" y="3757613"/>
            <a:ext cx="8270875" cy="2479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1692275" y="6381750"/>
            <a:ext cx="7272338" cy="358775"/>
          </a:xfrm>
          <a:prstGeom prst="rect">
            <a:avLst/>
          </a:prstGeom>
        </p:spPr>
        <p:txBody>
          <a:bodyPr/>
          <a:lstStyle>
            <a:lvl1pPr>
              <a:defRPr/>
            </a:lvl1pPr>
          </a:lstStyle>
          <a:p>
            <a:pPr>
              <a:defRPr/>
            </a:pPr>
            <a:endParaRPr lang="en-AU"/>
          </a:p>
        </p:txBody>
      </p:sp>
    </p:spTree>
    <p:extLst>
      <p:ext uri="{BB962C8B-B14F-4D97-AF65-F5344CB8AC3E}">
        <p14:creationId xmlns:p14="http://schemas.microsoft.com/office/powerpoint/2010/main" val="788213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B4F23F4D-8533-2441-BBB4-63921714E1CB}" type="slidenum">
              <a:rPr lang="en-US"/>
              <a:pPr>
                <a:defRPr/>
              </a:pPr>
              <a:t>‹#›</a:t>
            </a:fld>
            <a:endParaRPr lang="en-US"/>
          </a:p>
        </p:txBody>
      </p:sp>
    </p:spTree>
    <p:extLst>
      <p:ext uri="{BB962C8B-B14F-4D97-AF65-F5344CB8AC3E}">
        <p14:creationId xmlns:p14="http://schemas.microsoft.com/office/powerpoint/2010/main" val="4118053933"/>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028CC90C-5CA1-A845-9BB1-1F134012CA24}" type="slidenum">
              <a:rPr lang="en-US"/>
              <a:pPr>
                <a:defRPr/>
              </a:pPr>
              <a:t>‹#›</a:t>
            </a:fld>
            <a:endParaRPr lang="en-US"/>
          </a:p>
        </p:txBody>
      </p:sp>
    </p:spTree>
    <p:extLst>
      <p:ext uri="{BB962C8B-B14F-4D97-AF65-F5344CB8AC3E}">
        <p14:creationId xmlns:p14="http://schemas.microsoft.com/office/powerpoint/2010/main" val="1510421695"/>
      </p:ext>
    </p:extLst>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708025"/>
            <a:ext cx="4495800" cy="6149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08025"/>
            <a:ext cx="4495800" cy="6149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44FCEAC3-6EF7-3546-A157-C652DC370DA0}" type="slidenum">
              <a:rPr lang="en-US"/>
              <a:pPr>
                <a:defRPr/>
              </a:pPr>
              <a:t>‹#›</a:t>
            </a:fld>
            <a:endParaRPr lang="en-US"/>
          </a:p>
        </p:txBody>
      </p:sp>
    </p:spTree>
    <p:extLst>
      <p:ext uri="{BB962C8B-B14F-4D97-AF65-F5344CB8AC3E}">
        <p14:creationId xmlns:p14="http://schemas.microsoft.com/office/powerpoint/2010/main" val="1102444635"/>
      </p:ext>
    </p:extLst>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AC6D043D-6542-784A-A535-BA67D95C39E9}" type="slidenum">
              <a:rPr lang="en-US"/>
              <a:pPr>
                <a:defRPr/>
              </a:pPr>
              <a:t>‹#›</a:t>
            </a:fld>
            <a:endParaRPr lang="en-US"/>
          </a:p>
        </p:txBody>
      </p:sp>
    </p:spTree>
    <p:extLst>
      <p:ext uri="{BB962C8B-B14F-4D97-AF65-F5344CB8AC3E}">
        <p14:creationId xmlns:p14="http://schemas.microsoft.com/office/powerpoint/2010/main" val="4046822428"/>
      </p:ext>
    </p:extLst>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970656EF-6F42-2C49-9937-B5B1D39842E9}" type="slidenum">
              <a:rPr lang="en-US"/>
              <a:pPr>
                <a:defRPr/>
              </a:pPr>
              <a:t>‹#›</a:t>
            </a:fld>
            <a:endParaRPr lang="en-US"/>
          </a:p>
        </p:txBody>
      </p:sp>
    </p:spTree>
    <p:extLst>
      <p:ext uri="{BB962C8B-B14F-4D97-AF65-F5344CB8AC3E}">
        <p14:creationId xmlns:p14="http://schemas.microsoft.com/office/powerpoint/2010/main" val="4220573085"/>
      </p:ext>
    </p:extLst>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688E5ADF-31B0-FE49-B7E3-8207BE326EC1}" type="slidenum">
              <a:rPr lang="en-US"/>
              <a:pPr>
                <a:defRPr/>
              </a:pPr>
              <a:t>‹#›</a:t>
            </a:fld>
            <a:endParaRPr lang="en-US"/>
          </a:p>
        </p:txBody>
      </p:sp>
    </p:spTree>
    <p:extLst>
      <p:ext uri="{BB962C8B-B14F-4D97-AF65-F5344CB8AC3E}">
        <p14:creationId xmlns:p14="http://schemas.microsoft.com/office/powerpoint/2010/main" val="1760472142"/>
      </p:ext>
    </p:extLst>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D83A48F3-DA33-CA4A-953C-B9EF895564E7}" type="slidenum">
              <a:rPr lang="en-US"/>
              <a:pPr>
                <a:defRPr/>
              </a:pPr>
              <a:t>‹#›</a:t>
            </a:fld>
            <a:endParaRPr lang="en-US"/>
          </a:p>
        </p:txBody>
      </p:sp>
    </p:spTree>
    <p:extLst>
      <p:ext uri="{BB962C8B-B14F-4D97-AF65-F5344CB8AC3E}">
        <p14:creationId xmlns:p14="http://schemas.microsoft.com/office/powerpoint/2010/main" val="85422320"/>
      </p:ext>
    </p:extLst>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D6527F4D-86CD-9747-A082-E75272417B26}" type="slidenum">
              <a:rPr lang="en-US"/>
              <a:pPr>
                <a:defRPr/>
              </a:pPr>
              <a:t>‹#›</a:t>
            </a:fld>
            <a:endParaRPr lang="en-US"/>
          </a:p>
        </p:txBody>
      </p:sp>
    </p:spTree>
    <p:extLst>
      <p:ext uri="{BB962C8B-B14F-4D97-AF65-F5344CB8AC3E}">
        <p14:creationId xmlns:p14="http://schemas.microsoft.com/office/powerpoint/2010/main" val="3053945046"/>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707586" name="Rectangle 2"/>
          <p:cNvSpPr>
            <a:spLocks noGrp="1" noChangeArrowheads="1"/>
          </p:cNvSpPr>
          <p:nvPr>
            <p:ph type="title"/>
          </p:nvPr>
        </p:nvSpPr>
        <p:spPr bwMode="auto">
          <a:xfrm>
            <a:off x="0" y="0"/>
            <a:ext cx="9144000" cy="701675"/>
          </a:xfrm>
          <a:prstGeom prst="rect">
            <a:avLst/>
          </a:prstGeom>
          <a:solidFill>
            <a:schemeClr val="tx1"/>
          </a:solidFill>
          <a:ln w="9525">
            <a:noFill/>
            <a:miter lim="800000"/>
            <a:headEnd/>
            <a:tailEnd/>
          </a:ln>
        </p:spPr>
        <p:txBody>
          <a:bodyPr vert="horz" wrap="square" lIns="182863" tIns="45716" rIns="182863" bIns="45716" numCol="1" anchor="t" anchorCtr="0" compatLnSpc="1">
            <a:prstTxWarp prst="textNoShape">
              <a:avLst/>
            </a:prstTxWarp>
            <a:spAutoFit/>
          </a:bodyPr>
          <a:lstStyle/>
          <a:p>
            <a:pPr lvl="0"/>
            <a:r>
              <a:rPr lang="en-US" altLang="en-US" smtClean="0"/>
              <a:t>Click to edit Master title style</a:t>
            </a:r>
          </a:p>
        </p:txBody>
      </p:sp>
      <p:sp>
        <p:nvSpPr>
          <p:cNvPr id="707587" name="Rectangle 3"/>
          <p:cNvSpPr>
            <a:spLocks noGrp="1" noChangeArrowheads="1"/>
          </p:cNvSpPr>
          <p:nvPr>
            <p:ph type="body" idx="1"/>
          </p:nvPr>
        </p:nvSpPr>
        <p:spPr bwMode="auto">
          <a:xfrm>
            <a:off x="0" y="708025"/>
            <a:ext cx="9144000" cy="6149975"/>
          </a:xfrm>
          <a:prstGeom prst="rect">
            <a:avLst/>
          </a:prstGeom>
          <a:noFill/>
          <a:ln w="9525">
            <a:noFill/>
            <a:miter lim="800000"/>
            <a:headEnd/>
            <a:tailEnd/>
          </a:ln>
        </p:spPr>
        <p:txBody>
          <a:bodyPr vert="horz" wrap="square" lIns="182863" tIns="137148" rIns="182863" bIns="13714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07588" name="Rectangle 4"/>
          <p:cNvSpPr>
            <a:spLocks noGrp="1" noChangeArrowheads="1"/>
          </p:cNvSpPr>
          <p:nvPr>
            <p:ph type="sldNum" sz="quarter" idx="4"/>
          </p:nvPr>
        </p:nvSpPr>
        <p:spPr bwMode="auto">
          <a:xfrm>
            <a:off x="8686800" y="6477000"/>
            <a:ext cx="381000" cy="304800"/>
          </a:xfrm>
          <a:prstGeom prst="rect">
            <a:avLst/>
          </a:prstGeom>
          <a:noFill/>
          <a:ln w="9525">
            <a:noFill/>
            <a:miter lim="800000"/>
            <a:headEnd/>
            <a:tailEnd/>
          </a:ln>
        </p:spPr>
        <p:txBody>
          <a:bodyPr vert="horz" wrap="square" lIns="91432" tIns="45716" rIns="91432" bIns="45716" numCol="1" anchor="t" anchorCtr="0" compatLnSpc="1">
            <a:prstTxWarp prst="textNoShape">
              <a:avLst/>
            </a:prstTxWarp>
          </a:bodyPr>
          <a:lstStyle>
            <a:lvl1pPr>
              <a:spcBef>
                <a:spcPct val="50000"/>
              </a:spcBef>
              <a:defRPr sz="1400">
                <a:latin typeface="Arial Narrow" charset="0"/>
              </a:defRPr>
            </a:lvl1pPr>
          </a:lstStyle>
          <a:p>
            <a:pPr>
              <a:defRPr/>
            </a:pPr>
            <a:fld id="{18F1C7B1-2689-8147-A56F-493DA3E3B1C6}" type="slidenum">
              <a:rPr lang="en-US"/>
              <a:pPr>
                <a:defRPr/>
              </a:pPr>
              <a:t>‹#›</a:t>
            </a:fld>
            <a:endParaRPr lang="en-US"/>
          </a:p>
        </p:txBody>
      </p:sp>
      <p:sp>
        <p:nvSpPr>
          <p:cNvPr id="1029" name="Rectangle 5"/>
          <p:cNvSpPr>
            <a:spLocks noChangeArrowheads="1"/>
          </p:cNvSpPr>
          <p:nvPr/>
        </p:nvSpPr>
        <p:spPr bwMode="auto">
          <a:xfrm>
            <a:off x="463550" y="1812925"/>
            <a:ext cx="1905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775"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6" r:id="rId13"/>
    <p:sldLayoutId id="2147483777" r:id="rId14"/>
    <p:sldLayoutId id="2147483778" r:id="rId15"/>
  </p:sldLayoutIdLst>
  <p:transition xmlns:p14="http://schemas.microsoft.com/office/powerpoint/2010/main" spd="med"/>
  <p:hf hdr="0" ftr="0" dt="0"/>
  <p:txStyles>
    <p:titleStyle>
      <a:lvl1pPr algn="l" rtl="0" eaLnBrk="0" fontAlgn="base" hangingPunct="0">
        <a:spcBef>
          <a:spcPct val="0"/>
        </a:spcBef>
        <a:spcAft>
          <a:spcPct val="0"/>
        </a:spcAft>
        <a:defRPr kumimoji="1" sz="40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kumimoji="1" sz="4000">
          <a:solidFill>
            <a:schemeClr val="tx2"/>
          </a:solidFill>
          <a:effectLst>
            <a:outerShdw blurRad="38100" dist="38100" dir="2700000" algn="tl">
              <a:srgbClr val="000000"/>
            </a:outerShdw>
          </a:effectLst>
          <a:latin typeface="Tahoma" pitchFamily="34" charset="0"/>
          <a:ea typeface="ＭＳ Ｐゴシック" charset="-128"/>
          <a:cs typeface="ＭＳ Ｐゴシック" charset="-128"/>
        </a:defRPr>
      </a:lvl2pPr>
      <a:lvl3pPr algn="l" rtl="0" eaLnBrk="0" fontAlgn="base" hangingPunct="0">
        <a:spcBef>
          <a:spcPct val="0"/>
        </a:spcBef>
        <a:spcAft>
          <a:spcPct val="0"/>
        </a:spcAft>
        <a:defRPr kumimoji="1" sz="4000">
          <a:solidFill>
            <a:schemeClr val="tx2"/>
          </a:solidFill>
          <a:effectLst>
            <a:outerShdw blurRad="38100" dist="38100" dir="2700000" algn="tl">
              <a:srgbClr val="000000"/>
            </a:outerShdw>
          </a:effectLst>
          <a:latin typeface="Tahoma" pitchFamily="34" charset="0"/>
          <a:ea typeface="ＭＳ Ｐゴシック" charset="-128"/>
          <a:cs typeface="ＭＳ Ｐゴシック" charset="-128"/>
        </a:defRPr>
      </a:lvl3pPr>
      <a:lvl4pPr algn="l" rtl="0" eaLnBrk="0" fontAlgn="base" hangingPunct="0">
        <a:spcBef>
          <a:spcPct val="0"/>
        </a:spcBef>
        <a:spcAft>
          <a:spcPct val="0"/>
        </a:spcAft>
        <a:defRPr kumimoji="1" sz="4000">
          <a:solidFill>
            <a:schemeClr val="tx2"/>
          </a:solidFill>
          <a:effectLst>
            <a:outerShdw blurRad="38100" dist="38100" dir="2700000" algn="tl">
              <a:srgbClr val="000000"/>
            </a:outerShdw>
          </a:effectLst>
          <a:latin typeface="Tahoma" pitchFamily="34" charset="0"/>
          <a:ea typeface="ＭＳ Ｐゴシック" charset="-128"/>
          <a:cs typeface="ＭＳ Ｐゴシック" charset="-128"/>
        </a:defRPr>
      </a:lvl4pPr>
      <a:lvl5pPr algn="l" rtl="0" eaLnBrk="0" fontAlgn="base" hangingPunct="0">
        <a:spcBef>
          <a:spcPct val="0"/>
        </a:spcBef>
        <a:spcAft>
          <a:spcPct val="0"/>
        </a:spcAft>
        <a:defRPr kumimoji="1" sz="4000">
          <a:solidFill>
            <a:schemeClr val="tx2"/>
          </a:solidFill>
          <a:effectLst>
            <a:outerShdw blurRad="38100" dist="38100" dir="2700000" algn="tl">
              <a:srgbClr val="000000"/>
            </a:outerShdw>
          </a:effectLst>
          <a:latin typeface="Tahoma" pitchFamily="34" charset="0"/>
          <a:ea typeface="ＭＳ Ｐゴシック" charset="-128"/>
          <a:cs typeface="ＭＳ Ｐゴシック" charset="-128"/>
        </a:defRPr>
      </a:lvl5pPr>
      <a:lvl6pPr marL="457200" algn="l" rtl="0" eaLnBrk="1" fontAlgn="base" hangingPunct="1">
        <a:spcBef>
          <a:spcPct val="0"/>
        </a:spcBef>
        <a:spcAft>
          <a:spcPct val="0"/>
        </a:spcAft>
        <a:defRPr kumimoji="1" sz="4000">
          <a:solidFill>
            <a:schemeClr val="tx2"/>
          </a:solidFill>
          <a:effectLst>
            <a:outerShdw blurRad="38100" dist="38100" dir="2700000" algn="tl">
              <a:srgbClr val="000000"/>
            </a:outerShdw>
          </a:effectLst>
          <a:latin typeface="Tahoma" pitchFamily="34" charset="0"/>
        </a:defRPr>
      </a:lvl6pPr>
      <a:lvl7pPr marL="914400" algn="l" rtl="0" eaLnBrk="1" fontAlgn="base" hangingPunct="1">
        <a:spcBef>
          <a:spcPct val="0"/>
        </a:spcBef>
        <a:spcAft>
          <a:spcPct val="0"/>
        </a:spcAft>
        <a:defRPr kumimoji="1" sz="4000">
          <a:solidFill>
            <a:schemeClr val="tx2"/>
          </a:solidFill>
          <a:effectLst>
            <a:outerShdw blurRad="38100" dist="38100" dir="2700000" algn="tl">
              <a:srgbClr val="000000"/>
            </a:outerShdw>
          </a:effectLst>
          <a:latin typeface="Tahoma" pitchFamily="34" charset="0"/>
        </a:defRPr>
      </a:lvl7pPr>
      <a:lvl8pPr marL="1371600" algn="l" rtl="0" eaLnBrk="1" fontAlgn="base" hangingPunct="1">
        <a:spcBef>
          <a:spcPct val="0"/>
        </a:spcBef>
        <a:spcAft>
          <a:spcPct val="0"/>
        </a:spcAft>
        <a:defRPr kumimoji="1" sz="4000">
          <a:solidFill>
            <a:schemeClr val="tx2"/>
          </a:solidFill>
          <a:effectLst>
            <a:outerShdw blurRad="38100" dist="38100" dir="2700000" algn="tl">
              <a:srgbClr val="000000"/>
            </a:outerShdw>
          </a:effectLst>
          <a:latin typeface="Tahoma" pitchFamily="34" charset="0"/>
        </a:defRPr>
      </a:lvl8pPr>
      <a:lvl9pPr marL="1828800" algn="l" rtl="0" eaLnBrk="1" fontAlgn="base" hangingPunct="1">
        <a:spcBef>
          <a:spcPct val="0"/>
        </a:spcBef>
        <a:spcAft>
          <a:spcPct val="0"/>
        </a:spcAft>
        <a:defRPr kumimoji="1" sz="40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accent1"/>
        </a:buClr>
        <a:buSzPct val="85000"/>
        <a:buFont typeface="Wingdings 2" charset="0"/>
        <a:buChar char="ã"/>
        <a:defRPr kumimoji="1" sz="2800">
          <a:solidFill>
            <a:schemeClr val="accent1"/>
          </a:solidFill>
          <a:effectLst>
            <a:outerShdw blurRad="38100" dist="38100" dir="2700000" algn="tl">
              <a:srgbClr val="C0C0C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SzPct val="85000"/>
        <a:buFont typeface="Wingdings" charset="0"/>
        <a:buChar char="l"/>
        <a:defRPr kumimoji="1" sz="2300">
          <a:solidFill>
            <a:schemeClr val="hlink"/>
          </a:solidFill>
          <a:effectLst>
            <a:outerShdw blurRad="38100" dist="38100" dir="2700000" algn="tl">
              <a:srgbClr val="C0C0C0"/>
            </a:outerShdw>
          </a:effectLst>
          <a:latin typeface="+mn-lt"/>
          <a:ea typeface="ＭＳ Ｐゴシック" charset="-128"/>
        </a:defRPr>
      </a:lvl2pPr>
      <a:lvl3pPr marL="1143000" indent="-228600" algn="l" rtl="0" eaLnBrk="0" fontAlgn="base" hangingPunct="0">
        <a:spcBef>
          <a:spcPct val="20000"/>
        </a:spcBef>
        <a:spcAft>
          <a:spcPct val="0"/>
        </a:spcAft>
        <a:buClr>
          <a:schemeClr val="tx1"/>
        </a:buClr>
        <a:buFont typeface="Wingdings" charset="0"/>
        <a:buChar char="Ø"/>
        <a:defRPr kumimoji="1" sz="2000">
          <a:solidFill>
            <a:schemeClr val="tx1"/>
          </a:solidFill>
          <a:effectLst>
            <a:outerShdw blurRad="38100" dist="38100" dir="2700000" algn="tl">
              <a:srgbClr val="C0C0C0"/>
            </a:outerShdw>
          </a:effectLst>
          <a:latin typeface="+mn-lt"/>
          <a:ea typeface="ＭＳ Ｐゴシック" charset="-128"/>
        </a:defRPr>
      </a:lvl3pPr>
      <a:lvl4pPr marL="1600200" indent="-228600" algn="l" rtl="0" eaLnBrk="0" fontAlgn="base" hangingPunct="0">
        <a:spcBef>
          <a:spcPct val="20000"/>
        </a:spcBef>
        <a:spcAft>
          <a:spcPct val="0"/>
        </a:spcAft>
        <a:buChar char="–"/>
        <a:defRPr kumimoji="1">
          <a:solidFill>
            <a:schemeClr val="tx1"/>
          </a:solidFill>
          <a:effectLst>
            <a:outerShdw blurRad="38100" dist="38100" dir="2700000" algn="tl">
              <a:srgbClr val="C0C0C0"/>
            </a:outerShdw>
          </a:effectLst>
          <a:latin typeface="+mn-lt"/>
          <a:ea typeface="ＭＳ Ｐゴシック" charset="-128"/>
        </a:defRPr>
      </a:lvl4pPr>
      <a:lvl5pPr marL="2057400" indent="-228600" algn="l" rtl="0" eaLnBrk="0" fontAlgn="base" hangingPunct="0">
        <a:spcBef>
          <a:spcPct val="20000"/>
        </a:spcBef>
        <a:spcAft>
          <a:spcPct val="0"/>
        </a:spcAft>
        <a:buChar char="»"/>
        <a:defRPr kumimoji="1">
          <a:solidFill>
            <a:schemeClr val="tx1"/>
          </a:solidFill>
          <a:effectLst>
            <a:outerShdw blurRad="38100" dist="38100" dir="2700000" algn="tl">
              <a:srgbClr val="C0C0C0"/>
            </a:outerShdw>
          </a:effectLst>
          <a:latin typeface="+mn-lt"/>
          <a:ea typeface="ＭＳ Ｐゴシック" charset="-128"/>
        </a:defRPr>
      </a:lvl5pPr>
      <a:lvl6pPr marL="2514600" indent="-228600" algn="l" rtl="0" eaLnBrk="1" fontAlgn="base" hangingPunct="1">
        <a:spcBef>
          <a:spcPct val="20000"/>
        </a:spcBef>
        <a:spcAft>
          <a:spcPct val="0"/>
        </a:spcAft>
        <a:buChar char="»"/>
        <a:defRPr kumimoji="1">
          <a:solidFill>
            <a:schemeClr val="tx1"/>
          </a:solidFill>
          <a:effectLst>
            <a:outerShdw blurRad="38100" dist="38100" dir="2700000" algn="tl">
              <a:srgbClr val="C0C0C0"/>
            </a:outerShdw>
          </a:effectLst>
          <a:latin typeface="+mn-lt"/>
        </a:defRPr>
      </a:lvl6pPr>
      <a:lvl7pPr marL="2971800" indent="-228600" algn="l" rtl="0" eaLnBrk="1" fontAlgn="base" hangingPunct="1">
        <a:spcBef>
          <a:spcPct val="20000"/>
        </a:spcBef>
        <a:spcAft>
          <a:spcPct val="0"/>
        </a:spcAft>
        <a:buChar char="»"/>
        <a:defRPr kumimoji="1">
          <a:solidFill>
            <a:schemeClr val="tx1"/>
          </a:solidFill>
          <a:effectLst>
            <a:outerShdw blurRad="38100" dist="38100" dir="2700000" algn="tl">
              <a:srgbClr val="C0C0C0"/>
            </a:outerShdw>
          </a:effectLst>
          <a:latin typeface="+mn-lt"/>
        </a:defRPr>
      </a:lvl7pPr>
      <a:lvl8pPr marL="3429000" indent="-228600" algn="l" rtl="0" eaLnBrk="1" fontAlgn="base" hangingPunct="1">
        <a:spcBef>
          <a:spcPct val="20000"/>
        </a:spcBef>
        <a:spcAft>
          <a:spcPct val="0"/>
        </a:spcAft>
        <a:buChar char="»"/>
        <a:defRPr kumimoji="1">
          <a:solidFill>
            <a:schemeClr val="tx1"/>
          </a:solidFill>
          <a:effectLst>
            <a:outerShdw blurRad="38100" dist="38100" dir="2700000" algn="tl">
              <a:srgbClr val="C0C0C0"/>
            </a:outerShdw>
          </a:effectLst>
          <a:latin typeface="+mn-lt"/>
        </a:defRPr>
      </a:lvl8pPr>
      <a:lvl9pPr marL="3886200" indent="-228600" algn="l" rtl="0" eaLnBrk="1" fontAlgn="base" hangingPunct="1">
        <a:spcBef>
          <a:spcPct val="20000"/>
        </a:spcBef>
        <a:spcAft>
          <a:spcPct val="0"/>
        </a:spcAft>
        <a:buChar char="»"/>
        <a:defRPr kumimoji="1">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omp411spring16.web.unc.edu" TargetMode="External"/><Relationship Id="rId3" Type="http://schemas.openxmlformats.org/officeDocument/2006/relationships/hyperlink" Target="http://www.cs.unc.edu/~montek/"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wmf"/></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jpeg"/><Relationship Id="rId9" Type="http://schemas.openxmlformats.org/officeDocument/2006/relationships/image" Target="../media/image18.jpeg"/><Relationship Id="rId10"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4.xml"/><Relationship Id="rId2" Type="http://schemas.openxmlformats.org/officeDocument/2006/relationships/image" Target="../media/image2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hyperlink" Target="http://www.hotchips.org/" TargetMode="External"/><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0" y="292100"/>
            <a:ext cx="8534400" cy="2432050"/>
          </a:xfrm>
        </p:spPr>
        <p:txBody>
          <a:bodyPr/>
          <a:lstStyle/>
          <a:p>
            <a:pPr algn="ctr" eaLnBrk="1" hangingPunct="1">
              <a:defRPr/>
            </a:pPr>
            <a:r>
              <a:rPr lang="en-US" sz="2800">
                <a:effectLst>
                  <a:outerShdw blurRad="38100" dist="38100" dir="2700000" algn="tl">
                    <a:srgbClr val="DDDDDD"/>
                  </a:outerShdw>
                </a:effectLst>
                <a:latin typeface="Tahoma" charset="0"/>
                <a:ea typeface="ＭＳ Ｐゴシック" charset="0"/>
                <a:cs typeface="ＭＳ Ｐゴシック" charset="0"/>
              </a:rPr>
              <a:t>Welcome to Comp 411!</a:t>
            </a:r>
            <a:r>
              <a:rPr lang="en-US">
                <a:effectLst>
                  <a:outerShdw blurRad="38100" dist="38100" dir="2700000" algn="tl">
                    <a:srgbClr val="DDDDDD"/>
                  </a:outerShdw>
                </a:effectLst>
                <a:latin typeface="Tahoma" charset="0"/>
                <a:ea typeface="ＭＳ Ｐゴシック" charset="0"/>
                <a:cs typeface="ＭＳ Ｐゴシック" charset="0"/>
              </a:rPr>
              <a:t/>
            </a:r>
            <a:br>
              <a:rPr lang="en-US">
                <a:effectLst>
                  <a:outerShdw blurRad="38100" dist="38100" dir="2700000" algn="tl">
                    <a:srgbClr val="DDDDDD"/>
                  </a:outerShdw>
                </a:effectLst>
                <a:latin typeface="Tahoma" charset="0"/>
                <a:ea typeface="ＭＳ Ｐゴシック" charset="0"/>
                <a:cs typeface="ＭＳ Ｐゴシック" charset="0"/>
              </a:rPr>
            </a:br>
            <a:r>
              <a:rPr lang="en-US">
                <a:effectLst>
                  <a:outerShdw blurRad="38100" dist="38100" dir="2700000" algn="tl">
                    <a:srgbClr val="DDDDDD"/>
                  </a:outerShdw>
                </a:effectLst>
                <a:latin typeface="Tahoma" charset="0"/>
                <a:ea typeface="ＭＳ Ｐゴシック" charset="0"/>
                <a:cs typeface="ＭＳ Ｐゴシック" charset="0"/>
              </a:rPr>
              <a:t/>
            </a:r>
            <a:br>
              <a:rPr lang="en-US">
                <a:effectLst>
                  <a:outerShdw blurRad="38100" dist="38100" dir="2700000" algn="tl">
                    <a:srgbClr val="DDDDDD"/>
                  </a:outerShdw>
                </a:effectLst>
                <a:latin typeface="Tahoma" charset="0"/>
                <a:ea typeface="ＭＳ Ｐゴシック" charset="0"/>
                <a:cs typeface="ＭＳ Ｐゴシック" charset="0"/>
              </a:rPr>
            </a:br>
            <a:r>
              <a:rPr lang="en-US" sz="3600" b="1">
                <a:effectLst>
                  <a:outerShdw blurRad="38100" dist="38100" dir="2700000" algn="tl">
                    <a:srgbClr val="DDDDDD"/>
                  </a:outerShdw>
                </a:effectLst>
                <a:latin typeface="Tahoma" charset="0"/>
                <a:ea typeface="ＭＳ Ｐゴシック" charset="0"/>
                <a:cs typeface="ＭＳ Ｐゴシック" charset="0"/>
              </a:rPr>
              <a:t>Computer Organization and Design</a:t>
            </a:r>
            <a:br>
              <a:rPr lang="en-US" sz="3600" b="1">
                <a:effectLst>
                  <a:outerShdw blurRad="38100" dist="38100" dir="2700000" algn="tl">
                    <a:srgbClr val="DDDDDD"/>
                  </a:outerShdw>
                </a:effectLst>
                <a:latin typeface="Tahoma" charset="0"/>
                <a:ea typeface="ＭＳ Ｐゴシック" charset="0"/>
                <a:cs typeface="ＭＳ Ｐゴシック" charset="0"/>
              </a:rPr>
            </a:br>
            <a:endParaRPr lang="en-US" sz="3600" b="1">
              <a:effectLst>
                <a:outerShdw blurRad="38100" dist="38100" dir="2700000" algn="tl">
                  <a:srgbClr val="DDDDDD"/>
                </a:outerShdw>
              </a:effectLst>
              <a:latin typeface="Tahoma" charset="0"/>
              <a:ea typeface="ＭＳ Ｐゴシック" charset="0"/>
              <a:cs typeface="ＭＳ Ｐゴシック" charset="0"/>
            </a:endParaRPr>
          </a:p>
        </p:txBody>
      </p:sp>
      <p:sp>
        <p:nvSpPr>
          <p:cNvPr id="20" name="Subtitle 19"/>
          <p:cNvSpPr>
            <a:spLocks noGrp="1"/>
          </p:cNvSpPr>
          <p:nvPr>
            <p:ph type="subTitle" idx="1"/>
          </p:nvPr>
        </p:nvSpPr>
        <p:spPr/>
        <p:txBody>
          <a:bodyPr/>
          <a:lstStyle/>
          <a:p>
            <a:pPr eaLnBrk="1" hangingPunct="1">
              <a:buFont typeface="Wingdings 2" charset="0"/>
              <a:buNone/>
              <a:defRPr/>
            </a:pPr>
            <a:r>
              <a:rPr lang="en-US" sz="3200" dirty="0">
                <a:effectLst>
                  <a:outerShdw blurRad="38100" dist="38100" dir="2700000" algn="tl">
                    <a:srgbClr val="DDDDDD"/>
                  </a:outerShdw>
                </a:effectLst>
                <a:latin typeface="Tahoma" charset="0"/>
                <a:ea typeface="ＭＳ Ｐゴシック" charset="0"/>
                <a:cs typeface="ＭＳ Ｐゴシック" charset="0"/>
              </a:rPr>
              <a:t>Montek Singh</a:t>
            </a:r>
          </a:p>
          <a:p>
            <a:pPr eaLnBrk="1" hangingPunct="1">
              <a:lnSpc>
                <a:spcPct val="120000"/>
              </a:lnSpc>
              <a:buFont typeface="Wingdings 2" charset="0"/>
              <a:buNone/>
              <a:defRPr/>
            </a:pPr>
            <a:r>
              <a:rPr lang="en-US" dirty="0" smtClean="0">
                <a:solidFill>
                  <a:schemeClr val="tx1"/>
                </a:solidFill>
                <a:effectLst>
                  <a:outerShdw blurRad="38100" dist="38100" dir="2700000" algn="tl">
                    <a:srgbClr val="DDDDDD"/>
                  </a:outerShdw>
                </a:effectLst>
                <a:latin typeface="Tahoma" charset="0"/>
                <a:ea typeface="ＭＳ Ｐゴシック" charset="0"/>
                <a:cs typeface="ＭＳ Ｐゴシック" charset="0"/>
              </a:rPr>
              <a:t>Aug 23, 2017</a:t>
            </a:r>
            <a:endParaRPr lang="en-US" dirty="0">
              <a:solidFill>
                <a:schemeClr val="tx1"/>
              </a:solidFill>
              <a:effectLst>
                <a:outerShdw blurRad="38100" dist="38100" dir="2700000" algn="tl">
                  <a:srgbClr val="DDDDDD"/>
                </a:outerShdw>
              </a:effectLst>
              <a:latin typeface="Tahoma" charset="0"/>
              <a:ea typeface="ＭＳ Ｐゴシック" charset="0"/>
              <a:cs typeface="ＭＳ Ｐゴシック" charset="0"/>
            </a:endParaRPr>
          </a:p>
          <a:p>
            <a:pPr eaLnBrk="1" hangingPunct="1">
              <a:lnSpc>
                <a:spcPct val="120000"/>
              </a:lnSpc>
              <a:buFont typeface="Wingdings 2" charset="0"/>
              <a:buNone/>
              <a:defRPr/>
            </a:pPr>
            <a:endParaRPr lang="en-US" dirty="0">
              <a:solidFill>
                <a:schemeClr val="tx1"/>
              </a:solidFill>
              <a:effectLst>
                <a:outerShdw blurRad="38100" dist="38100" dir="2700000" algn="tl">
                  <a:srgbClr val="DDDDDD"/>
                </a:outerShdw>
              </a:effectLst>
              <a:latin typeface="Tahoma" charset="0"/>
              <a:ea typeface="ＭＳ Ｐゴシック" charset="0"/>
              <a:cs typeface="ＭＳ Ｐゴシック" charset="0"/>
            </a:endParaRPr>
          </a:p>
          <a:p>
            <a:pPr eaLnBrk="1" hangingPunct="1">
              <a:lnSpc>
                <a:spcPct val="120000"/>
              </a:lnSpc>
              <a:buFont typeface="Wingdings 2" charset="0"/>
              <a:buNone/>
              <a:defRPr/>
            </a:pPr>
            <a:r>
              <a:rPr lang="en-US" dirty="0">
                <a:solidFill>
                  <a:schemeClr val="tx1"/>
                </a:solidFill>
                <a:effectLst>
                  <a:outerShdw blurRad="38100" dist="38100" dir="2700000" algn="tl">
                    <a:srgbClr val="DDDDDD"/>
                  </a:outerShdw>
                </a:effectLst>
                <a:latin typeface="Tahoma" charset="0"/>
                <a:ea typeface="ＭＳ Ｐゴシック" charset="0"/>
                <a:cs typeface="ＭＳ Ｐゴシック" charset="0"/>
              </a:rPr>
              <a:t>Lecture 1</a:t>
            </a:r>
          </a:p>
        </p:txBody>
      </p:sp>
      <p:sp>
        <p:nvSpPr>
          <p:cNvPr id="2" name="Slide Number Placeholder 1"/>
          <p:cNvSpPr>
            <a:spLocks noGrp="1"/>
          </p:cNvSpPr>
          <p:nvPr>
            <p:ph type="sldNum" sz="quarter" idx="12"/>
          </p:nvPr>
        </p:nvSpPr>
        <p:spPr/>
        <p:txBody>
          <a:bodyPr/>
          <a:lstStyle/>
          <a:p>
            <a:pPr>
              <a:defRPr/>
            </a:pPr>
            <a:fld id="{AF8B5060-9BAB-8147-850C-6C303C4B514C}" type="slidenum">
              <a:rPr lang="en-US" smtClean="0"/>
              <a:pPr>
                <a:defRPr/>
              </a:pPr>
              <a:t>1</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Discussion Board</a:t>
            </a:r>
            <a:endParaRPr lang="en-US" dirty="0"/>
          </a:p>
        </p:txBody>
      </p:sp>
      <p:sp>
        <p:nvSpPr>
          <p:cNvPr id="5" name="Content Placeholder 4"/>
          <p:cNvSpPr>
            <a:spLocks noGrp="1"/>
          </p:cNvSpPr>
          <p:nvPr>
            <p:ph idx="1"/>
          </p:nvPr>
        </p:nvSpPr>
        <p:spPr/>
        <p:txBody>
          <a:bodyPr/>
          <a:lstStyle/>
          <a:p>
            <a:pPr>
              <a:defRPr/>
            </a:pPr>
            <a:r>
              <a:rPr lang="en-US" dirty="0" smtClean="0"/>
              <a:t>Please post questions (even private ones to instructor) on the discussion board on PIAZZA</a:t>
            </a:r>
          </a:p>
          <a:p>
            <a:pPr lvl="1">
              <a:defRPr/>
            </a:pPr>
            <a:r>
              <a:rPr lang="en-US" dirty="0" smtClean="0"/>
              <a:t>https://</a:t>
            </a:r>
            <a:r>
              <a:rPr lang="en-US" dirty="0" err="1" smtClean="0"/>
              <a:t>piazza.com</a:t>
            </a:r>
            <a:r>
              <a:rPr lang="en-US" dirty="0" smtClean="0"/>
              <a:t>/</a:t>
            </a:r>
            <a:r>
              <a:rPr lang="en-US" dirty="0" err="1" smtClean="0"/>
              <a:t>unc</a:t>
            </a:r>
            <a:r>
              <a:rPr lang="en-US" dirty="0" smtClean="0"/>
              <a:t>/fall2017/comp411/home</a:t>
            </a:r>
          </a:p>
          <a:p>
            <a:pPr lvl="1">
              <a:defRPr/>
            </a:pPr>
            <a:r>
              <a:rPr lang="en-US" dirty="0" smtClean="0"/>
              <a:t>Linked from course website</a:t>
            </a:r>
            <a:endParaRPr lang="en-US" dirty="0"/>
          </a:p>
        </p:txBody>
      </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10</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Honor Code</a:t>
            </a:r>
            <a:endParaRPr lang="en-US" dirty="0"/>
          </a:p>
        </p:txBody>
      </p:sp>
      <p:sp>
        <p:nvSpPr>
          <p:cNvPr id="3" name="Content Placeholder 2"/>
          <p:cNvSpPr>
            <a:spLocks noGrp="1"/>
          </p:cNvSpPr>
          <p:nvPr>
            <p:ph idx="1"/>
          </p:nvPr>
        </p:nvSpPr>
        <p:spPr/>
        <p:txBody>
          <a:bodyPr/>
          <a:lstStyle/>
          <a:p>
            <a:r>
              <a:rPr lang="en-US" dirty="0" smtClean="0"/>
              <a:t>Collaboration:</a:t>
            </a:r>
          </a:p>
          <a:p>
            <a:pPr lvl="1"/>
            <a:r>
              <a:rPr lang="en-US" dirty="0" smtClean="0"/>
              <a:t>Allowed (even </a:t>
            </a:r>
            <a:r>
              <a:rPr lang="en-US" u="sng" dirty="0" smtClean="0"/>
              <a:t>encouraged</a:t>
            </a:r>
            <a:r>
              <a:rPr lang="en-US" dirty="0" smtClean="0"/>
              <a:t>) to discuss basic concepts</a:t>
            </a:r>
          </a:p>
          <a:p>
            <a:pPr lvl="2"/>
            <a:r>
              <a:rPr lang="en-US" dirty="0" smtClean="0"/>
              <a:t>use discussion board on Piazza</a:t>
            </a:r>
          </a:p>
          <a:p>
            <a:pPr lvl="2"/>
            <a:r>
              <a:rPr lang="en-US" dirty="0" smtClean="0"/>
              <a:t>bonus points for active participation!</a:t>
            </a:r>
          </a:p>
          <a:p>
            <a:pPr lvl="1"/>
            <a:r>
              <a:rPr lang="en-US" dirty="0" smtClean="0"/>
              <a:t>BUT:  What you hand in must be your own</a:t>
            </a:r>
          </a:p>
          <a:p>
            <a:pPr lvl="2"/>
            <a:r>
              <a:rPr lang="en-US" dirty="0" smtClean="0"/>
              <a:t>write solutions and code individually</a:t>
            </a:r>
          </a:p>
          <a:p>
            <a:pPr lvl="1"/>
            <a:r>
              <a:rPr lang="en-US" dirty="0" smtClean="0"/>
              <a:t>See website for more details and FAQs</a:t>
            </a:r>
          </a:p>
          <a:p>
            <a:r>
              <a:rPr lang="en-US" dirty="0" smtClean="0"/>
              <a:t>Previous Semesters:</a:t>
            </a:r>
          </a:p>
          <a:p>
            <a:pPr lvl="1"/>
            <a:r>
              <a:rPr lang="en-US" dirty="0" smtClean="0"/>
              <a:t>Cannot use homework solutions from previous offerings of this course</a:t>
            </a:r>
          </a:p>
          <a:p>
            <a:pPr lvl="1"/>
            <a:r>
              <a:rPr lang="en-US" dirty="0" smtClean="0"/>
              <a:t>Cannot obtain lab assignments/code from students who have taken this course before</a:t>
            </a:r>
            <a:br>
              <a:rPr lang="en-US" dirty="0" smtClean="0"/>
            </a:br>
            <a:endParaRPr lang="en-US" dirty="0"/>
          </a:p>
          <a:p>
            <a:r>
              <a:rPr lang="en-US" dirty="0" smtClean="0"/>
              <a:t>Not following these rules is a violation of honor code</a:t>
            </a:r>
          </a:p>
          <a:p>
            <a:pPr lvl="1"/>
            <a:endParaRPr lang="en-US" dirty="0" smtClean="0"/>
          </a:p>
        </p:txBody>
      </p:sp>
      <p:sp>
        <p:nvSpPr>
          <p:cNvPr id="4" name="Slide Number Placeholder 3"/>
          <p:cNvSpPr>
            <a:spLocks noGrp="1"/>
          </p:cNvSpPr>
          <p:nvPr>
            <p:ph type="sldNum" sz="quarter" idx="10"/>
          </p:nvPr>
        </p:nvSpPr>
        <p:spPr/>
        <p:txBody>
          <a:bodyPr/>
          <a:lstStyle/>
          <a:p>
            <a:pPr>
              <a:defRPr/>
            </a:pPr>
            <a:fld id="{75F73E80-BD99-2E49-B1D0-DC38E4A7F91B}" type="slidenum">
              <a:rPr lang="en-US" smtClean="0"/>
              <a:pPr>
                <a:defRPr/>
              </a:pPr>
              <a:t>11</a:t>
            </a:fld>
            <a:endParaRPr lang="en-US"/>
          </a:p>
        </p:txBody>
      </p:sp>
    </p:spTree>
    <p:extLst>
      <p:ext uri="{BB962C8B-B14F-4D97-AF65-F5344CB8AC3E}">
        <p14:creationId xmlns:p14="http://schemas.microsoft.com/office/powerpoint/2010/main" val="1344905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Honor Code</a:t>
            </a:r>
            <a:endParaRPr lang="en-US" dirty="0"/>
          </a:p>
        </p:txBody>
      </p:sp>
      <p:sp>
        <p:nvSpPr>
          <p:cNvPr id="3" name="Content Placeholder 2"/>
          <p:cNvSpPr>
            <a:spLocks noGrp="1"/>
          </p:cNvSpPr>
          <p:nvPr>
            <p:ph idx="1"/>
          </p:nvPr>
        </p:nvSpPr>
        <p:spPr/>
        <p:txBody>
          <a:bodyPr/>
          <a:lstStyle/>
          <a:p>
            <a:r>
              <a:rPr lang="en-US" dirty="0" smtClean="0"/>
              <a:t>What happens if cheating/copying is suspected?</a:t>
            </a:r>
          </a:p>
          <a:p>
            <a:pPr lvl="1"/>
            <a:r>
              <a:rPr lang="en-US" dirty="0" smtClean="0"/>
              <a:t>reported to the Honor System</a:t>
            </a:r>
          </a:p>
          <a:p>
            <a:pPr lvl="1"/>
            <a:r>
              <a:rPr lang="en-US" dirty="0" smtClean="0"/>
              <a:t>if found guilty:  severe penalty</a:t>
            </a:r>
          </a:p>
          <a:p>
            <a:pPr lvl="2"/>
            <a:r>
              <a:rPr lang="en-US" dirty="0" smtClean="0"/>
              <a:t>typically Failing grade on all or part of the course</a:t>
            </a:r>
          </a:p>
          <a:p>
            <a:pPr lvl="2"/>
            <a:r>
              <a:rPr lang="en-US" dirty="0" smtClean="0"/>
              <a:t>probation or suspension depending on severity</a:t>
            </a:r>
          </a:p>
          <a:p>
            <a:pPr lvl="1"/>
            <a:r>
              <a:rPr lang="en-US" dirty="0" smtClean="0"/>
              <a:t>cheating is not worth it</a:t>
            </a:r>
          </a:p>
          <a:p>
            <a:pPr lvl="2"/>
            <a:r>
              <a:rPr lang="en-US" dirty="0" smtClean="0"/>
              <a:t>we have smart TAs and sophisticated tools</a:t>
            </a:r>
          </a:p>
          <a:p>
            <a:pPr lvl="2"/>
            <a:endParaRPr lang="en-US" dirty="0"/>
          </a:p>
          <a:p>
            <a:r>
              <a:rPr lang="en-US" dirty="0" smtClean="0"/>
              <a:t>Spring 2017</a:t>
            </a:r>
          </a:p>
          <a:p>
            <a:pPr lvl="1"/>
            <a:r>
              <a:rPr lang="en-US" dirty="0" smtClean="0"/>
              <a:t>reported 8 students to Honor System</a:t>
            </a:r>
          </a:p>
          <a:p>
            <a:pPr lvl="1"/>
            <a:r>
              <a:rPr lang="en-US" dirty="0" smtClean="0"/>
              <a:t>all either pleaded guilty or found guilty</a:t>
            </a:r>
          </a:p>
          <a:p>
            <a:pPr lvl="1"/>
            <a:endParaRPr lang="en-US" dirty="0" smtClean="0"/>
          </a:p>
        </p:txBody>
      </p:sp>
      <p:sp>
        <p:nvSpPr>
          <p:cNvPr id="4" name="Slide Number Placeholder 3"/>
          <p:cNvSpPr>
            <a:spLocks noGrp="1"/>
          </p:cNvSpPr>
          <p:nvPr>
            <p:ph type="sldNum" sz="quarter" idx="10"/>
          </p:nvPr>
        </p:nvSpPr>
        <p:spPr/>
        <p:txBody>
          <a:bodyPr/>
          <a:lstStyle/>
          <a:p>
            <a:pPr>
              <a:defRPr/>
            </a:pPr>
            <a:fld id="{75F73E80-BD99-2E49-B1D0-DC38E4A7F91B}" type="slidenum">
              <a:rPr lang="en-US" smtClean="0"/>
              <a:pPr>
                <a:defRPr/>
              </a:pPr>
              <a:t>12</a:t>
            </a:fld>
            <a:endParaRPr lang="en-US"/>
          </a:p>
        </p:txBody>
      </p:sp>
    </p:spTree>
    <p:extLst>
      <p:ext uri="{BB962C8B-B14F-4D97-AF65-F5344CB8AC3E}">
        <p14:creationId xmlns:p14="http://schemas.microsoft.com/office/powerpoint/2010/main" val="7552851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Prerequisites</a:t>
            </a:r>
          </a:p>
        </p:txBody>
      </p:sp>
      <p:sp>
        <p:nvSpPr>
          <p:cNvPr id="7171" name="Rectangle 3"/>
          <p:cNvSpPr>
            <a:spLocks noGrp="1" noChangeArrowheads="1"/>
          </p:cNvSpPr>
          <p:nvPr>
            <p:ph idx="1"/>
          </p:nvPr>
        </p:nvSpPr>
        <p:spPr/>
        <p:txBody>
          <a:bodyPr/>
          <a:lstStyle/>
          <a:p>
            <a:pPr eaLnBrk="1" hangingPunct="1">
              <a:defRPr/>
            </a:pPr>
            <a:r>
              <a:rPr lang="en-US" dirty="0">
                <a:effectLst>
                  <a:outerShdw blurRad="38100" dist="38100" dir="2700000" algn="tl">
                    <a:srgbClr val="DDDDDD"/>
                  </a:outerShdw>
                </a:effectLst>
                <a:latin typeface="Tahoma" charset="0"/>
                <a:ea typeface="ＭＳ Ｐゴシック" charset="0"/>
                <a:cs typeface="ＭＳ Ｐゴシック" charset="0"/>
              </a:rPr>
              <a:t>COMP401:  Foundations of Programming</a:t>
            </a:r>
          </a:p>
          <a:p>
            <a:pPr lvl="1" eaLnBrk="1" hangingPunct="1">
              <a:defRPr/>
            </a:pPr>
            <a:r>
              <a:rPr lang="en-US" dirty="0">
                <a:effectLst>
                  <a:outerShdw blurRad="38100" dist="38100" dir="2700000" algn="tl">
                    <a:srgbClr val="DDDDDD"/>
                  </a:outerShdw>
                </a:effectLst>
                <a:latin typeface="Tahoma" charset="0"/>
                <a:ea typeface="ＭＳ Ｐゴシック" charset="0"/>
              </a:rPr>
              <a:t>This is a hard prerequisite</a:t>
            </a:r>
          </a:p>
          <a:p>
            <a:pPr lvl="1" eaLnBrk="1" hangingPunct="1">
              <a:defRPr/>
            </a:pPr>
            <a:r>
              <a:rPr lang="en-US" dirty="0">
                <a:effectLst>
                  <a:outerShdw blurRad="38100" dist="38100" dir="2700000" algn="tl">
                    <a:srgbClr val="DDDDDD"/>
                  </a:outerShdw>
                </a:effectLst>
                <a:latin typeface="Tahoma" charset="0"/>
                <a:ea typeface="ＭＳ Ｐゴシック" charset="0"/>
              </a:rPr>
              <a:t>You may be able to substitute another programming course, but please first talk to me!</a:t>
            </a:r>
            <a:br>
              <a:rPr lang="en-US" dirty="0">
                <a:effectLst>
                  <a:outerShdw blurRad="38100" dist="38100" dir="2700000" algn="tl">
                    <a:srgbClr val="DDDDDD"/>
                  </a:outerShdw>
                </a:effectLst>
                <a:latin typeface="Tahoma" charset="0"/>
                <a:ea typeface="ＭＳ Ｐゴシック" charset="0"/>
              </a:rPr>
            </a:br>
            <a:endParaRPr lang="en-US" dirty="0">
              <a:effectLst>
                <a:outerShdw blurRad="38100" dist="38100" dir="2700000" algn="tl">
                  <a:srgbClr val="DDDDDD"/>
                </a:outerShdw>
              </a:effectLst>
              <a:latin typeface="Tahoma" charset="0"/>
              <a:ea typeface="ＭＳ Ｐゴシック" charset="0"/>
            </a:endParaRPr>
          </a:p>
          <a:p>
            <a:pPr eaLnBrk="1" hangingPunct="1">
              <a:defRPr/>
            </a:pPr>
            <a:r>
              <a:rPr lang="en-US" dirty="0">
                <a:effectLst>
                  <a:outerShdw blurRad="38100" dist="38100" dir="2700000" algn="tl">
                    <a:srgbClr val="DDDDDD"/>
                  </a:outerShdw>
                </a:effectLst>
                <a:latin typeface="Tahoma" charset="0"/>
                <a:ea typeface="ＭＳ Ｐゴシック" charset="0"/>
                <a:cs typeface="ＭＳ Ｐゴシック" charset="0"/>
              </a:rPr>
              <a:t>You need to know at least the following concepts:</a:t>
            </a:r>
          </a:p>
          <a:p>
            <a:pPr lvl="1" eaLnBrk="1" hangingPunct="1">
              <a:defRPr/>
            </a:pPr>
            <a:r>
              <a:rPr lang="en-US" dirty="0">
                <a:effectLst>
                  <a:outerShdw blurRad="38100" dist="38100" dir="2700000" algn="tl">
                    <a:srgbClr val="DDDDDD"/>
                  </a:outerShdw>
                </a:effectLst>
                <a:latin typeface="Tahoma" charset="0"/>
                <a:ea typeface="ＭＳ Ｐゴシック" charset="0"/>
              </a:rPr>
              <a:t>basic data types:  integers, characters, Boolean, etc.</a:t>
            </a:r>
          </a:p>
          <a:p>
            <a:pPr lvl="1" eaLnBrk="1" hangingPunct="1">
              <a:defRPr/>
            </a:pPr>
            <a:r>
              <a:rPr lang="en-US" dirty="0">
                <a:effectLst>
                  <a:outerShdw blurRad="38100" dist="38100" dir="2700000" algn="tl">
                    <a:srgbClr val="DDDDDD"/>
                  </a:outerShdw>
                </a:effectLst>
                <a:latin typeface="Tahoma" charset="0"/>
                <a:ea typeface="ＭＳ Ｐゴシック" charset="0"/>
              </a:rPr>
              <a:t>basic arithmetic operators and expressions</a:t>
            </a:r>
          </a:p>
          <a:p>
            <a:pPr lvl="1" eaLnBrk="1" hangingPunct="1">
              <a:defRPr/>
            </a:pPr>
            <a:r>
              <a:rPr lang="en-US" dirty="0" smtClean="0">
                <a:effectLst>
                  <a:outerShdw blurRad="38100" dist="38100" dir="2700000" algn="tl">
                    <a:srgbClr val="DDDDDD"/>
                  </a:outerShdw>
                </a:effectLst>
                <a:latin typeface="Tahoma" charset="0"/>
                <a:ea typeface="ＭＳ Ｐゴシック" charset="0"/>
              </a:rPr>
              <a:t>“if</a:t>
            </a:r>
            <a:r>
              <a:rPr lang="en-US" dirty="0">
                <a:effectLst>
                  <a:outerShdw blurRad="38100" dist="38100" dir="2700000" algn="tl">
                    <a:srgbClr val="DDDDDD"/>
                  </a:outerShdw>
                </a:effectLst>
                <a:latin typeface="Tahoma" charset="0"/>
                <a:ea typeface="ＭＳ Ｐゴシック" charset="0"/>
              </a:rPr>
              <a:t>-then-</a:t>
            </a:r>
            <a:r>
              <a:rPr lang="en-US" dirty="0" smtClean="0">
                <a:effectLst>
                  <a:outerShdw blurRad="38100" dist="38100" dir="2700000" algn="tl">
                    <a:srgbClr val="DDDDDD"/>
                  </a:outerShdw>
                </a:effectLst>
                <a:latin typeface="Tahoma" charset="0"/>
                <a:ea typeface="ＭＳ Ｐゴシック" charset="0"/>
              </a:rPr>
              <a:t>else” </a:t>
            </a:r>
            <a:r>
              <a:rPr lang="en-US" dirty="0">
                <a:effectLst>
                  <a:outerShdw blurRad="38100" dist="38100" dir="2700000" algn="tl">
                    <a:srgbClr val="DDDDDD"/>
                  </a:outerShdw>
                </a:effectLst>
                <a:latin typeface="Tahoma" charset="0"/>
                <a:ea typeface="ＭＳ Ｐゴシック" charset="0"/>
              </a:rPr>
              <a:t>constructs, and </a:t>
            </a:r>
            <a:r>
              <a:rPr lang="en-US" dirty="0" smtClean="0">
                <a:effectLst>
                  <a:outerShdw blurRad="38100" dist="38100" dir="2700000" algn="tl">
                    <a:srgbClr val="DDDDDD"/>
                  </a:outerShdw>
                </a:effectLst>
                <a:latin typeface="Tahoma" charset="0"/>
                <a:ea typeface="ＭＳ Ｐゴシック" charset="0"/>
              </a:rPr>
              <a:t>“while”/“for” </a:t>
            </a:r>
            <a:r>
              <a:rPr lang="en-US" dirty="0">
                <a:effectLst>
                  <a:outerShdw blurRad="38100" dist="38100" dir="2700000" algn="tl">
                    <a:srgbClr val="DDDDDD"/>
                  </a:outerShdw>
                </a:effectLst>
                <a:latin typeface="Tahoma" charset="0"/>
                <a:ea typeface="ＭＳ Ｐゴシック" charset="0"/>
              </a:rPr>
              <a:t>loops</a:t>
            </a:r>
          </a:p>
          <a:p>
            <a:pPr lvl="1" eaLnBrk="1" hangingPunct="1">
              <a:defRPr/>
            </a:pPr>
            <a:r>
              <a:rPr lang="en-US" dirty="0">
                <a:effectLst>
                  <a:outerShdw blurRad="38100" dist="38100" dir="2700000" algn="tl">
                    <a:srgbClr val="DDDDDD"/>
                  </a:outerShdw>
                </a:effectLst>
                <a:latin typeface="Tahoma" charset="0"/>
                <a:ea typeface="ＭＳ Ｐゴシック" charset="0"/>
              </a:rPr>
              <a:t>function and procedure calls</a:t>
            </a:r>
          </a:p>
          <a:p>
            <a:pPr lvl="1" eaLnBrk="1" hangingPunct="1">
              <a:defRPr/>
            </a:pPr>
            <a:r>
              <a:rPr lang="en-US" dirty="0">
                <a:effectLst>
                  <a:outerShdw blurRad="38100" dist="38100" dir="2700000" algn="tl">
                    <a:srgbClr val="DDDDDD"/>
                  </a:outerShdw>
                </a:effectLst>
                <a:latin typeface="Tahoma" charset="0"/>
                <a:ea typeface="ＭＳ Ｐゴシック" charset="0"/>
              </a:rPr>
              <a:t>basic Boolean operators (AND, OR, XOR, etc.)</a:t>
            </a:r>
          </a:p>
          <a:p>
            <a:pPr lvl="1" eaLnBrk="1" hangingPunct="1">
              <a:defRPr/>
            </a:pPr>
            <a:endParaRPr lang="en-US" dirty="0">
              <a:effectLst>
                <a:outerShdw blurRad="38100" dist="38100" dir="2700000" algn="tl">
                  <a:srgbClr val="DDDDDD"/>
                </a:outerShdw>
              </a:effectLst>
              <a:latin typeface="Tahoma" charset="0"/>
              <a:ea typeface="ＭＳ Ｐゴシック" charset="0"/>
            </a:endParaRPr>
          </a:p>
          <a:p>
            <a:pPr eaLnBrk="1" hangingPunct="1">
              <a:defRPr/>
            </a:pPr>
            <a:r>
              <a:rPr lang="en-US" dirty="0">
                <a:effectLst>
                  <a:outerShdw blurRad="38100" dist="38100" dir="2700000" algn="tl">
                    <a:srgbClr val="DDDDDD"/>
                  </a:outerShdw>
                </a:effectLst>
                <a:latin typeface="Tahoma" charset="0"/>
                <a:ea typeface="ＭＳ Ｐゴシック" charset="0"/>
                <a:cs typeface="ＭＳ Ｐゴシック" charset="0"/>
              </a:rPr>
              <a:t>If you </a:t>
            </a:r>
            <a:r>
              <a:rPr lang="en-US" dirty="0" smtClean="0">
                <a:effectLst>
                  <a:outerShdw blurRad="38100" dist="38100" dir="2700000" algn="tl">
                    <a:srgbClr val="DDDDDD"/>
                  </a:outerShdw>
                </a:effectLst>
                <a:latin typeface="Tahoma" charset="0"/>
                <a:ea typeface="ＭＳ Ｐゴシック" charset="0"/>
                <a:cs typeface="ＭＳ Ｐゴシック" charset="0"/>
              </a:rPr>
              <a:t>don’t </a:t>
            </a:r>
            <a:r>
              <a:rPr lang="en-US" dirty="0">
                <a:effectLst>
                  <a:outerShdw blurRad="38100" dist="38100" dir="2700000" algn="tl">
                    <a:srgbClr val="DDDDDD"/>
                  </a:outerShdw>
                </a:effectLst>
                <a:latin typeface="Tahoma" charset="0"/>
                <a:ea typeface="ＭＳ Ｐゴシック" charset="0"/>
                <a:cs typeface="ＭＳ Ｐゴシック" charset="0"/>
              </a:rPr>
              <a:t>know many of the above concepts, please talk to me!</a:t>
            </a:r>
          </a:p>
        </p:txBody>
      </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13</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Detailed Syllabus / Course Website</a:t>
            </a:r>
            <a:endParaRPr lang="en-US" dirty="0"/>
          </a:p>
        </p:txBody>
      </p:sp>
      <p:sp>
        <p:nvSpPr>
          <p:cNvPr id="3" name="Content Placeholder 2"/>
          <p:cNvSpPr>
            <a:spLocks noGrp="1"/>
          </p:cNvSpPr>
          <p:nvPr>
            <p:ph idx="1"/>
          </p:nvPr>
        </p:nvSpPr>
        <p:spPr/>
        <p:txBody>
          <a:bodyPr/>
          <a:lstStyle/>
          <a:p>
            <a:pPr>
              <a:defRPr/>
            </a:pPr>
            <a:r>
              <a:rPr lang="en-US" dirty="0" smtClean="0"/>
              <a:t>See course website:</a:t>
            </a:r>
          </a:p>
          <a:p>
            <a:pPr>
              <a:defRPr/>
            </a:pPr>
            <a:endParaRPr lang="en-US" dirty="0"/>
          </a:p>
          <a:p>
            <a:pPr marL="0" indent="0">
              <a:buNone/>
              <a:defRPr/>
            </a:pPr>
            <a:endParaRPr lang="en-US" dirty="0"/>
          </a:p>
        </p:txBody>
      </p:sp>
      <p:sp>
        <p:nvSpPr>
          <p:cNvPr id="4" name="Text Box 41"/>
          <p:cNvSpPr txBox="1">
            <a:spLocks noChangeArrowheads="1"/>
          </p:cNvSpPr>
          <p:nvPr/>
        </p:nvSpPr>
        <p:spPr bwMode="auto">
          <a:xfrm>
            <a:off x="849746" y="2325688"/>
            <a:ext cx="5452119" cy="230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dirty="0">
                <a:hlinkClick r:id="rId2"/>
              </a:rPr>
              <a:t>https://</a:t>
            </a:r>
            <a:r>
              <a:rPr lang="en-US" dirty="0" smtClean="0">
                <a:hlinkClick r:id="rId2"/>
              </a:rPr>
              <a:t>comp411fall17.web.unc.edu</a:t>
            </a:r>
            <a:endParaRPr lang="en-US" dirty="0" smtClean="0"/>
          </a:p>
          <a:p>
            <a:pPr algn="l"/>
            <a:endParaRPr lang="en-US" dirty="0" smtClean="0"/>
          </a:p>
          <a:p>
            <a:pPr algn="l"/>
            <a:r>
              <a:rPr lang="en-US" dirty="0" smtClean="0"/>
              <a:t>Linked from my home page:</a:t>
            </a:r>
          </a:p>
          <a:p>
            <a:pPr algn="l"/>
            <a:endParaRPr lang="en-US" dirty="0"/>
          </a:p>
          <a:p>
            <a:pPr algn="l"/>
            <a:r>
              <a:rPr lang="en-US" dirty="0" smtClean="0">
                <a:hlinkClick r:id="rId3"/>
              </a:rPr>
              <a:t>http</a:t>
            </a:r>
            <a:r>
              <a:rPr lang="en-US" dirty="0">
                <a:hlinkClick r:id="rId3"/>
              </a:rPr>
              <a:t>://www.cs.unc.edu/~montek</a:t>
            </a:r>
            <a:r>
              <a:rPr lang="en-US" dirty="0" smtClean="0">
                <a:hlinkClick r:id="rId3"/>
              </a:rPr>
              <a:t>/</a:t>
            </a:r>
            <a:endParaRPr lang="en-US" dirty="0" smtClean="0"/>
          </a:p>
          <a:p>
            <a:pPr algn="l"/>
            <a:endParaRPr lang="en-US" dirty="0"/>
          </a:p>
        </p:txBody>
      </p:sp>
      <p:sp>
        <p:nvSpPr>
          <p:cNvPr id="6" name="Slide Number Placeholder 5"/>
          <p:cNvSpPr>
            <a:spLocks noGrp="1"/>
          </p:cNvSpPr>
          <p:nvPr>
            <p:ph type="sldNum" sz="quarter" idx="10"/>
          </p:nvPr>
        </p:nvSpPr>
        <p:spPr/>
        <p:txBody>
          <a:bodyPr/>
          <a:lstStyle/>
          <a:p>
            <a:pPr>
              <a:defRPr/>
            </a:pPr>
            <a:fld id="{B4F23F4D-8533-2441-BBB4-63921714E1CB}" type="slidenum">
              <a:rPr lang="en-US" smtClean="0"/>
              <a:pPr>
                <a:defRPr/>
              </a:pPr>
              <a:t>14</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p:txBody>
          <a:bodyPr/>
          <a:lstStyle/>
          <a:p>
            <a:pPr eaLnBrk="1" hangingPunct="1">
              <a:defRPr/>
            </a:pPr>
            <a:r>
              <a:rPr lang="en-US" dirty="0">
                <a:latin typeface="Tahoma" charset="0"/>
                <a:ea typeface="ＭＳ Ｐゴシック" charset="0"/>
                <a:cs typeface="ＭＳ Ｐゴシック" charset="0"/>
              </a:rPr>
              <a:t>How </a:t>
            </a:r>
            <a:r>
              <a:rPr lang="en-US" dirty="0" smtClean="0">
                <a:latin typeface="Tahoma" charset="0"/>
                <a:ea typeface="ＭＳ Ｐゴシック" charset="0"/>
                <a:cs typeface="ＭＳ Ｐゴシック" charset="0"/>
              </a:rPr>
              <a:t>NOT to </a:t>
            </a:r>
            <a:r>
              <a:rPr lang="en-US" dirty="0">
                <a:latin typeface="Tahoma" charset="0"/>
                <a:ea typeface="ＭＳ Ｐゴシック" charset="0"/>
                <a:cs typeface="ＭＳ Ｐゴシック" charset="0"/>
              </a:rPr>
              <a:t>do well in this course</a:t>
            </a:r>
          </a:p>
        </p:txBody>
      </p:sp>
      <p:sp>
        <p:nvSpPr>
          <p:cNvPr id="8195" name="Rectangle 5"/>
          <p:cNvSpPr>
            <a:spLocks noGrp="1" noChangeArrowheads="1"/>
          </p:cNvSpPr>
          <p:nvPr>
            <p:ph idx="1"/>
          </p:nvPr>
        </p:nvSpPr>
        <p:spPr/>
        <p:txBody>
          <a:bodyPr/>
          <a:lstStyle/>
          <a:p>
            <a:pPr eaLnBrk="1" hangingPunct="1">
              <a:defRPr/>
            </a:pPr>
            <a:r>
              <a:rPr lang="en-US" dirty="0" smtClean="0">
                <a:effectLst>
                  <a:outerShdw blurRad="38100" dist="38100" dir="2700000" algn="tl">
                    <a:srgbClr val="DDDDDD"/>
                  </a:outerShdw>
                </a:effectLst>
                <a:latin typeface="Tahoma" charset="0"/>
                <a:ea typeface="ＭＳ Ｐゴシック" charset="0"/>
                <a:cs typeface="ＭＳ Ｐゴシック" charset="0"/>
              </a:rPr>
              <a:t>BIG mistakes</a:t>
            </a:r>
          </a:p>
          <a:p>
            <a:pPr lvl="1" eaLnBrk="1" hangingPunct="1">
              <a:defRPr/>
            </a:pPr>
            <a:r>
              <a:rPr lang="en-US" dirty="0" smtClean="0">
                <a:effectLst>
                  <a:outerShdw blurRad="38100" dist="38100" dir="2700000" algn="tl">
                    <a:srgbClr val="DDDDDD"/>
                  </a:outerShdw>
                </a:effectLst>
                <a:latin typeface="Tahoma" charset="0"/>
                <a:ea typeface="ＭＳ Ｐゴシック" charset="0"/>
                <a:cs typeface="ＭＳ Ｐゴシック" charset="0"/>
              </a:rPr>
              <a:t>Skipping lectures</a:t>
            </a:r>
          </a:p>
          <a:p>
            <a:pPr lvl="1" eaLnBrk="1" hangingPunct="1">
              <a:defRPr/>
            </a:pPr>
            <a:r>
              <a:rPr lang="en-US" dirty="0" smtClean="0">
                <a:effectLst>
                  <a:outerShdw blurRad="38100" dist="38100" dir="2700000" algn="tl">
                    <a:srgbClr val="DDDDDD"/>
                  </a:outerShdw>
                </a:effectLst>
                <a:latin typeface="Tahoma" charset="0"/>
                <a:ea typeface="ＭＳ Ｐゴシック" charset="0"/>
                <a:cs typeface="ＭＳ Ｐゴシック" charset="0"/>
              </a:rPr>
              <a:t>Not obtaining the TWO textbooks</a:t>
            </a:r>
            <a:endParaRPr lang="en-US" dirty="0">
              <a:effectLst>
                <a:outerShdw blurRad="38100" dist="38100" dir="2700000" algn="tl">
                  <a:srgbClr val="DDDDDD"/>
                </a:outerShdw>
              </a:effectLst>
              <a:latin typeface="Tahoma" charset="0"/>
              <a:ea typeface="ＭＳ Ｐゴシック" charset="0"/>
              <a:cs typeface="ＭＳ Ｐゴシック" charset="0"/>
            </a:endParaRPr>
          </a:p>
          <a:p>
            <a:pPr lvl="1" eaLnBrk="1" hangingPunct="1">
              <a:defRPr/>
            </a:pPr>
            <a:r>
              <a:rPr lang="en-US" dirty="0" smtClean="0">
                <a:effectLst>
                  <a:outerShdw blurRad="38100" dist="38100" dir="2700000" algn="tl">
                    <a:srgbClr val="DDDDDD"/>
                  </a:outerShdw>
                </a:effectLst>
                <a:latin typeface="Tahoma" charset="0"/>
                <a:ea typeface="ＭＳ Ｐゴシック" charset="0"/>
                <a:cs typeface="ＭＳ Ｐゴシック" charset="0"/>
              </a:rPr>
              <a:t>Not reading the books (on</a:t>
            </a:r>
            <a:r>
              <a:rPr lang="en-US" dirty="0" smtClean="0">
                <a:effectLst>
                  <a:outerShdw blurRad="38100" dist="38100" dir="2700000" algn="tl">
                    <a:srgbClr val="DDDDDD"/>
                  </a:outerShdw>
                </a:effectLst>
                <a:latin typeface="Tahoma" charset="0"/>
                <a:ea typeface="ＭＳ Ｐゴシック" charset="0"/>
              </a:rPr>
              <a:t>ly </a:t>
            </a:r>
            <a:r>
              <a:rPr lang="en-US" dirty="0">
                <a:effectLst>
                  <a:outerShdw blurRad="38100" dist="38100" dir="2700000" algn="tl">
                    <a:srgbClr val="DDDDDD"/>
                  </a:outerShdw>
                </a:effectLst>
                <a:latin typeface="Tahoma" charset="0"/>
                <a:ea typeface="ＭＳ Ｐゴシック" charset="0"/>
              </a:rPr>
              <a:t>reviewing lecture </a:t>
            </a:r>
            <a:r>
              <a:rPr lang="en-US" dirty="0" smtClean="0">
                <a:effectLst>
                  <a:outerShdw blurRad="38100" dist="38100" dir="2700000" algn="tl">
                    <a:srgbClr val="DDDDDD"/>
                  </a:outerShdw>
                </a:effectLst>
                <a:latin typeface="Tahoma" charset="0"/>
                <a:ea typeface="ＭＳ Ｐゴシック" charset="0"/>
              </a:rPr>
              <a:t>slides)</a:t>
            </a:r>
            <a:endParaRPr lang="en-US" dirty="0">
              <a:effectLst>
                <a:outerShdw blurRad="38100" dist="38100" dir="2700000" algn="tl">
                  <a:srgbClr val="DDDDDD"/>
                </a:outerShdw>
              </a:effectLst>
              <a:latin typeface="Tahoma" charset="0"/>
              <a:ea typeface="ＭＳ Ｐゴシック" charset="0"/>
            </a:endParaRPr>
          </a:p>
          <a:p>
            <a:pPr lvl="1" eaLnBrk="1" hangingPunct="1">
              <a:defRPr/>
            </a:pPr>
            <a:r>
              <a:rPr lang="en-US" dirty="0" smtClean="0">
                <a:effectLst>
                  <a:outerShdw blurRad="38100" dist="38100" dir="2700000" algn="tl">
                    <a:srgbClr val="DDDDDD"/>
                  </a:outerShdw>
                </a:effectLst>
                <a:latin typeface="Tahoma" charset="0"/>
                <a:ea typeface="ＭＳ Ｐゴシック" charset="0"/>
                <a:cs typeface="ＭＳ Ｐゴシック" charset="0"/>
              </a:rPr>
              <a:t>Not spending enough time to do </a:t>
            </a:r>
            <a:r>
              <a:rPr lang="en-US" dirty="0">
                <a:effectLst>
                  <a:outerShdw blurRad="38100" dist="38100" dir="2700000" algn="tl">
                    <a:srgbClr val="DDDDDD"/>
                  </a:outerShdw>
                </a:effectLst>
                <a:latin typeface="Tahoma" charset="0"/>
                <a:ea typeface="ＭＳ Ｐゴシック" charset="0"/>
                <a:cs typeface="ＭＳ Ｐゴシック" charset="0"/>
              </a:rPr>
              <a:t>homework</a:t>
            </a:r>
          </a:p>
          <a:p>
            <a:pPr lvl="2" eaLnBrk="1" hangingPunct="1">
              <a:defRPr/>
            </a:pPr>
            <a:r>
              <a:rPr lang="en-US" dirty="0">
                <a:effectLst>
                  <a:outerShdw blurRad="38100" dist="38100" dir="2700000" algn="tl">
                    <a:srgbClr val="DDDDDD"/>
                  </a:outerShdw>
                </a:effectLst>
                <a:latin typeface="Tahoma" charset="0"/>
                <a:ea typeface="ＭＳ Ｐゴシック" charset="0"/>
              </a:rPr>
              <a:t>Start early.  Many problem sets are too hard to attempt the night before.</a:t>
            </a:r>
          </a:p>
          <a:p>
            <a:pPr lvl="1" eaLnBrk="1" hangingPunct="1">
              <a:defRPr/>
            </a:pPr>
            <a:r>
              <a:rPr lang="en-US" dirty="0" smtClean="0">
                <a:effectLst>
                  <a:outerShdw blurRad="38100" dist="38100" dir="2700000" algn="tl">
                    <a:srgbClr val="DDDDDD"/>
                  </a:outerShdw>
                </a:effectLst>
                <a:latin typeface="Tahoma" charset="0"/>
                <a:ea typeface="ＭＳ Ｐゴシック" charset="0"/>
                <a:cs typeface="ＭＳ Ｐゴシック" charset="0"/>
              </a:rPr>
              <a:t>Not asking questions </a:t>
            </a:r>
            <a:r>
              <a:rPr lang="en-US" dirty="0">
                <a:effectLst>
                  <a:outerShdw blurRad="38100" dist="38100" dir="2700000" algn="tl">
                    <a:srgbClr val="DDDDDD"/>
                  </a:outerShdw>
                </a:effectLst>
                <a:latin typeface="Tahoma" charset="0"/>
                <a:ea typeface="ＭＳ Ｐゴシック" charset="0"/>
                <a:cs typeface="ＭＳ Ｐゴシック" charset="0"/>
              </a:rPr>
              <a:t>in </a:t>
            </a:r>
            <a:r>
              <a:rPr lang="en-US" dirty="0" smtClean="0">
                <a:effectLst>
                  <a:outerShdw blurRad="38100" dist="38100" dir="2700000" algn="tl">
                    <a:srgbClr val="DDDDDD"/>
                  </a:outerShdw>
                </a:effectLst>
                <a:latin typeface="Tahoma" charset="0"/>
                <a:ea typeface="ＭＳ Ｐゴシック" charset="0"/>
                <a:cs typeface="ＭＳ Ｐゴシック" charset="0"/>
              </a:rPr>
              <a:t>class</a:t>
            </a:r>
          </a:p>
          <a:p>
            <a:pPr lvl="1" eaLnBrk="1" hangingPunct="1">
              <a:defRPr/>
            </a:pPr>
            <a:r>
              <a:rPr lang="en-US" dirty="0" smtClean="0">
                <a:effectLst>
                  <a:outerShdw blurRad="38100" dist="38100" dir="2700000" algn="tl">
                    <a:srgbClr val="DDDDDD"/>
                  </a:outerShdw>
                </a:effectLst>
                <a:latin typeface="Tahoma" charset="0"/>
                <a:ea typeface="ＭＳ Ｐゴシック" charset="0"/>
                <a:cs typeface="ＭＳ Ｐゴシック" charset="0"/>
              </a:rPr>
              <a:t>Not discussing concepts with </a:t>
            </a:r>
            <a:r>
              <a:rPr lang="en-US" dirty="0">
                <a:effectLst>
                  <a:outerShdw blurRad="38100" dist="38100" dir="2700000" algn="tl">
                    <a:srgbClr val="DDDDDD"/>
                  </a:outerShdw>
                </a:effectLst>
                <a:latin typeface="Tahoma" charset="0"/>
                <a:ea typeface="ＭＳ Ｐゴシック" charset="0"/>
                <a:cs typeface="ＭＳ Ｐゴシック" charset="0"/>
              </a:rPr>
              <a:t>other students</a:t>
            </a:r>
          </a:p>
          <a:p>
            <a:pPr lvl="2" eaLnBrk="1" hangingPunct="1">
              <a:defRPr/>
            </a:pPr>
            <a:r>
              <a:rPr lang="en-US" dirty="0">
                <a:effectLst>
                  <a:outerShdw blurRad="38100" dist="38100" dir="2700000" algn="tl">
                    <a:srgbClr val="DDDDDD"/>
                  </a:outerShdw>
                </a:effectLst>
                <a:latin typeface="Tahoma" charset="0"/>
                <a:ea typeface="ＭＳ Ｐゴシック" charset="0"/>
              </a:rPr>
              <a:t>But all work handed </a:t>
            </a:r>
            <a:r>
              <a:rPr lang="en-US" dirty="0" smtClean="0">
                <a:effectLst>
                  <a:outerShdw blurRad="38100" dist="38100" dir="2700000" algn="tl">
                    <a:srgbClr val="DDDDDD"/>
                  </a:outerShdw>
                </a:effectLst>
                <a:latin typeface="Tahoma" charset="0"/>
                <a:ea typeface="ＭＳ Ｐゴシック" charset="0"/>
              </a:rPr>
              <a:t>in must </a:t>
            </a:r>
            <a:r>
              <a:rPr lang="en-US" dirty="0">
                <a:effectLst>
                  <a:outerShdw blurRad="38100" dist="38100" dir="2700000" algn="tl">
                    <a:srgbClr val="DDDDDD"/>
                  </a:outerShdw>
                </a:effectLst>
                <a:latin typeface="Tahoma" charset="0"/>
                <a:ea typeface="ＭＳ Ｐゴシック" charset="0"/>
              </a:rPr>
              <a:t>be your own (see Honor Code)</a:t>
            </a:r>
          </a:p>
          <a:p>
            <a:pPr lvl="1" eaLnBrk="1" hangingPunct="1">
              <a:defRPr/>
            </a:pPr>
            <a:r>
              <a:rPr lang="en-US" dirty="0" smtClean="0">
                <a:effectLst>
                  <a:outerShdw blurRad="38100" dist="38100" dir="2700000" algn="tl">
                    <a:srgbClr val="DDDDDD"/>
                  </a:outerShdw>
                </a:effectLst>
                <a:latin typeface="Tahoma" charset="0"/>
                <a:ea typeface="ＭＳ Ｐゴシック" charset="0"/>
              </a:rPr>
              <a:t>Looking </a:t>
            </a:r>
            <a:r>
              <a:rPr lang="en-US" dirty="0">
                <a:effectLst>
                  <a:outerShdw blurRad="38100" dist="38100" dir="2700000" algn="tl">
                    <a:srgbClr val="DDDDDD"/>
                  </a:outerShdw>
                </a:effectLst>
                <a:latin typeface="Tahoma" charset="0"/>
                <a:ea typeface="ＭＳ Ｐゴシック" charset="0"/>
              </a:rPr>
              <a:t>up solutions from earlier semesters = cheating.  Not worth it.</a:t>
            </a:r>
          </a:p>
        </p:txBody>
      </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15</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p:txBody>
          <a:bodyPr/>
          <a:lstStyle/>
          <a:p>
            <a:pPr eaLnBrk="1" hangingPunct="1">
              <a:defRPr/>
            </a:pPr>
            <a:r>
              <a:rPr lang="en-US" dirty="0" smtClean="0">
                <a:latin typeface="Tahoma" charset="0"/>
                <a:ea typeface="ＭＳ Ｐゴシック" charset="0"/>
                <a:cs typeface="ＭＳ Ｐゴシック" charset="0"/>
              </a:rPr>
              <a:t>Introductions</a:t>
            </a:r>
            <a:endParaRPr lang="en-US" dirty="0">
              <a:latin typeface="Tahoma" charset="0"/>
              <a:ea typeface="ＭＳ Ｐゴシック" charset="0"/>
              <a:cs typeface="ＭＳ Ｐゴシック" charset="0"/>
            </a:endParaRPr>
          </a:p>
        </p:txBody>
      </p:sp>
      <p:sp>
        <p:nvSpPr>
          <p:cNvPr id="10243" name="Rectangle 5"/>
          <p:cNvSpPr>
            <a:spLocks noGrp="1" noChangeArrowheads="1"/>
          </p:cNvSpPr>
          <p:nvPr>
            <p:ph idx="1"/>
          </p:nvPr>
        </p:nvSpPr>
        <p:spPr/>
        <p:txBody>
          <a:bodyPr/>
          <a:lstStyle/>
          <a:p>
            <a:pPr eaLnBrk="1" hangingPunct="1">
              <a:defRPr/>
            </a:pPr>
            <a:r>
              <a:rPr lang="en-US" dirty="0" smtClean="0">
                <a:effectLst>
                  <a:outerShdw blurRad="38100" dist="38100" dir="2700000" algn="tl">
                    <a:srgbClr val="DDDDDD"/>
                  </a:outerShdw>
                </a:effectLst>
                <a:latin typeface="Tahoma" charset="0"/>
                <a:ea typeface="ＭＳ Ｐゴシック" charset="0"/>
                <a:cs typeface="ＭＳ Ｐゴシック" charset="0"/>
              </a:rPr>
              <a:t>Who am I?</a:t>
            </a:r>
          </a:p>
          <a:p>
            <a:pPr eaLnBrk="1" hangingPunct="1">
              <a:defRPr/>
            </a:pPr>
            <a:r>
              <a:rPr lang="en-US" dirty="0" smtClean="0">
                <a:effectLst>
                  <a:outerShdw blurRad="38100" dist="38100" dir="2700000" algn="tl">
                    <a:srgbClr val="DDDDDD"/>
                  </a:outerShdw>
                </a:effectLst>
                <a:latin typeface="Tahoma" charset="0"/>
                <a:ea typeface="ＭＳ Ｐゴシック" charset="0"/>
                <a:cs typeface="ＭＳ Ｐゴシック" charset="0"/>
              </a:rPr>
              <a:t>Who are you?</a:t>
            </a:r>
          </a:p>
          <a:p>
            <a:pPr lvl="1" eaLnBrk="1" hangingPunct="1">
              <a:defRPr/>
            </a:pPr>
            <a:r>
              <a:rPr lang="en-US" dirty="0">
                <a:effectLst>
                  <a:outerShdw blurRad="38100" dist="38100" dir="2700000" algn="tl">
                    <a:srgbClr val="DDDDDD"/>
                  </a:outerShdw>
                </a:effectLst>
                <a:latin typeface="Tahoma" charset="0"/>
                <a:ea typeface="ＭＳ Ｐゴシック" charset="0"/>
                <a:cs typeface="ＭＳ Ｐゴシック" charset="0"/>
              </a:rPr>
              <a:t>b</a:t>
            </a:r>
            <a:r>
              <a:rPr lang="en-US" dirty="0" smtClean="0">
                <a:effectLst>
                  <a:outerShdw blurRad="38100" dist="38100" dir="2700000" algn="tl">
                    <a:srgbClr val="DDDDDD"/>
                  </a:outerShdw>
                </a:effectLst>
                <a:latin typeface="Tahoma" charset="0"/>
                <a:ea typeface="ＭＳ Ｐゴシック" charset="0"/>
                <a:cs typeface="ＭＳ Ｐゴシック" charset="0"/>
              </a:rPr>
              <a:t>y year</a:t>
            </a:r>
            <a:endParaRPr lang="en-US" dirty="0">
              <a:effectLst>
                <a:outerShdw blurRad="38100" dist="38100" dir="2700000" algn="tl">
                  <a:srgbClr val="DDDDDD"/>
                </a:outerShdw>
              </a:effectLst>
              <a:latin typeface="Tahoma" charset="0"/>
              <a:ea typeface="ＭＳ Ｐゴシック" charset="0"/>
              <a:cs typeface="ＭＳ Ｐゴシック" charset="0"/>
            </a:endParaRPr>
          </a:p>
          <a:p>
            <a:pPr lvl="1" eaLnBrk="1" hangingPunct="1">
              <a:defRPr/>
            </a:pPr>
            <a:r>
              <a:rPr lang="en-US" dirty="0" smtClean="0">
                <a:effectLst>
                  <a:outerShdw blurRad="38100" dist="38100" dir="2700000" algn="tl">
                    <a:srgbClr val="DDDDDD"/>
                  </a:outerShdw>
                </a:effectLst>
                <a:latin typeface="Tahoma" charset="0"/>
                <a:ea typeface="ＭＳ Ｐゴシック" charset="0"/>
                <a:cs typeface="ＭＳ Ｐゴシック" charset="0"/>
              </a:rPr>
              <a:t>by major</a:t>
            </a:r>
          </a:p>
          <a:p>
            <a:pPr eaLnBrk="1" hangingPunct="1">
              <a:defRPr/>
            </a:pPr>
            <a:endParaRPr lang="en-US" dirty="0" smtClean="0"/>
          </a:p>
          <a:p>
            <a:pPr eaLnBrk="1" hangingPunct="1">
              <a:defRPr/>
            </a:pPr>
            <a:r>
              <a:rPr lang="en-US" dirty="0" smtClean="0"/>
              <a:t>Why </a:t>
            </a:r>
            <a:r>
              <a:rPr lang="en-US" dirty="0"/>
              <a:t>take this course</a:t>
            </a:r>
            <a:r>
              <a:rPr lang="en-US" dirty="0" smtClean="0"/>
              <a:t>?</a:t>
            </a:r>
          </a:p>
          <a:p>
            <a:pPr lvl="1" eaLnBrk="1" hangingPunct="1">
              <a:defRPr/>
            </a:pPr>
            <a:r>
              <a:rPr lang="en-US" dirty="0" smtClean="0">
                <a:effectLst>
                  <a:outerShdw blurRad="38100" dist="38100" dir="2700000" algn="tl">
                    <a:srgbClr val="DDDDDD"/>
                  </a:outerShdw>
                </a:effectLst>
                <a:latin typeface="Tahoma" charset="0"/>
                <a:ea typeface="ＭＳ Ｐゴシック" charset="0"/>
                <a:cs typeface="ＭＳ Ｐゴシック" charset="0"/>
              </a:rPr>
              <a:t>let’s hear from you</a:t>
            </a:r>
            <a:endParaRPr lang="en-US" dirty="0">
              <a:effectLst>
                <a:outerShdw blurRad="38100" dist="38100" dir="2700000" algn="tl">
                  <a:srgbClr val="DDDDDD"/>
                </a:outerShdw>
              </a:effectLst>
              <a:latin typeface="Tahoma" charset="0"/>
              <a:ea typeface="ＭＳ Ｐゴシック" charset="0"/>
              <a:cs typeface="ＭＳ Ｐゴシック" charset="0"/>
            </a:endParaRPr>
          </a:p>
        </p:txBody>
      </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16</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Goals</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Goal 1:  Demystify Computers</a:t>
            </a:r>
          </a:p>
          <a:p>
            <a:pPr marL="0" indent="0">
              <a:buNone/>
            </a:pPr>
            <a:endParaRPr lang="en-US" dirty="0"/>
          </a:p>
          <a:p>
            <a:pPr marL="0" indent="0">
              <a:buNone/>
            </a:pPr>
            <a:endParaRPr lang="en-US" dirty="0" smtClean="0"/>
          </a:p>
          <a:p>
            <a:pPr marL="0" indent="0">
              <a:buNone/>
            </a:pPr>
            <a:r>
              <a:rPr lang="en-US" dirty="0" smtClean="0"/>
              <a:t>Goal 2:  Learn the Power of Abstraction</a:t>
            </a:r>
            <a:endParaRPr lang="en-US" dirty="0"/>
          </a:p>
        </p:txBody>
      </p:sp>
      <p:sp>
        <p:nvSpPr>
          <p:cNvPr id="4" name="Slide Number Placeholder 3"/>
          <p:cNvSpPr>
            <a:spLocks noGrp="1"/>
          </p:cNvSpPr>
          <p:nvPr>
            <p:ph type="sldNum" sz="quarter" idx="10"/>
          </p:nvPr>
        </p:nvSpPr>
        <p:spPr/>
        <p:txBody>
          <a:bodyPr/>
          <a:lstStyle/>
          <a:p>
            <a:pPr>
              <a:defRPr/>
            </a:pPr>
            <a:fld id="{B4F23F4D-8533-2441-BBB4-63921714E1CB}" type="slidenum">
              <a:rPr lang="en-US" smtClean="0"/>
              <a:pPr>
                <a:defRPr/>
              </a:pPr>
              <a:t>17</a:t>
            </a:fld>
            <a:endParaRPr lang="en-US"/>
          </a:p>
        </p:txBody>
      </p:sp>
    </p:spTree>
    <p:extLst>
      <p:ext uri="{BB962C8B-B14F-4D97-AF65-F5344CB8AC3E}">
        <p14:creationId xmlns:p14="http://schemas.microsoft.com/office/powerpoint/2010/main" val="40538809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Goal 1: Demystify Computers</a:t>
            </a:r>
          </a:p>
        </p:txBody>
      </p:sp>
      <p:sp>
        <p:nvSpPr>
          <p:cNvPr id="11267" name="Rectangle 3"/>
          <p:cNvSpPr>
            <a:spLocks noGrp="1" noChangeArrowheads="1"/>
          </p:cNvSpPr>
          <p:nvPr>
            <p:ph idx="1"/>
          </p:nvPr>
        </p:nvSpPr>
        <p:spPr>
          <a:xfrm>
            <a:off x="0" y="708025"/>
            <a:ext cx="6922794" cy="6149975"/>
          </a:xfrm>
        </p:spPr>
        <p:txBody>
          <a:bodyPr/>
          <a:lstStyle/>
          <a:p>
            <a:pPr eaLnBrk="1" hangingPunct="1">
              <a:defRPr/>
            </a:pPr>
            <a:r>
              <a:rPr lang="en-US" dirty="0">
                <a:effectLst>
                  <a:outerShdw blurRad="38100" dist="38100" dir="2700000" algn="tl">
                    <a:srgbClr val="DDDDDD"/>
                  </a:outerShdw>
                </a:effectLst>
                <a:latin typeface="Tahoma" charset="0"/>
                <a:ea typeface="ＭＳ Ｐゴシック" charset="0"/>
                <a:cs typeface="ＭＳ Ｐゴシック" charset="0"/>
              </a:rPr>
              <a:t>Strangely, most people (even some computer scientists) are afraid of computers.</a:t>
            </a:r>
          </a:p>
          <a:p>
            <a:pPr eaLnBrk="1" hangingPunct="1">
              <a:defRPr/>
            </a:pPr>
            <a:endParaRPr lang="en-US" dirty="0">
              <a:effectLst>
                <a:outerShdw blurRad="38100" dist="38100" dir="2700000" algn="tl">
                  <a:srgbClr val="DDDDDD"/>
                </a:outerShdw>
              </a:effectLst>
              <a:latin typeface="Tahoma" charset="0"/>
              <a:ea typeface="ＭＳ Ｐゴシック" charset="0"/>
              <a:cs typeface="ＭＳ Ｐゴシック" charset="0"/>
            </a:endParaRPr>
          </a:p>
          <a:p>
            <a:pPr eaLnBrk="1" hangingPunct="1">
              <a:buFont typeface="Wingdings 2" charset="0"/>
              <a:buNone/>
              <a:defRPr/>
            </a:pPr>
            <a:endParaRPr lang="en-US" dirty="0">
              <a:effectLst>
                <a:outerShdw blurRad="38100" dist="38100" dir="2700000" algn="tl">
                  <a:srgbClr val="DDDDDD"/>
                </a:outerShdw>
              </a:effectLst>
              <a:latin typeface="Tahoma" charset="0"/>
              <a:ea typeface="ＭＳ Ｐゴシック" charset="0"/>
              <a:cs typeface="ＭＳ Ｐゴシック" charset="0"/>
            </a:endParaRPr>
          </a:p>
          <a:p>
            <a:pPr lvl="1" eaLnBrk="1" hangingPunct="1">
              <a:defRPr/>
            </a:pPr>
            <a:r>
              <a:rPr lang="en-US" dirty="0">
                <a:effectLst>
                  <a:outerShdw blurRad="38100" dist="38100" dir="2700000" algn="tl">
                    <a:srgbClr val="DDDDDD"/>
                  </a:outerShdw>
                </a:effectLst>
                <a:latin typeface="Tahoma" charset="0"/>
                <a:ea typeface="ＭＳ Ｐゴシック" charset="0"/>
              </a:rPr>
              <a:t>We are only afraid of things we do not understand!</a:t>
            </a:r>
          </a:p>
          <a:p>
            <a:pPr lvl="2" eaLnBrk="1" hangingPunct="1">
              <a:defRPr/>
            </a:pPr>
            <a:r>
              <a:rPr lang="en-US" dirty="0">
                <a:effectLst>
                  <a:outerShdw blurRad="38100" dist="38100" dir="2700000" algn="tl">
                    <a:srgbClr val="DDDDDD"/>
                  </a:outerShdw>
                </a:effectLst>
                <a:latin typeface="Tahoma" charset="0"/>
                <a:ea typeface="ＭＳ Ｐゴシック" charset="0"/>
              </a:rPr>
              <a:t>I do not fear computers.  I fear the lack of them</a:t>
            </a:r>
            <a:r>
              <a:rPr lang="en-US" dirty="0" smtClean="0">
                <a:effectLst>
                  <a:outerShdw blurRad="38100" dist="38100" dir="2700000" algn="tl">
                    <a:srgbClr val="DDDDDD"/>
                  </a:outerShdw>
                </a:effectLst>
                <a:latin typeface="Tahoma" charset="0"/>
                <a:ea typeface="ＭＳ Ｐゴシック" charset="0"/>
              </a:rPr>
              <a:t>.</a:t>
            </a:r>
            <a:r>
              <a:rPr lang="en-US" dirty="0">
                <a:effectLst>
                  <a:outerShdw blurRad="38100" dist="38100" dir="2700000" algn="tl">
                    <a:srgbClr val="DDDDDD"/>
                  </a:outerShdw>
                </a:effectLst>
                <a:latin typeface="Tahoma" charset="0"/>
                <a:ea typeface="ＭＳ Ｐゴシック" charset="0"/>
              </a:rPr>
              <a:t>		- Isaac Asimov (</a:t>
            </a:r>
            <a:r>
              <a:rPr lang="en-US" dirty="0" smtClean="0">
                <a:effectLst>
                  <a:outerShdw blurRad="38100" dist="38100" dir="2700000" algn="tl">
                    <a:srgbClr val="DDDDDD"/>
                  </a:outerShdw>
                </a:effectLst>
                <a:latin typeface="Tahoma" charset="0"/>
                <a:ea typeface="ＭＳ Ｐゴシック" charset="0"/>
              </a:rPr>
              <a:t>1920 </a:t>
            </a:r>
            <a:r>
              <a:rPr lang="en-US" dirty="0">
                <a:effectLst>
                  <a:outerShdw blurRad="38100" dist="38100" dir="2700000" algn="tl">
                    <a:srgbClr val="DDDDDD"/>
                  </a:outerShdw>
                </a:effectLst>
                <a:latin typeface="Tahoma" charset="0"/>
                <a:ea typeface="ＭＳ Ｐゴシック" charset="0"/>
              </a:rPr>
              <a:t>–</a:t>
            </a:r>
            <a:r>
              <a:rPr lang="en-US" dirty="0" smtClean="0">
                <a:effectLst>
                  <a:outerShdw blurRad="38100" dist="38100" dir="2700000" algn="tl">
                    <a:srgbClr val="DDDDDD"/>
                  </a:outerShdw>
                </a:effectLst>
                <a:latin typeface="Tahoma" charset="0"/>
                <a:ea typeface="ＭＳ Ｐゴシック" charset="0"/>
              </a:rPr>
              <a:t> 1992</a:t>
            </a:r>
            <a:r>
              <a:rPr lang="en-US" dirty="0">
                <a:effectLst>
                  <a:outerShdw blurRad="38100" dist="38100" dir="2700000" algn="tl">
                    <a:srgbClr val="DDDDDD"/>
                  </a:outerShdw>
                </a:effectLst>
                <a:latin typeface="Tahoma" charset="0"/>
                <a:ea typeface="ＭＳ Ｐゴシック" charset="0"/>
              </a:rPr>
              <a:t>)</a:t>
            </a:r>
          </a:p>
          <a:p>
            <a:pPr lvl="1" eaLnBrk="1" hangingPunct="1">
              <a:defRPr/>
            </a:pPr>
            <a:endParaRPr lang="en-US" dirty="0">
              <a:effectLst>
                <a:outerShdw blurRad="38100" dist="38100" dir="2700000" algn="tl">
                  <a:srgbClr val="DDDDDD"/>
                </a:outerShdw>
              </a:effectLst>
              <a:latin typeface="Tahoma" charset="0"/>
              <a:ea typeface="ＭＳ Ｐゴシック" charset="0"/>
            </a:endParaRPr>
          </a:p>
          <a:p>
            <a:pPr lvl="2" eaLnBrk="1" hangingPunct="1">
              <a:defRPr/>
            </a:pPr>
            <a:r>
              <a:rPr lang="en-US" dirty="0">
                <a:effectLst>
                  <a:outerShdw blurRad="38100" dist="38100" dir="2700000" algn="tl">
                    <a:srgbClr val="DDDDDD"/>
                  </a:outerShdw>
                </a:effectLst>
                <a:latin typeface="Tahoma" charset="0"/>
                <a:ea typeface="ＭＳ Ｐゴシック" charset="0"/>
              </a:rPr>
              <a:t>Fear is the main source of superstition, and one of the main sources of cruelty. To conquer fear is the beginning of wisdom</a:t>
            </a:r>
            <a:r>
              <a:rPr lang="en-US" dirty="0" smtClean="0">
                <a:effectLst>
                  <a:outerShdw blurRad="38100" dist="38100" dir="2700000" algn="tl">
                    <a:srgbClr val="DDDDDD"/>
                  </a:outerShdw>
                </a:effectLst>
                <a:latin typeface="Tahoma" charset="0"/>
                <a:ea typeface="ＭＳ Ｐゴシック" charset="0"/>
              </a:rPr>
              <a:t>.</a:t>
            </a:r>
          </a:p>
          <a:p>
            <a:pPr lvl="2" eaLnBrk="1" hangingPunct="1">
              <a:buFont typeface="Wingdings" charset="0"/>
              <a:buNone/>
              <a:defRPr/>
            </a:pPr>
            <a:r>
              <a:rPr lang="en-US" dirty="0" smtClean="0">
                <a:effectLst>
                  <a:outerShdw blurRad="38100" dist="38100" dir="2700000" algn="tl">
                    <a:srgbClr val="DDDDDD"/>
                  </a:outerShdw>
                </a:effectLst>
                <a:latin typeface="Tahoma" charset="0"/>
                <a:ea typeface="ＭＳ Ｐゴシック" charset="0"/>
              </a:rPr>
              <a:t>	</a:t>
            </a:r>
            <a:r>
              <a:rPr lang="en-US" dirty="0">
                <a:effectLst>
                  <a:outerShdw blurRad="38100" dist="38100" dir="2700000" algn="tl">
                    <a:srgbClr val="DDDDDD"/>
                  </a:outerShdw>
                </a:effectLst>
                <a:latin typeface="Tahoma" charset="0"/>
                <a:ea typeface="ＭＳ Ｐゴシック" charset="0"/>
              </a:rPr>
              <a:t>		- Bertrand Russell (1872 – 1970)</a:t>
            </a:r>
          </a:p>
        </p:txBody>
      </p:sp>
      <p:grpSp>
        <p:nvGrpSpPr>
          <p:cNvPr id="41987" name="Group 4"/>
          <p:cNvGrpSpPr>
            <a:grpSpLocks/>
          </p:cNvGrpSpPr>
          <p:nvPr/>
        </p:nvGrpSpPr>
        <p:grpSpPr bwMode="auto">
          <a:xfrm>
            <a:off x="7180262" y="1313467"/>
            <a:ext cx="1679575" cy="1381125"/>
            <a:chOff x="2351" y="1290"/>
            <a:chExt cx="1058" cy="869"/>
          </a:xfrm>
        </p:grpSpPr>
        <p:sp>
          <p:nvSpPr>
            <p:cNvPr id="41988" name="Freeform 5"/>
            <p:cNvSpPr>
              <a:spLocks/>
            </p:cNvSpPr>
            <p:nvPr/>
          </p:nvSpPr>
          <p:spPr bwMode="auto">
            <a:xfrm>
              <a:off x="2382" y="1349"/>
              <a:ext cx="1021" cy="804"/>
            </a:xfrm>
            <a:custGeom>
              <a:avLst/>
              <a:gdLst>
                <a:gd name="T0" fmla="*/ 18 w 2042"/>
                <a:gd name="T1" fmla="*/ 26 h 1607"/>
                <a:gd name="T2" fmla="*/ 20 w 2042"/>
                <a:gd name="T3" fmla="*/ 25 h 1607"/>
                <a:gd name="T4" fmla="*/ 23 w 2042"/>
                <a:gd name="T5" fmla="*/ 25 h 1607"/>
                <a:gd name="T6" fmla="*/ 25 w 2042"/>
                <a:gd name="T7" fmla="*/ 24 h 1607"/>
                <a:gd name="T8" fmla="*/ 27 w 2042"/>
                <a:gd name="T9" fmla="*/ 23 h 1607"/>
                <a:gd name="T10" fmla="*/ 28 w 2042"/>
                <a:gd name="T11" fmla="*/ 22 h 1607"/>
                <a:gd name="T12" fmla="*/ 30 w 2042"/>
                <a:gd name="T13" fmla="*/ 20 h 1607"/>
                <a:gd name="T14" fmla="*/ 31 w 2042"/>
                <a:gd name="T15" fmla="*/ 18 h 1607"/>
                <a:gd name="T16" fmla="*/ 32 w 2042"/>
                <a:gd name="T17" fmla="*/ 17 h 1607"/>
                <a:gd name="T18" fmla="*/ 32 w 2042"/>
                <a:gd name="T19" fmla="*/ 15 h 1607"/>
                <a:gd name="T20" fmla="*/ 32 w 2042"/>
                <a:gd name="T21" fmla="*/ 13 h 1607"/>
                <a:gd name="T22" fmla="*/ 32 w 2042"/>
                <a:gd name="T23" fmla="*/ 11 h 1607"/>
                <a:gd name="T24" fmla="*/ 32 w 2042"/>
                <a:gd name="T25" fmla="*/ 9 h 1607"/>
                <a:gd name="T26" fmla="*/ 31 w 2042"/>
                <a:gd name="T27" fmla="*/ 8 h 1607"/>
                <a:gd name="T28" fmla="*/ 30 w 2042"/>
                <a:gd name="T29" fmla="*/ 6 h 1607"/>
                <a:gd name="T30" fmla="*/ 28 w 2042"/>
                <a:gd name="T31" fmla="*/ 5 h 1607"/>
                <a:gd name="T32" fmla="*/ 27 w 2042"/>
                <a:gd name="T33" fmla="*/ 3 h 1607"/>
                <a:gd name="T34" fmla="*/ 25 w 2042"/>
                <a:gd name="T35" fmla="*/ 2 h 1607"/>
                <a:gd name="T36" fmla="*/ 23 w 2042"/>
                <a:gd name="T37" fmla="*/ 1 h 1607"/>
                <a:gd name="T38" fmla="*/ 20 w 2042"/>
                <a:gd name="T39" fmla="*/ 1 h 1607"/>
                <a:gd name="T40" fmla="*/ 18 w 2042"/>
                <a:gd name="T41" fmla="*/ 1 h 1607"/>
                <a:gd name="T42" fmla="*/ 16 w 2042"/>
                <a:gd name="T43" fmla="*/ 1 h 1607"/>
                <a:gd name="T44" fmla="*/ 13 w 2042"/>
                <a:gd name="T45" fmla="*/ 1 h 1607"/>
                <a:gd name="T46" fmla="*/ 11 w 2042"/>
                <a:gd name="T47" fmla="*/ 1 h 1607"/>
                <a:gd name="T48" fmla="*/ 9 w 2042"/>
                <a:gd name="T49" fmla="*/ 2 h 1607"/>
                <a:gd name="T50" fmla="*/ 7 w 2042"/>
                <a:gd name="T51" fmla="*/ 3 h 1607"/>
                <a:gd name="T52" fmla="*/ 5 w 2042"/>
                <a:gd name="T53" fmla="*/ 4 h 1607"/>
                <a:gd name="T54" fmla="*/ 4 w 2042"/>
                <a:gd name="T55" fmla="*/ 6 h 1607"/>
                <a:gd name="T56" fmla="*/ 2 w 2042"/>
                <a:gd name="T57" fmla="*/ 7 h 1607"/>
                <a:gd name="T58" fmla="*/ 1 w 2042"/>
                <a:gd name="T59" fmla="*/ 9 h 1607"/>
                <a:gd name="T60" fmla="*/ 1 w 2042"/>
                <a:gd name="T61" fmla="*/ 11 h 1607"/>
                <a:gd name="T62" fmla="*/ 1 w 2042"/>
                <a:gd name="T63" fmla="*/ 12 h 1607"/>
                <a:gd name="T64" fmla="*/ 1 w 2042"/>
                <a:gd name="T65" fmla="*/ 14 h 1607"/>
                <a:gd name="T66" fmla="*/ 1 w 2042"/>
                <a:gd name="T67" fmla="*/ 16 h 1607"/>
                <a:gd name="T68" fmla="*/ 2 w 2042"/>
                <a:gd name="T69" fmla="*/ 18 h 1607"/>
                <a:gd name="T70" fmla="*/ 3 w 2042"/>
                <a:gd name="T71" fmla="*/ 20 h 1607"/>
                <a:gd name="T72" fmla="*/ 4 w 2042"/>
                <a:gd name="T73" fmla="*/ 21 h 1607"/>
                <a:gd name="T74" fmla="*/ 6 w 2042"/>
                <a:gd name="T75" fmla="*/ 22 h 1607"/>
                <a:gd name="T76" fmla="*/ 8 w 2042"/>
                <a:gd name="T77" fmla="*/ 23 h 1607"/>
                <a:gd name="T78" fmla="*/ 10 w 2042"/>
                <a:gd name="T79" fmla="*/ 24 h 1607"/>
                <a:gd name="T80" fmla="*/ 12 w 2042"/>
                <a:gd name="T81" fmla="*/ 25 h 1607"/>
                <a:gd name="T82" fmla="*/ 14 w 2042"/>
                <a:gd name="T83" fmla="*/ 25 h 1607"/>
                <a:gd name="T84" fmla="*/ 16 w 2042"/>
                <a:gd name="T85" fmla="*/ 26 h 160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42"/>
                <a:gd name="T130" fmla="*/ 0 h 1607"/>
                <a:gd name="T131" fmla="*/ 2042 w 2042"/>
                <a:gd name="T132" fmla="*/ 1607 h 160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42" h="1607">
                  <a:moveTo>
                    <a:pt x="1021" y="1607"/>
                  </a:moveTo>
                  <a:lnTo>
                    <a:pt x="1074" y="1606"/>
                  </a:lnTo>
                  <a:lnTo>
                    <a:pt x="1126" y="1603"/>
                  </a:lnTo>
                  <a:lnTo>
                    <a:pt x="1177" y="1598"/>
                  </a:lnTo>
                  <a:lnTo>
                    <a:pt x="1228" y="1591"/>
                  </a:lnTo>
                  <a:lnTo>
                    <a:pt x="1277" y="1582"/>
                  </a:lnTo>
                  <a:lnTo>
                    <a:pt x="1326" y="1572"/>
                  </a:lnTo>
                  <a:lnTo>
                    <a:pt x="1373" y="1559"/>
                  </a:lnTo>
                  <a:lnTo>
                    <a:pt x="1419" y="1544"/>
                  </a:lnTo>
                  <a:lnTo>
                    <a:pt x="1464" y="1528"/>
                  </a:lnTo>
                  <a:lnTo>
                    <a:pt x="1509" y="1511"/>
                  </a:lnTo>
                  <a:lnTo>
                    <a:pt x="1552" y="1491"/>
                  </a:lnTo>
                  <a:lnTo>
                    <a:pt x="1593" y="1470"/>
                  </a:lnTo>
                  <a:lnTo>
                    <a:pt x="1632" y="1448"/>
                  </a:lnTo>
                  <a:lnTo>
                    <a:pt x="1671" y="1424"/>
                  </a:lnTo>
                  <a:lnTo>
                    <a:pt x="1708" y="1399"/>
                  </a:lnTo>
                  <a:lnTo>
                    <a:pt x="1744" y="1372"/>
                  </a:lnTo>
                  <a:lnTo>
                    <a:pt x="1777" y="1345"/>
                  </a:lnTo>
                  <a:lnTo>
                    <a:pt x="1810" y="1315"/>
                  </a:lnTo>
                  <a:lnTo>
                    <a:pt x="1840" y="1285"/>
                  </a:lnTo>
                  <a:lnTo>
                    <a:pt x="1868" y="1254"/>
                  </a:lnTo>
                  <a:lnTo>
                    <a:pt x="1895" y="1220"/>
                  </a:lnTo>
                  <a:lnTo>
                    <a:pt x="1919" y="1187"/>
                  </a:lnTo>
                  <a:lnTo>
                    <a:pt x="1942" y="1152"/>
                  </a:lnTo>
                  <a:lnTo>
                    <a:pt x="1962" y="1117"/>
                  </a:lnTo>
                  <a:lnTo>
                    <a:pt x="1980" y="1081"/>
                  </a:lnTo>
                  <a:lnTo>
                    <a:pt x="1996" y="1043"/>
                  </a:lnTo>
                  <a:lnTo>
                    <a:pt x="2010" y="1005"/>
                  </a:lnTo>
                  <a:lnTo>
                    <a:pt x="2022" y="966"/>
                  </a:lnTo>
                  <a:lnTo>
                    <a:pt x="2031" y="926"/>
                  </a:lnTo>
                  <a:lnTo>
                    <a:pt x="2037" y="886"/>
                  </a:lnTo>
                  <a:lnTo>
                    <a:pt x="2041" y="846"/>
                  </a:lnTo>
                  <a:lnTo>
                    <a:pt x="2042" y="804"/>
                  </a:lnTo>
                  <a:lnTo>
                    <a:pt x="2041" y="763"/>
                  </a:lnTo>
                  <a:lnTo>
                    <a:pt x="2037" y="722"/>
                  </a:lnTo>
                  <a:lnTo>
                    <a:pt x="2031" y="682"/>
                  </a:lnTo>
                  <a:lnTo>
                    <a:pt x="2022" y="642"/>
                  </a:lnTo>
                  <a:lnTo>
                    <a:pt x="2010" y="602"/>
                  </a:lnTo>
                  <a:lnTo>
                    <a:pt x="1996" y="564"/>
                  </a:lnTo>
                  <a:lnTo>
                    <a:pt x="1980" y="528"/>
                  </a:lnTo>
                  <a:lnTo>
                    <a:pt x="1962" y="491"/>
                  </a:lnTo>
                  <a:lnTo>
                    <a:pt x="1942" y="455"/>
                  </a:lnTo>
                  <a:lnTo>
                    <a:pt x="1919" y="420"/>
                  </a:lnTo>
                  <a:lnTo>
                    <a:pt x="1895" y="387"/>
                  </a:lnTo>
                  <a:lnTo>
                    <a:pt x="1868" y="355"/>
                  </a:lnTo>
                  <a:lnTo>
                    <a:pt x="1840" y="322"/>
                  </a:lnTo>
                  <a:lnTo>
                    <a:pt x="1810" y="292"/>
                  </a:lnTo>
                  <a:lnTo>
                    <a:pt x="1777" y="262"/>
                  </a:lnTo>
                  <a:lnTo>
                    <a:pt x="1744" y="235"/>
                  </a:lnTo>
                  <a:lnTo>
                    <a:pt x="1708" y="208"/>
                  </a:lnTo>
                  <a:lnTo>
                    <a:pt x="1671" y="183"/>
                  </a:lnTo>
                  <a:lnTo>
                    <a:pt x="1632" y="160"/>
                  </a:lnTo>
                  <a:lnTo>
                    <a:pt x="1593" y="137"/>
                  </a:lnTo>
                  <a:lnTo>
                    <a:pt x="1552" y="116"/>
                  </a:lnTo>
                  <a:lnTo>
                    <a:pt x="1509" y="97"/>
                  </a:lnTo>
                  <a:lnTo>
                    <a:pt x="1464" y="79"/>
                  </a:lnTo>
                  <a:lnTo>
                    <a:pt x="1419" y="63"/>
                  </a:lnTo>
                  <a:lnTo>
                    <a:pt x="1373" y="48"/>
                  </a:lnTo>
                  <a:lnTo>
                    <a:pt x="1326" y="35"/>
                  </a:lnTo>
                  <a:lnTo>
                    <a:pt x="1277" y="25"/>
                  </a:lnTo>
                  <a:lnTo>
                    <a:pt x="1228" y="16"/>
                  </a:lnTo>
                  <a:lnTo>
                    <a:pt x="1177" y="9"/>
                  </a:lnTo>
                  <a:lnTo>
                    <a:pt x="1126" y="4"/>
                  </a:lnTo>
                  <a:lnTo>
                    <a:pt x="1074" y="1"/>
                  </a:lnTo>
                  <a:lnTo>
                    <a:pt x="1021" y="0"/>
                  </a:lnTo>
                  <a:lnTo>
                    <a:pt x="968" y="1"/>
                  </a:lnTo>
                  <a:lnTo>
                    <a:pt x="916" y="4"/>
                  </a:lnTo>
                  <a:lnTo>
                    <a:pt x="866" y="9"/>
                  </a:lnTo>
                  <a:lnTo>
                    <a:pt x="816" y="16"/>
                  </a:lnTo>
                  <a:lnTo>
                    <a:pt x="767" y="25"/>
                  </a:lnTo>
                  <a:lnTo>
                    <a:pt x="718" y="35"/>
                  </a:lnTo>
                  <a:lnTo>
                    <a:pt x="670" y="48"/>
                  </a:lnTo>
                  <a:lnTo>
                    <a:pt x="624" y="63"/>
                  </a:lnTo>
                  <a:lnTo>
                    <a:pt x="579" y="79"/>
                  </a:lnTo>
                  <a:lnTo>
                    <a:pt x="535" y="97"/>
                  </a:lnTo>
                  <a:lnTo>
                    <a:pt x="492" y="116"/>
                  </a:lnTo>
                  <a:lnTo>
                    <a:pt x="451" y="137"/>
                  </a:lnTo>
                  <a:lnTo>
                    <a:pt x="411" y="160"/>
                  </a:lnTo>
                  <a:lnTo>
                    <a:pt x="372" y="183"/>
                  </a:lnTo>
                  <a:lnTo>
                    <a:pt x="334" y="208"/>
                  </a:lnTo>
                  <a:lnTo>
                    <a:pt x="300" y="235"/>
                  </a:lnTo>
                  <a:lnTo>
                    <a:pt x="265" y="262"/>
                  </a:lnTo>
                  <a:lnTo>
                    <a:pt x="233" y="292"/>
                  </a:lnTo>
                  <a:lnTo>
                    <a:pt x="203" y="322"/>
                  </a:lnTo>
                  <a:lnTo>
                    <a:pt x="174" y="355"/>
                  </a:lnTo>
                  <a:lnTo>
                    <a:pt x="148" y="387"/>
                  </a:lnTo>
                  <a:lnTo>
                    <a:pt x="124" y="420"/>
                  </a:lnTo>
                  <a:lnTo>
                    <a:pt x="101" y="455"/>
                  </a:lnTo>
                  <a:lnTo>
                    <a:pt x="81" y="491"/>
                  </a:lnTo>
                  <a:lnTo>
                    <a:pt x="62" y="528"/>
                  </a:lnTo>
                  <a:lnTo>
                    <a:pt x="46" y="564"/>
                  </a:lnTo>
                  <a:lnTo>
                    <a:pt x="33" y="602"/>
                  </a:lnTo>
                  <a:lnTo>
                    <a:pt x="21" y="642"/>
                  </a:lnTo>
                  <a:lnTo>
                    <a:pt x="12" y="682"/>
                  </a:lnTo>
                  <a:lnTo>
                    <a:pt x="6" y="722"/>
                  </a:lnTo>
                  <a:lnTo>
                    <a:pt x="1" y="763"/>
                  </a:lnTo>
                  <a:lnTo>
                    <a:pt x="0" y="804"/>
                  </a:lnTo>
                  <a:lnTo>
                    <a:pt x="1" y="846"/>
                  </a:lnTo>
                  <a:lnTo>
                    <a:pt x="6" y="886"/>
                  </a:lnTo>
                  <a:lnTo>
                    <a:pt x="12" y="926"/>
                  </a:lnTo>
                  <a:lnTo>
                    <a:pt x="21" y="966"/>
                  </a:lnTo>
                  <a:lnTo>
                    <a:pt x="33" y="1005"/>
                  </a:lnTo>
                  <a:lnTo>
                    <a:pt x="46" y="1043"/>
                  </a:lnTo>
                  <a:lnTo>
                    <a:pt x="62" y="1081"/>
                  </a:lnTo>
                  <a:lnTo>
                    <a:pt x="81" y="1117"/>
                  </a:lnTo>
                  <a:lnTo>
                    <a:pt x="101" y="1152"/>
                  </a:lnTo>
                  <a:lnTo>
                    <a:pt x="124" y="1187"/>
                  </a:lnTo>
                  <a:lnTo>
                    <a:pt x="148" y="1220"/>
                  </a:lnTo>
                  <a:lnTo>
                    <a:pt x="174" y="1254"/>
                  </a:lnTo>
                  <a:lnTo>
                    <a:pt x="203" y="1285"/>
                  </a:lnTo>
                  <a:lnTo>
                    <a:pt x="233" y="1315"/>
                  </a:lnTo>
                  <a:lnTo>
                    <a:pt x="265" y="1345"/>
                  </a:lnTo>
                  <a:lnTo>
                    <a:pt x="300" y="1372"/>
                  </a:lnTo>
                  <a:lnTo>
                    <a:pt x="334" y="1399"/>
                  </a:lnTo>
                  <a:lnTo>
                    <a:pt x="372" y="1424"/>
                  </a:lnTo>
                  <a:lnTo>
                    <a:pt x="411" y="1448"/>
                  </a:lnTo>
                  <a:lnTo>
                    <a:pt x="451" y="1470"/>
                  </a:lnTo>
                  <a:lnTo>
                    <a:pt x="492" y="1491"/>
                  </a:lnTo>
                  <a:lnTo>
                    <a:pt x="535" y="1511"/>
                  </a:lnTo>
                  <a:lnTo>
                    <a:pt x="579" y="1528"/>
                  </a:lnTo>
                  <a:lnTo>
                    <a:pt x="624" y="1544"/>
                  </a:lnTo>
                  <a:lnTo>
                    <a:pt x="670" y="1559"/>
                  </a:lnTo>
                  <a:lnTo>
                    <a:pt x="718" y="1572"/>
                  </a:lnTo>
                  <a:lnTo>
                    <a:pt x="767" y="1582"/>
                  </a:lnTo>
                  <a:lnTo>
                    <a:pt x="816" y="1591"/>
                  </a:lnTo>
                  <a:lnTo>
                    <a:pt x="866" y="1598"/>
                  </a:lnTo>
                  <a:lnTo>
                    <a:pt x="916" y="1603"/>
                  </a:lnTo>
                  <a:lnTo>
                    <a:pt x="968" y="1606"/>
                  </a:lnTo>
                  <a:lnTo>
                    <a:pt x="1021" y="1607"/>
                  </a:lnTo>
                  <a:close/>
                </a:path>
              </a:pathLst>
            </a:custGeom>
            <a:solidFill>
              <a:srgbClr val="F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989" name="Freeform 6"/>
            <p:cNvSpPr>
              <a:spLocks/>
            </p:cNvSpPr>
            <p:nvPr/>
          </p:nvSpPr>
          <p:spPr bwMode="auto">
            <a:xfrm>
              <a:off x="2351" y="1569"/>
              <a:ext cx="602" cy="525"/>
            </a:xfrm>
            <a:custGeom>
              <a:avLst/>
              <a:gdLst>
                <a:gd name="T0" fmla="*/ 9 w 1204"/>
                <a:gd name="T1" fmla="*/ 0 h 1050"/>
                <a:gd name="T2" fmla="*/ 12 w 1204"/>
                <a:gd name="T3" fmla="*/ 1 h 1050"/>
                <a:gd name="T4" fmla="*/ 12 w 1204"/>
                <a:gd name="T5" fmla="*/ 1 h 1050"/>
                <a:gd name="T6" fmla="*/ 15 w 1204"/>
                <a:gd name="T7" fmla="*/ 9 h 1050"/>
                <a:gd name="T8" fmla="*/ 19 w 1204"/>
                <a:gd name="T9" fmla="*/ 10 h 1050"/>
                <a:gd name="T10" fmla="*/ 19 w 1204"/>
                <a:gd name="T11" fmla="*/ 12 h 1050"/>
                <a:gd name="T12" fmla="*/ 12 w 1204"/>
                <a:gd name="T13" fmla="*/ 17 h 1050"/>
                <a:gd name="T14" fmla="*/ 2 w 1204"/>
                <a:gd name="T15" fmla="*/ 16 h 1050"/>
                <a:gd name="T16" fmla="*/ 0 w 1204"/>
                <a:gd name="T17" fmla="*/ 3 h 1050"/>
                <a:gd name="T18" fmla="*/ 9 w 1204"/>
                <a:gd name="T19" fmla="*/ 0 h 10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04"/>
                <a:gd name="T31" fmla="*/ 0 h 1050"/>
                <a:gd name="T32" fmla="*/ 1204 w 1204"/>
                <a:gd name="T33" fmla="*/ 1050 h 10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04" h="1050">
                  <a:moveTo>
                    <a:pt x="522" y="0"/>
                  </a:moveTo>
                  <a:lnTo>
                    <a:pt x="710" y="8"/>
                  </a:lnTo>
                  <a:lnTo>
                    <a:pt x="723" y="3"/>
                  </a:lnTo>
                  <a:lnTo>
                    <a:pt x="899" y="520"/>
                  </a:lnTo>
                  <a:lnTo>
                    <a:pt x="1157" y="613"/>
                  </a:lnTo>
                  <a:lnTo>
                    <a:pt x="1204" y="705"/>
                  </a:lnTo>
                  <a:lnTo>
                    <a:pt x="754" y="1050"/>
                  </a:lnTo>
                  <a:lnTo>
                    <a:pt x="126" y="1008"/>
                  </a:lnTo>
                  <a:lnTo>
                    <a:pt x="0" y="184"/>
                  </a:lnTo>
                  <a:lnTo>
                    <a:pt x="5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990" name="Freeform 7"/>
            <p:cNvSpPr>
              <a:spLocks/>
            </p:cNvSpPr>
            <p:nvPr/>
          </p:nvSpPr>
          <p:spPr bwMode="auto">
            <a:xfrm>
              <a:off x="2565" y="1844"/>
              <a:ext cx="342" cy="184"/>
            </a:xfrm>
            <a:custGeom>
              <a:avLst/>
              <a:gdLst>
                <a:gd name="T0" fmla="*/ 8 w 684"/>
                <a:gd name="T1" fmla="*/ 0 h 367"/>
                <a:gd name="T2" fmla="*/ 0 w 684"/>
                <a:gd name="T3" fmla="*/ 4 h 367"/>
                <a:gd name="T4" fmla="*/ 5 w 684"/>
                <a:gd name="T5" fmla="*/ 6 h 367"/>
                <a:gd name="T6" fmla="*/ 11 w 684"/>
                <a:gd name="T7" fmla="*/ 2 h 367"/>
                <a:gd name="T8" fmla="*/ 8 w 684"/>
                <a:gd name="T9" fmla="*/ 0 h 367"/>
                <a:gd name="T10" fmla="*/ 0 60000 65536"/>
                <a:gd name="T11" fmla="*/ 0 60000 65536"/>
                <a:gd name="T12" fmla="*/ 0 60000 65536"/>
                <a:gd name="T13" fmla="*/ 0 60000 65536"/>
                <a:gd name="T14" fmla="*/ 0 60000 65536"/>
                <a:gd name="T15" fmla="*/ 0 w 684"/>
                <a:gd name="T16" fmla="*/ 0 h 367"/>
                <a:gd name="T17" fmla="*/ 684 w 684"/>
                <a:gd name="T18" fmla="*/ 367 h 367"/>
              </a:gdLst>
              <a:ahLst/>
              <a:cxnLst>
                <a:cxn ang="T10">
                  <a:pos x="T0" y="T1"/>
                </a:cxn>
                <a:cxn ang="T11">
                  <a:pos x="T2" y="T3"/>
                </a:cxn>
                <a:cxn ang="T12">
                  <a:pos x="T4" y="T5"/>
                </a:cxn>
                <a:cxn ang="T13">
                  <a:pos x="T6" y="T7"/>
                </a:cxn>
                <a:cxn ang="T14">
                  <a:pos x="T8" y="T9"/>
                </a:cxn>
              </a:cxnLst>
              <a:rect l="T15" t="T16" r="T17" b="T18"/>
              <a:pathLst>
                <a:path w="684" h="367">
                  <a:moveTo>
                    <a:pt x="459" y="0"/>
                  </a:moveTo>
                  <a:lnTo>
                    <a:pt x="0" y="244"/>
                  </a:lnTo>
                  <a:lnTo>
                    <a:pt x="267" y="367"/>
                  </a:lnTo>
                  <a:lnTo>
                    <a:pt x="684" y="80"/>
                  </a:lnTo>
                  <a:lnTo>
                    <a:pt x="459"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991" name="Freeform 8"/>
            <p:cNvSpPr>
              <a:spLocks/>
            </p:cNvSpPr>
            <p:nvPr/>
          </p:nvSpPr>
          <p:spPr bwMode="auto">
            <a:xfrm>
              <a:off x="2709" y="1894"/>
              <a:ext cx="224" cy="181"/>
            </a:xfrm>
            <a:custGeom>
              <a:avLst/>
              <a:gdLst>
                <a:gd name="T0" fmla="*/ 0 w 447"/>
                <a:gd name="T1" fmla="*/ 5 h 361"/>
                <a:gd name="T2" fmla="*/ 1 w 447"/>
                <a:gd name="T3" fmla="*/ 6 h 361"/>
                <a:gd name="T4" fmla="*/ 7 w 447"/>
                <a:gd name="T5" fmla="*/ 1 h 361"/>
                <a:gd name="T6" fmla="*/ 7 w 447"/>
                <a:gd name="T7" fmla="*/ 0 h 361"/>
                <a:gd name="T8" fmla="*/ 0 w 447"/>
                <a:gd name="T9" fmla="*/ 5 h 361"/>
                <a:gd name="T10" fmla="*/ 0 60000 65536"/>
                <a:gd name="T11" fmla="*/ 0 60000 65536"/>
                <a:gd name="T12" fmla="*/ 0 60000 65536"/>
                <a:gd name="T13" fmla="*/ 0 60000 65536"/>
                <a:gd name="T14" fmla="*/ 0 60000 65536"/>
                <a:gd name="T15" fmla="*/ 0 w 447"/>
                <a:gd name="T16" fmla="*/ 0 h 361"/>
                <a:gd name="T17" fmla="*/ 447 w 447"/>
                <a:gd name="T18" fmla="*/ 361 h 361"/>
              </a:gdLst>
              <a:ahLst/>
              <a:cxnLst>
                <a:cxn ang="T10">
                  <a:pos x="T0" y="T1"/>
                </a:cxn>
                <a:cxn ang="T11">
                  <a:pos x="T2" y="T3"/>
                </a:cxn>
                <a:cxn ang="T12">
                  <a:pos x="T4" y="T5"/>
                </a:cxn>
                <a:cxn ang="T13">
                  <a:pos x="T6" y="T7"/>
                </a:cxn>
                <a:cxn ang="T14">
                  <a:pos x="T8" y="T9"/>
                </a:cxn>
              </a:cxnLst>
              <a:rect l="T15" t="T16" r="T17" b="T18"/>
              <a:pathLst>
                <a:path w="447" h="361">
                  <a:moveTo>
                    <a:pt x="0" y="290"/>
                  </a:moveTo>
                  <a:lnTo>
                    <a:pt x="37" y="361"/>
                  </a:lnTo>
                  <a:lnTo>
                    <a:pt x="447" y="46"/>
                  </a:lnTo>
                  <a:lnTo>
                    <a:pt x="423" y="0"/>
                  </a:lnTo>
                  <a:lnTo>
                    <a:pt x="0" y="29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992" name="Freeform 9"/>
            <p:cNvSpPr>
              <a:spLocks/>
            </p:cNvSpPr>
            <p:nvPr/>
          </p:nvSpPr>
          <p:spPr bwMode="auto">
            <a:xfrm>
              <a:off x="2369" y="1679"/>
              <a:ext cx="343" cy="399"/>
            </a:xfrm>
            <a:custGeom>
              <a:avLst/>
              <a:gdLst>
                <a:gd name="T0" fmla="*/ 11 w 684"/>
                <a:gd name="T1" fmla="*/ 12 h 797"/>
                <a:gd name="T2" fmla="*/ 6 w 684"/>
                <a:gd name="T3" fmla="*/ 10 h 797"/>
                <a:gd name="T4" fmla="*/ 6 w 684"/>
                <a:gd name="T5" fmla="*/ 10 h 797"/>
                <a:gd name="T6" fmla="*/ 3 w 684"/>
                <a:gd name="T7" fmla="*/ 1 h 797"/>
                <a:gd name="T8" fmla="*/ 0 w 684"/>
                <a:gd name="T9" fmla="*/ 0 h 797"/>
                <a:gd name="T10" fmla="*/ 2 w 684"/>
                <a:gd name="T11" fmla="*/ 12 h 797"/>
                <a:gd name="T12" fmla="*/ 11 w 684"/>
                <a:gd name="T13" fmla="*/ 13 h 797"/>
                <a:gd name="T14" fmla="*/ 11 w 684"/>
                <a:gd name="T15" fmla="*/ 12 h 797"/>
                <a:gd name="T16" fmla="*/ 0 60000 65536"/>
                <a:gd name="T17" fmla="*/ 0 60000 65536"/>
                <a:gd name="T18" fmla="*/ 0 60000 65536"/>
                <a:gd name="T19" fmla="*/ 0 60000 65536"/>
                <a:gd name="T20" fmla="*/ 0 60000 65536"/>
                <a:gd name="T21" fmla="*/ 0 60000 65536"/>
                <a:gd name="T22" fmla="*/ 0 60000 65536"/>
                <a:gd name="T23" fmla="*/ 0 60000 65536"/>
                <a:gd name="T24" fmla="*/ 0 w 684"/>
                <a:gd name="T25" fmla="*/ 0 h 797"/>
                <a:gd name="T26" fmla="*/ 684 w 684"/>
                <a:gd name="T27" fmla="*/ 797 h 7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4" h="797">
                  <a:moveTo>
                    <a:pt x="648" y="728"/>
                  </a:moveTo>
                  <a:lnTo>
                    <a:pt x="355" y="593"/>
                  </a:lnTo>
                  <a:lnTo>
                    <a:pt x="346" y="598"/>
                  </a:lnTo>
                  <a:lnTo>
                    <a:pt x="152" y="31"/>
                  </a:lnTo>
                  <a:lnTo>
                    <a:pt x="0" y="0"/>
                  </a:lnTo>
                  <a:lnTo>
                    <a:pt x="115" y="759"/>
                  </a:lnTo>
                  <a:lnTo>
                    <a:pt x="684" y="797"/>
                  </a:lnTo>
                  <a:lnTo>
                    <a:pt x="648" y="72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993" name="Freeform 10"/>
            <p:cNvSpPr>
              <a:spLocks/>
            </p:cNvSpPr>
            <p:nvPr/>
          </p:nvSpPr>
          <p:spPr bwMode="auto">
            <a:xfrm>
              <a:off x="2382" y="1586"/>
              <a:ext cx="289" cy="94"/>
            </a:xfrm>
            <a:custGeom>
              <a:avLst/>
              <a:gdLst>
                <a:gd name="T0" fmla="*/ 8 w 578"/>
                <a:gd name="T1" fmla="*/ 0 h 189"/>
                <a:gd name="T2" fmla="*/ 0 w 578"/>
                <a:gd name="T3" fmla="*/ 2 h 189"/>
                <a:gd name="T4" fmla="*/ 2 w 578"/>
                <a:gd name="T5" fmla="*/ 2 h 189"/>
                <a:gd name="T6" fmla="*/ 10 w 578"/>
                <a:gd name="T7" fmla="*/ 0 h 189"/>
                <a:gd name="T8" fmla="*/ 8 w 578"/>
                <a:gd name="T9" fmla="*/ 0 h 189"/>
                <a:gd name="T10" fmla="*/ 0 60000 65536"/>
                <a:gd name="T11" fmla="*/ 0 60000 65536"/>
                <a:gd name="T12" fmla="*/ 0 60000 65536"/>
                <a:gd name="T13" fmla="*/ 0 60000 65536"/>
                <a:gd name="T14" fmla="*/ 0 60000 65536"/>
                <a:gd name="T15" fmla="*/ 0 w 578"/>
                <a:gd name="T16" fmla="*/ 0 h 189"/>
                <a:gd name="T17" fmla="*/ 578 w 578"/>
                <a:gd name="T18" fmla="*/ 189 h 189"/>
              </a:gdLst>
              <a:ahLst/>
              <a:cxnLst>
                <a:cxn ang="T10">
                  <a:pos x="T0" y="T1"/>
                </a:cxn>
                <a:cxn ang="T11">
                  <a:pos x="T2" y="T3"/>
                </a:cxn>
                <a:cxn ang="T12">
                  <a:pos x="T4" y="T5"/>
                </a:cxn>
                <a:cxn ang="T13">
                  <a:pos x="T6" y="T7"/>
                </a:cxn>
                <a:cxn ang="T14">
                  <a:pos x="T8" y="T9"/>
                </a:cxn>
              </a:cxnLst>
              <a:rect l="T15" t="T16" r="T17" b="T18"/>
              <a:pathLst>
                <a:path w="578" h="189">
                  <a:moveTo>
                    <a:pt x="465" y="0"/>
                  </a:moveTo>
                  <a:lnTo>
                    <a:pt x="0" y="164"/>
                  </a:lnTo>
                  <a:lnTo>
                    <a:pt x="118" y="189"/>
                  </a:lnTo>
                  <a:lnTo>
                    <a:pt x="578" y="5"/>
                  </a:lnTo>
                  <a:lnTo>
                    <a:pt x="465"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994" name="Freeform 11"/>
            <p:cNvSpPr>
              <a:spLocks/>
            </p:cNvSpPr>
            <p:nvPr/>
          </p:nvSpPr>
          <p:spPr bwMode="auto">
            <a:xfrm>
              <a:off x="2460" y="1593"/>
              <a:ext cx="324" cy="363"/>
            </a:xfrm>
            <a:custGeom>
              <a:avLst/>
              <a:gdLst>
                <a:gd name="T0" fmla="*/ 8 w 648"/>
                <a:gd name="T1" fmla="*/ 0 h 726"/>
                <a:gd name="T2" fmla="*/ 0 w 648"/>
                <a:gd name="T3" fmla="*/ 4 h 726"/>
                <a:gd name="T4" fmla="*/ 3 w 648"/>
                <a:gd name="T5" fmla="*/ 12 h 726"/>
                <a:gd name="T6" fmla="*/ 11 w 648"/>
                <a:gd name="T7" fmla="*/ 8 h 726"/>
                <a:gd name="T8" fmla="*/ 8 w 648"/>
                <a:gd name="T9" fmla="*/ 0 h 726"/>
                <a:gd name="T10" fmla="*/ 0 60000 65536"/>
                <a:gd name="T11" fmla="*/ 0 60000 65536"/>
                <a:gd name="T12" fmla="*/ 0 60000 65536"/>
                <a:gd name="T13" fmla="*/ 0 60000 65536"/>
                <a:gd name="T14" fmla="*/ 0 60000 65536"/>
                <a:gd name="T15" fmla="*/ 0 w 648"/>
                <a:gd name="T16" fmla="*/ 0 h 726"/>
                <a:gd name="T17" fmla="*/ 648 w 648"/>
                <a:gd name="T18" fmla="*/ 726 h 726"/>
              </a:gdLst>
              <a:ahLst/>
              <a:cxnLst>
                <a:cxn ang="T10">
                  <a:pos x="T0" y="T1"/>
                </a:cxn>
                <a:cxn ang="T11">
                  <a:pos x="T2" y="T3"/>
                </a:cxn>
                <a:cxn ang="T12">
                  <a:pos x="T4" y="T5"/>
                </a:cxn>
                <a:cxn ang="T13">
                  <a:pos x="T6" y="T7"/>
                </a:cxn>
                <a:cxn ang="T14">
                  <a:pos x="T8" y="T9"/>
                </a:cxn>
              </a:cxnLst>
              <a:rect l="T15" t="T16" r="T17" b="T18"/>
              <a:pathLst>
                <a:path w="648" h="726">
                  <a:moveTo>
                    <a:pt x="484" y="0"/>
                  </a:moveTo>
                  <a:lnTo>
                    <a:pt x="0" y="194"/>
                  </a:lnTo>
                  <a:lnTo>
                    <a:pt x="182" y="726"/>
                  </a:lnTo>
                  <a:lnTo>
                    <a:pt x="648" y="478"/>
                  </a:lnTo>
                  <a:lnTo>
                    <a:pt x="484"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995" name="Freeform 12"/>
            <p:cNvSpPr>
              <a:spLocks/>
            </p:cNvSpPr>
            <p:nvPr/>
          </p:nvSpPr>
          <p:spPr bwMode="auto">
            <a:xfrm>
              <a:off x="2489" y="1621"/>
              <a:ext cx="271" cy="290"/>
            </a:xfrm>
            <a:custGeom>
              <a:avLst/>
              <a:gdLst>
                <a:gd name="T0" fmla="*/ 8 w 543"/>
                <a:gd name="T1" fmla="*/ 7 h 579"/>
                <a:gd name="T2" fmla="*/ 8 w 543"/>
                <a:gd name="T3" fmla="*/ 7 h 579"/>
                <a:gd name="T4" fmla="*/ 7 w 543"/>
                <a:gd name="T5" fmla="*/ 8 h 579"/>
                <a:gd name="T6" fmla="*/ 6 w 543"/>
                <a:gd name="T7" fmla="*/ 8 h 579"/>
                <a:gd name="T8" fmla="*/ 5 w 543"/>
                <a:gd name="T9" fmla="*/ 9 h 579"/>
                <a:gd name="T10" fmla="*/ 5 w 543"/>
                <a:gd name="T11" fmla="*/ 9 h 579"/>
                <a:gd name="T12" fmla="*/ 4 w 543"/>
                <a:gd name="T13" fmla="*/ 9 h 579"/>
                <a:gd name="T14" fmla="*/ 3 w 543"/>
                <a:gd name="T15" fmla="*/ 9 h 579"/>
                <a:gd name="T16" fmla="*/ 3 w 543"/>
                <a:gd name="T17" fmla="*/ 9 h 579"/>
                <a:gd name="T18" fmla="*/ 3 w 543"/>
                <a:gd name="T19" fmla="*/ 9 h 579"/>
                <a:gd name="T20" fmla="*/ 2 w 543"/>
                <a:gd name="T21" fmla="*/ 10 h 579"/>
                <a:gd name="T22" fmla="*/ 2 w 543"/>
                <a:gd name="T23" fmla="*/ 10 h 579"/>
                <a:gd name="T24" fmla="*/ 2 w 543"/>
                <a:gd name="T25" fmla="*/ 10 h 579"/>
                <a:gd name="T26" fmla="*/ 2 w 543"/>
                <a:gd name="T27" fmla="*/ 9 h 579"/>
                <a:gd name="T28" fmla="*/ 2 w 543"/>
                <a:gd name="T29" fmla="*/ 9 h 579"/>
                <a:gd name="T30" fmla="*/ 1 w 543"/>
                <a:gd name="T31" fmla="*/ 9 h 579"/>
                <a:gd name="T32" fmla="*/ 1 w 543"/>
                <a:gd name="T33" fmla="*/ 8 h 579"/>
                <a:gd name="T34" fmla="*/ 0 w 543"/>
                <a:gd name="T35" fmla="*/ 6 h 579"/>
                <a:gd name="T36" fmla="*/ 0 w 543"/>
                <a:gd name="T37" fmla="*/ 5 h 579"/>
                <a:gd name="T38" fmla="*/ 0 w 543"/>
                <a:gd name="T39" fmla="*/ 4 h 579"/>
                <a:gd name="T40" fmla="*/ 0 w 543"/>
                <a:gd name="T41" fmla="*/ 3 h 579"/>
                <a:gd name="T42" fmla="*/ 0 w 543"/>
                <a:gd name="T43" fmla="*/ 3 h 579"/>
                <a:gd name="T44" fmla="*/ 0 w 543"/>
                <a:gd name="T45" fmla="*/ 3 h 579"/>
                <a:gd name="T46" fmla="*/ 0 w 543"/>
                <a:gd name="T47" fmla="*/ 3 h 579"/>
                <a:gd name="T48" fmla="*/ 0 w 543"/>
                <a:gd name="T49" fmla="*/ 3 h 579"/>
                <a:gd name="T50" fmla="*/ 0 w 543"/>
                <a:gd name="T51" fmla="*/ 3 h 579"/>
                <a:gd name="T52" fmla="*/ 1 w 543"/>
                <a:gd name="T53" fmla="*/ 2 h 579"/>
                <a:gd name="T54" fmla="*/ 1 w 543"/>
                <a:gd name="T55" fmla="*/ 2 h 579"/>
                <a:gd name="T56" fmla="*/ 2 w 543"/>
                <a:gd name="T57" fmla="*/ 2 h 579"/>
                <a:gd name="T58" fmla="*/ 2 w 543"/>
                <a:gd name="T59" fmla="*/ 2 h 579"/>
                <a:gd name="T60" fmla="*/ 3 w 543"/>
                <a:gd name="T61" fmla="*/ 1 h 579"/>
                <a:gd name="T62" fmla="*/ 3 w 543"/>
                <a:gd name="T63" fmla="*/ 1 h 579"/>
                <a:gd name="T64" fmla="*/ 4 w 543"/>
                <a:gd name="T65" fmla="*/ 1 h 579"/>
                <a:gd name="T66" fmla="*/ 4 w 543"/>
                <a:gd name="T67" fmla="*/ 1 h 579"/>
                <a:gd name="T68" fmla="*/ 5 w 543"/>
                <a:gd name="T69" fmla="*/ 1 h 579"/>
                <a:gd name="T70" fmla="*/ 5 w 543"/>
                <a:gd name="T71" fmla="*/ 1 h 579"/>
                <a:gd name="T72" fmla="*/ 5 w 543"/>
                <a:gd name="T73" fmla="*/ 1 h 579"/>
                <a:gd name="T74" fmla="*/ 5 w 543"/>
                <a:gd name="T75" fmla="*/ 1 h 579"/>
                <a:gd name="T76" fmla="*/ 6 w 543"/>
                <a:gd name="T77" fmla="*/ 0 h 579"/>
                <a:gd name="T78" fmla="*/ 6 w 543"/>
                <a:gd name="T79" fmla="*/ 1 h 579"/>
                <a:gd name="T80" fmla="*/ 6 w 543"/>
                <a:gd name="T81" fmla="*/ 1 h 579"/>
                <a:gd name="T82" fmla="*/ 6 w 543"/>
                <a:gd name="T83" fmla="*/ 2 h 579"/>
                <a:gd name="T84" fmla="*/ 7 w 543"/>
                <a:gd name="T85" fmla="*/ 3 h 579"/>
                <a:gd name="T86" fmla="*/ 7 w 543"/>
                <a:gd name="T87" fmla="*/ 4 h 579"/>
                <a:gd name="T88" fmla="*/ 8 w 543"/>
                <a:gd name="T89" fmla="*/ 5 h 579"/>
                <a:gd name="T90" fmla="*/ 8 w 543"/>
                <a:gd name="T91" fmla="*/ 6 h 579"/>
                <a:gd name="T92" fmla="*/ 8 w 543"/>
                <a:gd name="T93" fmla="*/ 6 h 579"/>
                <a:gd name="T94" fmla="*/ 8 w 543"/>
                <a:gd name="T95" fmla="*/ 7 h 5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43"/>
                <a:gd name="T145" fmla="*/ 0 h 579"/>
                <a:gd name="T146" fmla="*/ 543 w 543"/>
                <a:gd name="T147" fmla="*/ 579 h 57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43" h="579">
                  <a:moveTo>
                    <a:pt x="540" y="395"/>
                  </a:moveTo>
                  <a:lnTo>
                    <a:pt x="538" y="398"/>
                  </a:lnTo>
                  <a:lnTo>
                    <a:pt x="532" y="405"/>
                  </a:lnTo>
                  <a:lnTo>
                    <a:pt x="520" y="417"/>
                  </a:lnTo>
                  <a:lnTo>
                    <a:pt x="505" y="432"/>
                  </a:lnTo>
                  <a:lnTo>
                    <a:pt x="483" y="450"/>
                  </a:lnTo>
                  <a:lnTo>
                    <a:pt x="457" y="470"/>
                  </a:lnTo>
                  <a:lnTo>
                    <a:pt x="422" y="491"/>
                  </a:lnTo>
                  <a:lnTo>
                    <a:pt x="382" y="514"/>
                  </a:lnTo>
                  <a:lnTo>
                    <a:pt x="360" y="524"/>
                  </a:lnTo>
                  <a:lnTo>
                    <a:pt x="339" y="533"/>
                  </a:lnTo>
                  <a:lnTo>
                    <a:pt x="320" y="542"/>
                  </a:lnTo>
                  <a:lnTo>
                    <a:pt x="300" y="549"/>
                  </a:lnTo>
                  <a:lnTo>
                    <a:pt x="283" y="555"/>
                  </a:lnTo>
                  <a:lnTo>
                    <a:pt x="267" y="561"/>
                  </a:lnTo>
                  <a:lnTo>
                    <a:pt x="251" y="565"/>
                  </a:lnTo>
                  <a:lnTo>
                    <a:pt x="237" y="569"/>
                  </a:lnTo>
                  <a:lnTo>
                    <a:pt x="224" y="572"/>
                  </a:lnTo>
                  <a:lnTo>
                    <a:pt x="213" y="575"/>
                  </a:lnTo>
                  <a:lnTo>
                    <a:pt x="203" y="576"/>
                  </a:lnTo>
                  <a:lnTo>
                    <a:pt x="195" y="577"/>
                  </a:lnTo>
                  <a:lnTo>
                    <a:pt x="188" y="578"/>
                  </a:lnTo>
                  <a:lnTo>
                    <a:pt x="184" y="579"/>
                  </a:lnTo>
                  <a:lnTo>
                    <a:pt x="180" y="579"/>
                  </a:lnTo>
                  <a:lnTo>
                    <a:pt x="179" y="579"/>
                  </a:lnTo>
                  <a:lnTo>
                    <a:pt x="173" y="579"/>
                  </a:lnTo>
                  <a:lnTo>
                    <a:pt x="169" y="577"/>
                  </a:lnTo>
                  <a:lnTo>
                    <a:pt x="165" y="574"/>
                  </a:lnTo>
                  <a:lnTo>
                    <a:pt x="156" y="567"/>
                  </a:lnTo>
                  <a:lnTo>
                    <a:pt x="142" y="555"/>
                  </a:lnTo>
                  <a:lnTo>
                    <a:pt x="126" y="538"/>
                  </a:lnTo>
                  <a:lnTo>
                    <a:pt x="108" y="515"/>
                  </a:lnTo>
                  <a:lnTo>
                    <a:pt x="88" y="486"/>
                  </a:lnTo>
                  <a:lnTo>
                    <a:pt x="68" y="451"/>
                  </a:lnTo>
                  <a:lnTo>
                    <a:pt x="50" y="410"/>
                  </a:lnTo>
                  <a:lnTo>
                    <a:pt x="35" y="366"/>
                  </a:lnTo>
                  <a:lnTo>
                    <a:pt x="22" y="325"/>
                  </a:lnTo>
                  <a:lnTo>
                    <a:pt x="14" y="285"/>
                  </a:lnTo>
                  <a:lnTo>
                    <a:pt x="9" y="250"/>
                  </a:lnTo>
                  <a:lnTo>
                    <a:pt x="4" y="220"/>
                  </a:lnTo>
                  <a:lnTo>
                    <a:pt x="2" y="197"/>
                  </a:lnTo>
                  <a:lnTo>
                    <a:pt x="0" y="180"/>
                  </a:lnTo>
                  <a:lnTo>
                    <a:pt x="0" y="174"/>
                  </a:lnTo>
                  <a:lnTo>
                    <a:pt x="0" y="164"/>
                  </a:lnTo>
                  <a:lnTo>
                    <a:pt x="7" y="160"/>
                  </a:lnTo>
                  <a:lnTo>
                    <a:pt x="10" y="159"/>
                  </a:lnTo>
                  <a:lnTo>
                    <a:pt x="13" y="156"/>
                  </a:lnTo>
                  <a:lnTo>
                    <a:pt x="18" y="153"/>
                  </a:lnTo>
                  <a:lnTo>
                    <a:pt x="25" y="149"/>
                  </a:lnTo>
                  <a:lnTo>
                    <a:pt x="34" y="144"/>
                  </a:lnTo>
                  <a:lnTo>
                    <a:pt x="43" y="138"/>
                  </a:lnTo>
                  <a:lnTo>
                    <a:pt x="55" y="131"/>
                  </a:lnTo>
                  <a:lnTo>
                    <a:pt x="67" y="124"/>
                  </a:lnTo>
                  <a:lnTo>
                    <a:pt x="80" y="117"/>
                  </a:lnTo>
                  <a:lnTo>
                    <a:pt x="95" y="109"/>
                  </a:lnTo>
                  <a:lnTo>
                    <a:pt x="110" y="101"/>
                  </a:lnTo>
                  <a:lnTo>
                    <a:pt x="125" y="93"/>
                  </a:lnTo>
                  <a:lnTo>
                    <a:pt x="141" y="85"/>
                  </a:lnTo>
                  <a:lnTo>
                    <a:pt x="158" y="77"/>
                  </a:lnTo>
                  <a:lnTo>
                    <a:pt x="176" y="69"/>
                  </a:lnTo>
                  <a:lnTo>
                    <a:pt x="193" y="61"/>
                  </a:lnTo>
                  <a:lnTo>
                    <a:pt x="210" y="54"/>
                  </a:lnTo>
                  <a:lnTo>
                    <a:pt x="227" y="47"/>
                  </a:lnTo>
                  <a:lnTo>
                    <a:pt x="245" y="41"/>
                  </a:lnTo>
                  <a:lnTo>
                    <a:pt x="261" y="35"/>
                  </a:lnTo>
                  <a:lnTo>
                    <a:pt x="277" y="30"/>
                  </a:lnTo>
                  <a:lnTo>
                    <a:pt x="292" y="25"/>
                  </a:lnTo>
                  <a:lnTo>
                    <a:pt x="307" y="20"/>
                  </a:lnTo>
                  <a:lnTo>
                    <a:pt x="321" y="17"/>
                  </a:lnTo>
                  <a:lnTo>
                    <a:pt x="334" y="13"/>
                  </a:lnTo>
                  <a:lnTo>
                    <a:pt x="344" y="10"/>
                  </a:lnTo>
                  <a:lnTo>
                    <a:pt x="354" y="8"/>
                  </a:lnTo>
                  <a:lnTo>
                    <a:pt x="363" y="5"/>
                  </a:lnTo>
                  <a:lnTo>
                    <a:pt x="370" y="3"/>
                  </a:lnTo>
                  <a:lnTo>
                    <a:pt x="375" y="2"/>
                  </a:lnTo>
                  <a:lnTo>
                    <a:pt x="380" y="1"/>
                  </a:lnTo>
                  <a:lnTo>
                    <a:pt x="381" y="1"/>
                  </a:lnTo>
                  <a:lnTo>
                    <a:pt x="390" y="0"/>
                  </a:lnTo>
                  <a:lnTo>
                    <a:pt x="396" y="6"/>
                  </a:lnTo>
                  <a:lnTo>
                    <a:pt x="399" y="10"/>
                  </a:lnTo>
                  <a:lnTo>
                    <a:pt x="406" y="19"/>
                  </a:lnTo>
                  <a:lnTo>
                    <a:pt x="415" y="33"/>
                  </a:lnTo>
                  <a:lnTo>
                    <a:pt x="428" y="53"/>
                  </a:lnTo>
                  <a:lnTo>
                    <a:pt x="442" y="77"/>
                  </a:lnTo>
                  <a:lnTo>
                    <a:pt x="457" y="104"/>
                  </a:lnTo>
                  <a:lnTo>
                    <a:pt x="473" y="137"/>
                  </a:lnTo>
                  <a:lnTo>
                    <a:pt x="488" y="174"/>
                  </a:lnTo>
                  <a:lnTo>
                    <a:pt x="501" y="212"/>
                  </a:lnTo>
                  <a:lnTo>
                    <a:pt x="512" y="248"/>
                  </a:lnTo>
                  <a:lnTo>
                    <a:pt x="521" y="283"/>
                  </a:lnTo>
                  <a:lnTo>
                    <a:pt x="529" y="315"/>
                  </a:lnTo>
                  <a:lnTo>
                    <a:pt x="535" y="342"/>
                  </a:lnTo>
                  <a:lnTo>
                    <a:pt x="540" y="364"/>
                  </a:lnTo>
                  <a:lnTo>
                    <a:pt x="542" y="378"/>
                  </a:lnTo>
                  <a:lnTo>
                    <a:pt x="543" y="383"/>
                  </a:lnTo>
                  <a:lnTo>
                    <a:pt x="543" y="390"/>
                  </a:lnTo>
                  <a:lnTo>
                    <a:pt x="540" y="3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996" name="Freeform 13"/>
            <p:cNvSpPr>
              <a:spLocks/>
            </p:cNvSpPr>
            <p:nvPr/>
          </p:nvSpPr>
          <p:spPr bwMode="auto">
            <a:xfrm>
              <a:off x="2505" y="1638"/>
              <a:ext cx="238" cy="256"/>
            </a:xfrm>
            <a:custGeom>
              <a:avLst/>
              <a:gdLst>
                <a:gd name="T0" fmla="*/ 5 w 477"/>
                <a:gd name="T1" fmla="*/ 0 h 513"/>
                <a:gd name="T2" fmla="*/ 4 w 477"/>
                <a:gd name="T3" fmla="*/ 0 h 513"/>
                <a:gd name="T4" fmla="*/ 3 w 477"/>
                <a:gd name="T5" fmla="*/ 0 h 513"/>
                <a:gd name="T6" fmla="*/ 3 w 477"/>
                <a:gd name="T7" fmla="*/ 0 h 513"/>
                <a:gd name="T8" fmla="*/ 2 w 477"/>
                <a:gd name="T9" fmla="*/ 1 h 513"/>
                <a:gd name="T10" fmla="*/ 1 w 477"/>
                <a:gd name="T11" fmla="*/ 1 h 513"/>
                <a:gd name="T12" fmla="*/ 0 w 477"/>
                <a:gd name="T13" fmla="*/ 1 h 513"/>
                <a:gd name="T14" fmla="*/ 0 w 477"/>
                <a:gd name="T15" fmla="*/ 2 h 513"/>
                <a:gd name="T16" fmla="*/ 0 w 477"/>
                <a:gd name="T17" fmla="*/ 2 h 513"/>
                <a:gd name="T18" fmla="*/ 0 w 477"/>
                <a:gd name="T19" fmla="*/ 3 h 513"/>
                <a:gd name="T20" fmla="*/ 0 w 477"/>
                <a:gd name="T21" fmla="*/ 4 h 513"/>
                <a:gd name="T22" fmla="*/ 0 w 477"/>
                <a:gd name="T23" fmla="*/ 5 h 513"/>
                <a:gd name="T24" fmla="*/ 0 w 477"/>
                <a:gd name="T25" fmla="*/ 6 h 513"/>
                <a:gd name="T26" fmla="*/ 1 w 477"/>
                <a:gd name="T27" fmla="*/ 7 h 513"/>
                <a:gd name="T28" fmla="*/ 1 w 477"/>
                <a:gd name="T29" fmla="*/ 7 h 513"/>
                <a:gd name="T30" fmla="*/ 2 w 477"/>
                <a:gd name="T31" fmla="*/ 7 h 513"/>
                <a:gd name="T32" fmla="*/ 2 w 477"/>
                <a:gd name="T33" fmla="*/ 8 h 513"/>
                <a:gd name="T34" fmla="*/ 2 w 477"/>
                <a:gd name="T35" fmla="*/ 7 h 513"/>
                <a:gd name="T36" fmla="*/ 2 w 477"/>
                <a:gd name="T37" fmla="*/ 7 h 513"/>
                <a:gd name="T38" fmla="*/ 3 w 477"/>
                <a:gd name="T39" fmla="*/ 7 h 513"/>
                <a:gd name="T40" fmla="*/ 3 w 477"/>
                <a:gd name="T41" fmla="*/ 7 h 513"/>
                <a:gd name="T42" fmla="*/ 3 w 477"/>
                <a:gd name="T43" fmla="*/ 7 h 513"/>
                <a:gd name="T44" fmla="*/ 4 w 477"/>
                <a:gd name="T45" fmla="*/ 7 h 513"/>
                <a:gd name="T46" fmla="*/ 4 w 477"/>
                <a:gd name="T47" fmla="*/ 7 h 513"/>
                <a:gd name="T48" fmla="*/ 5 w 477"/>
                <a:gd name="T49" fmla="*/ 6 h 513"/>
                <a:gd name="T50" fmla="*/ 6 w 477"/>
                <a:gd name="T51" fmla="*/ 6 h 513"/>
                <a:gd name="T52" fmla="*/ 7 w 477"/>
                <a:gd name="T53" fmla="*/ 5 h 513"/>
                <a:gd name="T54" fmla="*/ 7 w 477"/>
                <a:gd name="T55" fmla="*/ 5 h 513"/>
                <a:gd name="T56" fmla="*/ 7 w 477"/>
                <a:gd name="T57" fmla="*/ 5 h 513"/>
                <a:gd name="T58" fmla="*/ 7 w 477"/>
                <a:gd name="T59" fmla="*/ 4 h 513"/>
                <a:gd name="T60" fmla="*/ 7 w 477"/>
                <a:gd name="T61" fmla="*/ 3 h 513"/>
                <a:gd name="T62" fmla="*/ 6 w 477"/>
                <a:gd name="T63" fmla="*/ 2 h 513"/>
                <a:gd name="T64" fmla="*/ 6 w 477"/>
                <a:gd name="T65" fmla="*/ 1 h 513"/>
                <a:gd name="T66" fmla="*/ 6 w 477"/>
                <a:gd name="T67" fmla="*/ 1 h 513"/>
                <a:gd name="T68" fmla="*/ 5 w 477"/>
                <a:gd name="T69" fmla="*/ 0 h 513"/>
                <a:gd name="T70" fmla="*/ 5 w 477"/>
                <a:gd name="T71" fmla="*/ 0 h 5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7"/>
                <a:gd name="T109" fmla="*/ 0 h 513"/>
                <a:gd name="T110" fmla="*/ 477 w 477"/>
                <a:gd name="T111" fmla="*/ 513 h 5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7" h="513">
                  <a:moveTo>
                    <a:pt x="344" y="0"/>
                  </a:moveTo>
                  <a:lnTo>
                    <a:pt x="333" y="2"/>
                  </a:lnTo>
                  <a:lnTo>
                    <a:pt x="317" y="7"/>
                  </a:lnTo>
                  <a:lnTo>
                    <a:pt x="298" y="12"/>
                  </a:lnTo>
                  <a:lnTo>
                    <a:pt x="276" y="19"/>
                  </a:lnTo>
                  <a:lnTo>
                    <a:pt x="252" y="25"/>
                  </a:lnTo>
                  <a:lnTo>
                    <a:pt x="227" y="35"/>
                  </a:lnTo>
                  <a:lnTo>
                    <a:pt x="200" y="44"/>
                  </a:lnTo>
                  <a:lnTo>
                    <a:pt x="173" y="55"/>
                  </a:lnTo>
                  <a:lnTo>
                    <a:pt x="145" y="68"/>
                  </a:lnTo>
                  <a:lnTo>
                    <a:pt x="117" y="81"/>
                  </a:lnTo>
                  <a:lnTo>
                    <a:pt x="91" y="95"/>
                  </a:lnTo>
                  <a:lnTo>
                    <a:pt x="67" y="108"/>
                  </a:lnTo>
                  <a:lnTo>
                    <a:pt x="45" y="120"/>
                  </a:lnTo>
                  <a:lnTo>
                    <a:pt x="26" y="132"/>
                  </a:lnTo>
                  <a:lnTo>
                    <a:pt x="11" y="141"/>
                  </a:lnTo>
                  <a:lnTo>
                    <a:pt x="0" y="148"/>
                  </a:lnTo>
                  <a:lnTo>
                    <a:pt x="1" y="161"/>
                  </a:lnTo>
                  <a:lnTo>
                    <a:pt x="2" y="180"/>
                  </a:lnTo>
                  <a:lnTo>
                    <a:pt x="5" y="204"/>
                  </a:lnTo>
                  <a:lnTo>
                    <a:pt x="10" y="232"/>
                  </a:lnTo>
                  <a:lnTo>
                    <a:pt x="16" y="262"/>
                  </a:lnTo>
                  <a:lnTo>
                    <a:pt x="24" y="295"/>
                  </a:lnTo>
                  <a:lnTo>
                    <a:pt x="34" y="330"/>
                  </a:lnTo>
                  <a:lnTo>
                    <a:pt x="47" y="364"/>
                  </a:lnTo>
                  <a:lnTo>
                    <a:pt x="61" y="397"/>
                  </a:lnTo>
                  <a:lnTo>
                    <a:pt x="77" y="425"/>
                  </a:lnTo>
                  <a:lnTo>
                    <a:pt x="92" y="450"/>
                  </a:lnTo>
                  <a:lnTo>
                    <a:pt x="107" y="469"/>
                  </a:lnTo>
                  <a:lnTo>
                    <a:pt x="120" y="485"/>
                  </a:lnTo>
                  <a:lnTo>
                    <a:pt x="132" y="498"/>
                  </a:lnTo>
                  <a:lnTo>
                    <a:pt x="141" y="507"/>
                  </a:lnTo>
                  <a:lnTo>
                    <a:pt x="148" y="513"/>
                  </a:lnTo>
                  <a:lnTo>
                    <a:pt x="153" y="513"/>
                  </a:lnTo>
                  <a:lnTo>
                    <a:pt x="158" y="512"/>
                  </a:lnTo>
                  <a:lnTo>
                    <a:pt x="165" y="511"/>
                  </a:lnTo>
                  <a:lnTo>
                    <a:pt x="173" y="510"/>
                  </a:lnTo>
                  <a:lnTo>
                    <a:pt x="181" y="507"/>
                  </a:lnTo>
                  <a:lnTo>
                    <a:pt x="191" y="505"/>
                  </a:lnTo>
                  <a:lnTo>
                    <a:pt x="201" y="503"/>
                  </a:lnTo>
                  <a:lnTo>
                    <a:pt x="213" y="499"/>
                  </a:lnTo>
                  <a:lnTo>
                    <a:pt x="226" y="496"/>
                  </a:lnTo>
                  <a:lnTo>
                    <a:pt x="239" y="491"/>
                  </a:lnTo>
                  <a:lnTo>
                    <a:pt x="253" y="486"/>
                  </a:lnTo>
                  <a:lnTo>
                    <a:pt x="268" y="481"/>
                  </a:lnTo>
                  <a:lnTo>
                    <a:pt x="283" y="474"/>
                  </a:lnTo>
                  <a:lnTo>
                    <a:pt x="299" y="467"/>
                  </a:lnTo>
                  <a:lnTo>
                    <a:pt x="317" y="460"/>
                  </a:lnTo>
                  <a:lnTo>
                    <a:pt x="334" y="451"/>
                  </a:lnTo>
                  <a:lnTo>
                    <a:pt x="366" y="433"/>
                  </a:lnTo>
                  <a:lnTo>
                    <a:pt x="394" y="417"/>
                  </a:lnTo>
                  <a:lnTo>
                    <a:pt x="417" y="401"/>
                  </a:lnTo>
                  <a:lnTo>
                    <a:pt x="437" y="387"/>
                  </a:lnTo>
                  <a:lnTo>
                    <a:pt x="452" y="375"/>
                  </a:lnTo>
                  <a:lnTo>
                    <a:pt x="463" y="363"/>
                  </a:lnTo>
                  <a:lnTo>
                    <a:pt x="471" y="355"/>
                  </a:lnTo>
                  <a:lnTo>
                    <a:pt x="477" y="348"/>
                  </a:lnTo>
                  <a:lnTo>
                    <a:pt x="475" y="337"/>
                  </a:lnTo>
                  <a:lnTo>
                    <a:pt x="472" y="319"/>
                  </a:lnTo>
                  <a:lnTo>
                    <a:pt x="468" y="297"/>
                  </a:lnTo>
                  <a:lnTo>
                    <a:pt x="462" y="272"/>
                  </a:lnTo>
                  <a:lnTo>
                    <a:pt x="455" y="244"/>
                  </a:lnTo>
                  <a:lnTo>
                    <a:pt x="446" y="214"/>
                  </a:lnTo>
                  <a:lnTo>
                    <a:pt x="437" y="182"/>
                  </a:lnTo>
                  <a:lnTo>
                    <a:pt x="425" y="151"/>
                  </a:lnTo>
                  <a:lnTo>
                    <a:pt x="413" y="123"/>
                  </a:lnTo>
                  <a:lnTo>
                    <a:pt x="402" y="98"/>
                  </a:lnTo>
                  <a:lnTo>
                    <a:pt x="390" y="75"/>
                  </a:lnTo>
                  <a:lnTo>
                    <a:pt x="379" y="54"/>
                  </a:lnTo>
                  <a:lnTo>
                    <a:pt x="369" y="36"/>
                  </a:lnTo>
                  <a:lnTo>
                    <a:pt x="358" y="21"/>
                  </a:lnTo>
                  <a:lnTo>
                    <a:pt x="350" y="9"/>
                  </a:lnTo>
                  <a:lnTo>
                    <a:pt x="344" y="0"/>
                  </a:lnTo>
                  <a:close/>
                </a:path>
              </a:pathLst>
            </a:custGeom>
            <a:solidFill>
              <a:srgbClr val="7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997" name="Freeform 14"/>
            <p:cNvSpPr>
              <a:spLocks/>
            </p:cNvSpPr>
            <p:nvPr/>
          </p:nvSpPr>
          <p:spPr bwMode="auto">
            <a:xfrm>
              <a:off x="2774" y="1864"/>
              <a:ext cx="32" cy="13"/>
            </a:xfrm>
            <a:custGeom>
              <a:avLst/>
              <a:gdLst>
                <a:gd name="T0" fmla="*/ 0 w 64"/>
                <a:gd name="T1" fmla="*/ 1 h 26"/>
                <a:gd name="T2" fmla="*/ 1 w 64"/>
                <a:gd name="T3" fmla="*/ 1 h 26"/>
                <a:gd name="T4" fmla="*/ 1 w 64"/>
                <a:gd name="T5" fmla="*/ 1 h 26"/>
                <a:gd name="T6" fmla="*/ 1 w 64"/>
                <a:gd name="T7" fmla="*/ 0 h 26"/>
                <a:gd name="T8" fmla="*/ 1 w 64"/>
                <a:gd name="T9" fmla="*/ 1 h 26"/>
                <a:gd name="T10" fmla="*/ 1 w 64"/>
                <a:gd name="T11" fmla="*/ 1 h 26"/>
                <a:gd name="T12" fmla="*/ 0 w 64"/>
                <a:gd name="T13" fmla="*/ 1 h 26"/>
                <a:gd name="T14" fmla="*/ 0 60000 65536"/>
                <a:gd name="T15" fmla="*/ 0 60000 65536"/>
                <a:gd name="T16" fmla="*/ 0 60000 65536"/>
                <a:gd name="T17" fmla="*/ 0 60000 65536"/>
                <a:gd name="T18" fmla="*/ 0 60000 65536"/>
                <a:gd name="T19" fmla="*/ 0 60000 65536"/>
                <a:gd name="T20" fmla="*/ 0 60000 65536"/>
                <a:gd name="T21" fmla="*/ 0 w 64"/>
                <a:gd name="T22" fmla="*/ 0 h 26"/>
                <a:gd name="T23" fmla="*/ 64 w 6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6">
                  <a:moveTo>
                    <a:pt x="0" y="16"/>
                  </a:moveTo>
                  <a:lnTo>
                    <a:pt x="7" y="2"/>
                  </a:lnTo>
                  <a:lnTo>
                    <a:pt x="37" y="15"/>
                  </a:lnTo>
                  <a:lnTo>
                    <a:pt x="60" y="0"/>
                  </a:lnTo>
                  <a:lnTo>
                    <a:pt x="64" y="6"/>
                  </a:lnTo>
                  <a:lnTo>
                    <a:pt x="35" y="2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998" name="Freeform 15"/>
            <p:cNvSpPr>
              <a:spLocks/>
            </p:cNvSpPr>
            <p:nvPr/>
          </p:nvSpPr>
          <p:spPr bwMode="auto">
            <a:xfrm>
              <a:off x="2749" y="1878"/>
              <a:ext cx="32" cy="14"/>
            </a:xfrm>
            <a:custGeom>
              <a:avLst/>
              <a:gdLst>
                <a:gd name="T0" fmla="*/ 1 w 65"/>
                <a:gd name="T1" fmla="*/ 1 h 27"/>
                <a:gd name="T2" fmla="*/ 0 w 65"/>
                <a:gd name="T3" fmla="*/ 1 h 27"/>
                <a:gd name="T4" fmla="*/ 0 w 65"/>
                <a:gd name="T5" fmla="*/ 1 h 27"/>
                <a:gd name="T6" fmla="*/ 0 w 65"/>
                <a:gd name="T7" fmla="*/ 1 h 27"/>
                <a:gd name="T8" fmla="*/ 0 w 65"/>
                <a:gd name="T9" fmla="*/ 1 h 27"/>
                <a:gd name="T10" fmla="*/ 0 w 65"/>
                <a:gd name="T11" fmla="*/ 0 h 27"/>
                <a:gd name="T12" fmla="*/ 1 w 65"/>
                <a:gd name="T13" fmla="*/ 1 h 27"/>
                <a:gd name="T14" fmla="*/ 0 60000 65536"/>
                <a:gd name="T15" fmla="*/ 0 60000 65536"/>
                <a:gd name="T16" fmla="*/ 0 60000 65536"/>
                <a:gd name="T17" fmla="*/ 0 60000 65536"/>
                <a:gd name="T18" fmla="*/ 0 60000 65536"/>
                <a:gd name="T19" fmla="*/ 0 60000 65536"/>
                <a:gd name="T20" fmla="*/ 0 60000 65536"/>
                <a:gd name="T21" fmla="*/ 0 w 65"/>
                <a:gd name="T22" fmla="*/ 0 h 27"/>
                <a:gd name="T23" fmla="*/ 65 w 65"/>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7">
                  <a:moveTo>
                    <a:pt x="65" y="7"/>
                  </a:moveTo>
                  <a:lnTo>
                    <a:pt x="35" y="27"/>
                  </a:lnTo>
                  <a:lnTo>
                    <a:pt x="0" y="16"/>
                  </a:lnTo>
                  <a:lnTo>
                    <a:pt x="7" y="3"/>
                  </a:lnTo>
                  <a:lnTo>
                    <a:pt x="37" y="16"/>
                  </a:lnTo>
                  <a:lnTo>
                    <a:pt x="60" y="0"/>
                  </a:lnTo>
                  <a:lnTo>
                    <a:pt x="6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999" name="Freeform 16"/>
            <p:cNvSpPr>
              <a:spLocks/>
            </p:cNvSpPr>
            <p:nvPr/>
          </p:nvSpPr>
          <p:spPr bwMode="auto">
            <a:xfrm>
              <a:off x="2724" y="1893"/>
              <a:ext cx="33" cy="14"/>
            </a:xfrm>
            <a:custGeom>
              <a:avLst/>
              <a:gdLst>
                <a:gd name="T0" fmla="*/ 2 w 64"/>
                <a:gd name="T1" fmla="*/ 1 h 26"/>
                <a:gd name="T2" fmla="*/ 1 w 64"/>
                <a:gd name="T3" fmla="*/ 1 h 26"/>
                <a:gd name="T4" fmla="*/ 0 w 64"/>
                <a:gd name="T5" fmla="*/ 1 h 26"/>
                <a:gd name="T6" fmla="*/ 1 w 64"/>
                <a:gd name="T7" fmla="*/ 1 h 26"/>
                <a:gd name="T8" fmla="*/ 1 w 64"/>
                <a:gd name="T9" fmla="*/ 1 h 26"/>
                <a:gd name="T10" fmla="*/ 1 w 64"/>
                <a:gd name="T11" fmla="*/ 0 h 26"/>
                <a:gd name="T12" fmla="*/ 2 w 64"/>
                <a:gd name="T13" fmla="*/ 1 h 26"/>
                <a:gd name="T14" fmla="*/ 0 60000 65536"/>
                <a:gd name="T15" fmla="*/ 0 60000 65536"/>
                <a:gd name="T16" fmla="*/ 0 60000 65536"/>
                <a:gd name="T17" fmla="*/ 0 60000 65536"/>
                <a:gd name="T18" fmla="*/ 0 60000 65536"/>
                <a:gd name="T19" fmla="*/ 0 60000 65536"/>
                <a:gd name="T20" fmla="*/ 0 60000 65536"/>
                <a:gd name="T21" fmla="*/ 0 w 64"/>
                <a:gd name="T22" fmla="*/ 0 h 26"/>
                <a:gd name="T23" fmla="*/ 64 w 6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6">
                  <a:moveTo>
                    <a:pt x="64" y="7"/>
                  </a:moveTo>
                  <a:lnTo>
                    <a:pt x="34" y="26"/>
                  </a:lnTo>
                  <a:lnTo>
                    <a:pt x="0" y="16"/>
                  </a:lnTo>
                  <a:lnTo>
                    <a:pt x="7" y="3"/>
                  </a:lnTo>
                  <a:lnTo>
                    <a:pt x="37" y="16"/>
                  </a:lnTo>
                  <a:lnTo>
                    <a:pt x="60" y="0"/>
                  </a:lnTo>
                  <a:lnTo>
                    <a:pt x="6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00" name="Freeform 17"/>
            <p:cNvSpPr>
              <a:spLocks/>
            </p:cNvSpPr>
            <p:nvPr/>
          </p:nvSpPr>
          <p:spPr bwMode="auto">
            <a:xfrm>
              <a:off x="2700" y="1908"/>
              <a:ext cx="32" cy="14"/>
            </a:xfrm>
            <a:custGeom>
              <a:avLst/>
              <a:gdLst>
                <a:gd name="T0" fmla="*/ 1 w 65"/>
                <a:gd name="T1" fmla="*/ 1 h 26"/>
                <a:gd name="T2" fmla="*/ 0 w 65"/>
                <a:gd name="T3" fmla="*/ 1 h 26"/>
                <a:gd name="T4" fmla="*/ 0 w 65"/>
                <a:gd name="T5" fmla="*/ 1 h 26"/>
                <a:gd name="T6" fmla="*/ 0 w 65"/>
                <a:gd name="T7" fmla="*/ 1 h 26"/>
                <a:gd name="T8" fmla="*/ 0 w 65"/>
                <a:gd name="T9" fmla="*/ 1 h 26"/>
                <a:gd name="T10" fmla="*/ 0 w 65"/>
                <a:gd name="T11" fmla="*/ 0 h 26"/>
                <a:gd name="T12" fmla="*/ 1 w 65"/>
                <a:gd name="T13" fmla="*/ 1 h 26"/>
                <a:gd name="T14" fmla="*/ 0 60000 65536"/>
                <a:gd name="T15" fmla="*/ 0 60000 65536"/>
                <a:gd name="T16" fmla="*/ 0 60000 65536"/>
                <a:gd name="T17" fmla="*/ 0 60000 65536"/>
                <a:gd name="T18" fmla="*/ 0 60000 65536"/>
                <a:gd name="T19" fmla="*/ 0 60000 65536"/>
                <a:gd name="T20" fmla="*/ 0 60000 65536"/>
                <a:gd name="T21" fmla="*/ 0 w 65"/>
                <a:gd name="T22" fmla="*/ 0 h 26"/>
                <a:gd name="T23" fmla="*/ 65 w 6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6">
                  <a:moveTo>
                    <a:pt x="65" y="5"/>
                  </a:moveTo>
                  <a:lnTo>
                    <a:pt x="35" y="26"/>
                  </a:lnTo>
                  <a:lnTo>
                    <a:pt x="0" y="16"/>
                  </a:lnTo>
                  <a:lnTo>
                    <a:pt x="7" y="2"/>
                  </a:lnTo>
                  <a:lnTo>
                    <a:pt x="37" y="15"/>
                  </a:lnTo>
                  <a:lnTo>
                    <a:pt x="60" y="0"/>
                  </a:lnTo>
                  <a:lnTo>
                    <a:pt x="6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01" name="Freeform 18"/>
            <p:cNvSpPr>
              <a:spLocks/>
            </p:cNvSpPr>
            <p:nvPr/>
          </p:nvSpPr>
          <p:spPr bwMode="auto">
            <a:xfrm>
              <a:off x="2675" y="1923"/>
              <a:ext cx="32" cy="14"/>
            </a:xfrm>
            <a:custGeom>
              <a:avLst/>
              <a:gdLst>
                <a:gd name="T0" fmla="*/ 1 w 63"/>
                <a:gd name="T1" fmla="*/ 1 h 28"/>
                <a:gd name="T2" fmla="*/ 1 w 63"/>
                <a:gd name="T3" fmla="*/ 1 h 28"/>
                <a:gd name="T4" fmla="*/ 0 w 63"/>
                <a:gd name="T5" fmla="*/ 1 h 28"/>
                <a:gd name="T6" fmla="*/ 1 w 63"/>
                <a:gd name="T7" fmla="*/ 1 h 28"/>
                <a:gd name="T8" fmla="*/ 1 w 63"/>
                <a:gd name="T9" fmla="*/ 1 h 28"/>
                <a:gd name="T10" fmla="*/ 1 w 63"/>
                <a:gd name="T11" fmla="*/ 0 h 28"/>
                <a:gd name="T12" fmla="*/ 1 w 63"/>
                <a:gd name="T13" fmla="*/ 1 h 28"/>
                <a:gd name="T14" fmla="*/ 0 60000 65536"/>
                <a:gd name="T15" fmla="*/ 0 60000 65536"/>
                <a:gd name="T16" fmla="*/ 0 60000 65536"/>
                <a:gd name="T17" fmla="*/ 0 60000 65536"/>
                <a:gd name="T18" fmla="*/ 0 60000 65536"/>
                <a:gd name="T19" fmla="*/ 0 60000 65536"/>
                <a:gd name="T20" fmla="*/ 0 60000 65536"/>
                <a:gd name="T21" fmla="*/ 0 w 63"/>
                <a:gd name="T22" fmla="*/ 0 h 28"/>
                <a:gd name="T23" fmla="*/ 63 w 6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28">
                  <a:moveTo>
                    <a:pt x="63" y="7"/>
                  </a:moveTo>
                  <a:lnTo>
                    <a:pt x="34" y="28"/>
                  </a:lnTo>
                  <a:lnTo>
                    <a:pt x="0" y="17"/>
                  </a:lnTo>
                  <a:lnTo>
                    <a:pt x="7" y="4"/>
                  </a:lnTo>
                  <a:lnTo>
                    <a:pt x="35" y="17"/>
                  </a:lnTo>
                  <a:lnTo>
                    <a:pt x="60" y="0"/>
                  </a:lnTo>
                  <a:lnTo>
                    <a:pt x="6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02" name="Freeform 19"/>
            <p:cNvSpPr>
              <a:spLocks/>
            </p:cNvSpPr>
            <p:nvPr/>
          </p:nvSpPr>
          <p:spPr bwMode="auto">
            <a:xfrm>
              <a:off x="2650" y="1938"/>
              <a:ext cx="32" cy="13"/>
            </a:xfrm>
            <a:custGeom>
              <a:avLst/>
              <a:gdLst>
                <a:gd name="T0" fmla="*/ 1 w 64"/>
                <a:gd name="T1" fmla="*/ 0 h 27"/>
                <a:gd name="T2" fmla="*/ 1 w 64"/>
                <a:gd name="T3" fmla="*/ 0 h 27"/>
                <a:gd name="T4" fmla="*/ 0 w 64"/>
                <a:gd name="T5" fmla="*/ 0 h 27"/>
                <a:gd name="T6" fmla="*/ 1 w 64"/>
                <a:gd name="T7" fmla="*/ 0 h 27"/>
                <a:gd name="T8" fmla="*/ 1 w 64"/>
                <a:gd name="T9" fmla="*/ 0 h 27"/>
                <a:gd name="T10" fmla="*/ 1 w 64"/>
                <a:gd name="T11" fmla="*/ 0 h 27"/>
                <a:gd name="T12" fmla="*/ 1 w 64"/>
                <a:gd name="T13" fmla="*/ 0 h 27"/>
                <a:gd name="T14" fmla="*/ 0 60000 65536"/>
                <a:gd name="T15" fmla="*/ 0 60000 65536"/>
                <a:gd name="T16" fmla="*/ 0 60000 65536"/>
                <a:gd name="T17" fmla="*/ 0 60000 65536"/>
                <a:gd name="T18" fmla="*/ 0 60000 65536"/>
                <a:gd name="T19" fmla="*/ 0 60000 65536"/>
                <a:gd name="T20" fmla="*/ 0 60000 65536"/>
                <a:gd name="T21" fmla="*/ 0 w 64"/>
                <a:gd name="T22" fmla="*/ 0 h 27"/>
                <a:gd name="T23" fmla="*/ 64 w 64"/>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7">
                  <a:moveTo>
                    <a:pt x="64" y="7"/>
                  </a:moveTo>
                  <a:lnTo>
                    <a:pt x="34" y="27"/>
                  </a:lnTo>
                  <a:lnTo>
                    <a:pt x="0" y="17"/>
                  </a:lnTo>
                  <a:lnTo>
                    <a:pt x="6" y="4"/>
                  </a:lnTo>
                  <a:lnTo>
                    <a:pt x="36" y="17"/>
                  </a:lnTo>
                  <a:lnTo>
                    <a:pt x="60" y="0"/>
                  </a:lnTo>
                  <a:lnTo>
                    <a:pt x="6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03" name="Freeform 20"/>
            <p:cNvSpPr>
              <a:spLocks/>
            </p:cNvSpPr>
            <p:nvPr/>
          </p:nvSpPr>
          <p:spPr bwMode="auto">
            <a:xfrm>
              <a:off x="2625" y="1953"/>
              <a:ext cx="32" cy="13"/>
            </a:xfrm>
            <a:custGeom>
              <a:avLst/>
              <a:gdLst>
                <a:gd name="T0" fmla="*/ 1 w 63"/>
                <a:gd name="T1" fmla="*/ 0 h 27"/>
                <a:gd name="T2" fmla="*/ 1 w 63"/>
                <a:gd name="T3" fmla="*/ 0 h 27"/>
                <a:gd name="T4" fmla="*/ 0 w 63"/>
                <a:gd name="T5" fmla="*/ 0 h 27"/>
                <a:gd name="T6" fmla="*/ 1 w 63"/>
                <a:gd name="T7" fmla="*/ 0 h 27"/>
                <a:gd name="T8" fmla="*/ 1 w 63"/>
                <a:gd name="T9" fmla="*/ 0 h 27"/>
                <a:gd name="T10" fmla="*/ 1 w 63"/>
                <a:gd name="T11" fmla="*/ 0 h 27"/>
                <a:gd name="T12" fmla="*/ 1 w 63"/>
                <a:gd name="T13" fmla="*/ 0 h 27"/>
                <a:gd name="T14" fmla="*/ 0 60000 65536"/>
                <a:gd name="T15" fmla="*/ 0 60000 65536"/>
                <a:gd name="T16" fmla="*/ 0 60000 65536"/>
                <a:gd name="T17" fmla="*/ 0 60000 65536"/>
                <a:gd name="T18" fmla="*/ 0 60000 65536"/>
                <a:gd name="T19" fmla="*/ 0 60000 65536"/>
                <a:gd name="T20" fmla="*/ 0 60000 65536"/>
                <a:gd name="T21" fmla="*/ 0 w 63"/>
                <a:gd name="T22" fmla="*/ 0 h 27"/>
                <a:gd name="T23" fmla="*/ 63 w 6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27">
                  <a:moveTo>
                    <a:pt x="63" y="6"/>
                  </a:moveTo>
                  <a:lnTo>
                    <a:pt x="33" y="27"/>
                  </a:lnTo>
                  <a:lnTo>
                    <a:pt x="0" y="17"/>
                  </a:lnTo>
                  <a:lnTo>
                    <a:pt x="5" y="3"/>
                  </a:lnTo>
                  <a:lnTo>
                    <a:pt x="35" y="15"/>
                  </a:lnTo>
                  <a:lnTo>
                    <a:pt x="60" y="0"/>
                  </a:lnTo>
                  <a:lnTo>
                    <a:pt x="6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04" name="Freeform 21"/>
            <p:cNvSpPr>
              <a:spLocks/>
            </p:cNvSpPr>
            <p:nvPr/>
          </p:nvSpPr>
          <p:spPr bwMode="auto">
            <a:xfrm>
              <a:off x="2796" y="1883"/>
              <a:ext cx="32" cy="13"/>
            </a:xfrm>
            <a:custGeom>
              <a:avLst/>
              <a:gdLst>
                <a:gd name="T0" fmla="*/ 0 w 64"/>
                <a:gd name="T1" fmla="*/ 1 h 26"/>
                <a:gd name="T2" fmla="*/ 1 w 64"/>
                <a:gd name="T3" fmla="*/ 1 h 26"/>
                <a:gd name="T4" fmla="*/ 1 w 64"/>
                <a:gd name="T5" fmla="*/ 1 h 26"/>
                <a:gd name="T6" fmla="*/ 1 w 64"/>
                <a:gd name="T7" fmla="*/ 0 h 26"/>
                <a:gd name="T8" fmla="*/ 1 w 64"/>
                <a:gd name="T9" fmla="*/ 1 h 26"/>
                <a:gd name="T10" fmla="*/ 1 w 64"/>
                <a:gd name="T11" fmla="*/ 1 h 26"/>
                <a:gd name="T12" fmla="*/ 0 w 64"/>
                <a:gd name="T13" fmla="*/ 1 h 26"/>
                <a:gd name="T14" fmla="*/ 0 60000 65536"/>
                <a:gd name="T15" fmla="*/ 0 60000 65536"/>
                <a:gd name="T16" fmla="*/ 0 60000 65536"/>
                <a:gd name="T17" fmla="*/ 0 60000 65536"/>
                <a:gd name="T18" fmla="*/ 0 60000 65536"/>
                <a:gd name="T19" fmla="*/ 0 60000 65536"/>
                <a:gd name="T20" fmla="*/ 0 60000 65536"/>
                <a:gd name="T21" fmla="*/ 0 w 64"/>
                <a:gd name="T22" fmla="*/ 0 h 26"/>
                <a:gd name="T23" fmla="*/ 64 w 6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6">
                  <a:moveTo>
                    <a:pt x="0" y="16"/>
                  </a:moveTo>
                  <a:lnTo>
                    <a:pt x="7" y="3"/>
                  </a:lnTo>
                  <a:lnTo>
                    <a:pt x="37" y="16"/>
                  </a:lnTo>
                  <a:lnTo>
                    <a:pt x="60" y="0"/>
                  </a:lnTo>
                  <a:lnTo>
                    <a:pt x="64" y="7"/>
                  </a:lnTo>
                  <a:lnTo>
                    <a:pt x="34" y="2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05" name="Freeform 22"/>
            <p:cNvSpPr>
              <a:spLocks/>
            </p:cNvSpPr>
            <p:nvPr/>
          </p:nvSpPr>
          <p:spPr bwMode="auto">
            <a:xfrm>
              <a:off x="2771" y="1898"/>
              <a:ext cx="32" cy="13"/>
            </a:xfrm>
            <a:custGeom>
              <a:avLst/>
              <a:gdLst>
                <a:gd name="T0" fmla="*/ 0 w 65"/>
                <a:gd name="T1" fmla="*/ 1 h 26"/>
                <a:gd name="T2" fmla="*/ 0 w 65"/>
                <a:gd name="T3" fmla="*/ 0 h 26"/>
                <a:gd name="T4" fmla="*/ 1 w 65"/>
                <a:gd name="T5" fmla="*/ 1 h 26"/>
                <a:gd name="T6" fmla="*/ 0 w 65"/>
                <a:gd name="T7" fmla="*/ 1 h 26"/>
                <a:gd name="T8" fmla="*/ 0 w 65"/>
                <a:gd name="T9" fmla="*/ 1 h 26"/>
                <a:gd name="T10" fmla="*/ 0 w 65"/>
                <a:gd name="T11" fmla="*/ 1 h 26"/>
                <a:gd name="T12" fmla="*/ 0 w 65"/>
                <a:gd name="T13" fmla="*/ 1 h 26"/>
                <a:gd name="T14" fmla="*/ 0 60000 65536"/>
                <a:gd name="T15" fmla="*/ 0 60000 65536"/>
                <a:gd name="T16" fmla="*/ 0 60000 65536"/>
                <a:gd name="T17" fmla="*/ 0 60000 65536"/>
                <a:gd name="T18" fmla="*/ 0 60000 65536"/>
                <a:gd name="T19" fmla="*/ 0 60000 65536"/>
                <a:gd name="T20" fmla="*/ 0 60000 65536"/>
                <a:gd name="T21" fmla="*/ 0 w 65"/>
                <a:gd name="T22" fmla="*/ 0 h 26"/>
                <a:gd name="T23" fmla="*/ 65 w 6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6">
                  <a:moveTo>
                    <a:pt x="37" y="15"/>
                  </a:moveTo>
                  <a:lnTo>
                    <a:pt x="60" y="0"/>
                  </a:lnTo>
                  <a:lnTo>
                    <a:pt x="65" y="6"/>
                  </a:lnTo>
                  <a:lnTo>
                    <a:pt x="35" y="26"/>
                  </a:lnTo>
                  <a:lnTo>
                    <a:pt x="0" y="16"/>
                  </a:lnTo>
                  <a:lnTo>
                    <a:pt x="7" y="2"/>
                  </a:lnTo>
                  <a:lnTo>
                    <a:pt x="3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06" name="Freeform 23"/>
            <p:cNvSpPr>
              <a:spLocks/>
            </p:cNvSpPr>
            <p:nvPr/>
          </p:nvSpPr>
          <p:spPr bwMode="auto">
            <a:xfrm>
              <a:off x="2746" y="1912"/>
              <a:ext cx="33" cy="14"/>
            </a:xfrm>
            <a:custGeom>
              <a:avLst/>
              <a:gdLst>
                <a:gd name="T0" fmla="*/ 1 w 64"/>
                <a:gd name="T1" fmla="*/ 1 h 27"/>
                <a:gd name="T2" fmla="*/ 1 w 64"/>
                <a:gd name="T3" fmla="*/ 0 h 27"/>
                <a:gd name="T4" fmla="*/ 2 w 64"/>
                <a:gd name="T5" fmla="*/ 1 h 27"/>
                <a:gd name="T6" fmla="*/ 1 w 64"/>
                <a:gd name="T7" fmla="*/ 1 h 27"/>
                <a:gd name="T8" fmla="*/ 0 w 64"/>
                <a:gd name="T9" fmla="*/ 1 h 27"/>
                <a:gd name="T10" fmla="*/ 1 w 64"/>
                <a:gd name="T11" fmla="*/ 1 h 27"/>
                <a:gd name="T12" fmla="*/ 1 w 64"/>
                <a:gd name="T13" fmla="*/ 1 h 27"/>
                <a:gd name="T14" fmla="*/ 0 60000 65536"/>
                <a:gd name="T15" fmla="*/ 0 60000 65536"/>
                <a:gd name="T16" fmla="*/ 0 60000 65536"/>
                <a:gd name="T17" fmla="*/ 0 60000 65536"/>
                <a:gd name="T18" fmla="*/ 0 60000 65536"/>
                <a:gd name="T19" fmla="*/ 0 60000 65536"/>
                <a:gd name="T20" fmla="*/ 0 60000 65536"/>
                <a:gd name="T21" fmla="*/ 0 w 64"/>
                <a:gd name="T22" fmla="*/ 0 h 27"/>
                <a:gd name="T23" fmla="*/ 64 w 64"/>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7">
                  <a:moveTo>
                    <a:pt x="36" y="16"/>
                  </a:moveTo>
                  <a:lnTo>
                    <a:pt x="60" y="0"/>
                  </a:lnTo>
                  <a:lnTo>
                    <a:pt x="64" y="7"/>
                  </a:lnTo>
                  <a:lnTo>
                    <a:pt x="34" y="27"/>
                  </a:lnTo>
                  <a:lnTo>
                    <a:pt x="0" y="16"/>
                  </a:lnTo>
                  <a:lnTo>
                    <a:pt x="7" y="3"/>
                  </a:lnTo>
                  <a:lnTo>
                    <a:pt x="3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07" name="Freeform 24"/>
            <p:cNvSpPr>
              <a:spLocks/>
            </p:cNvSpPr>
            <p:nvPr/>
          </p:nvSpPr>
          <p:spPr bwMode="auto">
            <a:xfrm>
              <a:off x="2722" y="1927"/>
              <a:ext cx="32" cy="14"/>
            </a:xfrm>
            <a:custGeom>
              <a:avLst/>
              <a:gdLst>
                <a:gd name="T0" fmla="*/ 0 w 65"/>
                <a:gd name="T1" fmla="*/ 1 h 26"/>
                <a:gd name="T2" fmla="*/ 0 w 65"/>
                <a:gd name="T3" fmla="*/ 0 h 26"/>
                <a:gd name="T4" fmla="*/ 1 w 65"/>
                <a:gd name="T5" fmla="*/ 1 h 26"/>
                <a:gd name="T6" fmla="*/ 0 w 65"/>
                <a:gd name="T7" fmla="*/ 1 h 26"/>
                <a:gd name="T8" fmla="*/ 0 w 65"/>
                <a:gd name="T9" fmla="*/ 1 h 26"/>
                <a:gd name="T10" fmla="*/ 0 w 65"/>
                <a:gd name="T11" fmla="*/ 1 h 26"/>
                <a:gd name="T12" fmla="*/ 0 w 65"/>
                <a:gd name="T13" fmla="*/ 1 h 26"/>
                <a:gd name="T14" fmla="*/ 0 60000 65536"/>
                <a:gd name="T15" fmla="*/ 0 60000 65536"/>
                <a:gd name="T16" fmla="*/ 0 60000 65536"/>
                <a:gd name="T17" fmla="*/ 0 60000 65536"/>
                <a:gd name="T18" fmla="*/ 0 60000 65536"/>
                <a:gd name="T19" fmla="*/ 0 60000 65536"/>
                <a:gd name="T20" fmla="*/ 0 60000 65536"/>
                <a:gd name="T21" fmla="*/ 0 w 65"/>
                <a:gd name="T22" fmla="*/ 0 h 26"/>
                <a:gd name="T23" fmla="*/ 65 w 6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6">
                  <a:moveTo>
                    <a:pt x="37" y="16"/>
                  </a:moveTo>
                  <a:lnTo>
                    <a:pt x="60" y="0"/>
                  </a:lnTo>
                  <a:lnTo>
                    <a:pt x="65" y="7"/>
                  </a:lnTo>
                  <a:lnTo>
                    <a:pt x="35" y="26"/>
                  </a:lnTo>
                  <a:lnTo>
                    <a:pt x="0" y="16"/>
                  </a:lnTo>
                  <a:lnTo>
                    <a:pt x="7" y="3"/>
                  </a:lnTo>
                  <a:lnTo>
                    <a:pt x="37"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08" name="Freeform 25"/>
            <p:cNvSpPr>
              <a:spLocks/>
            </p:cNvSpPr>
            <p:nvPr/>
          </p:nvSpPr>
          <p:spPr bwMode="auto">
            <a:xfrm>
              <a:off x="2697" y="1942"/>
              <a:ext cx="32" cy="14"/>
            </a:xfrm>
            <a:custGeom>
              <a:avLst/>
              <a:gdLst>
                <a:gd name="T0" fmla="*/ 1 w 64"/>
                <a:gd name="T1" fmla="*/ 1 h 26"/>
                <a:gd name="T2" fmla="*/ 1 w 64"/>
                <a:gd name="T3" fmla="*/ 0 h 26"/>
                <a:gd name="T4" fmla="*/ 1 w 64"/>
                <a:gd name="T5" fmla="*/ 1 h 26"/>
                <a:gd name="T6" fmla="*/ 1 w 64"/>
                <a:gd name="T7" fmla="*/ 1 h 26"/>
                <a:gd name="T8" fmla="*/ 0 w 64"/>
                <a:gd name="T9" fmla="*/ 1 h 26"/>
                <a:gd name="T10" fmla="*/ 1 w 64"/>
                <a:gd name="T11" fmla="*/ 1 h 26"/>
                <a:gd name="T12" fmla="*/ 1 w 64"/>
                <a:gd name="T13" fmla="*/ 1 h 26"/>
                <a:gd name="T14" fmla="*/ 0 60000 65536"/>
                <a:gd name="T15" fmla="*/ 0 60000 65536"/>
                <a:gd name="T16" fmla="*/ 0 60000 65536"/>
                <a:gd name="T17" fmla="*/ 0 60000 65536"/>
                <a:gd name="T18" fmla="*/ 0 60000 65536"/>
                <a:gd name="T19" fmla="*/ 0 60000 65536"/>
                <a:gd name="T20" fmla="*/ 0 60000 65536"/>
                <a:gd name="T21" fmla="*/ 0 w 64"/>
                <a:gd name="T22" fmla="*/ 0 h 26"/>
                <a:gd name="T23" fmla="*/ 64 w 6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6">
                  <a:moveTo>
                    <a:pt x="36" y="15"/>
                  </a:moveTo>
                  <a:lnTo>
                    <a:pt x="59" y="0"/>
                  </a:lnTo>
                  <a:lnTo>
                    <a:pt x="64" y="5"/>
                  </a:lnTo>
                  <a:lnTo>
                    <a:pt x="34" y="26"/>
                  </a:lnTo>
                  <a:lnTo>
                    <a:pt x="0" y="16"/>
                  </a:lnTo>
                  <a:lnTo>
                    <a:pt x="6" y="2"/>
                  </a:lnTo>
                  <a:lnTo>
                    <a:pt x="36"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09" name="Freeform 26"/>
            <p:cNvSpPr>
              <a:spLocks/>
            </p:cNvSpPr>
            <p:nvPr/>
          </p:nvSpPr>
          <p:spPr bwMode="auto">
            <a:xfrm>
              <a:off x="2672" y="1957"/>
              <a:ext cx="32" cy="14"/>
            </a:xfrm>
            <a:custGeom>
              <a:avLst/>
              <a:gdLst>
                <a:gd name="T0" fmla="*/ 1 w 64"/>
                <a:gd name="T1" fmla="*/ 1 h 28"/>
                <a:gd name="T2" fmla="*/ 0 w 64"/>
                <a:gd name="T3" fmla="*/ 1 h 28"/>
                <a:gd name="T4" fmla="*/ 1 w 64"/>
                <a:gd name="T5" fmla="*/ 1 h 28"/>
                <a:gd name="T6" fmla="*/ 1 w 64"/>
                <a:gd name="T7" fmla="*/ 1 h 28"/>
                <a:gd name="T8" fmla="*/ 1 w 64"/>
                <a:gd name="T9" fmla="*/ 0 h 28"/>
                <a:gd name="T10" fmla="*/ 1 w 64"/>
                <a:gd name="T11" fmla="*/ 1 h 28"/>
                <a:gd name="T12" fmla="*/ 1 w 64"/>
                <a:gd name="T13" fmla="*/ 1 h 28"/>
                <a:gd name="T14" fmla="*/ 0 60000 65536"/>
                <a:gd name="T15" fmla="*/ 0 60000 65536"/>
                <a:gd name="T16" fmla="*/ 0 60000 65536"/>
                <a:gd name="T17" fmla="*/ 0 60000 65536"/>
                <a:gd name="T18" fmla="*/ 0 60000 65536"/>
                <a:gd name="T19" fmla="*/ 0 60000 65536"/>
                <a:gd name="T20" fmla="*/ 0 60000 65536"/>
                <a:gd name="T21" fmla="*/ 0 w 64"/>
                <a:gd name="T22" fmla="*/ 0 h 28"/>
                <a:gd name="T23" fmla="*/ 64 w 64"/>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8">
                  <a:moveTo>
                    <a:pt x="35" y="28"/>
                  </a:moveTo>
                  <a:lnTo>
                    <a:pt x="0" y="17"/>
                  </a:lnTo>
                  <a:lnTo>
                    <a:pt x="7" y="4"/>
                  </a:lnTo>
                  <a:lnTo>
                    <a:pt x="37" y="17"/>
                  </a:lnTo>
                  <a:lnTo>
                    <a:pt x="60" y="0"/>
                  </a:lnTo>
                  <a:lnTo>
                    <a:pt x="64" y="7"/>
                  </a:lnTo>
                  <a:lnTo>
                    <a:pt x="35"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10" name="Freeform 27"/>
            <p:cNvSpPr>
              <a:spLocks/>
            </p:cNvSpPr>
            <p:nvPr/>
          </p:nvSpPr>
          <p:spPr bwMode="auto">
            <a:xfrm>
              <a:off x="2647" y="1972"/>
              <a:ext cx="32" cy="13"/>
            </a:xfrm>
            <a:custGeom>
              <a:avLst/>
              <a:gdLst>
                <a:gd name="T0" fmla="*/ 0 w 65"/>
                <a:gd name="T1" fmla="*/ 0 h 27"/>
                <a:gd name="T2" fmla="*/ 0 w 65"/>
                <a:gd name="T3" fmla="*/ 0 h 27"/>
                <a:gd name="T4" fmla="*/ 1 w 65"/>
                <a:gd name="T5" fmla="*/ 0 h 27"/>
                <a:gd name="T6" fmla="*/ 0 w 65"/>
                <a:gd name="T7" fmla="*/ 0 h 27"/>
                <a:gd name="T8" fmla="*/ 0 w 65"/>
                <a:gd name="T9" fmla="*/ 0 h 27"/>
                <a:gd name="T10" fmla="*/ 0 w 65"/>
                <a:gd name="T11" fmla="*/ 0 h 27"/>
                <a:gd name="T12" fmla="*/ 0 w 65"/>
                <a:gd name="T13" fmla="*/ 0 h 27"/>
                <a:gd name="T14" fmla="*/ 0 60000 65536"/>
                <a:gd name="T15" fmla="*/ 0 60000 65536"/>
                <a:gd name="T16" fmla="*/ 0 60000 65536"/>
                <a:gd name="T17" fmla="*/ 0 60000 65536"/>
                <a:gd name="T18" fmla="*/ 0 60000 65536"/>
                <a:gd name="T19" fmla="*/ 0 60000 65536"/>
                <a:gd name="T20" fmla="*/ 0 60000 65536"/>
                <a:gd name="T21" fmla="*/ 0 w 65"/>
                <a:gd name="T22" fmla="*/ 0 h 27"/>
                <a:gd name="T23" fmla="*/ 65 w 65"/>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7">
                  <a:moveTo>
                    <a:pt x="37" y="17"/>
                  </a:moveTo>
                  <a:lnTo>
                    <a:pt x="60" y="0"/>
                  </a:lnTo>
                  <a:lnTo>
                    <a:pt x="65" y="7"/>
                  </a:lnTo>
                  <a:lnTo>
                    <a:pt x="35" y="27"/>
                  </a:lnTo>
                  <a:lnTo>
                    <a:pt x="0" y="17"/>
                  </a:lnTo>
                  <a:lnTo>
                    <a:pt x="7" y="4"/>
                  </a:lnTo>
                  <a:lnTo>
                    <a:pt x="37"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11" name="Freeform 28"/>
            <p:cNvSpPr>
              <a:spLocks/>
            </p:cNvSpPr>
            <p:nvPr/>
          </p:nvSpPr>
          <p:spPr bwMode="auto">
            <a:xfrm>
              <a:off x="2830" y="1896"/>
              <a:ext cx="32" cy="13"/>
            </a:xfrm>
            <a:custGeom>
              <a:avLst/>
              <a:gdLst>
                <a:gd name="T0" fmla="*/ 1 w 63"/>
                <a:gd name="T1" fmla="*/ 0 h 28"/>
                <a:gd name="T2" fmla="*/ 0 w 63"/>
                <a:gd name="T3" fmla="*/ 0 h 28"/>
                <a:gd name="T4" fmla="*/ 1 w 63"/>
                <a:gd name="T5" fmla="*/ 0 h 28"/>
                <a:gd name="T6" fmla="*/ 1 w 63"/>
                <a:gd name="T7" fmla="*/ 0 h 28"/>
                <a:gd name="T8" fmla="*/ 1 w 63"/>
                <a:gd name="T9" fmla="*/ 0 h 28"/>
                <a:gd name="T10" fmla="*/ 1 w 63"/>
                <a:gd name="T11" fmla="*/ 0 h 28"/>
                <a:gd name="T12" fmla="*/ 1 w 63"/>
                <a:gd name="T13" fmla="*/ 0 h 28"/>
                <a:gd name="T14" fmla="*/ 0 60000 65536"/>
                <a:gd name="T15" fmla="*/ 0 60000 65536"/>
                <a:gd name="T16" fmla="*/ 0 60000 65536"/>
                <a:gd name="T17" fmla="*/ 0 60000 65536"/>
                <a:gd name="T18" fmla="*/ 0 60000 65536"/>
                <a:gd name="T19" fmla="*/ 0 60000 65536"/>
                <a:gd name="T20" fmla="*/ 0 60000 65536"/>
                <a:gd name="T21" fmla="*/ 0 w 63"/>
                <a:gd name="T22" fmla="*/ 0 h 28"/>
                <a:gd name="T23" fmla="*/ 63 w 6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28">
                  <a:moveTo>
                    <a:pt x="33" y="28"/>
                  </a:moveTo>
                  <a:lnTo>
                    <a:pt x="0" y="16"/>
                  </a:lnTo>
                  <a:lnTo>
                    <a:pt x="6" y="4"/>
                  </a:lnTo>
                  <a:lnTo>
                    <a:pt x="36" y="16"/>
                  </a:lnTo>
                  <a:lnTo>
                    <a:pt x="59" y="0"/>
                  </a:lnTo>
                  <a:lnTo>
                    <a:pt x="63" y="7"/>
                  </a:lnTo>
                  <a:lnTo>
                    <a:pt x="33"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12" name="Freeform 29"/>
            <p:cNvSpPr>
              <a:spLocks/>
            </p:cNvSpPr>
            <p:nvPr/>
          </p:nvSpPr>
          <p:spPr bwMode="auto">
            <a:xfrm>
              <a:off x="2805" y="1911"/>
              <a:ext cx="32" cy="13"/>
            </a:xfrm>
            <a:custGeom>
              <a:avLst/>
              <a:gdLst>
                <a:gd name="T0" fmla="*/ 0 w 65"/>
                <a:gd name="T1" fmla="*/ 0 h 27"/>
                <a:gd name="T2" fmla="*/ 0 w 65"/>
                <a:gd name="T3" fmla="*/ 0 h 27"/>
                <a:gd name="T4" fmla="*/ 0 w 65"/>
                <a:gd name="T5" fmla="*/ 0 h 27"/>
                <a:gd name="T6" fmla="*/ 1 w 65"/>
                <a:gd name="T7" fmla="*/ 0 h 27"/>
                <a:gd name="T8" fmla="*/ 0 w 65"/>
                <a:gd name="T9" fmla="*/ 0 h 27"/>
                <a:gd name="T10" fmla="*/ 0 w 65"/>
                <a:gd name="T11" fmla="*/ 0 h 27"/>
                <a:gd name="T12" fmla="*/ 0 w 65"/>
                <a:gd name="T13" fmla="*/ 0 h 27"/>
                <a:gd name="T14" fmla="*/ 0 60000 65536"/>
                <a:gd name="T15" fmla="*/ 0 60000 65536"/>
                <a:gd name="T16" fmla="*/ 0 60000 65536"/>
                <a:gd name="T17" fmla="*/ 0 60000 65536"/>
                <a:gd name="T18" fmla="*/ 0 60000 65536"/>
                <a:gd name="T19" fmla="*/ 0 60000 65536"/>
                <a:gd name="T20" fmla="*/ 0 60000 65536"/>
                <a:gd name="T21" fmla="*/ 0 w 65"/>
                <a:gd name="T22" fmla="*/ 0 h 27"/>
                <a:gd name="T23" fmla="*/ 65 w 65"/>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7">
                  <a:moveTo>
                    <a:pt x="7" y="4"/>
                  </a:moveTo>
                  <a:lnTo>
                    <a:pt x="37" y="16"/>
                  </a:lnTo>
                  <a:lnTo>
                    <a:pt x="60" y="0"/>
                  </a:lnTo>
                  <a:lnTo>
                    <a:pt x="65" y="7"/>
                  </a:lnTo>
                  <a:lnTo>
                    <a:pt x="35" y="27"/>
                  </a:lnTo>
                  <a:lnTo>
                    <a:pt x="0" y="16"/>
                  </a:lnTo>
                  <a:lnTo>
                    <a:pt x="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13" name="Freeform 30"/>
            <p:cNvSpPr>
              <a:spLocks/>
            </p:cNvSpPr>
            <p:nvPr/>
          </p:nvSpPr>
          <p:spPr bwMode="auto">
            <a:xfrm>
              <a:off x="2780" y="1926"/>
              <a:ext cx="33" cy="13"/>
            </a:xfrm>
            <a:custGeom>
              <a:avLst/>
              <a:gdLst>
                <a:gd name="T0" fmla="*/ 1 w 64"/>
                <a:gd name="T1" fmla="*/ 0 h 27"/>
                <a:gd name="T2" fmla="*/ 1 w 64"/>
                <a:gd name="T3" fmla="*/ 0 h 27"/>
                <a:gd name="T4" fmla="*/ 1 w 64"/>
                <a:gd name="T5" fmla="*/ 0 h 27"/>
                <a:gd name="T6" fmla="*/ 2 w 64"/>
                <a:gd name="T7" fmla="*/ 0 h 27"/>
                <a:gd name="T8" fmla="*/ 1 w 64"/>
                <a:gd name="T9" fmla="*/ 0 h 27"/>
                <a:gd name="T10" fmla="*/ 0 w 64"/>
                <a:gd name="T11" fmla="*/ 0 h 27"/>
                <a:gd name="T12" fmla="*/ 1 w 64"/>
                <a:gd name="T13" fmla="*/ 0 h 27"/>
                <a:gd name="T14" fmla="*/ 0 60000 65536"/>
                <a:gd name="T15" fmla="*/ 0 60000 65536"/>
                <a:gd name="T16" fmla="*/ 0 60000 65536"/>
                <a:gd name="T17" fmla="*/ 0 60000 65536"/>
                <a:gd name="T18" fmla="*/ 0 60000 65536"/>
                <a:gd name="T19" fmla="*/ 0 60000 65536"/>
                <a:gd name="T20" fmla="*/ 0 60000 65536"/>
                <a:gd name="T21" fmla="*/ 0 w 64"/>
                <a:gd name="T22" fmla="*/ 0 h 27"/>
                <a:gd name="T23" fmla="*/ 64 w 64"/>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7">
                  <a:moveTo>
                    <a:pt x="7" y="3"/>
                  </a:moveTo>
                  <a:lnTo>
                    <a:pt x="36" y="15"/>
                  </a:lnTo>
                  <a:lnTo>
                    <a:pt x="60" y="0"/>
                  </a:lnTo>
                  <a:lnTo>
                    <a:pt x="64" y="6"/>
                  </a:lnTo>
                  <a:lnTo>
                    <a:pt x="34" y="27"/>
                  </a:lnTo>
                  <a:lnTo>
                    <a:pt x="0" y="16"/>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14" name="Freeform 31"/>
            <p:cNvSpPr>
              <a:spLocks/>
            </p:cNvSpPr>
            <p:nvPr/>
          </p:nvSpPr>
          <p:spPr bwMode="auto">
            <a:xfrm>
              <a:off x="2756" y="1940"/>
              <a:ext cx="32" cy="14"/>
            </a:xfrm>
            <a:custGeom>
              <a:avLst/>
              <a:gdLst>
                <a:gd name="T0" fmla="*/ 0 w 65"/>
                <a:gd name="T1" fmla="*/ 1 h 28"/>
                <a:gd name="T2" fmla="*/ 0 w 65"/>
                <a:gd name="T3" fmla="*/ 1 h 28"/>
                <a:gd name="T4" fmla="*/ 0 w 65"/>
                <a:gd name="T5" fmla="*/ 0 h 28"/>
                <a:gd name="T6" fmla="*/ 1 w 65"/>
                <a:gd name="T7" fmla="*/ 1 h 28"/>
                <a:gd name="T8" fmla="*/ 0 w 65"/>
                <a:gd name="T9" fmla="*/ 1 h 28"/>
                <a:gd name="T10" fmla="*/ 0 w 65"/>
                <a:gd name="T11" fmla="*/ 1 h 28"/>
                <a:gd name="T12" fmla="*/ 0 w 65"/>
                <a:gd name="T13" fmla="*/ 1 h 28"/>
                <a:gd name="T14" fmla="*/ 0 60000 65536"/>
                <a:gd name="T15" fmla="*/ 0 60000 65536"/>
                <a:gd name="T16" fmla="*/ 0 60000 65536"/>
                <a:gd name="T17" fmla="*/ 0 60000 65536"/>
                <a:gd name="T18" fmla="*/ 0 60000 65536"/>
                <a:gd name="T19" fmla="*/ 0 60000 65536"/>
                <a:gd name="T20" fmla="*/ 0 60000 65536"/>
                <a:gd name="T21" fmla="*/ 0 w 65"/>
                <a:gd name="T22" fmla="*/ 0 h 28"/>
                <a:gd name="T23" fmla="*/ 65 w 65"/>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8">
                  <a:moveTo>
                    <a:pt x="7" y="4"/>
                  </a:moveTo>
                  <a:lnTo>
                    <a:pt x="37" y="16"/>
                  </a:lnTo>
                  <a:lnTo>
                    <a:pt x="60" y="0"/>
                  </a:lnTo>
                  <a:lnTo>
                    <a:pt x="65" y="7"/>
                  </a:lnTo>
                  <a:lnTo>
                    <a:pt x="35" y="28"/>
                  </a:lnTo>
                  <a:lnTo>
                    <a:pt x="0" y="16"/>
                  </a:lnTo>
                  <a:lnTo>
                    <a:pt x="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15" name="Freeform 32"/>
            <p:cNvSpPr>
              <a:spLocks/>
            </p:cNvSpPr>
            <p:nvPr/>
          </p:nvSpPr>
          <p:spPr bwMode="auto">
            <a:xfrm>
              <a:off x="2731" y="1955"/>
              <a:ext cx="32" cy="13"/>
            </a:xfrm>
            <a:custGeom>
              <a:avLst/>
              <a:gdLst>
                <a:gd name="T0" fmla="*/ 1 w 64"/>
                <a:gd name="T1" fmla="*/ 0 h 27"/>
                <a:gd name="T2" fmla="*/ 1 w 64"/>
                <a:gd name="T3" fmla="*/ 0 h 27"/>
                <a:gd name="T4" fmla="*/ 1 w 64"/>
                <a:gd name="T5" fmla="*/ 0 h 27"/>
                <a:gd name="T6" fmla="*/ 1 w 64"/>
                <a:gd name="T7" fmla="*/ 0 h 27"/>
                <a:gd name="T8" fmla="*/ 1 w 64"/>
                <a:gd name="T9" fmla="*/ 0 h 27"/>
                <a:gd name="T10" fmla="*/ 0 w 64"/>
                <a:gd name="T11" fmla="*/ 0 h 27"/>
                <a:gd name="T12" fmla="*/ 1 w 64"/>
                <a:gd name="T13" fmla="*/ 0 h 27"/>
                <a:gd name="T14" fmla="*/ 0 60000 65536"/>
                <a:gd name="T15" fmla="*/ 0 60000 65536"/>
                <a:gd name="T16" fmla="*/ 0 60000 65536"/>
                <a:gd name="T17" fmla="*/ 0 60000 65536"/>
                <a:gd name="T18" fmla="*/ 0 60000 65536"/>
                <a:gd name="T19" fmla="*/ 0 60000 65536"/>
                <a:gd name="T20" fmla="*/ 0 60000 65536"/>
                <a:gd name="T21" fmla="*/ 0 w 64"/>
                <a:gd name="T22" fmla="*/ 0 h 27"/>
                <a:gd name="T23" fmla="*/ 64 w 64"/>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7">
                  <a:moveTo>
                    <a:pt x="6" y="3"/>
                  </a:moveTo>
                  <a:lnTo>
                    <a:pt x="36" y="16"/>
                  </a:lnTo>
                  <a:lnTo>
                    <a:pt x="59" y="0"/>
                  </a:lnTo>
                  <a:lnTo>
                    <a:pt x="64" y="7"/>
                  </a:lnTo>
                  <a:lnTo>
                    <a:pt x="34" y="27"/>
                  </a:lnTo>
                  <a:lnTo>
                    <a:pt x="0" y="16"/>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16" name="Freeform 33"/>
            <p:cNvSpPr>
              <a:spLocks/>
            </p:cNvSpPr>
            <p:nvPr/>
          </p:nvSpPr>
          <p:spPr bwMode="auto">
            <a:xfrm>
              <a:off x="2706" y="1970"/>
              <a:ext cx="32" cy="13"/>
            </a:xfrm>
            <a:custGeom>
              <a:avLst/>
              <a:gdLst>
                <a:gd name="T0" fmla="*/ 1 w 64"/>
                <a:gd name="T1" fmla="*/ 1 h 26"/>
                <a:gd name="T2" fmla="*/ 1 w 64"/>
                <a:gd name="T3" fmla="*/ 1 h 26"/>
                <a:gd name="T4" fmla="*/ 1 w 64"/>
                <a:gd name="T5" fmla="*/ 0 h 26"/>
                <a:gd name="T6" fmla="*/ 1 w 64"/>
                <a:gd name="T7" fmla="*/ 1 h 26"/>
                <a:gd name="T8" fmla="*/ 1 w 64"/>
                <a:gd name="T9" fmla="*/ 1 h 26"/>
                <a:gd name="T10" fmla="*/ 0 w 64"/>
                <a:gd name="T11" fmla="*/ 1 h 26"/>
                <a:gd name="T12" fmla="*/ 1 w 64"/>
                <a:gd name="T13" fmla="*/ 1 h 26"/>
                <a:gd name="T14" fmla="*/ 0 60000 65536"/>
                <a:gd name="T15" fmla="*/ 0 60000 65536"/>
                <a:gd name="T16" fmla="*/ 0 60000 65536"/>
                <a:gd name="T17" fmla="*/ 0 60000 65536"/>
                <a:gd name="T18" fmla="*/ 0 60000 65536"/>
                <a:gd name="T19" fmla="*/ 0 60000 65536"/>
                <a:gd name="T20" fmla="*/ 0 60000 65536"/>
                <a:gd name="T21" fmla="*/ 0 w 64"/>
                <a:gd name="T22" fmla="*/ 0 h 26"/>
                <a:gd name="T23" fmla="*/ 64 w 6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6">
                  <a:moveTo>
                    <a:pt x="7" y="2"/>
                  </a:moveTo>
                  <a:lnTo>
                    <a:pt x="37" y="15"/>
                  </a:lnTo>
                  <a:lnTo>
                    <a:pt x="60" y="0"/>
                  </a:lnTo>
                  <a:lnTo>
                    <a:pt x="64" y="6"/>
                  </a:lnTo>
                  <a:lnTo>
                    <a:pt x="35" y="26"/>
                  </a:lnTo>
                  <a:lnTo>
                    <a:pt x="0" y="16"/>
                  </a:lnTo>
                  <a:lnTo>
                    <a:pt x="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17" name="Freeform 34"/>
            <p:cNvSpPr>
              <a:spLocks/>
            </p:cNvSpPr>
            <p:nvPr/>
          </p:nvSpPr>
          <p:spPr bwMode="auto">
            <a:xfrm>
              <a:off x="2681" y="1984"/>
              <a:ext cx="32" cy="14"/>
            </a:xfrm>
            <a:custGeom>
              <a:avLst/>
              <a:gdLst>
                <a:gd name="T0" fmla="*/ 0 w 65"/>
                <a:gd name="T1" fmla="*/ 1 h 27"/>
                <a:gd name="T2" fmla="*/ 0 w 65"/>
                <a:gd name="T3" fmla="*/ 0 h 27"/>
                <a:gd name="T4" fmla="*/ 1 w 65"/>
                <a:gd name="T5" fmla="*/ 1 h 27"/>
                <a:gd name="T6" fmla="*/ 0 w 65"/>
                <a:gd name="T7" fmla="*/ 1 h 27"/>
                <a:gd name="T8" fmla="*/ 0 w 65"/>
                <a:gd name="T9" fmla="*/ 1 h 27"/>
                <a:gd name="T10" fmla="*/ 0 w 65"/>
                <a:gd name="T11" fmla="*/ 1 h 27"/>
                <a:gd name="T12" fmla="*/ 0 w 65"/>
                <a:gd name="T13" fmla="*/ 1 h 27"/>
                <a:gd name="T14" fmla="*/ 0 60000 65536"/>
                <a:gd name="T15" fmla="*/ 0 60000 65536"/>
                <a:gd name="T16" fmla="*/ 0 60000 65536"/>
                <a:gd name="T17" fmla="*/ 0 60000 65536"/>
                <a:gd name="T18" fmla="*/ 0 60000 65536"/>
                <a:gd name="T19" fmla="*/ 0 60000 65536"/>
                <a:gd name="T20" fmla="*/ 0 60000 65536"/>
                <a:gd name="T21" fmla="*/ 0 w 65"/>
                <a:gd name="T22" fmla="*/ 0 h 27"/>
                <a:gd name="T23" fmla="*/ 65 w 65"/>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7">
                  <a:moveTo>
                    <a:pt x="37" y="16"/>
                  </a:moveTo>
                  <a:lnTo>
                    <a:pt x="60" y="0"/>
                  </a:lnTo>
                  <a:lnTo>
                    <a:pt x="65" y="7"/>
                  </a:lnTo>
                  <a:lnTo>
                    <a:pt x="35" y="27"/>
                  </a:lnTo>
                  <a:lnTo>
                    <a:pt x="0" y="16"/>
                  </a:lnTo>
                  <a:lnTo>
                    <a:pt x="7" y="3"/>
                  </a:lnTo>
                  <a:lnTo>
                    <a:pt x="37"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18" name="Freeform 35"/>
            <p:cNvSpPr>
              <a:spLocks/>
            </p:cNvSpPr>
            <p:nvPr/>
          </p:nvSpPr>
          <p:spPr bwMode="auto">
            <a:xfrm>
              <a:off x="2754" y="1487"/>
              <a:ext cx="68" cy="72"/>
            </a:xfrm>
            <a:custGeom>
              <a:avLst/>
              <a:gdLst>
                <a:gd name="T0" fmla="*/ 0 w 136"/>
                <a:gd name="T1" fmla="*/ 2 h 144"/>
                <a:gd name="T2" fmla="*/ 2 w 136"/>
                <a:gd name="T3" fmla="*/ 0 h 144"/>
                <a:gd name="T4" fmla="*/ 3 w 136"/>
                <a:gd name="T5" fmla="*/ 1 h 144"/>
                <a:gd name="T6" fmla="*/ 1 w 136"/>
                <a:gd name="T7" fmla="*/ 3 h 144"/>
                <a:gd name="T8" fmla="*/ 0 w 136"/>
                <a:gd name="T9" fmla="*/ 2 h 144"/>
                <a:gd name="T10" fmla="*/ 0 60000 65536"/>
                <a:gd name="T11" fmla="*/ 0 60000 65536"/>
                <a:gd name="T12" fmla="*/ 0 60000 65536"/>
                <a:gd name="T13" fmla="*/ 0 60000 65536"/>
                <a:gd name="T14" fmla="*/ 0 60000 65536"/>
                <a:gd name="T15" fmla="*/ 0 w 136"/>
                <a:gd name="T16" fmla="*/ 0 h 144"/>
                <a:gd name="T17" fmla="*/ 136 w 136"/>
                <a:gd name="T18" fmla="*/ 144 h 144"/>
              </a:gdLst>
              <a:ahLst/>
              <a:cxnLst>
                <a:cxn ang="T10">
                  <a:pos x="T0" y="T1"/>
                </a:cxn>
                <a:cxn ang="T11">
                  <a:pos x="T2" y="T3"/>
                </a:cxn>
                <a:cxn ang="T12">
                  <a:pos x="T4" y="T5"/>
                </a:cxn>
                <a:cxn ang="T13">
                  <a:pos x="T6" y="T7"/>
                </a:cxn>
                <a:cxn ang="T14">
                  <a:pos x="T8" y="T9"/>
                </a:cxn>
              </a:cxnLst>
              <a:rect l="T15" t="T16" r="T17" b="T18"/>
              <a:pathLst>
                <a:path w="136" h="144">
                  <a:moveTo>
                    <a:pt x="0" y="122"/>
                  </a:moveTo>
                  <a:lnTo>
                    <a:pt x="97" y="0"/>
                  </a:lnTo>
                  <a:lnTo>
                    <a:pt x="136" y="52"/>
                  </a:lnTo>
                  <a:lnTo>
                    <a:pt x="10" y="144"/>
                  </a:lnTo>
                  <a:lnTo>
                    <a:pt x="0"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19" name="Freeform 36"/>
            <p:cNvSpPr>
              <a:spLocks/>
            </p:cNvSpPr>
            <p:nvPr/>
          </p:nvSpPr>
          <p:spPr bwMode="auto">
            <a:xfrm>
              <a:off x="2776" y="1546"/>
              <a:ext cx="98" cy="57"/>
            </a:xfrm>
            <a:custGeom>
              <a:avLst/>
              <a:gdLst>
                <a:gd name="T0" fmla="*/ 0 w 195"/>
                <a:gd name="T1" fmla="*/ 2 h 114"/>
                <a:gd name="T2" fmla="*/ 3 w 195"/>
                <a:gd name="T3" fmla="*/ 0 h 114"/>
                <a:gd name="T4" fmla="*/ 4 w 195"/>
                <a:gd name="T5" fmla="*/ 1 h 114"/>
                <a:gd name="T6" fmla="*/ 0 w 195"/>
                <a:gd name="T7" fmla="*/ 2 h 114"/>
                <a:gd name="T8" fmla="*/ 0 w 195"/>
                <a:gd name="T9" fmla="*/ 2 h 114"/>
                <a:gd name="T10" fmla="*/ 0 60000 65536"/>
                <a:gd name="T11" fmla="*/ 0 60000 65536"/>
                <a:gd name="T12" fmla="*/ 0 60000 65536"/>
                <a:gd name="T13" fmla="*/ 0 60000 65536"/>
                <a:gd name="T14" fmla="*/ 0 60000 65536"/>
                <a:gd name="T15" fmla="*/ 0 w 195"/>
                <a:gd name="T16" fmla="*/ 0 h 114"/>
                <a:gd name="T17" fmla="*/ 195 w 195"/>
                <a:gd name="T18" fmla="*/ 114 h 114"/>
              </a:gdLst>
              <a:ahLst/>
              <a:cxnLst>
                <a:cxn ang="T10">
                  <a:pos x="T0" y="T1"/>
                </a:cxn>
                <a:cxn ang="T11">
                  <a:pos x="T2" y="T3"/>
                </a:cxn>
                <a:cxn ang="T12">
                  <a:pos x="T4" y="T5"/>
                </a:cxn>
                <a:cxn ang="T13">
                  <a:pos x="T6" y="T7"/>
                </a:cxn>
                <a:cxn ang="T14">
                  <a:pos x="T8" y="T9"/>
                </a:cxn>
              </a:cxnLst>
              <a:rect l="T15" t="T16" r="T17" b="T18"/>
              <a:pathLst>
                <a:path w="195" h="114">
                  <a:moveTo>
                    <a:pt x="0" y="91"/>
                  </a:moveTo>
                  <a:lnTo>
                    <a:pt x="174" y="0"/>
                  </a:lnTo>
                  <a:lnTo>
                    <a:pt x="195" y="63"/>
                  </a:lnTo>
                  <a:lnTo>
                    <a:pt x="0" y="114"/>
                  </a:lnTo>
                  <a:lnTo>
                    <a:pt x="0"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20" name="Freeform 37"/>
            <p:cNvSpPr>
              <a:spLocks/>
            </p:cNvSpPr>
            <p:nvPr/>
          </p:nvSpPr>
          <p:spPr bwMode="auto">
            <a:xfrm>
              <a:off x="2788" y="1625"/>
              <a:ext cx="72" cy="25"/>
            </a:xfrm>
            <a:custGeom>
              <a:avLst/>
              <a:gdLst>
                <a:gd name="T0" fmla="*/ 0 w 144"/>
                <a:gd name="T1" fmla="*/ 1 h 50"/>
                <a:gd name="T2" fmla="*/ 3 w 144"/>
                <a:gd name="T3" fmla="*/ 0 h 50"/>
                <a:gd name="T4" fmla="*/ 3 w 144"/>
                <a:gd name="T5" fmla="*/ 1 h 50"/>
                <a:gd name="T6" fmla="*/ 1 w 144"/>
                <a:gd name="T7" fmla="*/ 1 h 50"/>
                <a:gd name="T8" fmla="*/ 0 w 144"/>
                <a:gd name="T9" fmla="*/ 1 h 50"/>
                <a:gd name="T10" fmla="*/ 0 60000 65536"/>
                <a:gd name="T11" fmla="*/ 0 60000 65536"/>
                <a:gd name="T12" fmla="*/ 0 60000 65536"/>
                <a:gd name="T13" fmla="*/ 0 60000 65536"/>
                <a:gd name="T14" fmla="*/ 0 60000 65536"/>
                <a:gd name="T15" fmla="*/ 0 w 144"/>
                <a:gd name="T16" fmla="*/ 0 h 50"/>
                <a:gd name="T17" fmla="*/ 144 w 144"/>
                <a:gd name="T18" fmla="*/ 50 h 50"/>
              </a:gdLst>
              <a:ahLst/>
              <a:cxnLst>
                <a:cxn ang="T10">
                  <a:pos x="T0" y="T1"/>
                </a:cxn>
                <a:cxn ang="T11">
                  <a:pos x="T2" y="T3"/>
                </a:cxn>
                <a:cxn ang="T12">
                  <a:pos x="T4" y="T5"/>
                </a:cxn>
                <a:cxn ang="T13">
                  <a:pos x="T6" y="T7"/>
                </a:cxn>
                <a:cxn ang="T14">
                  <a:pos x="T8" y="T9"/>
                </a:cxn>
              </a:cxnLst>
              <a:rect l="T15" t="T16" r="T17" b="T18"/>
              <a:pathLst>
                <a:path w="144" h="50">
                  <a:moveTo>
                    <a:pt x="0" y="12"/>
                  </a:moveTo>
                  <a:lnTo>
                    <a:pt x="144" y="0"/>
                  </a:lnTo>
                  <a:lnTo>
                    <a:pt x="144" y="50"/>
                  </a:lnTo>
                  <a:lnTo>
                    <a:pt x="5" y="38"/>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21" name="Freeform 38"/>
            <p:cNvSpPr>
              <a:spLocks/>
            </p:cNvSpPr>
            <p:nvPr/>
          </p:nvSpPr>
          <p:spPr bwMode="auto">
            <a:xfrm>
              <a:off x="2901" y="1755"/>
              <a:ext cx="488" cy="369"/>
            </a:xfrm>
            <a:custGeom>
              <a:avLst/>
              <a:gdLst>
                <a:gd name="T0" fmla="*/ 5 w 977"/>
                <a:gd name="T1" fmla="*/ 3 h 739"/>
                <a:gd name="T2" fmla="*/ 4 w 977"/>
                <a:gd name="T3" fmla="*/ 4 h 739"/>
                <a:gd name="T4" fmla="*/ 4 w 977"/>
                <a:gd name="T5" fmla="*/ 5 h 739"/>
                <a:gd name="T6" fmla="*/ 4 w 977"/>
                <a:gd name="T7" fmla="*/ 5 h 739"/>
                <a:gd name="T8" fmla="*/ 3 w 977"/>
                <a:gd name="T9" fmla="*/ 5 h 739"/>
                <a:gd name="T10" fmla="*/ 3 w 977"/>
                <a:gd name="T11" fmla="*/ 4 h 739"/>
                <a:gd name="T12" fmla="*/ 2 w 977"/>
                <a:gd name="T13" fmla="*/ 4 h 739"/>
                <a:gd name="T14" fmla="*/ 2 w 977"/>
                <a:gd name="T15" fmla="*/ 4 h 739"/>
                <a:gd name="T16" fmla="*/ 2 w 977"/>
                <a:gd name="T17" fmla="*/ 4 h 739"/>
                <a:gd name="T18" fmla="*/ 2 w 977"/>
                <a:gd name="T19" fmla="*/ 3 h 739"/>
                <a:gd name="T20" fmla="*/ 3 w 977"/>
                <a:gd name="T21" fmla="*/ 2 h 739"/>
                <a:gd name="T22" fmla="*/ 0 w 977"/>
                <a:gd name="T23" fmla="*/ 3 h 739"/>
                <a:gd name="T24" fmla="*/ 0 w 977"/>
                <a:gd name="T25" fmla="*/ 4 h 739"/>
                <a:gd name="T26" fmla="*/ 0 w 977"/>
                <a:gd name="T27" fmla="*/ 5 h 739"/>
                <a:gd name="T28" fmla="*/ 0 w 977"/>
                <a:gd name="T29" fmla="*/ 6 h 739"/>
                <a:gd name="T30" fmla="*/ 0 w 977"/>
                <a:gd name="T31" fmla="*/ 7 h 739"/>
                <a:gd name="T32" fmla="*/ 0 w 977"/>
                <a:gd name="T33" fmla="*/ 7 h 739"/>
                <a:gd name="T34" fmla="*/ 1 w 977"/>
                <a:gd name="T35" fmla="*/ 8 h 739"/>
                <a:gd name="T36" fmla="*/ 2 w 977"/>
                <a:gd name="T37" fmla="*/ 8 h 739"/>
                <a:gd name="T38" fmla="*/ 2 w 977"/>
                <a:gd name="T39" fmla="*/ 8 h 739"/>
                <a:gd name="T40" fmla="*/ 3 w 977"/>
                <a:gd name="T41" fmla="*/ 8 h 739"/>
                <a:gd name="T42" fmla="*/ 4 w 977"/>
                <a:gd name="T43" fmla="*/ 9 h 739"/>
                <a:gd name="T44" fmla="*/ 4 w 977"/>
                <a:gd name="T45" fmla="*/ 9 h 739"/>
                <a:gd name="T46" fmla="*/ 5 w 977"/>
                <a:gd name="T47" fmla="*/ 9 h 739"/>
                <a:gd name="T48" fmla="*/ 5 w 977"/>
                <a:gd name="T49" fmla="*/ 10 h 739"/>
                <a:gd name="T50" fmla="*/ 5 w 977"/>
                <a:gd name="T51" fmla="*/ 11 h 739"/>
                <a:gd name="T52" fmla="*/ 7 w 977"/>
                <a:gd name="T53" fmla="*/ 10 h 739"/>
                <a:gd name="T54" fmla="*/ 9 w 977"/>
                <a:gd name="T55" fmla="*/ 10 h 739"/>
                <a:gd name="T56" fmla="*/ 10 w 977"/>
                <a:gd name="T57" fmla="*/ 9 h 739"/>
                <a:gd name="T58" fmla="*/ 11 w 977"/>
                <a:gd name="T59" fmla="*/ 8 h 739"/>
                <a:gd name="T60" fmla="*/ 12 w 977"/>
                <a:gd name="T61" fmla="*/ 6 h 739"/>
                <a:gd name="T62" fmla="*/ 13 w 977"/>
                <a:gd name="T63" fmla="*/ 5 h 739"/>
                <a:gd name="T64" fmla="*/ 14 w 977"/>
                <a:gd name="T65" fmla="*/ 4 h 739"/>
                <a:gd name="T66" fmla="*/ 15 w 977"/>
                <a:gd name="T67" fmla="*/ 2 h 739"/>
                <a:gd name="T68" fmla="*/ 14 w 977"/>
                <a:gd name="T69" fmla="*/ 1 h 739"/>
                <a:gd name="T70" fmla="*/ 13 w 977"/>
                <a:gd name="T71" fmla="*/ 1 h 739"/>
                <a:gd name="T72" fmla="*/ 12 w 977"/>
                <a:gd name="T73" fmla="*/ 0 h 739"/>
                <a:gd name="T74" fmla="*/ 12 w 977"/>
                <a:gd name="T75" fmla="*/ 0 h 7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77"/>
                <a:gd name="T115" fmla="*/ 0 h 739"/>
                <a:gd name="T116" fmla="*/ 977 w 977"/>
                <a:gd name="T117" fmla="*/ 739 h 7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77" h="739">
                  <a:moveTo>
                    <a:pt x="798" y="0"/>
                  </a:moveTo>
                  <a:lnTo>
                    <a:pt x="324" y="220"/>
                  </a:lnTo>
                  <a:lnTo>
                    <a:pt x="320" y="239"/>
                  </a:lnTo>
                  <a:lnTo>
                    <a:pt x="313" y="269"/>
                  </a:lnTo>
                  <a:lnTo>
                    <a:pt x="307" y="303"/>
                  </a:lnTo>
                  <a:lnTo>
                    <a:pt x="301" y="335"/>
                  </a:lnTo>
                  <a:lnTo>
                    <a:pt x="283" y="334"/>
                  </a:lnTo>
                  <a:lnTo>
                    <a:pt x="264" y="332"/>
                  </a:lnTo>
                  <a:lnTo>
                    <a:pt x="246" y="330"/>
                  </a:lnTo>
                  <a:lnTo>
                    <a:pt x="230" y="326"/>
                  </a:lnTo>
                  <a:lnTo>
                    <a:pt x="215" y="323"/>
                  </a:lnTo>
                  <a:lnTo>
                    <a:pt x="201" y="317"/>
                  </a:lnTo>
                  <a:lnTo>
                    <a:pt x="190" y="311"/>
                  </a:lnTo>
                  <a:lnTo>
                    <a:pt x="180" y="303"/>
                  </a:lnTo>
                  <a:lnTo>
                    <a:pt x="175" y="295"/>
                  </a:lnTo>
                  <a:lnTo>
                    <a:pt x="171" y="286"/>
                  </a:lnTo>
                  <a:lnTo>
                    <a:pt x="169" y="277"/>
                  </a:lnTo>
                  <a:lnTo>
                    <a:pt x="170" y="266"/>
                  </a:lnTo>
                  <a:lnTo>
                    <a:pt x="176" y="235"/>
                  </a:lnTo>
                  <a:lnTo>
                    <a:pt x="183" y="209"/>
                  </a:lnTo>
                  <a:lnTo>
                    <a:pt x="190" y="186"/>
                  </a:lnTo>
                  <a:lnTo>
                    <a:pt x="195" y="167"/>
                  </a:lnTo>
                  <a:lnTo>
                    <a:pt x="65" y="182"/>
                  </a:lnTo>
                  <a:lnTo>
                    <a:pt x="48" y="213"/>
                  </a:lnTo>
                  <a:lnTo>
                    <a:pt x="33" y="247"/>
                  </a:lnTo>
                  <a:lnTo>
                    <a:pt x="19" y="281"/>
                  </a:lnTo>
                  <a:lnTo>
                    <a:pt x="9" y="316"/>
                  </a:lnTo>
                  <a:lnTo>
                    <a:pt x="2" y="350"/>
                  </a:lnTo>
                  <a:lnTo>
                    <a:pt x="0" y="385"/>
                  </a:lnTo>
                  <a:lnTo>
                    <a:pt x="5" y="416"/>
                  </a:lnTo>
                  <a:lnTo>
                    <a:pt x="17" y="446"/>
                  </a:lnTo>
                  <a:lnTo>
                    <a:pt x="26" y="461"/>
                  </a:lnTo>
                  <a:lnTo>
                    <a:pt x="39" y="476"/>
                  </a:lnTo>
                  <a:lnTo>
                    <a:pt x="54" y="489"/>
                  </a:lnTo>
                  <a:lnTo>
                    <a:pt x="70" y="501"/>
                  </a:lnTo>
                  <a:lnTo>
                    <a:pt x="88" y="513"/>
                  </a:lnTo>
                  <a:lnTo>
                    <a:pt x="109" y="524"/>
                  </a:lnTo>
                  <a:lnTo>
                    <a:pt x="130" y="535"/>
                  </a:lnTo>
                  <a:lnTo>
                    <a:pt x="153" y="544"/>
                  </a:lnTo>
                  <a:lnTo>
                    <a:pt x="176" y="552"/>
                  </a:lnTo>
                  <a:lnTo>
                    <a:pt x="199" y="560"/>
                  </a:lnTo>
                  <a:lnTo>
                    <a:pt x="223" y="567"/>
                  </a:lnTo>
                  <a:lnTo>
                    <a:pt x="247" y="574"/>
                  </a:lnTo>
                  <a:lnTo>
                    <a:pt x="271" y="580"/>
                  </a:lnTo>
                  <a:lnTo>
                    <a:pt x="294" y="584"/>
                  </a:lnTo>
                  <a:lnTo>
                    <a:pt x="316" y="589"/>
                  </a:lnTo>
                  <a:lnTo>
                    <a:pt x="338" y="594"/>
                  </a:lnTo>
                  <a:lnTo>
                    <a:pt x="334" y="595"/>
                  </a:lnTo>
                  <a:lnTo>
                    <a:pt x="347" y="632"/>
                  </a:lnTo>
                  <a:lnTo>
                    <a:pt x="357" y="669"/>
                  </a:lnTo>
                  <a:lnTo>
                    <a:pt x="361" y="704"/>
                  </a:lnTo>
                  <a:lnTo>
                    <a:pt x="362" y="739"/>
                  </a:lnTo>
                  <a:lnTo>
                    <a:pt x="419" y="719"/>
                  </a:lnTo>
                  <a:lnTo>
                    <a:pt x="473" y="697"/>
                  </a:lnTo>
                  <a:lnTo>
                    <a:pt x="526" y="673"/>
                  </a:lnTo>
                  <a:lnTo>
                    <a:pt x="577" y="647"/>
                  </a:lnTo>
                  <a:lnTo>
                    <a:pt x="625" y="618"/>
                  </a:lnTo>
                  <a:lnTo>
                    <a:pt x="670" y="588"/>
                  </a:lnTo>
                  <a:lnTo>
                    <a:pt x="714" y="554"/>
                  </a:lnTo>
                  <a:lnTo>
                    <a:pt x="755" y="520"/>
                  </a:lnTo>
                  <a:lnTo>
                    <a:pt x="793" y="483"/>
                  </a:lnTo>
                  <a:lnTo>
                    <a:pt x="829" y="444"/>
                  </a:lnTo>
                  <a:lnTo>
                    <a:pt x="861" y="403"/>
                  </a:lnTo>
                  <a:lnTo>
                    <a:pt x="891" y="362"/>
                  </a:lnTo>
                  <a:lnTo>
                    <a:pt x="918" y="319"/>
                  </a:lnTo>
                  <a:lnTo>
                    <a:pt x="941" y="274"/>
                  </a:lnTo>
                  <a:lnTo>
                    <a:pt x="961" y="228"/>
                  </a:lnTo>
                  <a:lnTo>
                    <a:pt x="977" y="181"/>
                  </a:lnTo>
                  <a:lnTo>
                    <a:pt x="952" y="151"/>
                  </a:lnTo>
                  <a:lnTo>
                    <a:pt x="926" y="120"/>
                  </a:lnTo>
                  <a:lnTo>
                    <a:pt x="898" y="91"/>
                  </a:lnTo>
                  <a:lnTo>
                    <a:pt x="872" y="65"/>
                  </a:lnTo>
                  <a:lnTo>
                    <a:pt x="848" y="42"/>
                  </a:lnTo>
                  <a:lnTo>
                    <a:pt x="826" y="22"/>
                  </a:lnTo>
                  <a:lnTo>
                    <a:pt x="808" y="8"/>
                  </a:lnTo>
                  <a:lnTo>
                    <a:pt x="79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22" name="Freeform 39"/>
            <p:cNvSpPr>
              <a:spLocks/>
            </p:cNvSpPr>
            <p:nvPr/>
          </p:nvSpPr>
          <p:spPr bwMode="auto">
            <a:xfrm>
              <a:off x="2916" y="1769"/>
              <a:ext cx="468" cy="351"/>
            </a:xfrm>
            <a:custGeom>
              <a:avLst/>
              <a:gdLst>
                <a:gd name="T0" fmla="*/ 5 w 934"/>
                <a:gd name="T1" fmla="*/ 3 h 702"/>
                <a:gd name="T2" fmla="*/ 5 w 934"/>
                <a:gd name="T3" fmla="*/ 4 h 702"/>
                <a:gd name="T4" fmla="*/ 5 w 934"/>
                <a:gd name="T5" fmla="*/ 5 h 702"/>
                <a:gd name="T6" fmla="*/ 5 w 934"/>
                <a:gd name="T7" fmla="*/ 5 h 702"/>
                <a:gd name="T8" fmla="*/ 6 w 934"/>
                <a:gd name="T9" fmla="*/ 5 h 702"/>
                <a:gd name="T10" fmla="*/ 6 w 934"/>
                <a:gd name="T11" fmla="*/ 5 h 702"/>
                <a:gd name="T12" fmla="*/ 7 w 934"/>
                <a:gd name="T13" fmla="*/ 5 h 702"/>
                <a:gd name="T14" fmla="*/ 7 w 934"/>
                <a:gd name="T15" fmla="*/ 5 h 702"/>
                <a:gd name="T16" fmla="*/ 8 w 934"/>
                <a:gd name="T17" fmla="*/ 5 h 702"/>
                <a:gd name="T18" fmla="*/ 8 w 934"/>
                <a:gd name="T19" fmla="*/ 5 h 702"/>
                <a:gd name="T20" fmla="*/ 8 w 934"/>
                <a:gd name="T21" fmla="*/ 5 h 702"/>
                <a:gd name="T22" fmla="*/ 8 w 934"/>
                <a:gd name="T23" fmla="*/ 5 h 702"/>
                <a:gd name="T24" fmla="*/ 7 w 934"/>
                <a:gd name="T25" fmla="*/ 5 h 702"/>
                <a:gd name="T26" fmla="*/ 7 w 934"/>
                <a:gd name="T27" fmla="*/ 5 h 702"/>
                <a:gd name="T28" fmla="*/ 6 w 934"/>
                <a:gd name="T29" fmla="*/ 5 h 702"/>
                <a:gd name="T30" fmla="*/ 5 w 934"/>
                <a:gd name="T31" fmla="*/ 6 h 702"/>
                <a:gd name="T32" fmla="*/ 4 w 934"/>
                <a:gd name="T33" fmla="*/ 6 h 702"/>
                <a:gd name="T34" fmla="*/ 3 w 934"/>
                <a:gd name="T35" fmla="*/ 5 h 702"/>
                <a:gd name="T36" fmla="*/ 2 w 934"/>
                <a:gd name="T37" fmla="*/ 5 h 702"/>
                <a:gd name="T38" fmla="*/ 2 w 934"/>
                <a:gd name="T39" fmla="*/ 5 h 702"/>
                <a:gd name="T40" fmla="*/ 2 w 934"/>
                <a:gd name="T41" fmla="*/ 4 h 702"/>
                <a:gd name="T42" fmla="*/ 2 w 934"/>
                <a:gd name="T43" fmla="*/ 3 h 702"/>
                <a:gd name="T44" fmla="*/ 3 w 934"/>
                <a:gd name="T45" fmla="*/ 3 h 702"/>
                <a:gd name="T46" fmla="*/ 3 w 934"/>
                <a:gd name="T47" fmla="*/ 2 h 702"/>
                <a:gd name="T48" fmla="*/ 3 w 934"/>
                <a:gd name="T49" fmla="*/ 2 h 702"/>
                <a:gd name="T50" fmla="*/ 2 w 934"/>
                <a:gd name="T51" fmla="*/ 2 h 702"/>
                <a:gd name="T52" fmla="*/ 1 w 934"/>
                <a:gd name="T53" fmla="*/ 3 h 702"/>
                <a:gd name="T54" fmla="*/ 1 w 934"/>
                <a:gd name="T55" fmla="*/ 5 h 702"/>
                <a:gd name="T56" fmla="*/ 0 w 934"/>
                <a:gd name="T57" fmla="*/ 6 h 702"/>
                <a:gd name="T58" fmla="*/ 1 w 934"/>
                <a:gd name="T59" fmla="*/ 7 h 702"/>
                <a:gd name="T60" fmla="*/ 2 w 934"/>
                <a:gd name="T61" fmla="*/ 8 h 702"/>
                <a:gd name="T62" fmla="*/ 3 w 934"/>
                <a:gd name="T63" fmla="*/ 8 h 702"/>
                <a:gd name="T64" fmla="*/ 4 w 934"/>
                <a:gd name="T65" fmla="*/ 9 h 702"/>
                <a:gd name="T66" fmla="*/ 5 w 934"/>
                <a:gd name="T67" fmla="*/ 9 h 702"/>
                <a:gd name="T68" fmla="*/ 6 w 934"/>
                <a:gd name="T69" fmla="*/ 9 h 702"/>
                <a:gd name="T70" fmla="*/ 7 w 934"/>
                <a:gd name="T71" fmla="*/ 9 h 702"/>
                <a:gd name="T72" fmla="*/ 7 w 934"/>
                <a:gd name="T73" fmla="*/ 9 h 702"/>
                <a:gd name="T74" fmla="*/ 7 w 934"/>
                <a:gd name="T75" fmla="*/ 9 h 702"/>
                <a:gd name="T76" fmla="*/ 7 w 934"/>
                <a:gd name="T77" fmla="*/ 9 h 702"/>
                <a:gd name="T78" fmla="*/ 7 w 934"/>
                <a:gd name="T79" fmla="*/ 10 h 702"/>
                <a:gd name="T80" fmla="*/ 6 w 934"/>
                <a:gd name="T81" fmla="*/ 10 h 702"/>
                <a:gd name="T82" fmla="*/ 6 w 934"/>
                <a:gd name="T83" fmla="*/ 10 h 702"/>
                <a:gd name="T84" fmla="*/ 6 w 934"/>
                <a:gd name="T85" fmla="*/ 11 h 702"/>
                <a:gd name="T86" fmla="*/ 7 w 934"/>
                <a:gd name="T87" fmla="*/ 11 h 702"/>
                <a:gd name="T88" fmla="*/ 8 w 934"/>
                <a:gd name="T89" fmla="*/ 10 h 702"/>
                <a:gd name="T90" fmla="*/ 10 w 934"/>
                <a:gd name="T91" fmla="*/ 10 h 702"/>
                <a:gd name="T92" fmla="*/ 11 w 934"/>
                <a:gd name="T93" fmla="*/ 9 h 702"/>
                <a:gd name="T94" fmla="*/ 12 w 934"/>
                <a:gd name="T95" fmla="*/ 8 h 702"/>
                <a:gd name="T96" fmla="*/ 13 w 934"/>
                <a:gd name="T97" fmla="*/ 7 h 702"/>
                <a:gd name="T98" fmla="*/ 14 w 934"/>
                <a:gd name="T99" fmla="*/ 5 h 702"/>
                <a:gd name="T100" fmla="*/ 15 w 934"/>
                <a:gd name="T101" fmla="*/ 4 h 702"/>
                <a:gd name="T102" fmla="*/ 15 w 934"/>
                <a:gd name="T103" fmla="*/ 3 h 702"/>
                <a:gd name="T104" fmla="*/ 15 w 934"/>
                <a:gd name="T105" fmla="*/ 3 h 702"/>
                <a:gd name="T106" fmla="*/ 15 w 934"/>
                <a:gd name="T107" fmla="*/ 3 h 702"/>
                <a:gd name="T108" fmla="*/ 14 w 934"/>
                <a:gd name="T109" fmla="*/ 2 h 702"/>
                <a:gd name="T110" fmla="*/ 13 w 934"/>
                <a:gd name="T111" fmla="*/ 1 h 702"/>
                <a:gd name="T112" fmla="*/ 12 w 934"/>
                <a:gd name="T113" fmla="*/ 1 h 70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34"/>
                <a:gd name="T172" fmla="*/ 0 h 702"/>
                <a:gd name="T173" fmla="*/ 934 w 934"/>
                <a:gd name="T174" fmla="*/ 702 h 70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34" h="702">
                  <a:moveTo>
                    <a:pt x="752" y="0"/>
                  </a:moveTo>
                  <a:lnTo>
                    <a:pt x="317" y="185"/>
                  </a:lnTo>
                  <a:lnTo>
                    <a:pt x="313" y="205"/>
                  </a:lnTo>
                  <a:lnTo>
                    <a:pt x="311" y="239"/>
                  </a:lnTo>
                  <a:lnTo>
                    <a:pt x="308" y="273"/>
                  </a:lnTo>
                  <a:lnTo>
                    <a:pt x="307" y="288"/>
                  </a:lnTo>
                  <a:lnTo>
                    <a:pt x="310" y="288"/>
                  </a:lnTo>
                  <a:lnTo>
                    <a:pt x="314" y="288"/>
                  </a:lnTo>
                  <a:lnTo>
                    <a:pt x="322" y="288"/>
                  </a:lnTo>
                  <a:lnTo>
                    <a:pt x="333" y="288"/>
                  </a:lnTo>
                  <a:lnTo>
                    <a:pt x="345" y="288"/>
                  </a:lnTo>
                  <a:lnTo>
                    <a:pt x="359" y="288"/>
                  </a:lnTo>
                  <a:lnTo>
                    <a:pt x="374" y="288"/>
                  </a:lnTo>
                  <a:lnTo>
                    <a:pt x="390" y="288"/>
                  </a:lnTo>
                  <a:lnTo>
                    <a:pt x="406" y="288"/>
                  </a:lnTo>
                  <a:lnTo>
                    <a:pt x="423" y="288"/>
                  </a:lnTo>
                  <a:lnTo>
                    <a:pt x="438" y="288"/>
                  </a:lnTo>
                  <a:lnTo>
                    <a:pt x="453" y="288"/>
                  </a:lnTo>
                  <a:lnTo>
                    <a:pt x="465" y="288"/>
                  </a:lnTo>
                  <a:lnTo>
                    <a:pt x="477" y="287"/>
                  </a:lnTo>
                  <a:lnTo>
                    <a:pt x="486" y="287"/>
                  </a:lnTo>
                  <a:lnTo>
                    <a:pt x="492" y="286"/>
                  </a:lnTo>
                  <a:lnTo>
                    <a:pt x="488" y="287"/>
                  </a:lnTo>
                  <a:lnTo>
                    <a:pt x="479" y="289"/>
                  </a:lnTo>
                  <a:lnTo>
                    <a:pt x="464" y="292"/>
                  </a:lnTo>
                  <a:lnTo>
                    <a:pt x="443" y="297"/>
                  </a:lnTo>
                  <a:lnTo>
                    <a:pt x="420" y="302"/>
                  </a:lnTo>
                  <a:lnTo>
                    <a:pt x="393" y="306"/>
                  </a:lnTo>
                  <a:lnTo>
                    <a:pt x="364" y="311"/>
                  </a:lnTo>
                  <a:lnTo>
                    <a:pt x="334" y="316"/>
                  </a:lnTo>
                  <a:lnTo>
                    <a:pt x="302" y="319"/>
                  </a:lnTo>
                  <a:lnTo>
                    <a:pt x="270" y="322"/>
                  </a:lnTo>
                  <a:lnTo>
                    <a:pt x="239" y="324"/>
                  </a:lnTo>
                  <a:lnTo>
                    <a:pt x="211" y="322"/>
                  </a:lnTo>
                  <a:lnTo>
                    <a:pt x="184" y="320"/>
                  </a:lnTo>
                  <a:lnTo>
                    <a:pt x="161" y="314"/>
                  </a:lnTo>
                  <a:lnTo>
                    <a:pt x="141" y="306"/>
                  </a:lnTo>
                  <a:lnTo>
                    <a:pt x="126" y="296"/>
                  </a:lnTo>
                  <a:lnTo>
                    <a:pt x="116" y="283"/>
                  </a:lnTo>
                  <a:lnTo>
                    <a:pt x="109" y="267"/>
                  </a:lnTo>
                  <a:lnTo>
                    <a:pt x="107" y="251"/>
                  </a:lnTo>
                  <a:lnTo>
                    <a:pt x="108" y="233"/>
                  </a:lnTo>
                  <a:lnTo>
                    <a:pt x="114" y="204"/>
                  </a:lnTo>
                  <a:lnTo>
                    <a:pt x="119" y="178"/>
                  </a:lnTo>
                  <a:lnTo>
                    <a:pt x="125" y="155"/>
                  </a:lnTo>
                  <a:lnTo>
                    <a:pt x="131" y="136"/>
                  </a:lnTo>
                  <a:lnTo>
                    <a:pt x="138" y="120"/>
                  </a:lnTo>
                  <a:lnTo>
                    <a:pt x="144" y="106"/>
                  </a:lnTo>
                  <a:lnTo>
                    <a:pt x="149" y="94"/>
                  </a:lnTo>
                  <a:lnTo>
                    <a:pt x="154" y="85"/>
                  </a:lnTo>
                  <a:lnTo>
                    <a:pt x="123" y="74"/>
                  </a:lnTo>
                  <a:lnTo>
                    <a:pt x="107" y="95"/>
                  </a:lnTo>
                  <a:lnTo>
                    <a:pt x="85" y="129"/>
                  </a:lnTo>
                  <a:lnTo>
                    <a:pt x="60" y="170"/>
                  </a:lnTo>
                  <a:lnTo>
                    <a:pt x="35" y="218"/>
                  </a:lnTo>
                  <a:lnTo>
                    <a:pt x="15" y="266"/>
                  </a:lnTo>
                  <a:lnTo>
                    <a:pt x="2" y="316"/>
                  </a:lnTo>
                  <a:lnTo>
                    <a:pt x="0" y="363"/>
                  </a:lnTo>
                  <a:lnTo>
                    <a:pt x="11" y="403"/>
                  </a:lnTo>
                  <a:lnTo>
                    <a:pt x="26" y="424"/>
                  </a:lnTo>
                  <a:lnTo>
                    <a:pt x="48" y="443"/>
                  </a:lnTo>
                  <a:lnTo>
                    <a:pt x="75" y="461"/>
                  </a:lnTo>
                  <a:lnTo>
                    <a:pt x="106" y="478"/>
                  </a:lnTo>
                  <a:lnTo>
                    <a:pt x="140" y="493"/>
                  </a:lnTo>
                  <a:lnTo>
                    <a:pt x="177" y="507"/>
                  </a:lnTo>
                  <a:lnTo>
                    <a:pt x="215" y="520"/>
                  </a:lnTo>
                  <a:lnTo>
                    <a:pt x="253" y="531"/>
                  </a:lnTo>
                  <a:lnTo>
                    <a:pt x="291" y="540"/>
                  </a:lnTo>
                  <a:lnTo>
                    <a:pt x="327" y="549"/>
                  </a:lnTo>
                  <a:lnTo>
                    <a:pt x="360" y="556"/>
                  </a:lnTo>
                  <a:lnTo>
                    <a:pt x="390" y="562"/>
                  </a:lnTo>
                  <a:lnTo>
                    <a:pt x="415" y="567"/>
                  </a:lnTo>
                  <a:lnTo>
                    <a:pt x="434" y="570"/>
                  </a:lnTo>
                  <a:lnTo>
                    <a:pt x="446" y="571"/>
                  </a:lnTo>
                  <a:lnTo>
                    <a:pt x="450" y="573"/>
                  </a:lnTo>
                  <a:lnTo>
                    <a:pt x="446" y="573"/>
                  </a:lnTo>
                  <a:lnTo>
                    <a:pt x="436" y="574"/>
                  </a:lnTo>
                  <a:lnTo>
                    <a:pt x="424" y="576"/>
                  </a:lnTo>
                  <a:lnTo>
                    <a:pt x="408" y="577"/>
                  </a:lnTo>
                  <a:lnTo>
                    <a:pt x="390" y="579"/>
                  </a:lnTo>
                  <a:lnTo>
                    <a:pt x="372" y="581"/>
                  </a:lnTo>
                  <a:lnTo>
                    <a:pt x="353" y="579"/>
                  </a:lnTo>
                  <a:lnTo>
                    <a:pt x="336" y="578"/>
                  </a:lnTo>
                  <a:lnTo>
                    <a:pt x="348" y="611"/>
                  </a:lnTo>
                  <a:lnTo>
                    <a:pt x="355" y="642"/>
                  </a:lnTo>
                  <a:lnTo>
                    <a:pt x="359" y="672"/>
                  </a:lnTo>
                  <a:lnTo>
                    <a:pt x="361" y="702"/>
                  </a:lnTo>
                  <a:lnTo>
                    <a:pt x="412" y="683"/>
                  </a:lnTo>
                  <a:lnTo>
                    <a:pt x="462" y="662"/>
                  </a:lnTo>
                  <a:lnTo>
                    <a:pt x="509" y="639"/>
                  </a:lnTo>
                  <a:lnTo>
                    <a:pt x="554" y="614"/>
                  </a:lnTo>
                  <a:lnTo>
                    <a:pt x="598" y="588"/>
                  </a:lnTo>
                  <a:lnTo>
                    <a:pt x="639" y="559"/>
                  </a:lnTo>
                  <a:lnTo>
                    <a:pt x="680" y="529"/>
                  </a:lnTo>
                  <a:lnTo>
                    <a:pt x="718" y="496"/>
                  </a:lnTo>
                  <a:lnTo>
                    <a:pt x="752" y="464"/>
                  </a:lnTo>
                  <a:lnTo>
                    <a:pt x="786" y="428"/>
                  </a:lnTo>
                  <a:lnTo>
                    <a:pt x="817" y="393"/>
                  </a:lnTo>
                  <a:lnTo>
                    <a:pt x="844" y="355"/>
                  </a:lnTo>
                  <a:lnTo>
                    <a:pt x="870" y="316"/>
                  </a:lnTo>
                  <a:lnTo>
                    <a:pt x="893" y="275"/>
                  </a:lnTo>
                  <a:lnTo>
                    <a:pt x="914" y="235"/>
                  </a:lnTo>
                  <a:lnTo>
                    <a:pt x="931" y="192"/>
                  </a:lnTo>
                  <a:lnTo>
                    <a:pt x="932" y="189"/>
                  </a:lnTo>
                  <a:lnTo>
                    <a:pt x="933" y="186"/>
                  </a:lnTo>
                  <a:lnTo>
                    <a:pt x="933" y="183"/>
                  </a:lnTo>
                  <a:lnTo>
                    <a:pt x="934" y="181"/>
                  </a:lnTo>
                  <a:lnTo>
                    <a:pt x="911" y="148"/>
                  </a:lnTo>
                  <a:lnTo>
                    <a:pt x="885" y="117"/>
                  </a:lnTo>
                  <a:lnTo>
                    <a:pt x="858" y="88"/>
                  </a:lnTo>
                  <a:lnTo>
                    <a:pt x="831" y="62"/>
                  </a:lnTo>
                  <a:lnTo>
                    <a:pt x="805" y="40"/>
                  </a:lnTo>
                  <a:lnTo>
                    <a:pt x="783" y="22"/>
                  </a:lnTo>
                  <a:lnTo>
                    <a:pt x="765" y="8"/>
                  </a:lnTo>
                  <a:lnTo>
                    <a:pt x="752" y="0"/>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23" name="Freeform 40"/>
            <p:cNvSpPr>
              <a:spLocks/>
            </p:cNvSpPr>
            <p:nvPr/>
          </p:nvSpPr>
          <p:spPr bwMode="auto">
            <a:xfrm>
              <a:off x="2918" y="1290"/>
              <a:ext cx="386" cy="594"/>
            </a:xfrm>
            <a:custGeom>
              <a:avLst/>
              <a:gdLst>
                <a:gd name="T0" fmla="*/ 4 w 771"/>
                <a:gd name="T1" fmla="*/ 17 h 1188"/>
                <a:gd name="T2" fmla="*/ 4 w 771"/>
                <a:gd name="T3" fmla="*/ 17 h 1188"/>
                <a:gd name="T4" fmla="*/ 4 w 771"/>
                <a:gd name="T5" fmla="*/ 16 h 1188"/>
                <a:gd name="T6" fmla="*/ 1 w 771"/>
                <a:gd name="T7" fmla="*/ 17 h 1188"/>
                <a:gd name="T8" fmla="*/ 0 w 771"/>
                <a:gd name="T9" fmla="*/ 15 h 1188"/>
                <a:gd name="T10" fmla="*/ 1 w 771"/>
                <a:gd name="T11" fmla="*/ 14 h 1188"/>
                <a:gd name="T12" fmla="*/ 2 w 771"/>
                <a:gd name="T13" fmla="*/ 13 h 1188"/>
                <a:gd name="T14" fmla="*/ 3 w 771"/>
                <a:gd name="T15" fmla="*/ 13 h 1188"/>
                <a:gd name="T16" fmla="*/ 4 w 771"/>
                <a:gd name="T17" fmla="*/ 13 h 1188"/>
                <a:gd name="T18" fmla="*/ 4 w 771"/>
                <a:gd name="T19" fmla="*/ 13 h 1188"/>
                <a:gd name="T20" fmla="*/ 4 w 771"/>
                <a:gd name="T21" fmla="*/ 12 h 1188"/>
                <a:gd name="T22" fmla="*/ 3 w 771"/>
                <a:gd name="T23" fmla="*/ 12 h 1188"/>
                <a:gd name="T24" fmla="*/ 2 w 771"/>
                <a:gd name="T25" fmla="*/ 12 h 1188"/>
                <a:gd name="T26" fmla="*/ 1 w 771"/>
                <a:gd name="T27" fmla="*/ 11 h 1188"/>
                <a:gd name="T28" fmla="*/ 1 w 771"/>
                <a:gd name="T29" fmla="*/ 10 h 1188"/>
                <a:gd name="T30" fmla="*/ 2 w 771"/>
                <a:gd name="T31" fmla="*/ 8 h 1188"/>
                <a:gd name="T32" fmla="*/ 4 w 771"/>
                <a:gd name="T33" fmla="*/ 6 h 1188"/>
                <a:gd name="T34" fmla="*/ 6 w 771"/>
                <a:gd name="T35" fmla="*/ 4 h 1188"/>
                <a:gd name="T36" fmla="*/ 7 w 771"/>
                <a:gd name="T37" fmla="*/ 3 h 1188"/>
                <a:gd name="T38" fmla="*/ 7 w 771"/>
                <a:gd name="T39" fmla="*/ 2 h 1188"/>
                <a:gd name="T40" fmla="*/ 7 w 771"/>
                <a:gd name="T41" fmla="*/ 2 h 1188"/>
                <a:gd name="T42" fmla="*/ 8 w 771"/>
                <a:gd name="T43" fmla="*/ 2 h 1188"/>
                <a:gd name="T44" fmla="*/ 8 w 771"/>
                <a:gd name="T45" fmla="*/ 1 h 1188"/>
                <a:gd name="T46" fmla="*/ 8 w 771"/>
                <a:gd name="T47" fmla="*/ 1 h 1188"/>
                <a:gd name="T48" fmla="*/ 9 w 771"/>
                <a:gd name="T49" fmla="*/ 0 h 1188"/>
                <a:gd name="T50" fmla="*/ 9 w 771"/>
                <a:gd name="T51" fmla="*/ 1 h 1188"/>
                <a:gd name="T52" fmla="*/ 10 w 771"/>
                <a:gd name="T53" fmla="*/ 2 h 1188"/>
                <a:gd name="T54" fmla="*/ 10 w 771"/>
                <a:gd name="T55" fmla="*/ 1 h 1188"/>
                <a:gd name="T56" fmla="*/ 11 w 771"/>
                <a:gd name="T57" fmla="*/ 1 h 1188"/>
                <a:gd name="T58" fmla="*/ 11 w 771"/>
                <a:gd name="T59" fmla="*/ 1 h 1188"/>
                <a:gd name="T60" fmla="*/ 11 w 771"/>
                <a:gd name="T61" fmla="*/ 1 h 1188"/>
                <a:gd name="T62" fmla="*/ 12 w 771"/>
                <a:gd name="T63" fmla="*/ 1 h 1188"/>
                <a:gd name="T64" fmla="*/ 12 w 771"/>
                <a:gd name="T65" fmla="*/ 3 h 1188"/>
                <a:gd name="T66" fmla="*/ 11 w 771"/>
                <a:gd name="T67" fmla="*/ 3 h 1188"/>
                <a:gd name="T68" fmla="*/ 12 w 771"/>
                <a:gd name="T69" fmla="*/ 8 h 1188"/>
                <a:gd name="T70" fmla="*/ 12 w 771"/>
                <a:gd name="T71" fmla="*/ 14 h 1188"/>
                <a:gd name="T72" fmla="*/ 12 w 771"/>
                <a:gd name="T73" fmla="*/ 16 h 1188"/>
                <a:gd name="T74" fmla="*/ 12 w 771"/>
                <a:gd name="T75" fmla="*/ 16 h 1188"/>
                <a:gd name="T76" fmla="*/ 10 w 771"/>
                <a:gd name="T77" fmla="*/ 17 h 1188"/>
                <a:gd name="T78" fmla="*/ 9 w 771"/>
                <a:gd name="T79" fmla="*/ 18 h 1188"/>
                <a:gd name="T80" fmla="*/ 7 w 771"/>
                <a:gd name="T81" fmla="*/ 18 h 1188"/>
                <a:gd name="T82" fmla="*/ 7 w 771"/>
                <a:gd name="T83" fmla="*/ 18 h 1188"/>
                <a:gd name="T84" fmla="*/ 6 w 771"/>
                <a:gd name="T85" fmla="*/ 18 h 1188"/>
                <a:gd name="T86" fmla="*/ 6 w 771"/>
                <a:gd name="T87" fmla="*/ 18 h 1188"/>
                <a:gd name="T88" fmla="*/ 5 w 771"/>
                <a:gd name="T89" fmla="*/ 19 h 1188"/>
                <a:gd name="T90" fmla="*/ 5 w 771"/>
                <a:gd name="T91" fmla="*/ 19 h 1188"/>
                <a:gd name="T92" fmla="*/ 5 w 771"/>
                <a:gd name="T93" fmla="*/ 18 h 1188"/>
                <a:gd name="T94" fmla="*/ 3 w 771"/>
                <a:gd name="T95" fmla="*/ 19 h 1188"/>
                <a:gd name="T96" fmla="*/ 2 w 771"/>
                <a:gd name="T97" fmla="*/ 19 h 1188"/>
                <a:gd name="T98" fmla="*/ 1 w 771"/>
                <a:gd name="T99" fmla="*/ 19 h 1188"/>
                <a:gd name="T100" fmla="*/ 1 w 771"/>
                <a:gd name="T101" fmla="*/ 18 h 1188"/>
                <a:gd name="T102" fmla="*/ 1 w 771"/>
                <a:gd name="T103" fmla="*/ 17 h 11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71"/>
                <a:gd name="T157" fmla="*/ 0 h 1188"/>
                <a:gd name="T158" fmla="*/ 771 w 771"/>
                <a:gd name="T159" fmla="*/ 1188 h 11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71" h="1188">
                  <a:moveTo>
                    <a:pt x="171" y="1035"/>
                  </a:moveTo>
                  <a:lnTo>
                    <a:pt x="179" y="1056"/>
                  </a:lnTo>
                  <a:lnTo>
                    <a:pt x="186" y="1055"/>
                  </a:lnTo>
                  <a:lnTo>
                    <a:pt x="194" y="1055"/>
                  </a:lnTo>
                  <a:lnTo>
                    <a:pt x="201" y="1053"/>
                  </a:lnTo>
                  <a:lnTo>
                    <a:pt x="209" y="1052"/>
                  </a:lnTo>
                  <a:lnTo>
                    <a:pt x="217" y="1052"/>
                  </a:lnTo>
                  <a:lnTo>
                    <a:pt x="224" y="1051"/>
                  </a:lnTo>
                  <a:lnTo>
                    <a:pt x="232" y="1051"/>
                  </a:lnTo>
                  <a:lnTo>
                    <a:pt x="240" y="1051"/>
                  </a:lnTo>
                  <a:lnTo>
                    <a:pt x="250" y="1011"/>
                  </a:lnTo>
                  <a:lnTo>
                    <a:pt x="249" y="993"/>
                  </a:lnTo>
                  <a:lnTo>
                    <a:pt x="163" y="1015"/>
                  </a:lnTo>
                  <a:lnTo>
                    <a:pt x="171" y="1035"/>
                  </a:lnTo>
                  <a:lnTo>
                    <a:pt x="15" y="1061"/>
                  </a:lnTo>
                  <a:lnTo>
                    <a:pt x="9" y="1034"/>
                  </a:lnTo>
                  <a:lnTo>
                    <a:pt x="5" y="1004"/>
                  </a:lnTo>
                  <a:lnTo>
                    <a:pt x="1" y="973"/>
                  </a:lnTo>
                  <a:lnTo>
                    <a:pt x="0" y="943"/>
                  </a:lnTo>
                  <a:lnTo>
                    <a:pt x="2" y="915"/>
                  </a:lnTo>
                  <a:lnTo>
                    <a:pt x="7" y="890"/>
                  </a:lnTo>
                  <a:lnTo>
                    <a:pt x="17" y="868"/>
                  </a:lnTo>
                  <a:lnTo>
                    <a:pt x="32" y="852"/>
                  </a:lnTo>
                  <a:lnTo>
                    <a:pt x="43" y="845"/>
                  </a:lnTo>
                  <a:lnTo>
                    <a:pt x="55" y="839"/>
                  </a:lnTo>
                  <a:lnTo>
                    <a:pt x="68" y="833"/>
                  </a:lnTo>
                  <a:lnTo>
                    <a:pt x="81" y="829"/>
                  </a:lnTo>
                  <a:lnTo>
                    <a:pt x="96" y="825"/>
                  </a:lnTo>
                  <a:lnTo>
                    <a:pt x="110" y="822"/>
                  </a:lnTo>
                  <a:lnTo>
                    <a:pt x="125" y="821"/>
                  </a:lnTo>
                  <a:lnTo>
                    <a:pt x="140" y="818"/>
                  </a:lnTo>
                  <a:lnTo>
                    <a:pt x="156" y="818"/>
                  </a:lnTo>
                  <a:lnTo>
                    <a:pt x="171" y="817"/>
                  </a:lnTo>
                  <a:lnTo>
                    <a:pt x="184" y="818"/>
                  </a:lnTo>
                  <a:lnTo>
                    <a:pt x="199" y="818"/>
                  </a:lnTo>
                  <a:lnTo>
                    <a:pt x="213" y="821"/>
                  </a:lnTo>
                  <a:lnTo>
                    <a:pt x="226" y="822"/>
                  </a:lnTo>
                  <a:lnTo>
                    <a:pt x="239" y="824"/>
                  </a:lnTo>
                  <a:lnTo>
                    <a:pt x="250" y="826"/>
                  </a:lnTo>
                  <a:lnTo>
                    <a:pt x="249" y="730"/>
                  </a:lnTo>
                  <a:lnTo>
                    <a:pt x="236" y="733"/>
                  </a:lnTo>
                  <a:lnTo>
                    <a:pt x="224" y="735"/>
                  </a:lnTo>
                  <a:lnTo>
                    <a:pt x="211" y="736"/>
                  </a:lnTo>
                  <a:lnTo>
                    <a:pt x="196" y="739"/>
                  </a:lnTo>
                  <a:lnTo>
                    <a:pt x="182" y="739"/>
                  </a:lnTo>
                  <a:lnTo>
                    <a:pt x="167" y="738"/>
                  </a:lnTo>
                  <a:lnTo>
                    <a:pt x="152" y="736"/>
                  </a:lnTo>
                  <a:lnTo>
                    <a:pt x="138" y="733"/>
                  </a:lnTo>
                  <a:lnTo>
                    <a:pt x="123" y="730"/>
                  </a:lnTo>
                  <a:lnTo>
                    <a:pt x="110" y="724"/>
                  </a:lnTo>
                  <a:lnTo>
                    <a:pt x="97" y="716"/>
                  </a:lnTo>
                  <a:lnTo>
                    <a:pt x="84" y="708"/>
                  </a:lnTo>
                  <a:lnTo>
                    <a:pt x="72" y="696"/>
                  </a:lnTo>
                  <a:lnTo>
                    <a:pt x="61" y="683"/>
                  </a:lnTo>
                  <a:lnTo>
                    <a:pt x="51" y="670"/>
                  </a:lnTo>
                  <a:lnTo>
                    <a:pt x="43" y="652"/>
                  </a:lnTo>
                  <a:lnTo>
                    <a:pt x="38" y="633"/>
                  </a:lnTo>
                  <a:lnTo>
                    <a:pt x="38" y="610"/>
                  </a:lnTo>
                  <a:lnTo>
                    <a:pt x="44" y="583"/>
                  </a:lnTo>
                  <a:lnTo>
                    <a:pt x="55" y="556"/>
                  </a:lnTo>
                  <a:lnTo>
                    <a:pt x="72" y="527"/>
                  </a:lnTo>
                  <a:lnTo>
                    <a:pt x="91" y="496"/>
                  </a:lnTo>
                  <a:lnTo>
                    <a:pt x="114" y="463"/>
                  </a:lnTo>
                  <a:lnTo>
                    <a:pt x="141" y="431"/>
                  </a:lnTo>
                  <a:lnTo>
                    <a:pt x="171" y="399"/>
                  </a:lnTo>
                  <a:lnTo>
                    <a:pt x="202" y="367"/>
                  </a:lnTo>
                  <a:lnTo>
                    <a:pt x="236" y="334"/>
                  </a:lnTo>
                  <a:lnTo>
                    <a:pt x="271" y="304"/>
                  </a:lnTo>
                  <a:lnTo>
                    <a:pt x="308" y="275"/>
                  </a:lnTo>
                  <a:lnTo>
                    <a:pt x="345" y="248"/>
                  </a:lnTo>
                  <a:lnTo>
                    <a:pt x="383" y="224"/>
                  </a:lnTo>
                  <a:lnTo>
                    <a:pt x="420" y="202"/>
                  </a:lnTo>
                  <a:lnTo>
                    <a:pt x="406" y="175"/>
                  </a:lnTo>
                  <a:lnTo>
                    <a:pt x="398" y="151"/>
                  </a:lnTo>
                  <a:lnTo>
                    <a:pt x="394" y="130"/>
                  </a:lnTo>
                  <a:lnTo>
                    <a:pt x="395" y="113"/>
                  </a:lnTo>
                  <a:lnTo>
                    <a:pt x="399" y="105"/>
                  </a:lnTo>
                  <a:lnTo>
                    <a:pt x="403" y="98"/>
                  </a:lnTo>
                  <a:lnTo>
                    <a:pt x="410" y="91"/>
                  </a:lnTo>
                  <a:lnTo>
                    <a:pt x="418" y="86"/>
                  </a:lnTo>
                  <a:lnTo>
                    <a:pt x="425" y="84"/>
                  </a:lnTo>
                  <a:lnTo>
                    <a:pt x="432" y="82"/>
                  </a:lnTo>
                  <a:lnTo>
                    <a:pt x="440" y="81"/>
                  </a:lnTo>
                  <a:lnTo>
                    <a:pt x="450" y="82"/>
                  </a:lnTo>
                  <a:lnTo>
                    <a:pt x="458" y="84"/>
                  </a:lnTo>
                  <a:lnTo>
                    <a:pt x="467" y="88"/>
                  </a:lnTo>
                  <a:lnTo>
                    <a:pt x="476" y="93"/>
                  </a:lnTo>
                  <a:lnTo>
                    <a:pt x="486" y="101"/>
                  </a:lnTo>
                  <a:lnTo>
                    <a:pt x="482" y="65"/>
                  </a:lnTo>
                  <a:lnTo>
                    <a:pt x="483" y="40"/>
                  </a:lnTo>
                  <a:lnTo>
                    <a:pt x="488" y="27"/>
                  </a:lnTo>
                  <a:lnTo>
                    <a:pt x="492" y="18"/>
                  </a:lnTo>
                  <a:lnTo>
                    <a:pt x="494" y="15"/>
                  </a:lnTo>
                  <a:lnTo>
                    <a:pt x="498" y="12"/>
                  </a:lnTo>
                  <a:lnTo>
                    <a:pt x="501" y="8"/>
                  </a:lnTo>
                  <a:lnTo>
                    <a:pt x="506" y="6"/>
                  </a:lnTo>
                  <a:lnTo>
                    <a:pt x="511" y="3"/>
                  </a:lnTo>
                  <a:lnTo>
                    <a:pt x="516" y="1"/>
                  </a:lnTo>
                  <a:lnTo>
                    <a:pt x="523" y="0"/>
                  </a:lnTo>
                  <a:lnTo>
                    <a:pt x="530" y="0"/>
                  </a:lnTo>
                  <a:lnTo>
                    <a:pt x="544" y="2"/>
                  </a:lnTo>
                  <a:lnTo>
                    <a:pt x="557" y="7"/>
                  </a:lnTo>
                  <a:lnTo>
                    <a:pt x="569" y="14"/>
                  </a:lnTo>
                  <a:lnTo>
                    <a:pt x="580" y="25"/>
                  </a:lnTo>
                  <a:lnTo>
                    <a:pt x="589" y="38"/>
                  </a:lnTo>
                  <a:lnTo>
                    <a:pt x="597" y="54"/>
                  </a:lnTo>
                  <a:lnTo>
                    <a:pt x="605" y="74"/>
                  </a:lnTo>
                  <a:lnTo>
                    <a:pt x="611" y="96"/>
                  </a:lnTo>
                  <a:lnTo>
                    <a:pt x="616" y="83"/>
                  </a:lnTo>
                  <a:lnTo>
                    <a:pt x="621" y="70"/>
                  </a:lnTo>
                  <a:lnTo>
                    <a:pt x="627" y="60"/>
                  </a:lnTo>
                  <a:lnTo>
                    <a:pt x="634" y="50"/>
                  </a:lnTo>
                  <a:lnTo>
                    <a:pt x="640" y="40"/>
                  </a:lnTo>
                  <a:lnTo>
                    <a:pt x="648" y="32"/>
                  </a:lnTo>
                  <a:lnTo>
                    <a:pt x="655" y="25"/>
                  </a:lnTo>
                  <a:lnTo>
                    <a:pt x="663" y="21"/>
                  </a:lnTo>
                  <a:lnTo>
                    <a:pt x="667" y="18"/>
                  </a:lnTo>
                  <a:lnTo>
                    <a:pt x="672" y="17"/>
                  </a:lnTo>
                  <a:lnTo>
                    <a:pt x="678" y="17"/>
                  </a:lnTo>
                  <a:lnTo>
                    <a:pt x="682" y="17"/>
                  </a:lnTo>
                  <a:lnTo>
                    <a:pt x="687" y="17"/>
                  </a:lnTo>
                  <a:lnTo>
                    <a:pt x="692" y="18"/>
                  </a:lnTo>
                  <a:lnTo>
                    <a:pt x="696" y="21"/>
                  </a:lnTo>
                  <a:lnTo>
                    <a:pt x="701" y="23"/>
                  </a:lnTo>
                  <a:lnTo>
                    <a:pt x="712" y="33"/>
                  </a:lnTo>
                  <a:lnTo>
                    <a:pt x="719" y="47"/>
                  </a:lnTo>
                  <a:lnTo>
                    <a:pt x="723" y="63"/>
                  </a:lnTo>
                  <a:lnTo>
                    <a:pt x="723" y="81"/>
                  </a:lnTo>
                  <a:lnTo>
                    <a:pt x="722" y="99"/>
                  </a:lnTo>
                  <a:lnTo>
                    <a:pt x="717" y="120"/>
                  </a:lnTo>
                  <a:lnTo>
                    <a:pt x="712" y="139"/>
                  </a:lnTo>
                  <a:lnTo>
                    <a:pt x="707" y="159"/>
                  </a:lnTo>
                  <a:lnTo>
                    <a:pt x="704" y="168"/>
                  </a:lnTo>
                  <a:lnTo>
                    <a:pt x="702" y="177"/>
                  </a:lnTo>
                  <a:lnTo>
                    <a:pt x="700" y="187"/>
                  </a:lnTo>
                  <a:lnTo>
                    <a:pt x="697" y="196"/>
                  </a:lnTo>
                  <a:lnTo>
                    <a:pt x="733" y="265"/>
                  </a:lnTo>
                  <a:lnTo>
                    <a:pt x="755" y="356"/>
                  </a:lnTo>
                  <a:lnTo>
                    <a:pt x="766" y="460"/>
                  </a:lnTo>
                  <a:lnTo>
                    <a:pt x="769" y="568"/>
                  </a:lnTo>
                  <a:lnTo>
                    <a:pt x="765" y="674"/>
                  </a:lnTo>
                  <a:lnTo>
                    <a:pt x="758" y="769"/>
                  </a:lnTo>
                  <a:lnTo>
                    <a:pt x="750" y="842"/>
                  </a:lnTo>
                  <a:lnTo>
                    <a:pt x="745" y="890"/>
                  </a:lnTo>
                  <a:lnTo>
                    <a:pt x="747" y="889"/>
                  </a:lnTo>
                  <a:lnTo>
                    <a:pt x="771" y="955"/>
                  </a:lnTo>
                  <a:lnTo>
                    <a:pt x="761" y="962"/>
                  </a:lnTo>
                  <a:lnTo>
                    <a:pt x="757" y="965"/>
                  </a:lnTo>
                  <a:lnTo>
                    <a:pt x="749" y="970"/>
                  </a:lnTo>
                  <a:lnTo>
                    <a:pt x="738" y="978"/>
                  </a:lnTo>
                  <a:lnTo>
                    <a:pt x="723" y="988"/>
                  </a:lnTo>
                  <a:lnTo>
                    <a:pt x="705" y="999"/>
                  </a:lnTo>
                  <a:lnTo>
                    <a:pt x="686" y="1012"/>
                  </a:lnTo>
                  <a:lnTo>
                    <a:pt x="664" y="1026"/>
                  </a:lnTo>
                  <a:lnTo>
                    <a:pt x="640" y="1040"/>
                  </a:lnTo>
                  <a:lnTo>
                    <a:pt x="616" y="1055"/>
                  </a:lnTo>
                  <a:lnTo>
                    <a:pt x="589" y="1068"/>
                  </a:lnTo>
                  <a:lnTo>
                    <a:pt x="562" y="1082"/>
                  </a:lnTo>
                  <a:lnTo>
                    <a:pt x="537" y="1095"/>
                  </a:lnTo>
                  <a:lnTo>
                    <a:pt x="511" y="1106"/>
                  </a:lnTo>
                  <a:lnTo>
                    <a:pt x="486" y="1117"/>
                  </a:lnTo>
                  <a:lnTo>
                    <a:pt x="462" y="1125"/>
                  </a:lnTo>
                  <a:lnTo>
                    <a:pt x="440" y="1131"/>
                  </a:lnTo>
                  <a:lnTo>
                    <a:pt x="429" y="1133"/>
                  </a:lnTo>
                  <a:lnTo>
                    <a:pt x="417" y="1134"/>
                  </a:lnTo>
                  <a:lnTo>
                    <a:pt x="406" y="1134"/>
                  </a:lnTo>
                  <a:lnTo>
                    <a:pt x="395" y="1133"/>
                  </a:lnTo>
                  <a:lnTo>
                    <a:pt x="385" y="1132"/>
                  </a:lnTo>
                  <a:lnTo>
                    <a:pt x="375" y="1128"/>
                  </a:lnTo>
                  <a:lnTo>
                    <a:pt x="365" y="1125"/>
                  </a:lnTo>
                  <a:lnTo>
                    <a:pt x="356" y="1120"/>
                  </a:lnTo>
                  <a:lnTo>
                    <a:pt x="353" y="1125"/>
                  </a:lnTo>
                  <a:lnTo>
                    <a:pt x="348" y="1131"/>
                  </a:lnTo>
                  <a:lnTo>
                    <a:pt x="344" y="1136"/>
                  </a:lnTo>
                  <a:lnTo>
                    <a:pt x="338" y="1141"/>
                  </a:lnTo>
                  <a:lnTo>
                    <a:pt x="331" y="1146"/>
                  </a:lnTo>
                  <a:lnTo>
                    <a:pt x="324" y="1150"/>
                  </a:lnTo>
                  <a:lnTo>
                    <a:pt x="317" y="1153"/>
                  </a:lnTo>
                  <a:lnTo>
                    <a:pt x="309" y="1155"/>
                  </a:lnTo>
                  <a:lnTo>
                    <a:pt x="301" y="1156"/>
                  </a:lnTo>
                  <a:lnTo>
                    <a:pt x="293" y="1156"/>
                  </a:lnTo>
                  <a:lnTo>
                    <a:pt x="286" y="1156"/>
                  </a:lnTo>
                  <a:lnTo>
                    <a:pt x="280" y="1155"/>
                  </a:lnTo>
                  <a:lnTo>
                    <a:pt x="274" y="1154"/>
                  </a:lnTo>
                  <a:lnTo>
                    <a:pt x="270" y="1151"/>
                  </a:lnTo>
                  <a:lnTo>
                    <a:pt x="266" y="1150"/>
                  </a:lnTo>
                  <a:lnTo>
                    <a:pt x="263" y="1148"/>
                  </a:lnTo>
                  <a:lnTo>
                    <a:pt x="244" y="1158"/>
                  </a:lnTo>
                  <a:lnTo>
                    <a:pt x="226" y="1166"/>
                  </a:lnTo>
                  <a:lnTo>
                    <a:pt x="205" y="1174"/>
                  </a:lnTo>
                  <a:lnTo>
                    <a:pt x="186" y="1180"/>
                  </a:lnTo>
                  <a:lnTo>
                    <a:pt x="166" y="1185"/>
                  </a:lnTo>
                  <a:lnTo>
                    <a:pt x="146" y="1187"/>
                  </a:lnTo>
                  <a:lnTo>
                    <a:pt x="128" y="1188"/>
                  </a:lnTo>
                  <a:lnTo>
                    <a:pt x="112" y="1186"/>
                  </a:lnTo>
                  <a:lnTo>
                    <a:pt x="91" y="1181"/>
                  </a:lnTo>
                  <a:lnTo>
                    <a:pt x="74" y="1174"/>
                  </a:lnTo>
                  <a:lnTo>
                    <a:pt x="61" y="1168"/>
                  </a:lnTo>
                  <a:lnTo>
                    <a:pt x="52" y="1161"/>
                  </a:lnTo>
                  <a:lnTo>
                    <a:pt x="45" y="1153"/>
                  </a:lnTo>
                  <a:lnTo>
                    <a:pt x="40" y="1146"/>
                  </a:lnTo>
                  <a:lnTo>
                    <a:pt x="38" y="1140"/>
                  </a:lnTo>
                  <a:lnTo>
                    <a:pt x="37" y="1135"/>
                  </a:lnTo>
                  <a:lnTo>
                    <a:pt x="33" y="1125"/>
                  </a:lnTo>
                  <a:lnTo>
                    <a:pt x="28" y="1109"/>
                  </a:lnTo>
                  <a:lnTo>
                    <a:pt x="22" y="1087"/>
                  </a:lnTo>
                  <a:lnTo>
                    <a:pt x="15" y="1061"/>
                  </a:lnTo>
                  <a:lnTo>
                    <a:pt x="171" y="10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24" name="Freeform 41"/>
            <p:cNvSpPr>
              <a:spLocks/>
            </p:cNvSpPr>
            <p:nvPr/>
          </p:nvSpPr>
          <p:spPr bwMode="auto">
            <a:xfrm>
              <a:off x="3158" y="1675"/>
              <a:ext cx="19" cy="40"/>
            </a:xfrm>
            <a:custGeom>
              <a:avLst/>
              <a:gdLst>
                <a:gd name="T0" fmla="*/ 1 w 38"/>
                <a:gd name="T1" fmla="*/ 0 h 81"/>
                <a:gd name="T2" fmla="*/ 0 w 38"/>
                <a:gd name="T3" fmla="*/ 1 h 81"/>
                <a:gd name="T4" fmla="*/ 1 w 38"/>
                <a:gd name="T5" fmla="*/ 1 h 81"/>
                <a:gd name="T6" fmla="*/ 1 w 38"/>
                <a:gd name="T7" fmla="*/ 1 h 81"/>
                <a:gd name="T8" fmla="*/ 1 w 38"/>
                <a:gd name="T9" fmla="*/ 1 h 81"/>
                <a:gd name="T10" fmla="*/ 1 w 38"/>
                <a:gd name="T11" fmla="*/ 1 h 81"/>
                <a:gd name="T12" fmla="*/ 1 w 38"/>
                <a:gd name="T13" fmla="*/ 1 h 81"/>
                <a:gd name="T14" fmla="*/ 1 w 38"/>
                <a:gd name="T15" fmla="*/ 1 h 81"/>
                <a:gd name="T16" fmla="*/ 1 w 38"/>
                <a:gd name="T17" fmla="*/ 1 h 81"/>
                <a:gd name="T18" fmla="*/ 1 w 38"/>
                <a:gd name="T19" fmla="*/ 1 h 81"/>
                <a:gd name="T20" fmla="*/ 1 w 38"/>
                <a:gd name="T21" fmla="*/ 1 h 81"/>
                <a:gd name="T22" fmla="*/ 1 w 38"/>
                <a:gd name="T23" fmla="*/ 1 h 81"/>
                <a:gd name="T24" fmla="*/ 1 w 38"/>
                <a:gd name="T25" fmla="*/ 1 h 81"/>
                <a:gd name="T26" fmla="*/ 1 w 38"/>
                <a:gd name="T27" fmla="*/ 0 h 81"/>
                <a:gd name="T28" fmla="*/ 1 w 38"/>
                <a:gd name="T29" fmla="*/ 0 h 81"/>
                <a:gd name="T30" fmla="*/ 1 w 38"/>
                <a:gd name="T31" fmla="*/ 0 h 81"/>
                <a:gd name="T32" fmla="*/ 1 w 38"/>
                <a:gd name="T33" fmla="*/ 0 h 81"/>
                <a:gd name="T34" fmla="*/ 1 w 38"/>
                <a:gd name="T35" fmla="*/ 0 h 81"/>
                <a:gd name="T36" fmla="*/ 1 w 38"/>
                <a:gd name="T37" fmla="*/ 0 h 81"/>
                <a:gd name="T38" fmla="*/ 1 w 38"/>
                <a:gd name="T39" fmla="*/ 0 h 81"/>
                <a:gd name="T40" fmla="*/ 1 w 38"/>
                <a:gd name="T41" fmla="*/ 0 h 81"/>
                <a:gd name="T42" fmla="*/ 1 w 38"/>
                <a:gd name="T43" fmla="*/ 0 h 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81"/>
                <a:gd name="T68" fmla="*/ 38 w 38"/>
                <a:gd name="T69" fmla="*/ 81 h 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81">
                  <a:moveTo>
                    <a:pt x="2" y="0"/>
                  </a:moveTo>
                  <a:lnTo>
                    <a:pt x="0" y="81"/>
                  </a:lnTo>
                  <a:lnTo>
                    <a:pt x="1" y="81"/>
                  </a:lnTo>
                  <a:lnTo>
                    <a:pt x="2" y="81"/>
                  </a:lnTo>
                  <a:lnTo>
                    <a:pt x="8" y="81"/>
                  </a:lnTo>
                  <a:lnTo>
                    <a:pt x="12" y="81"/>
                  </a:lnTo>
                  <a:lnTo>
                    <a:pt x="18" y="79"/>
                  </a:lnTo>
                  <a:lnTo>
                    <a:pt x="23" y="78"/>
                  </a:lnTo>
                  <a:lnTo>
                    <a:pt x="27" y="76"/>
                  </a:lnTo>
                  <a:lnTo>
                    <a:pt x="31" y="72"/>
                  </a:lnTo>
                  <a:lnTo>
                    <a:pt x="34" y="69"/>
                  </a:lnTo>
                  <a:lnTo>
                    <a:pt x="37" y="63"/>
                  </a:lnTo>
                  <a:lnTo>
                    <a:pt x="38" y="56"/>
                  </a:lnTo>
                  <a:lnTo>
                    <a:pt x="37" y="48"/>
                  </a:lnTo>
                  <a:lnTo>
                    <a:pt x="35" y="40"/>
                  </a:lnTo>
                  <a:lnTo>
                    <a:pt x="32" y="31"/>
                  </a:lnTo>
                  <a:lnTo>
                    <a:pt x="26" y="23"/>
                  </a:lnTo>
                  <a:lnTo>
                    <a:pt x="19" y="15"/>
                  </a:lnTo>
                  <a:lnTo>
                    <a:pt x="11" y="7"/>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25" name="Freeform 42"/>
            <p:cNvSpPr>
              <a:spLocks/>
            </p:cNvSpPr>
            <p:nvPr/>
          </p:nvSpPr>
          <p:spPr bwMode="auto">
            <a:xfrm>
              <a:off x="3128" y="1667"/>
              <a:ext cx="24" cy="48"/>
            </a:xfrm>
            <a:custGeom>
              <a:avLst/>
              <a:gdLst>
                <a:gd name="T0" fmla="*/ 1 w 48"/>
                <a:gd name="T1" fmla="*/ 2 h 96"/>
                <a:gd name="T2" fmla="*/ 1 w 48"/>
                <a:gd name="T3" fmla="*/ 1 h 96"/>
                <a:gd name="T4" fmla="*/ 1 w 48"/>
                <a:gd name="T5" fmla="*/ 1 h 96"/>
                <a:gd name="T6" fmla="*/ 1 w 48"/>
                <a:gd name="T7" fmla="*/ 1 h 96"/>
                <a:gd name="T8" fmla="*/ 1 w 48"/>
                <a:gd name="T9" fmla="*/ 1 h 96"/>
                <a:gd name="T10" fmla="*/ 1 w 48"/>
                <a:gd name="T11" fmla="*/ 1 h 96"/>
                <a:gd name="T12" fmla="*/ 1 w 48"/>
                <a:gd name="T13" fmla="*/ 1 h 96"/>
                <a:gd name="T14" fmla="*/ 1 w 48"/>
                <a:gd name="T15" fmla="*/ 1 h 96"/>
                <a:gd name="T16" fmla="*/ 1 w 48"/>
                <a:gd name="T17" fmla="*/ 0 h 96"/>
                <a:gd name="T18" fmla="*/ 0 w 48"/>
                <a:gd name="T19" fmla="*/ 0 h 96"/>
                <a:gd name="T20" fmla="*/ 1 w 48"/>
                <a:gd name="T21" fmla="*/ 2 h 96"/>
                <a:gd name="T22" fmla="*/ 1 w 48"/>
                <a:gd name="T23" fmla="*/ 2 h 96"/>
                <a:gd name="T24" fmla="*/ 1 w 48"/>
                <a:gd name="T25" fmla="*/ 2 h 96"/>
                <a:gd name="T26" fmla="*/ 1 w 48"/>
                <a:gd name="T27" fmla="*/ 2 h 96"/>
                <a:gd name="T28" fmla="*/ 1 w 48"/>
                <a:gd name="T29" fmla="*/ 2 h 96"/>
                <a:gd name="T30" fmla="*/ 1 w 48"/>
                <a:gd name="T31" fmla="*/ 2 h 96"/>
                <a:gd name="T32" fmla="*/ 1 w 48"/>
                <a:gd name="T33" fmla="*/ 2 h 96"/>
                <a:gd name="T34" fmla="*/ 1 w 48"/>
                <a:gd name="T35" fmla="*/ 2 h 96"/>
                <a:gd name="T36" fmla="*/ 1 w 48"/>
                <a:gd name="T37" fmla="*/ 2 h 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96"/>
                <a:gd name="T59" fmla="*/ 48 w 48"/>
                <a:gd name="T60" fmla="*/ 96 h 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96">
                  <a:moveTo>
                    <a:pt x="46" y="96"/>
                  </a:moveTo>
                  <a:lnTo>
                    <a:pt x="48" y="8"/>
                  </a:lnTo>
                  <a:lnTo>
                    <a:pt x="43" y="7"/>
                  </a:lnTo>
                  <a:lnTo>
                    <a:pt x="38" y="5"/>
                  </a:lnTo>
                  <a:lnTo>
                    <a:pt x="32" y="3"/>
                  </a:lnTo>
                  <a:lnTo>
                    <a:pt x="26" y="2"/>
                  </a:lnTo>
                  <a:lnTo>
                    <a:pt x="19" y="2"/>
                  </a:lnTo>
                  <a:lnTo>
                    <a:pt x="13" y="1"/>
                  </a:lnTo>
                  <a:lnTo>
                    <a:pt x="6" y="0"/>
                  </a:lnTo>
                  <a:lnTo>
                    <a:pt x="0" y="0"/>
                  </a:lnTo>
                  <a:lnTo>
                    <a:pt x="1" y="94"/>
                  </a:lnTo>
                  <a:lnTo>
                    <a:pt x="6" y="94"/>
                  </a:lnTo>
                  <a:lnTo>
                    <a:pt x="11" y="94"/>
                  </a:lnTo>
                  <a:lnTo>
                    <a:pt x="17" y="94"/>
                  </a:lnTo>
                  <a:lnTo>
                    <a:pt x="23" y="94"/>
                  </a:lnTo>
                  <a:lnTo>
                    <a:pt x="28" y="94"/>
                  </a:lnTo>
                  <a:lnTo>
                    <a:pt x="34" y="94"/>
                  </a:lnTo>
                  <a:lnTo>
                    <a:pt x="40" y="96"/>
                  </a:lnTo>
                  <a:lnTo>
                    <a:pt x="46"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26" name="Freeform 43"/>
            <p:cNvSpPr>
              <a:spLocks/>
            </p:cNvSpPr>
            <p:nvPr/>
          </p:nvSpPr>
          <p:spPr bwMode="auto">
            <a:xfrm>
              <a:off x="3100" y="1667"/>
              <a:ext cx="21" cy="48"/>
            </a:xfrm>
            <a:custGeom>
              <a:avLst/>
              <a:gdLst>
                <a:gd name="T0" fmla="*/ 0 w 43"/>
                <a:gd name="T1" fmla="*/ 2 h 96"/>
                <a:gd name="T2" fmla="*/ 0 w 43"/>
                <a:gd name="T3" fmla="*/ 0 h 96"/>
                <a:gd name="T4" fmla="*/ 0 w 43"/>
                <a:gd name="T5" fmla="*/ 0 h 96"/>
                <a:gd name="T6" fmla="*/ 0 w 43"/>
                <a:gd name="T7" fmla="*/ 0 h 96"/>
                <a:gd name="T8" fmla="*/ 0 w 43"/>
                <a:gd name="T9" fmla="*/ 0 h 96"/>
                <a:gd name="T10" fmla="*/ 0 w 43"/>
                <a:gd name="T11" fmla="*/ 1 h 96"/>
                <a:gd name="T12" fmla="*/ 0 w 43"/>
                <a:gd name="T13" fmla="*/ 1 h 96"/>
                <a:gd name="T14" fmla="*/ 0 w 43"/>
                <a:gd name="T15" fmla="*/ 1 h 96"/>
                <a:gd name="T16" fmla="*/ 0 w 43"/>
                <a:gd name="T17" fmla="*/ 1 h 96"/>
                <a:gd name="T18" fmla="*/ 0 w 43"/>
                <a:gd name="T19" fmla="*/ 1 h 96"/>
                <a:gd name="T20" fmla="*/ 0 w 43"/>
                <a:gd name="T21" fmla="*/ 2 h 96"/>
                <a:gd name="T22" fmla="*/ 0 w 43"/>
                <a:gd name="T23" fmla="*/ 2 h 96"/>
                <a:gd name="T24" fmla="*/ 0 w 43"/>
                <a:gd name="T25" fmla="*/ 2 h 96"/>
                <a:gd name="T26" fmla="*/ 0 w 43"/>
                <a:gd name="T27" fmla="*/ 2 h 96"/>
                <a:gd name="T28" fmla="*/ 0 w 43"/>
                <a:gd name="T29" fmla="*/ 2 h 96"/>
                <a:gd name="T30" fmla="*/ 0 w 43"/>
                <a:gd name="T31" fmla="*/ 2 h 96"/>
                <a:gd name="T32" fmla="*/ 0 w 43"/>
                <a:gd name="T33" fmla="*/ 2 h 96"/>
                <a:gd name="T34" fmla="*/ 0 w 43"/>
                <a:gd name="T35" fmla="*/ 2 h 96"/>
                <a:gd name="T36" fmla="*/ 0 w 43"/>
                <a:gd name="T37" fmla="*/ 2 h 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
                <a:gd name="T58" fmla="*/ 0 h 96"/>
                <a:gd name="T59" fmla="*/ 43 w 43"/>
                <a:gd name="T60" fmla="*/ 96 h 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 h="96">
                  <a:moveTo>
                    <a:pt x="43" y="94"/>
                  </a:moveTo>
                  <a:lnTo>
                    <a:pt x="42" y="0"/>
                  </a:lnTo>
                  <a:lnTo>
                    <a:pt x="37" y="0"/>
                  </a:lnTo>
                  <a:lnTo>
                    <a:pt x="31" y="0"/>
                  </a:lnTo>
                  <a:lnTo>
                    <a:pt x="27" y="0"/>
                  </a:lnTo>
                  <a:lnTo>
                    <a:pt x="21" y="1"/>
                  </a:lnTo>
                  <a:lnTo>
                    <a:pt x="16" y="1"/>
                  </a:lnTo>
                  <a:lnTo>
                    <a:pt x="10" y="1"/>
                  </a:lnTo>
                  <a:lnTo>
                    <a:pt x="6" y="2"/>
                  </a:lnTo>
                  <a:lnTo>
                    <a:pt x="0" y="2"/>
                  </a:lnTo>
                  <a:lnTo>
                    <a:pt x="6" y="96"/>
                  </a:lnTo>
                  <a:lnTo>
                    <a:pt x="10" y="96"/>
                  </a:lnTo>
                  <a:lnTo>
                    <a:pt x="15" y="94"/>
                  </a:lnTo>
                  <a:lnTo>
                    <a:pt x="19" y="94"/>
                  </a:lnTo>
                  <a:lnTo>
                    <a:pt x="23" y="94"/>
                  </a:lnTo>
                  <a:lnTo>
                    <a:pt x="28" y="94"/>
                  </a:lnTo>
                  <a:lnTo>
                    <a:pt x="32" y="94"/>
                  </a:lnTo>
                  <a:lnTo>
                    <a:pt x="38" y="94"/>
                  </a:lnTo>
                  <a:lnTo>
                    <a:pt x="43"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27" name="Freeform 44"/>
            <p:cNvSpPr>
              <a:spLocks/>
            </p:cNvSpPr>
            <p:nvPr/>
          </p:nvSpPr>
          <p:spPr bwMode="auto">
            <a:xfrm>
              <a:off x="3070" y="1669"/>
              <a:ext cx="25" cy="49"/>
            </a:xfrm>
            <a:custGeom>
              <a:avLst/>
              <a:gdLst>
                <a:gd name="T0" fmla="*/ 1 w 50"/>
                <a:gd name="T1" fmla="*/ 2 h 97"/>
                <a:gd name="T2" fmla="*/ 1 w 50"/>
                <a:gd name="T3" fmla="*/ 0 h 97"/>
                <a:gd name="T4" fmla="*/ 1 w 50"/>
                <a:gd name="T5" fmla="*/ 1 h 97"/>
                <a:gd name="T6" fmla="*/ 1 w 50"/>
                <a:gd name="T7" fmla="*/ 1 h 97"/>
                <a:gd name="T8" fmla="*/ 1 w 50"/>
                <a:gd name="T9" fmla="*/ 1 h 97"/>
                <a:gd name="T10" fmla="*/ 1 w 50"/>
                <a:gd name="T11" fmla="*/ 1 h 97"/>
                <a:gd name="T12" fmla="*/ 1 w 50"/>
                <a:gd name="T13" fmla="*/ 1 h 97"/>
                <a:gd name="T14" fmla="*/ 1 w 50"/>
                <a:gd name="T15" fmla="*/ 1 h 97"/>
                <a:gd name="T16" fmla="*/ 1 w 50"/>
                <a:gd name="T17" fmla="*/ 1 h 97"/>
                <a:gd name="T18" fmla="*/ 0 w 50"/>
                <a:gd name="T19" fmla="*/ 1 h 97"/>
                <a:gd name="T20" fmla="*/ 1 w 50"/>
                <a:gd name="T21" fmla="*/ 2 h 97"/>
                <a:gd name="T22" fmla="*/ 1 w 50"/>
                <a:gd name="T23" fmla="*/ 2 h 97"/>
                <a:gd name="T24" fmla="*/ 1 w 50"/>
                <a:gd name="T25" fmla="*/ 2 h 97"/>
                <a:gd name="T26" fmla="*/ 1 w 50"/>
                <a:gd name="T27" fmla="*/ 2 h 97"/>
                <a:gd name="T28" fmla="*/ 1 w 50"/>
                <a:gd name="T29" fmla="*/ 2 h 97"/>
                <a:gd name="T30" fmla="*/ 1 w 50"/>
                <a:gd name="T31" fmla="*/ 2 h 97"/>
                <a:gd name="T32" fmla="*/ 1 w 50"/>
                <a:gd name="T33" fmla="*/ 2 h 97"/>
                <a:gd name="T34" fmla="*/ 1 w 50"/>
                <a:gd name="T35" fmla="*/ 2 h 97"/>
                <a:gd name="T36" fmla="*/ 1 w 50"/>
                <a:gd name="T37" fmla="*/ 2 h 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97"/>
                <a:gd name="T59" fmla="*/ 50 w 50"/>
                <a:gd name="T60" fmla="*/ 97 h 9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97">
                  <a:moveTo>
                    <a:pt x="50" y="94"/>
                  </a:moveTo>
                  <a:lnTo>
                    <a:pt x="44" y="0"/>
                  </a:lnTo>
                  <a:lnTo>
                    <a:pt x="38" y="2"/>
                  </a:lnTo>
                  <a:lnTo>
                    <a:pt x="33" y="2"/>
                  </a:lnTo>
                  <a:lnTo>
                    <a:pt x="27" y="3"/>
                  </a:lnTo>
                  <a:lnTo>
                    <a:pt x="21" y="3"/>
                  </a:lnTo>
                  <a:lnTo>
                    <a:pt x="15" y="4"/>
                  </a:lnTo>
                  <a:lnTo>
                    <a:pt x="11" y="5"/>
                  </a:lnTo>
                  <a:lnTo>
                    <a:pt x="5" y="5"/>
                  </a:lnTo>
                  <a:lnTo>
                    <a:pt x="0" y="6"/>
                  </a:lnTo>
                  <a:lnTo>
                    <a:pt x="11" y="97"/>
                  </a:lnTo>
                  <a:lnTo>
                    <a:pt x="14" y="97"/>
                  </a:lnTo>
                  <a:lnTo>
                    <a:pt x="18" y="96"/>
                  </a:lnTo>
                  <a:lnTo>
                    <a:pt x="21" y="96"/>
                  </a:lnTo>
                  <a:lnTo>
                    <a:pt x="26" y="96"/>
                  </a:lnTo>
                  <a:lnTo>
                    <a:pt x="30" y="95"/>
                  </a:lnTo>
                  <a:lnTo>
                    <a:pt x="36" y="95"/>
                  </a:lnTo>
                  <a:lnTo>
                    <a:pt x="43" y="94"/>
                  </a:lnTo>
                  <a:lnTo>
                    <a:pt x="50"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28" name="Freeform 45"/>
            <p:cNvSpPr>
              <a:spLocks/>
            </p:cNvSpPr>
            <p:nvPr/>
          </p:nvSpPr>
          <p:spPr bwMode="auto">
            <a:xfrm>
              <a:off x="3057" y="1674"/>
              <a:ext cx="10" cy="44"/>
            </a:xfrm>
            <a:custGeom>
              <a:avLst/>
              <a:gdLst>
                <a:gd name="T0" fmla="*/ 1 w 20"/>
                <a:gd name="T1" fmla="*/ 2 h 87"/>
                <a:gd name="T2" fmla="*/ 1 w 20"/>
                <a:gd name="T3" fmla="*/ 2 h 87"/>
                <a:gd name="T4" fmla="*/ 1 w 20"/>
                <a:gd name="T5" fmla="*/ 2 h 87"/>
                <a:gd name="T6" fmla="*/ 1 w 20"/>
                <a:gd name="T7" fmla="*/ 2 h 87"/>
                <a:gd name="T8" fmla="*/ 1 w 20"/>
                <a:gd name="T9" fmla="*/ 2 h 87"/>
                <a:gd name="T10" fmla="*/ 1 w 20"/>
                <a:gd name="T11" fmla="*/ 2 h 87"/>
                <a:gd name="T12" fmla="*/ 1 w 20"/>
                <a:gd name="T13" fmla="*/ 2 h 87"/>
                <a:gd name="T14" fmla="*/ 1 w 20"/>
                <a:gd name="T15" fmla="*/ 2 h 87"/>
                <a:gd name="T16" fmla="*/ 1 w 20"/>
                <a:gd name="T17" fmla="*/ 2 h 87"/>
                <a:gd name="T18" fmla="*/ 1 w 20"/>
                <a:gd name="T19" fmla="*/ 0 h 87"/>
                <a:gd name="T20" fmla="*/ 1 w 20"/>
                <a:gd name="T21" fmla="*/ 0 h 87"/>
                <a:gd name="T22" fmla="*/ 1 w 20"/>
                <a:gd name="T23" fmla="*/ 1 h 87"/>
                <a:gd name="T24" fmla="*/ 1 w 20"/>
                <a:gd name="T25" fmla="*/ 1 h 87"/>
                <a:gd name="T26" fmla="*/ 0 w 20"/>
                <a:gd name="T27" fmla="*/ 1 h 87"/>
                <a:gd name="T28" fmla="*/ 1 w 20"/>
                <a:gd name="T29" fmla="*/ 2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87"/>
                <a:gd name="T47" fmla="*/ 20 w 20"/>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87">
                  <a:moveTo>
                    <a:pt x="1" y="71"/>
                  </a:moveTo>
                  <a:lnTo>
                    <a:pt x="7" y="74"/>
                  </a:lnTo>
                  <a:lnTo>
                    <a:pt x="10" y="79"/>
                  </a:lnTo>
                  <a:lnTo>
                    <a:pt x="14" y="83"/>
                  </a:lnTo>
                  <a:lnTo>
                    <a:pt x="16" y="87"/>
                  </a:lnTo>
                  <a:lnTo>
                    <a:pt x="17" y="87"/>
                  </a:lnTo>
                  <a:lnTo>
                    <a:pt x="18" y="87"/>
                  </a:lnTo>
                  <a:lnTo>
                    <a:pt x="20" y="87"/>
                  </a:lnTo>
                  <a:lnTo>
                    <a:pt x="10" y="0"/>
                  </a:lnTo>
                  <a:lnTo>
                    <a:pt x="8" y="0"/>
                  </a:lnTo>
                  <a:lnTo>
                    <a:pt x="6" y="1"/>
                  </a:lnTo>
                  <a:lnTo>
                    <a:pt x="2" y="1"/>
                  </a:lnTo>
                  <a:lnTo>
                    <a:pt x="0" y="2"/>
                  </a:lnTo>
                  <a:lnTo>
                    <a:pt x="1"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29" name="Freeform 46"/>
            <p:cNvSpPr>
              <a:spLocks/>
            </p:cNvSpPr>
            <p:nvPr/>
          </p:nvSpPr>
          <p:spPr bwMode="auto">
            <a:xfrm>
              <a:off x="2951" y="1306"/>
              <a:ext cx="336" cy="487"/>
            </a:xfrm>
            <a:custGeom>
              <a:avLst/>
              <a:gdLst>
                <a:gd name="T0" fmla="*/ 10 w 672"/>
                <a:gd name="T1" fmla="*/ 2 h 975"/>
                <a:gd name="T2" fmla="*/ 10 w 672"/>
                <a:gd name="T3" fmla="*/ 2 h 975"/>
                <a:gd name="T4" fmla="*/ 10 w 672"/>
                <a:gd name="T5" fmla="*/ 0 h 975"/>
                <a:gd name="T6" fmla="*/ 10 w 672"/>
                <a:gd name="T7" fmla="*/ 0 h 975"/>
                <a:gd name="T8" fmla="*/ 10 w 672"/>
                <a:gd name="T9" fmla="*/ 0 h 975"/>
                <a:gd name="T10" fmla="*/ 10 w 672"/>
                <a:gd name="T11" fmla="*/ 1 h 975"/>
                <a:gd name="T12" fmla="*/ 9 w 672"/>
                <a:gd name="T13" fmla="*/ 2 h 975"/>
                <a:gd name="T14" fmla="*/ 9 w 672"/>
                <a:gd name="T15" fmla="*/ 2 h 975"/>
                <a:gd name="T16" fmla="*/ 9 w 672"/>
                <a:gd name="T17" fmla="*/ 1 h 975"/>
                <a:gd name="T18" fmla="*/ 8 w 672"/>
                <a:gd name="T19" fmla="*/ 0 h 975"/>
                <a:gd name="T20" fmla="*/ 8 w 672"/>
                <a:gd name="T21" fmla="*/ 0 h 975"/>
                <a:gd name="T22" fmla="*/ 7 w 672"/>
                <a:gd name="T23" fmla="*/ 0 h 975"/>
                <a:gd name="T24" fmla="*/ 7 w 672"/>
                <a:gd name="T25" fmla="*/ 2 h 975"/>
                <a:gd name="T26" fmla="*/ 7 w 672"/>
                <a:gd name="T27" fmla="*/ 2 h 975"/>
                <a:gd name="T28" fmla="*/ 7 w 672"/>
                <a:gd name="T29" fmla="*/ 1 h 975"/>
                <a:gd name="T30" fmla="*/ 6 w 672"/>
                <a:gd name="T31" fmla="*/ 1 h 975"/>
                <a:gd name="T32" fmla="*/ 6 w 672"/>
                <a:gd name="T33" fmla="*/ 1 h 975"/>
                <a:gd name="T34" fmla="*/ 6 w 672"/>
                <a:gd name="T35" fmla="*/ 2 h 975"/>
                <a:gd name="T36" fmla="*/ 6 w 672"/>
                <a:gd name="T37" fmla="*/ 2 h 975"/>
                <a:gd name="T38" fmla="*/ 5 w 672"/>
                <a:gd name="T39" fmla="*/ 4 h 975"/>
                <a:gd name="T40" fmla="*/ 3 w 672"/>
                <a:gd name="T41" fmla="*/ 5 h 975"/>
                <a:gd name="T42" fmla="*/ 2 w 672"/>
                <a:gd name="T43" fmla="*/ 6 h 975"/>
                <a:gd name="T44" fmla="*/ 1 w 672"/>
                <a:gd name="T45" fmla="*/ 8 h 975"/>
                <a:gd name="T46" fmla="*/ 0 w 672"/>
                <a:gd name="T47" fmla="*/ 9 h 975"/>
                <a:gd name="T48" fmla="*/ 1 w 672"/>
                <a:gd name="T49" fmla="*/ 10 h 975"/>
                <a:gd name="T50" fmla="*/ 2 w 672"/>
                <a:gd name="T51" fmla="*/ 10 h 975"/>
                <a:gd name="T52" fmla="*/ 2 w 672"/>
                <a:gd name="T53" fmla="*/ 10 h 975"/>
                <a:gd name="T54" fmla="*/ 3 w 672"/>
                <a:gd name="T55" fmla="*/ 10 h 975"/>
                <a:gd name="T56" fmla="*/ 3 w 672"/>
                <a:gd name="T57" fmla="*/ 10 h 975"/>
                <a:gd name="T58" fmla="*/ 4 w 672"/>
                <a:gd name="T59" fmla="*/ 10 h 975"/>
                <a:gd name="T60" fmla="*/ 4 w 672"/>
                <a:gd name="T61" fmla="*/ 11 h 975"/>
                <a:gd name="T62" fmla="*/ 5 w 672"/>
                <a:gd name="T63" fmla="*/ 10 h 975"/>
                <a:gd name="T64" fmla="*/ 5 w 672"/>
                <a:gd name="T65" fmla="*/ 10 h 975"/>
                <a:gd name="T66" fmla="*/ 6 w 672"/>
                <a:gd name="T67" fmla="*/ 10 h 975"/>
                <a:gd name="T68" fmla="*/ 7 w 672"/>
                <a:gd name="T69" fmla="*/ 10 h 975"/>
                <a:gd name="T70" fmla="*/ 7 w 672"/>
                <a:gd name="T71" fmla="*/ 11 h 975"/>
                <a:gd name="T72" fmla="*/ 8 w 672"/>
                <a:gd name="T73" fmla="*/ 11 h 975"/>
                <a:gd name="T74" fmla="*/ 8 w 672"/>
                <a:gd name="T75" fmla="*/ 12 h 975"/>
                <a:gd name="T76" fmla="*/ 8 w 672"/>
                <a:gd name="T77" fmla="*/ 12 h 975"/>
                <a:gd name="T78" fmla="*/ 7 w 672"/>
                <a:gd name="T79" fmla="*/ 13 h 975"/>
                <a:gd name="T80" fmla="*/ 7 w 672"/>
                <a:gd name="T81" fmla="*/ 13 h 975"/>
                <a:gd name="T82" fmla="*/ 6 w 672"/>
                <a:gd name="T83" fmla="*/ 13 h 975"/>
                <a:gd name="T84" fmla="*/ 5 w 672"/>
                <a:gd name="T85" fmla="*/ 13 h 975"/>
                <a:gd name="T86" fmla="*/ 5 w 672"/>
                <a:gd name="T87" fmla="*/ 13 h 975"/>
                <a:gd name="T88" fmla="*/ 4 w 672"/>
                <a:gd name="T89" fmla="*/ 13 h 975"/>
                <a:gd name="T90" fmla="*/ 4 w 672"/>
                <a:gd name="T91" fmla="*/ 13 h 975"/>
                <a:gd name="T92" fmla="*/ 5 w 672"/>
                <a:gd name="T93" fmla="*/ 13 h 975"/>
                <a:gd name="T94" fmla="*/ 5 w 672"/>
                <a:gd name="T95" fmla="*/ 14 h 975"/>
                <a:gd name="T96" fmla="*/ 4 w 672"/>
                <a:gd name="T97" fmla="*/ 14 h 975"/>
                <a:gd name="T98" fmla="*/ 4 w 672"/>
                <a:gd name="T99" fmla="*/ 14 h 975"/>
                <a:gd name="T100" fmla="*/ 4 w 672"/>
                <a:gd name="T101" fmla="*/ 14 h 975"/>
                <a:gd name="T102" fmla="*/ 11 w 672"/>
                <a:gd name="T103" fmla="*/ 12 h 975"/>
                <a:gd name="T104" fmla="*/ 11 w 672"/>
                <a:gd name="T105" fmla="*/ 8 h 975"/>
                <a:gd name="T106" fmla="*/ 10 w 672"/>
                <a:gd name="T107" fmla="*/ 3 h 9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72"/>
                <a:gd name="T163" fmla="*/ 0 h 975"/>
                <a:gd name="T164" fmla="*/ 672 w 672"/>
                <a:gd name="T165" fmla="*/ 975 h 97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72" h="975">
                  <a:moveTo>
                    <a:pt x="603" y="179"/>
                  </a:moveTo>
                  <a:lnTo>
                    <a:pt x="598" y="173"/>
                  </a:lnTo>
                  <a:lnTo>
                    <a:pt x="599" y="166"/>
                  </a:lnTo>
                  <a:lnTo>
                    <a:pt x="602" y="156"/>
                  </a:lnTo>
                  <a:lnTo>
                    <a:pt x="604" y="144"/>
                  </a:lnTo>
                  <a:lnTo>
                    <a:pt x="607" y="132"/>
                  </a:lnTo>
                  <a:lnTo>
                    <a:pt x="611" y="120"/>
                  </a:lnTo>
                  <a:lnTo>
                    <a:pt x="619" y="90"/>
                  </a:lnTo>
                  <a:lnTo>
                    <a:pt x="625" y="59"/>
                  </a:lnTo>
                  <a:lnTo>
                    <a:pt x="626" y="34"/>
                  </a:lnTo>
                  <a:lnTo>
                    <a:pt x="618" y="17"/>
                  </a:lnTo>
                  <a:lnTo>
                    <a:pt x="615" y="16"/>
                  </a:lnTo>
                  <a:lnTo>
                    <a:pt x="614" y="16"/>
                  </a:lnTo>
                  <a:lnTo>
                    <a:pt x="612" y="16"/>
                  </a:lnTo>
                  <a:lnTo>
                    <a:pt x="610" y="17"/>
                  </a:lnTo>
                  <a:lnTo>
                    <a:pt x="600" y="25"/>
                  </a:lnTo>
                  <a:lnTo>
                    <a:pt x="589" y="42"/>
                  </a:lnTo>
                  <a:lnTo>
                    <a:pt x="577" y="64"/>
                  </a:lnTo>
                  <a:lnTo>
                    <a:pt x="566" y="87"/>
                  </a:lnTo>
                  <a:lnTo>
                    <a:pt x="554" y="108"/>
                  </a:lnTo>
                  <a:lnTo>
                    <a:pt x="546" y="128"/>
                  </a:lnTo>
                  <a:lnTo>
                    <a:pt x="539" y="142"/>
                  </a:lnTo>
                  <a:lnTo>
                    <a:pt x="537" y="146"/>
                  </a:lnTo>
                  <a:lnTo>
                    <a:pt x="536" y="141"/>
                  </a:lnTo>
                  <a:lnTo>
                    <a:pt x="531" y="123"/>
                  </a:lnTo>
                  <a:lnTo>
                    <a:pt x="525" y="100"/>
                  </a:lnTo>
                  <a:lnTo>
                    <a:pt x="517" y="73"/>
                  </a:lnTo>
                  <a:lnTo>
                    <a:pt x="506" y="46"/>
                  </a:lnTo>
                  <a:lnTo>
                    <a:pt x="493" y="23"/>
                  </a:lnTo>
                  <a:lnTo>
                    <a:pt x="479" y="6"/>
                  </a:lnTo>
                  <a:lnTo>
                    <a:pt x="463" y="0"/>
                  </a:lnTo>
                  <a:lnTo>
                    <a:pt x="457" y="0"/>
                  </a:lnTo>
                  <a:lnTo>
                    <a:pt x="454" y="1"/>
                  </a:lnTo>
                  <a:lnTo>
                    <a:pt x="452" y="2"/>
                  </a:lnTo>
                  <a:lnTo>
                    <a:pt x="451" y="5"/>
                  </a:lnTo>
                  <a:lnTo>
                    <a:pt x="448" y="31"/>
                  </a:lnTo>
                  <a:lnTo>
                    <a:pt x="447" y="85"/>
                  </a:lnTo>
                  <a:lnTo>
                    <a:pt x="447" y="137"/>
                  </a:lnTo>
                  <a:lnTo>
                    <a:pt x="447" y="161"/>
                  </a:lnTo>
                  <a:lnTo>
                    <a:pt x="445" y="158"/>
                  </a:lnTo>
                  <a:lnTo>
                    <a:pt x="438" y="148"/>
                  </a:lnTo>
                  <a:lnTo>
                    <a:pt x="429" y="133"/>
                  </a:lnTo>
                  <a:lnTo>
                    <a:pt x="417" y="117"/>
                  </a:lnTo>
                  <a:lnTo>
                    <a:pt x="403" y="102"/>
                  </a:lnTo>
                  <a:lnTo>
                    <a:pt x="391" y="90"/>
                  </a:lnTo>
                  <a:lnTo>
                    <a:pt x="377" y="82"/>
                  </a:lnTo>
                  <a:lnTo>
                    <a:pt x="365" y="83"/>
                  </a:lnTo>
                  <a:lnTo>
                    <a:pt x="362" y="84"/>
                  </a:lnTo>
                  <a:lnTo>
                    <a:pt x="361" y="85"/>
                  </a:lnTo>
                  <a:lnTo>
                    <a:pt x="358" y="88"/>
                  </a:lnTo>
                  <a:lnTo>
                    <a:pt x="358" y="91"/>
                  </a:lnTo>
                  <a:lnTo>
                    <a:pt x="357" y="98"/>
                  </a:lnTo>
                  <a:lnTo>
                    <a:pt x="359" y="113"/>
                  </a:lnTo>
                  <a:lnTo>
                    <a:pt x="369" y="136"/>
                  </a:lnTo>
                  <a:lnTo>
                    <a:pt x="386" y="170"/>
                  </a:lnTo>
                  <a:lnTo>
                    <a:pt x="395" y="183"/>
                  </a:lnTo>
                  <a:lnTo>
                    <a:pt x="380" y="190"/>
                  </a:lnTo>
                  <a:lnTo>
                    <a:pt x="343" y="211"/>
                  </a:lnTo>
                  <a:lnTo>
                    <a:pt x="308" y="234"/>
                  </a:lnTo>
                  <a:lnTo>
                    <a:pt x="271" y="259"/>
                  </a:lnTo>
                  <a:lnTo>
                    <a:pt x="235" y="287"/>
                  </a:lnTo>
                  <a:lnTo>
                    <a:pt x="200" y="316"/>
                  </a:lnTo>
                  <a:lnTo>
                    <a:pt x="167" y="346"/>
                  </a:lnTo>
                  <a:lnTo>
                    <a:pt x="136" y="377"/>
                  </a:lnTo>
                  <a:lnTo>
                    <a:pt x="107" y="408"/>
                  </a:lnTo>
                  <a:lnTo>
                    <a:pt x="81" y="439"/>
                  </a:lnTo>
                  <a:lnTo>
                    <a:pt x="56" y="469"/>
                  </a:lnTo>
                  <a:lnTo>
                    <a:pt x="37" y="498"/>
                  </a:lnTo>
                  <a:lnTo>
                    <a:pt x="21" y="526"/>
                  </a:lnTo>
                  <a:lnTo>
                    <a:pt x="9" y="551"/>
                  </a:lnTo>
                  <a:lnTo>
                    <a:pt x="2" y="574"/>
                  </a:lnTo>
                  <a:lnTo>
                    <a:pt x="0" y="594"/>
                  </a:lnTo>
                  <a:lnTo>
                    <a:pt x="3" y="610"/>
                  </a:lnTo>
                  <a:lnTo>
                    <a:pt x="14" y="628"/>
                  </a:lnTo>
                  <a:lnTo>
                    <a:pt x="25" y="643"/>
                  </a:lnTo>
                  <a:lnTo>
                    <a:pt x="38" y="655"/>
                  </a:lnTo>
                  <a:lnTo>
                    <a:pt x="52" y="663"/>
                  </a:lnTo>
                  <a:lnTo>
                    <a:pt x="67" y="670"/>
                  </a:lnTo>
                  <a:lnTo>
                    <a:pt x="82" y="674"/>
                  </a:lnTo>
                  <a:lnTo>
                    <a:pt x="98" y="677"/>
                  </a:lnTo>
                  <a:lnTo>
                    <a:pt x="113" y="678"/>
                  </a:lnTo>
                  <a:lnTo>
                    <a:pt x="128" y="677"/>
                  </a:lnTo>
                  <a:lnTo>
                    <a:pt x="142" y="675"/>
                  </a:lnTo>
                  <a:lnTo>
                    <a:pt x="154" y="674"/>
                  </a:lnTo>
                  <a:lnTo>
                    <a:pt x="166" y="671"/>
                  </a:lnTo>
                  <a:lnTo>
                    <a:pt x="176" y="669"/>
                  </a:lnTo>
                  <a:lnTo>
                    <a:pt x="183" y="666"/>
                  </a:lnTo>
                  <a:lnTo>
                    <a:pt x="189" y="665"/>
                  </a:lnTo>
                  <a:lnTo>
                    <a:pt x="191" y="664"/>
                  </a:lnTo>
                  <a:lnTo>
                    <a:pt x="212" y="656"/>
                  </a:lnTo>
                  <a:lnTo>
                    <a:pt x="212" y="708"/>
                  </a:lnTo>
                  <a:lnTo>
                    <a:pt x="221" y="705"/>
                  </a:lnTo>
                  <a:lnTo>
                    <a:pt x="232" y="704"/>
                  </a:lnTo>
                  <a:lnTo>
                    <a:pt x="243" y="702"/>
                  </a:lnTo>
                  <a:lnTo>
                    <a:pt x="256" y="700"/>
                  </a:lnTo>
                  <a:lnTo>
                    <a:pt x="270" y="699"/>
                  </a:lnTo>
                  <a:lnTo>
                    <a:pt x="283" y="696"/>
                  </a:lnTo>
                  <a:lnTo>
                    <a:pt x="298" y="695"/>
                  </a:lnTo>
                  <a:lnTo>
                    <a:pt x="313" y="694"/>
                  </a:lnTo>
                  <a:lnTo>
                    <a:pt x="330" y="694"/>
                  </a:lnTo>
                  <a:lnTo>
                    <a:pt x="345" y="694"/>
                  </a:lnTo>
                  <a:lnTo>
                    <a:pt x="359" y="694"/>
                  </a:lnTo>
                  <a:lnTo>
                    <a:pt x="374" y="695"/>
                  </a:lnTo>
                  <a:lnTo>
                    <a:pt x="388" y="697"/>
                  </a:lnTo>
                  <a:lnTo>
                    <a:pt x="401" y="700"/>
                  </a:lnTo>
                  <a:lnTo>
                    <a:pt x="414" y="704"/>
                  </a:lnTo>
                  <a:lnTo>
                    <a:pt x="424" y="709"/>
                  </a:lnTo>
                  <a:lnTo>
                    <a:pt x="439" y="718"/>
                  </a:lnTo>
                  <a:lnTo>
                    <a:pt x="452" y="729"/>
                  </a:lnTo>
                  <a:lnTo>
                    <a:pt x="462" y="741"/>
                  </a:lnTo>
                  <a:lnTo>
                    <a:pt x="471" y="754"/>
                  </a:lnTo>
                  <a:lnTo>
                    <a:pt x="477" y="769"/>
                  </a:lnTo>
                  <a:lnTo>
                    <a:pt x="481" y="783"/>
                  </a:lnTo>
                  <a:lnTo>
                    <a:pt x="482" y="797"/>
                  </a:lnTo>
                  <a:lnTo>
                    <a:pt x="479" y="810"/>
                  </a:lnTo>
                  <a:lnTo>
                    <a:pt x="476" y="820"/>
                  </a:lnTo>
                  <a:lnTo>
                    <a:pt x="471" y="828"/>
                  </a:lnTo>
                  <a:lnTo>
                    <a:pt x="464" y="835"/>
                  </a:lnTo>
                  <a:lnTo>
                    <a:pt x="457" y="840"/>
                  </a:lnTo>
                  <a:lnTo>
                    <a:pt x="448" y="845"/>
                  </a:lnTo>
                  <a:lnTo>
                    <a:pt x="438" y="848"/>
                  </a:lnTo>
                  <a:lnTo>
                    <a:pt x="426" y="851"/>
                  </a:lnTo>
                  <a:lnTo>
                    <a:pt x="415" y="851"/>
                  </a:lnTo>
                  <a:lnTo>
                    <a:pt x="389" y="850"/>
                  </a:lnTo>
                  <a:lnTo>
                    <a:pt x="365" y="850"/>
                  </a:lnTo>
                  <a:lnTo>
                    <a:pt x="343" y="850"/>
                  </a:lnTo>
                  <a:lnTo>
                    <a:pt x="323" y="850"/>
                  </a:lnTo>
                  <a:lnTo>
                    <a:pt x="304" y="850"/>
                  </a:lnTo>
                  <a:lnTo>
                    <a:pt x="289" y="851"/>
                  </a:lnTo>
                  <a:lnTo>
                    <a:pt x="277" y="852"/>
                  </a:lnTo>
                  <a:lnTo>
                    <a:pt x="267" y="853"/>
                  </a:lnTo>
                  <a:lnTo>
                    <a:pt x="262" y="854"/>
                  </a:lnTo>
                  <a:lnTo>
                    <a:pt x="257" y="854"/>
                  </a:lnTo>
                  <a:lnTo>
                    <a:pt x="251" y="854"/>
                  </a:lnTo>
                  <a:lnTo>
                    <a:pt x="245" y="854"/>
                  </a:lnTo>
                  <a:lnTo>
                    <a:pt x="248" y="855"/>
                  </a:lnTo>
                  <a:lnTo>
                    <a:pt x="250" y="856"/>
                  </a:lnTo>
                  <a:lnTo>
                    <a:pt x="251" y="858"/>
                  </a:lnTo>
                  <a:lnTo>
                    <a:pt x="253" y="859"/>
                  </a:lnTo>
                  <a:lnTo>
                    <a:pt x="265" y="869"/>
                  </a:lnTo>
                  <a:lnTo>
                    <a:pt x="272" y="879"/>
                  </a:lnTo>
                  <a:lnTo>
                    <a:pt x="275" y="890"/>
                  </a:lnTo>
                  <a:lnTo>
                    <a:pt x="275" y="898"/>
                  </a:lnTo>
                  <a:lnTo>
                    <a:pt x="272" y="908"/>
                  </a:lnTo>
                  <a:lnTo>
                    <a:pt x="266" y="919"/>
                  </a:lnTo>
                  <a:lnTo>
                    <a:pt x="259" y="928"/>
                  </a:lnTo>
                  <a:lnTo>
                    <a:pt x="250" y="935"/>
                  </a:lnTo>
                  <a:lnTo>
                    <a:pt x="241" y="942"/>
                  </a:lnTo>
                  <a:lnTo>
                    <a:pt x="233" y="946"/>
                  </a:lnTo>
                  <a:lnTo>
                    <a:pt x="226" y="950"/>
                  </a:lnTo>
                  <a:lnTo>
                    <a:pt x="221" y="952"/>
                  </a:lnTo>
                  <a:lnTo>
                    <a:pt x="219" y="953"/>
                  </a:lnTo>
                  <a:lnTo>
                    <a:pt x="212" y="954"/>
                  </a:lnTo>
                  <a:lnTo>
                    <a:pt x="213" y="975"/>
                  </a:lnTo>
                  <a:lnTo>
                    <a:pt x="648" y="855"/>
                  </a:lnTo>
                  <a:lnTo>
                    <a:pt x="653" y="810"/>
                  </a:lnTo>
                  <a:lnTo>
                    <a:pt x="660" y="737"/>
                  </a:lnTo>
                  <a:lnTo>
                    <a:pt x="667" y="643"/>
                  </a:lnTo>
                  <a:lnTo>
                    <a:pt x="672" y="538"/>
                  </a:lnTo>
                  <a:lnTo>
                    <a:pt x="670" y="431"/>
                  </a:lnTo>
                  <a:lnTo>
                    <a:pt x="659" y="329"/>
                  </a:lnTo>
                  <a:lnTo>
                    <a:pt x="637" y="242"/>
                  </a:lnTo>
                  <a:lnTo>
                    <a:pt x="603" y="1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30" name="Freeform 47"/>
            <p:cNvSpPr>
              <a:spLocks/>
            </p:cNvSpPr>
            <p:nvPr/>
          </p:nvSpPr>
          <p:spPr bwMode="auto">
            <a:xfrm>
              <a:off x="3053" y="1806"/>
              <a:ext cx="19" cy="15"/>
            </a:xfrm>
            <a:custGeom>
              <a:avLst/>
              <a:gdLst>
                <a:gd name="T0" fmla="*/ 1 w 37"/>
                <a:gd name="T1" fmla="*/ 1 h 28"/>
                <a:gd name="T2" fmla="*/ 1 w 37"/>
                <a:gd name="T3" fmla="*/ 1 h 28"/>
                <a:gd name="T4" fmla="*/ 1 w 37"/>
                <a:gd name="T5" fmla="*/ 1 h 28"/>
                <a:gd name="T6" fmla="*/ 1 w 37"/>
                <a:gd name="T7" fmla="*/ 1 h 28"/>
                <a:gd name="T8" fmla="*/ 1 w 37"/>
                <a:gd name="T9" fmla="*/ 0 h 28"/>
                <a:gd name="T10" fmla="*/ 1 w 37"/>
                <a:gd name="T11" fmla="*/ 1 h 28"/>
                <a:gd name="T12" fmla="*/ 0 w 37"/>
                <a:gd name="T13" fmla="*/ 1 h 28"/>
                <a:gd name="T14" fmla="*/ 1 w 37"/>
                <a:gd name="T15" fmla="*/ 1 h 28"/>
                <a:gd name="T16" fmla="*/ 1 w 37"/>
                <a:gd name="T17" fmla="*/ 1 h 28"/>
                <a:gd name="T18" fmla="*/ 1 w 37"/>
                <a:gd name="T19" fmla="*/ 1 h 28"/>
                <a:gd name="T20" fmla="*/ 1 w 37"/>
                <a:gd name="T21" fmla="*/ 1 h 28"/>
                <a:gd name="T22" fmla="*/ 1 w 37"/>
                <a:gd name="T23" fmla="*/ 1 h 28"/>
                <a:gd name="T24" fmla="*/ 1 w 37"/>
                <a:gd name="T25" fmla="*/ 1 h 28"/>
                <a:gd name="T26" fmla="*/ 1 w 37"/>
                <a:gd name="T27" fmla="*/ 1 h 28"/>
                <a:gd name="T28" fmla="*/ 1 w 37"/>
                <a:gd name="T29" fmla="*/ 1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28"/>
                <a:gd name="T47" fmla="*/ 37 w 37"/>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28">
                  <a:moveTo>
                    <a:pt x="37" y="28"/>
                  </a:moveTo>
                  <a:lnTo>
                    <a:pt x="33" y="20"/>
                  </a:lnTo>
                  <a:lnTo>
                    <a:pt x="31" y="12"/>
                  </a:lnTo>
                  <a:lnTo>
                    <a:pt x="29" y="5"/>
                  </a:lnTo>
                  <a:lnTo>
                    <a:pt x="28" y="0"/>
                  </a:lnTo>
                  <a:lnTo>
                    <a:pt x="3" y="7"/>
                  </a:lnTo>
                  <a:lnTo>
                    <a:pt x="0" y="18"/>
                  </a:lnTo>
                  <a:lnTo>
                    <a:pt x="6" y="19"/>
                  </a:lnTo>
                  <a:lnTo>
                    <a:pt x="10" y="20"/>
                  </a:lnTo>
                  <a:lnTo>
                    <a:pt x="16" y="22"/>
                  </a:lnTo>
                  <a:lnTo>
                    <a:pt x="21" y="23"/>
                  </a:lnTo>
                  <a:lnTo>
                    <a:pt x="25" y="24"/>
                  </a:lnTo>
                  <a:lnTo>
                    <a:pt x="29" y="25"/>
                  </a:lnTo>
                  <a:lnTo>
                    <a:pt x="33" y="27"/>
                  </a:lnTo>
                  <a:lnTo>
                    <a:pt x="37" y="28"/>
                  </a:lnTo>
                  <a:close/>
                </a:path>
              </a:pathLst>
            </a:custGeom>
            <a:solidFill>
              <a:srgbClr val="BFDD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31" name="Freeform 48"/>
            <p:cNvSpPr>
              <a:spLocks/>
            </p:cNvSpPr>
            <p:nvPr/>
          </p:nvSpPr>
          <p:spPr bwMode="auto">
            <a:xfrm>
              <a:off x="3082" y="1748"/>
              <a:ext cx="203" cy="93"/>
            </a:xfrm>
            <a:custGeom>
              <a:avLst/>
              <a:gdLst>
                <a:gd name="T0" fmla="*/ 1 w 407"/>
                <a:gd name="T1" fmla="*/ 2 h 188"/>
                <a:gd name="T2" fmla="*/ 1 w 407"/>
                <a:gd name="T3" fmla="*/ 2 h 188"/>
                <a:gd name="T4" fmla="*/ 2 w 407"/>
                <a:gd name="T5" fmla="*/ 2 h 188"/>
                <a:gd name="T6" fmla="*/ 2 w 407"/>
                <a:gd name="T7" fmla="*/ 2 h 188"/>
                <a:gd name="T8" fmla="*/ 2 w 407"/>
                <a:gd name="T9" fmla="*/ 2 h 188"/>
                <a:gd name="T10" fmla="*/ 3 w 407"/>
                <a:gd name="T11" fmla="*/ 2 h 188"/>
                <a:gd name="T12" fmla="*/ 3 w 407"/>
                <a:gd name="T13" fmla="*/ 2 h 188"/>
                <a:gd name="T14" fmla="*/ 3 w 407"/>
                <a:gd name="T15" fmla="*/ 1 h 188"/>
                <a:gd name="T16" fmla="*/ 4 w 407"/>
                <a:gd name="T17" fmla="*/ 1 h 188"/>
                <a:gd name="T18" fmla="*/ 4 w 407"/>
                <a:gd name="T19" fmla="*/ 1 h 188"/>
                <a:gd name="T20" fmla="*/ 4 w 407"/>
                <a:gd name="T21" fmla="*/ 1 h 188"/>
                <a:gd name="T22" fmla="*/ 5 w 407"/>
                <a:gd name="T23" fmla="*/ 1 h 188"/>
                <a:gd name="T24" fmla="*/ 5 w 407"/>
                <a:gd name="T25" fmla="*/ 0 h 188"/>
                <a:gd name="T26" fmla="*/ 5 w 407"/>
                <a:gd name="T27" fmla="*/ 0 h 188"/>
                <a:gd name="T28" fmla="*/ 6 w 407"/>
                <a:gd name="T29" fmla="*/ 0 h 188"/>
                <a:gd name="T30" fmla="*/ 6 w 407"/>
                <a:gd name="T31" fmla="*/ 0 h 188"/>
                <a:gd name="T32" fmla="*/ 6 w 407"/>
                <a:gd name="T33" fmla="*/ 0 h 188"/>
                <a:gd name="T34" fmla="*/ 6 w 407"/>
                <a:gd name="T35" fmla="*/ 0 h 188"/>
                <a:gd name="T36" fmla="*/ 0 w 407"/>
                <a:gd name="T37" fmla="*/ 1 h 188"/>
                <a:gd name="T38" fmla="*/ 0 w 407"/>
                <a:gd name="T39" fmla="*/ 1 h 188"/>
                <a:gd name="T40" fmla="*/ 0 w 407"/>
                <a:gd name="T41" fmla="*/ 1 h 188"/>
                <a:gd name="T42" fmla="*/ 0 w 407"/>
                <a:gd name="T43" fmla="*/ 2 h 188"/>
                <a:gd name="T44" fmla="*/ 0 w 407"/>
                <a:gd name="T45" fmla="*/ 2 h 188"/>
                <a:gd name="T46" fmla="*/ 0 w 407"/>
                <a:gd name="T47" fmla="*/ 2 h 188"/>
                <a:gd name="T48" fmla="*/ 0 w 407"/>
                <a:gd name="T49" fmla="*/ 2 h 188"/>
                <a:gd name="T50" fmla="*/ 0 w 407"/>
                <a:gd name="T51" fmla="*/ 2 h 188"/>
                <a:gd name="T52" fmla="*/ 0 w 407"/>
                <a:gd name="T53" fmla="*/ 2 h 188"/>
                <a:gd name="T54" fmla="*/ 0 w 407"/>
                <a:gd name="T55" fmla="*/ 2 h 188"/>
                <a:gd name="T56" fmla="*/ 0 w 407"/>
                <a:gd name="T57" fmla="*/ 2 h 188"/>
                <a:gd name="T58" fmla="*/ 0 w 407"/>
                <a:gd name="T59" fmla="*/ 2 h 188"/>
                <a:gd name="T60" fmla="*/ 1 w 407"/>
                <a:gd name="T61" fmla="*/ 2 h 188"/>
                <a:gd name="T62" fmla="*/ 1 w 407"/>
                <a:gd name="T63" fmla="*/ 2 h 188"/>
                <a:gd name="T64" fmla="*/ 1 w 407"/>
                <a:gd name="T65" fmla="*/ 2 h 188"/>
                <a:gd name="T66" fmla="*/ 1 w 407"/>
                <a:gd name="T67" fmla="*/ 2 h 188"/>
                <a:gd name="T68" fmla="*/ 1 w 407"/>
                <a:gd name="T69" fmla="*/ 2 h 1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7"/>
                <a:gd name="T106" fmla="*/ 0 h 188"/>
                <a:gd name="T107" fmla="*/ 407 w 407"/>
                <a:gd name="T108" fmla="*/ 188 h 1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7" h="188">
                  <a:moveTo>
                    <a:pt x="108" y="186"/>
                  </a:moveTo>
                  <a:lnTo>
                    <a:pt x="126" y="181"/>
                  </a:lnTo>
                  <a:lnTo>
                    <a:pt x="146" y="174"/>
                  </a:lnTo>
                  <a:lnTo>
                    <a:pt x="166" y="166"/>
                  </a:lnTo>
                  <a:lnTo>
                    <a:pt x="188" y="157"/>
                  </a:lnTo>
                  <a:lnTo>
                    <a:pt x="210" y="145"/>
                  </a:lnTo>
                  <a:lnTo>
                    <a:pt x="232" y="134"/>
                  </a:lnTo>
                  <a:lnTo>
                    <a:pt x="255" y="122"/>
                  </a:lnTo>
                  <a:lnTo>
                    <a:pt x="277" y="110"/>
                  </a:lnTo>
                  <a:lnTo>
                    <a:pt x="298" y="97"/>
                  </a:lnTo>
                  <a:lnTo>
                    <a:pt x="318" y="85"/>
                  </a:lnTo>
                  <a:lnTo>
                    <a:pt x="338" y="74"/>
                  </a:lnTo>
                  <a:lnTo>
                    <a:pt x="357" y="62"/>
                  </a:lnTo>
                  <a:lnTo>
                    <a:pt x="373" y="52"/>
                  </a:lnTo>
                  <a:lnTo>
                    <a:pt x="386" y="43"/>
                  </a:lnTo>
                  <a:lnTo>
                    <a:pt x="398" y="35"/>
                  </a:lnTo>
                  <a:lnTo>
                    <a:pt x="407" y="29"/>
                  </a:lnTo>
                  <a:lnTo>
                    <a:pt x="398" y="0"/>
                  </a:lnTo>
                  <a:lnTo>
                    <a:pt x="0" y="110"/>
                  </a:lnTo>
                  <a:lnTo>
                    <a:pt x="2" y="114"/>
                  </a:lnTo>
                  <a:lnTo>
                    <a:pt x="4" y="121"/>
                  </a:lnTo>
                  <a:lnTo>
                    <a:pt x="6" y="129"/>
                  </a:lnTo>
                  <a:lnTo>
                    <a:pt x="10" y="138"/>
                  </a:lnTo>
                  <a:lnTo>
                    <a:pt x="15" y="149"/>
                  </a:lnTo>
                  <a:lnTo>
                    <a:pt x="21" y="158"/>
                  </a:lnTo>
                  <a:lnTo>
                    <a:pt x="29" y="167"/>
                  </a:lnTo>
                  <a:lnTo>
                    <a:pt x="38" y="175"/>
                  </a:lnTo>
                  <a:lnTo>
                    <a:pt x="45" y="180"/>
                  </a:lnTo>
                  <a:lnTo>
                    <a:pt x="53" y="183"/>
                  </a:lnTo>
                  <a:lnTo>
                    <a:pt x="61" y="186"/>
                  </a:lnTo>
                  <a:lnTo>
                    <a:pt x="70" y="187"/>
                  </a:lnTo>
                  <a:lnTo>
                    <a:pt x="79" y="188"/>
                  </a:lnTo>
                  <a:lnTo>
                    <a:pt x="88" y="188"/>
                  </a:lnTo>
                  <a:lnTo>
                    <a:pt x="97" y="187"/>
                  </a:lnTo>
                  <a:lnTo>
                    <a:pt x="108" y="186"/>
                  </a:lnTo>
                  <a:close/>
                </a:path>
              </a:pathLst>
            </a:custGeom>
            <a:solidFill>
              <a:srgbClr val="BFDD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32" name="Freeform 49"/>
            <p:cNvSpPr>
              <a:spLocks/>
            </p:cNvSpPr>
            <p:nvPr/>
          </p:nvSpPr>
          <p:spPr bwMode="auto">
            <a:xfrm>
              <a:off x="3064" y="1833"/>
              <a:ext cx="20" cy="20"/>
            </a:xfrm>
            <a:custGeom>
              <a:avLst/>
              <a:gdLst>
                <a:gd name="T0" fmla="*/ 1 w 39"/>
                <a:gd name="T1" fmla="*/ 1 h 40"/>
                <a:gd name="T2" fmla="*/ 1 w 39"/>
                <a:gd name="T3" fmla="*/ 1 h 40"/>
                <a:gd name="T4" fmla="*/ 1 w 39"/>
                <a:gd name="T5" fmla="*/ 1 h 40"/>
                <a:gd name="T6" fmla="*/ 1 w 39"/>
                <a:gd name="T7" fmla="*/ 1 h 40"/>
                <a:gd name="T8" fmla="*/ 1 w 39"/>
                <a:gd name="T9" fmla="*/ 1 h 40"/>
                <a:gd name="T10" fmla="*/ 1 w 39"/>
                <a:gd name="T11" fmla="*/ 1 h 40"/>
                <a:gd name="T12" fmla="*/ 1 w 39"/>
                <a:gd name="T13" fmla="*/ 1 h 40"/>
                <a:gd name="T14" fmla="*/ 1 w 39"/>
                <a:gd name="T15" fmla="*/ 1 h 40"/>
                <a:gd name="T16" fmla="*/ 1 w 39"/>
                <a:gd name="T17" fmla="*/ 0 h 40"/>
                <a:gd name="T18" fmla="*/ 1 w 39"/>
                <a:gd name="T19" fmla="*/ 1 h 40"/>
                <a:gd name="T20" fmla="*/ 1 w 39"/>
                <a:gd name="T21" fmla="*/ 1 h 40"/>
                <a:gd name="T22" fmla="*/ 1 w 39"/>
                <a:gd name="T23" fmla="*/ 1 h 40"/>
                <a:gd name="T24" fmla="*/ 1 w 39"/>
                <a:gd name="T25" fmla="*/ 1 h 40"/>
                <a:gd name="T26" fmla="*/ 1 w 39"/>
                <a:gd name="T27" fmla="*/ 1 h 40"/>
                <a:gd name="T28" fmla="*/ 1 w 39"/>
                <a:gd name="T29" fmla="*/ 1 h 40"/>
                <a:gd name="T30" fmla="*/ 1 w 39"/>
                <a:gd name="T31" fmla="*/ 1 h 40"/>
                <a:gd name="T32" fmla="*/ 0 w 39"/>
                <a:gd name="T33" fmla="*/ 1 h 40"/>
                <a:gd name="T34" fmla="*/ 1 w 39"/>
                <a:gd name="T35" fmla="*/ 1 h 40"/>
                <a:gd name="T36" fmla="*/ 1 w 39"/>
                <a:gd name="T37" fmla="*/ 1 h 40"/>
                <a:gd name="T38" fmla="*/ 1 w 39"/>
                <a:gd name="T39" fmla="*/ 1 h 40"/>
                <a:gd name="T40" fmla="*/ 1 w 39"/>
                <a:gd name="T41" fmla="*/ 1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40"/>
                <a:gd name="T65" fmla="*/ 39 w 39"/>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40">
                  <a:moveTo>
                    <a:pt x="10" y="39"/>
                  </a:moveTo>
                  <a:lnTo>
                    <a:pt x="19" y="37"/>
                  </a:lnTo>
                  <a:lnTo>
                    <a:pt x="27" y="31"/>
                  </a:lnTo>
                  <a:lnTo>
                    <a:pt x="34" y="23"/>
                  </a:lnTo>
                  <a:lnTo>
                    <a:pt x="39" y="16"/>
                  </a:lnTo>
                  <a:lnTo>
                    <a:pt x="36" y="11"/>
                  </a:lnTo>
                  <a:lnTo>
                    <a:pt x="33" y="8"/>
                  </a:lnTo>
                  <a:lnTo>
                    <a:pt x="30" y="4"/>
                  </a:lnTo>
                  <a:lnTo>
                    <a:pt x="26" y="0"/>
                  </a:lnTo>
                  <a:lnTo>
                    <a:pt x="26" y="2"/>
                  </a:lnTo>
                  <a:lnTo>
                    <a:pt x="25" y="5"/>
                  </a:lnTo>
                  <a:lnTo>
                    <a:pt x="25" y="9"/>
                  </a:lnTo>
                  <a:lnTo>
                    <a:pt x="24" y="11"/>
                  </a:lnTo>
                  <a:lnTo>
                    <a:pt x="19" y="19"/>
                  </a:lnTo>
                  <a:lnTo>
                    <a:pt x="14" y="26"/>
                  </a:lnTo>
                  <a:lnTo>
                    <a:pt x="7" y="33"/>
                  </a:lnTo>
                  <a:lnTo>
                    <a:pt x="0" y="40"/>
                  </a:lnTo>
                  <a:lnTo>
                    <a:pt x="2" y="40"/>
                  </a:lnTo>
                  <a:lnTo>
                    <a:pt x="6" y="40"/>
                  </a:lnTo>
                  <a:lnTo>
                    <a:pt x="8" y="40"/>
                  </a:lnTo>
                  <a:lnTo>
                    <a:pt x="10" y="39"/>
                  </a:lnTo>
                  <a:close/>
                </a:path>
              </a:pathLst>
            </a:custGeom>
            <a:solidFill>
              <a:srgbClr val="BFDD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33" name="Freeform 50"/>
            <p:cNvSpPr>
              <a:spLocks/>
            </p:cNvSpPr>
            <p:nvPr/>
          </p:nvSpPr>
          <p:spPr bwMode="auto">
            <a:xfrm>
              <a:off x="2933" y="1714"/>
              <a:ext cx="141" cy="155"/>
            </a:xfrm>
            <a:custGeom>
              <a:avLst/>
              <a:gdLst>
                <a:gd name="T0" fmla="*/ 1 w 282"/>
                <a:gd name="T1" fmla="*/ 5 h 309"/>
                <a:gd name="T2" fmla="*/ 1 w 282"/>
                <a:gd name="T3" fmla="*/ 5 h 309"/>
                <a:gd name="T4" fmla="*/ 1 w 282"/>
                <a:gd name="T5" fmla="*/ 5 h 309"/>
                <a:gd name="T6" fmla="*/ 1 w 282"/>
                <a:gd name="T7" fmla="*/ 5 h 309"/>
                <a:gd name="T8" fmla="*/ 1 w 282"/>
                <a:gd name="T9" fmla="*/ 5 h 309"/>
                <a:gd name="T10" fmla="*/ 1 w 282"/>
                <a:gd name="T11" fmla="*/ 5 h 309"/>
                <a:gd name="T12" fmla="*/ 2 w 282"/>
                <a:gd name="T13" fmla="*/ 5 h 309"/>
                <a:gd name="T14" fmla="*/ 3 w 282"/>
                <a:gd name="T15" fmla="*/ 5 h 309"/>
                <a:gd name="T16" fmla="*/ 3 w 282"/>
                <a:gd name="T17" fmla="*/ 5 h 309"/>
                <a:gd name="T18" fmla="*/ 4 w 282"/>
                <a:gd name="T19" fmla="*/ 5 h 309"/>
                <a:gd name="T20" fmla="*/ 5 w 282"/>
                <a:gd name="T21" fmla="*/ 4 h 309"/>
                <a:gd name="T22" fmla="*/ 4 w 282"/>
                <a:gd name="T23" fmla="*/ 4 h 309"/>
                <a:gd name="T24" fmla="*/ 4 w 282"/>
                <a:gd name="T25" fmla="*/ 4 h 309"/>
                <a:gd name="T26" fmla="*/ 3 w 282"/>
                <a:gd name="T27" fmla="*/ 4 h 309"/>
                <a:gd name="T28" fmla="*/ 3 w 282"/>
                <a:gd name="T29" fmla="*/ 4 h 309"/>
                <a:gd name="T30" fmla="*/ 2 w 282"/>
                <a:gd name="T31" fmla="*/ 3 h 309"/>
                <a:gd name="T32" fmla="*/ 4 w 282"/>
                <a:gd name="T33" fmla="*/ 2 h 309"/>
                <a:gd name="T34" fmla="*/ 5 w 282"/>
                <a:gd name="T35" fmla="*/ 2 h 309"/>
                <a:gd name="T36" fmla="*/ 5 w 282"/>
                <a:gd name="T37" fmla="*/ 2 h 309"/>
                <a:gd name="T38" fmla="*/ 5 w 282"/>
                <a:gd name="T39" fmla="*/ 2 h 309"/>
                <a:gd name="T40" fmla="*/ 5 w 282"/>
                <a:gd name="T41" fmla="*/ 2 h 309"/>
                <a:gd name="T42" fmla="*/ 5 w 282"/>
                <a:gd name="T43" fmla="*/ 2 h 309"/>
                <a:gd name="T44" fmla="*/ 5 w 282"/>
                <a:gd name="T45" fmla="*/ 1 h 309"/>
                <a:gd name="T46" fmla="*/ 4 w 282"/>
                <a:gd name="T47" fmla="*/ 1 h 309"/>
                <a:gd name="T48" fmla="*/ 4 w 282"/>
                <a:gd name="T49" fmla="*/ 1 h 309"/>
                <a:gd name="T50" fmla="*/ 3 w 282"/>
                <a:gd name="T51" fmla="*/ 1 h 309"/>
                <a:gd name="T52" fmla="*/ 3 w 282"/>
                <a:gd name="T53" fmla="*/ 1 h 309"/>
                <a:gd name="T54" fmla="*/ 2 w 282"/>
                <a:gd name="T55" fmla="*/ 1 h 309"/>
                <a:gd name="T56" fmla="*/ 2 w 282"/>
                <a:gd name="T57" fmla="*/ 1 h 309"/>
                <a:gd name="T58" fmla="*/ 2 w 282"/>
                <a:gd name="T59" fmla="*/ 1 h 309"/>
                <a:gd name="T60" fmla="*/ 2 w 282"/>
                <a:gd name="T61" fmla="*/ 1 h 309"/>
                <a:gd name="T62" fmla="*/ 2 w 282"/>
                <a:gd name="T63" fmla="*/ 1 h 309"/>
                <a:gd name="T64" fmla="*/ 3 w 282"/>
                <a:gd name="T65" fmla="*/ 1 h 309"/>
                <a:gd name="T66" fmla="*/ 4 w 282"/>
                <a:gd name="T67" fmla="*/ 1 h 309"/>
                <a:gd name="T68" fmla="*/ 4 w 282"/>
                <a:gd name="T69" fmla="*/ 1 h 309"/>
                <a:gd name="T70" fmla="*/ 4 w 282"/>
                <a:gd name="T71" fmla="*/ 1 h 309"/>
                <a:gd name="T72" fmla="*/ 4 w 282"/>
                <a:gd name="T73" fmla="*/ 1 h 309"/>
                <a:gd name="T74" fmla="*/ 4 w 282"/>
                <a:gd name="T75" fmla="*/ 1 h 309"/>
                <a:gd name="T76" fmla="*/ 4 w 282"/>
                <a:gd name="T77" fmla="*/ 1 h 309"/>
                <a:gd name="T78" fmla="*/ 3 w 282"/>
                <a:gd name="T79" fmla="*/ 0 h 309"/>
                <a:gd name="T80" fmla="*/ 2 w 282"/>
                <a:gd name="T81" fmla="*/ 1 h 309"/>
                <a:gd name="T82" fmla="*/ 1 w 282"/>
                <a:gd name="T83" fmla="*/ 1 h 309"/>
                <a:gd name="T84" fmla="*/ 1 w 282"/>
                <a:gd name="T85" fmla="*/ 1 h 309"/>
                <a:gd name="T86" fmla="*/ 1 w 282"/>
                <a:gd name="T87" fmla="*/ 2 h 309"/>
                <a:gd name="T88" fmla="*/ 1 w 282"/>
                <a:gd name="T89" fmla="*/ 3 h 309"/>
                <a:gd name="T90" fmla="*/ 1 w 282"/>
                <a:gd name="T91" fmla="*/ 4 h 309"/>
                <a:gd name="T92" fmla="*/ 1 w 282"/>
                <a:gd name="T93" fmla="*/ 5 h 30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82"/>
                <a:gd name="T142" fmla="*/ 0 h 309"/>
                <a:gd name="T143" fmla="*/ 282 w 282"/>
                <a:gd name="T144" fmla="*/ 309 h 30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82" h="309">
                  <a:moveTo>
                    <a:pt x="36" y="278"/>
                  </a:moveTo>
                  <a:lnTo>
                    <a:pt x="36" y="280"/>
                  </a:lnTo>
                  <a:lnTo>
                    <a:pt x="36" y="281"/>
                  </a:lnTo>
                  <a:lnTo>
                    <a:pt x="37" y="283"/>
                  </a:lnTo>
                  <a:lnTo>
                    <a:pt x="38" y="285"/>
                  </a:lnTo>
                  <a:lnTo>
                    <a:pt x="40" y="288"/>
                  </a:lnTo>
                  <a:lnTo>
                    <a:pt x="45" y="293"/>
                  </a:lnTo>
                  <a:lnTo>
                    <a:pt x="52" y="296"/>
                  </a:lnTo>
                  <a:lnTo>
                    <a:pt x="60" y="301"/>
                  </a:lnTo>
                  <a:lnTo>
                    <a:pt x="71" y="305"/>
                  </a:lnTo>
                  <a:lnTo>
                    <a:pt x="86" y="308"/>
                  </a:lnTo>
                  <a:lnTo>
                    <a:pt x="108" y="309"/>
                  </a:lnTo>
                  <a:lnTo>
                    <a:pt x="134" y="306"/>
                  </a:lnTo>
                  <a:lnTo>
                    <a:pt x="160" y="299"/>
                  </a:lnTo>
                  <a:lnTo>
                    <a:pt x="186" y="290"/>
                  </a:lnTo>
                  <a:lnTo>
                    <a:pt x="210" y="278"/>
                  </a:lnTo>
                  <a:lnTo>
                    <a:pt x="231" y="265"/>
                  </a:lnTo>
                  <a:lnTo>
                    <a:pt x="248" y="252"/>
                  </a:lnTo>
                  <a:lnTo>
                    <a:pt x="258" y="238"/>
                  </a:lnTo>
                  <a:lnTo>
                    <a:pt x="251" y="235"/>
                  </a:lnTo>
                  <a:lnTo>
                    <a:pt x="241" y="234"/>
                  </a:lnTo>
                  <a:lnTo>
                    <a:pt x="228" y="233"/>
                  </a:lnTo>
                  <a:lnTo>
                    <a:pt x="214" y="233"/>
                  </a:lnTo>
                  <a:lnTo>
                    <a:pt x="197" y="234"/>
                  </a:lnTo>
                  <a:lnTo>
                    <a:pt x="180" y="235"/>
                  </a:lnTo>
                  <a:lnTo>
                    <a:pt x="160" y="238"/>
                  </a:lnTo>
                  <a:lnTo>
                    <a:pt x="142" y="240"/>
                  </a:lnTo>
                  <a:lnTo>
                    <a:pt x="129" y="241"/>
                  </a:lnTo>
                  <a:lnTo>
                    <a:pt x="92" y="147"/>
                  </a:lnTo>
                  <a:lnTo>
                    <a:pt x="247" y="106"/>
                  </a:lnTo>
                  <a:lnTo>
                    <a:pt x="252" y="104"/>
                  </a:lnTo>
                  <a:lnTo>
                    <a:pt x="259" y="101"/>
                  </a:lnTo>
                  <a:lnTo>
                    <a:pt x="265" y="97"/>
                  </a:lnTo>
                  <a:lnTo>
                    <a:pt x="270" y="92"/>
                  </a:lnTo>
                  <a:lnTo>
                    <a:pt x="274" y="89"/>
                  </a:lnTo>
                  <a:lnTo>
                    <a:pt x="279" y="84"/>
                  </a:lnTo>
                  <a:lnTo>
                    <a:pt x="281" y="81"/>
                  </a:lnTo>
                  <a:lnTo>
                    <a:pt x="282" y="77"/>
                  </a:lnTo>
                  <a:lnTo>
                    <a:pt x="281" y="75"/>
                  </a:lnTo>
                  <a:lnTo>
                    <a:pt x="279" y="72"/>
                  </a:lnTo>
                  <a:lnTo>
                    <a:pt x="275" y="69"/>
                  </a:lnTo>
                  <a:lnTo>
                    <a:pt x="273" y="67"/>
                  </a:lnTo>
                  <a:lnTo>
                    <a:pt x="266" y="64"/>
                  </a:lnTo>
                  <a:lnTo>
                    <a:pt x="256" y="59"/>
                  </a:lnTo>
                  <a:lnTo>
                    <a:pt x="243" y="56"/>
                  </a:lnTo>
                  <a:lnTo>
                    <a:pt x="229" y="53"/>
                  </a:lnTo>
                  <a:lnTo>
                    <a:pt x="213" y="50"/>
                  </a:lnTo>
                  <a:lnTo>
                    <a:pt x="196" y="48"/>
                  </a:lnTo>
                  <a:lnTo>
                    <a:pt x="179" y="45"/>
                  </a:lnTo>
                  <a:lnTo>
                    <a:pt x="161" y="43"/>
                  </a:lnTo>
                  <a:lnTo>
                    <a:pt x="144" y="42"/>
                  </a:lnTo>
                  <a:lnTo>
                    <a:pt x="128" y="41"/>
                  </a:lnTo>
                  <a:lnTo>
                    <a:pt x="112" y="38"/>
                  </a:lnTo>
                  <a:lnTo>
                    <a:pt x="99" y="38"/>
                  </a:lnTo>
                  <a:lnTo>
                    <a:pt x="88" y="37"/>
                  </a:lnTo>
                  <a:lnTo>
                    <a:pt x="78" y="36"/>
                  </a:lnTo>
                  <a:lnTo>
                    <a:pt x="74" y="36"/>
                  </a:lnTo>
                  <a:lnTo>
                    <a:pt x="71" y="36"/>
                  </a:lnTo>
                  <a:lnTo>
                    <a:pt x="80" y="35"/>
                  </a:lnTo>
                  <a:lnTo>
                    <a:pt x="93" y="33"/>
                  </a:lnTo>
                  <a:lnTo>
                    <a:pt x="113" y="30"/>
                  </a:lnTo>
                  <a:lnTo>
                    <a:pt x="135" y="27"/>
                  </a:lnTo>
                  <a:lnTo>
                    <a:pt x="160" y="26"/>
                  </a:lnTo>
                  <a:lnTo>
                    <a:pt x="187" y="24"/>
                  </a:lnTo>
                  <a:lnTo>
                    <a:pt x="213" y="24"/>
                  </a:lnTo>
                  <a:lnTo>
                    <a:pt x="239" y="26"/>
                  </a:lnTo>
                  <a:lnTo>
                    <a:pt x="237" y="19"/>
                  </a:lnTo>
                  <a:lnTo>
                    <a:pt x="236" y="18"/>
                  </a:lnTo>
                  <a:lnTo>
                    <a:pt x="234" y="16"/>
                  </a:lnTo>
                  <a:lnTo>
                    <a:pt x="231" y="14"/>
                  </a:lnTo>
                  <a:lnTo>
                    <a:pt x="226" y="13"/>
                  </a:lnTo>
                  <a:lnTo>
                    <a:pt x="219" y="11"/>
                  </a:lnTo>
                  <a:lnTo>
                    <a:pt x="212" y="8"/>
                  </a:lnTo>
                  <a:lnTo>
                    <a:pt x="204" y="6"/>
                  </a:lnTo>
                  <a:lnTo>
                    <a:pt x="194" y="4"/>
                  </a:lnTo>
                  <a:lnTo>
                    <a:pt x="172" y="1"/>
                  </a:lnTo>
                  <a:lnTo>
                    <a:pt x="149" y="0"/>
                  </a:lnTo>
                  <a:lnTo>
                    <a:pt x="125" y="0"/>
                  </a:lnTo>
                  <a:lnTo>
                    <a:pt x="100" y="1"/>
                  </a:lnTo>
                  <a:lnTo>
                    <a:pt x="77" y="6"/>
                  </a:lnTo>
                  <a:lnTo>
                    <a:pt x="55" y="11"/>
                  </a:lnTo>
                  <a:lnTo>
                    <a:pt x="37" y="19"/>
                  </a:lnTo>
                  <a:lnTo>
                    <a:pt x="21" y="28"/>
                  </a:lnTo>
                  <a:lnTo>
                    <a:pt x="8" y="44"/>
                  </a:lnTo>
                  <a:lnTo>
                    <a:pt x="1" y="69"/>
                  </a:lnTo>
                  <a:lnTo>
                    <a:pt x="0" y="99"/>
                  </a:lnTo>
                  <a:lnTo>
                    <a:pt x="2" y="135"/>
                  </a:lnTo>
                  <a:lnTo>
                    <a:pt x="8" y="172"/>
                  </a:lnTo>
                  <a:lnTo>
                    <a:pt x="16" y="210"/>
                  </a:lnTo>
                  <a:lnTo>
                    <a:pt x="25" y="246"/>
                  </a:lnTo>
                  <a:lnTo>
                    <a:pt x="36" y="2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34" name="Freeform 51"/>
            <p:cNvSpPr>
              <a:spLocks/>
            </p:cNvSpPr>
            <p:nvPr/>
          </p:nvSpPr>
          <p:spPr bwMode="auto">
            <a:xfrm>
              <a:off x="3142" y="1498"/>
              <a:ext cx="17" cy="27"/>
            </a:xfrm>
            <a:custGeom>
              <a:avLst/>
              <a:gdLst>
                <a:gd name="T0" fmla="*/ 0 w 35"/>
                <a:gd name="T1" fmla="*/ 1 h 53"/>
                <a:gd name="T2" fmla="*/ 0 w 35"/>
                <a:gd name="T3" fmla="*/ 1 h 53"/>
                <a:gd name="T4" fmla="*/ 0 w 35"/>
                <a:gd name="T5" fmla="*/ 1 h 53"/>
                <a:gd name="T6" fmla="*/ 0 w 35"/>
                <a:gd name="T7" fmla="*/ 1 h 53"/>
                <a:gd name="T8" fmla="*/ 0 w 35"/>
                <a:gd name="T9" fmla="*/ 1 h 53"/>
                <a:gd name="T10" fmla="*/ 0 w 35"/>
                <a:gd name="T11" fmla="*/ 1 h 53"/>
                <a:gd name="T12" fmla="*/ 0 w 35"/>
                <a:gd name="T13" fmla="*/ 1 h 53"/>
                <a:gd name="T14" fmla="*/ 0 w 35"/>
                <a:gd name="T15" fmla="*/ 1 h 53"/>
                <a:gd name="T16" fmla="*/ 0 w 35"/>
                <a:gd name="T17" fmla="*/ 0 h 53"/>
                <a:gd name="T18" fmla="*/ 0 w 35"/>
                <a:gd name="T19" fmla="*/ 1 h 53"/>
                <a:gd name="T20" fmla="*/ 0 w 35"/>
                <a:gd name="T21" fmla="*/ 1 h 53"/>
                <a:gd name="T22" fmla="*/ 0 w 35"/>
                <a:gd name="T23" fmla="*/ 1 h 53"/>
                <a:gd name="T24" fmla="*/ 0 w 35"/>
                <a:gd name="T25" fmla="*/ 1 h 53"/>
                <a:gd name="T26" fmla="*/ 0 w 35"/>
                <a:gd name="T27" fmla="*/ 1 h 53"/>
                <a:gd name="T28" fmla="*/ 0 w 35"/>
                <a:gd name="T29" fmla="*/ 1 h 53"/>
                <a:gd name="T30" fmla="*/ 0 w 35"/>
                <a:gd name="T31" fmla="*/ 1 h 53"/>
                <a:gd name="T32" fmla="*/ 0 w 35"/>
                <a:gd name="T33" fmla="*/ 1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53"/>
                <a:gd name="T53" fmla="*/ 35 w 35"/>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53">
                  <a:moveTo>
                    <a:pt x="19" y="53"/>
                  </a:moveTo>
                  <a:lnTo>
                    <a:pt x="12" y="52"/>
                  </a:lnTo>
                  <a:lnTo>
                    <a:pt x="6" y="46"/>
                  </a:lnTo>
                  <a:lnTo>
                    <a:pt x="2" y="38"/>
                  </a:lnTo>
                  <a:lnTo>
                    <a:pt x="0" y="28"/>
                  </a:lnTo>
                  <a:lnTo>
                    <a:pt x="2" y="17"/>
                  </a:lnTo>
                  <a:lnTo>
                    <a:pt x="4" y="8"/>
                  </a:lnTo>
                  <a:lnTo>
                    <a:pt x="10" y="2"/>
                  </a:lnTo>
                  <a:lnTo>
                    <a:pt x="17" y="0"/>
                  </a:lnTo>
                  <a:lnTo>
                    <a:pt x="23" y="2"/>
                  </a:lnTo>
                  <a:lnTo>
                    <a:pt x="29" y="8"/>
                  </a:lnTo>
                  <a:lnTo>
                    <a:pt x="33" y="16"/>
                  </a:lnTo>
                  <a:lnTo>
                    <a:pt x="35" y="27"/>
                  </a:lnTo>
                  <a:lnTo>
                    <a:pt x="34" y="37"/>
                  </a:lnTo>
                  <a:lnTo>
                    <a:pt x="30" y="45"/>
                  </a:lnTo>
                  <a:lnTo>
                    <a:pt x="26" y="51"/>
                  </a:lnTo>
                  <a:lnTo>
                    <a:pt x="19"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35" name="Freeform 52"/>
            <p:cNvSpPr>
              <a:spLocks/>
            </p:cNvSpPr>
            <p:nvPr/>
          </p:nvSpPr>
          <p:spPr bwMode="auto">
            <a:xfrm>
              <a:off x="3020" y="1508"/>
              <a:ext cx="17" cy="27"/>
            </a:xfrm>
            <a:custGeom>
              <a:avLst/>
              <a:gdLst>
                <a:gd name="T0" fmla="*/ 0 w 35"/>
                <a:gd name="T1" fmla="*/ 1 h 53"/>
                <a:gd name="T2" fmla="*/ 0 w 35"/>
                <a:gd name="T3" fmla="*/ 1 h 53"/>
                <a:gd name="T4" fmla="*/ 0 w 35"/>
                <a:gd name="T5" fmla="*/ 1 h 53"/>
                <a:gd name="T6" fmla="*/ 0 w 35"/>
                <a:gd name="T7" fmla="*/ 1 h 53"/>
                <a:gd name="T8" fmla="*/ 0 w 35"/>
                <a:gd name="T9" fmla="*/ 1 h 53"/>
                <a:gd name="T10" fmla="*/ 0 w 35"/>
                <a:gd name="T11" fmla="*/ 1 h 53"/>
                <a:gd name="T12" fmla="*/ 0 w 35"/>
                <a:gd name="T13" fmla="*/ 1 h 53"/>
                <a:gd name="T14" fmla="*/ 0 w 35"/>
                <a:gd name="T15" fmla="*/ 1 h 53"/>
                <a:gd name="T16" fmla="*/ 0 w 35"/>
                <a:gd name="T17" fmla="*/ 0 h 53"/>
                <a:gd name="T18" fmla="*/ 0 w 35"/>
                <a:gd name="T19" fmla="*/ 1 h 53"/>
                <a:gd name="T20" fmla="*/ 0 w 35"/>
                <a:gd name="T21" fmla="*/ 1 h 53"/>
                <a:gd name="T22" fmla="*/ 0 w 35"/>
                <a:gd name="T23" fmla="*/ 1 h 53"/>
                <a:gd name="T24" fmla="*/ 0 w 35"/>
                <a:gd name="T25" fmla="*/ 1 h 53"/>
                <a:gd name="T26" fmla="*/ 0 w 35"/>
                <a:gd name="T27" fmla="*/ 1 h 53"/>
                <a:gd name="T28" fmla="*/ 0 w 35"/>
                <a:gd name="T29" fmla="*/ 1 h 53"/>
                <a:gd name="T30" fmla="*/ 0 w 35"/>
                <a:gd name="T31" fmla="*/ 1 h 53"/>
                <a:gd name="T32" fmla="*/ 0 w 35"/>
                <a:gd name="T33" fmla="*/ 1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53"/>
                <a:gd name="T53" fmla="*/ 35 w 35"/>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53">
                  <a:moveTo>
                    <a:pt x="18" y="53"/>
                  </a:moveTo>
                  <a:lnTo>
                    <a:pt x="12" y="51"/>
                  </a:lnTo>
                  <a:lnTo>
                    <a:pt x="6" y="45"/>
                  </a:lnTo>
                  <a:lnTo>
                    <a:pt x="1" y="37"/>
                  </a:lnTo>
                  <a:lnTo>
                    <a:pt x="0" y="26"/>
                  </a:lnTo>
                  <a:lnTo>
                    <a:pt x="1" y="16"/>
                  </a:lnTo>
                  <a:lnTo>
                    <a:pt x="5" y="8"/>
                  </a:lnTo>
                  <a:lnTo>
                    <a:pt x="9" y="2"/>
                  </a:lnTo>
                  <a:lnTo>
                    <a:pt x="16" y="0"/>
                  </a:lnTo>
                  <a:lnTo>
                    <a:pt x="23" y="1"/>
                  </a:lnTo>
                  <a:lnTo>
                    <a:pt x="29" y="7"/>
                  </a:lnTo>
                  <a:lnTo>
                    <a:pt x="32" y="15"/>
                  </a:lnTo>
                  <a:lnTo>
                    <a:pt x="35" y="25"/>
                  </a:lnTo>
                  <a:lnTo>
                    <a:pt x="33" y="36"/>
                  </a:lnTo>
                  <a:lnTo>
                    <a:pt x="30" y="45"/>
                  </a:lnTo>
                  <a:lnTo>
                    <a:pt x="25" y="51"/>
                  </a:lnTo>
                  <a:lnTo>
                    <a:pt x="18"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36" name="Freeform 53"/>
            <p:cNvSpPr>
              <a:spLocks/>
            </p:cNvSpPr>
            <p:nvPr/>
          </p:nvSpPr>
          <p:spPr bwMode="auto">
            <a:xfrm>
              <a:off x="3164" y="1422"/>
              <a:ext cx="47" cy="63"/>
            </a:xfrm>
            <a:custGeom>
              <a:avLst/>
              <a:gdLst>
                <a:gd name="T0" fmla="*/ 0 w 95"/>
                <a:gd name="T1" fmla="*/ 0 h 126"/>
                <a:gd name="T2" fmla="*/ 0 w 95"/>
                <a:gd name="T3" fmla="*/ 1 h 126"/>
                <a:gd name="T4" fmla="*/ 1 w 95"/>
                <a:gd name="T5" fmla="*/ 2 h 126"/>
                <a:gd name="T6" fmla="*/ 0 w 95"/>
                <a:gd name="T7" fmla="*/ 0 h 126"/>
                <a:gd name="T8" fmla="*/ 0 60000 65536"/>
                <a:gd name="T9" fmla="*/ 0 60000 65536"/>
                <a:gd name="T10" fmla="*/ 0 60000 65536"/>
                <a:gd name="T11" fmla="*/ 0 60000 65536"/>
                <a:gd name="T12" fmla="*/ 0 w 95"/>
                <a:gd name="T13" fmla="*/ 0 h 126"/>
                <a:gd name="T14" fmla="*/ 95 w 95"/>
                <a:gd name="T15" fmla="*/ 126 h 126"/>
              </a:gdLst>
              <a:ahLst/>
              <a:cxnLst>
                <a:cxn ang="T8">
                  <a:pos x="T0" y="T1"/>
                </a:cxn>
                <a:cxn ang="T9">
                  <a:pos x="T2" y="T3"/>
                </a:cxn>
                <a:cxn ang="T10">
                  <a:pos x="T4" y="T5"/>
                </a:cxn>
                <a:cxn ang="T11">
                  <a:pos x="T6" y="T7"/>
                </a:cxn>
              </a:cxnLst>
              <a:rect l="T12" t="T13" r="T14" b="T15"/>
              <a:pathLst>
                <a:path w="95" h="126">
                  <a:moveTo>
                    <a:pt x="43" y="0"/>
                  </a:moveTo>
                  <a:lnTo>
                    <a:pt x="0" y="35"/>
                  </a:lnTo>
                  <a:lnTo>
                    <a:pt x="95" y="126"/>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37" name="Freeform 54"/>
            <p:cNvSpPr>
              <a:spLocks/>
            </p:cNvSpPr>
            <p:nvPr/>
          </p:nvSpPr>
          <p:spPr bwMode="auto">
            <a:xfrm>
              <a:off x="2975" y="1413"/>
              <a:ext cx="42" cy="54"/>
            </a:xfrm>
            <a:custGeom>
              <a:avLst/>
              <a:gdLst>
                <a:gd name="T0" fmla="*/ 0 w 83"/>
                <a:gd name="T1" fmla="*/ 1 h 109"/>
                <a:gd name="T2" fmla="*/ 1 w 83"/>
                <a:gd name="T3" fmla="*/ 0 h 109"/>
                <a:gd name="T4" fmla="*/ 2 w 83"/>
                <a:gd name="T5" fmla="*/ 0 h 109"/>
                <a:gd name="T6" fmla="*/ 0 w 83"/>
                <a:gd name="T7" fmla="*/ 1 h 109"/>
                <a:gd name="T8" fmla="*/ 0 60000 65536"/>
                <a:gd name="T9" fmla="*/ 0 60000 65536"/>
                <a:gd name="T10" fmla="*/ 0 60000 65536"/>
                <a:gd name="T11" fmla="*/ 0 60000 65536"/>
                <a:gd name="T12" fmla="*/ 0 w 83"/>
                <a:gd name="T13" fmla="*/ 0 h 109"/>
                <a:gd name="T14" fmla="*/ 83 w 83"/>
                <a:gd name="T15" fmla="*/ 109 h 109"/>
              </a:gdLst>
              <a:ahLst/>
              <a:cxnLst>
                <a:cxn ang="T8">
                  <a:pos x="T0" y="T1"/>
                </a:cxn>
                <a:cxn ang="T9">
                  <a:pos x="T2" y="T3"/>
                </a:cxn>
                <a:cxn ang="T10">
                  <a:pos x="T4" y="T5"/>
                </a:cxn>
                <a:cxn ang="T11">
                  <a:pos x="T6" y="T7"/>
                </a:cxn>
              </a:cxnLst>
              <a:rect l="T12" t="T13" r="T14" b="T15"/>
              <a:pathLst>
                <a:path w="83" h="109">
                  <a:moveTo>
                    <a:pt x="0" y="109"/>
                  </a:moveTo>
                  <a:lnTo>
                    <a:pt x="59" y="0"/>
                  </a:lnTo>
                  <a:lnTo>
                    <a:pt x="83" y="28"/>
                  </a:lnTo>
                  <a:lnTo>
                    <a:pt x="0" y="1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38" name="Freeform 55"/>
            <p:cNvSpPr>
              <a:spLocks/>
            </p:cNvSpPr>
            <p:nvPr/>
          </p:nvSpPr>
          <p:spPr bwMode="auto">
            <a:xfrm>
              <a:off x="2584" y="1499"/>
              <a:ext cx="825" cy="660"/>
            </a:xfrm>
            <a:custGeom>
              <a:avLst/>
              <a:gdLst>
                <a:gd name="T0" fmla="*/ 23 w 1649"/>
                <a:gd name="T1" fmla="*/ 1 h 1320"/>
                <a:gd name="T2" fmla="*/ 24 w 1649"/>
                <a:gd name="T3" fmla="*/ 3 h 1320"/>
                <a:gd name="T4" fmla="*/ 25 w 1649"/>
                <a:gd name="T5" fmla="*/ 4 h 1320"/>
                <a:gd name="T6" fmla="*/ 25 w 1649"/>
                <a:gd name="T7" fmla="*/ 5 h 1320"/>
                <a:gd name="T8" fmla="*/ 26 w 1649"/>
                <a:gd name="T9" fmla="*/ 7 h 1320"/>
                <a:gd name="T10" fmla="*/ 26 w 1649"/>
                <a:gd name="T11" fmla="*/ 8 h 1320"/>
                <a:gd name="T12" fmla="*/ 26 w 1649"/>
                <a:gd name="T13" fmla="*/ 10 h 1320"/>
                <a:gd name="T14" fmla="*/ 25 w 1649"/>
                <a:gd name="T15" fmla="*/ 12 h 1320"/>
                <a:gd name="T16" fmla="*/ 24 w 1649"/>
                <a:gd name="T17" fmla="*/ 14 h 1320"/>
                <a:gd name="T18" fmla="*/ 23 w 1649"/>
                <a:gd name="T19" fmla="*/ 15 h 1320"/>
                <a:gd name="T20" fmla="*/ 22 w 1649"/>
                <a:gd name="T21" fmla="*/ 17 h 1320"/>
                <a:gd name="T22" fmla="*/ 20 w 1649"/>
                <a:gd name="T23" fmla="*/ 18 h 1320"/>
                <a:gd name="T24" fmla="*/ 18 w 1649"/>
                <a:gd name="T25" fmla="*/ 19 h 1320"/>
                <a:gd name="T26" fmla="*/ 16 w 1649"/>
                <a:gd name="T27" fmla="*/ 20 h 1320"/>
                <a:gd name="T28" fmla="*/ 14 w 1649"/>
                <a:gd name="T29" fmla="*/ 20 h 1320"/>
                <a:gd name="T30" fmla="*/ 12 w 1649"/>
                <a:gd name="T31" fmla="*/ 21 h 1320"/>
                <a:gd name="T32" fmla="*/ 10 w 1649"/>
                <a:gd name="T33" fmla="*/ 21 h 1320"/>
                <a:gd name="T34" fmla="*/ 8 w 1649"/>
                <a:gd name="T35" fmla="*/ 21 h 1320"/>
                <a:gd name="T36" fmla="*/ 6 w 1649"/>
                <a:gd name="T37" fmla="*/ 20 h 1320"/>
                <a:gd name="T38" fmla="*/ 4 w 1649"/>
                <a:gd name="T39" fmla="*/ 20 h 1320"/>
                <a:gd name="T40" fmla="*/ 3 w 1649"/>
                <a:gd name="T41" fmla="*/ 19 h 1320"/>
                <a:gd name="T42" fmla="*/ 1 w 1649"/>
                <a:gd name="T43" fmla="*/ 19 h 1320"/>
                <a:gd name="T44" fmla="*/ 2 w 1649"/>
                <a:gd name="T45" fmla="*/ 19 h 1320"/>
                <a:gd name="T46" fmla="*/ 3 w 1649"/>
                <a:gd name="T47" fmla="*/ 20 h 1320"/>
                <a:gd name="T48" fmla="*/ 5 w 1649"/>
                <a:gd name="T49" fmla="*/ 20 h 1320"/>
                <a:gd name="T50" fmla="*/ 7 w 1649"/>
                <a:gd name="T51" fmla="*/ 21 h 1320"/>
                <a:gd name="T52" fmla="*/ 9 w 1649"/>
                <a:gd name="T53" fmla="*/ 21 h 1320"/>
                <a:gd name="T54" fmla="*/ 11 w 1649"/>
                <a:gd name="T55" fmla="*/ 21 h 1320"/>
                <a:gd name="T56" fmla="*/ 12 w 1649"/>
                <a:gd name="T57" fmla="*/ 21 h 1320"/>
                <a:gd name="T58" fmla="*/ 13 w 1649"/>
                <a:gd name="T59" fmla="*/ 21 h 1320"/>
                <a:gd name="T60" fmla="*/ 15 w 1649"/>
                <a:gd name="T61" fmla="*/ 21 h 1320"/>
                <a:gd name="T62" fmla="*/ 16 w 1649"/>
                <a:gd name="T63" fmla="*/ 20 h 1320"/>
                <a:gd name="T64" fmla="*/ 17 w 1649"/>
                <a:gd name="T65" fmla="*/ 20 h 1320"/>
                <a:gd name="T66" fmla="*/ 18 w 1649"/>
                <a:gd name="T67" fmla="*/ 19 h 1320"/>
                <a:gd name="T68" fmla="*/ 20 w 1649"/>
                <a:gd name="T69" fmla="*/ 19 h 1320"/>
                <a:gd name="T70" fmla="*/ 21 w 1649"/>
                <a:gd name="T71" fmla="*/ 18 h 1320"/>
                <a:gd name="T72" fmla="*/ 22 w 1649"/>
                <a:gd name="T73" fmla="*/ 17 h 1320"/>
                <a:gd name="T74" fmla="*/ 23 w 1649"/>
                <a:gd name="T75" fmla="*/ 17 h 1320"/>
                <a:gd name="T76" fmla="*/ 24 w 1649"/>
                <a:gd name="T77" fmla="*/ 15 h 1320"/>
                <a:gd name="T78" fmla="*/ 25 w 1649"/>
                <a:gd name="T79" fmla="*/ 14 h 1320"/>
                <a:gd name="T80" fmla="*/ 25 w 1649"/>
                <a:gd name="T81" fmla="*/ 13 h 1320"/>
                <a:gd name="T82" fmla="*/ 26 w 1649"/>
                <a:gd name="T83" fmla="*/ 11 h 1320"/>
                <a:gd name="T84" fmla="*/ 26 w 1649"/>
                <a:gd name="T85" fmla="*/ 9 h 1320"/>
                <a:gd name="T86" fmla="*/ 26 w 1649"/>
                <a:gd name="T87" fmla="*/ 8 h 1320"/>
                <a:gd name="T88" fmla="*/ 26 w 1649"/>
                <a:gd name="T89" fmla="*/ 6 h 1320"/>
                <a:gd name="T90" fmla="*/ 26 w 1649"/>
                <a:gd name="T91" fmla="*/ 5 h 1320"/>
                <a:gd name="T92" fmla="*/ 25 w 1649"/>
                <a:gd name="T93" fmla="*/ 3 h 1320"/>
                <a:gd name="T94" fmla="*/ 24 w 1649"/>
                <a:gd name="T95" fmla="*/ 2 h 1320"/>
                <a:gd name="T96" fmla="*/ 23 w 1649"/>
                <a:gd name="T97" fmla="*/ 0 h 132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49"/>
                <a:gd name="T148" fmla="*/ 0 h 1320"/>
                <a:gd name="T149" fmla="*/ 1649 w 1649"/>
                <a:gd name="T150" fmla="*/ 1320 h 132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49" h="1320">
                  <a:moveTo>
                    <a:pt x="1429" y="0"/>
                  </a:moveTo>
                  <a:lnTo>
                    <a:pt x="1427" y="33"/>
                  </a:lnTo>
                  <a:lnTo>
                    <a:pt x="1450" y="59"/>
                  </a:lnTo>
                  <a:lnTo>
                    <a:pt x="1473" y="86"/>
                  </a:lnTo>
                  <a:lnTo>
                    <a:pt x="1492" y="112"/>
                  </a:lnTo>
                  <a:lnTo>
                    <a:pt x="1512" y="140"/>
                  </a:lnTo>
                  <a:lnTo>
                    <a:pt x="1530" y="169"/>
                  </a:lnTo>
                  <a:lnTo>
                    <a:pt x="1546" y="196"/>
                  </a:lnTo>
                  <a:lnTo>
                    <a:pt x="1560" y="226"/>
                  </a:lnTo>
                  <a:lnTo>
                    <a:pt x="1574" y="255"/>
                  </a:lnTo>
                  <a:lnTo>
                    <a:pt x="1586" y="285"/>
                  </a:lnTo>
                  <a:lnTo>
                    <a:pt x="1596" y="316"/>
                  </a:lnTo>
                  <a:lnTo>
                    <a:pt x="1605" y="346"/>
                  </a:lnTo>
                  <a:lnTo>
                    <a:pt x="1612" y="377"/>
                  </a:lnTo>
                  <a:lnTo>
                    <a:pt x="1618" y="410"/>
                  </a:lnTo>
                  <a:lnTo>
                    <a:pt x="1621" y="441"/>
                  </a:lnTo>
                  <a:lnTo>
                    <a:pt x="1624" y="473"/>
                  </a:lnTo>
                  <a:lnTo>
                    <a:pt x="1625" y="505"/>
                  </a:lnTo>
                  <a:lnTo>
                    <a:pt x="1624" y="546"/>
                  </a:lnTo>
                  <a:lnTo>
                    <a:pt x="1619" y="586"/>
                  </a:lnTo>
                  <a:lnTo>
                    <a:pt x="1613" y="625"/>
                  </a:lnTo>
                  <a:lnTo>
                    <a:pt x="1604" y="664"/>
                  </a:lnTo>
                  <a:lnTo>
                    <a:pt x="1593" y="702"/>
                  </a:lnTo>
                  <a:lnTo>
                    <a:pt x="1580" y="740"/>
                  </a:lnTo>
                  <a:lnTo>
                    <a:pt x="1564" y="777"/>
                  </a:lnTo>
                  <a:lnTo>
                    <a:pt x="1545" y="813"/>
                  </a:lnTo>
                  <a:lnTo>
                    <a:pt x="1526" y="847"/>
                  </a:lnTo>
                  <a:lnTo>
                    <a:pt x="1503" y="882"/>
                  </a:lnTo>
                  <a:lnTo>
                    <a:pt x="1478" y="914"/>
                  </a:lnTo>
                  <a:lnTo>
                    <a:pt x="1452" y="947"/>
                  </a:lnTo>
                  <a:lnTo>
                    <a:pt x="1424" y="978"/>
                  </a:lnTo>
                  <a:lnTo>
                    <a:pt x="1394" y="1008"/>
                  </a:lnTo>
                  <a:lnTo>
                    <a:pt x="1363" y="1036"/>
                  </a:lnTo>
                  <a:lnTo>
                    <a:pt x="1330" y="1064"/>
                  </a:lnTo>
                  <a:lnTo>
                    <a:pt x="1294" y="1089"/>
                  </a:lnTo>
                  <a:lnTo>
                    <a:pt x="1257" y="1115"/>
                  </a:lnTo>
                  <a:lnTo>
                    <a:pt x="1219" y="1138"/>
                  </a:lnTo>
                  <a:lnTo>
                    <a:pt x="1180" y="1161"/>
                  </a:lnTo>
                  <a:lnTo>
                    <a:pt x="1140" y="1181"/>
                  </a:lnTo>
                  <a:lnTo>
                    <a:pt x="1097" y="1200"/>
                  </a:lnTo>
                  <a:lnTo>
                    <a:pt x="1053" y="1217"/>
                  </a:lnTo>
                  <a:lnTo>
                    <a:pt x="1008" y="1234"/>
                  </a:lnTo>
                  <a:lnTo>
                    <a:pt x="963" y="1247"/>
                  </a:lnTo>
                  <a:lnTo>
                    <a:pt x="916" y="1260"/>
                  </a:lnTo>
                  <a:lnTo>
                    <a:pt x="869" y="1270"/>
                  </a:lnTo>
                  <a:lnTo>
                    <a:pt x="819" y="1280"/>
                  </a:lnTo>
                  <a:lnTo>
                    <a:pt x="770" y="1287"/>
                  </a:lnTo>
                  <a:lnTo>
                    <a:pt x="719" y="1291"/>
                  </a:lnTo>
                  <a:lnTo>
                    <a:pt x="668" y="1295"/>
                  </a:lnTo>
                  <a:lnTo>
                    <a:pt x="616" y="1296"/>
                  </a:lnTo>
                  <a:lnTo>
                    <a:pt x="578" y="1296"/>
                  </a:lnTo>
                  <a:lnTo>
                    <a:pt x="541" y="1293"/>
                  </a:lnTo>
                  <a:lnTo>
                    <a:pt x="503" y="1291"/>
                  </a:lnTo>
                  <a:lnTo>
                    <a:pt x="467" y="1288"/>
                  </a:lnTo>
                  <a:lnTo>
                    <a:pt x="431" y="1282"/>
                  </a:lnTo>
                  <a:lnTo>
                    <a:pt x="394" y="1276"/>
                  </a:lnTo>
                  <a:lnTo>
                    <a:pt x="358" y="1270"/>
                  </a:lnTo>
                  <a:lnTo>
                    <a:pt x="322" y="1262"/>
                  </a:lnTo>
                  <a:lnTo>
                    <a:pt x="288" y="1253"/>
                  </a:lnTo>
                  <a:lnTo>
                    <a:pt x="253" y="1244"/>
                  </a:lnTo>
                  <a:lnTo>
                    <a:pt x="219" y="1232"/>
                  </a:lnTo>
                  <a:lnTo>
                    <a:pt x="185" y="1221"/>
                  </a:lnTo>
                  <a:lnTo>
                    <a:pt x="152" y="1208"/>
                  </a:lnTo>
                  <a:lnTo>
                    <a:pt x="120" y="1194"/>
                  </a:lnTo>
                  <a:lnTo>
                    <a:pt x="89" y="1179"/>
                  </a:lnTo>
                  <a:lnTo>
                    <a:pt x="57" y="1164"/>
                  </a:lnTo>
                  <a:lnTo>
                    <a:pt x="0" y="1160"/>
                  </a:lnTo>
                  <a:lnTo>
                    <a:pt x="33" y="1178"/>
                  </a:lnTo>
                  <a:lnTo>
                    <a:pt x="68" y="1197"/>
                  </a:lnTo>
                  <a:lnTo>
                    <a:pt x="102" y="1213"/>
                  </a:lnTo>
                  <a:lnTo>
                    <a:pt x="139" y="1229"/>
                  </a:lnTo>
                  <a:lnTo>
                    <a:pt x="175" y="1243"/>
                  </a:lnTo>
                  <a:lnTo>
                    <a:pt x="213" y="1257"/>
                  </a:lnTo>
                  <a:lnTo>
                    <a:pt x="251" y="1268"/>
                  </a:lnTo>
                  <a:lnTo>
                    <a:pt x="289" y="1279"/>
                  </a:lnTo>
                  <a:lnTo>
                    <a:pt x="328" y="1289"/>
                  </a:lnTo>
                  <a:lnTo>
                    <a:pt x="369" y="1297"/>
                  </a:lnTo>
                  <a:lnTo>
                    <a:pt x="409" y="1304"/>
                  </a:lnTo>
                  <a:lnTo>
                    <a:pt x="449" y="1310"/>
                  </a:lnTo>
                  <a:lnTo>
                    <a:pt x="491" y="1314"/>
                  </a:lnTo>
                  <a:lnTo>
                    <a:pt x="532" y="1318"/>
                  </a:lnTo>
                  <a:lnTo>
                    <a:pt x="574" y="1319"/>
                  </a:lnTo>
                  <a:lnTo>
                    <a:pt x="616" y="1320"/>
                  </a:lnTo>
                  <a:lnTo>
                    <a:pt x="646" y="1320"/>
                  </a:lnTo>
                  <a:lnTo>
                    <a:pt x="676" y="1319"/>
                  </a:lnTo>
                  <a:lnTo>
                    <a:pt x="705" y="1317"/>
                  </a:lnTo>
                  <a:lnTo>
                    <a:pt x="735" y="1314"/>
                  </a:lnTo>
                  <a:lnTo>
                    <a:pt x="764" y="1312"/>
                  </a:lnTo>
                  <a:lnTo>
                    <a:pt x="793" y="1308"/>
                  </a:lnTo>
                  <a:lnTo>
                    <a:pt x="822" y="1304"/>
                  </a:lnTo>
                  <a:lnTo>
                    <a:pt x="850" y="1299"/>
                  </a:lnTo>
                  <a:lnTo>
                    <a:pt x="878" y="1293"/>
                  </a:lnTo>
                  <a:lnTo>
                    <a:pt x="907" y="1288"/>
                  </a:lnTo>
                  <a:lnTo>
                    <a:pt x="934" y="1281"/>
                  </a:lnTo>
                  <a:lnTo>
                    <a:pt x="961" y="1274"/>
                  </a:lnTo>
                  <a:lnTo>
                    <a:pt x="989" y="1266"/>
                  </a:lnTo>
                  <a:lnTo>
                    <a:pt x="1015" y="1258"/>
                  </a:lnTo>
                  <a:lnTo>
                    <a:pt x="1042" y="1249"/>
                  </a:lnTo>
                  <a:lnTo>
                    <a:pt x="1068" y="1239"/>
                  </a:lnTo>
                  <a:lnTo>
                    <a:pt x="1093" y="1229"/>
                  </a:lnTo>
                  <a:lnTo>
                    <a:pt x="1119" y="1217"/>
                  </a:lnTo>
                  <a:lnTo>
                    <a:pt x="1144" y="1207"/>
                  </a:lnTo>
                  <a:lnTo>
                    <a:pt x="1168" y="1194"/>
                  </a:lnTo>
                  <a:lnTo>
                    <a:pt x="1193" y="1182"/>
                  </a:lnTo>
                  <a:lnTo>
                    <a:pt x="1217" y="1169"/>
                  </a:lnTo>
                  <a:lnTo>
                    <a:pt x="1240" y="1155"/>
                  </a:lnTo>
                  <a:lnTo>
                    <a:pt x="1263" y="1141"/>
                  </a:lnTo>
                  <a:lnTo>
                    <a:pt x="1286" y="1126"/>
                  </a:lnTo>
                  <a:lnTo>
                    <a:pt x="1308" y="1111"/>
                  </a:lnTo>
                  <a:lnTo>
                    <a:pt x="1329" y="1096"/>
                  </a:lnTo>
                  <a:lnTo>
                    <a:pt x="1351" y="1080"/>
                  </a:lnTo>
                  <a:lnTo>
                    <a:pt x="1370" y="1063"/>
                  </a:lnTo>
                  <a:lnTo>
                    <a:pt x="1391" y="1046"/>
                  </a:lnTo>
                  <a:lnTo>
                    <a:pt x="1410" y="1028"/>
                  </a:lnTo>
                  <a:lnTo>
                    <a:pt x="1429" y="1010"/>
                  </a:lnTo>
                  <a:lnTo>
                    <a:pt x="1455" y="982"/>
                  </a:lnTo>
                  <a:lnTo>
                    <a:pt x="1480" y="955"/>
                  </a:lnTo>
                  <a:lnTo>
                    <a:pt x="1503" y="926"/>
                  </a:lnTo>
                  <a:lnTo>
                    <a:pt x="1525" y="896"/>
                  </a:lnTo>
                  <a:lnTo>
                    <a:pt x="1544" y="866"/>
                  </a:lnTo>
                  <a:lnTo>
                    <a:pt x="1561" y="835"/>
                  </a:lnTo>
                  <a:lnTo>
                    <a:pt x="1579" y="804"/>
                  </a:lnTo>
                  <a:lnTo>
                    <a:pt x="1593" y="773"/>
                  </a:lnTo>
                  <a:lnTo>
                    <a:pt x="1606" y="740"/>
                  </a:lnTo>
                  <a:lnTo>
                    <a:pt x="1618" y="708"/>
                  </a:lnTo>
                  <a:lnTo>
                    <a:pt x="1627" y="675"/>
                  </a:lnTo>
                  <a:lnTo>
                    <a:pt x="1635" y="641"/>
                  </a:lnTo>
                  <a:lnTo>
                    <a:pt x="1641" y="608"/>
                  </a:lnTo>
                  <a:lnTo>
                    <a:pt x="1646" y="574"/>
                  </a:lnTo>
                  <a:lnTo>
                    <a:pt x="1648" y="540"/>
                  </a:lnTo>
                  <a:lnTo>
                    <a:pt x="1649" y="505"/>
                  </a:lnTo>
                  <a:lnTo>
                    <a:pt x="1648" y="471"/>
                  </a:lnTo>
                  <a:lnTo>
                    <a:pt x="1646" y="436"/>
                  </a:lnTo>
                  <a:lnTo>
                    <a:pt x="1641" y="403"/>
                  </a:lnTo>
                  <a:lnTo>
                    <a:pt x="1635" y="368"/>
                  </a:lnTo>
                  <a:lnTo>
                    <a:pt x="1627" y="335"/>
                  </a:lnTo>
                  <a:lnTo>
                    <a:pt x="1618" y="302"/>
                  </a:lnTo>
                  <a:lnTo>
                    <a:pt x="1606" y="270"/>
                  </a:lnTo>
                  <a:lnTo>
                    <a:pt x="1593" y="238"/>
                  </a:lnTo>
                  <a:lnTo>
                    <a:pt x="1579" y="206"/>
                  </a:lnTo>
                  <a:lnTo>
                    <a:pt x="1561" y="176"/>
                  </a:lnTo>
                  <a:lnTo>
                    <a:pt x="1544" y="144"/>
                  </a:lnTo>
                  <a:lnTo>
                    <a:pt x="1525" y="114"/>
                  </a:lnTo>
                  <a:lnTo>
                    <a:pt x="1503" y="84"/>
                  </a:lnTo>
                  <a:lnTo>
                    <a:pt x="1480" y="56"/>
                  </a:lnTo>
                  <a:lnTo>
                    <a:pt x="1455" y="28"/>
                  </a:lnTo>
                  <a:lnTo>
                    <a:pt x="14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39" name="Freeform 56"/>
            <p:cNvSpPr>
              <a:spLocks/>
            </p:cNvSpPr>
            <p:nvPr/>
          </p:nvSpPr>
          <p:spPr bwMode="auto">
            <a:xfrm>
              <a:off x="2394" y="1344"/>
              <a:ext cx="731" cy="302"/>
            </a:xfrm>
            <a:custGeom>
              <a:avLst/>
              <a:gdLst>
                <a:gd name="T0" fmla="*/ 22 w 1463"/>
                <a:gd name="T1" fmla="*/ 1 h 605"/>
                <a:gd name="T2" fmla="*/ 21 w 1463"/>
                <a:gd name="T3" fmla="*/ 1 h 605"/>
                <a:gd name="T4" fmla="*/ 21 w 1463"/>
                <a:gd name="T5" fmla="*/ 0 h 605"/>
                <a:gd name="T6" fmla="*/ 20 w 1463"/>
                <a:gd name="T7" fmla="*/ 0 h 605"/>
                <a:gd name="T8" fmla="*/ 19 w 1463"/>
                <a:gd name="T9" fmla="*/ 0 h 605"/>
                <a:gd name="T10" fmla="*/ 18 w 1463"/>
                <a:gd name="T11" fmla="*/ 0 h 605"/>
                <a:gd name="T12" fmla="*/ 17 w 1463"/>
                <a:gd name="T13" fmla="*/ 0 h 605"/>
                <a:gd name="T14" fmla="*/ 16 w 1463"/>
                <a:gd name="T15" fmla="*/ 0 h 605"/>
                <a:gd name="T16" fmla="*/ 15 w 1463"/>
                <a:gd name="T17" fmla="*/ 0 h 605"/>
                <a:gd name="T18" fmla="*/ 14 w 1463"/>
                <a:gd name="T19" fmla="*/ 0 h 605"/>
                <a:gd name="T20" fmla="*/ 12 w 1463"/>
                <a:gd name="T21" fmla="*/ 0 h 605"/>
                <a:gd name="T22" fmla="*/ 11 w 1463"/>
                <a:gd name="T23" fmla="*/ 0 h 605"/>
                <a:gd name="T24" fmla="*/ 10 w 1463"/>
                <a:gd name="T25" fmla="*/ 0 h 605"/>
                <a:gd name="T26" fmla="*/ 8 w 1463"/>
                <a:gd name="T27" fmla="*/ 1 h 605"/>
                <a:gd name="T28" fmla="*/ 7 w 1463"/>
                <a:gd name="T29" fmla="*/ 1 h 605"/>
                <a:gd name="T30" fmla="*/ 6 w 1463"/>
                <a:gd name="T31" fmla="*/ 2 h 605"/>
                <a:gd name="T32" fmla="*/ 5 w 1463"/>
                <a:gd name="T33" fmla="*/ 2 h 605"/>
                <a:gd name="T34" fmla="*/ 4 w 1463"/>
                <a:gd name="T35" fmla="*/ 3 h 605"/>
                <a:gd name="T36" fmla="*/ 3 w 1463"/>
                <a:gd name="T37" fmla="*/ 4 h 605"/>
                <a:gd name="T38" fmla="*/ 2 w 1463"/>
                <a:gd name="T39" fmla="*/ 4 h 605"/>
                <a:gd name="T40" fmla="*/ 2 w 1463"/>
                <a:gd name="T41" fmla="*/ 5 h 605"/>
                <a:gd name="T42" fmla="*/ 1 w 1463"/>
                <a:gd name="T43" fmla="*/ 6 h 605"/>
                <a:gd name="T44" fmla="*/ 0 w 1463"/>
                <a:gd name="T45" fmla="*/ 7 h 605"/>
                <a:gd name="T46" fmla="*/ 0 w 1463"/>
                <a:gd name="T47" fmla="*/ 8 h 605"/>
                <a:gd name="T48" fmla="*/ 0 w 1463"/>
                <a:gd name="T49" fmla="*/ 9 h 605"/>
                <a:gd name="T50" fmla="*/ 0 w 1463"/>
                <a:gd name="T51" fmla="*/ 8 h 605"/>
                <a:gd name="T52" fmla="*/ 1 w 1463"/>
                <a:gd name="T53" fmla="*/ 7 h 605"/>
                <a:gd name="T54" fmla="*/ 1 w 1463"/>
                <a:gd name="T55" fmla="*/ 6 h 605"/>
                <a:gd name="T56" fmla="*/ 2 w 1463"/>
                <a:gd name="T57" fmla="*/ 5 h 605"/>
                <a:gd name="T58" fmla="*/ 3 w 1463"/>
                <a:gd name="T59" fmla="*/ 4 h 605"/>
                <a:gd name="T60" fmla="*/ 4 w 1463"/>
                <a:gd name="T61" fmla="*/ 4 h 605"/>
                <a:gd name="T62" fmla="*/ 4 w 1463"/>
                <a:gd name="T63" fmla="*/ 3 h 605"/>
                <a:gd name="T64" fmla="*/ 5 w 1463"/>
                <a:gd name="T65" fmla="*/ 3 h 605"/>
                <a:gd name="T66" fmla="*/ 6 w 1463"/>
                <a:gd name="T67" fmla="*/ 2 h 605"/>
                <a:gd name="T68" fmla="*/ 6 w 1463"/>
                <a:gd name="T69" fmla="*/ 2 h 605"/>
                <a:gd name="T70" fmla="*/ 7 w 1463"/>
                <a:gd name="T71" fmla="*/ 2 h 605"/>
                <a:gd name="T72" fmla="*/ 8 w 1463"/>
                <a:gd name="T73" fmla="*/ 1 h 605"/>
                <a:gd name="T74" fmla="*/ 8 w 1463"/>
                <a:gd name="T75" fmla="*/ 1 h 605"/>
                <a:gd name="T76" fmla="*/ 9 w 1463"/>
                <a:gd name="T77" fmla="*/ 1 h 605"/>
                <a:gd name="T78" fmla="*/ 10 w 1463"/>
                <a:gd name="T79" fmla="*/ 1 h 605"/>
                <a:gd name="T80" fmla="*/ 11 w 1463"/>
                <a:gd name="T81" fmla="*/ 0 h 605"/>
                <a:gd name="T82" fmla="*/ 12 w 1463"/>
                <a:gd name="T83" fmla="*/ 0 h 605"/>
                <a:gd name="T84" fmla="*/ 13 w 1463"/>
                <a:gd name="T85" fmla="*/ 0 h 605"/>
                <a:gd name="T86" fmla="*/ 14 w 1463"/>
                <a:gd name="T87" fmla="*/ 0 h 605"/>
                <a:gd name="T88" fmla="*/ 14 w 1463"/>
                <a:gd name="T89" fmla="*/ 0 h 605"/>
                <a:gd name="T90" fmla="*/ 15 w 1463"/>
                <a:gd name="T91" fmla="*/ 0 h 605"/>
                <a:gd name="T92" fmla="*/ 16 w 1463"/>
                <a:gd name="T93" fmla="*/ 0 h 605"/>
                <a:gd name="T94" fmla="*/ 17 w 1463"/>
                <a:gd name="T95" fmla="*/ 0 h 605"/>
                <a:gd name="T96" fmla="*/ 18 w 1463"/>
                <a:gd name="T97" fmla="*/ 0 h 605"/>
                <a:gd name="T98" fmla="*/ 19 w 1463"/>
                <a:gd name="T99" fmla="*/ 0 h 605"/>
                <a:gd name="T100" fmla="*/ 20 w 1463"/>
                <a:gd name="T101" fmla="*/ 1 h 605"/>
                <a:gd name="T102" fmla="*/ 21 w 1463"/>
                <a:gd name="T103" fmla="*/ 1 h 605"/>
                <a:gd name="T104" fmla="*/ 22 w 1463"/>
                <a:gd name="T105" fmla="*/ 1 h 6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63"/>
                <a:gd name="T160" fmla="*/ 0 h 605"/>
                <a:gd name="T161" fmla="*/ 1463 w 1463"/>
                <a:gd name="T162" fmla="*/ 605 h 6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63" h="605">
                  <a:moveTo>
                    <a:pt x="1446" y="109"/>
                  </a:moveTo>
                  <a:lnTo>
                    <a:pt x="1463" y="90"/>
                  </a:lnTo>
                  <a:lnTo>
                    <a:pt x="1435" y="80"/>
                  </a:lnTo>
                  <a:lnTo>
                    <a:pt x="1406" y="69"/>
                  </a:lnTo>
                  <a:lnTo>
                    <a:pt x="1379" y="60"/>
                  </a:lnTo>
                  <a:lnTo>
                    <a:pt x="1349" y="51"/>
                  </a:lnTo>
                  <a:lnTo>
                    <a:pt x="1320" y="43"/>
                  </a:lnTo>
                  <a:lnTo>
                    <a:pt x="1290" y="36"/>
                  </a:lnTo>
                  <a:lnTo>
                    <a:pt x="1260" y="29"/>
                  </a:lnTo>
                  <a:lnTo>
                    <a:pt x="1230" y="23"/>
                  </a:lnTo>
                  <a:lnTo>
                    <a:pt x="1200" y="17"/>
                  </a:lnTo>
                  <a:lnTo>
                    <a:pt x="1170" y="13"/>
                  </a:lnTo>
                  <a:lnTo>
                    <a:pt x="1139" y="9"/>
                  </a:lnTo>
                  <a:lnTo>
                    <a:pt x="1108" y="6"/>
                  </a:lnTo>
                  <a:lnTo>
                    <a:pt x="1077" y="4"/>
                  </a:lnTo>
                  <a:lnTo>
                    <a:pt x="1046" y="1"/>
                  </a:lnTo>
                  <a:lnTo>
                    <a:pt x="1014" y="0"/>
                  </a:lnTo>
                  <a:lnTo>
                    <a:pt x="983" y="0"/>
                  </a:lnTo>
                  <a:lnTo>
                    <a:pt x="940" y="1"/>
                  </a:lnTo>
                  <a:lnTo>
                    <a:pt x="896" y="4"/>
                  </a:lnTo>
                  <a:lnTo>
                    <a:pt x="853" y="8"/>
                  </a:lnTo>
                  <a:lnTo>
                    <a:pt x="810" y="14"/>
                  </a:lnTo>
                  <a:lnTo>
                    <a:pt x="769" y="21"/>
                  </a:lnTo>
                  <a:lnTo>
                    <a:pt x="728" y="29"/>
                  </a:lnTo>
                  <a:lnTo>
                    <a:pt x="687" y="38"/>
                  </a:lnTo>
                  <a:lnTo>
                    <a:pt x="648" y="49"/>
                  </a:lnTo>
                  <a:lnTo>
                    <a:pt x="609" y="60"/>
                  </a:lnTo>
                  <a:lnTo>
                    <a:pt x="571" y="74"/>
                  </a:lnTo>
                  <a:lnTo>
                    <a:pt x="533" y="88"/>
                  </a:lnTo>
                  <a:lnTo>
                    <a:pt x="496" y="103"/>
                  </a:lnTo>
                  <a:lnTo>
                    <a:pt x="460" y="120"/>
                  </a:lnTo>
                  <a:lnTo>
                    <a:pt x="426" y="137"/>
                  </a:lnTo>
                  <a:lnTo>
                    <a:pt x="392" y="156"/>
                  </a:lnTo>
                  <a:lnTo>
                    <a:pt x="359" y="175"/>
                  </a:lnTo>
                  <a:lnTo>
                    <a:pt x="328" y="196"/>
                  </a:lnTo>
                  <a:lnTo>
                    <a:pt x="296" y="218"/>
                  </a:lnTo>
                  <a:lnTo>
                    <a:pt x="267" y="240"/>
                  </a:lnTo>
                  <a:lnTo>
                    <a:pt x="239" y="264"/>
                  </a:lnTo>
                  <a:lnTo>
                    <a:pt x="211" y="288"/>
                  </a:lnTo>
                  <a:lnTo>
                    <a:pt x="185" y="314"/>
                  </a:lnTo>
                  <a:lnTo>
                    <a:pt x="160" y="339"/>
                  </a:lnTo>
                  <a:lnTo>
                    <a:pt x="137" y="367"/>
                  </a:lnTo>
                  <a:lnTo>
                    <a:pt x="114" y="393"/>
                  </a:lnTo>
                  <a:lnTo>
                    <a:pt x="94" y="422"/>
                  </a:lnTo>
                  <a:lnTo>
                    <a:pt x="74" y="451"/>
                  </a:lnTo>
                  <a:lnTo>
                    <a:pt x="57" y="481"/>
                  </a:lnTo>
                  <a:lnTo>
                    <a:pt x="41" y="511"/>
                  </a:lnTo>
                  <a:lnTo>
                    <a:pt x="26" y="542"/>
                  </a:lnTo>
                  <a:lnTo>
                    <a:pt x="12" y="573"/>
                  </a:lnTo>
                  <a:lnTo>
                    <a:pt x="0" y="605"/>
                  </a:lnTo>
                  <a:lnTo>
                    <a:pt x="29" y="594"/>
                  </a:lnTo>
                  <a:lnTo>
                    <a:pt x="44" y="558"/>
                  </a:lnTo>
                  <a:lnTo>
                    <a:pt x="60" y="523"/>
                  </a:lnTo>
                  <a:lnTo>
                    <a:pt x="79" y="489"/>
                  </a:lnTo>
                  <a:lnTo>
                    <a:pt x="99" y="455"/>
                  </a:lnTo>
                  <a:lnTo>
                    <a:pt x="122" y="422"/>
                  </a:lnTo>
                  <a:lnTo>
                    <a:pt x="148" y="390"/>
                  </a:lnTo>
                  <a:lnTo>
                    <a:pt x="175" y="359"/>
                  </a:lnTo>
                  <a:lnTo>
                    <a:pt x="204" y="328"/>
                  </a:lnTo>
                  <a:lnTo>
                    <a:pt x="223" y="310"/>
                  </a:lnTo>
                  <a:lnTo>
                    <a:pt x="241" y="293"/>
                  </a:lnTo>
                  <a:lnTo>
                    <a:pt x="260" y="276"/>
                  </a:lnTo>
                  <a:lnTo>
                    <a:pt x="279" y="260"/>
                  </a:lnTo>
                  <a:lnTo>
                    <a:pt x="300" y="245"/>
                  </a:lnTo>
                  <a:lnTo>
                    <a:pt x="320" y="230"/>
                  </a:lnTo>
                  <a:lnTo>
                    <a:pt x="341" y="215"/>
                  </a:lnTo>
                  <a:lnTo>
                    <a:pt x="362" y="201"/>
                  </a:lnTo>
                  <a:lnTo>
                    <a:pt x="384" y="187"/>
                  </a:lnTo>
                  <a:lnTo>
                    <a:pt x="407" y="173"/>
                  </a:lnTo>
                  <a:lnTo>
                    <a:pt x="430" y="162"/>
                  </a:lnTo>
                  <a:lnTo>
                    <a:pt x="453" y="149"/>
                  </a:lnTo>
                  <a:lnTo>
                    <a:pt x="476" y="137"/>
                  </a:lnTo>
                  <a:lnTo>
                    <a:pt x="500" y="126"/>
                  </a:lnTo>
                  <a:lnTo>
                    <a:pt x="525" y="115"/>
                  </a:lnTo>
                  <a:lnTo>
                    <a:pt x="550" y="106"/>
                  </a:lnTo>
                  <a:lnTo>
                    <a:pt x="575" y="97"/>
                  </a:lnTo>
                  <a:lnTo>
                    <a:pt x="601" y="88"/>
                  </a:lnTo>
                  <a:lnTo>
                    <a:pt x="626" y="80"/>
                  </a:lnTo>
                  <a:lnTo>
                    <a:pt x="651" y="72"/>
                  </a:lnTo>
                  <a:lnTo>
                    <a:pt x="678" y="65"/>
                  </a:lnTo>
                  <a:lnTo>
                    <a:pt x="704" y="58"/>
                  </a:lnTo>
                  <a:lnTo>
                    <a:pt x="732" y="52"/>
                  </a:lnTo>
                  <a:lnTo>
                    <a:pt x="759" y="46"/>
                  </a:lnTo>
                  <a:lnTo>
                    <a:pt x="786" y="42"/>
                  </a:lnTo>
                  <a:lnTo>
                    <a:pt x="814" y="37"/>
                  </a:lnTo>
                  <a:lnTo>
                    <a:pt x="842" y="34"/>
                  </a:lnTo>
                  <a:lnTo>
                    <a:pt x="869" y="30"/>
                  </a:lnTo>
                  <a:lnTo>
                    <a:pt x="898" y="28"/>
                  </a:lnTo>
                  <a:lnTo>
                    <a:pt x="926" y="27"/>
                  </a:lnTo>
                  <a:lnTo>
                    <a:pt x="955" y="26"/>
                  </a:lnTo>
                  <a:lnTo>
                    <a:pt x="983" y="24"/>
                  </a:lnTo>
                  <a:lnTo>
                    <a:pt x="1013" y="24"/>
                  </a:lnTo>
                  <a:lnTo>
                    <a:pt x="1043" y="26"/>
                  </a:lnTo>
                  <a:lnTo>
                    <a:pt x="1073" y="28"/>
                  </a:lnTo>
                  <a:lnTo>
                    <a:pt x="1103" y="30"/>
                  </a:lnTo>
                  <a:lnTo>
                    <a:pt x="1133" y="32"/>
                  </a:lnTo>
                  <a:lnTo>
                    <a:pt x="1162" y="37"/>
                  </a:lnTo>
                  <a:lnTo>
                    <a:pt x="1192" y="42"/>
                  </a:lnTo>
                  <a:lnTo>
                    <a:pt x="1221" y="46"/>
                  </a:lnTo>
                  <a:lnTo>
                    <a:pt x="1250" y="52"/>
                  </a:lnTo>
                  <a:lnTo>
                    <a:pt x="1278" y="58"/>
                  </a:lnTo>
                  <a:lnTo>
                    <a:pt x="1307" y="65"/>
                  </a:lnTo>
                  <a:lnTo>
                    <a:pt x="1336" y="73"/>
                  </a:lnTo>
                  <a:lnTo>
                    <a:pt x="1364" y="81"/>
                  </a:lnTo>
                  <a:lnTo>
                    <a:pt x="1391" y="89"/>
                  </a:lnTo>
                  <a:lnTo>
                    <a:pt x="1419" y="98"/>
                  </a:lnTo>
                  <a:lnTo>
                    <a:pt x="1446" y="1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18</a:t>
            </a:fld>
            <a:endParaRPr lang="en-US"/>
          </a:p>
        </p:txBody>
      </p:sp>
      <p:pic>
        <p:nvPicPr>
          <p:cNvPr id="3" name="Picture 2" descr="Screen Shot 2017-08-23 at 9.31.07 AM.png"/>
          <p:cNvPicPr>
            <a:picLocks noChangeAspect="1"/>
          </p:cNvPicPr>
          <p:nvPr/>
        </p:nvPicPr>
        <p:blipFill rotWithShape="1">
          <a:blip r:embed="rId3">
            <a:extLst>
              <a:ext uri="{28A0092B-C50C-407E-A947-70E740481C1C}">
                <a14:useLocalDpi xmlns:a14="http://schemas.microsoft.com/office/drawing/2010/main" val="0"/>
              </a:ext>
            </a:extLst>
          </a:blip>
          <a:srcRect l="17049" t="20521" r="14756" b="19057"/>
          <a:stretch/>
        </p:blipFill>
        <p:spPr>
          <a:xfrm>
            <a:off x="7092656" y="3962400"/>
            <a:ext cx="1835738" cy="1611451"/>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Where do you find computers today?</a:t>
            </a:r>
            <a:endParaRPr lang="en-US" dirty="0"/>
          </a:p>
        </p:txBody>
      </p:sp>
      <p:sp>
        <p:nvSpPr>
          <p:cNvPr id="3" name="Content Placeholder 2"/>
          <p:cNvSpPr>
            <a:spLocks noGrp="1"/>
          </p:cNvSpPr>
          <p:nvPr>
            <p:ph idx="1"/>
          </p:nvPr>
        </p:nvSpPr>
        <p:spPr/>
        <p:txBody>
          <a:bodyPr/>
          <a:lstStyle/>
          <a:p>
            <a:pPr eaLnBrk="1" hangingPunct="1">
              <a:defRPr/>
            </a:pPr>
            <a:r>
              <a:rPr lang="en-US" dirty="0" smtClean="0"/>
              <a:t>Besides on your desk, or in your lap, of course!</a:t>
            </a:r>
          </a:p>
          <a:p>
            <a:pPr lvl="1" eaLnBrk="1" hangingPunct="1">
              <a:defRPr/>
            </a:pPr>
            <a:r>
              <a:rPr lang="en-US" dirty="0" smtClean="0"/>
              <a:t>Let’s hear from you!</a:t>
            </a:r>
          </a:p>
          <a:p>
            <a:pPr eaLnBrk="1" hangingPunct="1">
              <a:defRPr/>
            </a:pPr>
            <a:endParaRPr lang="en-US" dirty="0"/>
          </a:p>
          <a:p>
            <a:pPr eaLnBrk="1" hangingPunct="1">
              <a:defRPr/>
            </a:pPr>
            <a:r>
              <a:rPr lang="en-US" dirty="0" smtClean="0"/>
              <a:t>How have computers revolutionized life in the 21</a:t>
            </a:r>
            <a:r>
              <a:rPr lang="en-US" baseline="30000" dirty="0" smtClean="0"/>
              <a:t>st</a:t>
            </a:r>
            <a:r>
              <a:rPr lang="en-US" dirty="0" smtClean="0"/>
              <a:t> century?</a:t>
            </a:r>
          </a:p>
          <a:p>
            <a:pPr lvl="1" eaLnBrk="1" hangingPunct="1">
              <a:defRPr/>
            </a:pPr>
            <a:r>
              <a:rPr lang="en-US" dirty="0" smtClean="0"/>
              <a:t>Automobiles</a:t>
            </a:r>
          </a:p>
          <a:p>
            <a:pPr lvl="1" eaLnBrk="1" hangingPunct="1">
              <a:defRPr/>
            </a:pPr>
            <a:r>
              <a:rPr lang="en-US" dirty="0" smtClean="0"/>
              <a:t>Mobile phones, PDAs, games</a:t>
            </a:r>
          </a:p>
          <a:p>
            <a:pPr lvl="1" eaLnBrk="1" hangingPunct="1">
              <a:defRPr/>
            </a:pPr>
            <a:r>
              <a:rPr lang="en-US" dirty="0" smtClean="0"/>
              <a:t>Massive distributed projects:  e.g., human genome project</a:t>
            </a:r>
          </a:p>
          <a:p>
            <a:pPr lvl="1" eaLnBrk="1" hangingPunct="1">
              <a:defRPr/>
            </a:pPr>
            <a:r>
              <a:rPr lang="en-US" dirty="0" smtClean="0"/>
              <a:t>World Wide Web</a:t>
            </a:r>
          </a:p>
          <a:p>
            <a:pPr lvl="1" eaLnBrk="1" hangingPunct="1">
              <a:defRPr/>
            </a:pPr>
            <a:r>
              <a:rPr lang="en-US" dirty="0" smtClean="0"/>
              <a:t>Search engines</a:t>
            </a:r>
          </a:p>
          <a:p>
            <a:pPr lvl="1" eaLnBrk="1" hangingPunct="1">
              <a:defRPr/>
            </a:pPr>
            <a:endParaRPr lang="en-US" dirty="0"/>
          </a:p>
          <a:p>
            <a:pPr eaLnBrk="1" hangingPunct="1">
              <a:defRPr/>
            </a:pPr>
            <a:r>
              <a:rPr lang="en-US" dirty="0" smtClean="0"/>
              <a:t>What has fueled progress in computer technology?</a:t>
            </a:r>
          </a:p>
          <a:p>
            <a:pPr lvl="1" eaLnBrk="1" hangingPunct="1">
              <a:defRPr/>
            </a:pPr>
            <a:r>
              <a:rPr lang="en-US" dirty="0" smtClean="0"/>
              <a:t>Moore’s Law</a:t>
            </a:r>
            <a:endParaRPr lang="en-US" dirty="0"/>
          </a:p>
        </p:txBody>
      </p:sp>
      <p:sp>
        <p:nvSpPr>
          <p:cNvPr id="4" name="Slide Number Placeholder 3"/>
          <p:cNvSpPr>
            <a:spLocks noGrp="1"/>
          </p:cNvSpPr>
          <p:nvPr>
            <p:ph type="sldNum" sz="quarter" idx="10"/>
          </p:nvPr>
        </p:nvSpPr>
        <p:spPr/>
        <p:txBody>
          <a:bodyPr/>
          <a:lstStyle/>
          <a:p>
            <a:pPr>
              <a:defRPr/>
            </a:pPr>
            <a:fld id="{B4F23F4D-8533-2441-BBB4-63921714E1CB}" type="slidenum">
              <a:rPr lang="en-US" smtClean="0"/>
              <a:pPr>
                <a:defRPr/>
              </a:pPr>
              <a:t>19</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Topics for today</a:t>
            </a:r>
          </a:p>
        </p:txBody>
      </p:sp>
      <p:sp>
        <p:nvSpPr>
          <p:cNvPr id="20" name="Subtitle 19"/>
          <p:cNvSpPr>
            <a:spLocks noGrp="1"/>
          </p:cNvSpPr>
          <p:nvPr>
            <p:ph idx="1"/>
          </p:nvPr>
        </p:nvSpPr>
        <p:spPr/>
        <p:txBody>
          <a:bodyPr/>
          <a:lstStyle/>
          <a:p>
            <a:pPr eaLnBrk="1" hangingPunct="1">
              <a:defRPr/>
            </a:pPr>
            <a:r>
              <a:rPr lang="en-US" sz="3200" dirty="0" smtClean="0">
                <a:effectLst>
                  <a:outerShdw blurRad="38100" dist="38100" dir="2700000" algn="tl">
                    <a:srgbClr val="DDDDDD"/>
                  </a:outerShdw>
                </a:effectLst>
                <a:latin typeface="Tahoma" charset="0"/>
                <a:ea typeface="ＭＳ Ｐゴシック" charset="0"/>
                <a:cs typeface="ＭＳ Ｐゴシック" charset="0"/>
              </a:rPr>
              <a:t>Course Objectives</a:t>
            </a:r>
          </a:p>
          <a:p>
            <a:pPr eaLnBrk="1" hangingPunct="1">
              <a:defRPr/>
            </a:pPr>
            <a:r>
              <a:rPr lang="en-US" sz="3200" dirty="0" smtClean="0">
                <a:effectLst>
                  <a:outerShdw blurRad="38100" dist="38100" dir="2700000" algn="tl">
                    <a:srgbClr val="DDDDDD"/>
                  </a:outerShdw>
                </a:effectLst>
                <a:latin typeface="Tahoma" charset="0"/>
                <a:ea typeface="ＭＳ Ｐゴシック" charset="0"/>
                <a:cs typeface="ＭＳ Ｐゴシック" charset="0"/>
              </a:rPr>
              <a:t>Course </a:t>
            </a:r>
            <a:r>
              <a:rPr lang="en-US" sz="3200" dirty="0">
                <a:effectLst>
                  <a:outerShdw blurRad="38100" dist="38100" dir="2700000" algn="tl">
                    <a:srgbClr val="DDDDDD"/>
                  </a:outerShdw>
                </a:effectLst>
                <a:latin typeface="Tahoma" charset="0"/>
                <a:ea typeface="ＭＳ Ｐゴシック" charset="0"/>
                <a:cs typeface="ＭＳ Ｐゴシック" charset="0"/>
              </a:rPr>
              <a:t>Mechanics</a:t>
            </a:r>
          </a:p>
          <a:p>
            <a:pPr eaLnBrk="1" hangingPunct="1">
              <a:defRPr/>
            </a:pPr>
            <a:r>
              <a:rPr lang="en-US" sz="3200" dirty="0" smtClean="0">
                <a:effectLst>
                  <a:outerShdw blurRad="38100" dist="38100" dir="2700000" algn="tl">
                    <a:srgbClr val="DDDDDD"/>
                  </a:outerShdw>
                </a:effectLst>
                <a:latin typeface="Tahoma" charset="0"/>
                <a:ea typeface="ＭＳ Ｐゴシック" charset="0"/>
                <a:cs typeface="ＭＳ Ｐゴシック" charset="0"/>
              </a:rPr>
              <a:t>Computer </a:t>
            </a:r>
            <a:r>
              <a:rPr lang="en-US" sz="3200" dirty="0">
                <a:effectLst>
                  <a:outerShdw blurRad="38100" dist="38100" dir="2700000" algn="tl">
                    <a:srgbClr val="DDDDDD"/>
                  </a:outerShdw>
                </a:effectLst>
                <a:latin typeface="Tahoma" charset="0"/>
                <a:ea typeface="ＭＳ Ｐゴシック" charset="0"/>
                <a:cs typeface="ＭＳ Ｐゴシック" charset="0"/>
              </a:rPr>
              <a:t>Abstractions</a:t>
            </a:r>
          </a:p>
        </p:txBody>
      </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2</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5"/>
          <p:cNvSpPr>
            <a:spLocks noGrp="1" noChangeArrowheads="1"/>
          </p:cNvSpPr>
          <p:nvPr>
            <p:ph idx="1"/>
          </p:nvPr>
        </p:nvSpPr>
        <p:spPr/>
        <p:txBody>
          <a:bodyPr/>
          <a:lstStyle/>
          <a:p>
            <a:pPr eaLnBrk="1" hangingPunct="1">
              <a:defRPr/>
            </a:pPr>
            <a:r>
              <a:rPr lang="en-US" dirty="0">
                <a:effectLst>
                  <a:outerShdw blurRad="38100" dist="38100" dir="2700000" algn="tl">
                    <a:srgbClr val="DDDDDD"/>
                  </a:outerShdw>
                </a:effectLst>
                <a:latin typeface="Tahoma" charset="0"/>
                <a:ea typeface="ＭＳ Ｐゴシック" charset="0"/>
                <a:cs typeface="ＭＳ Ｐゴシック" charset="0"/>
              </a:rPr>
              <a:t>The computers we are used to</a:t>
            </a:r>
          </a:p>
          <a:p>
            <a:pPr lvl="1" eaLnBrk="1" hangingPunct="1">
              <a:defRPr/>
            </a:pPr>
            <a:r>
              <a:rPr lang="en-US" dirty="0" smtClean="0">
                <a:effectLst>
                  <a:outerShdw blurRad="38100" dist="38100" dir="2700000" algn="tl">
                    <a:srgbClr val="DDDDDD"/>
                  </a:outerShdw>
                </a:effectLst>
                <a:latin typeface="Tahoma" charset="0"/>
                <a:ea typeface="ＭＳ Ｐゴシック" charset="0"/>
              </a:rPr>
              <a:t>Desktops</a:t>
            </a:r>
            <a:endParaRPr lang="en-US" dirty="0">
              <a:effectLst>
                <a:outerShdw blurRad="38100" dist="38100" dir="2700000" algn="tl">
                  <a:srgbClr val="DDDDDD"/>
                </a:outerShdw>
              </a:effectLst>
              <a:latin typeface="Tahoma" charset="0"/>
              <a:ea typeface="ＭＳ Ｐゴシック" charset="0"/>
            </a:endParaRPr>
          </a:p>
          <a:p>
            <a:pPr lvl="1" eaLnBrk="1" hangingPunct="1">
              <a:defRPr/>
            </a:pPr>
            <a:r>
              <a:rPr lang="en-US" dirty="0" smtClean="0">
                <a:effectLst>
                  <a:outerShdw blurRad="38100" dist="38100" dir="2700000" algn="tl">
                    <a:srgbClr val="DDDDDD"/>
                  </a:outerShdw>
                </a:effectLst>
                <a:latin typeface="Tahoma" charset="0"/>
                <a:ea typeface="ＭＳ Ｐゴシック" charset="0"/>
              </a:rPr>
              <a:t>Laptops</a:t>
            </a:r>
            <a:endParaRPr lang="en-US" dirty="0">
              <a:effectLst>
                <a:outerShdw blurRad="38100" dist="38100" dir="2700000" algn="tl">
                  <a:srgbClr val="DDDDDD"/>
                </a:outerShdw>
              </a:effectLst>
              <a:latin typeface="Tahoma" charset="0"/>
              <a:ea typeface="ＭＳ Ｐゴシック" charset="0"/>
            </a:endParaRPr>
          </a:p>
          <a:p>
            <a:pPr lvl="1" eaLnBrk="1" hangingPunct="1">
              <a:defRPr/>
            </a:pPr>
            <a:r>
              <a:rPr lang="en-US" dirty="0" smtClean="0">
                <a:effectLst>
                  <a:outerShdw blurRad="38100" dist="38100" dir="2700000" algn="tl">
                    <a:srgbClr val="DDDDDD"/>
                  </a:outerShdw>
                </a:effectLst>
                <a:latin typeface="Tahoma" charset="0"/>
                <a:ea typeface="ＭＳ Ｐゴシック" charset="0"/>
              </a:rPr>
              <a:t>Servers</a:t>
            </a:r>
          </a:p>
          <a:p>
            <a:pPr lvl="2" eaLnBrk="1" hangingPunct="1">
              <a:defRPr/>
            </a:pPr>
            <a:r>
              <a:rPr lang="en-US" dirty="0" smtClean="0">
                <a:effectLst>
                  <a:outerShdw blurRad="38100" dist="38100" dir="2700000" algn="tl">
                    <a:srgbClr val="DDDDDD"/>
                  </a:outerShdw>
                </a:effectLst>
                <a:latin typeface="Tahoma" charset="0"/>
                <a:ea typeface="ＭＳ Ｐゴシック" charset="0"/>
              </a:rPr>
              <a:t>Network-based</a:t>
            </a:r>
          </a:p>
          <a:p>
            <a:pPr lvl="2" eaLnBrk="1" hangingPunct="1">
              <a:defRPr/>
            </a:pPr>
            <a:r>
              <a:rPr lang="en-US" dirty="0" smtClean="0">
                <a:effectLst>
                  <a:outerShdw blurRad="38100" dist="38100" dir="2700000" algn="tl">
                    <a:srgbClr val="DDDDDD"/>
                  </a:outerShdw>
                </a:effectLst>
                <a:latin typeface="Tahoma" charset="0"/>
                <a:ea typeface="ＭＳ Ｐゴシック" charset="0"/>
              </a:rPr>
              <a:t>“Cloud computers”</a:t>
            </a:r>
          </a:p>
          <a:p>
            <a:pPr lvl="1" eaLnBrk="1" hangingPunct="1">
              <a:defRPr/>
            </a:pPr>
            <a:r>
              <a:rPr lang="en-US" dirty="0" smtClean="0">
                <a:effectLst>
                  <a:outerShdw blurRad="38100" dist="38100" dir="2700000" algn="tl">
                    <a:srgbClr val="DDDDDD"/>
                  </a:outerShdw>
                </a:effectLst>
                <a:latin typeface="Tahoma" charset="0"/>
                <a:ea typeface="ＭＳ Ｐゴシック" charset="0"/>
              </a:rPr>
              <a:t>Embedded </a:t>
            </a:r>
            <a:r>
              <a:rPr lang="en-US" dirty="0">
                <a:effectLst>
                  <a:outerShdw blurRad="38100" dist="38100" dir="2700000" algn="tl">
                    <a:srgbClr val="DDDDDD"/>
                  </a:outerShdw>
                </a:effectLst>
                <a:latin typeface="Tahoma" charset="0"/>
                <a:ea typeface="ＭＳ Ｐゴシック" charset="0"/>
              </a:rPr>
              <a:t>processors</a:t>
            </a:r>
          </a:p>
          <a:p>
            <a:pPr lvl="2" eaLnBrk="1" hangingPunct="1">
              <a:defRPr/>
            </a:pPr>
            <a:r>
              <a:rPr lang="en-US" dirty="0" smtClean="0">
                <a:effectLst>
                  <a:outerShdw blurRad="38100" dist="38100" dir="2700000" algn="tl">
                    <a:srgbClr val="DDDDDD"/>
                  </a:outerShdw>
                </a:effectLst>
                <a:latin typeface="Tahoma" charset="0"/>
                <a:ea typeface="ＭＳ Ｐゴシック" charset="0"/>
              </a:rPr>
              <a:t>Hidden as components inside:  cars, phones, toasters</a:t>
            </a:r>
            <a:r>
              <a:rPr lang="en-US" dirty="0">
                <a:effectLst>
                  <a:outerShdw blurRad="38100" dist="38100" dir="2700000" algn="tl">
                    <a:srgbClr val="DDDDDD"/>
                  </a:outerShdw>
                </a:effectLst>
                <a:latin typeface="Tahoma" charset="0"/>
                <a:ea typeface="ＭＳ Ｐゴシック" charset="0"/>
              </a:rPr>
              <a:t>, irons, wristwatches, happy-meal toys</a:t>
            </a:r>
          </a:p>
        </p:txBody>
      </p:sp>
      <p:pic>
        <p:nvPicPr>
          <p:cNvPr id="450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081" y="1219200"/>
            <a:ext cx="2509838"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4"/>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Computers Everywhere</a:t>
            </a:r>
          </a:p>
        </p:txBody>
      </p:sp>
      <p:pic>
        <p:nvPicPr>
          <p:cNvPr id="4506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953000"/>
            <a:ext cx="2500313"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7" descr="c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95799"/>
            <a:ext cx="26670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1295400"/>
            <a:ext cx="3100388"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20</a:t>
            </a:fld>
            <a:endParaRPr lang="en-US"/>
          </a:p>
        </p:txBody>
      </p:sp>
      <p:pic>
        <p:nvPicPr>
          <p:cNvPr id="3" name="Picture 2" descr="Screen Shot 2017-08-23 at 9.36.25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5600" y="4617556"/>
            <a:ext cx="1778000" cy="2044700"/>
          </a:xfrm>
          <a:prstGeom prst="rect">
            <a:avLst/>
          </a:prstGeom>
        </p:spPr>
      </p:pic>
      <p:pic>
        <p:nvPicPr>
          <p:cNvPr id="11" name="Picture 10" descr="Screen Shot 2017-08-23 at 8.50.26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9000" y="2209800"/>
            <a:ext cx="1362906" cy="1236857"/>
          </a:xfrm>
          <a:prstGeom prst="rect">
            <a:avLst/>
          </a:prstGeom>
        </p:spPr>
      </p:pic>
      <p:pic>
        <p:nvPicPr>
          <p:cNvPr id="4" name="Picture 3" descr="Screen Shot 2017-08-23 at 9.39.45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7154" y="4486194"/>
            <a:ext cx="1237078" cy="2166457"/>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Box 3"/>
          <p:cNvSpPr txBox="1">
            <a:spLocks noChangeArrowheads="1"/>
          </p:cNvSpPr>
          <p:nvPr/>
        </p:nvSpPr>
        <p:spPr bwMode="auto">
          <a:xfrm>
            <a:off x="685800" y="5646738"/>
            <a:ext cx="7772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en-US" sz="1200" dirty="0">
                <a:solidFill>
                  <a:srgbClr val="000000"/>
                </a:solidFill>
                <a:ea typeface="Times New Roman" charset="0"/>
                <a:cs typeface="ITCFranklinGothicStd-Hvy" charset="0"/>
              </a:rPr>
              <a:t>FIGURE 1.2</a:t>
            </a:r>
            <a:r>
              <a:rPr lang="en-US" sz="1200" dirty="0">
                <a:solidFill>
                  <a:srgbClr val="000000"/>
                </a:solidFill>
                <a:ea typeface="Times New Roman" charset="0"/>
                <a:cs typeface="MinionPro-Regular" charset="0"/>
              </a:rPr>
              <a:t> </a:t>
            </a:r>
            <a:r>
              <a:rPr lang="en-US" sz="1200" dirty="0">
                <a:solidFill>
                  <a:srgbClr val="000000"/>
                </a:solidFill>
                <a:ea typeface="Times New Roman" charset="0"/>
                <a:cs typeface="ITCFranklinGothicStd-Hvy" charset="0"/>
              </a:rPr>
              <a:t>The number manufactured per year of tablets and smart phones, which reflect the </a:t>
            </a:r>
            <a:r>
              <a:rPr lang="en-US" sz="1200" dirty="0" err="1">
                <a:solidFill>
                  <a:srgbClr val="000000"/>
                </a:solidFill>
                <a:ea typeface="Times New Roman" charset="0"/>
                <a:cs typeface="ITCFranklinGothicStd-Hvy" charset="0"/>
              </a:rPr>
              <a:t>PostPC</a:t>
            </a:r>
            <a:r>
              <a:rPr lang="en-US" sz="1200" dirty="0">
                <a:solidFill>
                  <a:srgbClr val="000000"/>
                </a:solidFill>
                <a:ea typeface="Times New Roman" charset="0"/>
                <a:cs typeface="ITCFranklinGothicStd-Hvy" charset="0"/>
              </a:rPr>
              <a:t> era, versus personal computers and traditional cell phones.</a:t>
            </a:r>
            <a:r>
              <a:rPr lang="en-US" sz="1200" dirty="0">
                <a:solidFill>
                  <a:srgbClr val="000000"/>
                </a:solidFill>
                <a:ea typeface="Times New Roman" charset="0"/>
                <a:cs typeface="Arial" charset="0"/>
              </a:rPr>
              <a:t> Smart phones represent the recent growth in the cell phone industry, and they passed PCs in 2011. Tablets are the fastest growing category, nearly doubling between 2011 and 2012. Recent PCs and traditional cell phone categories are relatively flat or declining. </a:t>
            </a:r>
          </a:p>
        </p:txBody>
      </p:sp>
      <p:sp>
        <p:nvSpPr>
          <p:cNvPr id="3" name="Title 2"/>
          <p:cNvSpPr>
            <a:spLocks noGrp="1"/>
          </p:cNvSpPr>
          <p:nvPr>
            <p:ph type="title"/>
          </p:nvPr>
        </p:nvSpPr>
        <p:spPr/>
        <p:txBody>
          <a:bodyPr/>
          <a:lstStyle/>
          <a:p>
            <a:r>
              <a:rPr lang="en-US" dirty="0"/>
              <a:t>Portable gadgets dominate!</a:t>
            </a:r>
          </a:p>
        </p:txBody>
      </p:sp>
      <p:pic>
        <p:nvPicPr>
          <p:cNvPr id="4101" name="Picture 6" descr="f01-02-978012407726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352550" y="1219200"/>
            <a:ext cx="6419850" cy="4006850"/>
          </a:xfrm>
        </p:spPr>
      </p:pic>
      <p:sp>
        <p:nvSpPr>
          <p:cNvPr id="4" name="Slide Number Placeholder 3"/>
          <p:cNvSpPr>
            <a:spLocks noGrp="1"/>
          </p:cNvSpPr>
          <p:nvPr>
            <p:ph type="sldNum" sz="quarter" idx="10"/>
          </p:nvPr>
        </p:nvSpPr>
        <p:spPr/>
        <p:txBody>
          <a:bodyPr/>
          <a:lstStyle/>
          <a:p>
            <a:pPr>
              <a:defRPr/>
            </a:pPr>
            <a:fld id="{970656EF-6F42-2C49-9937-B5B1D39842E9}" type="slidenum">
              <a:rPr lang="en-US" smtClean="0"/>
              <a:pPr>
                <a:defRPr/>
              </a:pPr>
              <a:t>21</a:t>
            </a:fld>
            <a:endParaRPr lang="en-US"/>
          </a:p>
        </p:txBody>
      </p:sp>
    </p:spTree>
    <p:extLst>
      <p:ext uri="{BB962C8B-B14F-4D97-AF65-F5344CB8AC3E}">
        <p14:creationId xmlns:p14="http://schemas.microsoft.com/office/powerpoint/2010/main" val="20617104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Goal 2: Power of Abstraction</a:t>
            </a:r>
          </a:p>
        </p:txBody>
      </p:sp>
      <p:sp>
        <p:nvSpPr>
          <p:cNvPr id="362499" name="Rectangle 3"/>
          <p:cNvSpPr>
            <a:spLocks noGrp="1" noChangeArrowheads="1"/>
          </p:cNvSpPr>
          <p:nvPr>
            <p:ph idx="1"/>
          </p:nvPr>
        </p:nvSpPr>
        <p:spPr/>
        <p:txBody>
          <a:bodyPr/>
          <a:lstStyle/>
          <a:p>
            <a:pPr eaLnBrk="1" hangingPunct="1">
              <a:defRPr/>
            </a:pPr>
            <a:r>
              <a:rPr lang="en-US" dirty="0">
                <a:effectLst>
                  <a:outerShdw blurRad="38100" dist="38100" dir="2700000" algn="tl">
                    <a:srgbClr val="DDDDDD"/>
                  </a:outerShdw>
                </a:effectLst>
                <a:latin typeface="Tahoma" charset="0"/>
                <a:ea typeface="ＭＳ Ｐゴシック" charset="0"/>
                <a:cs typeface="ＭＳ Ｐゴシック" charset="0"/>
              </a:rPr>
              <a:t>What is </a:t>
            </a:r>
            <a:r>
              <a:rPr lang="en-US" i="1" dirty="0">
                <a:effectLst>
                  <a:outerShdw blurRad="38100" dist="38100" dir="2700000" algn="tl">
                    <a:srgbClr val="DDDDDD"/>
                  </a:outerShdw>
                </a:effectLst>
                <a:latin typeface="Tahoma" charset="0"/>
                <a:ea typeface="ＭＳ Ｐゴシック" charset="0"/>
                <a:cs typeface="ＭＳ Ｐゴシック" charset="0"/>
              </a:rPr>
              <a:t>abstraction?</a:t>
            </a:r>
            <a:endParaRPr lang="en-US" dirty="0">
              <a:effectLst>
                <a:outerShdw blurRad="38100" dist="38100" dir="2700000" algn="tl">
                  <a:srgbClr val="DDDDDD"/>
                </a:outerShdw>
              </a:effectLst>
              <a:latin typeface="Tahoma" charset="0"/>
              <a:ea typeface="ＭＳ Ｐゴシック" charset="0"/>
              <a:cs typeface="ＭＳ Ｐゴシック" charset="0"/>
            </a:endParaRPr>
          </a:p>
          <a:p>
            <a:pPr lvl="1" eaLnBrk="1" hangingPunct="1">
              <a:defRPr/>
            </a:pPr>
            <a:r>
              <a:rPr lang="en-US" dirty="0" smtClean="0">
                <a:effectLst>
                  <a:outerShdw blurRad="38100" dist="38100" dir="2700000" algn="tl">
                    <a:srgbClr val="DDDDDD"/>
                  </a:outerShdw>
                </a:effectLst>
                <a:latin typeface="Tahoma" charset="0"/>
                <a:ea typeface="ＭＳ Ｐゴシック" charset="0"/>
              </a:rPr>
              <a:t>Everyday language:</a:t>
            </a:r>
          </a:p>
          <a:p>
            <a:pPr lvl="2" eaLnBrk="1" hangingPunct="1">
              <a:defRPr/>
            </a:pPr>
            <a:r>
              <a:rPr lang="en-US" dirty="0" smtClean="0">
                <a:effectLst>
                  <a:outerShdw blurRad="38100" dist="38100" dir="2700000" algn="tl">
                    <a:srgbClr val="DDDDDD"/>
                  </a:outerShdw>
                </a:effectLst>
                <a:latin typeface="Tahoma" charset="0"/>
                <a:ea typeface="ＭＳ Ｐゴシック" charset="0"/>
              </a:rPr>
              <a:t>Move the focus away from details towards the essential idea</a:t>
            </a:r>
          </a:p>
          <a:p>
            <a:pPr lvl="1" eaLnBrk="1" hangingPunct="1">
              <a:defRPr/>
            </a:pPr>
            <a:r>
              <a:rPr lang="en-US" dirty="0" smtClean="0">
                <a:effectLst>
                  <a:outerShdw blurRad="38100" dist="38100" dir="2700000" algn="tl">
                    <a:srgbClr val="DDDDDD"/>
                  </a:outerShdw>
                </a:effectLst>
                <a:latin typeface="Tahoma" charset="0"/>
                <a:ea typeface="ＭＳ Ｐゴシック" charset="0"/>
              </a:rPr>
              <a:t>Technical writing:</a:t>
            </a:r>
          </a:p>
          <a:p>
            <a:pPr lvl="2" eaLnBrk="1" hangingPunct="1">
              <a:defRPr/>
            </a:pPr>
            <a:r>
              <a:rPr lang="en-US" dirty="0" smtClean="0">
                <a:effectLst>
                  <a:outerShdw blurRad="38100" dist="38100" dir="2700000" algn="tl">
                    <a:srgbClr val="DDDDDD"/>
                  </a:outerShdw>
                </a:effectLst>
                <a:latin typeface="Tahoma" charset="0"/>
                <a:ea typeface="ＭＳ Ｐゴシック" charset="0"/>
              </a:rPr>
              <a:t>Summarize the essential, leave out the detail</a:t>
            </a:r>
          </a:p>
          <a:p>
            <a:pPr lvl="1" eaLnBrk="1" hangingPunct="1">
              <a:defRPr/>
            </a:pPr>
            <a:r>
              <a:rPr lang="en-US" dirty="0" smtClean="0">
                <a:effectLst>
                  <a:outerShdw blurRad="38100" dist="38100" dir="2700000" algn="tl">
                    <a:srgbClr val="DDDDDD"/>
                  </a:outerShdw>
                </a:effectLst>
                <a:latin typeface="Tahoma" charset="0"/>
                <a:ea typeface="ＭＳ Ｐゴシック" charset="0"/>
              </a:rPr>
              <a:t>Art:</a:t>
            </a:r>
          </a:p>
          <a:p>
            <a:pPr lvl="2" eaLnBrk="1" hangingPunct="1">
              <a:defRPr/>
            </a:pPr>
            <a:r>
              <a:rPr lang="en-US" dirty="0" smtClean="0">
                <a:effectLst>
                  <a:outerShdw blurRad="38100" dist="38100" dir="2700000" algn="tl">
                    <a:srgbClr val="DDDDDD"/>
                  </a:outerShdw>
                </a:effectLst>
                <a:latin typeface="Tahoma" charset="0"/>
                <a:ea typeface="ＭＳ Ｐゴシック" charset="0"/>
              </a:rPr>
              <a:t>represent the original free from adherence to detail</a:t>
            </a:r>
          </a:p>
          <a:p>
            <a:pPr lvl="1" eaLnBrk="1" hangingPunct="1">
              <a:defRPr/>
            </a:pPr>
            <a:r>
              <a:rPr lang="en-US" dirty="0" smtClean="0">
                <a:effectLst>
                  <a:outerShdw blurRad="38100" dist="38100" dir="2700000" algn="tl">
                    <a:srgbClr val="DDDDDD"/>
                  </a:outerShdw>
                </a:effectLst>
                <a:latin typeface="Tahoma" charset="0"/>
                <a:ea typeface="ＭＳ Ｐゴシック" charset="0"/>
              </a:rPr>
              <a:t>Programming languages:</a:t>
            </a:r>
          </a:p>
          <a:p>
            <a:pPr lvl="2" eaLnBrk="1" hangingPunct="1">
              <a:defRPr/>
            </a:pPr>
            <a:r>
              <a:rPr lang="en-US" dirty="0" smtClean="0">
                <a:effectLst>
                  <a:outerShdw blurRad="38100" dist="38100" dir="2700000" algn="tl">
                    <a:srgbClr val="DDDDDD"/>
                  </a:outerShdw>
                </a:effectLst>
                <a:latin typeface="Tahoma" charset="0"/>
                <a:ea typeface="ＭＳ Ｐゴシック" charset="0"/>
              </a:rPr>
              <a:t>hide all but the relevant internal details of an object</a:t>
            </a:r>
          </a:p>
          <a:p>
            <a:pPr lvl="2" eaLnBrk="1" hangingPunct="1">
              <a:defRPr/>
            </a:pPr>
            <a:r>
              <a:rPr lang="en-US" dirty="0" smtClean="0">
                <a:effectLst>
                  <a:outerShdw blurRad="38100" dist="38100" dir="2700000" algn="tl">
                    <a:srgbClr val="DDDDDD"/>
                  </a:outerShdw>
                </a:effectLst>
                <a:latin typeface="Tahoma" charset="0"/>
                <a:ea typeface="ＭＳ Ｐゴシック" charset="0"/>
              </a:rPr>
              <a:t>define </a:t>
            </a:r>
            <a:r>
              <a:rPr lang="en-US" dirty="0">
                <a:effectLst>
                  <a:outerShdw blurRad="38100" dist="38100" dir="2700000" algn="tl">
                    <a:srgbClr val="DDDDDD"/>
                  </a:outerShdw>
                </a:effectLst>
                <a:latin typeface="Tahoma" charset="0"/>
                <a:ea typeface="ＭＳ Ｐゴシック" charset="0"/>
              </a:rPr>
              <a:t>a function, develop a robust implementation, and then put a box around </a:t>
            </a:r>
            <a:r>
              <a:rPr lang="en-US" dirty="0" smtClean="0">
                <a:effectLst>
                  <a:outerShdw blurRad="38100" dist="38100" dir="2700000" algn="tl">
                    <a:srgbClr val="DDDDDD"/>
                  </a:outerShdw>
                </a:effectLst>
                <a:latin typeface="Tahoma" charset="0"/>
                <a:ea typeface="ＭＳ Ｐゴシック" charset="0"/>
              </a:rPr>
              <a:t>it</a:t>
            </a:r>
            <a:endParaRPr lang="en-US" dirty="0">
              <a:effectLst>
                <a:outerShdw blurRad="38100" dist="38100" dir="2700000" algn="tl">
                  <a:srgbClr val="DDDDDD"/>
                </a:outerShdw>
              </a:effectLst>
              <a:latin typeface="Tahoma" charset="0"/>
              <a:ea typeface="ＭＳ Ｐゴシック" charset="0"/>
            </a:endParaRPr>
          </a:p>
          <a:p>
            <a:pPr eaLnBrk="1" hangingPunct="1">
              <a:defRPr/>
            </a:pPr>
            <a:r>
              <a:rPr lang="en-US" dirty="0" smtClean="0">
                <a:effectLst>
                  <a:outerShdw blurRad="38100" dist="38100" dir="2700000" algn="tl">
                    <a:srgbClr val="DDDDDD"/>
                  </a:outerShdw>
                </a:effectLst>
                <a:latin typeface="Tahoma" charset="0"/>
                <a:ea typeface="ＭＳ Ｐゴシック" charset="0"/>
                <a:cs typeface="ＭＳ Ｐゴシック" charset="0"/>
              </a:rPr>
              <a:t>Why </a:t>
            </a:r>
            <a:r>
              <a:rPr lang="en-US" dirty="0">
                <a:effectLst>
                  <a:outerShdw blurRad="38100" dist="38100" dir="2700000" algn="tl">
                    <a:srgbClr val="DDDDDD"/>
                  </a:outerShdw>
                </a:effectLst>
                <a:latin typeface="Tahoma" charset="0"/>
                <a:ea typeface="ＭＳ Ｐゴシック" charset="0"/>
                <a:cs typeface="ＭＳ Ｐゴシック" charset="0"/>
              </a:rPr>
              <a:t>is abstraction useful?</a:t>
            </a:r>
          </a:p>
          <a:p>
            <a:pPr lvl="1" eaLnBrk="1" hangingPunct="1">
              <a:defRPr/>
            </a:pPr>
            <a:r>
              <a:rPr lang="en-US" dirty="0">
                <a:effectLst>
                  <a:outerShdw blurRad="38100" dist="38100" dir="2700000" algn="tl">
                    <a:srgbClr val="DDDDDD"/>
                  </a:outerShdw>
                </a:effectLst>
                <a:latin typeface="Tahoma" charset="0"/>
                <a:ea typeface="ＭＳ Ｐゴシック" charset="0"/>
              </a:rPr>
              <a:t>enables us to create unfathomable machines called computers</a:t>
            </a:r>
          </a:p>
          <a:p>
            <a:pPr lvl="1" eaLnBrk="1" hangingPunct="1">
              <a:defRPr/>
            </a:pPr>
            <a:r>
              <a:rPr lang="en-US" dirty="0" smtClean="0">
                <a:effectLst>
                  <a:outerShdw blurRad="38100" dist="38100" dir="2700000" algn="tl">
                    <a:srgbClr val="DDDDDD"/>
                  </a:outerShdw>
                </a:effectLst>
                <a:latin typeface="Tahoma" charset="0"/>
                <a:ea typeface="ＭＳ Ｐゴシック" charset="0"/>
              </a:rPr>
              <a:t>with billions (1,000,000,000s) of components</a:t>
            </a:r>
            <a:endParaRPr lang="en-US" dirty="0">
              <a:effectLst>
                <a:outerShdw blurRad="38100" dist="38100" dir="2700000" algn="tl">
                  <a:srgbClr val="DDDDDD"/>
                </a:outerShdw>
              </a:effectLst>
              <a:latin typeface="Tahoma" charset="0"/>
              <a:ea typeface="ＭＳ Ｐゴシック" charset="0"/>
            </a:endParaRPr>
          </a:p>
        </p:txBody>
      </p:sp>
      <p:pic>
        <p:nvPicPr>
          <p:cNvPr id="49155" name="Picture 4" descr="j02447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89" y="1981200"/>
            <a:ext cx="2405063"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5"/>
          <p:cNvSpPr txBox="1">
            <a:spLocks noChangeArrowheads="1"/>
          </p:cNvSpPr>
          <p:nvPr/>
        </p:nvSpPr>
        <p:spPr bwMode="auto">
          <a:xfrm>
            <a:off x="7559675" y="57150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endParaRPr lang="en-US"/>
          </a:p>
        </p:txBody>
      </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22</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2499">
                                            <p:txEl>
                                              <p:pRg st="0" end="0"/>
                                            </p:txEl>
                                          </p:spTgt>
                                        </p:tgtEl>
                                        <p:attrNameLst>
                                          <p:attrName>style.visibility</p:attrName>
                                        </p:attrNameLst>
                                      </p:cBhvr>
                                      <p:to>
                                        <p:strVal val="visible"/>
                                      </p:to>
                                    </p:set>
                                    <p:animEffect transition="in" filter="dissolve">
                                      <p:cBhvr>
                                        <p:cTn id="7" dur="500"/>
                                        <p:tgtEl>
                                          <p:spTgt spid="3624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2499">
                                            <p:txEl>
                                              <p:pRg st="1" end="1"/>
                                            </p:txEl>
                                          </p:spTgt>
                                        </p:tgtEl>
                                        <p:attrNameLst>
                                          <p:attrName>style.visibility</p:attrName>
                                        </p:attrNameLst>
                                      </p:cBhvr>
                                      <p:to>
                                        <p:strVal val="visible"/>
                                      </p:to>
                                    </p:set>
                                    <p:animEffect transition="in" filter="dissolve">
                                      <p:cBhvr>
                                        <p:cTn id="12" dur="500"/>
                                        <p:tgtEl>
                                          <p:spTgt spid="362499">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62499">
                                            <p:txEl>
                                              <p:pRg st="2" end="2"/>
                                            </p:txEl>
                                          </p:spTgt>
                                        </p:tgtEl>
                                        <p:attrNameLst>
                                          <p:attrName>style.visibility</p:attrName>
                                        </p:attrNameLst>
                                      </p:cBhvr>
                                      <p:to>
                                        <p:strVal val="visible"/>
                                      </p:to>
                                    </p:set>
                                    <p:animEffect transition="in" filter="dissolve">
                                      <p:cBhvr>
                                        <p:cTn id="15" dur="500"/>
                                        <p:tgtEl>
                                          <p:spTgt spid="36249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62499">
                                            <p:txEl>
                                              <p:pRg st="3" end="3"/>
                                            </p:txEl>
                                          </p:spTgt>
                                        </p:tgtEl>
                                        <p:attrNameLst>
                                          <p:attrName>style.visibility</p:attrName>
                                        </p:attrNameLst>
                                      </p:cBhvr>
                                      <p:to>
                                        <p:strVal val="visible"/>
                                      </p:to>
                                    </p:set>
                                    <p:animEffect transition="in" filter="dissolve">
                                      <p:cBhvr>
                                        <p:cTn id="20" dur="500"/>
                                        <p:tgtEl>
                                          <p:spTgt spid="362499">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62499">
                                            <p:txEl>
                                              <p:pRg st="4" end="4"/>
                                            </p:txEl>
                                          </p:spTgt>
                                        </p:tgtEl>
                                        <p:attrNameLst>
                                          <p:attrName>style.visibility</p:attrName>
                                        </p:attrNameLst>
                                      </p:cBhvr>
                                      <p:to>
                                        <p:strVal val="visible"/>
                                      </p:to>
                                    </p:set>
                                    <p:animEffect transition="in" filter="dissolve">
                                      <p:cBhvr>
                                        <p:cTn id="23" dur="500"/>
                                        <p:tgtEl>
                                          <p:spTgt spid="362499">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62499">
                                            <p:txEl>
                                              <p:pRg st="5" end="5"/>
                                            </p:txEl>
                                          </p:spTgt>
                                        </p:tgtEl>
                                        <p:attrNameLst>
                                          <p:attrName>style.visibility</p:attrName>
                                        </p:attrNameLst>
                                      </p:cBhvr>
                                      <p:to>
                                        <p:strVal val="visible"/>
                                      </p:to>
                                    </p:set>
                                    <p:animEffect transition="in" filter="dissolve">
                                      <p:cBhvr>
                                        <p:cTn id="28" dur="500"/>
                                        <p:tgtEl>
                                          <p:spTgt spid="362499">
                                            <p:txEl>
                                              <p:pRg st="5" end="5"/>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62499">
                                            <p:txEl>
                                              <p:pRg st="6" end="6"/>
                                            </p:txEl>
                                          </p:spTgt>
                                        </p:tgtEl>
                                        <p:attrNameLst>
                                          <p:attrName>style.visibility</p:attrName>
                                        </p:attrNameLst>
                                      </p:cBhvr>
                                      <p:to>
                                        <p:strVal val="visible"/>
                                      </p:to>
                                    </p:set>
                                    <p:animEffect transition="in" filter="dissolve">
                                      <p:cBhvr>
                                        <p:cTn id="31" dur="500"/>
                                        <p:tgtEl>
                                          <p:spTgt spid="362499">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62499">
                                            <p:txEl>
                                              <p:pRg st="7" end="7"/>
                                            </p:txEl>
                                          </p:spTgt>
                                        </p:tgtEl>
                                        <p:attrNameLst>
                                          <p:attrName>style.visibility</p:attrName>
                                        </p:attrNameLst>
                                      </p:cBhvr>
                                      <p:to>
                                        <p:strVal val="visible"/>
                                      </p:to>
                                    </p:set>
                                    <p:animEffect transition="in" filter="dissolve">
                                      <p:cBhvr>
                                        <p:cTn id="36" dur="500"/>
                                        <p:tgtEl>
                                          <p:spTgt spid="362499">
                                            <p:txEl>
                                              <p:pRg st="7" end="7"/>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62499">
                                            <p:txEl>
                                              <p:pRg st="8" end="8"/>
                                            </p:txEl>
                                          </p:spTgt>
                                        </p:tgtEl>
                                        <p:attrNameLst>
                                          <p:attrName>style.visibility</p:attrName>
                                        </p:attrNameLst>
                                      </p:cBhvr>
                                      <p:to>
                                        <p:strVal val="visible"/>
                                      </p:to>
                                    </p:set>
                                    <p:animEffect transition="in" filter="dissolve">
                                      <p:cBhvr>
                                        <p:cTn id="39" dur="500"/>
                                        <p:tgtEl>
                                          <p:spTgt spid="362499">
                                            <p:txEl>
                                              <p:pRg st="8" end="8"/>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62499">
                                            <p:txEl>
                                              <p:pRg st="9" end="9"/>
                                            </p:txEl>
                                          </p:spTgt>
                                        </p:tgtEl>
                                        <p:attrNameLst>
                                          <p:attrName>style.visibility</p:attrName>
                                        </p:attrNameLst>
                                      </p:cBhvr>
                                      <p:to>
                                        <p:strVal val="visible"/>
                                      </p:to>
                                    </p:set>
                                    <p:animEffect transition="in" filter="dissolve">
                                      <p:cBhvr>
                                        <p:cTn id="42" dur="500"/>
                                        <p:tgtEl>
                                          <p:spTgt spid="362499">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9155"/>
                                        </p:tgtEl>
                                        <p:attrNameLst>
                                          <p:attrName>style.visibility</p:attrName>
                                        </p:attrNameLst>
                                      </p:cBhvr>
                                      <p:to>
                                        <p:strVal val="visible"/>
                                      </p:to>
                                    </p:set>
                                    <p:animEffect transition="in" filter="dissolve">
                                      <p:cBhvr>
                                        <p:cTn id="47" dur="500"/>
                                        <p:tgtEl>
                                          <p:spTgt spid="49155"/>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62499">
                                            <p:txEl>
                                              <p:pRg st="10" end="10"/>
                                            </p:txEl>
                                          </p:spTgt>
                                        </p:tgtEl>
                                        <p:attrNameLst>
                                          <p:attrName>style.visibility</p:attrName>
                                        </p:attrNameLst>
                                      </p:cBhvr>
                                      <p:to>
                                        <p:strVal val="visible"/>
                                      </p:to>
                                    </p:set>
                                    <p:animEffect transition="in" filter="dissolve">
                                      <p:cBhvr>
                                        <p:cTn id="52" dur="500"/>
                                        <p:tgtEl>
                                          <p:spTgt spid="362499">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62499">
                                            <p:txEl>
                                              <p:pRg st="11" end="11"/>
                                            </p:txEl>
                                          </p:spTgt>
                                        </p:tgtEl>
                                        <p:attrNameLst>
                                          <p:attrName>style.visibility</p:attrName>
                                        </p:attrNameLst>
                                      </p:cBhvr>
                                      <p:to>
                                        <p:strVal val="visible"/>
                                      </p:to>
                                    </p:set>
                                    <p:animEffect transition="in" filter="dissolve">
                                      <p:cBhvr>
                                        <p:cTn id="57" dur="500"/>
                                        <p:tgtEl>
                                          <p:spTgt spid="362499">
                                            <p:txEl>
                                              <p:pRg st="11" end="11"/>
                                            </p:txEl>
                                          </p:spTgt>
                                        </p:tgtEl>
                                      </p:cBhvr>
                                    </p:animEffect>
                                  </p:childTnLst>
                                </p:cTn>
                              </p:par>
                            </p:childTnLst>
                          </p:cTn>
                        </p:par>
                        <p:par>
                          <p:cTn id="58" fill="hold">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362499">
                                            <p:txEl>
                                              <p:pRg st="12" end="12"/>
                                            </p:txEl>
                                          </p:spTgt>
                                        </p:tgtEl>
                                        <p:attrNameLst>
                                          <p:attrName>style.visibility</p:attrName>
                                        </p:attrNameLst>
                                      </p:cBhvr>
                                      <p:to>
                                        <p:strVal val="visible"/>
                                      </p:to>
                                    </p:set>
                                    <p:animEffect transition="in" filter="dissolve">
                                      <p:cBhvr>
                                        <p:cTn id="61" dur="500"/>
                                        <p:tgtEl>
                                          <p:spTgt spid="36249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499" grpId="0"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7-08-23 at 8.50.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94" y="1365250"/>
            <a:ext cx="1362906" cy="1236857"/>
          </a:xfrm>
          <a:prstGeom prst="rect">
            <a:avLst/>
          </a:prstGeom>
        </p:spPr>
      </p:pic>
      <p:sp>
        <p:nvSpPr>
          <p:cNvPr id="14338" name="Rectangle 2"/>
          <p:cNvSpPr>
            <a:spLocks noGrp="1" noChangeArrowheads="1"/>
          </p:cNvSpPr>
          <p:nvPr>
            <p:ph type="title"/>
          </p:nvPr>
        </p:nvSpPr>
        <p:spPr>
          <a:xfrm>
            <a:off x="0" y="0"/>
            <a:ext cx="9144000" cy="646323"/>
          </a:xfrm>
        </p:spPr>
        <p:txBody>
          <a:bodyPr/>
          <a:lstStyle/>
          <a:p>
            <a:pPr eaLnBrk="1" hangingPunct="1">
              <a:defRPr/>
            </a:pPr>
            <a:r>
              <a:rPr lang="en-US" sz="3600" dirty="0" smtClean="0">
                <a:latin typeface="Tahoma" charset="0"/>
                <a:ea typeface="ＭＳ Ｐゴシック" charset="0"/>
                <a:cs typeface="ＭＳ Ｐゴシック" charset="0"/>
              </a:rPr>
              <a:t>Abstraction: key </a:t>
            </a:r>
            <a:r>
              <a:rPr lang="en-US" sz="3600" dirty="0">
                <a:latin typeface="Tahoma" charset="0"/>
                <a:ea typeface="ＭＳ Ｐゴシック" charset="0"/>
                <a:cs typeface="ＭＳ Ｐゴシック" charset="0"/>
              </a:rPr>
              <a:t>to building </a:t>
            </a:r>
            <a:r>
              <a:rPr lang="en-US" sz="3600" dirty="0" smtClean="0">
                <a:latin typeface="Tahoma" charset="0"/>
                <a:ea typeface="ＭＳ Ｐゴシック" charset="0"/>
                <a:cs typeface="ＭＳ Ｐゴシック" charset="0"/>
              </a:rPr>
              <a:t>large systems</a:t>
            </a:r>
            <a:endParaRPr lang="en-US" sz="3600" dirty="0">
              <a:latin typeface="Tahoma" charset="0"/>
              <a:ea typeface="ＭＳ Ｐゴシック" charset="0"/>
              <a:cs typeface="ＭＳ Ｐゴシック" charset="0"/>
            </a:endParaRPr>
          </a:p>
        </p:txBody>
      </p:sp>
      <p:sp>
        <p:nvSpPr>
          <p:cNvPr id="51203" name="Text Box 4"/>
          <p:cNvSpPr txBox="1">
            <a:spLocks noChangeArrowheads="1"/>
          </p:cNvSpPr>
          <p:nvPr/>
        </p:nvSpPr>
        <p:spPr bwMode="auto">
          <a:xfrm>
            <a:off x="247650" y="2617788"/>
            <a:ext cx="20034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sz="1600"/>
              <a:t>Personal Computer:</a:t>
            </a:r>
          </a:p>
          <a:p>
            <a:pPr algn="ctr"/>
            <a:r>
              <a:rPr lang="en-US" sz="1600"/>
              <a:t>Hardware &amp; Software</a:t>
            </a:r>
          </a:p>
        </p:txBody>
      </p:sp>
      <p:grpSp>
        <p:nvGrpSpPr>
          <p:cNvPr id="2" name="Group 5"/>
          <p:cNvGrpSpPr>
            <a:grpSpLocks/>
          </p:cNvGrpSpPr>
          <p:nvPr/>
        </p:nvGrpSpPr>
        <p:grpSpPr bwMode="auto">
          <a:xfrm>
            <a:off x="608012" y="1282700"/>
            <a:ext cx="3937001" cy="2251075"/>
            <a:chOff x="383" y="616"/>
            <a:chExt cx="2480" cy="1417"/>
          </a:xfrm>
        </p:grpSpPr>
        <p:pic>
          <p:nvPicPr>
            <p:cNvPr id="51237" name="Picture 6" descr="pcboard"/>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3" y="616"/>
              <a:ext cx="967" cy="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8" name="Text Box 7"/>
            <p:cNvSpPr txBox="1">
              <a:spLocks noChangeArrowheads="1"/>
            </p:cNvSpPr>
            <p:nvPr/>
          </p:nvSpPr>
          <p:spPr bwMode="auto">
            <a:xfrm>
              <a:off x="2010" y="1494"/>
              <a:ext cx="853" cy="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sz="1600"/>
                <a:t>Circuit Board:</a:t>
              </a:r>
            </a:p>
            <a:p>
              <a:pPr algn="ctr"/>
              <a:r>
                <a:rPr lang="en-US" sz="1600">
                  <a:sym typeface="Symbol" charset="0"/>
                </a:rPr>
                <a:t></a:t>
              </a:r>
              <a:r>
                <a:rPr lang="en-US" sz="1600"/>
                <a:t>8 / system</a:t>
              </a:r>
            </a:p>
            <a:p>
              <a:pPr algn="ctr"/>
              <a:r>
                <a:rPr lang="en-US" sz="1600"/>
                <a:t>1-2G devices</a:t>
              </a:r>
              <a:r>
                <a:rPr lang="en-US" sz="1800"/>
                <a:t> </a:t>
              </a:r>
            </a:p>
          </p:txBody>
        </p:sp>
        <p:sp>
          <p:nvSpPr>
            <p:cNvPr id="51239" name="Oval 8"/>
            <p:cNvSpPr>
              <a:spLocks noChangeArrowheads="1"/>
            </p:cNvSpPr>
            <p:nvPr/>
          </p:nvSpPr>
          <p:spPr bwMode="auto">
            <a:xfrm>
              <a:off x="383" y="1104"/>
              <a:ext cx="385" cy="192"/>
            </a:xfrm>
            <a:prstGeom prst="ellipse">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40" name="Line 9"/>
            <p:cNvSpPr>
              <a:spLocks noChangeShapeType="1"/>
            </p:cNvSpPr>
            <p:nvPr/>
          </p:nvSpPr>
          <p:spPr bwMode="auto">
            <a:xfrm flipV="1">
              <a:off x="768" y="672"/>
              <a:ext cx="1104" cy="384"/>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41" name="Line 10"/>
            <p:cNvSpPr>
              <a:spLocks noChangeShapeType="1"/>
            </p:cNvSpPr>
            <p:nvPr/>
          </p:nvSpPr>
          <p:spPr bwMode="auto">
            <a:xfrm>
              <a:off x="768" y="1277"/>
              <a:ext cx="1056" cy="163"/>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11"/>
          <p:cNvGrpSpPr>
            <a:grpSpLocks/>
          </p:cNvGrpSpPr>
          <p:nvPr/>
        </p:nvGrpSpPr>
        <p:grpSpPr bwMode="auto">
          <a:xfrm>
            <a:off x="3916363" y="1466850"/>
            <a:ext cx="2998787" cy="2066925"/>
            <a:chOff x="2467" y="732"/>
            <a:chExt cx="1889" cy="1301"/>
          </a:xfrm>
        </p:grpSpPr>
        <p:pic>
          <p:nvPicPr>
            <p:cNvPr id="51232" name="Picture 12" descr="pentium"/>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8" y="732"/>
              <a:ext cx="679"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3" name="Oval 13"/>
            <p:cNvSpPr>
              <a:spLocks noChangeArrowheads="1"/>
            </p:cNvSpPr>
            <p:nvPr/>
          </p:nvSpPr>
          <p:spPr bwMode="auto">
            <a:xfrm>
              <a:off x="2467" y="1075"/>
              <a:ext cx="173" cy="173"/>
            </a:xfrm>
            <a:prstGeom prst="ellipse">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34" name="Line 14"/>
            <p:cNvSpPr>
              <a:spLocks noChangeShapeType="1"/>
            </p:cNvSpPr>
            <p:nvPr/>
          </p:nvSpPr>
          <p:spPr bwMode="auto">
            <a:xfrm flipV="1">
              <a:off x="2688" y="768"/>
              <a:ext cx="672" cy="288"/>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5" name="Line 15"/>
            <p:cNvSpPr>
              <a:spLocks noChangeShapeType="1"/>
            </p:cNvSpPr>
            <p:nvPr/>
          </p:nvSpPr>
          <p:spPr bwMode="auto">
            <a:xfrm>
              <a:off x="2688" y="1248"/>
              <a:ext cx="624" cy="144"/>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6" name="Text Box 16"/>
            <p:cNvSpPr txBox="1">
              <a:spLocks noChangeArrowheads="1"/>
            </p:cNvSpPr>
            <p:nvPr/>
          </p:nvSpPr>
          <p:spPr bwMode="auto">
            <a:xfrm>
              <a:off x="3160" y="1494"/>
              <a:ext cx="1196" cy="5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sz="1600"/>
                <a:t>Integrated Circuit:</a:t>
              </a:r>
            </a:p>
            <a:p>
              <a:pPr algn="ctr"/>
              <a:r>
                <a:rPr lang="en-US" sz="1600">
                  <a:sym typeface="Symbol" charset="0"/>
                </a:rPr>
                <a:t></a:t>
              </a:r>
              <a:r>
                <a:rPr lang="en-US" sz="1600"/>
                <a:t>8-16 / PCB</a:t>
              </a:r>
            </a:p>
            <a:p>
              <a:pPr algn="ctr"/>
              <a:r>
                <a:rPr lang="en-US" sz="1600"/>
                <a:t>0.25M-16M devices</a:t>
              </a:r>
              <a:r>
                <a:rPr lang="en-US" sz="1800"/>
                <a:t> </a:t>
              </a:r>
            </a:p>
          </p:txBody>
        </p:sp>
      </p:grpSp>
      <p:grpSp>
        <p:nvGrpSpPr>
          <p:cNvPr id="4" name="Group 17"/>
          <p:cNvGrpSpPr>
            <a:grpSpLocks/>
          </p:cNvGrpSpPr>
          <p:nvPr/>
        </p:nvGrpSpPr>
        <p:grpSpPr bwMode="auto">
          <a:xfrm>
            <a:off x="6172200" y="1219200"/>
            <a:ext cx="2352675" cy="2541588"/>
            <a:chOff x="3888" y="576"/>
            <a:chExt cx="1483" cy="1601"/>
          </a:xfrm>
        </p:grpSpPr>
        <p:pic>
          <p:nvPicPr>
            <p:cNvPr id="51227" name="Picture 18" descr="modul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 y="576"/>
              <a:ext cx="593"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8" name="Text Box 19"/>
            <p:cNvSpPr txBox="1">
              <a:spLocks noChangeArrowheads="1"/>
            </p:cNvSpPr>
            <p:nvPr/>
          </p:nvSpPr>
          <p:spPr bwMode="auto">
            <a:xfrm>
              <a:off x="4524" y="1638"/>
              <a:ext cx="847" cy="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sz="1600"/>
                <a:t>Module:</a:t>
              </a:r>
            </a:p>
            <a:p>
              <a:pPr algn="ctr"/>
              <a:r>
                <a:rPr lang="en-US" sz="1600">
                  <a:sym typeface="Symbol" charset="0"/>
                </a:rPr>
                <a:t></a:t>
              </a:r>
              <a:r>
                <a:rPr lang="en-US" sz="1600"/>
                <a:t>8-16 / IC</a:t>
              </a:r>
            </a:p>
            <a:p>
              <a:pPr algn="ctr"/>
              <a:r>
                <a:rPr lang="en-US" sz="1600"/>
                <a:t>100K devices</a:t>
              </a:r>
              <a:r>
                <a:rPr lang="en-US" sz="1800"/>
                <a:t> </a:t>
              </a:r>
            </a:p>
          </p:txBody>
        </p:sp>
        <p:sp>
          <p:nvSpPr>
            <p:cNvPr id="51229" name="Line 20"/>
            <p:cNvSpPr>
              <a:spLocks noChangeShapeType="1"/>
            </p:cNvSpPr>
            <p:nvPr/>
          </p:nvSpPr>
          <p:spPr bwMode="auto">
            <a:xfrm>
              <a:off x="4080" y="1296"/>
              <a:ext cx="528" cy="253"/>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0" name="Line 21"/>
            <p:cNvSpPr>
              <a:spLocks noChangeShapeType="1"/>
            </p:cNvSpPr>
            <p:nvPr/>
          </p:nvSpPr>
          <p:spPr bwMode="auto">
            <a:xfrm flipH="1">
              <a:off x="4080" y="624"/>
              <a:ext cx="528" cy="432"/>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1" name="Oval 22"/>
            <p:cNvSpPr>
              <a:spLocks noChangeArrowheads="1"/>
            </p:cNvSpPr>
            <p:nvPr/>
          </p:nvSpPr>
          <p:spPr bwMode="auto">
            <a:xfrm>
              <a:off x="3888" y="1104"/>
              <a:ext cx="173" cy="173"/>
            </a:xfrm>
            <a:prstGeom prst="ellipse">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5" name="Group 23"/>
          <p:cNvGrpSpPr>
            <a:grpSpLocks/>
          </p:cNvGrpSpPr>
          <p:nvPr/>
        </p:nvGrpSpPr>
        <p:grpSpPr bwMode="auto">
          <a:xfrm>
            <a:off x="6700838" y="2209800"/>
            <a:ext cx="2290762" cy="4143375"/>
            <a:chOff x="4221" y="1200"/>
            <a:chExt cx="1443" cy="2609"/>
          </a:xfrm>
        </p:grpSpPr>
        <p:pic>
          <p:nvPicPr>
            <p:cNvPr id="51223" name="Picture 24" descr="ce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4" y="2532"/>
              <a:ext cx="1008" cy="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4" name="Text Box 25"/>
            <p:cNvSpPr txBox="1">
              <a:spLocks noChangeArrowheads="1"/>
            </p:cNvSpPr>
            <p:nvPr/>
          </p:nvSpPr>
          <p:spPr bwMode="auto">
            <a:xfrm>
              <a:off x="4221" y="3270"/>
              <a:ext cx="1034" cy="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sz="1600"/>
                <a:t>Cell:</a:t>
              </a:r>
            </a:p>
            <a:p>
              <a:pPr algn="ctr"/>
              <a:r>
                <a:rPr lang="en-US" sz="1600">
                  <a:sym typeface="Symbol" charset="0"/>
                </a:rPr>
                <a:t></a:t>
              </a:r>
              <a:r>
                <a:rPr lang="en-US" sz="1600"/>
                <a:t>1K-10K / Module</a:t>
              </a:r>
            </a:p>
            <a:p>
              <a:pPr algn="ctr"/>
              <a:r>
                <a:rPr lang="en-US" sz="1600"/>
                <a:t>16-64 devices</a:t>
              </a:r>
              <a:r>
                <a:rPr lang="en-US" sz="1800"/>
                <a:t> </a:t>
              </a:r>
            </a:p>
          </p:txBody>
        </p:sp>
        <p:sp>
          <p:nvSpPr>
            <p:cNvPr id="51225" name="AutoShape 26"/>
            <p:cNvSpPr>
              <a:spLocks noChangeArrowheads="1"/>
            </p:cNvSpPr>
            <p:nvPr/>
          </p:nvSpPr>
          <p:spPr bwMode="auto">
            <a:xfrm>
              <a:off x="5280" y="1200"/>
              <a:ext cx="384" cy="1968"/>
            </a:xfrm>
            <a:prstGeom prst="curvedLeftArrow">
              <a:avLst>
                <a:gd name="adj1" fmla="val 86271"/>
                <a:gd name="adj2" fmla="val 149194"/>
                <a:gd name="adj3" fmla="val 65278"/>
              </a:avLst>
            </a:prstGeom>
            <a:solidFill>
              <a:srgbClr val="FF0000"/>
            </a:solidFill>
            <a:ln w="9525">
              <a:solidFill>
                <a:schemeClr val="tx1"/>
              </a:solidFill>
              <a:miter lim="800000"/>
              <a:headEnd/>
              <a:tailEnd/>
            </a:ln>
          </p:spPr>
          <p:txBody>
            <a:bodyPr wrap="none" anchor="ctr"/>
            <a:lstStyle/>
            <a:p>
              <a:endParaRPr lang="en-US"/>
            </a:p>
          </p:txBody>
        </p:sp>
        <p:sp>
          <p:nvSpPr>
            <p:cNvPr id="51226" name="Oval 27"/>
            <p:cNvSpPr>
              <a:spLocks noChangeArrowheads="1"/>
            </p:cNvSpPr>
            <p:nvPr/>
          </p:nvSpPr>
          <p:spPr bwMode="auto">
            <a:xfrm>
              <a:off x="5059" y="1267"/>
              <a:ext cx="173" cy="173"/>
            </a:xfrm>
            <a:prstGeom prst="ellipse">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6" name="Group 28"/>
          <p:cNvGrpSpPr>
            <a:grpSpLocks/>
          </p:cNvGrpSpPr>
          <p:nvPr/>
        </p:nvGrpSpPr>
        <p:grpSpPr bwMode="auto">
          <a:xfrm>
            <a:off x="4765675" y="3925888"/>
            <a:ext cx="2244725" cy="2932112"/>
            <a:chOff x="3002" y="2281"/>
            <a:chExt cx="1414" cy="1847"/>
          </a:xfrm>
        </p:grpSpPr>
        <p:pic>
          <p:nvPicPr>
            <p:cNvPr id="51218" name="Picture 29" descr="gat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6" y="2281"/>
              <a:ext cx="351" cy="1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9" name="Line 30"/>
            <p:cNvSpPr>
              <a:spLocks noChangeShapeType="1"/>
            </p:cNvSpPr>
            <p:nvPr/>
          </p:nvSpPr>
          <p:spPr bwMode="auto">
            <a:xfrm>
              <a:off x="3600" y="2304"/>
              <a:ext cx="576" cy="240"/>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0" name="Line 31"/>
            <p:cNvSpPr>
              <a:spLocks noChangeShapeType="1"/>
            </p:cNvSpPr>
            <p:nvPr/>
          </p:nvSpPr>
          <p:spPr bwMode="auto">
            <a:xfrm flipV="1">
              <a:off x="3600" y="3215"/>
              <a:ext cx="576" cy="337"/>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1" name="Text Box 32"/>
            <p:cNvSpPr txBox="1">
              <a:spLocks noChangeArrowheads="1"/>
            </p:cNvSpPr>
            <p:nvPr/>
          </p:nvSpPr>
          <p:spPr bwMode="auto">
            <a:xfrm>
              <a:off x="3002" y="3589"/>
              <a:ext cx="819" cy="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sz="1600">
                  <a:latin typeface="Comic Sans MS" charset="0"/>
                </a:rPr>
                <a:t>Gate:</a:t>
              </a:r>
            </a:p>
            <a:p>
              <a:pPr algn="ctr"/>
              <a:r>
                <a:rPr lang="en-US" sz="1600">
                  <a:latin typeface="Comic Sans MS" charset="0"/>
                  <a:sym typeface="Symbol" charset="0"/>
                </a:rPr>
                <a:t></a:t>
              </a:r>
              <a:r>
                <a:rPr lang="en-US" sz="1600">
                  <a:latin typeface="Comic Sans MS" charset="0"/>
                </a:rPr>
                <a:t>2-8 / Cell</a:t>
              </a:r>
            </a:p>
            <a:p>
              <a:pPr algn="ctr"/>
              <a:r>
                <a:rPr lang="en-US" sz="1600">
                  <a:latin typeface="Comic Sans MS" charset="0"/>
                </a:rPr>
                <a:t>8 devices</a:t>
              </a:r>
              <a:r>
                <a:rPr lang="en-US" sz="1800">
                  <a:latin typeface="Comic Sans MS" charset="0"/>
                </a:rPr>
                <a:t> </a:t>
              </a:r>
            </a:p>
          </p:txBody>
        </p:sp>
        <p:sp>
          <p:nvSpPr>
            <p:cNvPr id="51222" name="Oval 33"/>
            <p:cNvSpPr>
              <a:spLocks noChangeArrowheads="1"/>
            </p:cNvSpPr>
            <p:nvPr/>
          </p:nvSpPr>
          <p:spPr bwMode="auto">
            <a:xfrm>
              <a:off x="4224" y="2591"/>
              <a:ext cx="192" cy="672"/>
            </a:xfrm>
            <a:prstGeom prst="ellipse">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 name="Group 34"/>
          <p:cNvGrpSpPr>
            <a:grpSpLocks/>
          </p:cNvGrpSpPr>
          <p:nvPr/>
        </p:nvGrpSpPr>
        <p:grpSpPr bwMode="auto">
          <a:xfrm>
            <a:off x="608013" y="3808413"/>
            <a:ext cx="4986337" cy="2589212"/>
            <a:chOff x="383" y="2207"/>
            <a:chExt cx="3141" cy="1630"/>
          </a:xfrm>
        </p:grpSpPr>
        <p:sp>
          <p:nvSpPr>
            <p:cNvPr id="51210" name="Text Box 35"/>
            <p:cNvSpPr txBox="1">
              <a:spLocks noChangeArrowheads="1"/>
            </p:cNvSpPr>
            <p:nvPr/>
          </p:nvSpPr>
          <p:spPr bwMode="auto">
            <a:xfrm>
              <a:off x="383" y="3317"/>
              <a:ext cx="79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sz="1600"/>
                <a:t>Scheme for </a:t>
              </a:r>
            </a:p>
            <a:p>
              <a:pPr algn="ctr"/>
              <a:r>
                <a:rPr lang="en-US" sz="1600"/>
                <a:t>representing</a:t>
              </a:r>
            </a:p>
            <a:p>
              <a:pPr algn="ctr"/>
              <a:r>
                <a:rPr lang="en-US" sz="1600"/>
                <a:t> information</a:t>
              </a:r>
              <a:endParaRPr lang="en-US" sz="1800"/>
            </a:p>
          </p:txBody>
        </p:sp>
        <p:pic>
          <p:nvPicPr>
            <p:cNvPr id="51211" name="Picture 36" descr="mosf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4" y="2207"/>
              <a:ext cx="1054"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37" descr="bits"/>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6" y="3503"/>
              <a:ext cx="118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3" name="Text Box 38"/>
            <p:cNvSpPr txBox="1">
              <a:spLocks noChangeArrowheads="1"/>
            </p:cNvSpPr>
            <p:nvPr/>
          </p:nvSpPr>
          <p:spPr bwMode="auto">
            <a:xfrm>
              <a:off x="447" y="2453"/>
              <a:ext cx="914"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sz="1600"/>
                <a:t>MOSFET</a:t>
              </a:r>
            </a:p>
            <a:p>
              <a:pPr algn="ctr"/>
              <a:r>
                <a:rPr lang="en-US" sz="1600"/>
                <a:t>=</a:t>
              </a:r>
              <a:r>
                <a:rPr lang="en-US" altLang="ja-JP" sz="1600"/>
                <a:t>"</a:t>
              </a:r>
              <a:r>
                <a:rPr lang="en-US" sz="1600"/>
                <a:t>transistor</a:t>
              </a:r>
              <a:r>
                <a:rPr lang="en-US" altLang="ja-JP" sz="1600"/>
                <a:t>"</a:t>
              </a:r>
              <a:endParaRPr lang="en-US" sz="1600"/>
            </a:p>
            <a:p>
              <a:pPr algn="ctr"/>
              <a:r>
                <a:rPr lang="en-US" sz="1600"/>
                <a:t>=</a:t>
              </a:r>
              <a:r>
                <a:rPr lang="en-US" altLang="ja-JP" sz="1600"/>
                <a:t>"</a:t>
              </a:r>
              <a:r>
                <a:rPr lang="en-US" sz="1600"/>
                <a:t>device</a:t>
              </a:r>
              <a:r>
                <a:rPr lang="en-US" altLang="ja-JP" sz="1600"/>
                <a:t>"</a:t>
              </a:r>
              <a:endParaRPr lang="en-US" sz="1800"/>
            </a:p>
          </p:txBody>
        </p:sp>
        <p:sp>
          <p:nvSpPr>
            <p:cNvPr id="51214" name="Line 39"/>
            <p:cNvSpPr>
              <a:spLocks noChangeShapeType="1"/>
            </p:cNvSpPr>
            <p:nvPr/>
          </p:nvSpPr>
          <p:spPr bwMode="auto">
            <a:xfrm>
              <a:off x="2448" y="2208"/>
              <a:ext cx="768" cy="192"/>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5" name="Line 40"/>
            <p:cNvSpPr>
              <a:spLocks noChangeShapeType="1"/>
            </p:cNvSpPr>
            <p:nvPr/>
          </p:nvSpPr>
          <p:spPr bwMode="auto">
            <a:xfrm flipV="1">
              <a:off x="2448" y="2832"/>
              <a:ext cx="768" cy="48"/>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6" name="AutoShape 41"/>
            <p:cNvSpPr>
              <a:spLocks noChangeArrowheads="1"/>
            </p:cNvSpPr>
            <p:nvPr/>
          </p:nvSpPr>
          <p:spPr bwMode="auto">
            <a:xfrm>
              <a:off x="1728" y="3023"/>
              <a:ext cx="288" cy="288"/>
            </a:xfrm>
            <a:prstGeom prst="plus">
              <a:avLst>
                <a:gd name="adj" fmla="val 42968"/>
              </a:avLst>
            </a:prstGeom>
            <a:solidFill>
              <a:srgbClr val="FF0000"/>
            </a:solidFill>
            <a:ln w="9525">
              <a:solidFill>
                <a:schemeClr val="tx1"/>
              </a:solidFill>
              <a:miter lim="800000"/>
              <a:headEnd/>
              <a:tailEnd/>
            </a:ln>
          </p:spPr>
          <p:txBody>
            <a:bodyPr wrap="none" anchor="ctr"/>
            <a:lstStyle/>
            <a:p>
              <a:endParaRPr lang="en-US"/>
            </a:p>
          </p:txBody>
        </p:sp>
        <p:sp>
          <p:nvSpPr>
            <p:cNvPr id="51217" name="Oval 42"/>
            <p:cNvSpPr>
              <a:spLocks noChangeArrowheads="1"/>
            </p:cNvSpPr>
            <p:nvPr/>
          </p:nvSpPr>
          <p:spPr bwMode="auto">
            <a:xfrm>
              <a:off x="3284" y="2400"/>
              <a:ext cx="240" cy="432"/>
            </a:xfrm>
            <a:prstGeom prst="ellipse">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8" name="Slide Number Placeholder 7"/>
          <p:cNvSpPr>
            <a:spLocks noGrp="1"/>
          </p:cNvSpPr>
          <p:nvPr>
            <p:ph type="sldNum" sz="quarter" idx="10"/>
          </p:nvPr>
        </p:nvSpPr>
        <p:spPr/>
        <p:txBody>
          <a:bodyPr/>
          <a:lstStyle/>
          <a:p>
            <a:pPr>
              <a:defRPr/>
            </a:pPr>
            <a:fld id="{970656EF-6F42-2C49-9937-B5B1D39842E9}" type="slidenum">
              <a:rPr lang="en-US" smtClean="0"/>
              <a:pPr>
                <a:defRPr/>
              </a:pPr>
              <a:t>23</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6200" y="1736725"/>
            <a:ext cx="8888413" cy="4899025"/>
            <a:chOff x="199" y="1056"/>
            <a:chExt cx="5465" cy="3086"/>
          </a:xfrm>
        </p:grpSpPr>
        <p:sp>
          <p:nvSpPr>
            <p:cNvPr id="53310" name="Oval 3"/>
            <p:cNvSpPr>
              <a:spLocks noChangeArrowheads="1"/>
            </p:cNvSpPr>
            <p:nvPr/>
          </p:nvSpPr>
          <p:spPr bwMode="auto">
            <a:xfrm>
              <a:off x="199" y="1056"/>
              <a:ext cx="5465" cy="3086"/>
            </a:xfrm>
            <a:prstGeom prst="ellipse">
              <a:avLst/>
            </a:prstGeom>
            <a:solidFill>
              <a:srgbClr val="FEBEEF"/>
            </a:solidFill>
            <a:ln w="9525">
              <a:solidFill>
                <a:schemeClr val="tx1"/>
              </a:solidFill>
              <a:round/>
              <a:headEnd/>
              <a:tailEnd/>
            </a:ln>
          </p:spPr>
          <p:txBody>
            <a:bodyPr anchor="ctr">
              <a:spAutoFit/>
            </a:bodyPr>
            <a:lstStyle/>
            <a:p>
              <a:endParaRPr lang="en-US"/>
            </a:p>
          </p:txBody>
        </p:sp>
        <p:sp>
          <p:nvSpPr>
            <p:cNvPr id="53311" name="Text Box 4"/>
            <p:cNvSpPr txBox="1">
              <a:spLocks noChangeArrowheads="1"/>
            </p:cNvSpPr>
            <p:nvPr/>
          </p:nvSpPr>
          <p:spPr bwMode="auto">
            <a:xfrm>
              <a:off x="1656" y="1180"/>
              <a:ext cx="621"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800"/>
                <a:t>Compiler</a:t>
              </a:r>
            </a:p>
          </p:txBody>
        </p:sp>
        <p:sp>
          <p:nvSpPr>
            <p:cNvPr id="53312" name="Text Box 5"/>
            <p:cNvSpPr txBox="1">
              <a:spLocks noChangeArrowheads="1"/>
            </p:cNvSpPr>
            <p:nvPr/>
          </p:nvSpPr>
          <p:spPr bwMode="auto">
            <a:xfrm>
              <a:off x="2635" y="1056"/>
              <a:ext cx="189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800" b="0" i="1"/>
                <a:t> for (i = 0; i &lt; 3; i++)</a:t>
              </a:r>
            </a:p>
            <a:p>
              <a:pPr algn="l"/>
              <a:r>
                <a:rPr lang="en-US" sz="1800" b="0" i="1"/>
                <a:t>                               m += i*i;</a:t>
              </a:r>
            </a:p>
          </p:txBody>
        </p:sp>
      </p:grpSp>
      <p:grpSp>
        <p:nvGrpSpPr>
          <p:cNvPr id="3" name="Group 6"/>
          <p:cNvGrpSpPr>
            <a:grpSpLocks/>
          </p:cNvGrpSpPr>
          <p:nvPr/>
        </p:nvGrpSpPr>
        <p:grpSpPr bwMode="auto">
          <a:xfrm>
            <a:off x="315913" y="2155825"/>
            <a:ext cx="8305800" cy="4419600"/>
            <a:chOff x="199" y="1358"/>
            <a:chExt cx="5232" cy="2784"/>
          </a:xfrm>
        </p:grpSpPr>
        <p:sp>
          <p:nvSpPr>
            <p:cNvPr id="53307" name="Oval 7"/>
            <p:cNvSpPr>
              <a:spLocks noChangeArrowheads="1"/>
            </p:cNvSpPr>
            <p:nvPr/>
          </p:nvSpPr>
          <p:spPr bwMode="auto">
            <a:xfrm>
              <a:off x="199" y="1358"/>
              <a:ext cx="5232" cy="2784"/>
            </a:xfrm>
            <a:prstGeom prst="ellipse">
              <a:avLst/>
            </a:prstGeom>
            <a:solidFill>
              <a:srgbClr val="C6BDFF"/>
            </a:solidFill>
            <a:ln w="9525">
              <a:solidFill>
                <a:schemeClr val="tx1"/>
              </a:solidFill>
              <a:round/>
              <a:headEnd/>
              <a:tailEnd/>
            </a:ln>
          </p:spPr>
          <p:txBody>
            <a:bodyPr anchor="ctr">
              <a:spAutoFit/>
            </a:bodyPr>
            <a:lstStyle/>
            <a:p>
              <a:endParaRPr lang="en-US"/>
            </a:p>
          </p:txBody>
        </p:sp>
        <p:sp>
          <p:nvSpPr>
            <p:cNvPr id="53308" name="Text Box 8"/>
            <p:cNvSpPr txBox="1">
              <a:spLocks noChangeArrowheads="1"/>
            </p:cNvSpPr>
            <p:nvPr/>
          </p:nvSpPr>
          <p:spPr bwMode="auto">
            <a:xfrm>
              <a:off x="1584" y="1488"/>
              <a:ext cx="1409"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800"/>
                <a:t>Assembler and Linker</a:t>
              </a:r>
            </a:p>
          </p:txBody>
        </p:sp>
        <p:sp>
          <p:nvSpPr>
            <p:cNvPr id="53309" name="Text Box 9"/>
            <p:cNvSpPr txBox="1">
              <a:spLocks noChangeArrowheads="1"/>
            </p:cNvSpPr>
            <p:nvPr/>
          </p:nvSpPr>
          <p:spPr bwMode="auto">
            <a:xfrm>
              <a:off x="3229" y="1488"/>
              <a:ext cx="182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800" b="0" i="1"/>
                <a:t>addi $8, $6, $6</a:t>
              </a:r>
            </a:p>
            <a:p>
              <a:pPr algn="l"/>
              <a:r>
                <a:rPr lang="en-US" sz="1800" b="0" i="1"/>
                <a:t>                       sll $8, $8, 4</a:t>
              </a:r>
            </a:p>
          </p:txBody>
        </p:sp>
      </p:grpSp>
      <p:grpSp>
        <p:nvGrpSpPr>
          <p:cNvPr id="4" name="Group 10"/>
          <p:cNvGrpSpPr>
            <a:grpSpLocks/>
          </p:cNvGrpSpPr>
          <p:nvPr/>
        </p:nvGrpSpPr>
        <p:grpSpPr bwMode="auto">
          <a:xfrm>
            <a:off x="762000" y="2678113"/>
            <a:ext cx="7124700" cy="3798887"/>
            <a:chOff x="1272" y="1636"/>
            <a:chExt cx="4488" cy="2393"/>
          </a:xfrm>
        </p:grpSpPr>
        <p:sp>
          <p:nvSpPr>
            <p:cNvPr id="53304" name="Oval 11"/>
            <p:cNvSpPr>
              <a:spLocks noChangeArrowheads="1"/>
            </p:cNvSpPr>
            <p:nvPr/>
          </p:nvSpPr>
          <p:spPr bwMode="auto">
            <a:xfrm>
              <a:off x="1272" y="1636"/>
              <a:ext cx="4488" cy="2393"/>
            </a:xfrm>
            <a:prstGeom prst="ellipse">
              <a:avLst/>
            </a:prstGeom>
            <a:solidFill>
              <a:srgbClr val="8DFFE9"/>
            </a:solidFill>
            <a:ln w="9525">
              <a:solidFill>
                <a:schemeClr val="tx1"/>
              </a:solidFill>
              <a:round/>
              <a:headEnd/>
              <a:tailEnd/>
            </a:ln>
          </p:spPr>
          <p:txBody>
            <a:bodyPr anchor="ctr">
              <a:spAutoFit/>
            </a:bodyPr>
            <a:lstStyle/>
            <a:p>
              <a:endParaRPr lang="en-US"/>
            </a:p>
          </p:txBody>
        </p:sp>
        <p:sp>
          <p:nvSpPr>
            <p:cNvPr id="53305" name="Text Box 12"/>
            <p:cNvSpPr txBox="1">
              <a:spLocks noChangeArrowheads="1"/>
            </p:cNvSpPr>
            <p:nvPr/>
          </p:nvSpPr>
          <p:spPr bwMode="auto">
            <a:xfrm>
              <a:off x="2912" y="1689"/>
              <a:ext cx="364"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800"/>
                <a:t>CPU</a:t>
              </a:r>
            </a:p>
          </p:txBody>
        </p:sp>
        <p:pic>
          <p:nvPicPr>
            <p:cNvPr id="53306" name="Picture 13" descr="MMI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 y="2095"/>
              <a:ext cx="1381" cy="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4"/>
          <p:cNvGrpSpPr>
            <a:grpSpLocks/>
          </p:cNvGrpSpPr>
          <p:nvPr/>
        </p:nvGrpSpPr>
        <p:grpSpPr bwMode="auto">
          <a:xfrm>
            <a:off x="1295400" y="3128963"/>
            <a:ext cx="5334000" cy="3270250"/>
            <a:chOff x="1364" y="1920"/>
            <a:chExt cx="3787" cy="2060"/>
          </a:xfrm>
        </p:grpSpPr>
        <p:sp>
          <p:nvSpPr>
            <p:cNvPr id="53294" name="Oval 15"/>
            <p:cNvSpPr>
              <a:spLocks noChangeArrowheads="1"/>
            </p:cNvSpPr>
            <p:nvPr/>
          </p:nvSpPr>
          <p:spPr bwMode="auto">
            <a:xfrm>
              <a:off x="1364" y="1920"/>
              <a:ext cx="3787" cy="2060"/>
            </a:xfrm>
            <a:prstGeom prst="ellipse">
              <a:avLst/>
            </a:prstGeom>
            <a:solidFill>
              <a:srgbClr val="B3FF8D"/>
            </a:solidFill>
            <a:ln w="9525">
              <a:solidFill>
                <a:schemeClr val="tx1"/>
              </a:solidFill>
              <a:round/>
              <a:headEnd/>
              <a:tailEnd/>
            </a:ln>
          </p:spPr>
          <p:txBody>
            <a:bodyPr anchor="ctr">
              <a:spAutoFit/>
            </a:bodyPr>
            <a:lstStyle/>
            <a:p>
              <a:endParaRPr lang="en-US"/>
            </a:p>
          </p:txBody>
        </p:sp>
        <p:sp>
          <p:nvSpPr>
            <p:cNvPr id="53295" name="Text Box 16"/>
            <p:cNvSpPr txBox="1">
              <a:spLocks noChangeArrowheads="1"/>
            </p:cNvSpPr>
            <p:nvPr/>
          </p:nvSpPr>
          <p:spPr bwMode="auto">
            <a:xfrm>
              <a:off x="2256" y="2160"/>
              <a:ext cx="62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800"/>
                <a:t>Module</a:t>
              </a:r>
            </a:p>
          </p:txBody>
        </p:sp>
        <p:grpSp>
          <p:nvGrpSpPr>
            <p:cNvPr id="53296" name="Group 17"/>
            <p:cNvGrpSpPr>
              <a:grpSpLocks/>
            </p:cNvGrpSpPr>
            <p:nvPr/>
          </p:nvGrpSpPr>
          <p:grpSpPr bwMode="auto">
            <a:xfrm>
              <a:off x="3264" y="2058"/>
              <a:ext cx="820" cy="280"/>
              <a:chOff x="3264" y="2058"/>
              <a:chExt cx="820" cy="280"/>
            </a:xfrm>
          </p:grpSpPr>
          <p:sp>
            <p:nvSpPr>
              <p:cNvPr id="53297" name="Freeform 18"/>
              <p:cNvSpPr>
                <a:spLocks/>
              </p:cNvSpPr>
              <p:nvPr/>
            </p:nvSpPr>
            <p:spPr bwMode="auto">
              <a:xfrm>
                <a:off x="3300" y="2058"/>
                <a:ext cx="784" cy="280"/>
              </a:xfrm>
              <a:custGeom>
                <a:avLst/>
                <a:gdLst>
                  <a:gd name="T0" fmla="*/ 0 w 784"/>
                  <a:gd name="T1" fmla="*/ 0 h 280"/>
                  <a:gd name="T2" fmla="*/ 344 w 784"/>
                  <a:gd name="T3" fmla="*/ 0 h 280"/>
                  <a:gd name="T4" fmla="*/ 392 w 784"/>
                  <a:gd name="T5" fmla="*/ 70 h 280"/>
                  <a:gd name="T6" fmla="*/ 439 w 784"/>
                  <a:gd name="T7" fmla="*/ 0 h 280"/>
                  <a:gd name="T8" fmla="*/ 784 w 784"/>
                  <a:gd name="T9" fmla="*/ 0 h 280"/>
                  <a:gd name="T10" fmla="*/ 590 w 784"/>
                  <a:gd name="T11" fmla="*/ 280 h 280"/>
                  <a:gd name="T12" fmla="*/ 198 w 784"/>
                  <a:gd name="T13" fmla="*/ 280 h 280"/>
                  <a:gd name="T14" fmla="*/ 0 w 784"/>
                  <a:gd name="T15" fmla="*/ 0 h 280"/>
                  <a:gd name="T16" fmla="*/ 0 60000 65536"/>
                  <a:gd name="T17" fmla="*/ 0 60000 65536"/>
                  <a:gd name="T18" fmla="*/ 0 60000 65536"/>
                  <a:gd name="T19" fmla="*/ 0 60000 65536"/>
                  <a:gd name="T20" fmla="*/ 0 60000 65536"/>
                  <a:gd name="T21" fmla="*/ 0 60000 65536"/>
                  <a:gd name="T22" fmla="*/ 0 60000 65536"/>
                  <a:gd name="T23" fmla="*/ 0 60000 65536"/>
                  <a:gd name="T24" fmla="*/ 0 w 784"/>
                  <a:gd name="T25" fmla="*/ 0 h 280"/>
                  <a:gd name="T26" fmla="*/ 784 w 784"/>
                  <a:gd name="T27" fmla="*/ 280 h 2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4" h="280">
                    <a:moveTo>
                      <a:pt x="0" y="0"/>
                    </a:moveTo>
                    <a:lnTo>
                      <a:pt x="344" y="0"/>
                    </a:lnTo>
                    <a:lnTo>
                      <a:pt x="392" y="70"/>
                    </a:lnTo>
                    <a:lnTo>
                      <a:pt x="439" y="0"/>
                    </a:lnTo>
                    <a:lnTo>
                      <a:pt x="784" y="0"/>
                    </a:lnTo>
                    <a:lnTo>
                      <a:pt x="590" y="280"/>
                    </a:lnTo>
                    <a:lnTo>
                      <a:pt x="198" y="28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3298" name="Group 19"/>
              <p:cNvGrpSpPr>
                <a:grpSpLocks/>
              </p:cNvGrpSpPr>
              <p:nvPr/>
            </p:nvGrpSpPr>
            <p:grpSpPr bwMode="auto">
              <a:xfrm>
                <a:off x="3264" y="2085"/>
                <a:ext cx="685" cy="167"/>
                <a:chOff x="2080" y="2910"/>
                <a:chExt cx="685" cy="167"/>
              </a:xfrm>
            </p:grpSpPr>
            <p:sp>
              <p:nvSpPr>
                <p:cNvPr id="53299" name="Rectangle 20"/>
                <p:cNvSpPr>
                  <a:spLocks noChangeArrowheads="1"/>
                </p:cNvSpPr>
                <p:nvPr/>
              </p:nvSpPr>
              <p:spPr bwMode="auto">
                <a:xfrm>
                  <a:off x="2414" y="2960"/>
                  <a:ext cx="225"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200">
                      <a:solidFill>
                        <a:srgbClr val="000000"/>
                      </a:solidFill>
                      <a:latin typeface="DomCasual" charset="0"/>
                    </a:rPr>
                    <a:t>ALU</a:t>
                  </a:r>
                  <a:endParaRPr lang="en-US" b="0"/>
                </a:p>
              </p:txBody>
            </p:sp>
            <p:sp>
              <p:nvSpPr>
                <p:cNvPr id="53300" name="Rectangle 21"/>
                <p:cNvSpPr>
                  <a:spLocks noChangeArrowheads="1"/>
                </p:cNvSpPr>
                <p:nvPr/>
              </p:nvSpPr>
              <p:spPr bwMode="auto">
                <a:xfrm>
                  <a:off x="2262" y="2910"/>
                  <a:ext cx="4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700" b="0">
                      <a:solidFill>
                        <a:srgbClr val="000000"/>
                      </a:solidFill>
                      <a:latin typeface="DomCasual" charset="0"/>
                    </a:rPr>
                    <a:t>A</a:t>
                  </a:r>
                  <a:endParaRPr lang="en-US" b="0"/>
                </a:p>
              </p:txBody>
            </p:sp>
            <p:sp>
              <p:nvSpPr>
                <p:cNvPr id="53301" name="Rectangle 22"/>
                <p:cNvSpPr>
                  <a:spLocks noChangeArrowheads="1"/>
                </p:cNvSpPr>
                <p:nvPr/>
              </p:nvSpPr>
              <p:spPr bwMode="auto">
                <a:xfrm>
                  <a:off x="2725" y="2910"/>
                  <a:ext cx="4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700" b="0">
                      <a:solidFill>
                        <a:srgbClr val="000000"/>
                      </a:solidFill>
                      <a:latin typeface="DomCasual" charset="0"/>
                    </a:rPr>
                    <a:t>B</a:t>
                  </a:r>
                  <a:endParaRPr lang="en-US" b="0"/>
                </a:p>
              </p:txBody>
            </p:sp>
            <p:sp>
              <p:nvSpPr>
                <p:cNvPr id="53302" name="Arc 23"/>
                <p:cNvSpPr>
                  <a:spLocks/>
                </p:cNvSpPr>
                <p:nvPr/>
              </p:nvSpPr>
              <p:spPr bwMode="auto">
                <a:xfrm>
                  <a:off x="2159" y="3007"/>
                  <a:ext cx="48" cy="32"/>
                </a:xfrm>
                <a:custGeom>
                  <a:avLst/>
                  <a:gdLst>
                    <a:gd name="T0" fmla="*/ 0 w 21600"/>
                    <a:gd name="T1" fmla="*/ 0 h 14688"/>
                    <a:gd name="T2" fmla="*/ 0 w 21600"/>
                    <a:gd name="T3" fmla="*/ 0 h 14688"/>
                    <a:gd name="T4" fmla="*/ 0 w 21600"/>
                    <a:gd name="T5" fmla="*/ 0 h 14688"/>
                    <a:gd name="T6" fmla="*/ 0 60000 65536"/>
                    <a:gd name="T7" fmla="*/ 0 60000 65536"/>
                    <a:gd name="T8" fmla="*/ 0 60000 65536"/>
                    <a:gd name="T9" fmla="*/ 0 w 21600"/>
                    <a:gd name="T10" fmla="*/ 0 h 14688"/>
                    <a:gd name="T11" fmla="*/ 21600 w 21600"/>
                    <a:gd name="T12" fmla="*/ 14688 h 14688"/>
                  </a:gdLst>
                  <a:ahLst/>
                  <a:cxnLst>
                    <a:cxn ang="T6">
                      <a:pos x="T0" y="T1"/>
                    </a:cxn>
                    <a:cxn ang="T7">
                      <a:pos x="T2" y="T3"/>
                    </a:cxn>
                    <a:cxn ang="T8">
                      <a:pos x="T4" y="T5"/>
                    </a:cxn>
                  </a:cxnLst>
                  <a:rect l="T9" t="T10" r="T11" b="T12"/>
                  <a:pathLst>
                    <a:path w="21600" h="14688" fill="none" extrusionOk="0">
                      <a:moveTo>
                        <a:pt x="1286" y="14688"/>
                      </a:moveTo>
                      <a:cubicBezTo>
                        <a:pt x="435" y="12333"/>
                        <a:pt x="0" y="9848"/>
                        <a:pt x="0" y="7344"/>
                      </a:cubicBezTo>
                      <a:cubicBezTo>
                        <a:pt x="-1" y="4839"/>
                        <a:pt x="435" y="2354"/>
                        <a:pt x="1286" y="-1"/>
                      </a:cubicBezTo>
                    </a:path>
                    <a:path w="21600" h="14688" stroke="0" extrusionOk="0">
                      <a:moveTo>
                        <a:pt x="1286" y="14688"/>
                      </a:moveTo>
                      <a:cubicBezTo>
                        <a:pt x="435" y="12333"/>
                        <a:pt x="0" y="9848"/>
                        <a:pt x="0" y="7344"/>
                      </a:cubicBezTo>
                      <a:cubicBezTo>
                        <a:pt x="-1" y="4839"/>
                        <a:pt x="435" y="2354"/>
                        <a:pt x="1286" y="-1"/>
                      </a:cubicBezTo>
                      <a:lnTo>
                        <a:pt x="21600" y="7344"/>
                      </a:lnTo>
                      <a:lnTo>
                        <a:pt x="1286" y="146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Line 24"/>
                <p:cNvSpPr>
                  <a:spLocks noChangeShapeType="1"/>
                </p:cNvSpPr>
                <p:nvPr/>
              </p:nvSpPr>
              <p:spPr bwMode="auto">
                <a:xfrm flipH="1">
                  <a:off x="2080" y="3019"/>
                  <a:ext cx="79"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8" name="Group 25"/>
          <p:cNvGrpSpPr>
            <a:grpSpLocks/>
          </p:cNvGrpSpPr>
          <p:nvPr/>
        </p:nvGrpSpPr>
        <p:grpSpPr bwMode="auto">
          <a:xfrm>
            <a:off x="1752600" y="3814763"/>
            <a:ext cx="4419600" cy="2514600"/>
            <a:chOff x="1824" y="2352"/>
            <a:chExt cx="2784" cy="1584"/>
          </a:xfrm>
        </p:grpSpPr>
        <p:sp>
          <p:nvSpPr>
            <p:cNvPr id="53282" name="Oval 26"/>
            <p:cNvSpPr>
              <a:spLocks noChangeArrowheads="1"/>
            </p:cNvSpPr>
            <p:nvPr/>
          </p:nvSpPr>
          <p:spPr bwMode="auto">
            <a:xfrm>
              <a:off x="1824" y="2352"/>
              <a:ext cx="2784" cy="1584"/>
            </a:xfrm>
            <a:prstGeom prst="ellipse">
              <a:avLst/>
            </a:prstGeom>
            <a:solidFill>
              <a:srgbClr val="FFF48D"/>
            </a:solidFill>
            <a:ln w="9525">
              <a:solidFill>
                <a:schemeClr val="tx1"/>
              </a:solidFill>
              <a:round/>
              <a:headEnd/>
              <a:tailEnd/>
            </a:ln>
          </p:spPr>
          <p:txBody>
            <a:bodyPr anchor="ctr">
              <a:spAutoFit/>
            </a:bodyPr>
            <a:lstStyle/>
            <a:p>
              <a:endParaRPr lang="en-US"/>
            </a:p>
          </p:txBody>
        </p:sp>
        <p:sp>
          <p:nvSpPr>
            <p:cNvPr id="53283" name="Text Box 27"/>
            <p:cNvSpPr txBox="1">
              <a:spLocks noChangeArrowheads="1"/>
            </p:cNvSpPr>
            <p:nvPr/>
          </p:nvSpPr>
          <p:spPr bwMode="auto">
            <a:xfrm>
              <a:off x="2256" y="2544"/>
              <a:ext cx="399"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800"/>
                <a:t>Cells</a:t>
              </a:r>
            </a:p>
          </p:txBody>
        </p:sp>
        <p:grpSp>
          <p:nvGrpSpPr>
            <p:cNvPr id="53284" name="Group 28"/>
            <p:cNvGrpSpPr>
              <a:grpSpLocks/>
            </p:cNvGrpSpPr>
            <p:nvPr/>
          </p:nvGrpSpPr>
          <p:grpSpPr bwMode="auto">
            <a:xfrm>
              <a:off x="3358" y="2391"/>
              <a:ext cx="497" cy="392"/>
              <a:chOff x="3928" y="1892"/>
              <a:chExt cx="497" cy="392"/>
            </a:xfrm>
          </p:grpSpPr>
          <p:grpSp>
            <p:nvGrpSpPr>
              <p:cNvPr id="53285" name="Group 29"/>
              <p:cNvGrpSpPr>
                <a:grpSpLocks/>
              </p:cNvGrpSpPr>
              <p:nvPr/>
            </p:nvGrpSpPr>
            <p:grpSpPr bwMode="auto">
              <a:xfrm>
                <a:off x="3928" y="1892"/>
                <a:ext cx="497" cy="392"/>
                <a:chOff x="3936" y="528"/>
                <a:chExt cx="960" cy="676"/>
              </a:xfrm>
            </p:grpSpPr>
            <p:sp>
              <p:nvSpPr>
                <p:cNvPr id="53287" name="Rectangle 30"/>
                <p:cNvSpPr>
                  <a:spLocks noChangeArrowheads="1"/>
                </p:cNvSpPr>
                <p:nvPr/>
              </p:nvSpPr>
              <p:spPr bwMode="auto">
                <a:xfrm>
                  <a:off x="4128" y="672"/>
                  <a:ext cx="576" cy="37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88" name="Text Box 31"/>
                <p:cNvSpPr txBox="1">
                  <a:spLocks noChangeArrowheads="1"/>
                </p:cNvSpPr>
                <p:nvPr/>
              </p:nvSpPr>
              <p:spPr bwMode="auto">
                <a:xfrm>
                  <a:off x="4120" y="638"/>
                  <a:ext cx="632"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900"/>
                    <a:t>   </a:t>
                  </a:r>
                  <a:r>
                    <a:rPr lang="en-US" sz="600"/>
                    <a:t>A       B</a:t>
                  </a:r>
                </a:p>
                <a:p>
                  <a:pPr algn="l"/>
                  <a:r>
                    <a:rPr lang="en-US" sz="600"/>
                    <a:t>CO          CI</a:t>
                  </a:r>
                </a:p>
                <a:p>
                  <a:pPr algn="l"/>
                  <a:r>
                    <a:rPr lang="en-US" sz="600"/>
                    <a:t>        S</a:t>
                  </a:r>
                </a:p>
              </p:txBody>
            </p:sp>
            <p:sp>
              <p:nvSpPr>
                <p:cNvPr id="53289" name="Line 32"/>
                <p:cNvSpPr>
                  <a:spLocks noChangeShapeType="1"/>
                </p:cNvSpPr>
                <p:nvPr/>
              </p:nvSpPr>
              <p:spPr bwMode="auto">
                <a:xfrm>
                  <a:off x="4272" y="528"/>
                  <a:ext cx="0" cy="14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0" name="Line 33"/>
                <p:cNvSpPr>
                  <a:spLocks noChangeShapeType="1"/>
                </p:cNvSpPr>
                <p:nvPr/>
              </p:nvSpPr>
              <p:spPr bwMode="auto">
                <a:xfrm>
                  <a:off x="4528" y="529"/>
                  <a:ext cx="0" cy="14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1" name="Line 34"/>
                <p:cNvSpPr>
                  <a:spLocks noChangeShapeType="1"/>
                </p:cNvSpPr>
                <p:nvPr/>
              </p:nvSpPr>
              <p:spPr bwMode="auto">
                <a:xfrm>
                  <a:off x="4416" y="1060"/>
                  <a:ext cx="0" cy="14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2" name="Line 35"/>
                <p:cNvSpPr>
                  <a:spLocks noChangeShapeType="1"/>
                </p:cNvSpPr>
                <p:nvPr/>
              </p:nvSpPr>
              <p:spPr bwMode="auto">
                <a:xfrm>
                  <a:off x="4704" y="864"/>
                  <a:ext cx="1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3" name="Line 36"/>
                <p:cNvSpPr>
                  <a:spLocks noChangeShapeType="1"/>
                </p:cNvSpPr>
                <p:nvPr/>
              </p:nvSpPr>
              <p:spPr bwMode="auto">
                <a:xfrm>
                  <a:off x="3936" y="864"/>
                  <a:ext cx="1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86" name="Text Box 37"/>
              <p:cNvSpPr txBox="1">
                <a:spLocks noChangeArrowheads="1"/>
              </p:cNvSpPr>
              <p:nvPr/>
            </p:nvSpPr>
            <p:spPr bwMode="auto">
              <a:xfrm>
                <a:off x="4105" y="2011"/>
                <a:ext cx="201"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000">
                    <a:latin typeface="Helvetica" charset="0"/>
                  </a:rPr>
                  <a:t>FA</a:t>
                </a:r>
              </a:p>
            </p:txBody>
          </p:sp>
        </p:grpSp>
      </p:grpSp>
      <p:sp>
        <p:nvSpPr>
          <p:cNvPr id="16391" name="Rectangle 38"/>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A Computer System</a:t>
            </a:r>
          </a:p>
        </p:txBody>
      </p:sp>
      <p:sp>
        <p:nvSpPr>
          <p:cNvPr id="16392" name="Rectangle 39"/>
          <p:cNvSpPr>
            <a:spLocks noGrp="1" noChangeArrowheads="1"/>
          </p:cNvSpPr>
          <p:nvPr>
            <p:ph idx="1"/>
          </p:nvPr>
        </p:nvSpPr>
        <p:spPr>
          <a:xfrm>
            <a:off x="609600" y="701675"/>
            <a:ext cx="7848600" cy="914400"/>
          </a:xfrm>
        </p:spPr>
        <p:txBody>
          <a:bodyPr/>
          <a:lstStyle/>
          <a:p>
            <a:pPr eaLnBrk="1" hangingPunct="1">
              <a:lnSpc>
                <a:spcPct val="80000"/>
              </a:lnSpc>
              <a:defRPr/>
            </a:pPr>
            <a:r>
              <a:rPr lang="en-US" sz="1800">
                <a:effectLst>
                  <a:outerShdw blurRad="38100" dist="38100" dir="2700000" algn="tl">
                    <a:srgbClr val="DDDDDD"/>
                  </a:outerShdw>
                </a:effectLst>
                <a:latin typeface="Tahoma" charset="0"/>
                <a:ea typeface="ＭＳ Ｐゴシック" charset="0"/>
                <a:cs typeface="ＭＳ Ｐゴシック" charset="0"/>
              </a:rPr>
              <a:t>What is a computer system?  </a:t>
            </a:r>
          </a:p>
          <a:p>
            <a:pPr eaLnBrk="1" hangingPunct="1">
              <a:lnSpc>
                <a:spcPct val="80000"/>
              </a:lnSpc>
              <a:defRPr/>
            </a:pPr>
            <a:r>
              <a:rPr lang="en-US" sz="1800">
                <a:effectLst>
                  <a:outerShdw blurRad="38100" dist="38100" dir="2700000" algn="tl">
                    <a:srgbClr val="DDDDDD"/>
                  </a:outerShdw>
                </a:effectLst>
                <a:latin typeface="Tahoma" charset="0"/>
                <a:ea typeface="ＭＳ Ｐゴシック" charset="0"/>
                <a:cs typeface="ＭＳ Ｐゴシック" charset="0"/>
              </a:rPr>
              <a:t>Where does it start?</a:t>
            </a:r>
          </a:p>
          <a:p>
            <a:pPr eaLnBrk="1" hangingPunct="1">
              <a:lnSpc>
                <a:spcPct val="80000"/>
              </a:lnSpc>
              <a:defRPr/>
            </a:pPr>
            <a:r>
              <a:rPr lang="en-US" sz="1800">
                <a:effectLst>
                  <a:outerShdw blurRad="38100" dist="38100" dir="2700000" algn="tl">
                    <a:srgbClr val="DDDDDD"/>
                  </a:outerShdw>
                </a:effectLst>
                <a:latin typeface="Tahoma" charset="0"/>
                <a:ea typeface="ＭＳ Ｐゴシック" charset="0"/>
                <a:cs typeface="ＭＳ Ｐゴシック" charset="0"/>
              </a:rPr>
              <a:t>Where does it end?</a:t>
            </a:r>
          </a:p>
        </p:txBody>
      </p:sp>
      <p:grpSp>
        <p:nvGrpSpPr>
          <p:cNvPr id="11" name="Group 40"/>
          <p:cNvGrpSpPr>
            <a:grpSpLocks/>
          </p:cNvGrpSpPr>
          <p:nvPr/>
        </p:nvGrpSpPr>
        <p:grpSpPr bwMode="auto">
          <a:xfrm>
            <a:off x="2057400" y="4424363"/>
            <a:ext cx="3810000" cy="1828800"/>
            <a:chOff x="2208" y="1651"/>
            <a:chExt cx="2400" cy="1152"/>
          </a:xfrm>
        </p:grpSpPr>
        <p:sp>
          <p:nvSpPr>
            <p:cNvPr id="53269" name="Oval 41"/>
            <p:cNvSpPr>
              <a:spLocks noChangeArrowheads="1"/>
            </p:cNvSpPr>
            <p:nvPr/>
          </p:nvSpPr>
          <p:spPr bwMode="auto">
            <a:xfrm>
              <a:off x="2208" y="1651"/>
              <a:ext cx="2400" cy="1152"/>
            </a:xfrm>
            <a:prstGeom prst="ellipse">
              <a:avLst/>
            </a:prstGeom>
            <a:solidFill>
              <a:srgbClr val="FFD18D"/>
            </a:solidFill>
            <a:ln w="9525">
              <a:solidFill>
                <a:schemeClr val="tx1"/>
              </a:solidFill>
              <a:round/>
              <a:headEnd/>
              <a:tailEnd/>
            </a:ln>
          </p:spPr>
          <p:txBody>
            <a:bodyPr anchor="ctr">
              <a:spAutoFit/>
            </a:bodyPr>
            <a:lstStyle/>
            <a:p>
              <a:endParaRPr lang="en-US"/>
            </a:p>
          </p:txBody>
        </p:sp>
        <p:sp>
          <p:nvSpPr>
            <p:cNvPr id="53270" name="Text Box 42"/>
            <p:cNvSpPr txBox="1">
              <a:spLocks noChangeArrowheads="1"/>
            </p:cNvSpPr>
            <p:nvPr/>
          </p:nvSpPr>
          <p:spPr bwMode="auto">
            <a:xfrm>
              <a:off x="2485" y="1785"/>
              <a:ext cx="50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800"/>
                <a:t>Gates</a:t>
              </a:r>
            </a:p>
          </p:txBody>
        </p:sp>
        <p:grpSp>
          <p:nvGrpSpPr>
            <p:cNvPr id="53271" name="Group 43"/>
            <p:cNvGrpSpPr>
              <a:grpSpLocks/>
            </p:cNvGrpSpPr>
            <p:nvPr/>
          </p:nvGrpSpPr>
          <p:grpSpPr bwMode="auto">
            <a:xfrm>
              <a:off x="3936" y="1862"/>
              <a:ext cx="518" cy="230"/>
              <a:chOff x="3936" y="1872"/>
              <a:chExt cx="518" cy="230"/>
            </a:xfrm>
          </p:grpSpPr>
          <p:sp>
            <p:nvSpPr>
              <p:cNvPr id="53278" name="Freeform 44"/>
              <p:cNvSpPr>
                <a:spLocks/>
              </p:cNvSpPr>
              <p:nvPr/>
            </p:nvSpPr>
            <p:spPr bwMode="auto">
              <a:xfrm>
                <a:off x="4051" y="1872"/>
                <a:ext cx="299" cy="230"/>
              </a:xfrm>
              <a:custGeom>
                <a:avLst/>
                <a:gdLst>
                  <a:gd name="T0" fmla="*/ 0 w 747"/>
                  <a:gd name="T1" fmla="*/ 0 h 576"/>
                  <a:gd name="T2" fmla="*/ 2 w 747"/>
                  <a:gd name="T3" fmla="*/ 0 h 576"/>
                  <a:gd name="T4" fmla="*/ 2 w 747"/>
                  <a:gd name="T5" fmla="*/ 0 h 576"/>
                  <a:gd name="T6" fmla="*/ 2 w 747"/>
                  <a:gd name="T7" fmla="*/ 0 h 576"/>
                  <a:gd name="T8" fmla="*/ 2 w 747"/>
                  <a:gd name="T9" fmla="*/ 0 h 576"/>
                  <a:gd name="T10" fmla="*/ 3 w 747"/>
                  <a:gd name="T11" fmla="*/ 1 h 576"/>
                  <a:gd name="T12" fmla="*/ 3 w 747"/>
                  <a:gd name="T13" fmla="*/ 1 h 576"/>
                  <a:gd name="T14" fmla="*/ 3 w 747"/>
                  <a:gd name="T15" fmla="*/ 2 h 576"/>
                  <a:gd name="T16" fmla="*/ 2 w 747"/>
                  <a:gd name="T17" fmla="*/ 2 h 576"/>
                  <a:gd name="T18" fmla="*/ 2 w 747"/>
                  <a:gd name="T19" fmla="*/ 2 h 576"/>
                  <a:gd name="T20" fmla="*/ 2 w 747"/>
                  <a:gd name="T21" fmla="*/ 2 h 576"/>
                  <a:gd name="T22" fmla="*/ 2 w 747"/>
                  <a:gd name="T23" fmla="*/ 2 h 576"/>
                  <a:gd name="T24" fmla="*/ 0 w 747"/>
                  <a:gd name="T25" fmla="*/ 2 h 576"/>
                  <a:gd name="T26" fmla="*/ 0 w 747"/>
                  <a:gd name="T27" fmla="*/ 2 h 576"/>
                  <a:gd name="T28" fmla="*/ 0 w 747"/>
                  <a:gd name="T29" fmla="*/ 2 h 576"/>
                  <a:gd name="T30" fmla="*/ 0 w 747"/>
                  <a:gd name="T31" fmla="*/ 2 h 576"/>
                  <a:gd name="T32" fmla="*/ 1 w 747"/>
                  <a:gd name="T33" fmla="*/ 2 h 576"/>
                  <a:gd name="T34" fmla="*/ 1 w 747"/>
                  <a:gd name="T35" fmla="*/ 1 h 576"/>
                  <a:gd name="T36" fmla="*/ 1 w 747"/>
                  <a:gd name="T37" fmla="*/ 1 h 576"/>
                  <a:gd name="T38" fmla="*/ 0 w 747"/>
                  <a:gd name="T39" fmla="*/ 0 h 576"/>
                  <a:gd name="T40" fmla="*/ 0 w 747"/>
                  <a:gd name="T41" fmla="*/ 0 h 576"/>
                  <a:gd name="T42" fmla="*/ 0 w 747"/>
                  <a:gd name="T43" fmla="*/ 0 h 576"/>
                  <a:gd name="T44" fmla="*/ 0 w 747"/>
                  <a:gd name="T45" fmla="*/ 0 h 5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7"/>
                  <a:gd name="T70" fmla="*/ 0 h 576"/>
                  <a:gd name="T71" fmla="*/ 747 w 747"/>
                  <a:gd name="T72" fmla="*/ 576 h 5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7" h="576">
                    <a:moveTo>
                      <a:pt x="0" y="0"/>
                    </a:moveTo>
                    <a:lnTo>
                      <a:pt x="432" y="0"/>
                    </a:lnTo>
                    <a:lnTo>
                      <a:pt x="495" y="9"/>
                    </a:lnTo>
                    <a:lnTo>
                      <a:pt x="555" y="27"/>
                    </a:lnTo>
                    <a:lnTo>
                      <a:pt x="639" y="99"/>
                    </a:lnTo>
                    <a:lnTo>
                      <a:pt x="699" y="189"/>
                    </a:lnTo>
                    <a:lnTo>
                      <a:pt x="747" y="291"/>
                    </a:lnTo>
                    <a:lnTo>
                      <a:pt x="699" y="393"/>
                    </a:lnTo>
                    <a:lnTo>
                      <a:pt x="633" y="477"/>
                    </a:lnTo>
                    <a:lnTo>
                      <a:pt x="549" y="549"/>
                    </a:lnTo>
                    <a:lnTo>
                      <a:pt x="495" y="567"/>
                    </a:lnTo>
                    <a:lnTo>
                      <a:pt x="432" y="576"/>
                    </a:lnTo>
                    <a:lnTo>
                      <a:pt x="0" y="576"/>
                    </a:lnTo>
                    <a:lnTo>
                      <a:pt x="39" y="561"/>
                    </a:lnTo>
                    <a:lnTo>
                      <a:pt x="69" y="537"/>
                    </a:lnTo>
                    <a:lnTo>
                      <a:pt x="111" y="483"/>
                    </a:lnTo>
                    <a:lnTo>
                      <a:pt x="135" y="381"/>
                    </a:lnTo>
                    <a:lnTo>
                      <a:pt x="144" y="288"/>
                    </a:lnTo>
                    <a:lnTo>
                      <a:pt x="135" y="183"/>
                    </a:lnTo>
                    <a:lnTo>
                      <a:pt x="111" y="99"/>
                    </a:lnTo>
                    <a:lnTo>
                      <a:pt x="69" y="33"/>
                    </a:lnTo>
                    <a:lnTo>
                      <a:pt x="39" y="9"/>
                    </a:lnTo>
                    <a:lnTo>
                      <a:pt x="0" y="0"/>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279" name="Line 45"/>
              <p:cNvSpPr>
                <a:spLocks noChangeShapeType="1"/>
              </p:cNvSpPr>
              <p:nvPr/>
            </p:nvSpPr>
            <p:spPr bwMode="auto">
              <a:xfrm>
                <a:off x="3936" y="2045"/>
                <a:ext cx="16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80" name="Line 46"/>
              <p:cNvSpPr>
                <a:spLocks noChangeShapeType="1"/>
              </p:cNvSpPr>
              <p:nvPr/>
            </p:nvSpPr>
            <p:spPr bwMode="auto">
              <a:xfrm flipH="1">
                <a:off x="4351" y="1987"/>
                <a:ext cx="10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81" name="Line 47"/>
              <p:cNvSpPr>
                <a:spLocks noChangeShapeType="1"/>
              </p:cNvSpPr>
              <p:nvPr/>
            </p:nvSpPr>
            <p:spPr bwMode="auto">
              <a:xfrm>
                <a:off x="3936" y="1930"/>
                <a:ext cx="16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72" name="Group 48"/>
            <p:cNvGrpSpPr>
              <a:grpSpLocks/>
            </p:cNvGrpSpPr>
            <p:nvPr/>
          </p:nvGrpSpPr>
          <p:grpSpPr bwMode="auto">
            <a:xfrm>
              <a:off x="3195" y="1690"/>
              <a:ext cx="519" cy="230"/>
              <a:chOff x="3195" y="1738"/>
              <a:chExt cx="519" cy="230"/>
            </a:xfrm>
          </p:grpSpPr>
          <p:sp>
            <p:nvSpPr>
              <p:cNvPr id="53273" name="Freeform 49"/>
              <p:cNvSpPr>
                <a:spLocks/>
              </p:cNvSpPr>
              <p:nvPr/>
            </p:nvSpPr>
            <p:spPr bwMode="auto">
              <a:xfrm>
                <a:off x="3310" y="1738"/>
                <a:ext cx="290" cy="230"/>
              </a:xfrm>
              <a:custGeom>
                <a:avLst/>
                <a:gdLst>
                  <a:gd name="T0" fmla="*/ 0 w 723"/>
                  <a:gd name="T1" fmla="*/ 0 h 576"/>
                  <a:gd name="T2" fmla="*/ 0 w 723"/>
                  <a:gd name="T3" fmla="*/ 2 h 576"/>
                  <a:gd name="T4" fmla="*/ 2 w 723"/>
                  <a:gd name="T5" fmla="*/ 2 h 576"/>
                  <a:gd name="T6" fmla="*/ 2 w 723"/>
                  <a:gd name="T7" fmla="*/ 2 h 576"/>
                  <a:gd name="T8" fmla="*/ 2 w 723"/>
                  <a:gd name="T9" fmla="*/ 2 h 576"/>
                  <a:gd name="T10" fmla="*/ 2 w 723"/>
                  <a:gd name="T11" fmla="*/ 2 h 576"/>
                  <a:gd name="T12" fmla="*/ 2 w 723"/>
                  <a:gd name="T13" fmla="*/ 2 h 576"/>
                  <a:gd name="T14" fmla="*/ 3 w 723"/>
                  <a:gd name="T15" fmla="*/ 2 h 576"/>
                  <a:gd name="T16" fmla="*/ 3 w 723"/>
                  <a:gd name="T17" fmla="*/ 2 h 576"/>
                  <a:gd name="T18" fmla="*/ 3 w 723"/>
                  <a:gd name="T19" fmla="*/ 1 h 576"/>
                  <a:gd name="T20" fmla="*/ 3 w 723"/>
                  <a:gd name="T21" fmla="*/ 1 h 576"/>
                  <a:gd name="T22" fmla="*/ 3 w 723"/>
                  <a:gd name="T23" fmla="*/ 1 h 576"/>
                  <a:gd name="T24" fmla="*/ 2 w 723"/>
                  <a:gd name="T25" fmla="*/ 0 h 576"/>
                  <a:gd name="T26" fmla="*/ 2 w 723"/>
                  <a:gd name="T27" fmla="*/ 0 h 576"/>
                  <a:gd name="T28" fmla="*/ 2 w 723"/>
                  <a:gd name="T29" fmla="*/ 0 h 576"/>
                  <a:gd name="T30" fmla="*/ 2 w 723"/>
                  <a:gd name="T31" fmla="*/ 0 h 576"/>
                  <a:gd name="T32" fmla="*/ 2 w 723"/>
                  <a:gd name="T33" fmla="*/ 0 h 576"/>
                  <a:gd name="T34" fmla="*/ 2 w 723"/>
                  <a:gd name="T35" fmla="*/ 0 h 576"/>
                  <a:gd name="T36" fmla="*/ 0 w 723"/>
                  <a:gd name="T37" fmla="*/ 0 h 5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3"/>
                  <a:gd name="T58" fmla="*/ 0 h 576"/>
                  <a:gd name="T59" fmla="*/ 723 w 723"/>
                  <a:gd name="T60" fmla="*/ 576 h 5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3" h="576">
                    <a:moveTo>
                      <a:pt x="0" y="0"/>
                    </a:moveTo>
                    <a:lnTo>
                      <a:pt x="0" y="576"/>
                    </a:lnTo>
                    <a:lnTo>
                      <a:pt x="432" y="576"/>
                    </a:lnTo>
                    <a:lnTo>
                      <a:pt x="489" y="573"/>
                    </a:lnTo>
                    <a:lnTo>
                      <a:pt x="555" y="549"/>
                    </a:lnTo>
                    <a:lnTo>
                      <a:pt x="591" y="525"/>
                    </a:lnTo>
                    <a:lnTo>
                      <a:pt x="627" y="501"/>
                    </a:lnTo>
                    <a:lnTo>
                      <a:pt x="681" y="435"/>
                    </a:lnTo>
                    <a:lnTo>
                      <a:pt x="711" y="363"/>
                    </a:lnTo>
                    <a:lnTo>
                      <a:pt x="723" y="285"/>
                    </a:lnTo>
                    <a:lnTo>
                      <a:pt x="711" y="213"/>
                    </a:lnTo>
                    <a:lnTo>
                      <a:pt x="687" y="147"/>
                    </a:lnTo>
                    <a:lnTo>
                      <a:pt x="639" y="87"/>
                    </a:lnTo>
                    <a:lnTo>
                      <a:pt x="585" y="45"/>
                    </a:lnTo>
                    <a:lnTo>
                      <a:pt x="549" y="27"/>
                    </a:lnTo>
                    <a:lnTo>
                      <a:pt x="513" y="15"/>
                    </a:lnTo>
                    <a:lnTo>
                      <a:pt x="477" y="3"/>
                    </a:lnTo>
                    <a:lnTo>
                      <a:pt x="432" y="0"/>
                    </a:lnTo>
                    <a:lnTo>
                      <a:pt x="0" y="0"/>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274" name="Line 50"/>
              <p:cNvSpPr>
                <a:spLocks noChangeShapeType="1"/>
              </p:cNvSpPr>
              <p:nvPr/>
            </p:nvSpPr>
            <p:spPr bwMode="auto">
              <a:xfrm>
                <a:off x="3656" y="1853"/>
                <a:ext cx="5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5" name="Line 51"/>
              <p:cNvSpPr>
                <a:spLocks noChangeShapeType="1"/>
              </p:cNvSpPr>
              <p:nvPr/>
            </p:nvSpPr>
            <p:spPr bwMode="auto">
              <a:xfrm>
                <a:off x="3195" y="1796"/>
                <a:ext cx="11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6" name="Line 52"/>
              <p:cNvSpPr>
                <a:spLocks noChangeShapeType="1"/>
              </p:cNvSpPr>
              <p:nvPr/>
            </p:nvSpPr>
            <p:spPr bwMode="auto">
              <a:xfrm>
                <a:off x="3195" y="1911"/>
                <a:ext cx="11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7" name="Oval 53"/>
              <p:cNvSpPr>
                <a:spLocks noChangeArrowheads="1"/>
              </p:cNvSpPr>
              <p:nvPr/>
            </p:nvSpPr>
            <p:spPr bwMode="auto">
              <a:xfrm>
                <a:off x="3599" y="1824"/>
                <a:ext cx="57" cy="58"/>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14" name="Group 54"/>
          <p:cNvGrpSpPr>
            <a:grpSpLocks/>
          </p:cNvGrpSpPr>
          <p:nvPr/>
        </p:nvGrpSpPr>
        <p:grpSpPr bwMode="auto">
          <a:xfrm>
            <a:off x="2286000" y="4973638"/>
            <a:ext cx="3352800" cy="1219200"/>
            <a:chOff x="1488" y="3120"/>
            <a:chExt cx="2112" cy="768"/>
          </a:xfrm>
        </p:grpSpPr>
        <p:sp>
          <p:nvSpPr>
            <p:cNvPr id="53258" name="Oval 55"/>
            <p:cNvSpPr>
              <a:spLocks noChangeArrowheads="1"/>
            </p:cNvSpPr>
            <p:nvPr/>
          </p:nvSpPr>
          <p:spPr bwMode="auto">
            <a:xfrm>
              <a:off x="1488" y="3120"/>
              <a:ext cx="2112" cy="768"/>
            </a:xfrm>
            <a:prstGeom prst="ellipse">
              <a:avLst/>
            </a:prstGeom>
            <a:solidFill>
              <a:srgbClr val="FF8163"/>
            </a:solidFill>
            <a:ln w="9525">
              <a:solidFill>
                <a:schemeClr val="tx1"/>
              </a:solidFill>
              <a:round/>
              <a:headEnd/>
              <a:tailEnd/>
            </a:ln>
          </p:spPr>
          <p:txBody>
            <a:bodyPr anchor="ctr">
              <a:spAutoFit/>
            </a:bodyPr>
            <a:lstStyle/>
            <a:p>
              <a:endParaRPr lang="en-US"/>
            </a:p>
          </p:txBody>
        </p:sp>
        <p:sp>
          <p:nvSpPr>
            <p:cNvPr id="53259" name="Text Box 56"/>
            <p:cNvSpPr txBox="1">
              <a:spLocks noChangeArrowheads="1"/>
            </p:cNvSpPr>
            <p:nvPr/>
          </p:nvSpPr>
          <p:spPr bwMode="auto">
            <a:xfrm>
              <a:off x="1696" y="3389"/>
              <a:ext cx="833"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800"/>
                <a:t>Transistors</a:t>
              </a:r>
            </a:p>
          </p:txBody>
        </p:sp>
        <p:grpSp>
          <p:nvGrpSpPr>
            <p:cNvPr id="53260" name="Group 57"/>
            <p:cNvGrpSpPr>
              <a:grpSpLocks/>
            </p:cNvGrpSpPr>
            <p:nvPr/>
          </p:nvGrpSpPr>
          <p:grpSpPr bwMode="auto">
            <a:xfrm>
              <a:off x="2544" y="3331"/>
              <a:ext cx="231" cy="346"/>
              <a:chOff x="4032" y="4752"/>
              <a:chExt cx="576" cy="864"/>
            </a:xfrm>
          </p:grpSpPr>
          <p:sp>
            <p:nvSpPr>
              <p:cNvPr id="53266" name="Line 58"/>
              <p:cNvSpPr>
                <a:spLocks noChangeShapeType="1"/>
              </p:cNvSpPr>
              <p:nvPr/>
            </p:nvSpPr>
            <p:spPr bwMode="auto">
              <a:xfrm>
                <a:off x="4320" y="5040"/>
                <a:ext cx="0" cy="2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7" name="Line 59"/>
              <p:cNvSpPr>
                <a:spLocks noChangeShapeType="1"/>
              </p:cNvSpPr>
              <p:nvPr/>
            </p:nvSpPr>
            <p:spPr bwMode="auto">
              <a:xfrm flipH="1">
                <a:off x="4032" y="5184"/>
                <a:ext cx="28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8" name="Freeform 60"/>
              <p:cNvSpPr>
                <a:spLocks/>
              </p:cNvSpPr>
              <p:nvPr/>
            </p:nvSpPr>
            <p:spPr bwMode="auto">
              <a:xfrm>
                <a:off x="4398" y="4752"/>
                <a:ext cx="210" cy="864"/>
              </a:xfrm>
              <a:custGeom>
                <a:avLst/>
                <a:gdLst>
                  <a:gd name="T0" fmla="*/ 210 w 210"/>
                  <a:gd name="T1" fmla="*/ 0 h 864"/>
                  <a:gd name="T2" fmla="*/ 210 w 210"/>
                  <a:gd name="T3" fmla="*/ 288 h 864"/>
                  <a:gd name="T4" fmla="*/ 0 w 210"/>
                  <a:gd name="T5" fmla="*/ 288 h 864"/>
                  <a:gd name="T6" fmla="*/ 0 w 210"/>
                  <a:gd name="T7" fmla="*/ 576 h 864"/>
                  <a:gd name="T8" fmla="*/ 210 w 210"/>
                  <a:gd name="T9" fmla="*/ 576 h 864"/>
                  <a:gd name="T10" fmla="*/ 210 w 210"/>
                  <a:gd name="T11" fmla="*/ 864 h 864"/>
                  <a:gd name="T12" fmla="*/ 0 60000 65536"/>
                  <a:gd name="T13" fmla="*/ 0 60000 65536"/>
                  <a:gd name="T14" fmla="*/ 0 60000 65536"/>
                  <a:gd name="T15" fmla="*/ 0 60000 65536"/>
                  <a:gd name="T16" fmla="*/ 0 60000 65536"/>
                  <a:gd name="T17" fmla="*/ 0 60000 65536"/>
                  <a:gd name="T18" fmla="*/ 0 w 210"/>
                  <a:gd name="T19" fmla="*/ 0 h 864"/>
                  <a:gd name="T20" fmla="*/ 210 w 210"/>
                  <a:gd name="T21" fmla="*/ 864 h 864"/>
                </a:gdLst>
                <a:ahLst/>
                <a:cxnLst>
                  <a:cxn ang="T12">
                    <a:pos x="T0" y="T1"/>
                  </a:cxn>
                  <a:cxn ang="T13">
                    <a:pos x="T2" y="T3"/>
                  </a:cxn>
                  <a:cxn ang="T14">
                    <a:pos x="T4" y="T5"/>
                  </a:cxn>
                  <a:cxn ang="T15">
                    <a:pos x="T6" y="T7"/>
                  </a:cxn>
                  <a:cxn ang="T16">
                    <a:pos x="T8" y="T9"/>
                  </a:cxn>
                  <a:cxn ang="T17">
                    <a:pos x="T10" y="T11"/>
                  </a:cxn>
                </a:cxnLst>
                <a:rect l="T18" t="T19" r="T20" b="T21"/>
                <a:pathLst>
                  <a:path w="210" h="864">
                    <a:moveTo>
                      <a:pt x="210" y="0"/>
                    </a:moveTo>
                    <a:lnTo>
                      <a:pt x="210" y="288"/>
                    </a:lnTo>
                    <a:lnTo>
                      <a:pt x="0" y="288"/>
                    </a:lnTo>
                    <a:lnTo>
                      <a:pt x="0" y="576"/>
                    </a:lnTo>
                    <a:lnTo>
                      <a:pt x="210" y="576"/>
                    </a:lnTo>
                    <a:lnTo>
                      <a:pt x="210" y="864"/>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3261" name="Group 61"/>
            <p:cNvGrpSpPr>
              <a:grpSpLocks/>
            </p:cNvGrpSpPr>
            <p:nvPr/>
          </p:nvGrpSpPr>
          <p:grpSpPr bwMode="auto">
            <a:xfrm>
              <a:off x="2928" y="3331"/>
              <a:ext cx="231" cy="346"/>
              <a:chOff x="4032" y="3744"/>
              <a:chExt cx="576" cy="864"/>
            </a:xfrm>
          </p:grpSpPr>
          <p:sp>
            <p:nvSpPr>
              <p:cNvPr id="53262" name="Line 62"/>
              <p:cNvSpPr>
                <a:spLocks noChangeShapeType="1"/>
              </p:cNvSpPr>
              <p:nvPr/>
            </p:nvSpPr>
            <p:spPr bwMode="auto">
              <a:xfrm>
                <a:off x="4320" y="4032"/>
                <a:ext cx="0" cy="2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3" name="Line 63"/>
              <p:cNvSpPr>
                <a:spLocks noChangeShapeType="1"/>
              </p:cNvSpPr>
              <p:nvPr/>
            </p:nvSpPr>
            <p:spPr bwMode="auto">
              <a:xfrm flipH="1">
                <a:off x="4032" y="4176"/>
                <a:ext cx="28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4" name="Freeform 64"/>
              <p:cNvSpPr>
                <a:spLocks/>
              </p:cNvSpPr>
              <p:nvPr/>
            </p:nvSpPr>
            <p:spPr bwMode="auto">
              <a:xfrm>
                <a:off x="4398" y="3744"/>
                <a:ext cx="210" cy="864"/>
              </a:xfrm>
              <a:custGeom>
                <a:avLst/>
                <a:gdLst>
                  <a:gd name="T0" fmla="*/ 210 w 210"/>
                  <a:gd name="T1" fmla="*/ 0 h 864"/>
                  <a:gd name="T2" fmla="*/ 210 w 210"/>
                  <a:gd name="T3" fmla="*/ 288 h 864"/>
                  <a:gd name="T4" fmla="*/ 0 w 210"/>
                  <a:gd name="T5" fmla="*/ 288 h 864"/>
                  <a:gd name="T6" fmla="*/ 0 w 210"/>
                  <a:gd name="T7" fmla="*/ 576 h 864"/>
                  <a:gd name="T8" fmla="*/ 210 w 210"/>
                  <a:gd name="T9" fmla="*/ 576 h 864"/>
                  <a:gd name="T10" fmla="*/ 210 w 210"/>
                  <a:gd name="T11" fmla="*/ 864 h 864"/>
                  <a:gd name="T12" fmla="*/ 0 60000 65536"/>
                  <a:gd name="T13" fmla="*/ 0 60000 65536"/>
                  <a:gd name="T14" fmla="*/ 0 60000 65536"/>
                  <a:gd name="T15" fmla="*/ 0 60000 65536"/>
                  <a:gd name="T16" fmla="*/ 0 60000 65536"/>
                  <a:gd name="T17" fmla="*/ 0 60000 65536"/>
                  <a:gd name="T18" fmla="*/ 0 w 210"/>
                  <a:gd name="T19" fmla="*/ 0 h 864"/>
                  <a:gd name="T20" fmla="*/ 210 w 210"/>
                  <a:gd name="T21" fmla="*/ 864 h 864"/>
                </a:gdLst>
                <a:ahLst/>
                <a:cxnLst>
                  <a:cxn ang="T12">
                    <a:pos x="T0" y="T1"/>
                  </a:cxn>
                  <a:cxn ang="T13">
                    <a:pos x="T2" y="T3"/>
                  </a:cxn>
                  <a:cxn ang="T14">
                    <a:pos x="T4" y="T5"/>
                  </a:cxn>
                  <a:cxn ang="T15">
                    <a:pos x="T6" y="T7"/>
                  </a:cxn>
                  <a:cxn ang="T16">
                    <a:pos x="T8" y="T9"/>
                  </a:cxn>
                  <a:cxn ang="T17">
                    <a:pos x="T10" y="T11"/>
                  </a:cxn>
                </a:cxnLst>
                <a:rect l="T18" t="T19" r="T20" b="T21"/>
                <a:pathLst>
                  <a:path w="210" h="864">
                    <a:moveTo>
                      <a:pt x="210" y="0"/>
                    </a:moveTo>
                    <a:lnTo>
                      <a:pt x="210" y="288"/>
                    </a:lnTo>
                    <a:lnTo>
                      <a:pt x="0" y="288"/>
                    </a:lnTo>
                    <a:lnTo>
                      <a:pt x="0" y="576"/>
                    </a:lnTo>
                    <a:lnTo>
                      <a:pt x="210" y="576"/>
                    </a:lnTo>
                    <a:lnTo>
                      <a:pt x="210" y="864"/>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265" name="Oval 65"/>
              <p:cNvSpPr>
                <a:spLocks noChangeArrowheads="1"/>
              </p:cNvSpPr>
              <p:nvPr/>
            </p:nvSpPr>
            <p:spPr bwMode="auto">
              <a:xfrm>
                <a:off x="4245" y="4137"/>
                <a:ext cx="72" cy="72"/>
              </a:xfrm>
              <a:prstGeom prst="ellipse">
                <a:avLst/>
              </a:prstGeom>
              <a:solidFill>
                <a:srgbClr val="FFFFFF"/>
              </a:solidFill>
              <a:ln w="19050">
                <a:solidFill>
                  <a:srgbClr val="000000"/>
                </a:solidFill>
                <a:round/>
                <a:headEnd/>
                <a:tailEnd/>
              </a:ln>
            </p:spPr>
            <p:txBody>
              <a:bodyPr/>
              <a:lstStyle/>
              <a:p>
                <a:endParaRPr lang="en-US"/>
              </a:p>
            </p:txBody>
          </p:sp>
        </p:grpSp>
      </p:grpSp>
      <p:sp>
        <p:nvSpPr>
          <p:cNvPr id="6" name="Slide Number Placeholder 5"/>
          <p:cNvSpPr>
            <a:spLocks noGrp="1"/>
          </p:cNvSpPr>
          <p:nvPr>
            <p:ph type="sldNum" sz="quarter" idx="10"/>
          </p:nvPr>
        </p:nvSpPr>
        <p:spPr/>
        <p:txBody>
          <a:bodyPr/>
          <a:lstStyle/>
          <a:p>
            <a:pPr>
              <a:defRPr/>
            </a:pPr>
            <a:fld id="{B4F23F4D-8533-2441-BBB4-63921714E1CB}" type="slidenum">
              <a:rPr lang="en-US" smtClean="0"/>
              <a:pPr>
                <a:defRPr/>
              </a:pPr>
              <a:t>24</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a:defRPr/>
            </a:pPr>
            <a:r>
              <a:rPr lang="en-US" dirty="0" smtClean="0"/>
              <a:t>More abstract view!</a:t>
            </a:r>
            <a:endParaRPr lang="en-AU" dirty="0"/>
          </a:p>
        </p:txBody>
      </p:sp>
      <p:sp>
        <p:nvSpPr>
          <p:cNvPr id="193542" name="Rectangle 6"/>
          <p:cNvSpPr>
            <a:spLocks noGrp="1" noChangeArrowheads="1"/>
          </p:cNvSpPr>
          <p:nvPr>
            <p:ph idx="1"/>
          </p:nvPr>
        </p:nvSpPr>
        <p:spPr>
          <a:xfrm>
            <a:off x="3084513" y="708025"/>
            <a:ext cx="6059487" cy="6149975"/>
          </a:xfrm>
        </p:spPr>
        <p:txBody>
          <a:bodyPr/>
          <a:lstStyle/>
          <a:p>
            <a:pPr>
              <a:defRPr/>
            </a:pPr>
            <a:r>
              <a:rPr lang="en-US" dirty="0"/>
              <a:t>Application software</a:t>
            </a:r>
          </a:p>
          <a:p>
            <a:pPr lvl="1">
              <a:defRPr/>
            </a:pPr>
            <a:r>
              <a:rPr lang="en-US" sz="2400" dirty="0"/>
              <a:t>Written in high-level language</a:t>
            </a:r>
          </a:p>
          <a:p>
            <a:pPr>
              <a:defRPr/>
            </a:pPr>
            <a:r>
              <a:rPr lang="en-US" dirty="0"/>
              <a:t>System software</a:t>
            </a:r>
          </a:p>
          <a:p>
            <a:pPr lvl="1">
              <a:defRPr/>
            </a:pPr>
            <a:r>
              <a:rPr lang="en-US" sz="2400" dirty="0"/>
              <a:t>Compiler: translates HLL code to machine code</a:t>
            </a:r>
          </a:p>
          <a:p>
            <a:pPr lvl="1">
              <a:defRPr/>
            </a:pPr>
            <a:r>
              <a:rPr lang="en-US" sz="2400" dirty="0"/>
              <a:t>Operating System: service code</a:t>
            </a:r>
          </a:p>
          <a:p>
            <a:pPr lvl="2">
              <a:defRPr/>
            </a:pPr>
            <a:r>
              <a:rPr lang="en-US" dirty="0"/>
              <a:t>Handling input/output</a:t>
            </a:r>
          </a:p>
          <a:p>
            <a:pPr lvl="2">
              <a:defRPr/>
            </a:pPr>
            <a:r>
              <a:rPr lang="en-US" dirty="0"/>
              <a:t>Managing memory and storage</a:t>
            </a:r>
          </a:p>
          <a:p>
            <a:pPr lvl="2">
              <a:defRPr/>
            </a:pPr>
            <a:r>
              <a:rPr lang="en-US" dirty="0"/>
              <a:t>Scheduling tasks &amp; sharing resources</a:t>
            </a:r>
          </a:p>
          <a:p>
            <a:pPr>
              <a:defRPr/>
            </a:pPr>
            <a:r>
              <a:rPr lang="en-US" dirty="0"/>
              <a:t>Hardware</a:t>
            </a:r>
          </a:p>
          <a:p>
            <a:pPr lvl="1">
              <a:defRPr/>
            </a:pPr>
            <a:r>
              <a:rPr lang="en-US" sz="2400" dirty="0"/>
              <a:t>Processor, memory, I/O controllers</a:t>
            </a:r>
            <a:endParaRPr lang="en-AU" sz="2400" dirty="0"/>
          </a:p>
        </p:txBody>
      </p:sp>
      <p:pic>
        <p:nvPicPr>
          <p:cNvPr id="57347" name="Picture 11" descr="f01-02-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2" y="2017713"/>
            <a:ext cx="3163887"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25</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pPr>
              <a:defRPr/>
            </a:pPr>
            <a:r>
              <a:rPr lang="en-US" dirty="0" smtClean="0"/>
              <a:t>What determines performance?</a:t>
            </a:r>
            <a:endParaRPr lang="en-AU" dirty="0"/>
          </a:p>
        </p:txBody>
      </p:sp>
      <p:sp>
        <p:nvSpPr>
          <p:cNvPr id="190467" name="Rectangle 3"/>
          <p:cNvSpPr>
            <a:spLocks noGrp="1" noChangeArrowheads="1"/>
          </p:cNvSpPr>
          <p:nvPr>
            <p:ph type="body" idx="1"/>
          </p:nvPr>
        </p:nvSpPr>
        <p:spPr/>
        <p:txBody>
          <a:bodyPr/>
          <a:lstStyle/>
          <a:p>
            <a:pPr>
              <a:defRPr/>
            </a:pPr>
            <a:r>
              <a:rPr lang="en-US" dirty="0"/>
              <a:t>Algorithm</a:t>
            </a:r>
          </a:p>
          <a:p>
            <a:pPr lvl="1">
              <a:defRPr/>
            </a:pPr>
            <a:r>
              <a:rPr lang="en-US" sz="2400" dirty="0"/>
              <a:t>Determines number of operations executed</a:t>
            </a:r>
          </a:p>
          <a:p>
            <a:pPr>
              <a:defRPr/>
            </a:pPr>
            <a:r>
              <a:rPr lang="en-US" dirty="0"/>
              <a:t>Programming language, compiler, architecture</a:t>
            </a:r>
          </a:p>
          <a:p>
            <a:pPr lvl="1">
              <a:defRPr/>
            </a:pPr>
            <a:r>
              <a:rPr lang="en-US" sz="2400" dirty="0"/>
              <a:t>Determine number of machine instructions executed per operation</a:t>
            </a:r>
          </a:p>
          <a:p>
            <a:pPr>
              <a:defRPr/>
            </a:pPr>
            <a:r>
              <a:rPr lang="en-US" dirty="0"/>
              <a:t>Processor and memory system</a:t>
            </a:r>
          </a:p>
          <a:p>
            <a:pPr lvl="1">
              <a:defRPr/>
            </a:pPr>
            <a:r>
              <a:rPr lang="en-US" sz="2400" dirty="0"/>
              <a:t>Determine how fast instructions are executed</a:t>
            </a:r>
          </a:p>
          <a:p>
            <a:pPr>
              <a:defRPr/>
            </a:pPr>
            <a:r>
              <a:rPr lang="en-US" dirty="0"/>
              <a:t>I/O system (including OS)</a:t>
            </a:r>
          </a:p>
          <a:p>
            <a:pPr lvl="1">
              <a:defRPr/>
            </a:pPr>
            <a:r>
              <a:rPr lang="en-US" sz="2400" dirty="0"/>
              <a:t>Determines how fast I/O operations are executed</a:t>
            </a:r>
            <a:endParaRPr lang="en-AU" sz="2400" dirty="0"/>
          </a:p>
        </p:txBody>
      </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26</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4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046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046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04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046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046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0467">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04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40" name="Rectangle 8"/>
          <p:cNvSpPr>
            <a:spLocks noGrp="1" noChangeArrowheads="1"/>
          </p:cNvSpPr>
          <p:nvPr>
            <p:ph type="title"/>
          </p:nvPr>
        </p:nvSpPr>
        <p:spPr/>
        <p:txBody>
          <a:bodyPr/>
          <a:lstStyle/>
          <a:p>
            <a:pPr>
              <a:defRPr/>
            </a:pPr>
            <a:r>
              <a:rPr lang="en-US"/>
              <a:t>Levels of Program Code</a:t>
            </a:r>
            <a:endParaRPr lang="en-AU"/>
          </a:p>
        </p:txBody>
      </p:sp>
      <p:sp>
        <p:nvSpPr>
          <p:cNvPr id="197641" name="Rectangle 9"/>
          <p:cNvSpPr>
            <a:spLocks noGrp="1" noChangeArrowheads="1"/>
          </p:cNvSpPr>
          <p:nvPr>
            <p:ph sz="half" idx="1"/>
          </p:nvPr>
        </p:nvSpPr>
        <p:spPr/>
        <p:txBody>
          <a:bodyPr/>
          <a:lstStyle/>
          <a:p>
            <a:pPr>
              <a:lnSpc>
                <a:spcPct val="90000"/>
              </a:lnSpc>
              <a:defRPr/>
            </a:pPr>
            <a:r>
              <a:rPr lang="en-US" dirty="0"/>
              <a:t>High-level language</a:t>
            </a:r>
          </a:p>
          <a:p>
            <a:pPr lvl="1">
              <a:lnSpc>
                <a:spcPct val="90000"/>
              </a:lnSpc>
              <a:defRPr/>
            </a:pPr>
            <a:r>
              <a:rPr lang="en-US" dirty="0"/>
              <a:t>Level of abstraction closer to problem domain</a:t>
            </a:r>
          </a:p>
          <a:p>
            <a:pPr lvl="1">
              <a:lnSpc>
                <a:spcPct val="90000"/>
              </a:lnSpc>
              <a:defRPr/>
            </a:pPr>
            <a:r>
              <a:rPr lang="en-US" dirty="0"/>
              <a:t>Provides for productivity and portability </a:t>
            </a:r>
            <a:endParaRPr lang="en-AU" dirty="0"/>
          </a:p>
          <a:p>
            <a:pPr>
              <a:lnSpc>
                <a:spcPct val="90000"/>
              </a:lnSpc>
              <a:defRPr/>
            </a:pPr>
            <a:r>
              <a:rPr lang="en-US" dirty="0"/>
              <a:t>Assembly language</a:t>
            </a:r>
          </a:p>
          <a:p>
            <a:pPr lvl="1">
              <a:lnSpc>
                <a:spcPct val="90000"/>
              </a:lnSpc>
              <a:defRPr/>
            </a:pPr>
            <a:r>
              <a:rPr lang="en-US" dirty="0"/>
              <a:t>Textual representation of instructions</a:t>
            </a:r>
          </a:p>
          <a:p>
            <a:pPr>
              <a:lnSpc>
                <a:spcPct val="90000"/>
              </a:lnSpc>
              <a:defRPr/>
            </a:pPr>
            <a:r>
              <a:rPr lang="en-US" dirty="0"/>
              <a:t>Hardware representation</a:t>
            </a:r>
          </a:p>
          <a:p>
            <a:pPr lvl="1">
              <a:lnSpc>
                <a:spcPct val="90000"/>
              </a:lnSpc>
              <a:defRPr/>
            </a:pPr>
            <a:r>
              <a:rPr lang="en-US" dirty="0"/>
              <a:t>Binary digits (bits)</a:t>
            </a:r>
          </a:p>
          <a:p>
            <a:pPr lvl="1">
              <a:lnSpc>
                <a:spcPct val="90000"/>
              </a:lnSpc>
              <a:defRPr/>
            </a:pPr>
            <a:r>
              <a:rPr lang="en-US" dirty="0"/>
              <a:t>Encoded instructions and data</a:t>
            </a:r>
          </a:p>
        </p:txBody>
      </p:sp>
      <p:pic>
        <p:nvPicPr>
          <p:cNvPr id="59395" name="Picture 10" descr="f01-03-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1268413"/>
            <a:ext cx="3228975" cy="505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44FCEAC3-6EF7-3546-A157-C652DC370DA0}" type="slidenum">
              <a:rPr lang="en-US" smtClean="0"/>
              <a:pPr>
                <a:defRPr/>
              </a:pPr>
              <a:t>27</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pPr>
              <a:defRPr/>
            </a:pPr>
            <a:r>
              <a:rPr lang="en-US"/>
              <a:t>Components of a Computer</a:t>
            </a:r>
            <a:endParaRPr lang="en-AU"/>
          </a:p>
        </p:txBody>
      </p:sp>
      <p:sp>
        <p:nvSpPr>
          <p:cNvPr id="196615" name="Rectangle 7"/>
          <p:cNvSpPr>
            <a:spLocks noGrp="1" noChangeArrowheads="1"/>
          </p:cNvSpPr>
          <p:nvPr>
            <p:ph sz="half" idx="1"/>
          </p:nvPr>
        </p:nvSpPr>
        <p:spPr>
          <a:xfrm>
            <a:off x="4648200" y="708025"/>
            <a:ext cx="4495800" cy="6149975"/>
          </a:xfrm>
        </p:spPr>
        <p:txBody>
          <a:bodyPr/>
          <a:lstStyle/>
          <a:p>
            <a:pPr>
              <a:defRPr/>
            </a:pPr>
            <a:r>
              <a:rPr lang="en-US" dirty="0"/>
              <a:t>Same </a:t>
            </a:r>
            <a:r>
              <a:rPr lang="en-US" dirty="0" smtClean="0"/>
              <a:t>abstraction applies to all </a:t>
            </a:r>
            <a:r>
              <a:rPr lang="en-US" dirty="0"/>
              <a:t>kinds of </a:t>
            </a:r>
            <a:r>
              <a:rPr lang="en-US" dirty="0" smtClean="0"/>
              <a:t>computers</a:t>
            </a:r>
            <a:endParaRPr lang="en-US" dirty="0"/>
          </a:p>
          <a:p>
            <a:pPr lvl="1">
              <a:defRPr/>
            </a:pPr>
            <a:r>
              <a:rPr lang="en-US" dirty="0" smtClean="0"/>
              <a:t>Server, personal, phone,</a:t>
            </a:r>
            <a:r>
              <a:rPr lang="en-US" dirty="0"/>
              <a:t/>
            </a:r>
            <a:br>
              <a:rPr lang="en-US" dirty="0"/>
            </a:br>
            <a:r>
              <a:rPr lang="en-US" dirty="0"/>
              <a:t>embedded</a:t>
            </a:r>
          </a:p>
          <a:p>
            <a:pPr>
              <a:defRPr/>
            </a:pPr>
            <a:r>
              <a:rPr lang="en-US" dirty="0"/>
              <a:t>Input/output includes</a:t>
            </a:r>
          </a:p>
          <a:p>
            <a:pPr lvl="1">
              <a:defRPr/>
            </a:pPr>
            <a:r>
              <a:rPr lang="en-US" dirty="0"/>
              <a:t>User-interface devices</a:t>
            </a:r>
          </a:p>
          <a:p>
            <a:pPr lvl="2">
              <a:defRPr/>
            </a:pPr>
            <a:r>
              <a:rPr lang="en-US" dirty="0"/>
              <a:t>Display, keyboard, mouse</a:t>
            </a:r>
          </a:p>
          <a:p>
            <a:pPr lvl="1">
              <a:defRPr/>
            </a:pPr>
            <a:r>
              <a:rPr lang="en-US" dirty="0"/>
              <a:t>Storage devices</a:t>
            </a:r>
          </a:p>
          <a:p>
            <a:pPr lvl="2">
              <a:defRPr/>
            </a:pPr>
            <a:r>
              <a:rPr lang="en-US" dirty="0"/>
              <a:t>Hard disk, CD/DVD, flash</a:t>
            </a:r>
          </a:p>
          <a:p>
            <a:pPr lvl="1">
              <a:defRPr/>
            </a:pPr>
            <a:r>
              <a:rPr lang="en-US" dirty="0"/>
              <a:t>Network adapters</a:t>
            </a:r>
          </a:p>
          <a:p>
            <a:pPr lvl="2">
              <a:defRPr/>
            </a:pPr>
            <a:r>
              <a:rPr lang="en-US" dirty="0"/>
              <a:t>For communicating with other computers</a:t>
            </a:r>
            <a:endParaRPr lang="en-AU" dirty="0"/>
          </a:p>
        </p:txBody>
      </p:sp>
      <p:pic>
        <p:nvPicPr>
          <p:cNvPr id="61443" name="Picture 13" descr="f01-04-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167" y="1828800"/>
            <a:ext cx="4625879" cy="396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9" name="Text Box 11"/>
          <p:cNvSpPr txBox="1">
            <a:spLocks noChangeArrowheads="1"/>
          </p:cNvSpPr>
          <p:nvPr/>
        </p:nvSpPr>
        <p:spPr bwMode="auto">
          <a:xfrm>
            <a:off x="684213" y="1258888"/>
            <a:ext cx="282575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folHlink"/>
                </a:solidFill>
                <a:latin typeface="Arial Black" charset="0"/>
              </a:rPr>
              <a:t>The BIG Picture</a:t>
            </a:r>
          </a:p>
        </p:txBody>
      </p:sp>
      <p:sp>
        <p:nvSpPr>
          <p:cNvPr id="2" name="Slide Number Placeholder 1"/>
          <p:cNvSpPr>
            <a:spLocks noGrp="1"/>
          </p:cNvSpPr>
          <p:nvPr>
            <p:ph type="sldNum" sz="quarter" idx="10"/>
          </p:nvPr>
        </p:nvSpPr>
        <p:spPr/>
        <p:txBody>
          <a:bodyPr/>
          <a:lstStyle/>
          <a:p>
            <a:pPr>
              <a:defRPr/>
            </a:pPr>
            <a:fld id="{44FCEAC3-6EF7-3546-A157-C652DC370DA0}" type="slidenum">
              <a:rPr lang="en-US" smtClean="0"/>
              <a:pPr>
                <a:defRPr/>
              </a:pPr>
              <a:t>28</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66" name="Picture 10" descr="f01-05-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360488"/>
            <a:ext cx="3829050" cy="4373562"/>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sp>
        <p:nvSpPr>
          <p:cNvPr id="249858" name="Rectangle 2"/>
          <p:cNvSpPr>
            <a:spLocks noGrp="1" noChangeArrowheads="1"/>
          </p:cNvSpPr>
          <p:nvPr>
            <p:ph type="title"/>
          </p:nvPr>
        </p:nvSpPr>
        <p:spPr/>
        <p:txBody>
          <a:bodyPr/>
          <a:lstStyle/>
          <a:p>
            <a:pPr>
              <a:defRPr/>
            </a:pPr>
            <a:r>
              <a:rPr lang="en-US"/>
              <a:t>Anatomy of a Computer</a:t>
            </a:r>
          </a:p>
        </p:txBody>
      </p:sp>
      <p:sp>
        <p:nvSpPr>
          <p:cNvPr id="63492" name="AutoShape 5"/>
          <p:cNvSpPr>
            <a:spLocks/>
          </p:cNvSpPr>
          <p:nvPr/>
        </p:nvSpPr>
        <p:spPr bwMode="auto">
          <a:xfrm>
            <a:off x="827088" y="2008188"/>
            <a:ext cx="1209675" cy="720725"/>
          </a:xfrm>
          <a:prstGeom prst="borderCallout1">
            <a:avLst>
              <a:gd name="adj1" fmla="val 15861"/>
              <a:gd name="adj2" fmla="val 107060"/>
              <a:gd name="adj3" fmla="val 17843"/>
              <a:gd name="adj4" fmla="val 168236"/>
            </a:avLst>
          </a:prstGeom>
          <a:solidFill>
            <a:srgbClr val="C1B7F0"/>
          </a:solidFill>
          <a:ln w="12700">
            <a:solidFill>
              <a:schemeClr val="tx1"/>
            </a:solidFill>
            <a:miter lim="800000"/>
            <a:headEnd/>
            <a:tailEnd type="triangle" w="med" len="med"/>
          </a:ln>
        </p:spPr>
        <p:txBody>
          <a:bodyPr/>
          <a:lstStyle/>
          <a:p>
            <a:pPr algn="ctr"/>
            <a:r>
              <a:rPr lang="en-US" sz="2000"/>
              <a:t>Output device</a:t>
            </a:r>
            <a:endParaRPr lang="en-AU" sz="2000"/>
          </a:p>
        </p:txBody>
      </p:sp>
      <p:sp>
        <p:nvSpPr>
          <p:cNvPr id="63493" name="AutoShape 6"/>
          <p:cNvSpPr>
            <a:spLocks/>
          </p:cNvSpPr>
          <p:nvPr/>
        </p:nvSpPr>
        <p:spPr bwMode="auto">
          <a:xfrm>
            <a:off x="827088" y="4941888"/>
            <a:ext cx="1209675" cy="720725"/>
          </a:xfrm>
          <a:prstGeom prst="borderCallout1">
            <a:avLst>
              <a:gd name="adj1" fmla="val 15861"/>
              <a:gd name="adj2" fmla="val 107060"/>
              <a:gd name="adj3" fmla="val 40528"/>
              <a:gd name="adj4" fmla="val 175884"/>
            </a:avLst>
          </a:prstGeom>
          <a:solidFill>
            <a:srgbClr val="C1B7F0"/>
          </a:solidFill>
          <a:ln w="12700">
            <a:solidFill>
              <a:schemeClr val="tx1"/>
            </a:solidFill>
            <a:miter lim="800000"/>
            <a:headEnd/>
            <a:tailEnd type="triangle" w="med" len="med"/>
          </a:ln>
        </p:spPr>
        <p:txBody>
          <a:bodyPr/>
          <a:lstStyle/>
          <a:p>
            <a:pPr algn="ctr"/>
            <a:r>
              <a:rPr lang="en-US" sz="2000"/>
              <a:t>Input device</a:t>
            </a:r>
            <a:endParaRPr lang="en-AU" sz="2000"/>
          </a:p>
        </p:txBody>
      </p:sp>
      <p:sp>
        <p:nvSpPr>
          <p:cNvPr id="63494" name="AutoShape 7"/>
          <p:cNvSpPr>
            <a:spLocks/>
          </p:cNvSpPr>
          <p:nvPr/>
        </p:nvSpPr>
        <p:spPr bwMode="auto">
          <a:xfrm>
            <a:off x="7019925" y="4889500"/>
            <a:ext cx="1209675" cy="720725"/>
          </a:xfrm>
          <a:prstGeom prst="borderCallout1">
            <a:avLst>
              <a:gd name="adj1" fmla="val 15861"/>
              <a:gd name="adj2" fmla="val -7060"/>
              <a:gd name="adj3" fmla="val 49560"/>
              <a:gd name="adj4" fmla="val -84264"/>
            </a:avLst>
          </a:prstGeom>
          <a:solidFill>
            <a:srgbClr val="C1B7F0"/>
          </a:solidFill>
          <a:ln w="12700">
            <a:solidFill>
              <a:schemeClr val="tx1"/>
            </a:solidFill>
            <a:miter lim="800000"/>
            <a:headEnd/>
            <a:tailEnd type="triangle" w="med" len="med"/>
          </a:ln>
        </p:spPr>
        <p:txBody>
          <a:bodyPr/>
          <a:lstStyle/>
          <a:p>
            <a:pPr algn="ctr"/>
            <a:r>
              <a:rPr lang="en-US" sz="2000"/>
              <a:t>Input device</a:t>
            </a:r>
            <a:endParaRPr lang="en-AU" sz="2000"/>
          </a:p>
        </p:txBody>
      </p:sp>
      <p:sp>
        <p:nvSpPr>
          <p:cNvPr id="63495" name="AutoShape 8"/>
          <p:cNvSpPr>
            <a:spLocks/>
          </p:cNvSpPr>
          <p:nvPr/>
        </p:nvSpPr>
        <p:spPr bwMode="auto">
          <a:xfrm>
            <a:off x="7019925" y="3449638"/>
            <a:ext cx="1438275" cy="720725"/>
          </a:xfrm>
          <a:prstGeom prst="borderCallout1">
            <a:avLst>
              <a:gd name="adj1" fmla="val 15861"/>
              <a:gd name="adj2" fmla="val -7060"/>
              <a:gd name="adj3" fmla="val 63875"/>
              <a:gd name="adj4" fmla="val -135736"/>
            </a:avLst>
          </a:prstGeom>
          <a:solidFill>
            <a:srgbClr val="C1B7F0"/>
          </a:solidFill>
          <a:ln w="12700">
            <a:solidFill>
              <a:schemeClr val="tx1"/>
            </a:solidFill>
            <a:miter lim="800000"/>
            <a:headEnd/>
            <a:tailEnd type="triangle" w="med" len="med"/>
          </a:ln>
        </p:spPr>
        <p:txBody>
          <a:bodyPr/>
          <a:lstStyle/>
          <a:p>
            <a:pPr algn="ctr"/>
            <a:r>
              <a:rPr lang="en-US" sz="2000" dirty="0"/>
              <a:t>Network </a:t>
            </a:r>
            <a:r>
              <a:rPr lang="en-US" sz="2000" dirty="0" smtClean="0"/>
              <a:t>cable (I/O)</a:t>
            </a:r>
            <a:endParaRPr lang="en-AU" sz="2000" dirty="0"/>
          </a:p>
        </p:txBody>
      </p:sp>
      <p:sp>
        <p:nvSpPr>
          <p:cNvPr id="9" name="Text Box 2"/>
          <p:cNvSpPr txBox="1">
            <a:spLocks noChangeArrowheads="1"/>
          </p:cNvSpPr>
          <p:nvPr/>
        </p:nvSpPr>
        <p:spPr bwMode="auto">
          <a:xfrm>
            <a:off x="395288" y="5883275"/>
            <a:ext cx="835342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sz="1200" b="0" dirty="0"/>
              <a:t>FIGURE 1.5 A desktop computer. The liquid crystal display (LCD) screen is the primary output device, and the keyboard and mouse are the primary input devices. On the right side is an Ethernet cable that connected the laptop to the network and the Web. The lap top contains the processor, memory, and additional I/O devices. This system is a </a:t>
            </a:r>
            <a:r>
              <a:rPr lang="en-US" sz="1200" b="0" dirty="0" err="1"/>
              <a:t>Macbook</a:t>
            </a:r>
            <a:r>
              <a:rPr lang="en-US" sz="1200" b="0" dirty="0"/>
              <a:t> Pro 15" laptop connected to an external display. Copyright © 2009 Elsevier, Inc. All rights reserved.</a:t>
            </a:r>
            <a:endParaRPr lang="en-GB" sz="1200" b="0" dirty="0"/>
          </a:p>
        </p:txBody>
      </p:sp>
      <p:sp>
        <p:nvSpPr>
          <p:cNvPr id="2" name="TextBox 1"/>
          <p:cNvSpPr txBox="1"/>
          <p:nvPr/>
        </p:nvSpPr>
        <p:spPr>
          <a:xfrm>
            <a:off x="6426031" y="808368"/>
            <a:ext cx="2590800" cy="707886"/>
          </a:xfrm>
          <a:prstGeom prst="rect">
            <a:avLst/>
          </a:prstGeom>
          <a:noFill/>
        </p:spPr>
        <p:txBody>
          <a:bodyPr wrap="square" rtlCol="0">
            <a:spAutoFit/>
          </a:bodyPr>
          <a:lstStyle/>
          <a:p>
            <a:pPr algn="l"/>
            <a:r>
              <a:rPr lang="en-US" sz="2000" dirty="0"/>
              <a:t>Example:  Laptop as </a:t>
            </a:r>
            <a:r>
              <a:rPr lang="en-US" sz="2000" dirty="0" smtClean="0"/>
              <a:t>today’s </a:t>
            </a:r>
            <a:r>
              <a:rPr lang="en-US" sz="2000" dirty="0"/>
              <a:t>desktop</a:t>
            </a:r>
          </a:p>
        </p:txBody>
      </p:sp>
      <p:sp>
        <p:nvSpPr>
          <p:cNvPr id="3" name="Slide Number Placeholder 2"/>
          <p:cNvSpPr>
            <a:spLocks noGrp="1"/>
          </p:cNvSpPr>
          <p:nvPr>
            <p:ph type="sldNum" sz="quarter" idx="10"/>
          </p:nvPr>
        </p:nvSpPr>
        <p:spPr/>
        <p:txBody>
          <a:bodyPr/>
          <a:lstStyle/>
          <a:p>
            <a:pPr>
              <a:defRPr/>
            </a:pPr>
            <a:fld id="{970656EF-6F42-2C49-9937-B5B1D39842E9}" type="slidenum">
              <a:rPr lang="en-US" smtClean="0"/>
              <a:pPr>
                <a:defRPr/>
              </a:pPr>
              <a:t>29</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Course Objectives</a:t>
            </a:r>
            <a:endParaRPr lang="en-US" dirty="0"/>
          </a:p>
        </p:txBody>
      </p:sp>
      <p:sp>
        <p:nvSpPr>
          <p:cNvPr id="3" name="Content Placeholder 2"/>
          <p:cNvSpPr>
            <a:spLocks noGrp="1"/>
          </p:cNvSpPr>
          <p:nvPr>
            <p:ph idx="1"/>
          </p:nvPr>
        </p:nvSpPr>
        <p:spPr/>
        <p:txBody>
          <a:bodyPr/>
          <a:lstStyle/>
          <a:p>
            <a:pPr>
              <a:defRPr/>
            </a:pPr>
            <a:r>
              <a:rPr lang="en-US" dirty="0" smtClean="0"/>
              <a:t>What You Will Learn:</a:t>
            </a:r>
          </a:p>
          <a:p>
            <a:pPr lvl="1">
              <a:defRPr/>
            </a:pPr>
            <a:r>
              <a:rPr lang="en-US" dirty="0" smtClean="0"/>
              <a:t>How programs are translated into the machine language</a:t>
            </a:r>
          </a:p>
          <a:p>
            <a:pPr lvl="2">
              <a:defRPr/>
            </a:pPr>
            <a:r>
              <a:rPr lang="en-US" dirty="0" smtClean="0"/>
              <a:t>And how the hardware executes them</a:t>
            </a:r>
          </a:p>
          <a:p>
            <a:pPr lvl="1">
              <a:defRPr/>
            </a:pPr>
            <a:r>
              <a:rPr lang="en-US" dirty="0" smtClean="0"/>
              <a:t>The hardware/software interface</a:t>
            </a:r>
          </a:p>
          <a:p>
            <a:pPr lvl="1">
              <a:defRPr/>
            </a:pPr>
            <a:r>
              <a:rPr lang="en-US" dirty="0" smtClean="0"/>
              <a:t>What determines program performance</a:t>
            </a:r>
          </a:p>
          <a:p>
            <a:pPr lvl="2">
              <a:defRPr/>
            </a:pPr>
            <a:r>
              <a:rPr lang="en-US" dirty="0" smtClean="0"/>
              <a:t>And how it can be improved</a:t>
            </a:r>
          </a:p>
          <a:p>
            <a:pPr lvl="1">
              <a:defRPr/>
            </a:pPr>
            <a:r>
              <a:rPr lang="en-US" dirty="0" smtClean="0"/>
              <a:t>What a typical computer processor looks like</a:t>
            </a:r>
          </a:p>
          <a:p>
            <a:pPr lvl="1">
              <a:defRPr/>
            </a:pPr>
            <a:r>
              <a:rPr lang="en-US" dirty="0" smtClean="0"/>
              <a:t>How hardware designers improve performance</a:t>
            </a:r>
            <a:endParaRPr lang="en-US" dirty="0"/>
          </a:p>
        </p:txBody>
      </p:sp>
      <p:sp>
        <p:nvSpPr>
          <p:cNvPr id="4" name="Slide Number Placeholder 3"/>
          <p:cNvSpPr>
            <a:spLocks noGrp="1"/>
          </p:cNvSpPr>
          <p:nvPr>
            <p:ph type="sldNum" sz="quarter" idx="10"/>
          </p:nvPr>
        </p:nvSpPr>
        <p:spPr/>
        <p:txBody>
          <a:bodyPr/>
          <a:lstStyle/>
          <a:p>
            <a:pPr>
              <a:defRPr/>
            </a:pPr>
            <a:fld id="{B4F23F4D-8533-2441-BBB4-63921714E1CB}" type="slidenum">
              <a:rPr lang="en-US" smtClean="0"/>
              <a:pPr>
                <a:defRPr/>
              </a:pPr>
              <a:t>3</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pPr>
              <a:defRPr/>
            </a:pPr>
            <a:r>
              <a:rPr lang="en-US"/>
              <a:t>Anatomy of a Mouse</a:t>
            </a:r>
          </a:p>
        </p:txBody>
      </p:sp>
      <p:sp>
        <p:nvSpPr>
          <p:cNvPr id="251907" name="Rectangle 3"/>
          <p:cNvSpPr>
            <a:spLocks noGrp="1" noChangeArrowheads="1"/>
          </p:cNvSpPr>
          <p:nvPr>
            <p:ph sz="half" idx="1"/>
          </p:nvPr>
        </p:nvSpPr>
        <p:spPr/>
        <p:txBody>
          <a:bodyPr/>
          <a:lstStyle/>
          <a:p>
            <a:pPr>
              <a:defRPr/>
            </a:pPr>
            <a:r>
              <a:rPr lang="en-US" dirty="0"/>
              <a:t>Optical mouse</a:t>
            </a:r>
          </a:p>
          <a:p>
            <a:pPr lvl="1">
              <a:defRPr/>
            </a:pPr>
            <a:r>
              <a:rPr lang="en-US" dirty="0"/>
              <a:t>LED illuminates desktop</a:t>
            </a:r>
          </a:p>
          <a:p>
            <a:pPr lvl="1">
              <a:defRPr/>
            </a:pPr>
            <a:r>
              <a:rPr lang="en-US" dirty="0"/>
              <a:t>Small low-res camera</a:t>
            </a:r>
          </a:p>
          <a:p>
            <a:pPr lvl="1">
              <a:defRPr/>
            </a:pPr>
            <a:r>
              <a:rPr lang="en-US" dirty="0"/>
              <a:t>Basic image processor</a:t>
            </a:r>
          </a:p>
          <a:p>
            <a:pPr lvl="2">
              <a:defRPr/>
            </a:pPr>
            <a:r>
              <a:rPr lang="en-US" dirty="0"/>
              <a:t>Looks for x, y movement</a:t>
            </a:r>
          </a:p>
          <a:p>
            <a:pPr lvl="1">
              <a:defRPr/>
            </a:pPr>
            <a:r>
              <a:rPr lang="en-US" dirty="0"/>
              <a:t>Buttons &amp; wheel</a:t>
            </a:r>
          </a:p>
          <a:p>
            <a:pPr>
              <a:defRPr/>
            </a:pPr>
            <a:r>
              <a:rPr lang="en-US" dirty="0"/>
              <a:t>Supersedes roller-ball mechanical mouse</a:t>
            </a:r>
          </a:p>
          <a:p>
            <a:pPr lvl="1">
              <a:defRPr/>
            </a:pPr>
            <a:endParaRPr lang="en-US" dirty="0"/>
          </a:p>
        </p:txBody>
      </p:sp>
      <p:pic>
        <p:nvPicPr>
          <p:cNvPr id="65540" name="Picture 7" descr="optical-mouse-explod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644900"/>
            <a:ext cx="3173412"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8" descr="optical-mou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1484313"/>
            <a:ext cx="2328862"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44FCEAC3-6EF7-3546-A157-C652DC370DA0}" type="slidenum">
              <a:rPr lang="en-US" smtClean="0"/>
              <a:pPr>
                <a:defRPr/>
              </a:pPr>
              <a:t>30</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r>
              <a:rPr lang="en-US" smtClean="0"/>
              <a:t>Touchscreen</a:t>
            </a:r>
            <a:endParaRPr lang="en-US"/>
          </a:p>
        </p:txBody>
      </p:sp>
      <p:sp>
        <p:nvSpPr>
          <p:cNvPr id="30724" name="Rectangle 3"/>
          <p:cNvSpPr>
            <a:spLocks noGrp="1" noChangeArrowheads="1"/>
          </p:cNvSpPr>
          <p:nvPr>
            <p:ph type="body" sz="half" idx="1"/>
          </p:nvPr>
        </p:nvSpPr>
        <p:spPr/>
        <p:txBody>
          <a:bodyPr/>
          <a:lstStyle/>
          <a:p>
            <a:r>
              <a:rPr lang="en-US" smtClean="0"/>
              <a:t>PostPC device</a:t>
            </a:r>
          </a:p>
          <a:p>
            <a:r>
              <a:rPr lang="en-US" smtClean="0"/>
              <a:t>Supersedes keyboard and mouse</a:t>
            </a:r>
          </a:p>
          <a:p>
            <a:r>
              <a:rPr lang="en-US" smtClean="0"/>
              <a:t>Resistive and Capacitive types</a:t>
            </a:r>
          </a:p>
          <a:p>
            <a:pPr lvl="1"/>
            <a:r>
              <a:rPr lang="en-US" smtClean="0"/>
              <a:t>Most tablets, smart phones use capacitive</a:t>
            </a:r>
          </a:p>
          <a:p>
            <a:pPr lvl="1"/>
            <a:r>
              <a:rPr lang="en-GB" smtClean="0"/>
              <a:t>Capacitive allows multiple touches simultaneously</a:t>
            </a:r>
            <a:endParaRPr lang="en-US" smtClean="0"/>
          </a:p>
          <a:p>
            <a:pPr lvl="1"/>
            <a:endParaRPr lang="en-US"/>
          </a:p>
        </p:txBody>
      </p:sp>
      <p:sp>
        <p:nvSpPr>
          <p:cNvPr id="5" name="Content Placeholder 4"/>
          <p:cNvSpPr>
            <a:spLocks noGrp="1"/>
          </p:cNvSpPr>
          <p:nvPr>
            <p:ph sz="half" idx="2"/>
          </p:nvPr>
        </p:nvSpPr>
        <p:spPr/>
        <p:txBody>
          <a:bodyPr/>
          <a:lstStyle/>
          <a:p>
            <a:endParaRPr lang="en-US"/>
          </a:p>
        </p:txBody>
      </p:sp>
      <p:pic>
        <p:nvPicPr>
          <p:cNvPr id="30725" name="Picture 14" descr="http://wrtassoc.com/wp-content/uploads/2010/01/iPad-w-han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844675"/>
            <a:ext cx="33623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AEEFAB83-472B-B542-9C24-9ED79857D2B5}" type="slidenum">
              <a:rPr lang="en-US" smtClean="0"/>
              <a:pPr>
                <a:defRPr/>
              </a:pPr>
              <a:t>31</a:t>
            </a:fld>
            <a:endParaRPr lang="en-US"/>
          </a:p>
        </p:txBody>
      </p:sp>
    </p:spTree>
    <p:extLst>
      <p:ext uri="{BB962C8B-B14F-4D97-AF65-F5344CB8AC3E}">
        <p14:creationId xmlns:p14="http://schemas.microsoft.com/office/powerpoint/2010/main" val="199081061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pPr>
              <a:defRPr/>
            </a:pPr>
            <a:r>
              <a:rPr lang="en-US" dirty="0" smtClean="0"/>
              <a:t>Displays</a:t>
            </a:r>
            <a:endParaRPr lang="en-US" dirty="0"/>
          </a:p>
        </p:txBody>
      </p:sp>
      <p:sp>
        <p:nvSpPr>
          <p:cNvPr id="12" name="Content Placeholder 11"/>
          <p:cNvSpPr>
            <a:spLocks noGrp="1"/>
          </p:cNvSpPr>
          <p:nvPr>
            <p:ph sz="half" idx="1"/>
          </p:nvPr>
        </p:nvSpPr>
        <p:spPr/>
        <p:txBody>
          <a:bodyPr/>
          <a:lstStyle/>
          <a:p>
            <a:pPr>
              <a:defRPr/>
            </a:pPr>
            <a:r>
              <a:rPr lang="en-US" sz="2400" dirty="0" smtClean="0"/>
              <a:t>Cathode Ray Tube (CRT)</a:t>
            </a:r>
          </a:p>
          <a:p>
            <a:pPr lvl="1">
              <a:defRPr/>
            </a:pPr>
            <a:r>
              <a:rPr lang="en-US" sz="2000" dirty="0" smtClean="0"/>
              <a:t>The “last vacuum tube”</a:t>
            </a:r>
            <a:endParaRPr lang="en-US" altLang="ja-JP" sz="2000" dirty="0"/>
          </a:p>
          <a:p>
            <a:pPr lvl="1">
              <a:defRPr/>
            </a:pPr>
            <a:r>
              <a:rPr lang="en-US" sz="2000" dirty="0" smtClean="0"/>
              <a:t>Now nearing extinction</a:t>
            </a:r>
          </a:p>
          <a:p>
            <a:pPr>
              <a:defRPr/>
            </a:pPr>
            <a:endParaRPr lang="en-US" sz="2400" dirty="0"/>
          </a:p>
        </p:txBody>
      </p:sp>
      <p:sp>
        <p:nvSpPr>
          <p:cNvPr id="13" name="Content Placeholder 12"/>
          <p:cNvSpPr>
            <a:spLocks noGrp="1"/>
          </p:cNvSpPr>
          <p:nvPr>
            <p:ph sz="half" idx="2"/>
          </p:nvPr>
        </p:nvSpPr>
        <p:spPr/>
        <p:txBody>
          <a:bodyPr/>
          <a:lstStyle/>
          <a:p>
            <a:pPr>
              <a:defRPr/>
            </a:pPr>
            <a:r>
              <a:rPr lang="en-US" sz="2400" dirty="0" smtClean="0"/>
              <a:t>Liquid Crystal Displays (LCDs)</a:t>
            </a:r>
          </a:p>
          <a:p>
            <a:pPr>
              <a:defRPr/>
            </a:pPr>
            <a:endParaRPr lang="en-US" sz="2400" dirty="0"/>
          </a:p>
        </p:txBody>
      </p:sp>
      <p:pic>
        <p:nvPicPr>
          <p:cNvPr id="69636" name="Picture 4" descr="crt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63" y="2438400"/>
            <a:ext cx="3525837" cy="39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7" name="Group 5"/>
          <p:cNvGrpSpPr>
            <a:grpSpLocks/>
          </p:cNvGrpSpPr>
          <p:nvPr/>
        </p:nvGrpSpPr>
        <p:grpSpPr bwMode="auto">
          <a:xfrm>
            <a:off x="4271963" y="2119313"/>
            <a:ext cx="4681537" cy="4357687"/>
            <a:chOff x="2552700" y="1400175"/>
            <a:chExt cx="5372100" cy="5000625"/>
          </a:xfrm>
        </p:grpSpPr>
        <p:pic>
          <p:nvPicPr>
            <p:cNvPr id="69638" name="Picture 4" descr="LCDo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700" y="1400175"/>
              <a:ext cx="53721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5" descr="LCD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700" y="3810000"/>
              <a:ext cx="53721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Slide Number Placeholder 1"/>
          <p:cNvSpPr>
            <a:spLocks noGrp="1"/>
          </p:cNvSpPr>
          <p:nvPr>
            <p:ph type="sldNum" sz="quarter" idx="10"/>
          </p:nvPr>
        </p:nvSpPr>
        <p:spPr/>
        <p:txBody>
          <a:bodyPr/>
          <a:lstStyle/>
          <a:p>
            <a:pPr>
              <a:defRPr/>
            </a:pPr>
            <a:fld id="{44FCEAC3-6EF7-3546-A157-C652DC370DA0}" type="slidenum">
              <a:rPr lang="en-US" smtClean="0"/>
              <a:pPr>
                <a:defRPr/>
              </a:pPr>
              <a:t>32</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pPr>
              <a:defRPr/>
            </a:pPr>
            <a:r>
              <a:rPr lang="en-US" dirty="0" smtClean="0"/>
              <a:t>Display Abstraction</a:t>
            </a:r>
            <a:endParaRPr lang="en-US" dirty="0"/>
          </a:p>
        </p:txBody>
      </p:sp>
      <p:sp>
        <p:nvSpPr>
          <p:cNvPr id="252931" name="Rectangle 3"/>
          <p:cNvSpPr>
            <a:spLocks noGrp="1" noChangeArrowheads="1"/>
          </p:cNvSpPr>
          <p:nvPr>
            <p:ph idx="1"/>
          </p:nvPr>
        </p:nvSpPr>
        <p:spPr/>
        <p:txBody>
          <a:bodyPr/>
          <a:lstStyle/>
          <a:p>
            <a:pPr>
              <a:defRPr/>
            </a:pPr>
            <a:r>
              <a:rPr lang="en-US" dirty="0" smtClean="0"/>
              <a:t>Screen</a:t>
            </a:r>
            <a:r>
              <a:rPr lang="en-US" dirty="0"/>
              <a:t>: picture elements (pixels)</a:t>
            </a:r>
          </a:p>
          <a:p>
            <a:pPr lvl="1">
              <a:defRPr/>
            </a:pPr>
            <a:r>
              <a:rPr lang="en-US" dirty="0"/>
              <a:t>Mirrors content of </a:t>
            </a:r>
            <a:r>
              <a:rPr lang="en-US" dirty="0" smtClean="0"/>
              <a:t>“frame buffer” </a:t>
            </a:r>
            <a:r>
              <a:rPr lang="en-US" dirty="0"/>
              <a:t>memory</a:t>
            </a:r>
          </a:p>
        </p:txBody>
      </p:sp>
      <p:pic>
        <p:nvPicPr>
          <p:cNvPr id="67588" name="Picture 6" descr="f01-06-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362200"/>
            <a:ext cx="62484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p:cNvSpPr txBox="1">
            <a:spLocks noChangeArrowheads="1"/>
          </p:cNvSpPr>
          <p:nvPr/>
        </p:nvSpPr>
        <p:spPr bwMode="auto">
          <a:xfrm>
            <a:off x="685800" y="5646738"/>
            <a:ext cx="7772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en-US" sz="1200" dirty="0">
                <a:solidFill>
                  <a:srgbClr val="000000"/>
                </a:solidFill>
                <a:ea typeface="Times New Roman" charset="0"/>
                <a:cs typeface="ITCFranklinGothicStd-Hvy" charset="0"/>
              </a:rPr>
              <a:t>FIGURE 1.6</a:t>
            </a:r>
            <a:r>
              <a:rPr lang="en-US" sz="1200" dirty="0">
                <a:solidFill>
                  <a:srgbClr val="000000"/>
                </a:solidFill>
                <a:ea typeface="Times New Roman" charset="0"/>
                <a:cs typeface="MinionPro-Regular" charset="0"/>
              </a:rPr>
              <a:t> </a:t>
            </a:r>
            <a:r>
              <a:rPr lang="en-US" sz="1200" dirty="0">
                <a:solidFill>
                  <a:srgbClr val="000000"/>
                </a:solidFill>
                <a:ea typeface="Times New Roman" charset="0"/>
                <a:cs typeface="ITCFranklinGothicStd-Hvy" charset="0"/>
              </a:rPr>
              <a:t>Each coordinate in the frame buffer on the left determines the shade of the corresponding coordinate for the raster scan CRT display on the right.</a:t>
            </a:r>
            <a:r>
              <a:rPr lang="en-US" sz="1200" dirty="0">
                <a:solidFill>
                  <a:srgbClr val="000000"/>
                </a:solidFill>
                <a:ea typeface="Times New Roman" charset="0"/>
                <a:cs typeface="Arial" charset="0"/>
              </a:rPr>
              <a:t> Pixel (X</a:t>
            </a:r>
            <a:r>
              <a:rPr lang="en-US" sz="1200" baseline="-25000" dirty="0">
                <a:solidFill>
                  <a:srgbClr val="000000"/>
                </a:solidFill>
                <a:ea typeface="Times New Roman" charset="0"/>
                <a:cs typeface="Arial" charset="0"/>
              </a:rPr>
              <a:t>0</a:t>
            </a:r>
            <a:r>
              <a:rPr lang="en-US" sz="1200" dirty="0">
                <a:solidFill>
                  <a:srgbClr val="000000"/>
                </a:solidFill>
                <a:ea typeface="Times New Roman" charset="0"/>
                <a:cs typeface="Arial" charset="0"/>
              </a:rPr>
              <a:t>, Y</a:t>
            </a:r>
            <a:r>
              <a:rPr lang="en-US" sz="1200" baseline="-25000" dirty="0">
                <a:solidFill>
                  <a:srgbClr val="000000"/>
                </a:solidFill>
                <a:ea typeface="Times New Roman" charset="0"/>
                <a:cs typeface="Arial" charset="0"/>
              </a:rPr>
              <a:t>0</a:t>
            </a:r>
            <a:r>
              <a:rPr lang="en-US" sz="1200" dirty="0">
                <a:solidFill>
                  <a:srgbClr val="000000"/>
                </a:solidFill>
                <a:ea typeface="Times New Roman" charset="0"/>
                <a:cs typeface="Arial" charset="0"/>
              </a:rPr>
              <a:t>) contains the bit pattern 0011, which is a lighter shade on the screen than the bit pattern 1101 in pixel (X</a:t>
            </a:r>
            <a:r>
              <a:rPr lang="en-US" sz="1200" baseline="-25000" dirty="0">
                <a:solidFill>
                  <a:srgbClr val="000000"/>
                </a:solidFill>
                <a:ea typeface="Times New Roman" charset="0"/>
                <a:cs typeface="Arial" charset="0"/>
              </a:rPr>
              <a:t>1</a:t>
            </a:r>
            <a:r>
              <a:rPr lang="en-US" sz="1200" dirty="0">
                <a:solidFill>
                  <a:srgbClr val="000000"/>
                </a:solidFill>
                <a:ea typeface="Times New Roman" charset="0"/>
                <a:cs typeface="Arial" charset="0"/>
              </a:rPr>
              <a:t>, Y</a:t>
            </a:r>
            <a:r>
              <a:rPr lang="en-US" sz="1200" baseline="-25000" dirty="0">
                <a:solidFill>
                  <a:srgbClr val="000000"/>
                </a:solidFill>
                <a:ea typeface="Times New Roman" charset="0"/>
                <a:cs typeface="Arial" charset="0"/>
              </a:rPr>
              <a:t>1</a:t>
            </a:r>
            <a:r>
              <a:rPr lang="en-US" sz="1200" dirty="0">
                <a:solidFill>
                  <a:srgbClr val="000000"/>
                </a:solidFill>
                <a:ea typeface="Times New Roman" charset="0"/>
                <a:cs typeface="Arial" charset="0"/>
              </a:rPr>
              <a:t>).</a:t>
            </a:r>
            <a:r>
              <a:rPr lang="en-US" sz="1200" dirty="0">
                <a:solidFill>
                  <a:srgbClr val="000000"/>
                </a:solidFill>
                <a:cs typeface="Arial" charset="0"/>
              </a:rPr>
              <a:t> </a:t>
            </a:r>
          </a:p>
        </p:txBody>
      </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33</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6" name="Rectangle 4"/>
          <p:cNvSpPr>
            <a:spLocks noGrp="1" noChangeArrowheads="1"/>
          </p:cNvSpPr>
          <p:nvPr>
            <p:ph type="title"/>
          </p:nvPr>
        </p:nvSpPr>
        <p:spPr/>
        <p:txBody>
          <a:bodyPr/>
          <a:lstStyle/>
          <a:p>
            <a:pPr>
              <a:defRPr/>
            </a:pPr>
            <a:r>
              <a:rPr lang="en-US" dirty="0"/>
              <a:t>Opening the </a:t>
            </a:r>
            <a:r>
              <a:rPr lang="en-US" dirty="0" smtClean="0"/>
              <a:t>Box:  Laptop</a:t>
            </a:r>
            <a:endParaRPr lang="en-AU" dirty="0"/>
          </a:p>
        </p:txBody>
      </p:sp>
      <p:pic>
        <p:nvPicPr>
          <p:cNvPr id="70659" name="Picture 17" descr="f01-07-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341438"/>
            <a:ext cx="442595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18" descr="f01-08-P374493"/>
          <p:cNvPicPr>
            <a:picLocks noChangeAspect="1" noChangeArrowheads="1"/>
          </p:cNvPicPr>
          <p:nvPr/>
        </p:nvPicPr>
        <p:blipFill>
          <a:blip r:embed="rId4">
            <a:extLst>
              <a:ext uri="{28A0092B-C50C-407E-A947-70E740481C1C}">
                <a14:useLocalDpi xmlns:a14="http://schemas.microsoft.com/office/drawing/2010/main" val="0"/>
              </a:ext>
            </a:extLst>
          </a:blip>
          <a:srcRect r="49309"/>
          <a:stretch>
            <a:fillRect/>
          </a:stretch>
        </p:blipFill>
        <p:spPr bwMode="auto">
          <a:xfrm>
            <a:off x="5867400" y="2636838"/>
            <a:ext cx="2736850"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970656EF-6F42-2C49-9937-B5B1D39842E9}" type="slidenum">
              <a:rPr lang="en-US" smtClean="0"/>
              <a:pPr>
                <a:defRPr/>
              </a:pPr>
              <a:t>34</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4"/>
          <p:cNvSpPr>
            <a:spLocks noGrp="1" noChangeArrowheads="1"/>
          </p:cNvSpPr>
          <p:nvPr>
            <p:ph type="title"/>
          </p:nvPr>
        </p:nvSpPr>
        <p:spPr/>
        <p:txBody>
          <a:bodyPr/>
          <a:lstStyle/>
          <a:p>
            <a:pPr eaLnBrk="1" hangingPunct="1"/>
            <a:r>
              <a:rPr lang="en-US" dirty="0">
                <a:latin typeface="Arial" charset="0"/>
              </a:rPr>
              <a:t>Opening the </a:t>
            </a:r>
            <a:r>
              <a:rPr lang="en-US" dirty="0" smtClean="0">
                <a:latin typeface="Arial" charset="0"/>
              </a:rPr>
              <a:t>Box:  Tablet</a:t>
            </a:r>
            <a:endParaRPr lang="en-AU" dirty="0">
              <a:latin typeface="Arial" charset="0"/>
            </a:endParaRPr>
          </a:p>
        </p:txBody>
      </p:sp>
      <p:pic>
        <p:nvPicPr>
          <p:cNvPr id="3277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36650"/>
            <a:ext cx="4173537"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4437063"/>
            <a:ext cx="648017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1"/>
          <p:cNvSpPr txBox="1">
            <a:spLocks noChangeArrowheads="1"/>
          </p:cNvSpPr>
          <p:nvPr/>
        </p:nvSpPr>
        <p:spPr bwMode="auto">
          <a:xfrm>
            <a:off x="5076825" y="1241425"/>
            <a:ext cx="3959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a:r>
              <a:rPr lang="en-US" sz="1800" b="0" dirty="0"/>
              <a:t>Capacitive </a:t>
            </a:r>
            <a:r>
              <a:rPr lang="en-US" sz="1800" b="0" dirty="0" err="1"/>
              <a:t>multitouch</a:t>
            </a:r>
            <a:r>
              <a:rPr lang="en-US" sz="1800" b="0" dirty="0"/>
              <a:t> LCD screen</a:t>
            </a:r>
          </a:p>
        </p:txBody>
      </p:sp>
      <p:cxnSp>
        <p:nvCxnSpPr>
          <p:cNvPr id="32775" name="Straight Arrow Connector 3"/>
          <p:cNvCxnSpPr>
            <a:cxnSpLocks noChangeShapeType="1"/>
          </p:cNvCxnSpPr>
          <p:nvPr/>
        </p:nvCxnSpPr>
        <p:spPr bwMode="auto">
          <a:xfrm flipH="1">
            <a:off x="2987675" y="1425575"/>
            <a:ext cx="1944688" cy="34766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2776" name="TextBox 11"/>
          <p:cNvSpPr txBox="1">
            <a:spLocks noChangeArrowheads="1"/>
          </p:cNvSpPr>
          <p:nvPr/>
        </p:nvSpPr>
        <p:spPr bwMode="auto">
          <a:xfrm>
            <a:off x="5164138" y="1746250"/>
            <a:ext cx="3960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a:r>
              <a:rPr lang="en-US" sz="1800" b="0"/>
              <a:t>3.8 V, 25 Watt-hour battery</a:t>
            </a:r>
          </a:p>
        </p:txBody>
      </p:sp>
      <p:cxnSp>
        <p:nvCxnSpPr>
          <p:cNvPr id="32777" name="Straight Arrow Connector 12"/>
          <p:cNvCxnSpPr>
            <a:cxnSpLocks noChangeShapeType="1"/>
            <a:stCxn id="32776" idx="1"/>
          </p:cNvCxnSpPr>
          <p:nvPr/>
        </p:nvCxnSpPr>
        <p:spPr bwMode="auto">
          <a:xfrm flipH="1">
            <a:off x="4500564" y="1930916"/>
            <a:ext cx="663574" cy="561459"/>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2778" name="TextBox 15"/>
          <p:cNvSpPr txBox="1">
            <a:spLocks noChangeArrowheads="1"/>
          </p:cNvSpPr>
          <p:nvPr/>
        </p:nvSpPr>
        <p:spPr bwMode="auto">
          <a:xfrm>
            <a:off x="6081713" y="2565400"/>
            <a:ext cx="2125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a:r>
              <a:rPr lang="en-US" sz="1800" b="0"/>
              <a:t>Computer board</a:t>
            </a:r>
          </a:p>
        </p:txBody>
      </p:sp>
      <p:cxnSp>
        <p:nvCxnSpPr>
          <p:cNvPr id="32779" name="Straight Arrow Connector 16"/>
          <p:cNvCxnSpPr>
            <a:cxnSpLocks noChangeShapeType="1"/>
          </p:cNvCxnSpPr>
          <p:nvPr/>
        </p:nvCxnSpPr>
        <p:spPr bwMode="auto">
          <a:xfrm flipH="1">
            <a:off x="2698750" y="2751138"/>
            <a:ext cx="3313113" cy="118268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80" name="Straight Arrow Connector 19"/>
          <p:cNvCxnSpPr>
            <a:cxnSpLocks noChangeShapeType="1"/>
            <a:stCxn id="32778" idx="2"/>
          </p:cNvCxnSpPr>
          <p:nvPr/>
        </p:nvCxnSpPr>
        <p:spPr bwMode="auto">
          <a:xfrm flipH="1">
            <a:off x="6227764" y="2934732"/>
            <a:ext cx="916780" cy="1502331"/>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 name="Slide Number Placeholder 1"/>
          <p:cNvSpPr>
            <a:spLocks noGrp="1"/>
          </p:cNvSpPr>
          <p:nvPr>
            <p:ph type="sldNum" sz="quarter" idx="10"/>
          </p:nvPr>
        </p:nvSpPr>
        <p:spPr/>
        <p:txBody>
          <a:bodyPr/>
          <a:lstStyle/>
          <a:p>
            <a:pPr>
              <a:defRPr/>
            </a:pPr>
            <a:fld id="{970656EF-6F42-2C49-9937-B5B1D39842E9}" type="slidenum">
              <a:rPr lang="en-US" smtClean="0"/>
              <a:pPr>
                <a:defRPr/>
              </a:pPr>
              <a:t>35</a:t>
            </a:fld>
            <a:endParaRPr lang="en-US"/>
          </a:p>
        </p:txBody>
      </p:sp>
    </p:spTree>
    <p:extLst>
      <p:ext uri="{BB962C8B-B14F-4D97-AF65-F5344CB8AC3E}">
        <p14:creationId xmlns:p14="http://schemas.microsoft.com/office/powerpoint/2010/main" val="293932856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008063"/>
            <a:ext cx="4267200"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Text Box 3"/>
          <p:cNvSpPr txBox="1">
            <a:spLocks noChangeArrowheads="1"/>
          </p:cNvSpPr>
          <p:nvPr/>
        </p:nvSpPr>
        <p:spPr bwMode="auto">
          <a:xfrm>
            <a:off x="7219950" y="6346825"/>
            <a:ext cx="1403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000">
                <a:latin typeface="Arial" charset="0"/>
              </a:rPr>
              <a:t>Courtesy Troubador</a:t>
            </a:r>
          </a:p>
        </p:txBody>
      </p:sp>
      <p:pic>
        <p:nvPicPr>
          <p:cNvPr id="407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3657600"/>
            <a:ext cx="398145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5"/>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Issues for Modern Computers</a:t>
            </a:r>
          </a:p>
        </p:txBody>
      </p:sp>
      <p:sp>
        <p:nvSpPr>
          <p:cNvPr id="25606" name="Rectangle 6"/>
          <p:cNvSpPr>
            <a:spLocks noGrp="1" noChangeArrowheads="1"/>
          </p:cNvSpPr>
          <p:nvPr>
            <p:ph idx="1"/>
          </p:nvPr>
        </p:nvSpPr>
        <p:spPr>
          <a:xfrm>
            <a:off x="0" y="708025"/>
            <a:ext cx="4495800" cy="6149975"/>
          </a:xfrm>
        </p:spPr>
        <p:txBody>
          <a:bodyPr/>
          <a:lstStyle/>
          <a:p>
            <a:pPr lvl="1" eaLnBrk="1" hangingPunct="1">
              <a:defRPr/>
            </a:pPr>
            <a:r>
              <a:rPr lang="en-US" dirty="0" smtClean="0">
                <a:effectLst>
                  <a:outerShdw blurRad="38100" dist="38100" dir="2700000" algn="tl">
                    <a:srgbClr val="DDDDDD"/>
                  </a:outerShdw>
                </a:effectLst>
                <a:latin typeface="Tahoma" charset="0"/>
                <a:ea typeface="ＭＳ Ｐゴシック" charset="0"/>
              </a:rPr>
              <a:t>Energy/Power consumption has become a major challenge</a:t>
            </a:r>
          </a:p>
          <a:p>
            <a:pPr lvl="2" eaLnBrk="1" hangingPunct="1">
              <a:defRPr/>
            </a:pPr>
            <a:r>
              <a:rPr lang="en-US" dirty="0" smtClean="0">
                <a:effectLst>
                  <a:outerShdw blurRad="38100" dist="38100" dir="2700000" algn="tl">
                    <a:srgbClr val="DDDDDD"/>
                  </a:outerShdw>
                </a:effectLst>
                <a:latin typeface="Tahoma" charset="0"/>
                <a:ea typeface="ＭＳ Ｐゴシック" charset="0"/>
              </a:rPr>
              <a:t>It is now perhaps the limiting factor in most processors</a:t>
            </a:r>
            <a:endParaRPr lang="en-US" dirty="0">
              <a:effectLst>
                <a:outerShdw blurRad="38100" dist="38100" dir="2700000" algn="tl">
                  <a:srgbClr val="DDDDDD"/>
                </a:outerShdw>
              </a:effectLst>
              <a:latin typeface="Tahoma" charset="0"/>
              <a:ea typeface="ＭＳ Ｐゴシック" charset="0"/>
            </a:endParaRPr>
          </a:p>
        </p:txBody>
      </p:sp>
      <p:sp>
        <p:nvSpPr>
          <p:cNvPr id="84998" name="Rectangle 17"/>
          <p:cNvSpPr>
            <a:spLocks noChangeArrowheads="1"/>
          </p:cNvSpPr>
          <p:nvPr/>
        </p:nvSpPr>
        <p:spPr bwMode="auto">
          <a:xfrm>
            <a:off x="152400" y="48768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l"/>
            <a:r>
              <a:rPr lang="en-US" b="0">
                <a:hlinkClick r:id="rId4"/>
              </a:rPr>
              <a:t>http://www.hotchips.org/</a:t>
            </a:r>
            <a:r>
              <a:rPr lang="en-US" b="0"/>
              <a:t> </a:t>
            </a:r>
          </a:p>
        </p:txBody>
      </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36</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7554"/>
                                        </p:tgtEl>
                                        <p:attrNameLst>
                                          <p:attrName>style.visibility</p:attrName>
                                        </p:attrNameLst>
                                      </p:cBhvr>
                                      <p:to>
                                        <p:strVal val="visible"/>
                                      </p:to>
                                    </p:set>
                                    <p:animEffect transition="in" filter="dissolve">
                                      <p:cBhvr>
                                        <p:cTn id="7" dur="500"/>
                                        <p:tgtEl>
                                          <p:spTgt spid="4075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7556"/>
                                        </p:tgtEl>
                                        <p:attrNameLst>
                                          <p:attrName>style.visibility</p:attrName>
                                        </p:attrNameLst>
                                      </p:cBhvr>
                                      <p:to>
                                        <p:strVal val="visible"/>
                                      </p:to>
                                    </p:set>
                                    <p:animEffect transition="in" filter="dissolve">
                                      <p:cBhvr>
                                        <p:cTn id="12" dur="500"/>
                                        <p:tgtEl>
                                          <p:spTgt spid="407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a:defRPr/>
            </a:pPr>
            <a:r>
              <a:rPr lang="en-US"/>
              <a:t>A Safe Place for Data</a:t>
            </a:r>
          </a:p>
        </p:txBody>
      </p:sp>
      <p:sp>
        <p:nvSpPr>
          <p:cNvPr id="256003" name="Rectangle 3"/>
          <p:cNvSpPr>
            <a:spLocks noGrp="1" noChangeArrowheads="1"/>
          </p:cNvSpPr>
          <p:nvPr>
            <p:ph idx="1"/>
          </p:nvPr>
        </p:nvSpPr>
        <p:spPr/>
        <p:txBody>
          <a:bodyPr/>
          <a:lstStyle/>
          <a:p>
            <a:pPr>
              <a:defRPr/>
            </a:pPr>
            <a:r>
              <a:rPr lang="en-US" sz="2400"/>
              <a:t>Volatile main memory</a:t>
            </a:r>
          </a:p>
          <a:p>
            <a:pPr lvl="1">
              <a:defRPr/>
            </a:pPr>
            <a:r>
              <a:rPr lang="en-US" sz="2000"/>
              <a:t>Loses instructions and data when power off</a:t>
            </a:r>
          </a:p>
          <a:p>
            <a:pPr>
              <a:defRPr/>
            </a:pPr>
            <a:r>
              <a:rPr lang="en-US" sz="2400"/>
              <a:t>Non-volatile secondary memory</a:t>
            </a:r>
          </a:p>
          <a:p>
            <a:pPr lvl="1">
              <a:defRPr/>
            </a:pPr>
            <a:r>
              <a:rPr lang="en-US" sz="2000"/>
              <a:t>Magnetic disk</a:t>
            </a:r>
          </a:p>
          <a:p>
            <a:pPr lvl="1">
              <a:defRPr/>
            </a:pPr>
            <a:r>
              <a:rPr lang="en-US" sz="2000"/>
              <a:t>Flash memory</a:t>
            </a:r>
          </a:p>
          <a:p>
            <a:pPr lvl="1">
              <a:defRPr/>
            </a:pPr>
            <a:r>
              <a:rPr lang="en-US" sz="2000"/>
              <a:t>Optical disk (CDROM, DVD)</a:t>
            </a:r>
          </a:p>
        </p:txBody>
      </p:sp>
      <p:pic>
        <p:nvPicPr>
          <p:cNvPr id="76803" name="Picture 11" descr="flash-c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425" y="1196975"/>
            <a:ext cx="2695575"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9" descr="hard-disk-dr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716338"/>
            <a:ext cx="4537075"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10" descr="flash-memory-explod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3141663"/>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12" descr="dvd-driv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4797425"/>
            <a:ext cx="245427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37</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pPr>
              <a:defRPr/>
            </a:pPr>
            <a:r>
              <a:rPr lang="en-US"/>
              <a:t>Networks</a:t>
            </a:r>
          </a:p>
        </p:txBody>
      </p:sp>
      <p:sp>
        <p:nvSpPr>
          <p:cNvPr id="257027" name="Rectangle 3"/>
          <p:cNvSpPr>
            <a:spLocks noGrp="1" noChangeArrowheads="1"/>
          </p:cNvSpPr>
          <p:nvPr>
            <p:ph idx="1"/>
          </p:nvPr>
        </p:nvSpPr>
        <p:spPr/>
        <p:txBody>
          <a:bodyPr/>
          <a:lstStyle/>
          <a:p>
            <a:pPr>
              <a:defRPr/>
            </a:pPr>
            <a:r>
              <a:rPr lang="en-US" dirty="0"/>
              <a:t>Communication and resource sharing</a:t>
            </a:r>
          </a:p>
          <a:p>
            <a:pPr>
              <a:defRPr/>
            </a:pPr>
            <a:r>
              <a:rPr lang="en-US" dirty="0"/>
              <a:t>Local area network (LAN): Ethernet</a:t>
            </a:r>
          </a:p>
          <a:p>
            <a:pPr lvl="1">
              <a:defRPr/>
            </a:pPr>
            <a:r>
              <a:rPr lang="en-US" dirty="0"/>
              <a:t>Within a building</a:t>
            </a:r>
          </a:p>
          <a:p>
            <a:pPr>
              <a:defRPr/>
            </a:pPr>
            <a:r>
              <a:rPr lang="en-US" dirty="0"/>
              <a:t>Wide area network (</a:t>
            </a:r>
            <a:r>
              <a:rPr lang="en-US" dirty="0" smtClean="0"/>
              <a:t>WAN): </a:t>
            </a:r>
            <a:r>
              <a:rPr lang="en-US" dirty="0"/>
              <a:t>the Internet</a:t>
            </a:r>
          </a:p>
          <a:p>
            <a:pPr>
              <a:defRPr/>
            </a:pPr>
            <a:r>
              <a:rPr lang="en-US" dirty="0"/>
              <a:t>Wireless network: </a:t>
            </a:r>
            <a:r>
              <a:rPr lang="en-US" dirty="0" err="1"/>
              <a:t>WiFi</a:t>
            </a:r>
            <a:r>
              <a:rPr lang="en-US" dirty="0"/>
              <a:t>, Bluetooth</a:t>
            </a:r>
          </a:p>
        </p:txBody>
      </p:sp>
      <p:pic>
        <p:nvPicPr>
          <p:cNvPr id="78852" name="Picture 6" descr="ethernet-cab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4365625"/>
            <a:ext cx="228917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8" descr="wireless-rou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3860800"/>
            <a:ext cx="252412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38</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r>
              <a:rPr lang="en-US" smtClean="0"/>
              <a:t>Technology Trends</a:t>
            </a:r>
            <a:endParaRPr lang="en-US"/>
          </a:p>
        </p:txBody>
      </p:sp>
      <p:sp>
        <p:nvSpPr>
          <p:cNvPr id="38916" name="Rectangle 3"/>
          <p:cNvSpPr>
            <a:spLocks noGrp="1" noChangeArrowheads="1"/>
          </p:cNvSpPr>
          <p:nvPr>
            <p:ph type="body" idx="1"/>
          </p:nvPr>
        </p:nvSpPr>
        <p:spPr>
          <a:xfrm>
            <a:off x="0" y="708025"/>
            <a:ext cx="9144000" cy="6149975"/>
          </a:xfrm>
        </p:spPr>
        <p:txBody>
          <a:bodyPr/>
          <a:lstStyle/>
          <a:p>
            <a:r>
              <a:rPr lang="en-AU" dirty="0" smtClean="0"/>
              <a:t>Electronics technology continues to evolve</a:t>
            </a:r>
          </a:p>
          <a:p>
            <a:pPr lvl="1"/>
            <a:r>
              <a:rPr lang="en-AU" dirty="0" smtClean="0"/>
              <a:t>Increased capacity and performance</a:t>
            </a:r>
          </a:p>
          <a:p>
            <a:pPr lvl="1"/>
            <a:r>
              <a:rPr lang="en-AU" dirty="0" smtClean="0"/>
              <a:t>Reduced cost</a:t>
            </a:r>
            <a:endParaRPr lang="en-AU" dirty="0"/>
          </a:p>
        </p:txBody>
      </p:sp>
      <p:graphicFrame>
        <p:nvGraphicFramePr>
          <p:cNvPr id="258136" name="Group 88"/>
          <p:cNvGraphicFramePr>
            <a:graphicFrameLocks noGrp="1"/>
          </p:cNvGraphicFramePr>
          <p:nvPr>
            <p:extLst>
              <p:ext uri="{D42A27DB-BD31-4B8C-83A1-F6EECF244321}">
                <p14:modId xmlns:p14="http://schemas.microsoft.com/office/powerpoint/2010/main" val="3025069271"/>
              </p:ext>
            </p:extLst>
          </p:nvPr>
        </p:nvGraphicFramePr>
        <p:xfrm>
          <a:off x="612775" y="2971800"/>
          <a:ext cx="7920038" cy="2194284"/>
        </p:xfrm>
        <a:graphic>
          <a:graphicData uri="http://schemas.openxmlformats.org/drawingml/2006/table">
            <a:tbl>
              <a:tblPr/>
              <a:tblGrid>
                <a:gridCol w="865188"/>
                <a:gridCol w="3527425"/>
                <a:gridCol w="2736850"/>
                <a:gridCol w="790575"/>
              </a:tblGrid>
              <a:tr h="365654">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dirty="0" smtClean="0">
                          <a:ln>
                            <a:noFill/>
                          </a:ln>
                          <a:solidFill>
                            <a:schemeClr val="tx1"/>
                          </a:solidFill>
                          <a:effectLst/>
                          <a:latin typeface="Arial" charset="0"/>
                        </a:rPr>
                        <a:t>Year</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dirty="0" smtClean="0">
                          <a:ln>
                            <a:noFill/>
                          </a:ln>
                          <a:solidFill>
                            <a:schemeClr val="tx1"/>
                          </a:solidFill>
                          <a:effectLst/>
                          <a:latin typeface="Arial" charset="0"/>
                        </a:rPr>
                        <a:t>Technology</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dirty="0" smtClean="0">
                          <a:ln>
                            <a:noFill/>
                          </a:ln>
                          <a:solidFill>
                            <a:schemeClr val="tx1"/>
                          </a:solidFill>
                          <a:effectLst/>
                          <a:latin typeface="Arial" charset="0"/>
                        </a:rPr>
                        <a:t>Relative performance/cost</a:t>
                      </a: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365654">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1951</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Vacuum tube</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1</a:t>
                      </a:r>
                    </a:p>
                  </a:txBody>
                  <a:tcPr marT="45697" marB="45697" horzOverflow="overflow">
                    <a:lnL w="12700" cap="flat" cmpd="sng" algn="ctr">
                      <a:solidFill>
                        <a:schemeClr val="tx1"/>
                      </a:solidFill>
                      <a:prstDash val="solid"/>
                      <a:round/>
                      <a:headEnd type="none" w="med" len="med"/>
                      <a:tailEnd type="none" w="med" len="med"/>
                    </a:lnL>
                    <a:lnR cap="flat">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AU" sz="1800" b="0" i="0" u="none" strike="noStrike" cap="none" normalizeH="0" baseline="0" smtClean="0">
                        <a:ln>
                          <a:noFill/>
                        </a:ln>
                        <a:solidFill>
                          <a:schemeClr val="tx1"/>
                        </a:solidFill>
                        <a:effectLst/>
                        <a:latin typeface="Arial" charset="0"/>
                      </a:endParaRPr>
                    </a:p>
                  </a:txBody>
                  <a:tcPr marT="45697" marB="45697" horzOverflow="overflow">
                    <a:lnL cap="flat">
                      <a:noFill/>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654">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1965</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Transistor</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35</a:t>
                      </a:r>
                    </a:p>
                  </a:txBody>
                  <a:tcPr marT="45697" marB="45697"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AU" sz="1800" b="0" i="0" u="none" strike="noStrike" cap="none" normalizeH="0" baseline="0" smtClean="0">
                        <a:ln>
                          <a:noFill/>
                        </a:ln>
                        <a:solidFill>
                          <a:schemeClr val="tx1"/>
                        </a:solidFill>
                        <a:effectLst/>
                        <a:latin typeface="Arial" charset="0"/>
                      </a:endParaRPr>
                    </a:p>
                  </a:txBody>
                  <a:tcPr marT="45697" marB="45697"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654">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1975</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Integrated circuit (IC)</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900</a:t>
                      </a:r>
                    </a:p>
                  </a:txBody>
                  <a:tcPr marT="45697" marB="45697"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AU" sz="1800" b="0" i="0" u="none" strike="noStrike" cap="none" normalizeH="0" baseline="0" smtClean="0">
                        <a:ln>
                          <a:noFill/>
                        </a:ln>
                        <a:solidFill>
                          <a:schemeClr val="tx1"/>
                        </a:solidFill>
                        <a:effectLst/>
                        <a:latin typeface="Arial" charset="0"/>
                      </a:endParaRPr>
                    </a:p>
                  </a:txBody>
                  <a:tcPr marT="45697" marB="45697"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654">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1995</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Very large scale IC (VLSI)</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2,400,000</a:t>
                      </a:r>
                    </a:p>
                  </a:txBody>
                  <a:tcPr marT="45697" marB="45697"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AU" sz="1800" b="0" i="0" u="none" strike="noStrike" cap="none" normalizeH="0" baseline="0" smtClean="0">
                        <a:ln>
                          <a:noFill/>
                        </a:ln>
                        <a:solidFill>
                          <a:schemeClr val="tx1"/>
                        </a:solidFill>
                        <a:effectLst/>
                        <a:latin typeface="Arial" charset="0"/>
                      </a:endParaRPr>
                    </a:p>
                  </a:txBody>
                  <a:tcPr marT="45697" marB="45697"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654">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dirty="0" smtClean="0">
                          <a:ln>
                            <a:noFill/>
                          </a:ln>
                          <a:solidFill>
                            <a:schemeClr val="tx1"/>
                          </a:solidFill>
                          <a:effectLst/>
                          <a:latin typeface="Arial" charset="0"/>
                        </a:rPr>
                        <a:t>2013</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Ultra large scale IC</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dirty="0" smtClean="0">
                          <a:ln>
                            <a:noFill/>
                          </a:ln>
                          <a:solidFill>
                            <a:schemeClr val="tx1"/>
                          </a:solidFill>
                          <a:effectLst/>
                          <a:latin typeface="Arial" charset="0"/>
                        </a:rPr>
                        <a:t>250,000,000,000</a:t>
                      </a:r>
                    </a:p>
                  </a:txBody>
                  <a:tcPr marT="45697" marB="45697"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AU" sz="1800" b="0" i="0" u="none" strike="noStrike" cap="none" normalizeH="0" baseline="0" dirty="0" smtClean="0">
                        <a:ln>
                          <a:noFill/>
                        </a:ln>
                        <a:solidFill>
                          <a:schemeClr val="tx1"/>
                        </a:solidFill>
                        <a:effectLst/>
                        <a:latin typeface="Arial" charset="0"/>
                      </a:endParaRPr>
                    </a:p>
                  </a:txBody>
                  <a:tcPr marT="45697" marB="45697"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39</a:t>
            </a:fld>
            <a:endParaRPr lang="en-US"/>
          </a:p>
        </p:txBody>
      </p:sp>
    </p:spTree>
    <p:extLst>
      <p:ext uri="{BB962C8B-B14F-4D97-AF65-F5344CB8AC3E}">
        <p14:creationId xmlns:p14="http://schemas.microsoft.com/office/powerpoint/2010/main" val="253890006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t>Required Textbooks</a:t>
            </a:r>
            <a:endParaRPr lang="en-US" dirty="0"/>
          </a:p>
        </p:txBody>
      </p:sp>
      <p:sp>
        <p:nvSpPr>
          <p:cNvPr id="4" name="Content Placeholder 3"/>
          <p:cNvSpPr>
            <a:spLocks noGrp="1"/>
          </p:cNvSpPr>
          <p:nvPr>
            <p:ph idx="1"/>
          </p:nvPr>
        </p:nvSpPr>
        <p:spPr/>
        <p:txBody>
          <a:bodyPr/>
          <a:lstStyle/>
          <a:p>
            <a:pPr marL="514350" indent="-514350">
              <a:buFont typeface="+mj-lt"/>
              <a:buAutoNum type="arabicPeriod"/>
              <a:defRPr/>
            </a:pPr>
            <a:r>
              <a:rPr lang="en-US" i="1" dirty="0" smtClean="0"/>
              <a:t>Computer Organization and Design:  The Hardware/Software Interface</a:t>
            </a:r>
          </a:p>
          <a:p>
            <a:pPr marL="457200" lvl="1" indent="0">
              <a:buFont typeface="Wingdings" charset="0"/>
              <a:buNone/>
              <a:defRPr/>
            </a:pPr>
            <a:r>
              <a:rPr lang="en-US" dirty="0" smtClean="0"/>
              <a:t>	Patterson and Hennessy</a:t>
            </a:r>
          </a:p>
          <a:p>
            <a:pPr marL="457200" lvl="1" indent="0">
              <a:buFont typeface="Wingdings" charset="0"/>
              <a:buNone/>
              <a:defRPr/>
            </a:pPr>
            <a:r>
              <a:rPr lang="en-US" dirty="0" smtClean="0"/>
              <a:t>	</a:t>
            </a:r>
            <a:r>
              <a:rPr lang="en-US" u="sng" dirty="0" smtClean="0"/>
              <a:t>5th ed.,</a:t>
            </a:r>
            <a:r>
              <a:rPr lang="en-US" dirty="0" smtClean="0"/>
              <a:t> Oct 2013</a:t>
            </a:r>
          </a:p>
          <a:p>
            <a:pPr marL="457200" lvl="1" indent="0">
              <a:buNone/>
              <a:defRPr/>
            </a:pPr>
            <a:r>
              <a:rPr lang="en-US" dirty="0" smtClean="0"/>
              <a:t>	ISBN 9780124077263</a:t>
            </a:r>
          </a:p>
          <a:p>
            <a:pPr marL="457200" lvl="1" indent="0">
              <a:buFont typeface="Wingdings" charset="0"/>
              <a:buNone/>
              <a:defRPr/>
            </a:pPr>
            <a:endParaRPr lang="en-US" dirty="0" smtClean="0"/>
          </a:p>
          <a:p>
            <a:pPr marL="457200" lvl="1" indent="0">
              <a:buFont typeface="Wingdings" charset="0"/>
              <a:buNone/>
              <a:defRPr/>
            </a:pPr>
            <a:endParaRPr lang="en-US" dirty="0"/>
          </a:p>
          <a:p>
            <a:pPr marL="514350" indent="-457200">
              <a:buFont typeface="+mj-lt"/>
              <a:buAutoNum type="arabicPeriod"/>
              <a:defRPr/>
            </a:pPr>
            <a:r>
              <a:rPr lang="en-US" i="1" dirty="0" smtClean="0"/>
              <a:t>C Programming: </a:t>
            </a:r>
            <a:br>
              <a:rPr lang="en-US" i="1" dirty="0" smtClean="0"/>
            </a:br>
            <a:r>
              <a:rPr lang="en-US" i="1" dirty="0" smtClean="0"/>
              <a:t>Absolute Beginner’s Guide</a:t>
            </a:r>
          </a:p>
          <a:p>
            <a:pPr marL="457200" lvl="1" indent="0">
              <a:buFont typeface="Wingdings" charset="0"/>
              <a:buNone/>
              <a:defRPr/>
            </a:pPr>
            <a:r>
              <a:rPr lang="en-US" dirty="0" smtClean="0"/>
              <a:t>	Greg Perry and Dean Miller</a:t>
            </a:r>
          </a:p>
          <a:p>
            <a:pPr marL="457200" lvl="1" indent="0">
              <a:buNone/>
              <a:defRPr/>
            </a:pPr>
            <a:r>
              <a:rPr lang="en-US" dirty="0" smtClean="0"/>
              <a:t>	</a:t>
            </a:r>
            <a:r>
              <a:rPr lang="en-US" dirty="0"/>
              <a:t>3rd ed., </a:t>
            </a:r>
            <a:r>
              <a:rPr lang="en-US" dirty="0" smtClean="0"/>
              <a:t>Aug 2013</a:t>
            </a:r>
            <a:br>
              <a:rPr lang="en-US" dirty="0" smtClean="0"/>
            </a:br>
            <a:r>
              <a:rPr lang="en-US" dirty="0" smtClean="0"/>
              <a:t>	ISBN </a:t>
            </a:r>
            <a:r>
              <a:rPr lang="en-US" dirty="0"/>
              <a:t>978-</a:t>
            </a:r>
            <a:r>
              <a:rPr lang="en-US" dirty="0" smtClean="0"/>
              <a:t>0789751980</a:t>
            </a:r>
            <a:br>
              <a:rPr lang="en-US" dirty="0" smtClean="0"/>
            </a:br>
            <a:endParaRPr lang="en-US" dirty="0" smtClean="0"/>
          </a:p>
        </p:txBody>
      </p:sp>
      <p:pic>
        <p:nvPicPr>
          <p:cNvPr id="2" name="Picture 1" descr="cod-ph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322539"/>
            <a:ext cx="2420511" cy="2944661"/>
          </a:xfrm>
          <a:prstGeom prst="rect">
            <a:avLst/>
          </a:prstGeom>
        </p:spPr>
      </p:pic>
      <p:pic>
        <p:nvPicPr>
          <p:cNvPr id="5" name="Picture 4"/>
          <p:cNvPicPr>
            <a:picLocks noChangeAspect="1"/>
          </p:cNvPicPr>
          <p:nvPr/>
        </p:nvPicPr>
        <p:blipFill>
          <a:blip r:embed="rId3"/>
          <a:stretch>
            <a:fillRect/>
          </a:stretch>
        </p:blipFill>
        <p:spPr>
          <a:xfrm>
            <a:off x="6629400" y="3642008"/>
            <a:ext cx="2283760" cy="3050891"/>
          </a:xfrm>
          <a:prstGeom prst="rect">
            <a:avLst/>
          </a:prstGeom>
        </p:spPr>
      </p:pic>
      <p:sp>
        <p:nvSpPr>
          <p:cNvPr id="6" name="Slide Number Placeholder 5"/>
          <p:cNvSpPr>
            <a:spLocks noGrp="1"/>
          </p:cNvSpPr>
          <p:nvPr>
            <p:ph type="sldNum" sz="quarter" idx="10"/>
          </p:nvPr>
        </p:nvSpPr>
        <p:spPr/>
        <p:txBody>
          <a:bodyPr/>
          <a:lstStyle/>
          <a:p>
            <a:pPr>
              <a:defRPr/>
            </a:pPr>
            <a:fld id="{B4F23F4D-8533-2441-BBB4-63921714E1CB}" type="slidenum">
              <a:rPr lang="en-US" smtClean="0"/>
              <a:pPr>
                <a:defRPr/>
              </a:pPr>
              <a:t>4</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r>
              <a:rPr lang="en-US" smtClean="0"/>
              <a:t>Technology Trends</a:t>
            </a:r>
            <a:endParaRPr lang="en-US"/>
          </a:p>
        </p:txBody>
      </p:sp>
      <p:sp>
        <p:nvSpPr>
          <p:cNvPr id="38916" name="Rectangle 3"/>
          <p:cNvSpPr>
            <a:spLocks noGrp="1" noChangeArrowheads="1"/>
          </p:cNvSpPr>
          <p:nvPr>
            <p:ph type="body" idx="1"/>
          </p:nvPr>
        </p:nvSpPr>
        <p:spPr>
          <a:xfrm>
            <a:off x="0" y="708025"/>
            <a:ext cx="9144000" cy="6149975"/>
          </a:xfrm>
        </p:spPr>
        <p:txBody>
          <a:bodyPr/>
          <a:lstStyle/>
          <a:p>
            <a:r>
              <a:rPr lang="en-AU" dirty="0" smtClean="0"/>
              <a:t>Memory Capacity:</a:t>
            </a:r>
          </a:p>
          <a:p>
            <a:pPr lvl="1"/>
            <a:r>
              <a:rPr lang="en-AU" dirty="0" smtClean="0"/>
              <a:t>Growing exponentially as well</a:t>
            </a:r>
          </a:p>
        </p:txBody>
      </p:sp>
      <p:pic>
        <p:nvPicPr>
          <p:cNvPr id="5" name="Picture 6" descr="f01-11-97801240772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7" y="2438400"/>
            <a:ext cx="7878763" cy="3073400"/>
          </a:xfrm>
          <a:prstGeom prst="rect">
            <a:avLst/>
          </a:prstGeom>
          <a:noFill/>
          <a:ln w="9525">
            <a:noFill/>
            <a:miter lim="800000"/>
            <a:headEnd/>
            <a:tailEnd/>
          </a:ln>
        </p:spPr>
      </p:pic>
      <p:sp>
        <p:nvSpPr>
          <p:cNvPr id="6" name="TextBox 3"/>
          <p:cNvSpPr txBox="1">
            <a:spLocks noChangeArrowheads="1"/>
          </p:cNvSpPr>
          <p:nvPr/>
        </p:nvSpPr>
        <p:spPr bwMode="auto">
          <a:xfrm>
            <a:off x="685800" y="5562600"/>
            <a:ext cx="777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en-US" sz="1200" dirty="0">
                <a:solidFill>
                  <a:srgbClr val="000000"/>
                </a:solidFill>
                <a:ea typeface="Times New Roman" charset="0"/>
                <a:cs typeface="ITCFranklinGothicStd-Hvy" charset="0"/>
              </a:rPr>
              <a:t>FIGURE 1.11</a:t>
            </a:r>
            <a:r>
              <a:rPr lang="en-US" sz="1200" dirty="0">
                <a:solidFill>
                  <a:srgbClr val="000000"/>
                </a:solidFill>
                <a:ea typeface="Times New Roman" charset="0"/>
                <a:cs typeface="MinionPro-Regular" charset="0"/>
              </a:rPr>
              <a:t> </a:t>
            </a:r>
            <a:r>
              <a:rPr lang="en-US" sz="1200" dirty="0">
                <a:solidFill>
                  <a:srgbClr val="000000"/>
                </a:solidFill>
                <a:ea typeface="Times New Roman" charset="0"/>
                <a:cs typeface="ITCFranklinGothicStd-Hvy" charset="0"/>
              </a:rPr>
              <a:t>Growth of capacity per DRAM chip over time.</a:t>
            </a:r>
            <a:r>
              <a:rPr lang="en-US" sz="1200" dirty="0">
                <a:solidFill>
                  <a:srgbClr val="000000"/>
                </a:solidFill>
                <a:ea typeface="Times New Roman" charset="0"/>
                <a:cs typeface="MinionPro-Regular" charset="0"/>
              </a:rPr>
              <a:t> The </a:t>
            </a:r>
            <a:r>
              <a:rPr lang="en-US" sz="1200" i="1" dirty="0">
                <a:solidFill>
                  <a:srgbClr val="000000"/>
                </a:solidFill>
                <a:ea typeface="Times New Roman" charset="0"/>
                <a:cs typeface="MinionPro-Regular" charset="0"/>
              </a:rPr>
              <a:t>y</a:t>
            </a:r>
            <a:r>
              <a:rPr lang="en-US" sz="1200" dirty="0">
                <a:solidFill>
                  <a:srgbClr val="000000"/>
                </a:solidFill>
                <a:ea typeface="Times New Roman" charset="0"/>
                <a:cs typeface="MinionPro-Regular" charset="0"/>
              </a:rPr>
              <a:t>-axis is measured in </a:t>
            </a:r>
            <a:r>
              <a:rPr lang="en-US" sz="1200" dirty="0" err="1">
                <a:solidFill>
                  <a:srgbClr val="000000"/>
                </a:solidFill>
                <a:ea typeface="Times New Roman" charset="0"/>
                <a:cs typeface="MinionPro-Regular" charset="0"/>
              </a:rPr>
              <a:t>kibibits</a:t>
            </a:r>
            <a:r>
              <a:rPr lang="en-US" sz="1200" dirty="0">
                <a:solidFill>
                  <a:srgbClr val="000000"/>
                </a:solidFill>
                <a:ea typeface="Times New Roman" charset="0"/>
                <a:cs typeface="MinionPro-Regular" charset="0"/>
              </a:rPr>
              <a:t> (2</a:t>
            </a:r>
            <a:r>
              <a:rPr lang="en-US" sz="1200" baseline="30000" dirty="0">
                <a:solidFill>
                  <a:srgbClr val="000000"/>
                </a:solidFill>
                <a:ea typeface="Times New Roman" charset="0"/>
                <a:cs typeface="MinionPro-Regular" charset="0"/>
              </a:rPr>
              <a:t>10</a:t>
            </a:r>
            <a:r>
              <a:rPr lang="en-US" sz="1200" dirty="0">
                <a:solidFill>
                  <a:srgbClr val="000000"/>
                </a:solidFill>
                <a:ea typeface="Times New Roman" charset="0"/>
                <a:cs typeface="MinionPro-Regular" charset="0"/>
              </a:rPr>
              <a:t> bits). The DRAM industry quadrupled capacity almost every three years, a 60% increase per year, for 20 years. In recent years, the rate has slowed down and is somewhat closer to doubling every two years to three years.</a:t>
            </a:r>
          </a:p>
        </p:txBody>
      </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40</a:t>
            </a:fld>
            <a:endParaRPr lang="en-US"/>
          </a:p>
        </p:txBody>
      </p:sp>
    </p:spTree>
    <p:extLst>
      <p:ext uri="{BB962C8B-B14F-4D97-AF65-F5344CB8AC3E}">
        <p14:creationId xmlns:p14="http://schemas.microsoft.com/office/powerpoint/2010/main" val="240993887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r>
              <a:rPr lang="en-US" dirty="0">
                <a:latin typeface="Tahoma" charset="0"/>
                <a:ea typeface="ＭＳ Ｐゴシック" charset="0"/>
                <a:cs typeface="ＭＳ Ｐゴシック" charset="0"/>
              </a:rPr>
              <a:t>Inside the Processor:  Intel Core i7</a:t>
            </a:r>
            <a:endParaRPr lang="en-US" dirty="0"/>
          </a:p>
        </p:txBody>
      </p:sp>
      <p:sp>
        <p:nvSpPr>
          <p:cNvPr id="38916" name="Rectangle 3"/>
          <p:cNvSpPr>
            <a:spLocks noGrp="1" noChangeArrowheads="1"/>
          </p:cNvSpPr>
          <p:nvPr>
            <p:ph type="body" idx="1"/>
          </p:nvPr>
        </p:nvSpPr>
        <p:spPr>
          <a:xfrm>
            <a:off x="0" y="708025"/>
            <a:ext cx="9144000" cy="6149975"/>
          </a:xfrm>
        </p:spPr>
        <p:txBody>
          <a:bodyPr/>
          <a:lstStyle/>
          <a:p>
            <a:r>
              <a:rPr lang="en-AU" dirty="0" smtClean="0"/>
              <a:t>4 “cores”</a:t>
            </a:r>
          </a:p>
          <a:p>
            <a:pPr lvl="1"/>
            <a:r>
              <a:rPr lang="en-AU" dirty="0" smtClean="0"/>
              <a:t>each core is essentially an independent computing engine</a:t>
            </a:r>
          </a:p>
          <a:p>
            <a:pPr lvl="1"/>
            <a:r>
              <a:rPr lang="en-AU" dirty="0" smtClean="0"/>
              <a:t>at the top-level, memory and I/O is shared by all cores</a:t>
            </a:r>
          </a:p>
        </p:txBody>
      </p:sp>
      <p:pic>
        <p:nvPicPr>
          <p:cNvPr id="7" name="Content Placeholder 1"/>
          <p:cNvPicPr>
            <a:picLocks noChangeAspect="1"/>
          </p:cNvPicPr>
          <p:nvPr/>
        </p:nvPicPr>
        <p:blipFill rotWithShape="1">
          <a:blip r:embed="rId3"/>
          <a:srcRect t="10182" b="-11893"/>
          <a:stretch/>
        </p:blipFill>
        <p:spPr bwMode="auto">
          <a:xfrm>
            <a:off x="838200" y="2837307"/>
            <a:ext cx="7137702" cy="3944493"/>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41</a:t>
            </a:fld>
            <a:endParaRPr lang="en-US"/>
          </a:p>
        </p:txBody>
      </p:sp>
    </p:spTree>
    <p:extLst>
      <p:ext uri="{BB962C8B-B14F-4D97-AF65-F5344CB8AC3E}">
        <p14:creationId xmlns:p14="http://schemas.microsoft.com/office/powerpoint/2010/main" val="11324597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lstStyle/>
          <a:p>
            <a:r>
              <a:rPr lang="en-US" dirty="0" smtClean="0"/>
              <a:t>Inside the Processor:  Apple</a:t>
            </a:r>
            <a:endParaRPr lang="en-AU" dirty="0"/>
          </a:p>
        </p:txBody>
      </p:sp>
      <p:sp>
        <p:nvSpPr>
          <p:cNvPr id="34820" name="Rectangle 19"/>
          <p:cNvSpPr>
            <a:spLocks noGrp="1" noChangeArrowheads="1"/>
          </p:cNvSpPr>
          <p:nvPr>
            <p:ph type="body" idx="1"/>
          </p:nvPr>
        </p:nvSpPr>
        <p:spPr/>
        <p:txBody>
          <a:bodyPr/>
          <a:lstStyle/>
          <a:p>
            <a:r>
              <a:rPr lang="en-US" smtClean="0"/>
              <a:t>Apple A5</a:t>
            </a:r>
            <a:endParaRPr lang="en-US"/>
          </a:p>
        </p:txBody>
      </p:sp>
      <p:pic>
        <p:nvPicPr>
          <p:cNvPr id="3482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7264" y="1017037"/>
            <a:ext cx="3905536" cy="469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p:cNvSpPr txBox="1">
            <a:spLocks noChangeArrowheads="1"/>
          </p:cNvSpPr>
          <p:nvPr/>
        </p:nvSpPr>
        <p:spPr bwMode="auto">
          <a:xfrm>
            <a:off x="685800" y="5791200"/>
            <a:ext cx="7772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en-US" sz="1200" dirty="0">
                <a:solidFill>
                  <a:srgbClr val="000000"/>
                </a:solidFill>
                <a:ea typeface="Times New Roman" charset="0"/>
                <a:cs typeface="ITCFranklinGothicStd-Hvy" charset="0"/>
              </a:rPr>
              <a:t>FIGURE 1.9</a:t>
            </a:r>
            <a:r>
              <a:rPr lang="en-US" sz="1200" dirty="0">
                <a:solidFill>
                  <a:srgbClr val="000000"/>
                </a:solidFill>
                <a:ea typeface="Times New Roman" charset="0"/>
                <a:cs typeface="MinionPro-Regular" charset="0"/>
              </a:rPr>
              <a:t> </a:t>
            </a:r>
            <a:r>
              <a:rPr lang="en-US" sz="1200" dirty="0">
                <a:solidFill>
                  <a:srgbClr val="000000"/>
                </a:solidFill>
                <a:ea typeface="Times New Roman" charset="0"/>
                <a:cs typeface="Arial" charset="0"/>
              </a:rPr>
              <a:t>The processor integrated circuit inside the A5 package. The size of chip is 12.1 by 10.1</a:t>
            </a:r>
            <a:r>
              <a:rPr lang="en-US" sz="1200" dirty="0">
                <a:solidFill>
                  <a:srgbClr val="000000"/>
                </a:solidFill>
                <a:ea typeface="Times New Roman" charset="0"/>
                <a:cs typeface="MinionPro-Regular" charset="0"/>
              </a:rPr>
              <a:t> </a:t>
            </a:r>
            <a:r>
              <a:rPr lang="en-US" sz="1200" dirty="0">
                <a:solidFill>
                  <a:srgbClr val="000000"/>
                </a:solidFill>
                <a:ea typeface="Times New Roman" charset="0"/>
                <a:cs typeface="Arial" charset="0"/>
              </a:rPr>
              <a:t>mm, and it was manufactured originally in a 45-nm process (see Section 1.5). It has two identical ARM processors or cores in the middle left of the chip and a </a:t>
            </a:r>
            <a:r>
              <a:rPr lang="en-US" sz="1200" dirty="0" err="1">
                <a:solidFill>
                  <a:srgbClr val="000000"/>
                </a:solidFill>
                <a:ea typeface="Times New Roman" charset="0"/>
                <a:cs typeface="Arial" charset="0"/>
              </a:rPr>
              <a:t>PowerVR</a:t>
            </a:r>
            <a:r>
              <a:rPr lang="en-US" sz="1200" dirty="0">
                <a:solidFill>
                  <a:srgbClr val="000000"/>
                </a:solidFill>
                <a:ea typeface="Times New Roman" charset="0"/>
                <a:cs typeface="Arial" charset="0"/>
              </a:rPr>
              <a:t> graphical processor unit (GPU) with four </a:t>
            </a:r>
            <a:r>
              <a:rPr lang="en-US" sz="1200" dirty="0" err="1">
                <a:solidFill>
                  <a:srgbClr val="000000"/>
                </a:solidFill>
                <a:ea typeface="Times New Roman" charset="0"/>
                <a:cs typeface="Arial" charset="0"/>
              </a:rPr>
              <a:t>datapaths</a:t>
            </a:r>
            <a:r>
              <a:rPr lang="en-US" sz="1200" dirty="0">
                <a:solidFill>
                  <a:srgbClr val="000000"/>
                </a:solidFill>
                <a:ea typeface="Times New Roman" charset="0"/>
                <a:cs typeface="Arial" charset="0"/>
              </a:rPr>
              <a:t> in the upper left quadrant. To the left and bottom side of the ARM cores are interfaces to main memory (DRAM). (Courtesy </a:t>
            </a:r>
            <a:r>
              <a:rPr lang="en-US" sz="1200" dirty="0" err="1">
                <a:solidFill>
                  <a:srgbClr val="000000"/>
                </a:solidFill>
                <a:ea typeface="Times New Roman" charset="0"/>
                <a:cs typeface="Arial" charset="0"/>
              </a:rPr>
              <a:t>Chipworks</a:t>
            </a:r>
            <a:r>
              <a:rPr lang="en-US" sz="1200" dirty="0">
                <a:solidFill>
                  <a:srgbClr val="000000"/>
                </a:solidFill>
                <a:ea typeface="Times New Roman" charset="0"/>
                <a:cs typeface="Arial" charset="0"/>
              </a:rPr>
              <a:t>, </a:t>
            </a:r>
            <a:r>
              <a:rPr lang="en-US" sz="1200" dirty="0" err="1">
                <a:solidFill>
                  <a:srgbClr val="000000"/>
                </a:solidFill>
                <a:ea typeface="Times New Roman" charset="0"/>
                <a:cs typeface="Arial" charset="0"/>
              </a:rPr>
              <a:t>www.chipworks.com</a:t>
            </a:r>
            <a:r>
              <a:rPr lang="en-US" sz="1200" dirty="0">
                <a:solidFill>
                  <a:srgbClr val="000000"/>
                </a:solidFill>
                <a:ea typeface="Times New Roman" charset="0"/>
                <a:cs typeface="Arial" charset="0"/>
              </a:rPr>
              <a:t>)</a:t>
            </a:r>
            <a:r>
              <a:rPr lang="en-US" sz="1200" dirty="0">
                <a:solidFill>
                  <a:srgbClr val="000000"/>
                </a:solidFill>
                <a:cs typeface="Arial" charset="0"/>
              </a:rPr>
              <a:t> </a:t>
            </a:r>
          </a:p>
        </p:txBody>
      </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42</a:t>
            </a:fld>
            <a:endParaRPr lang="en-US"/>
          </a:p>
        </p:txBody>
      </p:sp>
    </p:spTree>
    <p:extLst>
      <p:ext uri="{BB962C8B-B14F-4D97-AF65-F5344CB8AC3E}">
        <p14:creationId xmlns:p14="http://schemas.microsoft.com/office/powerpoint/2010/main" val="250077683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914400"/>
            <a:ext cx="23622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Implementation Technology</a:t>
            </a:r>
          </a:p>
        </p:txBody>
      </p:sp>
      <p:sp>
        <p:nvSpPr>
          <p:cNvPr id="26628" name="Rectangle 4"/>
          <p:cNvSpPr>
            <a:spLocks noGrp="1" noChangeArrowheads="1"/>
          </p:cNvSpPr>
          <p:nvPr>
            <p:ph idx="1"/>
          </p:nvPr>
        </p:nvSpPr>
        <p:spPr/>
        <p:txBody>
          <a:bodyPr/>
          <a:lstStyle/>
          <a:p>
            <a:pPr eaLnBrk="1" hangingPunct="1">
              <a:defRPr/>
            </a:pPr>
            <a:r>
              <a:rPr lang="en-US">
                <a:effectLst>
                  <a:outerShdw blurRad="38100" dist="38100" dir="2700000" algn="tl">
                    <a:srgbClr val="DDDDDD"/>
                  </a:outerShdw>
                </a:effectLst>
                <a:latin typeface="Tahoma" charset="0"/>
                <a:ea typeface="ＭＳ Ｐゴシック" charset="0"/>
                <a:cs typeface="ＭＳ Ｐゴシック" charset="0"/>
              </a:rPr>
              <a:t>Relays</a:t>
            </a:r>
          </a:p>
          <a:p>
            <a:pPr eaLnBrk="1" hangingPunct="1">
              <a:defRPr/>
            </a:pPr>
            <a:r>
              <a:rPr lang="en-US">
                <a:effectLst>
                  <a:outerShdw blurRad="38100" dist="38100" dir="2700000" algn="tl">
                    <a:srgbClr val="DDDDDD"/>
                  </a:outerShdw>
                </a:effectLst>
                <a:latin typeface="Tahoma" charset="0"/>
                <a:ea typeface="ＭＳ Ｐゴシック" charset="0"/>
                <a:cs typeface="ＭＳ Ｐゴシック" charset="0"/>
              </a:rPr>
              <a:t>Vacuum Tubes</a:t>
            </a:r>
          </a:p>
          <a:p>
            <a:pPr eaLnBrk="1" hangingPunct="1">
              <a:defRPr/>
            </a:pPr>
            <a:r>
              <a:rPr lang="en-US">
                <a:effectLst>
                  <a:outerShdw blurRad="38100" dist="38100" dir="2700000" algn="tl">
                    <a:srgbClr val="DDDDDD"/>
                  </a:outerShdw>
                </a:effectLst>
                <a:latin typeface="Tahoma" charset="0"/>
                <a:ea typeface="ＭＳ Ｐゴシック" charset="0"/>
                <a:cs typeface="ＭＳ Ｐゴシック" charset="0"/>
              </a:rPr>
              <a:t>Transistors</a:t>
            </a:r>
          </a:p>
          <a:p>
            <a:pPr eaLnBrk="1" hangingPunct="1">
              <a:defRPr/>
            </a:pPr>
            <a:r>
              <a:rPr lang="en-US">
                <a:effectLst>
                  <a:outerShdw blurRad="38100" dist="38100" dir="2700000" algn="tl">
                    <a:srgbClr val="DDDDDD"/>
                  </a:outerShdw>
                </a:effectLst>
                <a:latin typeface="Tahoma" charset="0"/>
                <a:ea typeface="ＭＳ Ｐゴシック" charset="0"/>
                <a:cs typeface="ＭＳ Ｐゴシック" charset="0"/>
              </a:rPr>
              <a:t>Integrated Circuits</a:t>
            </a:r>
          </a:p>
          <a:p>
            <a:pPr lvl="1" eaLnBrk="1" hangingPunct="1">
              <a:defRPr/>
            </a:pPr>
            <a:r>
              <a:rPr lang="en-US">
                <a:effectLst>
                  <a:outerShdw blurRad="38100" dist="38100" dir="2700000" algn="tl">
                    <a:srgbClr val="DDDDDD"/>
                  </a:outerShdw>
                </a:effectLst>
                <a:latin typeface="Tahoma" charset="0"/>
                <a:ea typeface="ＭＳ Ｐゴシック" charset="0"/>
              </a:rPr>
              <a:t>Gate-level integration</a:t>
            </a:r>
          </a:p>
          <a:p>
            <a:pPr lvl="1" eaLnBrk="1" hangingPunct="1">
              <a:defRPr/>
            </a:pPr>
            <a:r>
              <a:rPr lang="en-US">
                <a:effectLst>
                  <a:outerShdw blurRad="38100" dist="38100" dir="2700000" algn="tl">
                    <a:srgbClr val="DDDDDD"/>
                  </a:outerShdw>
                </a:effectLst>
                <a:latin typeface="Tahoma" charset="0"/>
                <a:ea typeface="ＭＳ Ｐゴシック" charset="0"/>
              </a:rPr>
              <a:t>Medium Scale Integration (PALs)</a:t>
            </a:r>
          </a:p>
          <a:p>
            <a:pPr lvl="1" eaLnBrk="1" hangingPunct="1">
              <a:defRPr/>
            </a:pPr>
            <a:r>
              <a:rPr lang="en-US">
                <a:effectLst>
                  <a:outerShdw blurRad="38100" dist="38100" dir="2700000" algn="tl">
                    <a:srgbClr val="DDDDDD"/>
                  </a:outerShdw>
                </a:effectLst>
                <a:latin typeface="Tahoma" charset="0"/>
                <a:ea typeface="ＭＳ Ｐゴシック" charset="0"/>
              </a:rPr>
              <a:t>Large Scale Integration (Processing unit on a chip)</a:t>
            </a:r>
          </a:p>
          <a:p>
            <a:pPr lvl="1" eaLnBrk="1" hangingPunct="1">
              <a:defRPr/>
            </a:pPr>
            <a:r>
              <a:rPr lang="en-US">
                <a:effectLst>
                  <a:outerShdw blurRad="38100" dist="38100" dir="2700000" algn="tl">
                    <a:srgbClr val="DDDDDD"/>
                  </a:outerShdw>
                </a:effectLst>
                <a:latin typeface="Tahoma" charset="0"/>
                <a:ea typeface="ＭＳ Ｐゴシック" charset="0"/>
              </a:rPr>
              <a:t>Today (Multiple CPUs on a chip)</a:t>
            </a:r>
          </a:p>
          <a:p>
            <a:pPr eaLnBrk="1" hangingPunct="1">
              <a:defRPr/>
            </a:pPr>
            <a:r>
              <a:rPr lang="en-US">
                <a:effectLst>
                  <a:outerShdw blurRad="38100" dist="38100" dir="2700000" algn="tl">
                    <a:srgbClr val="DDDDDD"/>
                  </a:outerShdw>
                </a:effectLst>
                <a:latin typeface="Tahoma" charset="0"/>
                <a:ea typeface="ＭＳ Ｐゴシック" charset="0"/>
                <a:cs typeface="ＭＳ Ｐゴシック" charset="0"/>
              </a:rPr>
              <a:t>Nanotubes??</a:t>
            </a:r>
          </a:p>
          <a:p>
            <a:pPr eaLnBrk="1" hangingPunct="1">
              <a:defRPr/>
            </a:pPr>
            <a:r>
              <a:rPr lang="en-US">
                <a:effectLst>
                  <a:outerShdw blurRad="38100" dist="38100" dir="2700000" algn="tl">
                    <a:srgbClr val="DDDDDD"/>
                  </a:outerShdw>
                </a:effectLst>
                <a:latin typeface="Tahoma" charset="0"/>
                <a:ea typeface="ＭＳ Ｐゴシック" charset="0"/>
                <a:cs typeface="ＭＳ Ｐゴシック" charset="0"/>
              </a:rPr>
              <a:t>Quantum-Effect Devices??</a:t>
            </a:r>
          </a:p>
          <a:p>
            <a:pPr lvl="1" eaLnBrk="1" hangingPunct="1">
              <a:defRPr/>
            </a:pPr>
            <a:endParaRPr lang="en-US">
              <a:effectLst>
                <a:outerShdw blurRad="38100" dist="38100" dir="2700000" algn="tl">
                  <a:srgbClr val="DDDDDD"/>
                </a:outerShdw>
              </a:effectLst>
              <a:latin typeface="Tahoma" charset="0"/>
              <a:ea typeface="ＭＳ Ｐゴシック" charset="0"/>
            </a:endParaRPr>
          </a:p>
        </p:txBody>
      </p:sp>
      <p:pic>
        <p:nvPicPr>
          <p:cNvPr id="860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990600"/>
            <a:ext cx="19050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048000"/>
            <a:ext cx="1876425"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8850" y="4724400"/>
            <a:ext cx="2347913"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4724400"/>
            <a:ext cx="1524000"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43</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362200" y="3886200"/>
            <a:ext cx="4419600" cy="931863"/>
            <a:chOff x="1824" y="1525"/>
            <a:chExt cx="2784" cy="587"/>
          </a:xfrm>
        </p:grpSpPr>
        <p:sp>
          <p:nvSpPr>
            <p:cNvPr id="88092" name="Oval 3"/>
            <p:cNvSpPr>
              <a:spLocks noChangeArrowheads="1"/>
            </p:cNvSpPr>
            <p:nvPr/>
          </p:nvSpPr>
          <p:spPr bwMode="auto">
            <a:xfrm>
              <a:off x="2784" y="20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88093" name="Line 4"/>
            <p:cNvSpPr>
              <a:spLocks noChangeShapeType="1"/>
            </p:cNvSpPr>
            <p:nvPr/>
          </p:nvSpPr>
          <p:spPr bwMode="auto">
            <a:xfrm>
              <a:off x="1824" y="2064"/>
              <a:ext cx="96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4" name="Oval 5"/>
            <p:cNvSpPr>
              <a:spLocks noChangeArrowheads="1"/>
            </p:cNvSpPr>
            <p:nvPr/>
          </p:nvSpPr>
          <p:spPr bwMode="auto">
            <a:xfrm>
              <a:off x="3552" y="20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88095" name="Line 6"/>
            <p:cNvSpPr>
              <a:spLocks noChangeShapeType="1"/>
            </p:cNvSpPr>
            <p:nvPr/>
          </p:nvSpPr>
          <p:spPr bwMode="auto">
            <a:xfrm>
              <a:off x="3648" y="2064"/>
              <a:ext cx="96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6" name="Line 7"/>
            <p:cNvSpPr>
              <a:spLocks noChangeShapeType="1"/>
            </p:cNvSpPr>
            <p:nvPr/>
          </p:nvSpPr>
          <p:spPr bwMode="auto">
            <a:xfrm flipV="1">
              <a:off x="2880" y="1728"/>
              <a:ext cx="672" cy="336"/>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7" name="Text Box 8"/>
            <p:cNvSpPr txBox="1">
              <a:spLocks noChangeArrowheads="1"/>
            </p:cNvSpPr>
            <p:nvPr/>
          </p:nvSpPr>
          <p:spPr bwMode="auto">
            <a:xfrm>
              <a:off x="2966" y="1525"/>
              <a:ext cx="496"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a:t>open</a:t>
              </a:r>
            </a:p>
          </p:txBody>
        </p:sp>
      </p:grpSp>
      <p:grpSp>
        <p:nvGrpSpPr>
          <p:cNvPr id="3" name="Group 9"/>
          <p:cNvGrpSpPr>
            <a:grpSpLocks/>
          </p:cNvGrpSpPr>
          <p:nvPr/>
        </p:nvGrpSpPr>
        <p:grpSpPr bwMode="auto">
          <a:xfrm>
            <a:off x="2362200" y="3886200"/>
            <a:ext cx="4419600" cy="1143000"/>
            <a:chOff x="1824" y="2208"/>
            <a:chExt cx="2784" cy="720"/>
          </a:xfrm>
        </p:grpSpPr>
        <p:sp>
          <p:nvSpPr>
            <p:cNvPr id="88084" name="Rectangle 10"/>
            <p:cNvSpPr>
              <a:spLocks noChangeArrowheads="1"/>
            </p:cNvSpPr>
            <p:nvPr/>
          </p:nvSpPr>
          <p:spPr bwMode="auto">
            <a:xfrm>
              <a:off x="1824" y="2208"/>
              <a:ext cx="2784" cy="7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88085" name="Group 11"/>
            <p:cNvGrpSpPr>
              <a:grpSpLocks/>
            </p:cNvGrpSpPr>
            <p:nvPr/>
          </p:nvGrpSpPr>
          <p:grpSpPr bwMode="auto">
            <a:xfrm>
              <a:off x="1824" y="2459"/>
              <a:ext cx="2784" cy="336"/>
              <a:chOff x="1824" y="2459"/>
              <a:chExt cx="2784" cy="336"/>
            </a:xfrm>
          </p:grpSpPr>
          <p:sp>
            <p:nvSpPr>
              <p:cNvPr id="88086" name="Oval 12"/>
              <p:cNvSpPr>
                <a:spLocks noChangeArrowheads="1"/>
              </p:cNvSpPr>
              <p:nvPr/>
            </p:nvSpPr>
            <p:spPr bwMode="auto">
              <a:xfrm>
                <a:off x="2784" y="2699"/>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88087" name="Line 13"/>
              <p:cNvSpPr>
                <a:spLocks noChangeShapeType="1"/>
              </p:cNvSpPr>
              <p:nvPr/>
            </p:nvSpPr>
            <p:spPr bwMode="auto">
              <a:xfrm>
                <a:off x="1824" y="2747"/>
                <a:ext cx="96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8" name="Oval 14"/>
              <p:cNvSpPr>
                <a:spLocks noChangeArrowheads="1"/>
              </p:cNvSpPr>
              <p:nvPr/>
            </p:nvSpPr>
            <p:spPr bwMode="auto">
              <a:xfrm>
                <a:off x="3552" y="2699"/>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88089" name="Line 15"/>
              <p:cNvSpPr>
                <a:spLocks noChangeShapeType="1"/>
              </p:cNvSpPr>
              <p:nvPr/>
            </p:nvSpPr>
            <p:spPr bwMode="auto">
              <a:xfrm>
                <a:off x="3648" y="2747"/>
                <a:ext cx="96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0" name="Line 16"/>
              <p:cNvSpPr>
                <a:spLocks noChangeShapeType="1"/>
              </p:cNvSpPr>
              <p:nvPr/>
            </p:nvSpPr>
            <p:spPr bwMode="auto">
              <a:xfrm flipV="1">
                <a:off x="2880" y="2747"/>
                <a:ext cx="672"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1" name="Text Box 17"/>
              <p:cNvSpPr txBox="1">
                <a:spLocks noChangeArrowheads="1"/>
              </p:cNvSpPr>
              <p:nvPr/>
            </p:nvSpPr>
            <p:spPr bwMode="auto">
              <a:xfrm>
                <a:off x="2899" y="2459"/>
                <a:ext cx="632"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a:t>closed</a:t>
                </a:r>
              </a:p>
            </p:txBody>
          </p:sp>
        </p:grpSp>
      </p:grpSp>
      <p:sp>
        <p:nvSpPr>
          <p:cNvPr id="27652" name="Rectangle 18"/>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Implementation Technology</a:t>
            </a:r>
          </a:p>
        </p:txBody>
      </p:sp>
      <p:sp>
        <p:nvSpPr>
          <p:cNvPr id="27653" name="Rectangle 19"/>
          <p:cNvSpPr>
            <a:spLocks noGrp="1" noChangeArrowheads="1"/>
          </p:cNvSpPr>
          <p:nvPr>
            <p:ph idx="1"/>
          </p:nvPr>
        </p:nvSpPr>
        <p:spPr/>
        <p:txBody>
          <a:bodyPr/>
          <a:lstStyle/>
          <a:p>
            <a:pPr eaLnBrk="1" hangingPunct="1">
              <a:defRPr/>
            </a:pPr>
            <a:r>
              <a:rPr lang="en-US">
                <a:effectLst>
                  <a:outerShdw blurRad="38100" dist="38100" dir="2700000" algn="tl">
                    <a:srgbClr val="DDDDDD"/>
                  </a:outerShdw>
                </a:effectLst>
                <a:latin typeface="Tahoma" charset="0"/>
                <a:ea typeface="ＭＳ Ｐゴシック" charset="0"/>
                <a:cs typeface="ＭＳ Ｐゴシック" charset="0"/>
              </a:rPr>
              <a:t>Common Links?</a:t>
            </a:r>
          </a:p>
          <a:p>
            <a:pPr lvl="1" eaLnBrk="1" hangingPunct="1">
              <a:defRPr/>
            </a:pPr>
            <a:r>
              <a:rPr lang="en-US">
                <a:effectLst>
                  <a:outerShdw blurRad="38100" dist="38100" dir="2700000" algn="tl">
                    <a:srgbClr val="DDDDDD"/>
                  </a:outerShdw>
                </a:effectLst>
                <a:latin typeface="Tahoma" charset="0"/>
                <a:ea typeface="ＭＳ Ｐゴシック" charset="0"/>
              </a:rPr>
              <a:t>A controllable switch</a:t>
            </a:r>
          </a:p>
          <a:p>
            <a:pPr eaLnBrk="1" hangingPunct="1">
              <a:defRPr/>
            </a:pPr>
            <a:r>
              <a:rPr lang="en-US">
                <a:effectLst>
                  <a:outerShdw blurRad="38100" dist="38100" dir="2700000" algn="tl">
                    <a:srgbClr val="DDDDDD"/>
                  </a:outerShdw>
                </a:effectLst>
                <a:latin typeface="Tahoma" charset="0"/>
                <a:ea typeface="ＭＳ Ｐゴシック" charset="0"/>
                <a:cs typeface="ＭＳ Ｐゴシック" charset="0"/>
              </a:rPr>
              <a:t>Computers are wires and switches</a:t>
            </a:r>
          </a:p>
          <a:p>
            <a:pPr lvl="1" eaLnBrk="1" hangingPunct="1">
              <a:defRPr/>
            </a:pPr>
            <a:endParaRPr lang="en-US">
              <a:effectLst>
                <a:outerShdw blurRad="38100" dist="38100" dir="2700000" algn="tl">
                  <a:srgbClr val="DDDDDD"/>
                </a:outerShdw>
              </a:effectLst>
              <a:latin typeface="Tahoma" charset="0"/>
              <a:ea typeface="ＭＳ Ｐゴシック" charset="0"/>
            </a:endParaRPr>
          </a:p>
        </p:txBody>
      </p:sp>
      <p:grpSp>
        <p:nvGrpSpPr>
          <p:cNvPr id="5" name="Group 20"/>
          <p:cNvGrpSpPr>
            <a:grpSpLocks/>
          </p:cNvGrpSpPr>
          <p:nvPr/>
        </p:nvGrpSpPr>
        <p:grpSpPr bwMode="auto">
          <a:xfrm>
            <a:off x="2362200" y="2801938"/>
            <a:ext cx="4419600" cy="931862"/>
            <a:chOff x="1824" y="1525"/>
            <a:chExt cx="2784" cy="587"/>
          </a:xfrm>
        </p:grpSpPr>
        <p:sp>
          <p:nvSpPr>
            <p:cNvPr id="88078" name="Oval 21"/>
            <p:cNvSpPr>
              <a:spLocks noChangeArrowheads="1"/>
            </p:cNvSpPr>
            <p:nvPr/>
          </p:nvSpPr>
          <p:spPr bwMode="auto">
            <a:xfrm>
              <a:off x="2784" y="20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88079" name="Line 22"/>
            <p:cNvSpPr>
              <a:spLocks noChangeShapeType="1"/>
            </p:cNvSpPr>
            <p:nvPr/>
          </p:nvSpPr>
          <p:spPr bwMode="auto">
            <a:xfrm>
              <a:off x="1824" y="2064"/>
              <a:ext cx="96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0" name="Oval 23"/>
            <p:cNvSpPr>
              <a:spLocks noChangeArrowheads="1"/>
            </p:cNvSpPr>
            <p:nvPr/>
          </p:nvSpPr>
          <p:spPr bwMode="auto">
            <a:xfrm>
              <a:off x="3552" y="20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88081" name="Line 24"/>
            <p:cNvSpPr>
              <a:spLocks noChangeShapeType="1"/>
            </p:cNvSpPr>
            <p:nvPr/>
          </p:nvSpPr>
          <p:spPr bwMode="auto">
            <a:xfrm>
              <a:off x="3648" y="2064"/>
              <a:ext cx="96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2" name="Line 25"/>
            <p:cNvSpPr>
              <a:spLocks noChangeShapeType="1"/>
            </p:cNvSpPr>
            <p:nvPr/>
          </p:nvSpPr>
          <p:spPr bwMode="auto">
            <a:xfrm flipV="1">
              <a:off x="2880" y="1728"/>
              <a:ext cx="672" cy="336"/>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3" name="Text Box 26"/>
            <p:cNvSpPr txBox="1">
              <a:spLocks noChangeArrowheads="1"/>
            </p:cNvSpPr>
            <p:nvPr/>
          </p:nvSpPr>
          <p:spPr bwMode="auto">
            <a:xfrm>
              <a:off x="2966" y="1525"/>
              <a:ext cx="496"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a:t>open</a:t>
              </a:r>
            </a:p>
          </p:txBody>
        </p:sp>
      </p:grpSp>
      <p:grpSp>
        <p:nvGrpSpPr>
          <p:cNvPr id="6" name="Group 27"/>
          <p:cNvGrpSpPr>
            <a:grpSpLocks/>
          </p:cNvGrpSpPr>
          <p:nvPr/>
        </p:nvGrpSpPr>
        <p:grpSpPr bwMode="auto">
          <a:xfrm>
            <a:off x="2346325" y="5257800"/>
            <a:ext cx="4435475" cy="1066800"/>
            <a:chOff x="1814" y="3072"/>
            <a:chExt cx="2794" cy="672"/>
          </a:xfrm>
        </p:grpSpPr>
        <p:sp>
          <p:nvSpPr>
            <p:cNvPr id="88071" name="Oval 28"/>
            <p:cNvSpPr>
              <a:spLocks noChangeArrowheads="1"/>
            </p:cNvSpPr>
            <p:nvPr/>
          </p:nvSpPr>
          <p:spPr bwMode="auto">
            <a:xfrm>
              <a:off x="2784" y="33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88072" name="Line 29"/>
            <p:cNvSpPr>
              <a:spLocks noChangeShapeType="1"/>
            </p:cNvSpPr>
            <p:nvPr/>
          </p:nvSpPr>
          <p:spPr bwMode="auto">
            <a:xfrm>
              <a:off x="1824" y="3360"/>
              <a:ext cx="96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73" name="Oval 30"/>
            <p:cNvSpPr>
              <a:spLocks noChangeArrowheads="1"/>
            </p:cNvSpPr>
            <p:nvPr/>
          </p:nvSpPr>
          <p:spPr bwMode="auto">
            <a:xfrm>
              <a:off x="3552" y="33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88074" name="Line 31"/>
            <p:cNvSpPr>
              <a:spLocks noChangeShapeType="1"/>
            </p:cNvSpPr>
            <p:nvPr/>
          </p:nvSpPr>
          <p:spPr bwMode="auto">
            <a:xfrm>
              <a:off x="3648" y="3360"/>
              <a:ext cx="96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75" name="Line 32"/>
            <p:cNvSpPr>
              <a:spLocks noChangeShapeType="1"/>
            </p:cNvSpPr>
            <p:nvPr/>
          </p:nvSpPr>
          <p:spPr bwMode="auto">
            <a:xfrm flipV="1">
              <a:off x="2880" y="3072"/>
              <a:ext cx="672" cy="28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76" name="Freeform 33"/>
            <p:cNvSpPr>
              <a:spLocks/>
            </p:cNvSpPr>
            <p:nvPr/>
          </p:nvSpPr>
          <p:spPr bwMode="auto">
            <a:xfrm>
              <a:off x="1824" y="3360"/>
              <a:ext cx="1440" cy="384"/>
            </a:xfrm>
            <a:custGeom>
              <a:avLst/>
              <a:gdLst>
                <a:gd name="T0" fmla="*/ 0 w 1296"/>
                <a:gd name="T1" fmla="*/ 384 h 384"/>
                <a:gd name="T2" fmla="*/ 2440 w 1296"/>
                <a:gd name="T3" fmla="*/ 384 h 384"/>
                <a:gd name="T4" fmla="*/ 2440 w 1296"/>
                <a:gd name="T5" fmla="*/ 0 h 384"/>
                <a:gd name="T6" fmla="*/ 0 60000 65536"/>
                <a:gd name="T7" fmla="*/ 0 60000 65536"/>
                <a:gd name="T8" fmla="*/ 0 60000 65536"/>
                <a:gd name="T9" fmla="*/ 0 w 1296"/>
                <a:gd name="T10" fmla="*/ 0 h 384"/>
                <a:gd name="T11" fmla="*/ 1296 w 1296"/>
                <a:gd name="T12" fmla="*/ 384 h 384"/>
              </a:gdLst>
              <a:ahLst/>
              <a:cxnLst>
                <a:cxn ang="T6">
                  <a:pos x="T0" y="T1"/>
                </a:cxn>
                <a:cxn ang="T7">
                  <a:pos x="T2" y="T3"/>
                </a:cxn>
                <a:cxn ang="T8">
                  <a:pos x="T4" y="T5"/>
                </a:cxn>
              </a:cxnLst>
              <a:rect l="T9" t="T10" r="T11" b="T12"/>
              <a:pathLst>
                <a:path w="1296" h="384">
                  <a:moveTo>
                    <a:pt x="0" y="384"/>
                  </a:moveTo>
                  <a:lnTo>
                    <a:pt x="1296" y="384"/>
                  </a:lnTo>
                  <a:lnTo>
                    <a:pt x="1296" y="0"/>
                  </a:ln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077" name="Text Box 34"/>
            <p:cNvSpPr txBox="1">
              <a:spLocks noChangeArrowheads="1"/>
            </p:cNvSpPr>
            <p:nvPr/>
          </p:nvSpPr>
          <p:spPr bwMode="auto">
            <a:xfrm>
              <a:off x="1814" y="3456"/>
              <a:ext cx="690"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a:t>control</a:t>
              </a:r>
            </a:p>
          </p:txBody>
        </p:sp>
      </p:grpSp>
      <p:sp>
        <p:nvSpPr>
          <p:cNvPr id="4" name="Slide Number Placeholder 3"/>
          <p:cNvSpPr>
            <a:spLocks noGrp="1"/>
          </p:cNvSpPr>
          <p:nvPr>
            <p:ph type="sldNum" sz="quarter" idx="10"/>
          </p:nvPr>
        </p:nvSpPr>
        <p:spPr/>
        <p:txBody>
          <a:bodyPr/>
          <a:lstStyle/>
          <a:p>
            <a:pPr>
              <a:defRPr/>
            </a:pPr>
            <a:fld id="{B4F23F4D-8533-2441-BBB4-63921714E1CB}" type="slidenum">
              <a:rPr lang="en-US" smtClean="0"/>
              <a:pPr>
                <a:defRPr/>
              </a:pPr>
              <a:t>44</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0" y="35814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Chips</a:t>
            </a:r>
          </a:p>
        </p:txBody>
      </p:sp>
      <p:sp>
        <p:nvSpPr>
          <p:cNvPr id="28676" name="Rectangle 4"/>
          <p:cNvSpPr>
            <a:spLocks noGrp="1" noChangeArrowheads="1"/>
          </p:cNvSpPr>
          <p:nvPr>
            <p:ph idx="1"/>
          </p:nvPr>
        </p:nvSpPr>
        <p:spPr>
          <a:xfrm>
            <a:off x="0" y="708025"/>
            <a:ext cx="5562600" cy="6149975"/>
          </a:xfrm>
        </p:spPr>
        <p:txBody>
          <a:bodyPr/>
          <a:lstStyle/>
          <a:p>
            <a:pPr eaLnBrk="1" hangingPunct="1">
              <a:defRPr/>
            </a:pPr>
            <a:r>
              <a:rPr lang="en-US">
                <a:effectLst>
                  <a:outerShdw blurRad="38100" dist="38100" dir="2700000" algn="tl">
                    <a:srgbClr val="DDDDDD"/>
                  </a:outerShdw>
                </a:effectLst>
                <a:latin typeface="Tahoma" charset="0"/>
                <a:ea typeface="ＭＳ Ｐゴシック" charset="0"/>
                <a:cs typeface="ＭＳ Ｐゴシック" charset="0"/>
              </a:rPr>
              <a:t>Silicon Wafers</a:t>
            </a:r>
          </a:p>
          <a:p>
            <a:pPr lvl="1" eaLnBrk="1" hangingPunct="1">
              <a:defRPr/>
            </a:pPr>
            <a:r>
              <a:rPr lang="en-US">
                <a:effectLst>
                  <a:outerShdw blurRad="38100" dist="38100" dir="2700000" algn="tl">
                    <a:srgbClr val="DDDDDD"/>
                  </a:outerShdw>
                </a:effectLst>
                <a:latin typeface="Tahoma" charset="0"/>
                <a:ea typeface="ＭＳ Ｐゴシック" charset="0"/>
              </a:rPr>
              <a:t>Chip manufactures build many copies of the same circuit onto a single wafer.</a:t>
            </a:r>
          </a:p>
          <a:p>
            <a:pPr lvl="2" eaLnBrk="1" hangingPunct="1">
              <a:defRPr/>
            </a:pPr>
            <a:r>
              <a:rPr lang="en-US">
                <a:effectLst>
                  <a:outerShdw blurRad="38100" dist="38100" dir="2700000" algn="tl">
                    <a:srgbClr val="DDDDDD"/>
                  </a:outerShdw>
                </a:effectLst>
                <a:latin typeface="Tahoma" charset="0"/>
                <a:ea typeface="ＭＳ Ｐゴシック" charset="0"/>
              </a:rPr>
              <a:t>Only a certain percentage of the chips will work; those that work will run at different speeds.  The yield decreases as the size of the chips increases and the feature size decreases.</a:t>
            </a:r>
          </a:p>
          <a:p>
            <a:pPr lvl="1" eaLnBrk="1" hangingPunct="1">
              <a:defRPr/>
            </a:pPr>
            <a:r>
              <a:rPr lang="en-US">
                <a:effectLst>
                  <a:outerShdw blurRad="38100" dist="38100" dir="2700000" algn="tl">
                    <a:srgbClr val="DDDDDD"/>
                  </a:outerShdw>
                </a:effectLst>
                <a:latin typeface="Tahoma" charset="0"/>
                <a:ea typeface="ＭＳ Ｐゴシック" charset="0"/>
              </a:rPr>
              <a:t>Wafers are processed by automated fabrication lines.</a:t>
            </a:r>
          </a:p>
          <a:p>
            <a:pPr lvl="2" eaLnBrk="1" hangingPunct="1">
              <a:defRPr/>
            </a:pPr>
            <a:r>
              <a:rPr lang="en-US">
                <a:effectLst>
                  <a:outerShdw blurRad="38100" dist="38100" dir="2700000" algn="tl">
                    <a:srgbClr val="DDDDDD"/>
                  </a:outerShdw>
                </a:effectLst>
                <a:latin typeface="Tahoma" charset="0"/>
                <a:ea typeface="ＭＳ Ｐゴシック" charset="0"/>
              </a:rPr>
              <a:t>To minimize the chance of contaminants ruining a process step, great care is taken to maintain a meticulously clean environment.</a:t>
            </a:r>
          </a:p>
          <a:p>
            <a:pPr lvl="1" eaLnBrk="1" hangingPunct="1">
              <a:defRPr/>
            </a:pPr>
            <a:endParaRPr lang="en-US">
              <a:effectLst>
                <a:outerShdw blurRad="38100" dist="38100" dir="2700000" algn="tl">
                  <a:srgbClr val="DDDDDD"/>
                </a:outerShdw>
              </a:effectLst>
              <a:latin typeface="Tahoma" charset="0"/>
              <a:ea typeface="ＭＳ Ｐゴシック" charset="0"/>
            </a:endParaRPr>
          </a:p>
        </p:txBody>
      </p:sp>
      <p:pic>
        <p:nvPicPr>
          <p:cNvPr id="9216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066800"/>
            <a:ext cx="28575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5538" y="4786313"/>
            <a:ext cx="2335212"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45</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2678"/>
                                        </p:tgtEl>
                                        <p:attrNameLst>
                                          <p:attrName>style.visibility</p:attrName>
                                        </p:attrNameLst>
                                      </p:cBhvr>
                                      <p:to>
                                        <p:strVal val="visible"/>
                                      </p:to>
                                    </p:set>
                                    <p:animEffect transition="in" filter="dissolve">
                                      <p:cBhvr>
                                        <p:cTn id="7" dur="500"/>
                                        <p:tgtEl>
                                          <p:spTgt spid="412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Chips</a:t>
            </a:r>
          </a:p>
        </p:txBody>
      </p:sp>
      <p:sp>
        <p:nvSpPr>
          <p:cNvPr id="29699" name="Rectangle 3"/>
          <p:cNvSpPr>
            <a:spLocks noGrp="1" noChangeArrowheads="1"/>
          </p:cNvSpPr>
          <p:nvPr>
            <p:ph idx="1"/>
          </p:nvPr>
        </p:nvSpPr>
        <p:spPr/>
        <p:txBody>
          <a:bodyPr/>
          <a:lstStyle/>
          <a:p>
            <a:pPr eaLnBrk="1" hangingPunct="1">
              <a:defRPr/>
            </a:pPr>
            <a:r>
              <a:rPr lang="en-US">
                <a:effectLst>
                  <a:outerShdw blurRad="38100" dist="38100" dir="2700000" algn="tl">
                    <a:srgbClr val="DDDDDD"/>
                  </a:outerShdw>
                </a:effectLst>
                <a:latin typeface="Tahoma" charset="0"/>
                <a:ea typeface="ＭＳ Ｐゴシック" charset="0"/>
                <a:cs typeface="ＭＳ Ｐゴシック" charset="0"/>
              </a:rPr>
              <a:t>Silicon Wafers</a:t>
            </a:r>
          </a:p>
        </p:txBody>
      </p:sp>
      <p:pic>
        <p:nvPicPr>
          <p:cNvPr id="942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938" y="1584325"/>
            <a:ext cx="6516687"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Line 5"/>
          <p:cNvSpPr>
            <a:spLocks noChangeShapeType="1"/>
          </p:cNvSpPr>
          <p:nvPr/>
        </p:nvSpPr>
        <p:spPr bwMode="auto">
          <a:xfrm>
            <a:off x="7661275" y="3048000"/>
            <a:ext cx="381000" cy="0"/>
          </a:xfrm>
          <a:prstGeom prst="line">
            <a:avLst/>
          </a:prstGeom>
          <a:noFill/>
          <a:ln w="28575">
            <a:solidFill>
              <a:schemeClr val="tx1"/>
            </a:solidFill>
            <a:round/>
            <a:headEnd type="oval"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13" name="Text Box 6"/>
          <p:cNvSpPr txBox="1">
            <a:spLocks noChangeArrowheads="1"/>
          </p:cNvSpPr>
          <p:nvPr/>
        </p:nvSpPr>
        <p:spPr bwMode="auto">
          <a:xfrm>
            <a:off x="8029575" y="2913063"/>
            <a:ext cx="701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200" b="0" i="1">
                <a:latin typeface="Arial" charset="0"/>
              </a:rPr>
              <a:t>Metal 2</a:t>
            </a:r>
          </a:p>
        </p:txBody>
      </p:sp>
      <p:sp>
        <p:nvSpPr>
          <p:cNvPr id="94214" name="Line 7"/>
          <p:cNvSpPr>
            <a:spLocks noChangeShapeType="1"/>
          </p:cNvSpPr>
          <p:nvPr/>
        </p:nvSpPr>
        <p:spPr bwMode="auto">
          <a:xfrm>
            <a:off x="6975475" y="3352800"/>
            <a:ext cx="1066800" cy="0"/>
          </a:xfrm>
          <a:prstGeom prst="line">
            <a:avLst/>
          </a:prstGeom>
          <a:noFill/>
          <a:ln w="28575">
            <a:solidFill>
              <a:schemeClr val="tx1"/>
            </a:solidFill>
            <a:round/>
            <a:headEnd type="oval"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15" name="Text Box 8"/>
          <p:cNvSpPr txBox="1">
            <a:spLocks noChangeArrowheads="1"/>
          </p:cNvSpPr>
          <p:nvPr/>
        </p:nvSpPr>
        <p:spPr bwMode="auto">
          <a:xfrm>
            <a:off x="8029575" y="3217863"/>
            <a:ext cx="911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200" b="0" i="1">
                <a:latin typeface="Arial" charset="0"/>
              </a:rPr>
              <a:t>M1/M2 via</a:t>
            </a:r>
          </a:p>
        </p:txBody>
      </p:sp>
      <p:sp>
        <p:nvSpPr>
          <p:cNvPr id="94216" name="Line 9"/>
          <p:cNvSpPr>
            <a:spLocks noChangeShapeType="1"/>
          </p:cNvSpPr>
          <p:nvPr/>
        </p:nvSpPr>
        <p:spPr bwMode="auto">
          <a:xfrm>
            <a:off x="7432675" y="4495800"/>
            <a:ext cx="609600" cy="0"/>
          </a:xfrm>
          <a:prstGeom prst="line">
            <a:avLst/>
          </a:prstGeom>
          <a:noFill/>
          <a:ln w="28575">
            <a:solidFill>
              <a:schemeClr val="tx1"/>
            </a:solidFill>
            <a:round/>
            <a:headEnd type="oval"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17" name="Text Box 10"/>
          <p:cNvSpPr txBox="1">
            <a:spLocks noChangeArrowheads="1"/>
          </p:cNvSpPr>
          <p:nvPr/>
        </p:nvSpPr>
        <p:spPr bwMode="auto">
          <a:xfrm>
            <a:off x="7986713" y="4360863"/>
            <a:ext cx="701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200" b="0" i="1">
                <a:latin typeface="Arial" charset="0"/>
              </a:rPr>
              <a:t>Metal 1</a:t>
            </a:r>
          </a:p>
        </p:txBody>
      </p:sp>
      <p:sp>
        <p:nvSpPr>
          <p:cNvPr id="94218" name="Line 11"/>
          <p:cNvSpPr>
            <a:spLocks noChangeShapeType="1"/>
          </p:cNvSpPr>
          <p:nvPr/>
        </p:nvSpPr>
        <p:spPr bwMode="auto">
          <a:xfrm>
            <a:off x="6746875" y="4876800"/>
            <a:ext cx="1295400" cy="0"/>
          </a:xfrm>
          <a:prstGeom prst="line">
            <a:avLst/>
          </a:prstGeom>
          <a:noFill/>
          <a:ln w="28575">
            <a:solidFill>
              <a:schemeClr val="tx1"/>
            </a:solidFill>
            <a:round/>
            <a:headEnd type="oval"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19" name="Text Box 12"/>
          <p:cNvSpPr txBox="1">
            <a:spLocks noChangeArrowheads="1"/>
          </p:cNvSpPr>
          <p:nvPr/>
        </p:nvSpPr>
        <p:spPr bwMode="auto">
          <a:xfrm>
            <a:off x="7966075" y="4741863"/>
            <a:ext cx="927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200" b="0" i="1">
                <a:latin typeface="Arial" charset="0"/>
              </a:rPr>
              <a:t>Polysilicon</a:t>
            </a:r>
          </a:p>
        </p:txBody>
      </p:sp>
      <p:sp>
        <p:nvSpPr>
          <p:cNvPr id="94220" name="Line 13"/>
          <p:cNvSpPr>
            <a:spLocks noChangeShapeType="1"/>
          </p:cNvSpPr>
          <p:nvPr/>
        </p:nvSpPr>
        <p:spPr bwMode="auto">
          <a:xfrm>
            <a:off x="7051675" y="5486400"/>
            <a:ext cx="1008063" cy="0"/>
          </a:xfrm>
          <a:prstGeom prst="line">
            <a:avLst/>
          </a:prstGeom>
          <a:noFill/>
          <a:ln w="28575">
            <a:solidFill>
              <a:schemeClr val="tx1"/>
            </a:solidFill>
            <a:round/>
            <a:headEnd type="oval"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21" name="Text Box 14"/>
          <p:cNvSpPr txBox="1">
            <a:spLocks noChangeArrowheads="1"/>
          </p:cNvSpPr>
          <p:nvPr/>
        </p:nvSpPr>
        <p:spPr bwMode="auto">
          <a:xfrm>
            <a:off x="7986713" y="5351463"/>
            <a:ext cx="796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200" b="0" i="1">
                <a:latin typeface="Arial" charset="0"/>
              </a:rPr>
              <a:t>Diffusion</a:t>
            </a:r>
          </a:p>
        </p:txBody>
      </p:sp>
      <p:sp>
        <p:nvSpPr>
          <p:cNvPr id="94222" name="Line 15"/>
          <p:cNvSpPr>
            <a:spLocks noChangeShapeType="1"/>
          </p:cNvSpPr>
          <p:nvPr/>
        </p:nvSpPr>
        <p:spPr bwMode="auto">
          <a:xfrm>
            <a:off x="4249738" y="4648200"/>
            <a:ext cx="0" cy="1752600"/>
          </a:xfrm>
          <a:prstGeom prst="line">
            <a:avLst/>
          </a:prstGeom>
          <a:noFill/>
          <a:ln w="28575">
            <a:solidFill>
              <a:schemeClr val="tx1"/>
            </a:solidFill>
            <a:round/>
            <a:headEnd type="oval"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23" name="Text Box 16"/>
          <p:cNvSpPr txBox="1">
            <a:spLocks noChangeArrowheads="1"/>
          </p:cNvSpPr>
          <p:nvPr/>
        </p:nvSpPr>
        <p:spPr bwMode="auto">
          <a:xfrm>
            <a:off x="3055938" y="6354763"/>
            <a:ext cx="2330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sz="1200" b="0" i="1">
                <a:latin typeface="Arial" charset="0"/>
              </a:rPr>
              <a:t>Mosfet (under polysilicon gate)</a:t>
            </a:r>
          </a:p>
        </p:txBody>
      </p:sp>
      <p:sp>
        <p:nvSpPr>
          <p:cNvPr id="94224" name="Text Box 17"/>
          <p:cNvSpPr txBox="1">
            <a:spLocks noChangeArrowheads="1"/>
          </p:cNvSpPr>
          <p:nvPr/>
        </p:nvSpPr>
        <p:spPr bwMode="auto">
          <a:xfrm>
            <a:off x="1243013" y="1322388"/>
            <a:ext cx="18780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400" b="0">
                <a:latin typeface="Arial" charset="0"/>
              </a:rPr>
              <a:t>IBM photomicrograph</a:t>
            </a:r>
          </a:p>
        </p:txBody>
      </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46</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Next Lecture</a:t>
            </a:r>
          </a:p>
        </p:txBody>
      </p:sp>
      <p:sp>
        <p:nvSpPr>
          <p:cNvPr id="34819" name="Rectangle 3"/>
          <p:cNvSpPr>
            <a:spLocks noGrp="1" noChangeArrowheads="1"/>
          </p:cNvSpPr>
          <p:nvPr>
            <p:ph idx="1"/>
          </p:nvPr>
        </p:nvSpPr>
        <p:spPr/>
        <p:txBody>
          <a:bodyPr/>
          <a:lstStyle/>
          <a:p>
            <a:pPr eaLnBrk="1" hangingPunct="1">
              <a:defRPr/>
            </a:pPr>
            <a:r>
              <a:rPr lang="en-US" dirty="0">
                <a:effectLst>
                  <a:outerShdw blurRad="38100" dist="38100" dir="2700000" algn="tl">
                    <a:srgbClr val="DDDDDD"/>
                  </a:outerShdw>
                </a:effectLst>
                <a:latin typeface="Tahoma" charset="0"/>
                <a:ea typeface="ＭＳ Ｐゴシック" charset="0"/>
                <a:cs typeface="ＭＳ Ｐゴシック" charset="0"/>
              </a:rPr>
              <a:t>Fri, Aug 25:  Will </a:t>
            </a:r>
            <a:r>
              <a:rPr lang="en-US" dirty="0" smtClean="0">
                <a:effectLst>
                  <a:outerShdw blurRad="38100" dist="38100" dir="2700000" algn="tl">
                    <a:srgbClr val="DDDDDD"/>
                  </a:outerShdw>
                </a:effectLst>
                <a:latin typeface="Tahoma" charset="0"/>
                <a:ea typeface="ＭＳ Ｐゴシック" charset="0"/>
                <a:cs typeface="ＭＳ Ｐゴシック" charset="0"/>
              </a:rPr>
              <a:t>be a lecture (not lab)</a:t>
            </a:r>
          </a:p>
          <a:p>
            <a:pPr lvl="1" eaLnBrk="1" hangingPunct="1">
              <a:defRPr/>
            </a:pPr>
            <a:r>
              <a:rPr lang="en-US" dirty="0" smtClean="0">
                <a:effectLst>
                  <a:outerShdw blurRad="38100" dist="38100" dir="2700000" algn="tl">
                    <a:srgbClr val="DDDDDD"/>
                  </a:outerShdw>
                </a:effectLst>
                <a:latin typeface="Tahoma" charset="0"/>
                <a:ea typeface="ＭＳ Ｐゴシック" charset="0"/>
                <a:cs typeface="ＭＳ Ｐゴシック" charset="0"/>
              </a:rPr>
              <a:t>Computer Performance</a:t>
            </a:r>
          </a:p>
          <a:p>
            <a:pPr lvl="2" eaLnBrk="1" hangingPunct="1">
              <a:defRPr/>
            </a:pPr>
            <a:r>
              <a:rPr lang="en-US" dirty="0" smtClean="0">
                <a:effectLst>
                  <a:outerShdw blurRad="38100" dist="38100" dir="2700000" algn="tl">
                    <a:srgbClr val="DDDDDD"/>
                  </a:outerShdw>
                </a:effectLst>
                <a:latin typeface="Tahoma" charset="0"/>
                <a:ea typeface="ＭＳ Ｐゴシック" charset="0"/>
                <a:cs typeface="ＭＳ Ｐゴシック" charset="0"/>
              </a:rPr>
              <a:t>How to measure performance</a:t>
            </a:r>
          </a:p>
          <a:p>
            <a:pPr lvl="2" eaLnBrk="1" hangingPunct="1">
              <a:defRPr/>
            </a:pPr>
            <a:r>
              <a:rPr lang="en-US" dirty="0" smtClean="0">
                <a:effectLst>
                  <a:outerShdw blurRad="38100" dist="38100" dir="2700000" algn="tl">
                    <a:srgbClr val="DDDDDD"/>
                  </a:outerShdw>
                </a:effectLst>
                <a:latin typeface="Tahoma" charset="0"/>
                <a:ea typeface="ＭＳ Ｐゴシック" charset="0"/>
                <a:cs typeface="ＭＳ Ｐゴシック" charset="0"/>
              </a:rPr>
              <a:t>How to compare performance</a:t>
            </a:r>
          </a:p>
          <a:p>
            <a:pPr lvl="2" eaLnBrk="1" hangingPunct="1">
              <a:defRPr/>
            </a:pPr>
            <a:endParaRPr lang="en-US" dirty="0">
              <a:effectLst>
                <a:outerShdw blurRad="38100" dist="38100" dir="2700000" algn="tl">
                  <a:srgbClr val="DDDDDD"/>
                </a:outerShdw>
              </a:effectLst>
              <a:latin typeface="Tahoma" charset="0"/>
              <a:ea typeface="ＭＳ Ｐゴシック" charset="0"/>
              <a:cs typeface="ＭＳ Ｐゴシック" charset="0"/>
            </a:endParaRPr>
          </a:p>
          <a:p>
            <a:pPr eaLnBrk="1" hangingPunct="1">
              <a:defRPr/>
            </a:pPr>
            <a:r>
              <a:rPr lang="en-US" dirty="0" smtClean="0">
                <a:effectLst>
                  <a:outerShdw blurRad="38100" dist="38100" dir="2700000" algn="tl">
                    <a:srgbClr val="DDDDDD"/>
                  </a:outerShdw>
                </a:effectLst>
                <a:latin typeface="Tahoma" charset="0"/>
                <a:ea typeface="ＭＳ Ｐゴシック" charset="0"/>
                <a:cs typeface="ＭＳ Ｐゴシック" charset="0"/>
              </a:rPr>
              <a:t>First lab will be Fri, </a:t>
            </a:r>
            <a:r>
              <a:rPr lang="en-US" smtClean="0">
                <a:effectLst>
                  <a:outerShdw blurRad="38100" dist="38100" dir="2700000" algn="tl">
                    <a:srgbClr val="DDDDDD"/>
                  </a:outerShdw>
                </a:effectLst>
                <a:latin typeface="Tahoma" charset="0"/>
                <a:ea typeface="ＭＳ Ｐゴシック" charset="0"/>
                <a:cs typeface="ＭＳ Ｐゴシック" charset="0"/>
              </a:rPr>
              <a:t>Sep 1</a:t>
            </a:r>
            <a:endParaRPr lang="en-US" dirty="0" smtClean="0">
              <a:effectLst>
                <a:outerShdw blurRad="38100" dist="38100" dir="2700000" algn="tl">
                  <a:srgbClr val="DDDDDD"/>
                </a:outerShdw>
              </a:effectLst>
              <a:latin typeface="Tahoma" charset="0"/>
              <a:ea typeface="ＭＳ Ｐゴシック" charset="0"/>
              <a:cs typeface="ＭＳ Ｐゴシック" charset="0"/>
            </a:endParaRPr>
          </a:p>
          <a:p>
            <a:pPr lvl="1" eaLnBrk="1" hangingPunct="1">
              <a:defRPr/>
            </a:pPr>
            <a:endParaRPr lang="en-US" dirty="0">
              <a:effectLst>
                <a:outerShdw blurRad="38100" dist="38100" dir="2700000" algn="tl">
                  <a:srgbClr val="DDDDDD"/>
                </a:outerShdw>
              </a:effectLst>
              <a:latin typeface="Tahoma" charset="0"/>
              <a:ea typeface="ＭＳ Ｐゴシック" charset="0"/>
              <a:cs typeface="ＭＳ Ｐゴシック" charset="0"/>
            </a:endParaRPr>
          </a:p>
          <a:p>
            <a:pPr lvl="1" eaLnBrk="1" hangingPunct="1">
              <a:defRPr/>
            </a:pPr>
            <a:endParaRPr lang="en-US" dirty="0" smtClean="0">
              <a:effectLst>
                <a:outerShdw blurRad="38100" dist="38100" dir="2700000" algn="tl">
                  <a:srgbClr val="DDDDDD"/>
                </a:outerShdw>
              </a:effectLst>
              <a:latin typeface="Tahoma" charset="0"/>
              <a:ea typeface="ＭＳ Ｐゴシック" charset="0"/>
              <a:cs typeface="ＭＳ Ｐゴシック" charset="0"/>
            </a:endParaRPr>
          </a:p>
        </p:txBody>
      </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47</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Credits</a:t>
            </a:r>
          </a:p>
        </p:txBody>
      </p:sp>
      <p:sp>
        <p:nvSpPr>
          <p:cNvPr id="5123" name="Rectangle 3"/>
          <p:cNvSpPr>
            <a:spLocks noGrp="1" noChangeArrowheads="1"/>
          </p:cNvSpPr>
          <p:nvPr>
            <p:ph idx="1"/>
          </p:nvPr>
        </p:nvSpPr>
        <p:spPr/>
        <p:txBody>
          <a:bodyPr/>
          <a:lstStyle/>
          <a:p>
            <a:pPr eaLnBrk="1" hangingPunct="1">
              <a:defRPr/>
            </a:pPr>
            <a:r>
              <a:rPr lang="en-US" dirty="0">
                <a:effectLst>
                  <a:outerShdw blurRad="38100" dist="38100" dir="2700000" algn="tl">
                    <a:srgbClr val="DDDDDD"/>
                  </a:outerShdw>
                </a:effectLst>
                <a:latin typeface="Tahoma" charset="0"/>
                <a:ea typeface="ＭＳ Ｐゴシック" charset="0"/>
                <a:cs typeface="ＭＳ Ｐゴシック" charset="0"/>
              </a:rPr>
              <a:t>Some of these slides were developed by Leonard McMillan and adapted by Gary Bishop and me</a:t>
            </a:r>
            <a:r>
              <a:rPr lang="en-US" dirty="0" smtClean="0">
                <a:effectLst>
                  <a:outerShdw blurRad="38100" dist="38100" dir="2700000" algn="tl">
                    <a:srgbClr val="DDDDDD"/>
                  </a:outerShdw>
                </a:effectLst>
                <a:latin typeface="Tahoma" charset="0"/>
                <a:ea typeface="ＭＳ Ｐゴシック" charset="0"/>
                <a:cs typeface="ＭＳ Ｐゴシック" charset="0"/>
              </a:rPr>
              <a:t>.</a:t>
            </a:r>
          </a:p>
          <a:p>
            <a:pPr eaLnBrk="1" hangingPunct="1">
              <a:defRPr/>
            </a:pPr>
            <a:r>
              <a:rPr lang="en-US" dirty="0" smtClean="0">
                <a:effectLst>
                  <a:outerShdw blurRad="38100" dist="38100" dir="2700000" algn="tl">
                    <a:srgbClr val="DDDDDD"/>
                  </a:outerShdw>
                </a:effectLst>
                <a:latin typeface="Tahoma" charset="0"/>
                <a:ea typeface="ＭＳ Ｐゴシック" charset="0"/>
                <a:cs typeface="ＭＳ Ｐゴシック" charset="0"/>
              </a:rPr>
              <a:t>Some slides and other materials are from the book publisher.</a:t>
            </a:r>
            <a:endParaRPr lang="en-US" dirty="0">
              <a:effectLst>
                <a:outerShdw blurRad="38100" dist="38100" dir="2700000" algn="tl">
                  <a:srgbClr val="DDDDDD"/>
                </a:outerShdw>
              </a:effectLst>
              <a:latin typeface="Tahoma" charset="0"/>
              <a:ea typeface="ＭＳ Ｐゴシック" charset="0"/>
              <a:cs typeface="ＭＳ Ｐゴシック" charset="0"/>
            </a:endParaRPr>
          </a:p>
        </p:txBody>
      </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5</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Grp="1" noChangeArrowheads="1"/>
          </p:cNvSpPr>
          <p:nvPr>
            <p:ph type="title"/>
          </p:nvPr>
        </p:nvSpPr>
        <p:spPr/>
        <p:txBody>
          <a:bodyPr/>
          <a:lstStyle/>
          <a:p>
            <a:pPr eaLnBrk="1" hangingPunct="1">
              <a:defRPr/>
            </a:pPr>
            <a:r>
              <a:rPr lang="en-US" dirty="0" smtClean="0">
                <a:latin typeface="Tahoma" charset="0"/>
                <a:ea typeface="ＭＳ Ｐゴシック" charset="0"/>
                <a:cs typeface="ＭＳ Ｐゴシック" charset="0"/>
              </a:rPr>
              <a:t>Course Mechanics</a:t>
            </a:r>
            <a:endParaRPr lang="en-US" dirty="0">
              <a:latin typeface="Tahoma" charset="0"/>
              <a:ea typeface="ＭＳ Ｐゴシック" charset="0"/>
              <a:cs typeface="ＭＳ Ｐゴシック" charset="0"/>
            </a:endParaRPr>
          </a:p>
        </p:txBody>
      </p:sp>
      <p:sp>
        <p:nvSpPr>
          <p:cNvPr id="23" name="Content Placeholder 22"/>
          <p:cNvSpPr>
            <a:spLocks noGrp="1"/>
          </p:cNvSpPr>
          <p:nvPr>
            <p:ph idx="1"/>
          </p:nvPr>
        </p:nvSpPr>
        <p:spPr/>
        <p:txBody>
          <a:bodyPr/>
          <a:lstStyle/>
          <a:p>
            <a:pPr eaLnBrk="1" hangingPunct="1">
              <a:defRPr/>
            </a:pPr>
            <a:r>
              <a:rPr lang="en-US" dirty="0">
                <a:effectLst>
                  <a:outerShdw blurRad="38100" dist="38100" dir="2700000" algn="tl">
                    <a:srgbClr val="DDDDDD"/>
                  </a:outerShdw>
                </a:effectLst>
                <a:latin typeface="Tahoma" charset="0"/>
                <a:ea typeface="ＭＳ Ｐゴシック" charset="0"/>
                <a:cs typeface="ＭＳ Ｐゴシック" charset="0"/>
              </a:rPr>
              <a:t>Grading:</a:t>
            </a:r>
          </a:p>
          <a:p>
            <a:pPr lvl="1" eaLnBrk="1" hangingPunct="1">
              <a:defRPr/>
            </a:pPr>
            <a:r>
              <a:rPr lang="en-US" dirty="0" smtClean="0">
                <a:effectLst>
                  <a:outerShdw blurRad="38100" dist="38100" dir="2700000" algn="tl">
                    <a:srgbClr val="DDDDDD"/>
                  </a:outerShdw>
                </a:effectLst>
                <a:latin typeface="Tahoma" charset="0"/>
                <a:ea typeface="ＭＳ Ｐゴシック" charset="0"/>
              </a:rPr>
              <a:t>Homework: </a:t>
            </a:r>
            <a:r>
              <a:rPr lang="en-US" dirty="0">
                <a:effectLst>
                  <a:outerShdw blurRad="38100" dist="38100" dir="2700000" algn="tl">
                    <a:srgbClr val="DDDDDD"/>
                  </a:outerShdw>
                </a:effectLst>
                <a:latin typeface="Tahoma" charset="0"/>
                <a:ea typeface="ＭＳ Ｐゴシック" charset="0"/>
              </a:rPr>
              <a:t>	</a:t>
            </a:r>
            <a:r>
              <a:rPr lang="en-US" dirty="0" smtClean="0">
                <a:effectLst>
                  <a:outerShdw blurRad="38100" dist="38100" dir="2700000" algn="tl">
                    <a:srgbClr val="DDDDDD"/>
                  </a:outerShdw>
                </a:effectLst>
                <a:latin typeface="Tahoma" charset="0"/>
                <a:ea typeface="ＭＳ Ｐゴシック" charset="0"/>
              </a:rPr>
              <a:t>		25</a:t>
            </a:r>
            <a:r>
              <a:rPr lang="en-US" dirty="0">
                <a:effectLst>
                  <a:outerShdw blurRad="38100" dist="38100" dir="2700000" algn="tl">
                    <a:srgbClr val="DDDDDD"/>
                  </a:outerShdw>
                </a:effectLst>
                <a:latin typeface="Tahoma" charset="0"/>
                <a:ea typeface="ＭＳ Ｐゴシック" charset="0"/>
              </a:rPr>
              <a:t>%</a:t>
            </a:r>
          </a:p>
          <a:p>
            <a:pPr lvl="1" eaLnBrk="1" hangingPunct="1">
              <a:defRPr/>
            </a:pPr>
            <a:r>
              <a:rPr lang="en-US" dirty="0" smtClean="0">
                <a:effectLst>
                  <a:outerShdw blurRad="38100" dist="38100" dir="2700000" algn="tl">
                    <a:srgbClr val="DDDDDD"/>
                  </a:outerShdw>
                </a:effectLst>
                <a:latin typeface="Tahoma" charset="0"/>
                <a:ea typeface="ＭＳ Ｐゴシック" charset="0"/>
              </a:rPr>
              <a:t>Lab </a:t>
            </a:r>
            <a:r>
              <a:rPr lang="en-US" dirty="0">
                <a:effectLst>
                  <a:outerShdw blurRad="38100" dist="38100" dir="2700000" algn="tl">
                    <a:srgbClr val="DDDDDD"/>
                  </a:outerShdw>
                </a:effectLst>
                <a:latin typeface="Tahoma" charset="0"/>
                <a:ea typeface="ＭＳ Ｐゴシック" charset="0"/>
              </a:rPr>
              <a:t>Assignments: 	</a:t>
            </a:r>
            <a:r>
              <a:rPr lang="en-US" dirty="0" smtClean="0">
                <a:effectLst>
                  <a:outerShdw blurRad="38100" dist="38100" dir="2700000" algn="tl">
                    <a:srgbClr val="DDDDDD"/>
                  </a:outerShdw>
                </a:effectLst>
                <a:latin typeface="Tahoma" charset="0"/>
                <a:ea typeface="ＭＳ Ｐゴシック" charset="0"/>
              </a:rPr>
              <a:t>	20%</a:t>
            </a:r>
          </a:p>
          <a:p>
            <a:pPr lvl="1" eaLnBrk="1" hangingPunct="1">
              <a:defRPr/>
            </a:pPr>
            <a:r>
              <a:rPr lang="en-US" dirty="0" smtClean="0">
                <a:effectLst>
                  <a:outerShdw blurRad="38100" dist="38100" dir="2700000" algn="tl">
                    <a:srgbClr val="DDDDDD"/>
                  </a:outerShdw>
                </a:effectLst>
                <a:latin typeface="Tahoma" charset="0"/>
                <a:ea typeface="ＭＳ Ｐゴシック" charset="0"/>
              </a:rPr>
              <a:t>Lab Mini-Project:		5%</a:t>
            </a:r>
            <a:endParaRPr lang="en-US" dirty="0">
              <a:effectLst>
                <a:outerShdw blurRad="38100" dist="38100" dir="2700000" algn="tl">
                  <a:srgbClr val="DDDDDD"/>
                </a:outerShdw>
              </a:effectLst>
              <a:latin typeface="Tahoma" charset="0"/>
              <a:ea typeface="ＭＳ Ｐゴシック" charset="0"/>
            </a:endParaRPr>
          </a:p>
          <a:p>
            <a:pPr lvl="1" eaLnBrk="1" hangingPunct="1">
              <a:defRPr/>
            </a:pPr>
            <a:r>
              <a:rPr lang="en-US" dirty="0" smtClean="0">
                <a:effectLst>
                  <a:outerShdw blurRad="38100" dist="38100" dir="2700000" algn="tl">
                    <a:srgbClr val="DDDDDD"/>
                  </a:outerShdw>
                </a:effectLst>
                <a:latin typeface="Tahoma" charset="0"/>
                <a:ea typeface="ＭＳ Ｐゴシック" charset="0"/>
              </a:rPr>
              <a:t>Quizzes</a:t>
            </a:r>
            <a:r>
              <a:rPr lang="en-US" dirty="0">
                <a:effectLst>
                  <a:outerShdw blurRad="38100" dist="38100" dir="2700000" algn="tl">
                    <a:srgbClr val="DDDDDD"/>
                  </a:outerShdw>
                </a:effectLst>
                <a:latin typeface="Tahoma" charset="0"/>
                <a:ea typeface="ＭＳ Ｐゴシック" charset="0"/>
              </a:rPr>
              <a:t>: 	</a:t>
            </a:r>
            <a:r>
              <a:rPr lang="en-US" dirty="0" smtClean="0">
                <a:effectLst>
                  <a:outerShdw blurRad="38100" dist="38100" dir="2700000" algn="tl">
                    <a:srgbClr val="DDDDDD"/>
                  </a:outerShdw>
                </a:effectLst>
                <a:latin typeface="Tahoma" charset="0"/>
                <a:ea typeface="ＭＳ Ｐゴシック" charset="0"/>
              </a:rPr>
              <a:t>		15</a:t>
            </a:r>
            <a:r>
              <a:rPr lang="en-US" dirty="0">
                <a:effectLst>
                  <a:outerShdw blurRad="38100" dist="38100" dir="2700000" algn="tl">
                    <a:srgbClr val="DDDDDD"/>
                  </a:outerShdw>
                </a:effectLst>
                <a:latin typeface="Tahoma" charset="0"/>
                <a:ea typeface="ＭＳ Ｐゴシック" charset="0"/>
              </a:rPr>
              <a:t>%</a:t>
            </a:r>
          </a:p>
          <a:p>
            <a:pPr lvl="1" eaLnBrk="1" hangingPunct="1">
              <a:defRPr/>
            </a:pPr>
            <a:r>
              <a:rPr lang="en-US" dirty="0" smtClean="0">
                <a:effectLst>
                  <a:outerShdw blurRad="38100" dist="38100" dir="2700000" algn="tl">
                    <a:srgbClr val="DDDDDD"/>
                  </a:outerShdw>
                </a:effectLst>
                <a:latin typeface="Tahoma" charset="0"/>
                <a:ea typeface="ＭＳ Ｐゴシック" charset="0"/>
              </a:rPr>
              <a:t>Midterm: 			15%</a:t>
            </a:r>
          </a:p>
          <a:p>
            <a:pPr lvl="1" eaLnBrk="1" hangingPunct="1">
              <a:defRPr/>
            </a:pPr>
            <a:r>
              <a:rPr lang="en-US" dirty="0" smtClean="0">
                <a:effectLst>
                  <a:outerShdw blurRad="38100" dist="38100" dir="2700000" algn="tl">
                    <a:srgbClr val="DDDDDD"/>
                  </a:outerShdw>
                </a:effectLst>
                <a:latin typeface="Tahoma" charset="0"/>
                <a:ea typeface="ＭＳ Ｐゴシック" charset="0"/>
              </a:rPr>
              <a:t>Final Exam: </a:t>
            </a:r>
            <a:r>
              <a:rPr lang="en-US" dirty="0">
                <a:effectLst>
                  <a:outerShdw blurRad="38100" dist="38100" dir="2700000" algn="tl">
                    <a:srgbClr val="DDDDDD"/>
                  </a:outerShdw>
                </a:effectLst>
                <a:latin typeface="Tahoma" charset="0"/>
                <a:ea typeface="ＭＳ Ｐゴシック" charset="0"/>
              </a:rPr>
              <a:t>	</a:t>
            </a:r>
            <a:r>
              <a:rPr lang="en-US" dirty="0" smtClean="0">
                <a:effectLst>
                  <a:outerShdw blurRad="38100" dist="38100" dir="2700000" algn="tl">
                    <a:srgbClr val="DDDDDD"/>
                  </a:outerShdw>
                </a:effectLst>
                <a:latin typeface="Tahoma" charset="0"/>
                <a:ea typeface="ＭＳ Ｐゴシック" charset="0"/>
              </a:rPr>
              <a:t>		20%</a:t>
            </a:r>
          </a:p>
          <a:p>
            <a:pPr marL="0" indent="0" eaLnBrk="1" hangingPunct="1">
              <a:buNone/>
              <a:defRPr/>
            </a:pPr>
            <a:endParaRPr lang="en-US" dirty="0">
              <a:effectLst>
                <a:outerShdw blurRad="38100" dist="38100" dir="2700000" algn="tl">
                  <a:srgbClr val="DDDDDD"/>
                </a:outerShdw>
              </a:effectLst>
              <a:latin typeface="Tahoma" charset="0"/>
              <a:ea typeface="ＭＳ Ｐゴシック" charset="0"/>
              <a:cs typeface="ＭＳ Ｐゴシック" charset="0"/>
            </a:endParaRPr>
          </a:p>
          <a:p>
            <a:pPr marL="457200" lvl="1" indent="0" eaLnBrk="1" hangingPunct="1">
              <a:buNone/>
              <a:defRPr/>
            </a:pPr>
            <a:endParaRPr lang="en-US" dirty="0">
              <a:effectLst>
                <a:outerShdw blurRad="38100" dist="38100" dir="2700000" algn="tl">
                  <a:srgbClr val="DDDDDD"/>
                </a:outerShdw>
              </a:effectLst>
              <a:latin typeface="Tahoma" charset="0"/>
              <a:ea typeface="ＭＳ Ｐゴシック" charset="0"/>
            </a:endParaRPr>
          </a:p>
        </p:txBody>
      </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6</a:t>
            </a:fld>
            <a:endParaRPr lang="en-US"/>
          </a:p>
        </p:txBody>
      </p:sp>
      <p:grpSp>
        <p:nvGrpSpPr>
          <p:cNvPr id="5" name="Group 4"/>
          <p:cNvGrpSpPr/>
          <p:nvPr/>
        </p:nvGrpSpPr>
        <p:grpSpPr>
          <a:xfrm>
            <a:off x="5943600" y="1411066"/>
            <a:ext cx="1219200" cy="1103534"/>
            <a:chOff x="4118879" y="1411066"/>
            <a:chExt cx="1219200" cy="661437"/>
          </a:xfrm>
        </p:grpSpPr>
        <p:sp>
          <p:nvSpPr>
            <p:cNvPr id="6" name="TextBox 5"/>
            <p:cNvSpPr txBox="1"/>
            <p:nvPr/>
          </p:nvSpPr>
          <p:spPr>
            <a:xfrm>
              <a:off x="4449456" y="1524000"/>
              <a:ext cx="888623" cy="461665"/>
            </a:xfrm>
            <a:prstGeom prst="rect">
              <a:avLst/>
            </a:prstGeom>
            <a:noFill/>
          </p:spPr>
          <p:txBody>
            <a:bodyPr wrap="square" rtlCol="0">
              <a:spAutoFit/>
            </a:bodyPr>
            <a:lstStyle/>
            <a:p>
              <a:pPr algn="l"/>
              <a:r>
                <a:rPr lang="en-US" b="0" dirty="0" smtClean="0"/>
                <a:t>50%</a:t>
              </a:r>
              <a:endParaRPr lang="en-US" b="0" dirty="0"/>
            </a:p>
          </p:txBody>
        </p:sp>
        <p:sp>
          <p:nvSpPr>
            <p:cNvPr id="7" name="Right Brace 6"/>
            <p:cNvSpPr/>
            <p:nvPr/>
          </p:nvSpPr>
          <p:spPr bwMode="auto">
            <a:xfrm>
              <a:off x="4118879" y="1411066"/>
              <a:ext cx="282236" cy="661437"/>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3" name="Group 2"/>
          <p:cNvGrpSpPr/>
          <p:nvPr/>
        </p:nvGrpSpPr>
        <p:grpSpPr>
          <a:xfrm>
            <a:off x="5943600" y="2667000"/>
            <a:ext cx="1219200" cy="1115568"/>
            <a:chOff x="5943600" y="2286882"/>
            <a:chExt cx="1219200" cy="1115568"/>
          </a:xfrm>
        </p:grpSpPr>
        <p:sp>
          <p:nvSpPr>
            <p:cNvPr id="9" name="TextBox 8"/>
            <p:cNvSpPr txBox="1"/>
            <p:nvPr/>
          </p:nvSpPr>
          <p:spPr>
            <a:xfrm>
              <a:off x="6274177" y="2612952"/>
              <a:ext cx="888623" cy="461665"/>
            </a:xfrm>
            <a:prstGeom prst="rect">
              <a:avLst/>
            </a:prstGeom>
            <a:noFill/>
          </p:spPr>
          <p:txBody>
            <a:bodyPr wrap="square" rtlCol="0">
              <a:spAutoFit/>
            </a:bodyPr>
            <a:lstStyle/>
            <a:p>
              <a:pPr algn="l"/>
              <a:r>
                <a:rPr lang="en-US" b="0" dirty="0" smtClean="0"/>
                <a:t>50%</a:t>
              </a:r>
              <a:endParaRPr lang="en-US" b="0" dirty="0"/>
            </a:p>
          </p:txBody>
        </p:sp>
        <p:sp>
          <p:nvSpPr>
            <p:cNvPr id="10" name="Right Brace 9"/>
            <p:cNvSpPr/>
            <p:nvPr/>
          </p:nvSpPr>
          <p:spPr bwMode="auto">
            <a:xfrm>
              <a:off x="5943600" y="2286882"/>
              <a:ext cx="282236" cy="1115568"/>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Course Mechanics</a:t>
            </a:r>
          </a:p>
        </p:txBody>
      </p:sp>
      <p:sp>
        <p:nvSpPr>
          <p:cNvPr id="23" name="Content Placeholder 22"/>
          <p:cNvSpPr>
            <a:spLocks noGrp="1"/>
          </p:cNvSpPr>
          <p:nvPr>
            <p:ph idx="1"/>
          </p:nvPr>
        </p:nvSpPr>
        <p:spPr>
          <a:xfrm>
            <a:off x="0" y="708025"/>
            <a:ext cx="9144000" cy="6149975"/>
          </a:xfrm>
        </p:spPr>
        <p:txBody>
          <a:bodyPr/>
          <a:lstStyle/>
          <a:p>
            <a:pPr eaLnBrk="1" hangingPunct="1">
              <a:defRPr/>
            </a:pPr>
            <a:r>
              <a:rPr lang="en-US" dirty="0">
                <a:effectLst>
                  <a:outerShdw blurRad="38100" dist="38100" dir="2700000" algn="tl">
                    <a:srgbClr val="DDDDDD"/>
                  </a:outerShdw>
                </a:effectLst>
                <a:latin typeface="Tahoma" charset="0"/>
                <a:ea typeface="ＭＳ Ｐゴシック" charset="0"/>
                <a:cs typeface="ＭＳ Ｐゴシック" charset="0"/>
              </a:rPr>
              <a:t>Policies:</a:t>
            </a:r>
          </a:p>
          <a:p>
            <a:pPr lvl="1" eaLnBrk="1" hangingPunct="1">
              <a:defRPr/>
            </a:pPr>
            <a:r>
              <a:rPr lang="en-US" dirty="0" smtClean="0">
                <a:effectLst>
                  <a:outerShdw blurRad="38100" dist="38100" dir="2700000" algn="tl">
                    <a:srgbClr val="DDDDDD"/>
                  </a:outerShdw>
                </a:effectLst>
                <a:latin typeface="Tahoma" charset="0"/>
                <a:ea typeface="ＭＳ Ｐゴシック" charset="0"/>
              </a:rPr>
              <a:t>Lecture Notes:</a:t>
            </a:r>
          </a:p>
          <a:p>
            <a:pPr lvl="2" eaLnBrk="1" hangingPunct="1">
              <a:defRPr/>
            </a:pPr>
            <a:r>
              <a:rPr lang="en-US" dirty="0" smtClean="0">
                <a:effectLst>
                  <a:outerShdw blurRad="38100" dist="38100" dir="2700000" algn="tl">
                    <a:srgbClr val="DDDDDD"/>
                  </a:outerShdw>
                </a:effectLst>
                <a:latin typeface="Tahoma" charset="0"/>
                <a:ea typeface="ＭＳ Ｐゴシック" charset="0"/>
              </a:rPr>
              <a:t>I will attempt to make Lecture Slides, and other course materials, available on the web before class.</a:t>
            </a:r>
          </a:p>
          <a:p>
            <a:pPr lvl="1" eaLnBrk="1" hangingPunct="1">
              <a:defRPr/>
            </a:pPr>
            <a:r>
              <a:rPr lang="en-US" dirty="0" smtClean="0">
                <a:effectLst>
                  <a:outerShdw blurRad="38100" dist="38100" dir="2700000" algn="tl">
                    <a:srgbClr val="DDDDDD"/>
                  </a:outerShdw>
                </a:effectLst>
                <a:latin typeface="Tahoma" charset="0"/>
                <a:ea typeface="ＭＳ Ｐゴシック" charset="0"/>
              </a:rPr>
              <a:t>Problem </a:t>
            </a:r>
            <a:r>
              <a:rPr lang="en-US" dirty="0">
                <a:effectLst>
                  <a:outerShdw blurRad="38100" dist="38100" dir="2700000" algn="tl">
                    <a:srgbClr val="DDDDDD"/>
                  </a:outerShdw>
                </a:effectLst>
                <a:latin typeface="Tahoma" charset="0"/>
                <a:ea typeface="ＭＳ Ｐゴシック" charset="0"/>
              </a:rPr>
              <a:t>Sets:</a:t>
            </a:r>
          </a:p>
          <a:p>
            <a:pPr lvl="2" eaLnBrk="1" hangingPunct="1">
              <a:defRPr/>
            </a:pPr>
            <a:r>
              <a:rPr lang="en-US" dirty="0">
                <a:effectLst>
                  <a:outerShdw blurRad="38100" dist="38100" dir="2700000" algn="tl">
                    <a:srgbClr val="DDDDDD"/>
                  </a:outerShdw>
                </a:effectLst>
                <a:latin typeface="Tahoma" charset="0"/>
                <a:ea typeface="ＭＳ Ｐゴシック" charset="0"/>
              </a:rPr>
              <a:t>Will be distributed on the web.  You will typically have 1 week to do them, but sometimes </a:t>
            </a:r>
            <a:r>
              <a:rPr lang="en-US" dirty="0" smtClean="0">
                <a:effectLst>
                  <a:outerShdw blurRad="38100" dist="38100" dir="2700000" algn="tl">
                    <a:srgbClr val="DDDDDD"/>
                  </a:outerShdw>
                </a:effectLst>
                <a:latin typeface="Tahoma" charset="0"/>
                <a:ea typeface="ＭＳ Ｐゴシック" charset="0"/>
              </a:rPr>
              <a:t>more or less </a:t>
            </a:r>
            <a:r>
              <a:rPr lang="en-US" dirty="0">
                <a:effectLst>
                  <a:outerShdw blurRad="38100" dist="38100" dir="2700000" algn="tl">
                    <a:srgbClr val="DDDDDD"/>
                  </a:outerShdw>
                </a:effectLst>
                <a:latin typeface="Tahoma" charset="0"/>
                <a:ea typeface="ＭＳ Ｐゴシック" charset="0"/>
              </a:rPr>
              <a:t>time.</a:t>
            </a:r>
          </a:p>
          <a:p>
            <a:pPr lvl="1" eaLnBrk="1" hangingPunct="1">
              <a:defRPr/>
            </a:pPr>
            <a:r>
              <a:rPr lang="en-US" dirty="0" smtClean="0">
                <a:effectLst>
                  <a:outerShdw blurRad="38100" dist="38100" dir="2700000" algn="tl">
                    <a:srgbClr val="DDDDDD"/>
                  </a:outerShdw>
                </a:effectLst>
                <a:latin typeface="Tahoma" charset="0"/>
                <a:ea typeface="ＭＳ Ｐゴシック" charset="0"/>
              </a:rPr>
              <a:t>Quizzes:</a:t>
            </a:r>
          </a:p>
          <a:p>
            <a:pPr lvl="2" eaLnBrk="1" hangingPunct="1">
              <a:defRPr/>
            </a:pPr>
            <a:r>
              <a:rPr lang="en-US" dirty="0" smtClean="0">
                <a:effectLst>
                  <a:outerShdw blurRad="38100" dist="38100" dir="2700000" algn="tl">
                    <a:srgbClr val="DDDDDD"/>
                  </a:outerShdw>
                </a:effectLst>
                <a:latin typeface="Tahoma" charset="0"/>
                <a:ea typeface="ＭＳ Ｐゴシック" charset="0"/>
              </a:rPr>
              <a:t>There will be a quiz on Sakai most Fridays.</a:t>
            </a:r>
          </a:p>
          <a:p>
            <a:pPr lvl="1" eaLnBrk="1" hangingPunct="1">
              <a:defRPr/>
            </a:pPr>
            <a:r>
              <a:rPr lang="en-US" dirty="0" smtClean="0">
                <a:effectLst>
                  <a:outerShdw blurRad="38100" dist="38100" dir="2700000" algn="tl">
                    <a:srgbClr val="DDDDDD"/>
                  </a:outerShdw>
                </a:effectLst>
                <a:latin typeface="Tahoma" charset="0"/>
                <a:ea typeface="ＭＳ Ｐゴシック" charset="0"/>
              </a:rPr>
              <a:t>Labs:</a:t>
            </a:r>
          </a:p>
          <a:p>
            <a:pPr lvl="2" eaLnBrk="1" hangingPunct="1">
              <a:defRPr/>
            </a:pPr>
            <a:r>
              <a:rPr lang="en-US" dirty="0" smtClean="0">
                <a:effectLst>
                  <a:outerShdw blurRad="38100" dist="38100" dir="2700000" algn="tl">
                    <a:srgbClr val="DDDDDD"/>
                  </a:outerShdw>
                </a:effectLst>
                <a:latin typeface="Tahoma" charset="0"/>
                <a:ea typeface="ＭＳ Ｐゴシック" charset="0"/>
              </a:rPr>
              <a:t>Labs on Fridays are compulsory.  It is a combined review-quiz-lab session.</a:t>
            </a:r>
          </a:p>
          <a:p>
            <a:pPr lvl="1" eaLnBrk="1" hangingPunct="1">
              <a:defRPr/>
            </a:pPr>
            <a:r>
              <a:rPr lang="en-US" dirty="0" smtClean="0">
                <a:effectLst>
                  <a:outerShdw blurRad="38100" dist="38100" dir="2700000" algn="tl">
                    <a:srgbClr val="DDDDDD"/>
                  </a:outerShdw>
                </a:effectLst>
                <a:latin typeface="Tahoma" charset="0"/>
                <a:ea typeface="ＭＳ Ｐゴシック" charset="0"/>
              </a:rPr>
              <a:t>Honor Code:</a:t>
            </a:r>
          </a:p>
          <a:p>
            <a:pPr lvl="2" eaLnBrk="1" hangingPunct="1">
              <a:defRPr/>
            </a:pPr>
            <a:r>
              <a:rPr lang="en-US" dirty="0" smtClean="0">
                <a:effectLst>
                  <a:outerShdw blurRad="38100" dist="38100" dir="2700000" algn="tl">
                    <a:srgbClr val="DDDDDD"/>
                  </a:outerShdw>
                </a:effectLst>
                <a:latin typeface="Tahoma" charset="0"/>
                <a:ea typeface="ＭＳ Ｐゴシック" charset="0"/>
              </a:rPr>
              <a:t>The honor code is in effect for all homework, labs, exams etc.  Please review the policy on the course website.</a:t>
            </a:r>
            <a:endParaRPr lang="en-US" dirty="0">
              <a:effectLst>
                <a:outerShdw blurRad="38100" dist="38100" dir="2700000" algn="tl">
                  <a:srgbClr val="DDDDDD"/>
                </a:outerShdw>
              </a:effectLst>
              <a:latin typeface="Tahoma" charset="0"/>
              <a:ea typeface="ＭＳ Ｐゴシック" charset="0"/>
            </a:endParaRPr>
          </a:p>
        </p:txBody>
      </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7</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Course Policies</a:t>
            </a:r>
            <a:endParaRPr lang="en-US" dirty="0"/>
          </a:p>
        </p:txBody>
      </p:sp>
      <p:sp>
        <p:nvSpPr>
          <p:cNvPr id="3" name="Content Placeholder 2"/>
          <p:cNvSpPr>
            <a:spLocks noGrp="1"/>
          </p:cNvSpPr>
          <p:nvPr>
            <p:ph idx="1"/>
          </p:nvPr>
        </p:nvSpPr>
        <p:spPr/>
        <p:txBody>
          <a:bodyPr/>
          <a:lstStyle/>
          <a:p>
            <a:pPr eaLnBrk="1" hangingPunct="1">
              <a:defRPr/>
            </a:pPr>
            <a:r>
              <a:rPr lang="en-US" dirty="0" smtClean="0"/>
              <a:t>Late homework/labs will NOT be accepted</a:t>
            </a:r>
          </a:p>
          <a:p>
            <a:pPr lvl="2" eaLnBrk="1" hangingPunct="1">
              <a:defRPr/>
            </a:pPr>
            <a:r>
              <a:rPr lang="en-US" dirty="0" smtClean="0"/>
              <a:t>No exceptions for foreseeable events:</a:t>
            </a:r>
          </a:p>
          <a:p>
            <a:pPr lvl="3" eaLnBrk="1" hangingPunct="1">
              <a:defRPr/>
            </a:pPr>
            <a:r>
              <a:rPr lang="en-US" dirty="0" smtClean="0"/>
              <a:t>Religious/cultural holidays</a:t>
            </a:r>
          </a:p>
          <a:p>
            <a:pPr lvl="3" eaLnBrk="1" hangingPunct="1">
              <a:defRPr/>
            </a:pPr>
            <a:r>
              <a:rPr lang="en-US" dirty="0" smtClean="0"/>
              <a:t>Family reunions</a:t>
            </a:r>
          </a:p>
          <a:p>
            <a:pPr lvl="3" eaLnBrk="1" hangingPunct="1">
              <a:defRPr/>
            </a:pPr>
            <a:r>
              <a:rPr lang="en-US" dirty="0" smtClean="0"/>
              <a:t>Most athletic/club commitments</a:t>
            </a:r>
          </a:p>
          <a:p>
            <a:pPr lvl="3" eaLnBrk="1" hangingPunct="1">
              <a:buFont typeface="Wingdings" charset="0"/>
              <a:buChar char="è"/>
              <a:defRPr/>
            </a:pPr>
            <a:r>
              <a:rPr lang="en-US" dirty="0" smtClean="0">
                <a:sym typeface="Wingdings"/>
              </a:rPr>
              <a:t>Plan ahead!</a:t>
            </a:r>
          </a:p>
          <a:p>
            <a:pPr lvl="2" eaLnBrk="1" hangingPunct="1">
              <a:defRPr/>
            </a:pPr>
            <a:r>
              <a:rPr lang="en-US" dirty="0" smtClean="0"/>
              <a:t>No exceptions for:</a:t>
            </a:r>
          </a:p>
          <a:p>
            <a:pPr lvl="3" eaLnBrk="1" hangingPunct="1">
              <a:defRPr/>
            </a:pPr>
            <a:r>
              <a:rPr lang="en-US" dirty="0" smtClean="0"/>
              <a:t>out-of-town trips, job interviews, computer crashes, mild sickness, etc.</a:t>
            </a:r>
          </a:p>
          <a:p>
            <a:pPr lvl="2" eaLnBrk="1" hangingPunct="1">
              <a:defRPr/>
            </a:pPr>
            <a:r>
              <a:rPr lang="en-US" dirty="0" smtClean="0"/>
              <a:t>For serious medical or other issues etc.</a:t>
            </a:r>
          </a:p>
          <a:p>
            <a:pPr lvl="3" eaLnBrk="1" hangingPunct="1">
              <a:defRPr/>
            </a:pPr>
            <a:r>
              <a:rPr lang="en-US" dirty="0" smtClean="0"/>
              <a:t>Will need proof and permission from somebody higher up (chair/dean)</a:t>
            </a:r>
            <a:endParaRPr lang="en-US" dirty="0"/>
          </a:p>
          <a:p>
            <a:pPr eaLnBrk="1" hangingPunct="1">
              <a:defRPr/>
            </a:pPr>
            <a:r>
              <a:rPr lang="en-US" dirty="0" smtClean="0"/>
              <a:t>Lowest scores dropped</a:t>
            </a:r>
          </a:p>
          <a:p>
            <a:pPr lvl="1" eaLnBrk="1" hangingPunct="1">
              <a:defRPr/>
            </a:pPr>
            <a:r>
              <a:rPr lang="en-US" dirty="0" smtClean="0"/>
              <a:t>2 lowest lab scores dropped</a:t>
            </a:r>
          </a:p>
          <a:p>
            <a:pPr lvl="2" eaLnBrk="1" hangingPunct="1">
              <a:defRPr/>
            </a:pPr>
            <a:r>
              <a:rPr lang="en-US" dirty="0" smtClean="0"/>
              <a:t>but scores for “lab mini-project” not dropped</a:t>
            </a:r>
          </a:p>
          <a:p>
            <a:pPr lvl="1" eaLnBrk="1" hangingPunct="1">
              <a:defRPr/>
            </a:pPr>
            <a:r>
              <a:rPr lang="en-US" dirty="0" smtClean="0"/>
              <a:t>1 lowest homework score dropped</a:t>
            </a:r>
          </a:p>
          <a:p>
            <a:pPr lvl="1" eaLnBrk="1" hangingPunct="1">
              <a:defRPr/>
            </a:pPr>
            <a:r>
              <a:rPr lang="en-US" dirty="0" smtClean="0"/>
              <a:t>1 lowest quiz score dropped</a:t>
            </a:r>
          </a:p>
        </p:txBody>
      </p:sp>
      <p:sp>
        <p:nvSpPr>
          <p:cNvPr id="4" name="Slide Number Placeholder 3"/>
          <p:cNvSpPr>
            <a:spLocks noGrp="1"/>
          </p:cNvSpPr>
          <p:nvPr>
            <p:ph type="sldNum" sz="quarter" idx="10"/>
          </p:nvPr>
        </p:nvSpPr>
        <p:spPr/>
        <p:txBody>
          <a:bodyPr/>
          <a:lstStyle/>
          <a:p>
            <a:pPr>
              <a:defRPr/>
            </a:pPr>
            <a:fld id="{B4F23F4D-8533-2441-BBB4-63921714E1CB}" type="slidenum">
              <a:rPr lang="en-US" smtClean="0"/>
              <a:pPr>
                <a:defRPr/>
              </a:pPr>
              <a:t>8</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dissolve">
                                      <p:cBhvr>
                                        <p:cTn id="7" dur="500"/>
                                        <p:tgtEl>
                                          <p:spTgt spid="3">
                                            <p:txEl>
                                              <p:pRg st="10" end="1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1" end="11"/>
                                            </p:txEl>
                                          </p:spTgt>
                                        </p:tgtEl>
                                        <p:attrNameLst>
                                          <p:attrName>style.visibility</p:attrName>
                                        </p:attrNameLst>
                                      </p:cBhvr>
                                      <p:to>
                                        <p:strVal val="visible"/>
                                      </p:to>
                                    </p:set>
                                    <p:animEffect transition="in" filter="dissolve">
                                      <p:cBhvr>
                                        <p:cTn id="10" dur="500"/>
                                        <p:tgtEl>
                                          <p:spTgt spid="3">
                                            <p:txEl>
                                              <p:pRg st="11" end="1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animEffect transition="in" filter="dissolve">
                                      <p:cBhvr>
                                        <p:cTn id="13" dur="500"/>
                                        <p:tgtEl>
                                          <p:spTgt spid="3">
                                            <p:txEl>
                                              <p:pRg st="12" end="1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13" end="13"/>
                                            </p:txEl>
                                          </p:spTgt>
                                        </p:tgtEl>
                                        <p:attrNameLst>
                                          <p:attrName>style.visibility</p:attrName>
                                        </p:attrNameLst>
                                      </p:cBhvr>
                                      <p:to>
                                        <p:strVal val="visible"/>
                                      </p:to>
                                    </p:set>
                                    <p:animEffect transition="in" filter="dissolve">
                                      <p:cBhvr>
                                        <p:cTn id="16" dur="500"/>
                                        <p:tgtEl>
                                          <p:spTgt spid="3">
                                            <p:txEl>
                                              <p:pRg st="13" end="1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14" end="14"/>
                                            </p:txEl>
                                          </p:spTgt>
                                        </p:tgtEl>
                                        <p:attrNameLst>
                                          <p:attrName>style.visibility</p:attrName>
                                        </p:attrNameLst>
                                      </p:cBhvr>
                                      <p:to>
                                        <p:strVal val="visible"/>
                                      </p:to>
                                    </p:set>
                                    <p:animEffect transition="in" filter="dissolve">
                                      <p:cBhvr>
                                        <p:cTn id="19"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Course Policies</a:t>
            </a:r>
            <a:endParaRPr lang="en-US" dirty="0"/>
          </a:p>
        </p:txBody>
      </p:sp>
      <p:sp>
        <p:nvSpPr>
          <p:cNvPr id="3" name="Content Placeholder 2"/>
          <p:cNvSpPr>
            <a:spLocks noGrp="1"/>
          </p:cNvSpPr>
          <p:nvPr>
            <p:ph idx="1"/>
          </p:nvPr>
        </p:nvSpPr>
        <p:spPr/>
        <p:txBody>
          <a:bodyPr/>
          <a:lstStyle/>
          <a:p>
            <a:pPr eaLnBrk="1" hangingPunct="1">
              <a:defRPr/>
            </a:pPr>
            <a:r>
              <a:rPr lang="en-US" dirty="0" smtClean="0"/>
              <a:t>Quizzes and Exams are open-book</a:t>
            </a:r>
          </a:p>
          <a:p>
            <a:pPr lvl="1" eaLnBrk="1" hangingPunct="1">
              <a:defRPr/>
            </a:pPr>
            <a:r>
              <a:rPr lang="en-US" dirty="0" smtClean="0"/>
              <a:t>open-book, open-notes, calculator allowed, access to class website allowed</a:t>
            </a:r>
          </a:p>
          <a:p>
            <a:endParaRPr lang="en-US" dirty="0" smtClean="0"/>
          </a:p>
          <a:p>
            <a:r>
              <a:rPr lang="en-US" dirty="0" smtClean="0"/>
              <a:t>Missed </a:t>
            </a:r>
            <a:r>
              <a:rPr lang="en-US" dirty="0"/>
              <a:t>classes, quizzes, exam conflicts</a:t>
            </a:r>
          </a:p>
          <a:p>
            <a:pPr lvl="1"/>
            <a:r>
              <a:rPr lang="en-US" dirty="0"/>
              <a:t>classes:  while attendance is not required, there is no substitute to coming to class if you want a good grade</a:t>
            </a:r>
          </a:p>
          <a:p>
            <a:pPr lvl="1"/>
            <a:r>
              <a:rPr lang="en-US" dirty="0" smtClean="0"/>
              <a:t>labs:  skipping </a:t>
            </a:r>
            <a:r>
              <a:rPr lang="en-US" dirty="0"/>
              <a:t>a lab (even if you have a good excuse) will make </a:t>
            </a:r>
            <a:r>
              <a:rPr lang="en-US" dirty="0" smtClean="0"/>
              <a:t>it very hard to complete the lab</a:t>
            </a:r>
            <a:endParaRPr lang="en-US" dirty="0"/>
          </a:p>
          <a:p>
            <a:pPr lvl="1"/>
            <a:r>
              <a:rPr lang="en-US" dirty="0"/>
              <a:t>quizzes:  since the dates are announced, please see me well in advance if you have a compelling reason for absence</a:t>
            </a:r>
          </a:p>
          <a:p>
            <a:pPr lvl="1"/>
            <a:r>
              <a:rPr lang="en-US" dirty="0"/>
              <a:t>exams:  bring any conflicts to my attention </a:t>
            </a:r>
            <a:r>
              <a:rPr lang="en-US" dirty="0" smtClean="0"/>
              <a:t>ASAP</a:t>
            </a:r>
            <a:endParaRPr lang="en-US" dirty="0"/>
          </a:p>
        </p:txBody>
      </p:sp>
      <p:sp>
        <p:nvSpPr>
          <p:cNvPr id="4" name="Slide Number Placeholder 3"/>
          <p:cNvSpPr>
            <a:spLocks noGrp="1"/>
          </p:cNvSpPr>
          <p:nvPr>
            <p:ph type="sldNum" sz="quarter" idx="10"/>
          </p:nvPr>
        </p:nvSpPr>
        <p:spPr/>
        <p:txBody>
          <a:bodyPr/>
          <a:lstStyle/>
          <a:p>
            <a:pPr>
              <a:defRPr/>
            </a:pPr>
            <a:fld id="{B4F23F4D-8533-2441-BBB4-63921714E1CB}" type="slidenum">
              <a:rPr lang="en-US" smtClean="0"/>
              <a:pPr>
                <a:defRPr/>
              </a:pPr>
              <a:t>9</a:t>
            </a:fld>
            <a:endParaRPr lang="en-US"/>
          </a:p>
        </p:txBody>
      </p:sp>
    </p:spTree>
    <p:extLst>
      <p:ext uri="{BB962C8B-B14F-4D97-AF65-F5344CB8AC3E}">
        <p14:creationId xmlns:p14="http://schemas.microsoft.com/office/powerpoint/2010/main" val="32520375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proposal">
  <a:themeElements>
    <a:clrScheme name="proposal 15">
      <a:dk1>
        <a:srgbClr val="000000"/>
      </a:dk1>
      <a:lt1>
        <a:srgbClr val="FFFFFF"/>
      </a:lt1>
      <a:dk2>
        <a:srgbClr val="FFFFFF"/>
      </a:dk2>
      <a:lt2>
        <a:srgbClr val="000000"/>
      </a:lt2>
      <a:accent1>
        <a:srgbClr val="A50021"/>
      </a:accent1>
      <a:accent2>
        <a:srgbClr val="009900"/>
      </a:accent2>
      <a:accent3>
        <a:srgbClr val="FFFFFF"/>
      </a:accent3>
      <a:accent4>
        <a:srgbClr val="000000"/>
      </a:accent4>
      <a:accent5>
        <a:srgbClr val="CFAAAB"/>
      </a:accent5>
      <a:accent6>
        <a:srgbClr val="008A00"/>
      </a:accent6>
      <a:hlink>
        <a:srgbClr val="003399"/>
      </a:hlink>
      <a:folHlink>
        <a:srgbClr val="DDDDDD"/>
      </a:folHlink>
    </a:clrScheme>
    <a:fontScheme name="proposa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b"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b"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roposal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clrMap bg1="dk2" tx1="lt1" bg2="dk1" tx2="lt2" accent1="accent1" accent2="accent2" accent3="accent3" accent4="accent4" accent5="accent5" accent6="accent6" hlink="hlink" folHlink="folHlink"/>
    </a:extraClrScheme>
    <a:extraClrScheme>
      <a:clrScheme name="proposal 2">
        <a:dk1>
          <a:srgbClr val="000000"/>
        </a:dk1>
        <a:lt1>
          <a:srgbClr val="FFFFFF"/>
        </a:lt1>
        <a:dk2>
          <a:srgbClr val="000066"/>
        </a:dk2>
        <a:lt2>
          <a:srgbClr val="969696"/>
        </a:lt2>
        <a:accent1>
          <a:srgbClr val="666699"/>
        </a:accent1>
        <a:accent2>
          <a:srgbClr val="CCCCFF"/>
        </a:accent2>
        <a:accent3>
          <a:srgbClr val="FFFFFF"/>
        </a:accent3>
        <a:accent4>
          <a:srgbClr val="000000"/>
        </a:accent4>
        <a:accent5>
          <a:srgbClr val="B8B8CA"/>
        </a:accent5>
        <a:accent6>
          <a:srgbClr val="B9B9E7"/>
        </a:accent6>
        <a:hlink>
          <a:srgbClr val="CC00CC"/>
        </a:hlink>
        <a:folHlink>
          <a:srgbClr val="EAEAEA"/>
        </a:folHlink>
      </a:clrScheme>
      <a:clrMap bg1="lt1" tx1="dk1" bg2="lt2" tx2="dk2" accent1="accent1" accent2="accent2" accent3="accent3" accent4="accent4" accent5="accent5" accent6="accent6" hlink="hlink" folHlink="folHlink"/>
    </a:extraClrScheme>
    <a:extraClrScheme>
      <a:clrScheme name="proposa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posal 4">
        <a:dk1>
          <a:srgbClr val="000000"/>
        </a:dk1>
        <a:lt1>
          <a:srgbClr val="FFFFCC"/>
        </a:lt1>
        <a:dk2>
          <a:srgbClr val="FF6600"/>
        </a:dk2>
        <a:lt2>
          <a:srgbClr val="333300"/>
        </a:lt2>
        <a:accent1>
          <a:srgbClr val="800000"/>
        </a:accent1>
        <a:accent2>
          <a:srgbClr val="CC6600"/>
        </a:accent2>
        <a:accent3>
          <a:srgbClr val="FFFFE2"/>
        </a:accent3>
        <a:accent4>
          <a:srgbClr val="000000"/>
        </a:accent4>
        <a:accent5>
          <a:srgbClr val="C0AAAA"/>
        </a:accent5>
        <a:accent6>
          <a:srgbClr val="B95C00"/>
        </a:accent6>
        <a:hlink>
          <a:srgbClr val="808000"/>
        </a:hlink>
        <a:folHlink>
          <a:srgbClr val="FFCC66"/>
        </a:folHlink>
      </a:clrScheme>
      <a:clrMap bg1="lt1" tx1="dk1" bg2="lt2" tx2="dk2" accent1="accent1" accent2="accent2" accent3="accent3" accent4="accent4" accent5="accent5" accent6="accent6" hlink="hlink" folHlink="folHlink"/>
    </a:extraClrScheme>
    <a:extraClrScheme>
      <a:clrScheme name="proposal 5">
        <a:dk1>
          <a:srgbClr val="1C3956"/>
        </a:dk1>
        <a:lt1>
          <a:srgbClr val="FFFFFF"/>
        </a:lt1>
        <a:dk2>
          <a:srgbClr val="003366"/>
        </a:dk2>
        <a:lt2>
          <a:srgbClr val="DDDDDD"/>
        </a:lt2>
        <a:accent1>
          <a:srgbClr val="3D7CBB"/>
        </a:accent1>
        <a:accent2>
          <a:srgbClr val="00152A"/>
        </a:accent2>
        <a:accent3>
          <a:srgbClr val="AAADB8"/>
        </a:accent3>
        <a:accent4>
          <a:srgbClr val="DADADA"/>
        </a:accent4>
        <a:accent5>
          <a:srgbClr val="AFBFDA"/>
        </a:accent5>
        <a:accent6>
          <a:srgbClr val="001225"/>
        </a:accent6>
        <a:hlink>
          <a:srgbClr val="33CCCC"/>
        </a:hlink>
        <a:folHlink>
          <a:srgbClr val="96B9DC"/>
        </a:folHlink>
      </a:clrScheme>
      <a:clrMap bg1="dk2" tx1="lt1" bg2="dk1" tx2="lt2" accent1="accent1" accent2="accent2" accent3="accent3" accent4="accent4" accent5="accent5" accent6="accent6" hlink="hlink" folHlink="folHlink"/>
    </a:extraClrScheme>
    <a:extraClrScheme>
      <a:clrScheme name="proposal 6">
        <a:dk1>
          <a:srgbClr val="000000"/>
        </a:dk1>
        <a:lt1>
          <a:srgbClr val="FFFFFF"/>
        </a:lt1>
        <a:dk2>
          <a:srgbClr val="440044"/>
        </a:dk2>
        <a:lt2>
          <a:srgbClr val="491D49"/>
        </a:lt2>
        <a:accent1>
          <a:srgbClr val="9D9DBD"/>
        </a:accent1>
        <a:accent2>
          <a:srgbClr val="14213C"/>
        </a:accent2>
        <a:accent3>
          <a:srgbClr val="FFFFFF"/>
        </a:accent3>
        <a:accent4>
          <a:srgbClr val="000000"/>
        </a:accent4>
        <a:accent5>
          <a:srgbClr val="CCCCDB"/>
        </a:accent5>
        <a:accent6>
          <a:srgbClr val="111D35"/>
        </a:accent6>
        <a:hlink>
          <a:srgbClr val="666699"/>
        </a:hlink>
        <a:folHlink>
          <a:srgbClr val="DBDBF1"/>
        </a:folHlink>
      </a:clrScheme>
      <a:clrMap bg1="lt1" tx1="dk1" bg2="lt2" tx2="dk2" accent1="accent1" accent2="accent2" accent3="accent3" accent4="accent4" accent5="accent5" accent6="accent6" hlink="hlink" folHlink="folHlink"/>
    </a:extraClrScheme>
    <a:extraClrScheme>
      <a:clrScheme name="proposal 7">
        <a:dk1>
          <a:srgbClr val="000000"/>
        </a:dk1>
        <a:lt1>
          <a:srgbClr val="FFFFFF"/>
        </a:lt1>
        <a:dk2>
          <a:srgbClr val="000000"/>
        </a:dk2>
        <a:lt2>
          <a:srgbClr val="001A00"/>
        </a:lt2>
        <a:accent1>
          <a:srgbClr val="339966"/>
        </a:accent1>
        <a:accent2>
          <a:srgbClr val="003300"/>
        </a:accent2>
        <a:accent3>
          <a:srgbClr val="FFFFFF"/>
        </a:accent3>
        <a:accent4>
          <a:srgbClr val="000000"/>
        </a:accent4>
        <a:accent5>
          <a:srgbClr val="ADCAB8"/>
        </a:accent5>
        <a:accent6>
          <a:srgbClr val="002D00"/>
        </a:accent6>
        <a:hlink>
          <a:srgbClr val="FF9933"/>
        </a:hlink>
        <a:folHlink>
          <a:srgbClr val="AFE9CC"/>
        </a:folHlink>
      </a:clrScheme>
      <a:clrMap bg1="lt1" tx1="dk1" bg2="lt2" tx2="dk2" accent1="accent1" accent2="accent2" accent3="accent3" accent4="accent4" accent5="accent5" accent6="accent6" hlink="hlink" folHlink="folHlink"/>
    </a:extraClrScheme>
    <a:extraClrScheme>
      <a:clrScheme name="proposal 8">
        <a:dk1>
          <a:srgbClr val="000000"/>
        </a:dk1>
        <a:lt1>
          <a:srgbClr val="FFFFFF"/>
        </a:lt1>
        <a:dk2>
          <a:srgbClr val="000000"/>
        </a:dk2>
        <a:lt2>
          <a:srgbClr val="FFCC00"/>
        </a:lt2>
        <a:accent1>
          <a:srgbClr val="FF9900"/>
        </a:accent1>
        <a:accent2>
          <a:srgbClr val="D60093"/>
        </a:accent2>
        <a:accent3>
          <a:srgbClr val="AAAAAA"/>
        </a:accent3>
        <a:accent4>
          <a:srgbClr val="DADADA"/>
        </a:accent4>
        <a:accent5>
          <a:srgbClr val="FFCAAA"/>
        </a:accent5>
        <a:accent6>
          <a:srgbClr val="C20085"/>
        </a:accent6>
        <a:hlink>
          <a:srgbClr val="9966FF"/>
        </a:hlink>
        <a:folHlink>
          <a:srgbClr val="808080"/>
        </a:folHlink>
      </a:clrScheme>
      <a:clrMap bg1="dk2" tx1="lt1" bg2="dk1" tx2="lt2" accent1="accent1" accent2="accent2" accent3="accent3" accent4="accent4" accent5="accent5" accent6="accent6" hlink="hlink" folHlink="folHlink"/>
    </a:extraClrScheme>
    <a:extraClrScheme>
      <a:clrScheme name="proposal 9">
        <a:dk1>
          <a:srgbClr val="001932"/>
        </a:dk1>
        <a:lt1>
          <a:srgbClr val="FFFFFF"/>
        </a:lt1>
        <a:dk2>
          <a:srgbClr val="1A6690"/>
        </a:dk2>
        <a:lt2>
          <a:srgbClr val="CCFFFF"/>
        </a:lt2>
        <a:accent1>
          <a:srgbClr val="99FFCC"/>
        </a:accent1>
        <a:accent2>
          <a:srgbClr val="01B0FF"/>
        </a:accent2>
        <a:accent3>
          <a:srgbClr val="ABB8C6"/>
        </a:accent3>
        <a:accent4>
          <a:srgbClr val="DADADA"/>
        </a:accent4>
        <a:accent5>
          <a:srgbClr val="CAFFE2"/>
        </a:accent5>
        <a:accent6>
          <a:srgbClr val="019FE7"/>
        </a:accent6>
        <a:hlink>
          <a:srgbClr val="FFCDC0"/>
        </a:hlink>
        <a:folHlink>
          <a:srgbClr val="165476"/>
        </a:folHlink>
      </a:clrScheme>
      <a:clrMap bg1="dk2" tx1="lt1" bg2="dk1" tx2="lt2" accent1="accent1" accent2="accent2" accent3="accent3" accent4="accent4" accent5="accent5" accent6="accent6" hlink="hlink" folHlink="folHlink"/>
    </a:extraClrScheme>
    <a:extraClrScheme>
      <a:clrScheme name="proposal 10">
        <a:dk1>
          <a:srgbClr val="000000"/>
        </a:dk1>
        <a:lt1>
          <a:srgbClr val="FFFFFF"/>
        </a:lt1>
        <a:dk2>
          <a:srgbClr val="114663"/>
        </a:dk2>
        <a:lt2>
          <a:srgbClr val="CCFFFF"/>
        </a:lt2>
        <a:accent1>
          <a:srgbClr val="99FFCC"/>
        </a:accent1>
        <a:accent2>
          <a:srgbClr val="01B0FF"/>
        </a:accent2>
        <a:accent3>
          <a:srgbClr val="AAB0B7"/>
        </a:accent3>
        <a:accent4>
          <a:srgbClr val="DADADA"/>
        </a:accent4>
        <a:accent5>
          <a:srgbClr val="CAFFE2"/>
        </a:accent5>
        <a:accent6>
          <a:srgbClr val="019FE7"/>
        </a:accent6>
        <a:hlink>
          <a:srgbClr val="FFCDC0"/>
        </a:hlink>
        <a:folHlink>
          <a:srgbClr val="165476"/>
        </a:folHlink>
      </a:clrScheme>
      <a:clrMap bg1="dk2" tx1="lt1" bg2="dk1" tx2="lt2" accent1="accent1" accent2="accent2" accent3="accent3" accent4="accent4" accent5="accent5" accent6="accent6" hlink="hlink" folHlink="folHlink"/>
    </a:extraClrScheme>
    <a:extraClrScheme>
      <a:clrScheme name="proposal 11">
        <a:dk1>
          <a:srgbClr val="000000"/>
        </a:dk1>
        <a:lt1>
          <a:srgbClr val="FFFFFF"/>
        </a:lt1>
        <a:dk2>
          <a:srgbClr val="114663"/>
        </a:dk2>
        <a:lt2>
          <a:srgbClr val="CCFFFF"/>
        </a:lt2>
        <a:accent1>
          <a:srgbClr val="99FFCC"/>
        </a:accent1>
        <a:accent2>
          <a:srgbClr val="01B0FF"/>
        </a:accent2>
        <a:accent3>
          <a:srgbClr val="AAB0B7"/>
        </a:accent3>
        <a:accent4>
          <a:srgbClr val="DADADA"/>
        </a:accent4>
        <a:accent5>
          <a:srgbClr val="CAFFE2"/>
        </a:accent5>
        <a:accent6>
          <a:srgbClr val="019FE7"/>
        </a:accent6>
        <a:hlink>
          <a:srgbClr val="FFBFAD"/>
        </a:hlink>
        <a:folHlink>
          <a:srgbClr val="0E364C"/>
        </a:folHlink>
      </a:clrScheme>
      <a:clrMap bg1="dk2" tx1="lt1" bg2="dk1" tx2="lt2" accent1="accent1" accent2="accent2" accent3="accent3" accent4="accent4" accent5="accent5" accent6="accent6" hlink="hlink" folHlink="folHlink"/>
    </a:extraClrScheme>
    <a:extraClrScheme>
      <a:clrScheme name="proposal 12">
        <a:dk1>
          <a:srgbClr val="000000"/>
        </a:dk1>
        <a:lt1>
          <a:srgbClr val="FFFFFF"/>
        </a:lt1>
        <a:dk2>
          <a:srgbClr val="FFFFFF"/>
        </a:dk2>
        <a:lt2>
          <a:srgbClr val="000000"/>
        </a:lt2>
        <a:accent1>
          <a:srgbClr val="A50021"/>
        </a:accent1>
        <a:accent2>
          <a:srgbClr val="01B0FF"/>
        </a:accent2>
        <a:accent3>
          <a:srgbClr val="FFFFFF"/>
        </a:accent3>
        <a:accent4>
          <a:srgbClr val="000000"/>
        </a:accent4>
        <a:accent5>
          <a:srgbClr val="CFAAAB"/>
        </a:accent5>
        <a:accent6>
          <a:srgbClr val="019FE7"/>
        </a:accent6>
        <a:hlink>
          <a:srgbClr val="0033CC"/>
        </a:hlink>
        <a:folHlink>
          <a:srgbClr val="0E364C"/>
        </a:folHlink>
      </a:clrScheme>
      <a:clrMap bg1="lt1" tx1="dk1" bg2="lt2" tx2="dk2" accent1="accent1" accent2="accent2" accent3="accent3" accent4="accent4" accent5="accent5" accent6="accent6" hlink="hlink" folHlink="folHlink"/>
    </a:extraClrScheme>
    <a:extraClrScheme>
      <a:clrScheme name="proposal 13">
        <a:dk1>
          <a:srgbClr val="000000"/>
        </a:dk1>
        <a:lt1>
          <a:srgbClr val="FFFFFF"/>
        </a:lt1>
        <a:dk2>
          <a:srgbClr val="FFFFFF"/>
        </a:dk2>
        <a:lt2>
          <a:srgbClr val="000000"/>
        </a:lt2>
        <a:accent1>
          <a:srgbClr val="A50021"/>
        </a:accent1>
        <a:accent2>
          <a:srgbClr val="01B0FF"/>
        </a:accent2>
        <a:accent3>
          <a:srgbClr val="FFFFFF"/>
        </a:accent3>
        <a:accent4>
          <a:srgbClr val="000000"/>
        </a:accent4>
        <a:accent5>
          <a:srgbClr val="CFAAAB"/>
        </a:accent5>
        <a:accent6>
          <a:srgbClr val="019FE7"/>
        </a:accent6>
        <a:hlink>
          <a:srgbClr val="003399"/>
        </a:hlink>
        <a:folHlink>
          <a:srgbClr val="0E364C"/>
        </a:folHlink>
      </a:clrScheme>
      <a:clrMap bg1="lt1" tx1="dk1" bg2="lt2" tx2="dk2" accent1="accent1" accent2="accent2" accent3="accent3" accent4="accent4" accent5="accent5" accent6="accent6" hlink="hlink" folHlink="folHlink"/>
    </a:extraClrScheme>
    <a:extraClrScheme>
      <a:clrScheme name="proposal 14">
        <a:dk1>
          <a:srgbClr val="000000"/>
        </a:dk1>
        <a:lt1>
          <a:srgbClr val="FFFFFF"/>
        </a:lt1>
        <a:dk2>
          <a:srgbClr val="FFFFFF"/>
        </a:dk2>
        <a:lt2>
          <a:srgbClr val="000000"/>
        </a:lt2>
        <a:accent1>
          <a:srgbClr val="A50021"/>
        </a:accent1>
        <a:accent2>
          <a:srgbClr val="01B0FF"/>
        </a:accent2>
        <a:accent3>
          <a:srgbClr val="FFFFFF"/>
        </a:accent3>
        <a:accent4>
          <a:srgbClr val="000000"/>
        </a:accent4>
        <a:accent5>
          <a:srgbClr val="CFAAAB"/>
        </a:accent5>
        <a:accent6>
          <a:srgbClr val="019FE7"/>
        </a:accent6>
        <a:hlink>
          <a:srgbClr val="003399"/>
        </a:hlink>
        <a:folHlink>
          <a:srgbClr val="DDDDDD"/>
        </a:folHlink>
      </a:clrScheme>
      <a:clrMap bg1="lt1" tx1="dk1" bg2="lt2" tx2="dk2" accent1="accent1" accent2="accent2" accent3="accent3" accent4="accent4" accent5="accent5" accent6="accent6" hlink="hlink" folHlink="folHlink"/>
    </a:extraClrScheme>
    <a:extraClrScheme>
      <a:clrScheme name="proposal 15">
        <a:dk1>
          <a:srgbClr val="000000"/>
        </a:dk1>
        <a:lt1>
          <a:srgbClr val="FFFFFF"/>
        </a:lt1>
        <a:dk2>
          <a:srgbClr val="FFFFFF"/>
        </a:dk2>
        <a:lt2>
          <a:srgbClr val="000000"/>
        </a:lt2>
        <a:accent1>
          <a:srgbClr val="A50021"/>
        </a:accent1>
        <a:accent2>
          <a:srgbClr val="009900"/>
        </a:accent2>
        <a:accent3>
          <a:srgbClr val="FFFFFF"/>
        </a:accent3>
        <a:accent4>
          <a:srgbClr val="000000"/>
        </a:accent4>
        <a:accent5>
          <a:srgbClr val="CFAAAB"/>
        </a:accent5>
        <a:accent6>
          <a:srgbClr val="008A00"/>
        </a:accent6>
        <a:hlink>
          <a:srgbClr val="003399"/>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11456</TotalTime>
  <Words>2238</Words>
  <Application>Microsoft Macintosh PowerPoint</Application>
  <PresentationFormat>Letter Paper (8.5x11 in)</PresentationFormat>
  <Paragraphs>521</Paragraphs>
  <Slides>47</Slides>
  <Notes>30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proposal</vt:lpstr>
      <vt:lpstr>Welcome to Comp 411!  Computer Organization and Design </vt:lpstr>
      <vt:lpstr>Topics for today</vt:lpstr>
      <vt:lpstr>Course Objectives</vt:lpstr>
      <vt:lpstr>Required Textbooks</vt:lpstr>
      <vt:lpstr>Credits</vt:lpstr>
      <vt:lpstr>Course Mechanics</vt:lpstr>
      <vt:lpstr>Course Mechanics</vt:lpstr>
      <vt:lpstr>Course Policies</vt:lpstr>
      <vt:lpstr>Course Policies</vt:lpstr>
      <vt:lpstr>Discussion Board</vt:lpstr>
      <vt:lpstr>Honor Code</vt:lpstr>
      <vt:lpstr>Honor Code</vt:lpstr>
      <vt:lpstr>Prerequisites</vt:lpstr>
      <vt:lpstr>Detailed Syllabus / Course Website</vt:lpstr>
      <vt:lpstr>How NOT to do well in this course</vt:lpstr>
      <vt:lpstr>Introductions</vt:lpstr>
      <vt:lpstr>Two Goals</vt:lpstr>
      <vt:lpstr>Goal 1: Demystify Computers</vt:lpstr>
      <vt:lpstr>Where do you find computers today?</vt:lpstr>
      <vt:lpstr>Computers Everywhere</vt:lpstr>
      <vt:lpstr>Portable gadgets dominate!</vt:lpstr>
      <vt:lpstr>Goal 2: Power of Abstraction</vt:lpstr>
      <vt:lpstr>Abstraction: key to building large systems</vt:lpstr>
      <vt:lpstr>A Computer System</vt:lpstr>
      <vt:lpstr>More abstract view!</vt:lpstr>
      <vt:lpstr>What determines performance?</vt:lpstr>
      <vt:lpstr>Levels of Program Code</vt:lpstr>
      <vt:lpstr>Components of a Computer</vt:lpstr>
      <vt:lpstr>Anatomy of a Computer</vt:lpstr>
      <vt:lpstr>Anatomy of a Mouse</vt:lpstr>
      <vt:lpstr>Touchscreen</vt:lpstr>
      <vt:lpstr>Displays</vt:lpstr>
      <vt:lpstr>Display Abstraction</vt:lpstr>
      <vt:lpstr>Opening the Box:  Laptop</vt:lpstr>
      <vt:lpstr>Opening the Box:  Tablet</vt:lpstr>
      <vt:lpstr>Issues for Modern Computers</vt:lpstr>
      <vt:lpstr>A Safe Place for Data</vt:lpstr>
      <vt:lpstr>Networks</vt:lpstr>
      <vt:lpstr>Technology Trends</vt:lpstr>
      <vt:lpstr>Technology Trends</vt:lpstr>
      <vt:lpstr>Inside the Processor:  Intel Core i7</vt:lpstr>
      <vt:lpstr>Inside the Processor:  Apple</vt:lpstr>
      <vt:lpstr>Implementation Technology</vt:lpstr>
      <vt:lpstr>Implementation Technology</vt:lpstr>
      <vt:lpstr>Chips</vt:lpstr>
      <vt:lpstr>Chips</vt:lpstr>
      <vt:lpstr>Next Lecture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subject>Comp 411 -- Fall 2012</dc:subject>
  <dc:creator>Montek Singh</dc:creator>
  <cp:keywords/>
  <dc:description/>
  <cp:lastModifiedBy>Montek Singh</cp:lastModifiedBy>
  <cp:revision>370</cp:revision>
  <cp:lastPrinted>1999-09-10T12:56:53Z</cp:lastPrinted>
  <dcterms:created xsi:type="dcterms:W3CDTF">2011-01-10T15:55:17Z</dcterms:created>
  <dcterms:modified xsi:type="dcterms:W3CDTF">2017-08-23T14:12:49Z</dcterms:modified>
  <cp:category/>
</cp:coreProperties>
</file>