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5"/>
  </p:notesMasterIdLst>
  <p:handoutMasterIdLst>
    <p:handoutMasterId r:id="rId26"/>
  </p:handoutMasterIdLst>
  <p:sldIdLst>
    <p:sldId id="355" r:id="rId2"/>
    <p:sldId id="391" r:id="rId3"/>
    <p:sldId id="410" r:id="rId4"/>
    <p:sldId id="411" r:id="rId5"/>
    <p:sldId id="392" r:id="rId6"/>
    <p:sldId id="412" r:id="rId7"/>
    <p:sldId id="393" r:id="rId8"/>
    <p:sldId id="394" r:id="rId9"/>
    <p:sldId id="396" r:id="rId10"/>
    <p:sldId id="397" r:id="rId11"/>
    <p:sldId id="419" r:id="rId12"/>
    <p:sldId id="420" r:id="rId13"/>
    <p:sldId id="421" r:id="rId14"/>
    <p:sldId id="422" r:id="rId15"/>
    <p:sldId id="423" r:id="rId16"/>
    <p:sldId id="431" r:id="rId17"/>
    <p:sldId id="432" r:id="rId18"/>
    <p:sldId id="425" r:id="rId19"/>
    <p:sldId id="426" r:id="rId20"/>
    <p:sldId id="427" r:id="rId21"/>
    <p:sldId id="428" r:id="rId22"/>
    <p:sldId id="429" r:id="rId23"/>
    <p:sldId id="430" r:id="rId24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ekto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ekto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ekto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ekto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ekto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Tekto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Tekto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Tekto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Tekto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33CCFF"/>
    <a:srgbClr val="FF7C80"/>
    <a:srgbClr val="FFFF00"/>
    <a:srgbClr val="FF3300"/>
    <a:srgbClr val="99CCFF"/>
    <a:srgbClr val="FF99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19" d="100"/>
          <a:sy n="119" d="100"/>
        </p:scale>
        <p:origin x="-36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2" d="100"/>
          <a:sy n="62" d="100"/>
        </p:scale>
        <p:origin x="-612" y="-84"/>
      </p:cViewPr>
      <p:guideLst>
        <p:guide orient="horz" pos="2302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539750" y="233363"/>
            <a:ext cx="370840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423" tIns="23501" rIns="60423" bIns="23501">
            <a:spAutoFit/>
          </a:bodyPr>
          <a:lstStyle/>
          <a:p>
            <a:pPr marL="214313" indent="-214313" defTabSz="857250">
              <a:lnSpc>
                <a:spcPct val="97000"/>
              </a:lnSpc>
              <a:spcBef>
                <a:spcPct val="49000"/>
              </a:spcBef>
            </a:pPr>
            <a:r>
              <a:rPr lang="en-US" sz="1700">
                <a:latin typeface="Comic Sans MS" charset="0"/>
                <a:cs typeface="Tahoma" charset="0"/>
              </a:rPr>
              <a:t>Comp 411, Fall 2006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5508625" y="233363"/>
            <a:ext cx="342900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423" tIns="23501" rIns="60423" bIns="23501">
            <a:spAutoFit/>
          </a:bodyPr>
          <a:lstStyle/>
          <a:p>
            <a:pPr marL="214313" indent="-214313" algn="r" defTabSz="857250">
              <a:lnSpc>
                <a:spcPct val="97000"/>
              </a:lnSpc>
              <a:spcBef>
                <a:spcPct val="49000"/>
              </a:spcBef>
            </a:pPr>
            <a:r>
              <a:rPr lang="en-US" sz="1700">
                <a:latin typeface="Comic Sans MS" charset="0"/>
                <a:cs typeface="Tahoma" charset="0"/>
              </a:rPr>
              <a:t> page </a:t>
            </a:r>
            <a:fld id="{BF11EBB1-CE9A-B948-AE88-B96CD879E687}" type="slidenum">
              <a:rPr lang="en-US" sz="1700">
                <a:latin typeface="Comic Sans MS" charset="0"/>
                <a:cs typeface="Tahoma" charset="0"/>
              </a:rPr>
              <a:pPr marL="214313" indent="-214313" algn="r" defTabSz="857250">
                <a:lnSpc>
                  <a:spcPct val="97000"/>
                </a:lnSpc>
                <a:spcBef>
                  <a:spcPct val="49000"/>
                </a:spcBef>
              </a:pPr>
              <a:t>‹#›</a:t>
            </a:fld>
            <a:endParaRPr lang="en-US" sz="1700">
              <a:latin typeface="Comic Sans MS" charset="0"/>
              <a:cs typeface="Tahoma" charset="0"/>
            </a:endParaRPr>
          </a:p>
        </p:txBody>
      </p:sp>
      <p:sp>
        <p:nvSpPr>
          <p:cNvPr id="14340" name="Rectangle 8"/>
          <p:cNvSpPr>
            <a:spLocks noChangeArrowheads="1"/>
          </p:cNvSpPr>
          <p:nvPr/>
        </p:nvSpPr>
        <p:spPr bwMode="auto">
          <a:xfrm>
            <a:off x="3786188" y="225425"/>
            <a:ext cx="23241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423" tIns="23501" rIns="60423" bIns="23501">
            <a:spAutoFit/>
          </a:bodyPr>
          <a:lstStyle/>
          <a:p>
            <a:pPr marL="214313" indent="-214313" defTabSz="857250">
              <a:lnSpc>
                <a:spcPct val="97000"/>
              </a:lnSpc>
            </a:pPr>
            <a:r>
              <a:rPr lang="en-US" sz="1700">
                <a:latin typeface="Comic Sans MS" charset="0"/>
                <a:cs typeface="Tahoma" charset="0"/>
              </a:rPr>
              <a:t>Lecture Notes</a:t>
            </a:r>
          </a:p>
        </p:txBody>
      </p:sp>
      <p:sp>
        <p:nvSpPr>
          <p:cNvPr id="14341" name="Rectangle 9"/>
          <p:cNvSpPr>
            <a:spLocks noChangeArrowheads="1"/>
          </p:cNvSpPr>
          <p:nvPr/>
        </p:nvSpPr>
        <p:spPr bwMode="auto">
          <a:xfrm>
            <a:off x="750888" y="7008813"/>
            <a:ext cx="454818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423" tIns="23501" rIns="60423" bIns="23501">
            <a:spAutoFit/>
          </a:bodyPr>
          <a:lstStyle/>
          <a:p>
            <a:pPr marL="214313" indent="-214313" defTabSz="857250">
              <a:lnSpc>
                <a:spcPct val="118000"/>
              </a:lnSpc>
            </a:pPr>
            <a:r>
              <a:rPr lang="en-US" sz="1200">
                <a:latin typeface="Comic Sans MS" charset="0"/>
                <a:cs typeface="Tahoma" charset="0"/>
              </a:rPr>
              <a:t>Leonard McMillan  </a:t>
            </a:r>
            <a:fld id="{AB0E9CAD-F3E8-FD41-B286-D58614C48D72}" type="datetime1">
              <a:rPr lang="en-US" sz="1200">
                <a:latin typeface="Comic Sans MS" charset="0"/>
                <a:cs typeface="Tahoma" charset="0"/>
              </a:rPr>
              <a:pPr marL="214313" indent="-214313" defTabSz="857250">
                <a:lnSpc>
                  <a:spcPct val="118000"/>
                </a:lnSpc>
              </a:pPr>
              <a:t>9/25/17</a:t>
            </a:fld>
            <a:r>
              <a:rPr lang="en-US" sz="1200">
                <a:latin typeface="Comic Sans MS" charset="0"/>
                <a:cs typeface="Tahoma" charset="0"/>
              </a:rPr>
              <a:t>  </a:t>
            </a:r>
            <a:fld id="{D55DE8C5-0090-3247-967B-FED409469A60}" type="datetime10">
              <a:rPr lang="en-US" sz="1200">
                <a:latin typeface="Comic Sans MS" charset="0"/>
                <a:cs typeface="Tahoma" charset="0"/>
              </a:rPr>
              <a:pPr marL="214313" indent="-214313" defTabSz="857250">
                <a:lnSpc>
                  <a:spcPct val="118000"/>
                </a:lnSpc>
              </a:pPr>
              <a:t>13:07</a:t>
            </a:fld>
            <a:endParaRPr lang="en-US" sz="1200">
              <a:latin typeface="Comic Sans MS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325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914400"/>
            <a:ext cx="3662363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3" name="Rectangle 8"/>
          <p:cNvSpPr>
            <a:spLocks noChangeArrowheads="1"/>
          </p:cNvSpPr>
          <p:nvPr/>
        </p:nvSpPr>
        <p:spPr bwMode="auto">
          <a:xfrm>
            <a:off x="539750" y="525463"/>
            <a:ext cx="3954463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423" tIns="23501" rIns="60423" bIns="23501">
            <a:spAutoFit/>
          </a:bodyPr>
          <a:lstStyle/>
          <a:p>
            <a:pPr marL="214313" indent="-214313" defTabSz="857250">
              <a:lnSpc>
                <a:spcPct val="97000"/>
              </a:lnSpc>
              <a:spcBef>
                <a:spcPct val="49000"/>
              </a:spcBef>
            </a:pPr>
            <a:r>
              <a:rPr lang="en-US" sz="1700" b="0">
                <a:latin typeface="Comic Sans MS" charset="0"/>
                <a:cs typeface="Tahoma" charset="0"/>
              </a:rPr>
              <a:t>Comp 411 Lectures, Fall ‘06</a:t>
            </a:r>
          </a:p>
        </p:txBody>
      </p:sp>
      <p:sp>
        <p:nvSpPr>
          <p:cNvPr id="15364" name="Rectangle 9"/>
          <p:cNvSpPr>
            <a:spLocks noChangeArrowheads="1"/>
          </p:cNvSpPr>
          <p:nvPr/>
        </p:nvSpPr>
        <p:spPr bwMode="auto">
          <a:xfrm>
            <a:off x="4494213" y="525463"/>
            <a:ext cx="3427412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423" tIns="23501" rIns="60423" bIns="23501">
            <a:spAutoFit/>
          </a:bodyPr>
          <a:lstStyle/>
          <a:p>
            <a:pPr marL="214313" indent="-214313" algn="r" defTabSz="857250">
              <a:lnSpc>
                <a:spcPct val="97000"/>
              </a:lnSpc>
              <a:spcBef>
                <a:spcPct val="49000"/>
              </a:spcBef>
            </a:pPr>
            <a:r>
              <a:rPr lang="en-US" sz="1700" b="0">
                <a:latin typeface="Comic Sans MS" charset="0"/>
                <a:cs typeface="Tahoma" charset="0"/>
              </a:rPr>
              <a:t>Notes for slide </a:t>
            </a:r>
            <a:fld id="{452E68DB-C169-4241-9DDA-19D0046318D7}" type="slidenum">
              <a:rPr lang="en-US" sz="1700" b="0">
                <a:latin typeface="Comic Sans MS" charset="0"/>
                <a:cs typeface="Tahoma" charset="0"/>
              </a:rPr>
              <a:pPr marL="214313" indent="-214313" algn="r" defTabSz="857250">
                <a:lnSpc>
                  <a:spcPct val="97000"/>
                </a:lnSpc>
                <a:spcBef>
                  <a:spcPct val="49000"/>
                </a:spcBef>
              </a:pPr>
              <a:t>‹#›</a:t>
            </a:fld>
            <a:endParaRPr lang="en-US" sz="1700" b="0">
              <a:latin typeface="Comic Sans MS" charset="0"/>
              <a:cs typeface="Tahoma" charset="0"/>
            </a:endParaRPr>
          </a:p>
        </p:txBody>
      </p:sp>
      <p:sp>
        <p:nvSpPr>
          <p:cNvPr id="15365" name="Rectangle 11"/>
          <p:cNvSpPr>
            <a:spLocks noChangeArrowheads="1"/>
          </p:cNvSpPr>
          <p:nvPr/>
        </p:nvSpPr>
        <p:spPr bwMode="auto">
          <a:xfrm>
            <a:off x="533400" y="6889750"/>
            <a:ext cx="45545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423" tIns="23501" rIns="60423" bIns="23501">
            <a:spAutoFit/>
          </a:bodyPr>
          <a:lstStyle/>
          <a:p>
            <a:pPr marL="214313" indent="-214313" defTabSz="857250">
              <a:lnSpc>
                <a:spcPct val="118000"/>
              </a:lnSpc>
            </a:pPr>
            <a:r>
              <a:rPr lang="en-US" sz="1200" b="0">
                <a:latin typeface="Comic Sans MS" charset="0"/>
                <a:cs typeface="Tahoma" charset="0"/>
              </a:rPr>
              <a:t>Leonard McMillan  </a:t>
            </a:r>
            <a:fld id="{CCD8F8F1-BB3F-2141-AE78-CC415B8E2E86}" type="datetime1">
              <a:rPr lang="en-US" sz="1200" b="0">
                <a:latin typeface="Comic Sans MS" charset="0"/>
                <a:cs typeface="Tahoma" charset="0"/>
              </a:rPr>
              <a:pPr marL="214313" indent="-214313" defTabSz="857250">
                <a:lnSpc>
                  <a:spcPct val="118000"/>
                </a:lnSpc>
              </a:pPr>
              <a:t>9/25/17</a:t>
            </a:fld>
            <a:r>
              <a:rPr lang="en-US" sz="1200" b="0">
                <a:latin typeface="Comic Sans MS" charset="0"/>
                <a:cs typeface="Tahoma" charset="0"/>
              </a:rPr>
              <a:t>  </a:t>
            </a:r>
            <a:fld id="{18A17972-85D5-284F-8A73-DF2ECE993C25}" type="datetime10">
              <a:rPr lang="en-US" sz="1200" b="0">
                <a:latin typeface="Comic Sans MS" charset="0"/>
                <a:cs typeface="Tahoma" charset="0"/>
              </a:rPr>
              <a:pPr marL="214313" indent="-214313" defTabSz="857250">
                <a:lnSpc>
                  <a:spcPct val="118000"/>
                </a:lnSpc>
              </a:pPr>
              <a:t>13:07</a:t>
            </a:fld>
            <a:endParaRPr lang="en-US" sz="1200" b="0">
              <a:latin typeface="Comic Sans MS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2930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0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1113" y="3475038"/>
            <a:ext cx="7038975" cy="328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6711" tIns="48355" rIns="96711" bIns="48355"/>
          <a:lstStyle/>
          <a:p>
            <a:endParaRPr lang="en-US">
              <a:latin typeface="Times New Roman" charset="0"/>
              <a:ea typeface="ＭＳ Ｐゴシック" charset="0"/>
              <a:cs typeface="Tahoma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5760" cy="535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ahoma" charset="0"/>
                <a:cs typeface="Tahoma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3147"/>
              <a:ext cx="5760" cy="117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ahoma" charset="0"/>
                <a:cs typeface="Tahoma" charset="0"/>
              </a:endParaRPr>
            </a:p>
          </p:txBody>
        </p:sp>
      </p:grpSp>
      <p:sp>
        <p:nvSpPr>
          <p:cNvPr id="7" name="AutoShape 10"/>
          <p:cNvSpPr>
            <a:spLocks noChangeArrowheads="1"/>
          </p:cNvSpPr>
          <p:nvPr/>
        </p:nvSpPr>
        <p:spPr bwMode="auto">
          <a:xfrm flipH="1">
            <a:off x="381000" y="2949575"/>
            <a:ext cx="8763000" cy="430213"/>
          </a:xfrm>
          <a:prstGeom prst="homePlate">
            <a:avLst>
              <a:gd name="adj" fmla="val 0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/>
              <a:ea typeface="Tahoma"/>
              <a:cs typeface="Tahoma"/>
            </a:endParaRPr>
          </a:p>
        </p:txBody>
      </p:sp>
      <p:sp>
        <p:nvSpPr>
          <p:cNvPr id="7086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946150"/>
            <a:ext cx="8534400" cy="1778000"/>
          </a:xfrm>
          <a:noFill/>
        </p:spPr>
        <p:txBody>
          <a:bodyPr lIns="91432" rIns="91432" anchor="b"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7086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524250"/>
            <a:ext cx="8458200" cy="2587625"/>
          </a:xfrm>
        </p:spPr>
        <p:txBody>
          <a:bodyPr lIns="91432" tIns="45716" rIns="91432" bIns="45716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8" name="Date Placeholder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2954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FFFFFF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7338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rgbClr val="FFFFFF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400800"/>
            <a:ext cx="457200" cy="3810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B100BED-B2AC-5941-9932-CE3883746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38761"/>
      </p:ext>
    </p:extLst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71499-C637-7C4E-B5D4-30BD04316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54635"/>
      </p:ext>
    </p:extLst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35BB2-904B-E54D-AEA4-FF2C2AF03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207"/>
      </p:ext>
    </p:extLst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708025"/>
            <a:ext cx="4495800" cy="6149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08025"/>
            <a:ext cx="4495800" cy="6149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5F693-13E5-214C-A5FC-5CD776B69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51966"/>
      </p:ext>
    </p:extLst>
  </p:cSld>
  <p:clrMapOvr>
    <a:masterClrMapping/>
  </p:clrMapOvr>
  <p:transition xmlns:p14="http://schemas.microsoft.com/office/powerpoint/2010/main"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304800"/>
            <a:ext cx="91440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38481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143000"/>
            <a:ext cx="38481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771900"/>
            <a:ext cx="38481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0100" y="3771900"/>
            <a:ext cx="38481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51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143000"/>
            <a:ext cx="3848100" cy="5105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100" y="1143000"/>
            <a:ext cx="38481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8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0E2D1-3B22-A64E-AD13-DF3EAF0E4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45248"/>
      </p:ext>
    </p:extLst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667AA-2969-A849-A7F0-7366C169A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77030"/>
      </p:ext>
    </p:extLst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708025"/>
            <a:ext cx="4495800" cy="6149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08025"/>
            <a:ext cx="4495800" cy="6149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A70B6-CFAE-BF43-9CD8-833454BBB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80896"/>
      </p:ext>
    </p:extLst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74758-FA77-3B45-89EA-59450F6FF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8786"/>
      </p:ext>
    </p:extLst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EB72D-B1A0-F249-B8AC-713573CD3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25731"/>
      </p:ext>
    </p:extLst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96455-24AC-F74D-9295-E39EA1F99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34076"/>
      </p:ext>
    </p:extLst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A1294-1E2E-DB48-A04C-BF235A2F9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8341"/>
      </p:ext>
    </p:extLst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470A8-2957-794D-9CAC-A87CD6709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40075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016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182863" tIns="45716" rIns="182863" bIns="4571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08025"/>
            <a:ext cx="9144000" cy="614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63" tIns="137148" rIns="182863" bIns="137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7075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4770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Arial Narrow" charset="0"/>
                <a:cs typeface="Tahoma" charset="0"/>
              </a:defRPr>
            </a:lvl1pPr>
          </a:lstStyle>
          <a:p>
            <a:pPr>
              <a:defRPr/>
            </a:pPr>
            <a:fld id="{0373F2D0-10C9-AC46-BD84-908D96336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63550" y="1812925"/>
            <a:ext cx="1905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ahoma" charset="0"/>
              <a:cs typeface="Tahom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  <p:sldLayoutId id="2147483927" r:id="rId12"/>
    <p:sldLayoutId id="2147483929" r:id="rId13"/>
    <p:sldLayoutId id="2147483930" r:id="rId14"/>
  </p:sldLayoutIdLst>
  <p:transition xmlns:p14="http://schemas.microsoft.com/office/powerpoint/2010/main" spd="med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charset="0"/>
          <a:cs typeface="Tahom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charset="-128"/>
          <a:cs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charset="-128"/>
          <a:cs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charset="-128"/>
          <a:cs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charset="-128"/>
          <a:cs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ã"/>
        <a:defRPr kumimoji="1" sz="2800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ＭＳ Ｐゴシック" charset="0"/>
          <a:cs typeface="Tahom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charset="0"/>
        <a:buChar char="l"/>
        <a:defRPr kumimoji="1" sz="2300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Tahoma"/>
          <a:cs typeface="Tahoma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Ø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Tahoma"/>
          <a:cs typeface="Tahoma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Tahoma"/>
          <a:cs typeface="Tahoma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Tahoma"/>
          <a:cs typeface="Tahoma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54013"/>
            <a:ext cx="8534400" cy="237013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</a:br>
            <a: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Computer Organization and Design</a:t>
            </a:r>
            <a:b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</a:br>
            <a: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/>
            </a:r>
            <a:b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Pointers, Arrays and Strings in C</a:t>
            </a:r>
            <a:endParaRPr lang="en-US" sz="3600" b="1" dirty="0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Tahoma"/>
            </a:endParaRP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Montek Singh</a:t>
            </a:r>
          </a:p>
          <a:p>
            <a:pPr eaLnBrk="1" hangingPunct="1">
              <a:lnSpc>
                <a:spcPct val="120000"/>
              </a:lnSpc>
              <a:buFont typeface="Wingdings 2" charset="0"/>
              <a:buNone/>
              <a:defRPr/>
            </a:pP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Sep 22, 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2017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Tahoma"/>
            </a:endParaRPr>
          </a:p>
          <a:p>
            <a:pPr eaLnBrk="1" hangingPunct="1">
              <a:lnSpc>
                <a:spcPct val="120000"/>
              </a:lnSpc>
              <a:buFont typeface="Wingdings 2" charset="0"/>
              <a:buNone/>
              <a:defRPr/>
            </a:pP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Tahoma"/>
            </a:endParaRPr>
          </a:p>
          <a:p>
            <a:pPr eaLnBrk="1" hangingPunct="1">
              <a:lnSpc>
                <a:spcPct val="120000"/>
              </a:lnSpc>
              <a:buFont typeface="Wingdings 2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Lab 4 supplement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Tahoma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Tahoma" charset="0"/>
                <a:ea typeface="Tahoma"/>
              </a:rPr>
              <a:t>Pointer summary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In the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“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C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”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 world and in the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“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machine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”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 world:</a:t>
            </a:r>
          </a:p>
          <a:p>
            <a:pPr lvl="1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a pointer is just the address of an object in memory</a:t>
            </a:r>
          </a:p>
          <a:p>
            <a:pPr lvl="1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size of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pointer itself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is fixed regardless of size of object</a:t>
            </a:r>
          </a:p>
          <a:p>
            <a:pPr lvl="1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to get to the next object:</a:t>
            </a:r>
          </a:p>
          <a:p>
            <a:pPr lvl="2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in machine code:  increment pointer by the object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’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 size in bytes</a:t>
            </a:r>
          </a:p>
          <a:p>
            <a:pPr lvl="2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in C:  increment pointer by 1</a:t>
            </a:r>
          </a:p>
          <a:p>
            <a:pPr lvl="1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to get the </a:t>
            </a:r>
            <a:r>
              <a:rPr lang="en-US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ith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object:</a:t>
            </a:r>
          </a:p>
          <a:p>
            <a:pPr lvl="2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in machine code:  add </a:t>
            </a: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</a:rPr>
              <a:t>*</a:t>
            </a: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</a:rPr>
              <a:t>sizeof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</a:rPr>
              <a:t>(object)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to pointer</a:t>
            </a:r>
          </a:p>
          <a:p>
            <a:pPr lvl="2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in C:  add </a:t>
            </a: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</a:rPr>
              <a:t>i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to pointer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Examples:</a:t>
            </a:r>
          </a:p>
          <a:p>
            <a:pPr lvl="1">
              <a:defRPr/>
            </a:pPr>
            <a:r>
              <a:rPr lang="en-US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</a:rPr>
              <a:t>int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</a:rPr>
              <a:t> R[5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</a:rPr>
              <a:t>]; //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20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bytes storage</a:t>
            </a:r>
          </a:p>
          <a:p>
            <a:pPr lvl="1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R[</a:t>
            </a:r>
            <a:r>
              <a:rPr lang="en-US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i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]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sym typeface="Wingdings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sym typeface="Wingdings" charset="0"/>
              </a:rPr>
              <a:t>is same as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*(</a:t>
            </a:r>
            <a:r>
              <a:rPr lang="en-US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R+i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)</a:t>
            </a:r>
          </a:p>
          <a:p>
            <a:pPr lvl="1">
              <a:defRPr/>
            </a:pPr>
            <a:r>
              <a:rPr lang="en-US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int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 *p = &amp;R[3]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sym typeface="Wingdings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sym typeface="Wingdings" charset="0"/>
              </a:rPr>
              <a:t>is same as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p = (R+3)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sym typeface="Wingdings" charset="0"/>
              </a:rPr>
              <a:t> </a:t>
            </a:r>
            <a:b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sym typeface="Wingdings" charset="0"/>
              </a:rPr>
            </a:b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sym typeface="Wingdings" charset="0"/>
              </a:rPr>
              <a:t>(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p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sym typeface="Wingdings" charset="0"/>
              </a:rPr>
              <a:t> points 12 bytes after start of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cs typeface="Courier New"/>
                <a:sym typeface="Wingdings" charset="0"/>
              </a:rPr>
              <a:t>R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sym typeface="Wingdings" charset="0"/>
              </a:rPr>
              <a:t>)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string type in C 😞  What?!</a:t>
            </a:r>
          </a:p>
          <a:p>
            <a:pPr lvl="1"/>
            <a:r>
              <a:rPr lang="en-US" dirty="0" smtClean="0"/>
              <a:t>Only low-level support for strings as character arrays</a:t>
            </a:r>
          </a:p>
          <a:p>
            <a:pPr lvl="2"/>
            <a:r>
              <a:rPr lang="en-US" dirty="0" smtClean="0"/>
              <a:t>char s[]		// array of characters</a:t>
            </a:r>
          </a:p>
          <a:p>
            <a:pPr lvl="2"/>
            <a:r>
              <a:rPr lang="en-US" dirty="0" smtClean="0"/>
              <a:t>char *s		// pointer to the beginning of a string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But a rich library of string processing functions 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string.h</a:t>
            </a:r>
            <a:r>
              <a:rPr lang="en-US" dirty="0" smtClean="0">
                <a:latin typeface="Courier New"/>
                <a:cs typeface="Courier New"/>
              </a:rPr>
              <a:t>)</a:t>
            </a:r>
          </a:p>
          <a:p>
            <a:pPr lvl="2"/>
            <a:r>
              <a:rPr lang="en-US" dirty="0" smtClean="0"/>
              <a:t>reading:  </a:t>
            </a:r>
            <a:r>
              <a:rPr lang="en-US" dirty="0" err="1" smtClean="0"/>
              <a:t>scanf</a:t>
            </a:r>
            <a:r>
              <a:rPr lang="en-US" dirty="0" smtClean="0"/>
              <a:t>(), </a:t>
            </a:r>
            <a:r>
              <a:rPr lang="en-US" dirty="0" err="1" smtClean="0"/>
              <a:t>fgets</a:t>
            </a:r>
            <a:r>
              <a:rPr lang="en-US" dirty="0" smtClean="0"/>
              <a:t>(), etc.</a:t>
            </a:r>
          </a:p>
          <a:p>
            <a:pPr lvl="2"/>
            <a:r>
              <a:rPr lang="en-US" dirty="0" smtClean="0"/>
              <a:t>printing:  </a:t>
            </a:r>
            <a:r>
              <a:rPr lang="en-US" dirty="0" err="1" smtClean="0"/>
              <a:t>printf</a:t>
            </a:r>
            <a:r>
              <a:rPr lang="en-US" dirty="0" smtClean="0"/>
              <a:t>(), puts(), etc.</a:t>
            </a:r>
          </a:p>
          <a:p>
            <a:pPr lvl="2"/>
            <a:r>
              <a:rPr lang="en-US" dirty="0" smtClean="0"/>
              <a:t>processing:  </a:t>
            </a:r>
            <a:r>
              <a:rPr lang="en-US" dirty="0" err="1" smtClean="0"/>
              <a:t>strcpy</a:t>
            </a:r>
            <a:r>
              <a:rPr lang="en-US" dirty="0" smtClean="0"/>
              <a:t>(), </a:t>
            </a:r>
            <a:r>
              <a:rPr lang="en-US" dirty="0" err="1" smtClean="0"/>
              <a:t>strlen</a:t>
            </a:r>
            <a:r>
              <a:rPr lang="en-US" dirty="0" smtClean="0"/>
              <a:t>(), </a:t>
            </a:r>
            <a:r>
              <a:rPr lang="en-US" dirty="0" err="1" smtClean="0"/>
              <a:t>strcat</a:t>
            </a:r>
            <a:r>
              <a:rPr lang="en-US" dirty="0" smtClean="0"/>
              <a:t>(), </a:t>
            </a:r>
            <a:r>
              <a:rPr lang="en-US" dirty="0" err="1" smtClean="0"/>
              <a:t>strcmp</a:t>
            </a:r>
            <a:r>
              <a:rPr lang="en-US" dirty="0" smtClean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107831821"/>
      </p:ext>
    </p:extLst>
  </p:cSld>
  <p:clrMapOvr>
    <a:masterClrMapping/>
  </p:clrMapOvr>
  <p:transition xmlns:p14="http://schemas.microsoft.com/office/powerpoint/2010/main"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 in C:  NULL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C functions assume string terminates with a NULL</a:t>
            </a:r>
          </a:p>
          <a:p>
            <a:pPr lvl="1"/>
            <a:r>
              <a:rPr lang="en-US" dirty="0" smtClean="0"/>
              <a:t>NULL = ASCII 0 character</a:t>
            </a:r>
          </a:p>
          <a:p>
            <a:pPr lvl="2"/>
            <a:r>
              <a:rPr lang="en-US" dirty="0" smtClean="0"/>
              <a:t>also written as ‘\0’</a:t>
            </a:r>
          </a:p>
          <a:p>
            <a:pPr lvl="2"/>
            <a:endParaRPr lang="en-US" dirty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“hello” is actually </a:t>
            </a:r>
            <a:r>
              <a:rPr lang="en-US" dirty="0" smtClean="0">
                <a:latin typeface="Courier New"/>
                <a:cs typeface="Courier New"/>
              </a:rPr>
              <a:t>{ ‘h’ ‘e’ ‘l’ ‘l’ ‘o’ ‘\0’ }</a:t>
            </a:r>
            <a:endParaRPr lang="en-US" dirty="0" smtClean="0"/>
          </a:p>
          <a:p>
            <a:pPr lvl="1"/>
            <a:r>
              <a:rPr lang="en-US" dirty="0" smtClean="0"/>
              <a:t>uses 6 characters, not 5</a:t>
            </a:r>
          </a:p>
          <a:p>
            <a:pPr lvl="2"/>
            <a:r>
              <a:rPr lang="en-US" dirty="0" smtClean="0"/>
              <a:t>so, for a string with N real characters, declare it as </a:t>
            </a:r>
            <a:r>
              <a:rPr lang="en-US" dirty="0" smtClean="0">
                <a:latin typeface="Courier New"/>
                <a:cs typeface="Courier New"/>
              </a:rPr>
              <a:t>char S[N+1]</a:t>
            </a:r>
          </a:p>
          <a:p>
            <a:pPr lvl="1"/>
            <a:r>
              <a:rPr lang="en-US" dirty="0" smtClean="0"/>
              <a:t>but C functions define its length as 5</a:t>
            </a:r>
          </a:p>
          <a:p>
            <a:pPr lvl="2"/>
            <a:r>
              <a:rPr lang="en-US" dirty="0" err="1" smtClean="0">
                <a:latin typeface="Courier New"/>
                <a:cs typeface="Courier New"/>
              </a:rPr>
              <a:t>strlen</a:t>
            </a:r>
            <a:r>
              <a:rPr lang="en-US" dirty="0" smtClean="0">
                <a:latin typeface="Courier New"/>
                <a:cs typeface="Courier New"/>
              </a:rPr>
              <a:t>(“hello”)</a:t>
            </a:r>
            <a:r>
              <a:rPr lang="en-US" dirty="0" smtClean="0"/>
              <a:t> returns 5</a:t>
            </a:r>
          </a:p>
          <a:p>
            <a:pPr lvl="1"/>
            <a:r>
              <a:rPr lang="en-US" dirty="0" err="1" smtClean="0"/>
              <a:t>fputs</a:t>
            </a:r>
            <a:r>
              <a:rPr lang="en-US" dirty="0" smtClean="0"/>
              <a:t>(), </a:t>
            </a:r>
            <a:r>
              <a:rPr lang="en-US" dirty="0" err="1" smtClean="0"/>
              <a:t>printf</a:t>
            </a:r>
            <a:r>
              <a:rPr lang="en-US" dirty="0" smtClean="0"/>
              <a:t>(), etc. will print the string until they see a ‘\0’</a:t>
            </a:r>
          </a:p>
          <a:p>
            <a:pPr lvl="1"/>
            <a:endParaRPr lang="en-US" dirty="0"/>
          </a:p>
          <a:p>
            <a:r>
              <a:rPr lang="en-US" dirty="0" smtClean="0"/>
              <a:t>Be mindful of the terminating character!</a:t>
            </a:r>
          </a:p>
        </p:txBody>
      </p:sp>
    </p:spTree>
    <p:extLst>
      <p:ext uri="{BB962C8B-B14F-4D97-AF65-F5344CB8AC3E}">
        <p14:creationId xmlns:p14="http://schemas.microsoft.com/office/powerpoint/2010/main" val="2638957645"/>
      </p:ext>
    </p:extLst>
  </p:cSld>
  <p:clrMapOvr>
    <a:masterClrMapping/>
  </p:clrMapOvr>
  <p:transition xmlns:p14="http://schemas.microsoft.com/office/powerpoint/2010/main"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strings statically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Statically (if size is known at compile time)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char S[6] = “hello”;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char S[] = “hello”;	</a:t>
            </a:r>
            <a:r>
              <a:rPr lang="en-US" dirty="0" smtClean="0">
                <a:cs typeface="Courier New"/>
              </a:rPr>
              <a:t>// compiler puts in the size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char </a:t>
            </a:r>
            <a:r>
              <a:rPr lang="en-US" dirty="0" err="1" smtClean="0">
                <a:latin typeface="Courier New"/>
                <a:cs typeface="Courier New"/>
              </a:rPr>
              <a:t>string_array</a:t>
            </a:r>
            <a:r>
              <a:rPr lang="en-US" dirty="0" smtClean="0">
                <a:latin typeface="Courier New"/>
                <a:cs typeface="Courier New"/>
              </a:rPr>
              <a:t>[5][10];</a:t>
            </a:r>
          </a:p>
          <a:p>
            <a:pPr lvl="2"/>
            <a:r>
              <a:rPr lang="en-US" dirty="0" smtClean="0"/>
              <a:t>an array of 5 strings, each up to 9 characters long (plus NULL)</a:t>
            </a:r>
          </a:p>
          <a:p>
            <a:pPr lvl="2"/>
            <a:r>
              <a:rPr lang="en-US" dirty="0" err="1" smtClean="0"/>
              <a:t>string_array</a:t>
            </a:r>
            <a:r>
              <a:rPr lang="en-US" dirty="0" smtClean="0"/>
              <a:t>[0] is the 0-th (very first) string</a:t>
            </a:r>
          </a:p>
          <a:p>
            <a:pPr lvl="2"/>
            <a:r>
              <a:rPr lang="en-US" dirty="0" err="1" smtClean="0"/>
              <a:t>string_array</a:t>
            </a:r>
            <a:r>
              <a:rPr lang="en-US" dirty="0" smtClean="0"/>
              <a:t>[4] is the 4</a:t>
            </a:r>
            <a:r>
              <a:rPr lang="en-US" baseline="30000" dirty="0" smtClean="0"/>
              <a:t>th</a:t>
            </a:r>
            <a:r>
              <a:rPr lang="en-US" dirty="0" smtClean="0"/>
              <a:t> (last) string</a:t>
            </a:r>
          </a:p>
          <a:p>
            <a:pPr lvl="2"/>
            <a:r>
              <a:rPr lang="en-US" dirty="0" err="1" smtClean="0"/>
              <a:t>string_array</a:t>
            </a:r>
            <a:r>
              <a:rPr lang="en-US" dirty="0" smtClean="0"/>
              <a:t>[0][4] is the 4</a:t>
            </a:r>
            <a:r>
              <a:rPr lang="en-US" baseline="30000" dirty="0" smtClean="0"/>
              <a:t>th</a:t>
            </a:r>
            <a:r>
              <a:rPr lang="en-US" dirty="0" smtClean="0"/>
              <a:t> character of the first string</a:t>
            </a:r>
          </a:p>
          <a:p>
            <a:pPr lvl="2"/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207236"/>
      </p:ext>
    </p:extLst>
  </p:cSld>
  <p:clrMapOvr>
    <a:masterClrMapping/>
  </p:clrMapOvr>
  <p:transition xmlns:p14="http://schemas.microsoft.com/office/powerpoint/2010/main"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strings dynamically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Dynamically (if size is known only at run time)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declare a pointer</a:t>
            </a:r>
          </a:p>
          <a:p>
            <a:pPr marL="1314450" lvl="2" indent="-457200"/>
            <a:r>
              <a:rPr lang="en-US" sz="1800" dirty="0" smtClean="0">
                <a:latin typeface="Courier New"/>
                <a:cs typeface="Courier New"/>
              </a:rPr>
              <a:t>char *s;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determine size (at run time), e.g., 99 real characters + NULL</a:t>
            </a:r>
          </a:p>
          <a:p>
            <a:pPr marL="1314450" lvl="2" indent="-457200"/>
            <a:r>
              <a:rPr lang="en-US" sz="1800" dirty="0" smtClean="0"/>
              <a:t>size is 100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allocate space in memory</a:t>
            </a:r>
          </a:p>
          <a:p>
            <a:pPr marL="1314450" lvl="2" indent="-457200"/>
            <a:r>
              <a:rPr lang="en-US" sz="1800" dirty="0" smtClean="0">
                <a:latin typeface="Courier New"/>
                <a:cs typeface="Courier New"/>
              </a:rPr>
              <a:t>s =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(100);</a:t>
            </a:r>
          </a:p>
          <a:p>
            <a:pPr marL="1314450" lvl="2" indent="-457200"/>
            <a:r>
              <a:rPr lang="en-US" sz="1800" dirty="0" smtClean="0"/>
              <a:t>BUT remember:  there is no bounds checking, so do not put a string with more than 99 real characters in </a:t>
            </a:r>
            <a:r>
              <a:rPr lang="en-US" sz="1800" dirty="0" smtClean="0">
                <a:latin typeface="Courier New"/>
                <a:cs typeface="Courier New"/>
              </a:rPr>
              <a:t>s</a:t>
            </a:r>
            <a:r>
              <a:rPr lang="en-US" sz="1800" dirty="0" smtClean="0"/>
              <a:t>…</a:t>
            </a:r>
          </a:p>
          <a:p>
            <a:pPr marL="1314450" lvl="2" indent="-457200"/>
            <a:endParaRPr lang="en-US" sz="2000" dirty="0" smtClean="0"/>
          </a:p>
          <a:p>
            <a:r>
              <a:rPr lang="en-US" sz="2400" dirty="0" smtClean="0"/>
              <a:t>Comparison to Java</a:t>
            </a:r>
          </a:p>
          <a:p>
            <a:pPr lvl="1"/>
            <a:r>
              <a:rPr lang="en-US" sz="2000" dirty="0" smtClean="0">
                <a:latin typeface="Courier New"/>
                <a:cs typeface="Courier New"/>
              </a:rPr>
              <a:t>char *s = </a:t>
            </a:r>
            <a:r>
              <a:rPr lang="en-US" sz="2000" dirty="0" err="1" smtClean="0">
                <a:latin typeface="Courier New"/>
                <a:cs typeface="Courier New"/>
              </a:rPr>
              <a:t>malloc</a:t>
            </a:r>
            <a:r>
              <a:rPr lang="en-US" sz="2000" dirty="0" smtClean="0">
                <a:latin typeface="Courier New"/>
                <a:cs typeface="Courier New"/>
              </a:rPr>
              <a:t>(100);</a:t>
            </a:r>
            <a:r>
              <a:rPr lang="en-US" sz="2000" dirty="0" smtClean="0"/>
              <a:t>		// in C</a:t>
            </a:r>
          </a:p>
          <a:p>
            <a:pPr lvl="1"/>
            <a:r>
              <a:rPr lang="en-US" sz="2000" dirty="0" smtClean="0">
                <a:latin typeface="Courier New"/>
                <a:cs typeface="Courier New"/>
              </a:rPr>
              <a:t>char[] s = new char[100];</a:t>
            </a:r>
            <a:r>
              <a:rPr lang="en-US" sz="2000" dirty="0" smtClean="0"/>
              <a:t>		// in Java</a:t>
            </a:r>
            <a:endParaRPr lang="en-US" sz="2000" dirty="0"/>
          </a:p>
          <a:p>
            <a:r>
              <a:rPr lang="en-US" sz="2400" dirty="0" smtClean="0"/>
              <a:t>When finished with string</a:t>
            </a:r>
          </a:p>
          <a:p>
            <a:pPr lvl="1"/>
            <a:r>
              <a:rPr lang="en-US" sz="2000" dirty="0" smtClean="0">
                <a:latin typeface="Courier New"/>
                <a:cs typeface="Courier New"/>
              </a:rPr>
              <a:t>free(s);</a:t>
            </a:r>
            <a:r>
              <a:rPr lang="en-US" sz="2000" dirty="0" smtClean="0"/>
              <a:t>				// free up the 100 bytes</a:t>
            </a:r>
          </a:p>
          <a:p>
            <a:pPr lvl="1"/>
            <a:r>
              <a:rPr lang="en-US" sz="2000" dirty="0" smtClean="0"/>
              <a:t>Java:  no need to free; JVM does garbage collection</a:t>
            </a:r>
          </a:p>
        </p:txBody>
      </p:sp>
    </p:spTree>
    <p:extLst>
      <p:ext uri="{BB962C8B-B14F-4D97-AF65-F5344CB8AC3E}">
        <p14:creationId xmlns:p14="http://schemas.microsoft.com/office/powerpoint/2010/main" val="929156270"/>
      </p:ext>
    </p:extLst>
  </p:cSld>
  <p:clrMapOvr>
    <a:masterClrMapping/>
  </p:clrMapOvr>
  <p:transition xmlns:p14="http://schemas.microsoft.com/office/powerpoint/2010/main"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strings statically/dynamically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Examples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900" dirty="0" smtClean="0"/>
              <a:t>Declare an array of NUM strings, each at most LEN long (incl. the terminating NULL), where NUM and LEN are known at compile time</a:t>
            </a:r>
          </a:p>
          <a:p>
            <a:pPr lvl="2"/>
            <a:r>
              <a:rPr lang="en-US" sz="1600" dirty="0" smtClean="0">
                <a:latin typeface="Courier New"/>
                <a:cs typeface="Courier New"/>
              </a:rPr>
              <a:t>char </a:t>
            </a:r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[NUM][LEN];</a:t>
            </a:r>
          </a:p>
          <a:p>
            <a:pPr lvl="2"/>
            <a:endParaRPr lang="en-US" sz="1600" dirty="0" smtClean="0">
              <a:latin typeface="Courier New"/>
              <a:cs typeface="Courier New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1900" dirty="0"/>
              <a:t>Declare </a:t>
            </a:r>
            <a:r>
              <a:rPr lang="en-US" sz="1900" dirty="0" smtClean="0"/>
              <a:t>array </a:t>
            </a:r>
            <a:r>
              <a:rPr lang="en-US" sz="1900" dirty="0"/>
              <a:t>of NUM strings, </a:t>
            </a:r>
            <a:r>
              <a:rPr lang="en-US" sz="1900" dirty="0" smtClean="0"/>
              <a:t>where only NUM is known </a:t>
            </a:r>
            <a:r>
              <a:rPr lang="en-US" sz="1900" dirty="0"/>
              <a:t>at compile </a:t>
            </a:r>
            <a:r>
              <a:rPr lang="en-US" sz="1900" dirty="0" smtClean="0"/>
              <a:t>time</a:t>
            </a:r>
          </a:p>
          <a:p>
            <a:pPr lvl="2"/>
            <a:r>
              <a:rPr lang="en-US" sz="1600" dirty="0" smtClean="0">
                <a:latin typeface="Courier New"/>
                <a:cs typeface="Courier New"/>
              </a:rPr>
              <a:t>char *</a:t>
            </a:r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[NUM];</a:t>
            </a:r>
          </a:p>
          <a:p>
            <a:pPr lvl="2"/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[0] = 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/>
              <a:t>(length of string 0…);</a:t>
            </a:r>
          </a:p>
          <a:p>
            <a:pPr lvl="2"/>
            <a:r>
              <a:rPr lang="en-US" sz="1600" dirty="0" err="1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[1] </a:t>
            </a:r>
            <a:r>
              <a:rPr lang="en-US" sz="1600" dirty="0">
                <a:latin typeface="Courier New"/>
                <a:cs typeface="Courier New"/>
              </a:rPr>
              <a:t>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/>
              <a:t>(length of string </a:t>
            </a:r>
            <a:r>
              <a:rPr lang="en-US" sz="1600" dirty="0" smtClean="0"/>
              <a:t>1…</a:t>
            </a:r>
            <a:r>
              <a:rPr lang="en-US" sz="1600" dirty="0"/>
              <a:t>)</a:t>
            </a:r>
            <a:r>
              <a:rPr lang="en-US" sz="1600" dirty="0" smtClean="0"/>
              <a:t>;</a:t>
            </a:r>
          </a:p>
          <a:p>
            <a:pPr lvl="2"/>
            <a:r>
              <a:rPr lang="en-US" sz="1600" dirty="0" smtClean="0"/>
              <a:t>etc.</a:t>
            </a:r>
          </a:p>
          <a:p>
            <a:pPr lvl="2"/>
            <a:endParaRPr lang="en-US" sz="16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1900" dirty="0"/>
              <a:t>Declare an array of </a:t>
            </a:r>
            <a:r>
              <a:rPr lang="en-US" sz="1900" dirty="0" smtClean="0"/>
              <a:t>strings</a:t>
            </a:r>
            <a:r>
              <a:rPr lang="en-US" sz="1900" dirty="0"/>
              <a:t>, where </a:t>
            </a:r>
            <a:r>
              <a:rPr lang="en-US" sz="1900" dirty="0" smtClean="0"/>
              <a:t>we don’t know how many strings there will be, and how long each will be, at </a:t>
            </a:r>
            <a:r>
              <a:rPr lang="en-US" sz="1900" dirty="0"/>
              <a:t>compile time</a:t>
            </a:r>
          </a:p>
          <a:p>
            <a:pPr lvl="2"/>
            <a:r>
              <a:rPr lang="en-US" sz="1600" dirty="0">
                <a:latin typeface="Courier New"/>
                <a:cs typeface="Courier New"/>
              </a:rPr>
              <a:t>char </a:t>
            </a:r>
            <a:r>
              <a:rPr lang="en-US" sz="1600" dirty="0" smtClean="0">
                <a:latin typeface="Courier New"/>
                <a:cs typeface="Courier New"/>
              </a:rPr>
              <a:t>**</a:t>
            </a:r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pPr lvl="2"/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/>
              <a:t>(how many strings … </a:t>
            </a:r>
            <a:r>
              <a:rPr lang="en-US" sz="1600" dirty="0" smtClean="0">
                <a:latin typeface="Courier New"/>
                <a:cs typeface="Courier New"/>
              </a:rPr>
              <a:t>* </a:t>
            </a:r>
            <a:r>
              <a:rPr lang="en-US" sz="1600" dirty="0" err="1" smtClean="0">
                <a:latin typeface="Courier New"/>
                <a:cs typeface="Courier New"/>
              </a:rPr>
              <a:t>sizeof</a:t>
            </a:r>
            <a:r>
              <a:rPr lang="en-US" sz="1600" dirty="0" smtClean="0">
                <a:latin typeface="Courier New"/>
                <a:cs typeface="Courier New"/>
              </a:rPr>
              <a:t>(char *)</a:t>
            </a:r>
            <a:r>
              <a:rPr lang="en-US" sz="1600" dirty="0" smtClean="0"/>
              <a:t>);</a:t>
            </a:r>
          </a:p>
          <a:p>
            <a:pPr lvl="2"/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>
                <a:latin typeface="Courier New"/>
                <a:cs typeface="Courier New"/>
              </a:rPr>
              <a:t>[0]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/>
              <a:t>(length of string 0…);</a:t>
            </a:r>
          </a:p>
          <a:p>
            <a:pPr lvl="2"/>
            <a:r>
              <a:rPr lang="en-US" sz="1600" dirty="0" err="1">
                <a:latin typeface="Courier New"/>
                <a:cs typeface="Courier New"/>
              </a:rPr>
              <a:t>string_array</a:t>
            </a:r>
            <a:r>
              <a:rPr lang="en-US" sz="1600" dirty="0">
                <a:latin typeface="Courier New"/>
                <a:cs typeface="Courier New"/>
              </a:rPr>
              <a:t>[1]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/>
              <a:t>(length of string 1…);</a:t>
            </a:r>
          </a:p>
          <a:p>
            <a:pPr lvl="2"/>
            <a:r>
              <a:rPr lang="en-US" sz="1600" dirty="0"/>
              <a:t>etc.</a:t>
            </a:r>
          </a:p>
          <a:p>
            <a:pPr lvl="1"/>
            <a:endParaRPr lang="en-US" sz="1900" dirty="0"/>
          </a:p>
          <a:p>
            <a:pPr lvl="2"/>
            <a:endParaRPr lang="en-US" sz="1600" dirty="0"/>
          </a:p>
          <a:p>
            <a:pPr lvl="1"/>
            <a:endParaRPr lang="en-US" sz="1900" dirty="0" smtClean="0"/>
          </a:p>
        </p:txBody>
      </p:sp>
    </p:spTree>
    <p:extLst>
      <p:ext uri="{BB962C8B-B14F-4D97-AF65-F5344CB8AC3E}">
        <p14:creationId xmlns:p14="http://schemas.microsoft.com/office/powerpoint/2010/main" val="295309102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strings statically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8025"/>
            <a:ext cx="9144000" cy="1654175"/>
          </a:xfrm>
        </p:spPr>
        <p:txBody>
          <a:bodyPr/>
          <a:lstStyle/>
          <a:p>
            <a:pPr marL="914400" lvl="1" indent="-457200">
              <a:buFont typeface="+mj-lt"/>
              <a:buAutoNum type="arabicPeriod"/>
            </a:pPr>
            <a:r>
              <a:rPr lang="en-US" sz="1900" dirty="0" smtClean="0"/>
              <a:t>Declare an array of NUM strings, each at most LEN long (incl. the terminating NULL), where NUM and LEN are known at compile time</a:t>
            </a:r>
          </a:p>
          <a:p>
            <a:pPr lvl="2"/>
            <a:r>
              <a:rPr lang="en-US" sz="1600" dirty="0" smtClean="0">
                <a:latin typeface="Courier New"/>
                <a:cs typeface="Courier New"/>
              </a:rPr>
              <a:t>char </a:t>
            </a:r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[NUM][LEN];</a:t>
            </a:r>
            <a:endParaRPr lang="en-US" sz="1900" dirty="0"/>
          </a:p>
          <a:p>
            <a:pPr lvl="2"/>
            <a:endParaRPr lang="en-US" sz="1600" dirty="0"/>
          </a:p>
          <a:p>
            <a:pPr lvl="1"/>
            <a:endParaRPr lang="en-US" sz="1900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2743200" y="3473296"/>
            <a:ext cx="4114800" cy="381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urier New"/>
                <a:cs typeface="Courier New"/>
              </a:rPr>
              <a:t>H  e  l  l  o \n \0  </a:t>
            </a:r>
            <a:r>
              <a:rPr lang="en-US" sz="1800" b="0" dirty="0" smtClean="0">
                <a:latin typeface="Courier New"/>
                <a:cs typeface="Courier New"/>
              </a:rPr>
              <a:t>#  $  (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43200" y="3855026"/>
            <a:ext cx="4114800" cy="381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urier New"/>
                <a:cs typeface="Courier New"/>
              </a:rPr>
              <a:t>H  </a:t>
            </a:r>
            <a:r>
              <a:rPr lang="en-US" sz="1800" dirty="0" err="1" smtClean="0">
                <a:latin typeface="Courier New"/>
                <a:cs typeface="Courier New"/>
              </a:rPr>
              <a:t>i</a:t>
            </a:r>
            <a:r>
              <a:rPr lang="en-US" sz="1800" dirty="0" smtClean="0">
                <a:latin typeface="Courier New"/>
                <a:cs typeface="Courier New"/>
              </a:rPr>
              <a:t> \n \0  </a:t>
            </a:r>
            <a:r>
              <a:rPr lang="en-US" sz="1800" b="0" dirty="0" smtClean="0">
                <a:latin typeface="Courier New"/>
                <a:cs typeface="Courier New"/>
              </a:rPr>
              <a:t>#  $  (  !  ^  *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/>
              <a:cs typeface="Courier New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743200" y="4236026"/>
            <a:ext cx="411480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urier New"/>
                <a:cs typeface="Courier New"/>
              </a:rPr>
              <a:t>A  l  o  h  a  !  !  ! \n \0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/>
              <a:cs typeface="Courier New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914400" y="2531734"/>
            <a:ext cx="3795244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63" tIns="137148" rIns="182863" bIns="13714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ã"/>
              <a:defRPr kumimoji="1" sz="28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ＭＳ Ｐゴシック" charset="0"/>
                <a:cs typeface="Tahom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Wingdings" charset="0"/>
              <a:buChar char="l"/>
              <a:defRPr kumimoji="1" sz="23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0"/>
              <a:buChar char="Ø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114300" indent="0">
              <a:buNone/>
            </a:pPr>
            <a:r>
              <a:rPr lang="en-US" sz="1600" dirty="0" smtClean="0">
                <a:latin typeface="Courier New"/>
                <a:cs typeface="Courier New"/>
              </a:rPr>
              <a:t>char </a:t>
            </a:r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[3][10];</a:t>
            </a:r>
            <a:endParaRPr lang="en-US" sz="1600" dirty="0" smtClean="0"/>
          </a:p>
          <a:p>
            <a:pPr lvl="2"/>
            <a:endParaRPr lang="en-US" sz="1600" dirty="0" smtClean="0"/>
          </a:p>
          <a:p>
            <a:pPr lvl="1"/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3017243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2753606" y="4215382"/>
            <a:ext cx="4256794" cy="648243"/>
            <a:chOff x="2753606" y="4215382"/>
            <a:chExt cx="4256794" cy="648243"/>
          </a:xfrm>
        </p:grpSpPr>
        <p:sp>
          <p:nvSpPr>
            <p:cNvPr id="21" name="Rectangle 20"/>
            <p:cNvSpPr/>
            <p:nvPr/>
          </p:nvSpPr>
          <p:spPr bwMode="auto">
            <a:xfrm>
              <a:off x="4203696" y="4482625"/>
              <a:ext cx="2806704" cy="381000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Freeform 21"/>
            <p:cNvSpPr/>
            <p:nvPr/>
          </p:nvSpPr>
          <p:spPr>
            <a:xfrm>
              <a:off x="2753606" y="4215382"/>
              <a:ext cx="1430168" cy="469562"/>
            </a:xfrm>
            <a:custGeom>
              <a:avLst/>
              <a:gdLst>
                <a:gd name="connsiteX0" fmla="*/ 0 w 1430168"/>
                <a:gd name="connsiteY0" fmla="*/ 0 h 469562"/>
                <a:gd name="connsiteX1" fmla="*/ 309514 w 1430168"/>
                <a:gd name="connsiteY1" fmla="*/ 106719 h 469562"/>
                <a:gd name="connsiteX2" fmla="*/ 896523 w 1430168"/>
                <a:gd name="connsiteY2" fmla="*/ 394859 h 469562"/>
                <a:gd name="connsiteX3" fmla="*/ 1430168 w 1430168"/>
                <a:gd name="connsiteY3" fmla="*/ 469562 h 46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0168" h="469562">
                  <a:moveTo>
                    <a:pt x="0" y="0"/>
                  </a:moveTo>
                  <a:cubicBezTo>
                    <a:pt x="80047" y="20454"/>
                    <a:pt x="160094" y="40909"/>
                    <a:pt x="309514" y="106719"/>
                  </a:cubicBezTo>
                  <a:cubicBezTo>
                    <a:pt x="458935" y="172529"/>
                    <a:pt x="709747" y="334385"/>
                    <a:pt x="896523" y="394859"/>
                  </a:cubicBezTo>
                  <a:cubicBezTo>
                    <a:pt x="1083299" y="455333"/>
                    <a:pt x="1430168" y="469562"/>
                    <a:pt x="1430168" y="469562"/>
                  </a:cubicBezTo>
                </a:path>
              </a:pathLst>
            </a:custGeom>
            <a:ln w="19050" cmpd="sng">
              <a:solidFill>
                <a:schemeClr val="accent1"/>
              </a:solidFill>
              <a:headEnd type="none"/>
              <a:tailEnd type="triangle"/>
            </a:ln>
          </p:spPr>
          <p:txBody>
            <a:bodyPr vert="horz" wrap="none" lIns="91440" tIns="45720" rIns="91440" bIns="4572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774952" y="3686093"/>
            <a:ext cx="3549648" cy="956163"/>
            <a:chOff x="2774952" y="3686093"/>
            <a:chExt cx="3549648" cy="956163"/>
          </a:xfrm>
        </p:grpSpPr>
        <p:sp>
          <p:nvSpPr>
            <p:cNvPr id="24" name="Rectangle 23"/>
            <p:cNvSpPr/>
            <p:nvPr/>
          </p:nvSpPr>
          <p:spPr bwMode="auto">
            <a:xfrm>
              <a:off x="4709644" y="3686093"/>
              <a:ext cx="1614956" cy="381000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2774952" y="3873488"/>
              <a:ext cx="1910447" cy="768768"/>
            </a:xfrm>
            <a:custGeom>
              <a:avLst/>
              <a:gdLst>
                <a:gd name="connsiteX0" fmla="*/ 0 w 1910447"/>
                <a:gd name="connsiteY0" fmla="*/ 768768 h 768768"/>
                <a:gd name="connsiteX1" fmla="*/ 341532 w 1910447"/>
                <a:gd name="connsiteY1" fmla="*/ 726081 h 768768"/>
                <a:gd name="connsiteX2" fmla="*/ 939214 w 1910447"/>
                <a:gd name="connsiteY2" fmla="*/ 523316 h 768768"/>
                <a:gd name="connsiteX3" fmla="*/ 1174018 w 1910447"/>
                <a:gd name="connsiteY3" fmla="*/ 160473 h 768768"/>
                <a:gd name="connsiteX4" fmla="*/ 1707663 w 1910447"/>
                <a:gd name="connsiteY4" fmla="*/ 11067 h 768768"/>
                <a:gd name="connsiteX5" fmla="*/ 1910447 w 1910447"/>
                <a:gd name="connsiteY5" fmla="*/ 11067 h 768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10447" h="768768">
                  <a:moveTo>
                    <a:pt x="0" y="768768"/>
                  </a:moveTo>
                  <a:cubicBezTo>
                    <a:pt x="92498" y="767879"/>
                    <a:pt x="184996" y="766990"/>
                    <a:pt x="341532" y="726081"/>
                  </a:cubicBezTo>
                  <a:cubicBezTo>
                    <a:pt x="498068" y="685172"/>
                    <a:pt x="800466" y="617584"/>
                    <a:pt x="939214" y="523316"/>
                  </a:cubicBezTo>
                  <a:cubicBezTo>
                    <a:pt x="1077962" y="429048"/>
                    <a:pt x="1045943" y="245848"/>
                    <a:pt x="1174018" y="160473"/>
                  </a:cubicBezTo>
                  <a:cubicBezTo>
                    <a:pt x="1302093" y="75098"/>
                    <a:pt x="1584925" y="35968"/>
                    <a:pt x="1707663" y="11067"/>
                  </a:cubicBezTo>
                  <a:cubicBezTo>
                    <a:pt x="1830401" y="-13834"/>
                    <a:pt x="1910447" y="11067"/>
                    <a:pt x="1910447" y="11067"/>
                  </a:cubicBezTo>
                </a:path>
              </a:pathLst>
            </a:custGeom>
            <a:ln w="19050" cmpd="sng">
              <a:solidFill>
                <a:srgbClr val="A50021"/>
              </a:solidFill>
              <a:headEnd type="none"/>
              <a:tailEnd type="triangle"/>
            </a:ln>
          </p:spPr>
          <p:txBody>
            <a:bodyPr vert="horz" wrap="none" lIns="91440" tIns="45720" rIns="91440" bIns="4572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732260" y="5005099"/>
            <a:ext cx="6092184" cy="950169"/>
            <a:chOff x="2732260" y="5005099"/>
            <a:chExt cx="6092184" cy="950169"/>
          </a:xfrm>
        </p:grpSpPr>
        <p:sp>
          <p:nvSpPr>
            <p:cNvPr id="27" name="Rectangle 26"/>
            <p:cNvSpPr/>
            <p:nvPr/>
          </p:nvSpPr>
          <p:spPr bwMode="auto">
            <a:xfrm>
              <a:off x="4709644" y="5574268"/>
              <a:ext cx="4114800" cy="381000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>
              <a:off x="2732260" y="5005099"/>
              <a:ext cx="1974485" cy="777981"/>
            </a:xfrm>
            <a:custGeom>
              <a:avLst/>
              <a:gdLst>
                <a:gd name="connsiteX0" fmla="*/ 0 w 1974485"/>
                <a:gd name="connsiteY0" fmla="*/ 0 h 777981"/>
                <a:gd name="connsiteX1" fmla="*/ 405570 w 1974485"/>
                <a:gd name="connsiteY1" fmla="*/ 106719 h 777981"/>
                <a:gd name="connsiteX2" fmla="*/ 1045944 w 1974485"/>
                <a:gd name="connsiteY2" fmla="*/ 597624 h 777981"/>
                <a:gd name="connsiteX3" fmla="*/ 1472859 w 1974485"/>
                <a:gd name="connsiteY3" fmla="*/ 768374 h 777981"/>
                <a:gd name="connsiteX4" fmla="*/ 1974485 w 1974485"/>
                <a:gd name="connsiteY4" fmla="*/ 757702 h 777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4485" h="777981">
                  <a:moveTo>
                    <a:pt x="0" y="0"/>
                  </a:moveTo>
                  <a:cubicBezTo>
                    <a:pt x="115623" y="3557"/>
                    <a:pt x="231246" y="7115"/>
                    <a:pt x="405570" y="106719"/>
                  </a:cubicBezTo>
                  <a:cubicBezTo>
                    <a:pt x="579894" y="206323"/>
                    <a:pt x="868063" y="487348"/>
                    <a:pt x="1045944" y="597624"/>
                  </a:cubicBezTo>
                  <a:cubicBezTo>
                    <a:pt x="1223825" y="707900"/>
                    <a:pt x="1318102" y="741694"/>
                    <a:pt x="1472859" y="768374"/>
                  </a:cubicBezTo>
                  <a:cubicBezTo>
                    <a:pt x="1627616" y="795054"/>
                    <a:pt x="1974485" y="757702"/>
                    <a:pt x="1974485" y="757702"/>
                  </a:cubicBezTo>
                </a:path>
              </a:pathLst>
            </a:custGeom>
            <a:ln w="19050" cmpd="sng">
              <a:solidFill>
                <a:srgbClr val="A50021"/>
              </a:solidFill>
              <a:headEnd type="none"/>
              <a:tailEnd type="triangle"/>
            </a:ln>
          </p:spPr>
          <p:txBody>
            <a:bodyPr vert="horz" wrap="none" lIns="91440" tIns="45720" rIns="91440" bIns="4572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strings dynamically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8025"/>
            <a:ext cx="9144000" cy="1806575"/>
          </a:xfrm>
        </p:spPr>
        <p:txBody>
          <a:bodyPr/>
          <a:lstStyle/>
          <a:p>
            <a:pPr marL="914400" lvl="1" indent="-457200">
              <a:buFont typeface="+mj-lt"/>
              <a:buAutoNum type="arabicPeriod" startAt="2"/>
            </a:pPr>
            <a:r>
              <a:rPr lang="en-US" sz="1900" dirty="0" smtClean="0"/>
              <a:t>Declare array </a:t>
            </a:r>
            <a:r>
              <a:rPr lang="en-US" sz="1900" dirty="0"/>
              <a:t>of NUM strings, </a:t>
            </a:r>
            <a:r>
              <a:rPr lang="en-US" sz="1900" dirty="0" smtClean="0"/>
              <a:t>where only NUM is known </a:t>
            </a:r>
            <a:r>
              <a:rPr lang="en-US" sz="1900" dirty="0"/>
              <a:t>at compile </a:t>
            </a:r>
            <a:r>
              <a:rPr lang="en-US" sz="1900" dirty="0" smtClean="0"/>
              <a:t>time</a:t>
            </a:r>
          </a:p>
          <a:p>
            <a:pPr lvl="2"/>
            <a:r>
              <a:rPr lang="en-US" sz="1600" dirty="0" smtClean="0">
                <a:latin typeface="Courier New"/>
                <a:cs typeface="Courier New"/>
              </a:rPr>
              <a:t>char *</a:t>
            </a:r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[NUM];</a:t>
            </a:r>
          </a:p>
          <a:p>
            <a:pPr lvl="2"/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[0] = 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/>
              <a:t>(length of string 0…);</a:t>
            </a:r>
          </a:p>
          <a:p>
            <a:pPr lvl="2"/>
            <a:r>
              <a:rPr lang="en-US" sz="1600" dirty="0" err="1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[1] </a:t>
            </a:r>
            <a:r>
              <a:rPr lang="en-US" sz="1600" dirty="0">
                <a:latin typeface="Courier New"/>
                <a:cs typeface="Courier New"/>
              </a:rPr>
              <a:t>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/>
              <a:t>(length of string </a:t>
            </a:r>
            <a:r>
              <a:rPr lang="en-US" sz="1600" dirty="0" smtClean="0"/>
              <a:t>1…</a:t>
            </a:r>
            <a:r>
              <a:rPr lang="en-US" sz="1600" dirty="0"/>
              <a:t>)</a:t>
            </a:r>
            <a:r>
              <a:rPr lang="en-US" sz="1600" dirty="0" smtClean="0"/>
              <a:t>;</a:t>
            </a:r>
          </a:p>
          <a:p>
            <a:pPr lvl="2"/>
            <a:r>
              <a:rPr lang="en-US" sz="1600" dirty="0" smtClean="0"/>
              <a:t>etc.</a:t>
            </a:r>
          </a:p>
          <a:p>
            <a:pPr lvl="2"/>
            <a:endParaRPr lang="en-US" sz="16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914400" y="3103964"/>
            <a:ext cx="3795244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63" tIns="137148" rIns="182863" bIns="13714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ã"/>
              <a:defRPr kumimoji="1" sz="28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ＭＳ Ｐゴシック" charset="0"/>
                <a:cs typeface="Tahom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Wingdings" charset="0"/>
              <a:buChar char="l"/>
              <a:defRPr kumimoji="1" sz="23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0"/>
              <a:buChar char="Ø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114300" indent="0">
              <a:buNone/>
            </a:pPr>
            <a:r>
              <a:rPr lang="en-US" sz="1600" dirty="0" smtClean="0">
                <a:latin typeface="Courier New"/>
                <a:cs typeface="Courier New"/>
              </a:rPr>
              <a:t>char *</a:t>
            </a:r>
            <a:r>
              <a:rPr lang="en-US" sz="1600" dirty="0" err="1" smtClean="0">
                <a:latin typeface="Courier New"/>
                <a:cs typeface="Courier New"/>
              </a:rPr>
              <a:t>string_array</a:t>
            </a:r>
            <a:r>
              <a:rPr lang="en-US" sz="1600" dirty="0" smtClean="0">
                <a:latin typeface="Courier New"/>
                <a:cs typeface="Courier New"/>
              </a:rPr>
              <a:t>[3];</a:t>
            </a:r>
            <a:endParaRPr lang="en-US" sz="1600" dirty="0" smtClean="0"/>
          </a:p>
          <a:p>
            <a:pPr lvl="2"/>
            <a:endParaRPr lang="en-US" sz="1600" dirty="0" smtClean="0"/>
          </a:p>
          <a:p>
            <a:pPr lvl="1"/>
            <a:endParaRPr lang="en-US" sz="1600" dirty="0" smtClean="0"/>
          </a:p>
        </p:txBody>
      </p:sp>
      <p:sp>
        <p:nvSpPr>
          <p:cNvPr id="8" name="Rectangle 7"/>
          <p:cNvSpPr/>
          <p:nvPr/>
        </p:nvSpPr>
        <p:spPr bwMode="auto">
          <a:xfrm>
            <a:off x="1905000" y="4067093"/>
            <a:ext cx="83820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/>
              <a:cs typeface="Courier New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905000" y="4448823"/>
            <a:ext cx="83820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urier New"/>
                <a:cs typeface="Courier New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/>
              <a:cs typeface="Courier New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905000" y="4818155"/>
            <a:ext cx="83820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/>
              <a:cs typeface="Courier New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203696" y="4482625"/>
            <a:ext cx="2806704" cy="381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urier New"/>
                <a:cs typeface="Courier New"/>
              </a:rPr>
              <a:t>H  e  l  l  o \n \</a:t>
            </a:r>
            <a:r>
              <a:rPr lang="en-US" sz="1800" dirty="0" smtClean="0">
                <a:latin typeface="Courier New"/>
                <a:cs typeface="Courier New"/>
              </a:rPr>
              <a:t>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709644" y="3686093"/>
            <a:ext cx="1614956" cy="381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urier New"/>
                <a:cs typeface="Courier New"/>
              </a:rPr>
              <a:t>H  </a:t>
            </a:r>
            <a:r>
              <a:rPr lang="en-US" sz="1800" dirty="0" err="1" smtClean="0">
                <a:latin typeface="Courier New"/>
                <a:cs typeface="Courier New"/>
              </a:rPr>
              <a:t>i</a:t>
            </a:r>
            <a:r>
              <a:rPr lang="en-US" sz="1800" dirty="0" smtClean="0">
                <a:latin typeface="Courier New"/>
                <a:cs typeface="Courier New"/>
              </a:rPr>
              <a:t> \n \</a:t>
            </a:r>
            <a:r>
              <a:rPr lang="en-US" sz="1800" dirty="0" smtClean="0">
                <a:latin typeface="Courier New"/>
                <a:cs typeface="Courier New"/>
              </a:rPr>
              <a:t>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/>
              <a:cs typeface="Courier New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709644" y="5574268"/>
            <a:ext cx="411480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urier New"/>
                <a:cs typeface="Courier New"/>
              </a:rPr>
              <a:t>A  l  o  h  a  !  !  ! \n \0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3033293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4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strings dynamically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sorting:  Swap strings by swapping pointers, not by copying contents!</a:t>
            </a:r>
          </a:p>
          <a:p>
            <a:pPr lvl="1"/>
            <a:r>
              <a:rPr lang="en-US" sz="1900" dirty="0" smtClean="0">
                <a:latin typeface="Courier New"/>
                <a:cs typeface="Courier New"/>
              </a:rPr>
              <a:t>char *temp;					</a:t>
            </a:r>
            <a:r>
              <a:rPr lang="en-US" sz="1600" dirty="0" smtClean="0">
                <a:solidFill>
                  <a:schemeClr val="accent2"/>
                </a:solidFill>
                <a:latin typeface="Courier New"/>
                <a:cs typeface="Courier New"/>
              </a:rPr>
              <a:t>// pointer to char</a:t>
            </a:r>
          </a:p>
          <a:p>
            <a:pPr lvl="1"/>
            <a:r>
              <a:rPr lang="en-US" sz="1900" dirty="0" smtClean="0">
                <a:latin typeface="Courier New"/>
                <a:cs typeface="Courier New"/>
              </a:rPr>
              <a:t>temp = </a:t>
            </a:r>
            <a:r>
              <a:rPr lang="en-US" sz="1900" dirty="0" err="1" smtClean="0">
                <a:latin typeface="Courier New"/>
                <a:cs typeface="Courier New"/>
              </a:rPr>
              <a:t>string_array</a:t>
            </a:r>
            <a:r>
              <a:rPr lang="en-US" sz="1900" dirty="0" smtClean="0">
                <a:latin typeface="Courier New"/>
                <a:cs typeface="Courier New"/>
              </a:rPr>
              <a:t>[</a:t>
            </a:r>
            <a:r>
              <a:rPr lang="en-US" sz="1900" dirty="0" err="1" smtClean="0">
                <a:latin typeface="Courier New"/>
                <a:cs typeface="Courier New"/>
              </a:rPr>
              <a:t>i</a:t>
            </a:r>
            <a:r>
              <a:rPr lang="en-US" sz="1900" dirty="0" smtClean="0">
                <a:latin typeface="Courier New"/>
                <a:cs typeface="Courier New"/>
              </a:rPr>
              <a:t>];			</a:t>
            </a:r>
            <a:r>
              <a:rPr lang="en-US" sz="1600" dirty="0" smtClean="0">
                <a:solidFill>
                  <a:srgbClr val="009900"/>
                </a:solidFill>
                <a:latin typeface="Courier New"/>
                <a:cs typeface="Courier New"/>
              </a:rPr>
              <a:t>// swap pointers!</a:t>
            </a:r>
          </a:p>
          <a:p>
            <a:pPr lvl="1">
              <a:buClr>
                <a:srgbClr val="003399"/>
              </a:buClr>
            </a:pPr>
            <a:r>
              <a:rPr lang="en-US" sz="1900" dirty="0" err="1" smtClean="0">
                <a:latin typeface="Courier New"/>
                <a:cs typeface="Courier New"/>
              </a:rPr>
              <a:t>string_array</a:t>
            </a:r>
            <a:r>
              <a:rPr lang="en-US" sz="1900" dirty="0">
                <a:latin typeface="Courier New"/>
                <a:cs typeface="Courier New"/>
              </a:rPr>
              <a:t>[</a:t>
            </a:r>
            <a:r>
              <a:rPr lang="en-US" sz="1900" dirty="0" err="1">
                <a:latin typeface="Courier New"/>
                <a:cs typeface="Courier New"/>
              </a:rPr>
              <a:t>i</a:t>
            </a:r>
            <a:r>
              <a:rPr lang="en-US" sz="1900" dirty="0" smtClean="0">
                <a:latin typeface="Courier New"/>
                <a:cs typeface="Courier New"/>
              </a:rPr>
              <a:t>] = </a:t>
            </a:r>
            <a:r>
              <a:rPr lang="en-US" sz="1900" dirty="0" err="1" smtClean="0">
                <a:latin typeface="Courier New"/>
                <a:cs typeface="Courier New"/>
              </a:rPr>
              <a:t>string_array</a:t>
            </a:r>
            <a:r>
              <a:rPr lang="en-US" sz="1900" dirty="0" smtClean="0">
                <a:latin typeface="Courier New"/>
                <a:cs typeface="Courier New"/>
              </a:rPr>
              <a:t>[</a:t>
            </a:r>
            <a:r>
              <a:rPr lang="en-US" sz="1900" dirty="0">
                <a:latin typeface="Courier New"/>
                <a:cs typeface="Courier New"/>
              </a:rPr>
              <a:t>j</a:t>
            </a:r>
            <a:r>
              <a:rPr lang="en-US" sz="1900" dirty="0" smtClean="0">
                <a:latin typeface="Courier New"/>
                <a:cs typeface="Courier New"/>
              </a:rPr>
              <a:t>];	</a:t>
            </a:r>
            <a:r>
              <a:rPr lang="en-US" sz="1600" dirty="0">
                <a:solidFill>
                  <a:srgbClr val="009900"/>
                </a:solidFill>
                <a:latin typeface="Courier New"/>
                <a:cs typeface="Courier New"/>
              </a:rPr>
              <a:t>// </a:t>
            </a:r>
            <a:r>
              <a:rPr lang="en-US" sz="1600" dirty="0" smtClean="0">
                <a:solidFill>
                  <a:srgbClr val="009900"/>
                </a:solidFill>
                <a:latin typeface="Courier New"/>
                <a:cs typeface="Courier New"/>
              </a:rPr>
              <a:t>no copying chars</a:t>
            </a:r>
            <a:endParaRPr lang="en-US" sz="1900" dirty="0">
              <a:latin typeface="Courier New"/>
              <a:cs typeface="Courier New"/>
            </a:endParaRPr>
          </a:p>
          <a:p>
            <a:pPr lvl="1"/>
            <a:r>
              <a:rPr lang="en-US" sz="1900" dirty="0" err="1" smtClean="0">
                <a:latin typeface="Courier New"/>
                <a:cs typeface="Courier New"/>
              </a:rPr>
              <a:t>string_array</a:t>
            </a:r>
            <a:r>
              <a:rPr lang="en-US" sz="1900" dirty="0" smtClean="0">
                <a:latin typeface="Courier New"/>
                <a:cs typeface="Courier New"/>
              </a:rPr>
              <a:t>[j] = temp;</a:t>
            </a:r>
          </a:p>
          <a:p>
            <a:pPr lvl="1"/>
            <a:endParaRPr lang="en-US" sz="1900" dirty="0"/>
          </a:p>
          <a:p>
            <a:pPr lvl="2"/>
            <a:endParaRPr lang="en-US" sz="1600" dirty="0"/>
          </a:p>
          <a:p>
            <a:pPr lvl="1"/>
            <a:endParaRPr lang="en-US" sz="1900" dirty="0" smtClean="0"/>
          </a:p>
        </p:txBody>
      </p:sp>
    </p:spTree>
    <p:extLst>
      <p:ext uri="{BB962C8B-B14F-4D97-AF65-F5344CB8AC3E}">
        <p14:creationId xmlns:p14="http://schemas.microsoft.com/office/powerpoint/2010/main" val="309855657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" y="2016272"/>
            <a:ext cx="8534400" cy="707878"/>
          </a:xfrm>
        </p:spPr>
        <p:txBody>
          <a:bodyPr/>
          <a:lstStyle/>
          <a:p>
            <a:r>
              <a:rPr lang="en-US" dirty="0" smtClean="0"/>
              <a:t>One more thing…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Passing pointers as arguments to functions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07723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ahoma" charset="0"/>
                <a:ea typeface="Tahoma"/>
              </a:rPr>
              <a:t>C vs. Java</a:t>
            </a:r>
            <a:endParaRPr lang="en-US" dirty="0">
              <a:latin typeface="Tahoma" charset="0"/>
              <a:ea typeface="Tahoma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For our purposes C is almost identical to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Java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except:</a:t>
            </a:r>
          </a:p>
          <a:p>
            <a:pPr lvl="1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C has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“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functions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”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, JAVA has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“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methods</a:t>
            </a:r>
            <a:r>
              <a:rPr lang="ja-JP" alt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”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lvl="2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function == method without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“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class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”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lvl="2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i.e., a global method</a:t>
            </a:r>
          </a:p>
          <a:p>
            <a:pPr lvl="1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C has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“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pointers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”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explicitly</a:t>
            </a:r>
          </a:p>
          <a:p>
            <a:pPr lvl="2">
              <a:defRPr/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Java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has them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(called “references”) but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hides them under the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covers</a:t>
            </a:r>
          </a:p>
          <a:p>
            <a:pPr lvl="2">
              <a:defRPr/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JVM takes care of handling pointers, so the programmer doesn’t have to</a:t>
            </a:r>
          </a:p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C++ is sort of in-between C and Java</a:t>
            </a:r>
          </a:p>
          <a:p>
            <a:pPr marL="0" indent="0">
              <a:buFont typeface="Wingdings 2" charset="0"/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Tahoma"/>
              <a:sym typeface="Wingdings"/>
            </a:endParaRPr>
          </a:p>
          <a:p>
            <a:pPr marL="0" indent="0">
              <a:buFont typeface="Wingdings 2" charset="0"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  <a:sym typeface="Wingdings"/>
              </a:rPr>
              <a:t>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</a:rPr>
              <a:t>In this class, we will see how pointers/references are implemented in C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Tahoma"/>
            </a:endParaRPr>
          </a:p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Tahoma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arguments by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</a:t>
            </a:r>
          </a:p>
          <a:p>
            <a:pPr lvl="1"/>
            <a:r>
              <a:rPr lang="en-US" dirty="0" smtClean="0"/>
              <a:t>reading values into variables</a:t>
            </a:r>
          </a:p>
          <a:p>
            <a:pPr marL="914400" lvl="2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x, y, z;</a:t>
            </a:r>
          </a:p>
          <a:p>
            <a:pPr marL="914400" lvl="2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scanf</a:t>
            </a:r>
            <a:r>
              <a:rPr lang="en-US" dirty="0" smtClean="0">
                <a:latin typeface="Courier New"/>
                <a:cs typeface="Courier New"/>
              </a:rPr>
              <a:t>(“%</a:t>
            </a:r>
            <a:r>
              <a:rPr lang="en-US" dirty="0" err="1" smtClean="0">
                <a:latin typeface="Courier New"/>
                <a:cs typeface="Courier New"/>
              </a:rPr>
              <a:t>d%d%d</a:t>
            </a:r>
            <a:r>
              <a:rPr lang="en-US" dirty="0" smtClean="0">
                <a:latin typeface="Courier New"/>
                <a:cs typeface="Courier New"/>
              </a:rPr>
              <a:t>”, &amp;x, &amp;y, &amp;z);</a:t>
            </a:r>
          </a:p>
          <a:p>
            <a:pPr lvl="1"/>
            <a:r>
              <a:rPr lang="en-US" dirty="0" err="1" smtClean="0"/>
              <a:t>scanf</a:t>
            </a:r>
            <a:r>
              <a:rPr lang="en-US" dirty="0" smtClean="0"/>
              <a:t>() changes the values of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latin typeface="Courier New"/>
                <a:cs typeface="Courier New"/>
              </a:rPr>
              <a:t>y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z</a:t>
            </a:r>
            <a:r>
              <a:rPr lang="en-US" dirty="0" smtClean="0"/>
              <a:t>!  How?</a:t>
            </a:r>
          </a:p>
          <a:p>
            <a:pPr lvl="2"/>
            <a:r>
              <a:rPr lang="en-US" dirty="0" smtClean="0"/>
              <a:t>we provide it the addresses where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latin typeface="Courier New"/>
                <a:cs typeface="Courier New"/>
              </a:rPr>
              <a:t>y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z</a:t>
            </a:r>
            <a:r>
              <a:rPr lang="en-US" dirty="0" smtClean="0"/>
              <a:t> are located</a:t>
            </a:r>
          </a:p>
          <a:p>
            <a:pPr lvl="2"/>
            <a:endParaRPr lang="en-US" dirty="0"/>
          </a:p>
          <a:p>
            <a:r>
              <a:rPr lang="en-US" dirty="0" smtClean="0"/>
              <a:t>Example 2:</a:t>
            </a:r>
          </a:p>
          <a:p>
            <a:pPr lvl="1"/>
            <a:r>
              <a:rPr lang="en-US" dirty="0" smtClean="0"/>
              <a:t>a function to double the value given to it</a:t>
            </a:r>
          </a:p>
          <a:p>
            <a:pPr marL="914400" lvl="2" indent="0">
              <a:buNone/>
            </a:pPr>
            <a:r>
              <a:rPr lang="en-US" dirty="0" smtClean="0">
                <a:latin typeface="Courier New"/>
                <a:cs typeface="Courier New"/>
              </a:rPr>
              <a:t>void </a:t>
            </a:r>
            <a:r>
              <a:rPr lang="en-US" dirty="0" err="1" smtClean="0">
                <a:latin typeface="Courier New"/>
                <a:cs typeface="Courier New"/>
              </a:rPr>
              <a:t>double_it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x) {</a:t>
            </a:r>
          </a:p>
          <a:p>
            <a:pPr marL="914400" lvl="2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x = x*2;</a:t>
            </a:r>
          </a:p>
          <a:p>
            <a:pPr marL="914400" lvl="2" indent="0"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</a:p>
          <a:p>
            <a:pPr lvl="1"/>
            <a:r>
              <a:rPr lang="en-US" dirty="0" smtClean="0"/>
              <a:t>doesn’t work…  because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“passed by value”</a:t>
            </a:r>
          </a:p>
          <a:p>
            <a:pPr lvl="2"/>
            <a:r>
              <a:rPr lang="en-US" dirty="0" smtClean="0"/>
              <a:t>a copy of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modified inside the function, not the original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197325"/>
      </p:ext>
    </p:extLst>
  </p:cSld>
  <p:clrMapOvr>
    <a:masterClrMapping/>
  </p:clrMapOvr>
  <p:transition xmlns:p14="http://schemas.microsoft.com/office/powerpoint/2010/main"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arguments by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2 take 2:</a:t>
            </a:r>
          </a:p>
          <a:p>
            <a:pPr lvl="1"/>
            <a:r>
              <a:rPr lang="en-US" dirty="0" smtClean="0"/>
              <a:t>a function to double the value given to it</a:t>
            </a:r>
          </a:p>
          <a:p>
            <a:pPr marL="914400" lvl="2" indent="0">
              <a:buNone/>
            </a:pPr>
            <a:r>
              <a:rPr lang="en-US" dirty="0" smtClean="0">
                <a:latin typeface="Courier New"/>
                <a:cs typeface="Courier New"/>
              </a:rPr>
              <a:t>void </a:t>
            </a:r>
            <a:r>
              <a:rPr lang="en-US" dirty="0" err="1" smtClean="0">
                <a:latin typeface="Courier New"/>
                <a:cs typeface="Courier New"/>
              </a:rPr>
              <a:t>double_it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*x) {</a:t>
            </a:r>
          </a:p>
          <a:p>
            <a:pPr marL="914400" lvl="2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*x = (*x) * 2;</a:t>
            </a:r>
          </a:p>
          <a:p>
            <a:pPr marL="914400" lvl="2" indent="0"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</a:p>
          <a:p>
            <a:pPr marL="914400" lvl="2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main() {</a:t>
            </a:r>
          </a:p>
          <a:p>
            <a:pPr marL="914400" lvl="2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y = 10;</a:t>
            </a:r>
          </a:p>
          <a:p>
            <a:pPr marL="914400" lvl="2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</a:t>
            </a:r>
            <a:r>
              <a:rPr lang="en-US" dirty="0" err="1" smtClean="0">
                <a:latin typeface="Courier New"/>
                <a:cs typeface="Courier New"/>
              </a:rPr>
              <a:t>double_it</a:t>
            </a:r>
            <a:r>
              <a:rPr lang="en-US" dirty="0" smtClean="0">
                <a:latin typeface="Courier New"/>
                <a:cs typeface="Courier New"/>
              </a:rPr>
              <a:t>(&amp;y);  	</a:t>
            </a:r>
            <a:r>
              <a:rPr lang="en-US" sz="1600" dirty="0" smtClean="0">
                <a:solidFill>
                  <a:srgbClr val="009900"/>
                </a:solidFill>
                <a:latin typeface="Courier New"/>
                <a:cs typeface="Courier New"/>
              </a:rPr>
              <a:t>// y is now 20</a:t>
            </a:r>
          </a:p>
          <a:p>
            <a:pPr marL="914400" lvl="2" indent="0">
              <a:buNone/>
            </a:pPr>
            <a:r>
              <a:rPr lang="en-US" dirty="0">
                <a:latin typeface="Courier New"/>
                <a:cs typeface="Courier New"/>
              </a:rPr>
              <a:t>}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works!  Because </a:t>
            </a:r>
            <a:r>
              <a:rPr lang="en-US" dirty="0"/>
              <a:t>y</a:t>
            </a:r>
            <a:r>
              <a:rPr lang="en-US" dirty="0" smtClean="0"/>
              <a:t> is “passed by reference”</a:t>
            </a:r>
          </a:p>
          <a:p>
            <a:pPr lvl="2"/>
            <a:r>
              <a:rPr lang="en-US" dirty="0" smtClean="0"/>
              <a:t>the address in memory where </a:t>
            </a:r>
            <a:r>
              <a:rPr lang="en-US" dirty="0" smtClean="0">
                <a:latin typeface="Courier New"/>
                <a:cs typeface="Courier New"/>
              </a:rPr>
              <a:t>y</a:t>
            </a:r>
            <a:r>
              <a:rPr lang="en-US" dirty="0" smtClean="0"/>
              <a:t> is stored is sent to the function, which modifies it correctly at that location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79291"/>
      </p:ext>
    </p:extLst>
  </p:cSld>
  <p:clrMapOvr>
    <a:masterClrMapping/>
  </p:clrMapOvr>
  <p:transition xmlns:p14="http://schemas.microsoft.com/office/powerpoint/2010/main"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7878"/>
          </a:xfrm>
        </p:spPr>
        <p:txBody>
          <a:bodyPr/>
          <a:lstStyle/>
          <a:p>
            <a:r>
              <a:rPr lang="en-US" dirty="0" smtClean="0"/>
              <a:t>Passing arguments:  C vs.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these will work in Java?  WHY?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Modify an integer</a:t>
            </a:r>
          </a:p>
          <a:p>
            <a:pPr marL="1371600" lvl="3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double_it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x) { x = x*2; }</a:t>
            </a:r>
          </a:p>
          <a:p>
            <a:pPr marL="1371600" lvl="3" indent="0">
              <a:buNone/>
            </a:pPr>
            <a:endParaRPr lang="en-US" dirty="0">
              <a:latin typeface="Courier New"/>
              <a:cs typeface="Courier New"/>
            </a:endParaRPr>
          </a:p>
          <a:p>
            <a:pPr marL="1371600" lvl="3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Modify an object</a:t>
            </a:r>
          </a:p>
          <a:p>
            <a:pPr marL="1371600" lvl="3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double_it</a:t>
            </a:r>
            <a:r>
              <a:rPr lang="en-US" dirty="0" smtClean="0">
                <a:latin typeface="Courier New"/>
                <a:cs typeface="Courier New"/>
              </a:rPr>
              <a:t>(Point p) { </a:t>
            </a:r>
            <a:r>
              <a:rPr lang="en-US" dirty="0" err="1" smtClean="0">
                <a:latin typeface="Courier New"/>
                <a:cs typeface="Courier New"/>
              </a:rPr>
              <a:t>p.x</a:t>
            </a:r>
            <a:r>
              <a:rPr lang="en-US" dirty="0" smtClean="0">
                <a:latin typeface="Courier New"/>
                <a:cs typeface="Courier New"/>
              </a:rPr>
              <a:t> = </a:t>
            </a:r>
            <a:r>
              <a:rPr lang="en-US" dirty="0" err="1" smtClean="0">
                <a:latin typeface="Courier New"/>
                <a:cs typeface="Courier New"/>
              </a:rPr>
              <a:t>p.x</a:t>
            </a:r>
            <a:r>
              <a:rPr lang="en-US" dirty="0" smtClean="0">
                <a:latin typeface="Courier New"/>
                <a:cs typeface="Courier New"/>
              </a:rPr>
              <a:t>*2; }</a:t>
            </a:r>
          </a:p>
          <a:p>
            <a:pPr marL="1371600" lvl="3" indent="0">
              <a:buNone/>
            </a:pPr>
            <a:endParaRPr lang="en-US" dirty="0">
              <a:latin typeface="Courier New"/>
              <a:cs typeface="Courier New"/>
            </a:endParaRPr>
          </a:p>
          <a:p>
            <a:pPr marL="1371600" lvl="3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Swap two objects</a:t>
            </a:r>
          </a:p>
          <a:p>
            <a:pPr marL="1371600" lvl="3" indent="0">
              <a:buNone/>
            </a:pPr>
            <a:r>
              <a:rPr lang="en-US" dirty="0" smtClean="0">
                <a:latin typeface="Courier New"/>
                <a:cs typeface="Courier New"/>
              </a:rPr>
              <a:t>swap(Point p1, Point p2) {</a:t>
            </a:r>
          </a:p>
          <a:p>
            <a:pPr marL="1371600" lvl="3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Point temp = p1;</a:t>
            </a:r>
          </a:p>
          <a:p>
            <a:pPr marL="1371600" lvl="3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p1 = p2;</a:t>
            </a:r>
          </a:p>
          <a:p>
            <a:pPr marL="1371600" lvl="3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p2 = temp;</a:t>
            </a:r>
          </a:p>
          <a:p>
            <a:pPr marL="1371600" lvl="3" indent="0"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60524357"/>
      </p:ext>
    </p:extLst>
  </p:cSld>
  <p:clrMapOvr>
    <a:masterClrMapping/>
  </p:clrMapOvr>
  <p:transition xmlns:p14="http://schemas.microsoft.com/office/powerpoint/2010/main"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7878"/>
          </a:xfrm>
        </p:spPr>
        <p:txBody>
          <a:bodyPr/>
          <a:lstStyle/>
          <a:p>
            <a:r>
              <a:rPr lang="en-US" dirty="0" smtClean="0"/>
              <a:t>Passing arguments:  C vs.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Java:</a:t>
            </a:r>
          </a:p>
          <a:p>
            <a:pPr lvl="1"/>
            <a:r>
              <a:rPr lang="en-US" dirty="0" smtClean="0"/>
              <a:t>passes arguments by value for all the primitive data types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, double, float, etc.</a:t>
            </a:r>
          </a:p>
          <a:p>
            <a:pPr marL="1371600" lvl="3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double_it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x) { x = x*2; }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	// won’t work</a:t>
            </a:r>
          </a:p>
          <a:p>
            <a:pPr lvl="1"/>
            <a:r>
              <a:rPr lang="en-US" dirty="0" smtClean="0"/>
              <a:t>passes objects by reference</a:t>
            </a:r>
          </a:p>
          <a:p>
            <a:pPr lvl="2"/>
            <a:r>
              <a:rPr lang="en-US" dirty="0" smtClean="0"/>
              <a:t>so member data of an object can be modified</a:t>
            </a:r>
          </a:p>
          <a:p>
            <a:pPr marL="1371600" lvl="3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double_it</a:t>
            </a:r>
            <a:r>
              <a:rPr lang="en-US" dirty="0" smtClean="0">
                <a:latin typeface="Courier New"/>
                <a:cs typeface="Courier New"/>
              </a:rPr>
              <a:t>(Point p) { </a:t>
            </a:r>
            <a:r>
              <a:rPr lang="en-US" dirty="0" err="1" smtClean="0">
                <a:latin typeface="Courier New"/>
                <a:cs typeface="Courier New"/>
              </a:rPr>
              <a:t>p.x</a:t>
            </a:r>
            <a:r>
              <a:rPr lang="en-US" dirty="0" smtClean="0">
                <a:latin typeface="Courier New"/>
                <a:cs typeface="Courier New"/>
              </a:rPr>
              <a:t> = </a:t>
            </a:r>
            <a:r>
              <a:rPr lang="en-US" dirty="0" err="1" smtClean="0">
                <a:latin typeface="Courier New"/>
                <a:cs typeface="Courier New"/>
              </a:rPr>
              <a:t>p.x</a:t>
            </a:r>
            <a:r>
              <a:rPr lang="en-US" dirty="0" smtClean="0">
                <a:latin typeface="Courier New"/>
                <a:cs typeface="Courier New"/>
              </a:rPr>
              <a:t>*2; } 	// works!</a:t>
            </a:r>
          </a:p>
          <a:p>
            <a:pPr lvl="1"/>
            <a:r>
              <a:rPr lang="en-US" dirty="0" smtClean="0"/>
              <a:t>BUT:  references are passed by value to methods…</a:t>
            </a:r>
          </a:p>
          <a:p>
            <a:pPr lvl="2"/>
            <a:r>
              <a:rPr lang="en-US" dirty="0" smtClean="0"/>
              <a:t>so cannot swap two objects</a:t>
            </a:r>
          </a:p>
          <a:p>
            <a:pPr marL="1371600" lvl="3" indent="0">
              <a:buNone/>
            </a:pPr>
            <a:r>
              <a:rPr lang="en-US" dirty="0" smtClean="0">
                <a:latin typeface="Courier New"/>
                <a:cs typeface="Courier New"/>
              </a:rPr>
              <a:t>swap(Point p1, Point p2) {</a:t>
            </a:r>
          </a:p>
          <a:p>
            <a:pPr marL="1371600" lvl="3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Point temp = p1;</a:t>
            </a:r>
          </a:p>
          <a:p>
            <a:pPr marL="1371600" lvl="3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p1 = p2;</a:t>
            </a:r>
          </a:p>
          <a:p>
            <a:pPr marL="1371600" lvl="3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p2 = temp;</a:t>
            </a:r>
            <a:r>
              <a:rPr lang="en-US" dirty="0">
                <a:latin typeface="Courier New"/>
                <a:cs typeface="Courier New"/>
              </a:rPr>
              <a:t> 			</a:t>
            </a:r>
            <a:r>
              <a:rPr lang="en-US" dirty="0" smtClean="0">
                <a:latin typeface="Courier New"/>
                <a:cs typeface="Courier New"/>
              </a:rPr>
              <a:t>	// </a:t>
            </a:r>
            <a:r>
              <a:rPr lang="en-US" dirty="0">
                <a:latin typeface="Courier New"/>
                <a:cs typeface="Courier New"/>
              </a:rPr>
              <a:t>won’t work!</a:t>
            </a:r>
            <a:endParaRPr lang="en-US" dirty="0" smtClean="0">
              <a:latin typeface="Courier New"/>
              <a:cs typeface="Courier New"/>
            </a:endParaRPr>
          </a:p>
          <a:p>
            <a:pPr marL="1371600" lvl="3" indent="0"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</a:p>
          <a:p>
            <a:pPr lvl="0">
              <a:buClr>
                <a:srgbClr val="A50021"/>
              </a:buClr>
            </a:pPr>
            <a:r>
              <a:rPr lang="en-US" dirty="0" smtClean="0">
                <a:solidFill>
                  <a:srgbClr val="A50021"/>
                </a:solidFill>
              </a:rPr>
              <a:t>Understanding C pointers will demystify everything!</a:t>
            </a:r>
            <a:endParaRPr lang="en-US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704217"/>
      </p:ext>
    </p:extLst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Tahoma"/>
              </a:rPr>
              <a:t>What is a “pointer” in C?</a:t>
            </a:r>
            <a:endParaRPr lang="en-US" dirty="0">
              <a:ea typeface="Tahom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708025"/>
            <a:ext cx="5486400" cy="61499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Tahoma"/>
              </a:rPr>
              <a:t>A pointer is an explicit memory address</a:t>
            </a:r>
          </a:p>
          <a:p>
            <a:pPr>
              <a:defRPr/>
            </a:pPr>
            <a:r>
              <a:rPr lang="en-US" dirty="0" smtClean="0">
                <a:ea typeface="Tahoma"/>
              </a:rPr>
              <a:t>Example</a:t>
            </a:r>
          </a:p>
          <a:p>
            <a:pPr lvl="1">
              <a:defRPr/>
            </a:pP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i</a:t>
            </a:r>
            <a:endParaRPr lang="en-US" b="1" dirty="0">
              <a:latin typeface="Courier New"/>
              <a:cs typeface="Courier New"/>
            </a:endParaRPr>
          </a:p>
          <a:p>
            <a:pPr lvl="2">
              <a:defRPr/>
            </a:pPr>
            <a:r>
              <a:rPr lang="en-US" b="1" dirty="0" err="1" smtClean="0">
                <a:latin typeface="Courier New"/>
                <a:cs typeface="Courier New"/>
              </a:rPr>
              <a:t>i</a:t>
            </a:r>
            <a:r>
              <a:rPr lang="en-US" dirty="0" smtClean="0"/>
              <a:t> is an integer variable in memory</a:t>
            </a:r>
          </a:p>
          <a:p>
            <a:pPr lvl="2">
              <a:defRPr/>
            </a:pPr>
            <a:r>
              <a:rPr lang="en-US" dirty="0" smtClean="0"/>
              <a:t>located at, say, address 1056</a:t>
            </a:r>
          </a:p>
          <a:p>
            <a:pPr lvl="1">
              <a:defRPr/>
            </a:pP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b="1" dirty="0" smtClean="0">
                <a:latin typeface="Courier New"/>
                <a:cs typeface="Courier New"/>
              </a:rPr>
              <a:t> *p</a:t>
            </a:r>
          </a:p>
          <a:p>
            <a:pPr lvl="2">
              <a:defRPr/>
            </a:pPr>
            <a:r>
              <a:rPr lang="en-US" b="1" dirty="0">
                <a:latin typeface="Courier New"/>
                <a:cs typeface="Courier New"/>
              </a:rPr>
              <a:t>p</a:t>
            </a:r>
            <a:r>
              <a:rPr lang="en-US" dirty="0" smtClean="0"/>
              <a:t> is a variable that “points to” an integer</a:t>
            </a:r>
          </a:p>
          <a:p>
            <a:pPr lvl="2">
              <a:defRPr/>
            </a:pPr>
            <a:r>
              <a:rPr lang="en-US" b="1" dirty="0" smtClean="0">
                <a:latin typeface="Courier New"/>
                <a:cs typeface="Courier New"/>
              </a:rPr>
              <a:t>p</a:t>
            </a:r>
            <a:r>
              <a:rPr lang="en-US" dirty="0" smtClean="0"/>
              <a:t> is located at, say, address 2004</a:t>
            </a:r>
            <a:endParaRPr lang="en-US" dirty="0"/>
          </a:p>
          <a:p>
            <a:pPr lvl="1">
              <a:defRPr/>
            </a:pPr>
            <a:r>
              <a:rPr lang="en-US" b="1" dirty="0">
                <a:latin typeface="Courier New"/>
                <a:cs typeface="Courier New"/>
              </a:rPr>
              <a:t>p = &amp;</a:t>
            </a:r>
            <a:r>
              <a:rPr lang="en-US" b="1" dirty="0" err="1" smtClean="0">
                <a:latin typeface="Courier New"/>
                <a:cs typeface="Courier New"/>
              </a:rPr>
              <a:t>i</a:t>
            </a:r>
            <a:endParaRPr lang="en-US" b="1" dirty="0" smtClean="0">
              <a:latin typeface="Courier New"/>
              <a:cs typeface="Courier New"/>
            </a:endParaRPr>
          </a:p>
          <a:p>
            <a:pPr lvl="2">
              <a:defRPr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chemeClr val="accent1"/>
                </a:solidFill>
              </a:rPr>
              <a:t>value in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p</a:t>
            </a:r>
            <a:r>
              <a:rPr lang="en-US" dirty="0" smtClean="0"/>
              <a:t> is now equal to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b="1" dirty="0" smtClean="0">
                <a:solidFill>
                  <a:srgbClr val="A50021"/>
                </a:solidFill>
              </a:rPr>
              <a:t>address of variable </a:t>
            </a:r>
            <a:r>
              <a:rPr lang="en-US" b="1" dirty="0" err="1" smtClean="0">
                <a:solidFill>
                  <a:srgbClr val="A50021"/>
                </a:solidFill>
                <a:latin typeface="Courier New"/>
                <a:cs typeface="Courier New"/>
              </a:rPr>
              <a:t>i</a:t>
            </a:r>
            <a:endParaRPr lang="en-US" b="1" dirty="0" smtClean="0">
              <a:solidFill>
                <a:srgbClr val="A50021"/>
              </a:solidFill>
              <a:latin typeface="Courier New"/>
              <a:cs typeface="Courier New"/>
            </a:endParaRPr>
          </a:p>
          <a:p>
            <a:pPr lvl="2">
              <a:defRPr/>
            </a:pPr>
            <a:r>
              <a:rPr lang="en-US" dirty="0" smtClean="0"/>
              <a:t>i.e., the value stored in </a:t>
            </a:r>
            <a:r>
              <a:rPr lang="en-US" dirty="0" err="1" smtClean="0"/>
              <a:t>Mem</a:t>
            </a:r>
            <a:r>
              <a:rPr lang="en-US" dirty="0" smtClean="0"/>
              <a:t>[2004] is 1056 (the location of </a:t>
            </a:r>
            <a:r>
              <a:rPr lang="en-US" b="1" dirty="0" err="1" smtClean="0">
                <a:latin typeface="Courier New"/>
                <a:cs typeface="Courier New"/>
              </a:rPr>
              <a:t>i</a:t>
            </a:r>
            <a:r>
              <a:rPr lang="en-US" dirty="0" smtClean="0"/>
              <a:t>)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6477000" y="2133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/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477000" y="2514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6477000" y="2895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6477000" y="3276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6477000" y="4419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6477000" y="4800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/>
          <a:lstStyle/>
          <a:p>
            <a:pPr algn="ctr"/>
            <a:r>
              <a:rPr lang="en-US" sz="1800" b="0">
                <a:latin typeface="Arial" charset="0"/>
              </a:rPr>
              <a:t>1056</a:t>
            </a:r>
          </a:p>
        </p:txBody>
      </p:sp>
      <p:cxnSp>
        <p:nvCxnSpPr>
          <p:cNvPr id="22537" name="Straight Connector 11"/>
          <p:cNvCxnSpPr>
            <a:cxnSpLocks noChangeShapeType="1"/>
          </p:cNvCxnSpPr>
          <p:nvPr/>
        </p:nvCxnSpPr>
        <p:spPr bwMode="auto">
          <a:xfrm>
            <a:off x="7162800" y="38862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38" name="Rectangle 13"/>
          <p:cNvSpPr>
            <a:spLocks noChangeArrowheads="1"/>
          </p:cNvSpPr>
          <p:nvPr/>
        </p:nvSpPr>
        <p:spPr bwMode="auto">
          <a:xfrm>
            <a:off x="6030913" y="2052638"/>
            <a:ext cx="369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ourier New" charset="0"/>
                <a:cs typeface="Courier New" charset="0"/>
              </a:rPr>
              <a:t>i</a:t>
            </a:r>
          </a:p>
        </p:txBody>
      </p:sp>
      <p:sp>
        <p:nvSpPr>
          <p:cNvPr id="22539" name="Rectangle 14"/>
          <p:cNvSpPr>
            <a:spLocks noChangeArrowheads="1"/>
          </p:cNvSpPr>
          <p:nvPr/>
        </p:nvSpPr>
        <p:spPr bwMode="auto">
          <a:xfrm>
            <a:off x="6030913" y="4719638"/>
            <a:ext cx="369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ourier New" charset="0"/>
                <a:cs typeface="Courier New" charset="0"/>
              </a:rPr>
              <a:t>p</a:t>
            </a:r>
          </a:p>
        </p:txBody>
      </p:sp>
      <p:sp>
        <p:nvSpPr>
          <p:cNvPr id="22540" name="Rectangle 15"/>
          <p:cNvSpPr>
            <a:spLocks noChangeArrowheads="1"/>
          </p:cNvSpPr>
          <p:nvPr/>
        </p:nvSpPr>
        <p:spPr bwMode="auto">
          <a:xfrm>
            <a:off x="6435725" y="914400"/>
            <a:ext cx="145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ahoma" charset="0"/>
                <a:cs typeface="Tahoma" charset="0"/>
              </a:rPr>
              <a:t>Memory </a:t>
            </a:r>
          </a:p>
        </p:txBody>
      </p:sp>
      <p:sp>
        <p:nvSpPr>
          <p:cNvPr id="22541" name="Rectangle 16"/>
          <p:cNvSpPr>
            <a:spLocks noChangeArrowheads="1"/>
          </p:cNvSpPr>
          <p:nvPr/>
        </p:nvSpPr>
        <p:spPr bwMode="auto">
          <a:xfrm>
            <a:off x="7831138" y="1528763"/>
            <a:ext cx="1058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address</a:t>
            </a:r>
          </a:p>
        </p:txBody>
      </p:sp>
      <p:sp>
        <p:nvSpPr>
          <p:cNvPr id="22542" name="Rectangle 17"/>
          <p:cNvSpPr>
            <a:spLocks noChangeArrowheads="1"/>
          </p:cNvSpPr>
          <p:nvPr/>
        </p:nvSpPr>
        <p:spPr bwMode="auto">
          <a:xfrm>
            <a:off x="8001000" y="2114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1056</a:t>
            </a:r>
          </a:p>
        </p:txBody>
      </p:sp>
      <p:sp>
        <p:nvSpPr>
          <p:cNvPr id="22543" name="Rectangle 18"/>
          <p:cNvSpPr>
            <a:spLocks noChangeArrowheads="1"/>
          </p:cNvSpPr>
          <p:nvPr/>
        </p:nvSpPr>
        <p:spPr bwMode="auto">
          <a:xfrm>
            <a:off x="8001000" y="2495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1060</a:t>
            </a:r>
          </a:p>
        </p:txBody>
      </p:sp>
      <p:sp>
        <p:nvSpPr>
          <p:cNvPr id="22544" name="Rectangle 20"/>
          <p:cNvSpPr>
            <a:spLocks noChangeArrowheads="1"/>
          </p:cNvSpPr>
          <p:nvPr/>
        </p:nvSpPr>
        <p:spPr bwMode="auto">
          <a:xfrm>
            <a:off x="8001000" y="2876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1064</a:t>
            </a:r>
          </a:p>
        </p:txBody>
      </p:sp>
      <p:sp>
        <p:nvSpPr>
          <p:cNvPr id="22545" name="Rectangle 21"/>
          <p:cNvSpPr>
            <a:spLocks noChangeArrowheads="1"/>
          </p:cNvSpPr>
          <p:nvPr/>
        </p:nvSpPr>
        <p:spPr bwMode="auto">
          <a:xfrm>
            <a:off x="8001000" y="3257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1068</a:t>
            </a:r>
          </a:p>
        </p:txBody>
      </p:sp>
      <p:sp>
        <p:nvSpPr>
          <p:cNvPr id="22546" name="Rectangle 22"/>
          <p:cNvSpPr>
            <a:spLocks noChangeArrowheads="1"/>
          </p:cNvSpPr>
          <p:nvPr/>
        </p:nvSpPr>
        <p:spPr bwMode="auto">
          <a:xfrm>
            <a:off x="8001000" y="441960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2000</a:t>
            </a:r>
          </a:p>
        </p:txBody>
      </p:sp>
      <p:sp>
        <p:nvSpPr>
          <p:cNvPr id="22547" name="Rectangle 23"/>
          <p:cNvSpPr>
            <a:spLocks noChangeArrowheads="1"/>
          </p:cNvSpPr>
          <p:nvPr/>
        </p:nvSpPr>
        <p:spPr bwMode="auto">
          <a:xfrm>
            <a:off x="8001000" y="4781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2004</a:t>
            </a:r>
          </a:p>
        </p:txBody>
      </p:sp>
      <p:sp>
        <p:nvSpPr>
          <p:cNvPr id="51220" name="Freeform 29"/>
          <p:cNvSpPr>
            <a:spLocks/>
          </p:cNvSpPr>
          <p:nvPr/>
        </p:nvSpPr>
        <p:spPr bwMode="auto">
          <a:xfrm>
            <a:off x="5927725" y="2300288"/>
            <a:ext cx="3117850" cy="2711450"/>
          </a:xfrm>
          <a:custGeom>
            <a:avLst/>
            <a:gdLst>
              <a:gd name="T0" fmla="*/ 935758 w 3119013"/>
              <a:gd name="T1" fmla="*/ 2705922 h 2712142"/>
              <a:gd name="T2" fmla="*/ 371041 w 3119013"/>
              <a:gd name="T3" fmla="*/ 2586040 h 2712142"/>
              <a:gd name="T4" fmla="*/ 148577 w 3119013"/>
              <a:gd name="T5" fmla="*/ 2038004 h 2712142"/>
              <a:gd name="T6" fmla="*/ 2698360 w 3119013"/>
              <a:gd name="T7" fmla="*/ 548035 h 2712142"/>
              <a:gd name="T8" fmla="*/ 3006388 w 3119013"/>
              <a:gd name="T9" fmla="*/ 188388 h 2712142"/>
              <a:gd name="T10" fmla="*/ 1671601 w 3119013"/>
              <a:gd name="T11" fmla="*/ 0 h 27121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19013" h="2712142">
                <a:moveTo>
                  <a:pt x="938554" y="2711452"/>
                </a:moveTo>
                <a:cubicBezTo>
                  <a:pt x="764056" y="2715742"/>
                  <a:pt x="503740" y="2702871"/>
                  <a:pt x="372151" y="2591324"/>
                </a:cubicBezTo>
                <a:cubicBezTo>
                  <a:pt x="240562" y="2479777"/>
                  <a:pt x="-240024" y="2382530"/>
                  <a:pt x="149021" y="2042169"/>
                </a:cubicBezTo>
                <a:cubicBezTo>
                  <a:pt x="538066" y="1701808"/>
                  <a:pt x="2228698" y="858054"/>
                  <a:pt x="2706423" y="549155"/>
                </a:cubicBezTo>
                <a:cubicBezTo>
                  <a:pt x="3184148" y="240255"/>
                  <a:pt x="3187009" y="280298"/>
                  <a:pt x="3015371" y="188772"/>
                </a:cubicBezTo>
                <a:cubicBezTo>
                  <a:pt x="2843733" y="97246"/>
                  <a:pt x="1676596" y="0"/>
                  <a:pt x="1676596" y="0"/>
                </a:cubicBezTo>
              </a:path>
            </a:pathLst>
          </a:custGeom>
          <a:noFill/>
          <a:ln w="28575" cmpd="sng">
            <a:solidFill>
              <a:srgbClr val="A50021"/>
            </a:solidFill>
            <a:round/>
            <a:headEnd type="none" w="med" len="med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512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Tahoma"/>
              </a:rPr>
              <a:t>Referencing and Dereferencing</a:t>
            </a:r>
            <a:endParaRPr lang="en-US" dirty="0">
              <a:ea typeface="Tahom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708025"/>
            <a:ext cx="6030913" cy="61499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Tahoma"/>
              </a:rPr>
              <a:t>Referencing an object means</a:t>
            </a:r>
          </a:p>
          <a:p>
            <a:pPr lvl="1">
              <a:defRPr/>
            </a:pPr>
            <a:r>
              <a:rPr lang="en-US" dirty="0" smtClean="0"/>
              <a:t>… taking its address and assigning it to a pointer variable (e.g., </a:t>
            </a:r>
            <a:r>
              <a:rPr lang="en-US" b="1" dirty="0" smtClean="0">
                <a:latin typeface="Courier New"/>
                <a:cs typeface="Courier New"/>
              </a:rPr>
              <a:t>p = &amp;</a:t>
            </a:r>
            <a:r>
              <a:rPr lang="en-US" b="1" dirty="0" err="1" smtClean="0">
                <a:latin typeface="Courier New"/>
                <a:cs typeface="Courier New"/>
              </a:rPr>
              <a:t>i</a:t>
            </a:r>
            <a:r>
              <a:rPr lang="en-US" dirty="0" smtClean="0"/>
              <a:t>)</a:t>
            </a:r>
          </a:p>
          <a:p>
            <a:pPr>
              <a:defRPr/>
            </a:pPr>
            <a:r>
              <a:rPr lang="en-US" dirty="0" smtClean="0">
                <a:ea typeface="Tahoma"/>
              </a:rPr>
              <a:t>Dereferencing a pointer means</a:t>
            </a:r>
          </a:p>
          <a:p>
            <a:pPr lvl="1">
              <a:defRPr/>
            </a:pPr>
            <a:r>
              <a:rPr lang="en-US" dirty="0" smtClean="0"/>
              <a:t>… going to the memory address pointed to by the pointer, and accessing the value there (e.g., </a:t>
            </a:r>
            <a:r>
              <a:rPr lang="en-US" b="1" dirty="0" smtClean="0">
                <a:latin typeface="Courier New"/>
                <a:cs typeface="Courier New"/>
              </a:rPr>
              <a:t>*p</a:t>
            </a:r>
            <a:r>
              <a:rPr lang="en-US" dirty="0" smtClean="0"/>
              <a:t>)</a:t>
            </a:r>
          </a:p>
          <a:p>
            <a:pPr>
              <a:defRPr/>
            </a:pPr>
            <a:r>
              <a:rPr lang="en-US" dirty="0" smtClean="0">
                <a:ea typeface="Tahoma"/>
              </a:rPr>
              <a:t>Example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sz="2000" b="1" dirty="0" err="1" smtClean="0">
                <a:latin typeface="Courier New"/>
                <a:cs typeface="Courier New"/>
              </a:rPr>
              <a:t>int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;	// 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 is an </a:t>
            </a:r>
            <a:r>
              <a:rPr lang="en-US" sz="2000" b="1" dirty="0" err="1" smtClean="0">
                <a:latin typeface="Courier New"/>
                <a:cs typeface="Courier New"/>
              </a:rPr>
              <a:t>int</a:t>
            </a:r>
            <a:r>
              <a:rPr lang="en-US" sz="2000" b="1" dirty="0" smtClean="0">
                <a:latin typeface="Courier New"/>
                <a:cs typeface="Courier New"/>
              </a:rPr>
              <a:t> variable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sz="2000" b="1" dirty="0" err="1" smtClean="0">
                <a:latin typeface="Courier New"/>
                <a:cs typeface="Courier New"/>
              </a:rPr>
              <a:t>int</a:t>
            </a:r>
            <a:r>
              <a:rPr lang="en-US" sz="2000" b="1" dirty="0" smtClean="0">
                <a:latin typeface="Courier New"/>
                <a:cs typeface="Courier New"/>
              </a:rPr>
              <a:t> *p;	// p is a pointer to </a:t>
            </a:r>
            <a:r>
              <a:rPr lang="en-US" sz="2000" b="1" dirty="0" err="1" smtClean="0">
                <a:latin typeface="Courier New"/>
                <a:cs typeface="Courier New"/>
              </a:rPr>
              <a:t>int</a:t>
            </a:r>
            <a:endParaRPr lang="en-US" sz="2000" b="1" dirty="0">
              <a:latin typeface="Courier New"/>
              <a:cs typeface="Courier New"/>
            </a:endParaRPr>
          </a:p>
          <a:p>
            <a:pPr marL="457200" lvl="1" indent="0">
              <a:buFont typeface="Wingdings" charset="0"/>
              <a:buNone/>
              <a:defRPr/>
            </a:pPr>
            <a:r>
              <a:rPr lang="en-US" sz="2000" b="1" dirty="0" smtClean="0">
                <a:latin typeface="Courier New"/>
                <a:cs typeface="Courier New"/>
              </a:rPr>
              <a:t>p = &amp;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; 	// referencing 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endParaRPr lang="en-US" sz="2000" b="1" dirty="0" smtClean="0">
              <a:latin typeface="Courier New"/>
              <a:cs typeface="Courier New"/>
            </a:endParaRPr>
          </a:p>
          <a:p>
            <a:pPr marL="457200" lvl="1" indent="0">
              <a:buFont typeface="Wingdings" charset="0"/>
              <a:buNone/>
              <a:defRPr/>
            </a:pPr>
            <a:r>
              <a:rPr lang="en-US" sz="2000" b="1" dirty="0">
                <a:latin typeface="Courier New"/>
                <a:cs typeface="Courier New"/>
              </a:rPr>
              <a:t>	</a:t>
            </a:r>
            <a:r>
              <a:rPr lang="en-US" sz="2000" b="1" dirty="0" smtClean="0">
                <a:latin typeface="Courier New"/>
                <a:cs typeface="Courier New"/>
              </a:rPr>
              <a:t>	// p is assigned 1056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sz="2000" b="1" dirty="0" smtClean="0">
                <a:latin typeface="Courier New"/>
                <a:cs typeface="Courier New"/>
              </a:rPr>
              <a:t>*p = 5; 	// dereference p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sz="2000" b="1" dirty="0" smtClean="0">
                <a:latin typeface="Courier New"/>
                <a:cs typeface="Courier New"/>
              </a:rPr>
              <a:t>		// 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 assigned 5</a:t>
            </a:r>
          </a:p>
          <a:p>
            <a:pPr marL="457200" lvl="1" indent="0">
              <a:buFont typeface="Wingdings" charset="0"/>
              <a:buNone/>
              <a:defRPr/>
            </a:pPr>
            <a:endParaRPr lang="en-US" sz="2000" b="1" dirty="0" smtClean="0">
              <a:latin typeface="Courier New"/>
              <a:cs typeface="Courier New"/>
            </a:endParaRPr>
          </a:p>
          <a:p>
            <a:pPr lvl="1">
              <a:defRPr/>
            </a:pPr>
            <a:endParaRPr lang="en-US" sz="2000" dirty="0" smtClean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477000" y="2133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/>
          <a:lstStyle/>
          <a:p>
            <a:pPr algn="ctr"/>
            <a:r>
              <a:rPr lang="en-US" sz="1800" b="0">
                <a:latin typeface="Arial" charset="0"/>
              </a:rPr>
              <a:t>5</a:t>
            </a:r>
          </a:p>
        </p:txBody>
      </p:sp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6477000" y="2514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6477000" y="2895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3558" name="Rectangle 9"/>
          <p:cNvSpPr>
            <a:spLocks noChangeArrowheads="1"/>
          </p:cNvSpPr>
          <p:nvPr/>
        </p:nvSpPr>
        <p:spPr bwMode="auto">
          <a:xfrm>
            <a:off x="6477000" y="3276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3559" name="Rectangle 10"/>
          <p:cNvSpPr>
            <a:spLocks noChangeArrowheads="1"/>
          </p:cNvSpPr>
          <p:nvPr/>
        </p:nvSpPr>
        <p:spPr bwMode="auto">
          <a:xfrm>
            <a:off x="6477000" y="4419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477000" y="4800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/>
          <a:lstStyle/>
          <a:p>
            <a:pPr algn="ctr"/>
            <a:r>
              <a:rPr lang="en-US" sz="1800" b="0">
                <a:latin typeface="Arial" charset="0"/>
              </a:rPr>
              <a:t>1056</a:t>
            </a:r>
          </a:p>
        </p:txBody>
      </p:sp>
      <p:cxnSp>
        <p:nvCxnSpPr>
          <p:cNvPr id="23561" name="Straight Connector 12"/>
          <p:cNvCxnSpPr>
            <a:cxnSpLocks noChangeShapeType="1"/>
          </p:cNvCxnSpPr>
          <p:nvPr/>
        </p:nvCxnSpPr>
        <p:spPr bwMode="auto">
          <a:xfrm>
            <a:off x="7162800" y="38862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2" name="Rectangle 13"/>
          <p:cNvSpPr>
            <a:spLocks noChangeArrowheads="1"/>
          </p:cNvSpPr>
          <p:nvPr/>
        </p:nvSpPr>
        <p:spPr bwMode="auto">
          <a:xfrm>
            <a:off x="6030913" y="2052638"/>
            <a:ext cx="369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ourier New" charset="0"/>
                <a:cs typeface="Courier New" charset="0"/>
              </a:rPr>
              <a:t>i</a:t>
            </a:r>
          </a:p>
        </p:txBody>
      </p:sp>
      <p:sp>
        <p:nvSpPr>
          <p:cNvPr id="23563" name="Rectangle 14"/>
          <p:cNvSpPr>
            <a:spLocks noChangeArrowheads="1"/>
          </p:cNvSpPr>
          <p:nvPr/>
        </p:nvSpPr>
        <p:spPr bwMode="auto">
          <a:xfrm>
            <a:off x="6030913" y="4719638"/>
            <a:ext cx="369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ourier New" charset="0"/>
                <a:cs typeface="Courier New" charset="0"/>
              </a:rPr>
              <a:t>p</a:t>
            </a:r>
          </a:p>
        </p:txBody>
      </p:sp>
      <p:sp>
        <p:nvSpPr>
          <p:cNvPr id="23564" name="Rectangle 15"/>
          <p:cNvSpPr>
            <a:spLocks noChangeArrowheads="1"/>
          </p:cNvSpPr>
          <p:nvPr/>
        </p:nvSpPr>
        <p:spPr bwMode="auto">
          <a:xfrm>
            <a:off x="6435725" y="914400"/>
            <a:ext cx="145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ahoma" charset="0"/>
                <a:cs typeface="Tahoma" charset="0"/>
              </a:rPr>
              <a:t>Memory </a:t>
            </a:r>
          </a:p>
        </p:txBody>
      </p:sp>
      <p:sp>
        <p:nvSpPr>
          <p:cNvPr id="23565" name="Rectangle 16"/>
          <p:cNvSpPr>
            <a:spLocks noChangeArrowheads="1"/>
          </p:cNvSpPr>
          <p:nvPr/>
        </p:nvSpPr>
        <p:spPr bwMode="auto">
          <a:xfrm>
            <a:off x="7831138" y="1528763"/>
            <a:ext cx="1058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address</a:t>
            </a:r>
          </a:p>
        </p:txBody>
      </p:sp>
      <p:sp>
        <p:nvSpPr>
          <p:cNvPr id="23566" name="Rectangle 17"/>
          <p:cNvSpPr>
            <a:spLocks noChangeArrowheads="1"/>
          </p:cNvSpPr>
          <p:nvPr/>
        </p:nvSpPr>
        <p:spPr bwMode="auto">
          <a:xfrm>
            <a:off x="8001000" y="2114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1056</a:t>
            </a:r>
          </a:p>
        </p:txBody>
      </p:sp>
      <p:sp>
        <p:nvSpPr>
          <p:cNvPr id="23567" name="Rectangle 18"/>
          <p:cNvSpPr>
            <a:spLocks noChangeArrowheads="1"/>
          </p:cNvSpPr>
          <p:nvPr/>
        </p:nvSpPr>
        <p:spPr bwMode="auto">
          <a:xfrm>
            <a:off x="8001000" y="2495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1060</a:t>
            </a:r>
          </a:p>
        </p:txBody>
      </p:sp>
      <p:sp>
        <p:nvSpPr>
          <p:cNvPr id="23568" name="Rectangle 19"/>
          <p:cNvSpPr>
            <a:spLocks noChangeArrowheads="1"/>
          </p:cNvSpPr>
          <p:nvPr/>
        </p:nvSpPr>
        <p:spPr bwMode="auto">
          <a:xfrm>
            <a:off x="8001000" y="2876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1064</a:t>
            </a:r>
          </a:p>
        </p:txBody>
      </p:sp>
      <p:sp>
        <p:nvSpPr>
          <p:cNvPr id="23569" name="Rectangle 20"/>
          <p:cNvSpPr>
            <a:spLocks noChangeArrowheads="1"/>
          </p:cNvSpPr>
          <p:nvPr/>
        </p:nvSpPr>
        <p:spPr bwMode="auto">
          <a:xfrm>
            <a:off x="8001000" y="3257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1068</a:t>
            </a:r>
          </a:p>
        </p:txBody>
      </p:sp>
      <p:sp>
        <p:nvSpPr>
          <p:cNvPr id="23570" name="Rectangle 21"/>
          <p:cNvSpPr>
            <a:spLocks noChangeArrowheads="1"/>
          </p:cNvSpPr>
          <p:nvPr/>
        </p:nvSpPr>
        <p:spPr bwMode="auto">
          <a:xfrm>
            <a:off x="8001000" y="441960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2000</a:t>
            </a:r>
          </a:p>
        </p:txBody>
      </p:sp>
      <p:sp>
        <p:nvSpPr>
          <p:cNvPr id="23571" name="Rectangle 22"/>
          <p:cNvSpPr>
            <a:spLocks noChangeArrowheads="1"/>
          </p:cNvSpPr>
          <p:nvPr/>
        </p:nvSpPr>
        <p:spPr bwMode="auto">
          <a:xfrm>
            <a:off x="8001000" y="4781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2004</a:t>
            </a:r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927725" y="2300288"/>
            <a:ext cx="3117850" cy="2711450"/>
          </a:xfrm>
          <a:custGeom>
            <a:avLst/>
            <a:gdLst>
              <a:gd name="T0" fmla="*/ 935758 w 3119013"/>
              <a:gd name="T1" fmla="*/ 2705922 h 2712142"/>
              <a:gd name="T2" fmla="*/ 371041 w 3119013"/>
              <a:gd name="T3" fmla="*/ 2586040 h 2712142"/>
              <a:gd name="T4" fmla="*/ 148577 w 3119013"/>
              <a:gd name="T5" fmla="*/ 2038004 h 2712142"/>
              <a:gd name="T6" fmla="*/ 2698360 w 3119013"/>
              <a:gd name="T7" fmla="*/ 548035 h 2712142"/>
              <a:gd name="T8" fmla="*/ 3006388 w 3119013"/>
              <a:gd name="T9" fmla="*/ 188388 h 2712142"/>
              <a:gd name="T10" fmla="*/ 1671601 w 3119013"/>
              <a:gd name="T11" fmla="*/ 0 h 27121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19013" h="2712142">
                <a:moveTo>
                  <a:pt x="938554" y="2711452"/>
                </a:moveTo>
                <a:cubicBezTo>
                  <a:pt x="764056" y="2715742"/>
                  <a:pt x="503740" y="2702871"/>
                  <a:pt x="372151" y="2591324"/>
                </a:cubicBezTo>
                <a:cubicBezTo>
                  <a:pt x="240562" y="2479777"/>
                  <a:pt x="-240024" y="2382530"/>
                  <a:pt x="149021" y="2042169"/>
                </a:cubicBezTo>
                <a:cubicBezTo>
                  <a:pt x="538066" y="1701808"/>
                  <a:pt x="2228698" y="858054"/>
                  <a:pt x="2706423" y="549155"/>
                </a:cubicBezTo>
                <a:cubicBezTo>
                  <a:pt x="3184148" y="240255"/>
                  <a:pt x="3187009" y="280298"/>
                  <a:pt x="3015371" y="188772"/>
                </a:cubicBezTo>
                <a:cubicBezTo>
                  <a:pt x="2843733" y="97246"/>
                  <a:pt x="1676596" y="0"/>
                  <a:pt x="1676596" y="0"/>
                </a:cubicBezTo>
              </a:path>
            </a:pathLst>
          </a:custGeom>
          <a:noFill/>
          <a:ln w="28575" cmpd="sng">
            <a:solidFill>
              <a:srgbClr val="A50021"/>
            </a:solidFill>
            <a:round/>
            <a:headEnd type="none" w="med" len="med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/>
          </a:p>
        </p:txBody>
      </p:sp>
      <p:sp>
        <p:nvSpPr>
          <p:cNvPr id="23573" name="Rectangle 25"/>
          <p:cNvSpPr>
            <a:spLocks noChangeArrowheads="1"/>
          </p:cNvSpPr>
          <p:nvPr/>
        </p:nvSpPr>
        <p:spPr bwMode="auto">
          <a:xfrm>
            <a:off x="6477000" y="4800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3574" name="Rectangle 26"/>
          <p:cNvSpPr>
            <a:spLocks noChangeArrowheads="1"/>
          </p:cNvSpPr>
          <p:nvPr/>
        </p:nvSpPr>
        <p:spPr bwMode="auto">
          <a:xfrm>
            <a:off x="6477000" y="2133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/>
          <a:lstStyle/>
          <a:p>
            <a:pPr algn="ctr"/>
            <a:endParaRPr lang="en-US" sz="1800" b="0"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  <p:bldP spid="12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Tahoma"/>
              </a:rPr>
              <a:t>Pointer expressions and arrays</a:t>
            </a:r>
            <a:endParaRPr lang="en-US" dirty="0">
              <a:ea typeface="Tahoma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Tahoma"/>
              </a:rPr>
              <a:t>Dereferencing could be done to an expression</a:t>
            </a:r>
          </a:p>
          <a:p>
            <a:pPr lvl="1">
              <a:defRPr/>
            </a:pPr>
            <a:r>
              <a:rPr lang="en-US" dirty="0" smtClean="0"/>
              <a:t>So, not just </a:t>
            </a:r>
            <a:r>
              <a:rPr lang="en-US" b="1" dirty="0" smtClean="0">
                <a:solidFill>
                  <a:srgbClr val="009900"/>
                </a:solidFill>
                <a:latin typeface="Courier New"/>
                <a:cs typeface="Courier New"/>
              </a:rPr>
              <a:t>*p</a:t>
            </a:r>
            <a:r>
              <a:rPr lang="en-US" dirty="0" smtClean="0"/>
              <a:t>, but can also write </a:t>
            </a:r>
            <a:r>
              <a:rPr lang="en-US" b="1" dirty="0" smtClean="0">
                <a:solidFill>
                  <a:schemeClr val="accent2"/>
                </a:solidFill>
                <a:latin typeface="Courier New"/>
                <a:cs typeface="Courier New"/>
              </a:rPr>
              <a:t>*(p+400)</a:t>
            </a:r>
          </a:p>
          <a:p>
            <a:pPr lvl="2">
              <a:defRPr/>
            </a:pPr>
            <a:r>
              <a:rPr lang="en-US" dirty="0" smtClean="0"/>
              <a:t>accesses memory location that is 400th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after </a:t>
            </a:r>
            <a:r>
              <a:rPr lang="en-US" dirty="0" err="1" smtClean="0">
                <a:latin typeface="Courier New"/>
                <a:cs typeface="Courier New"/>
              </a:rPr>
              <a:t>i</a:t>
            </a:r>
            <a:endParaRPr lang="en-US" dirty="0" smtClean="0">
              <a:latin typeface="Courier New"/>
              <a:cs typeface="Courier New"/>
            </a:endParaRPr>
          </a:p>
          <a:p>
            <a:pPr>
              <a:defRPr/>
            </a:pPr>
            <a:r>
              <a:rPr lang="en-US" dirty="0" smtClean="0">
                <a:ea typeface="Tahoma"/>
              </a:rPr>
              <a:t>Arrays in C are really pointers underneath!</a:t>
            </a:r>
          </a:p>
          <a:p>
            <a:pPr lvl="1">
              <a:defRPr/>
            </a:pP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</a:rPr>
              <a:t> a[10];	// array of integers</a:t>
            </a:r>
            <a:endParaRPr lang="en-US" sz="2000" dirty="0" smtClean="0"/>
          </a:p>
          <a:p>
            <a:pPr lvl="1">
              <a:defRPr/>
            </a:pPr>
            <a:r>
              <a:rPr lang="en-US" b="1" dirty="0" smtClean="0">
                <a:latin typeface="Courier New"/>
                <a:cs typeface="Courier New"/>
              </a:rPr>
              <a:t>a</a:t>
            </a:r>
            <a:r>
              <a:rPr lang="en-US" dirty="0" smtClean="0"/>
              <a:t> itself simply refers to the address of the </a:t>
            </a:r>
            <a:r>
              <a:rPr lang="en-US" i="1" u="sng" dirty="0" smtClean="0"/>
              <a:t>start</a:t>
            </a:r>
            <a:r>
              <a:rPr lang="en-US" dirty="0" smtClean="0"/>
              <a:t> of the array</a:t>
            </a:r>
          </a:p>
          <a:p>
            <a:pPr lvl="1">
              <a:defRPr/>
            </a:pPr>
            <a:r>
              <a:rPr lang="en-US" b="1" dirty="0" smtClean="0">
                <a:latin typeface="Courier New"/>
                <a:cs typeface="Courier New"/>
              </a:rPr>
              <a:t>a</a:t>
            </a:r>
            <a:r>
              <a:rPr lang="en-US" dirty="0" smtClean="0"/>
              <a:t> is the same as </a:t>
            </a:r>
            <a:r>
              <a:rPr lang="en-US" b="1" dirty="0" smtClean="0">
                <a:latin typeface="Courier New"/>
                <a:cs typeface="Courier New"/>
              </a:rPr>
              <a:t>&amp;a[0]		</a:t>
            </a:r>
            <a:r>
              <a:rPr lang="en-US" dirty="0" smtClean="0">
                <a:latin typeface="Courier New"/>
                <a:cs typeface="Courier New"/>
              </a:rPr>
              <a:t>// address of a[0]</a:t>
            </a:r>
          </a:p>
          <a:p>
            <a:pPr lvl="1">
              <a:defRPr/>
            </a:pPr>
            <a:r>
              <a:rPr lang="en-US" b="1" dirty="0" smtClean="0">
                <a:latin typeface="Courier New"/>
                <a:cs typeface="Courier New"/>
              </a:rPr>
              <a:t>a</a:t>
            </a:r>
            <a:r>
              <a:rPr lang="en-US" dirty="0" smtClean="0"/>
              <a:t> is a constant of type “</a:t>
            </a: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b="1" dirty="0" smtClean="0">
                <a:latin typeface="Courier New"/>
                <a:cs typeface="Courier New"/>
              </a:rPr>
              <a:t> *</a:t>
            </a:r>
            <a:r>
              <a:rPr lang="en-US" dirty="0" smtClean="0"/>
              <a:t>”</a:t>
            </a:r>
            <a:endParaRPr lang="en-US" dirty="0"/>
          </a:p>
          <a:p>
            <a:pPr lvl="1">
              <a:defRPr/>
            </a:pPr>
            <a:r>
              <a:rPr lang="en-US" b="1" dirty="0" smtClean="0">
                <a:latin typeface="Courier New"/>
                <a:cs typeface="Courier New"/>
              </a:rPr>
              <a:t>a[0]</a:t>
            </a:r>
            <a:r>
              <a:rPr lang="en-US" dirty="0" smtClean="0"/>
              <a:t> is the same as </a:t>
            </a:r>
            <a:r>
              <a:rPr lang="en-US" b="1" dirty="0" smtClean="0">
                <a:latin typeface="Courier New"/>
                <a:cs typeface="Courier New"/>
              </a:rPr>
              <a:t>*a</a:t>
            </a:r>
          </a:p>
          <a:p>
            <a:pPr lvl="1">
              <a:defRPr/>
            </a:pPr>
            <a:r>
              <a:rPr lang="en-US" b="1" dirty="0" smtClean="0">
                <a:latin typeface="Courier New"/>
                <a:cs typeface="Courier New"/>
              </a:rPr>
              <a:t>a[1]</a:t>
            </a:r>
            <a:r>
              <a:rPr lang="en-US" dirty="0" smtClean="0"/>
              <a:t> is the same as </a:t>
            </a:r>
            <a:r>
              <a:rPr lang="en-US" b="1" dirty="0" smtClean="0">
                <a:latin typeface="Courier New"/>
                <a:cs typeface="Courier New"/>
              </a:rPr>
              <a:t>*(a+1)</a:t>
            </a:r>
          </a:p>
          <a:p>
            <a:pPr lvl="1">
              <a:defRPr/>
            </a:pPr>
            <a:r>
              <a:rPr lang="en-US" b="1" dirty="0" smtClean="0">
                <a:latin typeface="Courier New"/>
                <a:cs typeface="Courier New"/>
              </a:rPr>
              <a:t>a[k]</a:t>
            </a:r>
            <a:r>
              <a:rPr lang="en-US" dirty="0" smtClean="0"/>
              <a:t> is the same as </a:t>
            </a:r>
            <a:r>
              <a:rPr lang="en-US" b="1" dirty="0" smtClean="0">
                <a:latin typeface="Courier New"/>
                <a:cs typeface="Courier New"/>
              </a:rPr>
              <a:t>*(</a:t>
            </a:r>
            <a:r>
              <a:rPr lang="en-US" b="1" dirty="0" err="1" smtClean="0">
                <a:latin typeface="Courier New"/>
                <a:cs typeface="Courier New"/>
              </a:rPr>
              <a:t>a+k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  <a:p>
            <a:pPr lvl="1">
              <a:defRPr/>
            </a:pPr>
            <a:r>
              <a:rPr lang="en-US" b="1" dirty="0" smtClean="0">
                <a:latin typeface="Courier New"/>
                <a:cs typeface="Courier New"/>
              </a:rPr>
              <a:t>a[j] = a[k];</a:t>
            </a:r>
            <a:r>
              <a:rPr lang="en-US" dirty="0" smtClean="0"/>
              <a:t> is the same as </a:t>
            </a:r>
            <a:br>
              <a:rPr lang="en-US" dirty="0" smtClean="0"/>
            </a:br>
            <a:r>
              <a:rPr lang="en-US" b="1" dirty="0" smtClean="0">
                <a:latin typeface="Courier New"/>
                <a:cs typeface="Courier New"/>
              </a:rPr>
              <a:t>*(</a:t>
            </a:r>
            <a:r>
              <a:rPr lang="en-US" b="1" dirty="0" err="1" smtClean="0">
                <a:latin typeface="Courier New"/>
                <a:cs typeface="Courier New"/>
              </a:rPr>
              <a:t>a+j</a:t>
            </a:r>
            <a:r>
              <a:rPr lang="en-US" b="1" dirty="0" smtClean="0">
                <a:latin typeface="Courier New"/>
                <a:cs typeface="Courier New"/>
              </a:rPr>
              <a:t>) = *(</a:t>
            </a:r>
            <a:r>
              <a:rPr lang="en-US" b="1" dirty="0" err="1" smtClean="0">
                <a:latin typeface="Courier New"/>
                <a:cs typeface="Courier New"/>
              </a:rPr>
              <a:t>a+k</a:t>
            </a:r>
            <a:r>
              <a:rPr lang="en-US" b="1" dirty="0" smtClean="0">
                <a:latin typeface="Courier New"/>
                <a:cs typeface="Courier New"/>
              </a:rPr>
              <a:t>);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Tahoma"/>
              </a:rPr>
              <a:t>Pointer arithmetic and object size</a:t>
            </a:r>
            <a:endParaRPr lang="en-US" dirty="0">
              <a:ea typeface="Tahom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8025"/>
            <a:ext cx="6030913" cy="61499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Tahoma"/>
              </a:rPr>
              <a:t>IMPORTANT:  Pointer expressions automatically account for the size of object pointed to</a:t>
            </a:r>
          </a:p>
          <a:p>
            <a:pPr lvl="1">
              <a:defRPr/>
            </a:pPr>
            <a:r>
              <a:rPr lang="en-US" dirty="0" smtClean="0"/>
              <a:t>Example 1</a:t>
            </a:r>
          </a:p>
          <a:p>
            <a:pPr lvl="2">
              <a:defRPr/>
            </a:pPr>
            <a:r>
              <a:rPr lang="en-US" dirty="0" smtClean="0"/>
              <a:t>if p is of type “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*</a:t>
            </a:r>
            <a:r>
              <a:rPr lang="en-US" dirty="0" smtClean="0"/>
              <a:t>”</a:t>
            </a:r>
          </a:p>
          <a:p>
            <a:pPr lvl="2">
              <a:defRPr/>
            </a:pPr>
            <a:r>
              <a:rPr lang="en-US" dirty="0" smtClean="0"/>
              <a:t>and an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is 4 bytes long</a:t>
            </a:r>
          </a:p>
          <a:p>
            <a:pPr lvl="2">
              <a:defRPr/>
            </a:pPr>
            <a:r>
              <a:rPr lang="en-US" dirty="0" smtClean="0"/>
              <a:t>if </a:t>
            </a:r>
            <a:r>
              <a:rPr lang="en-US" dirty="0" smtClean="0">
                <a:latin typeface="Courier New"/>
                <a:cs typeface="Courier New"/>
              </a:rPr>
              <a:t>p</a:t>
            </a:r>
            <a:r>
              <a:rPr lang="en-US" dirty="0" smtClean="0"/>
              <a:t> points to address 1056,</a:t>
            </a:r>
            <a:br>
              <a:rPr lang="en-US" dirty="0" smtClean="0"/>
            </a:br>
            <a:r>
              <a:rPr lang="en-US" dirty="0" smtClean="0">
                <a:latin typeface="Courier New"/>
                <a:cs typeface="Courier New"/>
              </a:rPr>
              <a:t>(p+2)</a:t>
            </a:r>
            <a:r>
              <a:rPr lang="en-US" dirty="0" smtClean="0"/>
              <a:t> will point to address 1064</a:t>
            </a:r>
          </a:p>
          <a:p>
            <a:pPr lvl="2">
              <a:defRPr/>
            </a:pPr>
            <a:r>
              <a:rPr lang="en-US" dirty="0" smtClean="0"/>
              <a:t>C compiler automatically does the multiply-by-4</a:t>
            </a:r>
          </a:p>
          <a:p>
            <a:pPr lvl="2">
              <a:defRPr/>
            </a:pPr>
            <a:r>
              <a:rPr lang="en-US" dirty="0" smtClean="0"/>
              <a:t>BUT… in machine language, we will have to explicitly do the multiply-by-4</a:t>
            </a:r>
          </a:p>
          <a:p>
            <a:pPr lvl="1">
              <a:defRPr/>
            </a:pPr>
            <a:r>
              <a:rPr lang="en-US" dirty="0" smtClean="0"/>
              <a:t>Example 2</a:t>
            </a:r>
          </a:p>
          <a:p>
            <a:pPr lvl="2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</a:rPr>
              <a:t>char *q;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</a:rPr>
              <a:t>// char is 1 byte</a:t>
            </a:r>
            <a:endParaRPr lang="en-US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Courier New" charset="0"/>
            </a:endParaRPr>
          </a:p>
          <a:p>
            <a:pPr lvl="2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</a:rPr>
              <a:t>q++;    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</a:rPr>
              <a:t>// really does add 1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6477000" y="2514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6477000" y="2895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6477000" y="3276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6477000" y="4419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477000" y="4800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/>
          <a:lstStyle/>
          <a:p>
            <a:pPr algn="ctr"/>
            <a:r>
              <a:rPr lang="en-US" sz="1800" b="0">
                <a:latin typeface="Arial" charset="0"/>
              </a:rPr>
              <a:t>1056</a:t>
            </a:r>
          </a:p>
        </p:txBody>
      </p:sp>
      <p:cxnSp>
        <p:nvCxnSpPr>
          <p:cNvPr id="25608" name="Straight Connector 9"/>
          <p:cNvCxnSpPr>
            <a:cxnSpLocks noChangeShapeType="1"/>
          </p:cNvCxnSpPr>
          <p:nvPr/>
        </p:nvCxnSpPr>
        <p:spPr bwMode="auto">
          <a:xfrm>
            <a:off x="7162800" y="38862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9" name="Rectangle 10"/>
          <p:cNvSpPr>
            <a:spLocks noChangeArrowheads="1"/>
          </p:cNvSpPr>
          <p:nvPr/>
        </p:nvSpPr>
        <p:spPr bwMode="auto">
          <a:xfrm>
            <a:off x="6030913" y="2052638"/>
            <a:ext cx="369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ourier New" charset="0"/>
                <a:cs typeface="Courier New" charset="0"/>
              </a:rPr>
              <a:t>i</a:t>
            </a:r>
          </a:p>
        </p:txBody>
      </p:sp>
      <p:sp>
        <p:nvSpPr>
          <p:cNvPr id="25610" name="Rectangle 11"/>
          <p:cNvSpPr>
            <a:spLocks noChangeArrowheads="1"/>
          </p:cNvSpPr>
          <p:nvPr/>
        </p:nvSpPr>
        <p:spPr bwMode="auto">
          <a:xfrm>
            <a:off x="6030913" y="4719638"/>
            <a:ext cx="369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ourier New" charset="0"/>
                <a:cs typeface="Courier New" charset="0"/>
              </a:rPr>
              <a:t>p</a:t>
            </a:r>
          </a:p>
        </p:txBody>
      </p:sp>
      <p:sp>
        <p:nvSpPr>
          <p:cNvPr id="25611" name="Rectangle 12"/>
          <p:cNvSpPr>
            <a:spLocks noChangeArrowheads="1"/>
          </p:cNvSpPr>
          <p:nvPr/>
        </p:nvSpPr>
        <p:spPr bwMode="auto">
          <a:xfrm>
            <a:off x="6435725" y="914400"/>
            <a:ext cx="145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ahoma" charset="0"/>
                <a:cs typeface="Tahoma" charset="0"/>
              </a:rPr>
              <a:t>Memory </a:t>
            </a:r>
          </a:p>
        </p:txBody>
      </p:sp>
      <p:sp>
        <p:nvSpPr>
          <p:cNvPr id="25612" name="Rectangle 13"/>
          <p:cNvSpPr>
            <a:spLocks noChangeArrowheads="1"/>
          </p:cNvSpPr>
          <p:nvPr/>
        </p:nvSpPr>
        <p:spPr bwMode="auto">
          <a:xfrm>
            <a:off x="7831138" y="1528763"/>
            <a:ext cx="1058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address</a:t>
            </a:r>
          </a:p>
        </p:txBody>
      </p:sp>
      <p:sp>
        <p:nvSpPr>
          <p:cNvPr id="25613" name="Rectangle 14"/>
          <p:cNvSpPr>
            <a:spLocks noChangeArrowheads="1"/>
          </p:cNvSpPr>
          <p:nvPr/>
        </p:nvSpPr>
        <p:spPr bwMode="auto">
          <a:xfrm>
            <a:off x="8001000" y="2114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1056</a:t>
            </a:r>
          </a:p>
        </p:txBody>
      </p:sp>
      <p:sp>
        <p:nvSpPr>
          <p:cNvPr id="25614" name="Rectangle 15"/>
          <p:cNvSpPr>
            <a:spLocks noChangeArrowheads="1"/>
          </p:cNvSpPr>
          <p:nvPr/>
        </p:nvSpPr>
        <p:spPr bwMode="auto">
          <a:xfrm>
            <a:off x="8001000" y="2495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1060</a:t>
            </a:r>
          </a:p>
        </p:txBody>
      </p:sp>
      <p:sp>
        <p:nvSpPr>
          <p:cNvPr id="25615" name="Rectangle 16"/>
          <p:cNvSpPr>
            <a:spLocks noChangeArrowheads="1"/>
          </p:cNvSpPr>
          <p:nvPr/>
        </p:nvSpPr>
        <p:spPr bwMode="auto">
          <a:xfrm>
            <a:off x="8001000" y="2876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1064</a:t>
            </a:r>
          </a:p>
        </p:txBody>
      </p:sp>
      <p:sp>
        <p:nvSpPr>
          <p:cNvPr id="25616" name="Rectangle 17"/>
          <p:cNvSpPr>
            <a:spLocks noChangeArrowheads="1"/>
          </p:cNvSpPr>
          <p:nvPr/>
        </p:nvSpPr>
        <p:spPr bwMode="auto">
          <a:xfrm>
            <a:off x="8001000" y="3257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1068</a:t>
            </a:r>
          </a:p>
        </p:txBody>
      </p:sp>
      <p:sp>
        <p:nvSpPr>
          <p:cNvPr id="25617" name="Rectangle 18"/>
          <p:cNvSpPr>
            <a:spLocks noChangeArrowheads="1"/>
          </p:cNvSpPr>
          <p:nvPr/>
        </p:nvSpPr>
        <p:spPr bwMode="auto">
          <a:xfrm>
            <a:off x="8001000" y="441960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2000</a:t>
            </a:r>
          </a:p>
        </p:txBody>
      </p:sp>
      <p:sp>
        <p:nvSpPr>
          <p:cNvPr id="25618" name="Rectangle 19"/>
          <p:cNvSpPr>
            <a:spLocks noChangeArrowheads="1"/>
          </p:cNvSpPr>
          <p:nvPr/>
        </p:nvSpPr>
        <p:spPr bwMode="auto">
          <a:xfrm>
            <a:off x="8001000" y="4781550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Tahoma" charset="0"/>
                <a:cs typeface="Tahoma" charset="0"/>
              </a:rPr>
              <a:t>2004</a:t>
            </a:r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27725" y="2300288"/>
            <a:ext cx="3117850" cy="2711450"/>
          </a:xfrm>
          <a:custGeom>
            <a:avLst/>
            <a:gdLst>
              <a:gd name="T0" fmla="*/ 935758 w 3119013"/>
              <a:gd name="T1" fmla="*/ 2705922 h 2712142"/>
              <a:gd name="T2" fmla="*/ 371041 w 3119013"/>
              <a:gd name="T3" fmla="*/ 2586040 h 2712142"/>
              <a:gd name="T4" fmla="*/ 148577 w 3119013"/>
              <a:gd name="T5" fmla="*/ 2038004 h 2712142"/>
              <a:gd name="T6" fmla="*/ 2698360 w 3119013"/>
              <a:gd name="T7" fmla="*/ 548035 h 2712142"/>
              <a:gd name="T8" fmla="*/ 3006388 w 3119013"/>
              <a:gd name="T9" fmla="*/ 188388 h 2712142"/>
              <a:gd name="T10" fmla="*/ 1671601 w 3119013"/>
              <a:gd name="T11" fmla="*/ 0 h 27121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19013" h="2712142">
                <a:moveTo>
                  <a:pt x="938554" y="2711452"/>
                </a:moveTo>
                <a:cubicBezTo>
                  <a:pt x="764056" y="2715742"/>
                  <a:pt x="503740" y="2702871"/>
                  <a:pt x="372151" y="2591324"/>
                </a:cubicBezTo>
                <a:cubicBezTo>
                  <a:pt x="240562" y="2479777"/>
                  <a:pt x="-240024" y="2382530"/>
                  <a:pt x="149021" y="2042169"/>
                </a:cubicBezTo>
                <a:cubicBezTo>
                  <a:pt x="538066" y="1701808"/>
                  <a:pt x="2228698" y="858054"/>
                  <a:pt x="2706423" y="549155"/>
                </a:cubicBezTo>
                <a:cubicBezTo>
                  <a:pt x="3184148" y="240255"/>
                  <a:pt x="3187009" y="280298"/>
                  <a:pt x="3015371" y="188772"/>
                </a:cubicBezTo>
                <a:cubicBezTo>
                  <a:pt x="2843733" y="97246"/>
                  <a:pt x="1676596" y="0"/>
                  <a:pt x="1676596" y="0"/>
                </a:cubicBezTo>
              </a:path>
            </a:pathLst>
          </a:custGeom>
          <a:noFill/>
          <a:ln w="28575" cmpd="sng">
            <a:solidFill>
              <a:srgbClr val="A50021"/>
            </a:solidFill>
            <a:round/>
            <a:headEnd type="none" w="med" len="med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/>
          </a:p>
        </p:txBody>
      </p:sp>
      <p:sp>
        <p:nvSpPr>
          <p:cNvPr id="25620" name="Rectangle 21"/>
          <p:cNvSpPr>
            <a:spLocks noChangeArrowheads="1"/>
          </p:cNvSpPr>
          <p:nvPr/>
        </p:nvSpPr>
        <p:spPr bwMode="auto">
          <a:xfrm>
            <a:off x="6477000" y="4800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>
            <a:spAutoFit/>
          </a:bodyPr>
          <a:lstStyle/>
          <a:p>
            <a:endParaRPr lang="en-US" sz="1800" b="0">
              <a:latin typeface="Arial" charset="0"/>
            </a:endParaRPr>
          </a:p>
        </p:txBody>
      </p:sp>
      <p:sp>
        <p:nvSpPr>
          <p:cNvPr id="25621" name="Rectangle 22"/>
          <p:cNvSpPr>
            <a:spLocks noChangeArrowheads="1"/>
          </p:cNvSpPr>
          <p:nvPr/>
        </p:nvSpPr>
        <p:spPr bwMode="auto">
          <a:xfrm>
            <a:off x="6477000" y="2133600"/>
            <a:ext cx="1447800" cy="381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b"/>
          <a:lstStyle/>
          <a:p>
            <a:pPr algn="ctr"/>
            <a:endParaRPr lang="en-US" sz="1800" b="0">
              <a:latin typeface="Arial" charset="0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927725" y="3044825"/>
            <a:ext cx="3135313" cy="1966913"/>
          </a:xfrm>
          <a:custGeom>
            <a:avLst/>
            <a:gdLst>
              <a:gd name="T0" fmla="*/ 983741 w 3119013"/>
              <a:gd name="T1" fmla="*/ 150462 h 2712142"/>
              <a:gd name="T2" fmla="*/ 390067 w 3119013"/>
              <a:gd name="T3" fmla="*/ 143796 h 2712142"/>
              <a:gd name="T4" fmla="*/ 156195 w 3119013"/>
              <a:gd name="T5" fmla="*/ 113322 h 2712142"/>
              <a:gd name="T6" fmla="*/ 2836723 w 3119013"/>
              <a:gd name="T7" fmla="*/ 30474 h 2712142"/>
              <a:gd name="T8" fmla="*/ 3160544 w 3119013"/>
              <a:gd name="T9" fmla="*/ 10475 h 2712142"/>
              <a:gd name="T10" fmla="*/ 1757315 w 3119013"/>
              <a:gd name="T11" fmla="*/ 0 h 27121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19013" h="2712142">
                <a:moveTo>
                  <a:pt x="938554" y="2711452"/>
                </a:moveTo>
                <a:cubicBezTo>
                  <a:pt x="764056" y="2715742"/>
                  <a:pt x="503740" y="2702871"/>
                  <a:pt x="372151" y="2591324"/>
                </a:cubicBezTo>
                <a:cubicBezTo>
                  <a:pt x="240562" y="2479777"/>
                  <a:pt x="-240024" y="2382530"/>
                  <a:pt x="149021" y="2042169"/>
                </a:cubicBezTo>
                <a:cubicBezTo>
                  <a:pt x="538066" y="1701808"/>
                  <a:pt x="2228698" y="858054"/>
                  <a:pt x="2706423" y="549155"/>
                </a:cubicBezTo>
                <a:cubicBezTo>
                  <a:pt x="3184148" y="240255"/>
                  <a:pt x="3187009" y="280298"/>
                  <a:pt x="3015371" y="188772"/>
                </a:cubicBezTo>
                <a:cubicBezTo>
                  <a:pt x="2843733" y="97246"/>
                  <a:pt x="1676596" y="0"/>
                  <a:pt x="1676596" y="0"/>
                </a:cubicBezTo>
              </a:path>
            </a:pathLst>
          </a:custGeom>
          <a:noFill/>
          <a:ln w="28575" cmpd="sng">
            <a:solidFill>
              <a:srgbClr val="A50021"/>
            </a:solidFill>
            <a:round/>
            <a:headEnd type="none" w="med" len="med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b">
            <a:spAutoFit/>
          </a:bodyPr>
          <a:lstStyle/>
          <a:p>
            <a:endParaRPr 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477000" y="4800600"/>
            <a:ext cx="1447800" cy="3810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b"/>
          <a:lstStyle/>
          <a:p>
            <a:pPr algn="ctr"/>
            <a:r>
              <a:rPr lang="en-US" sz="1800" b="0">
                <a:latin typeface="Arial" charset="0"/>
              </a:rPr>
              <a:t>1064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9" grpId="0" animBg="1"/>
      <p:bldP spid="21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ahoma" charset="0"/>
                <a:ea typeface="Tahoma"/>
              </a:rPr>
              <a:t>Pointer examples</a:t>
            </a:r>
            <a:endParaRPr lang="en-US" dirty="0">
              <a:latin typeface="Tahoma" charset="0"/>
              <a:ea typeface="Tahoma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Tekton" charset="0"/>
              <a:buNone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;	// simple integer variable</a:t>
            </a:r>
          </a:p>
          <a:p>
            <a:pPr>
              <a:buFont typeface="Tekton" charset="0"/>
              <a:buNone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a[10];	// array of integers</a:t>
            </a:r>
          </a:p>
          <a:p>
            <a:pPr>
              <a:buFont typeface="Tekton" charset="0"/>
              <a:buNone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*p;	// pointer to 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integer</a:t>
            </a:r>
            <a:endParaRPr lang="en-US" sz="2000" b="1" dirty="0">
              <a:effectLst>
                <a:outerShdw blurRad="38100" dist="38100" dir="2700000" algn="tl">
                  <a:srgbClr val="DDDDDD"/>
                </a:outerShdw>
              </a:effectLst>
              <a:latin typeface="Courier New" charset="0"/>
              <a:ea typeface="Tahoma"/>
            </a:endParaRPr>
          </a:p>
          <a:p>
            <a:pPr>
              <a:buFont typeface="Tekton" charset="0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DDDDDD"/>
                </a:outerShdw>
              </a:effectLst>
              <a:latin typeface="Courier New" charset="0"/>
              <a:ea typeface="Tahoma"/>
            </a:endParaRPr>
          </a:p>
          <a:p>
            <a:pPr>
              <a:buFont typeface="Tekton" charset="0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p = &amp;</a:t>
            </a:r>
            <a:r>
              <a:rPr lang="en-US" sz="20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;	// &amp; means address of</a:t>
            </a:r>
          </a:p>
          <a:p>
            <a:pPr>
              <a:buFont typeface="Tekton" charset="0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p = a;	// 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a means &amp;a[0]</a:t>
            </a:r>
            <a:endParaRPr lang="en-US" sz="2000" b="1" dirty="0">
              <a:effectLst>
                <a:outerShdw blurRad="38100" dist="38100" dir="2700000" algn="tl">
                  <a:srgbClr val="DDDDDD"/>
                </a:outerShdw>
              </a:effectLst>
              <a:latin typeface="Courier New" charset="0"/>
              <a:ea typeface="Tahoma"/>
            </a:endParaRPr>
          </a:p>
          <a:p>
            <a:pPr>
              <a:buFont typeface="Tekton" charset="0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p = &amp;a[5];	// address of 6</a:t>
            </a:r>
            <a:r>
              <a:rPr lang="en-US" sz="2000" b="1" baseline="30000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th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element of a</a:t>
            </a:r>
          </a:p>
          <a:p>
            <a:pPr>
              <a:buFont typeface="Tekton" charset="0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*p			// 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value at location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pointed by p</a:t>
            </a:r>
          </a:p>
          <a:p>
            <a:pPr>
              <a:buFont typeface="Tekton" charset="0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*p = 1;	// change value 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at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that location</a:t>
            </a:r>
          </a:p>
          <a:p>
            <a:pPr>
              <a:buFont typeface="Tekton" charset="0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*(p+1) = 1;	// change value 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at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next location</a:t>
            </a:r>
          </a:p>
          <a:p>
            <a:pPr>
              <a:buFont typeface="Tekton" charset="0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p[1] = 1;	// exactly the same as above</a:t>
            </a:r>
          </a:p>
          <a:p>
            <a:pPr>
              <a:buFont typeface="Tekton" charset="0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p++;		// step pointer to the next element</a:t>
            </a:r>
          </a:p>
          <a:p>
            <a:pPr>
              <a:buFont typeface="Tekton" charset="0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DDDDDD"/>
                </a:outerShdw>
              </a:effectLst>
              <a:latin typeface="Courier New" charset="0"/>
              <a:ea typeface="Tahoma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ahoma" charset="0"/>
                <a:ea typeface="Tahoma"/>
              </a:rPr>
              <a:t>Pointer pitfalls</a:t>
            </a:r>
            <a:endParaRPr lang="en-US" dirty="0">
              <a:latin typeface="Tahoma" charset="0"/>
              <a:ea typeface="Tahoma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Tekton" charset="0"/>
              <a:buNone/>
              <a:defRPr/>
            </a:pP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;	// simple integer variable</a:t>
            </a:r>
          </a:p>
          <a:p>
            <a:pPr>
              <a:buFont typeface="Tekton" charset="0"/>
              <a:buNone/>
              <a:defRPr/>
            </a:pP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a[10];	// array of integers</a:t>
            </a:r>
          </a:p>
          <a:p>
            <a:pPr>
              <a:buFont typeface="Tekton" charset="0"/>
              <a:buNone/>
              <a:defRPr/>
            </a:pP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*p;	// pointer to integer(s) </a:t>
            </a:r>
          </a:p>
          <a:p>
            <a:pPr>
              <a:buFont typeface="Tekton" charset="0"/>
              <a:buNone/>
              <a:defRPr/>
            </a:pPr>
            <a:endParaRPr lang="en-US" b="1" dirty="0">
              <a:effectLst>
                <a:outerShdw blurRad="38100" dist="38100" dir="2700000" algn="tl">
                  <a:srgbClr val="DDDDDD"/>
                </a:outerShdw>
              </a:effectLst>
              <a:latin typeface="Courier New" charset="0"/>
              <a:ea typeface="Tahoma"/>
            </a:endParaRPr>
          </a:p>
          <a:p>
            <a:pPr>
              <a:buFont typeface="Tekton" charset="0"/>
              <a:buNone/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  <a:cs typeface="Tahoma" charset="0"/>
              </a:rPr>
              <a:t>So what happens when</a:t>
            </a:r>
          </a:p>
          <a:p>
            <a:pPr>
              <a:buFont typeface="Tekton" charset="0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p = &amp;</a:t>
            </a: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;</a:t>
            </a:r>
          </a:p>
          <a:p>
            <a:pPr>
              <a:buFont typeface="Tekton" charset="0"/>
              <a:buNone/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  <a:cs typeface="Tahoma" charset="0"/>
              </a:rPr>
              <a:t>What is value of 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  <a:cs typeface="Courier New" charset="0"/>
              </a:rPr>
              <a:t>p[0]?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  <a:cs typeface="Tahoma" charset="0"/>
              </a:rPr>
              <a:t> </a:t>
            </a:r>
          </a:p>
          <a:p>
            <a:pPr>
              <a:buFont typeface="Tekton" charset="0"/>
              <a:buNone/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  <a:cs typeface="Tahoma" charset="0"/>
              </a:rPr>
              <a:t>What is value of 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  <a:cs typeface="Courier New" charset="0"/>
              </a:rPr>
              <a:t>p[1]?</a:t>
            </a:r>
          </a:p>
          <a:p>
            <a:pPr>
              <a:buFont typeface="Tekton" charset="0"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Courier New" charset="0"/>
              <a:ea typeface="Tahoma"/>
            </a:endParaRPr>
          </a:p>
          <a:p>
            <a:pPr>
              <a:buFont typeface="Wingdings" charset="0"/>
              <a:buChar char="è"/>
              <a:defRPr/>
            </a:pP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Tahoma"/>
                <a:cs typeface="Tahoma" charset="0"/>
                <a:sym typeface="Wingdings"/>
              </a:rPr>
              <a:t>Very easy to exceed bounds</a:t>
            </a:r>
          </a:p>
          <a:p>
            <a:pPr lvl="1">
              <a:defRPr/>
            </a:pPr>
            <a:r>
              <a:rPr lang="en-US" dirty="0" smtClean="0"/>
              <a:t>C has no bounds checking!</a:t>
            </a:r>
            <a:endParaRPr lang="en-US" dirty="0"/>
          </a:p>
          <a:p>
            <a:pPr marL="0" indent="0">
              <a:buFont typeface="Wingdings 2" charset="0"/>
              <a:buNone/>
              <a:defRPr/>
            </a:pP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Tahoma"/>
              <a:cs typeface="Tahoma" charset="0"/>
              <a:sym typeface="Wingding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ahoma" charset="0"/>
                <a:ea typeface="Tahoma"/>
              </a:rPr>
              <a:t>Iterating through an array</a:t>
            </a:r>
            <a:endParaRPr lang="en-US" dirty="0">
              <a:latin typeface="Tahoma" charset="0"/>
              <a:ea typeface="Tahoma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Tahoma"/>
              </a:rPr>
              <a:t>2 ways to iterate through an array</a:t>
            </a:r>
          </a:p>
          <a:p>
            <a:pPr lvl="1">
              <a:defRPr/>
            </a:pPr>
            <a:r>
              <a:rPr lang="en-US" dirty="0" smtClean="0"/>
              <a:t>using array indices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void clear1(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array[], 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size) {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  for(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=0; 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&lt;size; 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++)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    array[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] = 0;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}</a:t>
            </a:r>
          </a:p>
          <a:p>
            <a:pPr lvl="1">
              <a:defRPr/>
            </a:pPr>
            <a:r>
              <a:rPr lang="en-US" dirty="0" smtClean="0"/>
              <a:t>using pointers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void clear2(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*array, 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size) {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  for(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*p = &amp;array[0]; p &lt; &amp;array[size]; p++)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    *p = 0;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}</a:t>
            </a:r>
          </a:p>
          <a:p>
            <a:pPr lvl="1">
              <a:defRPr/>
            </a:pPr>
            <a:r>
              <a:rPr lang="en-US" dirty="0" smtClean="0"/>
              <a:t>or, also using pointers, but more concise (more cryptic!)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Courier New" charset="0"/>
            </a:endParaRP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void clear3(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*array, 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size) {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  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int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*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arrayend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 = array + size;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  while(array &lt; </a:t>
            </a:r>
            <a:r>
              <a:rPr lang="en-US" sz="20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arrayend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) *array++ = 0;</a:t>
            </a:r>
          </a:p>
          <a:p>
            <a:pPr>
              <a:lnSpc>
                <a:spcPct val="90000"/>
              </a:lnSpc>
              <a:buFont typeface="Tekton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Tahoma"/>
              </a:rPr>
              <a:t>		}</a:t>
            </a:r>
          </a:p>
          <a:p>
            <a:pPr lvl="1">
              <a:defRPr/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theme/theme1.xml><?xml version="1.0" encoding="utf-8"?>
<a:theme xmlns:a="http://schemas.openxmlformats.org/drawingml/2006/main" name="proposal">
  <a:themeElements>
    <a:clrScheme name="proposal 15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A50021"/>
      </a:accent1>
      <a:accent2>
        <a:srgbClr val="009900"/>
      </a:accent2>
      <a:accent3>
        <a:srgbClr val="FFFFFF"/>
      </a:accent3>
      <a:accent4>
        <a:srgbClr val="000000"/>
      </a:accent4>
      <a:accent5>
        <a:srgbClr val="CFAAAB"/>
      </a:accent5>
      <a:accent6>
        <a:srgbClr val="008A00"/>
      </a:accent6>
      <a:hlink>
        <a:srgbClr val="003399"/>
      </a:hlink>
      <a:folHlink>
        <a:srgbClr val="DDDDDD"/>
      </a:folHlink>
    </a:clrScheme>
    <a:fontScheme name="proposa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b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b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posal 1">
        <a:dk1>
          <a:srgbClr val="001932"/>
        </a:dk1>
        <a:lt1>
          <a:srgbClr val="FFFFFF"/>
        </a:lt1>
        <a:dk2>
          <a:srgbClr val="2181B7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BC1D8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6666FF"/>
        </a:hlink>
        <a:folHlink>
          <a:srgbClr val="1C6D9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666699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B9B9E7"/>
        </a:accent6>
        <a:hlink>
          <a:srgbClr val="CC00C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4">
        <a:dk1>
          <a:srgbClr val="000000"/>
        </a:dk1>
        <a:lt1>
          <a:srgbClr val="FFFFCC"/>
        </a:lt1>
        <a:dk2>
          <a:srgbClr val="FF6600"/>
        </a:dk2>
        <a:lt2>
          <a:srgbClr val="333300"/>
        </a:lt2>
        <a:accent1>
          <a:srgbClr val="800000"/>
        </a:accent1>
        <a:accent2>
          <a:srgbClr val="CC6600"/>
        </a:accent2>
        <a:accent3>
          <a:srgbClr val="FFFFE2"/>
        </a:accent3>
        <a:accent4>
          <a:srgbClr val="000000"/>
        </a:accent4>
        <a:accent5>
          <a:srgbClr val="C0AAAA"/>
        </a:accent5>
        <a:accent6>
          <a:srgbClr val="B95C00"/>
        </a:accent6>
        <a:hlink>
          <a:srgbClr val="8080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5">
        <a:dk1>
          <a:srgbClr val="1C3956"/>
        </a:dk1>
        <a:lt1>
          <a:srgbClr val="FFFFFF"/>
        </a:lt1>
        <a:dk2>
          <a:srgbClr val="003366"/>
        </a:dk2>
        <a:lt2>
          <a:srgbClr val="DDDDDD"/>
        </a:lt2>
        <a:accent1>
          <a:srgbClr val="3D7CBB"/>
        </a:accent1>
        <a:accent2>
          <a:srgbClr val="00152A"/>
        </a:accent2>
        <a:accent3>
          <a:srgbClr val="AAADB8"/>
        </a:accent3>
        <a:accent4>
          <a:srgbClr val="DADADA"/>
        </a:accent4>
        <a:accent5>
          <a:srgbClr val="AFBFDA"/>
        </a:accent5>
        <a:accent6>
          <a:srgbClr val="001225"/>
        </a:accent6>
        <a:hlink>
          <a:srgbClr val="33CCCC"/>
        </a:hlink>
        <a:folHlink>
          <a:srgbClr val="96B9D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FFFFFF"/>
        </a:lt1>
        <a:dk2>
          <a:srgbClr val="440044"/>
        </a:dk2>
        <a:lt2>
          <a:srgbClr val="491D49"/>
        </a:lt2>
        <a:accent1>
          <a:srgbClr val="9D9DBD"/>
        </a:accent1>
        <a:accent2>
          <a:srgbClr val="14213C"/>
        </a:accent2>
        <a:accent3>
          <a:srgbClr val="FFFFFF"/>
        </a:accent3>
        <a:accent4>
          <a:srgbClr val="000000"/>
        </a:accent4>
        <a:accent5>
          <a:srgbClr val="CCCCDB"/>
        </a:accent5>
        <a:accent6>
          <a:srgbClr val="111D35"/>
        </a:accent6>
        <a:hlink>
          <a:srgbClr val="666699"/>
        </a:hlink>
        <a:folHlink>
          <a:srgbClr val="DBDBF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FFFFFF"/>
        </a:lt1>
        <a:dk2>
          <a:srgbClr val="000000"/>
        </a:dk2>
        <a:lt2>
          <a:srgbClr val="001A00"/>
        </a:lt2>
        <a:accent1>
          <a:srgbClr val="339966"/>
        </a:accent1>
        <a:accent2>
          <a:srgbClr val="003300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002D00"/>
        </a:accent6>
        <a:hlink>
          <a:srgbClr val="FF9933"/>
        </a:hlink>
        <a:folHlink>
          <a:srgbClr val="AFE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D60093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C20085"/>
        </a:accent6>
        <a:hlink>
          <a:srgbClr val="9966FF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9">
        <a:dk1>
          <a:srgbClr val="001932"/>
        </a:dk1>
        <a:lt1>
          <a:srgbClr val="FFFFFF"/>
        </a:lt1>
        <a:dk2>
          <a:srgbClr val="1A6690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BB8C6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FFCDC0"/>
        </a:hlink>
        <a:folHlink>
          <a:srgbClr val="1654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10">
        <a:dk1>
          <a:srgbClr val="000000"/>
        </a:dk1>
        <a:lt1>
          <a:srgbClr val="FFFFFF"/>
        </a:lt1>
        <a:dk2>
          <a:srgbClr val="114663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AB0B7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FFCDC0"/>
        </a:hlink>
        <a:folHlink>
          <a:srgbClr val="1654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11">
        <a:dk1>
          <a:srgbClr val="000000"/>
        </a:dk1>
        <a:lt1>
          <a:srgbClr val="FFFFFF"/>
        </a:lt1>
        <a:dk2>
          <a:srgbClr val="114663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AB0B7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FFBFAD"/>
        </a:hlink>
        <a:folHlink>
          <a:srgbClr val="0E36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12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A50021"/>
        </a:accent1>
        <a:accent2>
          <a:srgbClr val="01B0FF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019FE7"/>
        </a:accent6>
        <a:hlink>
          <a:srgbClr val="0033CC"/>
        </a:hlink>
        <a:folHlink>
          <a:srgbClr val="0E364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13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A50021"/>
        </a:accent1>
        <a:accent2>
          <a:srgbClr val="01B0FF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019FE7"/>
        </a:accent6>
        <a:hlink>
          <a:srgbClr val="003399"/>
        </a:hlink>
        <a:folHlink>
          <a:srgbClr val="0E364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14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A50021"/>
        </a:accent1>
        <a:accent2>
          <a:srgbClr val="01B0FF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019FE7"/>
        </a:accent6>
        <a:hlink>
          <a:srgbClr val="00339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15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A50021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008A00"/>
        </a:accent6>
        <a:hlink>
          <a:srgbClr val="00339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L01-Introduction.ppt</Template>
  <TotalTime>9616</TotalTime>
  <Words>1470</Words>
  <Application>Microsoft Macintosh PowerPoint</Application>
  <PresentationFormat>On-screen Show (4:3)</PresentationFormat>
  <Paragraphs>309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proposal</vt:lpstr>
      <vt:lpstr> Computer Organization and Design  Pointers, Arrays and Strings in C</vt:lpstr>
      <vt:lpstr>C vs. Java</vt:lpstr>
      <vt:lpstr>What is a “pointer” in C?</vt:lpstr>
      <vt:lpstr>Referencing and Dereferencing</vt:lpstr>
      <vt:lpstr>Pointer expressions and arrays</vt:lpstr>
      <vt:lpstr>Pointer arithmetic and object size</vt:lpstr>
      <vt:lpstr>Pointer examples</vt:lpstr>
      <vt:lpstr>Pointer pitfalls</vt:lpstr>
      <vt:lpstr>Iterating through an array</vt:lpstr>
      <vt:lpstr>Pointer summary</vt:lpstr>
      <vt:lpstr>Strings in C</vt:lpstr>
      <vt:lpstr>Strings in C:  NULL termination</vt:lpstr>
      <vt:lpstr>Declaring strings statically</vt:lpstr>
      <vt:lpstr>Declaring strings dynamically</vt:lpstr>
      <vt:lpstr>Declaring strings statically/dynamically</vt:lpstr>
      <vt:lpstr>Declaring strings statically</vt:lpstr>
      <vt:lpstr>Declaring strings dynamically</vt:lpstr>
      <vt:lpstr>Declaring strings dynamically</vt:lpstr>
      <vt:lpstr>One more thing…</vt:lpstr>
      <vt:lpstr>Passing arguments by reference</vt:lpstr>
      <vt:lpstr>Passing arguments by reference</vt:lpstr>
      <vt:lpstr>Passing arguments:  C vs. Java</vt:lpstr>
      <vt:lpstr>Passing arguments:  C vs. Java</vt:lpstr>
    </vt:vector>
  </TitlesOfParts>
  <Manager/>
  <Company>UNC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Addressing Modes</dc:title>
  <dc:subject/>
  <dc:creator>Montek Singh</dc:creator>
  <cp:keywords/>
  <dc:description/>
  <cp:lastModifiedBy>Montek Singh</cp:lastModifiedBy>
  <cp:revision>349</cp:revision>
  <cp:lastPrinted>1999-09-10T12:56:53Z</cp:lastPrinted>
  <dcterms:created xsi:type="dcterms:W3CDTF">2011-01-31T14:32:40Z</dcterms:created>
  <dcterms:modified xsi:type="dcterms:W3CDTF">2017-09-25T17:08:14Z</dcterms:modified>
  <cp:category/>
</cp:coreProperties>
</file>