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embeddings/oleObject5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43"/>
  </p:notesMasterIdLst>
  <p:handoutMasterIdLst>
    <p:handoutMasterId r:id="rId44"/>
  </p:handoutMasterIdLst>
  <p:sldIdLst>
    <p:sldId id="836" r:id="rId2"/>
    <p:sldId id="837" r:id="rId3"/>
    <p:sldId id="838" r:id="rId4"/>
    <p:sldId id="839" r:id="rId5"/>
    <p:sldId id="840" r:id="rId6"/>
    <p:sldId id="841" r:id="rId7"/>
    <p:sldId id="842" r:id="rId8"/>
    <p:sldId id="843" r:id="rId9"/>
    <p:sldId id="844" r:id="rId10"/>
    <p:sldId id="845" r:id="rId11"/>
    <p:sldId id="880" r:id="rId12"/>
    <p:sldId id="881" r:id="rId13"/>
    <p:sldId id="846" r:id="rId14"/>
    <p:sldId id="847" r:id="rId15"/>
    <p:sldId id="848" r:id="rId16"/>
    <p:sldId id="850" r:id="rId17"/>
    <p:sldId id="884" r:id="rId18"/>
    <p:sldId id="885" r:id="rId19"/>
    <p:sldId id="852" r:id="rId20"/>
    <p:sldId id="853" r:id="rId21"/>
    <p:sldId id="854" r:id="rId22"/>
    <p:sldId id="886" r:id="rId23"/>
    <p:sldId id="882" r:id="rId24"/>
    <p:sldId id="862" r:id="rId25"/>
    <p:sldId id="883" r:id="rId26"/>
    <p:sldId id="887" r:id="rId27"/>
    <p:sldId id="888" r:id="rId28"/>
    <p:sldId id="864" r:id="rId29"/>
    <p:sldId id="889" r:id="rId30"/>
    <p:sldId id="865" r:id="rId31"/>
    <p:sldId id="866" r:id="rId32"/>
    <p:sldId id="867" r:id="rId33"/>
    <p:sldId id="868" r:id="rId34"/>
    <p:sldId id="869" r:id="rId35"/>
    <p:sldId id="871" r:id="rId36"/>
    <p:sldId id="873" r:id="rId37"/>
    <p:sldId id="874" r:id="rId38"/>
    <p:sldId id="875" r:id="rId39"/>
    <p:sldId id="876" r:id="rId40"/>
    <p:sldId id="877" r:id="rId41"/>
    <p:sldId id="878" r:id="rId42"/>
  </p:sldIdLst>
  <p:sldSz cx="9144000" cy="6858000" type="letter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55"/>
    <a:srgbClr val="FFFF00"/>
    <a:srgbClr val="B2B2B2"/>
    <a:srgbClr val="808080"/>
    <a:srgbClr val="C0C0C0"/>
    <a:srgbClr val="969696"/>
    <a:srgbClr val="FF99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176"/>
      </p:cViewPr>
      <p:guideLst>
        <p:guide orient="horz" pos="21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148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9" Type="http://schemas.openxmlformats.org/officeDocument/2006/relationships/slide" Target="slides/slide10.xml"/><Relationship Id="rId20" Type="http://schemas.openxmlformats.org/officeDocument/2006/relationships/slide" Target="slides/slide31.xml"/><Relationship Id="rId21" Type="http://schemas.openxmlformats.org/officeDocument/2006/relationships/slide" Target="slides/slide32.xml"/><Relationship Id="rId22" Type="http://schemas.openxmlformats.org/officeDocument/2006/relationships/slide" Target="slides/slide33.xml"/><Relationship Id="rId23" Type="http://schemas.openxmlformats.org/officeDocument/2006/relationships/slide" Target="slides/slide34.xml"/><Relationship Id="rId24" Type="http://schemas.openxmlformats.org/officeDocument/2006/relationships/slide" Target="slides/slide35.xml"/><Relationship Id="rId25" Type="http://schemas.openxmlformats.org/officeDocument/2006/relationships/slide" Target="slides/slide36.xml"/><Relationship Id="rId26" Type="http://schemas.openxmlformats.org/officeDocument/2006/relationships/slide" Target="slides/slide37.xml"/><Relationship Id="rId27" Type="http://schemas.openxmlformats.org/officeDocument/2006/relationships/slide" Target="slides/slide38.xml"/><Relationship Id="rId28" Type="http://schemas.openxmlformats.org/officeDocument/2006/relationships/slide" Target="slides/slide39.xml"/><Relationship Id="rId29" Type="http://schemas.openxmlformats.org/officeDocument/2006/relationships/slide" Target="slides/slide40.xml"/><Relationship Id="rId10" Type="http://schemas.openxmlformats.org/officeDocument/2006/relationships/slide" Target="slides/slide14.xml"/><Relationship Id="rId11" Type="http://schemas.openxmlformats.org/officeDocument/2006/relationships/slide" Target="slides/slide16.xml"/><Relationship Id="rId12" Type="http://schemas.openxmlformats.org/officeDocument/2006/relationships/slide" Target="slides/slide17.xml"/><Relationship Id="rId13" Type="http://schemas.openxmlformats.org/officeDocument/2006/relationships/slide" Target="slides/slide18.xml"/><Relationship Id="rId14" Type="http://schemas.openxmlformats.org/officeDocument/2006/relationships/slide" Target="slides/slide19.xml"/><Relationship Id="rId15" Type="http://schemas.openxmlformats.org/officeDocument/2006/relationships/slide" Target="slides/slide20.xml"/><Relationship Id="rId16" Type="http://schemas.openxmlformats.org/officeDocument/2006/relationships/slide" Target="slides/slide21.xml"/><Relationship Id="rId17" Type="http://schemas.openxmlformats.org/officeDocument/2006/relationships/slide" Target="slides/slide22.xml"/><Relationship Id="rId18" Type="http://schemas.openxmlformats.org/officeDocument/2006/relationships/slide" Target="slides/slide24.xml"/><Relationship Id="rId19" Type="http://schemas.openxmlformats.org/officeDocument/2006/relationships/slide" Target="slides/slide30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CAFAA2F2-E04E-B64C-87EC-36A170E5F3FF}" type="slidenum">
              <a:rPr lang="en-US">
                <a:ea typeface="Tahoma"/>
                <a:cs typeface="Tahoma"/>
              </a:rPr>
              <a:pPr>
                <a:defRPr/>
              </a:pPr>
              <a:t>‹#›</a:t>
            </a:fld>
            <a:endParaRPr lang="en-US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63320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imes New Roman" charset="0"/>
                <a:ea typeface="Tahoma"/>
                <a:cs typeface="Tahoma"/>
              </a:defRPr>
            </a:lvl1pPr>
          </a:lstStyle>
          <a:p>
            <a:pPr>
              <a:defRPr/>
            </a:pPr>
            <a:fld id="{B2B1BAE0-DF5E-A84C-B7C8-640B1DF6DF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25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Tahom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8E6E0-7B38-694A-9EF4-D43B92D62055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5B3A6C-C995-A342-84E3-81A0D54C3BCE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13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BB111A-04CA-7F4A-96EB-0751B2D0D30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14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53E631-94B9-7E41-A479-5F64FE937641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15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1AFA55-0B4D-DF41-8F7A-86D37E787CB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16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1AFA55-0B4D-DF41-8F7A-86D37E787CB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17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1AFA55-0B4D-DF41-8F7A-86D37E787CB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18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B7C5CD-45BB-7E4B-ADE6-5867DD3E44F9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19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985B81-8B1F-C746-862C-429832D63297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20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97EA1D-AE45-D345-AAE4-A5514D00921C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21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97EA1D-AE45-D345-AAE4-A5514D00921C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22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C3E8AD-FB78-9D4B-B046-E66900317DF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57EB0C-1123-1F47-979B-5583CA7088C3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24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EA705C-86C4-6247-9916-A2B39199DC3F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28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442ACC-4858-D044-85C6-FB34DCE10380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30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743EA3-B57A-E746-A3E6-061FE47FEE01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31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7406D4-0702-FC43-B637-037792081A16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32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48CBC7-BA52-654F-BB84-773F2B9A207E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33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894E90-52CC-6943-AA88-86EFFF55C247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34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67DF37-E419-BE48-963A-03F02A237910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35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950FF6-B0C0-3E4D-99EE-B0A2428ED260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36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830554-7C6D-9941-B666-1FC168BE4387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38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898803-5F65-0C4B-BC19-EAEC9ABCDB27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A9A96A-2FEB-2748-B837-C2DEAA2E7152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39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E2B8B4-D7DD-E046-B3C1-4DAAFDFC5181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40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093CDE-1406-F546-A9A3-44D5FFB0925D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4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766D25-9434-2E44-97DA-A3D29A63206C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5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9AB73-9BD3-1B41-96A3-6EB0C9BCB419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6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202F90-D185-AC4B-9823-B80F696B656C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8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225B11-5A8C-014C-B1C0-4A0BD7E5818F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9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D4889E-E22A-9E49-A0CF-4BCF88847700}" type="slidenum">
              <a:rPr lang="en-US" sz="1300">
                <a:latin typeface="Times New Roman" charset="0"/>
                <a:ea typeface="Tahoma"/>
                <a:cs typeface="Tahoma"/>
              </a:rPr>
              <a:pPr/>
              <a:t>10</a:t>
            </a:fld>
            <a:endParaRPr lang="en-US" sz="1300" dirty="0">
              <a:latin typeface="Times New Roman" charset="0"/>
              <a:ea typeface="Tahoma"/>
              <a:cs typeface="Tahoma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9144000" cy="615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76C3-F70B-6248-B676-9AA05EA9A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42616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1600" y="101600"/>
            <a:ext cx="7772400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719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778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en-US" dirty="0" smtClean="0"/>
              <a:t>Copyright © 2007 Elsevier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096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2-&lt;</a:t>
            </a:r>
            <a:fld id="{9D4D5A9F-F2EF-164F-A1F3-8E8CC6381A76}" type="slidenum">
              <a:rPr lang="en-US"/>
              <a:pPr>
                <a:defRPr/>
              </a:pPr>
              <a:t>‹#›</a:t>
            </a:fld>
            <a:r>
              <a:rPr lang="en-US"/>
              <a:t>&gt;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01600"/>
            <a:ext cx="7772400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778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en-US" dirty="0" smtClean="0"/>
              <a:t>Copyright © 2007 Elsevier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096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3-&lt;</a:t>
            </a:r>
            <a:fld id="{2C1F1314-EC37-D847-9EB4-F17BDF559333}" type="slidenum">
              <a:rPr lang="en-US"/>
              <a:pPr>
                <a:defRPr/>
              </a:pPr>
              <a:t>‹#›</a:t>
            </a:fld>
            <a:r>
              <a:rPr lang="en-US"/>
              <a:t>&gt;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0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  <a:cs typeface="Tahoma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  <a:cs typeface="Tahoma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Tahoma"/>
              <a:cs typeface="Tahoma"/>
            </a:endParaRP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76E043-FD4F-6849-815E-F07DADC7C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1427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4330700" cy="6156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24400" y="701675"/>
            <a:ext cx="4419600" cy="615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D7377-CDC1-E546-B487-BDD6A0DB3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8995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Nar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4991100" cy="6156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DC9D3-F723-E948-AB63-16F9ADFD6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304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A54D-52CB-094D-A37D-67C47315C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74300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387E-C359-CB43-8F3C-DD482F73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2930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7F32-D147-AF41-AD7F-9C93930EB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450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986E-96DE-AC44-86DE-F0DCEA673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83068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1E36-C747-EB4A-B901-1B9C5BD9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822"/>
      </p:ext>
    </p:extLst>
  </p:cSld>
  <p:clrMapOvr>
    <a:masterClrMapping/>
  </p:clrMapOvr>
  <p:transition xmlns:p14="http://schemas.microsoft.com/office/powerpoint/2010/main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1675"/>
            <a:ext cx="914400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charset="0"/>
                <a:ea typeface="Tahoma"/>
                <a:cs typeface="Tahoma"/>
              </a:defRPr>
            </a:lvl1pPr>
          </a:lstStyle>
          <a:p>
            <a:pPr>
              <a:defRPr/>
            </a:pPr>
            <a:fld id="{6490C449-68C9-904F-9FBA-5346441DF2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ea typeface="Tahoma"/>
              <a:cs typeface="Tahom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70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1" r:id="rId10"/>
    <p:sldLayoutId id="2147483772" r:id="rId11"/>
  </p:sldLayoutIdLst>
  <p:transition xmlns:p14="http://schemas.microsoft.com/office/powerpoint/2010/main">
    <p:pull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Tahoma"/>
          <a:cs typeface="Tahom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  <a:cs typeface="Tahom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6" Type="http://schemas.openxmlformats.org/officeDocument/2006/relationships/image" Target="../media/image15.png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13.emf"/><Relationship Id="rId9" Type="http://schemas.openxmlformats.org/officeDocument/2006/relationships/oleObject" Target="../embeddings/Microsoft_Equation2.bin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Layout" Target="../slideLayouts/slideLayout4.xml"/><Relationship Id="rId7" Type="http://schemas.openxmlformats.org/officeDocument/2006/relationships/notesSlide" Target="../notesSlides/notesSlide21.xml"/><Relationship Id="rId8" Type="http://schemas.openxmlformats.org/officeDocument/2006/relationships/oleObject" Target="../embeddings/oleObject5.bin"/><Relationship Id="rId9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2" Type="http://schemas.openxmlformats.org/officeDocument/2006/relationships/tags" Target="../tags/tag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slideLayout" Target="../slideLayouts/slideLayout4.xml"/><Relationship Id="rId7" Type="http://schemas.openxmlformats.org/officeDocument/2006/relationships/notesSlide" Target="../notesSlides/notesSlide8.xml"/><Relationship Id="rId8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452E28-3221-DD43-BAE2-766F7339D7CA}" type="slidenum">
              <a:rPr lang="en-US" sz="1400">
                <a:latin typeface="Arial Narrow" charset="0"/>
                <a:ea typeface="Tahoma"/>
                <a:cs typeface="Tahoma"/>
              </a:rPr>
              <a:pPr/>
              <a:t>1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031875"/>
            <a:ext cx="6400800" cy="18161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Tahoma" charset="0"/>
              </a:rPr>
              <a:t>COMP541</a:t>
            </a:r>
            <a:r>
              <a:rPr lang="en-US" sz="3600" dirty="0">
                <a:latin typeface="Tahoma" charset="0"/>
              </a:rPr>
              <a:t/>
            </a:r>
            <a:br>
              <a:rPr lang="en-US" sz="3600" dirty="0">
                <a:latin typeface="Tahoma" charset="0"/>
              </a:rPr>
            </a:br>
            <a:r>
              <a:rPr lang="en-US" sz="3600" dirty="0">
                <a:latin typeface="Tahoma" charset="0"/>
              </a:rPr>
              <a:t/>
            </a:r>
            <a:br>
              <a:rPr lang="en-US" sz="3600" dirty="0">
                <a:latin typeface="Tahoma" charset="0"/>
              </a:rPr>
            </a:br>
            <a:r>
              <a:rPr lang="en-US" dirty="0">
                <a:latin typeface="Tahoma" charset="0"/>
              </a:rPr>
              <a:t>Sequential Circuits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10000"/>
            <a:ext cx="3429000" cy="2057400"/>
          </a:xfrm>
        </p:spPr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latin typeface="Tahoma" charset="0"/>
              </a:rPr>
              <a:t>Montek Singh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dirty="0" smtClean="0">
                <a:latin typeface="Tahoma" charset="0"/>
              </a:rPr>
              <a:t>Sep 17, 2014</a:t>
            </a:r>
            <a:endParaRPr lang="en-US" sz="2400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(set-reset) Latch</a:t>
            </a:r>
            <a:endParaRPr lang="en-US" dirty="0"/>
          </a:p>
        </p:txBody>
      </p:sp>
      <p:sp>
        <p:nvSpPr>
          <p:cNvPr id="14950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708025"/>
            <a:ext cx="9144000" cy="6149975"/>
          </a:xfrm>
        </p:spPr>
        <p:txBody>
          <a:bodyPr/>
          <a:lstStyle/>
          <a:p>
            <a:r>
              <a:rPr lang="en-US" dirty="0" smtClean="0"/>
              <a:t>Basic storage made from gates</a:t>
            </a:r>
          </a:p>
          <a:p>
            <a:pPr lvl="1"/>
            <a:r>
              <a:rPr lang="en-US" dirty="0" smtClean="0"/>
              <a:t>A “1” on the input sets/resets the output</a:t>
            </a:r>
          </a:p>
          <a:p>
            <a:pPr lvl="2"/>
            <a:r>
              <a:rPr lang="en-US" dirty="0" smtClean="0"/>
              <a:t>‘1’ on S </a:t>
            </a:r>
            <a:r>
              <a:rPr lang="en-US" i="1" u="sng" dirty="0" smtClean="0"/>
              <a:t>sets</a:t>
            </a:r>
            <a:r>
              <a:rPr lang="en-US" dirty="0" smtClean="0"/>
              <a:t> the output Q to ‘1’</a:t>
            </a:r>
          </a:p>
          <a:p>
            <a:pPr lvl="2"/>
            <a:r>
              <a:rPr lang="en-US" dirty="0" smtClean="0"/>
              <a:t>‘1’ on R </a:t>
            </a:r>
            <a:r>
              <a:rPr lang="en-US" i="1" u="sng" dirty="0" smtClean="0"/>
              <a:t>resets</a:t>
            </a:r>
            <a:r>
              <a:rPr lang="en-US" dirty="0" smtClean="0"/>
              <a:t> the output Q to ‘0’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10941"/>
            <a:ext cx="4495800" cy="1947059"/>
          </a:xfrm>
        </p:spPr>
        <p:txBody>
          <a:bodyPr/>
          <a:lstStyle/>
          <a:p>
            <a:r>
              <a:rPr lang="en-US" sz="2000" dirty="0" smtClean="0"/>
              <a:t>S &amp; R both 0 in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resting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state</a:t>
            </a:r>
          </a:p>
          <a:p>
            <a:r>
              <a:rPr lang="en-US" sz="2000" dirty="0" smtClean="0"/>
              <a:t>If both S &amp; R are 1, Q and Q’ are both 0</a:t>
            </a:r>
            <a:endParaRPr lang="en-US" sz="2000" dirty="0"/>
          </a:p>
          <a:p>
            <a:pPr lvl="1"/>
            <a:r>
              <a:rPr lang="en-US" sz="1600" dirty="0" smtClean="0"/>
              <a:t>not a very useful case</a:t>
            </a:r>
          </a:p>
          <a:p>
            <a:endParaRPr lang="en-US" sz="2000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61" y="3058653"/>
            <a:ext cx="2744389" cy="215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26690" y="58695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ea typeface="Tahoma"/>
              <a:cs typeface="Tahoma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00941" y="5410200"/>
            <a:ext cx="3455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3.3 SR latch schematic</a:t>
            </a:r>
            <a:endParaRPr lang="en-US" dirty="0">
              <a:ea typeface="Tahoma"/>
              <a:cs typeface="Tahoma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430" y="2988119"/>
            <a:ext cx="3518122" cy="158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20387E-C359-CB43-8F3C-DD482F7371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SR (set-reset) Latch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Bistable</a:t>
            </a:r>
            <a:r>
              <a:rPr lang="en-US" dirty="0" smtClean="0"/>
              <a:t>:  Has two stable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90" y="3340290"/>
            <a:ext cx="5716738" cy="26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093" y="1405700"/>
            <a:ext cx="3518122" cy="158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391472"/>
      </p:ext>
    </p:extLst>
  </p:cSld>
  <p:clrMapOvr>
    <a:masterClrMapping/>
  </p:clrMapOvr>
  <p:transition xmlns:p14="http://schemas.microsoft.com/office/powerpoint/2010/main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SR </a:t>
            </a:r>
            <a:r>
              <a:rPr lang="en-US" dirty="0" smtClean="0">
                <a:latin typeface="Tahoma" charset="0"/>
              </a:rPr>
              <a:t>Latch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65" y="2490648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160554"/>
      </p:ext>
    </p:extLst>
  </p:cSld>
  <p:clrMapOvr>
    <a:masterClrMapping/>
  </p:clrMapOvr>
  <p:transition xmlns:p14="http://schemas.microsoft.com/office/powerpoint/2010/main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308CD-D980-7442-A22A-3008E4042A23}" type="slidenum">
              <a:rPr lang="en-US" sz="1400">
                <a:latin typeface="Arial Narrow" charset="0"/>
                <a:ea typeface="Tahoma"/>
                <a:cs typeface="Tahoma"/>
              </a:rPr>
              <a:pPr/>
              <a:t>13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9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SR Latch:  Operation</a:t>
            </a:r>
            <a:endParaRPr lang="en-US" dirty="0">
              <a:latin typeface="Tahoma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600200"/>
            <a:ext cx="9096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42" b="10802"/>
          <a:stretch>
            <a:fillRect/>
          </a:stretch>
        </p:blipFill>
        <p:spPr bwMode="auto">
          <a:xfrm>
            <a:off x="1295400" y="4495800"/>
            <a:ext cx="70866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7D10F6-EDF5-E842-B469-8696CEBBFB75}" type="slidenum">
              <a:rPr lang="en-US" sz="1400">
                <a:latin typeface="Arial Narrow" charset="0"/>
                <a:ea typeface="Tahoma"/>
                <a:cs typeface="Tahoma"/>
              </a:rPr>
              <a:pPr/>
              <a:t>14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9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       Latch</a:t>
            </a:r>
          </a:p>
        </p:txBody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Similar, but dual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made </a:t>
            </a:r>
            <a:r>
              <a:rPr lang="en-US" dirty="0">
                <a:latin typeface="Tahoma" charset="0"/>
                <a:cs typeface="Tahoma"/>
              </a:rPr>
              <a:t>from </a:t>
            </a:r>
            <a:r>
              <a:rPr lang="en-US" dirty="0" smtClean="0">
                <a:latin typeface="Tahoma" charset="0"/>
                <a:cs typeface="Tahoma"/>
              </a:rPr>
              <a:t>NANDs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A “0” on the input sets/resets the </a:t>
            </a:r>
            <a:r>
              <a:rPr lang="en-US" dirty="0" smtClean="0">
                <a:latin typeface="Tahoma" charset="0"/>
                <a:cs typeface="Tahoma"/>
              </a:rPr>
              <a:t>output</a:t>
            </a:r>
          </a:p>
          <a:p>
            <a:pPr lvl="2"/>
            <a:r>
              <a:rPr lang="en-US" dirty="0" smtClean="0"/>
              <a:t>‘0’ </a:t>
            </a:r>
            <a:r>
              <a:rPr lang="en-US" dirty="0"/>
              <a:t>on </a:t>
            </a:r>
            <a:r>
              <a:rPr lang="en-US" dirty="0" smtClean="0"/>
              <a:t>S’ </a:t>
            </a:r>
            <a:r>
              <a:rPr lang="en-US" i="1" u="sng" dirty="0"/>
              <a:t>sets</a:t>
            </a:r>
            <a:r>
              <a:rPr lang="en-US" dirty="0"/>
              <a:t> the output Q to ‘1’</a:t>
            </a:r>
          </a:p>
          <a:p>
            <a:pPr lvl="2"/>
            <a:r>
              <a:rPr lang="en-US" dirty="0" smtClean="0"/>
              <a:t>‘0’ </a:t>
            </a:r>
            <a:r>
              <a:rPr lang="en-US" dirty="0"/>
              <a:t>on </a:t>
            </a:r>
            <a:r>
              <a:rPr lang="en-US" dirty="0" smtClean="0"/>
              <a:t>R’ </a:t>
            </a:r>
            <a:r>
              <a:rPr lang="en-US" i="1" u="sng" dirty="0"/>
              <a:t>resets</a:t>
            </a:r>
            <a:r>
              <a:rPr lang="en-US" dirty="0"/>
              <a:t> the output Q to ‘0’</a:t>
            </a:r>
            <a:endParaRPr lang="en-US" dirty="0">
              <a:latin typeface="Tahoma" charset="0"/>
              <a:cs typeface="Tahoma"/>
            </a:endParaRPr>
          </a:p>
        </p:txBody>
      </p:sp>
      <p:graphicFrame>
        <p:nvGraphicFramePr>
          <p:cNvPr id="368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120432"/>
              </p:ext>
            </p:extLst>
          </p:nvPr>
        </p:nvGraphicFramePr>
        <p:xfrm>
          <a:off x="304800" y="0"/>
          <a:ext cx="9906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6" name="Equation" r:id="rId4" imgW="291847" imgH="215713" progId="Equation.3">
                  <p:embed/>
                </p:oleObj>
              </mc:Choice>
              <mc:Fallback>
                <p:oleObj name="Equation" r:id="rId4" imgW="291847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990600" cy="7334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86415" y="3695700"/>
            <a:ext cx="7622972" cy="2781300"/>
            <a:chOff x="786415" y="3695700"/>
            <a:chExt cx="7622972" cy="2781300"/>
          </a:xfrm>
        </p:grpSpPr>
        <p:pic>
          <p:nvPicPr>
            <p:cNvPr id="36868" name="Picture 4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61" r="74"/>
            <a:stretch/>
          </p:blipFill>
          <p:spPr bwMode="auto">
            <a:xfrm>
              <a:off x="1194771" y="3695700"/>
              <a:ext cx="7214616" cy="278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graphicFrame>
          <p:nvGraphicFramePr>
            <p:cNvPr id="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5077849"/>
                </p:ext>
              </p:extLst>
            </p:nvPr>
          </p:nvGraphicFramePr>
          <p:xfrm>
            <a:off x="786415" y="3695700"/>
            <a:ext cx="359801" cy="525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7" name="Equation" r:id="rId7" imgW="139700" imgH="203200" progId="Equation.3">
                    <p:embed/>
                  </p:oleObj>
                </mc:Choice>
                <mc:Fallback>
                  <p:oleObj name="Equation" r:id="rId7" imgW="139700" imgH="203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415" y="3695700"/>
                          <a:ext cx="359801" cy="525213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993566"/>
                </p:ext>
              </p:extLst>
            </p:nvPr>
          </p:nvGraphicFramePr>
          <p:xfrm>
            <a:off x="786415" y="5714613"/>
            <a:ext cx="361910" cy="45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8" name="Equation" r:id="rId9" imgW="152400" imgH="190500" progId="Equation.3">
                    <p:embed/>
                  </p:oleObj>
                </mc:Choice>
                <mc:Fallback>
                  <p:oleObj name="Equation" r:id="rId9" imgW="1524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415" y="5714613"/>
                          <a:ext cx="361910" cy="452942"/>
                        </a:xfrm>
                        <a:prstGeom prst="rect">
                          <a:avLst/>
                        </a:prstGeom>
                        <a:solidFill>
                          <a:schemeClr val="folHlink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SR Latch Summary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SR stands for Set/Reset Latch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Stores one bit of state (Q)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Control what value is being stored with S, R inputs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Set: Make the output 1 (S = 1, R = 0, Q = 1)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Reset: Make the output 0 (S = 0, R = 1, Q = 0)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r>
              <a:rPr lang="en-US" dirty="0">
                <a:latin typeface="Tahoma" charset="0"/>
              </a:rPr>
              <a:t>Behavior </a:t>
            </a:r>
            <a:r>
              <a:rPr lang="en-US" dirty="0" smtClean="0">
                <a:latin typeface="Tahoma" charset="0"/>
              </a:rPr>
              <a:t>undesirable when</a:t>
            </a:r>
            <a:r>
              <a:rPr lang="en-US" dirty="0">
                <a:latin typeface="Tahoma" charset="0"/>
              </a:rPr>
              <a:t>: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S = R = </a:t>
            </a:r>
            <a:r>
              <a:rPr lang="en-US" dirty="0" smtClean="0">
                <a:latin typeface="Tahoma" charset="0"/>
              </a:rPr>
              <a:t>1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Q and Q’ are no longer complementary</a:t>
            </a:r>
            <a:endParaRPr lang="en-US" dirty="0">
              <a:latin typeface="Tahoma" charset="0"/>
            </a:endParaRPr>
          </a:p>
        </p:txBody>
      </p:sp>
      <p:graphicFrame>
        <p:nvGraphicFramePr>
          <p:cNvPr id="38915" name="Object 2"/>
          <p:cNvGraphicFramePr>
            <a:graphicFrameLocks noGrp="1" noChangeAspect="1"/>
          </p:cNvGraphicFramePr>
          <p:nvPr>
            <p:ph idx="4294967295"/>
            <p:custDataLst>
              <p:tags r:id="rId3"/>
            </p:custDataLst>
          </p:nvPr>
        </p:nvGraphicFramePr>
        <p:xfrm>
          <a:off x="6400800" y="3352800"/>
          <a:ext cx="2743200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VISIO" r:id="rId6" imgW="886922" imgH="857918" progId="Visio.Drawing.6">
                  <p:embed/>
                </p:oleObj>
              </mc:Choice>
              <mc:Fallback>
                <p:oleObj name="VISIO" r:id="rId6" imgW="886922" imgH="857918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0"/>
                        <a:ext cx="2743200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52039D-E3D0-304B-A401-89BF0B389028}" type="slidenum">
              <a:rPr lang="en-US" sz="1400">
                <a:latin typeface="Arial Narrow" charset="0"/>
                <a:ea typeface="Tahoma"/>
                <a:cs typeface="Tahoma"/>
              </a:rPr>
              <a:pPr/>
              <a:t>16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D </a:t>
            </a:r>
            <a:r>
              <a:rPr lang="en-US" dirty="0">
                <a:latin typeface="Tahoma" charset="0"/>
              </a:rPr>
              <a:t>Latch</a:t>
            </a: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6"/>
            <a:ext cx="9144000" cy="245719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Two modifications to SR latch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Eliminate </a:t>
            </a:r>
            <a:r>
              <a:rPr lang="en-US" dirty="0" smtClean="0">
                <a:latin typeface="Tahoma" charset="0"/>
              </a:rPr>
              <a:t>illegal </a:t>
            </a:r>
            <a:r>
              <a:rPr lang="en-US" dirty="0" smtClean="0">
                <a:latin typeface="Tahoma" charset="0"/>
              </a:rPr>
              <a:t>state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ensure </a:t>
            </a:r>
            <a:r>
              <a:rPr lang="en-US" dirty="0">
                <a:latin typeface="Tahoma" charset="0"/>
                <a:cs typeface="Tahoma"/>
              </a:rPr>
              <a:t>that </a:t>
            </a:r>
            <a:r>
              <a:rPr lang="en-US" dirty="0" smtClean="0">
                <a:latin typeface="Tahoma" charset="0"/>
                <a:cs typeface="Tahoma"/>
              </a:rPr>
              <a:t>“</a:t>
            </a:r>
            <a:r>
              <a:rPr lang="en-US" dirty="0">
                <a:latin typeface="Tahoma" charset="0"/>
                <a:cs typeface="Tahoma"/>
              </a:rPr>
              <a:t>set” and “reset” cannot be simultaneously </a:t>
            </a:r>
            <a:r>
              <a:rPr lang="en-US" dirty="0" smtClean="0">
                <a:latin typeface="Tahoma" charset="0"/>
                <a:cs typeface="Tahoma"/>
              </a:rPr>
              <a:t>asserted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simply have one input called D (data)</a:t>
            </a:r>
          </a:p>
          <a:p>
            <a:pPr lvl="3">
              <a:defRPr/>
            </a:pPr>
            <a:r>
              <a:rPr lang="en-US" dirty="0" smtClean="0">
                <a:latin typeface="Tahoma" charset="0"/>
                <a:cs typeface="Tahoma"/>
              </a:rPr>
              <a:t>S is derived from D; R from D’</a:t>
            </a:r>
            <a:endParaRPr lang="en-US" dirty="0">
              <a:latin typeface="Tahoma" charset="0"/>
              <a:cs typeface="Tahoma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Add </a:t>
            </a:r>
            <a:r>
              <a:rPr lang="en-US" dirty="0" smtClean="0">
                <a:latin typeface="Tahoma" charset="0"/>
                <a:cs typeface="Tahoma"/>
              </a:rPr>
              <a:t>a control input (CLK</a:t>
            </a:r>
            <a:r>
              <a:rPr lang="en-US" dirty="0" smtClean="0">
                <a:latin typeface="Tahoma" charset="0"/>
                <a:cs typeface="Tahoma"/>
              </a:rPr>
              <a:t>)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to decide </a:t>
            </a:r>
            <a:r>
              <a:rPr lang="en-US" i="1" u="sng" dirty="0" smtClean="0">
                <a:latin typeface="Tahoma" charset="0"/>
                <a:cs typeface="Tahoma"/>
              </a:rPr>
              <a:t>when</a:t>
            </a:r>
            <a:r>
              <a:rPr lang="en-US" dirty="0" smtClean="0">
                <a:latin typeface="Tahoma" charset="0"/>
                <a:cs typeface="Tahoma"/>
              </a:rPr>
              <a:t> the state should change</a:t>
            </a:r>
            <a:endParaRPr lang="en-US" dirty="0" smtClean="0">
              <a:latin typeface="Tahoma" charset="0"/>
              <a:cs typeface="Tahoma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" y="4524275"/>
            <a:ext cx="79597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12976" y="5855732"/>
            <a:ext cx="6623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3.7 D latch: (a) schematic, (b) truth table, (c) symbol</a:t>
            </a:r>
            <a:endParaRPr lang="en-US" dirty="0"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52039D-E3D0-304B-A401-89BF0B389028}" type="slidenum">
              <a:rPr lang="en-US" sz="1400">
                <a:latin typeface="Arial Narrow" charset="0"/>
                <a:ea typeface="Tahoma"/>
                <a:cs typeface="Tahoma"/>
              </a:rPr>
              <a:pPr/>
              <a:t>17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D </a:t>
            </a:r>
            <a:r>
              <a:rPr lang="en-US" dirty="0" smtClean="0">
                <a:latin typeface="Tahoma" charset="0"/>
              </a:rPr>
              <a:t>Latch:  Operation</a:t>
            </a:r>
            <a:endParaRPr lang="en-US" dirty="0">
              <a:latin typeface="Tahoma" charset="0"/>
            </a:endParaRP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6"/>
            <a:ext cx="9144000" cy="245719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When CLK = 0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both S and R are 0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previous value of output is held</a:t>
            </a:r>
          </a:p>
          <a:p>
            <a:pPr>
              <a:defRPr/>
            </a:pPr>
            <a:r>
              <a:rPr lang="en-US" dirty="0" smtClean="0">
                <a:latin typeface="Tahoma" charset="0"/>
              </a:rPr>
              <a:t>When CLK = 1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S=D, R=D’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output is </a:t>
            </a:r>
            <a:r>
              <a:rPr lang="en-US" i="1" u="sng" dirty="0" smtClean="0">
                <a:latin typeface="Tahoma" charset="0"/>
              </a:rPr>
              <a:t>set</a:t>
            </a:r>
            <a:r>
              <a:rPr lang="en-US" dirty="0" smtClean="0">
                <a:latin typeface="Tahoma" charset="0"/>
              </a:rPr>
              <a:t> to 1 if input D </a:t>
            </a:r>
            <a:r>
              <a:rPr lang="en-US" dirty="0" smtClean="0">
                <a:latin typeface="Tahoma" charset="0"/>
              </a:rPr>
              <a:t>=1</a:t>
            </a:r>
          </a:p>
          <a:p>
            <a:pPr lvl="2">
              <a:defRPr/>
            </a:pPr>
            <a:r>
              <a:rPr lang="en-US" dirty="0">
                <a:latin typeface="Tahoma" charset="0"/>
              </a:rPr>
              <a:t>output is </a:t>
            </a:r>
            <a:r>
              <a:rPr lang="en-US" i="1" u="sng" dirty="0" smtClean="0">
                <a:latin typeface="Tahoma" charset="0"/>
              </a:rPr>
              <a:t>reset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to </a:t>
            </a:r>
            <a:r>
              <a:rPr lang="en-US" dirty="0" smtClean="0">
                <a:latin typeface="Tahoma" charset="0"/>
              </a:rPr>
              <a:t>0 </a:t>
            </a:r>
            <a:r>
              <a:rPr lang="en-US" dirty="0">
                <a:latin typeface="Tahoma" charset="0"/>
              </a:rPr>
              <a:t>if input D </a:t>
            </a:r>
            <a:r>
              <a:rPr lang="en-US" dirty="0" smtClean="0">
                <a:latin typeface="Tahoma" charset="0"/>
              </a:rPr>
              <a:t>=0</a:t>
            </a:r>
          </a:p>
          <a:p>
            <a:pPr lvl="2">
              <a:buFont typeface="Wingdings" charset="0"/>
              <a:buChar char="à"/>
              <a:defRPr/>
            </a:pPr>
            <a:r>
              <a:rPr lang="en-US" dirty="0" smtClean="0">
                <a:latin typeface="Tahoma" charset="0"/>
                <a:sym typeface="Wingdings"/>
              </a:rPr>
              <a:t>output is updated to the value of input D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NOTE:  output will be </a:t>
            </a:r>
            <a:r>
              <a:rPr lang="en-US" i="1" u="sng" dirty="0" smtClean="0">
                <a:latin typeface="Tahoma" charset="0"/>
              </a:rPr>
              <a:t>continuously</a:t>
            </a:r>
            <a:r>
              <a:rPr lang="en-US" dirty="0" smtClean="0">
                <a:latin typeface="Tahoma" charset="0"/>
              </a:rPr>
              <a:t> updated to D while CLK=1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" y="5127159"/>
            <a:ext cx="79597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2000" y="6374500"/>
            <a:ext cx="6623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3.7 D latch: (a) schematic, (b) truth table, (c) symbol</a:t>
            </a:r>
            <a:endParaRPr lang="en-US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72946781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52039D-E3D0-304B-A401-89BF0B389028}" type="slidenum">
              <a:rPr lang="en-US" sz="1400">
                <a:latin typeface="Arial Narrow" charset="0"/>
                <a:ea typeface="Tahoma"/>
                <a:cs typeface="Tahoma"/>
              </a:rPr>
              <a:pPr/>
              <a:t>18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D </a:t>
            </a:r>
            <a:r>
              <a:rPr lang="en-US" dirty="0" smtClean="0">
                <a:latin typeface="Tahoma" charset="0"/>
              </a:rPr>
              <a:t>Latch:  Transparency</a:t>
            </a:r>
            <a:endParaRPr lang="en-US" dirty="0">
              <a:latin typeface="Tahoma" charset="0"/>
            </a:endParaRP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9144000" cy="3782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Summary: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When CLK = 0</a:t>
            </a:r>
          </a:p>
          <a:p>
            <a:pPr lvl="2">
              <a:defRPr/>
            </a:pPr>
            <a:r>
              <a:rPr lang="en-US" dirty="0">
                <a:latin typeface="Tahoma" charset="0"/>
              </a:rPr>
              <a:t>output is held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we say:  “D latch is opaque”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When CLK = 1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output follows the input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</a:rPr>
              <a:t>we say:  “D latch is transparent”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" y="5127159"/>
            <a:ext cx="79597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2000" y="6374500"/>
            <a:ext cx="6623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3.7 D latch: (a) schematic, (b) truth table, (c) symbol</a:t>
            </a:r>
            <a:endParaRPr lang="en-US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48841654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1CB374-0C39-9640-A254-36F743D20889}" type="slidenum">
              <a:rPr lang="en-US" sz="1400">
                <a:latin typeface="Arial Narrow" charset="0"/>
                <a:ea typeface="Tahoma"/>
                <a:cs typeface="Tahoma"/>
              </a:rPr>
              <a:pPr/>
              <a:t>19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0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Effects of Transparency</a:t>
            </a:r>
          </a:p>
        </p:txBody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Output of latch may feed back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May cause/allow further state changes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Behavior depends on actual gate delays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Want to change latch state only </a:t>
            </a:r>
            <a:r>
              <a:rPr lang="en-US" i="1" dirty="0">
                <a:latin typeface="Tahoma" charset="0"/>
              </a:rPr>
              <a:t>once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Behavior should depend only on logical values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2"/>
          <a:stretch/>
        </p:blipFill>
        <p:spPr bwMode="auto">
          <a:xfrm>
            <a:off x="1762125" y="2595563"/>
            <a:ext cx="5715000" cy="142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70024C-B016-3F45-8982-854C16249CCF}" type="slidenum">
              <a:rPr lang="en-US" sz="1400">
                <a:latin typeface="Arial Narrow" charset="0"/>
                <a:ea typeface="Tahoma"/>
                <a:cs typeface="Tahoma"/>
              </a:rPr>
              <a:pPr/>
              <a:t>2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8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Topics</a:t>
            </a:r>
          </a:p>
        </p:txBody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Sequential Circuits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Latches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Flip Flops</a:t>
            </a: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Verilog </a:t>
            </a:r>
            <a:r>
              <a:rPr lang="en-US" dirty="0">
                <a:latin typeface="Tahoma" charset="0"/>
              </a:rPr>
              <a:t>for sequential design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Example:  A </a:t>
            </a:r>
            <a:r>
              <a:rPr lang="en-US" dirty="0">
                <a:latin typeface="Tahoma" charset="0"/>
                <a:cs typeface="Tahoma"/>
              </a:rPr>
              <a:t>simple counter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184792-C5C1-274B-B2E4-FB70C9FC031E}" type="slidenum">
              <a:rPr lang="en-US" sz="1400">
                <a:latin typeface="Arial Narrow" charset="0"/>
                <a:ea typeface="Tahoma"/>
                <a:cs typeface="Tahoma"/>
              </a:rPr>
              <a:pPr/>
              <a:t>20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0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Solution to Transparency:  Flip-Flops</a:t>
            </a:r>
          </a:p>
        </p:txBody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Flip-Flops: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Ensure output changes only once per clock </a:t>
            </a:r>
            <a:r>
              <a:rPr lang="en-US" dirty="0" smtClean="0">
                <a:latin typeface="Tahoma" charset="0"/>
              </a:rPr>
              <a:t>cycle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Master</a:t>
            </a:r>
            <a:r>
              <a:rPr lang="en-US" dirty="0">
                <a:latin typeface="Tahoma" charset="0"/>
              </a:rPr>
              <a:t>-</a:t>
            </a:r>
            <a:r>
              <a:rPr lang="en-US" dirty="0" smtClean="0">
                <a:latin typeface="Tahoma" charset="0"/>
              </a:rPr>
              <a:t>Slave construction</a:t>
            </a:r>
            <a:endParaRPr lang="en-US" dirty="0">
              <a:latin typeface="Tahoma" charset="0"/>
            </a:endParaRPr>
          </a:p>
          <a:p>
            <a:pPr marL="1085850" lvl="2">
              <a:defRPr/>
            </a:pPr>
            <a:r>
              <a:rPr lang="en-US" dirty="0">
                <a:latin typeface="Tahoma" charset="0"/>
              </a:rPr>
              <a:t>Use a sequence of two </a:t>
            </a:r>
            <a:r>
              <a:rPr lang="en-US" dirty="0" smtClean="0">
                <a:latin typeface="Tahoma" charset="0"/>
              </a:rPr>
              <a:t>latches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8C5877-DE6A-374D-8913-54332481CCB7}" type="slidenum">
              <a:rPr lang="en-US" sz="1400">
                <a:latin typeface="Arial Narrow" charset="0"/>
                <a:ea typeface="Tahoma"/>
                <a:cs typeface="Tahoma"/>
              </a:rPr>
              <a:pPr/>
              <a:t>21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1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D Flip-</a:t>
            </a:r>
            <a:r>
              <a:rPr lang="en-US" dirty="0" smtClean="0">
                <a:latin typeface="Tahoma" charset="0"/>
              </a:rPr>
              <a:t>Flop (Master</a:t>
            </a:r>
            <a:r>
              <a:rPr lang="en-US" dirty="0">
                <a:latin typeface="Tahoma" charset="0"/>
              </a:rPr>
              <a:t>-Slave Flip-</a:t>
            </a:r>
            <a:r>
              <a:rPr lang="en-US" dirty="0" smtClean="0">
                <a:latin typeface="Tahoma" charset="0"/>
              </a:rPr>
              <a:t>Flop)</a:t>
            </a:r>
            <a:endParaRPr lang="en-US" dirty="0">
              <a:latin typeface="Tahoma" charset="0"/>
            </a:endParaRPr>
          </a:p>
        </p:txBody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5827399" cy="61563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Either Master or Slave is enabled, not </a:t>
            </a:r>
            <a:r>
              <a:rPr lang="en-US" dirty="0" smtClean="0">
                <a:latin typeface="Tahoma" charset="0"/>
              </a:rPr>
              <a:t>both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Master typically controlled by </a:t>
            </a:r>
            <a:r>
              <a:rPr lang="en-US" dirty="0" smtClean="0">
                <a:latin typeface="Tahoma" charset="0"/>
                <a:cs typeface="Tahoma"/>
              </a:rPr>
              <a:t>CLK’ </a:t>
            </a:r>
            <a:r>
              <a:rPr lang="en-US" dirty="0" smtClean="0">
                <a:latin typeface="Tahoma" charset="0"/>
                <a:cs typeface="Tahoma"/>
              </a:rPr>
              <a:t>and slave by </a:t>
            </a:r>
            <a:r>
              <a:rPr lang="en-US" dirty="0" smtClean="0">
                <a:latin typeface="Tahoma" charset="0"/>
                <a:cs typeface="Tahoma"/>
              </a:rPr>
              <a:t>CLK</a:t>
            </a:r>
            <a:endParaRPr lang="en-US" dirty="0" smtClean="0">
              <a:latin typeface="Tahoma" charset="0"/>
              <a:cs typeface="Tahoma"/>
            </a:endParaRPr>
          </a:p>
          <a:p>
            <a:pPr lvl="2">
              <a:buFont typeface="Wingdings" charset="0"/>
              <a:buChar char="è"/>
              <a:defRPr/>
            </a:pPr>
            <a:r>
              <a:rPr lang="en-US" dirty="0" smtClean="0">
                <a:latin typeface="Tahoma" charset="0"/>
                <a:cs typeface="Tahoma"/>
                <a:sym typeface="Wingdings"/>
              </a:rPr>
              <a:t>positive </a:t>
            </a:r>
            <a:r>
              <a:rPr lang="en-US" dirty="0" smtClean="0">
                <a:latin typeface="Tahoma" charset="0"/>
                <a:cs typeface="Tahoma"/>
                <a:sym typeface="Wingdings"/>
              </a:rPr>
              <a:t>edge-</a:t>
            </a:r>
            <a:r>
              <a:rPr lang="en-US" dirty="0" smtClean="0">
                <a:latin typeface="Tahoma" charset="0"/>
                <a:cs typeface="Tahoma"/>
                <a:sym typeface="Wingdings"/>
              </a:rPr>
              <a:t>triggered</a:t>
            </a:r>
            <a:endParaRPr lang="en-US" dirty="0" smtClean="0">
              <a:latin typeface="Tahoma" charset="0"/>
              <a:cs typeface="Tahoma"/>
            </a:endParaRP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example on right</a:t>
            </a:r>
          </a:p>
          <a:p>
            <a:pPr lvl="1">
              <a:defRPr/>
            </a:pPr>
            <a:endParaRPr lang="en-US" dirty="0" smtClean="0">
              <a:latin typeface="Tahoma" charset="0"/>
              <a:cs typeface="Tahoma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Another </a:t>
            </a:r>
            <a:r>
              <a:rPr lang="en-US" dirty="0" smtClean="0">
                <a:latin typeface="Tahoma" charset="0"/>
                <a:cs typeface="Tahoma"/>
              </a:rPr>
              <a:t>common form has master controlled by </a:t>
            </a:r>
            <a:r>
              <a:rPr lang="en-US" dirty="0" smtClean="0">
                <a:latin typeface="Tahoma" charset="0"/>
                <a:cs typeface="Tahoma"/>
              </a:rPr>
              <a:t>CLK </a:t>
            </a:r>
            <a:r>
              <a:rPr lang="en-US" dirty="0" smtClean="0">
                <a:latin typeface="Tahoma" charset="0"/>
                <a:cs typeface="Tahoma"/>
              </a:rPr>
              <a:t>and slave by </a:t>
            </a:r>
            <a:r>
              <a:rPr lang="en-US" dirty="0" smtClean="0">
                <a:latin typeface="Tahoma" charset="0"/>
                <a:cs typeface="Tahoma"/>
              </a:rPr>
              <a:t>CLK’</a:t>
            </a:r>
            <a:endParaRPr lang="en-US" dirty="0">
              <a:latin typeface="Tahoma" charset="0"/>
              <a:cs typeface="Tahoma"/>
            </a:endParaRPr>
          </a:p>
          <a:p>
            <a:pPr lvl="2">
              <a:buFont typeface="Wingdings" charset="0"/>
              <a:buChar char="è"/>
              <a:defRPr/>
            </a:pPr>
            <a:r>
              <a:rPr lang="en-US" dirty="0" smtClean="0">
                <a:latin typeface="Tahoma" charset="0"/>
                <a:cs typeface="Tahoma"/>
                <a:sym typeface="Wingdings"/>
              </a:rPr>
              <a:t>negative </a:t>
            </a:r>
            <a:r>
              <a:rPr lang="en-US" dirty="0" smtClean="0">
                <a:latin typeface="Tahoma" charset="0"/>
                <a:cs typeface="Tahoma"/>
                <a:sym typeface="Wingdings"/>
              </a:rPr>
              <a:t>edge-</a:t>
            </a:r>
            <a:r>
              <a:rPr lang="en-US" dirty="0" smtClean="0">
                <a:latin typeface="Tahoma" charset="0"/>
                <a:cs typeface="Tahoma"/>
                <a:sym typeface="Wingdings"/>
              </a:rPr>
              <a:t>triggered</a:t>
            </a: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26111"/>
            <a:ext cx="28194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08828" y="5954749"/>
            <a:ext cx="40589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3.8 D flip-flop: (a) schematic, (b) symbol, (c) condensed symbol</a:t>
            </a:r>
            <a:endParaRPr lang="en-US" dirty="0"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 Flip-Flop:  Operation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" y="701675"/>
            <a:ext cx="5852516" cy="6156325"/>
          </a:xfrm>
        </p:spPr>
        <p:txBody>
          <a:bodyPr/>
          <a:lstStyle/>
          <a:p>
            <a:r>
              <a:rPr lang="en-US" dirty="0" smtClean="0"/>
              <a:t>Edge-triggered</a:t>
            </a:r>
          </a:p>
          <a:p>
            <a:pPr lvl="1"/>
            <a:r>
              <a:rPr lang="en-US" dirty="0" smtClean="0"/>
              <a:t>when CLK goes from 0 to 1</a:t>
            </a:r>
          </a:p>
          <a:p>
            <a:pPr lvl="2"/>
            <a:r>
              <a:rPr lang="en-US" dirty="0" smtClean="0"/>
              <a:t>output Q is updated </a:t>
            </a:r>
            <a:r>
              <a:rPr lang="en-US" i="1" u="sng" dirty="0" smtClean="0"/>
              <a:t>once</a:t>
            </a:r>
            <a:r>
              <a:rPr lang="en-US" dirty="0" smtClean="0"/>
              <a:t> to the input D value</a:t>
            </a:r>
          </a:p>
          <a:p>
            <a:pPr lvl="1"/>
            <a:r>
              <a:rPr lang="en-US" dirty="0" smtClean="0"/>
              <a:t>all other times, output is held</a:t>
            </a:r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master latch is transparent when CLK=0</a:t>
            </a:r>
          </a:p>
          <a:p>
            <a:pPr lvl="2"/>
            <a:r>
              <a:rPr lang="en-US" dirty="0" smtClean="0"/>
              <a:t>the last value of D that goes through to N1 is when CLK goes to 1</a:t>
            </a:r>
          </a:p>
          <a:p>
            <a:pPr lvl="1"/>
            <a:r>
              <a:rPr lang="en-US" dirty="0" smtClean="0"/>
              <a:t>slave latch is transparent when CLK=1</a:t>
            </a:r>
          </a:p>
          <a:p>
            <a:pPr lvl="2"/>
            <a:r>
              <a:rPr lang="en-US" dirty="0" smtClean="0"/>
              <a:t>the value that goes through is N1</a:t>
            </a:r>
          </a:p>
          <a:p>
            <a:pPr lvl="2"/>
            <a:r>
              <a:rPr lang="en-US" dirty="0" smtClean="0"/>
              <a:t>i.e., last value of D just before CLK goes to 1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39965"/>
            <a:ext cx="28194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019799" y="5395392"/>
            <a:ext cx="30479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3.8 D flip-flop: (a) schematic, (b) symbol, (c) condensed symbol</a:t>
            </a:r>
            <a:endParaRPr lang="en-US" dirty="0">
              <a:ea typeface="Tahoma"/>
              <a:cs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01864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multi-bit flip-flops</a:t>
            </a:r>
          </a:p>
          <a:p>
            <a:pPr lvl="1"/>
            <a:r>
              <a:rPr lang="en-US" dirty="0" smtClean="0"/>
              <a:t>N flip</a:t>
            </a:r>
            <a:r>
              <a:rPr lang="en-US" dirty="0" smtClean="0"/>
              <a:t>-flops stacked on top of each </a:t>
            </a:r>
            <a:r>
              <a:rPr lang="en-US" dirty="0" smtClean="0"/>
              <a:t>other = N-bit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1854761"/>
            <a:ext cx="3124200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0" y="6259729"/>
            <a:ext cx="6273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3.9 A 4-bit register: (a) schematic and (b) symbol</a:t>
            </a:r>
            <a:endParaRPr lang="en-US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21914453"/>
      </p:ext>
    </p:extLst>
  </p:cSld>
  <p:clrMapOvr>
    <a:masterClrMapping/>
  </p:clrMapOvr>
  <p:transition xmlns:p14="http://schemas.microsoft.com/office/powerpoint/2010/main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1A6003-F512-454C-95D1-8D4F64C40A81}" type="slidenum">
              <a:rPr lang="en-US" sz="1400">
                <a:latin typeface="Arial Narrow" charset="0"/>
                <a:ea typeface="Tahoma"/>
                <a:cs typeface="Tahoma"/>
              </a:rPr>
              <a:pPr/>
              <a:t>24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52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Adding More Control Inputs:  Enable</a:t>
            </a:r>
            <a:endParaRPr lang="en-US" dirty="0">
              <a:latin typeface="Tahoma" charset="0"/>
            </a:endParaRPr>
          </a:p>
        </p:txBody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Enable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determines whether new data from input is captured on next clock edge, or </a:t>
            </a:r>
            <a:r>
              <a:rPr lang="en-US" dirty="0" smtClean="0">
                <a:latin typeface="Tahoma" charset="0"/>
                <a:cs typeface="Tahoma"/>
              </a:rPr>
              <a:t>ignored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2 implementations (first one better)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when </a:t>
            </a:r>
            <a:r>
              <a:rPr lang="en-US" i="1" dirty="0" smtClean="0">
                <a:latin typeface="Tahoma" charset="0"/>
                <a:cs typeface="Tahoma"/>
              </a:rPr>
              <a:t>EN</a:t>
            </a:r>
            <a:r>
              <a:rPr lang="en-US" dirty="0" smtClean="0">
                <a:latin typeface="Tahoma" charset="0"/>
                <a:cs typeface="Tahoma"/>
              </a:rPr>
              <a:t>=0, old value cycles back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cs typeface="Tahoma"/>
              </a:rPr>
              <a:t>when EN=0, clock tick </a:t>
            </a:r>
            <a:r>
              <a:rPr lang="en-US" dirty="0" smtClean="0">
                <a:latin typeface="Tahoma" charset="0"/>
                <a:cs typeface="Tahoma"/>
              </a:rPr>
              <a:t>doesn’t reach the flip-flop</a:t>
            </a:r>
          </a:p>
          <a:p>
            <a:pPr lvl="3">
              <a:defRPr/>
            </a:pPr>
            <a:r>
              <a:rPr lang="en-US" dirty="0" smtClean="0">
                <a:latin typeface="Tahoma" charset="0"/>
                <a:cs typeface="Tahoma"/>
              </a:rPr>
              <a:t>messing with clock is messy!</a:t>
            </a:r>
            <a:endParaRPr lang="en-US" dirty="0">
              <a:latin typeface="Tahoma" charset="0"/>
              <a:cs typeface="Tahoma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99" y="3611021"/>
            <a:ext cx="6308634" cy="285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6421658"/>
            <a:ext cx="65722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3.10 Enabled flip-flop: (a, b) schematics, (c) symbol</a:t>
            </a:r>
            <a:endParaRPr lang="en-US" dirty="0"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Adding More Control Inputs:  </a:t>
            </a:r>
            <a:r>
              <a:rPr lang="en-US" dirty="0" smtClean="0">
                <a:latin typeface="Tahoma" charset="0"/>
              </a:rPr>
              <a:t>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1675"/>
            <a:ext cx="5410200" cy="6156325"/>
          </a:xfrm>
        </p:spPr>
        <p:txBody>
          <a:bodyPr/>
          <a:lstStyle/>
          <a:p>
            <a:r>
              <a:rPr lang="en-US" dirty="0" smtClean="0"/>
              <a:t>Reset (synchronous)</a:t>
            </a:r>
          </a:p>
          <a:p>
            <a:pPr lvl="1"/>
            <a:r>
              <a:rPr lang="en-US" dirty="0" smtClean="0"/>
              <a:t>if RESET=1</a:t>
            </a:r>
          </a:p>
          <a:p>
            <a:pPr lvl="2"/>
            <a:r>
              <a:rPr lang="en-US" dirty="0" smtClean="0"/>
              <a:t>on </a:t>
            </a:r>
            <a:r>
              <a:rPr lang="en-US" dirty="0" smtClean="0"/>
              <a:t>next clock tick, </a:t>
            </a:r>
            <a:r>
              <a:rPr lang="en-US" dirty="0" smtClean="0"/>
              <a:t>stored </a:t>
            </a:r>
            <a:r>
              <a:rPr lang="en-US" dirty="0" smtClean="0"/>
              <a:t>value is changed to 0</a:t>
            </a:r>
          </a:p>
          <a:p>
            <a:pPr lvl="1"/>
            <a:r>
              <a:rPr lang="en-US" dirty="0" smtClean="0"/>
              <a:t>alternatively</a:t>
            </a:r>
            <a:r>
              <a:rPr lang="en-US" dirty="0" smtClean="0"/>
              <a:t>, if “Preset</a:t>
            </a:r>
            <a:r>
              <a:rPr lang="en-US" dirty="0" smtClean="0"/>
              <a:t>” or “Set” is used</a:t>
            </a:r>
            <a:endParaRPr lang="en-US" dirty="0"/>
          </a:p>
          <a:p>
            <a:pPr lvl="2"/>
            <a:r>
              <a:rPr lang="en-US" dirty="0" smtClean="0"/>
              <a:t>on next clock tick, stored </a:t>
            </a:r>
            <a:r>
              <a:rPr lang="en-US" dirty="0" smtClean="0"/>
              <a:t>value changed to 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38509"/>
            <a:ext cx="32766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410200" y="5557099"/>
            <a:ext cx="373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3.11 Synchronously resettable flip-flop: (a) schematic, (b, c) symbols</a:t>
            </a:r>
            <a:endParaRPr lang="en-US" dirty="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3463075"/>
      </p:ext>
    </p:extLst>
  </p:cSld>
  <p:clrMapOvr>
    <a:masterClrMapping/>
  </p:clrMapOvr>
  <p:transition xmlns:p14="http://schemas.microsoft.com/office/powerpoint/2010/main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Adding More Control Inputs:  </a:t>
            </a:r>
            <a:r>
              <a:rPr lang="en-US" dirty="0" smtClean="0">
                <a:latin typeface="Tahoma" charset="0"/>
              </a:rPr>
              <a:t>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1675"/>
            <a:ext cx="9144000" cy="6156325"/>
          </a:xfrm>
        </p:spPr>
        <p:txBody>
          <a:bodyPr/>
          <a:lstStyle/>
          <a:p>
            <a:r>
              <a:rPr lang="en-US" u="sng" dirty="0" smtClean="0"/>
              <a:t>Asynchronous</a:t>
            </a:r>
            <a:r>
              <a:rPr lang="en-US" dirty="0" smtClean="0"/>
              <a:t> Reset</a:t>
            </a:r>
            <a:endParaRPr lang="en-US" dirty="0" smtClean="0"/>
          </a:p>
          <a:p>
            <a:pPr lvl="1"/>
            <a:r>
              <a:rPr lang="en-US" dirty="0" smtClean="0"/>
              <a:t>stored value is reset </a:t>
            </a:r>
            <a:r>
              <a:rPr lang="en-US" i="1" u="sng" dirty="0" smtClean="0"/>
              <a:t>immediately</a:t>
            </a:r>
          </a:p>
          <a:p>
            <a:pPr lvl="1"/>
            <a:r>
              <a:rPr lang="en-US" dirty="0" smtClean="0"/>
              <a:t>if RESET=1</a:t>
            </a:r>
          </a:p>
          <a:p>
            <a:pPr lvl="2"/>
            <a:r>
              <a:rPr lang="en-US" dirty="0" smtClean="0"/>
              <a:t>stored </a:t>
            </a:r>
            <a:r>
              <a:rPr lang="en-US" dirty="0" smtClean="0"/>
              <a:t>value is changed to </a:t>
            </a:r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does not wait for a clock tick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requires modification to internal structure of latches of the flip-flop</a:t>
            </a:r>
          </a:p>
          <a:p>
            <a:pPr lvl="2"/>
            <a:r>
              <a:rPr lang="en-US" dirty="0" smtClean="0"/>
              <a:t>design not discussed in class, but may be a fun exercise for you!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481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 and Flip-Flop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Latch</a:t>
            </a:r>
          </a:p>
          <a:p>
            <a:pPr lvl="1"/>
            <a:r>
              <a:rPr lang="en-US" dirty="0" smtClean="0"/>
              <a:t>is transparent throughout the </a:t>
            </a:r>
            <a:r>
              <a:rPr lang="en-US" u="sng" dirty="0" smtClean="0"/>
              <a:t>interval</a:t>
            </a:r>
            <a:r>
              <a:rPr lang="en-US" dirty="0" smtClean="0"/>
              <a:t> CLK=1</a:t>
            </a:r>
          </a:p>
          <a:p>
            <a:pPr lvl="2"/>
            <a:r>
              <a:rPr lang="en-US" dirty="0" smtClean="0"/>
              <a:t>all input changes during this time go through!</a:t>
            </a:r>
          </a:p>
          <a:p>
            <a:r>
              <a:rPr lang="en-US" dirty="0" smtClean="0"/>
              <a:t>Flip-Flop</a:t>
            </a:r>
          </a:p>
          <a:p>
            <a:pPr lvl="1"/>
            <a:r>
              <a:rPr lang="en-US" dirty="0" smtClean="0"/>
              <a:t>only copies input to output at discrete instants</a:t>
            </a:r>
          </a:p>
          <a:p>
            <a:pPr lvl="2"/>
            <a:r>
              <a:rPr lang="en-US" dirty="0" smtClean="0"/>
              <a:t>last input D just before clock tick go through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8" y="4213410"/>
            <a:ext cx="82296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r="955"/>
          <a:stretch/>
        </p:blipFill>
        <p:spPr bwMode="auto">
          <a:xfrm>
            <a:off x="475508" y="4213410"/>
            <a:ext cx="8211292" cy="216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1A54D-52CB-094D-A37D-67C47315C62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6143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Counters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5865813" cy="61563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Increments on each clock edge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Used to cycle through numbers For example, 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000, 001, 010, 011, 100, 101, 110, 111, 000, 001…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Not necessarily binary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Example uses: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Digital clock displays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Program counter</a:t>
            </a: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graphicFrame>
        <p:nvGraphicFramePr>
          <p:cNvPr id="71684" name="Object 2"/>
          <p:cNvGraphicFramePr>
            <a:graphicFrameLocks noGrp="1" noChangeAspect="1"/>
          </p:cNvGraphicFramePr>
          <p:nvPr>
            <p:ph idx="4294967295"/>
            <p:custDataLst>
              <p:tags r:id="rId4"/>
            </p:custDataLst>
          </p:nvPr>
        </p:nvGraphicFramePr>
        <p:xfrm>
          <a:off x="4446588" y="3429000"/>
          <a:ext cx="4697412" cy="274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VISIO" r:id="rId8" imgW="2080680" imgH="1216656" progId="Visio.Drawing.6">
                  <p:embed/>
                </p:oleObj>
              </mc:Choice>
              <mc:Fallback>
                <p:oleObj name="VISIO" r:id="rId8" imgW="2080680" imgH="1216656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3429000"/>
                        <a:ext cx="4697412" cy="274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12192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400719"/>
            <a:ext cx="8534400" cy="1323431"/>
          </a:xfrm>
        </p:spPr>
        <p:txBody>
          <a:bodyPr/>
          <a:lstStyle/>
          <a:p>
            <a:r>
              <a:rPr lang="en-US" dirty="0" smtClean="0"/>
              <a:t>Verilog design patterns for sequential logic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DC9D3-F723-E948-AB63-16F9ADFD63A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06915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CA8403-243D-4B4F-85FA-DEAE2411E4D8}" type="slidenum">
              <a:rPr lang="en-US" sz="1400">
                <a:latin typeface="Arial Narrow" charset="0"/>
                <a:ea typeface="Tahoma"/>
                <a:cs typeface="Tahoma"/>
              </a:rPr>
              <a:pPr/>
              <a:t>3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8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Sequential Circuits</a:t>
            </a:r>
          </a:p>
        </p:txBody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>
                <a:latin typeface="Tahoma" charset="0"/>
              </a:rPr>
              <a:t>State</a:t>
            </a:r>
            <a:r>
              <a:rPr lang="en-US" dirty="0">
                <a:latin typeface="Tahoma" charset="0"/>
              </a:rPr>
              <a:t> of system is </a:t>
            </a:r>
            <a:r>
              <a:rPr lang="en-US" dirty="0" smtClean="0">
                <a:latin typeface="Tahoma" charset="0"/>
              </a:rPr>
              <a:t>information stored/memorized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State and inputs </a:t>
            </a:r>
            <a:r>
              <a:rPr lang="en-US" dirty="0">
                <a:latin typeface="Tahoma" charset="0"/>
                <a:cs typeface="Tahoma"/>
              </a:rPr>
              <a:t>determine outputs</a:t>
            </a:r>
            <a:endParaRPr lang="en-US" i="1" dirty="0">
              <a:latin typeface="Tahoma" charset="0"/>
              <a:cs typeface="Tahoma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29"/>
          <a:stretch>
            <a:fillRect/>
          </a:stretch>
        </p:blipFill>
        <p:spPr bwMode="auto">
          <a:xfrm>
            <a:off x="533400" y="3581400"/>
            <a:ext cx="7905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Verilog for Sequential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One option is to use structural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Can </a:t>
            </a:r>
            <a:r>
              <a:rPr lang="en-US" dirty="0">
                <a:latin typeface="Tahoma" charset="0"/>
              </a:rPr>
              <a:t>use latches and flip-flops from </a:t>
            </a:r>
            <a:r>
              <a:rPr lang="en-US" dirty="0" smtClean="0">
                <a:latin typeface="Tahoma" charset="0"/>
              </a:rPr>
              <a:t>library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</a:rPr>
              <a:t>And connect them using wires</a:t>
            </a: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Alternative:  Use behavioral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more </a:t>
            </a:r>
            <a:r>
              <a:rPr lang="en-US" dirty="0">
                <a:latin typeface="Tahoma" charset="0"/>
              </a:rPr>
              <a:t>productive to write </a:t>
            </a:r>
            <a:r>
              <a:rPr lang="en-US" dirty="0" smtClean="0">
                <a:latin typeface="Tahoma" charset="0"/>
              </a:rPr>
              <a:t>behavioral description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if you follow the templates provided, the synthesis tool can </a:t>
            </a:r>
            <a:r>
              <a:rPr lang="en-US" i="1" u="sng" dirty="0" smtClean="0">
                <a:latin typeface="Tahoma" charset="0"/>
              </a:rPr>
              <a:t>infer</a:t>
            </a:r>
            <a:r>
              <a:rPr lang="en-US" dirty="0" smtClean="0">
                <a:latin typeface="Tahoma" charset="0"/>
              </a:rPr>
              <a:t> sequential logic</a:t>
            </a:r>
            <a:endParaRPr lang="en-US" dirty="0">
              <a:latin typeface="Tahoma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F5EAFB-97CF-D245-80F9-B6044A733341}" type="slidenum">
              <a:rPr lang="en-US" sz="1400">
                <a:latin typeface="Arial Narrow" charset="0"/>
                <a:ea typeface="Tahoma"/>
                <a:cs typeface="Tahoma"/>
              </a:rPr>
              <a:pPr/>
              <a:t>30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Register (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>
                <a:latin typeface="Tahoma" charset="0"/>
              </a:rPr>
              <a:t>) </a:t>
            </a:r>
            <a:r>
              <a:rPr lang="en-US" dirty="0">
                <a:latin typeface="Tahoma" charset="0"/>
              </a:rPr>
              <a:t>Data Type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Like </a:t>
            </a:r>
            <a:r>
              <a:rPr lang="en-US" dirty="0">
                <a:latin typeface="Courier New"/>
                <a:cs typeface="Courier New"/>
              </a:rPr>
              <a:t>wire</a:t>
            </a:r>
            <a:r>
              <a:rPr lang="en-US" dirty="0">
                <a:latin typeface="Tahoma" charset="0"/>
              </a:rPr>
              <a:t> but value is retained over time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Often causes latch or FF to be </a:t>
            </a:r>
            <a:r>
              <a:rPr lang="en-US" dirty="0" smtClean="0">
                <a:latin typeface="Tahoma" charset="0"/>
              </a:rPr>
              <a:t>synthesized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but not always!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sometimes the latch/FF is “optimized away” if not really necessary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declaring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>
                <a:latin typeface="Tahoma" charset="0"/>
              </a:rPr>
              <a:t> is merely a suggestion to the compiler!</a:t>
            </a: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Examples:</a:t>
            </a: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</a:rPr>
              <a:t>		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 state</a:t>
            </a:r>
            <a:r>
              <a:rPr lang="en-US" dirty="0" smtClean="0">
                <a:latin typeface="Courier New" charset="0"/>
              </a:rPr>
              <a:t>;		</a:t>
            </a:r>
            <a:r>
              <a:rPr lang="en-US" sz="2000" dirty="0" smtClean="0">
                <a:solidFill>
                  <a:schemeClr val="accent2"/>
                </a:solidFill>
                <a:latin typeface="Courier New" charset="0"/>
              </a:rPr>
              <a:t>// one flip-flop</a:t>
            </a:r>
            <a:endParaRPr lang="en-US" dirty="0">
              <a:solidFill>
                <a:schemeClr val="accent2"/>
              </a:solidFill>
              <a:latin typeface="Courier New" charset="0"/>
            </a:endParaRPr>
          </a:p>
          <a:p>
            <a:pPr>
              <a:buFontTx/>
              <a:buNone/>
              <a:defRPr/>
            </a:pPr>
            <a:r>
              <a:rPr lang="en-US" dirty="0">
                <a:latin typeface="Courier New" charset="0"/>
              </a:rPr>
              <a:t>		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 [15:0] 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 smtClean="0">
                <a:latin typeface="Courier New" charset="0"/>
              </a:rPr>
              <a:t>;	</a:t>
            </a:r>
            <a:r>
              <a:rPr lang="en-US" sz="2000" dirty="0" smtClean="0">
                <a:solidFill>
                  <a:srgbClr val="009900"/>
                </a:solidFill>
                <a:latin typeface="Courier New" charset="0"/>
              </a:rPr>
              <a:t>// 16-bit register</a:t>
            </a:r>
            <a:endParaRPr lang="en-US" dirty="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D78305-9B04-2845-B4B0-EC559833A6BD}" type="slidenum">
              <a:rPr lang="en-US" sz="1400">
                <a:latin typeface="Arial Narrow" charset="0"/>
                <a:ea typeface="Tahoma"/>
                <a:cs typeface="Tahoma"/>
              </a:rPr>
              <a:pPr/>
              <a:t>31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Always Block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Example</a:t>
            </a:r>
          </a:p>
          <a:p>
            <a:pPr lvl="1"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always @ ( </a:t>
            </a:r>
            <a:r>
              <a:rPr lang="en-US" i="1" dirty="0">
                <a:latin typeface="Courier New" charset="0"/>
              </a:rPr>
              <a:t>sensitivity list </a:t>
            </a:r>
            <a:r>
              <a:rPr lang="en-US" dirty="0">
                <a:latin typeface="Courier New" charset="0"/>
              </a:rPr>
              <a:t>)</a:t>
            </a:r>
          </a:p>
          <a:p>
            <a:pPr lvl="1"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  </a:t>
            </a:r>
            <a:r>
              <a:rPr lang="en-US" i="1" dirty="0">
                <a:latin typeface="Courier New" charset="0"/>
              </a:rPr>
              <a:t>statement</a:t>
            </a:r>
            <a:r>
              <a:rPr lang="en-US" dirty="0">
                <a:latin typeface="Courier New" charset="0"/>
              </a:rPr>
              <a:t>;</a:t>
            </a: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Sensitivity </a:t>
            </a:r>
            <a:r>
              <a:rPr lang="en-US" dirty="0">
                <a:latin typeface="Tahoma" charset="0"/>
              </a:rPr>
              <a:t>list determines </a:t>
            </a:r>
            <a:r>
              <a:rPr lang="en-US" dirty="0" smtClean="0">
                <a:latin typeface="Tahoma" charset="0"/>
              </a:rPr>
              <a:t>when statements are evaluated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</a:rPr>
              <a:t>Could think of it as </a:t>
            </a:r>
            <a:r>
              <a:rPr lang="en-US" dirty="0" smtClean="0">
                <a:latin typeface="Tahoma" charset="0"/>
              </a:rPr>
              <a:t>“</a:t>
            </a:r>
            <a:r>
              <a:rPr lang="en-US" i="1" dirty="0" smtClean="0">
                <a:latin typeface="Tahoma" charset="0"/>
              </a:rPr>
              <a:t>statement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is </a:t>
            </a:r>
            <a:r>
              <a:rPr lang="en-US" dirty="0" smtClean="0">
                <a:latin typeface="Tahoma" charset="0"/>
              </a:rPr>
              <a:t>evaluated whenever </a:t>
            </a:r>
            <a:r>
              <a:rPr lang="en-US" dirty="0">
                <a:latin typeface="Tahoma" charset="0"/>
              </a:rPr>
              <a:t>one of </a:t>
            </a:r>
            <a:r>
              <a:rPr lang="en-US" dirty="0" smtClean="0">
                <a:latin typeface="Tahoma" charset="0"/>
              </a:rPr>
              <a:t>values </a:t>
            </a:r>
            <a:r>
              <a:rPr lang="en-US" dirty="0">
                <a:latin typeface="Tahoma" charset="0"/>
              </a:rPr>
              <a:t>in sensitivity list </a:t>
            </a:r>
            <a:r>
              <a:rPr lang="en-US" dirty="0" smtClean="0">
                <a:latin typeface="Tahoma" charset="0"/>
              </a:rPr>
              <a:t>changes”</a:t>
            </a: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Example next slide</a:t>
            </a:r>
            <a:endParaRPr lang="en-US" dirty="0">
              <a:latin typeface="Tahoma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CC9693-34AD-6040-8219-DF78D7745B61}" type="slidenum">
              <a:rPr lang="en-US" sz="1400">
                <a:latin typeface="Arial Narrow" charset="0"/>
                <a:ea typeface="Tahoma"/>
                <a:cs typeface="Tahoma"/>
              </a:rPr>
              <a:pPr/>
              <a:t>32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Synthesize a Flip-Flop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0" y="701676"/>
            <a:ext cx="9067800" cy="415598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module flop (C, D, Q);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input C, D;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output Q;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</a:t>
            </a:r>
            <a:r>
              <a:rPr lang="en-US" sz="2400" dirty="0" err="1">
                <a:latin typeface="Courier New" charset="0"/>
                <a:cs typeface="Courier New" charset="0"/>
              </a:rPr>
              <a:t>reg</a:t>
            </a:r>
            <a:r>
              <a:rPr lang="en-US" sz="2400" dirty="0">
                <a:latin typeface="Courier New" charset="0"/>
                <a:cs typeface="Courier New" charset="0"/>
              </a:rPr>
              <a:t> Q; </a:t>
            </a:r>
            <a:r>
              <a:rPr lang="en-US" sz="2400" dirty="0" smtClean="0">
                <a:latin typeface="Courier New" charset="0"/>
                <a:cs typeface="Courier New" charset="0"/>
              </a:rPr>
              <a:t>				</a:t>
            </a:r>
            <a:r>
              <a:rPr lang="en-US" sz="1800" dirty="0" smtClean="0">
                <a:solidFill>
                  <a:srgbClr val="009900"/>
                </a:solidFill>
                <a:latin typeface="Courier New" charset="0"/>
                <a:cs typeface="Courier New" charset="0"/>
              </a:rPr>
              <a:t>// Q needs 1 bit of storage</a:t>
            </a:r>
            <a:endParaRPr lang="en-US" sz="2400" dirty="0">
              <a:solidFill>
                <a:srgbClr val="0099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always @(</a:t>
            </a:r>
            <a:r>
              <a:rPr lang="en-US" sz="2400" dirty="0" err="1">
                <a:latin typeface="Courier New" charset="0"/>
                <a:cs typeface="Courier New" charset="0"/>
              </a:rPr>
              <a:t>posedge</a:t>
            </a:r>
            <a:r>
              <a:rPr lang="en-US" sz="2400" dirty="0">
                <a:latin typeface="Courier New" charset="0"/>
                <a:cs typeface="Courier New" charset="0"/>
              </a:rPr>
              <a:t> C) </a:t>
            </a:r>
            <a:r>
              <a:rPr lang="en-US" sz="2400" dirty="0" smtClean="0">
                <a:latin typeface="Courier New" charset="0"/>
                <a:cs typeface="Courier New" charset="0"/>
              </a:rPr>
              <a:t>	</a:t>
            </a:r>
            <a:r>
              <a:rPr lang="en-US" sz="1800" dirty="0" smtClean="0">
                <a:solidFill>
                  <a:srgbClr val="009900"/>
                </a:solidFill>
                <a:latin typeface="Courier New" charset="0"/>
                <a:cs typeface="Courier New" charset="0"/>
              </a:rPr>
              <a:t>// here’s how Q is updated</a:t>
            </a:r>
            <a:endParaRPr lang="en-US" sz="2400" dirty="0">
              <a:solidFill>
                <a:srgbClr val="0099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  begin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    Q </a:t>
            </a:r>
            <a:r>
              <a:rPr lang="en-US" sz="2400" dirty="0" smtClean="0">
                <a:latin typeface="Courier New" charset="0"/>
                <a:cs typeface="Courier New" charset="0"/>
              </a:rPr>
              <a:t>&lt;= </a:t>
            </a:r>
            <a:r>
              <a:rPr lang="en-US" sz="2400" dirty="0">
                <a:latin typeface="Courier New" charset="0"/>
                <a:cs typeface="Courier New" charset="0"/>
              </a:rPr>
              <a:t>D;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Courier New" charset="0"/>
              </a:rPr>
              <a:t>    end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err="1">
                <a:latin typeface="Courier New" charset="0"/>
                <a:cs typeface="Courier New" charset="0"/>
              </a:rPr>
              <a:t>endmodule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5275043"/>
            <a:ext cx="9144000" cy="1582957"/>
          </a:xfrm>
        </p:spPr>
        <p:txBody>
          <a:bodyPr/>
          <a:lstStyle/>
          <a:p>
            <a:r>
              <a:rPr lang="en-US" dirty="0" smtClean="0"/>
              <a:t>Behavioral description:</a:t>
            </a:r>
          </a:p>
          <a:p>
            <a:pPr lvl="1"/>
            <a:r>
              <a:rPr lang="en-US" sz="2000" dirty="0">
                <a:latin typeface="Courier New" charset="0"/>
                <a:cs typeface="Courier New" charset="0"/>
              </a:rPr>
              <a:t>always @(</a:t>
            </a:r>
            <a:r>
              <a:rPr lang="en-US" sz="2000" dirty="0" err="1">
                <a:latin typeface="Courier New" charset="0"/>
                <a:cs typeface="Courier New" charset="0"/>
              </a:rPr>
              <a:t>posedge</a:t>
            </a:r>
            <a:r>
              <a:rPr lang="en-US" sz="2000" dirty="0">
                <a:latin typeface="Courier New" charset="0"/>
                <a:cs typeface="Courier New" charset="0"/>
              </a:rPr>
              <a:t> C) </a:t>
            </a:r>
            <a:r>
              <a:rPr lang="en-US" sz="2000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Wingdings"/>
              </a:rPr>
              <a:t> </a:t>
            </a:r>
            <a:r>
              <a:rPr lang="en-US" sz="2000" dirty="0" smtClean="0">
                <a:solidFill>
                  <a:srgbClr val="009900"/>
                </a:solidFill>
              </a:rPr>
              <a:t>whenever C transitions from 0 to 1</a:t>
            </a:r>
          </a:p>
          <a:p>
            <a:pPr lvl="1"/>
            <a:r>
              <a:rPr lang="en-US" sz="2000" dirty="0" smtClean="0">
                <a:latin typeface="Courier New" charset="0"/>
                <a:cs typeface="Courier New" charset="0"/>
              </a:rPr>
              <a:t>  Q </a:t>
            </a:r>
            <a:r>
              <a:rPr lang="en-US" sz="2000" dirty="0">
                <a:latin typeface="Courier New" charset="0"/>
                <a:cs typeface="Courier New" charset="0"/>
              </a:rPr>
              <a:t>&lt;= D; </a:t>
            </a:r>
            <a:r>
              <a:rPr lang="en-US" sz="2000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Wingdings"/>
              </a:rPr>
              <a:t> </a:t>
            </a:r>
            <a:r>
              <a:rPr lang="en-US" sz="2000" dirty="0" smtClean="0">
                <a:solidFill>
                  <a:srgbClr val="009900"/>
                </a:solidFill>
              </a:rPr>
              <a:t>output Q is updated to input 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8F552C-9C03-BB46-91FE-BC75814254B6}" type="slidenum">
              <a:rPr lang="en-US" sz="1400">
                <a:latin typeface="Arial Narrow" charset="0"/>
                <a:ea typeface="Tahoma"/>
                <a:cs typeface="Tahoma"/>
              </a:rPr>
              <a:pPr/>
              <a:t>33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105400" y="4038600"/>
            <a:ext cx="2725738" cy="409575"/>
          </a:xfrm>
          <a:prstGeom prst="rect">
            <a:avLst/>
          </a:prstGeom>
          <a:noFill/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>
                <a:solidFill>
                  <a:schemeClr val="bg2"/>
                </a:solidFill>
                <a:ea typeface="Tahoma"/>
                <a:cs typeface="Tahoma"/>
              </a:rPr>
              <a:t>negedge</a:t>
            </a:r>
            <a:r>
              <a:rPr lang="en-US" sz="2000" dirty="0">
                <a:solidFill>
                  <a:schemeClr val="bg2"/>
                </a:solidFill>
                <a:ea typeface="Tahoma"/>
                <a:cs typeface="Tahoma"/>
              </a:rPr>
              <a:t> also possible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Blocking </a:t>
            </a:r>
            <a:r>
              <a:rPr lang="en-US" dirty="0" smtClean="0">
                <a:latin typeface="Arial" charset="0"/>
              </a:rPr>
              <a:t>vs. Non-blocking Assignment</a:t>
            </a:r>
            <a:endParaRPr lang="en-US" dirty="0">
              <a:latin typeface="Arial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Blocking assignments: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Equal </a:t>
            </a:r>
            <a:r>
              <a:rPr lang="en-US" dirty="0">
                <a:latin typeface="Arial" charset="0"/>
              </a:rPr>
              <a:t>sign indicates </a:t>
            </a:r>
            <a:r>
              <a:rPr lang="en-US" i="1" dirty="0">
                <a:latin typeface="Arial" charset="0"/>
              </a:rPr>
              <a:t>blocking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statements</a:t>
            </a:r>
          </a:p>
          <a:p>
            <a:pPr lvl="1">
              <a:lnSpc>
                <a:spcPct val="90000"/>
              </a:lnSpc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	</a:t>
            </a:r>
            <a:r>
              <a:rPr lang="en-US" dirty="0" smtClean="0">
                <a:latin typeface="Courier New" charset="0"/>
              </a:rPr>
              <a:t>	</a:t>
            </a:r>
            <a:r>
              <a:rPr lang="en-US" dirty="0">
                <a:latin typeface="Courier New" charset="0"/>
              </a:rPr>
              <a:t>	B = A;</a:t>
            </a:r>
          </a:p>
          <a:p>
            <a:pPr lvl="1">
              <a:lnSpc>
                <a:spcPct val="90000"/>
              </a:lnSpc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	</a:t>
            </a:r>
            <a:r>
              <a:rPr lang="en-US" dirty="0" smtClean="0">
                <a:latin typeface="Courier New" charset="0"/>
              </a:rPr>
              <a:t>	</a:t>
            </a:r>
            <a:r>
              <a:rPr lang="en-US" dirty="0">
                <a:latin typeface="Courier New" charset="0"/>
              </a:rPr>
              <a:t>	C = B</a:t>
            </a:r>
            <a:r>
              <a:rPr lang="en-US" dirty="0" smtClean="0">
                <a:latin typeface="Courier New" charset="0"/>
              </a:rPr>
              <a:t>;</a:t>
            </a:r>
            <a:endParaRPr lang="en-US" dirty="0" smtClean="0">
              <a:latin typeface="Tahoma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Result:  </a:t>
            </a:r>
            <a:r>
              <a:rPr lang="en-US" i="1" dirty="0" smtClean="0">
                <a:latin typeface="Tahoma" charset="0"/>
              </a:rPr>
              <a:t>new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contents of B are in C, so all have contents of </a:t>
            </a:r>
            <a:r>
              <a:rPr lang="en-US" dirty="0" smtClean="0">
                <a:latin typeface="Tahoma" charset="0"/>
              </a:rPr>
              <a:t>A</a:t>
            </a:r>
          </a:p>
          <a:p>
            <a:pPr lvl="3">
              <a:lnSpc>
                <a:spcPct val="90000"/>
              </a:lnSpc>
              <a:defRPr/>
            </a:pP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Non-blocking assignments: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RHS of all &lt;= lines within a begin-end block are evaluated </a:t>
            </a:r>
            <a:r>
              <a:rPr lang="en-US" i="1" dirty="0" smtClean="0">
                <a:latin typeface="Tahoma" charset="0"/>
              </a:rPr>
              <a:t>in parallel, </a:t>
            </a:r>
            <a:r>
              <a:rPr lang="en-US" dirty="0" smtClean="0">
                <a:latin typeface="Tahoma" charset="0"/>
              </a:rPr>
              <a:t>then assigned to LHS signals </a:t>
            </a:r>
            <a:r>
              <a:rPr lang="en-US" i="1" dirty="0" smtClean="0">
                <a:latin typeface="Tahoma" charset="0"/>
              </a:rPr>
              <a:t>in parallel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			B </a:t>
            </a:r>
            <a:r>
              <a:rPr lang="en-US" dirty="0" smtClean="0">
                <a:latin typeface="Courier New" charset="0"/>
              </a:rPr>
              <a:t>&lt;= </a:t>
            </a:r>
            <a:r>
              <a:rPr lang="en-US" dirty="0">
                <a:latin typeface="Courier New" charset="0"/>
              </a:rPr>
              <a:t>A;</a:t>
            </a:r>
          </a:p>
          <a:p>
            <a:pPr lvl="1">
              <a:lnSpc>
                <a:spcPct val="90000"/>
              </a:lnSpc>
              <a:buFont typeface="Times" charset="0"/>
              <a:buNone/>
              <a:defRPr/>
            </a:pPr>
            <a:r>
              <a:rPr lang="en-US" dirty="0">
                <a:latin typeface="Courier New" charset="0"/>
              </a:rPr>
              <a:t>			C </a:t>
            </a:r>
            <a:r>
              <a:rPr lang="en-US" dirty="0" smtClean="0">
                <a:latin typeface="Courier New" charset="0"/>
              </a:rPr>
              <a:t>&lt;= </a:t>
            </a:r>
            <a:r>
              <a:rPr lang="en-US" dirty="0">
                <a:latin typeface="Courier New" charset="0"/>
              </a:rPr>
              <a:t>B</a:t>
            </a:r>
            <a:r>
              <a:rPr lang="en-US" dirty="0" smtClean="0">
                <a:latin typeface="Courier New" charset="0"/>
              </a:rPr>
              <a:t>;</a:t>
            </a:r>
            <a:endParaRPr lang="en-US" dirty="0">
              <a:latin typeface="Tahoma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Result:</a:t>
            </a:r>
            <a:r>
              <a:rPr lang="en-US" dirty="0">
                <a:latin typeface="Tahoma" charset="0"/>
              </a:rPr>
              <a:t> </a:t>
            </a:r>
            <a:r>
              <a:rPr lang="en-US" dirty="0" smtClean="0">
                <a:latin typeface="Tahoma" charset="0"/>
              </a:rPr>
              <a:t> new B is the value of A, but </a:t>
            </a:r>
            <a:r>
              <a:rPr lang="en-US" i="1" dirty="0" smtClean="0">
                <a:solidFill>
                  <a:srgbClr val="009900"/>
                </a:solidFill>
                <a:latin typeface="Tahoma" charset="0"/>
              </a:rPr>
              <a:t>new C is the old B!</a:t>
            </a: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3C440F-308E-1248-A001-92DBB8EE10C1}" type="slidenum">
              <a:rPr lang="en-US" sz="1400">
                <a:latin typeface="Arial Narrow" charset="0"/>
                <a:ea typeface="Tahoma"/>
                <a:cs typeface="Tahoma"/>
              </a:rPr>
              <a:pPr/>
              <a:t>34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This is Not Software!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Don’t </a:t>
            </a:r>
            <a:r>
              <a:rPr lang="en-US" dirty="0">
                <a:latin typeface="Tahoma" charset="0"/>
              </a:rPr>
              <a:t>assign to same </a:t>
            </a:r>
            <a:r>
              <a:rPr lang="en-US" dirty="0" err="1">
                <a:latin typeface="Courier New"/>
                <a:cs typeface="Courier New"/>
              </a:rPr>
              <a:t>reg</a:t>
            </a:r>
            <a:r>
              <a:rPr lang="en-US" dirty="0">
                <a:latin typeface="Tahoma" charset="0"/>
              </a:rPr>
              <a:t> in more than one </a:t>
            </a:r>
            <a:r>
              <a:rPr lang="en-US" dirty="0">
                <a:latin typeface="Courier New"/>
                <a:cs typeface="Courier New"/>
              </a:rPr>
              <a:t>always</a:t>
            </a:r>
            <a:r>
              <a:rPr lang="en-US" dirty="0">
                <a:latin typeface="Tahoma" charset="0"/>
              </a:rPr>
              <a:t> block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The </a:t>
            </a:r>
            <a:r>
              <a:rPr lang="en-US" dirty="0">
                <a:latin typeface="Courier New"/>
                <a:cs typeface="Courier New"/>
              </a:rPr>
              <a:t>always</a:t>
            </a:r>
            <a:r>
              <a:rPr lang="en-US" dirty="0">
                <a:latin typeface="Tahoma" charset="0"/>
              </a:rPr>
              <a:t> blocks are concurrent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>
                <a:latin typeface="Tahoma" charset="0"/>
              </a:rPr>
              <a:t>Doesn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dirty="0">
                <a:latin typeface="Tahoma" charset="0"/>
              </a:rPr>
              <a:t>t make sense to set </a:t>
            </a:r>
            <a:r>
              <a:rPr lang="en-US" dirty="0" smtClean="0">
                <a:latin typeface="Tahoma" charset="0"/>
              </a:rPr>
              <a:t>a </a:t>
            </a:r>
            <a:r>
              <a:rPr lang="en-US" dirty="0" err="1" smtClean="0">
                <a:latin typeface="Tahoma" charset="0"/>
              </a:rPr>
              <a:t>reg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from two </a:t>
            </a:r>
            <a:r>
              <a:rPr lang="en-US" dirty="0" smtClean="0">
                <a:latin typeface="Tahoma" charset="0"/>
              </a:rPr>
              <a:t>different signals</a:t>
            </a:r>
            <a:endParaRPr lang="en-US" dirty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For </a:t>
            </a:r>
            <a:r>
              <a:rPr lang="en-US" dirty="0">
                <a:latin typeface="Tahoma" charset="0"/>
              </a:rPr>
              <a:t>sequential logic:  </a:t>
            </a:r>
            <a:r>
              <a:rPr lang="en-US" i="1" u="sng" dirty="0">
                <a:latin typeface="Tahoma" charset="0"/>
              </a:rPr>
              <a:t>Use only non-blocking assignments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you usually don</a:t>
            </a:r>
            <a:r>
              <a:rPr lang="ja-JP" altLang="en-US" dirty="0">
                <a:latin typeface="Tahoma" charset="0"/>
              </a:rPr>
              <a:t>’</a:t>
            </a:r>
            <a:r>
              <a:rPr lang="en-US" dirty="0">
                <a:latin typeface="Tahoma" charset="0"/>
              </a:rPr>
              <a:t>t mean one-by-one execution anyway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yields </a:t>
            </a:r>
            <a:r>
              <a:rPr lang="en-US" dirty="0">
                <a:latin typeface="Tahoma" charset="0"/>
              </a:rPr>
              <a:t>the design pattern that is recognized by the </a:t>
            </a:r>
            <a:r>
              <a:rPr lang="en-US" dirty="0" smtClean="0">
                <a:latin typeface="Tahoma" charset="0"/>
              </a:rPr>
              <a:t>compiler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each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>
                <a:latin typeface="Tahoma" charset="0"/>
              </a:rPr>
              <a:t> on the LHS becomes a flip-flop/register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each RHS becomes the input D to the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endParaRPr lang="en-US" dirty="0" smtClean="0">
              <a:latin typeface="Courier New"/>
              <a:cs typeface="Courier New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sensitivity list (</a:t>
            </a:r>
            <a:r>
              <a:rPr lang="en-US" dirty="0" err="1" smtClean="0">
                <a:latin typeface="Courier New"/>
                <a:cs typeface="Courier New"/>
              </a:rPr>
              <a:t>posedge</a:t>
            </a:r>
            <a:r>
              <a:rPr lang="en-US" dirty="0" smtClean="0">
                <a:latin typeface="Courier New"/>
                <a:cs typeface="Courier New"/>
              </a:rPr>
              <a:t> clock</a:t>
            </a:r>
            <a:r>
              <a:rPr lang="en-US" dirty="0" smtClean="0">
                <a:latin typeface="Tahoma" charset="0"/>
              </a:rPr>
              <a:t>) determines the clock signal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enables/resets are also inferred if described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2B518C-EC21-B540-9BB7-D66258B96CF8}" type="slidenum">
              <a:rPr lang="en-US" sz="1400">
                <a:latin typeface="Arial Narrow" charset="0"/>
                <a:ea typeface="Tahoma"/>
                <a:cs typeface="Tahoma"/>
              </a:rPr>
              <a:pPr/>
              <a:t>35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Verilog template:  Synchronous </a:t>
            </a:r>
            <a:r>
              <a:rPr lang="en-US" dirty="0">
                <a:latin typeface="Tahoma" charset="0"/>
              </a:rPr>
              <a:t>Reset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always @(</a:t>
            </a:r>
            <a:r>
              <a:rPr lang="en-US" sz="2000" b="1" dirty="0" err="1">
                <a:latin typeface="Courier New" charset="0"/>
              </a:rPr>
              <a:t>posedge</a:t>
            </a:r>
            <a:r>
              <a:rPr lang="en-US" sz="2000" b="1" dirty="0">
                <a:latin typeface="Courier New" charset="0"/>
              </a:rPr>
              <a:t> CLK)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 begin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 	if (RESET)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		state &lt;= 0;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 	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 		state &lt;= D;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 end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Tahoma"/>
              </a:rPr>
              <a:t>OR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always @(</a:t>
            </a:r>
            <a:r>
              <a:rPr lang="en-US" sz="2000" b="1" dirty="0" err="1">
                <a:latin typeface="Courier New" charset="0"/>
              </a:rPr>
              <a:t>posedge</a:t>
            </a:r>
            <a:r>
              <a:rPr lang="en-US" sz="2000" b="1" dirty="0">
                <a:latin typeface="Courier New" charset="0"/>
              </a:rPr>
              <a:t> CLK</a:t>
            </a:r>
            <a:r>
              <a:rPr lang="en-US" sz="2000" b="1" dirty="0" smtClean="0">
                <a:latin typeface="Courier New" charset="0"/>
              </a:rPr>
              <a:t>)</a:t>
            </a:r>
            <a:endParaRPr lang="en-US" sz="2000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latin typeface="Courier New" charset="0"/>
              </a:rPr>
              <a:t>		state &lt;= </a:t>
            </a:r>
            <a:r>
              <a:rPr lang="en-US" sz="2000" b="1" dirty="0" smtClean="0">
                <a:latin typeface="Courier New" charset="0"/>
              </a:rPr>
              <a:t>RESET? 0 : D;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5B2CC-2EC7-2242-AD46-FD46945A441E}" type="slidenum">
              <a:rPr lang="en-US" sz="1400">
                <a:latin typeface="Arial Narrow" charset="0"/>
                <a:ea typeface="Tahoma"/>
                <a:cs typeface="Tahoma"/>
              </a:rPr>
              <a:pPr/>
              <a:t>36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Verilog </a:t>
            </a:r>
            <a:r>
              <a:rPr lang="en-US" dirty="0" smtClean="0">
                <a:latin typeface="Tahoma" charset="0"/>
              </a:rPr>
              <a:t>template:  Counter</a:t>
            </a:r>
            <a:endParaRPr lang="en-US" dirty="0">
              <a:latin typeface="Tahoma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module counter(input </a:t>
            </a:r>
            <a:r>
              <a:rPr lang="en-US" sz="2000" b="1" dirty="0" err="1">
                <a:latin typeface="Courier New" charset="0"/>
                <a:cs typeface="Courier New" charset="0"/>
              </a:rPr>
              <a:t>clk</a:t>
            </a:r>
            <a:r>
              <a:rPr lang="en-US" sz="2000" b="1" dirty="0">
                <a:latin typeface="Courier New" charset="0"/>
                <a:cs typeface="Courier New" charset="0"/>
              </a:rPr>
              <a:t>, output [23:0] </a:t>
            </a:r>
            <a:r>
              <a:rPr lang="en-US" sz="2000" b="1" dirty="0" err="1" smtClean="0">
                <a:latin typeface="Courier New" charset="0"/>
                <a:cs typeface="Courier New" charset="0"/>
              </a:rPr>
              <a:t>cnt</a:t>
            </a:r>
            <a:r>
              <a:rPr lang="en-US" sz="2000" b="1" dirty="0" smtClean="0">
                <a:latin typeface="Courier New" charset="0"/>
                <a:cs typeface="Courier New" charset="0"/>
              </a:rPr>
              <a:t>)</a:t>
            </a:r>
            <a:r>
              <a:rPr lang="en-US" sz="20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  <a:defRPr/>
            </a:pPr>
            <a:endParaRPr lang="en-US" sz="2000" b="1" dirty="0">
              <a:latin typeface="Courier New" charset="0"/>
              <a:cs typeface="Courier New" charset="0"/>
            </a:endParaRP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reg</a:t>
            </a:r>
            <a:r>
              <a:rPr lang="en-US" sz="2000" b="1" dirty="0">
                <a:latin typeface="Courier New" charset="0"/>
                <a:cs typeface="Courier New" charset="0"/>
              </a:rPr>
              <a:t> [23:0] </a:t>
            </a:r>
            <a:r>
              <a:rPr lang="en-US" sz="2000" b="1" dirty="0" err="1">
                <a:latin typeface="Courier New" charset="0"/>
                <a:cs typeface="Courier New" charset="0"/>
              </a:rPr>
              <a:t>cnt</a:t>
            </a:r>
            <a:r>
              <a:rPr lang="en-US" sz="20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	always @ (</a:t>
            </a:r>
            <a:r>
              <a:rPr lang="en-US" sz="2000" b="1" dirty="0" err="1">
                <a:latin typeface="Courier New" charset="0"/>
                <a:cs typeface="Courier New" charset="0"/>
              </a:rPr>
              <a:t>posedge</a:t>
            </a:r>
            <a:r>
              <a:rPr lang="en-US" sz="2000" b="1" dirty="0">
                <a:latin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cs typeface="Courier New" charset="0"/>
              </a:rPr>
              <a:t>clk</a:t>
            </a:r>
            <a:r>
              <a:rPr lang="en-US" sz="2000" b="1" dirty="0">
                <a:latin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		</a:t>
            </a:r>
            <a:r>
              <a:rPr lang="en-US" sz="2000" b="1" dirty="0" err="1">
                <a:latin typeface="Courier New" charset="0"/>
                <a:cs typeface="Courier New" charset="0"/>
              </a:rPr>
              <a:t>cnt</a:t>
            </a:r>
            <a:r>
              <a:rPr lang="en-US" sz="2000" b="1" dirty="0">
                <a:latin typeface="Courier New" charset="0"/>
                <a:cs typeface="Courier New" charset="0"/>
              </a:rPr>
              <a:t> &lt;= </a:t>
            </a:r>
            <a:r>
              <a:rPr lang="en-US" sz="2000" b="1" dirty="0" err="1">
                <a:latin typeface="Courier New" charset="0"/>
                <a:cs typeface="Courier New" charset="0"/>
              </a:rPr>
              <a:t>cnt</a:t>
            </a:r>
            <a:r>
              <a:rPr lang="en-US" sz="2000" b="1" dirty="0">
                <a:latin typeface="Courier New" charset="0"/>
                <a:cs typeface="Courier New" charset="0"/>
              </a:rPr>
              <a:t> + </a:t>
            </a:r>
            <a:r>
              <a:rPr lang="en-US" sz="2000" b="1" dirty="0" smtClean="0">
                <a:latin typeface="Courier New" charset="0"/>
                <a:cs typeface="Courier New" charset="0"/>
              </a:rPr>
              <a:t>1’b1</a:t>
            </a:r>
            <a:r>
              <a:rPr lang="en-US" sz="20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charset="0"/>
                <a:cs typeface="Courier New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en-US" sz="2000" b="1" dirty="0" err="1">
                <a:latin typeface="Courier New" charset="0"/>
                <a:cs typeface="Courier New" charset="0"/>
              </a:rPr>
              <a:t>endmodule</a:t>
            </a:r>
            <a:endParaRPr lang="en-US" sz="2000" b="1" dirty="0">
              <a:latin typeface="Courier New" charset="0"/>
              <a:cs typeface="Courier New" charset="0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323374-E533-AD40-A469-3C583DC74610}" type="slidenum">
              <a:rPr lang="en-US" sz="1400">
                <a:latin typeface="Arial Narrow" charset="0"/>
                <a:ea typeface="Tahoma"/>
                <a:cs typeface="Tahoma"/>
              </a:rPr>
              <a:pPr/>
              <a:t>37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Simulation </a:t>
            </a:r>
            <a:r>
              <a:rPr lang="en-US" dirty="0" smtClean="0">
                <a:latin typeface="Tahoma" charset="0"/>
              </a:rPr>
              <a:t>vs. </a:t>
            </a:r>
            <a:r>
              <a:rPr lang="en-US" dirty="0">
                <a:latin typeface="Tahoma" charset="0"/>
              </a:rPr>
              <a:t>Synthesis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If you </a:t>
            </a:r>
            <a:r>
              <a:rPr lang="en-US" dirty="0" smtClean="0">
                <a:latin typeface="Tahoma" charset="0"/>
              </a:rPr>
              <a:t>don’t </a:t>
            </a:r>
            <a:r>
              <a:rPr lang="en-US" dirty="0">
                <a:latin typeface="Tahoma" charset="0"/>
              </a:rPr>
              <a:t>initialize </a:t>
            </a:r>
            <a:r>
              <a:rPr lang="en-US" dirty="0" err="1">
                <a:latin typeface="Tahoma" charset="0"/>
              </a:rPr>
              <a:t>regs</a:t>
            </a:r>
            <a:r>
              <a:rPr lang="en-US" dirty="0">
                <a:latin typeface="Tahoma" charset="0"/>
              </a:rPr>
              <a:t> in your circuits, simulator will complain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many values will be X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Electronics will work OK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each </a:t>
            </a:r>
            <a:r>
              <a:rPr lang="en-US" dirty="0" err="1" smtClean="0">
                <a:latin typeface="Tahoma" charset="0"/>
              </a:rPr>
              <a:t>flipflop</a:t>
            </a:r>
            <a:r>
              <a:rPr lang="en-US" dirty="0" smtClean="0">
                <a:latin typeface="Tahoma" charset="0"/>
              </a:rPr>
              <a:t> in </a:t>
            </a:r>
            <a:r>
              <a:rPr lang="en-US" dirty="0">
                <a:latin typeface="Tahoma" charset="0"/>
              </a:rPr>
              <a:t>actual circuit will </a:t>
            </a:r>
            <a:r>
              <a:rPr lang="en-US" dirty="0" smtClean="0">
                <a:latin typeface="Tahoma" charset="0"/>
              </a:rPr>
              <a:t>“wake up” </a:t>
            </a:r>
            <a:r>
              <a:rPr lang="en-US" dirty="0">
                <a:latin typeface="Tahoma" charset="0"/>
              </a:rPr>
              <a:t>to a 0 or 1 value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92695-AAB9-5C40-8690-B302EF9B15FE}" type="slidenum">
              <a:rPr lang="en-US" sz="1400">
                <a:latin typeface="Arial Narrow" charset="0"/>
                <a:ea typeface="Tahoma"/>
                <a:cs typeface="Tahoma"/>
              </a:rPr>
              <a:pPr/>
              <a:t>38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Verilog 2001 </a:t>
            </a:r>
            <a:r>
              <a:rPr lang="en-US" dirty="0" smtClean="0">
                <a:latin typeface="Tahoma" charset="0"/>
              </a:rPr>
              <a:t>Syntax:  Initialization</a:t>
            </a:r>
            <a:endParaRPr lang="en-US" dirty="0">
              <a:latin typeface="Tahoma" charset="0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Can initialize </a:t>
            </a:r>
            <a:r>
              <a:rPr lang="en-US" dirty="0" err="1">
                <a:latin typeface="Tahoma" charset="0"/>
              </a:rPr>
              <a:t>regs</a:t>
            </a:r>
            <a:r>
              <a:rPr lang="en-US" dirty="0">
                <a:latin typeface="Tahoma" charset="0"/>
              </a:rPr>
              <a:t> at declaration</a:t>
            </a:r>
          </a:p>
          <a:p>
            <a:pPr lvl="1">
              <a:defRPr/>
            </a:pPr>
            <a:endParaRPr lang="en-US" dirty="0">
              <a:latin typeface="Tahoma" charset="0"/>
            </a:endParaRPr>
          </a:p>
          <a:p>
            <a:pPr lvl="1">
              <a:buFont typeface="Time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reg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cs typeface="Courier New" charset="0"/>
              </a:rPr>
              <a:t>onebit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smtClean="0">
                <a:latin typeface="Courier New" charset="0"/>
                <a:cs typeface="Courier New" charset="0"/>
              </a:rPr>
              <a:t>1’b0</a:t>
            </a:r>
            <a:r>
              <a:rPr lang="en-US" dirty="0">
                <a:latin typeface="Courier New" charset="0"/>
                <a:cs typeface="Courier New" charset="0"/>
              </a:rPr>
              <a:t>; </a:t>
            </a:r>
          </a:p>
          <a:p>
            <a:pPr lvl="1">
              <a:buFont typeface="Time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reg</a:t>
            </a:r>
            <a:r>
              <a:rPr lang="en-US" dirty="0">
                <a:latin typeface="Courier New" charset="0"/>
                <a:cs typeface="Courier New" charset="0"/>
              </a:rPr>
              <a:t> [3:0] </a:t>
            </a:r>
            <a:r>
              <a:rPr lang="en-US" dirty="0" err="1">
                <a:latin typeface="Courier New" charset="0"/>
                <a:cs typeface="Courier New" charset="0"/>
              </a:rPr>
              <a:t>fourbits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smtClean="0">
                <a:latin typeface="Courier New" charset="0"/>
                <a:cs typeface="Courier New" charset="0"/>
              </a:rPr>
              <a:t>4’b1011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buFont typeface="Time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reg</a:t>
            </a:r>
            <a:r>
              <a:rPr lang="en-US" dirty="0">
                <a:latin typeface="Courier New" charset="0"/>
                <a:cs typeface="Courier New" charset="0"/>
              </a:rPr>
              <a:t> [23:0] </a:t>
            </a:r>
            <a:r>
              <a:rPr lang="en-US" dirty="0" err="1">
                <a:latin typeface="Courier New" charset="0"/>
                <a:cs typeface="Courier New" charset="0"/>
              </a:rPr>
              <a:t>cnt</a:t>
            </a:r>
            <a:r>
              <a:rPr lang="en-US" dirty="0">
                <a:latin typeface="Courier New" charset="0"/>
                <a:cs typeface="Courier New" charset="0"/>
              </a:rPr>
              <a:t> = 0; </a:t>
            </a:r>
            <a:r>
              <a:rPr lang="en-US" sz="18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// widths default to 32 bits</a:t>
            </a:r>
          </a:p>
          <a:p>
            <a:pPr lvl="1">
              <a:buFont typeface="Times" charset="0"/>
              <a:buNone/>
              <a:defRPr/>
            </a:pPr>
            <a:r>
              <a:rPr lang="en-US" sz="18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				  // and are padded</a:t>
            </a:r>
          </a:p>
          <a:p>
            <a:pPr lvl="1">
              <a:buFont typeface="Times" charset="0"/>
              <a:buNone/>
              <a:defRPr/>
            </a:pPr>
            <a:r>
              <a:rPr lang="en-US" sz="18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				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// </a:t>
            </a:r>
            <a:r>
              <a:rPr lang="en-US" sz="18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or truncated (keep LSBs)</a:t>
            </a:r>
            <a:endParaRPr lang="en-US" sz="1800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67B3A-13FE-2F44-A064-28A020E1DF38}" type="slidenum">
              <a:rPr lang="en-US" sz="1400">
                <a:latin typeface="Arial Narrow" charset="0"/>
                <a:ea typeface="Tahoma"/>
                <a:cs typeface="Tahoma"/>
              </a:rPr>
              <a:pPr/>
              <a:t>39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A54160-B9E9-F744-9C20-6EA2B085372E}" type="slidenum">
              <a:rPr lang="en-US" sz="1400">
                <a:latin typeface="Arial Narrow" charset="0"/>
                <a:ea typeface="Tahoma"/>
                <a:cs typeface="Tahoma"/>
              </a:rPr>
              <a:pPr/>
              <a:t>4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8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Types of Sequential Circuits</a:t>
            </a:r>
          </a:p>
        </p:txBody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Synchronous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State changes synchronized by one or more clocks</a:t>
            </a:r>
          </a:p>
          <a:p>
            <a:pPr>
              <a:defRPr/>
            </a:pPr>
            <a:r>
              <a:rPr lang="en-US" dirty="0">
                <a:latin typeface="Tahoma" charset="0"/>
              </a:rPr>
              <a:t>Asynchronous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There are no clocks, but changes </a:t>
            </a:r>
            <a:r>
              <a:rPr lang="en-US" dirty="0">
                <a:latin typeface="Tahoma" charset="0"/>
              </a:rPr>
              <a:t>are </a:t>
            </a:r>
            <a:r>
              <a:rPr lang="en-US" dirty="0" smtClean="0">
                <a:latin typeface="Tahoma" charset="0"/>
              </a:rPr>
              <a:t>triggered by events (e.g., inputs changing)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Topics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Today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Looked at basic latches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Flip-flops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Verilog for sequential circuits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Simple counter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394624-F357-E448-9960-005D5827C316}" type="slidenum">
              <a:rPr lang="en-US" sz="1400">
                <a:latin typeface="Arial Narrow" charset="0"/>
                <a:ea typeface="Tahoma"/>
                <a:cs typeface="Tahoma"/>
              </a:rPr>
              <a:pPr/>
              <a:t>40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Read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Textbook Ch. 3.1-</a:t>
            </a:r>
            <a:r>
              <a:rPr lang="en-US" dirty="0" smtClean="0">
                <a:latin typeface="Tahoma" charset="0"/>
              </a:rPr>
              <a:t>3.3 and Ch. 5.4.1 </a:t>
            </a:r>
            <a:r>
              <a:rPr lang="en-US" dirty="0">
                <a:latin typeface="Tahoma" charset="0"/>
              </a:rPr>
              <a:t>for today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Ch. 3.4-3.5 for next </a:t>
            </a:r>
            <a:r>
              <a:rPr lang="en-US" dirty="0" smtClean="0">
                <a:latin typeface="Tahoma" charset="0"/>
              </a:rPr>
              <a:t>class</a:t>
            </a: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endParaRPr lang="en-US" dirty="0" smtClean="0"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</a:rPr>
              <a:t>Next Class:  State </a:t>
            </a:r>
            <a:r>
              <a:rPr lang="en-US" dirty="0">
                <a:latin typeface="Tahoma" charset="0"/>
              </a:rPr>
              <a:t>Machines</a:t>
            </a: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6FB88F-EFF7-5948-9034-BEC513F7EC45}" type="slidenum">
              <a:rPr lang="en-US" sz="1400">
                <a:latin typeface="Arial Narrow" charset="0"/>
                <a:ea typeface="Tahoma"/>
                <a:cs typeface="Tahoma"/>
              </a:rPr>
              <a:pPr/>
              <a:t>41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11" y="4283383"/>
            <a:ext cx="2402876" cy="219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DEB23-1C06-F34B-AD67-67CC1D36D29B}" type="slidenum">
              <a:rPr lang="en-US" sz="1400">
                <a:latin typeface="Arial Narrow" charset="0"/>
                <a:ea typeface="Tahoma"/>
                <a:cs typeface="Tahoma"/>
              </a:rPr>
              <a:pPr/>
              <a:t>5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8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Clocking of Synchronous</a:t>
            </a:r>
          </a:p>
        </p:txBody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Changes enabled by clock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37235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D04052-56F4-D148-B7CB-E3B985481AB0}" type="slidenum">
              <a:rPr lang="en-US" sz="1400">
                <a:latin typeface="Arial Narrow" charset="0"/>
                <a:ea typeface="Tahoma"/>
                <a:cs typeface="Tahoma"/>
              </a:rPr>
              <a:pPr/>
              <a:t>6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Comparison</a:t>
            </a:r>
          </a:p>
        </p:txBody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Synchronous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Easier to analyze because can factor out gate delays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Set clock so changes occur before next clock pulse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Asynchronous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Potentially faster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Harder to analyze (more subtle, but more powerful!)</a:t>
            </a:r>
          </a:p>
          <a:p>
            <a:pPr marL="1085850" lvl="2">
              <a:lnSpc>
                <a:spcPct val="90000"/>
              </a:lnSpc>
              <a:defRPr/>
            </a:pPr>
            <a:r>
              <a:rPr lang="en-US" dirty="0">
                <a:latin typeface="Tahoma" charset="0"/>
              </a:rPr>
              <a:t>Most of my research!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This course w</a:t>
            </a:r>
            <a:r>
              <a:rPr lang="en-US" dirty="0" smtClean="0">
                <a:latin typeface="Tahoma" charset="0"/>
              </a:rPr>
              <a:t>ill </a:t>
            </a:r>
            <a:r>
              <a:rPr lang="en-US" dirty="0">
                <a:latin typeface="Tahoma" charset="0"/>
              </a:rPr>
              <a:t>look mostly at synchronous</a:t>
            </a: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Storage Elements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</a:rPr>
              <a:t>Several types: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Latch</a:t>
            </a:r>
            <a:endParaRPr lang="en-US" dirty="0">
              <a:latin typeface="Tahoma" charset="0"/>
              <a:cs typeface="Tahoma"/>
            </a:endParaRPr>
          </a:p>
          <a:p>
            <a:pPr lvl="1">
              <a:defRPr/>
            </a:pPr>
            <a:r>
              <a:rPr lang="en-US" dirty="0">
                <a:latin typeface="Tahoma" charset="0"/>
                <a:cs typeface="Tahoma"/>
              </a:rPr>
              <a:t>Flip-</a:t>
            </a:r>
            <a:r>
              <a:rPr lang="en-US" dirty="0" smtClean="0">
                <a:latin typeface="Tahoma" charset="0"/>
                <a:cs typeface="Tahoma"/>
              </a:rPr>
              <a:t>Flop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Registers</a:t>
            </a:r>
            <a:endParaRPr lang="en-US" dirty="0">
              <a:latin typeface="Tahoma" charset="0"/>
              <a:cs typeface="Tahoma"/>
            </a:endParaRPr>
          </a:p>
          <a:p>
            <a:pPr lvl="1">
              <a:defRPr/>
            </a:pPr>
            <a:r>
              <a:rPr lang="en-US" dirty="0">
                <a:latin typeface="Tahoma" charset="0"/>
                <a:cs typeface="Tahoma"/>
              </a:rPr>
              <a:t>Addressable memories or banks of registers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3CC23C-DE7F-734D-87B5-06531953C37E}" type="slidenum">
              <a:rPr lang="en-US" sz="1400">
                <a:latin typeface="Arial Narrow" charset="0"/>
                <a:ea typeface="Tahoma"/>
                <a:cs typeface="Tahoma"/>
              </a:rPr>
              <a:pPr/>
              <a:t>7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816037-62C4-6D46-81BB-A7186D15134D}" type="slidenum">
              <a:rPr lang="en-US" sz="1400">
                <a:latin typeface="Arial Narrow" charset="0"/>
                <a:ea typeface="Tahoma"/>
                <a:cs typeface="Tahoma"/>
              </a:rPr>
              <a:pPr/>
              <a:t>8</a:t>
            </a:fld>
            <a:endParaRPr lang="en-US" sz="1400" dirty="0">
              <a:latin typeface="Arial Narrow" charset="0"/>
              <a:ea typeface="Tahoma"/>
              <a:cs typeface="Tahoma"/>
            </a:endParaRPr>
          </a:p>
        </p:txBody>
      </p:sp>
      <p:sp>
        <p:nvSpPr>
          <p:cNvPr id="149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Basic Storage</a:t>
            </a:r>
          </a:p>
        </p:txBody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Need feedback to hold </a:t>
            </a:r>
            <a:r>
              <a:rPr lang="en-US" dirty="0" smtClean="0">
                <a:latin typeface="Tahoma" charset="0"/>
              </a:rPr>
              <a:t>a value</a:t>
            </a: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cs typeface="Tahoma"/>
              </a:rPr>
              <a:t>Apply </a:t>
            </a:r>
            <a:r>
              <a:rPr lang="en-US" dirty="0">
                <a:latin typeface="Tahoma" charset="0"/>
                <a:cs typeface="Tahoma"/>
              </a:rPr>
              <a:t>low or high </a:t>
            </a:r>
            <a:r>
              <a:rPr lang="en-US" dirty="0" smtClean="0">
                <a:latin typeface="Tahoma" charset="0"/>
                <a:cs typeface="Tahoma"/>
              </a:rPr>
              <a:t>once, and it will persist</a:t>
            </a:r>
            <a:endParaRPr lang="en-US" baseline="-25000" dirty="0">
              <a:latin typeface="Tahoma" charset="0"/>
              <a:cs typeface="Tahoma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25" y="2222353"/>
            <a:ext cx="57626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5215" y="5486400"/>
            <a:ext cx="4353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a typeface="Tahoma"/>
                <a:cs typeface="Tahoma"/>
              </a:rPr>
              <a:t>Figure 3.1 Cross-coupled inverter pair</a:t>
            </a:r>
            <a:endParaRPr lang="en-US" dirty="0">
              <a:ea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imes New Roman" charset="0"/>
              <a:ea typeface="Tahoma"/>
              <a:cs typeface="Arial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Tahoma" charset="0"/>
              </a:rPr>
              <a:t>Bistable</a:t>
            </a:r>
            <a:r>
              <a:rPr lang="en-US" dirty="0">
                <a:latin typeface="Tahoma" charset="0"/>
              </a:rPr>
              <a:t> Circuit Analysis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</a:rPr>
              <a:t>Consider 2 possible </a:t>
            </a:r>
            <a:r>
              <a:rPr lang="en-US" dirty="0" smtClean="0">
                <a:latin typeface="Tahoma" charset="0"/>
              </a:rPr>
              <a:t>cases</a:t>
            </a:r>
            <a:r>
              <a:rPr lang="en-US" dirty="0">
                <a:latin typeface="Tahoma" charset="0"/>
              </a:rPr>
              <a:t>:</a:t>
            </a:r>
          </a:p>
          <a:p>
            <a:pPr lvl="1">
              <a:defRPr/>
            </a:pPr>
            <a:r>
              <a:rPr lang="en-US" dirty="0">
                <a:latin typeface="Tahoma" charset="0"/>
              </a:rPr>
              <a:t>Q = 0: then </a:t>
            </a:r>
            <a:r>
              <a:rPr lang="en-US" dirty="0" smtClean="0">
                <a:latin typeface="Tahoma" charset="0"/>
              </a:rPr>
              <a:t>Q</a:t>
            </a:r>
            <a:r>
              <a:rPr lang="en-US" altLang="ja-JP" dirty="0" smtClean="0">
                <a:latin typeface="Tahoma" charset="0"/>
              </a:rPr>
              <a:t>’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= 1 and Q = 0 (consistent)</a:t>
            </a:r>
          </a:p>
          <a:p>
            <a:pPr lvl="1">
              <a:defRPr/>
            </a:pPr>
            <a:endParaRPr lang="en-US" dirty="0">
              <a:latin typeface="Tahoma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</a:rPr>
              <a:t>Q = 1: then </a:t>
            </a:r>
            <a:r>
              <a:rPr lang="en-US" dirty="0" smtClean="0">
                <a:latin typeface="Tahoma" charset="0"/>
              </a:rPr>
              <a:t>Q’ </a:t>
            </a:r>
            <a:r>
              <a:rPr lang="en-US" dirty="0">
                <a:latin typeface="Tahoma" charset="0"/>
              </a:rPr>
              <a:t>= 0 and Q = 1 (consistent)</a:t>
            </a:r>
          </a:p>
          <a:p>
            <a:pPr lvl="1">
              <a:defRPr/>
            </a:pPr>
            <a:endParaRPr lang="en-US" dirty="0">
              <a:latin typeface="Tahoma" charset="0"/>
            </a:endParaRPr>
          </a:p>
          <a:p>
            <a:pPr lvl="1">
              <a:defRPr/>
            </a:pPr>
            <a:endParaRPr lang="en-US" dirty="0">
              <a:latin typeface="Tahoma" charset="0"/>
            </a:endParaRPr>
          </a:p>
          <a:p>
            <a:pPr>
              <a:defRPr/>
            </a:pPr>
            <a:r>
              <a:rPr lang="en-US" dirty="0" err="1">
                <a:latin typeface="Tahoma" charset="0"/>
              </a:rPr>
              <a:t>Bistable</a:t>
            </a:r>
            <a:r>
              <a:rPr lang="en-US" dirty="0">
                <a:latin typeface="Tahoma" charset="0"/>
              </a:rPr>
              <a:t> circuit stores 1 bit of state in the state variable, Q (or </a:t>
            </a:r>
            <a:r>
              <a:rPr lang="en-US" dirty="0" smtClean="0">
                <a:latin typeface="Tahoma" charset="0"/>
              </a:rPr>
              <a:t>Q’)</a:t>
            </a:r>
            <a:endParaRPr lang="en-US" dirty="0">
              <a:latin typeface="Tahoma" charset="0"/>
            </a:endParaRPr>
          </a:p>
          <a:p>
            <a:pPr>
              <a:defRPr/>
            </a:pPr>
            <a:r>
              <a:rPr lang="en-US" dirty="0">
                <a:latin typeface="Tahoma" charset="0"/>
              </a:rPr>
              <a:t>But there are no inputs to control the state</a:t>
            </a:r>
          </a:p>
          <a:p>
            <a:pPr>
              <a:defRPr/>
            </a:pPr>
            <a:endParaRPr lang="en-US" dirty="0">
              <a:latin typeface="Tahoma" charset="0"/>
            </a:endParaRPr>
          </a:p>
        </p:txBody>
      </p:sp>
      <p:graphicFrame>
        <p:nvGraphicFramePr>
          <p:cNvPr id="30724" name="Object 2"/>
          <p:cNvGraphicFramePr>
            <a:graphicFrameLocks noGrp="1" noChangeAspect="1"/>
          </p:cNvGraphicFramePr>
          <p:nvPr>
            <p:ph sz="half" idx="4294967295"/>
            <p:custDataLst>
              <p:tags r:id="rId4"/>
            </p:custDataLst>
          </p:nvPr>
        </p:nvGraphicFramePr>
        <p:xfrm>
          <a:off x="6026150" y="1066800"/>
          <a:ext cx="1752600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VISIO" r:id="rId8" imgW="914400" imgH="775484" progId="Visio.Drawing.6">
                  <p:embed/>
                </p:oleObj>
              </mc:Choice>
              <mc:Fallback>
                <p:oleObj name="VISIO" r:id="rId8" imgW="914400" imgH="77548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1066800"/>
                        <a:ext cx="1752600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3"/>
          <p:cNvGraphicFramePr>
            <a:graphicFrameLocks noGrp="1" noChangeAspect="1"/>
          </p:cNvGraphicFramePr>
          <p:nvPr>
            <p:ph sz="half" idx="4294967295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801566288"/>
              </p:ext>
            </p:extLst>
          </p:nvPr>
        </p:nvGraphicFramePr>
        <p:xfrm>
          <a:off x="6026150" y="3379032"/>
          <a:ext cx="1752600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VISIO" r:id="rId10" imgW="914400" imgH="775484" progId="Visio.Drawing.6">
                  <p:embed/>
                </p:oleObj>
              </mc:Choice>
              <mc:Fallback>
                <p:oleObj name="VISIO" r:id="rId10" imgW="914400" imgH="77548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3379032"/>
                        <a:ext cx="1752600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28714</TotalTime>
  <Words>1819</Words>
  <Application>Microsoft Macintosh PowerPoint</Application>
  <PresentationFormat>Letter Paper (8.5x11 in)</PresentationFormat>
  <Paragraphs>379</Paragraphs>
  <Slides>41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proposal</vt:lpstr>
      <vt:lpstr>VISIO</vt:lpstr>
      <vt:lpstr>Equation</vt:lpstr>
      <vt:lpstr>Microsoft Equation</vt:lpstr>
      <vt:lpstr>COMP541  Sequential Circuits</vt:lpstr>
      <vt:lpstr>Topics</vt:lpstr>
      <vt:lpstr>Sequential Circuits</vt:lpstr>
      <vt:lpstr>Types of Sequential Circuits</vt:lpstr>
      <vt:lpstr>Clocking of Synchronous</vt:lpstr>
      <vt:lpstr>Comparison</vt:lpstr>
      <vt:lpstr>Storage Elements</vt:lpstr>
      <vt:lpstr>Basic Storage</vt:lpstr>
      <vt:lpstr>Bistable Circuit Analysis</vt:lpstr>
      <vt:lpstr>SR (set-reset) Latch</vt:lpstr>
      <vt:lpstr>SR (set-reset) Latch</vt:lpstr>
      <vt:lpstr>SR Latch</vt:lpstr>
      <vt:lpstr>SR Latch:  Operation</vt:lpstr>
      <vt:lpstr>       Latch</vt:lpstr>
      <vt:lpstr>SR Latch Summary</vt:lpstr>
      <vt:lpstr>D Latch</vt:lpstr>
      <vt:lpstr>D Latch:  Operation</vt:lpstr>
      <vt:lpstr>D Latch:  Transparency</vt:lpstr>
      <vt:lpstr>Effects of Transparency</vt:lpstr>
      <vt:lpstr>Solution to Transparency:  Flip-Flops</vt:lpstr>
      <vt:lpstr>D Flip-Flop (Master-Slave Flip-Flop)</vt:lpstr>
      <vt:lpstr>D Flip-Flop:  Operation</vt:lpstr>
      <vt:lpstr>Register</vt:lpstr>
      <vt:lpstr>Adding More Control Inputs:  Enable</vt:lpstr>
      <vt:lpstr>Adding More Control Inputs:  Reset</vt:lpstr>
      <vt:lpstr>Adding More Control Inputs:  Reset</vt:lpstr>
      <vt:lpstr>Latch and Flip-Flop comparison</vt:lpstr>
      <vt:lpstr>Counters</vt:lpstr>
      <vt:lpstr>Verilog design patterns for sequential logic</vt:lpstr>
      <vt:lpstr>Verilog for Sequential</vt:lpstr>
      <vt:lpstr>Register (reg) Data Type</vt:lpstr>
      <vt:lpstr>Always Block</vt:lpstr>
      <vt:lpstr>Synthesize a Flip-Flop</vt:lpstr>
      <vt:lpstr>Blocking vs. Non-blocking Assignment</vt:lpstr>
      <vt:lpstr>This is Not Software!</vt:lpstr>
      <vt:lpstr>Verilog template:  Synchronous Reset</vt:lpstr>
      <vt:lpstr>Verilog template:  Counter</vt:lpstr>
      <vt:lpstr>Simulation vs. Synthesis</vt:lpstr>
      <vt:lpstr>Verilog 2001 Syntax:  Initialization</vt:lpstr>
      <vt:lpstr>Topics</vt:lpstr>
      <vt:lpstr>Read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Montek Singh</dc:creator>
  <cp:lastModifiedBy>Montek Singh</cp:lastModifiedBy>
  <cp:revision>326</cp:revision>
  <cp:lastPrinted>2001-06-17T20:25:10Z</cp:lastPrinted>
  <dcterms:created xsi:type="dcterms:W3CDTF">2010-02-02T16:27:02Z</dcterms:created>
  <dcterms:modified xsi:type="dcterms:W3CDTF">2014-09-17T15:56:27Z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Montek Singh</vt:lpwstr>
  </property>
  <property fmtid="{D5CDD505-2E9C-101B-9397-08002B2CF9AE}" pid="3" name="E-mail">
    <vt:lpwstr>montek@cs.unc.edu</vt:lpwstr>
  </property>
  <property fmtid="{D5CDD505-2E9C-101B-9397-08002B2CF9AE}" pid="4" name="Address">
    <vt:lpwstr>Dept. of Computer Science, UNC-Chapel Hill, Chapel Hill, NC 27599</vt:lpwstr>
  </property>
</Properties>
</file>