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0.xml" ContentType="application/vnd.openxmlformats-officedocument.presentationml.notesSlide+xml"/>
  <Override PartName="/ppt/embeddings/oleObject3.bin" ContentType="application/vnd.openxmlformats-officedocument.oleObject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embeddings/oleObject4.bin" ContentType="application/vnd.openxmlformats-officedocument.oleObject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51"/>
  </p:notesMasterIdLst>
  <p:handoutMasterIdLst>
    <p:handoutMasterId r:id="rId52"/>
  </p:handoutMasterIdLst>
  <p:sldIdLst>
    <p:sldId id="908" r:id="rId2"/>
    <p:sldId id="909" r:id="rId3"/>
    <p:sldId id="910" r:id="rId4"/>
    <p:sldId id="941" r:id="rId5"/>
    <p:sldId id="920" r:id="rId6"/>
    <p:sldId id="921" r:id="rId7"/>
    <p:sldId id="922" r:id="rId8"/>
    <p:sldId id="923" r:id="rId9"/>
    <p:sldId id="928" r:id="rId10"/>
    <p:sldId id="929" r:id="rId11"/>
    <p:sldId id="930" r:id="rId12"/>
    <p:sldId id="955" r:id="rId13"/>
    <p:sldId id="881" r:id="rId14"/>
    <p:sldId id="903" r:id="rId15"/>
    <p:sldId id="925" r:id="rId16"/>
    <p:sldId id="904" r:id="rId17"/>
    <p:sldId id="905" r:id="rId18"/>
    <p:sldId id="906" r:id="rId19"/>
    <p:sldId id="907" r:id="rId20"/>
    <p:sldId id="882" r:id="rId21"/>
    <p:sldId id="883" r:id="rId22"/>
    <p:sldId id="942" r:id="rId23"/>
    <p:sldId id="943" r:id="rId24"/>
    <p:sldId id="944" r:id="rId25"/>
    <p:sldId id="945" r:id="rId26"/>
    <p:sldId id="946" r:id="rId27"/>
    <p:sldId id="947" r:id="rId28"/>
    <p:sldId id="948" r:id="rId29"/>
    <p:sldId id="949" r:id="rId30"/>
    <p:sldId id="950" r:id="rId31"/>
    <p:sldId id="951" r:id="rId32"/>
    <p:sldId id="884" r:id="rId33"/>
    <p:sldId id="937" r:id="rId34"/>
    <p:sldId id="885" r:id="rId35"/>
    <p:sldId id="939" r:id="rId36"/>
    <p:sldId id="886" r:id="rId37"/>
    <p:sldId id="887" r:id="rId38"/>
    <p:sldId id="888" r:id="rId39"/>
    <p:sldId id="889" r:id="rId40"/>
    <p:sldId id="890" r:id="rId41"/>
    <p:sldId id="891" r:id="rId42"/>
    <p:sldId id="892" r:id="rId43"/>
    <p:sldId id="893" r:id="rId44"/>
    <p:sldId id="894" r:id="rId45"/>
    <p:sldId id="895" r:id="rId46"/>
    <p:sldId id="896" r:id="rId47"/>
    <p:sldId id="897" r:id="rId48"/>
    <p:sldId id="898" r:id="rId49"/>
    <p:sldId id="899" r:id="rId50"/>
  </p:sldIdLst>
  <p:sldSz cx="9144000" cy="6858000" type="letter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55"/>
    <a:srgbClr val="FFFF00"/>
    <a:srgbClr val="B2B2B2"/>
    <a:srgbClr val="808080"/>
    <a:srgbClr val="C0C0C0"/>
    <a:srgbClr val="969696"/>
    <a:srgbClr val="FF99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8" d="100"/>
          <a:sy n="188" d="100"/>
        </p:scale>
        <p:origin x="-584" y="-112"/>
      </p:cViewPr>
      <p:guideLst>
        <p:guide orient="horz" pos="216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2148" y="-9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20" Type="http://schemas.openxmlformats.org/officeDocument/2006/relationships/slide" Target="slides/slide22.xml"/><Relationship Id="rId21" Type="http://schemas.openxmlformats.org/officeDocument/2006/relationships/slide" Target="slides/slide23.xml"/><Relationship Id="rId22" Type="http://schemas.openxmlformats.org/officeDocument/2006/relationships/slide" Target="slides/slide24.xml"/><Relationship Id="rId23" Type="http://schemas.openxmlformats.org/officeDocument/2006/relationships/slide" Target="slides/slide25.xml"/><Relationship Id="rId24" Type="http://schemas.openxmlformats.org/officeDocument/2006/relationships/slide" Target="slides/slide26.xml"/><Relationship Id="rId25" Type="http://schemas.openxmlformats.org/officeDocument/2006/relationships/slide" Target="slides/slide27.xml"/><Relationship Id="rId26" Type="http://schemas.openxmlformats.org/officeDocument/2006/relationships/slide" Target="slides/slide28.xml"/><Relationship Id="rId27" Type="http://schemas.openxmlformats.org/officeDocument/2006/relationships/slide" Target="slides/slide29.xml"/><Relationship Id="rId28" Type="http://schemas.openxmlformats.org/officeDocument/2006/relationships/slide" Target="slides/slide30.xml"/><Relationship Id="rId29" Type="http://schemas.openxmlformats.org/officeDocument/2006/relationships/slide" Target="slides/slide32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30" Type="http://schemas.openxmlformats.org/officeDocument/2006/relationships/slide" Target="slides/slide34.xml"/><Relationship Id="rId31" Type="http://schemas.openxmlformats.org/officeDocument/2006/relationships/slide" Target="slides/slide35.xml"/><Relationship Id="rId32" Type="http://schemas.openxmlformats.org/officeDocument/2006/relationships/slide" Target="slides/slide36.xml"/><Relationship Id="rId9" Type="http://schemas.openxmlformats.org/officeDocument/2006/relationships/slide" Target="slides/slide10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9.xml"/><Relationship Id="rId33" Type="http://schemas.openxmlformats.org/officeDocument/2006/relationships/slide" Target="slides/slide37.xml"/><Relationship Id="rId34" Type="http://schemas.openxmlformats.org/officeDocument/2006/relationships/slide" Target="slides/slide38.xml"/><Relationship Id="rId35" Type="http://schemas.openxmlformats.org/officeDocument/2006/relationships/slide" Target="slides/slide39.xml"/><Relationship Id="rId36" Type="http://schemas.openxmlformats.org/officeDocument/2006/relationships/slide" Target="slides/slide40.xml"/><Relationship Id="rId10" Type="http://schemas.openxmlformats.org/officeDocument/2006/relationships/slide" Target="slides/slide11.xml"/><Relationship Id="rId11" Type="http://schemas.openxmlformats.org/officeDocument/2006/relationships/slide" Target="slides/slide13.xml"/><Relationship Id="rId12" Type="http://schemas.openxmlformats.org/officeDocument/2006/relationships/slide" Target="slides/slide14.xml"/><Relationship Id="rId13" Type="http://schemas.openxmlformats.org/officeDocument/2006/relationships/slide" Target="slides/slide15.xml"/><Relationship Id="rId14" Type="http://schemas.openxmlformats.org/officeDocument/2006/relationships/slide" Target="slides/slide16.xml"/><Relationship Id="rId15" Type="http://schemas.openxmlformats.org/officeDocument/2006/relationships/slide" Target="slides/slide17.xml"/><Relationship Id="rId16" Type="http://schemas.openxmlformats.org/officeDocument/2006/relationships/slide" Target="slides/slide18.xml"/><Relationship Id="rId17" Type="http://schemas.openxmlformats.org/officeDocument/2006/relationships/slide" Target="slides/slide19.xml"/><Relationship Id="rId18" Type="http://schemas.openxmlformats.org/officeDocument/2006/relationships/slide" Target="slides/slide20.xml"/><Relationship Id="rId19" Type="http://schemas.openxmlformats.org/officeDocument/2006/relationships/slide" Target="slides/slide21.xml"/><Relationship Id="rId37" Type="http://schemas.openxmlformats.org/officeDocument/2006/relationships/slide" Target="slides/slide41.xml"/><Relationship Id="rId38" Type="http://schemas.openxmlformats.org/officeDocument/2006/relationships/slide" Target="slides/slide42.xml"/><Relationship Id="rId39" Type="http://schemas.openxmlformats.org/officeDocument/2006/relationships/slide" Target="slides/slide43.xml"/><Relationship Id="rId40" Type="http://schemas.openxmlformats.org/officeDocument/2006/relationships/slide" Target="slides/slide44.xml"/><Relationship Id="rId41" Type="http://schemas.openxmlformats.org/officeDocument/2006/relationships/slide" Target="slides/slide45.xml"/><Relationship Id="rId42" Type="http://schemas.openxmlformats.org/officeDocument/2006/relationships/slide" Target="slides/slide46.xml"/><Relationship Id="rId43" Type="http://schemas.openxmlformats.org/officeDocument/2006/relationships/slide" Target="slides/slide47.xml"/><Relationship Id="rId44" Type="http://schemas.openxmlformats.org/officeDocument/2006/relationships/slide" Target="slides/slide48.xml"/><Relationship Id="rId45" Type="http://schemas.openxmlformats.org/officeDocument/2006/relationships/slide" Target="slides/slide4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7E8D7E2-F7EC-244E-A465-4C179074A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14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73CAB0B1-C154-0743-B02A-B5D9B9054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10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41CC71-0161-874A-8702-7144CC5DB43A}" type="slidenum">
              <a:rPr lang="en-US" sz="1300">
                <a:latin typeface="Times New Roman" charset="0"/>
              </a:rPr>
              <a:pPr/>
              <a:t>1</a:t>
            </a:fld>
            <a:endParaRPr lang="en-US" sz="13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8AA079-20B8-6B42-A3C0-6FF46DC473DC}" type="slidenum">
              <a:rPr lang="en-US" sz="1300">
                <a:latin typeface="Times New Roman" charset="0"/>
              </a:rPr>
              <a:pPr/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F466EA-8B82-A543-BF2F-280FA5D85675}" type="slidenum">
              <a:rPr lang="en-US" sz="1300">
                <a:latin typeface="Times New Roman" charset="0"/>
              </a:rPr>
              <a:pPr/>
              <a:t>13</a:t>
            </a:fld>
            <a:endParaRPr lang="en-US" sz="130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FA1258-8434-9848-AD42-E0C9B72AAFA7}" type="slidenum">
              <a:rPr lang="en-US" sz="1300">
                <a:latin typeface="Times New Roman" charset="0"/>
              </a:rPr>
              <a:pPr/>
              <a:t>14</a:t>
            </a:fld>
            <a:endParaRPr lang="en-US" sz="130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CD83C2-2B98-CB45-B5C9-7ED072E6A56D}" type="slidenum">
              <a:rPr lang="en-US" sz="1300">
                <a:latin typeface="Times New Roman" charset="0"/>
              </a:rPr>
              <a:pPr/>
              <a:t>15</a:t>
            </a:fld>
            <a:endParaRPr lang="en-US" sz="130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7E734E-895F-6F48-8C74-260F3CB9FE9D}" type="slidenum">
              <a:rPr lang="en-US" sz="1300">
                <a:latin typeface="Times New Roman" charset="0"/>
              </a:rPr>
              <a:pPr/>
              <a:t>16</a:t>
            </a:fld>
            <a:endParaRPr lang="en-US" sz="130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58D642-2657-8342-B8A5-C69E9517DC11}" type="slidenum">
              <a:rPr lang="en-US" sz="1300">
                <a:latin typeface="Times New Roman" charset="0"/>
              </a:rPr>
              <a:pPr/>
              <a:t>17</a:t>
            </a:fld>
            <a:endParaRPr lang="en-US" sz="130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90603D-DBDC-E44A-88A3-1C8B4D5F4FBC}" type="slidenum">
              <a:rPr lang="en-US" sz="1300">
                <a:latin typeface="Times New Roman" charset="0"/>
              </a:rPr>
              <a:pPr/>
              <a:t>18</a:t>
            </a:fld>
            <a:endParaRPr lang="en-US" sz="130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1DA25-64A8-2646-8AFC-FBFCDBF0A5CB}" type="slidenum">
              <a:rPr lang="en-US" sz="1300">
                <a:latin typeface="Times New Roman" charset="0"/>
              </a:rPr>
              <a:pPr/>
              <a:t>19</a:t>
            </a:fld>
            <a:endParaRPr lang="en-US" sz="13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5AAFA1-25D2-3147-BAE6-F7F5C7BD0E8B}" type="slidenum">
              <a:rPr lang="en-US" sz="1300">
                <a:latin typeface="Times New Roman" charset="0"/>
              </a:rPr>
              <a:pPr/>
              <a:t>20</a:t>
            </a:fld>
            <a:endParaRPr lang="en-US" sz="13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DD57E9-1825-D04D-9954-DB05470DC756}" type="slidenum">
              <a:rPr lang="en-US" sz="1300">
                <a:latin typeface="Times New Roman" charset="0"/>
              </a:rPr>
              <a:pPr/>
              <a:t>21</a:t>
            </a:fld>
            <a:endParaRPr lang="en-US" sz="13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4FD1BD-0477-4940-A35A-2856950BE2B5}" type="slidenum">
              <a:rPr lang="en-US" sz="1300">
                <a:latin typeface="Times New Roman" charset="0"/>
              </a:rPr>
              <a:pPr/>
              <a:t>2</a:t>
            </a:fld>
            <a:endParaRPr lang="en-US" sz="13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DA249C-FE21-3449-9266-F3A31CCF9057}" type="slidenum">
              <a:rPr lang="en-US" sz="1300">
                <a:latin typeface="Times New Roman" charset="0"/>
                <a:cs typeface="Tahoma" charset="0"/>
              </a:rPr>
              <a:pPr/>
              <a:t>22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0EDB87-C6DB-E445-A8FD-CCAA8D21472D}" type="slidenum">
              <a:rPr lang="en-US" sz="1300">
                <a:latin typeface="Times New Roman" charset="0"/>
                <a:cs typeface="Tahoma" charset="0"/>
              </a:rPr>
              <a:pPr/>
              <a:t>23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08C44-D418-4F48-A45F-507CEDF9FFFF}" type="slidenum">
              <a:rPr lang="en-US" sz="1300">
                <a:latin typeface="Times New Roman" charset="0"/>
                <a:cs typeface="Tahoma" charset="0"/>
              </a:rPr>
              <a:pPr/>
              <a:t>24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64D0D4-9199-8045-AA72-4D7FD61CB1BC}" type="slidenum">
              <a:rPr lang="en-US" sz="1300">
                <a:latin typeface="Times New Roman" charset="0"/>
                <a:cs typeface="Tahoma" charset="0"/>
              </a:rPr>
              <a:pPr/>
              <a:t>25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07EA43-10BD-164D-ABCE-4D9F0FB24FF6}" type="slidenum">
              <a:rPr lang="en-US" sz="1300">
                <a:latin typeface="Times New Roman" charset="0"/>
                <a:cs typeface="Tahoma" charset="0"/>
              </a:rPr>
              <a:pPr/>
              <a:t>26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814527-7AD2-4C4B-A8AF-FF0E2A28FCD6}" type="slidenum">
              <a:rPr lang="en-US" sz="1300">
                <a:latin typeface="Times New Roman" charset="0"/>
                <a:cs typeface="Tahoma" charset="0"/>
              </a:rPr>
              <a:pPr/>
              <a:t>27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7FAA65-C7BE-8D4E-8B55-15DBCD471C11}" type="slidenum">
              <a:rPr lang="en-US" sz="1300">
                <a:latin typeface="Times New Roman" charset="0"/>
                <a:cs typeface="Tahoma" charset="0"/>
              </a:rPr>
              <a:pPr/>
              <a:t>28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D5EC27-D4F2-F242-8F32-4D2390CFBD0C}" type="slidenum">
              <a:rPr lang="en-US" sz="1300">
                <a:latin typeface="Times New Roman" charset="0"/>
                <a:cs typeface="Tahoma" charset="0"/>
              </a:rPr>
              <a:pPr/>
              <a:t>29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539601-B374-6C4B-AFF1-79EF74BCB598}" type="slidenum">
              <a:rPr lang="en-US" sz="1300">
                <a:latin typeface="Times New Roman" charset="0"/>
                <a:cs typeface="Tahoma" charset="0"/>
              </a:rPr>
              <a:pPr/>
              <a:t>30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5B5679-1067-B54B-8B6F-85BBD85D1A5F}" type="slidenum">
              <a:rPr lang="en-US" sz="1300">
                <a:latin typeface="Times New Roman" charset="0"/>
              </a:rPr>
              <a:pPr/>
              <a:t>32</a:t>
            </a:fld>
            <a:endParaRPr lang="en-US" sz="13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27E00B-2A4B-E944-BED7-6017E2F233DA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4AD8F7-8207-054D-8DB5-5D2127134458}" type="slidenum">
              <a:rPr lang="en-US" sz="1300">
                <a:latin typeface="Times New Roman" charset="0"/>
              </a:rPr>
              <a:pPr/>
              <a:t>34</a:t>
            </a:fld>
            <a:endParaRPr lang="en-US" sz="130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5A4338-E0EA-C646-9B36-B07E1B7C673B}" type="slidenum">
              <a:rPr lang="en-US" sz="1300">
                <a:latin typeface="Times New Roman" charset="0"/>
              </a:rPr>
              <a:pPr/>
              <a:t>35</a:t>
            </a:fld>
            <a:endParaRPr lang="en-US" sz="13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4E07F7-016E-0F47-9940-61C1611011C0}" type="slidenum">
              <a:rPr lang="en-US" sz="1300">
                <a:latin typeface="Times New Roman" charset="0"/>
              </a:rPr>
              <a:pPr/>
              <a:t>36</a:t>
            </a:fld>
            <a:endParaRPr lang="en-US" sz="130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599617-E05C-F745-9E76-9A1E229EA4DF}" type="slidenum">
              <a:rPr lang="en-US" sz="1300">
                <a:latin typeface="Times New Roman" charset="0"/>
              </a:rPr>
              <a:pPr/>
              <a:t>37</a:t>
            </a:fld>
            <a:endParaRPr lang="en-US" sz="130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690D8A-61A5-F847-8D8F-DE6BAA654A63}" type="slidenum">
              <a:rPr lang="en-US" sz="1300">
                <a:latin typeface="Times New Roman" charset="0"/>
              </a:rPr>
              <a:pPr/>
              <a:t>38</a:t>
            </a:fld>
            <a:endParaRPr lang="en-US" sz="130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D8A6C7-D816-8B4E-9504-98B747D779DC}" type="slidenum">
              <a:rPr lang="en-US" sz="1300">
                <a:latin typeface="Times New Roman" charset="0"/>
              </a:rPr>
              <a:pPr/>
              <a:t>39</a:t>
            </a:fld>
            <a:endParaRPr lang="en-US" sz="1300">
              <a:latin typeface="Times New Roman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7902E0-A772-BE40-B2D2-11CBAD599B51}" type="slidenum">
              <a:rPr lang="en-US" sz="1300">
                <a:latin typeface="Times New Roman" charset="0"/>
              </a:rPr>
              <a:pPr/>
              <a:t>40</a:t>
            </a:fld>
            <a:endParaRPr lang="en-US" sz="130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287610-E0DD-8A4B-BD63-56ECEA646818}" type="slidenum">
              <a:rPr lang="en-US" sz="1300">
                <a:latin typeface="Times New Roman" charset="0"/>
              </a:rPr>
              <a:pPr/>
              <a:t>41</a:t>
            </a:fld>
            <a:endParaRPr lang="en-US" sz="130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488453-CEF4-5D40-8B10-9BC6843BB4FF}" type="slidenum">
              <a:rPr lang="en-US" sz="1300">
                <a:latin typeface="Times New Roman" charset="0"/>
              </a:rPr>
              <a:pPr/>
              <a:t>42</a:t>
            </a:fld>
            <a:endParaRPr lang="en-US" sz="130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8E35D9-6EEC-DC42-B77B-76924A3EFCC5}" type="slidenum">
              <a:rPr lang="en-US" sz="1300">
                <a:latin typeface="Times New Roman" charset="0"/>
              </a:rPr>
              <a:pPr/>
              <a:t>43</a:t>
            </a:fld>
            <a:endParaRPr lang="en-US" sz="130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9FCF01-E505-CC4F-88B5-D6E8B0091077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7A102D-2F5F-DA41-B815-CF4FD359CCC7}" type="slidenum">
              <a:rPr lang="en-US" sz="1300">
                <a:latin typeface="Times New Roman" charset="0"/>
              </a:rPr>
              <a:pPr/>
              <a:t>44</a:t>
            </a:fld>
            <a:endParaRPr lang="en-US" sz="130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AA05CB-63CE-964C-85CD-B223DF381133}" type="slidenum">
              <a:rPr lang="en-US" sz="1300">
                <a:latin typeface="Times New Roman" charset="0"/>
              </a:rPr>
              <a:pPr/>
              <a:t>45</a:t>
            </a:fld>
            <a:endParaRPr lang="en-US" sz="1300">
              <a:latin typeface="Times New Roman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09E1AD-1F91-194A-B3A1-450A489D98E4}" type="slidenum">
              <a:rPr lang="en-US" sz="1300">
                <a:latin typeface="Times New Roman" charset="0"/>
              </a:rPr>
              <a:pPr/>
              <a:t>46</a:t>
            </a:fld>
            <a:endParaRPr lang="en-US" sz="1300">
              <a:latin typeface="Times New Roman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4122CF-87D6-7741-853B-8ABEC475C001}" type="slidenum">
              <a:rPr lang="en-US" sz="1300">
                <a:latin typeface="Times New Roman" charset="0"/>
              </a:rPr>
              <a:pPr/>
              <a:t>47</a:t>
            </a:fld>
            <a:endParaRPr lang="en-US" sz="1300">
              <a:latin typeface="Times New Roman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DD5E52-3C77-E04C-B3D3-B4FEB6824107}" type="slidenum">
              <a:rPr lang="en-US" sz="1300">
                <a:latin typeface="Times New Roman" charset="0"/>
              </a:rPr>
              <a:pPr/>
              <a:t>48</a:t>
            </a:fld>
            <a:endParaRPr lang="en-US" sz="1300">
              <a:latin typeface="Times New Roman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298D8F-D88E-7542-A07B-A4C7534A6D48}" type="slidenum">
              <a:rPr lang="en-US" sz="1300">
                <a:latin typeface="Times New Roman" charset="0"/>
              </a:rPr>
              <a:pPr/>
              <a:t>49</a:t>
            </a:fld>
            <a:endParaRPr lang="en-US" sz="1300">
              <a:latin typeface="Times New Roman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832325-B3D9-A240-8E44-BC0597AB2EA1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E05604-72F9-1343-8DF5-2A9EDAB0651E}" type="slidenum">
              <a:rPr lang="en-US" sz="1300">
                <a:latin typeface="Times New Roman" charset="0"/>
              </a:rPr>
              <a:pPr/>
              <a:t>7</a:t>
            </a:fld>
            <a:endParaRPr lang="en-US" sz="13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5067E7-06DF-7E45-96B5-8B47E11468C3}" type="slidenum">
              <a:rPr lang="en-US" sz="1300">
                <a:latin typeface="Times New Roman" charset="0"/>
              </a:rPr>
              <a:pPr/>
              <a:t>8</a:t>
            </a:fld>
            <a:endParaRPr lang="en-US" sz="13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A2A949-9650-8F44-BF8E-FE4975B04419}" type="slidenum">
              <a:rPr lang="en-US" sz="1300">
                <a:latin typeface="Times New Roman" charset="0"/>
              </a:rPr>
              <a:pPr/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DB3FAE-CC52-D34F-AF5D-89D879E390FD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701675"/>
            <a:ext cx="9144000" cy="6156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4C4CC-25BF-6B4C-B173-E48B7FF35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6780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4B8A-F4B8-4140-99E9-F327DEE9B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74225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F542-3C8E-294A-B0B0-74DDFEBB2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2842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4316-9FA7-F940-9BD1-FB5197B2D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76273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AutoShape 10"/>
          <p:cNvSpPr>
            <a:spLocks noChangeArrowheads="1"/>
          </p:cNvSpPr>
          <p:nvPr/>
        </p:nvSpPr>
        <p:spPr bwMode="auto">
          <a:xfrm flipH="1">
            <a:off x="381000" y="2949575"/>
            <a:ext cx="8763000" cy="430213"/>
          </a:xfrm>
          <a:prstGeom prst="homePlate">
            <a:avLst>
              <a:gd name="adj" fmla="val 0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0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946150"/>
            <a:ext cx="8534400" cy="1778000"/>
          </a:xfrm>
          <a:noFill/>
        </p:spPr>
        <p:txBody>
          <a:bodyPr lIns="91432" rIns="91432" anchor="b"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24250"/>
            <a:ext cx="8458200" cy="2587625"/>
          </a:xfrm>
        </p:spPr>
        <p:txBody>
          <a:bodyPr lIns="91432" tIns="45716" rIns="91432" bIns="45716"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00800"/>
            <a:ext cx="457200" cy="381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AB7450-47E0-2B47-A3B7-43DEA328D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698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E1074-BAE3-9946-8E2C-8D92B18C7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88156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35BEA-334F-B342-9E4F-7F9A9C7D4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05994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EDE17-BBEB-844E-9C60-28C15B0AF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14554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1DB81-34FC-D34B-9FF3-9E9C37C5E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5645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32BD9-AE4A-5E4D-925C-E0025420D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76532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0F9DA-4647-A843-8082-D92E7C3A5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488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A722-61EA-654F-8A27-89C41BF8D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33423"/>
      </p:ext>
    </p:extLst>
  </p:cSld>
  <p:clrMapOvr>
    <a:masterClrMapping/>
  </p:clrMapOvr>
  <p:transition xmlns:p14="http://schemas.microsoft.com/office/powerpoint/2010/main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182863" tIns="45716" rIns="182863" bIns="457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08025"/>
            <a:ext cx="91440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77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charset="0"/>
              </a:defRPr>
            </a:lvl1pPr>
          </a:lstStyle>
          <a:p>
            <a:pPr>
              <a:defRPr/>
            </a:pPr>
            <a:fld id="{319EFD1D-9F6B-3F43-B12D-75DA15C9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63550" y="1812925"/>
            <a:ext cx="1905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66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ransition xmlns:p14="http://schemas.microsoft.com/office/powerpoint/2010/main">
    <p:pull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ã"/>
        <a:defRPr kumimoji="1" sz="2800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l"/>
        <a:defRPr kumimoji="1" sz="2300">
          <a:solidFill>
            <a:schemeClr val="hlink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Ø"/>
        <a:defRPr kumimoji="1"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20.xml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3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slideLayout" Target="../slideLayouts/slideLayout7.xml"/><Relationship Id="rId7" Type="http://schemas.openxmlformats.org/officeDocument/2006/relationships/notesSlide" Target="../notesSlides/notesSlide25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26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slideLayout" Target="../slideLayouts/slideLayout5.xml"/><Relationship Id="rId9" Type="http://schemas.openxmlformats.org/officeDocument/2006/relationships/notesSlide" Target="../notesSlides/notesSlide27.xml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6DF0EA-BB84-3B41-9F7F-BB816FC1DC30}" type="slidenum">
              <a:rPr lang="en-US" sz="1400">
                <a:latin typeface="Arial Narrow" charset="0"/>
              </a:rPr>
              <a:pPr/>
              <a:t>1</a:t>
            </a:fld>
            <a:endParaRPr lang="en-US" sz="1400">
              <a:latin typeface="Arial Narrow" charset="0"/>
            </a:endParaRPr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15925"/>
            <a:ext cx="6400800" cy="2432050"/>
          </a:xfrm>
        </p:spPr>
        <p:txBody>
          <a:bodyPr/>
          <a:lstStyle/>
          <a:p>
            <a:pPr algn="ctr">
              <a:defRPr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COMP541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Hierarchical Design &amp; Verilog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10000"/>
            <a:ext cx="3429000" cy="2057400"/>
          </a:xfrm>
        </p:spPr>
        <p:txBody>
          <a:bodyPr/>
          <a:lstStyle/>
          <a:p>
            <a:pPr>
              <a:buFont typeface="Wingdings 2" charset="0"/>
              <a:buNone/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Montek Singh</a:t>
            </a: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Aug 29, 2014</a:t>
            </a: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091B13-7330-F043-B899-D63F5CC9B0A8}" type="slidenum">
              <a:rPr lang="en-US" sz="1400">
                <a:latin typeface="Arial Narrow" charset="0"/>
              </a:rPr>
              <a:pPr/>
              <a:t>10</a:t>
            </a:fld>
            <a:endParaRPr lang="en-US" sz="1400">
              <a:latin typeface="Arial Narrow" charset="0"/>
            </a:endParaRPr>
          </a:p>
        </p:txBody>
      </p:sp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</a:t>
            </a:r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191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 err="1">
                <a:latin typeface="Courier New" charset="0"/>
                <a:ea typeface="ＭＳ Ｐゴシック" charset="0"/>
                <a:cs typeface="Courier New" charset="0"/>
              </a:rPr>
              <a:t>module</a:t>
            </a: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fi-FI" sz="2000" b="1" dirty="0" err="1">
                <a:latin typeface="Courier New" charset="0"/>
                <a:ea typeface="ＭＳ Ｐゴシック" charset="0"/>
                <a:cs typeface="Courier New" charset="0"/>
              </a:rPr>
              <a:t>me(E</a:t>
            </a: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, Ei);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	input [3:0] Ei;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	output E;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fi-FI" sz="20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fi-FI" sz="2000" b="1" dirty="0" err="1">
                <a:latin typeface="Courier New" charset="0"/>
                <a:ea typeface="ＭＳ Ｐゴシック" charset="0"/>
                <a:cs typeface="Courier New" charset="0"/>
              </a:rPr>
              <a:t>assign</a:t>
            </a: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 E = ~(Ei[0] | Ei[1] | Ei[2] | Ei[3]);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fi-FI" sz="20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fi-FI" sz="20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6CD9CB-8950-A54D-A6E7-A3A350829DC6}" type="slidenum">
              <a:rPr lang="en-US" sz="1400">
                <a:latin typeface="Arial Narrow" charset="0"/>
              </a:rPr>
              <a:pPr/>
              <a:t>11</a:t>
            </a:fld>
            <a:endParaRPr lang="en-US" sz="1400">
              <a:latin typeface="Arial Narrow" charset="0"/>
            </a:endParaRPr>
          </a:p>
        </p:txBody>
      </p:sp>
      <p:sp>
        <p:nvSpPr>
          <p:cNvPr id="131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Top Level</a:t>
            </a:r>
          </a:p>
        </p:txBody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module top(A, B, E);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input [3:0] A;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input [3:0] B;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output E;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wire [3:0]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mx m0(A[0], B[0],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[0]);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mx m1(A[1], B[1],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[1]);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mx m2(A[2], B[2],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[2]);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mx m3(A[3], B[3],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[3]);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me me0(E,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/>
          <a:lstStyle/>
          <a:p>
            <a:r>
              <a:rPr lang="en-US" dirty="0" smtClean="0"/>
              <a:t>More on Verilog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tutorial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B7450-47E0-2B47-A3B7-43DEA328D8A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2536"/>
      </p:ext>
    </p:extLst>
  </p:cSld>
  <p:clrMapOvr>
    <a:masterClrMapping/>
  </p:clrMapOvr>
  <p:transition xmlns:p14="http://schemas.microsoft.com/office/powerpoint/2010/main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Change Topics to</a:t>
            </a:r>
          </a:p>
        </p:txBody>
      </p:sp>
      <p:sp>
        <p:nvSpPr>
          <p:cNvPr id="1435651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Verilog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Basic syntax and structure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Verilog test programs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775A03-08CC-F444-85C9-C2D9E4A18D05}" type="slidenum">
              <a:rPr lang="en-US" sz="1400">
                <a:latin typeface="Arial Narrow" charset="0"/>
              </a:rPr>
              <a:pPr/>
              <a:t>13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4D437F-303A-D445-BCA6-1971B51FD523}" type="slidenum">
              <a:rPr lang="en-US" sz="1400">
                <a:latin typeface="Arial Narrow" charset="0"/>
              </a:rPr>
              <a:pPr/>
              <a:t>14</a:t>
            </a:fld>
            <a:endParaRPr lang="en-US" sz="1400">
              <a:latin typeface="Arial Narrow" charset="0"/>
            </a:endParaRPr>
          </a:p>
        </p:txBody>
      </p:sp>
      <p:sp>
        <p:nvSpPr>
          <p:cNvPr id="141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Constants in Verilog</a:t>
            </a:r>
          </a:p>
        </p:txBody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Syntax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[size]</a:t>
            </a:r>
            <a:r>
              <a:rPr lang="en-US" dirty="0" smtClean="0">
                <a:latin typeface="Courier New" charset="0"/>
                <a:ea typeface="ＭＳ Ｐゴシック" charset="0"/>
              </a:rPr>
              <a:t>[’radix</a:t>
            </a:r>
            <a:r>
              <a:rPr lang="en-US" dirty="0">
                <a:latin typeface="Courier New" charset="0"/>
                <a:ea typeface="ＭＳ Ｐゴシック" charset="0"/>
              </a:rPr>
              <a:t>]constant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Radix can be d, b, h, or o (default d)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Examples: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10;	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/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/ Decimal 10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’b10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;	// Binary 10, decimal 2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’h10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;	// Hex 10, decimal 16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8’b0100_0011 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// Underline ignored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Binary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values can be 0,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(or x or z)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Vector of Wires (Bus)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Denotes a set of wires</a:t>
            </a:r>
          </a:p>
          <a:p>
            <a:pPr lvl="1">
              <a:buFont typeface="Wingdings" charset="0"/>
              <a:buNone/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input 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[1:0] S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;</a:t>
            </a:r>
          </a:p>
          <a:p>
            <a:pPr lvl="1">
              <a:buFont typeface="Wingdings" charset="0"/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Syntax is [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 :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]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So this could be </a:t>
            </a:r>
            <a:r>
              <a:rPr lang="en-US" dirty="0" smtClean="0">
                <a:latin typeface="Tahoma" charset="0"/>
                <a:ea typeface="ＭＳ Ｐゴシック" charset="0"/>
              </a:rPr>
              <a:t>“[</a:t>
            </a:r>
            <a:r>
              <a:rPr lang="en-US" dirty="0">
                <a:latin typeface="Tahoma" charset="0"/>
                <a:ea typeface="ＭＳ Ｐゴシック" charset="0"/>
              </a:rPr>
              <a:t>0:1] </a:t>
            </a:r>
            <a:r>
              <a:rPr lang="en-US" dirty="0" smtClean="0">
                <a:latin typeface="Tahoma" charset="0"/>
                <a:ea typeface="ＭＳ Ｐゴシック" charset="0"/>
              </a:rPr>
              <a:t>S”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Order will matter when we make assignments with values bigger than one bit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Or when we connect sets of </a:t>
            </a:r>
            <a:r>
              <a:rPr lang="en-US" dirty="0" smtClean="0">
                <a:latin typeface="Tahoma" charset="0"/>
                <a:ea typeface="ＭＳ Ｐゴシック" charset="0"/>
              </a:rPr>
              <a:t>wires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Stick to the same ordering throughout design</a:t>
            </a:r>
            <a:endParaRPr lang="en-US" dirty="0">
              <a:latin typeface="Tahoma" charset="0"/>
              <a:ea typeface="ＭＳ Ｐゴシック" charset="0"/>
            </a:endParaRP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NOTE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THIS IS NOT AN ARRAY!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DB6349-A210-554F-A0E8-06459C5CEED4}" type="slidenum">
              <a:rPr lang="en-US" sz="1400">
                <a:latin typeface="Arial Narrow" charset="0"/>
              </a:rPr>
              <a:pPr/>
              <a:t>15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FAB872-AD38-9B40-8047-7630BA450515}" type="slidenum">
              <a:rPr lang="en-US" sz="1400">
                <a:latin typeface="Arial Narrow" charset="0"/>
              </a:rPr>
              <a:pPr/>
              <a:t>16</a:t>
            </a:fld>
            <a:endParaRPr lang="en-US" sz="1400">
              <a:latin typeface="Arial Narrow" charset="0"/>
            </a:endParaRPr>
          </a:p>
        </p:txBody>
      </p:sp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Conditional Assignment</a:t>
            </a:r>
          </a:p>
        </p:txBody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8896350" cy="56610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Equality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test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	S == </a:t>
            </a: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2’b00</a:t>
            </a:r>
            <a:endParaRPr lang="en-US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Assignment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	assign </a:t>
            </a: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Y = (S == </a:t>
            </a: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2’b00</a:t>
            </a: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)? </a:t>
            </a: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1’b0</a:t>
            </a: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: </a:t>
            </a: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1’b1</a:t>
            </a: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If true, assign 0 to Y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If false, assign 1 to Y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F83C56-7342-3D45-9032-4DE3F57D8040}" type="slidenum">
              <a:rPr lang="en-US" sz="1400">
                <a:latin typeface="Arial Narrow" charset="0"/>
              </a:rPr>
              <a:pPr/>
              <a:t>17</a:t>
            </a:fld>
            <a:endParaRPr lang="en-US" sz="1400">
              <a:latin typeface="Arial Narrow" charset="0"/>
            </a:endParaRPr>
          </a:p>
        </p:txBody>
      </p:sp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4-to-1 Mux Truth Table-ish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module mux_4_to_1_dataflow(S, D, Y);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input [1:0] S;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input [3:0] D;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output Y;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assign Y = (S == 2'b00) ? D[0] :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           (S == 2'b01) ? D[1] :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           (S == 2'b10) ? D[2] :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           (S == 2'b11) ? D[3] : 1'bx 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err="1">
                <a:latin typeface="Courier New" charset="0"/>
                <a:ea typeface="ＭＳ Ｐゴシック" charset="0"/>
                <a:cs typeface="ＭＳ Ｐゴシック" charset="0"/>
              </a:rPr>
              <a:t>endmodule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2076450" y="3352800"/>
            <a:ext cx="4648200" cy="685800"/>
          </a:xfrm>
          <a:prstGeom prst="ellipse">
            <a:avLst/>
          </a:prstGeom>
          <a:noFill/>
          <a:ln w="28575" cap="sq">
            <a:solidFill>
              <a:srgbClr val="FB570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293E0D-10DF-B042-B692-787822166A45}" type="slidenum">
              <a:rPr lang="en-US" sz="1400">
                <a:latin typeface="Arial Narrow" charset="0"/>
              </a:rPr>
              <a:pPr/>
              <a:t>18</a:t>
            </a:fld>
            <a:endParaRPr lang="en-US" sz="1400">
              <a:latin typeface="Arial Narrow" charset="0"/>
            </a:endParaRPr>
          </a:p>
        </p:txBody>
      </p:sp>
      <p:sp>
        <p:nvSpPr>
          <p:cNvPr id="141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Verilog for Decision Tree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8382000" cy="4191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module mux_4_to_1_binary_decision(S, D, Y);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input [1:0] S;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input [3:0] D;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output Y;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assign Y = S[1] ? (S[0] ? D[3] : D[2]) :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                  (S[0] ? D[1] : D[0]) 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err="1">
                <a:latin typeface="Courier New" charset="0"/>
                <a:ea typeface="ＭＳ Ｐゴシック" charset="0"/>
                <a:cs typeface="ＭＳ Ｐゴシック" charset="0"/>
              </a:rPr>
              <a:t>endmodule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D28EED-33D3-7C42-BD14-B226878C9291}" type="slidenum">
              <a:rPr lang="en-US" sz="1400">
                <a:latin typeface="Arial Narrow" charset="0"/>
              </a:rPr>
              <a:pPr/>
              <a:t>19</a:t>
            </a:fld>
            <a:endParaRPr lang="en-US" sz="1400">
              <a:latin typeface="Arial Narrow" charset="0"/>
            </a:endParaRPr>
          </a:p>
        </p:txBody>
      </p:sp>
      <p:sp>
        <p:nvSpPr>
          <p:cNvPr id="142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Binary Decisions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If S[1] == 1, branch one way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	 </a:t>
            </a: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assign Y = S[1] ? (S[0] ? D[3] : D[2])</a:t>
            </a:r>
            <a:endParaRPr lang="en-US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and </a:t>
            </a:r>
            <a:r>
              <a:rPr lang="en-US" dirty="0">
                <a:latin typeface="Tahoma" charset="0"/>
                <a:ea typeface="ＭＳ Ｐゴシック" charset="0"/>
              </a:rPr>
              <a:t>decide Y = either D[2] or D[3] based on S[0]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Else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</a:t>
            </a:r>
            <a:endParaRPr lang="en-US" sz="20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		:  </a:t>
            </a: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(S[0] ? D[1] : D[0]) ;</a:t>
            </a:r>
            <a:endParaRPr lang="en-US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decide </a:t>
            </a:r>
            <a:r>
              <a:rPr lang="en-US" dirty="0">
                <a:latin typeface="Tahoma" charset="0"/>
                <a:ea typeface="ＭＳ Ｐゴシック" charset="0"/>
              </a:rPr>
              <a:t>Y is either D[2] or D[3] based on S[0]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Notice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that conditional test is for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‘1’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condition like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Topics</a:t>
            </a:r>
          </a:p>
        </p:txBody>
      </p:sp>
      <p:sp>
        <p:nvSpPr>
          <p:cNvPr id="1273859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Hierarchical Design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Verilog Primer and Advanced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85C3AA-2FFF-5B48-8F24-6D7515A36B22}" type="slidenum">
              <a:rPr lang="en-US" sz="1400">
                <a:latin typeface="Arial Narrow" charset="0"/>
              </a:rPr>
              <a:pPr/>
              <a:t>2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C4365F-9543-5747-BDC6-9E9A9BE8A4D3}" type="slidenum">
              <a:rPr lang="en-US" sz="1400">
                <a:latin typeface="Arial Narrow" charset="0"/>
              </a:rPr>
              <a:pPr/>
              <a:t>20</a:t>
            </a:fld>
            <a:endParaRPr lang="en-US" sz="1400">
              <a:latin typeface="Arial Narrow" charset="0"/>
            </a:endParaRPr>
          </a:p>
        </p:txBody>
      </p:sp>
      <p:sp>
        <p:nvSpPr>
          <p:cNvPr id="143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Instance Port Names</a:t>
            </a:r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Module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  module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modp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(output C, input A)</a:t>
            </a:r>
            <a:r>
              <a:rPr lang="en-US" sz="2400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Ports referenced as</a:t>
            </a:r>
          </a:p>
          <a:p>
            <a:pPr>
              <a:buFont typeface="Wingdings 2" charset="0"/>
              <a:buNone/>
              <a:defRPr/>
            </a:pPr>
            <a:endParaRPr lang="en-US" b="1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b="1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	  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modp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i_name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conC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,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conA</a:t>
            </a:r>
            <a:r>
              <a:rPr lang="en-US" sz="2400" b="1" dirty="0" smtClean="0">
                <a:latin typeface="Courier New" charset="0"/>
                <a:ea typeface="ＭＳ Ｐゴシック" charset="0"/>
                <a:cs typeface="Courier New" charset="0"/>
              </a:rPr>
              <a:t>)</a:t>
            </a:r>
          </a:p>
          <a:p>
            <a:pPr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Also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as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modp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i_name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(.A(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conA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), .C(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conC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));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95BD10-AF88-5246-B509-D68AC5DD9A3A}" type="slidenum">
              <a:rPr lang="en-US" sz="1400">
                <a:latin typeface="Arial Narrow" charset="0"/>
              </a:rPr>
              <a:pPr/>
              <a:t>21</a:t>
            </a:fld>
            <a:endParaRPr lang="en-US" sz="1400">
              <a:latin typeface="Arial Narrow" charset="0"/>
            </a:endParaRPr>
          </a:p>
        </p:txBody>
      </p:sp>
      <p:sp>
        <p:nvSpPr>
          <p:cNvPr id="143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Parameter</a:t>
            </a:r>
          </a:p>
        </p:txBody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Used to define constants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	parameter 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SIZE = 16</a:t>
            </a: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buNone/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Or, for parameters local to a module: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b="1" dirty="0" err="1" smtClean="0">
                <a:latin typeface="Courier New" charset="0"/>
                <a:ea typeface="ＭＳ Ｐゴシック" charset="0"/>
                <a:cs typeface="Courier New" charset="0"/>
              </a:rPr>
              <a:t>localparam</a:t>
            </a: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SIZE = 16</a:t>
            </a: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  <a:endParaRPr lang="en-US" dirty="0">
              <a:latin typeface="Tahoma" charset="0"/>
              <a:ea typeface="ＭＳ Ｐゴシック" charset="0"/>
            </a:endParaRPr>
          </a:p>
          <a:p>
            <a:pPr>
              <a:buFont typeface="Wingdings 2" charset="0"/>
              <a:buNone/>
              <a:defRPr/>
            </a:pPr>
            <a:endParaRPr lang="en-US" b="1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More on these later</a:t>
            </a:r>
            <a:endParaRPr lang="en-US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 Variables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Internals = those that are not inputs/outputs</a:t>
            </a:r>
          </a:p>
          <a:p>
            <a:pPr lvl="1">
              <a:defRPr/>
            </a:pPr>
            <a:r>
              <a:rPr lang="en-US" dirty="0" smtClean="0"/>
              <a:t>declare them as </a:t>
            </a:r>
            <a:r>
              <a:rPr lang="en-US" dirty="0" smtClean="0">
                <a:latin typeface="Courier New"/>
                <a:cs typeface="Courier New"/>
              </a:rPr>
              <a:t>wire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endParaRPr lang="en-US" dirty="0" smtClean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dirty="0" smtClean="0"/>
              <a:t>depending on whether they are combinational or state holding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2048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2482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cs typeface="Tahoma" charset="0"/>
            </a:endParaRPr>
          </a:p>
        </p:txBody>
      </p:sp>
      <p:graphicFrame>
        <p:nvGraphicFramePr>
          <p:cNvPr id="20485" name="Object 2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724400" y="3932238"/>
          <a:ext cx="41910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8" imgW="3606800" imgH="1524000" progId="Visio.Drawing.6">
                  <p:embed/>
                </p:oleObj>
              </mc:Choice>
              <mc:Fallback>
                <p:oleObj name="VISIO" r:id="rId8" imgW="3606800" imgH="15240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932238"/>
                        <a:ext cx="4191000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314325" y="2559050"/>
            <a:ext cx="7248525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800">
              <a:solidFill>
                <a:srgbClr val="A50021"/>
              </a:solidFill>
              <a:latin typeface="Courier New" charset="0"/>
              <a:cs typeface="Tahoma" charset="0"/>
            </a:endParaRPr>
          </a:p>
          <a:p>
            <a:endParaRPr lang="en-US" sz="1800">
              <a:solidFill>
                <a:srgbClr val="A50021"/>
              </a:solidFill>
              <a:latin typeface="Courier New" charset="0"/>
              <a:cs typeface="Tahoma" charset="0"/>
            </a:endParaRP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module fulladder(input a, b, cin, output s, cout);</a:t>
            </a: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  </a:t>
            </a: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  </a:t>
            </a:r>
            <a:r>
              <a:rPr lang="en-US" sz="1800" b="1" u="sng">
                <a:solidFill>
                  <a:srgbClr val="A50021"/>
                </a:solidFill>
                <a:latin typeface="Courier New" charset="0"/>
                <a:cs typeface="Tahoma" charset="0"/>
              </a:rPr>
              <a:t>wire p, g;        // internal</a:t>
            </a:r>
          </a:p>
          <a:p>
            <a:endParaRPr lang="en-US" sz="1800">
              <a:solidFill>
                <a:srgbClr val="A50021"/>
              </a:solidFill>
              <a:latin typeface="Courier New" charset="0"/>
              <a:cs typeface="Tahoma" charset="0"/>
            </a:endParaRP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  assign p = a ^ b;</a:t>
            </a: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  assign g = a &amp; b;</a:t>
            </a: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  </a:t>
            </a: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  assign s = p ^ cin;</a:t>
            </a: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  assign cout = g | (p &amp; cin);</a:t>
            </a:r>
          </a:p>
          <a:p>
            <a:r>
              <a:rPr lang="en-US" sz="1800">
                <a:solidFill>
                  <a:srgbClr val="A50021"/>
                </a:solidFill>
                <a:latin typeface="Courier New" charset="0"/>
                <a:cs typeface="Tahoma" charset="0"/>
              </a:rPr>
              <a:t>endmodule</a:t>
            </a:r>
          </a:p>
          <a:p>
            <a:endParaRPr lang="en-US" sz="18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78721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9144000" cy="646113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Tahoma" charset="0"/>
                <a:ea typeface="Tahoma"/>
              </a:rPr>
              <a:t>Bitwise Operators (we have used)</a:t>
            </a:r>
          </a:p>
        </p:txBody>
      </p:sp>
      <p:sp>
        <p:nvSpPr>
          <p:cNvPr id="22531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ClrTx/>
              <a:buSzTx/>
              <a:buFont typeface="Wingdings 2" charset="0"/>
              <a:buNone/>
            </a:pPr>
            <a:r>
              <a:rPr kumimoji="0" lang="en-US" sz="180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module gates(input  [3:0]  a, b,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          output [3:0] y1, y2, y3, y4, y5);</a:t>
            </a:r>
          </a:p>
          <a:p>
            <a:pPr>
              <a:buClrTx/>
              <a:buSzTx/>
              <a:buFont typeface="Wingdings 2" charset="0"/>
              <a:buNone/>
            </a:pPr>
            <a:endParaRPr kumimoji="0" lang="en-US" sz="1800">
              <a:solidFill>
                <a:srgbClr val="A50021"/>
              </a:solidFill>
              <a:effectLst/>
              <a:latin typeface="Courier New" charset="0"/>
              <a:cs typeface="Tahoma" charset="0"/>
            </a:endParaRP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</a:t>
            </a:r>
            <a:r>
              <a:rPr kumimoji="0" lang="en-US" sz="1800" b="1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assign y1 = a &amp; b;    // AND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b="1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assign y2 = a | b;    // OR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b="1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assign y3 = a ^ b;    // XOR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b="1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assign y4 = ~(a &amp; b); // NAND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b="1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assign y5 = ~(a | b); // NOR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endmodule</a:t>
            </a:r>
          </a:p>
          <a:p>
            <a:pPr>
              <a:buClrTx/>
              <a:buSzTx/>
              <a:buFont typeface="Wingdings 2" charset="0"/>
              <a:buNone/>
            </a:pPr>
            <a:endParaRPr kumimoji="0" lang="en-US" sz="1800">
              <a:solidFill>
                <a:srgbClr val="A50021"/>
              </a:solidFill>
              <a:effectLst/>
              <a:latin typeface="Courier Ne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34413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9144000" cy="646113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Tahoma" charset="0"/>
                <a:ea typeface="Tahoma"/>
              </a:rPr>
              <a:t>Comments</a:t>
            </a:r>
            <a:endParaRPr lang="en-US" sz="3600" dirty="0">
              <a:latin typeface="Tahoma" charset="0"/>
              <a:ea typeface="Tahom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ClrTx/>
              <a:buSzTx/>
              <a:buFont typeface="Wingdings 2" charset="0"/>
              <a:buNone/>
              <a:defRPr/>
            </a:pPr>
            <a:endParaRPr kumimoji="0" lang="en-US" sz="1800" b="1" dirty="0">
              <a:solidFill>
                <a:srgbClr val="A50021"/>
              </a:solidFill>
              <a:effectLst/>
              <a:latin typeface="Courier New" charset="0"/>
              <a:ea typeface="Tahoma"/>
              <a:cs typeface="Arial" charset="0"/>
            </a:endParaRP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24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//</a:t>
            </a:r>
            <a:r>
              <a:rPr kumimoji="0" lang="en-US" sz="2400" b="1" dirty="0">
                <a:solidFill>
                  <a:srgbClr val="A50021"/>
                </a:solidFill>
                <a:effectLst/>
                <a:latin typeface="Arial" charset="0"/>
                <a:ea typeface="Tahoma"/>
                <a:cs typeface="Arial" charset="0"/>
              </a:rPr>
              <a:t>           single line comment</a:t>
            </a: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24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/*…*/</a:t>
            </a:r>
            <a:r>
              <a:rPr kumimoji="0" lang="en-US" sz="2400" b="1" dirty="0">
                <a:solidFill>
                  <a:srgbClr val="A50021"/>
                </a:solidFill>
                <a:effectLst/>
                <a:latin typeface="Arial" charset="0"/>
                <a:ea typeface="Tahoma"/>
                <a:cs typeface="Arial" charset="0"/>
              </a:rPr>
              <a:t>    multiline comment </a:t>
            </a:r>
          </a:p>
          <a:p>
            <a:pPr>
              <a:defRPr/>
            </a:pPr>
            <a:endParaRPr lang="en-US" dirty="0">
              <a:solidFill>
                <a:srgbClr val="A50021"/>
              </a:solidFill>
              <a:latin typeface="Tahoma" charset="0"/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65179297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Reduction Operators (&amp;)</a:t>
            </a:r>
            <a:endParaRPr lang="en-US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Unary operator that works on all of the bits</a:t>
            </a:r>
          </a:p>
          <a:p>
            <a:pPr lvl="1"/>
            <a:r>
              <a:rPr lang="en-US" dirty="0" smtClean="0"/>
              <a:t>E.g., AND all of the bits of a word together</a:t>
            </a:r>
          </a:p>
          <a:p>
            <a:pPr lvl="1"/>
            <a:r>
              <a:rPr lang="en-US" dirty="0" smtClean="0"/>
              <a:t>Gives a 1-bit result</a:t>
            </a:r>
          </a:p>
          <a:p>
            <a:pPr>
              <a:buFontTx/>
              <a:buNone/>
              <a:defRPr/>
            </a:pPr>
            <a:endParaRPr lang="en-US" sz="2400" dirty="0" smtClean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2400" dirty="0" smtClean="0">
                <a:latin typeface="Courier New" charset="0"/>
                <a:ea typeface="Tahoma"/>
              </a:rPr>
              <a:t>module </a:t>
            </a:r>
            <a:r>
              <a:rPr lang="en-US" sz="2400" dirty="0">
                <a:latin typeface="Courier New" charset="0"/>
                <a:ea typeface="Tahoma"/>
              </a:rPr>
              <a:t>and8(input  [7:0] a, </a:t>
            </a: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  <a:ea typeface="Tahoma"/>
              </a:rPr>
              <a:t>            output       y);</a:t>
            </a:r>
          </a:p>
          <a:p>
            <a:pPr>
              <a:buFontTx/>
              <a:buNone/>
              <a:defRPr/>
            </a:pPr>
            <a:endParaRPr lang="en-US" sz="2400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2400" b="1" dirty="0">
                <a:latin typeface="Courier New" charset="0"/>
                <a:ea typeface="Tahoma"/>
              </a:rPr>
              <a:t>   </a:t>
            </a:r>
            <a:r>
              <a:rPr lang="en-US" sz="2400" b="1" u="sng" dirty="0">
                <a:latin typeface="Courier New" charset="0"/>
                <a:ea typeface="Tahoma"/>
              </a:rPr>
              <a:t>assign y = &amp;a;</a:t>
            </a:r>
          </a:p>
          <a:p>
            <a:pPr>
              <a:buFontTx/>
              <a:buNone/>
              <a:defRPr/>
            </a:pPr>
            <a:endParaRPr lang="en-US" sz="2400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  <a:ea typeface="Tahoma"/>
              </a:rPr>
              <a:t>   // &amp;a is much easier to write than</a:t>
            </a: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  <a:ea typeface="Tahoma"/>
              </a:rPr>
              <a:t>   // assign y = a[7] &amp; a[6] &amp; a[5] &amp; a[4] &amp;</a:t>
            </a: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  <a:ea typeface="Tahoma"/>
              </a:rPr>
              <a:t>   //            a[3] &amp; a[2] &amp; a[1] &amp; a[0];</a:t>
            </a:r>
          </a:p>
          <a:p>
            <a:pPr>
              <a:buFontTx/>
              <a:buNone/>
              <a:defRPr/>
            </a:pPr>
            <a:r>
              <a:rPr lang="en-US" sz="2400" dirty="0" err="1">
                <a:latin typeface="Courier New" charset="0"/>
                <a:ea typeface="Tahoma"/>
              </a:rPr>
              <a:t>endmodule</a:t>
            </a:r>
            <a:endParaRPr lang="en-US" sz="2400" dirty="0">
              <a:latin typeface="Courier New" charset="0"/>
              <a:ea typeface="Tahom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11670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9144000" cy="5842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Reduction Operators (|, ~|, ~&amp;, ^, ~^, ^~)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Several others (see online reference)</a:t>
            </a:r>
          </a:p>
          <a:p>
            <a:pPr lvl="1">
              <a:defRPr/>
            </a:pPr>
            <a:r>
              <a:rPr lang="en-US" dirty="0" smtClean="0"/>
              <a:t>|  = OR all the bits together</a:t>
            </a:r>
          </a:p>
          <a:p>
            <a:pPr lvl="1">
              <a:defRPr/>
            </a:pPr>
            <a:r>
              <a:rPr lang="en-US" dirty="0" smtClean="0"/>
              <a:t>~|  = NOR all the bits together</a:t>
            </a:r>
          </a:p>
          <a:p>
            <a:pPr lvl="1">
              <a:defRPr/>
            </a:pPr>
            <a:r>
              <a:rPr lang="en-US" dirty="0" smtClean="0"/>
              <a:t>~&amp;  = NAND all the bits together</a:t>
            </a:r>
          </a:p>
          <a:p>
            <a:pPr lvl="1">
              <a:defRPr/>
            </a:pPr>
            <a:r>
              <a:rPr lang="en-US" dirty="0" smtClean="0"/>
              <a:t>^  = XOR all the bits together</a:t>
            </a:r>
          </a:p>
          <a:p>
            <a:pPr lvl="1">
              <a:defRPr/>
            </a:pPr>
            <a:r>
              <a:rPr lang="en-US" dirty="0" smtClean="0"/>
              <a:t>~^, ^~  = XNOR all the bits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58282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solidFill>
                <a:srgbClr val="000000"/>
              </a:solidFill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solidFill>
                <a:srgbClr val="000000"/>
              </a:solidFill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solidFill>
                <a:srgbClr val="000000"/>
              </a:solidFill>
              <a:latin typeface="Times New Roman" charset="0"/>
              <a:cs typeface="Tahoma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Tahoma" charset="0"/>
                <a:ea typeface="Tahoma"/>
              </a:rPr>
              <a:t>Operator Precedence</a:t>
            </a:r>
            <a:endParaRPr lang="en-US" dirty="0">
              <a:solidFill>
                <a:schemeClr val="bg1"/>
              </a:solidFill>
              <a:latin typeface="Tahoma" charset="0"/>
              <a:ea typeface="Tahoma"/>
            </a:endParaRPr>
          </a:p>
        </p:txBody>
      </p:sp>
      <p:graphicFrame>
        <p:nvGraphicFramePr>
          <p:cNvPr id="885813" name="Group 53"/>
          <p:cNvGraphicFramePr>
            <a:graphicFrameLocks noGrp="1"/>
          </p:cNvGraphicFramePr>
          <p:nvPr>
            <p:ph idx="4294967295"/>
            <p:custDataLst>
              <p:tags r:id="rId3"/>
            </p:custDataLst>
          </p:nvPr>
        </p:nvGraphicFramePr>
        <p:xfrm>
          <a:off x="2133600" y="1490663"/>
          <a:ext cx="4876800" cy="4684717"/>
        </p:xfrm>
        <a:graphic>
          <a:graphicData uri="http://schemas.openxmlformats.org/drawingml/2006/table">
            <a:tbl>
              <a:tblPr/>
              <a:tblGrid>
                <a:gridCol w="2062163"/>
                <a:gridCol w="2814637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*, /,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mult, div, mod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+,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add,sub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&lt;&lt;, &gt;&gt;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shift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&lt;&lt;&lt;, &gt;&gt;&gt;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arithmetic shift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&lt;, &lt;=, &gt;, 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comparison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==, 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equal, not equal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&amp;, ~&amp;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AND, NAND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^, ~^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XOR, XNOR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|, ~|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OR, XOR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?: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ternary 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1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149066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cs typeface="Tahoma" charset="0"/>
              </a:rPr>
              <a:t>Highest</a:t>
            </a:r>
          </a:p>
        </p:txBody>
      </p:sp>
      <p:sp>
        <p:nvSpPr>
          <p:cNvPr id="30762" name="Text Box 5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5805488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cs typeface="Tahoma" charset="0"/>
              </a:rPr>
              <a:t>Lowest</a:t>
            </a:r>
          </a:p>
        </p:txBody>
      </p:sp>
    </p:spTree>
    <p:extLst>
      <p:ext uri="{BB962C8B-B14F-4D97-AF65-F5344CB8AC3E}">
        <p14:creationId xmlns:p14="http://schemas.microsoft.com/office/powerpoint/2010/main" val="864233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Numbers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Format: 	</a:t>
            </a:r>
            <a:r>
              <a:rPr lang="en-US" dirty="0" err="1" smtClean="0">
                <a:latin typeface="Tahoma" charset="0"/>
                <a:ea typeface="Tahoma"/>
              </a:rPr>
              <a:t>N’Bvalue</a:t>
            </a:r>
            <a:endParaRPr lang="en-US" dirty="0">
              <a:latin typeface="Tahoma" charset="0"/>
              <a:ea typeface="Tahoma"/>
            </a:endParaRPr>
          </a:p>
          <a:p>
            <a:pPr lvl="1">
              <a:defRPr/>
            </a:pPr>
            <a:r>
              <a:rPr lang="en-US" dirty="0">
                <a:latin typeface="Tahoma" charset="0"/>
              </a:rPr>
              <a:t>N = number of </a:t>
            </a:r>
            <a:r>
              <a:rPr lang="en-US" u="sng" dirty="0">
                <a:latin typeface="Tahoma" charset="0"/>
              </a:rPr>
              <a:t>bits</a:t>
            </a:r>
            <a:r>
              <a:rPr lang="en-US" dirty="0">
                <a:latin typeface="Tahoma" charset="0"/>
              </a:rPr>
              <a:t>, B = base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N’B </a:t>
            </a:r>
            <a:r>
              <a:rPr lang="en-US" dirty="0">
                <a:latin typeface="Tahoma" charset="0"/>
              </a:rPr>
              <a:t>is optional but recommended (default is decimal</a:t>
            </a:r>
            <a:r>
              <a:rPr lang="en-US" dirty="0" smtClean="0">
                <a:latin typeface="Tahoma" charset="0"/>
              </a:rPr>
              <a:t>)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whenever in doubt, specify the # of bits</a:t>
            </a:r>
            <a:endParaRPr lang="en-US" dirty="0">
              <a:latin typeface="Tahoma" charset="0"/>
            </a:endParaRPr>
          </a:p>
        </p:txBody>
      </p:sp>
      <p:graphicFrame>
        <p:nvGraphicFramePr>
          <p:cNvPr id="886868" name="Group 84"/>
          <p:cNvGraphicFramePr>
            <a:graphicFrameLocks noGrp="1"/>
          </p:cNvGraphicFramePr>
          <p:nvPr>
            <p:ph type="tbl" idx="4294967295"/>
            <p:custDataLst>
              <p:tags r:id="rId3"/>
            </p:custDataLst>
          </p:nvPr>
        </p:nvGraphicFramePr>
        <p:xfrm>
          <a:off x="871538" y="2971800"/>
          <a:ext cx="7162800" cy="3627530"/>
        </p:xfrm>
        <a:graphic>
          <a:graphicData uri="http://schemas.openxmlformats.org/drawingml/2006/table">
            <a:tbl>
              <a:tblPr/>
              <a:tblGrid>
                <a:gridCol w="1600200"/>
                <a:gridCol w="1219200"/>
                <a:gridCol w="1447800"/>
                <a:gridCol w="1371600"/>
                <a:gridCol w="1524000"/>
              </a:tblGrid>
              <a:tr h="700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Number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# Bits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Base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Decimal Equivalent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Value Stored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6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3’b101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101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’b11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unsized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00…0011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8’b11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00000011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8’b1010_1011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171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10101011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3’d6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decimal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6’o42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octal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100010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8’hAB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hexadecimal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171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10101011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Unsized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decimal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00…0101010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3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2482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50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Bit Manipulations: </a:t>
            </a:r>
            <a:r>
              <a:rPr lang="en-US" dirty="0" smtClean="0">
                <a:latin typeface="Tahoma" charset="0"/>
                <a:ea typeface="Tahoma"/>
              </a:rPr>
              <a:t> splitting bits off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1096963" y="1066800"/>
            <a:ext cx="7696200" cy="43434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1600" b="1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module mux2_8(input  [7:0] d0, d1,</a:t>
            </a: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              input        s,</a:t>
            </a: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              output [7:0] y);</a:t>
            </a:r>
          </a:p>
          <a:p>
            <a:pPr>
              <a:buFontTx/>
              <a:buNone/>
              <a:defRPr/>
            </a:pPr>
            <a:endParaRPr lang="en-US" sz="1600" b="1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  mux2 </a:t>
            </a:r>
            <a:r>
              <a:rPr lang="en-US" sz="1600" b="1" dirty="0" err="1">
                <a:latin typeface="Courier New" charset="0"/>
                <a:ea typeface="Tahoma"/>
              </a:rPr>
              <a:t>lsbmux</a:t>
            </a:r>
            <a:r>
              <a:rPr lang="en-US" sz="1600" b="1" dirty="0">
                <a:latin typeface="Courier New" charset="0"/>
                <a:ea typeface="Tahoma"/>
              </a:rPr>
              <a:t>(d0[3:0], d1[3:0], s, y[3:0]);</a:t>
            </a: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  mux2 </a:t>
            </a:r>
            <a:r>
              <a:rPr lang="en-US" sz="1600" b="1" dirty="0" err="1">
                <a:latin typeface="Courier New" charset="0"/>
                <a:ea typeface="Tahoma"/>
              </a:rPr>
              <a:t>msbmux</a:t>
            </a:r>
            <a:r>
              <a:rPr lang="en-US" sz="1600" b="1" dirty="0">
                <a:latin typeface="Courier New" charset="0"/>
                <a:ea typeface="Tahoma"/>
              </a:rPr>
              <a:t>(d0[7:4], d1[7:4], s, y[7:4]);</a:t>
            </a:r>
          </a:p>
          <a:p>
            <a:pPr>
              <a:buFontTx/>
              <a:buNone/>
              <a:defRPr/>
            </a:pPr>
            <a:r>
              <a:rPr lang="en-US" sz="1600" b="1" dirty="0" err="1">
                <a:latin typeface="Courier New" charset="0"/>
                <a:ea typeface="Tahoma"/>
              </a:rPr>
              <a:t>endmodule</a:t>
            </a:r>
            <a:endParaRPr lang="en-US" sz="1600" b="1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endParaRPr lang="en-US" sz="1600" b="1" dirty="0">
              <a:latin typeface="Courier New" charset="0"/>
              <a:ea typeface="Tahoma"/>
            </a:endParaRPr>
          </a:p>
        </p:txBody>
      </p:sp>
      <p:graphicFrame>
        <p:nvGraphicFramePr>
          <p:cNvPr id="34820" name="Object 2"/>
          <p:cNvGraphicFramePr>
            <a:graphicFrameLocks noGrp="1" noChangeAspect="1"/>
          </p:cNvGraphicFramePr>
          <p:nvPr>
            <p:ph sz="half" idx="2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15269910"/>
              </p:ext>
            </p:extLst>
          </p:nvPr>
        </p:nvGraphicFramePr>
        <p:xfrm>
          <a:off x="3849587" y="3421303"/>
          <a:ext cx="4484109" cy="3260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VISIO" r:id="rId10" imgW="2334768" imgH="1693164" progId="Visio.Drawing.6">
                  <p:embed/>
                </p:oleObj>
              </mc:Choice>
              <mc:Fallback>
                <p:oleObj name="VISIO" r:id="rId10" imgW="2334768" imgH="169316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587" y="3421303"/>
                        <a:ext cx="4484109" cy="3260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4800" y="45720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  <a:cs typeface="Tahoma" charset="0"/>
              </a:rPr>
              <a:t>Synthesis:</a:t>
            </a:r>
          </a:p>
        </p:txBody>
      </p:sp>
      <p:sp>
        <p:nvSpPr>
          <p:cNvPr id="3482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" y="1157288"/>
            <a:ext cx="426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  <a:cs typeface="Tahoma" charset="0"/>
              </a:rPr>
              <a:t>Verilog:</a:t>
            </a:r>
          </a:p>
        </p:txBody>
      </p:sp>
    </p:spTree>
    <p:extLst>
      <p:ext uri="{BB962C8B-B14F-4D97-AF65-F5344CB8AC3E}">
        <p14:creationId xmlns:p14="http://schemas.microsoft.com/office/powerpoint/2010/main" val="1027372662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Design Hierarchy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Just like with large program, to design a large chip need hierarchy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Divide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and Conquer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To create, test, and also to understand</a:t>
            </a:r>
          </a:p>
          <a:p>
            <a:pPr>
              <a:defRPr/>
            </a:pPr>
            <a:endParaRPr lang="en-US" i="1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i="1" dirty="0" smtClean="0">
                <a:latin typeface="Tahoma" charset="0"/>
                <a:ea typeface="ＭＳ Ｐゴシック" charset="0"/>
                <a:cs typeface="ＭＳ Ｐゴシック" charset="0"/>
              </a:rPr>
              <a:t>Block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in a block diagram is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equivalent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to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object in a programming language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module in Verilog</a:t>
            </a: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881FD-711C-454A-91D7-6A97532706D2}" type="slidenum">
              <a:rPr lang="en-US" sz="1400">
                <a:latin typeface="Arial Narrow" charset="0"/>
              </a:rPr>
              <a:pPr/>
              <a:t>3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Bit Manipulations:  </a:t>
            </a:r>
            <a:r>
              <a:rPr lang="en-US" dirty="0" smtClean="0">
                <a:latin typeface="Tahoma" charset="0"/>
                <a:ea typeface="Tahoma"/>
              </a:rPr>
              <a:t>packing bits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assign y = {a[2:1], {3{b[0]}}, a[0], 6</a:t>
            </a:r>
            <a:r>
              <a:rPr kumimoji="0" lang="ja-JP" alt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’</a:t>
            </a: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b100_010};</a:t>
            </a:r>
          </a:p>
          <a:p>
            <a:pPr>
              <a:buClrTx/>
              <a:buSzTx/>
              <a:buFont typeface="Wingdings 2" charset="0"/>
              <a:buNone/>
              <a:defRPr/>
            </a:pPr>
            <a:endParaRPr kumimoji="0" lang="en-US" sz="1800" b="1" dirty="0">
              <a:solidFill>
                <a:srgbClr val="A50021"/>
              </a:solidFill>
              <a:effectLst/>
              <a:latin typeface="Courier New" charset="0"/>
              <a:ea typeface="Tahoma"/>
              <a:cs typeface="Arial" charset="0"/>
            </a:endParaRP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// if y is a 12-bit signal, the above statement produces:</a:t>
            </a: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y = a[2] a[1] b[0] b[0] b[0] a[0] 1 0 0 0 1 0</a:t>
            </a:r>
          </a:p>
          <a:p>
            <a:pPr>
              <a:buClrTx/>
              <a:buSzTx/>
              <a:buFont typeface="Wingdings 2" charset="0"/>
              <a:buNone/>
              <a:defRPr/>
            </a:pPr>
            <a:endParaRPr kumimoji="0" lang="en-US" sz="1800" b="1" dirty="0">
              <a:solidFill>
                <a:srgbClr val="A50021"/>
              </a:solidFill>
              <a:effectLst/>
              <a:latin typeface="Courier New" charset="0"/>
              <a:ea typeface="Tahoma"/>
              <a:cs typeface="Arial" charset="0"/>
            </a:endParaRP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// underscores (_) are used for formatting only to make it easier to read. Verilog ignores them. </a:t>
            </a:r>
          </a:p>
          <a:p>
            <a:pPr>
              <a:defRPr/>
            </a:pPr>
            <a:endParaRPr lang="en-US" dirty="0">
              <a:solidFill>
                <a:srgbClr val="A50021"/>
              </a:solidFill>
              <a:latin typeface="Tahoma" charset="0"/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026148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/>
          <a:lstStyle/>
          <a:p>
            <a:r>
              <a:rPr lang="en-US" dirty="0" smtClean="0"/>
              <a:t>Verilog for Simulation and Testing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E1074-BAE3-9946-8E2C-8D92B18C760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66268"/>
      </p:ext>
    </p:extLst>
  </p:cSld>
  <p:clrMapOvr>
    <a:masterClrMapping/>
  </p:clrMapOvr>
  <p:transition xmlns:p14="http://schemas.microsoft.com/office/powerpoint/2010/main">
    <p:pull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FAD6FC-C01C-0A43-BEC9-85234644BFC6}" type="slidenum">
              <a:rPr lang="en-US" sz="1400">
                <a:latin typeface="Arial Narrow" charset="0"/>
              </a:rPr>
              <a:pPr/>
              <a:t>32</a:t>
            </a:fld>
            <a:endParaRPr lang="en-US" sz="1400">
              <a:latin typeface="Arial Narrow" charset="0"/>
            </a:endParaRPr>
          </a:p>
        </p:txBody>
      </p:sp>
      <p:sp>
        <p:nvSpPr>
          <p:cNvPr id="144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Verilog for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Simulation vs. Synthesis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Simulation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you describe the circuit in Verilog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simulate it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good for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testing whether your conceptual design works before your spend $$ getting it fabricated in silicon</a:t>
            </a:r>
          </a:p>
          <a:p>
            <a:pPr lvl="2"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Synthesis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you describe the behavior in Verilog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use a compiler to “compile” it into a circuit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good for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describing large-scale complex systems without every manually building them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the “compiler” translates it into a circuit for you!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Verilog for Simulation vs.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Remember:</a:t>
            </a:r>
          </a:p>
          <a:p>
            <a:pPr lvl="1">
              <a:defRPr/>
            </a:pPr>
            <a:r>
              <a:rPr lang="en-US" dirty="0" smtClean="0"/>
              <a:t>for simulation:  Verilog provides many more language constructs and features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for synthesis:  Verilog supports only a subset of the language that makes sense!</a:t>
            </a:r>
          </a:p>
          <a:p>
            <a:pPr lvl="2">
              <a:defRPr/>
            </a:pPr>
            <a:r>
              <a:rPr lang="en-US" dirty="0" smtClean="0"/>
              <a:t>called “synthesizable subset”</a:t>
            </a:r>
            <a:endParaRPr lang="en-US" dirty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CA6D03-78D1-4C48-99E8-E8A4661E2D2D}" type="slidenum">
              <a:rPr lang="en-US" sz="1400">
                <a:latin typeface="Arial Narrow" charset="0"/>
              </a:rPr>
              <a:pPr/>
              <a:t>33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CBB090-333C-A645-9702-7827E02773DB}" type="slidenum">
              <a:rPr lang="en-US" sz="1400">
                <a:latin typeface="Arial Narrow" charset="0"/>
              </a:rPr>
              <a:pPr/>
              <a:t>34</a:t>
            </a:fld>
            <a:endParaRPr lang="en-US" sz="1400">
              <a:latin typeface="Arial Narrow" charset="0"/>
            </a:endParaRPr>
          </a:p>
        </p:txBody>
      </p:sp>
      <p:sp>
        <p:nvSpPr>
          <p:cNvPr id="144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ISE</a:t>
            </a:r>
          </a:p>
        </p:txBody>
      </p:sp>
      <p:sp>
        <p:nvSpPr>
          <p:cNvPr id="144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Make Verilog Test Fixture</a:t>
            </a: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Will create a wrapper (a module)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Instantiating your circuit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It</a:t>
            </a: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en-US" dirty="0" smtClean="0">
                <a:latin typeface="Tahoma" charset="0"/>
                <a:ea typeface="ＭＳ Ｐゴシック" charset="0"/>
              </a:rPr>
              <a:t>is called </a:t>
            </a:r>
            <a:r>
              <a:rPr lang="en-US" dirty="0">
                <a:latin typeface="Tahoma" charset="0"/>
                <a:ea typeface="ＭＳ Ｐゴシック" charset="0"/>
              </a:rPr>
              <a:t>UUT (unit under test)</a:t>
            </a: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You then add your test code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6397625" y="995363"/>
            <a:ext cx="2635250" cy="518795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>
              <a:defRPr/>
            </a:pPr>
            <a:endParaRPr lang="en-US" dirty="0"/>
          </a:p>
        </p:txBody>
      </p:sp>
      <p:sp>
        <p:nvSpPr>
          <p:cNvPr id="1239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FB62CD-D77E-494B-AC99-7B25284DEFFF}" type="slidenum">
              <a:rPr lang="en-US" sz="1400">
                <a:latin typeface="Arial Narrow" charset="0"/>
              </a:rPr>
              <a:pPr/>
              <a:t>35</a:t>
            </a:fld>
            <a:endParaRPr lang="en-US" sz="1400">
              <a:latin typeface="Arial Narrow" charset="0"/>
            </a:endParaRPr>
          </a:p>
        </p:txBody>
      </p:sp>
      <p:sp>
        <p:nvSpPr>
          <p:cNvPr id="143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Test fixtures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6218238" cy="61563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Testing your circuit using a Verilog test fixture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Module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  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module 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lab1_part1(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	input A, B, </a:t>
            </a:r>
            <a:r>
              <a:rPr lang="en-US" sz="1600" b="1" dirty="0" err="1" smtClean="0">
                <a:latin typeface="Courier New" charset="0"/>
                <a:ea typeface="ＭＳ Ｐゴシック" charset="0"/>
                <a:cs typeface="Courier New" charset="0"/>
              </a:rPr>
              <a:t>Cin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, 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	output Sum);</a:t>
            </a: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Ports referenced as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/>
                <a:ea typeface="ＭＳ Ｐゴシック" charset="0"/>
                <a:cs typeface="Courier New"/>
              </a:rPr>
              <a:t> 	   </a:t>
            </a:r>
            <a:r>
              <a:rPr lang="en-US" sz="1600" b="1" dirty="0" smtClean="0">
                <a:latin typeface="Courier New"/>
                <a:ea typeface="ＭＳ Ｐゴシック" charset="0"/>
                <a:cs typeface="Courier New"/>
              </a:rPr>
              <a:t>lab1_part1 </a:t>
            </a:r>
            <a:r>
              <a:rPr lang="en-US" sz="1600" b="1" dirty="0" err="1" smtClean="0">
                <a:latin typeface="Courier New"/>
                <a:ea typeface="ＭＳ Ｐゴシック" charset="0"/>
                <a:cs typeface="Courier New"/>
              </a:rPr>
              <a:t>uut</a:t>
            </a:r>
            <a:r>
              <a:rPr lang="en-US" sz="1600" b="1" dirty="0" smtClean="0">
                <a:latin typeface="Courier New"/>
                <a:ea typeface="ＭＳ Ｐゴシック" charset="0"/>
                <a:cs typeface="Courier New"/>
              </a:rPr>
              <a:t>(X, Y, Z, T)</a:t>
            </a:r>
            <a:endParaRPr lang="en-US" sz="1600" b="1" dirty="0">
              <a:latin typeface="Courier New"/>
              <a:ea typeface="ＭＳ Ｐゴシック" charset="0"/>
              <a:cs typeface="Courier New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Also as</a:t>
            </a:r>
          </a:p>
          <a:p>
            <a:pPr>
              <a:buClr>
                <a:srgbClr val="A50021"/>
              </a:buClr>
              <a:buFont typeface="Wingdings 2" charset="0"/>
              <a:buNone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lab1_part1 </a:t>
            </a:r>
            <a:r>
              <a:rPr lang="en-US" sz="1600" b="1" dirty="0" err="1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uut</a:t>
            </a: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(.A(X), .B(Y), .Sum(T), 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.</a:t>
            </a:r>
            <a:r>
              <a:rPr lang="en-US" sz="1600" b="1" dirty="0" err="1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Cin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(Z</a:t>
            </a: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))</a:t>
            </a:r>
            <a:endParaRPr lang="en-US" sz="1600" b="1" dirty="0">
              <a:solidFill>
                <a:srgbClr val="A50021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123909" name="Rectangle 1"/>
          <p:cNvSpPr>
            <a:spLocks noChangeArrowheads="1"/>
          </p:cNvSpPr>
          <p:nvPr/>
        </p:nvSpPr>
        <p:spPr bwMode="auto">
          <a:xfrm>
            <a:off x="6899275" y="4767263"/>
            <a:ext cx="1546225" cy="1174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Circuit to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be tested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(“</a:t>
            </a:r>
            <a:r>
              <a:rPr lang="en-US" altLang="ja-JP" dirty="0" err="1">
                <a:solidFill>
                  <a:srgbClr val="FFFFFF"/>
                </a:solidFill>
              </a:rPr>
              <a:t>uut</a:t>
            </a:r>
            <a:r>
              <a:rPr lang="en-US" dirty="0">
                <a:solidFill>
                  <a:srgbClr val="FFFFFF"/>
                </a:solidFill>
              </a:rPr>
              <a:t>”</a:t>
            </a:r>
            <a:r>
              <a:rPr lang="en-US" altLang="ja-JP" dirty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3910" name="Straight Arrow Connector 3"/>
          <p:cNvCxnSpPr>
            <a:cxnSpLocks noChangeShapeType="1"/>
          </p:cNvCxnSpPr>
          <p:nvPr/>
        </p:nvCxnSpPr>
        <p:spPr bwMode="auto">
          <a:xfrm>
            <a:off x="7032625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1" name="Straight Arrow Connector 7"/>
          <p:cNvCxnSpPr>
            <a:cxnSpLocks noChangeShapeType="1"/>
          </p:cNvCxnSpPr>
          <p:nvPr/>
        </p:nvCxnSpPr>
        <p:spPr bwMode="auto">
          <a:xfrm>
            <a:off x="7213600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2" name="Rectangle 12"/>
          <p:cNvSpPr>
            <a:spLocks noChangeArrowheads="1"/>
          </p:cNvSpPr>
          <p:nvPr/>
        </p:nvSpPr>
        <p:spPr bwMode="auto">
          <a:xfrm>
            <a:off x="6899275" y="1771650"/>
            <a:ext cx="1546225" cy="177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i="1" u="sng" dirty="0">
                <a:solidFill>
                  <a:schemeClr val="bg1"/>
                </a:solidFill>
              </a:rPr>
              <a:t>Stimulus: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initial begin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…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end</a:t>
            </a:r>
          </a:p>
        </p:txBody>
      </p:sp>
      <p:sp>
        <p:nvSpPr>
          <p:cNvPr id="123913" name="TextBox 18"/>
          <p:cNvSpPr txBox="1">
            <a:spLocks noChangeArrowheads="1"/>
          </p:cNvSpPr>
          <p:nvPr/>
        </p:nvSpPr>
        <p:spPr bwMode="auto">
          <a:xfrm rot="-5400000">
            <a:off x="6447632" y="3980656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inputs</a:t>
            </a:r>
          </a:p>
        </p:txBody>
      </p:sp>
      <p:cxnSp>
        <p:nvCxnSpPr>
          <p:cNvPr id="123914" name="Straight Arrow Connector 22"/>
          <p:cNvCxnSpPr>
            <a:cxnSpLocks noChangeShapeType="1"/>
          </p:cNvCxnSpPr>
          <p:nvPr/>
        </p:nvCxnSpPr>
        <p:spPr bwMode="auto">
          <a:xfrm rot="10800000">
            <a:off x="7886700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5" name="Straight Arrow Connector 23"/>
          <p:cNvCxnSpPr>
            <a:cxnSpLocks noChangeShapeType="1"/>
          </p:cNvCxnSpPr>
          <p:nvPr/>
        </p:nvCxnSpPr>
        <p:spPr bwMode="auto">
          <a:xfrm rot="10800000">
            <a:off x="8067675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6" name="TextBox 25"/>
          <p:cNvSpPr txBox="1">
            <a:spLocks noChangeArrowheads="1"/>
          </p:cNvSpPr>
          <p:nvPr/>
        </p:nvSpPr>
        <p:spPr bwMode="auto">
          <a:xfrm rot="-5400000">
            <a:off x="7765256" y="4047332"/>
            <a:ext cx="94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outputs</a:t>
            </a:r>
          </a:p>
        </p:txBody>
      </p:sp>
      <p:sp>
        <p:nvSpPr>
          <p:cNvPr id="123917" name="TextBox 20"/>
          <p:cNvSpPr txBox="1">
            <a:spLocks noChangeArrowheads="1"/>
          </p:cNvSpPr>
          <p:nvPr/>
        </p:nvSpPr>
        <p:spPr bwMode="auto">
          <a:xfrm>
            <a:off x="6681788" y="1004888"/>
            <a:ext cx="203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Verilog test fixture</a:t>
            </a:r>
          </a:p>
        </p:txBody>
      </p:sp>
    </p:spTree>
    <p:extLst>
      <p:ext uri="{BB962C8B-B14F-4D97-AF65-F5344CB8AC3E}">
        <p14:creationId xmlns:p14="http://schemas.microsoft.com/office/powerpoint/2010/main" val="3747607044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4863E8-2E87-CD47-87B2-C848CF83B4C3}" type="slidenum">
              <a:rPr lang="en-US" sz="1400">
                <a:latin typeface="Arial Narrow" charset="0"/>
              </a:rPr>
              <a:pPr/>
              <a:t>36</a:t>
            </a:fld>
            <a:endParaRPr lang="en-US" sz="1400">
              <a:latin typeface="Arial Narrow" charset="0"/>
            </a:endParaRPr>
          </a:p>
        </p:txBody>
      </p:sp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Module and Instance UUT</a:t>
            </a:r>
          </a:p>
        </p:txBody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module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syn_adder_for_example_v_tf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// DATE:     21:22:20 01/25/2004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//    ...Bunch of comments...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   	...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// Instantiate the UUT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syn_adder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uut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(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.B(B),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.A(A),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.C0(C0),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.S(S),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.C4(C4)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	...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3442F6-5949-714F-BA25-6E4E8710715C}" type="slidenum">
              <a:rPr lang="en-US" sz="1400">
                <a:latin typeface="Arial Narrow" charset="0"/>
              </a:rPr>
              <a:pPr/>
              <a:t>37</a:t>
            </a:fld>
            <a:endParaRPr lang="en-US" sz="1400">
              <a:latin typeface="Arial Narrow" charset="0"/>
            </a:endParaRPr>
          </a:p>
        </p:txBody>
      </p:sp>
      <p:sp>
        <p:nvSpPr>
          <p:cNvPr id="144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Reg</a:t>
            </a:r>
          </a:p>
        </p:txBody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It will create storage for the inputs to the UUT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	// Inputs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	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ea typeface="ＭＳ Ｐゴシック" charset="0"/>
                <a:cs typeface="Courier New" charset="0"/>
              </a:rPr>
              <a:t>reg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[3:0] B;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	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reg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[3:0] A;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	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reg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C0;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The keyword </a:t>
            </a:r>
            <a:r>
              <a:rPr lang="en-US" i="1" dirty="0" err="1" smtClean="0">
                <a:latin typeface="Tahoma" charset="0"/>
                <a:ea typeface="ＭＳ Ｐゴシック" charset="0"/>
                <a:cs typeface="ＭＳ Ｐゴシック" charset="0"/>
              </a:rPr>
              <a:t>reg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means “register”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Usually implies a storage element is created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Sometimes may be “optimized away” to create combinational logic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284CDC-E9D1-A742-B708-7C517F98E09A}" type="slidenum">
              <a:rPr lang="en-US" sz="1400">
                <a:latin typeface="Arial Narrow" charset="0"/>
              </a:rPr>
              <a:pPr/>
              <a:t>38</a:t>
            </a:fld>
            <a:endParaRPr lang="en-US" sz="1400">
              <a:latin typeface="Arial Narrow" charset="0"/>
            </a:endParaRPr>
          </a:p>
        </p:txBody>
      </p:sp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Wires for Outputs</a:t>
            </a:r>
          </a:p>
        </p:txBody>
      </p:sp>
      <p:sp>
        <p:nvSpPr>
          <p:cNvPr id="144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Specify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bus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size (for </a:t>
            </a:r>
            <a:r>
              <a:rPr lang="en-US" dirty="0" err="1" smtClean="0">
                <a:latin typeface="Tahoma" charset="0"/>
                <a:ea typeface="ＭＳ Ｐゴシック" charset="0"/>
                <a:cs typeface="ＭＳ Ｐゴシック" charset="0"/>
              </a:rPr>
              <a:t>multibit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wires)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	// Outputs</a:t>
            </a: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	wire [3:0] S;</a:t>
            </a: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	wire C4;</a:t>
            </a: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1EE7E6-AC9A-7443-B3AB-BD650CE379F9}" type="slidenum">
              <a:rPr lang="en-US" sz="1400">
                <a:latin typeface="Arial Narrow" charset="0"/>
              </a:rPr>
              <a:pPr/>
              <a:t>39</a:t>
            </a:fld>
            <a:endParaRPr lang="en-US" sz="1400">
              <a:latin typeface="Arial Narrow" charset="0"/>
            </a:endParaRPr>
          </a:p>
        </p:txBody>
      </p:sp>
      <p:sp>
        <p:nvSpPr>
          <p:cNvPr id="145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Begin/End</a:t>
            </a:r>
          </a:p>
        </p:txBody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Verilog uses begin and end for block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instead of curly braces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Hierarchy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Always make your design modular</a:t>
            </a:r>
          </a:p>
          <a:p>
            <a:pPr lvl="1"/>
            <a:r>
              <a:rPr lang="en-US" dirty="0" smtClean="0"/>
              <a:t>easier to read and debug</a:t>
            </a:r>
          </a:p>
          <a:p>
            <a:pPr lvl="1"/>
            <a:r>
              <a:rPr lang="en-US" dirty="0" smtClean="0"/>
              <a:t>easier to reuse</a:t>
            </a:r>
          </a:p>
          <a:p>
            <a:endParaRPr lang="en-US" dirty="0" smtClean="0"/>
          </a:p>
          <a:p>
            <a:r>
              <a:rPr lang="en-US" dirty="0" smtClean="0"/>
              <a:t>Before you write even one line of Verilog…</a:t>
            </a:r>
          </a:p>
          <a:p>
            <a:pPr lvl="1"/>
            <a:r>
              <a:rPr lang="en-US" dirty="0" smtClean="0"/>
              <a:t>…draw a picture</a:t>
            </a:r>
          </a:p>
          <a:p>
            <a:pPr lvl="2"/>
            <a:r>
              <a:rPr lang="en-US" dirty="0" smtClean="0"/>
              <a:t>black boxes</a:t>
            </a:r>
          </a:p>
          <a:p>
            <a:pPr lvl="2"/>
            <a:r>
              <a:rPr lang="en-US" dirty="0" smtClean="0"/>
              <a:t>boxes within boxes …</a:t>
            </a:r>
            <a:endParaRPr lang="en-US" dirty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5979E8-B6C4-1640-84D8-53BA463750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7069"/>
      </p:ext>
    </p:extLst>
  </p:cSld>
  <p:clrMapOvr>
    <a:masterClrMapping/>
  </p:clrMapOvr>
  <p:transition xmlns:p14="http://schemas.microsoft.com/office/powerpoint/2010/main">
    <p:pull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A294E6-6AFC-3740-A075-CCD9499E85B7}" type="slidenum">
              <a:rPr lang="en-US" sz="1400">
                <a:latin typeface="Arial Narrow" charset="0"/>
              </a:rPr>
              <a:pPr/>
              <a:t>40</a:t>
            </a:fld>
            <a:endParaRPr lang="en-US" sz="1400">
              <a:latin typeface="Arial Narrow" charset="0"/>
            </a:endParaRPr>
          </a:p>
        </p:txBody>
      </p:sp>
      <p:sp>
        <p:nvSpPr>
          <p:cNvPr id="145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Initial</a:t>
            </a:r>
          </a:p>
        </p:txBody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Initial statement runs when simulation begins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		  initial 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			begin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            B = 0;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            A = 0;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            C0 = 0;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        end</a:t>
            </a:r>
          </a:p>
          <a:p>
            <a:pPr>
              <a:lnSpc>
                <a:spcPct val="90000"/>
              </a:lnSpc>
              <a:defRPr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53E6FA-A958-2B42-AA83-FD2947D14069}" type="slidenum">
              <a:rPr lang="en-US" sz="1400">
                <a:latin typeface="Arial Narrow" charset="0"/>
              </a:rPr>
              <a:pPr/>
              <a:t>41</a:t>
            </a:fld>
            <a:endParaRPr lang="en-US" sz="1400">
              <a:latin typeface="Arial Narrow" charset="0"/>
            </a:endParaRPr>
          </a:p>
        </p:txBody>
      </p:sp>
      <p:sp>
        <p:nvSpPr>
          <p:cNvPr id="145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Procedural assignment</a:t>
            </a:r>
          </a:p>
        </p:txBody>
      </p:sp>
      <p:sp>
        <p:nvSpPr>
          <p:cNvPr id="145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Why no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“assign”?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Because </a:t>
            </a:r>
            <a:r>
              <a:rPr lang="en-US" dirty="0" smtClean="0">
                <a:latin typeface="Tahoma" charset="0"/>
                <a:ea typeface="ＭＳ Ｐゴシック" charset="0"/>
              </a:rPr>
              <a:t>it</a:t>
            </a: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en-US" dirty="0" smtClean="0">
                <a:latin typeface="Tahoma" charset="0"/>
                <a:ea typeface="ＭＳ Ｐゴシック" charset="0"/>
              </a:rPr>
              <a:t>is </a:t>
            </a:r>
            <a:r>
              <a:rPr lang="en-US" dirty="0">
                <a:latin typeface="Tahoma" charset="0"/>
                <a:ea typeface="ＭＳ Ｐゴシック" charset="0"/>
              </a:rPr>
              <a:t>not a continuous </a:t>
            </a:r>
            <a:r>
              <a:rPr lang="en-US" dirty="0" smtClean="0">
                <a:latin typeface="Tahoma" charset="0"/>
                <a:ea typeface="ＭＳ Ｐゴシック" charset="0"/>
              </a:rPr>
              <a:t>assignment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It is a one-off assignment!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And here we use blocking assignments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So everything happens in sequence rather than in parallel</a:t>
            </a:r>
          </a:p>
          <a:p>
            <a:pPr lvl="3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Good for describing test fixtures, but not good for synthesis!</a:t>
            </a:r>
            <a:endParaRPr lang="en-US" dirty="0">
              <a:latin typeface="Tahoma" charset="0"/>
              <a:ea typeface="ＭＳ Ｐゴシック" charset="0"/>
            </a:endParaRP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D77B01-A598-DC49-900E-ED8A008E76A3}" type="slidenum">
              <a:rPr lang="en-US" sz="1400">
                <a:latin typeface="Arial Narrow" charset="0"/>
              </a:rPr>
              <a:pPr/>
              <a:t>42</a:t>
            </a:fld>
            <a:endParaRPr lang="en-US" sz="1400">
              <a:latin typeface="Arial Narrow" charset="0"/>
            </a:endParaRPr>
          </a:p>
        </p:txBody>
      </p:sp>
      <p:sp>
        <p:nvSpPr>
          <p:cNvPr id="145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Initialize in Default Test File</a:t>
            </a:r>
          </a:p>
        </p:txBody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The test file can specify the initial values of inputs to your circuit</a:t>
            </a:r>
            <a:endParaRPr lang="en-US" sz="2400" i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		// Initialize Inputs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      	initial begin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           	  B = 0;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           	  A = 0;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           	  C0 = 0;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       	end</a:t>
            </a:r>
          </a:p>
          <a:p>
            <a:pPr marL="0" indent="0">
              <a:lnSpc>
                <a:spcPct val="80000"/>
              </a:lnSpc>
              <a:buFont typeface="Wingdings 2" charset="0"/>
              <a:buNone/>
              <a:defRPr/>
            </a:pPr>
            <a:endParaRPr lang="en-US" sz="16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17EACB-4355-B249-8B92-C6B4D074F584}" type="slidenum">
              <a:rPr lang="en-US" sz="1400">
                <a:latin typeface="Arial Narrow" charset="0"/>
              </a:rPr>
              <a:pPr/>
              <a:t>43</a:t>
            </a:fld>
            <a:endParaRPr lang="en-US" sz="1400">
              <a:latin typeface="Arial Narrow" charset="0"/>
            </a:endParaRPr>
          </a:p>
        </p:txBody>
      </p:sp>
      <p:sp>
        <p:nvSpPr>
          <p:cNvPr id="146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What to Add?</a:t>
            </a:r>
          </a:p>
        </p:txBody>
      </p:sp>
      <p:sp>
        <p:nvSpPr>
          <p:cNvPr id="146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Need to make simulation time pass</a:t>
            </a:r>
          </a:p>
          <a:p>
            <a:pPr>
              <a:defRPr/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Use # command for skipping </a:t>
            </a: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time</a:t>
            </a:r>
          </a:p>
          <a:p>
            <a:pPr lvl="1">
              <a:defRPr/>
            </a:pPr>
            <a:r>
              <a:rPr lang="en-US" sz="1900" dirty="0" smtClean="0">
                <a:latin typeface="Tahoma" charset="0"/>
                <a:ea typeface="ＭＳ Ｐゴシック" charset="0"/>
              </a:rPr>
              <a:t>time increases by 5 units when you encounter #5</a:t>
            </a:r>
            <a:endParaRPr lang="en-US" sz="1900" dirty="0">
              <a:latin typeface="Tahoma" charset="0"/>
              <a:ea typeface="ＭＳ Ｐゴシック" charset="0"/>
            </a:endParaRPr>
          </a:p>
          <a:p>
            <a:pPr>
              <a:defRPr/>
            </a:pPr>
            <a:endParaRPr lang="en-US" sz="2400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(note no semicolon after #50)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initial 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 begin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           B = 0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	   #10;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       #50 B = 1;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 end</a:t>
            </a:r>
          </a:p>
          <a:p>
            <a:pPr>
              <a:defRPr/>
            </a:pP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E7AFCF-D222-A942-BC85-97818DC621AF}" type="slidenum">
              <a:rPr lang="en-US" sz="1400">
                <a:latin typeface="Arial Narrow" charset="0"/>
              </a:rPr>
              <a:pPr/>
              <a:t>44</a:t>
            </a:fld>
            <a:endParaRPr lang="en-US" sz="1400">
              <a:latin typeface="Arial Narrow" charset="0"/>
            </a:endParaRPr>
          </a:p>
        </p:txBody>
      </p:sp>
      <p:sp>
        <p:nvSpPr>
          <p:cNvPr id="146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For</a:t>
            </a:r>
          </a:p>
        </p:txBody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Can use </a:t>
            </a:r>
            <a:r>
              <a:rPr lang="en-US" sz="2400" i="1" dirty="0">
                <a:latin typeface="Tahoma" charset="0"/>
                <a:ea typeface="ＭＳ Ｐゴシック" charset="0"/>
                <a:cs typeface="ＭＳ Ｐゴシック" charset="0"/>
              </a:rPr>
              <a:t>for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 loop in initial statement block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initial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     begin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       for(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=0; 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&lt; 5; 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= 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+ 1)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       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begin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		#50 B = 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 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  end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     end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7B9123-BC9E-F94E-88CB-5F6F7EE05350}" type="slidenum">
              <a:rPr lang="en-US" sz="1400">
                <a:latin typeface="Arial Narrow" charset="0"/>
              </a:rPr>
              <a:pPr/>
              <a:t>45</a:t>
            </a:fld>
            <a:endParaRPr lang="en-US" sz="1400">
              <a:latin typeface="Arial Narrow" charset="0"/>
            </a:endParaRPr>
          </a:p>
        </p:txBody>
      </p:sp>
      <p:sp>
        <p:nvSpPr>
          <p:cNvPr id="146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Integers</a:t>
            </a:r>
          </a:p>
        </p:txBody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Can declare for loop control variables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Will not synthesize, as far as I know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	integer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	integer j;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Can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copy to input </a:t>
            </a:r>
            <a:r>
              <a:rPr lang="en-US" dirty="0" err="1">
                <a:latin typeface="Tahoma" charset="0"/>
                <a:ea typeface="ＭＳ Ｐゴシック" charset="0"/>
                <a:cs typeface="ＭＳ Ｐゴシック" charset="0"/>
              </a:rPr>
              <a:t>regs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Be careful with signed vs. unsigned quantities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A54423-2CF8-FD47-8881-22BA5D9C87C5}" type="slidenum">
              <a:rPr lang="en-US" sz="1400">
                <a:latin typeface="Arial Narrow" charset="0"/>
              </a:rPr>
              <a:pPr/>
              <a:t>46</a:t>
            </a:fld>
            <a:endParaRPr lang="en-US" sz="1400">
              <a:latin typeface="Arial Narrow" charset="0"/>
            </a:endParaRPr>
          </a:p>
        </p:txBody>
      </p:sp>
      <p:sp>
        <p:nvSpPr>
          <p:cNvPr id="146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There are also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While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Repeat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Forever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3C1CF1-EE83-6B48-903D-E538F8238DE1}" type="slidenum">
              <a:rPr lang="en-US" sz="1400">
                <a:latin typeface="Arial Narrow" charset="0"/>
              </a:rPr>
              <a:pPr/>
              <a:t>47</a:t>
            </a:fld>
            <a:endParaRPr lang="en-US" sz="1400">
              <a:latin typeface="Arial Narrow" charset="0"/>
            </a:endParaRPr>
          </a:p>
        </p:txBody>
      </p:sp>
      <p:sp>
        <p:nvSpPr>
          <p:cNvPr id="146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Timescale</a:t>
            </a:r>
          </a:p>
        </p:txBody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Need to tell simulator what time scale to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use</a:t>
            </a: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Place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at top of test fixture</a:t>
            </a: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	`timescale 1ns/10ps</a:t>
            </a:r>
          </a:p>
          <a:p>
            <a:pPr lvl="1"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the first number (1ns) is the unit for time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the second number (10ps) is the precision at which time is maintained (e.g., 5.01 ns)</a:t>
            </a:r>
            <a:endParaRPr lang="en-US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1B077A-B636-4842-99A6-2EEAC0FBB86B}" type="slidenum">
              <a:rPr lang="en-US" sz="1400">
                <a:latin typeface="Arial Narrow" charset="0"/>
              </a:rPr>
              <a:pPr/>
              <a:t>48</a:t>
            </a:fld>
            <a:endParaRPr lang="en-US" sz="1400">
              <a:latin typeface="Arial Narrow" charset="0"/>
            </a:endParaRPr>
          </a:p>
        </p:txBody>
      </p:sp>
      <p:sp>
        <p:nvSpPr>
          <p:cNvPr id="147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System Tasks</a:t>
            </a:r>
          </a:p>
        </p:txBody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Tasks for the simulator</a:t>
            </a: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$stop – end the simulation</a:t>
            </a: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$display – like C </a:t>
            </a:r>
            <a:r>
              <a:rPr lang="en-US" dirty="0" err="1">
                <a:latin typeface="Tahoma" charset="0"/>
                <a:ea typeface="ＭＳ Ｐゴシック" charset="0"/>
                <a:cs typeface="ＭＳ Ｐゴシック" charset="0"/>
              </a:rPr>
              <a:t>printf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$monitor – prints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automatically when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arguments change (example next)</a:t>
            </a: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$time – Provides value of simulated time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DA7E1D-4181-334B-A45E-E9FDC5CC7CEA}" type="slidenum">
              <a:rPr lang="en-US" sz="1400">
                <a:latin typeface="Arial Narrow" charset="0"/>
              </a:rPr>
              <a:pPr/>
              <a:t>49</a:t>
            </a:fld>
            <a:endParaRPr lang="en-US" sz="1400">
              <a:latin typeface="Arial Narrow" charset="0"/>
            </a:endParaRPr>
          </a:p>
        </p:txBody>
      </p:sp>
      <p:sp>
        <p:nvSpPr>
          <p:cNvPr id="147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Monitor</a:t>
            </a:r>
          </a:p>
        </p:txBody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// set up monitoring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  initial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begin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	$monitor</a:t>
            </a:r>
            <a:r>
              <a:rPr lang="en-US" sz="1800" b="1" dirty="0" smtClean="0">
                <a:latin typeface="Courier New" charset="0"/>
                <a:ea typeface="ＭＳ Ｐゴシック" charset="0"/>
                <a:cs typeface="Courier New" charset="0"/>
              </a:rPr>
              <a:t>(“At time %d: A</a:t>
            </a: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=%b ,B=%b\n", </a:t>
            </a:r>
            <a:r>
              <a:rPr lang="en-US" sz="1800" b="1" dirty="0" smtClean="0">
                <a:latin typeface="Courier New" charset="0"/>
                <a:ea typeface="ＭＳ Ｐゴシック" charset="0"/>
                <a:cs typeface="Courier New" charset="0"/>
              </a:rPr>
              <a:t>$time, A</a:t>
            </a: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, B);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end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8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// These statements conduct the actual test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8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initial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begin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      Code...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  end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0EA906-E705-0647-9902-CE69D395E2D9}" type="slidenum">
              <a:rPr lang="en-US" sz="1400">
                <a:latin typeface="Arial Narrow" charset="0"/>
              </a:rPr>
              <a:pPr/>
              <a:t>5</a:t>
            </a:fld>
            <a:endParaRPr lang="en-US" sz="1400">
              <a:latin typeface="Arial Narrow" charset="0"/>
            </a:endParaRPr>
          </a:p>
        </p:txBody>
      </p:sp>
      <p:sp>
        <p:nvSpPr>
          <p:cNvPr id="129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Hierarchy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Example:  4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-bit Equality</a:t>
            </a:r>
          </a:p>
        </p:txBody>
      </p:sp>
      <p:sp>
        <p:nvSpPr>
          <p:cNvPr id="129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Input: 2 vectors A(3:0) and B(3:0)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Output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One bit, E, which is 1 if A and B are bitwise equal, 0 otherwise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6CEBE6-B968-4546-9D12-E2DB620C6E68}" type="slidenum">
              <a:rPr lang="en-US" sz="1400">
                <a:latin typeface="Arial Narrow" charset="0"/>
              </a:rPr>
              <a:pPr/>
              <a:t>6</a:t>
            </a:fld>
            <a:endParaRPr lang="en-US" sz="1400">
              <a:latin typeface="Arial Narrow" charset="0"/>
            </a:endParaRPr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Hierarchy Example:  4-bit Equality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Hierarchical design seems a good approach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One module/bit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Final module for E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4048125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3589FE-DA4B-9249-9E2D-2365A7E34AD7}" type="slidenum">
              <a:rPr lang="en-US" sz="1400">
                <a:latin typeface="Arial Narrow" charset="0"/>
              </a:rPr>
              <a:pPr/>
              <a:t>7</a:t>
            </a:fld>
            <a:endParaRPr lang="en-US" sz="1400">
              <a:latin typeface="Arial Narrow" charset="0"/>
            </a:endParaRPr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Design for MX module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Logic function is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It is actually “not Equal”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Can implement as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3454400" y="889000"/>
          <a:ext cx="2209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Equation" r:id="rId4" imgW="977900" imgH="241300" progId="Equation.DSMT4">
                  <p:embed/>
                </p:oleObj>
              </mc:Choice>
              <mc:Fallback>
                <p:oleObj name="Equation" r:id="rId4" imgW="9779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889000"/>
                        <a:ext cx="22098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2959100"/>
            <a:ext cx="39909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BB410A-C5A7-1A4A-BFC9-B2777123746D}" type="slidenum">
              <a:rPr lang="en-US" sz="1400">
                <a:latin typeface="Arial Narrow" charset="0"/>
              </a:rPr>
              <a:pPr/>
              <a:t>8</a:t>
            </a:fld>
            <a:endParaRPr lang="en-US" sz="1400">
              <a:latin typeface="Arial Narrow" charset="0"/>
            </a:endParaRPr>
          </a:p>
        </p:txBody>
      </p:sp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Design for ME module</a:t>
            </a:r>
          </a:p>
        </p:txBody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Final E is 1 only if all intermediate values are 0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</a:t>
            </a:r>
          </a:p>
          <a:p>
            <a:pPr>
              <a:defRPr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And a design is</a:t>
            </a:r>
          </a:p>
        </p:txBody>
      </p:sp>
      <p:graphicFrame>
        <p:nvGraphicFramePr>
          <p:cNvPr id="46084" name="Object 2"/>
          <p:cNvGraphicFramePr>
            <a:graphicFrameLocks noChangeAspect="1"/>
          </p:cNvGraphicFramePr>
          <p:nvPr/>
        </p:nvGraphicFramePr>
        <p:xfrm>
          <a:off x="1257300" y="1447800"/>
          <a:ext cx="3124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Equation" r:id="rId4" imgW="1320227" imgH="253890" progId="Equation.DSMT4">
                  <p:embed/>
                </p:oleObj>
              </mc:Choice>
              <mc:Fallback>
                <p:oleObj name="Equation" r:id="rId4" imgW="1320227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447800"/>
                        <a:ext cx="31242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32100"/>
            <a:ext cx="26574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A097F-3B91-9C4C-AED3-0A568BE9E128}" type="slidenum">
              <a:rPr lang="en-US" sz="1400">
                <a:latin typeface="Arial Narrow" charset="0"/>
              </a:rPr>
              <a:pPr/>
              <a:t>9</a:t>
            </a:fld>
            <a:endParaRPr lang="en-US" sz="1400">
              <a:latin typeface="Arial Narrow" charset="0"/>
            </a:endParaRPr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MX</a:t>
            </a:r>
          </a:p>
        </p:txBody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191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module mx(A, B, E);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input A, B;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output E;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assign E = (~A &amp; B) | (A &amp; ~B);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proposal">
  <a:themeElements>
    <a:clrScheme name="proposal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A50021"/>
      </a:accent1>
      <a:accent2>
        <a:srgbClr val="009900"/>
      </a:accent2>
      <a:accent3>
        <a:srgbClr val="FFFFFF"/>
      </a:accent3>
      <a:accent4>
        <a:srgbClr val="000000"/>
      </a:accent4>
      <a:accent5>
        <a:srgbClr val="CFAAAB"/>
      </a:accent5>
      <a:accent6>
        <a:srgbClr val="008A00"/>
      </a:accent6>
      <a:hlink>
        <a:srgbClr val="003399"/>
      </a:hlink>
      <a:folHlink>
        <a:srgbClr val="DDDDDD"/>
      </a:folHlink>
    </a:clrScheme>
    <a:fontScheme name="propos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9">
        <a:dk1>
          <a:srgbClr val="001932"/>
        </a:dk1>
        <a:lt1>
          <a:srgbClr val="FFFFFF"/>
        </a:lt1>
        <a:dk2>
          <a:srgbClr val="1A6690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B8C6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0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1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BFAD"/>
        </a:hlink>
        <a:folHlink>
          <a:srgbClr val="0E36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CC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8A00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28803</TotalTime>
  <Words>1836</Words>
  <Application>Microsoft Macintosh PowerPoint</Application>
  <PresentationFormat>Letter Paper (8.5x11 in)</PresentationFormat>
  <Paragraphs>582</Paragraphs>
  <Slides>49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proposal</vt:lpstr>
      <vt:lpstr>Equation</vt:lpstr>
      <vt:lpstr>VISIO</vt:lpstr>
      <vt:lpstr>COMP541  Hierarchical Design &amp; Verilog</vt:lpstr>
      <vt:lpstr>Topics</vt:lpstr>
      <vt:lpstr>Design Hierarchy</vt:lpstr>
      <vt:lpstr>Hierarchy</vt:lpstr>
      <vt:lpstr>Hierarchy Example:  4-bit Equality</vt:lpstr>
      <vt:lpstr>Hierarchy Example:  4-bit Equality</vt:lpstr>
      <vt:lpstr>Design for MX module</vt:lpstr>
      <vt:lpstr>Design for ME module</vt:lpstr>
      <vt:lpstr>MX</vt:lpstr>
      <vt:lpstr>ME</vt:lpstr>
      <vt:lpstr>Top Level</vt:lpstr>
      <vt:lpstr>More on Verilog</vt:lpstr>
      <vt:lpstr>Change Topics to</vt:lpstr>
      <vt:lpstr>Constants in Verilog</vt:lpstr>
      <vt:lpstr>Vector of Wires (Bus)</vt:lpstr>
      <vt:lpstr>Conditional Assignment</vt:lpstr>
      <vt:lpstr>4-to-1 Mux Truth Table-ish</vt:lpstr>
      <vt:lpstr>Verilog for Decision Tree</vt:lpstr>
      <vt:lpstr>Binary Decisions</vt:lpstr>
      <vt:lpstr>Instance Port Names</vt:lpstr>
      <vt:lpstr>Parameter</vt:lpstr>
      <vt:lpstr>Internal Variables</vt:lpstr>
      <vt:lpstr>Bitwise Operators (we have used)</vt:lpstr>
      <vt:lpstr>Comments</vt:lpstr>
      <vt:lpstr>Reduction Operators (&amp;)</vt:lpstr>
      <vt:lpstr>Reduction Operators (|, ~|, ~&amp;, ^, ~^, ^~)</vt:lpstr>
      <vt:lpstr>Operator Precedence</vt:lpstr>
      <vt:lpstr>Numbers</vt:lpstr>
      <vt:lpstr>Bit Manipulations:  splitting bits off</vt:lpstr>
      <vt:lpstr>Bit Manipulations:  packing bits</vt:lpstr>
      <vt:lpstr>Verilog for Simulation and Testing</vt:lpstr>
      <vt:lpstr>Verilog for Simulation vs. Synthesis</vt:lpstr>
      <vt:lpstr>Verilog for Simulation vs. Synthesis</vt:lpstr>
      <vt:lpstr>ISE</vt:lpstr>
      <vt:lpstr>Test fixtures</vt:lpstr>
      <vt:lpstr>Module and Instance UUT</vt:lpstr>
      <vt:lpstr>Reg</vt:lpstr>
      <vt:lpstr>Wires for Outputs</vt:lpstr>
      <vt:lpstr>Begin/End</vt:lpstr>
      <vt:lpstr>Initial</vt:lpstr>
      <vt:lpstr>Procedural assignment</vt:lpstr>
      <vt:lpstr>Initialize in Default Test File</vt:lpstr>
      <vt:lpstr>What to Add?</vt:lpstr>
      <vt:lpstr>For</vt:lpstr>
      <vt:lpstr>Integers</vt:lpstr>
      <vt:lpstr>There are also</vt:lpstr>
      <vt:lpstr>Timescale</vt:lpstr>
      <vt:lpstr>System Tasks</vt:lpstr>
      <vt:lpstr>Monitor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Montek Singh</dc:creator>
  <cp:lastModifiedBy>Montek Singh</cp:lastModifiedBy>
  <cp:revision>313</cp:revision>
  <cp:lastPrinted>2001-06-17T20:25:10Z</cp:lastPrinted>
  <dcterms:created xsi:type="dcterms:W3CDTF">2010-01-28T16:20:39Z</dcterms:created>
  <dcterms:modified xsi:type="dcterms:W3CDTF">2014-09-05T16:15:37Z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Montek Singh</vt:lpwstr>
  </property>
  <property fmtid="{D5CDD505-2E9C-101B-9397-08002B2CF9AE}" pid="3" name="E-mail">
    <vt:lpwstr>montek@cs.unc.edu</vt:lpwstr>
  </property>
  <property fmtid="{D5CDD505-2E9C-101B-9397-08002B2CF9AE}" pid="4" name="Address">
    <vt:lpwstr>Dept. of Computer Science, UNC-Chapel Hill, Chapel Hill, NC 27599</vt:lpwstr>
  </property>
</Properties>
</file>