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9.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12.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3.xml" ContentType="application/vnd.openxmlformats-officedocument.presentationml.notesSlide+xml"/>
  <Override PartName="/ppt/embeddings/oleObject19.bin" ContentType="application/vnd.openxmlformats-officedocument.oleObject"/>
  <Override PartName="/ppt/notesSlides/notesSlide14.xml" ContentType="application/vnd.openxmlformats-officedocument.presentationml.notesSlide+xml"/>
  <Override PartName="/ppt/embeddings/oleObject20.bin" ContentType="application/vnd.openxmlformats-officedocument.oleObject"/>
  <Override PartName="/ppt/notesSlides/notesSlide15.xml" ContentType="application/vnd.openxmlformats-officedocument.presentationml.notesSlide+xml"/>
  <Override PartName="/ppt/embeddings/oleObject21.bin" ContentType="application/vnd.openxmlformats-officedocument.oleObject"/>
  <Override PartName="/ppt/notesSlides/notesSlide16.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17.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75"/>
  </p:notesMasterIdLst>
  <p:handoutMasterIdLst>
    <p:handoutMasterId r:id="rId76"/>
  </p:handoutMasterIdLst>
  <p:sldIdLst>
    <p:sldId id="706" r:id="rId2"/>
    <p:sldId id="707" r:id="rId3"/>
    <p:sldId id="708" r:id="rId4"/>
    <p:sldId id="726" r:id="rId5"/>
    <p:sldId id="709" r:id="rId6"/>
    <p:sldId id="710" r:id="rId7"/>
    <p:sldId id="711" r:id="rId8"/>
    <p:sldId id="712" r:id="rId9"/>
    <p:sldId id="713" r:id="rId10"/>
    <p:sldId id="714" r:id="rId11"/>
    <p:sldId id="715" r:id="rId12"/>
    <p:sldId id="716" r:id="rId13"/>
    <p:sldId id="717" r:id="rId14"/>
    <p:sldId id="718" r:id="rId15"/>
    <p:sldId id="719" r:id="rId16"/>
    <p:sldId id="720" r:id="rId17"/>
    <p:sldId id="721" r:id="rId18"/>
    <p:sldId id="722" r:id="rId19"/>
    <p:sldId id="723" r:id="rId20"/>
    <p:sldId id="730" r:id="rId21"/>
    <p:sldId id="724" r:id="rId22"/>
    <p:sldId id="725" r:id="rId23"/>
    <p:sldId id="644" r:id="rId24"/>
    <p:sldId id="651" r:id="rId25"/>
    <p:sldId id="652" r:id="rId26"/>
    <p:sldId id="655" r:id="rId27"/>
    <p:sldId id="704" r:id="rId28"/>
    <p:sldId id="657" r:id="rId29"/>
    <p:sldId id="658" r:id="rId30"/>
    <p:sldId id="659" r:id="rId31"/>
    <p:sldId id="727" r:id="rId32"/>
    <p:sldId id="664" r:id="rId33"/>
    <p:sldId id="665" r:id="rId34"/>
    <p:sldId id="666" r:id="rId35"/>
    <p:sldId id="667" r:id="rId36"/>
    <p:sldId id="668" r:id="rId37"/>
    <p:sldId id="732" r:id="rId38"/>
    <p:sldId id="733" r:id="rId39"/>
    <p:sldId id="734" r:id="rId40"/>
    <p:sldId id="669" r:id="rId41"/>
    <p:sldId id="670" r:id="rId42"/>
    <p:sldId id="671" r:id="rId43"/>
    <p:sldId id="672" r:id="rId44"/>
    <p:sldId id="673" r:id="rId45"/>
    <p:sldId id="674" r:id="rId46"/>
    <p:sldId id="675" r:id="rId47"/>
    <p:sldId id="676" r:id="rId48"/>
    <p:sldId id="677" r:id="rId49"/>
    <p:sldId id="678" r:id="rId50"/>
    <p:sldId id="679" r:id="rId51"/>
    <p:sldId id="680" r:id="rId52"/>
    <p:sldId id="681" r:id="rId53"/>
    <p:sldId id="703" r:id="rId54"/>
    <p:sldId id="683" r:id="rId55"/>
    <p:sldId id="684" r:id="rId56"/>
    <p:sldId id="685" r:id="rId57"/>
    <p:sldId id="731"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702" r:id="rId74"/>
  </p:sldIdLst>
  <p:sldSz cx="9144000" cy="6858000" type="letter"/>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2555"/>
    <a:srgbClr val="FFFF00"/>
    <a:srgbClr val="B2B2B2"/>
    <a:srgbClr val="808080"/>
    <a:srgbClr val="C0C0C0"/>
    <a:srgbClr val="969696"/>
    <a:srgbClr val="FF99CC"/>
    <a:srgbClr val="114F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120" y="-480"/>
      </p:cViewPr>
      <p:guideLst>
        <p:guide orient="horz" pos="2164"/>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Lst>
  </p:outlineViewPr>
  <p:notesTextViewPr>
    <p:cViewPr>
      <p:scale>
        <a:sx n="100" d="100"/>
        <a:sy n="100" d="100"/>
      </p:scale>
      <p:origin x="0" y="0"/>
    </p:cViewPr>
  </p:notesTextViewPr>
  <p:sorterViewPr>
    <p:cViewPr>
      <p:scale>
        <a:sx n="25" d="100"/>
        <a:sy n="25" d="100"/>
      </p:scale>
      <p:origin x="0" y="0"/>
    </p:cViewPr>
  </p:sorterViewPr>
  <p:notesViewPr>
    <p:cSldViewPr snapToGrid="0" snapToObjects="1">
      <p:cViewPr varScale="1">
        <p:scale>
          <a:sx n="93" d="100"/>
          <a:sy n="93" d="100"/>
        </p:scale>
        <p:origin x="-2148" y="-9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20" Type="http://schemas.openxmlformats.org/officeDocument/2006/relationships/slide" Target="slides/slide51.xml"/><Relationship Id="rId21" Type="http://schemas.openxmlformats.org/officeDocument/2006/relationships/slide" Target="slides/slide52.xml"/><Relationship Id="rId22" Type="http://schemas.openxmlformats.org/officeDocument/2006/relationships/slide" Target="slides/slide54.xml"/><Relationship Id="rId23" Type="http://schemas.openxmlformats.org/officeDocument/2006/relationships/slide" Target="slides/slide55.xml"/><Relationship Id="rId24" Type="http://schemas.openxmlformats.org/officeDocument/2006/relationships/slide" Target="slides/slide56.xml"/><Relationship Id="rId25" Type="http://schemas.openxmlformats.org/officeDocument/2006/relationships/slide" Target="slides/slide58.xml"/><Relationship Id="rId26" Type="http://schemas.openxmlformats.org/officeDocument/2006/relationships/slide" Target="slides/slide60.xml"/><Relationship Id="rId27" Type="http://schemas.openxmlformats.org/officeDocument/2006/relationships/slide" Target="slides/slide61.xml"/><Relationship Id="rId28" Type="http://schemas.openxmlformats.org/officeDocument/2006/relationships/slide" Target="slides/slide63.xml"/><Relationship Id="rId29" Type="http://schemas.openxmlformats.org/officeDocument/2006/relationships/slide" Target="slides/slide64.xml"/><Relationship Id="rId1" Type="http://schemas.openxmlformats.org/officeDocument/2006/relationships/slide" Target="slides/slide22.xml"/><Relationship Id="rId2" Type="http://schemas.openxmlformats.org/officeDocument/2006/relationships/slide" Target="slides/slide24.xml"/><Relationship Id="rId3" Type="http://schemas.openxmlformats.org/officeDocument/2006/relationships/slide" Target="slides/slide25.xml"/><Relationship Id="rId4" Type="http://schemas.openxmlformats.org/officeDocument/2006/relationships/slide" Target="slides/slide26.xml"/><Relationship Id="rId5" Type="http://schemas.openxmlformats.org/officeDocument/2006/relationships/slide" Target="slides/slide29.xml"/><Relationship Id="rId30" Type="http://schemas.openxmlformats.org/officeDocument/2006/relationships/slide" Target="slides/slide65.xml"/><Relationship Id="rId31" Type="http://schemas.openxmlformats.org/officeDocument/2006/relationships/slide" Target="slides/slide66.xml"/><Relationship Id="rId32" Type="http://schemas.openxmlformats.org/officeDocument/2006/relationships/slide" Target="slides/slide67.xml"/><Relationship Id="rId9" Type="http://schemas.openxmlformats.org/officeDocument/2006/relationships/slide" Target="slides/slide33.xml"/><Relationship Id="rId6" Type="http://schemas.openxmlformats.org/officeDocument/2006/relationships/slide" Target="slides/slide30.xml"/><Relationship Id="rId7" Type="http://schemas.openxmlformats.org/officeDocument/2006/relationships/slide" Target="slides/slide31.xml"/><Relationship Id="rId8" Type="http://schemas.openxmlformats.org/officeDocument/2006/relationships/slide" Target="slides/slide32.xml"/><Relationship Id="rId33" Type="http://schemas.openxmlformats.org/officeDocument/2006/relationships/slide" Target="slides/slide68.xml"/><Relationship Id="rId34" Type="http://schemas.openxmlformats.org/officeDocument/2006/relationships/slide" Target="slides/slide69.xml"/><Relationship Id="rId35" Type="http://schemas.openxmlformats.org/officeDocument/2006/relationships/slide" Target="slides/slide70.xml"/><Relationship Id="rId36" Type="http://schemas.openxmlformats.org/officeDocument/2006/relationships/slide" Target="slides/slide71.xml"/><Relationship Id="rId10" Type="http://schemas.openxmlformats.org/officeDocument/2006/relationships/slide" Target="slides/slide34.xml"/><Relationship Id="rId11" Type="http://schemas.openxmlformats.org/officeDocument/2006/relationships/slide" Target="slides/slide35.xml"/><Relationship Id="rId12" Type="http://schemas.openxmlformats.org/officeDocument/2006/relationships/slide" Target="slides/slide36.xml"/><Relationship Id="rId13" Type="http://schemas.openxmlformats.org/officeDocument/2006/relationships/slide" Target="slides/slide40.xml"/><Relationship Id="rId14" Type="http://schemas.openxmlformats.org/officeDocument/2006/relationships/slide" Target="slides/slide41.xml"/><Relationship Id="rId15" Type="http://schemas.openxmlformats.org/officeDocument/2006/relationships/slide" Target="slides/slide42.xml"/><Relationship Id="rId16" Type="http://schemas.openxmlformats.org/officeDocument/2006/relationships/slide" Target="slides/slide46.xml"/><Relationship Id="rId17" Type="http://schemas.openxmlformats.org/officeDocument/2006/relationships/slide" Target="slides/slide47.xml"/><Relationship Id="rId18" Type="http://schemas.openxmlformats.org/officeDocument/2006/relationships/slide" Target="slides/slide48.xml"/><Relationship Id="rId19" Type="http://schemas.openxmlformats.org/officeDocument/2006/relationships/slide" Target="slides/slide49.xml"/><Relationship Id="rId37" Type="http://schemas.openxmlformats.org/officeDocument/2006/relationships/slide" Target="slides/slide72.xml"/><Relationship Id="rId38"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image" Target="../media/image18.wmf"/><Relationship Id="rId2"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 Id="rId3"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none" lIns="96497" tIns="48248" rIns="96497" bIns="48248" numCol="1" anchor="t" anchorCtr="0" compatLnSpc="1">
            <a:prstTxWarp prst="textNoShape">
              <a:avLst/>
            </a:prstTxWarp>
          </a:bodyPr>
          <a:lstStyle>
            <a:lvl1pPr defTabSz="965200">
              <a:defRPr sz="1300">
                <a:latin typeface="Times New Roman" charset="0"/>
                <a:ea typeface="+mn-ea"/>
                <a:cs typeface="+mn-cs"/>
              </a:defRPr>
            </a:lvl1pPr>
          </a:lstStyle>
          <a:p>
            <a:pPr>
              <a:defRPr/>
            </a:pPr>
            <a:endParaRPr lang="en-US"/>
          </a:p>
        </p:txBody>
      </p:sp>
      <p:sp>
        <p:nvSpPr>
          <p:cNvPr id="59395"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none" lIns="96497" tIns="48248" rIns="96497" bIns="48248" numCol="1" anchor="t" anchorCtr="0" compatLnSpc="1">
            <a:prstTxWarp prst="textNoShape">
              <a:avLst/>
            </a:prstTxWarp>
          </a:bodyPr>
          <a:lstStyle>
            <a:lvl1pPr algn="r" defTabSz="965200">
              <a:defRPr sz="1300">
                <a:latin typeface="Times New Roman" charset="0"/>
                <a:ea typeface="+mn-ea"/>
                <a:cs typeface="+mn-cs"/>
              </a:defRPr>
            </a:lvl1pPr>
          </a:lstStyle>
          <a:p>
            <a:pPr>
              <a:defRPr/>
            </a:pPr>
            <a:endParaRPr lang="en-US"/>
          </a:p>
        </p:txBody>
      </p:sp>
      <p:sp>
        <p:nvSpPr>
          <p:cNvPr id="59396"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none" lIns="96497" tIns="48248" rIns="96497" bIns="48248" numCol="1" anchor="b" anchorCtr="0" compatLnSpc="1">
            <a:prstTxWarp prst="textNoShape">
              <a:avLst/>
            </a:prstTxWarp>
          </a:bodyPr>
          <a:lstStyle>
            <a:lvl1pPr defTabSz="965200">
              <a:defRPr sz="1300">
                <a:latin typeface="Times New Roman" charset="0"/>
                <a:ea typeface="+mn-ea"/>
                <a:cs typeface="+mn-cs"/>
              </a:defRPr>
            </a:lvl1pPr>
          </a:lstStyle>
          <a:p>
            <a:pPr>
              <a:defRPr/>
            </a:pPr>
            <a:endParaRPr lang="en-US"/>
          </a:p>
        </p:txBody>
      </p:sp>
      <p:sp>
        <p:nvSpPr>
          <p:cNvPr id="59397"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none" lIns="96497" tIns="48248" rIns="96497" bIns="48248" numCol="1" anchor="b" anchorCtr="0" compatLnSpc="1">
            <a:prstTxWarp prst="textNoShape">
              <a:avLst/>
            </a:prstTxWarp>
          </a:bodyPr>
          <a:lstStyle>
            <a:lvl1pPr algn="r" defTabSz="965200">
              <a:defRPr sz="1300">
                <a:latin typeface="Times New Roman" charset="0"/>
              </a:defRPr>
            </a:lvl1pPr>
          </a:lstStyle>
          <a:p>
            <a:fld id="{213CDFF6-5517-D741-B568-02C614798A98}" type="slidenum">
              <a:rPr lang="en-US"/>
              <a:pPr/>
              <a:t>‹#›</a:t>
            </a:fld>
            <a:endParaRPr lang="en-US"/>
          </a:p>
        </p:txBody>
      </p:sp>
    </p:spTree>
    <p:extLst>
      <p:ext uri="{BB962C8B-B14F-4D97-AF65-F5344CB8AC3E}">
        <p14:creationId xmlns:p14="http://schemas.microsoft.com/office/powerpoint/2010/main" val="2058323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none" lIns="96497" tIns="48248" rIns="96497" bIns="48248" numCol="1" anchor="t" anchorCtr="0" compatLnSpc="1">
            <a:prstTxWarp prst="textNoShape">
              <a:avLst/>
            </a:prstTxWarp>
          </a:bodyPr>
          <a:lstStyle>
            <a:lvl1pPr defTabSz="965200">
              <a:defRPr sz="1300">
                <a:latin typeface="Times New Roman" charset="0"/>
                <a:ea typeface="+mn-ea"/>
                <a:cs typeface="+mn-cs"/>
              </a:defRPr>
            </a:lvl1pPr>
          </a:lstStyle>
          <a:p>
            <a:pPr>
              <a:defRPr/>
            </a:pPr>
            <a:endParaRPr lang="en-US"/>
          </a:p>
        </p:txBody>
      </p:sp>
      <p:sp>
        <p:nvSpPr>
          <p:cNvPr id="61443"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none" lIns="96497" tIns="48248" rIns="96497" bIns="48248" numCol="1" anchor="t" anchorCtr="0" compatLnSpc="1">
            <a:prstTxWarp prst="textNoShape">
              <a:avLst/>
            </a:prstTxWarp>
          </a:bodyPr>
          <a:lstStyle>
            <a:lvl1pPr algn="r" defTabSz="965200">
              <a:defRPr sz="1300">
                <a:latin typeface="Times New Roman" charset="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5713" y="719138"/>
            <a:ext cx="4794250" cy="359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none" lIns="96497" tIns="48248" rIns="96497" bIns="4824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none" lIns="96497" tIns="48248" rIns="96497" bIns="48248" numCol="1" anchor="b" anchorCtr="0" compatLnSpc="1">
            <a:prstTxWarp prst="textNoShape">
              <a:avLst/>
            </a:prstTxWarp>
          </a:bodyPr>
          <a:lstStyle>
            <a:lvl1pPr defTabSz="965200">
              <a:defRPr sz="1300">
                <a:latin typeface="Times New Roman" charset="0"/>
                <a:ea typeface="+mn-ea"/>
                <a:cs typeface="+mn-cs"/>
              </a:defRPr>
            </a:lvl1pPr>
          </a:lstStyle>
          <a:p>
            <a:pPr>
              <a:defRPr/>
            </a:pPr>
            <a:endParaRPr lang="en-US"/>
          </a:p>
        </p:txBody>
      </p:sp>
      <p:sp>
        <p:nvSpPr>
          <p:cNvPr id="61447"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none" lIns="96497" tIns="48248" rIns="96497" bIns="48248" numCol="1" anchor="b" anchorCtr="0" compatLnSpc="1">
            <a:prstTxWarp prst="textNoShape">
              <a:avLst/>
            </a:prstTxWarp>
          </a:bodyPr>
          <a:lstStyle>
            <a:lvl1pPr algn="r" defTabSz="965200">
              <a:defRPr sz="1300">
                <a:latin typeface="Times New Roman" charset="0"/>
              </a:defRPr>
            </a:lvl1pPr>
          </a:lstStyle>
          <a:p>
            <a:fld id="{AA079472-7993-D847-9E5A-017FF8F084BA}" type="slidenum">
              <a:rPr lang="en-US"/>
              <a:pPr/>
              <a:t>‹#›</a:t>
            </a:fld>
            <a:endParaRPr lang="en-US"/>
          </a:p>
        </p:txBody>
      </p:sp>
    </p:spTree>
    <p:extLst>
      <p:ext uri="{BB962C8B-B14F-4D97-AF65-F5344CB8AC3E}">
        <p14:creationId xmlns:p14="http://schemas.microsoft.com/office/powerpoint/2010/main" val="266699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285D9D5-CBBC-BF4A-B994-A1995AA4D441}" type="slidenum">
              <a:rPr lang="en-US" sz="1300">
                <a:latin typeface="Times New Roman" charset="0"/>
              </a:rPr>
              <a:pPr/>
              <a:t>3</a:t>
            </a:fld>
            <a:endParaRPr lang="en-US" sz="1300">
              <a:latin typeface="Times New Roman" charset="0"/>
            </a:endParaRPr>
          </a:p>
        </p:txBody>
      </p:sp>
      <p:sp>
        <p:nvSpPr>
          <p:cNvPr id="19459" name="Rectangle 2"/>
          <p:cNvSpPr>
            <a:spLocks noGrp="1" noRot="1" noChangeAspect="1" noChangeArrowheads="1" noTextEdit="1"/>
          </p:cNvSpPr>
          <p:nvPr>
            <p:ph type="sldImg"/>
          </p:nvPr>
        </p:nvSpPr>
        <p:spPr>
          <a:xfrm>
            <a:off x="1254125" y="719138"/>
            <a:ext cx="4794250" cy="3595687"/>
          </a:xfrm>
          <a:ln/>
        </p:spPr>
      </p:sp>
      <p:sp>
        <p:nvSpPr>
          <p:cNvPr id="19460"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01E11E-5ADD-C747-9151-7E2C7DB96B4A}" type="slidenum">
              <a:rPr lang="en-US" sz="1300">
                <a:latin typeface="Times New Roman" charset="0"/>
              </a:rPr>
              <a:pPr/>
              <a:t>44</a:t>
            </a:fld>
            <a:endParaRPr lang="en-US" sz="1300">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D652B36-9247-064D-8620-9F4DA0D7D48F}" type="slidenum">
              <a:rPr lang="en-US" sz="1300">
                <a:latin typeface="Times New Roman" charset="0"/>
              </a:rPr>
              <a:pPr/>
              <a:t>45</a:t>
            </a:fld>
            <a:endParaRPr lang="en-US" sz="1300">
              <a:latin typeface="Times New Roman" charset="0"/>
            </a:endParaRPr>
          </a:p>
        </p:txBody>
      </p:sp>
      <p:sp>
        <p:nvSpPr>
          <p:cNvPr id="54275" name="Rectangle 2"/>
          <p:cNvSpPr>
            <a:spLocks noGrp="1" noRot="1" noChangeAspect="1" noChangeArrowheads="1" noTextEdit="1"/>
          </p:cNvSpPr>
          <p:nvPr>
            <p:ph type="sldImg"/>
          </p:nvPr>
        </p:nvSpPr>
        <p:spPr>
          <a:xfrm>
            <a:off x="1252538" y="717550"/>
            <a:ext cx="4799012" cy="3598863"/>
          </a:xfrm>
          <a:ln w="12700" cap="flat">
            <a:solidFill>
              <a:schemeClr val="tx1"/>
            </a:solidFill>
            <a:prstDash val="sysDot"/>
          </a:ln>
        </p:spPr>
      </p:sp>
      <p:sp>
        <p:nvSpPr>
          <p:cNvPr id="54276"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8824" tIns="48574" rIns="98824" bIns="48574"/>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390279E-BF30-844F-A486-4C1E24DADE36}" type="slidenum">
              <a:rPr lang="en-US" sz="1300">
                <a:latin typeface="Times New Roman" charset="0"/>
              </a:rPr>
              <a:pPr/>
              <a:t>53</a:t>
            </a:fld>
            <a:endParaRPr lang="en-US" sz="1300">
              <a:latin typeface="Times New Roman"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C07F70-3D8C-EC40-8EB6-FE0C6E38774E}" type="slidenum">
              <a:rPr lang="en-US" sz="1300">
                <a:latin typeface="Times New Roman" charset="0"/>
              </a:rPr>
              <a:pPr/>
              <a:t>55</a:t>
            </a:fld>
            <a:endParaRPr lang="en-US" sz="1300">
              <a:latin typeface="Times New Roman"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A5BC17-C366-4D4D-BC8E-E327AFB07709}" type="slidenum">
              <a:rPr lang="en-US" sz="1300">
                <a:latin typeface="Times New Roman" charset="0"/>
              </a:rPr>
              <a:pPr/>
              <a:t>56</a:t>
            </a:fld>
            <a:endParaRPr lang="en-US" sz="1300">
              <a:latin typeface="Times New Roman"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642A0E-ADF9-B343-B28E-B79E80158913}" type="slidenum">
              <a:rPr lang="en-US" sz="1300">
                <a:latin typeface="Times New Roman" charset="0"/>
              </a:rPr>
              <a:pPr/>
              <a:t>62</a:t>
            </a:fld>
            <a:endParaRPr lang="en-US" sz="1300">
              <a:latin typeface="Times New Roman"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AB89DC-CE82-5A4F-BBAB-80C291DCC02E}" type="slidenum">
              <a:rPr lang="en-US" sz="1300">
                <a:latin typeface="Times New Roman" charset="0"/>
              </a:rPr>
              <a:pPr/>
              <a:t>66</a:t>
            </a:fld>
            <a:endParaRPr lang="en-US" sz="1300">
              <a:latin typeface="Times New Roman"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285D9D5-CBBC-BF4A-B994-A1995AA4D441}" type="slidenum">
              <a:rPr lang="en-US" sz="1300">
                <a:latin typeface="Times New Roman" charset="0"/>
              </a:rPr>
              <a:pPr/>
              <a:t>4</a:t>
            </a:fld>
            <a:endParaRPr lang="en-US" sz="1300">
              <a:latin typeface="Times New Roman" charset="0"/>
            </a:endParaRPr>
          </a:p>
        </p:txBody>
      </p:sp>
      <p:sp>
        <p:nvSpPr>
          <p:cNvPr id="19459" name="Rectangle 2"/>
          <p:cNvSpPr>
            <a:spLocks noGrp="1" noRot="1" noChangeAspect="1" noChangeArrowheads="1" noTextEdit="1"/>
          </p:cNvSpPr>
          <p:nvPr>
            <p:ph type="sldImg"/>
          </p:nvPr>
        </p:nvSpPr>
        <p:spPr>
          <a:xfrm>
            <a:off x="1254125" y="719138"/>
            <a:ext cx="4794250" cy="3595687"/>
          </a:xfrm>
          <a:ln/>
        </p:spPr>
      </p:sp>
      <p:sp>
        <p:nvSpPr>
          <p:cNvPr id="19460"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2AE078-C98E-5A45-9CB4-F5542213F136}" type="slidenum">
              <a:rPr lang="en-US" sz="1300">
                <a:latin typeface="Times New Roman" charset="0"/>
              </a:rPr>
              <a:pPr/>
              <a:t>6</a:t>
            </a:fld>
            <a:endParaRPr lang="en-US" sz="1300">
              <a:latin typeface="Times New Roman" charset="0"/>
            </a:endParaRPr>
          </a:p>
        </p:txBody>
      </p:sp>
      <p:sp>
        <p:nvSpPr>
          <p:cNvPr id="22531" name="Rectangle 2"/>
          <p:cNvSpPr>
            <a:spLocks noGrp="1" noRot="1" noChangeAspect="1" noChangeArrowheads="1" noTextEdit="1"/>
          </p:cNvSpPr>
          <p:nvPr>
            <p:ph type="sldImg"/>
          </p:nvPr>
        </p:nvSpPr>
        <p:spPr>
          <a:xfrm>
            <a:off x="1254125" y="719138"/>
            <a:ext cx="4794250" cy="3595687"/>
          </a:xfrm>
          <a:ln/>
        </p:spPr>
      </p:sp>
      <p:sp>
        <p:nvSpPr>
          <p:cNvPr id="22532"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F8D04A5-1C01-CB46-8A3C-8D00ACF68211}" type="slidenum">
              <a:rPr lang="en-US" sz="1300">
                <a:latin typeface="Times New Roman" charset="0"/>
              </a:rPr>
              <a:pPr/>
              <a:t>7</a:t>
            </a:fld>
            <a:endParaRPr lang="en-US" sz="1300">
              <a:latin typeface="Times New Roman" charset="0"/>
            </a:endParaRPr>
          </a:p>
        </p:txBody>
      </p:sp>
      <p:sp>
        <p:nvSpPr>
          <p:cNvPr id="24579" name="Rectangle 2"/>
          <p:cNvSpPr>
            <a:spLocks noGrp="1" noRot="1" noChangeAspect="1" noChangeArrowheads="1" noTextEdit="1"/>
          </p:cNvSpPr>
          <p:nvPr>
            <p:ph type="sldImg"/>
          </p:nvPr>
        </p:nvSpPr>
        <p:spPr>
          <a:xfrm>
            <a:off x="1254125" y="719138"/>
            <a:ext cx="4794250" cy="3595687"/>
          </a:xfrm>
          <a:ln/>
        </p:spPr>
      </p:sp>
      <p:sp>
        <p:nvSpPr>
          <p:cNvPr id="24580"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B15F5A4-DCF8-6B4C-9DA1-31CA8A4A76A0}" type="slidenum">
              <a:rPr lang="en-US" sz="1300">
                <a:latin typeface="Times New Roman" charset="0"/>
              </a:rPr>
              <a:pPr/>
              <a:t>8</a:t>
            </a:fld>
            <a:endParaRPr lang="en-US" sz="1300">
              <a:latin typeface="Times New Roman" charset="0"/>
            </a:endParaRPr>
          </a:p>
        </p:txBody>
      </p:sp>
      <p:sp>
        <p:nvSpPr>
          <p:cNvPr id="26627" name="Rectangle 2"/>
          <p:cNvSpPr>
            <a:spLocks noGrp="1" noRot="1" noChangeAspect="1" noChangeArrowheads="1" noTextEdit="1"/>
          </p:cNvSpPr>
          <p:nvPr>
            <p:ph type="sldImg"/>
          </p:nvPr>
        </p:nvSpPr>
        <p:spPr>
          <a:xfrm>
            <a:off x="1254125" y="719138"/>
            <a:ext cx="4794250" cy="3595687"/>
          </a:xfrm>
          <a:ln/>
        </p:spPr>
      </p:sp>
      <p:sp>
        <p:nvSpPr>
          <p:cNvPr id="26628"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We will cover the green material very quickly, the orange material somewhat quickly, and the red material in great detail.</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The additional readings are important.  Learning to read technical papers is an important skill that you need to pick up in graduate school.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DF623AD-B0B0-7E40-876E-7864E6FC98C4}" type="slidenum">
              <a:rPr lang="en-US" sz="1300">
                <a:latin typeface="Times New Roman" charset="0"/>
              </a:rPr>
              <a:pPr/>
              <a:t>9</a:t>
            </a:fld>
            <a:endParaRPr lang="en-US" sz="1300">
              <a:latin typeface="Times New Roman" charset="0"/>
            </a:endParaRPr>
          </a:p>
        </p:txBody>
      </p:sp>
      <p:sp>
        <p:nvSpPr>
          <p:cNvPr id="28675" name="Rectangle 2"/>
          <p:cNvSpPr>
            <a:spLocks noGrp="1" noRot="1" noChangeAspect="1" noChangeArrowheads="1" noTextEdit="1"/>
          </p:cNvSpPr>
          <p:nvPr>
            <p:ph type="sldImg"/>
          </p:nvPr>
        </p:nvSpPr>
        <p:spPr>
          <a:xfrm>
            <a:off x="1254125" y="719138"/>
            <a:ext cx="4794250" cy="3595687"/>
          </a:xfrm>
          <a:ln/>
        </p:spPr>
      </p:sp>
      <p:sp>
        <p:nvSpPr>
          <p:cNvPr id="28676" name="Rectangle 3"/>
          <p:cNvSpPr>
            <a:spLocks noGrp="1" noChangeArrowheads="1"/>
          </p:cNvSpPr>
          <p:nvPr>
            <p:ph type="body" idx="1"/>
          </p:nvPr>
        </p:nvSpPr>
        <p:spPr>
          <a:xfrm>
            <a:off x="973138" y="4554538"/>
            <a:ext cx="5356225" cy="431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We will cover the green material very quickly, the orange material somewhat quickly, and the red material in great detail.</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The additional readings are important.  Learning to read technical papers is an important skill that you need to pick up in graduate school.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6A822E-60E1-8A4D-A205-F7EADA078C7B}" type="slidenum">
              <a:rPr lang="en-US" sz="1300">
                <a:latin typeface="Times New Roman" charset="0"/>
              </a:rPr>
              <a:pPr/>
              <a:t>23</a:t>
            </a:fld>
            <a:endParaRPr lang="en-US" sz="1300">
              <a:latin typeface="Times New Roman"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31 August 2016</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Arial" charset="0"/>
                <a:ea typeface="ＭＳ Ｐゴシック" charset="0"/>
                <a:cs typeface="ＭＳ Ｐゴシック" charset="0"/>
              </a:defRPr>
            </a:lvl1pPr>
            <a:lvl2pPr marL="37931725" indent="-37474525" defTabSz="96520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35F2A5-C521-8641-A03D-2216204316E7}" type="slidenum">
              <a:rPr lang="en-US" sz="1300">
                <a:latin typeface="Times New Roman" charset="0"/>
              </a:rPr>
              <a:pPr/>
              <a:t>43</a:t>
            </a:fld>
            <a:endParaRPr lang="en-US" sz="1300">
              <a:latin typeface="Times New Roman"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pPr>
                <a:defRPr/>
              </a:pPr>
              <a:endParaRPr lang="en-US">
                <a:ea typeface="+mn-ea"/>
                <a:cs typeface="+mn-cs"/>
              </a:endParaRPr>
            </a:p>
          </p:txBody>
        </p:sp>
      </p:grpSp>
      <p:sp>
        <p:nvSpPr>
          <p:cNvPr id="7" name="AutoShape 10"/>
          <p:cNvSpPr>
            <a:spLocks noChangeArrowheads="1"/>
          </p:cNvSpPr>
          <p:nvPr/>
        </p:nvSpPr>
        <p:spPr bwMode="auto">
          <a:xfrm flipH="1">
            <a:off x="381000" y="2949575"/>
            <a:ext cx="8763000" cy="430213"/>
          </a:xfrm>
          <a:prstGeom prst="homePlate">
            <a:avLst>
              <a:gd name="adj" fmla="val 0"/>
            </a:avLst>
          </a:prstGeom>
          <a:gradFill rotWithShape="0">
            <a:gsLst>
              <a:gs pos="0">
                <a:schemeClr val="bg2"/>
              </a:gs>
              <a:gs pos="50000">
                <a:schemeClr val="folHlink"/>
              </a:gs>
              <a:gs pos="100000">
                <a:schemeClr val="bg2"/>
              </a:gs>
            </a:gsLst>
            <a:lin ang="5400000" scaled="1"/>
          </a:gradFill>
          <a:ln w="9525">
            <a:noFill/>
            <a:miter lim="800000"/>
            <a:headEnd/>
            <a:tailEnd/>
          </a:ln>
          <a:effectLst/>
        </p:spPr>
        <p:txBody>
          <a:bodyPr wrap="none" anchor="ctr"/>
          <a:lstStyle/>
          <a:p>
            <a:pPr>
              <a:defRPr/>
            </a:pPr>
            <a:endParaRPr lang="en-US">
              <a:ea typeface="+mn-ea"/>
              <a:cs typeface="+mn-cs"/>
            </a:endParaRPr>
          </a:p>
        </p:txBody>
      </p:sp>
      <p:sp>
        <p:nvSpPr>
          <p:cNvPr id="708613" name="Rectangle 5"/>
          <p:cNvSpPr>
            <a:spLocks noGrp="1" noChangeArrowheads="1"/>
          </p:cNvSpPr>
          <p:nvPr>
            <p:ph type="ctrTitle"/>
          </p:nvPr>
        </p:nvSpPr>
        <p:spPr>
          <a:xfrm>
            <a:off x="304800" y="946150"/>
            <a:ext cx="8534400" cy="1778000"/>
          </a:xfrm>
          <a:noFill/>
        </p:spPr>
        <p:txBody>
          <a:bodyPr lIns="91432" rIns="91432" anchor="b"/>
          <a:lstStyle>
            <a:lvl1pPr>
              <a:defRPr>
                <a:solidFill>
                  <a:schemeClr val="tx1"/>
                </a:solidFill>
                <a:effectLst>
                  <a:outerShdw blurRad="38100" dist="38100" dir="2700000" algn="tl">
                    <a:srgbClr val="DDDDDD"/>
                  </a:outerShdw>
                </a:effectLst>
              </a:defRPr>
            </a:lvl1pPr>
          </a:lstStyle>
          <a:p>
            <a:r>
              <a:rPr lang="en-US"/>
              <a:t>Click to edit Master title style</a:t>
            </a:r>
          </a:p>
        </p:txBody>
      </p:sp>
      <p:sp>
        <p:nvSpPr>
          <p:cNvPr id="708614" name="Rectangle 6"/>
          <p:cNvSpPr>
            <a:spLocks noGrp="1" noChangeArrowheads="1"/>
          </p:cNvSpPr>
          <p:nvPr>
            <p:ph type="subTitle" idx="1"/>
          </p:nvPr>
        </p:nvSpPr>
        <p:spPr>
          <a:xfrm>
            <a:off x="381000" y="3524250"/>
            <a:ext cx="8458200" cy="2587625"/>
          </a:xfrm>
        </p:spPr>
        <p:txBody>
          <a:bodyPr lIns="91432" tIns="45716" rIns="91432" bIns="45716"/>
          <a:lstStyle>
            <a:lvl1pPr marL="0" indent="0" algn="ctr">
              <a:buFont typeface="Wingdings 2" charset="2"/>
              <a:buNone/>
              <a:defRPr/>
            </a:lvl1pPr>
          </a:lstStyle>
          <a:p>
            <a:r>
              <a:rPr lang="en-US"/>
              <a:t>Click to edit Master subtitle style</a:t>
            </a:r>
          </a:p>
        </p:txBody>
      </p:sp>
      <p:sp>
        <p:nvSpPr>
          <p:cNvPr id="8" name="Date Placeholder 7"/>
          <p:cNvSpPr>
            <a:spLocks noGrp="1" noChangeArrowheads="1"/>
          </p:cNvSpPr>
          <p:nvPr>
            <p:ph type="dt" sz="half" idx="10"/>
          </p:nvPr>
        </p:nvSpPr>
        <p:spPr bwMode="auto">
          <a:xfrm>
            <a:off x="1295400" y="6248400"/>
            <a:ext cx="1905000" cy="457200"/>
          </a:xfrm>
          <a:prstGeom prst="rect">
            <a:avLst/>
          </a:prstGeom>
          <a:ln>
            <a:miter lim="800000"/>
            <a:headEnd/>
            <a:tailEnd/>
          </a:ln>
        </p:spPr>
        <p:txBody>
          <a:bodyPr vert="horz" wrap="square" lIns="91432" tIns="45716" rIns="91432" bIns="45716" numCol="1" anchor="t" anchorCtr="0" compatLnSpc="1">
            <a:prstTxWarp prst="textNoShape">
              <a:avLst/>
            </a:prstTxWarp>
          </a:bodyPr>
          <a:lstStyle>
            <a:lvl1pPr>
              <a:spcBef>
                <a:spcPct val="50000"/>
              </a:spcBef>
              <a:defRPr sz="1400">
                <a:solidFill>
                  <a:srgbClr val="FFFFFF"/>
                </a:solidFill>
                <a:latin typeface="Arial Narrow" charset="0"/>
                <a:ea typeface="+mn-ea"/>
                <a:cs typeface="+mn-cs"/>
              </a:defRPr>
            </a:lvl1pPr>
          </a:lstStyle>
          <a:p>
            <a:pPr>
              <a:defRPr/>
            </a:pPr>
            <a:endParaRPr lang="en-US"/>
          </a:p>
        </p:txBody>
      </p:sp>
      <p:sp>
        <p:nvSpPr>
          <p:cNvPr id="9" name="Footer Placeholder 8"/>
          <p:cNvSpPr>
            <a:spLocks noGrp="1" noChangeArrowheads="1"/>
          </p:cNvSpPr>
          <p:nvPr>
            <p:ph type="ftr" sz="quarter" idx="11"/>
          </p:nvPr>
        </p:nvSpPr>
        <p:spPr bwMode="auto">
          <a:xfrm>
            <a:off x="3733800" y="6248400"/>
            <a:ext cx="2895600" cy="457200"/>
          </a:xfrm>
          <a:prstGeom prst="rect">
            <a:avLst/>
          </a:prstGeom>
          <a:ln>
            <a:miter lim="800000"/>
            <a:headEnd/>
            <a:tailEnd/>
          </a:ln>
        </p:spPr>
        <p:txBody>
          <a:bodyPr vert="horz" wrap="square" lIns="91432" tIns="45716" rIns="91432" bIns="45716" numCol="1" anchor="t" anchorCtr="0" compatLnSpc="1">
            <a:prstTxWarp prst="textNoShape">
              <a:avLst/>
            </a:prstTxWarp>
          </a:bodyPr>
          <a:lstStyle>
            <a:lvl1pPr algn="ctr">
              <a:spcBef>
                <a:spcPct val="50000"/>
              </a:spcBef>
              <a:defRPr sz="1400">
                <a:solidFill>
                  <a:srgbClr val="FFFFFF"/>
                </a:solidFill>
                <a:latin typeface="Arial Narrow" charset="0"/>
                <a:ea typeface="+mn-ea"/>
                <a:cs typeface="+mn-cs"/>
              </a:defRPr>
            </a:lvl1pPr>
          </a:lstStyle>
          <a:p>
            <a:pPr>
              <a:defRPr/>
            </a:pPr>
            <a:endParaRPr lang="en-US"/>
          </a:p>
        </p:txBody>
      </p:sp>
      <p:sp>
        <p:nvSpPr>
          <p:cNvPr id="10" name="Rectangle 9"/>
          <p:cNvSpPr>
            <a:spLocks noGrp="1" noChangeArrowheads="1"/>
          </p:cNvSpPr>
          <p:nvPr>
            <p:ph type="sldNum" sz="quarter" idx="12"/>
          </p:nvPr>
        </p:nvSpPr>
        <p:spPr>
          <a:xfrm>
            <a:off x="0" y="6400800"/>
            <a:ext cx="457200" cy="381000"/>
          </a:xfrm>
        </p:spPr>
        <p:txBody>
          <a:bodyPr/>
          <a:lstStyle>
            <a:lvl1pPr>
              <a:defRPr>
                <a:solidFill>
                  <a:srgbClr val="FFFFFF"/>
                </a:solidFill>
              </a:defRPr>
            </a:lvl1pPr>
          </a:lstStyle>
          <a:p>
            <a:fld id="{B9E84AB5-8AF0-894E-BCDD-2BF63A40E3E1}" type="slidenum">
              <a:rPr lang="en-US"/>
              <a:pPr/>
              <a:t>‹#›</a:t>
            </a:fld>
            <a:endParaRPr lang="en-US"/>
          </a:p>
        </p:txBody>
      </p:sp>
    </p:spTree>
    <p:extLst>
      <p:ext uri="{BB962C8B-B14F-4D97-AF65-F5344CB8AC3E}">
        <p14:creationId xmlns:p14="http://schemas.microsoft.com/office/powerpoint/2010/main" val="3111125870"/>
      </p:ext>
    </p:extLst>
  </p:cSld>
  <p:clrMapOvr>
    <a:masterClrMapping/>
  </p:clrMapOvr>
  <p:transition xmlns:p14="http://schemas.microsoft.com/office/powerpoint/2010/mai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DEA787A5-BE9A-294C-99F8-E0EF761D1437}" type="slidenum">
              <a:rPr lang="en-US"/>
              <a:pPr/>
              <a:t>‹#›</a:t>
            </a:fld>
            <a:endParaRPr lang="en-US"/>
          </a:p>
        </p:txBody>
      </p:sp>
    </p:spTree>
    <p:extLst>
      <p:ext uri="{BB962C8B-B14F-4D97-AF65-F5344CB8AC3E}">
        <p14:creationId xmlns:p14="http://schemas.microsoft.com/office/powerpoint/2010/main" val="882199500"/>
      </p:ext>
    </p:extLst>
  </p:cSld>
  <p:clrMapOvr>
    <a:masterClrMapping/>
  </p:clrMapOvr>
  <p:transition xmlns:p14="http://schemas.microsoft.com/office/powerpoint/2010/mai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8E299A78-F016-3B4D-B3BE-AAC223B9A7FB}" type="slidenum">
              <a:rPr lang="en-US"/>
              <a:pPr/>
              <a:t>‹#›</a:t>
            </a:fld>
            <a:endParaRPr lang="en-US"/>
          </a:p>
        </p:txBody>
      </p:sp>
    </p:spTree>
    <p:extLst>
      <p:ext uri="{BB962C8B-B14F-4D97-AF65-F5344CB8AC3E}">
        <p14:creationId xmlns:p14="http://schemas.microsoft.com/office/powerpoint/2010/main" val="1152030634"/>
      </p:ext>
    </p:extLst>
  </p:cSld>
  <p:clrMapOvr>
    <a:masterClrMapping/>
  </p:clrMapOvr>
  <p:transition xmlns:p14="http://schemas.microsoft.com/office/powerpoint/2010/mai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2740FB97-B7F3-F340-AD95-11CB2BC53F91}" type="slidenum">
              <a:rPr lang="en-US"/>
              <a:pPr/>
              <a:t>‹#›</a:t>
            </a:fld>
            <a:endParaRPr lang="en-US"/>
          </a:p>
        </p:txBody>
      </p:sp>
    </p:spTree>
    <p:extLst>
      <p:ext uri="{BB962C8B-B14F-4D97-AF65-F5344CB8AC3E}">
        <p14:creationId xmlns:p14="http://schemas.microsoft.com/office/powerpoint/2010/main" val="1364611242"/>
      </p:ext>
    </p:extLst>
  </p:cSld>
  <p:clrMapOvr>
    <a:masterClrMapping/>
  </p:clrMapOvr>
  <p:transition xmlns:p14="http://schemas.microsoft.com/office/powerpoint/2010/mai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C5F7D18C-0461-EE40-81FF-AC2D169C7B10}" type="slidenum">
              <a:rPr lang="en-US"/>
              <a:pPr/>
              <a:t>‹#›</a:t>
            </a:fld>
            <a:endParaRPr lang="en-US"/>
          </a:p>
        </p:txBody>
      </p:sp>
    </p:spTree>
    <p:extLst>
      <p:ext uri="{BB962C8B-B14F-4D97-AF65-F5344CB8AC3E}">
        <p14:creationId xmlns:p14="http://schemas.microsoft.com/office/powerpoint/2010/main" val="1224115820"/>
      </p:ext>
    </p:extLst>
  </p:cSld>
  <p:clrMapOvr>
    <a:masterClrMapping/>
  </p:clrMapOvr>
  <p:transition xmlns:p14="http://schemas.microsoft.com/office/powerpoint/2010/mai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708025"/>
            <a:ext cx="4495800" cy="614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708025"/>
            <a:ext cx="4495800" cy="2998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59213"/>
            <a:ext cx="4495800" cy="2998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fld id="{B9C7DF48-A329-4045-AE53-C137B5FAD1FE}" type="slidenum">
              <a:rPr lang="en-US"/>
              <a:pPr/>
              <a:t>‹#›</a:t>
            </a:fld>
            <a:endParaRPr lang="en-US"/>
          </a:p>
        </p:txBody>
      </p:sp>
    </p:spTree>
    <p:extLst>
      <p:ext uri="{BB962C8B-B14F-4D97-AF65-F5344CB8AC3E}">
        <p14:creationId xmlns:p14="http://schemas.microsoft.com/office/powerpoint/2010/main" val="1381330349"/>
      </p:ext>
    </p:extLst>
  </p:cSld>
  <p:clrMapOvr>
    <a:masterClrMapping/>
  </p:clrMapOvr>
  <p:transition xmlns:p14="http://schemas.microsoft.com/office/powerpoint/2010/mai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B2255492-9EDA-7E46-9A51-2D3120420362}" type="slidenum">
              <a:rPr lang="en-US"/>
              <a:pPr/>
              <a:t>‹#›</a:t>
            </a:fld>
            <a:endParaRPr lang="en-US"/>
          </a:p>
        </p:txBody>
      </p:sp>
    </p:spTree>
    <p:extLst>
      <p:ext uri="{BB962C8B-B14F-4D97-AF65-F5344CB8AC3E}">
        <p14:creationId xmlns:p14="http://schemas.microsoft.com/office/powerpoint/2010/main" val="54337354"/>
      </p:ext>
    </p:extLst>
  </p:cSld>
  <p:clrMapOvr>
    <a:masterClrMapping/>
  </p:clrMapOvr>
  <p:transition xmlns:p14="http://schemas.microsoft.com/office/powerpoint/2010/mai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D35ED000-07BE-8C4A-A733-EE85069F12B1}" type="slidenum">
              <a:rPr lang="en-US"/>
              <a:pPr/>
              <a:t>‹#›</a:t>
            </a:fld>
            <a:endParaRPr lang="en-US"/>
          </a:p>
        </p:txBody>
      </p:sp>
    </p:spTree>
    <p:extLst>
      <p:ext uri="{BB962C8B-B14F-4D97-AF65-F5344CB8AC3E}">
        <p14:creationId xmlns:p14="http://schemas.microsoft.com/office/powerpoint/2010/main" val="1641833936"/>
      </p:ext>
    </p:extLst>
  </p:cSld>
  <p:clrMapOvr>
    <a:masterClrMapping/>
  </p:clrMapOvr>
  <p:transition xmlns:p14="http://schemas.microsoft.com/office/powerpoint/2010/mai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08025"/>
            <a:ext cx="4495800" cy="6149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9C5F6A80-B2D0-5247-B659-7866C79A7E1D}" type="slidenum">
              <a:rPr lang="en-US"/>
              <a:pPr/>
              <a:t>‹#›</a:t>
            </a:fld>
            <a:endParaRPr lang="en-US"/>
          </a:p>
        </p:txBody>
      </p:sp>
    </p:spTree>
    <p:extLst>
      <p:ext uri="{BB962C8B-B14F-4D97-AF65-F5344CB8AC3E}">
        <p14:creationId xmlns:p14="http://schemas.microsoft.com/office/powerpoint/2010/main" val="257586476"/>
      </p:ext>
    </p:extLst>
  </p:cSld>
  <p:clrMapOvr>
    <a:masterClrMapping/>
  </p:clrMapOvr>
  <p:transition xmlns:p14="http://schemas.microsoft.com/office/powerpoint/2010/mai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7E2DF7FC-44FC-5143-9ECA-A7E10D4001AC}" type="slidenum">
              <a:rPr lang="en-US"/>
              <a:pPr/>
              <a:t>‹#›</a:t>
            </a:fld>
            <a:endParaRPr lang="en-US"/>
          </a:p>
        </p:txBody>
      </p:sp>
    </p:spTree>
    <p:extLst>
      <p:ext uri="{BB962C8B-B14F-4D97-AF65-F5344CB8AC3E}">
        <p14:creationId xmlns:p14="http://schemas.microsoft.com/office/powerpoint/2010/main" val="1944846279"/>
      </p:ext>
    </p:extLst>
  </p:cSld>
  <p:clrMapOvr>
    <a:masterClrMapping/>
  </p:clrMapOvr>
  <p:transition xmlns:p14="http://schemas.microsoft.com/office/powerpoint/2010/mai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20F342D7-C809-D74B-B4CE-804E1213B29D}" type="slidenum">
              <a:rPr lang="en-US"/>
              <a:pPr/>
              <a:t>‹#›</a:t>
            </a:fld>
            <a:endParaRPr lang="en-US"/>
          </a:p>
        </p:txBody>
      </p:sp>
    </p:spTree>
    <p:extLst>
      <p:ext uri="{BB962C8B-B14F-4D97-AF65-F5344CB8AC3E}">
        <p14:creationId xmlns:p14="http://schemas.microsoft.com/office/powerpoint/2010/main" val="2531147160"/>
      </p:ext>
    </p:extLst>
  </p:cSld>
  <p:clrMapOvr>
    <a:masterClrMapping/>
  </p:clrMapOvr>
  <p:transition xmlns:p14="http://schemas.microsoft.com/office/powerpoint/2010/mai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2A52E424-9B42-9046-B3D0-9F79A39DFFFE}" type="slidenum">
              <a:rPr lang="en-US"/>
              <a:pPr/>
              <a:t>‹#›</a:t>
            </a:fld>
            <a:endParaRPr lang="en-US"/>
          </a:p>
        </p:txBody>
      </p:sp>
    </p:spTree>
    <p:extLst>
      <p:ext uri="{BB962C8B-B14F-4D97-AF65-F5344CB8AC3E}">
        <p14:creationId xmlns:p14="http://schemas.microsoft.com/office/powerpoint/2010/main" val="1364214288"/>
      </p:ext>
    </p:extLst>
  </p:cSld>
  <p:clrMapOvr>
    <a:masterClrMapping/>
  </p:clrMapOvr>
  <p:transition xmlns:p14="http://schemas.microsoft.com/office/powerpoint/2010/mai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D499B7BC-ADEA-8944-B00E-67FBF0392900}" type="slidenum">
              <a:rPr lang="en-US"/>
              <a:pPr/>
              <a:t>‹#›</a:t>
            </a:fld>
            <a:endParaRPr lang="en-US"/>
          </a:p>
        </p:txBody>
      </p:sp>
    </p:spTree>
    <p:extLst>
      <p:ext uri="{BB962C8B-B14F-4D97-AF65-F5344CB8AC3E}">
        <p14:creationId xmlns:p14="http://schemas.microsoft.com/office/powerpoint/2010/main" val="2675634058"/>
      </p:ext>
    </p:extLst>
  </p:cSld>
  <p:clrMapOvr>
    <a:masterClrMapping/>
  </p:clrMapOvr>
  <p:transition xmlns:p14="http://schemas.microsoft.com/office/powerpoint/2010/mai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281BB4F-57D8-6C49-93BA-571FE597F203}" type="slidenum">
              <a:rPr lang="en-US"/>
              <a:pPr/>
              <a:t>‹#›</a:t>
            </a:fld>
            <a:endParaRPr lang="en-US"/>
          </a:p>
        </p:txBody>
      </p:sp>
    </p:spTree>
    <p:extLst>
      <p:ext uri="{BB962C8B-B14F-4D97-AF65-F5344CB8AC3E}">
        <p14:creationId xmlns:p14="http://schemas.microsoft.com/office/powerpoint/2010/main" val="1214900321"/>
      </p:ext>
    </p:extLst>
  </p:cSld>
  <p:clrMapOvr>
    <a:masterClrMapping/>
  </p:clrMapOvr>
  <p:transition xmlns:p14="http://schemas.microsoft.com/office/powerpoint/2010/main">
    <p:pull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bwMode="auto">
          <a:xfrm>
            <a:off x="0" y="0"/>
            <a:ext cx="9144000" cy="701675"/>
          </a:xfrm>
          <a:prstGeom prst="rect">
            <a:avLst/>
          </a:prstGeom>
          <a:solidFill>
            <a:schemeClr val="tx1"/>
          </a:solidFill>
          <a:ln w="9525">
            <a:noFill/>
            <a:miter lim="800000"/>
            <a:headEnd/>
            <a:tailEnd/>
          </a:ln>
        </p:spPr>
        <p:txBody>
          <a:bodyPr vert="horz" wrap="square" lIns="182863" tIns="45716" rIns="182863" bIns="45716" numCol="1" anchor="t" anchorCtr="0" compatLnSpc="1">
            <a:prstTxWarp prst="textNoShape">
              <a:avLst/>
            </a:prstTxWarp>
            <a:spAutoFit/>
          </a:bodyPr>
          <a:lstStyle/>
          <a:p>
            <a:pPr lvl="0"/>
            <a:r>
              <a:rPr lang="en-US"/>
              <a:t>Click to edit Master title style</a:t>
            </a:r>
          </a:p>
        </p:txBody>
      </p:sp>
      <p:sp>
        <p:nvSpPr>
          <p:cNvPr id="707587" name="Rectangle 3"/>
          <p:cNvSpPr>
            <a:spLocks noGrp="1" noChangeArrowheads="1"/>
          </p:cNvSpPr>
          <p:nvPr>
            <p:ph type="body" idx="1"/>
          </p:nvPr>
        </p:nvSpPr>
        <p:spPr bwMode="auto">
          <a:xfrm>
            <a:off x="0" y="708025"/>
            <a:ext cx="9144000" cy="6149975"/>
          </a:xfrm>
          <a:prstGeom prst="rect">
            <a:avLst/>
          </a:prstGeom>
          <a:noFill/>
          <a:ln w="9525">
            <a:noFill/>
            <a:miter lim="800000"/>
            <a:headEnd/>
            <a:tailEnd/>
          </a:ln>
        </p:spPr>
        <p:txBody>
          <a:bodyPr vert="horz" wrap="square" lIns="182863" tIns="137148" rIns="182863" bIns="1371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7588" name="Rectangle 4"/>
          <p:cNvSpPr>
            <a:spLocks noGrp="1" noChangeArrowheads="1"/>
          </p:cNvSpPr>
          <p:nvPr>
            <p:ph type="sldNum" sz="quarter" idx="4"/>
          </p:nvPr>
        </p:nvSpPr>
        <p:spPr bwMode="auto">
          <a:xfrm>
            <a:off x="8686800" y="6477000"/>
            <a:ext cx="381000" cy="3048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a:spcBef>
                <a:spcPct val="50000"/>
              </a:spcBef>
              <a:defRPr sz="1400">
                <a:latin typeface="Arial Narrow" charset="0"/>
              </a:defRPr>
            </a:lvl1pPr>
          </a:lstStyle>
          <a:p>
            <a:fld id="{D6FAD2CE-E762-1448-B392-8707EFD8A3E8}" type="slidenum">
              <a:rPr lang="en-US"/>
              <a:pPr/>
              <a:t>‹#›</a:t>
            </a:fld>
            <a:endParaRPr lang="en-US"/>
          </a:p>
        </p:txBody>
      </p:sp>
      <p:sp>
        <p:nvSpPr>
          <p:cNvPr id="707589" name="Rectangle 5"/>
          <p:cNvSpPr>
            <a:spLocks noChangeArrowheads="1"/>
          </p:cNvSpPr>
          <p:nvPr/>
        </p:nvSpPr>
        <p:spPr bwMode="auto">
          <a:xfrm>
            <a:off x="463550" y="1812925"/>
            <a:ext cx="190500" cy="4678363"/>
          </a:xfrm>
          <a:prstGeom prst="rect">
            <a:avLst/>
          </a:prstGeom>
          <a:noFill/>
          <a:ln w="9525">
            <a:noFill/>
            <a:miter lim="800000"/>
            <a:headEnd/>
            <a:tailEnd/>
          </a:ln>
        </p:spPr>
        <p:txBody>
          <a:bodyPr wrap="none" anchor="ctr"/>
          <a:lstStyle/>
          <a:p>
            <a:pPr>
              <a:defRPr/>
            </a:pPr>
            <a:endParaRPr lang="en-US">
              <a:ea typeface="+mn-ea"/>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xmlns:p14="http://schemas.microsoft.com/office/powerpoint/2010/main">
    <p:pull dir="d"/>
  </p:transition>
  <p:hf hdr="0" ftr="0" dt="0"/>
  <p:txStyles>
    <p:titleStyle>
      <a:lvl1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defRPr>
      </a:lvl6pPr>
      <a:lvl7pPr marL="9144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defRPr>
      </a:lvl7pPr>
      <a:lvl8pPr marL="13716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defRPr>
      </a:lvl8pPr>
      <a:lvl9pPr marL="1828800" algn="l" rtl="0" eaLnBrk="0" fontAlgn="base" hangingPunct="0">
        <a:spcBef>
          <a:spcPct val="0"/>
        </a:spcBef>
        <a:spcAft>
          <a:spcPct val="0"/>
        </a:spcAft>
        <a:defRPr kumimoji="1" sz="40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85000"/>
        <a:buFont typeface="Wingdings 2" charset="0"/>
        <a:buChar char="ã"/>
        <a:defRPr kumimoji="1" sz="2800">
          <a:solidFill>
            <a:schemeClr val="accent1"/>
          </a:solidFill>
          <a:effectLst>
            <a:outerShdw blurRad="38100" dist="38100" dir="2700000" algn="tl">
              <a:srgbClr val="DDDDDD"/>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85000"/>
        <a:buFont typeface="Wingdings" charset="0"/>
        <a:buChar char="l"/>
        <a:defRPr kumimoji="1" sz="2300">
          <a:solidFill>
            <a:schemeClr val="hlink"/>
          </a:solidFill>
          <a:effectLst>
            <a:outerShdw blurRad="38100" dist="38100" dir="2700000" algn="tl">
              <a:srgbClr val="DDDDDD"/>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Font typeface="Wingdings" charset="0"/>
        <a:buChar char="Ø"/>
        <a:defRPr kumimoji="1" sz="2000">
          <a:solidFill>
            <a:schemeClr val="tx1"/>
          </a:solidFill>
          <a:effectLst>
            <a:outerShdw blurRad="38100" dist="38100" dir="2700000" algn="tl">
              <a:srgbClr val="DDDDDD"/>
            </a:outerShdw>
          </a:effectLst>
          <a:latin typeface="+mn-lt"/>
          <a:ea typeface="ＭＳ Ｐゴシック" charset="-128"/>
        </a:defRPr>
      </a:lvl3pPr>
      <a:lvl4pPr marL="1600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4pPr>
      <a:lvl5pPr marL="20574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5pPr>
      <a:lvl6pPr marL="25146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6pPr>
      <a:lvl7pPr marL="29718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7pPr>
      <a:lvl8pPr marL="34290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8pPr>
      <a:lvl9pPr marL="3886200" indent="-228600" algn="l" rtl="0" eaLnBrk="0" fontAlgn="base" hangingPunct="0">
        <a:spcBef>
          <a:spcPct val="20000"/>
        </a:spcBef>
        <a:spcAft>
          <a:spcPct val="0"/>
        </a:spcAft>
        <a:buChar char="»"/>
        <a:defRPr kumimoji="1">
          <a:solidFill>
            <a:schemeClr val="tx1"/>
          </a:solidFill>
          <a:effectLst>
            <a:outerShdw blurRad="38100" dist="38100" dir="2700000" algn="tl">
              <a:srgbClr val="DDDDDD"/>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hyperlink" Target="http://georgehwilliams.ne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6.xml"/><Relationship Id="rId3" Type="http://schemas.openxmlformats.org/officeDocument/2006/relationships/slide" Target="slide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intel.com/research/silicon/moorespaper.pdf"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6.wmf"/><Relationship Id="rId6" Type="http://schemas.openxmlformats.org/officeDocument/2006/relationships/oleObject" Target="../embeddings/oleObject2.bin"/><Relationship Id="rId7" Type="http://schemas.openxmlformats.org/officeDocument/2006/relationships/image" Target="../media/image7.wmf"/><Relationship Id="rId8" Type="http://schemas.openxmlformats.org/officeDocument/2006/relationships/oleObject" Target="../embeddings/oleObject3.bin"/><Relationship Id="rId9"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emf"/><Relationship Id="rId5" Type="http://schemas.openxmlformats.org/officeDocument/2006/relationships/oleObject" Target="../embeddings/oleObject5.bin"/><Relationship Id="rId6" Type="http://schemas.openxmlformats.org/officeDocument/2006/relationships/image" Target="../media/image1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6.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7.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oleObject" Target="../embeddings/oleObject12.bin"/><Relationship Id="rId13"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6.xml"/><Relationship Id="rId3" Type="http://schemas.openxmlformats.org/officeDocument/2006/relationships/notesSlide" Target="../notesSlides/notesSlide9.xml"/><Relationship Id="rId4" Type="http://schemas.openxmlformats.org/officeDocument/2006/relationships/oleObject" Target="../embeddings/oleObject8.bin"/><Relationship Id="rId5" Type="http://schemas.openxmlformats.org/officeDocument/2006/relationships/image" Target="../media/image18.wmf"/><Relationship Id="rId6" Type="http://schemas.openxmlformats.org/officeDocument/2006/relationships/oleObject" Target="../embeddings/oleObject9.bin"/><Relationship Id="rId7" Type="http://schemas.openxmlformats.org/officeDocument/2006/relationships/image" Target="../media/image19.wmf"/><Relationship Id="rId8" Type="http://schemas.openxmlformats.org/officeDocument/2006/relationships/oleObject" Target="../embeddings/oleObject10.bin"/><Relationship Id="rId9" Type="http://schemas.openxmlformats.org/officeDocument/2006/relationships/image" Target="../media/image20.wmf"/><Relationship Id="rId10"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3.bin"/><Relationship Id="rId5"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4.wmf"/><Relationship Id="rId1" Type="http://schemas.openxmlformats.org/officeDocument/2006/relationships/vmlDrawing" Target="../drawings/vmlDrawing7.vml"/><Relationship Id="rId2"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5.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6.bin"/><Relationship Id="rId5" Type="http://schemas.openxmlformats.org/officeDocument/2006/relationships/image" Target="../media/image6.wmf"/><Relationship Id="rId6" Type="http://schemas.openxmlformats.org/officeDocument/2006/relationships/oleObject" Target="../embeddings/oleObject17.bin"/><Relationship Id="rId7" Type="http://schemas.openxmlformats.org/officeDocument/2006/relationships/image" Target="../media/image7.wmf"/><Relationship Id="rId8" Type="http://schemas.openxmlformats.org/officeDocument/2006/relationships/oleObject" Target="../embeddings/oleObject18.bin"/><Relationship Id="rId9" Type="http://schemas.openxmlformats.org/officeDocument/2006/relationships/image" Target="../media/image8.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etlib.org/benchmark"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9.bin"/><Relationship Id="rId5" Type="http://schemas.openxmlformats.org/officeDocument/2006/relationships/image" Target="../media/image26.w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0.bin"/><Relationship Id="rId5" Type="http://schemas.openxmlformats.org/officeDocument/2006/relationships/image" Target="../media/image27.wmf"/><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pec.org/"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montek@cs.unc.ed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30.w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2.bin"/><Relationship Id="rId5" Type="http://schemas.openxmlformats.org/officeDocument/2006/relationships/image" Target="../media/image31.wmf"/><Relationship Id="rId6" Type="http://schemas.openxmlformats.org/officeDocument/2006/relationships/oleObject" Target="../embeddings/oleObject23.bin"/><Relationship Id="rId7" Type="http://schemas.openxmlformats.org/officeDocument/2006/relationships/image" Target="../media/image32.w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33.wmf"/><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36.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37.wmf"/><Relationship Id="rId5" Type="http://schemas.openxmlformats.org/officeDocument/2006/relationships/oleObject" Target="../embeddings/oleObject27.bin"/><Relationship Id="rId6" Type="http://schemas.openxmlformats.org/officeDocument/2006/relationships/image" Target="../media/image38.wmf"/><Relationship Id="rId1" Type="http://schemas.openxmlformats.org/officeDocument/2006/relationships/vmlDrawing" Target="../drawings/vmlDrawing16.vml"/><Relationship Id="rId2"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9.emf"/><Relationship Id="rId1" Type="http://schemas.openxmlformats.org/officeDocument/2006/relationships/vmlDrawing" Target="../drawings/vmlDrawing17.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40.emf"/><Relationship Id="rId1" Type="http://schemas.openxmlformats.org/officeDocument/2006/relationships/vmlDrawing" Target="../drawings/vmlDrawing18.vml"/><Relationship Id="rId2"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intel.com/research/silicon/moorespaper.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1329B39-F264-8949-978C-F460AE86BC1C}" type="slidenum">
              <a:rPr lang="en-US" sz="1400">
                <a:latin typeface="Arial Narrow" charset="0"/>
              </a:rPr>
              <a:pPr/>
              <a:t>1</a:t>
            </a:fld>
            <a:endParaRPr lang="en-US" sz="1400">
              <a:latin typeface="Arial Narrow" charset="0"/>
            </a:endParaRPr>
          </a:p>
        </p:txBody>
      </p:sp>
      <p:sp>
        <p:nvSpPr>
          <p:cNvPr id="712707" name="Rectangle 3"/>
          <p:cNvSpPr>
            <a:spLocks noGrp="1" noChangeArrowheads="1"/>
          </p:cNvSpPr>
          <p:nvPr>
            <p:ph type="body" idx="4294967295"/>
          </p:nvPr>
        </p:nvSpPr>
        <p:spPr>
          <a:xfrm>
            <a:off x="1524000" y="4419600"/>
            <a:ext cx="3048000" cy="1524000"/>
          </a:xfrm>
        </p:spPr>
        <p:txBody>
          <a:bodyPr/>
          <a:lstStyle/>
          <a:p>
            <a:pPr marL="168275" indent="-168275">
              <a:lnSpc>
                <a:spcPct val="90000"/>
              </a:lnSpc>
            </a:pPr>
            <a:r>
              <a:rPr lang="en-US" sz="1200">
                <a:solidFill>
                  <a:schemeClr val="tx1"/>
                </a:solidFill>
                <a:effectLst>
                  <a:outerShdw blurRad="38100" dist="38100" dir="2700000" algn="tl">
                    <a:srgbClr val="DDDDDD"/>
                  </a:outerShdw>
                </a:effectLst>
                <a:latin typeface="Tahoma" charset="0"/>
                <a:ea typeface="ＭＳ Ｐゴシック" charset="0"/>
                <a:cs typeface="ＭＳ Ｐゴシック" charset="0"/>
              </a:rPr>
              <a:t>1801, Joseph Marie Jacquard</a:t>
            </a:r>
          </a:p>
          <a:p>
            <a:pPr marL="168275" indent="-168275">
              <a:lnSpc>
                <a:spcPct val="90000"/>
              </a:lnSpc>
              <a:buFont typeface="Wingdings 2" charset="0"/>
              <a:buNone/>
            </a:pPr>
            <a:endParaRPr lang="en-US" sz="1200">
              <a:solidFill>
                <a:schemeClr val="tx1"/>
              </a:solidFill>
              <a:effectLst>
                <a:outerShdw blurRad="38100" dist="38100" dir="2700000" algn="tl">
                  <a:srgbClr val="DDDDDD"/>
                </a:outerShdw>
              </a:effectLst>
              <a:latin typeface="Tahoma" charset="0"/>
              <a:ea typeface="ＭＳ Ｐゴシック" charset="0"/>
              <a:cs typeface="ＭＳ Ｐゴシック" charset="0"/>
            </a:endParaRPr>
          </a:p>
          <a:p>
            <a:pPr marL="168275" indent="-168275">
              <a:lnSpc>
                <a:spcPct val="90000"/>
              </a:lnSpc>
              <a:buFont typeface="Wingdings 2" charset="0"/>
              <a:buNone/>
            </a:pPr>
            <a:r>
              <a:rPr lang="en-US" sz="1200">
                <a:solidFill>
                  <a:schemeClr val="tx1"/>
                </a:solidFill>
                <a:effectLst>
                  <a:outerShdw blurRad="38100" dist="38100" dir="2700000" algn="tl">
                    <a:srgbClr val="DDDDDD"/>
                  </a:outerShdw>
                </a:effectLst>
                <a:latin typeface="Tahoma" charset="0"/>
                <a:ea typeface="ＭＳ Ｐゴシック" charset="0"/>
                <a:cs typeface="ＭＳ Ｐゴシック" charset="0"/>
              </a:rPr>
              <a:t>Jacquard Loom and punch cards to program it.</a:t>
            </a:r>
          </a:p>
          <a:p>
            <a:pPr marL="168275" indent="-168275">
              <a:lnSpc>
                <a:spcPct val="90000"/>
              </a:lnSpc>
              <a:buFont typeface="Wingdings 2" charset="0"/>
              <a:buNone/>
            </a:pPr>
            <a:endParaRPr lang="en-US" sz="1200">
              <a:solidFill>
                <a:schemeClr val="tx1"/>
              </a:solidFill>
              <a:effectLst>
                <a:outerShdw blurRad="38100" dist="38100" dir="2700000" algn="tl">
                  <a:srgbClr val="DDDDDD"/>
                </a:outerShdw>
              </a:effectLst>
              <a:latin typeface="Tahoma" charset="0"/>
              <a:ea typeface="ＭＳ Ｐゴシック" charset="0"/>
              <a:cs typeface="ＭＳ Ｐゴシック" charset="0"/>
            </a:endParaRPr>
          </a:p>
          <a:p>
            <a:pPr marL="168275" indent="-168275">
              <a:lnSpc>
                <a:spcPct val="90000"/>
              </a:lnSpc>
              <a:buFont typeface="Wingdings 2" charset="0"/>
              <a:buNone/>
            </a:pPr>
            <a:r>
              <a:rPr lang="en-US" sz="900">
                <a:solidFill>
                  <a:schemeClr val="tx1"/>
                </a:solidFill>
                <a:effectLst>
                  <a:outerShdw blurRad="38100" dist="38100" dir="2700000" algn="tl">
                    <a:srgbClr val="DDDDDD"/>
                  </a:outerShdw>
                </a:effectLst>
                <a:latin typeface="Tahoma" charset="0"/>
                <a:ea typeface="ＭＳ Ｐゴシック" charset="0"/>
                <a:cs typeface="ＭＳ Ｐゴシック" charset="0"/>
              </a:rPr>
              <a:t>(</a:t>
            </a:r>
            <a:r>
              <a:rPr lang="en-US" sz="900">
                <a:solidFill>
                  <a:schemeClr val="tx1"/>
                </a:solidFill>
                <a:effectLst>
                  <a:outerShdw blurRad="38100" dist="38100" dir="2700000" algn="tl">
                    <a:srgbClr val="DDDDDD"/>
                  </a:outerShdw>
                </a:effectLst>
                <a:latin typeface="Tahoma" charset="0"/>
                <a:ea typeface="ＭＳ Ｐゴシック" charset="0"/>
                <a:cs typeface="ＭＳ Ｐゴシック" charset="0"/>
                <a:hlinkClick r:id="rId2" tooltip="http://georgehwilliams.net"/>
              </a:rPr>
              <a:t>George H. Williams</a:t>
            </a:r>
            <a:r>
              <a:rPr lang="en-US" sz="900">
                <a:solidFill>
                  <a:schemeClr val="tx1"/>
                </a:solidFill>
                <a:effectLst>
                  <a:outerShdw blurRad="38100" dist="38100" dir="2700000" algn="tl">
                    <a:srgbClr val="DDDDDD"/>
                  </a:outerShdw>
                </a:effectLst>
                <a:latin typeface="Tahoma" charset="0"/>
                <a:ea typeface="ＭＳ Ｐゴシック" charset="0"/>
                <a:cs typeface="ＭＳ Ｐゴシック" charset="0"/>
              </a:rPr>
              <a:t>, photos from Wikipedia)</a:t>
            </a:r>
          </a:p>
          <a:p>
            <a:pPr marL="168275" indent="-168275">
              <a:lnSpc>
                <a:spcPct val="90000"/>
              </a:lnSpc>
              <a:buFont typeface="Wingdings 2" charset="0"/>
              <a:buNone/>
            </a:pPr>
            <a:r>
              <a:rPr lang="en-US" sz="900">
                <a:solidFill>
                  <a:schemeClr val="tx1"/>
                </a:solidFill>
                <a:effectLst>
                  <a:outerShdw blurRad="38100" dist="38100" dir="2700000" algn="tl">
                    <a:srgbClr val="DDDDDD"/>
                  </a:outerShdw>
                </a:effectLst>
                <a:latin typeface="Tahoma" charset="0"/>
                <a:ea typeface="ＭＳ Ｐゴシック" charset="0"/>
                <a:cs typeface="ＭＳ Ｐゴシック" charset="0"/>
              </a:rPr>
              <a:t>Slide courtesy Anselmo Lastra</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066800"/>
            <a:ext cx="23717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675" y="2133600"/>
            <a:ext cx="237172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9976465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CFDCE6-BA75-DE42-B40B-BA452442E251}" type="slidenum">
              <a:rPr lang="en-US" sz="1400">
                <a:latin typeface="Arial Narrow" charset="0"/>
              </a:rPr>
              <a:pPr/>
              <a:t>10</a:t>
            </a:fld>
            <a:endParaRPr lang="en-US" sz="1400">
              <a:latin typeface="Arial Narrow" charset="0"/>
            </a:endParaRPr>
          </a:p>
        </p:txBody>
      </p:sp>
      <p:sp>
        <p:nvSpPr>
          <p:cNvPr id="581634"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Course Information (5)</a:t>
            </a:r>
          </a:p>
        </p:txBody>
      </p:sp>
      <p:sp>
        <p:nvSpPr>
          <p:cNvPr id="581635" name="Rectangle 3"/>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Grading</a:t>
            </a:r>
          </a:p>
          <a:p>
            <a:pPr lvl="1"/>
            <a:r>
              <a:rPr lang="en-US" dirty="0">
                <a:latin typeface="Tahoma" charset="0"/>
                <a:ea typeface="ＭＳ Ｐゴシック" charset="0"/>
              </a:rPr>
              <a:t>3</a:t>
            </a:r>
            <a:r>
              <a:rPr lang="en-US" dirty="0" smtClean="0">
                <a:effectLst>
                  <a:outerShdw blurRad="38100" dist="38100" dir="2700000" algn="tl">
                    <a:srgbClr val="DDDDDD"/>
                  </a:outerShdw>
                </a:effectLst>
                <a:latin typeface="Tahoma" charset="0"/>
                <a:ea typeface="ＭＳ Ｐゴシック" charset="0"/>
              </a:rPr>
              <a:t>0</a:t>
            </a:r>
            <a:r>
              <a:rPr lang="en-US" dirty="0">
                <a:effectLst>
                  <a:outerShdw blurRad="38100" dist="38100" dir="2700000" algn="tl">
                    <a:srgbClr val="DDDDDD"/>
                  </a:outerShdw>
                </a:effectLst>
                <a:latin typeface="Tahoma" charset="0"/>
                <a:ea typeface="ＭＳ Ｐゴシック" charset="0"/>
              </a:rPr>
              <a:t>% homework </a:t>
            </a:r>
            <a:r>
              <a:rPr lang="en-US" dirty="0" smtClean="0">
                <a:effectLst>
                  <a:outerShdw blurRad="38100" dist="38100" dir="2700000" algn="tl">
                    <a:srgbClr val="DDDDDD"/>
                  </a:outerShdw>
                </a:effectLst>
                <a:latin typeface="Tahoma" charset="0"/>
                <a:ea typeface="ＭＳ Ｐゴシック" charset="0"/>
              </a:rPr>
              <a:t>assignments</a:t>
            </a:r>
          </a:p>
          <a:p>
            <a:pPr lvl="1"/>
            <a:r>
              <a:rPr lang="en-US" dirty="0" smtClean="0">
                <a:latin typeface="Tahoma" charset="0"/>
                <a:ea typeface="ＭＳ Ｐゴシック" charset="0"/>
              </a:rPr>
              <a:t>10% quizzes</a:t>
            </a:r>
            <a:endParaRPr lang="en-US" dirty="0">
              <a:effectLst>
                <a:outerShdw blurRad="38100" dist="38100" dir="2700000" algn="tl">
                  <a:srgbClr val="DDDDDD"/>
                </a:outerShdw>
              </a:effectLst>
              <a:latin typeface="Tahoma" charset="0"/>
              <a:ea typeface="ＭＳ Ｐゴシック" charset="0"/>
            </a:endParaRPr>
          </a:p>
          <a:p>
            <a:pPr lvl="1"/>
            <a:r>
              <a:rPr lang="en-US" dirty="0" smtClean="0">
                <a:effectLst>
                  <a:outerShdw blurRad="38100" dist="38100" dir="2700000" algn="tl">
                    <a:srgbClr val="DDDDDD"/>
                  </a:outerShdw>
                </a:effectLst>
                <a:latin typeface="Tahoma" charset="0"/>
                <a:ea typeface="ＭＳ Ｐゴシック" charset="0"/>
              </a:rPr>
              <a:t>20% midterm exam</a:t>
            </a:r>
            <a:endParaRPr lang="en-US" dirty="0">
              <a:latin typeface="Tahoma" charset="0"/>
              <a:ea typeface="ＭＳ Ｐゴシック" charset="0"/>
            </a:endParaRPr>
          </a:p>
          <a:p>
            <a:pPr lvl="1"/>
            <a:r>
              <a:rPr lang="en-US" dirty="0" smtClean="0">
                <a:effectLst>
                  <a:outerShdw blurRad="38100" dist="38100" dir="2700000" algn="tl">
                    <a:srgbClr val="DDDDDD"/>
                  </a:outerShdw>
                </a:effectLst>
                <a:latin typeface="Tahoma" charset="0"/>
                <a:ea typeface="ＭＳ Ｐゴシック" charset="0"/>
              </a:rPr>
              <a:t>30% final exam</a:t>
            </a:r>
          </a:p>
          <a:p>
            <a:pPr lvl="1"/>
            <a:r>
              <a:rPr lang="en-US" dirty="0" smtClean="0">
                <a:effectLst>
                  <a:outerShdw blurRad="38100" dist="38100" dir="2700000" algn="tl">
                    <a:srgbClr val="DDDDDD"/>
                  </a:outerShdw>
                </a:effectLst>
                <a:latin typeface="Tahoma" charset="0"/>
                <a:ea typeface="ＭＳ Ｐゴシック" charset="0"/>
              </a:rPr>
              <a:t>10% </a:t>
            </a:r>
            <a:r>
              <a:rPr lang="en-US" dirty="0">
                <a:effectLst>
                  <a:outerShdw blurRad="38100" dist="38100" dir="2700000" algn="tl">
                    <a:srgbClr val="DDDDDD"/>
                  </a:outerShdw>
                </a:effectLst>
                <a:latin typeface="Tahoma" charset="0"/>
                <a:ea typeface="ＭＳ Ｐゴシック" charset="0"/>
              </a:rPr>
              <a:t>class presentation</a:t>
            </a:r>
          </a:p>
          <a:p>
            <a:pPr lvl="2"/>
            <a:r>
              <a:rPr lang="en-US" dirty="0">
                <a:effectLst>
                  <a:outerShdw blurRad="38100" dist="38100" dir="2700000" algn="tl">
                    <a:srgbClr val="DDDDDD"/>
                  </a:outerShdw>
                </a:effectLst>
                <a:latin typeface="Tahoma" charset="0"/>
                <a:ea typeface="ＭＳ Ｐゴシック" charset="0"/>
              </a:rPr>
              <a:t>e.g., present a survey or case study on multicore</a:t>
            </a:r>
          </a:p>
          <a:p>
            <a:pPr lvl="2"/>
            <a:r>
              <a:rPr lang="en-US" dirty="0">
                <a:effectLst>
                  <a:outerShdw blurRad="38100" dist="38100" dir="2700000" algn="tl">
                    <a:srgbClr val="DDDDDD"/>
                  </a:outerShdw>
                </a:effectLst>
                <a:latin typeface="Tahoma" charset="0"/>
                <a:ea typeface="ＭＳ Ｐゴシック" charset="0"/>
              </a:rPr>
              <a:t>e.g., present a paper on DNA-based computing technologies</a:t>
            </a:r>
          </a:p>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Assignments are due at beginning of class on due date</a:t>
            </a:r>
          </a:p>
          <a:p>
            <a:pPr lvl="1"/>
            <a:r>
              <a:rPr lang="en-US" dirty="0">
                <a:effectLst>
                  <a:outerShdw blurRad="38100" dist="38100" dir="2700000" algn="tl">
                    <a:srgbClr val="DDDDDD"/>
                  </a:outerShdw>
                </a:effectLst>
                <a:latin typeface="Tahoma" charset="0"/>
                <a:ea typeface="ＭＳ Ｐゴシック" charset="0"/>
              </a:rPr>
              <a:t>Late assignments:  penalty=10%/day or part thereof</a:t>
            </a:r>
          </a:p>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Honor Code is in effect:</a:t>
            </a:r>
            <a:r>
              <a:rPr lang="en-US" sz="2400" dirty="0">
                <a:effectLst>
                  <a:outerShdw blurRad="38100" dist="38100" dir="2700000" algn="tl">
                    <a:srgbClr val="DDDDDD"/>
                  </a:outerShdw>
                </a:effectLst>
                <a:latin typeface="Tahoma" charset="0"/>
                <a:ea typeface="ＭＳ Ｐゴシック" charset="0"/>
                <a:cs typeface="ＭＳ Ｐゴシック" charset="0"/>
              </a:rPr>
              <a:t>  for all homework/exams/projects</a:t>
            </a:r>
          </a:p>
          <a:p>
            <a:pPr lvl="1"/>
            <a:r>
              <a:rPr lang="en-US" dirty="0">
                <a:effectLst>
                  <a:outerShdw blurRad="38100" dist="38100" dir="2700000" algn="tl">
                    <a:srgbClr val="DDDDDD"/>
                  </a:outerShdw>
                </a:effectLst>
                <a:latin typeface="Tahoma" charset="0"/>
                <a:ea typeface="ＭＳ Ｐゴシック" charset="0"/>
              </a:rPr>
              <a:t>encouraged to discuss ideas/concepts with others</a:t>
            </a:r>
          </a:p>
          <a:p>
            <a:pPr lvl="1"/>
            <a:r>
              <a:rPr lang="en-US" dirty="0">
                <a:effectLst>
                  <a:outerShdw blurRad="38100" dist="38100" dir="2700000" algn="tl">
                    <a:srgbClr val="DDDDDD"/>
                  </a:outerShdw>
                </a:effectLst>
                <a:latin typeface="Tahoma" charset="0"/>
                <a:ea typeface="ＭＳ Ｐゴシック" charset="0"/>
              </a:rPr>
              <a:t>work handed in must be your own</a:t>
            </a:r>
          </a:p>
          <a:p>
            <a:pPr lvl="1"/>
            <a:endParaRPr lang="en-US" dirty="0">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395440738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A50C0A8-B7A9-844D-9832-EA57B3662225}" type="slidenum">
              <a:rPr lang="en-US" sz="1400">
                <a:latin typeface="Arial Narrow" charset="0"/>
              </a:rPr>
              <a:pPr/>
              <a:t>11</a:t>
            </a:fld>
            <a:endParaRPr lang="en-US" sz="1400">
              <a:latin typeface="Arial Narrow" charset="0"/>
            </a:endParaRPr>
          </a:p>
        </p:txBody>
      </p:sp>
      <p:sp>
        <p:nvSpPr>
          <p:cNvPr id="582658"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What is in COMP 740 for me?</a:t>
            </a:r>
          </a:p>
        </p:txBody>
      </p:sp>
      <p:sp>
        <p:nvSpPr>
          <p:cNvPr id="582659" name="Rectangle 3"/>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Understand modern computer architecture so you can:</a:t>
            </a:r>
          </a:p>
          <a:p>
            <a:pPr lvl="1"/>
            <a:r>
              <a:rPr lang="en-US" dirty="0">
                <a:effectLst>
                  <a:outerShdw blurRad="38100" dist="38100" dir="2700000" algn="tl">
                    <a:srgbClr val="DDDDDD"/>
                  </a:outerShdw>
                </a:effectLst>
                <a:latin typeface="Tahoma" charset="0"/>
                <a:ea typeface="ＭＳ Ｐゴシック" charset="0"/>
              </a:rPr>
              <a:t>Write better programs</a:t>
            </a:r>
          </a:p>
          <a:p>
            <a:pPr lvl="2"/>
            <a:r>
              <a:rPr lang="en-US" dirty="0">
                <a:effectLst>
                  <a:outerShdw blurRad="38100" dist="38100" dir="2700000" algn="tl">
                    <a:srgbClr val="DDDDDD"/>
                  </a:outerShdw>
                </a:effectLst>
                <a:latin typeface="Tahoma" charset="0"/>
                <a:ea typeface="ＭＳ Ｐゴシック" charset="0"/>
              </a:rPr>
              <a:t>Understand the performance implications of algorithms, data structures, and programming language choices</a:t>
            </a:r>
          </a:p>
          <a:p>
            <a:pPr lvl="1"/>
            <a:r>
              <a:rPr lang="en-US" dirty="0">
                <a:effectLst>
                  <a:outerShdw blurRad="38100" dist="38100" dir="2700000" algn="tl">
                    <a:srgbClr val="DDDDDD"/>
                  </a:outerShdw>
                </a:effectLst>
                <a:latin typeface="Tahoma" charset="0"/>
                <a:ea typeface="ＭＳ Ｐゴシック" charset="0"/>
              </a:rPr>
              <a:t>Write better compilers</a:t>
            </a:r>
          </a:p>
          <a:p>
            <a:pPr lvl="2"/>
            <a:r>
              <a:rPr lang="en-US" dirty="0">
                <a:effectLst>
                  <a:outerShdw blurRad="38100" dist="38100" dir="2700000" algn="tl">
                    <a:srgbClr val="DDDDDD"/>
                  </a:outerShdw>
                </a:effectLst>
                <a:latin typeface="Tahoma" charset="0"/>
                <a:ea typeface="ＭＳ Ｐゴシック" charset="0"/>
              </a:rPr>
              <a:t>Modern computers need better optimizing compilers and better programming languages</a:t>
            </a:r>
          </a:p>
          <a:p>
            <a:pPr lvl="1"/>
            <a:r>
              <a:rPr lang="en-US" dirty="0">
                <a:effectLst>
                  <a:outerShdw blurRad="38100" dist="38100" dir="2700000" algn="tl">
                    <a:srgbClr val="DDDDDD"/>
                  </a:outerShdw>
                </a:effectLst>
                <a:latin typeface="Tahoma" charset="0"/>
                <a:ea typeface="ＭＳ Ｐゴシック" charset="0"/>
              </a:rPr>
              <a:t>Write better operating systems</a:t>
            </a:r>
          </a:p>
          <a:p>
            <a:pPr lvl="2"/>
            <a:r>
              <a:rPr lang="en-US" dirty="0">
                <a:effectLst>
                  <a:outerShdw blurRad="38100" dist="38100" dir="2700000" algn="tl">
                    <a:srgbClr val="DDDDDD"/>
                  </a:outerShdw>
                </a:effectLst>
                <a:latin typeface="Tahoma" charset="0"/>
                <a:ea typeface="ＭＳ Ｐゴシック" charset="0"/>
              </a:rPr>
              <a:t>Need to re-evaluate the current assumptions and tradeoffs</a:t>
            </a:r>
          </a:p>
          <a:p>
            <a:pPr lvl="2"/>
            <a:r>
              <a:rPr lang="en-US" dirty="0">
                <a:effectLst>
                  <a:outerShdw blurRad="38100" dist="38100" dir="2700000" algn="tl">
                    <a:srgbClr val="DDDDDD"/>
                  </a:outerShdw>
                </a:effectLst>
                <a:latin typeface="Tahoma" charset="0"/>
                <a:ea typeface="ＭＳ Ｐゴシック" charset="0"/>
              </a:rPr>
              <a:t>Example: fully exploit multicore/</a:t>
            </a:r>
            <a:r>
              <a:rPr lang="en-US" dirty="0" err="1">
                <a:effectLst>
                  <a:outerShdw blurRad="38100" dist="38100" dir="2700000" algn="tl">
                    <a:srgbClr val="DDDDDD"/>
                  </a:outerShdw>
                </a:effectLst>
                <a:latin typeface="Tahoma" charset="0"/>
                <a:ea typeface="ＭＳ Ｐゴシック" charset="0"/>
              </a:rPr>
              <a:t>manycore</a:t>
            </a:r>
            <a:r>
              <a:rPr lang="en-US" dirty="0">
                <a:effectLst>
                  <a:outerShdw blurRad="38100" dist="38100" dir="2700000" algn="tl">
                    <a:srgbClr val="DDDDDD"/>
                  </a:outerShdw>
                </a:effectLst>
                <a:latin typeface="Tahoma" charset="0"/>
                <a:ea typeface="ＭＳ Ｐゴシック" charset="0"/>
              </a:rPr>
              <a:t> architectures</a:t>
            </a:r>
          </a:p>
          <a:p>
            <a:pPr lvl="1"/>
            <a:r>
              <a:rPr lang="en-US" dirty="0">
                <a:effectLst>
                  <a:outerShdw blurRad="38100" dist="38100" dir="2700000" algn="tl">
                    <a:srgbClr val="DDDDDD"/>
                  </a:outerShdw>
                </a:effectLst>
                <a:latin typeface="Tahoma" charset="0"/>
                <a:ea typeface="ＭＳ Ｐゴシック" charset="0"/>
              </a:rPr>
              <a:t>Design better computer architectures</a:t>
            </a:r>
          </a:p>
          <a:p>
            <a:pPr lvl="2"/>
            <a:r>
              <a:rPr lang="en-US" dirty="0">
                <a:effectLst>
                  <a:outerShdw blurRad="38100" dist="38100" dir="2700000" algn="tl">
                    <a:srgbClr val="DDDDDD"/>
                  </a:outerShdw>
                </a:effectLst>
                <a:latin typeface="Tahoma" charset="0"/>
                <a:ea typeface="ＭＳ Ｐゴシック" charset="0"/>
              </a:rPr>
              <a:t>There are still many challenges left </a:t>
            </a:r>
          </a:p>
          <a:p>
            <a:pPr lvl="2"/>
            <a:r>
              <a:rPr lang="en-US" dirty="0">
                <a:effectLst>
                  <a:outerShdw blurRad="38100" dist="38100" dir="2700000" algn="tl">
                    <a:srgbClr val="DDDDDD"/>
                  </a:outerShdw>
                </a:effectLst>
                <a:latin typeface="Tahoma" charset="0"/>
                <a:ea typeface="ＭＳ Ｐゴシック" charset="0"/>
              </a:rPr>
              <a:t>Example: how to design efficient multicore architectures</a:t>
            </a:r>
          </a:p>
          <a:p>
            <a:pPr lvl="1"/>
            <a:r>
              <a:rPr lang="en-US" dirty="0">
                <a:effectLst>
                  <a:outerShdw blurRad="38100" dist="38100" dir="2700000" algn="tl">
                    <a:srgbClr val="DDDDDD"/>
                  </a:outerShdw>
                </a:effectLst>
                <a:latin typeface="Tahoma" charset="0"/>
                <a:ea typeface="ＭＳ Ｐゴシック" charset="0"/>
              </a:rPr>
              <a:t>Satisfy the Distribution Requirement</a:t>
            </a:r>
          </a:p>
        </p:txBody>
      </p:sp>
    </p:spTree>
    <p:extLst>
      <p:ext uri="{BB962C8B-B14F-4D97-AF65-F5344CB8AC3E}">
        <p14:creationId xmlns:p14="http://schemas.microsoft.com/office/powerpoint/2010/main" val="11386804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582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26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8265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826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826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26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82659">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82659">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2659">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8265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82659">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826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2B42E9D-47B7-6D43-B466-21059FAD29B5}" type="slidenum">
              <a:rPr lang="en-US" sz="1400">
                <a:latin typeface="Arial Narrow" charset="0"/>
              </a:rPr>
              <a:pPr/>
              <a:t>12</a:t>
            </a:fld>
            <a:endParaRPr lang="en-US" sz="1400">
              <a:latin typeface="Arial Narrow" charset="0"/>
            </a:endParaRPr>
          </a:p>
        </p:txBody>
      </p:sp>
      <p:sp>
        <p:nvSpPr>
          <p:cNvPr id="713730"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Acknowledgements</a:t>
            </a:r>
          </a:p>
        </p:txBody>
      </p:sp>
      <p:sp>
        <p:nvSpPr>
          <p:cNvPr id="713731" name="Rectangle 3"/>
          <p:cNvSpPr>
            <a:spLocks noGrp="1" noChangeArrowheads="1"/>
          </p:cNvSpPr>
          <p:nvPr>
            <p:ph type="body" idx="1"/>
          </p:nvPr>
        </p:nvSpPr>
        <p:spPr/>
        <p:txBody>
          <a:bodyPr/>
          <a:lstStyle/>
          <a:p>
            <a:r>
              <a:rPr lang="en-US" dirty="0">
                <a:effectLst>
                  <a:outerShdw blurRad="38100" dist="38100" dir="2700000" algn="tl">
                    <a:srgbClr val="DDDDDD"/>
                  </a:outerShdw>
                </a:effectLst>
                <a:latin typeface="Tahoma" charset="0"/>
                <a:ea typeface="ＭＳ Ｐゴシック" charset="0"/>
                <a:cs typeface="ＭＳ Ｐゴシック" charset="0"/>
              </a:rPr>
              <a:t>Material for this class taken from</a:t>
            </a:r>
          </a:p>
          <a:p>
            <a:pPr lvl="1"/>
            <a:r>
              <a:rPr lang="en-US" dirty="0">
                <a:effectLst>
                  <a:outerShdw blurRad="38100" dist="38100" dir="2700000" algn="tl">
                    <a:srgbClr val="DDDDDD"/>
                  </a:outerShdw>
                </a:effectLst>
                <a:latin typeface="Tahoma" charset="0"/>
                <a:ea typeface="ＭＳ Ｐゴシック" charset="0"/>
              </a:rPr>
              <a:t>My old COMP 206 course notes</a:t>
            </a:r>
          </a:p>
          <a:p>
            <a:pPr lvl="1"/>
            <a:r>
              <a:rPr lang="en-US" dirty="0">
                <a:effectLst>
                  <a:outerShdw blurRad="38100" dist="38100" dir="2700000" algn="tl">
                    <a:srgbClr val="DDDDDD"/>
                  </a:outerShdw>
                </a:effectLst>
                <a:latin typeface="Tahoma" charset="0"/>
                <a:ea typeface="ＭＳ Ｐゴシック" charset="0"/>
              </a:rPr>
              <a:t>Prof. </a:t>
            </a:r>
            <a:r>
              <a:rPr lang="en-US" dirty="0" err="1">
                <a:effectLst>
                  <a:outerShdw blurRad="38100" dist="38100" dir="2700000" algn="tl">
                    <a:srgbClr val="DDDDDD"/>
                  </a:outerShdw>
                </a:effectLst>
                <a:latin typeface="Tahoma" charset="0"/>
                <a:ea typeface="ＭＳ Ｐゴシック" charset="0"/>
              </a:rPr>
              <a:t>Anselmo</a:t>
            </a:r>
            <a:r>
              <a:rPr lang="en-US" dirty="0">
                <a:effectLst>
                  <a:outerShdw blurRad="38100" dist="38100" dir="2700000" algn="tl">
                    <a:srgbClr val="DDDDDD"/>
                  </a:outerShdw>
                </a:effectLst>
                <a:latin typeface="Tahoma" charset="0"/>
                <a:ea typeface="ＭＳ Ｐゴシック" charset="0"/>
              </a:rPr>
              <a:t> </a:t>
            </a:r>
            <a:r>
              <a:rPr lang="en-US" dirty="0" err="1" smtClean="0">
                <a:effectLst>
                  <a:outerShdw blurRad="38100" dist="38100" dir="2700000" algn="tl">
                    <a:srgbClr val="DDDDDD"/>
                  </a:outerShdw>
                </a:effectLst>
                <a:latin typeface="Tahoma" charset="0"/>
                <a:ea typeface="ＭＳ Ｐゴシック" charset="0"/>
              </a:rPr>
              <a:t>Lastra</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 </a:t>
            </a:r>
            <a:r>
              <a:rPr lang="en-US" dirty="0">
                <a:effectLst>
                  <a:outerShdw blurRad="38100" dist="38100" dir="2700000" algn="tl">
                    <a:srgbClr val="DDDDDD"/>
                  </a:outerShdw>
                </a:effectLst>
                <a:latin typeface="Tahoma" charset="0"/>
                <a:ea typeface="ＭＳ Ｐゴシック" charset="0"/>
              </a:rPr>
              <a:t>740 slides</a:t>
            </a:r>
          </a:p>
          <a:p>
            <a:pPr lvl="1"/>
            <a:r>
              <a:rPr lang="en-US" dirty="0">
                <a:effectLst>
                  <a:outerShdw blurRad="38100" dist="38100" dir="2700000" algn="tl">
                    <a:srgbClr val="DDDDDD"/>
                  </a:outerShdw>
                </a:effectLst>
                <a:latin typeface="Tahoma" charset="0"/>
                <a:ea typeface="ＭＳ Ｐゴシック" charset="0"/>
              </a:rPr>
              <a:t>Prof. Sid </a:t>
            </a:r>
            <a:r>
              <a:rPr lang="en-US" dirty="0" err="1" smtClean="0">
                <a:effectLst>
                  <a:outerShdw blurRad="38100" dist="38100" dir="2700000" algn="tl">
                    <a:srgbClr val="DDDDDD"/>
                  </a:outerShdw>
                </a:effectLst>
                <a:latin typeface="Tahoma" charset="0"/>
                <a:ea typeface="ＭＳ Ｐゴシック" charset="0"/>
              </a:rPr>
              <a:t>Chatterjee</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 </a:t>
            </a:r>
            <a:r>
              <a:rPr lang="en-US" dirty="0">
                <a:effectLst>
                  <a:outerShdw blurRad="38100" dist="38100" dir="2700000" algn="tl">
                    <a:srgbClr val="DDDDDD"/>
                  </a:outerShdw>
                </a:effectLst>
                <a:latin typeface="Tahoma" charset="0"/>
                <a:ea typeface="ＭＳ Ｐゴシック" charset="0"/>
              </a:rPr>
              <a:t>old 206 slides</a:t>
            </a:r>
          </a:p>
          <a:p>
            <a:pPr lvl="1"/>
            <a:r>
              <a:rPr lang="en-US" dirty="0">
                <a:effectLst>
                  <a:outerShdw blurRad="38100" dist="38100" dir="2700000" algn="tl">
                    <a:srgbClr val="DDDDDD"/>
                  </a:outerShdw>
                </a:effectLst>
                <a:latin typeface="Tahoma" charset="0"/>
                <a:ea typeface="ＭＳ Ｐゴシック" charset="0"/>
              </a:rPr>
              <a:t>Professor David </a:t>
            </a:r>
            <a:r>
              <a:rPr lang="en-US" dirty="0" smtClean="0">
                <a:effectLst>
                  <a:outerShdw blurRad="38100" dist="38100" dir="2700000" algn="tl">
                    <a:srgbClr val="DDDDDD"/>
                  </a:outerShdw>
                </a:effectLst>
                <a:latin typeface="Tahoma" charset="0"/>
                <a:ea typeface="ＭＳ Ｐゴシック" charset="0"/>
              </a:rPr>
              <a:t>Patterson</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 </a:t>
            </a:r>
            <a:r>
              <a:rPr lang="en-US" dirty="0">
                <a:effectLst>
                  <a:outerShdw blurRad="38100" dist="38100" dir="2700000" algn="tl">
                    <a:srgbClr val="DDDDDD"/>
                  </a:outerShdw>
                </a:effectLst>
                <a:latin typeface="Tahoma" charset="0"/>
                <a:ea typeface="ＭＳ Ｐゴシック" charset="0"/>
              </a:rPr>
              <a:t>(Berkeley) course notes</a:t>
            </a:r>
          </a:p>
          <a:p>
            <a:pPr lvl="1"/>
            <a:r>
              <a:rPr lang="en-US" dirty="0">
                <a:effectLst>
                  <a:outerShdw blurRad="38100" dist="38100" dir="2700000" algn="tl">
                    <a:srgbClr val="DDDDDD"/>
                  </a:outerShdw>
                </a:effectLst>
                <a:latin typeface="Tahoma" charset="0"/>
                <a:ea typeface="ＭＳ Ｐゴシック" charset="0"/>
              </a:rPr>
              <a:t>Textbook web site</a:t>
            </a:r>
          </a:p>
          <a:p>
            <a:pPr lvl="1"/>
            <a:r>
              <a:rPr lang="en-US" dirty="0">
                <a:effectLst>
                  <a:outerShdw blurRad="38100" dist="38100" dir="2700000" algn="tl">
                    <a:srgbClr val="DDDDDD"/>
                  </a:outerShdw>
                </a:effectLst>
                <a:latin typeface="Tahoma" charset="0"/>
                <a:ea typeface="ＭＳ Ｐゴシック" charset="0"/>
              </a:rPr>
              <a:t>Other websites</a:t>
            </a:r>
          </a:p>
        </p:txBody>
      </p:sp>
    </p:spTree>
    <p:extLst>
      <p:ext uri="{BB962C8B-B14F-4D97-AF65-F5344CB8AC3E}">
        <p14:creationId xmlns:p14="http://schemas.microsoft.com/office/powerpoint/2010/main" val="90973046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171AF79-1CC6-7F4E-9D9F-FDD229A429B5}" type="slidenum">
              <a:rPr lang="en-US" sz="1400">
                <a:latin typeface="Arial Narrow" charset="0"/>
              </a:rPr>
              <a:pPr/>
              <a:t>13</a:t>
            </a:fld>
            <a:endParaRPr lang="en-US" sz="1400">
              <a:latin typeface="Arial Narrow" charset="0"/>
            </a:endParaRPr>
          </a:p>
        </p:txBody>
      </p:sp>
      <p:sp>
        <p:nvSpPr>
          <p:cNvPr id="586754"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Computer Architecture Topics</a:t>
            </a:r>
          </a:p>
        </p:txBody>
      </p:sp>
      <p:grpSp>
        <p:nvGrpSpPr>
          <p:cNvPr id="32772" name="Group 3"/>
          <p:cNvGrpSpPr>
            <a:grpSpLocks/>
          </p:cNvGrpSpPr>
          <p:nvPr/>
        </p:nvGrpSpPr>
        <p:grpSpPr bwMode="auto">
          <a:xfrm>
            <a:off x="442913" y="1066800"/>
            <a:ext cx="8540750" cy="5256213"/>
            <a:chOff x="279" y="672"/>
            <a:chExt cx="5380" cy="3311"/>
          </a:xfrm>
        </p:grpSpPr>
        <p:sp>
          <p:nvSpPr>
            <p:cNvPr id="32773" name="Rectangle 4"/>
            <p:cNvSpPr>
              <a:spLocks noChangeArrowheads="1"/>
            </p:cNvSpPr>
            <p:nvPr/>
          </p:nvSpPr>
          <p:spPr bwMode="auto">
            <a:xfrm>
              <a:off x="1176" y="3412"/>
              <a:ext cx="215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Pipelining, Hazard Resolution,</a:t>
              </a:r>
            </a:p>
            <a:p>
              <a:pPr>
                <a:lnSpc>
                  <a:spcPct val="90000"/>
                </a:lnSpc>
              </a:pPr>
              <a:r>
                <a:rPr lang="en-US" b="1">
                  <a:latin typeface="Helvetica" charset="0"/>
                </a:rPr>
                <a:t>Superscalar, Reordering, </a:t>
              </a:r>
            </a:p>
            <a:p>
              <a:pPr>
                <a:lnSpc>
                  <a:spcPct val="90000"/>
                </a:lnSpc>
              </a:pPr>
              <a:r>
                <a:rPr lang="en-US" b="1">
                  <a:latin typeface="Helvetica" charset="0"/>
                </a:rPr>
                <a:t>Prediction, Speculation</a:t>
              </a:r>
            </a:p>
          </p:txBody>
        </p:sp>
        <p:sp>
          <p:nvSpPr>
            <p:cNvPr id="32774" name="Rectangle 5"/>
            <p:cNvSpPr>
              <a:spLocks noChangeArrowheads="1"/>
            </p:cNvSpPr>
            <p:nvPr/>
          </p:nvSpPr>
          <p:spPr bwMode="auto">
            <a:xfrm>
              <a:off x="3144" y="2812"/>
              <a:ext cx="1424"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Addressing,</a:t>
              </a:r>
            </a:p>
            <a:p>
              <a:pPr>
                <a:lnSpc>
                  <a:spcPct val="90000"/>
                </a:lnSpc>
              </a:pPr>
              <a:r>
                <a:rPr lang="en-US" b="1">
                  <a:latin typeface="Helvetica" charset="0"/>
                </a:rPr>
                <a:t>Protection,</a:t>
              </a:r>
            </a:p>
            <a:p>
              <a:pPr>
                <a:lnSpc>
                  <a:spcPct val="90000"/>
                </a:lnSpc>
              </a:pPr>
              <a:r>
                <a:rPr lang="en-US" b="1">
                  <a:latin typeface="Helvetica" charset="0"/>
                </a:rPr>
                <a:t>Exception Handling</a:t>
              </a:r>
            </a:p>
          </p:txBody>
        </p:sp>
        <p:sp>
          <p:nvSpPr>
            <p:cNvPr id="32775" name="Rectangle 6"/>
            <p:cNvSpPr>
              <a:spLocks noChangeArrowheads="1"/>
            </p:cNvSpPr>
            <p:nvPr/>
          </p:nvSpPr>
          <p:spPr bwMode="auto">
            <a:xfrm>
              <a:off x="1532" y="2674"/>
              <a:ext cx="1288" cy="32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6" name="Rectangle 7"/>
            <p:cNvSpPr>
              <a:spLocks noChangeArrowheads="1"/>
            </p:cNvSpPr>
            <p:nvPr/>
          </p:nvSpPr>
          <p:spPr bwMode="auto">
            <a:xfrm>
              <a:off x="1784" y="2764"/>
              <a:ext cx="72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L1 Cache</a:t>
              </a:r>
            </a:p>
          </p:txBody>
        </p:sp>
        <p:sp>
          <p:nvSpPr>
            <p:cNvPr id="32777" name="Rectangle 8"/>
            <p:cNvSpPr>
              <a:spLocks noChangeArrowheads="1"/>
            </p:cNvSpPr>
            <p:nvPr/>
          </p:nvSpPr>
          <p:spPr bwMode="auto">
            <a:xfrm>
              <a:off x="1300" y="1946"/>
              <a:ext cx="2096" cy="55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8" name="Rectangle 9"/>
            <p:cNvSpPr>
              <a:spLocks noChangeArrowheads="1"/>
            </p:cNvSpPr>
            <p:nvPr/>
          </p:nvSpPr>
          <p:spPr bwMode="auto">
            <a:xfrm>
              <a:off x="1896" y="2092"/>
              <a:ext cx="72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L2 Cache</a:t>
              </a:r>
            </a:p>
          </p:txBody>
        </p:sp>
        <p:sp>
          <p:nvSpPr>
            <p:cNvPr id="32779" name="Rectangle 10"/>
            <p:cNvSpPr>
              <a:spLocks noChangeArrowheads="1"/>
            </p:cNvSpPr>
            <p:nvPr/>
          </p:nvSpPr>
          <p:spPr bwMode="auto">
            <a:xfrm>
              <a:off x="956" y="1322"/>
              <a:ext cx="2776" cy="5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0" name="Rectangle 11"/>
            <p:cNvSpPr>
              <a:spLocks noChangeArrowheads="1"/>
            </p:cNvSpPr>
            <p:nvPr/>
          </p:nvSpPr>
          <p:spPr bwMode="auto">
            <a:xfrm>
              <a:off x="2064" y="1492"/>
              <a:ext cx="51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DRAM</a:t>
              </a:r>
            </a:p>
          </p:txBody>
        </p:sp>
        <p:sp>
          <p:nvSpPr>
            <p:cNvPr id="32781" name="Rectangle 12"/>
            <p:cNvSpPr>
              <a:spLocks noChangeArrowheads="1"/>
            </p:cNvSpPr>
            <p:nvPr/>
          </p:nvSpPr>
          <p:spPr bwMode="auto">
            <a:xfrm>
              <a:off x="676" y="938"/>
              <a:ext cx="4096" cy="26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2" name="Rectangle 13"/>
            <p:cNvSpPr>
              <a:spLocks noChangeArrowheads="1"/>
            </p:cNvSpPr>
            <p:nvPr/>
          </p:nvSpPr>
          <p:spPr bwMode="auto">
            <a:xfrm>
              <a:off x="2284" y="988"/>
              <a:ext cx="88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Disks, Tape</a:t>
              </a:r>
            </a:p>
          </p:txBody>
        </p:sp>
        <p:sp>
          <p:nvSpPr>
            <p:cNvPr id="32783" name="Rectangle 14"/>
            <p:cNvSpPr>
              <a:spLocks noChangeArrowheads="1"/>
            </p:cNvSpPr>
            <p:nvPr/>
          </p:nvSpPr>
          <p:spPr bwMode="auto">
            <a:xfrm>
              <a:off x="3472" y="1956"/>
              <a:ext cx="864"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Coherence,</a:t>
              </a:r>
            </a:p>
            <a:p>
              <a:pPr>
                <a:lnSpc>
                  <a:spcPct val="90000"/>
                </a:lnSpc>
              </a:pPr>
              <a:r>
                <a:rPr lang="en-US" b="1">
                  <a:latin typeface="Helvetica" charset="0"/>
                </a:rPr>
                <a:t>Bandwidth,</a:t>
              </a:r>
            </a:p>
            <a:p>
              <a:pPr>
                <a:lnSpc>
                  <a:spcPct val="90000"/>
                </a:lnSpc>
              </a:pPr>
              <a:r>
                <a:rPr lang="en-US" b="1">
                  <a:latin typeface="Helvetica" charset="0"/>
                </a:rPr>
                <a:t>Latency</a:t>
              </a:r>
            </a:p>
          </p:txBody>
        </p:sp>
        <p:sp>
          <p:nvSpPr>
            <p:cNvPr id="32784" name="Rectangle 15"/>
            <p:cNvSpPr>
              <a:spLocks noChangeArrowheads="1"/>
            </p:cNvSpPr>
            <p:nvPr/>
          </p:nvSpPr>
          <p:spPr bwMode="auto">
            <a:xfrm>
              <a:off x="3744" y="1340"/>
              <a:ext cx="171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Emerging Technologies</a:t>
              </a:r>
            </a:p>
            <a:p>
              <a:pPr>
                <a:lnSpc>
                  <a:spcPct val="90000"/>
                </a:lnSpc>
              </a:pPr>
              <a:r>
                <a:rPr lang="en-US" b="1">
                  <a:latin typeface="Helvetica" charset="0"/>
                </a:rPr>
                <a:t>Interleaving</a:t>
              </a:r>
            </a:p>
            <a:p>
              <a:pPr>
                <a:lnSpc>
                  <a:spcPct val="90000"/>
                </a:lnSpc>
              </a:pPr>
              <a:r>
                <a:rPr lang="en-US" b="1">
                  <a:latin typeface="Helvetica" charset="0"/>
                </a:rPr>
                <a:t>Bus protocols</a:t>
              </a:r>
            </a:p>
          </p:txBody>
        </p:sp>
        <p:sp>
          <p:nvSpPr>
            <p:cNvPr id="32785" name="Rectangle 16"/>
            <p:cNvSpPr>
              <a:spLocks noChangeArrowheads="1"/>
            </p:cNvSpPr>
            <p:nvPr/>
          </p:nvSpPr>
          <p:spPr bwMode="auto">
            <a:xfrm>
              <a:off x="4808" y="996"/>
              <a:ext cx="432"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RAID</a:t>
              </a:r>
            </a:p>
          </p:txBody>
        </p:sp>
        <p:sp>
          <p:nvSpPr>
            <p:cNvPr id="32786" name="Rectangle 17"/>
            <p:cNvSpPr>
              <a:spLocks noChangeArrowheads="1"/>
            </p:cNvSpPr>
            <p:nvPr/>
          </p:nvSpPr>
          <p:spPr bwMode="auto">
            <a:xfrm>
              <a:off x="776" y="2900"/>
              <a:ext cx="40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8" rIns="63493" bIns="25398">
              <a:spAutoFit/>
            </a:bodyPr>
            <a:lstStyle/>
            <a:p>
              <a:pPr>
                <a:lnSpc>
                  <a:spcPct val="90000"/>
                </a:lnSpc>
              </a:pPr>
              <a:r>
                <a:rPr lang="en-US" b="1">
                  <a:latin typeface="Helvetica" charset="0"/>
                </a:rPr>
                <a:t>VLSI</a:t>
              </a:r>
            </a:p>
          </p:txBody>
        </p:sp>
        <p:sp>
          <p:nvSpPr>
            <p:cNvPr id="32787" name="Rectangle 18"/>
            <p:cNvSpPr>
              <a:spLocks noChangeArrowheads="1"/>
            </p:cNvSpPr>
            <p:nvPr/>
          </p:nvSpPr>
          <p:spPr bwMode="auto">
            <a:xfrm>
              <a:off x="615" y="672"/>
              <a:ext cx="18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spAutoFit/>
            </a:bodyPr>
            <a:lstStyle/>
            <a:p>
              <a:r>
                <a:rPr lang="en-US" b="1">
                  <a:solidFill>
                    <a:schemeClr val="hlink"/>
                  </a:solidFill>
                </a:rPr>
                <a:t>Input/Output and Storage</a:t>
              </a:r>
            </a:p>
          </p:txBody>
        </p:sp>
        <p:sp>
          <p:nvSpPr>
            <p:cNvPr id="32788" name="Rectangle 19"/>
            <p:cNvSpPr>
              <a:spLocks noChangeArrowheads="1"/>
            </p:cNvSpPr>
            <p:nvPr/>
          </p:nvSpPr>
          <p:spPr bwMode="auto">
            <a:xfrm>
              <a:off x="279" y="2016"/>
              <a:ext cx="77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spAutoFit/>
            </a:bodyPr>
            <a:lstStyle/>
            <a:p>
              <a:r>
                <a:rPr lang="en-US" b="1">
                  <a:solidFill>
                    <a:schemeClr val="hlink"/>
                  </a:solidFill>
                </a:rPr>
                <a:t>Memory</a:t>
              </a:r>
            </a:p>
            <a:p>
              <a:r>
                <a:rPr lang="en-US" b="1">
                  <a:solidFill>
                    <a:schemeClr val="hlink"/>
                  </a:solidFill>
                </a:rPr>
                <a:t>Hierarchy</a:t>
              </a:r>
            </a:p>
          </p:txBody>
        </p:sp>
        <p:sp>
          <p:nvSpPr>
            <p:cNvPr id="32789" name="Line 20"/>
            <p:cNvSpPr>
              <a:spLocks noChangeShapeType="1"/>
            </p:cNvSpPr>
            <p:nvPr/>
          </p:nvSpPr>
          <p:spPr bwMode="auto">
            <a:xfrm flipV="1">
              <a:off x="528" y="1214"/>
              <a:ext cx="0" cy="8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Line 21"/>
            <p:cNvSpPr>
              <a:spLocks noChangeShapeType="1"/>
            </p:cNvSpPr>
            <p:nvPr/>
          </p:nvSpPr>
          <p:spPr bwMode="auto">
            <a:xfrm>
              <a:off x="528" y="2418"/>
              <a:ext cx="0" cy="61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1" name="Rectangle 22"/>
            <p:cNvSpPr>
              <a:spLocks noChangeArrowheads="1"/>
            </p:cNvSpPr>
            <p:nvPr/>
          </p:nvSpPr>
          <p:spPr bwMode="auto">
            <a:xfrm>
              <a:off x="3495" y="3408"/>
              <a:ext cx="216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7" tIns="44445" rIns="90477" bIns="44445">
              <a:spAutoFit/>
            </a:bodyPr>
            <a:lstStyle/>
            <a:p>
              <a:pPr>
                <a:buFontTx/>
                <a:buChar char="•"/>
              </a:pPr>
              <a:r>
                <a:rPr lang="en-US" b="1">
                  <a:solidFill>
                    <a:schemeClr val="hlink"/>
                  </a:solidFill>
                </a:rPr>
                <a:t> Pipelining</a:t>
              </a:r>
            </a:p>
            <a:p>
              <a:pPr>
                <a:buFontTx/>
                <a:buChar char="•"/>
              </a:pPr>
              <a:r>
                <a:rPr lang="en-US" b="1">
                  <a:solidFill>
                    <a:schemeClr val="hlink"/>
                  </a:solidFill>
                </a:rPr>
                <a:t> Instruction-Level Parallelism</a:t>
              </a:r>
            </a:p>
            <a:p>
              <a:pPr>
                <a:buFontTx/>
                <a:buChar char="•"/>
              </a:pPr>
              <a:r>
                <a:rPr lang="en-US" b="1">
                  <a:solidFill>
                    <a:schemeClr val="hlink"/>
                  </a:solidFill>
                </a:rPr>
                <a:t> Multiprocessing/Multicore</a:t>
              </a:r>
            </a:p>
          </p:txBody>
        </p:sp>
        <p:sp>
          <p:nvSpPr>
            <p:cNvPr id="32792" name="AutoShape 23"/>
            <p:cNvSpPr>
              <a:spLocks noChangeArrowheads="1"/>
            </p:cNvSpPr>
            <p:nvPr/>
          </p:nvSpPr>
          <p:spPr bwMode="auto">
            <a:xfrm>
              <a:off x="1104" y="2640"/>
              <a:ext cx="2064" cy="672"/>
            </a:xfrm>
            <a:prstGeom prst="cube">
              <a:avLst>
                <a:gd name="adj" fmla="val 6860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200" b="1"/>
                <a:t>Instruction Set Architecture</a:t>
              </a:r>
              <a:endParaRPr lang="en-US" sz="2400">
                <a:latin typeface="Times New Roman" charset="0"/>
              </a:endParaRPr>
            </a:p>
          </p:txBody>
        </p:sp>
      </p:grpSp>
    </p:spTree>
    <p:extLst>
      <p:ext uri="{BB962C8B-B14F-4D97-AF65-F5344CB8AC3E}">
        <p14:creationId xmlns:p14="http://schemas.microsoft.com/office/powerpoint/2010/main" val="27031541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BC722CC-45F0-EE40-ABCC-BC184D4D002A}" type="slidenum">
              <a:rPr lang="en-US" sz="1400">
                <a:latin typeface="Arial Narrow" charset="0"/>
              </a:rPr>
              <a:pPr/>
              <a:t>14</a:t>
            </a:fld>
            <a:endParaRPr lang="en-US" sz="1400">
              <a:latin typeface="Arial Narrow" charset="0"/>
            </a:endParaRPr>
          </a:p>
        </p:txBody>
      </p:sp>
      <p:sp>
        <p:nvSpPr>
          <p:cNvPr id="590850" name="Rectangle 2"/>
          <p:cNvSpPr>
            <a:spLocks noGrp="1" noChangeArrowheads="1"/>
          </p:cNvSpPr>
          <p:nvPr>
            <p:ph type="title"/>
          </p:nvPr>
        </p:nvSpPr>
        <p:spPr/>
        <p:txBody>
          <a:bodyPr/>
          <a:lstStyle/>
          <a:p>
            <a:r>
              <a:rPr lang="en-US" dirty="0">
                <a:latin typeface="Tahoma" charset="0"/>
                <a:ea typeface="ＭＳ Ｐゴシック" charset="0"/>
                <a:cs typeface="ＭＳ Ｐゴシック" charset="0"/>
              </a:rPr>
              <a:t>Trends of 2000-</a:t>
            </a:r>
            <a:r>
              <a:rPr lang="en-US" dirty="0" smtClean="0">
                <a:latin typeface="Tahoma" charset="0"/>
                <a:ea typeface="ＭＳ Ｐゴシック" charset="0"/>
                <a:cs typeface="ＭＳ Ｐゴシック" charset="0"/>
              </a:rPr>
              <a:t>2015</a:t>
            </a:r>
            <a:endParaRPr lang="en-US" dirty="0">
              <a:latin typeface="Tahoma" charset="0"/>
              <a:ea typeface="ＭＳ Ｐゴシック" charset="0"/>
              <a:cs typeface="ＭＳ Ｐゴシック" charset="0"/>
            </a:endParaRPr>
          </a:p>
        </p:txBody>
      </p:sp>
      <p:sp>
        <p:nvSpPr>
          <p:cNvPr id="590851" name="Rectangle 3"/>
          <p:cNvSpPr>
            <a:spLocks noGrp="1" noChangeArrowheads="1"/>
          </p:cNvSpPr>
          <p:nvPr>
            <p:ph type="body" idx="1"/>
          </p:nvPr>
        </p:nvSpPr>
        <p:spPr/>
        <p:txBody>
          <a:bodyPr/>
          <a:lstStyle/>
          <a:p>
            <a:r>
              <a:rPr lang="en-US" dirty="0">
                <a:effectLst>
                  <a:outerShdw blurRad="38100" dist="38100" dir="2700000" algn="tl">
                    <a:srgbClr val="DDDDDD"/>
                  </a:outerShdw>
                </a:effectLst>
                <a:latin typeface="Tahoma" charset="0"/>
                <a:ea typeface="ＭＳ Ｐゴシック" charset="0"/>
                <a:cs typeface="ＭＳ Ｐゴシック" charset="0"/>
              </a:rPr>
              <a:t>Technology</a:t>
            </a:r>
          </a:p>
          <a:p>
            <a:pPr lvl="1"/>
            <a:r>
              <a:rPr lang="en-US" dirty="0">
                <a:effectLst>
                  <a:outerShdw blurRad="38100" dist="38100" dir="2700000" algn="tl">
                    <a:srgbClr val="DDDDDD"/>
                  </a:outerShdw>
                </a:effectLst>
                <a:latin typeface="Tahoma" charset="0"/>
                <a:ea typeface="ＭＳ Ｐゴシック" charset="0"/>
              </a:rPr>
              <a:t>Very large dynamic RAM: 256 </a:t>
            </a:r>
            <a:r>
              <a:rPr lang="en-US" dirty="0" err="1">
                <a:effectLst>
                  <a:outerShdw blurRad="38100" dist="38100" dir="2700000" algn="tl">
                    <a:srgbClr val="DDDDDD"/>
                  </a:outerShdw>
                </a:effectLst>
                <a:latin typeface="Tahoma" charset="0"/>
                <a:ea typeface="ＭＳ Ｐゴシック" charset="0"/>
              </a:rPr>
              <a:t>Mbits</a:t>
            </a:r>
            <a:r>
              <a:rPr lang="en-US" dirty="0">
                <a:effectLst>
                  <a:outerShdw blurRad="38100" dist="38100" dir="2700000" algn="tl">
                    <a:srgbClr val="DDDDDD"/>
                  </a:outerShdw>
                </a:effectLst>
                <a:latin typeface="Tahoma" charset="0"/>
                <a:ea typeface="ＭＳ Ｐゴシック" charset="0"/>
              </a:rPr>
              <a:t> to </a:t>
            </a:r>
            <a:r>
              <a:rPr lang="en-US" dirty="0" smtClean="0">
                <a:effectLst>
                  <a:outerShdw blurRad="38100" dist="38100" dir="2700000" algn="tl">
                    <a:srgbClr val="DDDDDD"/>
                  </a:outerShdw>
                </a:effectLst>
                <a:latin typeface="Tahoma" charset="0"/>
                <a:ea typeface="ＭＳ Ｐゴシック" charset="0"/>
              </a:rPr>
              <a:t>4Gb </a:t>
            </a:r>
            <a:r>
              <a:rPr lang="en-US" dirty="0">
                <a:effectLst>
                  <a:outerShdw blurRad="38100" dist="38100" dir="2700000" algn="tl">
                    <a:srgbClr val="DDDDDD"/>
                  </a:outerShdw>
                </a:effectLst>
                <a:latin typeface="Tahoma" charset="0"/>
                <a:ea typeface="ＭＳ Ｐゴシック" charset="0"/>
              </a:rPr>
              <a:t>and beyond</a:t>
            </a:r>
          </a:p>
          <a:p>
            <a:pPr lvl="1"/>
            <a:r>
              <a:rPr lang="en-US" dirty="0">
                <a:effectLst>
                  <a:outerShdw blurRad="38100" dist="38100" dir="2700000" algn="tl">
                    <a:srgbClr val="DDDDDD"/>
                  </a:outerShdw>
                </a:effectLst>
                <a:latin typeface="Tahoma" charset="0"/>
                <a:ea typeface="ＭＳ Ｐゴシック" charset="0"/>
              </a:rPr>
              <a:t>Large fast static RAM: 16 MB, 5ns</a:t>
            </a:r>
          </a:p>
          <a:p>
            <a:r>
              <a:rPr lang="en-US" dirty="0">
                <a:effectLst>
                  <a:outerShdw blurRad="38100" dist="38100" dir="2700000" algn="tl">
                    <a:srgbClr val="DDDDDD"/>
                  </a:outerShdw>
                </a:effectLst>
                <a:latin typeface="Tahoma" charset="0"/>
                <a:ea typeface="ＭＳ Ｐゴシック" charset="0"/>
                <a:cs typeface="ＭＳ Ｐゴシック" charset="0"/>
              </a:rPr>
              <a:t>Complete systems on a chip</a:t>
            </a:r>
          </a:p>
          <a:p>
            <a:pPr lvl="1"/>
            <a:r>
              <a:rPr lang="en-US" dirty="0">
                <a:effectLst>
                  <a:outerShdw blurRad="38100" dist="38100" dir="2700000" algn="tl">
                    <a:srgbClr val="DDDDDD"/>
                  </a:outerShdw>
                </a:effectLst>
                <a:latin typeface="Tahoma" charset="0"/>
                <a:ea typeface="ＭＳ Ｐゴシック" charset="0"/>
              </a:rPr>
              <a:t>100+ million </a:t>
            </a:r>
            <a:r>
              <a:rPr lang="en-US" dirty="0" smtClean="0">
                <a:effectLst>
                  <a:outerShdw blurRad="38100" dist="38100" dir="2700000" algn="tl">
                    <a:srgbClr val="DDDDDD"/>
                  </a:outerShdw>
                </a:effectLst>
                <a:latin typeface="Tahoma" charset="0"/>
                <a:ea typeface="ＭＳ Ｐゴシック" charset="0"/>
              </a:rPr>
              <a:t>to 1+ billion transistors</a:t>
            </a:r>
            <a:endParaRPr lang="en-US" dirty="0">
              <a:effectLst>
                <a:outerShdw blurRad="38100" dist="38100" dir="2700000" algn="tl">
                  <a:srgbClr val="DDDDDD"/>
                </a:outerShdw>
              </a:effectLst>
              <a:latin typeface="Tahoma" charset="0"/>
              <a:ea typeface="ＭＳ Ｐゴシック" charset="0"/>
            </a:endParaRPr>
          </a:p>
          <a:p>
            <a:r>
              <a:rPr lang="en-US" dirty="0">
                <a:effectLst>
                  <a:outerShdw blurRad="38100" dist="38100" dir="2700000" algn="tl">
                    <a:srgbClr val="DDDDDD"/>
                  </a:outerShdw>
                </a:effectLst>
                <a:latin typeface="Tahoma" charset="0"/>
                <a:ea typeface="ＭＳ Ｐゴシック" charset="0"/>
                <a:cs typeface="ＭＳ Ｐゴシック" charset="0"/>
              </a:rPr>
              <a:t>Parallelism </a:t>
            </a:r>
          </a:p>
          <a:p>
            <a:pPr lvl="1"/>
            <a:r>
              <a:rPr lang="en-US" dirty="0">
                <a:effectLst>
                  <a:outerShdw blurRad="38100" dist="38100" dir="2700000" algn="tl">
                    <a:srgbClr val="DDDDDD"/>
                  </a:outerShdw>
                </a:effectLst>
                <a:latin typeface="Tahoma" charset="0"/>
                <a:ea typeface="ＭＳ Ｐゴシック" charset="0"/>
              </a:rPr>
              <a:t>Superscalar, </a:t>
            </a:r>
            <a:r>
              <a:rPr lang="en-US" dirty="0" err="1">
                <a:effectLst>
                  <a:outerShdw blurRad="38100" dist="38100" dir="2700000" algn="tl">
                    <a:srgbClr val="DDDDDD"/>
                  </a:outerShdw>
                </a:effectLst>
                <a:latin typeface="Tahoma" charset="0"/>
                <a:ea typeface="ＭＳ Ｐゴシック" charset="0"/>
              </a:rPr>
              <a:t>Superpipelined</a:t>
            </a:r>
            <a:r>
              <a:rPr lang="en-US" dirty="0">
                <a:effectLst>
                  <a:outerShdw blurRad="38100" dist="38100" dir="2700000" algn="tl">
                    <a:srgbClr val="DDDDDD"/>
                  </a:outerShdw>
                </a:effectLst>
                <a:latin typeface="Tahoma" charset="0"/>
                <a:ea typeface="ＭＳ Ｐゴシック" charset="0"/>
              </a:rPr>
              <a:t>, Vector, Multiprocessors?</a:t>
            </a:r>
          </a:p>
          <a:p>
            <a:pPr lvl="1"/>
            <a:r>
              <a:rPr lang="en-US" dirty="0">
                <a:effectLst>
                  <a:outerShdw blurRad="38100" dist="38100" dir="2700000" algn="tl">
                    <a:srgbClr val="DDDDDD"/>
                  </a:outerShdw>
                </a:effectLst>
                <a:latin typeface="Tahoma" charset="0"/>
                <a:ea typeface="ＭＳ Ｐゴシック" charset="0"/>
              </a:rPr>
              <a:t>Processor Arrays?</a:t>
            </a:r>
          </a:p>
          <a:p>
            <a:pPr lvl="1"/>
            <a:r>
              <a:rPr lang="en-US" dirty="0">
                <a:effectLst>
                  <a:outerShdw blurRad="38100" dist="38100" dir="2700000" algn="tl">
                    <a:srgbClr val="DDDDDD"/>
                  </a:outerShdw>
                </a:effectLst>
                <a:latin typeface="Tahoma" charset="0"/>
                <a:ea typeface="ＭＳ Ｐゴシック" charset="0"/>
              </a:rPr>
              <a:t>Multicore/</a:t>
            </a:r>
            <a:r>
              <a:rPr lang="en-US" dirty="0" err="1">
                <a:effectLst>
                  <a:outerShdw blurRad="38100" dist="38100" dir="2700000" algn="tl">
                    <a:srgbClr val="DDDDDD"/>
                  </a:outerShdw>
                </a:effectLst>
                <a:latin typeface="Tahoma" charset="0"/>
                <a:ea typeface="ＭＳ Ｐゴシック" charset="0"/>
              </a:rPr>
              <a:t>manycore</a:t>
            </a:r>
            <a:r>
              <a:rPr lang="en-US" dirty="0">
                <a:effectLst>
                  <a:outerShdw blurRad="38100" dist="38100" dir="2700000" algn="tl">
                    <a:srgbClr val="DDDDDD"/>
                  </a:outerShdw>
                </a:effectLst>
                <a:latin typeface="Tahoma" charset="0"/>
                <a:ea typeface="ＭＳ Ｐゴシック" charset="0"/>
              </a:rPr>
              <a:t>!</a:t>
            </a:r>
          </a:p>
          <a:p>
            <a:r>
              <a:rPr lang="en-US" dirty="0">
                <a:effectLst>
                  <a:outerShdw blurRad="38100" dist="38100" dir="2700000" algn="tl">
                    <a:srgbClr val="DDDDDD"/>
                  </a:outerShdw>
                </a:effectLst>
                <a:latin typeface="Tahoma" charset="0"/>
                <a:ea typeface="ＭＳ Ｐゴシック" charset="0"/>
                <a:cs typeface="ＭＳ Ｐゴシック" charset="0"/>
              </a:rPr>
              <a:t>Special-Purpose Architectures</a:t>
            </a:r>
          </a:p>
          <a:p>
            <a:pPr lvl="1"/>
            <a:r>
              <a:rPr lang="en-US" dirty="0" smtClean="0">
                <a:effectLst>
                  <a:outerShdw blurRad="38100" dist="38100" dir="2700000" algn="tl">
                    <a:srgbClr val="DDDDDD"/>
                  </a:outerShdw>
                </a:effectLst>
                <a:latin typeface="Tahoma" charset="0"/>
                <a:ea typeface="ＭＳ Ｐゴシック" charset="0"/>
              </a:rPr>
              <a:t>GPU</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a:t>
            </a:r>
            <a:r>
              <a:rPr lang="en-US" dirty="0">
                <a:effectLst>
                  <a:outerShdw blurRad="38100" dist="38100" dir="2700000" algn="tl">
                    <a:srgbClr val="DDDDDD"/>
                  </a:outerShdw>
                </a:effectLst>
                <a:latin typeface="Tahoma" charset="0"/>
                <a:ea typeface="ＭＳ Ｐゴシック" charset="0"/>
              </a:rPr>
              <a:t>, mp3 players, </a:t>
            </a:r>
            <a:r>
              <a:rPr lang="en-US" dirty="0" err="1">
                <a:effectLst>
                  <a:outerShdw blurRad="38100" dist="38100" dir="2700000" algn="tl">
                    <a:srgbClr val="DDDDDD"/>
                  </a:outerShdw>
                </a:effectLst>
                <a:latin typeface="Tahoma" charset="0"/>
                <a:ea typeface="ＭＳ Ｐゴシック" charset="0"/>
              </a:rPr>
              <a:t>nanocomputers</a:t>
            </a:r>
            <a:r>
              <a:rPr lang="en-US" dirty="0">
                <a:effectLst>
                  <a:outerShdw blurRad="38100" dist="38100" dir="2700000" algn="tl">
                    <a:srgbClr val="DDDDDD"/>
                  </a:outerShdw>
                </a:effectLst>
                <a:latin typeface="Tahoma" charset="0"/>
                <a:ea typeface="ＭＳ Ｐゴシック" charset="0"/>
              </a:rPr>
              <a:t> …</a:t>
            </a:r>
          </a:p>
          <a:p>
            <a:r>
              <a:rPr lang="en-US" dirty="0">
                <a:effectLst>
                  <a:outerShdw blurRad="38100" dist="38100" dir="2700000" algn="tl">
                    <a:srgbClr val="DDDDDD"/>
                  </a:outerShdw>
                </a:effectLst>
                <a:latin typeface="Tahoma" charset="0"/>
                <a:ea typeface="ＭＳ Ｐゴシック" charset="0"/>
                <a:cs typeface="ＭＳ Ｐゴシック" charset="0"/>
              </a:rPr>
              <a:t>Reconfigurable Computers?</a:t>
            </a:r>
          </a:p>
          <a:p>
            <a:pPr lvl="1"/>
            <a:r>
              <a:rPr lang="en-US" dirty="0">
                <a:effectLst>
                  <a:outerShdw blurRad="38100" dist="38100" dir="2700000" algn="tl">
                    <a:srgbClr val="DDDDDD"/>
                  </a:outerShdw>
                </a:effectLst>
                <a:latin typeface="Tahoma" charset="0"/>
                <a:ea typeface="ＭＳ Ｐゴシック" charset="0"/>
              </a:rPr>
              <a:t>Wearable computers</a:t>
            </a:r>
          </a:p>
        </p:txBody>
      </p:sp>
    </p:spTree>
    <p:extLst>
      <p:ext uri="{BB962C8B-B14F-4D97-AF65-F5344CB8AC3E}">
        <p14:creationId xmlns:p14="http://schemas.microsoft.com/office/powerpoint/2010/main" val="26414908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9AE1CF3-E1C7-1B4D-A081-8D1A0C7EA9ED}" type="slidenum">
              <a:rPr lang="en-US" sz="1400">
                <a:latin typeface="Arial Narrow" charset="0"/>
              </a:rPr>
              <a:pPr/>
              <a:t>15</a:t>
            </a:fld>
            <a:endParaRPr lang="en-US" sz="1400">
              <a:latin typeface="Arial Narrow" charset="0"/>
            </a:endParaRPr>
          </a:p>
        </p:txBody>
      </p:sp>
      <p:sp>
        <p:nvSpPr>
          <p:cNvPr id="591874" name="Rectangle 2"/>
          <p:cNvSpPr>
            <a:spLocks noGrp="1" noChangeArrowheads="1"/>
          </p:cNvSpPr>
          <p:nvPr>
            <p:ph type="title"/>
          </p:nvPr>
        </p:nvSpPr>
        <p:spPr>
          <a:xfrm>
            <a:off x="0" y="0"/>
            <a:ext cx="9144000" cy="708025"/>
          </a:xfrm>
        </p:spPr>
        <p:txBody>
          <a:bodyPr/>
          <a:lstStyle/>
          <a:p>
            <a:r>
              <a:rPr lang="en-US" dirty="0">
                <a:latin typeface="Tahoma" charset="0"/>
                <a:ea typeface="ＭＳ Ｐゴシック" charset="0"/>
                <a:cs typeface="ＭＳ Ｐゴシック" charset="0"/>
              </a:rPr>
              <a:t>Trends of 2000-</a:t>
            </a:r>
            <a:r>
              <a:rPr lang="en-US" dirty="0" smtClean="0">
                <a:latin typeface="Tahoma" charset="0"/>
                <a:ea typeface="ＭＳ Ｐゴシック" charset="0"/>
                <a:cs typeface="ＭＳ Ｐゴシック" charset="0"/>
              </a:rPr>
              <a:t>2015</a:t>
            </a:r>
            <a:endParaRPr lang="en-US" dirty="0">
              <a:latin typeface="Tahoma" charset="0"/>
              <a:ea typeface="ＭＳ Ｐゴシック" charset="0"/>
              <a:cs typeface="ＭＳ Ｐゴシック" charset="0"/>
            </a:endParaRPr>
          </a:p>
        </p:txBody>
      </p:sp>
      <p:sp>
        <p:nvSpPr>
          <p:cNvPr id="591875" name="Rectangle 3"/>
          <p:cNvSpPr>
            <a:spLocks noGrp="1" noChangeArrowheads="1"/>
          </p:cNvSpPr>
          <p:nvPr>
            <p:ph type="body" idx="1"/>
          </p:nvPr>
        </p:nvSpPr>
        <p:spPr/>
        <p:txBody>
          <a:bodyPr/>
          <a:lstStyle/>
          <a:p>
            <a:r>
              <a:rPr lang="en-US" dirty="0">
                <a:effectLst>
                  <a:outerShdw blurRad="38100" dist="38100" dir="2700000" algn="tl">
                    <a:srgbClr val="DDDDDD"/>
                  </a:outerShdw>
                </a:effectLst>
                <a:latin typeface="Tahoma" charset="0"/>
                <a:ea typeface="ＭＳ Ｐゴシック" charset="0"/>
                <a:cs typeface="ＭＳ Ｐゴシック" charset="0"/>
              </a:rPr>
              <a:t>Low Power</a:t>
            </a:r>
          </a:p>
          <a:p>
            <a:pPr lvl="1"/>
            <a:r>
              <a:rPr lang="en-US" dirty="0" smtClean="0">
                <a:effectLst>
                  <a:outerShdw blurRad="38100" dist="38100" dir="2700000" algn="tl">
                    <a:srgbClr val="DDDDDD"/>
                  </a:outerShdw>
                </a:effectLst>
                <a:latin typeface="Tahoma" charset="0"/>
                <a:ea typeface="ＭＳ Ｐゴシック" charset="0"/>
              </a:rPr>
              <a:t>Over 50</a:t>
            </a:r>
            <a:r>
              <a:rPr lang="en-US" dirty="0">
                <a:effectLst>
                  <a:outerShdw blurRad="38100" dist="38100" dir="2700000" algn="tl">
                    <a:srgbClr val="DDDDDD"/>
                  </a:outerShdw>
                </a:effectLst>
                <a:latin typeface="Tahoma" charset="0"/>
                <a:ea typeface="ＭＳ Ｐゴシック" charset="0"/>
              </a:rPr>
              <a:t>% of </a:t>
            </a:r>
            <a:r>
              <a:rPr lang="en-US" smtClean="0">
                <a:effectLst>
                  <a:outerShdw blurRad="38100" dist="38100" dir="2700000" algn="tl">
                    <a:srgbClr val="DDDDDD"/>
                  </a:outerShdw>
                </a:effectLst>
                <a:latin typeface="Tahoma" charset="0"/>
                <a:ea typeface="ＭＳ Ｐゴシック" charset="0"/>
              </a:rPr>
              <a:t>computing devices portable </a:t>
            </a:r>
            <a:r>
              <a:rPr lang="en-US">
                <a:effectLst>
                  <a:outerShdw blurRad="38100" dist="38100" dir="2700000" algn="tl">
                    <a:srgbClr val="DDDDDD"/>
                  </a:outerShdw>
                </a:effectLst>
                <a:latin typeface="Tahoma" charset="0"/>
                <a:ea typeface="ＭＳ Ｐゴシック" charset="0"/>
              </a:rPr>
              <a:t>now </a:t>
            </a:r>
            <a:r>
              <a:rPr lang="en-US" smtClean="0">
                <a:effectLst>
                  <a:outerShdw blurRad="38100" dist="38100" dir="2700000" algn="tl">
                    <a:srgbClr val="DDDDDD"/>
                  </a:outerShdw>
                </a:effectLst>
                <a:latin typeface="Tahoma" charset="0"/>
                <a:ea typeface="ＭＳ Ｐゴシック" charset="0"/>
              </a:rPr>
              <a:t>(!)</a:t>
            </a:r>
            <a:endParaRPr lang="en-US" dirty="0">
              <a:effectLst>
                <a:outerShdw blurRad="38100" dist="38100" dir="2700000" algn="tl">
                  <a:srgbClr val="DDDDDD"/>
                </a:outerShdw>
              </a:effectLst>
              <a:latin typeface="Tahoma"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Hand held communicators</a:t>
            </a:r>
          </a:p>
          <a:p>
            <a:pPr lvl="1"/>
            <a:r>
              <a:rPr lang="en-US" dirty="0">
                <a:effectLst>
                  <a:outerShdw blurRad="38100" dist="38100" dir="2700000" algn="tl">
                    <a:srgbClr val="DDDDDD"/>
                  </a:outerShdw>
                </a:effectLst>
                <a:latin typeface="Tahoma" charset="0"/>
                <a:ea typeface="ＭＳ Ｐゴシック" charset="0"/>
              </a:rPr>
              <a:t>Performance per watt, battery life</a:t>
            </a:r>
          </a:p>
          <a:p>
            <a:pPr lvl="1"/>
            <a:r>
              <a:rPr lang="en-US" dirty="0" err="1">
                <a:effectLst>
                  <a:outerShdw blurRad="38100" dist="38100" dir="2700000" algn="tl">
                    <a:srgbClr val="DDDDDD"/>
                  </a:outerShdw>
                </a:effectLst>
                <a:latin typeface="Tahoma" charset="0"/>
                <a:ea typeface="ＭＳ Ｐゴシック" charset="0"/>
              </a:rPr>
              <a:t>Transmeta</a:t>
            </a:r>
            <a:endParaRPr lang="en-US" dirty="0">
              <a:effectLst>
                <a:outerShdw blurRad="38100" dist="38100" dir="2700000" algn="tl">
                  <a:srgbClr val="DDDDDD"/>
                </a:outerShdw>
              </a:effectLst>
              <a:latin typeface="Tahoma"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Asynchronous (</a:t>
            </a:r>
            <a:r>
              <a:rPr lang="en-US" dirty="0" err="1">
                <a:effectLst>
                  <a:outerShdw blurRad="38100" dist="38100" dir="2700000" algn="tl">
                    <a:srgbClr val="DDDDDD"/>
                  </a:outerShdw>
                </a:effectLst>
                <a:latin typeface="Tahoma" charset="0"/>
                <a:ea typeface="ＭＳ Ｐゴシック" charset="0"/>
              </a:rPr>
              <a:t>clockless</a:t>
            </a:r>
            <a:r>
              <a:rPr lang="en-US" dirty="0">
                <a:effectLst>
                  <a:outerShdw blurRad="38100" dist="38100" dir="2700000" algn="tl">
                    <a:srgbClr val="DDDDDD"/>
                  </a:outerShdw>
                </a:effectLst>
                <a:latin typeface="Tahoma" charset="0"/>
                <a:ea typeface="ＭＳ Ｐゴシック" charset="0"/>
              </a:rPr>
              <a:t>) design  </a:t>
            </a:r>
          </a:p>
          <a:p>
            <a:r>
              <a:rPr lang="en-US" dirty="0">
                <a:effectLst>
                  <a:outerShdw blurRad="38100" dist="38100" dir="2700000" algn="tl">
                    <a:srgbClr val="DDDDDD"/>
                  </a:outerShdw>
                </a:effectLst>
                <a:latin typeface="Tahoma" charset="0"/>
                <a:ea typeface="ＭＳ Ｐゴシック" charset="0"/>
                <a:cs typeface="ＭＳ Ｐゴシック" charset="0"/>
              </a:rPr>
              <a:t>Communication (I/O)</a:t>
            </a:r>
          </a:p>
          <a:p>
            <a:pPr lvl="1"/>
            <a:r>
              <a:rPr lang="en-US" dirty="0">
                <a:effectLst>
                  <a:outerShdw blurRad="38100" dist="38100" dir="2700000" algn="tl">
                    <a:srgbClr val="DDDDDD"/>
                  </a:outerShdw>
                </a:effectLst>
                <a:latin typeface="Tahoma" charset="0"/>
                <a:ea typeface="ＭＳ Ｐゴシック" charset="0"/>
              </a:rPr>
              <a:t>Many applications I/O limited, not computation</a:t>
            </a:r>
          </a:p>
          <a:p>
            <a:pPr lvl="1"/>
            <a:r>
              <a:rPr lang="en-US" dirty="0">
                <a:effectLst>
                  <a:outerShdw blurRad="38100" dist="38100" dir="2700000" algn="tl">
                    <a:srgbClr val="DDDDDD"/>
                  </a:outerShdw>
                </a:effectLst>
                <a:latin typeface="Tahoma" charset="0"/>
                <a:ea typeface="ＭＳ Ｐゴシック" charset="0"/>
              </a:rPr>
              <a:t>Computation scaling, but memory, I/O bandwidth not keeping pace</a:t>
            </a:r>
          </a:p>
          <a:p>
            <a:r>
              <a:rPr lang="en-US" dirty="0">
                <a:effectLst>
                  <a:outerShdw blurRad="38100" dist="38100" dir="2700000" algn="tl">
                    <a:srgbClr val="DDDDDD"/>
                  </a:outerShdw>
                </a:effectLst>
                <a:latin typeface="Tahoma" charset="0"/>
                <a:ea typeface="ＭＳ Ｐゴシック" charset="0"/>
                <a:cs typeface="ＭＳ Ｐゴシック" charset="0"/>
              </a:rPr>
              <a:t>Multimedia</a:t>
            </a:r>
          </a:p>
          <a:p>
            <a:pPr lvl="1"/>
            <a:r>
              <a:rPr lang="en-US" dirty="0">
                <a:effectLst>
                  <a:outerShdw blurRad="38100" dist="38100" dir="2700000" algn="tl">
                    <a:srgbClr val="DDDDDD"/>
                  </a:outerShdw>
                </a:effectLst>
                <a:latin typeface="Tahoma" charset="0"/>
                <a:ea typeface="ＭＳ Ｐゴシック" charset="0"/>
              </a:rPr>
              <a:t>New interface technologies</a:t>
            </a:r>
          </a:p>
          <a:p>
            <a:pPr lvl="1"/>
            <a:r>
              <a:rPr lang="en-US" dirty="0">
                <a:effectLst>
                  <a:outerShdw blurRad="38100" dist="38100" dir="2700000" algn="tl">
                    <a:srgbClr val="DDDDDD"/>
                  </a:outerShdw>
                </a:effectLst>
                <a:latin typeface="Tahoma" charset="0"/>
                <a:ea typeface="ＭＳ Ｐゴシック" charset="0"/>
              </a:rPr>
              <a:t>Video, speech, handwriting, virtual reality, …</a:t>
            </a:r>
          </a:p>
        </p:txBody>
      </p:sp>
      <p:sp>
        <p:nvSpPr>
          <p:cNvPr id="34821" name="AutoShape 4">
            <a:hlinkClick r:id="rId2" action="ppaction://hlinksldjump" highlightClick="1"/>
          </p:cNvPr>
          <p:cNvSpPr>
            <a:spLocks noChangeArrowheads="1"/>
          </p:cNvSpPr>
          <p:nvPr/>
        </p:nvSpPr>
        <p:spPr bwMode="auto">
          <a:xfrm>
            <a:off x="5229225" y="2995613"/>
            <a:ext cx="381000" cy="409575"/>
          </a:xfrm>
          <a:prstGeom prst="actionButtonForwardNex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
        <p:nvSpPr>
          <p:cNvPr id="34822" name="AutoShape 5">
            <a:hlinkClick r:id="rId3" action="ppaction://hlinksldjump" highlightClick="1"/>
          </p:cNvPr>
          <p:cNvSpPr>
            <a:spLocks noChangeArrowheads="1"/>
          </p:cNvSpPr>
          <p:nvPr/>
        </p:nvSpPr>
        <p:spPr bwMode="auto">
          <a:xfrm>
            <a:off x="8201025" y="6100763"/>
            <a:ext cx="381000" cy="409575"/>
          </a:xfrm>
          <a:prstGeom prst="actionButtonForwardNex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0937422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57EBF99-E7B2-B84E-9E3B-D625631FD2CA}" type="slidenum">
              <a:rPr lang="en-US" sz="1400">
                <a:latin typeface="Arial Narrow" charset="0"/>
              </a:rPr>
              <a:pPr/>
              <a:t>16</a:t>
            </a:fld>
            <a:endParaRPr lang="en-US" sz="1400">
              <a:latin typeface="Arial Narrow" charset="0"/>
            </a:endParaRPr>
          </a:p>
        </p:txBody>
      </p:sp>
      <p:sp>
        <p:nvSpPr>
          <p:cNvPr id="666626" name="Rectangle 1026"/>
          <p:cNvSpPr>
            <a:spLocks noGrp="1" noChangeArrowheads="1"/>
          </p:cNvSpPr>
          <p:nvPr>
            <p:ph type="title"/>
          </p:nvPr>
        </p:nvSpPr>
        <p:spPr/>
        <p:txBody>
          <a:bodyPr/>
          <a:lstStyle/>
          <a:p>
            <a:r>
              <a:rPr lang="en-US">
                <a:latin typeface="Tahoma" charset="0"/>
                <a:ea typeface="ＭＳ Ｐゴシック" charset="0"/>
                <a:cs typeface="ＭＳ Ｐゴシック" charset="0"/>
              </a:rPr>
              <a:t>Diversion:  Clocked Digital Design</a:t>
            </a:r>
          </a:p>
        </p:txBody>
      </p:sp>
      <p:sp>
        <p:nvSpPr>
          <p:cNvPr id="666627" name="Rectangle 1027"/>
          <p:cNvSpPr>
            <a:spLocks noGrp="1" noChangeArrowheads="1"/>
          </p:cNvSpPr>
          <p:nvPr>
            <p:ph type="body" idx="1"/>
          </p:nvPr>
        </p:nvSpPr>
        <p:spPr/>
        <p:txBody>
          <a:bodyPr/>
          <a:lstStyle/>
          <a:p>
            <a:pPr>
              <a:buFont typeface="Wingdings 2" charset="0"/>
              <a:buNone/>
            </a:pPr>
            <a:r>
              <a:rPr lang="en-US">
                <a:effectLst>
                  <a:outerShdw blurRad="38100" dist="38100" dir="2700000" algn="tl">
                    <a:srgbClr val="DDDDDD"/>
                  </a:outerShdw>
                </a:effectLst>
                <a:latin typeface="Tahoma" charset="0"/>
                <a:ea typeface="ＭＳ Ｐゴシック" charset="0"/>
                <a:cs typeface="ＭＳ Ｐゴシック" charset="0"/>
              </a:rPr>
              <a:t>Most current digital systems are </a:t>
            </a:r>
            <a:r>
              <a:rPr lang="en-US" b="1" i="1">
                <a:solidFill>
                  <a:schemeClr val="hlink"/>
                </a:solidFill>
                <a:effectLst>
                  <a:outerShdw blurRad="38100" dist="38100" dir="2700000" algn="tl">
                    <a:srgbClr val="DDDDDD"/>
                  </a:outerShdw>
                </a:effectLst>
                <a:latin typeface="Palatino Linotype" charset="0"/>
                <a:ea typeface="ＭＳ Ｐゴシック" charset="0"/>
                <a:cs typeface="ＭＳ Ｐゴシック" charset="0"/>
              </a:rPr>
              <a:t>synchronous:</a:t>
            </a:r>
          </a:p>
          <a:p>
            <a:pPr lvl="1"/>
            <a:r>
              <a:rPr lang="en-US" b="1" i="1">
                <a:effectLst>
                  <a:outerShdw blurRad="38100" dist="38100" dir="2700000" algn="tl">
                    <a:srgbClr val="DDDDDD"/>
                  </a:outerShdw>
                </a:effectLst>
                <a:latin typeface="Palatino Linotype" charset="0"/>
                <a:ea typeface="ＭＳ Ｐゴシック" charset="0"/>
              </a:rPr>
              <a:t>Clock:</a:t>
            </a:r>
            <a:r>
              <a:rPr lang="en-US">
                <a:effectLst>
                  <a:outerShdw blurRad="38100" dist="38100" dir="2700000" algn="tl">
                    <a:srgbClr val="DDDDDD"/>
                  </a:outerShdw>
                </a:effectLst>
                <a:latin typeface="Tahoma" charset="0"/>
                <a:ea typeface="ＭＳ Ｐゴシック" charset="0"/>
              </a:rPr>
              <a:t>  </a:t>
            </a:r>
            <a:r>
              <a:rPr lang="en-US">
                <a:solidFill>
                  <a:schemeClr val="tx1"/>
                </a:solidFill>
                <a:effectLst>
                  <a:outerShdw blurRad="38100" dist="38100" dir="2700000" algn="tl">
                    <a:srgbClr val="DDDDDD"/>
                  </a:outerShdw>
                </a:effectLst>
                <a:latin typeface="Tahoma" charset="0"/>
                <a:ea typeface="ＭＳ Ｐゴシック" charset="0"/>
              </a:rPr>
              <a:t>a global signal that paces operation of all components</a:t>
            </a:r>
          </a:p>
        </p:txBody>
      </p:sp>
      <p:grpSp>
        <p:nvGrpSpPr>
          <p:cNvPr id="35845" name="Group 1028"/>
          <p:cNvGrpSpPr>
            <a:grpSpLocks/>
          </p:cNvGrpSpPr>
          <p:nvPr/>
        </p:nvGrpSpPr>
        <p:grpSpPr bwMode="auto">
          <a:xfrm>
            <a:off x="2743200" y="2578100"/>
            <a:ext cx="3309938" cy="2006600"/>
            <a:chOff x="1518" y="335"/>
            <a:chExt cx="2085" cy="1512"/>
          </a:xfrm>
        </p:grpSpPr>
        <p:grpSp>
          <p:nvGrpSpPr>
            <p:cNvPr id="35847" name="Group 1029"/>
            <p:cNvGrpSpPr>
              <a:grpSpLocks/>
            </p:cNvGrpSpPr>
            <p:nvPr/>
          </p:nvGrpSpPr>
          <p:grpSpPr bwMode="auto">
            <a:xfrm>
              <a:off x="2163" y="335"/>
              <a:ext cx="1440" cy="1512"/>
              <a:chOff x="1045" y="2477"/>
              <a:chExt cx="1440" cy="1344"/>
            </a:xfrm>
          </p:grpSpPr>
          <p:sp>
            <p:nvSpPr>
              <p:cNvPr id="35854" name="Rectangle 1030"/>
              <p:cNvSpPr>
                <a:spLocks noChangeArrowheads="1"/>
              </p:cNvSpPr>
              <p:nvPr/>
            </p:nvSpPr>
            <p:spPr bwMode="auto">
              <a:xfrm>
                <a:off x="2005"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35855" name="Rectangle 1031"/>
              <p:cNvSpPr>
                <a:spLocks noChangeArrowheads="1"/>
              </p:cNvSpPr>
              <p:nvPr/>
            </p:nvSpPr>
            <p:spPr bwMode="auto">
              <a:xfrm>
                <a:off x="2005"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35856" name="Rectangle 1032"/>
              <p:cNvSpPr>
                <a:spLocks noChangeArrowheads="1"/>
              </p:cNvSpPr>
              <p:nvPr/>
            </p:nvSpPr>
            <p:spPr bwMode="auto">
              <a:xfrm>
                <a:off x="1045"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35857" name="Rectangle 1033"/>
              <p:cNvSpPr>
                <a:spLocks noChangeArrowheads="1"/>
              </p:cNvSpPr>
              <p:nvPr/>
            </p:nvSpPr>
            <p:spPr bwMode="auto">
              <a:xfrm>
                <a:off x="1045"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35848" name="Group 1034"/>
            <p:cNvGrpSpPr>
              <a:grpSpLocks/>
            </p:cNvGrpSpPr>
            <p:nvPr/>
          </p:nvGrpSpPr>
          <p:grpSpPr bwMode="auto">
            <a:xfrm>
              <a:off x="1518" y="822"/>
              <a:ext cx="1934" cy="486"/>
              <a:chOff x="229" y="2694"/>
              <a:chExt cx="1934" cy="432"/>
            </a:xfrm>
          </p:grpSpPr>
          <p:grpSp>
            <p:nvGrpSpPr>
              <p:cNvPr id="35849" name="Group 1035"/>
              <p:cNvGrpSpPr>
                <a:grpSpLocks/>
              </p:cNvGrpSpPr>
              <p:nvPr/>
            </p:nvGrpSpPr>
            <p:grpSpPr bwMode="auto">
              <a:xfrm>
                <a:off x="801" y="2694"/>
                <a:ext cx="1362" cy="432"/>
                <a:chOff x="972" y="2910"/>
                <a:chExt cx="1362" cy="432"/>
              </a:xfrm>
            </p:grpSpPr>
            <p:sp>
              <p:nvSpPr>
                <p:cNvPr id="35851" name="AutoShape 1036"/>
                <p:cNvSpPr>
                  <a:spLocks noChangeArrowheads="1"/>
                </p:cNvSpPr>
                <p:nvPr/>
              </p:nvSpPr>
              <p:spPr bwMode="auto">
                <a:xfrm rot="5400000">
                  <a:off x="1100" y="2982"/>
                  <a:ext cx="432" cy="288"/>
                </a:xfrm>
                <a:prstGeom prst="leftRightArrowCallout">
                  <a:avLst>
                    <a:gd name="adj1" fmla="val 29167"/>
                    <a:gd name="adj2" fmla="val 23264"/>
                    <a:gd name="adj3" fmla="val 30208"/>
                    <a:gd name="adj4" fmla="val 19444"/>
                  </a:avLst>
                </a:prstGeom>
                <a:solidFill>
                  <a:schemeClr val="hlink"/>
                </a:solidFill>
                <a:ln w="9525">
                  <a:solidFill>
                    <a:schemeClr val="hlink">
                      <a:alpha val="50195"/>
                    </a:schemeClr>
                  </a:solidFill>
                  <a:miter lim="800000"/>
                  <a:headEnd/>
                  <a:tailEnd/>
                </a:ln>
              </p:spPr>
              <p:txBody>
                <a:bodyPr wrap="none" anchor="ctr"/>
                <a:lstStyle/>
                <a:p>
                  <a:endParaRPr lang="en-US"/>
                </a:p>
              </p:txBody>
            </p:sp>
            <p:sp>
              <p:nvSpPr>
                <p:cNvPr id="35852" name="AutoShape 1037"/>
                <p:cNvSpPr>
                  <a:spLocks noChangeArrowheads="1"/>
                </p:cNvSpPr>
                <p:nvPr/>
              </p:nvSpPr>
              <p:spPr bwMode="auto">
                <a:xfrm rot="5400000">
                  <a:off x="2046" y="3054"/>
                  <a:ext cx="432" cy="144"/>
                </a:xfrm>
                <a:prstGeom prst="leftRightArrow">
                  <a:avLst>
                    <a:gd name="adj1" fmla="val 50000"/>
                    <a:gd name="adj2" fmla="val 60000"/>
                  </a:avLst>
                </a:prstGeom>
                <a:solidFill>
                  <a:schemeClr val="hlink"/>
                </a:solidFill>
                <a:ln w="9525">
                  <a:solidFill>
                    <a:schemeClr val="hlink">
                      <a:alpha val="50195"/>
                    </a:schemeClr>
                  </a:solidFill>
                  <a:miter lim="800000"/>
                  <a:headEnd/>
                  <a:tailEnd/>
                </a:ln>
              </p:spPr>
              <p:txBody>
                <a:bodyPr wrap="none" anchor="ctr"/>
                <a:lstStyle/>
                <a:p>
                  <a:endParaRPr lang="en-US"/>
                </a:p>
              </p:txBody>
            </p:sp>
            <p:sp>
              <p:nvSpPr>
                <p:cNvPr id="35853" name="Rectangle 1038"/>
                <p:cNvSpPr>
                  <a:spLocks noChangeArrowheads="1"/>
                </p:cNvSpPr>
                <p:nvPr/>
              </p:nvSpPr>
              <p:spPr bwMode="auto">
                <a:xfrm rot="5400000">
                  <a:off x="1557" y="2498"/>
                  <a:ext cx="85" cy="1255"/>
                </a:xfrm>
                <a:prstGeom prst="rect">
                  <a:avLst/>
                </a:prstGeom>
                <a:solidFill>
                  <a:schemeClr val="hlink"/>
                </a:solidFill>
                <a:ln w="9525">
                  <a:solidFill>
                    <a:schemeClr val="hlink"/>
                  </a:solidFill>
                  <a:miter lim="800000"/>
                  <a:headEnd/>
                  <a:tailEnd/>
                </a:ln>
              </p:spPr>
              <p:txBody>
                <a:bodyPr wrap="none" anchor="ctr"/>
                <a:lstStyle/>
                <a:p>
                  <a:endParaRPr lang="en-US"/>
                </a:p>
              </p:txBody>
            </p:sp>
          </p:grpSp>
          <p:sp>
            <p:nvSpPr>
              <p:cNvPr id="666639" name="Text Box 1039"/>
              <p:cNvSpPr txBox="1">
                <a:spLocks noChangeArrowheads="1"/>
              </p:cNvSpPr>
              <p:nvPr/>
            </p:nvSpPr>
            <p:spPr bwMode="auto">
              <a:xfrm>
                <a:off x="229" y="2740"/>
                <a:ext cx="572" cy="307"/>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hlink"/>
                    </a:solidFill>
                    <a:effectLst>
                      <a:outerShdw blurRad="38100" dist="38100" dir="2700000" algn="tl">
                        <a:srgbClr val="DDDDDD"/>
                      </a:outerShdw>
                    </a:effectLst>
                    <a:latin typeface="Comic Sans MS" charset="0"/>
                  </a:rPr>
                  <a:t>clock</a:t>
                </a:r>
                <a:endParaRPr lang="en-US" sz="2800">
                  <a:solidFill>
                    <a:schemeClr val="hlink"/>
                  </a:solidFill>
                  <a:effectLst>
                    <a:outerShdw blurRad="38100" dist="38100" dir="2700000" algn="tl">
                      <a:srgbClr val="DDDDDD"/>
                    </a:outerShdw>
                  </a:effectLst>
                  <a:latin typeface="Times New Roman" charset="0"/>
                </a:endParaRPr>
              </a:p>
            </p:txBody>
          </p:sp>
        </p:grpSp>
      </p:grpSp>
      <p:sp>
        <p:nvSpPr>
          <p:cNvPr id="666640" name="Rectangle 1040"/>
          <p:cNvSpPr>
            <a:spLocks noChangeArrowheads="1"/>
          </p:cNvSpPr>
          <p:nvPr/>
        </p:nvSpPr>
        <p:spPr bwMode="auto">
          <a:xfrm>
            <a:off x="228600" y="1143000"/>
            <a:ext cx="8678863" cy="5486400"/>
          </a:xfrm>
          <a:prstGeom prst="rect">
            <a:avLst/>
          </a:prstGeom>
          <a:noFill/>
          <a:ln w="9525">
            <a:noFill/>
            <a:miter lim="800000"/>
            <a:headEnd/>
            <a:tailEnd/>
          </a:ln>
        </p:spPr>
        <p:txBody>
          <a:bodyPr anchor="b"/>
          <a:lstStyle/>
          <a:p>
            <a:pPr marL="342900" indent="-342900">
              <a:spcBef>
                <a:spcPct val="20000"/>
              </a:spcBef>
              <a:buClr>
                <a:schemeClr val="accent1"/>
              </a:buClr>
              <a:buSzPct val="85000"/>
              <a:buFont typeface="Wingdings 2" charset="0"/>
              <a:buNone/>
            </a:pPr>
            <a:r>
              <a:rPr kumimoji="1" lang="en-US" sz="3000">
                <a:solidFill>
                  <a:schemeClr val="accent1"/>
                </a:solidFill>
                <a:effectLst>
                  <a:outerShdw blurRad="38100" dist="38100" dir="2700000" algn="tl">
                    <a:srgbClr val="DDDDDD"/>
                  </a:outerShdw>
                </a:effectLst>
                <a:latin typeface="Tahoma" charset="0"/>
              </a:rPr>
              <a:t>Benefit of clocking: </a:t>
            </a:r>
            <a:r>
              <a:rPr kumimoji="1" lang="en-US" sz="2400" b="1" i="1">
                <a:solidFill>
                  <a:schemeClr val="hlink"/>
                </a:solidFill>
                <a:effectLst>
                  <a:outerShdw blurRad="38100" dist="38100" dir="2700000" algn="tl">
                    <a:srgbClr val="DDDDDD"/>
                  </a:outerShdw>
                </a:effectLst>
                <a:latin typeface="Palatino Linotype" charset="0"/>
              </a:rPr>
              <a:t>enables discrete-time representation</a:t>
            </a:r>
          </a:p>
          <a:p>
            <a:pPr marL="742950" lvl="1" indent="-285750">
              <a:spcBef>
                <a:spcPct val="20000"/>
              </a:spcBef>
              <a:buClr>
                <a:schemeClr val="accent2"/>
              </a:buClr>
              <a:buSzPct val="75000"/>
              <a:buFont typeface="Monotype Sorts" charset="0"/>
              <a:buChar char="l"/>
            </a:pPr>
            <a:r>
              <a:rPr kumimoji="1" lang="en-US" sz="2400">
                <a:effectLst>
                  <a:outerShdw blurRad="38100" dist="38100" dir="2700000" algn="tl">
                    <a:srgbClr val="DDDDDD"/>
                  </a:outerShdw>
                </a:effectLst>
                <a:latin typeface="Tahoma" charset="0"/>
              </a:rPr>
              <a:t>all components operate exactly once per clock tick</a:t>
            </a:r>
          </a:p>
          <a:p>
            <a:pPr marL="742950" lvl="1" indent="-285750">
              <a:spcBef>
                <a:spcPct val="20000"/>
              </a:spcBef>
              <a:buClr>
                <a:schemeClr val="accent2"/>
              </a:buClr>
              <a:buSzPct val="75000"/>
              <a:buFont typeface="Monotype Sorts" charset="0"/>
              <a:buChar char="l"/>
            </a:pPr>
            <a:r>
              <a:rPr kumimoji="1" lang="en-US" sz="2400">
                <a:effectLst>
                  <a:outerShdw blurRad="38100" dist="38100" dir="2700000" algn="tl">
                    <a:srgbClr val="DDDDDD"/>
                  </a:outerShdw>
                </a:effectLst>
                <a:latin typeface="Tahoma" charset="0"/>
              </a:rPr>
              <a:t>component outputs need to be ready by next clock tick</a:t>
            </a:r>
          </a:p>
          <a:p>
            <a:pPr marL="1143000" lvl="2" indent="-228600">
              <a:spcBef>
                <a:spcPct val="20000"/>
              </a:spcBef>
              <a:buClr>
                <a:schemeClr val="tx1"/>
              </a:buClr>
              <a:buFont typeface="Wingdings" charset="0"/>
              <a:buChar char="Ø"/>
            </a:pPr>
            <a:r>
              <a:rPr kumimoji="1" lang="en-US" sz="2000">
                <a:effectLst>
                  <a:outerShdw blurRad="38100" dist="38100" dir="2700000" algn="tl">
                    <a:srgbClr val="DDDDDD"/>
                  </a:outerShdw>
                </a:effectLst>
                <a:latin typeface="Tahoma" charset="0"/>
              </a:rPr>
              <a:t>allows </a:t>
            </a:r>
            <a:r>
              <a:rPr kumimoji="1" lang="ja-JP" altLang="en-US" sz="2000">
                <a:effectLst>
                  <a:outerShdw blurRad="38100" dist="38100" dir="2700000" algn="tl">
                    <a:srgbClr val="DDDDDD"/>
                  </a:outerShdw>
                </a:effectLst>
                <a:latin typeface="Tahoma" charset="0"/>
              </a:rPr>
              <a:t>“</a:t>
            </a:r>
            <a:r>
              <a:rPr kumimoji="1" lang="en-US" sz="2000">
                <a:effectLst>
                  <a:outerShdw blurRad="38100" dist="38100" dir="2700000" algn="tl">
                    <a:srgbClr val="DDDDDD"/>
                  </a:outerShdw>
                </a:effectLst>
                <a:latin typeface="Tahoma" charset="0"/>
              </a:rPr>
              <a:t>glitchy</a:t>
            </a:r>
            <a:r>
              <a:rPr kumimoji="1" lang="ja-JP" altLang="en-US" sz="2000">
                <a:effectLst>
                  <a:outerShdw blurRad="38100" dist="38100" dir="2700000" algn="tl">
                    <a:srgbClr val="DDDDDD"/>
                  </a:outerShdw>
                </a:effectLst>
                <a:latin typeface="Tahoma" charset="0"/>
              </a:rPr>
              <a:t>”</a:t>
            </a:r>
            <a:r>
              <a:rPr kumimoji="1" lang="en-US" sz="2000">
                <a:effectLst>
                  <a:outerShdw blurRad="38100" dist="38100" dir="2700000" algn="tl">
                    <a:srgbClr val="DDDDDD"/>
                  </a:outerShdw>
                </a:effectLst>
                <a:latin typeface="Tahoma" charset="0"/>
              </a:rPr>
              <a:t> or incorrect outputs between clock ticks</a:t>
            </a:r>
          </a:p>
        </p:txBody>
      </p:sp>
    </p:spTree>
    <p:extLst>
      <p:ext uri="{BB962C8B-B14F-4D97-AF65-F5344CB8AC3E}">
        <p14:creationId xmlns:p14="http://schemas.microsoft.com/office/powerpoint/2010/main" val="185823720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F6C3A26-EF3E-7543-862D-751CF2CE64B9}" type="slidenum">
              <a:rPr lang="en-US" sz="1400">
                <a:latin typeface="Arial Narrow" charset="0"/>
              </a:rPr>
              <a:pPr/>
              <a:t>17</a:t>
            </a:fld>
            <a:endParaRPr lang="en-US" sz="1400">
              <a:latin typeface="Arial Narrow" charset="0"/>
            </a:endParaRPr>
          </a:p>
        </p:txBody>
      </p:sp>
      <p:sp>
        <p:nvSpPr>
          <p:cNvPr id="667650"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Microelectronics Trends</a:t>
            </a:r>
          </a:p>
        </p:txBody>
      </p:sp>
      <p:sp>
        <p:nvSpPr>
          <p:cNvPr id="667651" name="Rectangle 3"/>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Current and Future Trends: </a:t>
            </a:r>
            <a:r>
              <a:rPr lang="en-US" dirty="0">
                <a:solidFill>
                  <a:schemeClr val="tx1"/>
                </a:solidFill>
                <a:effectLst>
                  <a:outerShdw blurRad="38100" dist="38100" dir="2700000" algn="tl">
                    <a:srgbClr val="DDDDDD"/>
                  </a:outerShdw>
                </a:effectLst>
                <a:latin typeface="Tahoma" charset="0"/>
                <a:ea typeface="ＭＳ Ｐゴシック" charset="0"/>
                <a:cs typeface="ＭＳ Ｐゴシック" charset="0"/>
              </a:rPr>
              <a:t>Significant Challenges</a:t>
            </a:r>
          </a:p>
          <a:p>
            <a:pPr lvl="1">
              <a:lnSpc>
                <a:spcPct val="140000"/>
              </a:lnSpc>
            </a:pPr>
            <a:r>
              <a:rPr lang="en-US" dirty="0">
                <a:effectLst>
                  <a:outerShdw blurRad="38100" dist="38100" dir="2700000" algn="tl">
                    <a:srgbClr val="DDDDDD"/>
                  </a:outerShdw>
                </a:effectLst>
                <a:latin typeface="Tahoma" charset="0"/>
                <a:ea typeface="ＭＳ Ｐゴシック" charset="0"/>
              </a:rPr>
              <a:t>Large-Scale </a:t>
            </a:r>
            <a:r>
              <a:rPr lang="ja-JP" altLang="en-US" dirty="0">
                <a:effectLst>
                  <a:outerShdw blurRad="38100" dist="38100" dir="2700000" algn="tl">
                    <a:srgbClr val="DDDDDD"/>
                  </a:outerShdw>
                </a:effectLst>
                <a:latin typeface="Tahoma" charset="0"/>
                <a:ea typeface="ＭＳ Ｐゴシック" charset="0"/>
              </a:rPr>
              <a:t>“</a:t>
            </a:r>
            <a:r>
              <a:rPr lang="en-US" dirty="0">
                <a:effectLst>
                  <a:outerShdw blurRad="38100" dist="38100" dir="2700000" algn="tl">
                    <a:srgbClr val="DDDDDD"/>
                  </a:outerShdw>
                </a:effectLst>
                <a:latin typeface="Tahoma" charset="0"/>
                <a:ea typeface="ＭＳ Ｐゴシック" charset="0"/>
              </a:rPr>
              <a:t>Systems-on-a-Chip</a:t>
            </a:r>
            <a:r>
              <a:rPr lang="ja-JP" altLang="en-US" dirty="0">
                <a:effectLst>
                  <a:outerShdw blurRad="38100" dist="38100" dir="2700000" algn="tl">
                    <a:srgbClr val="DDDDDD"/>
                  </a:outerShdw>
                </a:effectLst>
                <a:latin typeface="Tahoma" charset="0"/>
                <a:ea typeface="ＭＳ Ｐゴシック" charset="0"/>
              </a:rPr>
              <a:t>”</a:t>
            </a:r>
            <a:r>
              <a:rPr lang="en-US" dirty="0">
                <a:effectLst>
                  <a:outerShdw blurRad="38100" dist="38100" dir="2700000" algn="tl">
                    <a:srgbClr val="DDDDDD"/>
                  </a:outerShdw>
                </a:effectLst>
                <a:latin typeface="Tahoma" charset="0"/>
                <a:ea typeface="ＭＳ Ｐゴシック" charset="0"/>
              </a:rPr>
              <a:t> (</a:t>
            </a:r>
            <a:r>
              <a:rPr lang="en-US" dirty="0" err="1">
                <a:effectLst>
                  <a:outerShdw blurRad="38100" dist="38100" dir="2700000" algn="tl">
                    <a:srgbClr val="DDDDDD"/>
                  </a:outerShdw>
                </a:effectLst>
                <a:latin typeface="Tahoma" charset="0"/>
                <a:ea typeface="ＭＳ Ｐゴシック" charset="0"/>
              </a:rPr>
              <a:t>SoC</a:t>
            </a:r>
            <a:r>
              <a:rPr lang="en-US" dirty="0">
                <a:effectLst>
                  <a:outerShdw blurRad="38100" dist="38100" dir="2700000" algn="tl">
                    <a:srgbClr val="DDDDDD"/>
                  </a:outerShdw>
                </a:effectLst>
                <a:latin typeface="Tahoma" charset="0"/>
                <a:ea typeface="ＭＳ Ｐゴシック" charset="0"/>
              </a:rPr>
              <a:t>)</a:t>
            </a:r>
          </a:p>
          <a:p>
            <a:pPr lvl="2">
              <a:lnSpc>
                <a:spcPct val="110000"/>
              </a:lnSpc>
            </a:pPr>
            <a:r>
              <a:rPr lang="en-US" dirty="0">
                <a:effectLst>
                  <a:outerShdw blurRad="38100" dist="38100" dir="2700000" algn="tl">
                    <a:srgbClr val="DDDDDD"/>
                  </a:outerShdw>
                </a:effectLst>
                <a:latin typeface="Tahoma" charset="0"/>
                <a:ea typeface="ＭＳ Ｐゴシック" charset="0"/>
              </a:rPr>
              <a:t>100 Million ~ 1 Billion transistors/chip</a:t>
            </a:r>
          </a:p>
          <a:p>
            <a:pPr lvl="1">
              <a:lnSpc>
                <a:spcPct val="140000"/>
              </a:lnSpc>
            </a:pPr>
            <a:r>
              <a:rPr lang="en-US" dirty="0">
                <a:effectLst>
                  <a:outerShdw blurRad="38100" dist="38100" dir="2700000" algn="tl">
                    <a:srgbClr val="DDDDDD"/>
                  </a:outerShdw>
                </a:effectLst>
                <a:latin typeface="Tahoma" charset="0"/>
                <a:ea typeface="ＭＳ Ｐゴシック" charset="0"/>
              </a:rPr>
              <a:t>Very High Speeds</a:t>
            </a:r>
          </a:p>
          <a:p>
            <a:pPr lvl="2">
              <a:lnSpc>
                <a:spcPct val="110000"/>
              </a:lnSpc>
            </a:pPr>
            <a:r>
              <a:rPr lang="en-US" dirty="0">
                <a:effectLst>
                  <a:outerShdw blurRad="38100" dist="38100" dir="2700000" algn="tl">
                    <a:srgbClr val="DDDDDD"/>
                  </a:outerShdw>
                </a:effectLst>
                <a:latin typeface="Tahoma" charset="0"/>
                <a:ea typeface="ＭＳ Ｐゴシック" charset="0"/>
              </a:rPr>
              <a:t>multiple </a:t>
            </a:r>
            <a:r>
              <a:rPr lang="en-US" dirty="0" err="1">
                <a:effectLst>
                  <a:outerShdw blurRad="38100" dist="38100" dir="2700000" algn="tl">
                    <a:srgbClr val="DDDDDD"/>
                  </a:outerShdw>
                </a:effectLst>
                <a:latin typeface="Tahoma" charset="0"/>
                <a:ea typeface="ＭＳ Ｐゴシック" charset="0"/>
              </a:rPr>
              <a:t>GigaHertz</a:t>
            </a:r>
            <a:r>
              <a:rPr lang="en-US" dirty="0">
                <a:effectLst>
                  <a:outerShdw blurRad="38100" dist="38100" dir="2700000" algn="tl">
                    <a:srgbClr val="DDDDDD"/>
                  </a:outerShdw>
                </a:effectLst>
                <a:latin typeface="Tahoma" charset="0"/>
                <a:ea typeface="ＭＳ Ｐゴシック" charset="0"/>
              </a:rPr>
              <a:t> clock rates</a:t>
            </a:r>
          </a:p>
          <a:p>
            <a:pPr lvl="1">
              <a:lnSpc>
                <a:spcPct val="160000"/>
              </a:lnSpc>
            </a:pPr>
            <a:r>
              <a:rPr lang="en-US" dirty="0">
                <a:effectLst>
                  <a:outerShdw blurRad="38100" dist="38100" dir="2700000" algn="tl">
                    <a:srgbClr val="DDDDDD"/>
                  </a:outerShdw>
                </a:effectLst>
                <a:latin typeface="Tahoma" charset="0"/>
                <a:ea typeface="ＭＳ Ｐゴシック" charset="0"/>
              </a:rPr>
              <a:t>Explosive Growth in Consumer Electronics</a:t>
            </a:r>
          </a:p>
          <a:p>
            <a:pPr lvl="2"/>
            <a:r>
              <a:rPr lang="en-US" dirty="0">
                <a:effectLst>
                  <a:outerShdw blurRad="38100" dist="38100" dir="2700000" algn="tl">
                    <a:srgbClr val="DDDDDD"/>
                  </a:outerShdw>
                </a:effectLst>
                <a:latin typeface="Tahoma" charset="0"/>
                <a:ea typeface="ＭＳ Ｐゴシック" charset="0"/>
              </a:rPr>
              <a:t>demand for ever-increasing functionality …</a:t>
            </a:r>
          </a:p>
          <a:p>
            <a:pPr lvl="2"/>
            <a:r>
              <a:rPr lang="en-US" dirty="0">
                <a:effectLst>
                  <a:outerShdw blurRad="38100" dist="38100" dir="2700000" algn="tl">
                    <a:srgbClr val="DDDDDD"/>
                  </a:outerShdw>
                </a:effectLst>
                <a:latin typeface="Tahoma" charset="0"/>
                <a:ea typeface="ＭＳ Ｐゴシック" charset="0"/>
              </a:rPr>
              <a:t>… with very low power consumption (limited battery life)</a:t>
            </a:r>
          </a:p>
          <a:p>
            <a:pPr lvl="1">
              <a:lnSpc>
                <a:spcPct val="160000"/>
              </a:lnSpc>
            </a:pPr>
            <a:r>
              <a:rPr lang="en-US" dirty="0">
                <a:effectLst>
                  <a:outerShdw blurRad="38100" dist="38100" dir="2700000" algn="tl">
                    <a:srgbClr val="DDDDDD"/>
                  </a:outerShdw>
                </a:effectLst>
                <a:latin typeface="Tahoma" charset="0"/>
                <a:ea typeface="ＭＳ Ｐゴシック" charset="0"/>
              </a:rPr>
              <a:t>Higher Portability/Modularity/Reusability</a:t>
            </a:r>
          </a:p>
          <a:p>
            <a:pPr lvl="2"/>
            <a:r>
              <a:rPr lang="ja-JP" altLang="en-US" dirty="0">
                <a:effectLst>
                  <a:outerShdw blurRad="38100" dist="38100" dir="2700000" algn="tl">
                    <a:srgbClr val="DDDDDD"/>
                  </a:outerShdw>
                </a:effectLst>
                <a:latin typeface="Tahoma" charset="0"/>
                <a:ea typeface="ＭＳ Ｐゴシック" charset="0"/>
              </a:rPr>
              <a:t>“</a:t>
            </a:r>
            <a:r>
              <a:rPr lang="en-US" dirty="0">
                <a:effectLst>
                  <a:outerShdw blurRad="38100" dist="38100" dir="2700000" algn="tl">
                    <a:srgbClr val="DDDDDD"/>
                  </a:outerShdw>
                </a:effectLst>
                <a:latin typeface="Tahoma" charset="0"/>
                <a:ea typeface="ＭＳ Ｐゴシック" charset="0"/>
              </a:rPr>
              <a:t>plug </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n </a:t>
            </a:r>
            <a:r>
              <a:rPr lang="en-US" dirty="0">
                <a:effectLst>
                  <a:outerShdw blurRad="38100" dist="38100" dir="2700000" algn="tl">
                    <a:srgbClr val="DDDDDD"/>
                  </a:outerShdw>
                </a:effectLst>
                <a:latin typeface="Tahoma" charset="0"/>
                <a:ea typeface="ＭＳ Ｐゴシック" charset="0"/>
              </a:rPr>
              <a:t>play</a:t>
            </a:r>
            <a:r>
              <a:rPr lang="ja-JP" altLang="en-US" dirty="0">
                <a:effectLst>
                  <a:outerShdw blurRad="38100" dist="38100" dir="2700000" algn="tl">
                    <a:srgbClr val="DDDDDD"/>
                  </a:outerShdw>
                </a:effectLst>
                <a:latin typeface="Tahoma" charset="0"/>
                <a:ea typeface="ＭＳ Ｐゴシック" charset="0"/>
              </a:rPr>
              <a:t>”</a:t>
            </a:r>
            <a:r>
              <a:rPr lang="en-US" dirty="0">
                <a:effectLst>
                  <a:outerShdw blurRad="38100" dist="38100" dir="2700000" algn="tl">
                    <a:srgbClr val="DDDDDD"/>
                  </a:outerShdw>
                </a:effectLst>
                <a:latin typeface="Tahoma" charset="0"/>
                <a:ea typeface="ＭＳ Ｐゴシック" charset="0"/>
              </a:rPr>
              <a:t> components, robust interfaces</a:t>
            </a:r>
            <a:endParaRPr lang="en-US" dirty="0">
              <a:solidFill>
                <a:schemeClr val="accent1"/>
              </a:solidFill>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3252921793"/>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4AAED4A-3D62-E845-BC10-5358A01EA2A2}" type="slidenum">
              <a:rPr lang="en-US" sz="1400">
                <a:latin typeface="Arial Narrow" charset="0"/>
              </a:rPr>
              <a:pPr/>
              <a:t>18</a:t>
            </a:fld>
            <a:endParaRPr lang="en-US" sz="1400">
              <a:latin typeface="Arial Narrow" charset="0"/>
            </a:endParaRPr>
          </a:p>
        </p:txBody>
      </p:sp>
      <p:sp>
        <p:nvSpPr>
          <p:cNvPr id="668674" name="Rectangle 1026"/>
          <p:cNvSpPr>
            <a:spLocks noGrp="1" noChangeArrowheads="1"/>
          </p:cNvSpPr>
          <p:nvPr>
            <p:ph type="title"/>
          </p:nvPr>
        </p:nvSpPr>
        <p:spPr>
          <a:xfrm>
            <a:off x="0" y="0"/>
            <a:ext cx="9144000" cy="609600"/>
          </a:xfrm>
        </p:spPr>
        <p:txBody>
          <a:bodyPr/>
          <a:lstStyle/>
          <a:p>
            <a:r>
              <a:rPr lang="en-US" sz="3400">
                <a:latin typeface="Tahoma" charset="0"/>
                <a:ea typeface="ＭＳ Ｐゴシック" charset="0"/>
                <a:cs typeface="ＭＳ Ｐゴシック" charset="0"/>
              </a:rPr>
              <a:t>Alternative Paradigm:  Asynchronous Design</a:t>
            </a:r>
          </a:p>
        </p:txBody>
      </p:sp>
      <p:sp>
        <p:nvSpPr>
          <p:cNvPr id="668675" name="Rectangle 1027"/>
          <p:cNvSpPr>
            <a:spLocks noGrp="1" noChangeArrowheads="1"/>
          </p:cNvSpPr>
          <p:nvPr>
            <p:ph type="body" sz="half" idx="1"/>
          </p:nvPr>
        </p:nvSpPr>
        <p:spPr>
          <a:xfrm>
            <a:off x="0" y="708025"/>
            <a:ext cx="9144000" cy="1074738"/>
          </a:xfrm>
        </p:spPr>
        <p:txBody>
          <a:bodyPr/>
          <a:lstStyle/>
          <a:p>
            <a:r>
              <a:rPr lang="en-US" sz="2400">
                <a:solidFill>
                  <a:schemeClr val="tx1"/>
                </a:solidFill>
                <a:effectLst>
                  <a:outerShdw blurRad="38100" dist="38100" dir="2700000" algn="tl">
                    <a:srgbClr val="DDDDDD"/>
                  </a:outerShdw>
                </a:effectLst>
                <a:latin typeface="Tahoma" charset="0"/>
                <a:ea typeface="ＭＳ Ｐゴシック" charset="0"/>
                <a:cs typeface="ＭＳ Ｐゴシック" charset="0"/>
              </a:rPr>
              <a:t>Digital design with</a:t>
            </a:r>
            <a:r>
              <a:rPr lang="en-US" sz="2400">
                <a:effectLst>
                  <a:outerShdw blurRad="38100" dist="38100" dir="2700000" algn="tl">
                    <a:srgbClr val="DDDDDD"/>
                  </a:outerShdw>
                </a:effectLst>
                <a:latin typeface="Tahoma" charset="0"/>
                <a:ea typeface="ＭＳ Ｐゴシック" charset="0"/>
                <a:cs typeface="ＭＳ Ｐゴシック" charset="0"/>
              </a:rPr>
              <a:t> </a:t>
            </a:r>
            <a:r>
              <a:rPr lang="en-US" sz="2400">
                <a:solidFill>
                  <a:schemeClr val="hlink"/>
                </a:solidFill>
                <a:effectLst>
                  <a:outerShdw blurRad="38100" dist="38100" dir="2700000" algn="tl">
                    <a:srgbClr val="DDDDDD"/>
                  </a:outerShdw>
                </a:effectLst>
                <a:latin typeface="Tahoma" charset="0"/>
                <a:ea typeface="ＭＳ Ｐゴシック" charset="0"/>
                <a:cs typeface="ＭＳ Ｐゴシック" charset="0"/>
              </a:rPr>
              <a:t>no centralized clock</a:t>
            </a:r>
          </a:p>
          <a:p>
            <a:r>
              <a:rPr lang="en-US" sz="2400">
                <a:solidFill>
                  <a:schemeClr val="tx1"/>
                </a:solidFill>
                <a:effectLst>
                  <a:outerShdw blurRad="38100" dist="38100" dir="2700000" algn="tl">
                    <a:srgbClr val="DDDDDD"/>
                  </a:outerShdw>
                </a:effectLst>
                <a:latin typeface="Tahoma" charset="0"/>
                <a:ea typeface="ＭＳ Ｐゴシック" charset="0"/>
                <a:cs typeface="ＭＳ Ｐゴシック" charset="0"/>
              </a:rPr>
              <a:t>Synchronization using local</a:t>
            </a:r>
            <a:r>
              <a:rPr lang="en-US" sz="2400">
                <a:effectLst>
                  <a:outerShdw blurRad="38100" dist="38100" dir="2700000" algn="tl">
                    <a:srgbClr val="DDDDDD"/>
                  </a:outerShdw>
                </a:effectLst>
                <a:latin typeface="Tahoma" charset="0"/>
                <a:ea typeface="ＭＳ Ｐゴシック" charset="0"/>
                <a:cs typeface="ＭＳ Ｐゴシック" charset="0"/>
              </a:rPr>
              <a:t> </a:t>
            </a:r>
            <a:r>
              <a:rPr lang="ja-JP" altLang="en-US" sz="2400" b="1" i="1">
                <a:solidFill>
                  <a:schemeClr val="hlink"/>
                </a:solidFill>
                <a:effectLst>
                  <a:outerShdw blurRad="38100" dist="38100" dir="2700000" algn="tl">
                    <a:srgbClr val="DDDDDD"/>
                  </a:outerShdw>
                </a:effectLst>
                <a:latin typeface="Palatino Linotype" charset="0"/>
                <a:ea typeface="ＭＳ Ｐゴシック" charset="0"/>
                <a:cs typeface="ＭＳ Ｐゴシック" charset="0"/>
              </a:rPr>
              <a:t>“</a:t>
            </a:r>
            <a:r>
              <a:rPr lang="en-US" sz="2400" b="1" i="1">
                <a:solidFill>
                  <a:schemeClr val="hlink"/>
                </a:solidFill>
                <a:effectLst>
                  <a:outerShdw blurRad="38100" dist="38100" dir="2700000" algn="tl">
                    <a:srgbClr val="DDDDDD"/>
                  </a:outerShdw>
                </a:effectLst>
                <a:latin typeface="Palatino Linotype" charset="0"/>
                <a:ea typeface="ＭＳ Ｐゴシック" charset="0"/>
                <a:cs typeface="ＭＳ Ｐゴシック" charset="0"/>
              </a:rPr>
              <a:t>handshaking</a:t>
            </a:r>
            <a:r>
              <a:rPr lang="ja-JP" altLang="en-US" sz="2400" b="1" i="1">
                <a:solidFill>
                  <a:schemeClr val="hlink"/>
                </a:solidFill>
                <a:effectLst>
                  <a:outerShdw blurRad="38100" dist="38100" dir="2700000" algn="tl">
                    <a:srgbClr val="DDDDDD"/>
                  </a:outerShdw>
                </a:effectLst>
                <a:latin typeface="Palatino Linotype" charset="0"/>
                <a:ea typeface="ＭＳ Ｐゴシック" charset="0"/>
                <a:cs typeface="ＭＳ Ｐゴシック" charset="0"/>
              </a:rPr>
              <a:t>”</a:t>
            </a:r>
            <a:endParaRPr lang="en-US" sz="2400" i="1">
              <a:solidFill>
                <a:schemeClr val="hlink"/>
              </a:solidFill>
              <a:effectLst>
                <a:outerShdw blurRad="38100" dist="38100" dir="2700000" algn="tl">
                  <a:srgbClr val="DDDDDD"/>
                </a:outerShdw>
              </a:effectLst>
              <a:latin typeface="Palatino Linotype" charset="0"/>
              <a:ea typeface="ＭＳ Ｐゴシック" charset="0"/>
              <a:cs typeface="ＭＳ Ｐゴシック" charset="0"/>
            </a:endParaRPr>
          </a:p>
        </p:txBody>
      </p:sp>
      <p:sp>
        <p:nvSpPr>
          <p:cNvPr id="668676" name="Rectangle 1028"/>
          <p:cNvSpPr>
            <a:spLocks noGrp="1" noChangeArrowheads="1"/>
          </p:cNvSpPr>
          <p:nvPr>
            <p:ph type="body" sz="half" idx="2"/>
          </p:nvPr>
        </p:nvSpPr>
        <p:spPr>
          <a:xfrm>
            <a:off x="0" y="4513263"/>
            <a:ext cx="9144000" cy="2047875"/>
          </a:xfrm>
        </p:spPr>
        <p:txBody>
          <a:bodyPr rIns="91432" anchor="b"/>
          <a:lstStyle/>
          <a:p>
            <a:pPr marL="0" indent="0">
              <a:lnSpc>
                <a:spcPct val="90000"/>
              </a:lnSpc>
              <a:buFont typeface="Wingdings 2" charset="0"/>
              <a:buNone/>
            </a:pPr>
            <a:r>
              <a:rPr lang="en-US" sz="2400">
                <a:effectLst>
                  <a:outerShdw blurRad="38100" dist="38100" dir="2700000" algn="tl">
                    <a:srgbClr val="DDDDDD"/>
                  </a:outerShdw>
                </a:effectLst>
                <a:latin typeface="Tahoma" charset="0"/>
                <a:ea typeface="ＭＳ Ｐゴシック" charset="0"/>
                <a:cs typeface="ＭＳ Ｐゴシック" charset="0"/>
              </a:rPr>
              <a:t>Asynchronous Benefits:</a:t>
            </a:r>
          </a:p>
          <a:p>
            <a:pPr marL="690563" lvl="1">
              <a:lnSpc>
                <a:spcPct val="90000"/>
              </a:lnSpc>
            </a:pPr>
            <a:r>
              <a:rPr lang="en-US" sz="2100">
                <a:effectLst>
                  <a:outerShdw blurRad="38100" dist="38100" dir="2700000" algn="tl">
                    <a:srgbClr val="DDDDDD"/>
                  </a:outerShdw>
                </a:effectLst>
                <a:latin typeface="Tahoma" charset="0"/>
                <a:ea typeface="ＭＳ Ｐゴシック" charset="0"/>
              </a:rPr>
              <a:t>Higher Performance: </a:t>
            </a:r>
            <a:r>
              <a:rPr lang="en-US" sz="2100">
                <a:solidFill>
                  <a:schemeClr val="tx1"/>
                </a:solidFill>
                <a:effectLst>
                  <a:outerShdw blurRad="38100" dist="38100" dir="2700000" algn="tl">
                    <a:srgbClr val="DDDDDD"/>
                  </a:outerShdw>
                </a:effectLst>
                <a:latin typeface="Tahoma" charset="0"/>
                <a:ea typeface="ＭＳ Ｐゴシック" charset="0"/>
              </a:rPr>
              <a:t>not limited by slowest component</a:t>
            </a:r>
          </a:p>
          <a:p>
            <a:pPr marL="690563" lvl="1">
              <a:lnSpc>
                <a:spcPct val="90000"/>
              </a:lnSpc>
            </a:pPr>
            <a:r>
              <a:rPr lang="en-US" sz="2100">
                <a:effectLst>
                  <a:outerShdw blurRad="38100" dist="38100" dir="2700000" algn="tl">
                    <a:srgbClr val="DDDDDD"/>
                  </a:outerShdw>
                </a:effectLst>
                <a:latin typeface="Tahoma" charset="0"/>
                <a:ea typeface="ＭＳ Ｐゴシック" charset="0"/>
              </a:rPr>
              <a:t>Lower Power: </a:t>
            </a:r>
            <a:r>
              <a:rPr lang="en-US" sz="2100">
                <a:solidFill>
                  <a:schemeClr val="tx1"/>
                </a:solidFill>
                <a:effectLst>
                  <a:outerShdw blurRad="38100" dist="38100" dir="2700000" algn="tl">
                    <a:srgbClr val="DDDDDD"/>
                  </a:outerShdw>
                </a:effectLst>
                <a:latin typeface="Tahoma" charset="0"/>
                <a:ea typeface="ＭＳ Ｐゴシック" charset="0"/>
              </a:rPr>
              <a:t>zero clock power; inactive parts consume little power</a:t>
            </a:r>
          </a:p>
          <a:p>
            <a:pPr marL="690563" lvl="1">
              <a:lnSpc>
                <a:spcPct val="90000"/>
              </a:lnSpc>
            </a:pPr>
            <a:r>
              <a:rPr lang="en-US" sz="2100">
                <a:effectLst>
                  <a:outerShdw blurRad="38100" dist="38100" dir="2700000" algn="tl">
                    <a:srgbClr val="DDDDDD"/>
                  </a:outerShdw>
                </a:effectLst>
                <a:latin typeface="Tahoma" charset="0"/>
                <a:ea typeface="ＭＳ Ｐゴシック" charset="0"/>
              </a:rPr>
              <a:t>Reduced Electromagnetic Noise: </a:t>
            </a:r>
            <a:r>
              <a:rPr lang="en-US" sz="2100">
                <a:solidFill>
                  <a:schemeClr val="tx1"/>
                </a:solidFill>
                <a:effectLst>
                  <a:outerShdw blurRad="38100" dist="38100" dir="2700000" algn="tl">
                    <a:srgbClr val="DDDDDD"/>
                  </a:outerShdw>
                </a:effectLst>
                <a:latin typeface="Tahoma" charset="0"/>
                <a:ea typeface="ＭＳ Ｐゴシック" charset="0"/>
              </a:rPr>
              <a:t>no clock spikes </a:t>
            </a:r>
            <a:r>
              <a:rPr lang="en-US" sz="1800">
                <a:solidFill>
                  <a:schemeClr val="tx1"/>
                </a:solidFill>
                <a:effectLst>
                  <a:outerShdw blurRad="38100" dist="38100" dir="2700000" algn="tl">
                    <a:srgbClr val="DDDDDD"/>
                  </a:outerShdw>
                </a:effectLst>
                <a:latin typeface="Tahoma" charset="0"/>
                <a:ea typeface="ＭＳ Ｐゴシック" charset="0"/>
              </a:rPr>
              <a:t>[e.g., Philips pagers]</a:t>
            </a:r>
          </a:p>
          <a:p>
            <a:pPr marL="690563" lvl="1">
              <a:lnSpc>
                <a:spcPct val="90000"/>
              </a:lnSpc>
            </a:pPr>
            <a:r>
              <a:rPr lang="en-US" sz="2100">
                <a:effectLst>
                  <a:outerShdw blurRad="38100" dist="38100" dir="2700000" algn="tl">
                    <a:srgbClr val="DDDDDD"/>
                  </a:outerShdw>
                </a:effectLst>
                <a:latin typeface="Tahoma" charset="0"/>
                <a:ea typeface="ＭＳ Ｐゴシック" charset="0"/>
              </a:rPr>
              <a:t>Greater Modularity: </a:t>
            </a:r>
            <a:r>
              <a:rPr lang="en-US" sz="2100">
                <a:solidFill>
                  <a:schemeClr val="tx1"/>
                </a:solidFill>
                <a:effectLst>
                  <a:outerShdw blurRad="38100" dist="38100" dir="2700000" algn="tl">
                    <a:srgbClr val="DDDDDD"/>
                  </a:outerShdw>
                </a:effectLst>
                <a:latin typeface="Tahoma" charset="0"/>
                <a:ea typeface="ＭＳ Ｐゴシック" charset="0"/>
              </a:rPr>
              <a:t>variable-speed interfaces; reusable components</a:t>
            </a:r>
          </a:p>
        </p:txBody>
      </p:sp>
      <p:sp>
        <p:nvSpPr>
          <p:cNvPr id="37894" name="Rectangle 1030"/>
          <p:cNvSpPr>
            <a:spLocks noChangeArrowheads="1"/>
          </p:cNvSpPr>
          <p:nvPr/>
        </p:nvSpPr>
        <p:spPr bwMode="auto">
          <a:xfrm>
            <a:off x="479425" y="1809750"/>
            <a:ext cx="8162925" cy="2681288"/>
          </a:xfrm>
          <a:prstGeom prst="rect">
            <a:avLst/>
          </a:prstGeom>
          <a:solidFill>
            <a:schemeClr val="folHlink"/>
          </a:solidFill>
          <a:ln w="9525">
            <a:solidFill>
              <a:schemeClr val="bg2"/>
            </a:solidFill>
            <a:miter lim="800000"/>
            <a:headEnd/>
            <a:tailEnd/>
          </a:ln>
        </p:spPr>
        <p:txBody>
          <a:bodyPr wrap="none" lIns="91407" tIns="45704" rIns="91407" bIns="45704">
            <a:spAutoFit/>
          </a:bodyPr>
          <a:lstStyle/>
          <a:p>
            <a:endParaRPr lang="en-US"/>
          </a:p>
        </p:txBody>
      </p:sp>
      <p:grpSp>
        <p:nvGrpSpPr>
          <p:cNvPr id="37895" name="Group 1031"/>
          <p:cNvGrpSpPr>
            <a:grpSpLocks/>
          </p:cNvGrpSpPr>
          <p:nvPr/>
        </p:nvGrpSpPr>
        <p:grpSpPr bwMode="auto">
          <a:xfrm>
            <a:off x="673100" y="2136775"/>
            <a:ext cx="7848600" cy="2311400"/>
            <a:chOff x="424" y="1346"/>
            <a:chExt cx="4944" cy="1456"/>
          </a:xfrm>
        </p:grpSpPr>
        <p:grpSp>
          <p:nvGrpSpPr>
            <p:cNvPr id="37897" name="Group 1032"/>
            <p:cNvGrpSpPr>
              <a:grpSpLocks noChangeAspect="1"/>
            </p:cNvGrpSpPr>
            <p:nvPr/>
          </p:nvGrpSpPr>
          <p:grpSpPr bwMode="auto">
            <a:xfrm>
              <a:off x="3109" y="1346"/>
              <a:ext cx="1157" cy="979"/>
              <a:chOff x="3330" y="2477"/>
              <a:chExt cx="1440" cy="1344"/>
            </a:xfrm>
          </p:grpSpPr>
          <p:sp>
            <p:nvSpPr>
              <p:cNvPr id="37916" name="Rectangle 1033"/>
              <p:cNvSpPr>
                <a:spLocks noChangeAspect="1" noChangeArrowheads="1"/>
              </p:cNvSpPr>
              <p:nvPr/>
            </p:nvSpPr>
            <p:spPr bwMode="auto">
              <a:xfrm>
                <a:off x="4290"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17" name="Rectangle 1034"/>
              <p:cNvSpPr>
                <a:spLocks noChangeAspect="1" noChangeArrowheads="1"/>
              </p:cNvSpPr>
              <p:nvPr/>
            </p:nvSpPr>
            <p:spPr bwMode="auto">
              <a:xfrm>
                <a:off x="4290"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18" name="Rectangle 1035"/>
              <p:cNvSpPr>
                <a:spLocks noChangeAspect="1" noChangeArrowheads="1"/>
              </p:cNvSpPr>
              <p:nvPr/>
            </p:nvSpPr>
            <p:spPr bwMode="auto">
              <a:xfrm>
                <a:off x="3330"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19" name="Rectangle 1036"/>
              <p:cNvSpPr>
                <a:spLocks noChangeAspect="1" noChangeArrowheads="1"/>
              </p:cNvSpPr>
              <p:nvPr/>
            </p:nvSpPr>
            <p:spPr bwMode="auto">
              <a:xfrm>
                <a:off x="3330"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grpSp>
        <p:sp>
          <p:nvSpPr>
            <p:cNvPr id="668685" name="Text Box 1037"/>
            <p:cNvSpPr txBox="1">
              <a:spLocks noChangeAspect="1" noChangeArrowheads="1"/>
            </p:cNvSpPr>
            <p:nvPr/>
          </p:nvSpPr>
          <p:spPr bwMode="auto">
            <a:xfrm>
              <a:off x="2910" y="2380"/>
              <a:ext cx="1658" cy="422"/>
            </a:xfrm>
            <a:prstGeom prst="rect">
              <a:avLst/>
            </a:prstGeom>
            <a:noFill/>
            <a:ln w="9525">
              <a:noFill/>
              <a:miter lim="800000"/>
              <a:headEnd/>
              <a:tailEnd/>
            </a:ln>
            <a:effectLst/>
          </p:spPr>
          <p:txBody>
            <a:bodyPr wrap="none" lIns="91407" tIns="45704" rIns="91407" bIns="4570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5000"/>
                </a:lnSpc>
              </a:pPr>
              <a:r>
                <a:rPr lang="en-US" sz="2000">
                  <a:effectLst>
                    <a:outerShdw blurRad="38100" dist="38100" dir="2700000" algn="tl">
                      <a:srgbClr val="DDDDDD"/>
                    </a:outerShdw>
                  </a:effectLst>
                  <a:latin typeface="Tahoma" charset="0"/>
                </a:rPr>
                <a:t>Asynchronous System</a:t>
              </a:r>
            </a:p>
            <a:p>
              <a:pPr algn="ctr">
                <a:lnSpc>
                  <a:spcPct val="95000"/>
                </a:lnSpc>
              </a:pPr>
              <a:r>
                <a:rPr lang="en-US" sz="2000">
                  <a:effectLst>
                    <a:outerShdw blurRad="38100" dist="38100" dir="2700000" algn="tl">
                      <a:srgbClr val="DDDDDD"/>
                    </a:outerShdw>
                  </a:effectLst>
                  <a:latin typeface="Tahoma" charset="0"/>
                </a:rPr>
                <a:t>(Distributed Control)</a:t>
              </a:r>
              <a:endParaRPr lang="en-US" sz="2000">
                <a:effectLst>
                  <a:outerShdw blurRad="38100" dist="38100" dir="2700000" algn="tl">
                    <a:srgbClr val="DDDDDD"/>
                  </a:outerShdw>
                </a:effectLst>
                <a:latin typeface="Times New Roman" charset="0"/>
              </a:endParaRPr>
            </a:p>
          </p:txBody>
        </p:sp>
        <p:grpSp>
          <p:nvGrpSpPr>
            <p:cNvPr id="37899" name="Group 1038"/>
            <p:cNvGrpSpPr>
              <a:grpSpLocks noChangeAspect="1"/>
            </p:cNvGrpSpPr>
            <p:nvPr/>
          </p:nvGrpSpPr>
          <p:grpSpPr bwMode="auto">
            <a:xfrm>
              <a:off x="3263" y="1451"/>
              <a:ext cx="886" cy="769"/>
              <a:chOff x="3602" y="2621"/>
              <a:chExt cx="1104" cy="1056"/>
            </a:xfrm>
          </p:grpSpPr>
          <p:sp>
            <p:nvSpPr>
              <p:cNvPr id="37912" name="AutoShape 1039"/>
              <p:cNvSpPr>
                <a:spLocks noChangeAspect="1" noChangeArrowheads="1"/>
              </p:cNvSpPr>
              <p:nvPr/>
            </p:nvSpPr>
            <p:spPr bwMode="auto">
              <a:xfrm>
                <a:off x="4562" y="2909"/>
                <a:ext cx="144" cy="432"/>
              </a:xfrm>
              <a:prstGeom prst="upDownArrow">
                <a:avLst>
                  <a:gd name="adj1" fmla="val 50000"/>
                  <a:gd name="adj2" fmla="val 60000"/>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sp>
            <p:nvSpPr>
              <p:cNvPr id="37913" name="AutoShape 1040"/>
              <p:cNvSpPr>
                <a:spLocks noChangeAspect="1" noChangeArrowheads="1"/>
              </p:cNvSpPr>
              <p:nvPr/>
            </p:nvSpPr>
            <p:spPr bwMode="auto">
              <a:xfrm>
                <a:off x="3602" y="2909"/>
                <a:ext cx="144" cy="432"/>
              </a:xfrm>
              <a:prstGeom prst="upDownArrow">
                <a:avLst>
                  <a:gd name="adj1" fmla="val 50000"/>
                  <a:gd name="adj2" fmla="val 60000"/>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sp>
            <p:nvSpPr>
              <p:cNvPr id="37914" name="AutoShape 1041"/>
              <p:cNvSpPr>
                <a:spLocks noChangeAspect="1" noChangeArrowheads="1"/>
              </p:cNvSpPr>
              <p:nvPr/>
            </p:nvSpPr>
            <p:spPr bwMode="auto">
              <a:xfrm>
                <a:off x="3938" y="2621"/>
                <a:ext cx="432" cy="144"/>
              </a:xfrm>
              <a:prstGeom prst="leftRightArrow">
                <a:avLst>
                  <a:gd name="adj1" fmla="val 50000"/>
                  <a:gd name="adj2" fmla="val 60000"/>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sp>
            <p:nvSpPr>
              <p:cNvPr id="37915" name="AutoShape 1042"/>
              <p:cNvSpPr>
                <a:spLocks noChangeAspect="1" noChangeArrowheads="1"/>
              </p:cNvSpPr>
              <p:nvPr/>
            </p:nvSpPr>
            <p:spPr bwMode="auto">
              <a:xfrm>
                <a:off x="3938" y="3533"/>
                <a:ext cx="432" cy="144"/>
              </a:xfrm>
              <a:prstGeom prst="leftRightArrow">
                <a:avLst>
                  <a:gd name="adj1" fmla="val 50000"/>
                  <a:gd name="adj2" fmla="val 60000"/>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grpSp>
        <p:sp>
          <p:nvSpPr>
            <p:cNvPr id="668691" name="Text Box 1043"/>
            <p:cNvSpPr txBox="1">
              <a:spLocks noChangeAspect="1" noChangeArrowheads="1"/>
            </p:cNvSpPr>
            <p:nvPr/>
          </p:nvSpPr>
          <p:spPr bwMode="auto">
            <a:xfrm>
              <a:off x="4348" y="1593"/>
              <a:ext cx="1020" cy="423"/>
            </a:xfrm>
            <a:prstGeom prst="rect">
              <a:avLst/>
            </a:prstGeom>
            <a:noFill/>
            <a:ln w="9525">
              <a:noFill/>
              <a:miter lim="800000"/>
              <a:headEnd/>
              <a:tailEnd/>
            </a:ln>
            <a:effectLst/>
          </p:spPr>
          <p:txBody>
            <a:bodyPr wrap="none" lIns="91407" tIns="45704" rIns="91407" bIns="4570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hlink"/>
                  </a:solidFill>
                  <a:effectLst>
                    <a:outerShdw blurRad="38100" dist="38100" dir="2700000" algn="tl">
                      <a:srgbClr val="DDDDDD"/>
                    </a:outerShdw>
                  </a:effectLst>
                  <a:latin typeface="Comic Sans MS" charset="0"/>
                </a:rPr>
                <a:t>handshaking</a:t>
              </a:r>
            </a:p>
            <a:p>
              <a:pPr>
                <a:lnSpc>
                  <a:spcPct val="90000"/>
                </a:lnSpc>
              </a:pPr>
              <a:r>
                <a:rPr lang="en-US" sz="2000">
                  <a:solidFill>
                    <a:schemeClr val="hlink"/>
                  </a:solidFill>
                  <a:effectLst>
                    <a:outerShdw blurRad="38100" dist="38100" dir="2700000" algn="tl">
                      <a:srgbClr val="DDDDDD"/>
                    </a:outerShdw>
                  </a:effectLst>
                  <a:latin typeface="Comic Sans MS" charset="0"/>
                </a:rPr>
                <a:t>interface</a:t>
              </a:r>
              <a:endParaRPr lang="en-US">
                <a:solidFill>
                  <a:schemeClr val="hlink"/>
                </a:solidFill>
                <a:effectLst>
                  <a:outerShdw blurRad="38100" dist="38100" dir="2700000" algn="tl">
                    <a:srgbClr val="DDDDDD"/>
                  </a:outerShdw>
                </a:effectLst>
                <a:latin typeface="Times New Roman" charset="0"/>
              </a:endParaRPr>
            </a:p>
          </p:txBody>
        </p:sp>
        <p:grpSp>
          <p:nvGrpSpPr>
            <p:cNvPr id="37901" name="Group 1044"/>
            <p:cNvGrpSpPr>
              <a:grpSpLocks noChangeAspect="1"/>
            </p:cNvGrpSpPr>
            <p:nvPr/>
          </p:nvGrpSpPr>
          <p:grpSpPr bwMode="auto">
            <a:xfrm>
              <a:off x="977" y="1346"/>
              <a:ext cx="1156" cy="979"/>
              <a:chOff x="1045" y="2477"/>
              <a:chExt cx="1440" cy="1344"/>
            </a:xfrm>
          </p:grpSpPr>
          <p:sp>
            <p:nvSpPr>
              <p:cNvPr id="37908" name="Rectangle 1045"/>
              <p:cNvSpPr>
                <a:spLocks noChangeAspect="1" noChangeArrowheads="1"/>
              </p:cNvSpPr>
              <p:nvPr/>
            </p:nvSpPr>
            <p:spPr bwMode="auto">
              <a:xfrm>
                <a:off x="2005"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09" name="Rectangle 1046"/>
              <p:cNvSpPr>
                <a:spLocks noChangeAspect="1" noChangeArrowheads="1"/>
              </p:cNvSpPr>
              <p:nvPr/>
            </p:nvSpPr>
            <p:spPr bwMode="auto">
              <a:xfrm>
                <a:off x="2005"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10" name="Rectangle 1047"/>
              <p:cNvSpPr>
                <a:spLocks noChangeAspect="1" noChangeArrowheads="1"/>
              </p:cNvSpPr>
              <p:nvPr/>
            </p:nvSpPr>
            <p:spPr bwMode="auto">
              <a:xfrm>
                <a:off x="1045" y="2477"/>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sp>
            <p:nvSpPr>
              <p:cNvPr id="37911" name="Rectangle 1048"/>
              <p:cNvSpPr>
                <a:spLocks noChangeAspect="1" noChangeArrowheads="1"/>
              </p:cNvSpPr>
              <p:nvPr/>
            </p:nvSpPr>
            <p:spPr bwMode="auto">
              <a:xfrm>
                <a:off x="1045" y="3389"/>
                <a:ext cx="480" cy="432"/>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lIns="91407" tIns="45704" rIns="91407" bIns="45704">
                <a:spAutoFit/>
                <a:flatTx/>
              </a:bodyPr>
              <a:lstStyle/>
              <a:p>
                <a:endParaRPr lang="en-US"/>
              </a:p>
            </p:txBody>
          </p:sp>
        </p:grpSp>
        <p:sp>
          <p:nvSpPr>
            <p:cNvPr id="668697" name="Text Box 1049"/>
            <p:cNvSpPr txBox="1">
              <a:spLocks noChangeAspect="1" noChangeArrowheads="1"/>
            </p:cNvSpPr>
            <p:nvPr/>
          </p:nvSpPr>
          <p:spPr bwMode="auto">
            <a:xfrm>
              <a:off x="771" y="2380"/>
              <a:ext cx="1581" cy="422"/>
            </a:xfrm>
            <a:prstGeom prst="rect">
              <a:avLst/>
            </a:prstGeom>
            <a:noFill/>
            <a:ln w="9525">
              <a:noFill/>
              <a:miter lim="800000"/>
              <a:headEnd/>
              <a:tailEnd/>
            </a:ln>
            <a:effectLst/>
          </p:spPr>
          <p:txBody>
            <a:bodyPr wrap="none" lIns="91407" tIns="45704" rIns="91407" bIns="4570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5000"/>
                </a:lnSpc>
              </a:pPr>
              <a:r>
                <a:rPr lang="en-US" sz="2000">
                  <a:effectLst>
                    <a:outerShdw blurRad="38100" dist="38100" dir="2700000" algn="tl">
                      <a:srgbClr val="DDDDDD"/>
                    </a:outerShdw>
                  </a:effectLst>
                  <a:latin typeface="Tahoma" charset="0"/>
                </a:rPr>
                <a:t>Synchronous System</a:t>
              </a:r>
            </a:p>
            <a:p>
              <a:pPr algn="ctr">
                <a:lnSpc>
                  <a:spcPct val="95000"/>
                </a:lnSpc>
              </a:pPr>
              <a:r>
                <a:rPr lang="en-US" sz="2000">
                  <a:effectLst>
                    <a:outerShdw blurRad="38100" dist="38100" dir="2700000" algn="tl">
                      <a:srgbClr val="DDDDDD"/>
                    </a:outerShdw>
                  </a:effectLst>
                  <a:latin typeface="Tahoma" charset="0"/>
                </a:rPr>
                <a:t>(Centralized Control)</a:t>
              </a:r>
              <a:endParaRPr lang="en-US" sz="2000">
                <a:effectLst>
                  <a:outerShdw blurRad="38100" dist="38100" dir="2700000" algn="tl">
                    <a:srgbClr val="DDDDDD"/>
                  </a:outerShdw>
                </a:effectLst>
                <a:latin typeface="Times New Roman" charset="0"/>
              </a:endParaRPr>
            </a:p>
          </p:txBody>
        </p:sp>
        <p:grpSp>
          <p:nvGrpSpPr>
            <p:cNvPr id="37903" name="Group 1050"/>
            <p:cNvGrpSpPr>
              <a:grpSpLocks noChangeAspect="1"/>
            </p:cNvGrpSpPr>
            <p:nvPr/>
          </p:nvGrpSpPr>
          <p:grpSpPr bwMode="auto">
            <a:xfrm>
              <a:off x="918" y="1661"/>
              <a:ext cx="1095" cy="315"/>
              <a:chOff x="972" y="2910"/>
              <a:chExt cx="1362" cy="432"/>
            </a:xfrm>
          </p:grpSpPr>
          <p:sp>
            <p:nvSpPr>
              <p:cNvPr id="37905" name="AutoShape 1051"/>
              <p:cNvSpPr>
                <a:spLocks noChangeAspect="1" noChangeArrowheads="1"/>
              </p:cNvSpPr>
              <p:nvPr/>
            </p:nvSpPr>
            <p:spPr bwMode="auto">
              <a:xfrm rot="5400000">
                <a:off x="1100" y="2982"/>
                <a:ext cx="432" cy="288"/>
              </a:xfrm>
              <a:prstGeom prst="leftRightArrowCallout">
                <a:avLst>
                  <a:gd name="adj1" fmla="val 29167"/>
                  <a:gd name="adj2" fmla="val 23264"/>
                  <a:gd name="adj3" fmla="val 30208"/>
                  <a:gd name="adj4" fmla="val 19444"/>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sp>
            <p:nvSpPr>
              <p:cNvPr id="37906" name="AutoShape 1052"/>
              <p:cNvSpPr>
                <a:spLocks noChangeAspect="1" noChangeArrowheads="1"/>
              </p:cNvSpPr>
              <p:nvPr/>
            </p:nvSpPr>
            <p:spPr bwMode="auto">
              <a:xfrm rot="5400000">
                <a:off x="2046" y="3054"/>
                <a:ext cx="432" cy="144"/>
              </a:xfrm>
              <a:prstGeom prst="leftRightArrow">
                <a:avLst>
                  <a:gd name="adj1" fmla="val 50000"/>
                  <a:gd name="adj2" fmla="val 60000"/>
                </a:avLst>
              </a:prstGeom>
              <a:solidFill>
                <a:schemeClr val="hlink"/>
              </a:solidFill>
              <a:ln w="9525">
                <a:solidFill>
                  <a:schemeClr val="hlink">
                    <a:alpha val="50195"/>
                  </a:schemeClr>
                </a:solidFill>
                <a:miter lim="800000"/>
                <a:headEnd/>
                <a:tailEnd/>
              </a:ln>
            </p:spPr>
            <p:txBody>
              <a:bodyPr wrap="none" lIns="91407" tIns="45704" rIns="91407" bIns="45704">
                <a:spAutoFit/>
              </a:bodyPr>
              <a:lstStyle/>
              <a:p>
                <a:endParaRPr lang="en-US"/>
              </a:p>
            </p:txBody>
          </p:sp>
          <p:sp>
            <p:nvSpPr>
              <p:cNvPr id="37907" name="Rectangle 1053"/>
              <p:cNvSpPr>
                <a:spLocks noChangeAspect="1" noChangeArrowheads="1"/>
              </p:cNvSpPr>
              <p:nvPr/>
            </p:nvSpPr>
            <p:spPr bwMode="auto">
              <a:xfrm rot="5400000">
                <a:off x="1557" y="2498"/>
                <a:ext cx="85" cy="1255"/>
              </a:xfrm>
              <a:prstGeom prst="rect">
                <a:avLst/>
              </a:prstGeom>
              <a:solidFill>
                <a:schemeClr val="hlink"/>
              </a:solidFill>
              <a:ln w="9525">
                <a:solidFill>
                  <a:schemeClr val="hlink"/>
                </a:solidFill>
                <a:miter lim="800000"/>
                <a:headEnd/>
                <a:tailEnd/>
              </a:ln>
            </p:spPr>
            <p:txBody>
              <a:bodyPr wrap="none" lIns="91407" tIns="45704" rIns="91407" bIns="45704">
                <a:spAutoFit/>
              </a:bodyPr>
              <a:lstStyle/>
              <a:p>
                <a:endParaRPr lang="en-US"/>
              </a:p>
            </p:txBody>
          </p:sp>
        </p:grpSp>
        <p:sp>
          <p:nvSpPr>
            <p:cNvPr id="668702" name="Text Box 1054"/>
            <p:cNvSpPr txBox="1">
              <a:spLocks noChangeAspect="1" noChangeArrowheads="1"/>
            </p:cNvSpPr>
            <p:nvPr/>
          </p:nvSpPr>
          <p:spPr bwMode="auto">
            <a:xfrm>
              <a:off x="424" y="1720"/>
              <a:ext cx="495" cy="250"/>
            </a:xfrm>
            <a:prstGeom prst="rect">
              <a:avLst/>
            </a:prstGeom>
            <a:noFill/>
            <a:ln w="9525">
              <a:noFill/>
              <a:miter lim="800000"/>
              <a:headEnd/>
              <a:tailEnd/>
            </a:ln>
            <a:effectLst/>
          </p:spPr>
          <p:txBody>
            <a:bodyPr wrap="none" lIns="91407" tIns="45704" rIns="91407" bIns="45704">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chemeClr val="hlink"/>
                  </a:solidFill>
                  <a:effectLst>
                    <a:outerShdw blurRad="38100" dist="38100" dir="2700000" algn="tl">
                      <a:srgbClr val="DDDDDD"/>
                    </a:outerShdw>
                  </a:effectLst>
                  <a:latin typeface="Comic Sans MS" charset="0"/>
                </a:rPr>
                <a:t>clock</a:t>
              </a:r>
              <a:endParaRPr lang="en-US">
                <a:solidFill>
                  <a:schemeClr val="hlink"/>
                </a:solidFill>
                <a:effectLst>
                  <a:outerShdw blurRad="38100" dist="38100" dir="2700000" algn="tl">
                    <a:srgbClr val="DDDDDD"/>
                  </a:outerShdw>
                </a:effectLst>
                <a:latin typeface="Times New Roman" charset="0"/>
              </a:endParaRPr>
            </a:p>
          </p:txBody>
        </p:sp>
      </p:grpSp>
      <p:sp>
        <p:nvSpPr>
          <p:cNvPr id="37896" name="AutoShape 1056">
            <a:hlinkClick r:id="rId2" action="ppaction://hlinksldjump" highlightClick="1"/>
          </p:cNvPr>
          <p:cNvSpPr>
            <a:spLocks noChangeArrowheads="1"/>
          </p:cNvSpPr>
          <p:nvPr/>
        </p:nvSpPr>
        <p:spPr bwMode="auto">
          <a:xfrm>
            <a:off x="8521700" y="708025"/>
            <a:ext cx="374650" cy="419100"/>
          </a:xfrm>
          <a:prstGeom prst="actionButtonReturn">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80701138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58411D6-499F-B044-AC60-99C74BD1979C}" type="slidenum">
              <a:rPr lang="en-US" sz="1400">
                <a:latin typeface="Arial Narrow" charset="0"/>
              </a:rPr>
              <a:pPr/>
              <a:t>19</a:t>
            </a:fld>
            <a:endParaRPr lang="en-US" sz="1400">
              <a:latin typeface="Arial Narrow" charset="0"/>
            </a:endParaRPr>
          </a:p>
        </p:txBody>
      </p:sp>
      <p:sp>
        <p:nvSpPr>
          <p:cNvPr id="714754" name="Rectangle 2"/>
          <p:cNvSpPr>
            <a:spLocks noGrp="1" noChangeArrowheads="1"/>
          </p:cNvSpPr>
          <p:nvPr>
            <p:ph type="title"/>
          </p:nvPr>
        </p:nvSpPr>
        <p:spPr/>
        <p:txBody>
          <a:bodyPr/>
          <a:lstStyle/>
          <a:p>
            <a:r>
              <a:rPr lang="en-US" dirty="0">
                <a:latin typeface="Tahoma" charset="0"/>
                <a:ea typeface="ＭＳ Ｐゴシック" charset="0"/>
                <a:cs typeface="ＭＳ Ｐゴシック" charset="0"/>
              </a:rPr>
              <a:t>Trends:  </a:t>
            </a:r>
            <a:r>
              <a:rPr lang="en-US" dirty="0" smtClean="0">
                <a:latin typeface="Tahoma" charset="0"/>
                <a:ea typeface="ＭＳ Ｐゴシック" charset="0"/>
                <a:cs typeface="ＭＳ Ｐゴシック" charset="0"/>
              </a:rPr>
              <a:t>Performance</a:t>
            </a:r>
            <a:endParaRPr lang="en-US" dirty="0">
              <a:latin typeface="Tahoma" charset="0"/>
              <a:ea typeface="ＭＳ Ｐゴシック" charset="0"/>
              <a:cs typeface="ＭＳ Ｐゴシック" charset="0"/>
            </a:endParaRPr>
          </a:p>
        </p:txBody>
      </p:sp>
      <p:pic>
        <p:nvPicPr>
          <p:cNvPr id="6" name="Picture 12" descr="f01-0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0" y="1084710"/>
            <a:ext cx="8784506" cy="5043770"/>
          </a:xfrm>
          <a:prstGeom prst="rect">
            <a:avLst/>
          </a:prstGeom>
          <a:noFill/>
          <a:extLst>
            <a:ext uri="{909E8E84-426E-40dd-AFC4-6F175D3DCCD1}">
              <a14:hiddenFill xmlns:a14="http://schemas.microsoft.com/office/drawing/2010/main">
                <a:solidFill>
                  <a:srgbClr val="FFFFFF"/>
                </a:solidFill>
              </a14:hiddenFill>
            </a:ext>
          </a:extLst>
        </p:spPr>
      </p:pic>
      <p:sp>
        <p:nvSpPr>
          <p:cNvPr id="38917" name="Text Box 5"/>
          <p:cNvSpPr txBox="1">
            <a:spLocks noChangeArrowheads="1"/>
          </p:cNvSpPr>
          <p:nvPr/>
        </p:nvSpPr>
        <p:spPr bwMode="auto">
          <a:xfrm>
            <a:off x="3430215" y="4878593"/>
            <a:ext cx="3231879" cy="97773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normAutofit fontScale="925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solidFill>
                  <a:schemeClr val="accent1"/>
                </a:solidFill>
              </a:rPr>
              <a:t>Era of the microprocessor.</a:t>
            </a:r>
          </a:p>
          <a:p>
            <a:r>
              <a:rPr lang="en-US" sz="1800" dirty="0">
                <a:solidFill>
                  <a:schemeClr val="accent1"/>
                </a:solidFill>
              </a:rPr>
              <a:t>Increases due to transistors</a:t>
            </a:r>
          </a:p>
          <a:p>
            <a:r>
              <a:rPr lang="en-US" sz="1800" dirty="0">
                <a:solidFill>
                  <a:schemeClr val="accent1"/>
                </a:solidFill>
              </a:rPr>
              <a:t>and architectural improvements</a:t>
            </a:r>
          </a:p>
        </p:txBody>
      </p:sp>
      <p:grpSp>
        <p:nvGrpSpPr>
          <p:cNvPr id="2" name="Group 1"/>
          <p:cNvGrpSpPr/>
          <p:nvPr/>
        </p:nvGrpSpPr>
        <p:grpSpPr>
          <a:xfrm>
            <a:off x="4271596" y="741355"/>
            <a:ext cx="3240360" cy="1233661"/>
            <a:chOff x="4271596" y="741355"/>
            <a:chExt cx="3240360" cy="1233661"/>
          </a:xfrm>
        </p:grpSpPr>
        <p:sp>
          <p:nvSpPr>
            <p:cNvPr id="7" name="Text Box 8"/>
            <p:cNvSpPr txBox="1">
              <a:spLocks noChangeArrowheads="1"/>
            </p:cNvSpPr>
            <p:nvPr/>
          </p:nvSpPr>
          <p:spPr bwMode="auto">
            <a:xfrm>
              <a:off x="4271596" y="741355"/>
              <a:ext cx="3240360" cy="400110"/>
            </a:xfrm>
            <a:prstGeom prst="rect">
              <a:avLst/>
            </a:prstGeom>
            <a:noFill/>
            <a:ln w="9525" algn="ctr">
              <a:noFill/>
              <a:miter lim="800000"/>
              <a:headEnd/>
              <a:tailEnd/>
            </a:ln>
            <a:effectLst/>
          </p:spPr>
          <p:txBody>
            <a:bodyPr wrap="square">
              <a:spAutoFit/>
            </a:bodyPr>
            <a:lstStyle/>
            <a:p>
              <a:pPr algn="ctr"/>
              <a:r>
                <a:rPr lang="en-US" sz="2000" dirty="0" smtClean="0">
                  <a:solidFill>
                    <a:srgbClr val="FF0000"/>
                  </a:solidFill>
                  <a:latin typeface="Arial" charset="0"/>
                </a:rPr>
                <a:t>Move to multi-processor</a:t>
              </a:r>
              <a:endParaRPr lang="en-GB" sz="2000" dirty="0">
                <a:solidFill>
                  <a:srgbClr val="FF0000"/>
                </a:solidFill>
                <a:latin typeface="Arial" charset="0"/>
              </a:endParaRPr>
            </a:p>
          </p:txBody>
        </p:sp>
        <p:cxnSp>
          <p:nvCxnSpPr>
            <p:cNvPr id="8" name="Straight Arrow Connector 7"/>
            <p:cNvCxnSpPr/>
            <p:nvPr/>
          </p:nvCxnSpPr>
          <p:spPr bwMode="auto">
            <a:xfrm>
              <a:off x="5855768" y="1110920"/>
              <a:ext cx="1152132" cy="864096"/>
            </a:xfrm>
            <a:prstGeom prst="straightConnector1">
              <a:avLst/>
            </a:prstGeom>
            <a:noFill/>
            <a:ln w="19050" cap="flat" cmpd="sng" algn="ctr">
              <a:solidFill>
                <a:srgbClr val="FF0000"/>
              </a:solidFill>
              <a:prstDash val="solid"/>
              <a:round/>
              <a:headEnd type="none" w="med" len="med"/>
              <a:tailEnd type="arrow"/>
            </a:ln>
            <a:effectLst/>
          </p:spPr>
        </p:cxnSp>
      </p:grpSp>
      <p:grpSp>
        <p:nvGrpSpPr>
          <p:cNvPr id="3" name="Group 2"/>
          <p:cNvGrpSpPr/>
          <p:nvPr/>
        </p:nvGrpSpPr>
        <p:grpSpPr>
          <a:xfrm>
            <a:off x="1865124" y="4178885"/>
            <a:ext cx="1152128" cy="860733"/>
            <a:chOff x="1865124" y="4178885"/>
            <a:chExt cx="1152128" cy="860733"/>
          </a:xfrm>
        </p:grpSpPr>
        <p:sp>
          <p:nvSpPr>
            <p:cNvPr id="9" name="Text Box 8"/>
            <p:cNvSpPr txBox="1">
              <a:spLocks noChangeArrowheads="1"/>
            </p:cNvSpPr>
            <p:nvPr/>
          </p:nvSpPr>
          <p:spPr bwMode="auto">
            <a:xfrm>
              <a:off x="1865124" y="4178885"/>
              <a:ext cx="1152128" cy="400110"/>
            </a:xfrm>
            <a:prstGeom prst="rect">
              <a:avLst/>
            </a:prstGeom>
            <a:noFill/>
            <a:ln w="9525" algn="ctr">
              <a:noFill/>
              <a:miter lim="800000"/>
              <a:headEnd/>
              <a:tailEnd/>
            </a:ln>
            <a:effectLst/>
          </p:spPr>
          <p:txBody>
            <a:bodyPr wrap="square">
              <a:spAutoFit/>
            </a:bodyPr>
            <a:lstStyle/>
            <a:p>
              <a:pPr algn="ctr"/>
              <a:r>
                <a:rPr lang="en-US" sz="2000" dirty="0" smtClean="0">
                  <a:solidFill>
                    <a:srgbClr val="FF0000"/>
                  </a:solidFill>
                  <a:latin typeface="Arial" charset="0"/>
                </a:rPr>
                <a:t>RISC</a:t>
              </a:r>
              <a:endParaRPr lang="en-GB" sz="2000" dirty="0">
                <a:solidFill>
                  <a:srgbClr val="FF0000"/>
                </a:solidFill>
                <a:latin typeface="Arial" charset="0"/>
              </a:endParaRPr>
            </a:p>
          </p:txBody>
        </p:sp>
        <p:cxnSp>
          <p:nvCxnSpPr>
            <p:cNvPr id="10" name="Straight Arrow Connector 9"/>
            <p:cNvCxnSpPr/>
            <p:nvPr/>
          </p:nvCxnSpPr>
          <p:spPr bwMode="auto">
            <a:xfrm rot="16200000" flipH="1">
              <a:off x="2444424" y="4643573"/>
              <a:ext cx="504056" cy="288033"/>
            </a:xfrm>
            <a:prstGeom prst="straightConnector1">
              <a:avLst/>
            </a:prstGeom>
            <a:no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23886207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8917"/>
                                        </p:tgtEl>
                                        <p:attrNameLst>
                                          <p:attrName>style.visibility</p:attrName>
                                        </p:attrNameLst>
                                      </p:cBhvr>
                                      <p:to>
                                        <p:strVal val="visible"/>
                                      </p:to>
                                    </p:set>
                                    <p:animEffect transition="in" filter="dissolve">
                                      <p:cBhvr>
                                        <p:cTn id="11" dur="500"/>
                                        <p:tgtEl>
                                          <p:spTgt spid="389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746C7D-D65E-7545-A6F8-6F21C303F168}" type="slidenum">
              <a:rPr lang="en-US" sz="1400">
                <a:solidFill>
                  <a:srgbClr val="FFFFFF"/>
                </a:solidFill>
                <a:latin typeface="Arial Narrow" charset="0"/>
              </a:rPr>
              <a:pPr/>
              <a:t>2</a:t>
            </a:fld>
            <a:endParaRPr lang="en-US" sz="1400">
              <a:solidFill>
                <a:srgbClr val="FFFFFF"/>
              </a:solidFill>
              <a:latin typeface="Arial Narrow" charset="0"/>
            </a:endParaRPr>
          </a:p>
        </p:txBody>
      </p:sp>
      <p:sp>
        <p:nvSpPr>
          <p:cNvPr id="529410" name="Rectangle 2"/>
          <p:cNvSpPr>
            <a:spLocks noGrp="1" noChangeArrowheads="1"/>
          </p:cNvSpPr>
          <p:nvPr>
            <p:ph type="ctrTitle"/>
          </p:nvPr>
        </p:nvSpPr>
        <p:spPr>
          <a:xfrm>
            <a:off x="304800" y="785166"/>
            <a:ext cx="8534400" cy="1938984"/>
          </a:xfrm>
        </p:spPr>
        <p:txBody>
          <a:bodyPr/>
          <a:lstStyle/>
          <a:p>
            <a:r>
              <a:rPr lang="en-US" dirty="0">
                <a:effectLst>
                  <a:outerShdw blurRad="38100" dist="38100" dir="2700000" algn="tl">
                    <a:srgbClr val="DDDDDD"/>
                  </a:outerShdw>
                </a:effectLst>
                <a:latin typeface="Tahoma" charset="0"/>
                <a:ea typeface="ＭＳ Ｐゴシック" charset="0"/>
                <a:cs typeface="ＭＳ Ｐゴシック" charset="0"/>
              </a:rPr>
              <a:t>COMP </a:t>
            </a:r>
            <a:r>
              <a:rPr lang="en-US" dirty="0" smtClean="0">
                <a:effectLst>
                  <a:outerShdw blurRad="38100" dist="38100" dir="2700000" algn="tl">
                    <a:srgbClr val="DDDDDD"/>
                  </a:outerShdw>
                </a:effectLst>
                <a:latin typeface="Tahoma" charset="0"/>
                <a:ea typeface="ＭＳ Ｐゴシック" charset="0"/>
                <a:cs typeface="ＭＳ Ｐゴシック" charset="0"/>
              </a:rPr>
              <a:t>740:</a:t>
            </a:r>
            <a:r>
              <a:rPr lang="en-US" dirty="0">
                <a:effectLst>
                  <a:outerShdw blurRad="38100" dist="38100" dir="2700000" algn="tl">
                    <a:srgbClr val="DDDDDD"/>
                  </a:outerShdw>
                </a:effectLst>
                <a:latin typeface="Tahoma" charset="0"/>
                <a:ea typeface="ＭＳ Ｐゴシック" charset="0"/>
                <a:cs typeface="ＭＳ Ｐゴシック" charset="0"/>
              </a:rPr>
              <a:t/>
            </a:r>
            <a:br>
              <a:rPr lang="en-US" dirty="0">
                <a:effectLst>
                  <a:outerShdw blurRad="38100" dist="38100" dir="2700000" algn="tl">
                    <a:srgbClr val="DDDDDD"/>
                  </a:outerShdw>
                </a:effectLst>
                <a:latin typeface="Tahoma" charset="0"/>
                <a:ea typeface="ＭＳ Ｐゴシック" charset="0"/>
                <a:cs typeface="ＭＳ Ｐゴシック" charset="0"/>
              </a:rPr>
            </a:br>
            <a:r>
              <a:rPr lang="en-US" dirty="0">
                <a:effectLst>
                  <a:outerShdw blurRad="38100" dist="38100" dir="2700000" algn="tl">
                    <a:srgbClr val="DDDDDD"/>
                  </a:outerShdw>
                </a:effectLst>
                <a:latin typeface="Tahoma" charset="0"/>
                <a:ea typeface="ＭＳ Ｐゴシック" charset="0"/>
                <a:cs typeface="ＭＳ Ｐゴシック" charset="0"/>
              </a:rPr>
              <a:t>Computer Architecture and Implementation</a:t>
            </a:r>
          </a:p>
        </p:txBody>
      </p:sp>
      <p:sp>
        <p:nvSpPr>
          <p:cNvPr id="529411" name="Rectangle 3"/>
          <p:cNvSpPr>
            <a:spLocks noGrp="1" noChangeArrowheads="1"/>
          </p:cNvSpPr>
          <p:nvPr>
            <p:ph type="subTitle"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Montek Singh</a:t>
            </a:r>
          </a:p>
          <a:p>
            <a:pPr>
              <a:lnSpc>
                <a:spcPct val="120000"/>
              </a:lnSpc>
              <a:buFont typeface="Wingdings 2" charset="0"/>
              <a:buNone/>
            </a:pPr>
            <a:r>
              <a:rPr lang="en-US" sz="2400" dirty="0" smtClean="0">
                <a:solidFill>
                  <a:schemeClr val="tx1"/>
                </a:solidFill>
                <a:latin typeface="Tahoma" charset="0"/>
              </a:rPr>
              <a:t>Aug 24</a:t>
            </a:r>
            <a:r>
              <a:rPr lang="en-US" sz="2400" dirty="0" smtClean="0">
                <a:solidFill>
                  <a:schemeClr val="tx1"/>
                </a:solidFill>
                <a:effectLst>
                  <a:outerShdw blurRad="38100" dist="38100" dir="2700000" algn="tl">
                    <a:srgbClr val="DDDDDD"/>
                  </a:outerShdw>
                </a:effectLst>
                <a:latin typeface="Tahoma" charset="0"/>
                <a:ea typeface="ＭＳ Ｐゴシック" charset="0"/>
                <a:cs typeface="ＭＳ Ｐゴシック" charset="0"/>
              </a:rPr>
              <a:t>, 2016</a:t>
            </a:r>
            <a:endParaRPr lang="en-US" sz="2400" dirty="0">
              <a:solidFill>
                <a:schemeClr val="tx1"/>
              </a:solidFill>
              <a:effectLst>
                <a:outerShdw blurRad="38100" dist="38100" dir="2700000" algn="tl">
                  <a:srgbClr val="DDDDDD"/>
                </a:outerShdw>
              </a:effectLst>
              <a:latin typeface="Tahoma" charset="0"/>
              <a:ea typeface="ＭＳ Ｐゴシック" charset="0"/>
              <a:cs typeface="ＭＳ Ｐゴシック" charset="0"/>
            </a:endParaRPr>
          </a:p>
          <a:p>
            <a:pPr>
              <a:lnSpc>
                <a:spcPct val="120000"/>
              </a:lnSpc>
              <a:buFont typeface="Wingdings 2" charset="0"/>
              <a:buNone/>
            </a:pPr>
            <a:endParaRPr lang="en-US" sz="2400" dirty="0">
              <a:solidFill>
                <a:schemeClr val="tx1"/>
              </a:solidFill>
              <a:effectLst>
                <a:outerShdw blurRad="38100" dist="38100" dir="2700000" algn="tl">
                  <a:srgbClr val="DDDDDD"/>
                </a:outerShdw>
              </a:effectLst>
              <a:latin typeface="Tahoma" charset="0"/>
              <a:ea typeface="ＭＳ Ｐゴシック" charset="0"/>
              <a:cs typeface="ＭＳ Ｐゴシック" charset="0"/>
            </a:endParaRPr>
          </a:p>
          <a:p>
            <a:pPr>
              <a:lnSpc>
                <a:spcPct val="120000"/>
              </a:lnSpc>
              <a:buFont typeface="Wingdings 2" charset="0"/>
              <a:buNone/>
            </a:pPr>
            <a:r>
              <a:rPr lang="en-US" sz="2400" dirty="0">
                <a:solidFill>
                  <a:schemeClr val="tx1"/>
                </a:solidFill>
                <a:effectLst>
                  <a:outerShdw blurRad="38100" dist="38100" dir="2700000" algn="tl">
                    <a:srgbClr val="DDDDDD"/>
                  </a:outerShdw>
                </a:effectLst>
                <a:latin typeface="Tahoma" charset="0"/>
                <a:ea typeface="ＭＳ Ｐゴシック" charset="0"/>
                <a:cs typeface="ＭＳ Ｐゴシック" charset="0"/>
              </a:rPr>
              <a:t>Lecture 1</a:t>
            </a:r>
          </a:p>
        </p:txBody>
      </p:sp>
    </p:spTree>
    <p:extLst>
      <p:ext uri="{BB962C8B-B14F-4D97-AF65-F5344CB8AC3E}">
        <p14:creationId xmlns:p14="http://schemas.microsoft.com/office/powerpoint/2010/main" val="369182983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Clock speed</a:t>
            </a:r>
            <a:endParaRPr lang="en-US" dirty="0"/>
          </a:p>
        </p:txBody>
      </p:sp>
      <p:sp>
        <p:nvSpPr>
          <p:cNvPr id="4" name="Slide Number Placeholder 3"/>
          <p:cNvSpPr>
            <a:spLocks noGrp="1"/>
          </p:cNvSpPr>
          <p:nvPr>
            <p:ph type="sldNum" sz="quarter" idx="10"/>
          </p:nvPr>
        </p:nvSpPr>
        <p:spPr/>
        <p:txBody>
          <a:bodyPr/>
          <a:lstStyle/>
          <a:p>
            <a:fld id="{B2255492-9EDA-7E46-9A51-2D3120420362}" type="slidenum">
              <a:rPr lang="en-US" smtClean="0"/>
              <a:pPr/>
              <a:t>20</a:t>
            </a:fld>
            <a:endParaRPr lang="en-US"/>
          </a:p>
        </p:txBody>
      </p:sp>
      <p:pic>
        <p:nvPicPr>
          <p:cNvPr id="5" name="Picture 4" descr="f01-11-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565" y="1264270"/>
            <a:ext cx="6584950" cy="4283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42415" y="5874797"/>
            <a:ext cx="86502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just" eaLnBrk="0" hangingPunct="0"/>
            <a:r>
              <a:rPr lang="en-US" sz="1200" dirty="0"/>
              <a:t>Figure 1.11 Growth in clock rate of microprocessors in Figure 1.1.</a:t>
            </a:r>
            <a:r>
              <a:rPr lang="en-US" sz="1200" b="0" dirty="0"/>
              <a:t> Between 1978 and 1986, the clock rate improved less than 15% </a:t>
            </a:r>
            <a:r>
              <a:rPr lang="en-US" sz="1200" b="0" dirty="0" smtClean="0"/>
              <a:t>per year </a:t>
            </a:r>
            <a:r>
              <a:rPr lang="en-US" sz="1200" b="0" dirty="0"/>
              <a:t>while performance improved by 25% per year. During the </a:t>
            </a:r>
            <a:r>
              <a:rPr lang="ja-JP" altLang="en-US" sz="1200" b="0" dirty="0"/>
              <a:t>“</a:t>
            </a:r>
            <a:r>
              <a:rPr lang="en-US" sz="1200" b="0" dirty="0"/>
              <a:t>renaissance period</a:t>
            </a:r>
            <a:r>
              <a:rPr lang="ja-JP" altLang="en-US" sz="1200" b="0" dirty="0"/>
              <a:t>”</a:t>
            </a:r>
            <a:r>
              <a:rPr lang="en-US" sz="1200" b="0" dirty="0"/>
              <a:t> of 52% performance improvement per year </a:t>
            </a:r>
            <a:r>
              <a:rPr lang="en-US" sz="1200" b="0" dirty="0" smtClean="0"/>
              <a:t>between 1986 </a:t>
            </a:r>
            <a:r>
              <a:rPr lang="en-US" sz="1200" b="0" dirty="0"/>
              <a:t>and 2003, clock rates shot up almost 40% per year. Since then, the clock rate has been nearly flat, growing at less than 1% per year</a:t>
            </a:r>
            <a:r>
              <a:rPr lang="en-US" sz="1200" b="0" dirty="0" smtClean="0"/>
              <a:t>, while </a:t>
            </a:r>
            <a:r>
              <a:rPr lang="en-US" sz="1200" b="0" dirty="0"/>
              <a:t>single processor performance improved at less than 22% per year.</a:t>
            </a:r>
          </a:p>
        </p:txBody>
      </p:sp>
    </p:spTree>
    <p:extLst>
      <p:ext uri="{BB962C8B-B14F-4D97-AF65-F5344CB8AC3E}">
        <p14:creationId xmlns:p14="http://schemas.microsoft.com/office/powerpoint/2010/main" val="146100592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E58D58C-EEBA-1A4A-8DAB-64D6CA3CD08F}" type="slidenum">
              <a:rPr lang="en-US" sz="1400">
                <a:latin typeface="Arial Narrow" charset="0"/>
              </a:rPr>
              <a:pPr/>
              <a:t>21</a:t>
            </a:fld>
            <a:endParaRPr lang="en-US" sz="1400">
              <a:latin typeface="Arial Narrow" charset="0"/>
            </a:endParaRPr>
          </a:p>
        </p:txBody>
      </p:sp>
      <p:sp>
        <p:nvSpPr>
          <p:cNvPr id="716804" name="Rectangle 4"/>
          <p:cNvSpPr>
            <a:spLocks noGrp="1" noChangeArrowheads="1"/>
          </p:cNvSpPr>
          <p:nvPr>
            <p:ph type="title"/>
          </p:nvPr>
        </p:nvSpPr>
        <p:spPr/>
        <p:txBody>
          <a:bodyPr/>
          <a:lstStyle/>
          <a:p>
            <a:r>
              <a:rPr lang="en-US">
                <a:latin typeface="Tahoma" charset="0"/>
                <a:ea typeface="ＭＳ Ｐゴシック" charset="0"/>
                <a:cs typeface="ＭＳ Ｐゴシック" charset="0"/>
              </a:rPr>
              <a:t>Performance</a:t>
            </a:r>
          </a:p>
        </p:txBody>
      </p:sp>
      <p:sp>
        <p:nvSpPr>
          <p:cNvPr id="716805" name="Rectangle 5"/>
          <p:cNvSpPr>
            <a:spLocks noGrp="1" noChangeArrowheads="1"/>
          </p:cNvSpPr>
          <p:nvPr>
            <p:ph type="body" idx="1"/>
          </p:nvPr>
        </p:nvSpPr>
        <p:spPr/>
        <p:txBody>
          <a:bodyPr/>
          <a:lstStyle/>
          <a:p>
            <a:r>
              <a:rPr lang="en-US" dirty="0">
                <a:latin typeface="Tahoma" charset="0"/>
              </a:rPr>
              <a:t>Increase </a:t>
            </a:r>
            <a:r>
              <a:rPr lang="en-US" dirty="0" smtClean="0">
                <a:latin typeface="Tahoma" charset="0"/>
              </a:rPr>
              <a:t>by 2002 </a:t>
            </a:r>
            <a:r>
              <a:rPr lang="en-US" dirty="0">
                <a:latin typeface="Tahoma" charset="0"/>
              </a:rPr>
              <a:t>was </a:t>
            </a:r>
            <a:r>
              <a:rPr lang="en-US" dirty="0" smtClean="0">
                <a:latin typeface="Tahoma" charset="0"/>
              </a:rPr>
              <a:t>much faster </a:t>
            </a:r>
            <a:r>
              <a:rPr lang="en-US" dirty="0">
                <a:latin typeface="Tahoma" charset="0"/>
              </a:rPr>
              <a:t>than would have been due to fabrication tech (e.g. 0.13 micron) alone</a:t>
            </a:r>
          </a:p>
          <a:p>
            <a:r>
              <a:rPr lang="en-US" dirty="0">
                <a:latin typeface="Tahoma" charset="0"/>
              </a:rPr>
              <a:t>What has slowed the trend?</a:t>
            </a:r>
          </a:p>
          <a:p>
            <a:pPr lvl="1"/>
            <a:r>
              <a:rPr lang="en-US" dirty="0">
                <a:latin typeface="Tahoma" charset="0"/>
                <a:ea typeface="ＭＳ Ｐゴシック" charset="0"/>
              </a:rPr>
              <a:t>Note what is really being built</a:t>
            </a:r>
          </a:p>
          <a:p>
            <a:pPr lvl="2"/>
            <a:r>
              <a:rPr lang="en-US" dirty="0">
                <a:latin typeface="Tahoma" charset="0"/>
                <a:ea typeface="ＭＳ Ｐゴシック" charset="0"/>
              </a:rPr>
              <a:t>A commodity device!</a:t>
            </a:r>
          </a:p>
          <a:p>
            <a:pPr lvl="2"/>
            <a:r>
              <a:rPr lang="en-US" dirty="0">
                <a:latin typeface="Tahoma" charset="0"/>
                <a:ea typeface="ＭＳ Ｐゴシック" charset="0"/>
              </a:rPr>
              <a:t>So cost is very important</a:t>
            </a:r>
          </a:p>
          <a:p>
            <a:pPr lvl="1"/>
            <a:r>
              <a:rPr lang="en-US" dirty="0">
                <a:latin typeface="Tahoma" charset="0"/>
                <a:ea typeface="ＭＳ Ｐゴシック" charset="0"/>
              </a:rPr>
              <a:t>Problems</a:t>
            </a:r>
          </a:p>
          <a:p>
            <a:pPr lvl="2"/>
            <a:r>
              <a:rPr lang="en-US" dirty="0">
                <a:latin typeface="Tahoma" charset="0"/>
                <a:ea typeface="ＭＳ Ｐゴシック" charset="0"/>
              </a:rPr>
              <a:t>Amount of heat that can be removed economically</a:t>
            </a:r>
          </a:p>
          <a:p>
            <a:pPr lvl="2"/>
            <a:r>
              <a:rPr lang="en-US" dirty="0">
                <a:latin typeface="Tahoma" charset="0"/>
                <a:ea typeface="ＭＳ Ｐゴシック" charset="0"/>
              </a:rPr>
              <a:t>Limits to instruction level parallelism</a:t>
            </a:r>
          </a:p>
          <a:p>
            <a:pPr lvl="2"/>
            <a:r>
              <a:rPr lang="en-US" dirty="0">
                <a:latin typeface="Tahoma" charset="0"/>
                <a:ea typeface="ＭＳ Ｐゴシック" charset="0"/>
              </a:rPr>
              <a:t>Memory latency</a:t>
            </a:r>
          </a:p>
          <a:p>
            <a:endParaRPr lang="en-US" dirty="0">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347007344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68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0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0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0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0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0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80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68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4146B6-7708-B14B-A922-3A45A926CBDD}" type="slidenum">
              <a:rPr lang="en-US" sz="1400">
                <a:latin typeface="Arial Narrow" charset="0"/>
              </a:rPr>
              <a:pPr/>
              <a:t>22</a:t>
            </a:fld>
            <a:endParaRPr lang="en-US" sz="1400">
              <a:latin typeface="Arial Narrow" charset="0"/>
            </a:endParaRPr>
          </a:p>
        </p:txBody>
      </p:sp>
      <p:sp>
        <p:nvSpPr>
          <p:cNvPr id="717826" name="Rectangle 2"/>
          <p:cNvSpPr>
            <a:spLocks noGrp="1" noChangeArrowheads="1"/>
          </p:cNvSpPr>
          <p:nvPr>
            <p:ph type="title"/>
          </p:nvPr>
        </p:nvSpPr>
        <p:spPr/>
        <p:txBody>
          <a:bodyPr/>
          <a:lstStyle/>
          <a:p>
            <a:r>
              <a:rPr lang="en-US" dirty="0" smtClean="0">
                <a:latin typeface="Tahoma" charset="0"/>
                <a:ea typeface="ＭＳ Ｐゴシック" charset="0"/>
                <a:cs typeface="ＭＳ Ｐゴシック" charset="0"/>
              </a:rPr>
              <a:t>Moore</a:t>
            </a:r>
            <a:r>
              <a:rPr lang="fr-FR" altLang="ja-JP" dirty="0" smtClean="0">
                <a:latin typeface="Tahoma" charset="0"/>
                <a:ea typeface="ＭＳ Ｐゴシック" charset="0"/>
                <a:cs typeface="ＭＳ Ｐゴシック" charset="0"/>
              </a:rPr>
              <a:t>'</a:t>
            </a:r>
            <a:r>
              <a:rPr lang="en-US" dirty="0" smtClean="0">
                <a:latin typeface="Tahoma" charset="0"/>
                <a:ea typeface="ＭＳ Ｐゴシック" charset="0"/>
                <a:cs typeface="ＭＳ Ｐゴシック" charset="0"/>
              </a:rPr>
              <a:t>s </a:t>
            </a:r>
            <a:r>
              <a:rPr lang="en-US" dirty="0">
                <a:latin typeface="Tahoma" charset="0"/>
                <a:ea typeface="ＭＳ Ｐゴシック" charset="0"/>
                <a:cs typeface="ＭＳ Ｐゴシック" charset="0"/>
              </a:rPr>
              <a:t>Law</a:t>
            </a:r>
          </a:p>
        </p:txBody>
      </p:sp>
      <p:sp>
        <p:nvSpPr>
          <p:cNvPr id="717827" name="Rectangle 3"/>
          <p:cNvSpPr>
            <a:spLocks noGrp="1" noChangeArrowheads="1"/>
          </p:cNvSpPr>
          <p:nvPr>
            <p:ph type="body" idx="1"/>
          </p:nvPr>
        </p:nvSpPr>
        <p:spPr/>
        <p:txBody>
          <a:bodyPr/>
          <a:lstStyle/>
          <a:p>
            <a:r>
              <a:rPr lang="en-US" dirty="0" smtClean="0">
                <a:effectLst>
                  <a:outerShdw blurRad="38100" dist="38100" dir="2700000" algn="tl">
                    <a:srgbClr val="DDDDDD"/>
                  </a:outerShdw>
                </a:effectLst>
                <a:latin typeface="Tahoma" charset="0"/>
                <a:ea typeface="ＭＳ Ｐゴシック" charset="0"/>
                <a:cs typeface="ＭＳ Ｐゴシック" charset="0"/>
              </a:rPr>
              <a:t>What is Moore’s Law?</a:t>
            </a:r>
          </a:p>
          <a:p>
            <a:endParaRPr lang="en-US" dirty="0" smtClean="0">
              <a:effectLst>
                <a:outerShdw blurRad="38100" dist="38100" dir="2700000" algn="tl">
                  <a:srgbClr val="DDDDDD"/>
                </a:outerShdw>
              </a:effectLst>
              <a:latin typeface="Tahoma" charset="0"/>
              <a:ea typeface="ＭＳ Ｐゴシック" charset="0"/>
              <a:cs typeface="ＭＳ Ｐゴシック" charset="0"/>
            </a:endParaRPr>
          </a:p>
          <a:p>
            <a:r>
              <a:rPr lang="en-US" dirty="0" smtClean="0">
                <a:effectLst>
                  <a:outerShdw blurRad="38100" dist="38100" dir="2700000" algn="tl">
                    <a:srgbClr val="DDDDDD"/>
                  </a:outerShdw>
                </a:effectLst>
                <a:latin typeface="Tahoma" charset="0"/>
                <a:ea typeface="ＭＳ Ｐゴシック" charset="0"/>
                <a:cs typeface="ＭＳ Ｐゴシック" charset="0"/>
              </a:rPr>
              <a:t>Originally</a:t>
            </a:r>
            <a:r>
              <a:rPr lang="en-US" dirty="0">
                <a:effectLst>
                  <a:outerShdw blurRad="38100" dist="38100" dir="2700000" algn="tl">
                    <a:srgbClr val="DDDDDD"/>
                  </a:outerShdw>
                </a:effectLst>
                <a:latin typeface="Tahoma" charset="0"/>
                <a:ea typeface="ＭＳ Ｐゴシック" charset="0"/>
                <a:cs typeface="ＭＳ Ｐゴシック" charset="0"/>
              </a:rPr>
              <a:t>:  Number of transistors on a chip </a:t>
            </a:r>
          </a:p>
          <a:p>
            <a:pPr lvl="1"/>
            <a:r>
              <a:rPr lang="en-US" dirty="0">
                <a:effectLst>
                  <a:outerShdw blurRad="38100" dist="38100" dir="2700000" algn="tl">
                    <a:srgbClr val="DDDDDD"/>
                  </a:outerShdw>
                </a:effectLst>
                <a:latin typeface="Tahoma" charset="0"/>
                <a:ea typeface="ＭＳ Ｐゴシック" charset="0"/>
              </a:rPr>
              <a:t>at the lowest cost/component</a:t>
            </a:r>
          </a:p>
          <a:p>
            <a:r>
              <a:rPr lang="en-US" dirty="0" smtClean="0">
                <a:effectLst>
                  <a:outerShdw blurRad="38100" dist="38100" dir="2700000" algn="tl">
                    <a:srgbClr val="DDDDDD"/>
                  </a:outerShdw>
                </a:effectLst>
                <a:latin typeface="Tahoma" charset="0"/>
                <a:ea typeface="ＭＳ Ｐゴシック" charset="0"/>
                <a:cs typeface="ＭＳ Ｐゴシック" charset="0"/>
              </a:rPr>
              <a:t>It</a:t>
            </a:r>
            <a:r>
              <a:rPr lang="fr-FR" altLang="ja-JP" dirty="0" smtClean="0">
                <a:effectLst>
                  <a:outerShdw blurRad="38100" dist="38100" dir="2700000" algn="tl">
                    <a:srgbClr val="DDDDDD"/>
                  </a:outerShdw>
                </a:effectLst>
                <a:latin typeface="Tahoma" charset="0"/>
                <a:ea typeface="ＭＳ Ｐゴシック" charset="0"/>
                <a:cs typeface="ＭＳ Ｐゴシック" charset="0"/>
              </a:rPr>
              <a:t>'</a:t>
            </a:r>
            <a:r>
              <a:rPr lang="en-US" dirty="0" smtClean="0">
                <a:effectLst>
                  <a:outerShdw blurRad="38100" dist="38100" dir="2700000" algn="tl">
                    <a:srgbClr val="DDDDDD"/>
                  </a:outerShdw>
                </a:effectLst>
                <a:latin typeface="Tahoma" charset="0"/>
                <a:ea typeface="ＭＳ Ｐゴシック" charset="0"/>
                <a:cs typeface="ＭＳ Ｐゴシック" charset="0"/>
              </a:rPr>
              <a:t>s </a:t>
            </a:r>
            <a:r>
              <a:rPr lang="en-US" dirty="0">
                <a:effectLst>
                  <a:outerShdw blurRad="38100" dist="38100" dir="2700000" algn="tl">
                    <a:srgbClr val="DDDDDD"/>
                  </a:outerShdw>
                </a:effectLst>
                <a:latin typeface="Tahoma" charset="0"/>
                <a:ea typeface="ＭＳ Ｐゴシック" charset="0"/>
                <a:cs typeface="ＭＳ Ｐゴシック" charset="0"/>
              </a:rPr>
              <a:t>not quite clear what it really is </a:t>
            </a:r>
            <a:r>
              <a:rPr lang="en-US" dirty="0">
                <a:effectLst>
                  <a:outerShdw blurRad="38100" dist="38100" dir="2700000" algn="tl">
                    <a:srgbClr val="DDDDDD"/>
                  </a:outerShdw>
                </a:effectLst>
                <a:latin typeface="Tahoma" charset="0"/>
                <a:ea typeface="ＭＳ Ｐゴシック" charset="0"/>
                <a:cs typeface="ＭＳ Ｐゴシック" charset="0"/>
                <a:sym typeface="Wingdings" charset="0"/>
              </a:rPr>
              <a:t></a:t>
            </a:r>
            <a:endParaRPr lang="en-US" dirty="0">
              <a:effectLst>
                <a:outerShdw blurRad="38100" dist="38100" dir="2700000" algn="tl">
                  <a:srgbClr val="DDDDDD"/>
                </a:outerShdw>
              </a:effectLst>
              <a:latin typeface="Tahoma" charset="0"/>
              <a:ea typeface="ＭＳ Ｐゴシック" charset="0"/>
              <a:cs typeface="ＭＳ Ｐゴシック" charset="0"/>
            </a:endParaRPr>
          </a:p>
          <a:p>
            <a:pPr lvl="1"/>
            <a:r>
              <a:rPr lang="en-US" dirty="0" smtClean="0">
                <a:effectLst>
                  <a:outerShdw blurRad="38100" dist="38100" dir="2700000" algn="tl">
                    <a:srgbClr val="DDDDDD"/>
                  </a:outerShdw>
                </a:effectLst>
                <a:latin typeface="Tahoma" charset="0"/>
                <a:ea typeface="ＭＳ Ｐゴシック" charset="0"/>
              </a:rPr>
              <a:t>Moore</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 </a:t>
            </a:r>
            <a:r>
              <a:rPr lang="en-US" dirty="0">
                <a:effectLst>
                  <a:outerShdw blurRad="38100" dist="38100" dir="2700000" algn="tl">
                    <a:srgbClr val="DDDDDD"/>
                  </a:outerShdw>
                </a:effectLst>
                <a:latin typeface="Tahoma" charset="0"/>
                <a:ea typeface="ＭＳ Ｐゴシック" charset="0"/>
              </a:rPr>
              <a:t>original paper, doubling yearly</a:t>
            </a:r>
          </a:p>
          <a:p>
            <a:pPr lvl="2"/>
            <a:r>
              <a:rPr lang="en-US" dirty="0" err="1" smtClean="0">
                <a:effectLst>
                  <a:outerShdw blurRad="38100" dist="38100" dir="2700000" algn="tl">
                    <a:srgbClr val="DDDDDD"/>
                  </a:outerShdw>
                </a:effectLst>
                <a:latin typeface="Tahoma" charset="0"/>
                <a:ea typeface="ＭＳ Ｐゴシック" charset="0"/>
              </a:rPr>
              <a:t>Didn</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t </a:t>
            </a:r>
            <a:r>
              <a:rPr lang="en-US" dirty="0">
                <a:effectLst>
                  <a:outerShdw blurRad="38100" dist="38100" dir="2700000" algn="tl">
                    <a:srgbClr val="DDDDDD"/>
                  </a:outerShdw>
                </a:effectLst>
                <a:latin typeface="Tahoma" charset="0"/>
                <a:ea typeface="ＭＳ Ｐゴシック" charset="0"/>
              </a:rPr>
              <a:t>make it in 1975</a:t>
            </a:r>
          </a:p>
          <a:p>
            <a:pPr lvl="1"/>
            <a:r>
              <a:rPr lang="en-US" dirty="0">
                <a:effectLst>
                  <a:outerShdw blurRad="38100" dist="38100" dir="2700000" algn="tl">
                    <a:srgbClr val="DDDDDD"/>
                  </a:outerShdw>
                </a:effectLst>
                <a:latin typeface="Tahoma" charset="0"/>
                <a:ea typeface="ＭＳ Ｐゴシック" charset="0"/>
              </a:rPr>
              <a:t>Often quoted as doubling every 18 months</a:t>
            </a:r>
          </a:p>
          <a:p>
            <a:pPr lvl="1"/>
            <a:r>
              <a:rPr lang="en-US" dirty="0">
                <a:effectLst>
                  <a:outerShdw blurRad="38100" dist="38100" dir="2700000" algn="tl">
                    <a:srgbClr val="DDDDDD"/>
                  </a:outerShdw>
                </a:effectLst>
                <a:latin typeface="Tahoma" charset="0"/>
                <a:ea typeface="ＭＳ Ｐゴシック" charset="0"/>
              </a:rPr>
              <a:t>Sometimes as doubling every two years</a:t>
            </a:r>
          </a:p>
          <a:p>
            <a:r>
              <a:rPr lang="en-US" dirty="0" smtClean="0">
                <a:effectLst>
                  <a:outerShdw blurRad="38100" dist="38100" dir="2700000" algn="tl">
                    <a:srgbClr val="DDDDDD"/>
                  </a:outerShdw>
                </a:effectLst>
                <a:latin typeface="Tahoma" charset="0"/>
                <a:ea typeface="ＭＳ Ｐゴシック" charset="0"/>
                <a:cs typeface="ＭＳ Ｐゴシック" charset="0"/>
              </a:rPr>
              <a:t>Moore</a:t>
            </a:r>
            <a:r>
              <a:rPr lang="fr-FR" altLang="ja-JP" dirty="0" smtClean="0">
                <a:effectLst>
                  <a:outerShdw blurRad="38100" dist="38100" dir="2700000" algn="tl">
                    <a:srgbClr val="DDDDDD"/>
                  </a:outerShdw>
                </a:effectLst>
                <a:latin typeface="Tahoma" charset="0"/>
                <a:ea typeface="ＭＳ Ｐゴシック" charset="0"/>
                <a:cs typeface="ＭＳ Ｐゴシック" charset="0"/>
              </a:rPr>
              <a:t>'</a:t>
            </a:r>
            <a:r>
              <a:rPr lang="en-US" dirty="0" smtClean="0">
                <a:effectLst>
                  <a:outerShdw blurRad="38100" dist="38100" dir="2700000" algn="tl">
                    <a:srgbClr val="DDDDDD"/>
                  </a:outerShdw>
                </a:effectLst>
                <a:latin typeface="Tahoma" charset="0"/>
                <a:ea typeface="ＭＳ Ｐゴシック" charset="0"/>
                <a:cs typeface="ＭＳ Ｐゴシック" charset="0"/>
              </a:rPr>
              <a:t>s </a:t>
            </a:r>
            <a:r>
              <a:rPr lang="en-US" dirty="0">
                <a:effectLst>
                  <a:outerShdw blurRad="38100" dist="38100" dir="2700000" algn="tl">
                    <a:srgbClr val="DDDDDD"/>
                  </a:outerShdw>
                </a:effectLst>
                <a:latin typeface="Tahoma" charset="0"/>
                <a:ea typeface="ＭＳ Ｐゴシック" charset="0"/>
                <a:cs typeface="ＭＳ Ｐゴシック" charset="0"/>
              </a:rPr>
              <a:t>article worth reading</a:t>
            </a:r>
          </a:p>
          <a:p>
            <a:pPr lvl="1"/>
            <a:r>
              <a:rPr lang="en-US" sz="1800" dirty="0">
                <a:effectLst>
                  <a:outerShdw blurRad="38100" dist="38100" dir="2700000" algn="tl">
                    <a:srgbClr val="DDDDDD"/>
                  </a:outerShdw>
                </a:effectLst>
                <a:latin typeface="Tahoma" charset="0"/>
                <a:ea typeface="ＭＳ Ｐゴシック" charset="0"/>
                <a:hlinkClick r:id="rId2"/>
              </a:rPr>
              <a:t>http://download.intel.com/research/silicon/moorespaper.pdf</a:t>
            </a:r>
            <a:endParaRPr lang="en-US" sz="1800" dirty="0">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1776602296"/>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178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8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8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8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8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82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82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82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8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665D7BA-5551-2945-87EE-7BB150337A43}" type="slidenum">
              <a:rPr lang="en-US" sz="1400">
                <a:latin typeface="Arial Narrow" charset="0"/>
              </a:rPr>
              <a:pPr/>
              <a:t>23</a:t>
            </a:fld>
            <a:endParaRPr lang="en-US" sz="1400">
              <a:latin typeface="Arial Narrow" charset="0"/>
            </a:endParaRPr>
          </a:p>
        </p:txBody>
      </p:sp>
      <p:sp>
        <p:nvSpPr>
          <p:cNvPr id="714754" name="Rectangle 2"/>
          <p:cNvSpPr>
            <a:spLocks noGrp="1" noChangeArrowheads="1"/>
          </p:cNvSpPr>
          <p:nvPr>
            <p:ph type="title"/>
          </p:nvPr>
        </p:nvSpPr>
        <p:spPr>
          <a:xfrm>
            <a:off x="0" y="0"/>
            <a:ext cx="9144000" cy="641350"/>
          </a:xfrm>
        </p:spPr>
        <p:txBody>
          <a:bodyPr/>
          <a:lstStyle/>
          <a:p>
            <a:r>
              <a:rPr lang="en-US" sz="3600">
                <a:latin typeface="Tahoma" charset="0"/>
              </a:rPr>
              <a:t>Quantitative Principles of Computer Design</a:t>
            </a:r>
          </a:p>
        </p:txBody>
      </p:sp>
      <p:graphicFrame>
        <p:nvGraphicFramePr>
          <p:cNvPr id="21506" name="Object 2"/>
          <p:cNvGraphicFramePr>
            <a:graphicFrameLocks noChangeAspect="1"/>
          </p:cNvGraphicFramePr>
          <p:nvPr/>
        </p:nvGraphicFramePr>
        <p:xfrm>
          <a:off x="3405188" y="2278063"/>
          <a:ext cx="2259012" cy="2189162"/>
        </p:xfrm>
        <a:graphic>
          <a:graphicData uri="http://schemas.openxmlformats.org/presentationml/2006/ole">
            <mc:AlternateContent xmlns:mc="http://schemas.openxmlformats.org/markup-compatibility/2006">
              <mc:Choice xmlns:v="urn:schemas-microsoft-com:vml" Requires="v">
                <p:oleObj spid="_x0000_s21595" name="Equation" r:id="rId4" imgW="406080" imgH="393480" progId="Equation.3">
                  <p:embed/>
                </p:oleObj>
              </mc:Choice>
              <mc:Fallback>
                <p:oleObj name="Equation" r:id="rId4" imgW="4060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5188" y="2278063"/>
                        <a:ext cx="2259012"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1511" name="Line 4"/>
          <p:cNvSpPr>
            <a:spLocks noChangeShapeType="1"/>
          </p:cNvSpPr>
          <p:nvPr/>
        </p:nvSpPr>
        <p:spPr bwMode="auto">
          <a:xfrm flipH="1">
            <a:off x="5410200" y="3962400"/>
            <a:ext cx="7620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5"/>
          <p:cNvSpPr>
            <a:spLocks noChangeShapeType="1"/>
          </p:cNvSpPr>
          <p:nvPr/>
        </p:nvSpPr>
        <p:spPr bwMode="auto">
          <a:xfrm>
            <a:off x="2743200" y="3352800"/>
            <a:ext cx="7620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4758" name="Text Box 6"/>
          <p:cNvSpPr txBox="1">
            <a:spLocks noChangeArrowheads="1"/>
          </p:cNvSpPr>
          <p:nvPr/>
        </p:nvSpPr>
        <p:spPr bwMode="auto">
          <a:xfrm>
            <a:off x="6096000" y="3490913"/>
            <a:ext cx="1587500" cy="928687"/>
          </a:xfrm>
          <a:prstGeom prst="rect">
            <a:avLst/>
          </a:prstGeom>
          <a:solidFill>
            <a:srgbClr val="808080"/>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spAutoFit/>
          </a:bodyPr>
          <a:lstStyle/>
          <a:p>
            <a:pPr>
              <a:defRPr/>
            </a:pPr>
            <a:r>
              <a:rPr lang="en-US">
                <a:latin typeface="Times New Roman" charset="0"/>
                <a:ea typeface="+mn-ea"/>
                <a:cs typeface="+mn-cs"/>
              </a:rPr>
              <a:t>Execution time</a:t>
            </a:r>
          </a:p>
          <a:p>
            <a:pPr>
              <a:defRPr/>
            </a:pPr>
            <a:r>
              <a:rPr lang="en-US">
                <a:latin typeface="Times New Roman" charset="0"/>
                <a:ea typeface="+mn-ea"/>
                <a:cs typeface="+mn-cs"/>
              </a:rPr>
              <a:t>Response time</a:t>
            </a:r>
          </a:p>
          <a:p>
            <a:pPr>
              <a:defRPr/>
            </a:pPr>
            <a:r>
              <a:rPr lang="en-US">
                <a:latin typeface="Times New Roman" charset="0"/>
                <a:ea typeface="+mn-ea"/>
                <a:cs typeface="+mn-cs"/>
              </a:rPr>
              <a:t>Latency</a:t>
            </a:r>
          </a:p>
        </p:txBody>
      </p:sp>
      <p:sp>
        <p:nvSpPr>
          <p:cNvPr id="714759" name="Text Box 7"/>
          <p:cNvSpPr txBox="1">
            <a:spLocks noChangeArrowheads="1"/>
          </p:cNvSpPr>
          <p:nvPr/>
        </p:nvSpPr>
        <p:spPr bwMode="auto">
          <a:xfrm>
            <a:off x="381000" y="2759075"/>
            <a:ext cx="2501900" cy="1203325"/>
          </a:xfrm>
          <a:prstGeom prst="rect">
            <a:avLst/>
          </a:prstGeom>
          <a:solidFill>
            <a:srgbClr val="808080"/>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spAutoFit/>
          </a:bodyPr>
          <a:lstStyle/>
          <a:p>
            <a:pPr>
              <a:defRPr/>
            </a:pPr>
            <a:r>
              <a:rPr lang="en-US">
                <a:latin typeface="Times New Roman" charset="0"/>
                <a:ea typeface="+mn-ea"/>
                <a:cs typeface="+mn-cs"/>
              </a:rPr>
              <a:t>Performance</a:t>
            </a:r>
          </a:p>
          <a:p>
            <a:pPr>
              <a:defRPr/>
            </a:pPr>
            <a:r>
              <a:rPr lang="en-US">
                <a:latin typeface="Times New Roman" charset="0"/>
                <a:ea typeface="+mn-ea"/>
                <a:cs typeface="+mn-cs"/>
              </a:rPr>
              <a:t>Rate of producing results</a:t>
            </a:r>
          </a:p>
          <a:p>
            <a:pPr>
              <a:defRPr/>
            </a:pPr>
            <a:r>
              <a:rPr lang="en-US">
                <a:latin typeface="Times New Roman" charset="0"/>
                <a:ea typeface="+mn-ea"/>
                <a:cs typeface="+mn-cs"/>
              </a:rPr>
              <a:t>Throughput</a:t>
            </a:r>
          </a:p>
          <a:p>
            <a:pPr>
              <a:defRPr/>
            </a:pPr>
            <a:r>
              <a:rPr lang="en-US">
                <a:latin typeface="Times New Roman" charset="0"/>
                <a:ea typeface="+mn-ea"/>
                <a:cs typeface="+mn-cs"/>
              </a:rPr>
              <a:t>Bandwidth</a:t>
            </a:r>
          </a:p>
        </p:txBody>
      </p:sp>
      <p:graphicFrame>
        <p:nvGraphicFramePr>
          <p:cNvPr id="21507" name="Object 3"/>
          <p:cNvGraphicFramePr>
            <a:graphicFrameLocks noChangeAspect="1"/>
          </p:cNvGraphicFramePr>
          <p:nvPr/>
        </p:nvGraphicFramePr>
        <p:xfrm>
          <a:off x="3898900" y="4724400"/>
          <a:ext cx="3784600" cy="655638"/>
        </p:xfrm>
        <a:graphic>
          <a:graphicData uri="http://schemas.openxmlformats.org/presentationml/2006/ole">
            <mc:AlternateContent xmlns:mc="http://schemas.openxmlformats.org/markup-compatibility/2006">
              <mc:Choice xmlns:v="urn:schemas-microsoft-com:vml" Requires="v">
                <p:oleObj spid="_x0000_s21596" name="Equation" r:id="rId6" imgW="2641320" imgH="457200" progId="Equation.3">
                  <p:embed/>
                </p:oleObj>
              </mc:Choice>
              <mc:Fallback>
                <p:oleObj name="Equation" r:id="rId6" imgW="264132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00" y="4724400"/>
                        <a:ext cx="3784600" cy="6556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381000" y="1447800"/>
          <a:ext cx="4267200" cy="654050"/>
        </p:xfrm>
        <a:graphic>
          <a:graphicData uri="http://schemas.openxmlformats.org/presentationml/2006/ole">
            <mc:AlternateContent xmlns:mc="http://schemas.openxmlformats.org/markup-compatibility/2006">
              <mc:Choice xmlns:v="urn:schemas-microsoft-com:vml" Requires="v">
                <p:oleObj spid="_x0000_s21597" name="Equation" r:id="rId8" imgW="2806560" imgH="431640" progId="Equation.3">
                  <p:embed/>
                </p:oleObj>
              </mc:Choice>
              <mc:Fallback>
                <p:oleObj name="Equation" r:id="rId8" imgW="280656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447800"/>
                        <a:ext cx="4267200" cy="65405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946FCCC-3EE3-A447-B0C4-27EAF227F833}" type="slidenum">
              <a:rPr lang="en-US" sz="1400">
                <a:latin typeface="Arial Narrow" charset="0"/>
              </a:rPr>
              <a:pPr/>
              <a:t>24</a:t>
            </a:fld>
            <a:endParaRPr lang="en-US" sz="1400">
              <a:latin typeface="Arial Narrow" charset="0"/>
            </a:endParaRPr>
          </a:p>
        </p:txBody>
      </p:sp>
      <p:sp>
        <p:nvSpPr>
          <p:cNvPr id="777220" name="Rectangle 4"/>
          <p:cNvSpPr>
            <a:spLocks noGrp="1" noChangeArrowheads="1"/>
          </p:cNvSpPr>
          <p:nvPr>
            <p:ph type="title"/>
          </p:nvPr>
        </p:nvSpPr>
        <p:spPr/>
        <p:txBody>
          <a:bodyPr/>
          <a:lstStyle/>
          <a:p>
            <a:r>
              <a:rPr lang="en-US">
                <a:latin typeface="Tahoma" charset="0"/>
              </a:rPr>
              <a:t>Quick Look: Classes of Computers</a:t>
            </a:r>
          </a:p>
        </p:txBody>
      </p:sp>
      <p:sp>
        <p:nvSpPr>
          <p:cNvPr id="777221" name="Rectangle 5"/>
          <p:cNvSpPr>
            <a:spLocks noGrp="1" noChangeArrowheads="1"/>
          </p:cNvSpPr>
          <p:nvPr>
            <p:ph type="body" idx="1"/>
          </p:nvPr>
        </p:nvSpPr>
        <p:spPr/>
        <p:txBody>
          <a:bodyPr/>
          <a:lstStyle/>
          <a:p>
            <a:r>
              <a:rPr lang="en-US" dirty="0">
                <a:latin typeface="Tahoma" charset="0"/>
              </a:rPr>
              <a:t>Used to be </a:t>
            </a:r>
          </a:p>
          <a:p>
            <a:pPr lvl="1"/>
            <a:r>
              <a:rPr lang="en-US" dirty="0">
                <a:latin typeface="Tahoma" charset="0"/>
                <a:ea typeface="ＭＳ Ｐゴシック" charset="0"/>
              </a:rPr>
              <a:t>mainframe, </a:t>
            </a:r>
          </a:p>
          <a:p>
            <a:pPr lvl="1"/>
            <a:r>
              <a:rPr lang="en-US" dirty="0" smtClean="0">
                <a:latin typeface="Tahoma" charset="0"/>
                <a:ea typeface="ＭＳ Ｐゴシック" charset="0"/>
              </a:rPr>
              <a:t>mini, </a:t>
            </a:r>
            <a:r>
              <a:rPr lang="en-US" dirty="0">
                <a:latin typeface="Tahoma" charset="0"/>
                <a:ea typeface="ＭＳ Ｐゴシック" charset="0"/>
              </a:rPr>
              <a:t>and </a:t>
            </a:r>
          </a:p>
          <a:p>
            <a:pPr lvl="1"/>
            <a:r>
              <a:rPr lang="en-US" dirty="0">
                <a:latin typeface="Tahoma" charset="0"/>
                <a:ea typeface="ＭＳ Ｐゴシック" charset="0"/>
              </a:rPr>
              <a:t>micro</a:t>
            </a:r>
          </a:p>
          <a:p>
            <a:r>
              <a:rPr lang="en-US" dirty="0">
                <a:latin typeface="Tahoma" charset="0"/>
              </a:rPr>
              <a:t>Now</a:t>
            </a:r>
          </a:p>
          <a:p>
            <a:pPr lvl="1"/>
            <a:r>
              <a:rPr lang="en-US" dirty="0" smtClean="0">
                <a:latin typeface="Tahoma" charset="0"/>
                <a:ea typeface="ＭＳ Ｐゴシック" charset="0"/>
              </a:rPr>
              <a:t>Desktop</a:t>
            </a:r>
            <a:endParaRPr lang="en-US" dirty="0">
              <a:latin typeface="Tahoma" charset="0"/>
              <a:ea typeface="ＭＳ Ｐゴシック" charset="0"/>
            </a:endParaRPr>
          </a:p>
          <a:p>
            <a:pPr lvl="2"/>
            <a:r>
              <a:rPr lang="en-US" dirty="0">
                <a:latin typeface="Tahoma" charset="0"/>
                <a:ea typeface="ＭＳ Ｐゴシック" charset="0"/>
              </a:rPr>
              <a:t>Price/performance, single app, graphics</a:t>
            </a:r>
          </a:p>
          <a:p>
            <a:pPr lvl="1"/>
            <a:r>
              <a:rPr lang="en-US" dirty="0">
                <a:latin typeface="Tahoma" charset="0"/>
                <a:ea typeface="ＭＳ Ｐゴシック" charset="0"/>
              </a:rPr>
              <a:t>Server</a:t>
            </a:r>
          </a:p>
          <a:p>
            <a:pPr lvl="2"/>
            <a:r>
              <a:rPr lang="en-US" dirty="0">
                <a:latin typeface="Tahoma" charset="0"/>
                <a:ea typeface="ＭＳ Ｐゴシック" charset="0"/>
              </a:rPr>
              <a:t>Reliability, scalability, throughput</a:t>
            </a:r>
          </a:p>
          <a:p>
            <a:pPr lvl="1"/>
            <a:r>
              <a:rPr lang="en-US" dirty="0">
                <a:latin typeface="Tahoma" charset="0"/>
                <a:ea typeface="ＭＳ Ｐゴシック" charset="0"/>
              </a:rPr>
              <a:t>Embedded</a:t>
            </a:r>
          </a:p>
          <a:p>
            <a:pPr lvl="2"/>
            <a:r>
              <a:rPr lang="en-US" dirty="0">
                <a:latin typeface="Tahoma" charset="0"/>
                <a:ea typeface="ＭＳ Ｐゴシック" charset="0"/>
              </a:rPr>
              <a:t>Not only </a:t>
            </a:r>
            <a:r>
              <a:rPr lang="ja-JP" altLang="en-US" dirty="0">
                <a:latin typeface="Tahoma" charset="0"/>
                <a:ea typeface="ＭＳ Ｐゴシック" charset="0"/>
              </a:rPr>
              <a:t>“</a:t>
            </a:r>
            <a:r>
              <a:rPr lang="en-US" dirty="0">
                <a:latin typeface="Tahoma" charset="0"/>
                <a:ea typeface="ＭＳ Ｐゴシック" charset="0"/>
              </a:rPr>
              <a:t>toasters</a:t>
            </a:r>
            <a:r>
              <a:rPr lang="ja-JP" altLang="en-US" dirty="0">
                <a:latin typeface="Tahoma" charset="0"/>
                <a:ea typeface="ＭＳ Ｐゴシック" charset="0"/>
              </a:rPr>
              <a:t>”</a:t>
            </a:r>
            <a:r>
              <a:rPr lang="en-US" dirty="0">
                <a:latin typeface="Tahoma" charset="0"/>
                <a:ea typeface="ＭＳ Ｐゴシック" charset="0"/>
              </a:rPr>
              <a:t>, but also cell phones, etc.</a:t>
            </a:r>
          </a:p>
          <a:p>
            <a:pPr lvl="2"/>
            <a:r>
              <a:rPr lang="en-US" dirty="0">
                <a:latin typeface="Tahoma" charset="0"/>
                <a:ea typeface="ＭＳ Ｐゴシック" charset="0"/>
              </a:rPr>
              <a:t>Cost, power, real-time </a:t>
            </a:r>
            <a:r>
              <a:rPr lang="en-US" dirty="0" smtClean="0">
                <a:latin typeface="Tahoma" charset="0"/>
                <a:ea typeface="ＭＳ Ｐゴシック" charset="0"/>
              </a:rPr>
              <a:t>performance</a:t>
            </a:r>
          </a:p>
          <a:p>
            <a:pPr lvl="1"/>
            <a:r>
              <a:rPr lang="en-US" dirty="0" smtClean="0">
                <a:latin typeface="Tahoma" charset="0"/>
                <a:ea typeface="ＭＳ Ｐゴシック" charset="0"/>
              </a:rPr>
              <a:t>Mobile</a:t>
            </a:r>
          </a:p>
          <a:p>
            <a:pPr lvl="2"/>
            <a:r>
              <a:rPr lang="en-US" dirty="0" smtClean="0">
                <a:latin typeface="Tahoma" charset="0"/>
                <a:ea typeface="ＭＳ Ｐゴシック" charset="0"/>
              </a:rPr>
              <a:t>smartphones, tablets, fitness devices, etc.</a:t>
            </a:r>
            <a:endParaRPr lang="en-US" dirty="0">
              <a:latin typeface="Tahoma"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EAB598E-22E8-E84B-AB62-16ABA845D483}" type="slidenum">
              <a:rPr lang="en-US" sz="1400">
                <a:latin typeface="Arial Narrow" charset="0"/>
              </a:rPr>
              <a:pPr/>
              <a:t>25</a:t>
            </a:fld>
            <a:endParaRPr lang="en-US" sz="1400">
              <a:latin typeface="Arial Narrow" charset="0"/>
            </a:endParaRPr>
          </a:p>
        </p:txBody>
      </p:sp>
      <p:sp>
        <p:nvSpPr>
          <p:cNvPr id="778242" name="Rectangle 2"/>
          <p:cNvSpPr>
            <a:spLocks noGrp="1" noChangeArrowheads="1"/>
          </p:cNvSpPr>
          <p:nvPr>
            <p:ph type="title"/>
          </p:nvPr>
        </p:nvSpPr>
        <p:spPr/>
        <p:txBody>
          <a:bodyPr/>
          <a:lstStyle/>
          <a:p>
            <a:r>
              <a:rPr lang="en-US">
                <a:latin typeface="Tahoma" charset="0"/>
              </a:rPr>
              <a:t>Chip Performance</a:t>
            </a:r>
          </a:p>
        </p:txBody>
      </p:sp>
      <p:sp>
        <p:nvSpPr>
          <p:cNvPr id="778243" name="Rectangle 3"/>
          <p:cNvSpPr>
            <a:spLocks noGrp="1" noChangeArrowheads="1"/>
          </p:cNvSpPr>
          <p:nvPr>
            <p:ph type="body" idx="1"/>
          </p:nvPr>
        </p:nvSpPr>
        <p:spPr/>
        <p:txBody>
          <a:bodyPr/>
          <a:lstStyle/>
          <a:p>
            <a:pPr>
              <a:lnSpc>
                <a:spcPct val="90000"/>
              </a:lnSpc>
            </a:pPr>
            <a:r>
              <a:rPr lang="en-US" dirty="0">
                <a:latin typeface="Tahoma" charset="0"/>
              </a:rPr>
              <a:t>Based on a number of factors</a:t>
            </a:r>
          </a:p>
          <a:p>
            <a:pPr lvl="1">
              <a:lnSpc>
                <a:spcPct val="90000"/>
              </a:lnSpc>
            </a:pPr>
            <a:r>
              <a:rPr lang="en-US" dirty="0">
                <a:latin typeface="Tahoma" charset="0"/>
                <a:ea typeface="ＭＳ Ｐゴシック" charset="0"/>
              </a:rPr>
              <a:t>Feature size (or </a:t>
            </a:r>
            <a:r>
              <a:rPr lang="ja-JP" altLang="en-US" dirty="0">
                <a:latin typeface="Tahoma" charset="0"/>
                <a:ea typeface="ＭＳ Ｐゴシック" charset="0"/>
              </a:rPr>
              <a:t>“</a:t>
            </a:r>
            <a:r>
              <a:rPr lang="en-US" dirty="0">
                <a:latin typeface="Tahoma" charset="0"/>
                <a:ea typeface="ＭＳ Ｐゴシック" charset="0"/>
              </a:rPr>
              <a:t>technology</a:t>
            </a:r>
            <a:r>
              <a:rPr lang="ja-JP" altLang="en-US" dirty="0">
                <a:latin typeface="Tahoma" charset="0"/>
                <a:ea typeface="ＭＳ Ｐゴシック" charset="0"/>
              </a:rPr>
              <a:t>”</a:t>
            </a:r>
            <a:r>
              <a:rPr lang="en-US" dirty="0">
                <a:latin typeface="Tahoma" charset="0"/>
                <a:ea typeface="ＭＳ Ｐゴシック" charset="0"/>
              </a:rPr>
              <a:t> or </a:t>
            </a:r>
            <a:r>
              <a:rPr lang="ja-JP" altLang="en-US" dirty="0">
                <a:latin typeface="Tahoma" charset="0"/>
                <a:ea typeface="ＭＳ Ｐゴシック" charset="0"/>
              </a:rPr>
              <a:t>“</a:t>
            </a:r>
            <a:r>
              <a:rPr lang="en-US" dirty="0">
                <a:latin typeface="Tahoma" charset="0"/>
                <a:ea typeface="ＭＳ Ｐゴシック" charset="0"/>
              </a:rPr>
              <a:t>process</a:t>
            </a:r>
            <a:r>
              <a:rPr lang="ja-JP" altLang="en-US" dirty="0">
                <a:latin typeface="Tahoma" charset="0"/>
                <a:ea typeface="ＭＳ Ｐゴシック" charset="0"/>
              </a:rPr>
              <a:t>”</a:t>
            </a:r>
            <a:r>
              <a:rPr lang="en-US" dirty="0">
                <a:latin typeface="Tahoma" charset="0"/>
                <a:ea typeface="ＭＳ Ｐゴシック" charset="0"/>
              </a:rPr>
              <a:t>)</a:t>
            </a:r>
          </a:p>
          <a:p>
            <a:pPr lvl="2">
              <a:lnSpc>
                <a:spcPct val="90000"/>
              </a:lnSpc>
            </a:pPr>
            <a:r>
              <a:rPr lang="en-US" dirty="0">
                <a:latin typeface="Tahoma" charset="0"/>
                <a:ea typeface="ＭＳ Ｐゴシック" charset="0"/>
              </a:rPr>
              <a:t>Determines transistor &amp; wire density</a:t>
            </a:r>
          </a:p>
          <a:p>
            <a:pPr lvl="2">
              <a:lnSpc>
                <a:spcPct val="90000"/>
              </a:lnSpc>
            </a:pPr>
            <a:r>
              <a:rPr lang="en-US" dirty="0">
                <a:latin typeface="Tahoma" charset="0"/>
                <a:ea typeface="ＭＳ Ｐゴシック" charset="0"/>
              </a:rPr>
              <a:t>Used to be measured in microns, now nanometers</a:t>
            </a:r>
          </a:p>
          <a:p>
            <a:pPr lvl="2">
              <a:lnSpc>
                <a:spcPct val="90000"/>
              </a:lnSpc>
            </a:pPr>
            <a:r>
              <a:rPr lang="en-US" dirty="0">
                <a:latin typeface="Tahoma" charset="0"/>
                <a:ea typeface="ＭＳ Ｐゴシック" charset="0"/>
              </a:rPr>
              <a:t>Currently: 90 nm, 65 nm, </a:t>
            </a:r>
            <a:r>
              <a:rPr lang="en-US" dirty="0" smtClean="0">
                <a:latin typeface="Tahoma" charset="0"/>
                <a:ea typeface="ＭＳ Ｐゴシック" charset="0"/>
              </a:rPr>
              <a:t>45 nm, even 22 nm</a:t>
            </a:r>
            <a:endParaRPr lang="en-US" dirty="0">
              <a:latin typeface="Tahoma" charset="0"/>
              <a:ea typeface="ＭＳ Ｐゴシック" charset="0"/>
            </a:endParaRPr>
          </a:p>
          <a:p>
            <a:pPr lvl="1">
              <a:lnSpc>
                <a:spcPct val="90000"/>
              </a:lnSpc>
            </a:pPr>
            <a:r>
              <a:rPr lang="en-US" dirty="0">
                <a:latin typeface="Tahoma" charset="0"/>
                <a:ea typeface="ＭＳ Ｐゴシック" charset="0"/>
              </a:rPr>
              <a:t>Die size</a:t>
            </a:r>
          </a:p>
          <a:p>
            <a:pPr lvl="1">
              <a:lnSpc>
                <a:spcPct val="90000"/>
              </a:lnSpc>
            </a:pPr>
            <a:r>
              <a:rPr lang="en-US" dirty="0">
                <a:latin typeface="Tahoma" charset="0"/>
                <a:ea typeface="ＭＳ Ｐゴシック" charset="0"/>
              </a:rPr>
              <a:t>Device speed</a:t>
            </a:r>
          </a:p>
          <a:p>
            <a:pPr lvl="1">
              <a:lnSpc>
                <a:spcPct val="90000"/>
              </a:lnSpc>
            </a:pPr>
            <a:endParaRPr lang="en-US" dirty="0">
              <a:latin typeface="Tahoma" charset="0"/>
              <a:ea typeface="ＭＳ Ｐゴシック" charset="0"/>
            </a:endParaRPr>
          </a:p>
          <a:p>
            <a:pPr>
              <a:lnSpc>
                <a:spcPct val="90000"/>
              </a:lnSpc>
            </a:pPr>
            <a:r>
              <a:rPr lang="en-US" dirty="0">
                <a:latin typeface="Tahoma" charset="0"/>
              </a:rPr>
              <a:t>Note section on wires in </a:t>
            </a:r>
            <a:r>
              <a:rPr lang="en-US" dirty="0" smtClean="0">
                <a:latin typeface="Tahoma" charset="0"/>
              </a:rPr>
              <a:t>textbook</a:t>
            </a:r>
            <a:endParaRPr lang="en-US" dirty="0">
              <a:latin typeface="Tahoma" charset="0"/>
            </a:endParaRPr>
          </a:p>
          <a:p>
            <a:pPr lvl="1">
              <a:lnSpc>
                <a:spcPct val="90000"/>
              </a:lnSpc>
            </a:pPr>
            <a:r>
              <a:rPr lang="en-US" dirty="0">
                <a:latin typeface="Tahoma" charset="0"/>
                <a:ea typeface="ＭＳ Ｐゴシック" charset="0"/>
              </a:rPr>
              <a:t>Thin wires </a:t>
            </a:r>
            <a:r>
              <a:rPr lang="en-US" dirty="0" smtClean="0">
                <a:latin typeface="Tahoma" charset="0"/>
                <a:ea typeface="ＭＳ Ｐゴシック" charset="0"/>
                <a:sym typeface="Wingdings"/>
              </a:rPr>
              <a:t> </a:t>
            </a:r>
            <a:r>
              <a:rPr lang="en-US" dirty="0" smtClean="0">
                <a:latin typeface="Tahoma" charset="0"/>
                <a:ea typeface="ＭＳ Ｐゴシック" charset="0"/>
              </a:rPr>
              <a:t>more </a:t>
            </a:r>
            <a:r>
              <a:rPr lang="en-US" dirty="0">
                <a:latin typeface="Tahoma" charset="0"/>
                <a:ea typeface="ＭＳ Ｐゴシック" charset="0"/>
              </a:rPr>
              <a:t>resistance and capacitance</a:t>
            </a:r>
          </a:p>
          <a:p>
            <a:pPr lvl="1">
              <a:lnSpc>
                <a:spcPct val="90000"/>
              </a:lnSpc>
            </a:pPr>
            <a:r>
              <a:rPr lang="en-US" dirty="0">
                <a:latin typeface="Tahoma" charset="0"/>
                <a:ea typeface="ＭＳ Ｐゴシック" charset="0"/>
              </a:rPr>
              <a:t>Wire delay scales </a:t>
            </a:r>
            <a:r>
              <a:rPr lang="en-US" dirty="0" smtClean="0">
                <a:latin typeface="Tahoma" charset="0"/>
                <a:ea typeface="ＭＳ Ｐゴシック" charset="0"/>
              </a:rPr>
              <a:t>poorly</a:t>
            </a:r>
          </a:p>
          <a:p>
            <a:pPr lvl="2">
              <a:lnSpc>
                <a:spcPct val="90000"/>
              </a:lnSpc>
            </a:pPr>
            <a:r>
              <a:rPr lang="en-US" dirty="0" smtClean="0">
                <a:latin typeface="Tahoma" charset="0"/>
                <a:ea typeface="ＭＳ Ｐゴシック" charset="0"/>
              </a:rPr>
              <a:t>simply making transistors faster is not sufficient anymore</a:t>
            </a:r>
          </a:p>
          <a:p>
            <a:pPr lvl="2">
              <a:lnSpc>
                <a:spcPct val="90000"/>
              </a:lnSpc>
            </a:pPr>
            <a:r>
              <a:rPr lang="en-US" dirty="0" smtClean="0">
                <a:latin typeface="Tahoma" charset="0"/>
                <a:ea typeface="ＭＳ Ｐゴシック" charset="0"/>
              </a:rPr>
              <a:t>managing connectivity is the big challenge now</a:t>
            </a:r>
            <a:endParaRPr lang="en-US" dirty="0">
              <a:latin typeface="Tahoma"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BF008F4-6A95-9044-B8FA-9894A63CDE76}" type="slidenum">
              <a:rPr lang="en-US" sz="1400">
                <a:latin typeface="Arial Narrow" charset="0"/>
              </a:rPr>
              <a:pPr/>
              <a:t>26</a:t>
            </a:fld>
            <a:endParaRPr lang="en-US" sz="1400">
              <a:latin typeface="Arial Narrow" charset="0"/>
            </a:endParaRPr>
          </a:p>
        </p:txBody>
      </p:sp>
      <p:sp>
        <p:nvSpPr>
          <p:cNvPr id="781314" name="Rectangle 2"/>
          <p:cNvSpPr>
            <a:spLocks noGrp="1" noChangeArrowheads="1"/>
          </p:cNvSpPr>
          <p:nvPr>
            <p:ph type="title"/>
          </p:nvPr>
        </p:nvSpPr>
        <p:spPr/>
        <p:txBody>
          <a:bodyPr/>
          <a:lstStyle/>
          <a:p>
            <a:r>
              <a:rPr lang="en-US">
                <a:latin typeface="Tahoma" charset="0"/>
              </a:rPr>
              <a:t>ITRS</a:t>
            </a:r>
          </a:p>
        </p:txBody>
      </p:sp>
      <p:sp>
        <p:nvSpPr>
          <p:cNvPr id="781315" name="Rectangle 3"/>
          <p:cNvSpPr>
            <a:spLocks noGrp="1" noChangeArrowheads="1"/>
          </p:cNvSpPr>
          <p:nvPr>
            <p:ph type="body" idx="1"/>
          </p:nvPr>
        </p:nvSpPr>
        <p:spPr/>
        <p:txBody>
          <a:bodyPr/>
          <a:lstStyle/>
          <a:p>
            <a:pPr>
              <a:buFont typeface="Wingdings 2" charset="0"/>
              <a:buNone/>
            </a:pPr>
            <a:r>
              <a:rPr lang="en-US" dirty="0">
                <a:latin typeface="Tahoma" charset="0"/>
              </a:rPr>
              <a:t>International Technology Roadmap for Semiconductors</a:t>
            </a:r>
          </a:p>
          <a:p>
            <a:pPr lvl="1"/>
            <a:r>
              <a:rPr lang="en-US" dirty="0">
                <a:latin typeface="Tahoma" charset="0"/>
                <a:ea typeface="ＭＳ Ｐゴシック" charset="0"/>
              </a:rPr>
              <a:t>http://</a:t>
            </a:r>
            <a:r>
              <a:rPr lang="en-US" dirty="0" smtClean="0">
                <a:latin typeface="Tahoma" charset="0"/>
                <a:ea typeface="ＭＳ Ｐゴシック" charset="0"/>
              </a:rPr>
              <a:t>www.itrs2.</a:t>
            </a:r>
            <a:r>
              <a:rPr lang="en-US" dirty="0">
                <a:latin typeface="Tahoma" charset="0"/>
                <a:ea typeface="ＭＳ Ｐゴシック" charset="0"/>
              </a:rPr>
              <a:t>net/</a:t>
            </a:r>
          </a:p>
          <a:p>
            <a:pPr lvl="1"/>
            <a:r>
              <a:rPr lang="en-US" dirty="0">
                <a:latin typeface="Tahoma" charset="0"/>
                <a:ea typeface="ＭＳ Ｐゴシック" charset="0"/>
              </a:rPr>
              <a:t>An industry consortium</a:t>
            </a:r>
          </a:p>
          <a:p>
            <a:pPr lvl="1"/>
            <a:r>
              <a:rPr lang="en-US" dirty="0" smtClean="0">
                <a:latin typeface="Tahoma" charset="0"/>
                <a:ea typeface="ＭＳ Ｐゴシック" charset="0"/>
              </a:rPr>
              <a:t>predicts </a:t>
            </a:r>
            <a:r>
              <a:rPr lang="en-US" dirty="0">
                <a:latin typeface="Tahoma" charset="0"/>
                <a:ea typeface="ＭＳ Ｐゴシック" charset="0"/>
              </a:rPr>
              <a:t>trends</a:t>
            </a:r>
          </a:p>
          <a:p>
            <a:pPr lvl="1"/>
            <a:r>
              <a:rPr lang="en-US" dirty="0" smtClean="0">
                <a:latin typeface="Tahoma" charset="0"/>
                <a:ea typeface="ＭＳ Ｐゴシック" charset="0"/>
              </a:rPr>
              <a:t>take </a:t>
            </a:r>
            <a:r>
              <a:rPr lang="en-US" dirty="0">
                <a:latin typeface="Tahoma" charset="0"/>
                <a:ea typeface="ＭＳ Ｐゴシック" charset="0"/>
              </a:rPr>
              <a:t>a look at the yearly report on their </a:t>
            </a:r>
            <a:r>
              <a:rPr lang="en-US" dirty="0" smtClean="0">
                <a:latin typeface="Tahoma" charset="0"/>
                <a:ea typeface="ＭＳ Ｐゴシック" charset="0"/>
              </a:rPr>
              <a:t>website</a:t>
            </a:r>
          </a:p>
          <a:p>
            <a:pPr lvl="2"/>
            <a:r>
              <a:rPr lang="en-US" dirty="0" smtClean="0">
                <a:latin typeface="Tahoma" charset="0"/>
                <a:ea typeface="ＭＳ Ｐゴシック" charset="0"/>
              </a:rPr>
              <a:t>take a few minutes to skim the “executive summary”</a:t>
            </a:r>
            <a:endParaRPr lang="en-US" dirty="0">
              <a:latin typeface="Tahoma"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FF228B8-3E01-3F46-853D-EF7D80374369}" type="slidenum">
              <a:rPr lang="en-US" sz="1400">
                <a:latin typeface="Arial Narrow" charset="0"/>
              </a:rPr>
              <a:pPr/>
              <a:t>27</a:t>
            </a:fld>
            <a:endParaRPr lang="en-US" sz="1400">
              <a:latin typeface="Arial Narrow" charset="0"/>
            </a:endParaRPr>
          </a:p>
        </p:txBody>
      </p:sp>
      <p:sp>
        <p:nvSpPr>
          <p:cNvPr id="782338" name="Rectangle 2"/>
          <p:cNvSpPr>
            <a:spLocks noGrp="1" noChangeArrowheads="1"/>
          </p:cNvSpPr>
          <p:nvPr>
            <p:ph type="title"/>
          </p:nvPr>
        </p:nvSpPr>
        <p:spPr>
          <a:xfrm>
            <a:off x="0" y="0"/>
            <a:ext cx="9144000" cy="646323"/>
          </a:xfrm>
        </p:spPr>
        <p:txBody>
          <a:bodyPr/>
          <a:lstStyle/>
          <a:p>
            <a:r>
              <a:rPr lang="en-US" sz="3600" dirty="0">
                <a:latin typeface="Tahoma" charset="0"/>
              </a:rPr>
              <a:t>ITRS Predictions (</a:t>
            </a:r>
            <a:r>
              <a:rPr lang="en-US" sz="3600" dirty="0" smtClean="0">
                <a:latin typeface="Tahoma" charset="0"/>
              </a:rPr>
              <a:t>2012 </a:t>
            </a:r>
            <a:r>
              <a:rPr lang="en-US" sz="3600" dirty="0">
                <a:latin typeface="Tahoma" charset="0"/>
              </a:rPr>
              <a:t>update)</a:t>
            </a:r>
          </a:p>
        </p:txBody>
      </p:sp>
      <p:pic>
        <p:nvPicPr>
          <p:cNvPr id="2" name="Picture 1" descr="Screen Shot 2014-01-13 at 1.3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56" y="959542"/>
            <a:ext cx="7831235" cy="5724102"/>
          </a:xfrm>
          <a:prstGeom prst="rect">
            <a:avLst/>
          </a:prstGeom>
        </p:spPr>
      </p:pic>
      <p:sp>
        <p:nvSpPr>
          <p:cNvPr id="3" name="Rectangle 2"/>
          <p:cNvSpPr/>
          <p:nvPr/>
        </p:nvSpPr>
        <p:spPr bwMode="auto">
          <a:xfrm>
            <a:off x="735753" y="2358663"/>
            <a:ext cx="7639738" cy="272148"/>
          </a:xfrm>
          <a:prstGeom prst="rect">
            <a:avLst/>
          </a:prstGeom>
          <a:no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7" name="Rectangle 6"/>
          <p:cNvSpPr/>
          <p:nvPr/>
        </p:nvSpPr>
        <p:spPr bwMode="auto">
          <a:xfrm>
            <a:off x="544256" y="5030993"/>
            <a:ext cx="7639738" cy="281028"/>
          </a:xfrm>
          <a:prstGeom prst="rect">
            <a:avLst/>
          </a:prstGeom>
          <a:noFill/>
          <a:ln w="28575" cap="flat" cmpd="sng" algn="ctr">
            <a:solidFill>
              <a:srgbClr val="3366FF"/>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7717490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p:txBody>
          <a:bodyPr/>
          <a:lstStyle/>
          <a:p>
            <a:r>
              <a:rPr lang="en-US">
                <a:latin typeface="Tahoma" charset="0"/>
              </a:rPr>
              <a:t>Aside: Ray Kurzweil</a:t>
            </a:r>
          </a:p>
        </p:txBody>
      </p:sp>
      <p:sp>
        <p:nvSpPr>
          <p:cNvPr id="6" name="Content Placeholder 5"/>
          <p:cNvSpPr>
            <a:spLocks noGrp="1"/>
          </p:cNvSpPr>
          <p:nvPr>
            <p:ph sz="half" idx="2"/>
          </p:nvPr>
        </p:nvSpPr>
        <p:spPr>
          <a:xfrm>
            <a:off x="0" y="708025"/>
            <a:ext cx="3886200" cy="2557809"/>
          </a:xfrm>
        </p:spPr>
        <p:txBody>
          <a:bodyPr/>
          <a:lstStyle/>
          <a:p>
            <a:r>
              <a:rPr lang="en-US" dirty="0" err="1">
                <a:latin typeface="Tahoma" charset="0"/>
              </a:rPr>
              <a:t>Kurzweil</a:t>
            </a:r>
            <a:r>
              <a:rPr lang="en-US" dirty="0">
                <a:latin typeface="Tahoma" charset="0"/>
              </a:rPr>
              <a:t>:  futurist, author</a:t>
            </a:r>
          </a:p>
          <a:p>
            <a:pPr lvl="1"/>
            <a:r>
              <a:rPr lang="en-US" dirty="0">
                <a:latin typeface="Tahoma" charset="0"/>
                <a:ea typeface="ＭＳ Ｐゴシック" charset="0"/>
              </a:rPr>
              <a:t>Book in 2005:  </a:t>
            </a:r>
            <a:r>
              <a:rPr lang="ja-JP" altLang="en-US" dirty="0">
                <a:latin typeface="Tahoma" charset="0"/>
                <a:ea typeface="ＭＳ Ｐゴシック" charset="0"/>
              </a:rPr>
              <a:t>“</a:t>
            </a:r>
            <a:r>
              <a:rPr lang="en-US" dirty="0">
                <a:latin typeface="Tahoma" charset="0"/>
                <a:ea typeface="ＭＳ Ｐゴシック" charset="0"/>
              </a:rPr>
              <a:t>The Singularity is Near</a:t>
            </a:r>
            <a:r>
              <a:rPr lang="ja-JP" altLang="en-US" dirty="0">
                <a:latin typeface="Tahoma" charset="0"/>
                <a:ea typeface="ＭＳ Ｐゴシック" charset="0"/>
              </a:rPr>
              <a:t>”</a:t>
            </a:r>
            <a:endParaRPr lang="en-US" dirty="0">
              <a:latin typeface="Tahoma" charset="0"/>
              <a:ea typeface="ＭＳ Ｐゴシック" charset="0"/>
            </a:endParaRPr>
          </a:p>
          <a:p>
            <a:pPr lvl="2"/>
            <a:r>
              <a:rPr lang="en-US" dirty="0">
                <a:latin typeface="Tahoma" charset="0"/>
                <a:ea typeface="ＭＳ Ｐゴシック" charset="0"/>
              </a:rPr>
              <a:t>Movie in </a:t>
            </a:r>
            <a:r>
              <a:rPr lang="en-US" dirty="0" smtClean="0">
                <a:latin typeface="Tahoma" charset="0"/>
                <a:ea typeface="ＭＳ Ｐゴシック" charset="0"/>
              </a:rPr>
              <a:t>2010</a:t>
            </a:r>
          </a:p>
          <a:p>
            <a:pPr lvl="2"/>
            <a:r>
              <a:rPr lang="en-US" dirty="0" smtClean="0">
                <a:latin typeface="Tahoma" charset="0"/>
                <a:ea typeface="ＭＳ Ｐゴシック" charset="0"/>
              </a:rPr>
              <a:t>Predicts singularity around 2045</a:t>
            </a:r>
            <a:endParaRPr lang="en-US" dirty="0">
              <a:latin typeface="Tahoma" charset="0"/>
              <a:ea typeface="ＭＳ Ｐゴシック" charset="0"/>
            </a:endParaRPr>
          </a:p>
        </p:txBody>
      </p:sp>
      <p:sp>
        <p:nvSpPr>
          <p:cNvPr id="3379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A3EFC8-D490-C34D-8640-C4C7D6C54284}" type="slidenum">
              <a:rPr lang="en-US" sz="1400">
                <a:latin typeface="Arial Narrow" charset="0"/>
              </a:rPr>
              <a:pPr/>
              <a:t>28</a:t>
            </a:fld>
            <a:endParaRPr lang="en-US" sz="1400">
              <a:latin typeface="Arial Narrow" charset="0"/>
            </a:endParaRPr>
          </a:p>
        </p:txBody>
      </p:sp>
      <p:pic>
        <p:nvPicPr>
          <p:cNvPr id="337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254125"/>
            <a:ext cx="49958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Content Placeholder 5"/>
          <p:cNvSpPr>
            <a:spLocks noGrp="1"/>
          </p:cNvSpPr>
          <p:nvPr>
            <p:ph sz="half" idx="2"/>
          </p:nvPr>
        </p:nvSpPr>
        <p:spPr>
          <a:xfrm>
            <a:off x="152400" y="3545280"/>
            <a:ext cx="3886200" cy="3254280"/>
          </a:xfrm>
        </p:spPr>
        <p:txBody>
          <a:bodyPr/>
          <a:lstStyle/>
          <a:p>
            <a:pPr marL="0" indent="0">
              <a:buNone/>
            </a:pPr>
            <a:r>
              <a:rPr lang="en-US" sz="1400" dirty="0" smtClean="0">
                <a:latin typeface="Tahoma" charset="0"/>
              </a:rPr>
              <a:t>[From Wikipedia]</a:t>
            </a:r>
          </a:p>
          <a:p>
            <a:pPr marL="0" indent="0">
              <a:buNone/>
            </a:pPr>
            <a:r>
              <a:rPr lang="en-US" sz="1400" dirty="0" smtClean="0">
                <a:latin typeface="Tahoma" charset="0"/>
              </a:rPr>
              <a:t>The </a:t>
            </a:r>
            <a:r>
              <a:rPr lang="en-US" sz="1400" dirty="0">
                <a:latin typeface="Tahoma" charset="0"/>
              </a:rPr>
              <a:t>technological singularity, or simply the singularity, is a hypothetical moment in time when artificial intelligence will have progressed to the point of a greater-than-human intelligence, radically changing civilization, and perhaps human nature</a:t>
            </a:r>
            <a:r>
              <a:rPr lang="en-US" sz="1400" dirty="0" smtClean="0">
                <a:latin typeface="Tahoma" charset="0"/>
              </a:rPr>
              <a:t>. </a:t>
            </a:r>
            <a:r>
              <a:rPr lang="en-US" sz="1400" dirty="0">
                <a:latin typeface="Tahoma" charset="0"/>
              </a:rPr>
              <a:t>Since the capabilities of such an intelligence may be difficult for a human to comprehend, the technological singularity is often seen as an occurrence (akin to a gravitational singularity) beyond which the future course of human history is unpredictable or even unfathomable.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96A1055-182D-3842-A51A-82FAD398FC43}" type="slidenum">
              <a:rPr lang="en-US" sz="1400">
                <a:latin typeface="Arial Narrow" charset="0"/>
              </a:rPr>
              <a:pPr/>
              <a:t>29</a:t>
            </a:fld>
            <a:endParaRPr lang="en-US" sz="1400">
              <a:latin typeface="Arial Narrow" charset="0"/>
            </a:endParaRPr>
          </a:p>
        </p:txBody>
      </p:sp>
      <p:sp>
        <p:nvSpPr>
          <p:cNvPr id="784386" name="Rectangle 2"/>
          <p:cNvSpPr>
            <a:spLocks noGrp="1" noChangeArrowheads="1"/>
          </p:cNvSpPr>
          <p:nvPr>
            <p:ph type="title"/>
          </p:nvPr>
        </p:nvSpPr>
        <p:spPr/>
        <p:txBody>
          <a:bodyPr/>
          <a:lstStyle/>
          <a:p>
            <a:r>
              <a:rPr lang="en-US">
                <a:latin typeface="Tahoma" charset="0"/>
              </a:rPr>
              <a:t>Trends</a:t>
            </a:r>
          </a:p>
        </p:txBody>
      </p:sp>
      <p:sp>
        <p:nvSpPr>
          <p:cNvPr id="784387" name="Rectangle 3"/>
          <p:cNvSpPr>
            <a:spLocks noGrp="1" noChangeArrowheads="1"/>
          </p:cNvSpPr>
          <p:nvPr>
            <p:ph type="body" idx="1"/>
          </p:nvPr>
        </p:nvSpPr>
        <p:spPr/>
        <p:txBody>
          <a:bodyPr/>
          <a:lstStyle/>
          <a:p>
            <a:r>
              <a:rPr lang="en-US" sz="3200" dirty="0">
                <a:latin typeface="Tahoma" charset="0"/>
              </a:rPr>
              <a:t>Now </a:t>
            </a:r>
            <a:r>
              <a:rPr lang="en-US" sz="3200" dirty="0" smtClean="0">
                <a:latin typeface="Tahoma" charset="0"/>
              </a:rPr>
              <a:t>let’s </a:t>
            </a:r>
            <a:r>
              <a:rPr lang="en-US" sz="3200" dirty="0">
                <a:latin typeface="Tahoma" charset="0"/>
              </a:rPr>
              <a:t>look at trends in</a:t>
            </a:r>
          </a:p>
          <a:p>
            <a:pPr lvl="1"/>
            <a:r>
              <a:rPr lang="en-US" sz="2800" dirty="0" smtClean="0">
                <a:latin typeface="Tahoma" charset="0"/>
                <a:ea typeface="ＭＳ Ｐゴシック" charset="0"/>
              </a:rPr>
              <a:t>Bandwidth </a:t>
            </a:r>
            <a:r>
              <a:rPr lang="en-US" sz="2800" dirty="0">
                <a:latin typeface="Tahoma" charset="0"/>
                <a:ea typeface="ＭＳ Ｐゴシック" charset="0"/>
              </a:rPr>
              <a:t>(Throughput) vs. Latency</a:t>
            </a:r>
          </a:p>
          <a:p>
            <a:pPr lvl="1"/>
            <a:r>
              <a:rPr lang="en-US" sz="2800" dirty="0">
                <a:latin typeface="Tahoma" charset="0"/>
                <a:ea typeface="ＭＳ Ｐゴシック" charset="0"/>
              </a:rPr>
              <a:t>Power</a:t>
            </a:r>
          </a:p>
          <a:p>
            <a:pPr lvl="1"/>
            <a:r>
              <a:rPr lang="en-US" sz="2800" dirty="0">
                <a:latin typeface="Tahoma" charset="0"/>
                <a:ea typeface="ＭＳ Ｐゴシック" charset="0"/>
              </a:rPr>
              <a:t>Cost</a:t>
            </a:r>
          </a:p>
          <a:p>
            <a:pPr lvl="1"/>
            <a:r>
              <a:rPr lang="en-US" sz="2800" dirty="0">
                <a:latin typeface="Tahoma" charset="0"/>
                <a:ea typeface="ＭＳ Ｐゴシック" charset="0"/>
              </a:rPr>
              <a:t>Dependability</a:t>
            </a:r>
          </a:p>
          <a:p>
            <a:pPr lvl="1"/>
            <a:r>
              <a:rPr lang="en-US" sz="2800" dirty="0">
                <a:latin typeface="Tahoma" charset="0"/>
                <a:ea typeface="ＭＳ Ｐゴシック" charset="0"/>
              </a:rPr>
              <a:t>Performance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4911B75-859D-2D4C-9B32-67356059E6E7}" type="slidenum">
              <a:rPr lang="en-US" sz="1400">
                <a:latin typeface="Arial Narrow" charset="0"/>
              </a:rPr>
              <a:pPr/>
              <a:t>3</a:t>
            </a:fld>
            <a:endParaRPr lang="en-US" sz="1400">
              <a:latin typeface="Arial Narrow" charset="0"/>
            </a:endParaRPr>
          </a:p>
        </p:txBody>
      </p:sp>
      <p:sp>
        <p:nvSpPr>
          <p:cNvPr id="583715" name="Rectangle 35"/>
          <p:cNvSpPr>
            <a:spLocks noGrp="1" noChangeArrowheads="1"/>
          </p:cNvSpPr>
          <p:nvPr>
            <p:ph type="title"/>
          </p:nvPr>
        </p:nvSpPr>
        <p:spPr/>
        <p:txBody>
          <a:bodyPr/>
          <a:lstStyle/>
          <a:p>
            <a:r>
              <a:rPr lang="en-US" dirty="0" smtClean="0">
                <a:latin typeface="Tahoma" charset="0"/>
                <a:ea typeface="ＭＳ Ｐゴシック" charset="0"/>
                <a:cs typeface="ＭＳ Ｐゴシック" charset="0"/>
              </a:rPr>
              <a:t>What is “Computer Architecture”?</a:t>
            </a:r>
            <a:endParaRPr lang="en-US" dirty="0">
              <a:latin typeface="Tahoma" charset="0"/>
              <a:ea typeface="ＭＳ Ｐゴシック" charset="0"/>
              <a:cs typeface="ＭＳ Ｐゴシック" charset="0"/>
            </a:endParaRPr>
          </a:p>
        </p:txBody>
      </p:sp>
      <p:sp>
        <p:nvSpPr>
          <p:cNvPr id="583716" name="Text Box 36"/>
          <p:cNvSpPr txBox="1">
            <a:spLocks noChangeArrowheads="1"/>
          </p:cNvSpPr>
          <p:nvPr/>
        </p:nvSpPr>
        <p:spPr bwMode="auto">
          <a:xfrm>
            <a:off x="387350" y="876300"/>
            <a:ext cx="834231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Term coined by Fred Brooks and colleagues at IBM:</a:t>
            </a:r>
          </a:p>
          <a:p>
            <a:endParaRPr lang="en-US" sz="2000" dirty="0"/>
          </a:p>
          <a:p>
            <a:r>
              <a:rPr lang="ja-JP" altLang="en-US" sz="2000" dirty="0"/>
              <a:t>“</a:t>
            </a:r>
            <a:r>
              <a:rPr lang="en-US" sz="2000" dirty="0"/>
              <a:t>…the structure of a computer that a machine language programmer </a:t>
            </a:r>
          </a:p>
          <a:p>
            <a:r>
              <a:rPr lang="en-US" sz="2000" dirty="0"/>
              <a:t>must understand to write a correct (timing independent) program for that </a:t>
            </a:r>
          </a:p>
          <a:p>
            <a:r>
              <a:rPr lang="en-US" sz="2000" dirty="0"/>
              <a:t>machine.</a:t>
            </a:r>
            <a:r>
              <a:rPr lang="ja-JP" altLang="en-US" sz="2000" dirty="0"/>
              <a:t>”</a:t>
            </a:r>
            <a:endParaRPr lang="en-US" sz="2000" dirty="0"/>
          </a:p>
          <a:p>
            <a:endParaRPr lang="en-US" sz="2000" dirty="0"/>
          </a:p>
          <a:p>
            <a:r>
              <a:rPr lang="en-US" sz="2000" dirty="0"/>
              <a:t>                                                                </a:t>
            </a:r>
            <a:r>
              <a:rPr lang="en-US" sz="1800" i="1" dirty="0"/>
              <a:t>Amdahl, </a:t>
            </a:r>
            <a:r>
              <a:rPr lang="en-US" sz="1800" i="1" dirty="0" err="1"/>
              <a:t>Blaauw</a:t>
            </a:r>
            <a:r>
              <a:rPr lang="en-US" sz="1800" i="1" dirty="0"/>
              <a:t>, and Brooks,  1964</a:t>
            </a:r>
            <a:endParaRPr lang="en-US" sz="2000" dirty="0"/>
          </a:p>
          <a:p>
            <a:r>
              <a:rPr lang="en-US" sz="2000" dirty="0"/>
              <a:t>                                                       </a:t>
            </a:r>
            <a:r>
              <a:rPr lang="ja-JP" altLang="en-US" sz="2000" dirty="0"/>
              <a:t>“</a:t>
            </a:r>
            <a:r>
              <a:rPr lang="en-US" sz="2000" dirty="0"/>
              <a:t>Architecture of the IBM System 360</a:t>
            </a:r>
            <a:r>
              <a:rPr lang="ja-JP" altLang="en-US" sz="2000" dirty="0"/>
              <a:t>”</a:t>
            </a:r>
            <a:r>
              <a:rPr lang="en-US" sz="2000" dirty="0"/>
              <a:t>, </a:t>
            </a:r>
          </a:p>
          <a:p>
            <a:r>
              <a:rPr lang="en-US" sz="2000" dirty="0"/>
              <a:t>                                              IBM Journal of Research and Development</a:t>
            </a:r>
          </a:p>
        </p:txBody>
      </p:sp>
      <p:sp>
        <p:nvSpPr>
          <p:cNvPr id="18437" name="Rectangle 37"/>
          <p:cNvSpPr>
            <a:spLocks noChangeArrowheads="1"/>
          </p:cNvSpPr>
          <p:nvPr/>
        </p:nvSpPr>
        <p:spPr bwMode="auto">
          <a:xfrm>
            <a:off x="3946525" y="3808413"/>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r>
              <a:rPr lang="en-US" b="1" dirty="0">
                <a:solidFill>
                  <a:schemeClr val="bg2"/>
                </a:solidFill>
              </a:rPr>
              <a:t>Do you know about System 360 family?</a:t>
            </a:r>
          </a:p>
        </p:txBody>
      </p:sp>
    </p:spTree>
    <p:extLst>
      <p:ext uri="{BB962C8B-B14F-4D97-AF65-F5344CB8AC3E}">
        <p14:creationId xmlns:p14="http://schemas.microsoft.com/office/powerpoint/2010/main" val="364139244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6"/>
                                        </p:tgtEl>
                                        <p:attrNameLst>
                                          <p:attrName>style.visibility</p:attrName>
                                        </p:attrNameLst>
                                      </p:cBhvr>
                                      <p:to>
                                        <p:strVal val="visible"/>
                                      </p:to>
                                    </p:set>
                                    <p:animEffect transition="in" filter="dissolve">
                                      <p:cBhvr>
                                        <p:cTn id="7" dur="500"/>
                                        <p:tgtEl>
                                          <p:spTgt spid="583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6" grpId="0" autoUpdateAnimBg="0"/>
      <p:bldP spid="184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CAC85D-05E8-B044-A598-2FA9F488236E}" type="slidenum">
              <a:rPr lang="en-US" sz="1400">
                <a:latin typeface="Arial Narrow" charset="0"/>
              </a:rPr>
              <a:pPr/>
              <a:t>30</a:t>
            </a:fld>
            <a:endParaRPr lang="en-US" sz="1400">
              <a:latin typeface="Arial Narrow" charset="0"/>
            </a:endParaRPr>
          </a:p>
        </p:txBody>
      </p:sp>
      <p:sp>
        <p:nvSpPr>
          <p:cNvPr id="785410" name="Rectangle 2"/>
          <p:cNvSpPr>
            <a:spLocks noGrp="1" noChangeArrowheads="1"/>
          </p:cNvSpPr>
          <p:nvPr>
            <p:ph type="title"/>
          </p:nvPr>
        </p:nvSpPr>
        <p:spPr/>
        <p:txBody>
          <a:bodyPr/>
          <a:lstStyle/>
          <a:p>
            <a:r>
              <a:rPr lang="en-US" dirty="0">
                <a:latin typeface="Tahoma" charset="0"/>
              </a:rPr>
              <a:t>Bandwidth </a:t>
            </a:r>
            <a:r>
              <a:rPr lang="en-US" dirty="0" smtClean="0">
                <a:latin typeface="Tahoma" charset="0"/>
              </a:rPr>
              <a:t>vs. Latency</a:t>
            </a:r>
            <a:endParaRPr lang="en-US" dirty="0">
              <a:latin typeface="Tahoma" charset="0"/>
            </a:endParaRPr>
          </a:p>
        </p:txBody>
      </p:sp>
      <p:sp>
        <p:nvSpPr>
          <p:cNvPr id="785411" name="Rectangle 3"/>
          <p:cNvSpPr>
            <a:spLocks noGrp="1" noChangeArrowheads="1"/>
          </p:cNvSpPr>
          <p:nvPr>
            <p:ph type="body" idx="1"/>
          </p:nvPr>
        </p:nvSpPr>
        <p:spPr/>
        <p:txBody>
          <a:bodyPr/>
          <a:lstStyle/>
          <a:p>
            <a:r>
              <a:rPr lang="en-US" dirty="0" smtClean="0">
                <a:latin typeface="Tahoma" charset="0"/>
              </a:rPr>
              <a:t>What is “bandwidth”?</a:t>
            </a:r>
          </a:p>
          <a:p>
            <a:pPr lvl="1"/>
            <a:r>
              <a:rPr lang="en-US" dirty="0" smtClean="0">
                <a:latin typeface="Tahoma" charset="0"/>
              </a:rPr>
              <a:t>or “throughput”</a:t>
            </a:r>
          </a:p>
          <a:p>
            <a:pPr lvl="1"/>
            <a:r>
              <a:rPr lang="en-US" dirty="0" smtClean="0">
                <a:latin typeface="Tahoma" charset="0"/>
              </a:rPr>
              <a:t>total amount of work done per time</a:t>
            </a:r>
          </a:p>
          <a:p>
            <a:pPr lvl="1"/>
            <a:r>
              <a:rPr lang="en-US" dirty="0" smtClean="0">
                <a:latin typeface="Tahoma" charset="0"/>
              </a:rPr>
              <a:t>e.g.: MB/sec for disk or network transfer</a:t>
            </a:r>
          </a:p>
          <a:p>
            <a:pPr lvl="1"/>
            <a:r>
              <a:rPr lang="en-US" dirty="0" smtClean="0">
                <a:latin typeface="Tahoma" charset="0"/>
              </a:rPr>
              <a:t>e.g.: billions of instructions/sec executed by CPU</a:t>
            </a:r>
          </a:p>
          <a:p>
            <a:endParaRPr lang="en-US" dirty="0" smtClean="0">
              <a:latin typeface="Tahoma" charset="0"/>
            </a:endParaRPr>
          </a:p>
          <a:p>
            <a:r>
              <a:rPr lang="en-US" dirty="0" smtClean="0">
                <a:latin typeface="Tahoma" charset="0"/>
              </a:rPr>
              <a:t>What is “latency”?</a:t>
            </a:r>
          </a:p>
          <a:p>
            <a:pPr lvl="1"/>
            <a:r>
              <a:rPr lang="en-US" dirty="0" smtClean="0">
                <a:latin typeface="Tahoma" charset="0"/>
              </a:rPr>
              <a:t>or “response time”</a:t>
            </a:r>
          </a:p>
          <a:p>
            <a:pPr lvl="1"/>
            <a:r>
              <a:rPr lang="en-US" dirty="0" smtClean="0">
                <a:latin typeface="Tahoma" charset="0"/>
              </a:rPr>
              <a:t>time between start and completion</a:t>
            </a:r>
          </a:p>
          <a:p>
            <a:pPr lvl="1"/>
            <a:r>
              <a:rPr lang="en-US" dirty="0" smtClean="0">
                <a:latin typeface="Tahoma" charset="0"/>
              </a:rPr>
              <a:t>e.g.: milliseconds for a disk access</a:t>
            </a:r>
          </a:p>
          <a:p>
            <a:pPr lvl="1"/>
            <a:r>
              <a:rPr lang="en-US" dirty="0" smtClean="0">
                <a:latin typeface="Tahoma" charset="0"/>
              </a:rPr>
              <a:t>e.g.: time lag for video game to respond to user input </a:t>
            </a:r>
          </a:p>
          <a:p>
            <a:pPr lvl="1"/>
            <a:endParaRPr lang="en-US" dirty="0" smtClean="0">
              <a:latin typeface="Tahoma" charset="0"/>
            </a:endParaRPr>
          </a:p>
          <a:p>
            <a:pPr lvl="1"/>
            <a:endParaRPr lang="en-US" dirty="0" smtClean="0">
              <a:latin typeface="Tahoma" charset="0"/>
            </a:endParaRPr>
          </a:p>
          <a:p>
            <a:endParaRPr lang="en-US" dirty="0" smtClean="0">
              <a:latin typeface="Tahoma" charset="0"/>
            </a:endParaRPr>
          </a:p>
          <a:p>
            <a:endParaRPr lang="en-US" dirty="0" smtClean="0">
              <a:latin typeface="Tahoma" charset="0"/>
            </a:endParaRPr>
          </a:p>
          <a:p>
            <a:r>
              <a:rPr lang="en-US" dirty="0" smtClean="0">
                <a:latin typeface="Tahoma" charset="0"/>
              </a:rPr>
              <a:t>Very </a:t>
            </a:r>
            <a:r>
              <a:rPr lang="en-US" dirty="0">
                <a:latin typeface="Tahoma" charset="0"/>
              </a:rPr>
              <a:t>important to understand </a:t>
            </a:r>
            <a:r>
              <a:rPr lang="en-US" dirty="0" smtClean="0">
                <a:latin typeface="Tahoma" charset="0"/>
              </a:rPr>
              <a:t>distinction</a:t>
            </a:r>
          </a:p>
          <a:p>
            <a:pPr lvl="1"/>
            <a:r>
              <a:rPr lang="en-US" dirty="0" smtClean="0">
                <a:latin typeface="Tahoma" charset="0"/>
              </a:rPr>
              <a:t>see textbook, pp. 18-19</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5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54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54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5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54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54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541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54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54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5411">
                                            <p:txEl>
                                              <p:pRg st="15" end="1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54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7CAC85D-05E8-B044-A598-2FA9F488236E}" type="slidenum">
              <a:rPr lang="en-US" sz="1400">
                <a:latin typeface="Arial Narrow" charset="0"/>
              </a:rPr>
              <a:pPr/>
              <a:t>31</a:t>
            </a:fld>
            <a:endParaRPr lang="en-US" sz="1400">
              <a:latin typeface="Arial Narrow" charset="0"/>
            </a:endParaRPr>
          </a:p>
        </p:txBody>
      </p:sp>
      <p:sp>
        <p:nvSpPr>
          <p:cNvPr id="785410" name="Rectangle 2"/>
          <p:cNvSpPr>
            <a:spLocks noGrp="1" noChangeArrowheads="1"/>
          </p:cNvSpPr>
          <p:nvPr>
            <p:ph type="title"/>
          </p:nvPr>
        </p:nvSpPr>
        <p:spPr/>
        <p:txBody>
          <a:bodyPr/>
          <a:lstStyle/>
          <a:p>
            <a:r>
              <a:rPr lang="en-US" dirty="0">
                <a:latin typeface="Tahoma" charset="0"/>
              </a:rPr>
              <a:t>Bandwidth vs</a:t>
            </a:r>
            <a:r>
              <a:rPr lang="en-US" dirty="0" smtClean="0">
                <a:latin typeface="Tahoma" charset="0"/>
              </a:rPr>
              <a:t>. Latency</a:t>
            </a:r>
            <a:endParaRPr lang="en-US" dirty="0">
              <a:latin typeface="Tahoma" charset="0"/>
            </a:endParaRPr>
          </a:p>
        </p:txBody>
      </p:sp>
      <p:sp>
        <p:nvSpPr>
          <p:cNvPr id="785411" name="Rectangle 3"/>
          <p:cNvSpPr>
            <a:spLocks noGrp="1" noChangeArrowheads="1"/>
          </p:cNvSpPr>
          <p:nvPr>
            <p:ph type="body" idx="1"/>
          </p:nvPr>
        </p:nvSpPr>
        <p:spPr/>
        <p:txBody>
          <a:bodyPr/>
          <a:lstStyle/>
          <a:p>
            <a:r>
              <a:rPr lang="en-US" dirty="0" smtClean="0">
                <a:latin typeface="Tahoma" charset="0"/>
              </a:rPr>
              <a:t>These metrics apply to various components</a:t>
            </a:r>
          </a:p>
          <a:p>
            <a:pPr lvl="1"/>
            <a:r>
              <a:rPr lang="en-US" dirty="0" smtClean="0">
                <a:latin typeface="Tahoma" charset="0"/>
              </a:rPr>
              <a:t>microprocessor, memory, disk, network</a:t>
            </a:r>
          </a:p>
          <a:p>
            <a:pPr lvl="1"/>
            <a:r>
              <a:rPr lang="en-US" dirty="0" smtClean="0">
                <a:latin typeface="Tahoma" charset="0"/>
              </a:rPr>
              <a:t>latency improved 6X to 80X</a:t>
            </a:r>
          </a:p>
          <a:p>
            <a:pPr lvl="1"/>
            <a:r>
              <a:rPr lang="en-US" dirty="0" smtClean="0">
                <a:latin typeface="Tahoma" charset="0"/>
              </a:rPr>
              <a:t>bandwidth improved about 300X to 25,000X</a:t>
            </a:r>
          </a:p>
          <a:p>
            <a:pPr marL="457200" lvl="1" indent="0">
              <a:buNone/>
            </a:pPr>
            <a:endParaRPr lang="en-US" dirty="0">
              <a:latin typeface="Tahoma" charset="0"/>
            </a:endParaRPr>
          </a:p>
        </p:txBody>
      </p:sp>
      <p:pic>
        <p:nvPicPr>
          <p:cNvPr id="5" name="Picture 8" descr="f01-09-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420" y="2650190"/>
            <a:ext cx="4572000" cy="4200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noChangeArrowheads="1"/>
          </p:cNvSpPr>
          <p:nvPr/>
        </p:nvSpPr>
        <p:spPr bwMode="auto">
          <a:xfrm>
            <a:off x="411163" y="5653505"/>
            <a:ext cx="34581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GB" sz="1200" dirty="0" smtClean="0"/>
              <a:t>Textbook Figure </a:t>
            </a:r>
            <a:r>
              <a:rPr lang="en-GB" sz="1200" dirty="0"/>
              <a:t>1.9 Log–log plot of bandwidth and latency </a:t>
            </a:r>
            <a:r>
              <a:rPr lang="en-GB" sz="1200" dirty="0" smtClean="0"/>
              <a:t>milestones.</a:t>
            </a:r>
            <a:endParaRPr lang="en-GB" sz="1200" dirty="0"/>
          </a:p>
          <a:p>
            <a:pPr eaLnBrk="1" hangingPunct="1"/>
            <a:r>
              <a:rPr lang="en-GB" sz="1200" b="0" dirty="0"/>
              <a:t>Note that latency improved 6X to 80X while bandwidth improved about 300X to 25,000X. </a:t>
            </a:r>
          </a:p>
        </p:txBody>
      </p:sp>
      <p:grpSp>
        <p:nvGrpSpPr>
          <p:cNvPr id="10" name="Group 9"/>
          <p:cNvGrpSpPr/>
          <p:nvPr/>
        </p:nvGrpSpPr>
        <p:grpSpPr>
          <a:xfrm>
            <a:off x="6340496" y="1686000"/>
            <a:ext cx="2585371" cy="2310911"/>
            <a:chOff x="6340496" y="1686000"/>
            <a:chExt cx="2585371" cy="2310911"/>
          </a:xfrm>
        </p:grpSpPr>
        <p:sp>
          <p:nvSpPr>
            <p:cNvPr id="7" name="Text Box 8"/>
            <p:cNvSpPr txBox="1">
              <a:spLocks noChangeArrowheads="1"/>
            </p:cNvSpPr>
            <p:nvPr/>
          </p:nvSpPr>
          <p:spPr bwMode="auto">
            <a:xfrm>
              <a:off x="7182792" y="1686000"/>
              <a:ext cx="1743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a:solidFill>
                    <a:srgbClr val="A50021"/>
                  </a:solidFill>
                </a:rPr>
                <a:t>CPU high, </a:t>
              </a:r>
            </a:p>
            <a:p>
              <a:pPr algn="ctr" eaLnBrk="1" hangingPunct="1"/>
              <a:r>
                <a:rPr lang="en-US" sz="1600" dirty="0">
                  <a:solidFill>
                    <a:srgbClr val="A50021"/>
                  </a:solidFill>
                </a:rPr>
                <a:t>Memory low</a:t>
              </a:r>
              <a:br>
                <a:rPr lang="en-US" sz="1600" dirty="0">
                  <a:solidFill>
                    <a:srgbClr val="A50021"/>
                  </a:solidFill>
                </a:rPr>
              </a:br>
              <a:r>
                <a:rPr lang="en-US" sz="1600" dirty="0">
                  <a:solidFill>
                    <a:srgbClr val="A50021"/>
                  </a:solidFill>
                  <a:sym typeface="Symbol" charset="0"/>
                </a:rPr>
                <a:t>(</a:t>
              </a:r>
              <a:r>
                <a:rPr lang="ja-JP" altLang="en-US" sz="1600" dirty="0">
                  <a:solidFill>
                    <a:srgbClr val="A50021"/>
                  </a:solidFill>
                  <a:sym typeface="Symbol" charset="0"/>
                </a:rPr>
                <a:t>“</a:t>
              </a:r>
              <a:r>
                <a:rPr lang="en-US" sz="1600" dirty="0">
                  <a:solidFill>
                    <a:srgbClr val="A50021"/>
                  </a:solidFill>
                </a:rPr>
                <a:t>Memory Wall</a:t>
              </a:r>
              <a:r>
                <a:rPr lang="ja-JP" altLang="en-US" sz="1600" dirty="0">
                  <a:solidFill>
                    <a:srgbClr val="A50021"/>
                  </a:solidFill>
                </a:rPr>
                <a:t>”</a:t>
              </a:r>
              <a:r>
                <a:rPr lang="en-US" sz="1600" dirty="0">
                  <a:solidFill>
                    <a:srgbClr val="A50021"/>
                  </a:solidFill>
                </a:rPr>
                <a:t>)</a:t>
              </a:r>
            </a:p>
          </p:txBody>
        </p:sp>
        <p:cxnSp>
          <p:nvCxnSpPr>
            <p:cNvPr id="3" name="Straight Arrow Connector 2"/>
            <p:cNvCxnSpPr>
              <a:stCxn id="7" idx="2"/>
            </p:cNvCxnSpPr>
            <p:nvPr/>
          </p:nvCxnSpPr>
          <p:spPr bwMode="auto">
            <a:xfrm>
              <a:off x="8054330" y="2516997"/>
              <a:ext cx="206038" cy="574210"/>
            </a:xfrm>
            <a:prstGeom prst="straightConnector1">
              <a:avLst/>
            </a:prstGeom>
            <a:solidFill>
              <a:schemeClr val="accent1"/>
            </a:solidFill>
            <a:ln w="9525" cap="flat" cmpd="sng" algn="ctr">
              <a:solidFill>
                <a:srgbClr val="A50021"/>
              </a:solidFill>
              <a:prstDash val="solid"/>
              <a:round/>
              <a:headEnd type="none" w="med" len="med"/>
              <a:tailEnd type="arrow"/>
            </a:ln>
            <a:effectLst/>
          </p:spPr>
        </p:cxnSp>
        <p:cxnSp>
          <p:nvCxnSpPr>
            <p:cNvPr id="8" name="Straight Arrow Connector 7"/>
            <p:cNvCxnSpPr/>
            <p:nvPr/>
          </p:nvCxnSpPr>
          <p:spPr bwMode="auto">
            <a:xfrm flipH="1">
              <a:off x="6340496" y="2516997"/>
              <a:ext cx="1466979" cy="1479914"/>
            </a:xfrm>
            <a:prstGeom prst="straightConnector1">
              <a:avLst/>
            </a:prstGeom>
            <a:solidFill>
              <a:schemeClr val="accent1"/>
            </a:solidFill>
            <a:ln w="9525" cap="flat" cmpd="sng" algn="ctr">
              <a:solidFill>
                <a:srgbClr val="A50021"/>
              </a:solidFill>
              <a:prstDash val="solid"/>
              <a:round/>
              <a:headEnd type="none" w="med" len="med"/>
              <a:tailEnd type="arrow"/>
            </a:ln>
            <a:effectLst/>
          </p:spPr>
        </p:cxnSp>
      </p:grpSp>
    </p:spTree>
    <p:extLst>
      <p:ext uri="{BB962C8B-B14F-4D97-AF65-F5344CB8AC3E}">
        <p14:creationId xmlns:p14="http://schemas.microsoft.com/office/powerpoint/2010/main" val="103908231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3" name="Rectangle 5"/>
          <p:cNvSpPr>
            <a:spLocks noGrp="1" noChangeArrowheads="1"/>
          </p:cNvSpPr>
          <p:nvPr>
            <p:ph type="title"/>
          </p:nvPr>
        </p:nvSpPr>
        <p:spPr/>
        <p:txBody>
          <a:bodyPr/>
          <a:lstStyle/>
          <a:p>
            <a:r>
              <a:rPr lang="en-US" smtClean="0"/>
              <a:t>Bandwidth vs. Latency</a:t>
            </a:r>
            <a:endParaRPr lang="en-US" dirty="0"/>
          </a:p>
        </p:txBody>
      </p:sp>
      <p:sp>
        <p:nvSpPr>
          <p:cNvPr id="790534" name="Rectangle 6"/>
          <p:cNvSpPr>
            <a:spLocks noGrp="1" noChangeArrowheads="1"/>
          </p:cNvSpPr>
          <p:nvPr>
            <p:ph type="body" idx="1"/>
          </p:nvPr>
        </p:nvSpPr>
        <p:spPr/>
        <p:txBody>
          <a:bodyPr/>
          <a:lstStyle/>
          <a:p>
            <a:r>
              <a:rPr lang="en-US" dirty="0" smtClean="0"/>
              <a:t>Bandwidth improves much faster than latency</a:t>
            </a:r>
          </a:p>
          <a:p>
            <a:pPr lvl="1"/>
            <a:r>
              <a:rPr lang="en-US" dirty="0" smtClean="0"/>
              <a:t>In the time that bandwidth doubles, latency improves by no more than a factor of 1.2 to 1.4 </a:t>
            </a:r>
          </a:p>
          <a:p>
            <a:pPr lvl="1"/>
            <a:r>
              <a:rPr lang="en-US" dirty="0" smtClean="0"/>
              <a:t>(and capacity improves faster than bandwidth)</a:t>
            </a:r>
          </a:p>
          <a:p>
            <a:r>
              <a:rPr lang="en-US" dirty="0" smtClean="0"/>
              <a:t>Or:</a:t>
            </a:r>
          </a:p>
          <a:p>
            <a:pPr lvl="1"/>
            <a:r>
              <a:rPr lang="en-US" dirty="0"/>
              <a:t>b</a:t>
            </a:r>
            <a:r>
              <a:rPr lang="en-US" dirty="0" smtClean="0"/>
              <a:t>andwidth improves by more than the square of the improvement in latency</a:t>
            </a:r>
          </a:p>
          <a:p>
            <a:pPr lvl="1"/>
            <a:endParaRPr lang="en-US" dirty="0" smtClean="0"/>
          </a:p>
          <a:p>
            <a:pPr lvl="1"/>
            <a:r>
              <a:rPr lang="en-US" dirty="0" smtClean="0"/>
              <a:t>what could be the reason for bandwidth to improve faster than latency?</a:t>
            </a:r>
          </a:p>
          <a:p>
            <a:pPr lvl="2"/>
            <a:r>
              <a:rPr lang="en-US" dirty="0" smtClean="0"/>
              <a:t>easier to exploit parallelism of more transistors to improve bandwidth</a:t>
            </a:r>
          </a:p>
          <a:p>
            <a:pPr lvl="2"/>
            <a:r>
              <a:rPr lang="en-US" dirty="0" smtClean="0"/>
              <a:t>improvements to latency limited by delays, </a:t>
            </a:r>
            <a:r>
              <a:rPr lang="en-US" dirty="0" err="1" smtClean="0"/>
              <a:t>sequentiality</a:t>
            </a:r>
            <a:r>
              <a:rPr lang="en-US" dirty="0" smtClean="0"/>
              <a:t>, etc.</a:t>
            </a:r>
          </a:p>
          <a:p>
            <a:endParaRPr lang="en-US" dirty="0"/>
          </a:p>
        </p:txBody>
      </p:sp>
      <p:sp>
        <p:nvSpPr>
          <p:cNvPr id="5" name="Slide Number Placeholder 4"/>
          <p:cNvSpPr>
            <a:spLocks noGrp="1"/>
          </p:cNvSpPr>
          <p:nvPr>
            <p:ph type="sldNum" sz="quarter" idx="10"/>
          </p:nvPr>
        </p:nvSpPr>
        <p:spPr/>
        <p:txBody>
          <a:bodyPr/>
          <a:lstStyle/>
          <a:p>
            <a:fld id="{B2255492-9EDA-7E46-9A51-2D3120420362}" type="slidenum">
              <a:rPr lang="en-US" smtClean="0"/>
              <a:pPr/>
              <a:t>32</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9053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90534">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905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053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053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053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053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9053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4"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85B4B0C-FDC2-D242-BD29-87AA837C2543}" type="slidenum">
              <a:rPr lang="en-US" sz="1400">
                <a:latin typeface="Arial Narrow" charset="0"/>
              </a:rPr>
              <a:pPr/>
              <a:t>33</a:t>
            </a:fld>
            <a:endParaRPr lang="en-US" sz="1400">
              <a:latin typeface="Arial Narrow" charset="0"/>
            </a:endParaRPr>
          </a:p>
        </p:txBody>
      </p:sp>
      <p:sp>
        <p:nvSpPr>
          <p:cNvPr id="791556" name="Rectangle 4"/>
          <p:cNvSpPr>
            <a:spLocks noGrp="1" noChangeArrowheads="1"/>
          </p:cNvSpPr>
          <p:nvPr>
            <p:ph type="title"/>
          </p:nvPr>
        </p:nvSpPr>
        <p:spPr/>
        <p:txBody>
          <a:bodyPr/>
          <a:lstStyle/>
          <a:p>
            <a:r>
              <a:rPr lang="en-US">
                <a:latin typeface="Tahoma" charset="0"/>
              </a:rPr>
              <a:t>Why Less Improvement?</a:t>
            </a:r>
          </a:p>
        </p:txBody>
      </p:sp>
      <p:sp>
        <p:nvSpPr>
          <p:cNvPr id="791557" name="Rectangle 5"/>
          <p:cNvSpPr>
            <a:spLocks noGrp="1" noChangeArrowheads="1"/>
          </p:cNvSpPr>
          <p:nvPr>
            <p:ph type="body" idx="1"/>
          </p:nvPr>
        </p:nvSpPr>
        <p:spPr/>
        <p:txBody>
          <a:bodyPr/>
          <a:lstStyle/>
          <a:p>
            <a:r>
              <a:rPr lang="en-US" dirty="0" smtClean="0">
                <a:latin typeface="Tahoma" charset="0"/>
              </a:rPr>
              <a:t>Moore’s </a:t>
            </a:r>
            <a:r>
              <a:rPr lang="en-US" dirty="0">
                <a:latin typeface="Tahoma" charset="0"/>
              </a:rPr>
              <a:t>Law helps bandwidth</a:t>
            </a:r>
          </a:p>
          <a:p>
            <a:pPr lvl="1"/>
            <a:r>
              <a:rPr lang="en-US" dirty="0">
                <a:latin typeface="Tahoma" charset="0"/>
                <a:ea typeface="ＭＳ Ｐゴシック" charset="0"/>
              </a:rPr>
              <a:t>Longer distance for signal to travel, so longer latency</a:t>
            </a:r>
          </a:p>
          <a:p>
            <a:pPr lvl="1"/>
            <a:r>
              <a:rPr lang="en-US" dirty="0">
                <a:latin typeface="Tahoma" charset="0"/>
                <a:ea typeface="ＭＳ Ｐゴシック" charset="0"/>
              </a:rPr>
              <a:t>Which offsets faster transistors</a:t>
            </a:r>
          </a:p>
          <a:p>
            <a:r>
              <a:rPr lang="en-US" dirty="0">
                <a:latin typeface="Tahoma" charset="0"/>
              </a:rPr>
              <a:t>Distance limits latency</a:t>
            </a:r>
          </a:p>
          <a:p>
            <a:pPr lvl="1"/>
            <a:r>
              <a:rPr lang="en-US" dirty="0">
                <a:latin typeface="Tahoma" charset="0"/>
                <a:ea typeface="ＭＳ Ｐゴシック" charset="0"/>
              </a:rPr>
              <a:t>Speed of light lower bound</a:t>
            </a:r>
          </a:p>
          <a:p>
            <a:r>
              <a:rPr lang="en-US" dirty="0">
                <a:latin typeface="Tahoma" charset="0"/>
              </a:rPr>
              <a:t>Bandwidth sells</a:t>
            </a:r>
          </a:p>
          <a:p>
            <a:pPr lvl="1"/>
            <a:r>
              <a:rPr lang="en-US" dirty="0">
                <a:latin typeface="Tahoma" charset="0"/>
                <a:ea typeface="ＭＳ Ｐゴシック" charset="0"/>
              </a:rPr>
              <a:t>Capacity, processor </a:t>
            </a:r>
            <a:r>
              <a:rPr lang="ja-JP" altLang="en-US" dirty="0">
                <a:latin typeface="Tahoma" charset="0"/>
                <a:ea typeface="ＭＳ Ｐゴシック" charset="0"/>
              </a:rPr>
              <a:t>“</a:t>
            </a:r>
            <a:r>
              <a:rPr lang="en-US" dirty="0">
                <a:latin typeface="Tahoma" charset="0"/>
                <a:ea typeface="ＭＳ Ｐゴシック" charset="0"/>
              </a:rPr>
              <a:t>speed</a:t>
            </a:r>
            <a:r>
              <a:rPr lang="ja-JP" altLang="en-US" dirty="0">
                <a:latin typeface="Tahoma" charset="0"/>
                <a:ea typeface="ＭＳ Ｐゴシック" charset="0"/>
              </a:rPr>
              <a:t>”</a:t>
            </a:r>
            <a:r>
              <a:rPr lang="en-US" dirty="0">
                <a:latin typeface="Tahoma" charset="0"/>
                <a:ea typeface="ＭＳ Ｐゴシック" charset="0"/>
              </a:rPr>
              <a:t> and benchmark scores</a:t>
            </a:r>
          </a:p>
          <a:p>
            <a:r>
              <a:rPr lang="en-US" dirty="0">
                <a:latin typeface="Tahoma" charset="0"/>
              </a:rPr>
              <a:t>Latency can help bandwidth</a:t>
            </a:r>
          </a:p>
          <a:p>
            <a:pPr lvl="1"/>
            <a:r>
              <a:rPr lang="en-US" dirty="0">
                <a:latin typeface="Tahoma" charset="0"/>
                <a:ea typeface="ＭＳ Ｐゴシック" charset="0"/>
              </a:rPr>
              <a:t>Often bandwidth is increased by adding latency</a:t>
            </a:r>
          </a:p>
          <a:p>
            <a:r>
              <a:rPr lang="en-US" dirty="0">
                <a:latin typeface="Tahoma" charset="0"/>
              </a:rPr>
              <a:t>OS introduces latency</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AE10B4D-9466-9349-B057-0E6A26A339EE}" type="slidenum">
              <a:rPr lang="en-US" sz="1400">
                <a:latin typeface="Arial Narrow" charset="0"/>
              </a:rPr>
              <a:pPr/>
              <a:t>34</a:t>
            </a:fld>
            <a:endParaRPr lang="en-US" sz="1400">
              <a:latin typeface="Arial Narrow" charset="0"/>
            </a:endParaRPr>
          </a:p>
        </p:txBody>
      </p:sp>
      <p:sp>
        <p:nvSpPr>
          <p:cNvPr id="792578" name="Rectangle 2"/>
          <p:cNvSpPr>
            <a:spLocks noGrp="1" noChangeArrowheads="1"/>
          </p:cNvSpPr>
          <p:nvPr>
            <p:ph type="title"/>
          </p:nvPr>
        </p:nvSpPr>
        <p:spPr/>
        <p:txBody>
          <a:bodyPr/>
          <a:lstStyle/>
          <a:p>
            <a:r>
              <a:rPr lang="en-US">
                <a:latin typeface="Tahoma" charset="0"/>
              </a:rPr>
              <a:t>Techniques to Ameliorate</a:t>
            </a:r>
          </a:p>
        </p:txBody>
      </p:sp>
      <p:sp>
        <p:nvSpPr>
          <p:cNvPr id="792579" name="Rectangle 3"/>
          <p:cNvSpPr>
            <a:spLocks noGrp="1" noChangeArrowheads="1"/>
          </p:cNvSpPr>
          <p:nvPr>
            <p:ph type="body" idx="1"/>
          </p:nvPr>
        </p:nvSpPr>
        <p:spPr/>
        <p:txBody>
          <a:bodyPr/>
          <a:lstStyle/>
          <a:p>
            <a:r>
              <a:rPr lang="en-US" dirty="0">
                <a:latin typeface="Tahoma" charset="0"/>
              </a:rPr>
              <a:t>Caching</a:t>
            </a:r>
          </a:p>
          <a:p>
            <a:pPr lvl="1"/>
            <a:r>
              <a:rPr lang="en-US" dirty="0">
                <a:latin typeface="Tahoma" charset="0"/>
                <a:ea typeface="ＭＳ Ｐゴシック" charset="0"/>
              </a:rPr>
              <a:t>Use capacity </a:t>
            </a:r>
            <a:r>
              <a:rPr lang="en-US" dirty="0" smtClean="0">
                <a:latin typeface="Tahoma" charset="0"/>
                <a:ea typeface="ＭＳ Ｐゴシック" charset="0"/>
              </a:rPr>
              <a:t>(“bandwidth”) </a:t>
            </a:r>
            <a:r>
              <a:rPr lang="en-US" dirty="0">
                <a:latin typeface="Tahoma" charset="0"/>
                <a:ea typeface="ＭＳ Ｐゴシック" charset="0"/>
              </a:rPr>
              <a:t>to reduce average latency</a:t>
            </a:r>
          </a:p>
          <a:p>
            <a:r>
              <a:rPr lang="en-US" dirty="0">
                <a:latin typeface="Tahoma" charset="0"/>
              </a:rPr>
              <a:t>Replication</a:t>
            </a:r>
          </a:p>
          <a:p>
            <a:pPr lvl="1"/>
            <a:r>
              <a:rPr lang="en-US" dirty="0">
                <a:latin typeface="Tahoma" charset="0"/>
                <a:ea typeface="ＭＳ Ｐゴシック" charset="0"/>
              </a:rPr>
              <a:t>Again, leverage capacity</a:t>
            </a:r>
          </a:p>
          <a:p>
            <a:r>
              <a:rPr lang="en-US" dirty="0">
                <a:latin typeface="Tahoma" charset="0"/>
              </a:rPr>
              <a:t>Prediction</a:t>
            </a:r>
          </a:p>
          <a:p>
            <a:pPr lvl="1"/>
            <a:r>
              <a:rPr lang="en-US" dirty="0">
                <a:latin typeface="Tahoma" charset="0"/>
                <a:ea typeface="ＭＳ Ｐゴシック" charset="0"/>
              </a:rPr>
              <a:t>Use extra processing transistors to pre-fetch</a:t>
            </a:r>
          </a:p>
          <a:p>
            <a:pPr lvl="1"/>
            <a:r>
              <a:rPr lang="en-US" dirty="0">
                <a:latin typeface="Tahoma" charset="0"/>
                <a:ea typeface="ＭＳ Ｐゴシック" charset="0"/>
              </a:rPr>
              <a:t>Maybe also to </a:t>
            </a:r>
            <a:r>
              <a:rPr lang="en-US" dirty="0" err="1">
                <a:latin typeface="Tahoma" charset="0"/>
                <a:ea typeface="ＭＳ Ｐゴシック" charset="0"/>
              </a:rPr>
              <a:t>recompute</a:t>
            </a:r>
            <a:r>
              <a:rPr lang="en-US" dirty="0">
                <a:latin typeface="Tahoma" charset="0"/>
                <a:ea typeface="ＭＳ Ｐゴシック" charset="0"/>
              </a:rPr>
              <a:t> instead of fetch</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B8E6E11-5DA9-8747-A99F-A66AB2A4272D}" type="slidenum">
              <a:rPr lang="en-US" sz="1400">
                <a:latin typeface="Arial Narrow" charset="0"/>
              </a:rPr>
              <a:pPr/>
              <a:t>35</a:t>
            </a:fld>
            <a:endParaRPr lang="en-US" sz="1400">
              <a:latin typeface="Arial Narrow" charset="0"/>
            </a:endParaRPr>
          </a:p>
        </p:txBody>
      </p:sp>
      <p:sp>
        <p:nvSpPr>
          <p:cNvPr id="793602" name="Rectangle 2"/>
          <p:cNvSpPr>
            <a:spLocks noGrp="1" noChangeArrowheads="1"/>
          </p:cNvSpPr>
          <p:nvPr>
            <p:ph type="title"/>
          </p:nvPr>
        </p:nvSpPr>
        <p:spPr/>
        <p:txBody>
          <a:bodyPr/>
          <a:lstStyle/>
          <a:p>
            <a:r>
              <a:rPr lang="en-US">
                <a:latin typeface="Tahoma" charset="0"/>
              </a:rPr>
              <a:t>Trends</a:t>
            </a:r>
          </a:p>
        </p:txBody>
      </p:sp>
      <p:sp>
        <p:nvSpPr>
          <p:cNvPr id="793603" name="Rectangle 3"/>
          <p:cNvSpPr>
            <a:spLocks noGrp="1" noChangeArrowheads="1"/>
          </p:cNvSpPr>
          <p:nvPr>
            <p:ph type="body" idx="1"/>
          </p:nvPr>
        </p:nvSpPr>
        <p:spPr/>
        <p:txBody>
          <a:bodyPr/>
          <a:lstStyle/>
          <a:p>
            <a:r>
              <a:rPr lang="en-US" sz="3200" dirty="0">
                <a:latin typeface="Tahoma" charset="0"/>
              </a:rPr>
              <a:t>Now </a:t>
            </a:r>
            <a:r>
              <a:rPr lang="en-US" sz="3200" dirty="0" smtClean="0">
                <a:latin typeface="Tahoma" charset="0"/>
              </a:rPr>
              <a:t>let’s </a:t>
            </a:r>
            <a:r>
              <a:rPr lang="en-US" sz="3200" dirty="0">
                <a:latin typeface="Tahoma" charset="0"/>
              </a:rPr>
              <a:t>look at trends in</a:t>
            </a:r>
          </a:p>
          <a:p>
            <a:pPr lvl="1"/>
            <a:r>
              <a:rPr lang="en-US" sz="2800" dirty="0" smtClean="0">
                <a:solidFill>
                  <a:schemeClr val="folHlink"/>
                </a:solidFill>
                <a:latin typeface="Tahoma" charset="0"/>
                <a:ea typeface="ＭＳ Ｐゴシック" charset="0"/>
              </a:rPr>
              <a:t>Bandwidth </a:t>
            </a:r>
            <a:r>
              <a:rPr lang="en-US" sz="2800" dirty="0">
                <a:solidFill>
                  <a:schemeClr val="folHlink"/>
                </a:solidFill>
                <a:latin typeface="Tahoma" charset="0"/>
                <a:ea typeface="ＭＳ Ｐゴシック" charset="0"/>
              </a:rPr>
              <a:t>vs. Latency</a:t>
            </a:r>
          </a:p>
          <a:p>
            <a:pPr lvl="1"/>
            <a:r>
              <a:rPr lang="en-US" sz="2800" dirty="0">
                <a:latin typeface="Tahoma" charset="0"/>
                <a:ea typeface="ＭＳ Ｐゴシック" charset="0"/>
              </a:rPr>
              <a:t>Power</a:t>
            </a:r>
          </a:p>
          <a:p>
            <a:pPr lvl="1"/>
            <a:r>
              <a:rPr lang="en-US" sz="2800" dirty="0">
                <a:solidFill>
                  <a:schemeClr val="folHlink"/>
                </a:solidFill>
                <a:latin typeface="Tahoma" charset="0"/>
                <a:ea typeface="ＭＳ Ｐゴシック" charset="0"/>
              </a:rPr>
              <a:t>Cost</a:t>
            </a:r>
          </a:p>
          <a:p>
            <a:pPr lvl="1"/>
            <a:r>
              <a:rPr lang="en-US" sz="2800" dirty="0">
                <a:solidFill>
                  <a:schemeClr val="folHlink"/>
                </a:solidFill>
                <a:latin typeface="Tahoma" charset="0"/>
                <a:ea typeface="ＭＳ Ｐゴシック" charset="0"/>
              </a:rPr>
              <a:t>Dependability</a:t>
            </a:r>
          </a:p>
          <a:p>
            <a:pPr lvl="1"/>
            <a:r>
              <a:rPr lang="en-US" sz="2800" dirty="0">
                <a:solidFill>
                  <a:schemeClr val="folHlink"/>
                </a:solidFill>
                <a:latin typeface="Tahoma" charset="0"/>
                <a:ea typeface="ＭＳ Ｐゴシック" charset="0"/>
              </a:rPr>
              <a:t>Performance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555512B-BEF4-274E-AE56-F6596209C722}" type="slidenum">
              <a:rPr lang="en-US" sz="1400">
                <a:latin typeface="Arial Narrow" charset="0"/>
              </a:rPr>
              <a:pPr/>
              <a:t>36</a:t>
            </a:fld>
            <a:endParaRPr lang="en-US" sz="1400">
              <a:latin typeface="Arial Narrow" charset="0"/>
            </a:endParaRPr>
          </a:p>
        </p:txBody>
      </p:sp>
      <p:sp>
        <p:nvSpPr>
          <p:cNvPr id="794632" name="Rectangle 8"/>
          <p:cNvSpPr>
            <a:spLocks noGrp="1" noChangeArrowheads="1"/>
          </p:cNvSpPr>
          <p:nvPr>
            <p:ph type="title"/>
          </p:nvPr>
        </p:nvSpPr>
        <p:spPr/>
        <p:txBody>
          <a:bodyPr/>
          <a:lstStyle/>
          <a:p>
            <a:r>
              <a:rPr lang="en-US">
                <a:latin typeface="Tahoma" charset="0"/>
              </a:rPr>
              <a:t>Power</a:t>
            </a:r>
          </a:p>
        </p:txBody>
      </p:sp>
      <p:sp>
        <p:nvSpPr>
          <p:cNvPr id="794633" name="Rectangle 9"/>
          <p:cNvSpPr>
            <a:spLocks noGrp="1" noChangeArrowheads="1"/>
          </p:cNvSpPr>
          <p:nvPr>
            <p:ph type="body" idx="1"/>
          </p:nvPr>
        </p:nvSpPr>
        <p:spPr/>
        <p:txBody>
          <a:bodyPr/>
          <a:lstStyle/>
          <a:p>
            <a:r>
              <a:rPr lang="en-US">
                <a:latin typeface="Tahoma" charset="0"/>
              </a:rPr>
              <a:t>For CMOS chips, traditional dominant energy consumption has been in switching transistors, called dynamic power</a:t>
            </a:r>
          </a:p>
          <a:p>
            <a:endParaRPr lang="en-US">
              <a:latin typeface="Tahoma" charset="0"/>
            </a:endParaRPr>
          </a:p>
        </p:txBody>
      </p:sp>
      <p:graphicFrame>
        <p:nvGraphicFramePr>
          <p:cNvPr id="45058" name="Object 2"/>
          <p:cNvGraphicFramePr>
            <a:graphicFrameLocks noGrp="1" noChangeAspect="1"/>
          </p:cNvGraphicFramePr>
          <p:nvPr>
            <p:ph sz="half" idx="4294967295"/>
            <p:extLst>
              <p:ext uri="{D42A27DB-BD31-4B8C-83A1-F6EECF244321}">
                <p14:modId xmlns:p14="http://schemas.microsoft.com/office/powerpoint/2010/main" val="1641470108"/>
              </p:ext>
            </p:extLst>
          </p:nvPr>
        </p:nvGraphicFramePr>
        <p:xfrm>
          <a:off x="1003300" y="2203450"/>
          <a:ext cx="7191375" cy="452438"/>
        </p:xfrm>
        <a:graphic>
          <a:graphicData uri="http://schemas.openxmlformats.org/presentationml/2006/ole">
            <mc:AlternateContent xmlns:mc="http://schemas.openxmlformats.org/markup-compatibility/2006">
              <mc:Choice xmlns:v="urn:schemas-microsoft-com:vml" Requires="v">
                <p:oleObj spid="_x0000_s45121" name="Equation" r:id="rId3" imgW="3835400" imgH="241300" progId="Equation.3">
                  <p:embed/>
                </p:oleObj>
              </mc:Choice>
              <mc:Fallback>
                <p:oleObj name="Equation" r:id="rId3" imgW="3835400" imgH="241300" progId="Equation.3">
                  <p:embed/>
                  <p:pic>
                    <p:nvPicPr>
                      <p:cNvPr id="0" name="Object 2"/>
                      <p:cNvPicPr>
                        <a:picLocks noChangeAspect="1" noChangeArrowheads="1"/>
                      </p:cNvPicPr>
                      <p:nvPr/>
                    </p:nvPicPr>
                    <p:blipFill>
                      <a:blip r:embed="rId4"/>
                      <a:srcRect/>
                      <a:stretch>
                        <a:fillRect/>
                      </a:stretch>
                    </p:blipFill>
                    <p:spPr bwMode="auto">
                      <a:xfrm>
                        <a:off x="1003300" y="2203450"/>
                        <a:ext cx="7191375"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794629" name="Rectangle 5"/>
          <p:cNvSpPr>
            <a:spLocks noChangeArrowheads="1"/>
          </p:cNvSpPr>
          <p:nvPr/>
        </p:nvSpPr>
        <p:spPr bwMode="auto">
          <a:xfrm>
            <a:off x="474663" y="3054350"/>
            <a:ext cx="8002587" cy="688975"/>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85000"/>
              <a:buFont typeface="Wingdings 2" charset="0"/>
              <a:buChar char="ã"/>
            </a:pPr>
            <a:r>
              <a:rPr kumimoji="1" lang="en-US" sz="2000">
                <a:solidFill>
                  <a:schemeClr val="accent1"/>
                </a:solidFill>
                <a:effectLst>
                  <a:outerShdw blurRad="38100" dist="38100" dir="2700000" algn="tl">
                    <a:srgbClr val="DDDDDD"/>
                  </a:outerShdw>
                </a:effectLst>
                <a:latin typeface="Tahoma" charset="0"/>
              </a:rPr>
              <a:t>For mobile devices, energy is better metric:</a:t>
            </a:r>
            <a:endParaRPr kumimoji="1" lang="en-US" sz="2000" i="1">
              <a:solidFill>
                <a:srgbClr val="114FFB"/>
              </a:solidFill>
              <a:effectLst>
                <a:outerShdw blurRad="38100" dist="38100" dir="2700000" algn="tl">
                  <a:srgbClr val="DDDDDD"/>
                </a:outerShdw>
              </a:effectLst>
              <a:latin typeface="Tahoma" charset="0"/>
            </a:endParaRPr>
          </a:p>
          <a:p>
            <a:pPr marL="342900" indent="-342900">
              <a:spcBef>
                <a:spcPct val="20000"/>
              </a:spcBef>
              <a:buClr>
                <a:schemeClr val="accent1"/>
              </a:buClr>
              <a:buSzPct val="85000"/>
              <a:buFont typeface="Wingdings 2" charset="0"/>
              <a:buNone/>
            </a:pPr>
            <a:endParaRPr kumimoji="1" lang="en-US" sz="2000" i="1">
              <a:solidFill>
                <a:srgbClr val="114FFB"/>
              </a:solidFill>
              <a:effectLst>
                <a:outerShdw blurRad="38100" dist="38100" dir="2700000" algn="tl">
                  <a:srgbClr val="DDDDDD"/>
                </a:outerShdw>
              </a:effectLst>
              <a:latin typeface="Tahoma" charset="0"/>
            </a:endParaRPr>
          </a:p>
        </p:txBody>
      </p:sp>
      <p:graphicFrame>
        <p:nvGraphicFramePr>
          <p:cNvPr id="45059" name="Object 3"/>
          <p:cNvGraphicFramePr>
            <a:graphicFrameLocks noChangeAspect="1"/>
          </p:cNvGraphicFramePr>
          <p:nvPr>
            <p:extLst>
              <p:ext uri="{D42A27DB-BD31-4B8C-83A1-F6EECF244321}">
                <p14:modId xmlns:p14="http://schemas.microsoft.com/office/powerpoint/2010/main" val="2371277971"/>
              </p:ext>
            </p:extLst>
          </p:nvPr>
        </p:nvGraphicFramePr>
        <p:xfrm>
          <a:off x="1689100" y="3424238"/>
          <a:ext cx="5084763" cy="477837"/>
        </p:xfrm>
        <a:graphic>
          <a:graphicData uri="http://schemas.openxmlformats.org/presentationml/2006/ole">
            <mc:AlternateContent xmlns:mc="http://schemas.openxmlformats.org/markup-compatibility/2006">
              <mc:Choice xmlns:v="urn:schemas-microsoft-com:vml" Requires="v">
                <p:oleObj spid="_x0000_s45122" name="Equation" r:id="rId5" imgW="2565400" imgH="241300" progId="Equation.3">
                  <p:embed/>
                </p:oleObj>
              </mc:Choice>
              <mc:Fallback>
                <p:oleObj name="Equation" r:id="rId5" imgW="2565400" imgH="241300" progId="Equation.3">
                  <p:embed/>
                  <p:pic>
                    <p:nvPicPr>
                      <p:cNvPr id="0" name="Object 3"/>
                      <p:cNvPicPr>
                        <a:picLocks noChangeAspect="1" noChangeArrowheads="1"/>
                      </p:cNvPicPr>
                      <p:nvPr/>
                    </p:nvPicPr>
                    <p:blipFill>
                      <a:blip r:embed="rId6"/>
                      <a:srcRect/>
                      <a:stretch>
                        <a:fillRect/>
                      </a:stretch>
                    </p:blipFill>
                    <p:spPr bwMode="auto">
                      <a:xfrm>
                        <a:off x="1689100" y="3424238"/>
                        <a:ext cx="5084763"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4631" name="Rectangle 7"/>
          <p:cNvSpPr>
            <a:spLocks noChangeArrowheads="1"/>
          </p:cNvSpPr>
          <p:nvPr/>
        </p:nvSpPr>
        <p:spPr bwMode="auto">
          <a:xfrm>
            <a:off x="508000" y="3949700"/>
            <a:ext cx="8293100" cy="688975"/>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85000"/>
              <a:buFont typeface="Wingdings 2" charset="0"/>
              <a:buChar char="ã"/>
            </a:pPr>
            <a:r>
              <a:rPr kumimoji="1" lang="en-US" sz="2000" dirty="0">
                <a:solidFill>
                  <a:schemeClr val="accent1"/>
                </a:solidFill>
                <a:effectLst>
                  <a:outerShdw blurRad="38100" dist="38100" dir="2700000" algn="tl">
                    <a:srgbClr val="DDDDDD"/>
                  </a:outerShdw>
                </a:effectLst>
                <a:latin typeface="Tahoma" charset="0"/>
              </a:rPr>
              <a:t>For fixed task, slowing clock rate reduces power, not </a:t>
            </a:r>
            <a:r>
              <a:rPr kumimoji="1" lang="en-US" sz="2000" dirty="0" smtClean="0">
                <a:solidFill>
                  <a:schemeClr val="accent1"/>
                </a:solidFill>
                <a:effectLst>
                  <a:outerShdw blurRad="38100" dist="38100" dir="2700000" algn="tl">
                    <a:srgbClr val="DDDDDD"/>
                  </a:outerShdw>
                </a:effectLst>
                <a:latin typeface="Tahoma" charset="0"/>
              </a:rPr>
              <a:t>energy</a:t>
            </a:r>
          </a:p>
          <a:p>
            <a:pPr marL="342900" indent="-342900">
              <a:spcBef>
                <a:spcPct val="20000"/>
              </a:spcBef>
              <a:buClr>
                <a:schemeClr val="accent1"/>
              </a:buClr>
              <a:buSzPct val="85000"/>
              <a:buFont typeface="Wingdings 2" charset="0"/>
              <a:buChar char="ã"/>
            </a:pPr>
            <a:r>
              <a:rPr kumimoji="1" lang="en-US" sz="2000" dirty="0" smtClean="0">
                <a:solidFill>
                  <a:schemeClr val="accent1"/>
                </a:solidFill>
                <a:effectLst>
                  <a:outerShdw blurRad="38100" dist="38100" dir="2700000" algn="tl">
                    <a:srgbClr val="DDDDDD"/>
                  </a:outerShdw>
                </a:effectLst>
                <a:latin typeface="Tahoma" charset="0"/>
              </a:rPr>
              <a:t>Capacitive </a:t>
            </a:r>
            <a:r>
              <a:rPr kumimoji="1" lang="en-US" sz="2000" dirty="0">
                <a:solidFill>
                  <a:schemeClr val="accent1"/>
                </a:solidFill>
                <a:effectLst>
                  <a:outerShdw blurRad="38100" dist="38100" dir="2700000" algn="tl">
                    <a:srgbClr val="DDDDDD"/>
                  </a:outerShdw>
                </a:effectLst>
                <a:latin typeface="Tahoma" charset="0"/>
              </a:rPr>
              <a:t>load a function of number of transistors connected to output and of technology, which determines capacitance of wires and transistors</a:t>
            </a:r>
          </a:p>
          <a:p>
            <a:pPr marL="342900" indent="-342900">
              <a:spcBef>
                <a:spcPct val="20000"/>
              </a:spcBef>
              <a:buClr>
                <a:schemeClr val="accent1"/>
              </a:buClr>
              <a:buSzPct val="85000"/>
              <a:buFont typeface="Wingdings 2" charset="0"/>
              <a:buChar char="ã"/>
            </a:pPr>
            <a:r>
              <a:rPr kumimoji="1" lang="en-US" sz="2000" dirty="0">
                <a:solidFill>
                  <a:schemeClr val="accent1"/>
                </a:solidFill>
                <a:effectLst>
                  <a:outerShdw blurRad="38100" dist="38100" dir="2700000" algn="tl">
                    <a:srgbClr val="DDDDDD"/>
                  </a:outerShdw>
                </a:effectLst>
                <a:latin typeface="Tahoma" charset="0"/>
              </a:rPr>
              <a:t>Dropping voltage helps both, moved from 5V to 1V</a:t>
            </a:r>
          </a:p>
          <a:p>
            <a:pPr marL="342900" indent="-342900">
              <a:spcBef>
                <a:spcPct val="20000"/>
              </a:spcBef>
              <a:buClr>
                <a:schemeClr val="accent1"/>
              </a:buClr>
              <a:buSzPct val="85000"/>
              <a:buFont typeface="Wingdings 2" charset="0"/>
              <a:buChar char="ã"/>
            </a:pPr>
            <a:r>
              <a:rPr kumimoji="1" lang="en-US" sz="2000" dirty="0">
                <a:solidFill>
                  <a:schemeClr val="accent1"/>
                </a:solidFill>
                <a:effectLst>
                  <a:outerShdw blurRad="38100" dist="38100" dir="2700000" algn="tl">
                    <a:srgbClr val="DDDDDD"/>
                  </a:outerShdw>
                </a:effectLst>
                <a:latin typeface="Tahoma" charset="0"/>
              </a:rPr>
              <a:t>Clock gating</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987824" y="1412776"/>
            <a:ext cx="5909435" cy="3744416"/>
          </a:xfrm>
          <a:prstGeom prst="rect">
            <a:avLst/>
          </a:prstGeom>
          <a:noFill/>
          <a:ln w="9525">
            <a:noFill/>
            <a:miter lim="800000"/>
            <a:headEnd/>
            <a:tailEnd/>
          </a:ln>
        </p:spPr>
      </p:pic>
      <p:sp>
        <p:nvSpPr>
          <p:cNvPr id="242690" name="Rectangle 2"/>
          <p:cNvSpPr>
            <a:spLocks noGrp="1" noChangeArrowheads="1"/>
          </p:cNvSpPr>
          <p:nvPr>
            <p:ph type="title"/>
          </p:nvPr>
        </p:nvSpPr>
        <p:spPr/>
        <p:txBody>
          <a:bodyPr/>
          <a:lstStyle/>
          <a:p>
            <a:r>
              <a:rPr lang="en-US" dirty="0" smtClean="0"/>
              <a:t>Power</a:t>
            </a:r>
            <a:endParaRPr lang="en-AU" dirty="0"/>
          </a:p>
        </p:txBody>
      </p:sp>
      <p:sp>
        <p:nvSpPr>
          <p:cNvPr id="242691" name="Rectangle 3"/>
          <p:cNvSpPr>
            <a:spLocks noGrp="1" noChangeArrowheads="1"/>
          </p:cNvSpPr>
          <p:nvPr>
            <p:ph sz="half" idx="1"/>
          </p:nvPr>
        </p:nvSpPr>
        <p:spPr>
          <a:xfrm>
            <a:off x="0" y="708025"/>
            <a:ext cx="3084286" cy="6149975"/>
          </a:xfrm>
        </p:spPr>
        <p:txBody>
          <a:bodyPr/>
          <a:lstStyle/>
          <a:p>
            <a:pPr>
              <a:lnSpc>
                <a:spcPct val="90000"/>
              </a:lnSpc>
            </a:pPr>
            <a:r>
              <a:rPr lang="en-US" sz="2000" dirty="0" smtClean="0"/>
              <a:t>Intel 80386 consumed ~ 2 W</a:t>
            </a:r>
          </a:p>
          <a:p>
            <a:pPr>
              <a:lnSpc>
                <a:spcPct val="90000"/>
              </a:lnSpc>
            </a:pPr>
            <a:r>
              <a:rPr lang="en-US" sz="2000" dirty="0" smtClean="0"/>
              <a:t>3.3 GHz Intel Core i7 consumes 130 W</a:t>
            </a:r>
          </a:p>
          <a:p>
            <a:pPr>
              <a:lnSpc>
                <a:spcPct val="90000"/>
              </a:lnSpc>
            </a:pPr>
            <a:r>
              <a:rPr lang="en-US" sz="2000" dirty="0" smtClean="0"/>
              <a:t>Heat must be dissipated from 1.5 x 1.5 cm chip</a:t>
            </a:r>
          </a:p>
          <a:p>
            <a:pPr>
              <a:lnSpc>
                <a:spcPct val="90000"/>
              </a:lnSpc>
            </a:pPr>
            <a:r>
              <a:rPr lang="en-US" sz="2000" dirty="0" smtClean="0"/>
              <a:t>This is the limit of what can be cooled by air</a:t>
            </a:r>
          </a:p>
        </p:txBody>
      </p:sp>
      <p:sp>
        <p:nvSpPr>
          <p:cNvPr id="3" name="Slide Number Placeholder 2"/>
          <p:cNvSpPr>
            <a:spLocks noGrp="1"/>
          </p:cNvSpPr>
          <p:nvPr>
            <p:ph type="sldNum" sz="quarter" idx="10"/>
          </p:nvPr>
        </p:nvSpPr>
        <p:spPr/>
        <p:txBody>
          <a:bodyPr/>
          <a:lstStyle/>
          <a:p>
            <a:fld id="{9C5F6A80-B2D0-5247-B659-7866C79A7E1D}" type="slidenum">
              <a:rPr lang="en-US" smtClean="0"/>
              <a:pPr/>
              <a:t>37</a:t>
            </a:fld>
            <a:endParaRPr lang="en-US"/>
          </a:p>
        </p:txBody>
      </p:sp>
    </p:spTree>
    <p:extLst>
      <p:ext uri="{BB962C8B-B14F-4D97-AF65-F5344CB8AC3E}">
        <p14:creationId xmlns:p14="http://schemas.microsoft.com/office/powerpoint/2010/main" val="177622715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reduce power?</a:t>
            </a:r>
            <a:endParaRPr lang="en-US" dirty="0"/>
          </a:p>
        </p:txBody>
      </p:sp>
      <p:sp>
        <p:nvSpPr>
          <p:cNvPr id="7" name="Content Placeholder 6"/>
          <p:cNvSpPr>
            <a:spLocks noGrp="1"/>
          </p:cNvSpPr>
          <p:nvPr>
            <p:ph idx="1"/>
          </p:nvPr>
        </p:nvSpPr>
        <p:spPr/>
        <p:txBody>
          <a:bodyPr/>
          <a:lstStyle/>
          <a:p>
            <a:r>
              <a:rPr lang="en-US" dirty="0" smtClean="0"/>
              <a:t>Several techniques</a:t>
            </a:r>
          </a:p>
          <a:p>
            <a:pPr lvl="1"/>
            <a:r>
              <a:rPr lang="en-US" dirty="0" smtClean="0"/>
              <a:t>Design circuits to be energy efficient</a:t>
            </a:r>
          </a:p>
          <a:p>
            <a:pPr lvl="2"/>
            <a:r>
              <a:rPr lang="en-US" dirty="0" smtClean="0"/>
              <a:t>some clever techniques avoid wasteful energy consumption</a:t>
            </a:r>
          </a:p>
          <a:p>
            <a:pPr lvl="2"/>
            <a:r>
              <a:rPr lang="en-US" dirty="0" smtClean="0"/>
              <a:t>other techniques adversely affect performance</a:t>
            </a:r>
          </a:p>
          <a:p>
            <a:pPr lvl="1"/>
            <a:r>
              <a:rPr lang="en-US" dirty="0" smtClean="0"/>
              <a:t>Reduce clock rate</a:t>
            </a:r>
          </a:p>
          <a:p>
            <a:pPr lvl="2"/>
            <a:r>
              <a:rPr lang="en-US" dirty="0" smtClean="0"/>
              <a:t>frequency scaling</a:t>
            </a:r>
          </a:p>
          <a:p>
            <a:pPr lvl="1"/>
            <a:r>
              <a:rPr lang="en-US" dirty="0" smtClean="0"/>
              <a:t>Reduce voltage and clock rate</a:t>
            </a:r>
          </a:p>
          <a:p>
            <a:pPr lvl="2"/>
            <a:r>
              <a:rPr lang="en-US" dirty="0" smtClean="0"/>
              <a:t>voltage-frequency scaling</a:t>
            </a:r>
          </a:p>
          <a:p>
            <a:pPr lvl="2"/>
            <a:r>
              <a:rPr lang="en-US" dirty="0" smtClean="0"/>
              <a:t>done dynamically, in response to demand</a:t>
            </a:r>
          </a:p>
          <a:p>
            <a:pPr lvl="1"/>
            <a:r>
              <a:rPr lang="en-US" dirty="0" smtClean="0"/>
              <a:t>Clock gating and voltage gating</a:t>
            </a:r>
          </a:p>
          <a:p>
            <a:pPr lvl="2"/>
            <a:r>
              <a:rPr lang="en-US" dirty="0" smtClean="0"/>
              <a:t>turn off parts of the system</a:t>
            </a:r>
          </a:p>
          <a:p>
            <a:pPr lvl="2"/>
            <a:r>
              <a:rPr lang="en-US" dirty="0" smtClean="0"/>
              <a:t>e.g., turn off unneeded cores, put memory/disks in idle</a:t>
            </a:r>
          </a:p>
        </p:txBody>
      </p:sp>
      <p:sp>
        <p:nvSpPr>
          <p:cNvPr id="5" name="Slide Number Placeholder 4"/>
          <p:cNvSpPr>
            <a:spLocks noGrp="1"/>
          </p:cNvSpPr>
          <p:nvPr>
            <p:ph type="sldNum" sz="quarter" idx="10"/>
          </p:nvPr>
        </p:nvSpPr>
        <p:spPr/>
        <p:txBody>
          <a:bodyPr/>
          <a:lstStyle/>
          <a:p>
            <a:fld id="{9C5F6A80-B2D0-5247-B659-7866C79A7E1D}" type="slidenum">
              <a:rPr lang="en-US" smtClean="0"/>
              <a:pPr/>
              <a:t>38</a:t>
            </a:fld>
            <a:endParaRPr lang="en-US"/>
          </a:p>
        </p:txBody>
      </p:sp>
    </p:spTree>
    <p:extLst>
      <p:ext uri="{BB962C8B-B14F-4D97-AF65-F5344CB8AC3E}">
        <p14:creationId xmlns:p14="http://schemas.microsoft.com/office/powerpoint/2010/main" val="89893376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Voltage and Frequency Scaling</a:t>
            </a:r>
            <a:endParaRPr lang="en-US" dirty="0"/>
          </a:p>
        </p:txBody>
      </p:sp>
      <p:sp>
        <p:nvSpPr>
          <p:cNvPr id="4" name="Slide Number Placeholder 3"/>
          <p:cNvSpPr>
            <a:spLocks noGrp="1"/>
          </p:cNvSpPr>
          <p:nvPr>
            <p:ph type="sldNum" sz="quarter" idx="10"/>
          </p:nvPr>
        </p:nvSpPr>
        <p:spPr/>
        <p:txBody>
          <a:bodyPr/>
          <a:lstStyle/>
          <a:p>
            <a:fld id="{B2255492-9EDA-7E46-9A51-2D3120420362}" type="slidenum">
              <a:rPr lang="en-US" smtClean="0"/>
              <a:pPr/>
              <a:t>39</a:t>
            </a:fld>
            <a:endParaRPr lang="en-US"/>
          </a:p>
        </p:txBody>
      </p:sp>
      <p:pic>
        <p:nvPicPr>
          <p:cNvPr id="5" name="Picture 4" descr="f01-12-97801238387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1049425"/>
            <a:ext cx="8048625" cy="36988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9076" y="5414941"/>
            <a:ext cx="8499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just" eaLnBrk="0" hangingPunct="0"/>
            <a:r>
              <a:rPr lang="en-US" sz="1200" dirty="0"/>
              <a:t>Figure 1.12 Energy savings for a server using an AMD Opteron microprocessor, 8 GB of DRAM, and one ATA disk. </a:t>
            </a:r>
          </a:p>
          <a:p>
            <a:pPr algn="just" eaLnBrk="0" hangingPunct="0"/>
            <a:r>
              <a:rPr lang="en-US" sz="1200" b="0" dirty="0"/>
              <a:t>At 1.8 GHz, the server can only handle up to two-thirds of the workload without causing service level violations, and, at 1.0 GHz, it </a:t>
            </a:r>
            <a:r>
              <a:rPr lang="en-US" sz="1200" b="0" dirty="0" smtClean="0"/>
              <a:t>can only </a:t>
            </a:r>
            <a:r>
              <a:rPr lang="en-US" sz="1200" b="0" dirty="0"/>
              <a:t>safely handle one-third of the workload. (Figure 5.11 in </a:t>
            </a:r>
            <a:r>
              <a:rPr lang="en-US" sz="1200" b="0" dirty="0" err="1"/>
              <a:t>Barroso</a:t>
            </a:r>
            <a:r>
              <a:rPr lang="en-US" sz="1200" b="0" dirty="0"/>
              <a:t> and </a:t>
            </a:r>
            <a:r>
              <a:rPr lang="en-US" sz="1200" b="0" dirty="0" err="1"/>
              <a:t>Hölzle</a:t>
            </a:r>
            <a:r>
              <a:rPr lang="en-US" sz="1200" b="0" dirty="0"/>
              <a:t> [2009].)</a:t>
            </a:r>
          </a:p>
        </p:txBody>
      </p:sp>
    </p:spTree>
    <p:extLst>
      <p:ext uri="{BB962C8B-B14F-4D97-AF65-F5344CB8AC3E}">
        <p14:creationId xmlns:p14="http://schemas.microsoft.com/office/powerpoint/2010/main" val="1965739914"/>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4911B75-859D-2D4C-9B32-67356059E6E7}" type="slidenum">
              <a:rPr lang="en-US" sz="1400">
                <a:latin typeface="Arial Narrow" charset="0"/>
              </a:rPr>
              <a:pPr/>
              <a:t>4</a:t>
            </a:fld>
            <a:endParaRPr lang="en-US" sz="1400">
              <a:latin typeface="Arial Narrow" charset="0"/>
            </a:endParaRPr>
          </a:p>
        </p:txBody>
      </p:sp>
      <p:sp>
        <p:nvSpPr>
          <p:cNvPr id="583715" name="Rectangle 35"/>
          <p:cNvSpPr>
            <a:spLocks noGrp="1" noChangeArrowheads="1"/>
          </p:cNvSpPr>
          <p:nvPr>
            <p:ph type="title"/>
          </p:nvPr>
        </p:nvSpPr>
        <p:spPr/>
        <p:txBody>
          <a:bodyPr/>
          <a:lstStyle/>
          <a:p>
            <a:r>
              <a:rPr lang="en-US" dirty="0" smtClean="0">
                <a:latin typeface="Tahoma" charset="0"/>
                <a:ea typeface="ＭＳ Ｐゴシック" charset="0"/>
                <a:cs typeface="ＭＳ Ｐゴシック" charset="0"/>
              </a:rPr>
              <a:t>What is “Computer Architecture”?</a:t>
            </a:r>
            <a:endParaRPr lang="en-US" dirty="0">
              <a:latin typeface="Tahoma" charset="0"/>
              <a:ea typeface="ＭＳ Ｐゴシック" charset="0"/>
              <a:cs typeface="ＭＳ Ｐゴシック" charset="0"/>
            </a:endParaRPr>
          </a:p>
        </p:txBody>
      </p:sp>
      <p:sp>
        <p:nvSpPr>
          <p:cNvPr id="583716" name="Text Box 36"/>
          <p:cNvSpPr txBox="1">
            <a:spLocks noChangeArrowheads="1"/>
          </p:cNvSpPr>
          <p:nvPr/>
        </p:nvSpPr>
        <p:spPr bwMode="auto">
          <a:xfrm>
            <a:off x="391466" y="2467313"/>
            <a:ext cx="7020575" cy="41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no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Several years ago, the term computer architecture often referred only to instruction set design. Other aspects of computer design were called </a:t>
            </a:r>
            <a:r>
              <a:rPr lang="en-US" sz="2000" dirty="0" smtClean="0"/>
              <a:t>implementation</a:t>
            </a:r>
            <a:r>
              <a:rPr lang="en-US" sz="2000" dirty="0"/>
              <a:t>, often insinuating that implementation is uninteresting or less challenging</a:t>
            </a:r>
            <a:r>
              <a:rPr lang="en-US" sz="2000" dirty="0" smtClean="0"/>
              <a:t>.</a:t>
            </a:r>
          </a:p>
          <a:p>
            <a:endParaRPr lang="en-US" sz="2000" dirty="0"/>
          </a:p>
          <a:p>
            <a:r>
              <a:rPr lang="en-US" sz="2000" dirty="0"/>
              <a:t>We believe this view is incorrect. The </a:t>
            </a:r>
            <a:r>
              <a:rPr lang="en-US" sz="2000" dirty="0" smtClean="0"/>
              <a:t>architect’s </a:t>
            </a:r>
            <a:r>
              <a:rPr lang="en-US" sz="2000" dirty="0"/>
              <a:t>or </a:t>
            </a:r>
            <a:r>
              <a:rPr lang="en-US" sz="2000" dirty="0" smtClean="0"/>
              <a:t>designer’s </a:t>
            </a:r>
            <a:r>
              <a:rPr lang="en-US" sz="2000" dirty="0"/>
              <a:t>job is much more than instruction set design, and the technical hurdles in the other aspects of the project are likely more challenging than those encountered in instruction set design</a:t>
            </a:r>
            <a:r>
              <a:rPr lang="en-US" sz="2000" dirty="0" smtClean="0"/>
              <a:t>.</a:t>
            </a:r>
          </a:p>
          <a:p>
            <a:r>
              <a:rPr lang="en-US" sz="2000" dirty="0"/>
              <a:t>	</a:t>
            </a:r>
            <a:r>
              <a:rPr lang="en-US" sz="2000" dirty="0" smtClean="0"/>
              <a:t>		- Patterson &amp; Hennessy</a:t>
            </a:r>
            <a:endParaRPr lang="en-US" sz="2000" dirty="0"/>
          </a:p>
        </p:txBody>
      </p:sp>
      <p:sp>
        <p:nvSpPr>
          <p:cNvPr id="5126" name="Rectangle 38"/>
          <p:cNvSpPr>
            <a:spLocks noChangeArrowheads="1"/>
          </p:cNvSpPr>
          <p:nvPr/>
        </p:nvSpPr>
        <p:spPr bwMode="auto">
          <a:xfrm>
            <a:off x="387350" y="937448"/>
            <a:ext cx="4572000" cy="1371600"/>
          </a:xfrm>
          <a:prstGeom prst="rect">
            <a:avLst/>
          </a:prstGeom>
          <a:noFill/>
          <a:ln w="9525">
            <a:solidFill>
              <a:srgbClr val="A50021"/>
            </a:solidFill>
            <a:miter lim="800000"/>
            <a:headEnd/>
            <a:tailEnd/>
          </a:ln>
        </p:spPr>
        <p:txBody>
          <a:bodyPr anchor="b">
            <a:spAutoFit/>
          </a:bodyPr>
          <a:lstStyle/>
          <a:p>
            <a:pPr marL="342900" indent="-342900">
              <a:spcBef>
                <a:spcPct val="20000"/>
              </a:spcBef>
              <a:buClr>
                <a:srgbClr val="A50021"/>
              </a:buClr>
              <a:buSzPct val="85000"/>
            </a:pPr>
            <a:r>
              <a:rPr kumimoji="1" lang="en-US" sz="2000">
                <a:solidFill>
                  <a:srgbClr val="A50021"/>
                </a:solidFill>
                <a:effectLst>
                  <a:outerShdw blurRad="38100" dist="38100" dir="2700000" algn="tl">
                    <a:srgbClr val="DDDDDD"/>
                  </a:outerShdw>
                </a:effectLst>
                <a:latin typeface="Tahoma" charset="0"/>
              </a:rPr>
              <a:t>Term used differently by Hennessy and Patterson (our textbook)</a:t>
            </a:r>
          </a:p>
          <a:p>
            <a:pPr marL="742950" lvl="1" indent="-285750">
              <a:spcBef>
                <a:spcPct val="20000"/>
              </a:spcBef>
              <a:buClr>
                <a:srgbClr val="003399"/>
              </a:buClr>
              <a:buSzPct val="85000"/>
              <a:buFont typeface="Wingdings" charset="0"/>
              <a:buChar char="l"/>
            </a:pPr>
            <a:r>
              <a:rPr kumimoji="1" lang="en-US">
                <a:solidFill>
                  <a:srgbClr val="003399"/>
                </a:solidFill>
                <a:effectLst>
                  <a:outerShdw blurRad="38100" dist="38100" dir="2700000" algn="tl">
                    <a:srgbClr val="DDDDDD"/>
                  </a:outerShdw>
                </a:effectLst>
                <a:latin typeface="Tahoma" charset="0"/>
              </a:rPr>
              <a:t>includes much implementation</a:t>
            </a:r>
          </a:p>
          <a:p>
            <a:pPr marL="742950" lvl="1" indent="-285750">
              <a:spcBef>
                <a:spcPct val="20000"/>
              </a:spcBef>
              <a:buClr>
                <a:srgbClr val="003399"/>
              </a:buClr>
              <a:buSzPct val="85000"/>
            </a:pPr>
            <a:endParaRPr kumimoji="1" lang="en-US">
              <a:solidFill>
                <a:srgbClr val="003399"/>
              </a:solidFill>
              <a:effectLst>
                <a:outerShdw blurRad="38100" dist="38100" dir="2700000" algn="tl">
                  <a:srgbClr val="DDDDDD"/>
                </a:outerShdw>
              </a:effectLst>
              <a:latin typeface="Tahoma" charset="0"/>
            </a:endParaRPr>
          </a:p>
        </p:txBody>
      </p:sp>
    </p:spTree>
    <p:extLst>
      <p:ext uri="{BB962C8B-B14F-4D97-AF65-F5344CB8AC3E}">
        <p14:creationId xmlns:p14="http://schemas.microsoft.com/office/powerpoint/2010/main" val="255680723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16"/>
                                        </p:tgtEl>
                                        <p:attrNameLst>
                                          <p:attrName>style.visibility</p:attrName>
                                        </p:attrNameLst>
                                      </p:cBhvr>
                                      <p:to>
                                        <p:strVal val="visible"/>
                                      </p:to>
                                    </p:set>
                                    <p:animEffect transition="in" filter="dissolve">
                                      <p:cBhvr>
                                        <p:cTn id="7" dur="500"/>
                                        <p:tgtEl>
                                          <p:spTgt spid="583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dissolve">
                                      <p:cBhvr>
                                        <p:cTn id="12"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6" grpId="0" autoUpdateAnimBg="0"/>
      <p:bldP spid="51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06C9628-F068-9148-BCE9-8254C3CB0014}" type="slidenum">
              <a:rPr lang="en-US" sz="1400">
                <a:latin typeface="Arial Narrow" charset="0"/>
              </a:rPr>
              <a:pPr/>
              <a:t>40</a:t>
            </a:fld>
            <a:endParaRPr lang="en-US" sz="1400">
              <a:latin typeface="Arial Narrow" charset="0"/>
            </a:endParaRPr>
          </a:p>
        </p:txBody>
      </p:sp>
      <p:sp>
        <p:nvSpPr>
          <p:cNvPr id="795650" name="Rectangle 2"/>
          <p:cNvSpPr>
            <a:spLocks noGrp="1" noChangeArrowheads="1"/>
          </p:cNvSpPr>
          <p:nvPr>
            <p:ph type="title"/>
          </p:nvPr>
        </p:nvSpPr>
        <p:spPr/>
        <p:txBody>
          <a:bodyPr/>
          <a:lstStyle/>
          <a:p>
            <a:r>
              <a:rPr lang="en-US" dirty="0" smtClean="0">
                <a:latin typeface="Tahoma" charset="0"/>
              </a:rPr>
              <a:t>Example:  Reducing Power</a:t>
            </a:r>
            <a:endParaRPr lang="en-US" dirty="0">
              <a:latin typeface="Tahoma" charset="0"/>
            </a:endParaRPr>
          </a:p>
        </p:txBody>
      </p:sp>
      <p:sp>
        <p:nvSpPr>
          <p:cNvPr id="795651" name="Rectangle 3"/>
          <p:cNvSpPr>
            <a:spLocks noGrp="1" noChangeArrowheads="1"/>
          </p:cNvSpPr>
          <p:nvPr>
            <p:ph type="body" idx="1"/>
          </p:nvPr>
        </p:nvSpPr>
        <p:spPr/>
        <p:txBody>
          <a:bodyPr/>
          <a:lstStyle/>
          <a:p>
            <a:r>
              <a:rPr lang="en-US" sz="3200">
                <a:latin typeface="Tahoma" charset="0"/>
              </a:rPr>
              <a:t>Suppose 15% reduction in voltage results in a 15% reduction in frequency. What is impact on dynamic power?</a:t>
            </a:r>
          </a:p>
        </p:txBody>
      </p:sp>
      <p:graphicFrame>
        <p:nvGraphicFramePr>
          <p:cNvPr id="46082" name="Object 2"/>
          <p:cNvGraphicFramePr>
            <a:graphicFrameLocks noGrp="1" noChangeAspect="1"/>
          </p:cNvGraphicFramePr>
          <p:nvPr>
            <p:ph sz="half" idx="4294967295"/>
          </p:nvPr>
        </p:nvGraphicFramePr>
        <p:xfrm>
          <a:off x="473075" y="3327400"/>
          <a:ext cx="8299450" cy="1690688"/>
        </p:xfrm>
        <a:graphic>
          <a:graphicData uri="http://schemas.openxmlformats.org/presentationml/2006/ole">
            <mc:AlternateContent xmlns:mc="http://schemas.openxmlformats.org/markup-compatibility/2006">
              <mc:Choice xmlns:v="urn:schemas-microsoft-com:vml" Requires="v">
                <p:oleObj spid="_x0000_s46118" name="Equation" r:id="rId3" imgW="4736880" imgH="965160" progId="Equation.3">
                  <p:embed/>
                </p:oleObj>
              </mc:Choice>
              <mc:Fallback>
                <p:oleObj name="Equation" r:id="rId3" imgW="4736880" imgH="9651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75" y="3327400"/>
                        <a:ext cx="8299450"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99F3B1-66DE-F34B-A970-025918C785C6}" type="slidenum">
              <a:rPr lang="en-US" sz="1400">
                <a:latin typeface="Arial Narrow" charset="0"/>
              </a:rPr>
              <a:pPr/>
              <a:t>41</a:t>
            </a:fld>
            <a:endParaRPr lang="en-US" sz="1400">
              <a:latin typeface="Arial Narrow" charset="0"/>
            </a:endParaRPr>
          </a:p>
        </p:txBody>
      </p:sp>
      <p:sp>
        <p:nvSpPr>
          <p:cNvPr id="796674" name="Rectangle 2"/>
          <p:cNvSpPr>
            <a:spLocks noGrp="1" noChangeArrowheads="1"/>
          </p:cNvSpPr>
          <p:nvPr>
            <p:ph type="title"/>
          </p:nvPr>
        </p:nvSpPr>
        <p:spPr/>
        <p:txBody>
          <a:bodyPr/>
          <a:lstStyle/>
          <a:p>
            <a:r>
              <a:rPr lang="en-US">
                <a:latin typeface="Tahoma" charset="0"/>
              </a:rPr>
              <a:t>Trends in Power</a:t>
            </a:r>
          </a:p>
        </p:txBody>
      </p:sp>
      <p:sp>
        <p:nvSpPr>
          <p:cNvPr id="796675" name="Rectangle 3"/>
          <p:cNvSpPr>
            <a:spLocks noGrp="1" noChangeArrowheads="1"/>
          </p:cNvSpPr>
          <p:nvPr>
            <p:ph type="body" idx="1"/>
          </p:nvPr>
        </p:nvSpPr>
        <p:spPr/>
        <p:txBody>
          <a:bodyPr/>
          <a:lstStyle/>
          <a:p>
            <a:r>
              <a:rPr lang="en-US">
                <a:latin typeface="Tahoma" charset="0"/>
              </a:rPr>
              <a:t>Because leakage current flows even when a transistor is off, now </a:t>
            </a:r>
            <a:r>
              <a:rPr lang="en-US" i="1">
                <a:solidFill>
                  <a:srgbClr val="114FFB"/>
                </a:solidFill>
                <a:latin typeface="Tahoma" charset="0"/>
              </a:rPr>
              <a:t>static power</a:t>
            </a:r>
            <a:r>
              <a:rPr lang="en-US">
                <a:latin typeface="Tahoma" charset="0"/>
              </a:rPr>
              <a:t> important too</a:t>
            </a:r>
          </a:p>
          <a:p>
            <a:pPr>
              <a:buFont typeface="Wingdings 2" charset="0"/>
              <a:buNone/>
            </a:pPr>
            <a:endParaRPr lang="en-US" i="1">
              <a:solidFill>
                <a:srgbClr val="114FFB"/>
              </a:solidFill>
              <a:latin typeface="Tahoma" charset="0"/>
            </a:endParaRPr>
          </a:p>
        </p:txBody>
      </p:sp>
      <p:sp>
        <p:nvSpPr>
          <p:cNvPr id="796676" name="Rectangle 4"/>
          <p:cNvSpPr>
            <a:spLocks noChangeArrowheads="1"/>
          </p:cNvSpPr>
          <p:nvPr/>
        </p:nvSpPr>
        <p:spPr bwMode="auto">
          <a:xfrm>
            <a:off x="703263" y="2755900"/>
            <a:ext cx="8002587" cy="688975"/>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85000"/>
              <a:buFont typeface="Wingdings 2" charset="0"/>
              <a:buChar char="ã"/>
            </a:pPr>
            <a:r>
              <a:rPr kumimoji="1" lang="en-US" sz="2400" dirty="0">
                <a:solidFill>
                  <a:schemeClr val="accent1"/>
                </a:solidFill>
                <a:effectLst>
                  <a:outerShdw blurRad="38100" dist="38100" dir="2700000" algn="tl">
                    <a:srgbClr val="DDDDDD"/>
                  </a:outerShdw>
                </a:effectLst>
                <a:latin typeface="Tahoma" charset="0"/>
              </a:rPr>
              <a:t>Leakage current increases in processors with smaller transistor sizes</a:t>
            </a:r>
          </a:p>
          <a:p>
            <a:pPr marL="342900" indent="-342900">
              <a:spcBef>
                <a:spcPct val="20000"/>
              </a:spcBef>
              <a:buClr>
                <a:schemeClr val="accent1"/>
              </a:buClr>
              <a:buSzPct val="85000"/>
              <a:buFont typeface="Wingdings 2" charset="0"/>
              <a:buChar char="ã"/>
            </a:pPr>
            <a:r>
              <a:rPr kumimoji="1" lang="en-US" sz="2400" dirty="0">
                <a:solidFill>
                  <a:schemeClr val="accent1"/>
                </a:solidFill>
                <a:effectLst>
                  <a:outerShdw blurRad="38100" dist="38100" dir="2700000" algn="tl">
                    <a:srgbClr val="DDDDDD"/>
                  </a:outerShdw>
                </a:effectLst>
                <a:latin typeface="Tahoma" charset="0"/>
              </a:rPr>
              <a:t>Increasing the number of transistors increases power even if they are turned off</a:t>
            </a:r>
          </a:p>
          <a:p>
            <a:pPr marL="342900" indent="-342900">
              <a:spcBef>
                <a:spcPct val="20000"/>
              </a:spcBef>
              <a:buClr>
                <a:schemeClr val="accent1"/>
              </a:buClr>
              <a:buSzPct val="85000"/>
              <a:buFont typeface="Wingdings 2" charset="0"/>
              <a:buChar char="ã"/>
            </a:pPr>
            <a:r>
              <a:rPr kumimoji="1" lang="en-US" sz="2400" dirty="0">
                <a:solidFill>
                  <a:schemeClr val="accent1"/>
                </a:solidFill>
                <a:effectLst>
                  <a:outerShdw blurRad="38100" dist="38100" dir="2700000" algn="tl">
                    <a:srgbClr val="DDDDDD"/>
                  </a:outerShdw>
                </a:effectLst>
                <a:latin typeface="Tahoma" charset="0"/>
              </a:rPr>
              <a:t>In 2006, goal for leakage </a:t>
            </a:r>
            <a:r>
              <a:rPr kumimoji="1" lang="en-US" sz="2400" dirty="0" smtClean="0">
                <a:solidFill>
                  <a:schemeClr val="accent1"/>
                </a:solidFill>
                <a:effectLst>
                  <a:outerShdw blurRad="38100" dist="38100" dir="2700000" algn="tl">
                    <a:srgbClr val="DDDDDD"/>
                  </a:outerShdw>
                </a:effectLst>
                <a:latin typeface="Tahoma" charset="0"/>
              </a:rPr>
              <a:t>was 25</a:t>
            </a:r>
            <a:r>
              <a:rPr kumimoji="1" lang="en-US" sz="2400" dirty="0">
                <a:solidFill>
                  <a:schemeClr val="accent1"/>
                </a:solidFill>
                <a:effectLst>
                  <a:outerShdw blurRad="38100" dist="38100" dir="2700000" algn="tl">
                    <a:srgbClr val="DDDDDD"/>
                  </a:outerShdw>
                </a:effectLst>
                <a:latin typeface="Tahoma" charset="0"/>
              </a:rPr>
              <a:t>% of total power consumption; high performance designs at 40%</a:t>
            </a:r>
          </a:p>
          <a:p>
            <a:pPr marL="342900" indent="-342900">
              <a:spcBef>
                <a:spcPct val="20000"/>
              </a:spcBef>
              <a:buClr>
                <a:schemeClr val="accent1"/>
              </a:buClr>
              <a:buSzPct val="85000"/>
              <a:buFont typeface="Wingdings 2" charset="0"/>
              <a:buChar char="ã"/>
            </a:pPr>
            <a:r>
              <a:rPr kumimoji="1" lang="en-US" sz="2400" dirty="0">
                <a:solidFill>
                  <a:schemeClr val="accent1"/>
                </a:solidFill>
                <a:effectLst>
                  <a:outerShdw blurRad="38100" dist="38100" dir="2700000" algn="tl">
                    <a:srgbClr val="DDDDDD"/>
                  </a:outerShdw>
                </a:effectLst>
                <a:latin typeface="Tahoma" charset="0"/>
              </a:rPr>
              <a:t>Very low power systems even gate voltage to inactive modules to control loss due to leakage</a:t>
            </a:r>
          </a:p>
        </p:txBody>
      </p:sp>
      <p:graphicFrame>
        <p:nvGraphicFramePr>
          <p:cNvPr id="47106" name="Object 2"/>
          <p:cNvGraphicFramePr>
            <a:graphicFrameLocks noChangeAspect="1"/>
          </p:cNvGraphicFramePr>
          <p:nvPr/>
        </p:nvGraphicFramePr>
        <p:xfrm>
          <a:off x="2165350" y="1897063"/>
          <a:ext cx="4027488" cy="452437"/>
        </p:xfrm>
        <a:graphic>
          <a:graphicData uri="http://schemas.openxmlformats.org/presentationml/2006/ole">
            <mc:AlternateContent xmlns:mc="http://schemas.openxmlformats.org/markup-compatibility/2006">
              <mc:Choice xmlns:v="urn:schemas-microsoft-com:vml" Requires="v">
                <p:oleObj spid="_x0000_s47143" name="Equation" r:id="rId3" imgW="2031840" imgH="228600" progId="Equation.3">
                  <p:embed/>
                </p:oleObj>
              </mc:Choice>
              <mc:Fallback>
                <p:oleObj name="Equation" r:id="rId3" imgW="203184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350" y="1897063"/>
                        <a:ext cx="4027488"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EEC87FD-01AC-5743-B128-8B87F7986BE7}" type="slidenum">
              <a:rPr lang="en-US" sz="1400">
                <a:latin typeface="Arial Narrow" charset="0"/>
              </a:rPr>
              <a:pPr/>
              <a:t>42</a:t>
            </a:fld>
            <a:endParaRPr lang="en-US" sz="1400">
              <a:latin typeface="Arial Narrow" charset="0"/>
            </a:endParaRPr>
          </a:p>
        </p:txBody>
      </p:sp>
      <p:sp>
        <p:nvSpPr>
          <p:cNvPr id="797698" name="Rectangle 2"/>
          <p:cNvSpPr>
            <a:spLocks noGrp="1" noChangeArrowheads="1"/>
          </p:cNvSpPr>
          <p:nvPr>
            <p:ph type="title"/>
          </p:nvPr>
        </p:nvSpPr>
        <p:spPr/>
        <p:txBody>
          <a:bodyPr/>
          <a:lstStyle/>
          <a:p>
            <a:r>
              <a:rPr lang="en-US">
                <a:latin typeface="Tahoma" charset="0"/>
              </a:rPr>
              <a:t>Trends</a:t>
            </a:r>
          </a:p>
        </p:txBody>
      </p:sp>
      <p:sp>
        <p:nvSpPr>
          <p:cNvPr id="797699" name="Rectangle 3"/>
          <p:cNvSpPr>
            <a:spLocks noGrp="1" noChangeArrowheads="1"/>
          </p:cNvSpPr>
          <p:nvPr>
            <p:ph type="body" idx="1"/>
          </p:nvPr>
        </p:nvSpPr>
        <p:spPr/>
        <p:txBody>
          <a:bodyPr/>
          <a:lstStyle/>
          <a:p>
            <a:r>
              <a:rPr lang="en-US" sz="3200" dirty="0">
                <a:latin typeface="Tahoma" charset="0"/>
              </a:rPr>
              <a:t>Now </a:t>
            </a:r>
            <a:r>
              <a:rPr lang="en-US" sz="3200" dirty="0" smtClean="0">
                <a:latin typeface="Tahoma" charset="0"/>
              </a:rPr>
              <a:t>let’s </a:t>
            </a:r>
            <a:r>
              <a:rPr lang="en-US" sz="3200" dirty="0">
                <a:latin typeface="Tahoma" charset="0"/>
              </a:rPr>
              <a:t>look at trends in</a:t>
            </a:r>
          </a:p>
          <a:p>
            <a:pPr lvl="1"/>
            <a:r>
              <a:rPr lang="en-US" sz="2800" dirty="0" smtClean="0">
                <a:solidFill>
                  <a:schemeClr val="folHlink"/>
                </a:solidFill>
                <a:latin typeface="Tahoma" charset="0"/>
                <a:ea typeface="ＭＳ Ｐゴシック" charset="0"/>
              </a:rPr>
              <a:t>Bandwidth </a:t>
            </a:r>
            <a:r>
              <a:rPr lang="en-US" sz="2800" dirty="0">
                <a:solidFill>
                  <a:schemeClr val="folHlink"/>
                </a:solidFill>
                <a:latin typeface="Tahoma" charset="0"/>
                <a:ea typeface="ＭＳ Ｐゴシック" charset="0"/>
              </a:rPr>
              <a:t>vs. Latency</a:t>
            </a:r>
          </a:p>
          <a:p>
            <a:pPr lvl="1"/>
            <a:r>
              <a:rPr lang="en-US" sz="2800" dirty="0">
                <a:solidFill>
                  <a:schemeClr val="folHlink"/>
                </a:solidFill>
                <a:latin typeface="Tahoma" charset="0"/>
                <a:ea typeface="ＭＳ Ｐゴシック" charset="0"/>
              </a:rPr>
              <a:t>Power</a:t>
            </a:r>
          </a:p>
          <a:p>
            <a:pPr lvl="1"/>
            <a:r>
              <a:rPr lang="en-US" sz="2800" dirty="0">
                <a:latin typeface="Tahoma" charset="0"/>
                <a:ea typeface="ＭＳ Ｐゴシック" charset="0"/>
              </a:rPr>
              <a:t>Cost</a:t>
            </a:r>
          </a:p>
          <a:p>
            <a:pPr lvl="1"/>
            <a:r>
              <a:rPr lang="en-US" sz="2800" dirty="0">
                <a:solidFill>
                  <a:schemeClr val="folHlink"/>
                </a:solidFill>
                <a:latin typeface="Tahoma" charset="0"/>
                <a:ea typeface="ＭＳ Ｐゴシック" charset="0"/>
              </a:rPr>
              <a:t>Dependability</a:t>
            </a:r>
          </a:p>
          <a:p>
            <a:pPr lvl="1"/>
            <a:r>
              <a:rPr lang="en-US" sz="2800" dirty="0">
                <a:solidFill>
                  <a:schemeClr val="folHlink"/>
                </a:solidFill>
                <a:latin typeface="Tahoma" charset="0"/>
                <a:ea typeface="ＭＳ Ｐゴシック" charset="0"/>
              </a:rPr>
              <a:t>Performance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9"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6A3C75-88CE-964C-BC39-EE829F878017}" type="slidenum">
              <a:rPr lang="en-US" sz="1400">
                <a:latin typeface="Arial Narrow" charset="0"/>
              </a:rPr>
              <a:pPr/>
              <a:t>43</a:t>
            </a:fld>
            <a:endParaRPr lang="en-US" sz="1400">
              <a:latin typeface="Arial Narrow" charset="0"/>
            </a:endParaRPr>
          </a:p>
        </p:txBody>
      </p:sp>
      <p:sp>
        <p:nvSpPr>
          <p:cNvPr id="49160" name="Rectangle 2"/>
          <p:cNvSpPr>
            <a:spLocks noChangeArrowheads="1"/>
          </p:cNvSpPr>
          <p:nvPr/>
        </p:nvSpPr>
        <p:spPr bwMode="auto">
          <a:xfrm>
            <a:off x="152400" y="1047750"/>
            <a:ext cx="8763000" cy="540067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98723" name="Rectangle 3"/>
          <p:cNvSpPr>
            <a:spLocks noGrp="1" noChangeArrowheads="1"/>
          </p:cNvSpPr>
          <p:nvPr>
            <p:ph type="title"/>
          </p:nvPr>
        </p:nvSpPr>
        <p:spPr/>
        <p:txBody>
          <a:bodyPr/>
          <a:lstStyle/>
          <a:p>
            <a:r>
              <a:rPr lang="en-US">
                <a:latin typeface="Tahoma" charset="0"/>
              </a:rPr>
              <a:t>Cost of Integrated Circuits</a:t>
            </a:r>
          </a:p>
        </p:txBody>
      </p:sp>
      <p:graphicFrame>
        <p:nvGraphicFramePr>
          <p:cNvPr id="798724" name="Object 2"/>
          <p:cNvGraphicFramePr>
            <a:graphicFrameLocks noChangeAspect="1"/>
          </p:cNvGraphicFramePr>
          <p:nvPr/>
        </p:nvGraphicFramePr>
        <p:xfrm>
          <a:off x="431800" y="1219200"/>
          <a:ext cx="8204200" cy="846138"/>
        </p:xfrm>
        <a:graphic>
          <a:graphicData uri="http://schemas.openxmlformats.org/presentationml/2006/ole">
            <mc:AlternateContent xmlns:mc="http://schemas.openxmlformats.org/markup-compatibility/2006">
              <mc:Choice xmlns:v="urn:schemas-microsoft-com:vml" Requires="v">
                <p:oleObj spid="_x0000_s49299" name="Equation" r:id="rId4" imgW="4063680" imgH="419040" progId="Equation.3">
                  <p:embed/>
                </p:oleObj>
              </mc:Choice>
              <mc:Fallback>
                <p:oleObj name="Equation" r:id="rId4" imgW="40636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219200"/>
                        <a:ext cx="8204200" cy="846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8725" name="Line 5"/>
          <p:cNvSpPr>
            <a:spLocks noChangeShapeType="1"/>
          </p:cNvSpPr>
          <p:nvPr/>
        </p:nvSpPr>
        <p:spPr bwMode="auto">
          <a:xfrm flipV="1">
            <a:off x="2514600" y="1600200"/>
            <a:ext cx="1676400" cy="3657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798726" name="Object 3"/>
          <p:cNvGraphicFramePr>
            <a:graphicFrameLocks noChangeAspect="1"/>
          </p:cNvGraphicFramePr>
          <p:nvPr/>
        </p:nvGraphicFramePr>
        <p:xfrm>
          <a:off x="1219200" y="5105400"/>
          <a:ext cx="7696200" cy="769938"/>
        </p:xfrm>
        <a:graphic>
          <a:graphicData uri="http://schemas.openxmlformats.org/presentationml/2006/ole">
            <mc:AlternateContent xmlns:mc="http://schemas.openxmlformats.org/markup-compatibility/2006">
              <mc:Choice xmlns:v="urn:schemas-microsoft-com:vml" Requires="v">
                <p:oleObj spid="_x0000_s49300" name="Equation" r:id="rId6" imgW="4190760" imgH="419040" progId="Equation.3">
                  <p:embed/>
                </p:oleObj>
              </mc:Choice>
              <mc:Fallback>
                <p:oleObj name="Equation" r:id="rId6" imgW="41907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5105400"/>
                        <a:ext cx="76962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8727" name="Object 4"/>
          <p:cNvGraphicFramePr>
            <a:graphicFrameLocks noChangeAspect="1"/>
          </p:cNvGraphicFramePr>
          <p:nvPr/>
        </p:nvGraphicFramePr>
        <p:xfrm>
          <a:off x="152400" y="2209800"/>
          <a:ext cx="4432300" cy="754063"/>
        </p:xfrm>
        <a:graphic>
          <a:graphicData uri="http://schemas.openxmlformats.org/presentationml/2006/ole">
            <mc:AlternateContent xmlns:mc="http://schemas.openxmlformats.org/markup-compatibility/2006">
              <mc:Choice xmlns:v="urn:schemas-microsoft-com:vml" Requires="v">
                <p:oleObj spid="_x0000_s49301" name="Equation" r:id="rId8" imgW="2463480" imgH="419040" progId="Equation.3">
                  <p:embed/>
                </p:oleObj>
              </mc:Choice>
              <mc:Fallback>
                <p:oleObj name="Equation" r:id="rId8" imgW="246348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209800"/>
                        <a:ext cx="44323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8728" name="Line 8"/>
          <p:cNvSpPr>
            <a:spLocks noChangeShapeType="1"/>
          </p:cNvSpPr>
          <p:nvPr/>
        </p:nvSpPr>
        <p:spPr bwMode="auto">
          <a:xfrm flipV="1">
            <a:off x="609600" y="1600200"/>
            <a:ext cx="1828800" cy="7620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9"/>
          <p:cNvGrpSpPr>
            <a:grpSpLocks/>
          </p:cNvGrpSpPr>
          <p:nvPr/>
        </p:nvGrpSpPr>
        <p:grpSpPr bwMode="auto">
          <a:xfrm>
            <a:off x="152400" y="2895600"/>
            <a:ext cx="8077200" cy="1851025"/>
            <a:chOff x="96" y="1824"/>
            <a:chExt cx="5088" cy="1166"/>
          </a:xfrm>
        </p:grpSpPr>
        <p:graphicFrame>
          <p:nvGraphicFramePr>
            <p:cNvPr id="49158" name="Object 6"/>
            <p:cNvGraphicFramePr>
              <a:graphicFrameLocks noChangeAspect="1"/>
            </p:cNvGraphicFramePr>
            <p:nvPr/>
          </p:nvGraphicFramePr>
          <p:xfrm>
            <a:off x="96" y="2304"/>
            <a:ext cx="5088" cy="686"/>
          </p:xfrm>
          <a:graphic>
            <a:graphicData uri="http://schemas.openxmlformats.org/presentationml/2006/ole">
              <mc:AlternateContent xmlns:mc="http://schemas.openxmlformats.org/markup-compatibility/2006">
                <mc:Choice xmlns:v="urn:schemas-microsoft-com:vml" Requires="v">
                  <p:oleObj spid="_x0000_s49302" name="Equation" r:id="rId10" imgW="4991040" imgH="672840" progId="Equation.3">
                    <p:embed/>
                  </p:oleObj>
                </mc:Choice>
                <mc:Fallback>
                  <p:oleObj name="Equation" r:id="rId10" imgW="4991040" imgH="6728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 y="2304"/>
                          <a:ext cx="5088" cy="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70" name="Line 11"/>
            <p:cNvSpPr>
              <a:spLocks noChangeShapeType="1"/>
            </p:cNvSpPr>
            <p:nvPr/>
          </p:nvSpPr>
          <p:spPr bwMode="auto">
            <a:xfrm flipV="1">
              <a:off x="624" y="1824"/>
              <a:ext cx="672" cy="86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2"/>
          <p:cNvGrpSpPr>
            <a:grpSpLocks/>
          </p:cNvGrpSpPr>
          <p:nvPr/>
        </p:nvGrpSpPr>
        <p:grpSpPr bwMode="auto">
          <a:xfrm>
            <a:off x="2368550" y="2635250"/>
            <a:ext cx="6546850" cy="3003550"/>
            <a:chOff x="1492" y="1660"/>
            <a:chExt cx="4124" cy="1892"/>
          </a:xfrm>
        </p:grpSpPr>
        <p:grpSp>
          <p:nvGrpSpPr>
            <p:cNvPr id="49166" name="Group 13"/>
            <p:cNvGrpSpPr>
              <a:grpSpLocks/>
            </p:cNvGrpSpPr>
            <p:nvPr/>
          </p:nvGrpSpPr>
          <p:grpSpPr bwMode="auto">
            <a:xfrm>
              <a:off x="1492" y="1824"/>
              <a:ext cx="4124" cy="1728"/>
              <a:chOff x="1492" y="1824"/>
              <a:chExt cx="4124" cy="1728"/>
            </a:xfrm>
          </p:grpSpPr>
          <p:sp>
            <p:nvSpPr>
              <p:cNvPr id="49168" name="Line 14"/>
              <p:cNvSpPr>
                <a:spLocks noChangeShapeType="1"/>
              </p:cNvSpPr>
              <p:nvPr/>
            </p:nvSpPr>
            <p:spPr bwMode="auto">
              <a:xfrm>
                <a:off x="2016" y="2208"/>
                <a:ext cx="1536" cy="134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49157" name="Object 5"/>
              <p:cNvGraphicFramePr>
                <a:graphicFrameLocks noChangeAspect="1"/>
              </p:cNvGraphicFramePr>
              <p:nvPr/>
            </p:nvGraphicFramePr>
            <p:xfrm>
              <a:off x="1492" y="1872"/>
              <a:ext cx="4124" cy="491"/>
            </p:xfrm>
            <a:graphic>
              <a:graphicData uri="http://schemas.openxmlformats.org/presentationml/2006/ole">
                <mc:AlternateContent xmlns:mc="http://schemas.openxmlformats.org/markup-compatibility/2006">
                  <mc:Choice xmlns:v="urn:schemas-microsoft-com:vml" Requires="v">
                    <p:oleObj spid="_x0000_s49303" name="Equation" r:id="rId12" imgW="3949560" imgH="469800" progId="Equation.3">
                      <p:embed/>
                    </p:oleObj>
                  </mc:Choice>
                  <mc:Fallback>
                    <p:oleObj name="Equation" r:id="rId12" imgW="3949560" imgH="4698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2" y="1872"/>
                            <a:ext cx="4124"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9169" name="Line 16"/>
              <p:cNvSpPr>
                <a:spLocks noChangeShapeType="1"/>
              </p:cNvSpPr>
              <p:nvPr/>
            </p:nvSpPr>
            <p:spPr bwMode="auto">
              <a:xfrm flipV="1">
                <a:off x="2016" y="1824"/>
                <a:ext cx="480" cy="19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9167" name="Text Box 17"/>
            <p:cNvSpPr txBox="1">
              <a:spLocks noChangeArrowheads="1"/>
            </p:cNvSpPr>
            <p:nvPr/>
          </p:nvSpPr>
          <p:spPr bwMode="auto">
            <a:xfrm>
              <a:off x="3620" y="1660"/>
              <a:ext cx="13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i="1">
                  <a:solidFill>
                    <a:schemeClr val="bg1"/>
                  </a:solidFill>
                </a:rPr>
                <a:t>Dingwall</a:t>
              </a:r>
              <a:r>
                <a:rPr lang="ja-JP" altLang="en-US" sz="1800" i="1">
                  <a:solidFill>
                    <a:schemeClr val="bg1"/>
                  </a:solidFill>
                </a:rPr>
                <a:t>’</a:t>
              </a:r>
              <a:r>
                <a:rPr lang="en-US" sz="1800" i="1">
                  <a:solidFill>
                    <a:schemeClr val="bg1"/>
                  </a:solidFill>
                </a:rPr>
                <a:t>s Equation</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98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2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987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87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987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25" grpId="0" animBg="1"/>
      <p:bldP spid="798725" grpId="1" animBg="1"/>
      <p:bldP spid="7987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2635B34-83FB-A141-B87C-26240907FBC9}" type="slidenum">
              <a:rPr lang="en-US" sz="1400">
                <a:latin typeface="Arial Narrow" charset="0"/>
              </a:rPr>
              <a:pPr/>
              <a:t>44</a:t>
            </a:fld>
            <a:endParaRPr lang="en-US" sz="1400">
              <a:latin typeface="Arial Narrow" charset="0"/>
            </a:endParaRPr>
          </a:p>
        </p:txBody>
      </p:sp>
      <p:sp>
        <p:nvSpPr>
          <p:cNvPr id="800770" name="Rectangle 2"/>
          <p:cNvSpPr>
            <a:spLocks noGrp="1" noChangeArrowheads="1"/>
          </p:cNvSpPr>
          <p:nvPr>
            <p:ph type="title"/>
          </p:nvPr>
        </p:nvSpPr>
        <p:spPr/>
        <p:txBody>
          <a:bodyPr/>
          <a:lstStyle/>
          <a:p>
            <a:r>
              <a:rPr lang="en-US">
                <a:latin typeface="Tahoma" charset="0"/>
              </a:rPr>
              <a:t>Explanations</a:t>
            </a:r>
          </a:p>
        </p:txBody>
      </p:sp>
      <p:grpSp>
        <p:nvGrpSpPr>
          <p:cNvPr id="51204" name="Group 3"/>
          <p:cNvGrpSpPr>
            <a:grpSpLocks/>
          </p:cNvGrpSpPr>
          <p:nvPr/>
        </p:nvGrpSpPr>
        <p:grpSpPr bwMode="auto">
          <a:xfrm>
            <a:off x="1143000" y="3429000"/>
            <a:ext cx="3035300" cy="1511300"/>
            <a:chOff x="3316" y="2308"/>
            <a:chExt cx="1912" cy="952"/>
          </a:xfrm>
        </p:grpSpPr>
        <p:grpSp>
          <p:nvGrpSpPr>
            <p:cNvPr id="51254" name="Group 4"/>
            <p:cNvGrpSpPr>
              <a:grpSpLocks/>
            </p:cNvGrpSpPr>
            <p:nvPr/>
          </p:nvGrpSpPr>
          <p:grpSpPr bwMode="auto">
            <a:xfrm>
              <a:off x="3316" y="2308"/>
              <a:ext cx="904" cy="952"/>
              <a:chOff x="3316" y="2308"/>
              <a:chExt cx="904" cy="952"/>
            </a:xfrm>
          </p:grpSpPr>
          <p:sp>
            <p:nvSpPr>
              <p:cNvPr id="51284" name="Oval 5"/>
              <p:cNvSpPr>
                <a:spLocks noChangeArrowheads="1"/>
              </p:cNvSpPr>
              <p:nvPr/>
            </p:nvSpPr>
            <p:spPr bwMode="auto">
              <a:xfrm>
                <a:off x="3316"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85" name="Rectangle 6" descr="Light downward diagonal"/>
              <p:cNvSpPr>
                <a:spLocks noChangeArrowheads="1"/>
              </p:cNvSpPr>
              <p:nvPr/>
            </p:nvSpPr>
            <p:spPr bwMode="auto">
              <a:xfrm>
                <a:off x="3796" y="278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6" name="Rectangle 7" descr="Light downward diagonal"/>
              <p:cNvSpPr>
                <a:spLocks noChangeArrowheads="1"/>
              </p:cNvSpPr>
              <p:nvPr/>
            </p:nvSpPr>
            <p:spPr bwMode="auto">
              <a:xfrm>
                <a:off x="3556" y="278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7" name="Rectangle 8" descr="Light downward diagonal"/>
              <p:cNvSpPr>
                <a:spLocks noChangeArrowheads="1"/>
              </p:cNvSpPr>
              <p:nvPr/>
            </p:nvSpPr>
            <p:spPr bwMode="auto">
              <a:xfrm>
                <a:off x="3796" y="254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8" name="Rectangle 9" descr="Light downward diagonal"/>
              <p:cNvSpPr>
                <a:spLocks noChangeArrowheads="1"/>
              </p:cNvSpPr>
              <p:nvPr/>
            </p:nvSpPr>
            <p:spPr bwMode="auto">
              <a:xfrm>
                <a:off x="3556" y="254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grpSp>
        <p:grpSp>
          <p:nvGrpSpPr>
            <p:cNvPr id="51255" name="Group 10"/>
            <p:cNvGrpSpPr>
              <a:grpSpLocks/>
            </p:cNvGrpSpPr>
            <p:nvPr/>
          </p:nvGrpSpPr>
          <p:grpSpPr bwMode="auto">
            <a:xfrm>
              <a:off x="4324" y="2308"/>
              <a:ext cx="904" cy="952"/>
              <a:chOff x="4324" y="2308"/>
              <a:chExt cx="904" cy="952"/>
            </a:xfrm>
          </p:grpSpPr>
          <p:sp>
            <p:nvSpPr>
              <p:cNvPr id="51274" name="Oval 11"/>
              <p:cNvSpPr>
                <a:spLocks noChangeArrowheads="1"/>
              </p:cNvSpPr>
              <p:nvPr/>
            </p:nvSpPr>
            <p:spPr bwMode="auto">
              <a:xfrm>
                <a:off x="4324"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75" name="Rectangle 12" descr="Light upward diagonal"/>
              <p:cNvSpPr>
                <a:spLocks noChangeArrowheads="1"/>
              </p:cNvSpPr>
              <p:nvPr/>
            </p:nvSpPr>
            <p:spPr bwMode="auto">
              <a:xfrm>
                <a:off x="4708"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76" name="Rectangle 13" descr="Light upward diagonal"/>
              <p:cNvSpPr>
                <a:spLocks noChangeArrowheads="1"/>
              </p:cNvSpPr>
              <p:nvPr/>
            </p:nvSpPr>
            <p:spPr bwMode="auto">
              <a:xfrm>
                <a:off x="4900"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77" name="Rectangle 14" descr="Light upward diagonal"/>
              <p:cNvSpPr>
                <a:spLocks noChangeArrowheads="1"/>
              </p:cNvSpPr>
              <p:nvPr/>
            </p:nvSpPr>
            <p:spPr bwMode="auto">
              <a:xfrm>
                <a:off x="4516"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78" name="Rectangle 15" descr="Light upward diagonal"/>
              <p:cNvSpPr>
                <a:spLocks noChangeArrowheads="1"/>
              </p:cNvSpPr>
              <p:nvPr/>
            </p:nvSpPr>
            <p:spPr bwMode="auto">
              <a:xfrm>
                <a:off x="4708"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79" name="Rectangle 16" descr="Light upward diagonal"/>
              <p:cNvSpPr>
                <a:spLocks noChangeArrowheads="1"/>
              </p:cNvSpPr>
              <p:nvPr/>
            </p:nvSpPr>
            <p:spPr bwMode="auto">
              <a:xfrm>
                <a:off x="4900"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0" name="Rectangle 17" descr="Light upward diagonal"/>
              <p:cNvSpPr>
                <a:spLocks noChangeArrowheads="1"/>
              </p:cNvSpPr>
              <p:nvPr/>
            </p:nvSpPr>
            <p:spPr bwMode="auto">
              <a:xfrm>
                <a:off x="4516"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1" name="Rectangle 18" descr="Light upward diagonal"/>
              <p:cNvSpPr>
                <a:spLocks noChangeArrowheads="1"/>
              </p:cNvSpPr>
              <p:nvPr/>
            </p:nvSpPr>
            <p:spPr bwMode="auto">
              <a:xfrm>
                <a:off x="4708"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2" name="Rectangle 19" descr="Light upward diagonal"/>
              <p:cNvSpPr>
                <a:spLocks noChangeArrowheads="1"/>
              </p:cNvSpPr>
              <p:nvPr/>
            </p:nvSpPr>
            <p:spPr bwMode="auto">
              <a:xfrm>
                <a:off x="4900"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83" name="Rectangle 20" descr="Light upward diagonal"/>
              <p:cNvSpPr>
                <a:spLocks noChangeArrowheads="1"/>
              </p:cNvSpPr>
              <p:nvPr/>
            </p:nvSpPr>
            <p:spPr bwMode="auto">
              <a:xfrm>
                <a:off x="4516"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grpSp>
        <p:grpSp>
          <p:nvGrpSpPr>
            <p:cNvPr id="51256" name="Group 21"/>
            <p:cNvGrpSpPr>
              <a:grpSpLocks/>
            </p:cNvGrpSpPr>
            <p:nvPr/>
          </p:nvGrpSpPr>
          <p:grpSpPr bwMode="auto">
            <a:xfrm>
              <a:off x="3316" y="2308"/>
              <a:ext cx="904" cy="952"/>
              <a:chOff x="3316" y="2308"/>
              <a:chExt cx="904" cy="952"/>
            </a:xfrm>
          </p:grpSpPr>
          <p:sp>
            <p:nvSpPr>
              <p:cNvPr id="51266" name="Oval 22"/>
              <p:cNvSpPr>
                <a:spLocks noChangeArrowheads="1"/>
              </p:cNvSpPr>
              <p:nvPr/>
            </p:nvSpPr>
            <p:spPr bwMode="auto">
              <a:xfrm>
                <a:off x="3316"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7" name="AutoShape 23"/>
              <p:cNvSpPr>
                <a:spLocks noChangeArrowheads="1"/>
              </p:cNvSpPr>
              <p:nvPr/>
            </p:nvSpPr>
            <p:spPr bwMode="auto">
              <a:xfrm>
                <a:off x="3556" y="2932"/>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8" name="AutoShape 24"/>
              <p:cNvSpPr>
                <a:spLocks noChangeArrowheads="1"/>
              </p:cNvSpPr>
              <p:nvPr/>
            </p:nvSpPr>
            <p:spPr bwMode="auto">
              <a:xfrm>
                <a:off x="3700" y="3124"/>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9" name="AutoShape 25"/>
              <p:cNvSpPr>
                <a:spLocks noChangeArrowheads="1"/>
              </p:cNvSpPr>
              <p:nvPr/>
            </p:nvSpPr>
            <p:spPr bwMode="auto">
              <a:xfrm>
                <a:off x="3364" y="2740"/>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70" name="AutoShape 26"/>
              <p:cNvSpPr>
                <a:spLocks noChangeArrowheads="1"/>
              </p:cNvSpPr>
              <p:nvPr/>
            </p:nvSpPr>
            <p:spPr bwMode="auto">
              <a:xfrm>
                <a:off x="3556" y="2596"/>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71" name="AutoShape 27"/>
              <p:cNvSpPr>
                <a:spLocks noChangeArrowheads="1"/>
              </p:cNvSpPr>
              <p:nvPr/>
            </p:nvSpPr>
            <p:spPr bwMode="auto">
              <a:xfrm>
                <a:off x="3748" y="2404"/>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72" name="AutoShape 28"/>
              <p:cNvSpPr>
                <a:spLocks noChangeArrowheads="1"/>
              </p:cNvSpPr>
              <p:nvPr/>
            </p:nvSpPr>
            <p:spPr bwMode="auto">
              <a:xfrm>
                <a:off x="3892" y="2692"/>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73" name="AutoShape 29"/>
              <p:cNvSpPr>
                <a:spLocks noChangeArrowheads="1"/>
              </p:cNvSpPr>
              <p:nvPr/>
            </p:nvSpPr>
            <p:spPr bwMode="auto">
              <a:xfrm>
                <a:off x="3796" y="2740"/>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grpSp>
        <p:grpSp>
          <p:nvGrpSpPr>
            <p:cNvPr id="51257" name="Group 30"/>
            <p:cNvGrpSpPr>
              <a:grpSpLocks/>
            </p:cNvGrpSpPr>
            <p:nvPr/>
          </p:nvGrpSpPr>
          <p:grpSpPr bwMode="auto">
            <a:xfrm>
              <a:off x="4324" y="2308"/>
              <a:ext cx="904" cy="952"/>
              <a:chOff x="4324" y="2308"/>
              <a:chExt cx="904" cy="952"/>
            </a:xfrm>
          </p:grpSpPr>
          <p:sp>
            <p:nvSpPr>
              <p:cNvPr id="51258" name="Oval 31"/>
              <p:cNvSpPr>
                <a:spLocks noChangeArrowheads="1"/>
              </p:cNvSpPr>
              <p:nvPr/>
            </p:nvSpPr>
            <p:spPr bwMode="auto">
              <a:xfrm>
                <a:off x="4324"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9" name="AutoShape 32"/>
              <p:cNvSpPr>
                <a:spLocks noChangeArrowheads="1"/>
              </p:cNvSpPr>
              <p:nvPr/>
            </p:nvSpPr>
            <p:spPr bwMode="auto">
              <a:xfrm>
                <a:off x="4564" y="2932"/>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0" name="AutoShape 33"/>
              <p:cNvSpPr>
                <a:spLocks noChangeArrowheads="1"/>
              </p:cNvSpPr>
              <p:nvPr/>
            </p:nvSpPr>
            <p:spPr bwMode="auto">
              <a:xfrm>
                <a:off x="4708" y="3124"/>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1" name="AutoShape 34"/>
              <p:cNvSpPr>
                <a:spLocks noChangeArrowheads="1"/>
              </p:cNvSpPr>
              <p:nvPr/>
            </p:nvSpPr>
            <p:spPr bwMode="auto">
              <a:xfrm>
                <a:off x="4372" y="2740"/>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2" name="AutoShape 35"/>
              <p:cNvSpPr>
                <a:spLocks noChangeArrowheads="1"/>
              </p:cNvSpPr>
              <p:nvPr/>
            </p:nvSpPr>
            <p:spPr bwMode="auto">
              <a:xfrm>
                <a:off x="4564" y="2596"/>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3" name="AutoShape 36"/>
              <p:cNvSpPr>
                <a:spLocks noChangeArrowheads="1"/>
              </p:cNvSpPr>
              <p:nvPr/>
            </p:nvSpPr>
            <p:spPr bwMode="auto">
              <a:xfrm>
                <a:off x="4756" y="2404"/>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4" name="AutoShape 37"/>
              <p:cNvSpPr>
                <a:spLocks noChangeArrowheads="1"/>
              </p:cNvSpPr>
              <p:nvPr/>
            </p:nvSpPr>
            <p:spPr bwMode="auto">
              <a:xfrm>
                <a:off x="4900" y="2692"/>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sp>
            <p:nvSpPr>
              <p:cNvPr id="51265" name="AutoShape 38"/>
              <p:cNvSpPr>
                <a:spLocks noChangeArrowheads="1"/>
              </p:cNvSpPr>
              <p:nvPr/>
            </p:nvSpPr>
            <p:spPr bwMode="auto">
              <a:xfrm>
                <a:off x="4804" y="2740"/>
                <a:ext cx="88" cy="40"/>
              </a:xfrm>
              <a:prstGeom prst="star16">
                <a:avLst>
                  <a:gd name="adj" fmla="val 37500"/>
                </a:avLst>
              </a:prstGeom>
              <a:solidFill>
                <a:schemeClr val="hlink"/>
              </a:solidFill>
              <a:ln w="12700">
                <a:solidFill>
                  <a:schemeClr val="tx1"/>
                </a:solidFill>
                <a:miter lim="800000"/>
                <a:headEnd/>
                <a:tailEnd/>
              </a:ln>
            </p:spPr>
            <p:txBody>
              <a:bodyPr wrap="none" anchor="ctr"/>
              <a:lstStyle/>
              <a:p>
                <a:endParaRPr lang="en-US"/>
              </a:p>
            </p:txBody>
          </p:sp>
        </p:grpSp>
      </p:grpSp>
      <p:grpSp>
        <p:nvGrpSpPr>
          <p:cNvPr id="51205" name="Group 39"/>
          <p:cNvGrpSpPr>
            <a:grpSpLocks/>
          </p:cNvGrpSpPr>
          <p:nvPr/>
        </p:nvGrpSpPr>
        <p:grpSpPr bwMode="auto">
          <a:xfrm>
            <a:off x="1219200" y="1219200"/>
            <a:ext cx="3416300" cy="1511300"/>
            <a:chOff x="1012" y="2308"/>
            <a:chExt cx="2152" cy="952"/>
          </a:xfrm>
        </p:grpSpPr>
        <p:grpSp>
          <p:nvGrpSpPr>
            <p:cNvPr id="51209" name="Group 40"/>
            <p:cNvGrpSpPr>
              <a:grpSpLocks/>
            </p:cNvGrpSpPr>
            <p:nvPr/>
          </p:nvGrpSpPr>
          <p:grpSpPr bwMode="auto">
            <a:xfrm>
              <a:off x="2212" y="2308"/>
              <a:ext cx="952" cy="952"/>
              <a:chOff x="2212" y="2308"/>
              <a:chExt cx="952" cy="952"/>
            </a:xfrm>
          </p:grpSpPr>
          <p:sp>
            <p:nvSpPr>
              <p:cNvPr id="51228" name="Oval 41"/>
              <p:cNvSpPr>
                <a:spLocks noChangeArrowheads="1"/>
              </p:cNvSpPr>
              <p:nvPr/>
            </p:nvSpPr>
            <p:spPr bwMode="auto">
              <a:xfrm>
                <a:off x="2212"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9" name="Rectangle 42" descr="Light upward diagonal"/>
              <p:cNvSpPr>
                <a:spLocks noChangeArrowheads="1"/>
              </p:cNvSpPr>
              <p:nvPr/>
            </p:nvSpPr>
            <p:spPr bwMode="auto">
              <a:xfrm>
                <a:off x="2596"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0" name="Rectangle 43" descr="Light upward diagonal"/>
              <p:cNvSpPr>
                <a:spLocks noChangeArrowheads="1"/>
              </p:cNvSpPr>
              <p:nvPr/>
            </p:nvSpPr>
            <p:spPr bwMode="auto">
              <a:xfrm>
                <a:off x="2788"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1" name="Rectangle 44"/>
              <p:cNvSpPr>
                <a:spLocks noChangeArrowheads="1"/>
              </p:cNvSpPr>
              <p:nvPr/>
            </p:nvSpPr>
            <p:spPr bwMode="auto">
              <a:xfrm>
                <a:off x="2212" y="2500"/>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2" name="Rectangle 45" descr="Light upward diagonal"/>
              <p:cNvSpPr>
                <a:spLocks noChangeArrowheads="1"/>
              </p:cNvSpPr>
              <p:nvPr/>
            </p:nvSpPr>
            <p:spPr bwMode="auto">
              <a:xfrm>
                <a:off x="2404" y="2500"/>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3" name="Rectangle 46"/>
              <p:cNvSpPr>
                <a:spLocks noChangeArrowheads="1"/>
              </p:cNvSpPr>
              <p:nvPr/>
            </p:nvSpPr>
            <p:spPr bwMode="auto">
              <a:xfrm>
                <a:off x="2980" y="2500"/>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4" name="Rectangle 47" descr="Light upward diagonal"/>
              <p:cNvSpPr>
                <a:spLocks noChangeArrowheads="1"/>
              </p:cNvSpPr>
              <p:nvPr/>
            </p:nvSpPr>
            <p:spPr bwMode="auto">
              <a:xfrm>
                <a:off x="2596"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5" name="Rectangle 48" descr="Light upward diagonal"/>
              <p:cNvSpPr>
                <a:spLocks noChangeArrowheads="1"/>
              </p:cNvSpPr>
              <p:nvPr/>
            </p:nvSpPr>
            <p:spPr bwMode="auto">
              <a:xfrm>
                <a:off x="2788"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6" name="Rectangle 49"/>
              <p:cNvSpPr>
                <a:spLocks noChangeArrowheads="1"/>
              </p:cNvSpPr>
              <p:nvPr/>
            </p:nvSpPr>
            <p:spPr bwMode="auto">
              <a:xfrm>
                <a:off x="2212" y="2692"/>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7" name="Rectangle 50" descr="Light upward diagonal"/>
              <p:cNvSpPr>
                <a:spLocks noChangeArrowheads="1"/>
              </p:cNvSpPr>
              <p:nvPr/>
            </p:nvSpPr>
            <p:spPr bwMode="auto">
              <a:xfrm>
                <a:off x="2404" y="2692"/>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38" name="Rectangle 51"/>
              <p:cNvSpPr>
                <a:spLocks noChangeArrowheads="1"/>
              </p:cNvSpPr>
              <p:nvPr/>
            </p:nvSpPr>
            <p:spPr bwMode="auto">
              <a:xfrm>
                <a:off x="2980" y="2692"/>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39" name="Rectangle 52" descr="Light upward diagonal"/>
              <p:cNvSpPr>
                <a:spLocks noChangeArrowheads="1"/>
              </p:cNvSpPr>
              <p:nvPr/>
            </p:nvSpPr>
            <p:spPr bwMode="auto">
              <a:xfrm>
                <a:off x="2596"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40" name="Rectangle 53" descr="Light upward diagonal"/>
              <p:cNvSpPr>
                <a:spLocks noChangeArrowheads="1"/>
              </p:cNvSpPr>
              <p:nvPr/>
            </p:nvSpPr>
            <p:spPr bwMode="auto">
              <a:xfrm>
                <a:off x="2788"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41" name="Rectangle 54"/>
              <p:cNvSpPr>
                <a:spLocks noChangeArrowheads="1"/>
              </p:cNvSpPr>
              <p:nvPr/>
            </p:nvSpPr>
            <p:spPr bwMode="auto">
              <a:xfrm>
                <a:off x="2212" y="2884"/>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2" name="Rectangle 55" descr="Light upward diagonal"/>
              <p:cNvSpPr>
                <a:spLocks noChangeArrowheads="1"/>
              </p:cNvSpPr>
              <p:nvPr/>
            </p:nvSpPr>
            <p:spPr bwMode="auto">
              <a:xfrm>
                <a:off x="2404" y="2884"/>
                <a:ext cx="184" cy="184"/>
              </a:xfrm>
              <a:prstGeom prst="rect">
                <a:avLst/>
              </a:prstGeom>
              <a:pattFill prst="ltUp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43" name="Rectangle 56"/>
              <p:cNvSpPr>
                <a:spLocks noChangeArrowheads="1"/>
              </p:cNvSpPr>
              <p:nvPr/>
            </p:nvSpPr>
            <p:spPr bwMode="auto">
              <a:xfrm>
                <a:off x="2980" y="2884"/>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4" name="Rectangle 57"/>
              <p:cNvSpPr>
                <a:spLocks noChangeArrowheads="1"/>
              </p:cNvSpPr>
              <p:nvPr/>
            </p:nvSpPr>
            <p:spPr bwMode="auto">
              <a:xfrm>
                <a:off x="2596" y="3076"/>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5" name="Rectangle 58"/>
              <p:cNvSpPr>
                <a:spLocks noChangeArrowheads="1"/>
              </p:cNvSpPr>
              <p:nvPr/>
            </p:nvSpPr>
            <p:spPr bwMode="auto">
              <a:xfrm>
                <a:off x="2788" y="3076"/>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6" name="Rectangle 59"/>
              <p:cNvSpPr>
                <a:spLocks noChangeArrowheads="1"/>
              </p:cNvSpPr>
              <p:nvPr/>
            </p:nvSpPr>
            <p:spPr bwMode="auto">
              <a:xfrm>
                <a:off x="2212" y="3076"/>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7" name="Rectangle 60"/>
              <p:cNvSpPr>
                <a:spLocks noChangeArrowheads="1"/>
              </p:cNvSpPr>
              <p:nvPr/>
            </p:nvSpPr>
            <p:spPr bwMode="auto">
              <a:xfrm>
                <a:off x="2404" y="3076"/>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8" name="Rectangle 61"/>
              <p:cNvSpPr>
                <a:spLocks noChangeArrowheads="1"/>
              </p:cNvSpPr>
              <p:nvPr/>
            </p:nvSpPr>
            <p:spPr bwMode="auto">
              <a:xfrm>
                <a:off x="2980" y="3076"/>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49" name="Rectangle 62"/>
              <p:cNvSpPr>
                <a:spLocks noChangeArrowheads="1"/>
              </p:cNvSpPr>
              <p:nvPr/>
            </p:nvSpPr>
            <p:spPr bwMode="auto">
              <a:xfrm>
                <a:off x="2596" y="2308"/>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0" name="Rectangle 63"/>
              <p:cNvSpPr>
                <a:spLocks noChangeArrowheads="1"/>
              </p:cNvSpPr>
              <p:nvPr/>
            </p:nvSpPr>
            <p:spPr bwMode="auto">
              <a:xfrm>
                <a:off x="2788" y="2308"/>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1" name="Rectangle 64"/>
              <p:cNvSpPr>
                <a:spLocks noChangeArrowheads="1"/>
              </p:cNvSpPr>
              <p:nvPr/>
            </p:nvSpPr>
            <p:spPr bwMode="auto">
              <a:xfrm>
                <a:off x="2212" y="2308"/>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2" name="Rectangle 65"/>
              <p:cNvSpPr>
                <a:spLocks noChangeArrowheads="1"/>
              </p:cNvSpPr>
              <p:nvPr/>
            </p:nvSpPr>
            <p:spPr bwMode="auto">
              <a:xfrm>
                <a:off x="2404" y="2308"/>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53" name="Rectangle 66"/>
              <p:cNvSpPr>
                <a:spLocks noChangeArrowheads="1"/>
              </p:cNvSpPr>
              <p:nvPr/>
            </p:nvSpPr>
            <p:spPr bwMode="auto">
              <a:xfrm>
                <a:off x="2980" y="2308"/>
                <a:ext cx="184" cy="1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1210" name="Group 67"/>
            <p:cNvGrpSpPr>
              <a:grpSpLocks/>
            </p:cNvGrpSpPr>
            <p:nvPr/>
          </p:nvGrpSpPr>
          <p:grpSpPr bwMode="auto">
            <a:xfrm>
              <a:off x="1012" y="2308"/>
              <a:ext cx="952" cy="952"/>
              <a:chOff x="1012" y="2308"/>
              <a:chExt cx="952" cy="952"/>
            </a:xfrm>
          </p:grpSpPr>
          <p:sp>
            <p:nvSpPr>
              <p:cNvPr id="51211" name="Oval 68"/>
              <p:cNvSpPr>
                <a:spLocks noChangeArrowheads="1"/>
              </p:cNvSpPr>
              <p:nvPr/>
            </p:nvSpPr>
            <p:spPr bwMode="auto">
              <a:xfrm>
                <a:off x="1012" y="2308"/>
                <a:ext cx="904" cy="95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2" name="Rectangle 69" descr="Light downward diagonal"/>
              <p:cNvSpPr>
                <a:spLocks noChangeArrowheads="1"/>
              </p:cNvSpPr>
              <p:nvPr/>
            </p:nvSpPr>
            <p:spPr bwMode="auto">
              <a:xfrm>
                <a:off x="1492" y="278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13" name="Rectangle 70"/>
              <p:cNvSpPr>
                <a:spLocks noChangeArrowheads="1"/>
              </p:cNvSpPr>
              <p:nvPr/>
            </p:nvSpPr>
            <p:spPr bwMode="auto">
              <a:xfrm>
                <a:off x="1732" y="278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4" name="Rectangle 71"/>
              <p:cNvSpPr>
                <a:spLocks noChangeArrowheads="1"/>
              </p:cNvSpPr>
              <p:nvPr/>
            </p:nvSpPr>
            <p:spPr bwMode="auto">
              <a:xfrm>
                <a:off x="1012" y="278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5" name="Rectangle 72" descr="Light downward diagonal"/>
              <p:cNvSpPr>
                <a:spLocks noChangeArrowheads="1"/>
              </p:cNvSpPr>
              <p:nvPr/>
            </p:nvSpPr>
            <p:spPr bwMode="auto">
              <a:xfrm>
                <a:off x="1252" y="278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16" name="Rectangle 73"/>
              <p:cNvSpPr>
                <a:spLocks noChangeArrowheads="1"/>
              </p:cNvSpPr>
              <p:nvPr/>
            </p:nvSpPr>
            <p:spPr bwMode="auto">
              <a:xfrm>
                <a:off x="1492" y="302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7" name="Rectangle 74"/>
              <p:cNvSpPr>
                <a:spLocks noChangeArrowheads="1"/>
              </p:cNvSpPr>
              <p:nvPr/>
            </p:nvSpPr>
            <p:spPr bwMode="auto">
              <a:xfrm>
                <a:off x="1732" y="302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Rectangle 75"/>
              <p:cNvSpPr>
                <a:spLocks noChangeArrowheads="1"/>
              </p:cNvSpPr>
              <p:nvPr/>
            </p:nvSpPr>
            <p:spPr bwMode="auto">
              <a:xfrm>
                <a:off x="1012" y="302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Rectangle 76"/>
              <p:cNvSpPr>
                <a:spLocks noChangeArrowheads="1"/>
              </p:cNvSpPr>
              <p:nvPr/>
            </p:nvSpPr>
            <p:spPr bwMode="auto">
              <a:xfrm>
                <a:off x="1252" y="302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0" name="Rectangle 77"/>
              <p:cNvSpPr>
                <a:spLocks noChangeArrowheads="1"/>
              </p:cNvSpPr>
              <p:nvPr/>
            </p:nvSpPr>
            <p:spPr bwMode="auto">
              <a:xfrm>
                <a:off x="1492" y="230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1" name="Rectangle 78"/>
              <p:cNvSpPr>
                <a:spLocks noChangeArrowheads="1"/>
              </p:cNvSpPr>
              <p:nvPr/>
            </p:nvSpPr>
            <p:spPr bwMode="auto">
              <a:xfrm>
                <a:off x="1732" y="230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2" name="Rectangle 79"/>
              <p:cNvSpPr>
                <a:spLocks noChangeArrowheads="1"/>
              </p:cNvSpPr>
              <p:nvPr/>
            </p:nvSpPr>
            <p:spPr bwMode="auto">
              <a:xfrm>
                <a:off x="1012" y="230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3" name="Rectangle 80"/>
              <p:cNvSpPr>
                <a:spLocks noChangeArrowheads="1"/>
              </p:cNvSpPr>
              <p:nvPr/>
            </p:nvSpPr>
            <p:spPr bwMode="auto">
              <a:xfrm>
                <a:off x="1252" y="230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4" name="Rectangle 81" descr="Light downward diagonal"/>
              <p:cNvSpPr>
                <a:spLocks noChangeArrowheads="1"/>
              </p:cNvSpPr>
              <p:nvPr/>
            </p:nvSpPr>
            <p:spPr bwMode="auto">
              <a:xfrm>
                <a:off x="1492" y="254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sp>
            <p:nvSpPr>
              <p:cNvPr id="51225" name="Rectangle 82"/>
              <p:cNvSpPr>
                <a:spLocks noChangeArrowheads="1"/>
              </p:cNvSpPr>
              <p:nvPr/>
            </p:nvSpPr>
            <p:spPr bwMode="auto">
              <a:xfrm>
                <a:off x="1732" y="254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6" name="Rectangle 83"/>
              <p:cNvSpPr>
                <a:spLocks noChangeArrowheads="1"/>
              </p:cNvSpPr>
              <p:nvPr/>
            </p:nvSpPr>
            <p:spPr bwMode="auto">
              <a:xfrm>
                <a:off x="1012" y="2548"/>
                <a:ext cx="232" cy="2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27" name="Rectangle 84" descr="Light downward diagonal"/>
              <p:cNvSpPr>
                <a:spLocks noChangeArrowheads="1"/>
              </p:cNvSpPr>
              <p:nvPr/>
            </p:nvSpPr>
            <p:spPr bwMode="auto">
              <a:xfrm>
                <a:off x="1252" y="2548"/>
                <a:ext cx="232" cy="232"/>
              </a:xfrm>
              <a:prstGeom prst="rect">
                <a:avLst/>
              </a:prstGeom>
              <a:pattFill prst="ltDnDiag">
                <a:fgClr>
                  <a:schemeClr val="accent1"/>
                </a:fgClr>
                <a:bgClr>
                  <a:schemeClr val="bg1"/>
                </a:bgClr>
              </a:pattFill>
              <a:ln w="12700">
                <a:solidFill>
                  <a:schemeClr val="tx1"/>
                </a:solidFill>
                <a:miter lim="800000"/>
                <a:headEnd/>
                <a:tailEnd/>
              </a:ln>
            </p:spPr>
            <p:txBody>
              <a:bodyPr wrap="none" anchor="ctr"/>
              <a:lstStyle/>
              <a:p>
                <a:endParaRPr lang="en-US"/>
              </a:p>
            </p:txBody>
          </p:sp>
        </p:grpSp>
      </p:grpSp>
      <p:sp>
        <p:nvSpPr>
          <p:cNvPr id="51206" name="Text Box 85"/>
          <p:cNvSpPr txBox="1">
            <a:spLocks noChangeArrowheads="1"/>
          </p:cNvSpPr>
          <p:nvPr/>
        </p:nvSpPr>
        <p:spPr bwMode="auto">
          <a:xfrm>
            <a:off x="4800600" y="1524000"/>
            <a:ext cx="40608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Second term in </a:t>
            </a:r>
            <a:r>
              <a:rPr lang="ja-JP" altLang="en-US" sz="2000"/>
              <a:t>“</a:t>
            </a:r>
            <a:r>
              <a:rPr lang="en-US" sz="2000"/>
              <a:t>Dies per wafer</a:t>
            </a:r>
            <a:r>
              <a:rPr lang="ja-JP" altLang="en-US" sz="2000"/>
              <a:t>”</a:t>
            </a:r>
            <a:endParaRPr lang="en-US" sz="2000"/>
          </a:p>
          <a:p>
            <a:r>
              <a:rPr lang="en-US" sz="2000"/>
              <a:t>corrects for the rectangular dies</a:t>
            </a:r>
          </a:p>
          <a:p>
            <a:r>
              <a:rPr lang="en-US" sz="2000"/>
              <a:t>near the periphery of round wafers</a:t>
            </a:r>
          </a:p>
        </p:txBody>
      </p:sp>
      <p:sp>
        <p:nvSpPr>
          <p:cNvPr id="51207" name="Text Box 86"/>
          <p:cNvSpPr txBox="1">
            <a:spLocks noChangeArrowheads="1"/>
          </p:cNvSpPr>
          <p:nvPr/>
        </p:nvSpPr>
        <p:spPr bwMode="auto">
          <a:xfrm>
            <a:off x="4267200" y="3352800"/>
            <a:ext cx="46259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2000"/>
              <a:t>“</a:t>
            </a:r>
            <a:r>
              <a:rPr lang="en-US" sz="2000"/>
              <a:t>Die yield</a:t>
            </a:r>
            <a:r>
              <a:rPr lang="ja-JP" altLang="en-US" sz="2000"/>
              <a:t>”</a:t>
            </a:r>
            <a:r>
              <a:rPr lang="en-US" sz="2000"/>
              <a:t> assumes a simple empirical</a:t>
            </a:r>
          </a:p>
          <a:p>
            <a:r>
              <a:rPr lang="en-US" sz="2000"/>
              <a:t>model: defects are randomly distributed</a:t>
            </a:r>
          </a:p>
          <a:p>
            <a:r>
              <a:rPr lang="en-US" sz="2000"/>
              <a:t>over the wafer, and yield is inversely</a:t>
            </a:r>
          </a:p>
          <a:p>
            <a:r>
              <a:rPr lang="en-US" sz="2000"/>
              <a:t>proportional to the complexity of the</a:t>
            </a:r>
          </a:p>
          <a:p>
            <a:r>
              <a:rPr lang="en-US" sz="2000"/>
              <a:t>fabrication process (indicated by </a:t>
            </a:r>
            <a:r>
              <a:rPr lang="en-US" sz="2000">
                <a:latin typeface="Symbol" charset="0"/>
              </a:rPr>
              <a:t>a</a:t>
            </a:r>
            <a:r>
              <a:rPr lang="en-US" sz="2000"/>
              <a:t>)</a:t>
            </a:r>
          </a:p>
        </p:txBody>
      </p:sp>
      <p:sp>
        <p:nvSpPr>
          <p:cNvPr id="51208" name="Text Box 87"/>
          <p:cNvSpPr txBox="1">
            <a:spLocks noChangeArrowheads="1"/>
          </p:cNvSpPr>
          <p:nvPr/>
        </p:nvSpPr>
        <p:spPr bwMode="auto">
          <a:xfrm>
            <a:off x="2243138" y="5334000"/>
            <a:ext cx="45799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 </a:t>
            </a:r>
            <a:r>
              <a:rPr lang="en-US" sz="2000">
                <a:latin typeface="Symbol" charset="0"/>
              </a:rPr>
              <a:t>a</a:t>
            </a:r>
            <a:r>
              <a:rPr lang="en-US" sz="2000"/>
              <a:t>=3 for modern processes implies that</a:t>
            </a:r>
          </a:p>
          <a:p>
            <a:r>
              <a:rPr lang="en-US" sz="2000"/>
              <a:t>cost of die is proportional to (Die area)</a:t>
            </a:r>
            <a:r>
              <a:rPr lang="en-US" sz="2000" baseline="30000"/>
              <a:t>4</a:t>
            </a:r>
            <a:endParaRPr lang="en-US" sz="200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F9A6131-10D1-8F43-94B7-F384523F9438}" type="slidenum">
              <a:rPr lang="en-US" sz="1400">
                <a:latin typeface="Arial Narrow" charset="0"/>
              </a:rPr>
              <a:pPr/>
              <a:t>45</a:t>
            </a:fld>
            <a:endParaRPr lang="en-US" sz="1400">
              <a:latin typeface="Arial Narrow" charset="0"/>
            </a:endParaRPr>
          </a:p>
        </p:txBody>
      </p:sp>
      <p:sp>
        <p:nvSpPr>
          <p:cNvPr id="53252" name="Text Box 2"/>
          <p:cNvSpPr txBox="1">
            <a:spLocks noChangeArrowheads="1"/>
          </p:cNvSpPr>
          <p:nvPr/>
        </p:nvSpPr>
        <p:spPr bwMode="auto">
          <a:xfrm>
            <a:off x="1787525" y="1411288"/>
            <a:ext cx="7127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1200" i="1"/>
              <a:t>“</a:t>
            </a:r>
            <a:r>
              <a:rPr lang="en-US" sz="1200" i="1"/>
              <a:t>Revised Model Reduces Cost Estimates</a:t>
            </a:r>
            <a:r>
              <a:rPr lang="ja-JP" altLang="en-US" sz="1200" i="1"/>
              <a:t>”</a:t>
            </a:r>
            <a:r>
              <a:rPr lang="en-US" sz="1200" i="1"/>
              <a:t>, Linley Gwennap, Microprocessor Report 10(4), 25 Mar 1996</a:t>
            </a:r>
          </a:p>
        </p:txBody>
      </p:sp>
      <p:graphicFrame>
        <p:nvGraphicFramePr>
          <p:cNvPr id="53250" name="Object 2"/>
          <p:cNvGraphicFramePr>
            <a:graphicFrameLocks noChangeAspect="1"/>
          </p:cNvGraphicFramePr>
          <p:nvPr/>
        </p:nvGraphicFramePr>
        <p:xfrm>
          <a:off x="152400" y="1724025"/>
          <a:ext cx="8850313" cy="3390900"/>
        </p:xfrm>
        <a:graphic>
          <a:graphicData uri="http://schemas.openxmlformats.org/presentationml/2006/ole">
            <mc:AlternateContent xmlns:mc="http://schemas.openxmlformats.org/markup-compatibility/2006">
              <mc:Choice xmlns:v="urn:schemas-microsoft-com:vml" Requires="v">
                <p:oleObj spid="_x0000_s53286" name="Worksheet" r:id="rId4" imgW="7629844" imgH="2943737" progId="Excel.Sheet.8">
                  <p:embed/>
                </p:oleObj>
              </mc:Choice>
              <mc:Fallback>
                <p:oleObj name="Worksheet" r:id="rId4" imgW="7629844" imgH="2943737"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724025"/>
                        <a:ext cx="8850313" cy="3390900"/>
                      </a:xfrm>
                      <a:prstGeom prst="rect">
                        <a:avLst/>
                      </a:pr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2820" name="Rectangle 4"/>
          <p:cNvSpPr>
            <a:spLocks noGrp="1" noChangeArrowheads="1"/>
          </p:cNvSpPr>
          <p:nvPr>
            <p:ph type="title"/>
          </p:nvPr>
        </p:nvSpPr>
        <p:spPr/>
        <p:txBody>
          <a:bodyPr/>
          <a:lstStyle/>
          <a:p>
            <a:r>
              <a:rPr lang="en-US">
                <a:latin typeface="Tahoma" charset="0"/>
              </a:rPr>
              <a:t>Real World Examples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D30992-CFA7-D04F-B492-B6D6AE75080F}" type="slidenum">
              <a:rPr lang="en-US" sz="1400">
                <a:latin typeface="Arial Narrow" charset="0"/>
              </a:rPr>
              <a:pPr/>
              <a:t>46</a:t>
            </a:fld>
            <a:endParaRPr lang="en-US" sz="1400">
              <a:latin typeface="Arial Narrow" charset="0"/>
            </a:endParaRPr>
          </a:p>
        </p:txBody>
      </p:sp>
      <p:sp>
        <p:nvSpPr>
          <p:cNvPr id="804866" name="Rectangle 2"/>
          <p:cNvSpPr>
            <a:spLocks noGrp="1" noChangeArrowheads="1"/>
          </p:cNvSpPr>
          <p:nvPr>
            <p:ph type="title"/>
          </p:nvPr>
        </p:nvSpPr>
        <p:spPr/>
        <p:txBody>
          <a:bodyPr/>
          <a:lstStyle/>
          <a:p>
            <a:r>
              <a:rPr lang="en-US">
                <a:latin typeface="Tahoma" charset="0"/>
              </a:rPr>
              <a:t>Trends</a:t>
            </a:r>
          </a:p>
        </p:txBody>
      </p:sp>
      <p:sp>
        <p:nvSpPr>
          <p:cNvPr id="804867" name="Rectangle 3"/>
          <p:cNvSpPr>
            <a:spLocks noGrp="1" noChangeArrowheads="1"/>
          </p:cNvSpPr>
          <p:nvPr>
            <p:ph type="body" idx="1"/>
          </p:nvPr>
        </p:nvSpPr>
        <p:spPr/>
        <p:txBody>
          <a:bodyPr/>
          <a:lstStyle/>
          <a:p>
            <a:r>
              <a:rPr lang="en-US" sz="3200" dirty="0">
                <a:latin typeface="Tahoma" charset="0"/>
              </a:rPr>
              <a:t>Now </a:t>
            </a:r>
            <a:r>
              <a:rPr lang="en-US" sz="3200" dirty="0" smtClean="0">
                <a:latin typeface="Tahoma" charset="0"/>
              </a:rPr>
              <a:t>let’s </a:t>
            </a:r>
            <a:r>
              <a:rPr lang="en-US" sz="3200" dirty="0">
                <a:latin typeface="Tahoma" charset="0"/>
              </a:rPr>
              <a:t>look at trends in</a:t>
            </a:r>
          </a:p>
          <a:p>
            <a:pPr lvl="1"/>
            <a:r>
              <a:rPr lang="en-US" sz="2800" dirty="0" smtClean="0">
                <a:solidFill>
                  <a:schemeClr val="folHlink"/>
                </a:solidFill>
                <a:latin typeface="Tahoma" charset="0"/>
                <a:ea typeface="ＭＳ Ｐゴシック" charset="0"/>
              </a:rPr>
              <a:t>Bandwidth </a:t>
            </a:r>
            <a:r>
              <a:rPr lang="en-US" sz="2800" dirty="0">
                <a:solidFill>
                  <a:schemeClr val="folHlink"/>
                </a:solidFill>
                <a:latin typeface="Tahoma" charset="0"/>
                <a:ea typeface="ＭＳ Ｐゴシック" charset="0"/>
              </a:rPr>
              <a:t>vs. Latency</a:t>
            </a:r>
          </a:p>
          <a:p>
            <a:pPr lvl="1"/>
            <a:r>
              <a:rPr lang="en-US" sz="2800" dirty="0">
                <a:solidFill>
                  <a:schemeClr val="folHlink"/>
                </a:solidFill>
                <a:latin typeface="Tahoma" charset="0"/>
                <a:ea typeface="ＭＳ Ｐゴシック" charset="0"/>
              </a:rPr>
              <a:t>Power</a:t>
            </a:r>
          </a:p>
          <a:p>
            <a:pPr lvl="1"/>
            <a:r>
              <a:rPr lang="en-US" sz="2800" dirty="0">
                <a:solidFill>
                  <a:schemeClr val="folHlink"/>
                </a:solidFill>
                <a:latin typeface="Tahoma" charset="0"/>
                <a:ea typeface="ＭＳ Ｐゴシック" charset="0"/>
              </a:rPr>
              <a:t>Cost</a:t>
            </a:r>
          </a:p>
          <a:p>
            <a:pPr lvl="1"/>
            <a:r>
              <a:rPr lang="en-US" sz="2800" dirty="0">
                <a:latin typeface="Tahoma" charset="0"/>
                <a:ea typeface="ＭＳ Ｐゴシック" charset="0"/>
              </a:rPr>
              <a:t>Dependability</a:t>
            </a:r>
          </a:p>
          <a:p>
            <a:pPr lvl="1"/>
            <a:r>
              <a:rPr lang="en-US" sz="2800" dirty="0">
                <a:solidFill>
                  <a:schemeClr val="folHlink"/>
                </a:solidFill>
                <a:latin typeface="Tahoma" charset="0"/>
                <a:ea typeface="ＭＳ Ｐゴシック" charset="0"/>
              </a:rPr>
              <a:t>Performance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23D56E1-3945-B94D-B30A-9D3B19DEF853}" type="slidenum">
              <a:rPr lang="en-US" sz="1400">
                <a:latin typeface="Arial Narrow" charset="0"/>
              </a:rPr>
              <a:pPr/>
              <a:t>47</a:t>
            </a:fld>
            <a:endParaRPr lang="en-US" sz="1400">
              <a:latin typeface="Arial Narrow" charset="0"/>
            </a:endParaRPr>
          </a:p>
        </p:txBody>
      </p:sp>
      <p:sp>
        <p:nvSpPr>
          <p:cNvPr id="805892" name="Rectangle 4"/>
          <p:cNvSpPr>
            <a:spLocks noGrp="1" noChangeArrowheads="1"/>
          </p:cNvSpPr>
          <p:nvPr>
            <p:ph type="title"/>
          </p:nvPr>
        </p:nvSpPr>
        <p:spPr/>
        <p:txBody>
          <a:bodyPr/>
          <a:lstStyle/>
          <a:p>
            <a:r>
              <a:rPr lang="en-US">
                <a:latin typeface="Tahoma" charset="0"/>
              </a:rPr>
              <a:t>Dependability</a:t>
            </a:r>
          </a:p>
        </p:txBody>
      </p:sp>
      <p:sp>
        <p:nvSpPr>
          <p:cNvPr id="805893" name="Rectangle 5"/>
          <p:cNvSpPr>
            <a:spLocks noGrp="1" noChangeArrowheads="1"/>
          </p:cNvSpPr>
          <p:nvPr>
            <p:ph type="body" idx="1"/>
          </p:nvPr>
        </p:nvSpPr>
        <p:spPr/>
        <p:txBody>
          <a:bodyPr/>
          <a:lstStyle/>
          <a:p>
            <a:r>
              <a:rPr lang="en-US">
                <a:latin typeface="Tahoma" charset="0"/>
              </a:rPr>
              <a:t>When is a system operating properly? </a:t>
            </a:r>
          </a:p>
          <a:p>
            <a:r>
              <a:rPr lang="en-US">
                <a:latin typeface="Tahoma" charset="0"/>
              </a:rPr>
              <a:t>Infrastructure providers now offer Service Level Agreements (SLA) to guarantee that their networking or power service would be dependable</a:t>
            </a:r>
          </a:p>
          <a:p>
            <a:r>
              <a:rPr lang="en-US">
                <a:latin typeface="Tahoma" charset="0"/>
              </a:rPr>
              <a:t>Systems alternate between 2 states of service with respect to an SLA:</a:t>
            </a:r>
          </a:p>
          <a:p>
            <a:pPr lvl="1"/>
            <a:r>
              <a:rPr lang="en-US">
                <a:latin typeface="Tahoma" charset="0"/>
                <a:ea typeface="ＭＳ Ｐゴシック" charset="0"/>
              </a:rPr>
              <a:t>Service accomplishment, where the service is delivered as specified in SLA</a:t>
            </a:r>
          </a:p>
          <a:p>
            <a:pPr lvl="1"/>
            <a:r>
              <a:rPr lang="en-US">
                <a:latin typeface="Tahoma" charset="0"/>
                <a:ea typeface="ＭＳ Ｐゴシック" charset="0"/>
              </a:rPr>
              <a:t>Service interruption, where the delivered service is different from the SLA</a:t>
            </a:r>
          </a:p>
          <a:p>
            <a:r>
              <a:rPr lang="en-US">
                <a:latin typeface="Tahoma" charset="0"/>
              </a:rPr>
              <a:t>Failure = transition from state 1 to state 2</a:t>
            </a:r>
          </a:p>
          <a:p>
            <a:r>
              <a:rPr lang="en-US">
                <a:latin typeface="Tahoma" charset="0"/>
              </a:rPr>
              <a:t>Restoration = transition from state 2 to state 1</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7375CD-E998-2A49-B792-F74CFBB52EEA}" type="slidenum">
              <a:rPr lang="en-US" sz="1400">
                <a:latin typeface="Arial Narrow" charset="0"/>
              </a:rPr>
              <a:pPr/>
              <a:t>48</a:t>
            </a:fld>
            <a:endParaRPr lang="en-US" sz="1400">
              <a:latin typeface="Arial Narrow" charset="0"/>
            </a:endParaRPr>
          </a:p>
        </p:txBody>
      </p:sp>
      <p:sp>
        <p:nvSpPr>
          <p:cNvPr id="806920" name="Rectangle 8"/>
          <p:cNvSpPr>
            <a:spLocks noGrp="1" noChangeArrowheads="1"/>
          </p:cNvSpPr>
          <p:nvPr>
            <p:ph type="title"/>
          </p:nvPr>
        </p:nvSpPr>
        <p:spPr/>
        <p:txBody>
          <a:bodyPr/>
          <a:lstStyle/>
          <a:p>
            <a:r>
              <a:rPr lang="en-US">
                <a:latin typeface="Tahoma" charset="0"/>
              </a:rPr>
              <a:t>Definitions</a:t>
            </a:r>
          </a:p>
        </p:txBody>
      </p:sp>
      <p:sp>
        <p:nvSpPr>
          <p:cNvPr id="806921" name="Rectangle 9"/>
          <p:cNvSpPr>
            <a:spLocks noGrp="1" noChangeArrowheads="1"/>
          </p:cNvSpPr>
          <p:nvPr>
            <p:ph type="body" idx="1"/>
          </p:nvPr>
        </p:nvSpPr>
        <p:spPr>
          <a:xfrm>
            <a:off x="0" y="708025"/>
            <a:ext cx="9144000" cy="5845175"/>
          </a:xfrm>
        </p:spPr>
        <p:txBody>
          <a:bodyPr/>
          <a:lstStyle/>
          <a:p>
            <a:pPr>
              <a:lnSpc>
                <a:spcPct val="90000"/>
              </a:lnSpc>
              <a:buFont typeface="Wingdings 2" charset="0"/>
              <a:buNone/>
            </a:pPr>
            <a:r>
              <a:rPr lang="en-US">
                <a:latin typeface="Tahoma" charset="0"/>
              </a:rPr>
              <a:t>Module reliability = measure of continuous service accomplishment (or time to failure)</a:t>
            </a:r>
          </a:p>
          <a:p>
            <a:pPr>
              <a:lnSpc>
                <a:spcPct val="90000"/>
              </a:lnSpc>
            </a:pPr>
            <a:r>
              <a:rPr lang="en-US">
                <a:latin typeface="Tahoma" charset="0"/>
              </a:rPr>
              <a:t>Two key metrics:</a:t>
            </a:r>
          </a:p>
          <a:p>
            <a:pPr lvl="1">
              <a:lnSpc>
                <a:spcPct val="90000"/>
              </a:lnSpc>
            </a:pPr>
            <a:r>
              <a:rPr lang="en-US" sz="2400">
                <a:latin typeface="Tahoma" charset="0"/>
                <a:ea typeface="ＭＳ Ｐゴシック" charset="0"/>
              </a:rPr>
              <a:t>Mean Time To Failure (MTTF) measures Reliability</a:t>
            </a:r>
          </a:p>
          <a:p>
            <a:pPr lvl="1">
              <a:lnSpc>
                <a:spcPct val="90000"/>
              </a:lnSpc>
            </a:pPr>
            <a:r>
              <a:rPr lang="en-US" sz="2400">
                <a:latin typeface="Tahoma" charset="0"/>
                <a:ea typeface="ＭＳ Ｐゴシック" charset="0"/>
              </a:rPr>
              <a:t>Failures In Time (FIT) = 1/MTTF, the rate of failures </a:t>
            </a:r>
          </a:p>
          <a:p>
            <a:pPr lvl="2">
              <a:lnSpc>
                <a:spcPct val="90000"/>
              </a:lnSpc>
            </a:pPr>
            <a:r>
              <a:rPr lang="en-US">
                <a:latin typeface="Tahoma" charset="0"/>
                <a:ea typeface="ＭＳ Ｐゴシック" charset="0"/>
              </a:rPr>
              <a:t>Traditionally reported as failures per billion hours of operation</a:t>
            </a:r>
          </a:p>
          <a:p>
            <a:pPr>
              <a:lnSpc>
                <a:spcPct val="90000"/>
              </a:lnSpc>
            </a:pPr>
            <a:r>
              <a:rPr lang="en-US">
                <a:latin typeface="Tahoma" charset="0"/>
              </a:rPr>
              <a:t>Derived metrics:</a:t>
            </a:r>
          </a:p>
          <a:p>
            <a:pPr lvl="1">
              <a:lnSpc>
                <a:spcPct val="90000"/>
              </a:lnSpc>
            </a:pPr>
            <a:r>
              <a:rPr lang="en-US" sz="2400">
                <a:latin typeface="Tahoma" charset="0"/>
                <a:ea typeface="ＭＳ Ｐゴシック" charset="0"/>
              </a:rPr>
              <a:t>Mean Time To Repair (MTTR) measures Service Interruption</a:t>
            </a:r>
          </a:p>
          <a:p>
            <a:pPr lvl="2">
              <a:lnSpc>
                <a:spcPct val="90000"/>
              </a:lnSpc>
            </a:pPr>
            <a:r>
              <a:rPr lang="en-US">
                <a:latin typeface="Tahoma" charset="0"/>
                <a:ea typeface="ＭＳ Ｐゴシック" charset="0"/>
              </a:rPr>
              <a:t>Mean Time Between Failures (MTBF) = MTTF+MTTR</a:t>
            </a:r>
          </a:p>
          <a:p>
            <a:pPr lvl="1">
              <a:lnSpc>
                <a:spcPct val="90000"/>
              </a:lnSpc>
            </a:pPr>
            <a:r>
              <a:rPr lang="en-US" sz="2400">
                <a:latin typeface="Tahoma" charset="0"/>
                <a:ea typeface="ＭＳ Ｐゴシック" charset="0"/>
              </a:rPr>
              <a:t>Module availability measures service as alternate between the 2 states of accomplishment and interruption (number between 0 and 1, e.g. 0.9)</a:t>
            </a:r>
          </a:p>
          <a:p>
            <a:pPr lvl="2">
              <a:lnSpc>
                <a:spcPct val="90000"/>
              </a:lnSpc>
            </a:pPr>
            <a:r>
              <a:rPr lang="en-US">
                <a:latin typeface="Tahoma" charset="0"/>
                <a:ea typeface="ＭＳ Ｐゴシック" charset="0"/>
              </a:rPr>
              <a:t>Module availability = MTTF / ( MTTF + MTTR)</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96BAE0-7436-4B4E-BBBF-D62A8210A4D0}" type="slidenum">
              <a:rPr lang="en-US" sz="1400">
                <a:latin typeface="Arial Narrow" charset="0"/>
              </a:rPr>
              <a:pPr/>
              <a:t>49</a:t>
            </a:fld>
            <a:endParaRPr lang="en-US" sz="1400">
              <a:latin typeface="Arial Narrow" charset="0"/>
            </a:endParaRPr>
          </a:p>
        </p:txBody>
      </p:sp>
      <p:sp>
        <p:nvSpPr>
          <p:cNvPr id="807938" name="Rectangle 2"/>
          <p:cNvSpPr>
            <a:spLocks noGrp="1" noChangeArrowheads="1"/>
          </p:cNvSpPr>
          <p:nvPr>
            <p:ph type="title"/>
          </p:nvPr>
        </p:nvSpPr>
        <p:spPr/>
        <p:txBody>
          <a:bodyPr/>
          <a:lstStyle/>
          <a:p>
            <a:r>
              <a:rPr lang="en-US" sz="3600">
                <a:latin typeface="Tahoma" charset="0"/>
              </a:rPr>
              <a:t>Example -- Calculating Reliability</a:t>
            </a:r>
          </a:p>
        </p:txBody>
      </p:sp>
      <p:sp>
        <p:nvSpPr>
          <p:cNvPr id="807939" name="Rectangle 3"/>
          <p:cNvSpPr>
            <a:spLocks noGrp="1" noChangeArrowheads="1"/>
          </p:cNvSpPr>
          <p:nvPr>
            <p:ph type="body" sz="half" idx="1"/>
          </p:nvPr>
        </p:nvSpPr>
        <p:spPr>
          <a:xfrm>
            <a:off x="0" y="708025"/>
            <a:ext cx="9005888" cy="3089275"/>
          </a:xfrm>
        </p:spPr>
        <p:txBody>
          <a:bodyPr/>
          <a:lstStyle/>
          <a:p>
            <a:pPr marL="457200" indent="-457200">
              <a:lnSpc>
                <a:spcPct val="90000"/>
              </a:lnSpc>
            </a:pPr>
            <a:r>
              <a:rPr lang="en-US" sz="2000" dirty="0">
                <a:latin typeface="Tahoma" charset="0"/>
              </a:rPr>
              <a:t>If modules have </a:t>
            </a:r>
            <a:r>
              <a:rPr lang="en-US" sz="2000" i="1" dirty="0">
                <a:solidFill>
                  <a:srgbClr val="114FFB"/>
                </a:solidFill>
                <a:latin typeface="Tahoma" charset="0"/>
              </a:rPr>
              <a:t>exponentially distributed lifetimes</a:t>
            </a:r>
            <a:r>
              <a:rPr lang="en-US" sz="2000" dirty="0">
                <a:latin typeface="Tahoma" charset="0"/>
              </a:rPr>
              <a:t> (age of </a:t>
            </a:r>
            <a:r>
              <a:rPr lang="en-US" sz="2000" dirty="0" smtClean="0">
                <a:latin typeface="Tahoma" charset="0"/>
              </a:rPr>
              <a:t>module </a:t>
            </a:r>
            <a:r>
              <a:rPr lang="en-US" sz="2000" dirty="0">
                <a:latin typeface="Tahoma" charset="0"/>
              </a:rPr>
              <a:t>does not affect probability of failure), overall failure rate is the sum of failure rates of the modules</a:t>
            </a:r>
          </a:p>
          <a:p>
            <a:pPr marL="457200" indent="-457200">
              <a:lnSpc>
                <a:spcPct val="90000"/>
              </a:lnSpc>
            </a:pPr>
            <a:r>
              <a:rPr lang="en-US" sz="2000" dirty="0">
                <a:latin typeface="Tahoma" charset="0"/>
              </a:rPr>
              <a:t>Calculate </a:t>
            </a:r>
            <a:r>
              <a:rPr lang="en-US" sz="2000" dirty="0">
                <a:solidFill>
                  <a:srgbClr val="114FFB"/>
                </a:solidFill>
                <a:latin typeface="Tahoma" charset="0"/>
              </a:rPr>
              <a:t>FIT</a:t>
            </a:r>
            <a:r>
              <a:rPr lang="en-US" sz="2000" dirty="0">
                <a:latin typeface="Tahoma" charset="0"/>
              </a:rPr>
              <a:t> and </a:t>
            </a:r>
            <a:r>
              <a:rPr lang="en-US" sz="2000" dirty="0">
                <a:solidFill>
                  <a:srgbClr val="114FFB"/>
                </a:solidFill>
                <a:latin typeface="Tahoma" charset="0"/>
              </a:rPr>
              <a:t>MTTF</a:t>
            </a:r>
            <a:r>
              <a:rPr lang="en-US" sz="2000" dirty="0">
                <a:latin typeface="Tahoma" charset="0"/>
              </a:rPr>
              <a:t> for 10 disks (1M hour MTTF per disk), 1 disk controller (0.5M hour MTTF), and 1 power supply (0.2M hour MTTF):</a:t>
            </a:r>
          </a:p>
        </p:txBody>
      </p:sp>
      <p:graphicFrame>
        <p:nvGraphicFramePr>
          <p:cNvPr id="58370" name="Object 2"/>
          <p:cNvGraphicFramePr>
            <a:graphicFrameLocks noGrp="1" noChangeAspect="1"/>
          </p:cNvGraphicFramePr>
          <p:nvPr>
            <p:ph sz="half" idx="2"/>
          </p:nvPr>
        </p:nvGraphicFramePr>
        <p:xfrm>
          <a:off x="479425" y="2466975"/>
          <a:ext cx="2643188" cy="2660650"/>
        </p:xfrm>
        <a:graphic>
          <a:graphicData uri="http://schemas.openxmlformats.org/presentationml/2006/ole">
            <mc:AlternateContent xmlns:mc="http://schemas.openxmlformats.org/markup-compatibility/2006">
              <mc:Choice xmlns:v="urn:schemas-microsoft-com:vml" Requires="v">
                <p:oleObj spid="_x0000_s58407" name="Equation" r:id="rId3" imgW="927000" imgH="888840" progId="Equation.DSMT4">
                  <p:embed/>
                </p:oleObj>
              </mc:Choice>
              <mc:Fallback>
                <p:oleObj name="Equation" r:id="rId3" imgW="927000" imgH="8888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25" y="2466975"/>
                        <a:ext cx="2643188" cy="266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58374" name="Text Box 5"/>
          <p:cNvSpPr txBox="1">
            <a:spLocks noChangeArrowheads="1"/>
          </p:cNvSpPr>
          <p:nvPr/>
        </p:nvSpPr>
        <p:spPr bwMode="auto">
          <a:xfrm>
            <a:off x="3536950" y="6189663"/>
            <a:ext cx="1517650" cy="3794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Solution next</a:t>
            </a:r>
          </a:p>
        </p:txBody>
      </p:sp>
      <p:sp>
        <p:nvSpPr>
          <p:cNvPr id="2" name="TextBox 1"/>
          <p:cNvSpPr txBox="1"/>
          <p:nvPr/>
        </p:nvSpPr>
        <p:spPr>
          <a:xfrm>
            <a:off x="6108095" y="3205238"/>
            <a:ext cx="2525078" cy="369332"/>
          </a:xfrm>
          <a:prstGeom prst="rect">
            <a:avLst/>
          </a:prstGeom>
          <a:noFill/>
          <a:ln>
            <a:solidFill>
              <a:srgbClr val="A50021"/>
            </a:solidFill>
          </a:ln>
        </p:spPr>
        <p:txBody>
          <a:bodyPr wrap="none" rtlCol="0">
            <a:spAutoFit/>
          </a:bodyPr>
          <a:lstStyle/>
          <a:p>
            <a:r>
              <a:rPr lang="en-US" i="1" dirty="0" smtClean="0"/>
              <a:t>1M hours = 114 years!</a:t>
            </a:r>
            <a:endParaRPr lang="en-US" i="1" dirty="0"/>
          </a:p>
        </p:txBody>
      </p:sp>
      <p:sp>
        <p:nvSpPr>
          <p:cNvPr id="8" name="TextBox 7"/>
          <p:cNvSpPr txBox="1"/>
          <p:nvPr/>
        </p:nvSpPr>
        <p:spPr>
          <a:xfrm>
            <a:off x="6108095" y="3624588"/>
            <a:ext cx="2606343" cy="369332"/>
          </a:xfrm>
          <a:prstGeom prst="rect">
            <a:avLst/>
          </a:prstGeom>
          <a:noFill/>
          <a:ln>
            <a:solidFill>
              <a:srgbClr val="A50021"/>
            </a:solidFill>
          </a:ln>
        </p:spPr>
        <p:txBody>
          <a:bodyPr wrap="none" rtlCol="0">
            <a:spAutoFit/>
          </a:bodyPr>
          <a:lstStyle/>
          <a:p>
            <a:r>
              <a:rPr lang="en-US" i="1" dirty="0" smtClean="0"/>
              <a:t>0.2M hours = 22 years!</a:t>
            </a:r>
            <a:endParaRPr lang="en-US" i="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A1A592C-0385-0F42-B041-557A2371A2F5}" type="slidenum">
              <a:rPr lang="en-US" sz="1400">
                <a:latin typeface="Arial Narrow" charset="0"/>
              </a:rPr>
              <a:pPr/>
              <a:t>5</a:t>
            </a:fld>
            <a:endParaRPr lang="en-US" sz="1400">
              <a:latin typeface="Arial Narrow" charset="0"/>
            </a:endParaRPr>
          </a:p>
        </p:txBody>
      </p:sp>
      <p:sp>
        <p:nvSpPr>
          <p:cNvPr id="678914"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Outline</a:t>
            </a:r>
          </a:p>
        </p:txBody>
      </p:sp>
      <p:sp>
        <p:nvSpPr>
          <p:cNvPr id="678915" name="Rectangle 3"/>
          <p:cNvSpPr>
            <a:spLocks noGrp="1" noChangeArrowheads="1"/>
          </p:cNvSpPr>
          <p:nvPr>
            <p:ph type="body" idx="1"/>
          </p:nvPr>
        </p:nvSpPr>
        <p:spPr/>
        <p:txBody>
          <a:bodyPr/>
          <a:lstStyle/>
          <a:p>
            <a:r>
              <a:rPr lang="en-US" dirty="0">
                <a:effectLst>
                  <a:outerShdw blurRad="38100" dist="38100" dir="2700000" algn="tl">
                    <a:srgbClr val="DDDDDD"/>
                  </a:outerShdw>
                </a:effectLst>
                <a:latin typeface="Tahoma" charset="0"/>
                <a:ea typeface="ＭＳ Ｐゴシック" charset="0"/>
                <a:cs typeface="ＭＳ Ｐゴシック" charset="0"/>
              </a:rPr>
              <a:t>Course Information</a:t>
            </a:r>
          </a:p>
          <a:p>
            <a:pPr lvl="1"/>
            <a:r>
              <a:rPr lang="en-US" dirty="0">
                <a:effectLst>
                  <a:outerShdw blurRad="38100" dist="38100" dir="2700000" algn="tl">
                    <a:srgbClr val="DDDDDD"/>
                  </a:outerShdw>
                </a:effectLst>
                <a:latin typeface="Tahoma" charset="0"/>
                <a:ea typeface="ＭＳ Ｐゴシック" charset="0"/>
              </a:rPr>
              <a:t>Logistics</a:t>
            </a:r>
          </a:p>
          <a:p>
            <a:pPr lvl="1"/>
            <a:r>
              <a:rPr lang="en-US" dirty="0">
                <a:effectLst>
                  <a:outerShdw blurRad="38100" dist="38100" dir="2700000" algn="tl">
                    <a:srgbClr val="DDDDDD"/>
                  </a:outerShdw>
                </a:effectLst>
                <a:latin typeface="Tahoma" charset="0"/>
                <a:ea typeface="ＭＳ Ｐゴシック" charset="0"/>
              </a:rPr>
              <a:t>Grading</a:t>
            </a:r>
          </a:p>
          <a:p>
            <a:pPr lvl="1"/>
            <a:r>
              <a:rPr lang="en-US" dirty="0">
                <a:effectLst>
                  <a:outerShdw blurRad="38100" dist="38100" dir="2700000" algn="tl">
                    <a:srgbClr val="DDDDDD"/>
                  </a:outerShdw>
                </a:effectLst>
                <a:latin typeface="Tahoma" charset="0"/>
                <a:ea typeface="ＭＳ Ｐゴシック" charset="0"/>
              </a:rPr>
              <a:t>Syllabus</a:t>
            </a:r>
          </a:p>
          <a:p>
            <a:pPr lvl="1"/>
            <a:r>
              <a:rPr lang="en-US" dirty="0">
                <a:effectLst>
                  <a:outerShdw blurRad="38100" dist="38100" dir="2700000" algn="tl">
                    <a:srgbClr val="DDDDDD"/>
                  </a:outerShdw>
                </a:effectLst>
                <a:latin typeface="Tahoma" charset="0"/>
                <a:ea typeface="ＭＳ Ｐゴシック" charset="0"/>
              </a:rPr>
              <a:t>Course Overview</a:t>
            </a:r>
          </a:p>
          <a:p>
            <a:pPr lvl="1"/>
            <a:endParaRPr lang="en-US" dirty="0">
              <a:effectLst>
                <a:outerShdw blurRad="38100" dist="38100" dir="2700000" algn="tl">
                  <a:srgbClr val="DDDDDD"/>
                </a:outerShdw>
              </a:effectLst>
              <a:latin typeface="Tahoma" charset="0"/>
              <a:ea typeface="ＭＳ Ｐゴシック" charset="0"/>
            </a:endParaRPr>
          </a:p>
          <a:p>
            <a:r>
              <a:rPr lang="en-US" dirty="0">
                <a:effectLst>
                  <a:outerShdw blurRad="38100" dist="38100" dir="2700000" algn="tl">
                    <a:srgbClr val="DDDDDD"/>
                  </a:outerShdw>
                </a:effectLst>
                <a:latin typeface="Tahoma" charset="0"/>
                <a:ea typeface="ＭＳ Ｐゴシック" charset="0"/>
                <a:cs typeface="ＭＳ Ｐゴシック" charset="0"/>
              </a:rPr>
              <a:t>Technology Trends</a:t>
            </a:r>
          </a:p>
          <a:p>
            <a:pPr lvl="1"/>
            <a:r>
              <a:rPr lang="en-US" dirty="0" smtClean="0">
                <a:effectLst>
                  <a:outerShdw blurRad="38100" dist="38100" dir="2700000" algn="tl">
                    <a:srgbClr val="DDDDDD"/>
                  </a:outerShdw>
                </a:effectLst>
                <a:latin typeface="Tahoma" charset="0"/>
                <a:ea typeface="ＭＳ Ｐゴシック" charset="0"/>
              </a:rPr>
              <a:t>Moore</a:t>
            </a:r>
            <a:r>
              <a:rPr lang="fr-FR" altLang="ja-JP" dirty="0" smtClean="0">
                <a:effectLst>
                  <a:outerShdw blurRad="38100" dist="38100" dir="2700000" algn="tl">
                    <a:srgbClr val="DDDDDD"/>
                  </a:outerShdw>
                </a:effectLst>
                <a:latin typeface="Tahoma" charset="0"/>
                <a:ea typeface="ＭＳ Ｐゴシック" charset="0"/>
              </a:rPr>
              <a:t>'</a:t>
            </a:r>
            <a:r>
              <a:rPr lang="en-US" dirty="0" smtClean="0">
                <a:effectLst>
                  <a:outerShdw blurRad="38100" dist="38100" dir="2700000" algn="tl">
                    <a:srgbClr val="DDDDDD"/>
                  </a:outerShdw>
                </a:effectLst>
                <a:latin typeface="Tahoma" charset="0"/>
                <a:ea typeface="ＭＳ Ｐゴシック" charset="0"/>
              </a:rPr>
              <a:t>s </a:t>
            </a:r>
            <a:r>
              <a:rPr lang="en-US" dirty="0">
                <a:effectLst>
                  <a:outerShdw blurRad="38100" dist="38100" dir="2700000" algn="tl">
                    <a:srgbClr val="DDDDDD"/>
                  </a:outerShdw>
                </a:effectLst>
                <a:latin typeface="Tahoma" charset="0"/>
                <a:ea typeface="ＭＳ Ｐゴシック" charset="0"/>
              </a:rPr>
              <a:t>Law</a:t>
            </a:r>
          </a:p>
          <a:p>
            <a:endParaRPr lang="en-US" dirty="0">
              <a:effectLst>
                <a:outerShdw blurRad="38100" dist="38100" dir="2700000" algn="tl">
                  <a:srgbClr val="DDDDDD"/>
                </a:outerShdw>
              </a:effectLst>
              <a:latin typeface="Tahoma" charset="0"/>
              <a:ea typeface="ＭＳ Ｐゴシック" charset="0"/>
              <a:cs typeface="ＭＳ Ｐゴシック" charset="0"/>
            </a:endParaRPr>
          </a:p>
        </p:txBody>
      </p:sp>
    </p:spTree>
    <p:extLst>
      <p:ext uri="{BB962C8B-B14F-4D97-AF65-F5344CB8AC3E}">
        <p14:creationId xmlns:p14="http://schemas.microsoft.com/office/powerpoint/2010/main" val="415313770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A262F99-DDD8-8847-903E-51FBAD3AEFC4}" type="slidenum">
              <a:rPr lang="en-US" sz="1400">
                <a:latin typeface="Arial Narrow" charset="0"/>
              </a:rPr>
              <a:pPr/>
              <a:t>50</a:t>
            </a:fld>
            <a:endParaRPr lang="en-US" sz="1400">
              <a:latin typeface="Arial Narrow" charset="0"/>
            </a:endParaRPr>
          </a:p>
        </p:txBody>
      </p:sp>
      <p:sp>
        <p:nvSpPr>
          <p:cNvPr id="808962" name="Rectangle 2"/>
          <p:cNvSpPr>
            <a:spLocks noGrp="1" noChangeArrowheads="1"/>
          </p:cNvSpPr>
          <p:nvPr>
            <p:ph type="title"/>
          </p:nvPr>
        </p:nvSpPr>
        <p:spPr/>
        <p:txBody>
          <a:bodyPr/>
          <a:lstStyle/>
          <a:p>
            <a:r>
              <a:rPr lang="en-US">
                <a:latin typeface="Tahoma" charset="0"/>
              </a:rPr>
              <a:t>Solution</a:t>
            </a:r>
          </a:p>
        </p:txBody>
      </p:sp>
      <p:graphicFrame>
        <p:nvGraphicFramePr>
          <p:cNvPr id="59394" name="Object 2"/>
          <p:cNvGraphicFramePr>
            <a:graphicFrameLocks noGrp="1" noChangeAspect="1"/>
          </p:cNvGraphicFramePr>
          <p:nvPr>
            <p:ph sz="half" idx="2"/>
          </p:nvPr>
        </p:nvGraphicFramePr>
        <p:xfrm>
          <a:off x="1090613" y="3725863"/>
          <a:ext cx="7048500" cy="2678112"/>
        </p:xfrm>
        <a:graphic>
          <a:graphicData uri="http://schemas.openxmlformats.org/presentationml/2006/ole">
            <mc:AlternateContent xmlns:mc="http://schemas.openxmlformats.org/markup-compatibility/2006">
              <mc:Choice xmlns:v="urn:schemas-microsoft-com:vml" Requires="v">
                <p:oleObj spid="_x0000_s59430" name="Equation" r:id="rId3" imgW="3543120" imgH="1346040" progId="Equation.3">
                  <p:embed/>
                </p:oleObj>
              </mc:Choice>
              <mc:Fallback>
                <p:oleObj name="Equation" r:id="rId3" imgW="3543120" imgH="1346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3725863"/>
                        <a:ext cx="7048500" cy="267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808964" name="Rectangle 4"/>
          <p:cNvSpPr>
            <a:spLocks noChangeArrowheads="1"/>
          </p:cNvSpPr>
          <p:nvPr/>
        </p:nvSpPr>
        <p:spPr bwMode="auto">
          <a:xfrm>
            <a:off x="269875" y="830263"/>
            <a:ext cx="7280275" cy="2105025"/>
          </a:xfrm>
          <a:prstGeom prst="rect">
            <a:avLst/>
          </a:prstGeom>
          <a:noFill/>
          <a:ln w="9525">
            <a:noFill/>
            <a:miter lim="800000"/>
            <a:headEnd/>
            <a:tailEnd/>
          </a:ln>
          <a:effectLst/>
        </p:spPr>
        <p:txBody>
          <a:bodyPr/>
          <a:lstStyle/>
          <a:p>
            <a:pPr marL="457200" indent="-457200">
              <a:lnSpc>
                <a:spcPct val="90000"/>
              </a:lnSpc>
              <a:spcBef>
                <a:spcPct val="20000"/>
              </a:spcBef>
              <a:buClr>
                <a:schemeClr val="accent1"/>
              </a:buClr>
              <a:buSzPct val="85000"/>
              <a:buFont typeface="Wingdings 2" charset="0"/>
              <a:buChar char="ã"/>
            </a:pPr>
            <a:r>
              <a:rPr kumimoji="1" lang="en-US" sz="2000">
                <a:solidFill>
                  <a:schemeClr val="accent1"/>
                </a:solidFill>
                <a:effectLst>
                  <a:outerShdw blurRad="38100" dist="38100" dir="2700000" algn="tl">
                    <a:srgbClr val="DDDDDD"/>
                  </a:outerShdw>
                </a:effectLst>
                <a:latin typeface="Tahoma" charset="0"/>
              </a:rPr>
              <a:t>If modules have </a:t>
            </a:r>
            <a:r>
              <a:rPr kumimoji="1" lang="en-US" sz="2000" i="1">
                <a:solidFill>
                  <a:srgbClr val="114FFB"/>
                </a:solidFill>
                <a:effectLst>
                  <a:outerShdw blurRad="38100" dist="38100" dir="2700000" algn="tl">
                    <a:srgbClr val="DDDDDD"/>
                  </a:outerShdw>
                </a:effectLst>
                <a:latin typeface="Tahoma" charset="0"/>
              </a:rPr>
              <a:t>exponentially distributed lifetimes</a:t>
            </a:r>
            <a:r>
              <a:rPr kumimoji="1" lang="en-US" sz="2000">
                <a:solidFill>
                  <a:schemeClr val="accent1"/>
                </a:solidFill>
                <a:effectLst>
                  <a:outerShdw blurRad="38100" dist="38100" dir="2700000" algn="tl">
                    <a:srgbClr val="DDDDDD"/>
                  </a:outerShdw>
                </a:effectLst>
                <a:latin typeface="Tahoma" charset="0"/>
              </a:rPr>
              <a:t> (age of  module does not affect probability of failure), overall failure rate is the sum of failure rates of the modules</a:t>
            </a:r>
          </a:p>
          <a:p>
            <a:pPr marL="457200" indent="-457200">
              <a:lnSpc>
                <a:spcPct val="90000"/>
              </a:lnSpc>
              <a:spcBef>
                <a:spcPct val="20000"/>
              </a:spcBef>
              <a:buClr>
                <a:schemeClr val="accent1"/>
              </a:buClr>
              <a:buSzPct val="85000"/>
              <a:buFont typeface="Wingdings 2" charset="0"/>
              <a:buChar char="ã"/>
            </a:pPr>
            <a:r>
              <a:rPr kumimoji="1" lang="en-US" sz="2000">
                <a:solidFill>
                  <a:schemeClr val="accent1"/>
                </a:solidFill>
                <a:effectLst>
                  <a:outerShdw blurRad="38100" dist="38100" dir="2700000" algn="tl">
                    <a:srgbClr val="DDDDDD"/>
                  </a:outerShdw>
                </a:effectLst>
                <a:latin typeface="Tahoma" charset="0"/>
              </a:rPr>
              <a:t>Calculate </a:t>
            </a:r>
            <a:r>
              <a:rPr kumimoji="1" lang="en-US" sz="2000">
                <a:solidFill>
                  <a:srgbClr val="114FFB"/>
                </a:solidFill>
                <a:effectLst>
                  <a:outerShdw blurRad="38100" dist="38100" dir="2700000" algn="tl">
                    <a:srgbClr val="DDDDDD"/>
                  </a:outerShdw>
                </a:effectLst>
                <a:latin typeface="Tahoma" charset="0"/>
              </a:rPr>
              <a:t>FIT</a:t>
            </a:r>
            <a:r>
              <a:rPr kumimoji="1" lang="en-US" sz="2000">
                <a:solidFill>
                  <a:schemeClr val="accent1"/>
                </a:solidFill>
                <a:effectLst>
                  <a:outerShdw blurRad="38100" dist="38100" dir="2700000" algn="tl">
                    <a:srgbClr val="DDDDDD"/>
                  </a:outerShdw>
                </a:effectLst>
                <a:latin typeface="Tahoma" charset="0"/>
              </a:rPr>
              <a:t> and </a:t>
            </a:r>
            <a:r>
              <a:rPr kumimoji="1" lang="en-US" sz="2000">
                <a:solidFill>
                  <a:srgbClr val="114FFB"/>
                </a:solidFill>
                <a:effectLst>
                  <a:outerShdw blurRad="38100" dist="38100" dir="2700000" algn="tl">
                    <a:srgbClr val="DDDDDD"/>
                  </a:outerShdw>
                </a:effectLst>
                <a:latin typeface="Tahoma" charset="0"/>
              </a:rPr>
              <a:t>MTTF</a:t>
            </a:r>
            <a:r>
              <a:rPr kumimoji="1" lang="en-US" sz="2000">
                <a:solidFill>
                  <a:schemeClr val="accent1"/>
                </a:solidFill>
                <a:effectLst>
                  <a:outerShdw blurRad="38100" dist="38100" dir="2700000" algn="tl">
                    <a:srgbClr val="DDDDDD"/>
                  </a:outerShdw>
                </a:effectLst>
                <a:latin typeface="Tahoma" charset="0"/>
              </a:rPr>
              <a:t> for 10 disks (1M hour MTTF per disk), 1 disk controller (0.5M hour MTTF), and 1 power supply (0.2M hour MTTF):</a:t>
            </a:r>
          </a:p>
        </p:txBody>
      </p:sp>
      <p:sp>
        <p:nvSpPr>
          <p:cNvPr id="6" name="TextBox 5"/>
          <p:cNvSpPr txBox="1"/>
          <p:nvPr/>
        </p:nvSpPr>
        <p:spPr>
          <a:xfrm>
            <a:off x="5532770" y="6107668"/>
            <a:ext cx="2048197" cy="369332"/>
          </a:xfrm>
          <a:prstGeom prst="rect">
            <a:avLst/>
          </a:prstGeom>
          <a:noFill/>
          <a:ln>
            <a:solidFill>
              <a:srgbClr val="A50021"/>
            </a:solidFill>
          </a:ln>
        </p:spPr>
        <p:txBody>
          <a:bodyPr wrap="none" rtlCol="0">
            <a:spAutoFit/>
          </a:bodyPr>
          <a:lstStyle/>
          <a:p>
            <a:r>
              <a:rPr lang="en-US" i="1" dirty="0" smtClean="0"/>
              <a:t>less than 7 years!</a:t>
            </a:r>
            <a:endParaRPr lang="en-US" i="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84CDDBD-969C-A244-AF5B-81CA85356E9F}" type="slidenum">
              <a:rPr lang="en-US" sz="1400">
                <a:latin typeface="Arial Narrow" charset="0"/>
              </a:rPr>
              <a:pPr/>
              <a:t>51</a:t>
            </a:fld>
            <a:endParaRPr lang="en-US" sz="1400">
              <a:latin typeface="Arial Narrow" charset="0"/>
            </a:endParaRPr>
          </a:p>
        </p:txBody>
      </p:sp>
      <p:sp>
        <p:nvSpPr>
          <p:cNvPr id="809986" name="Rectangle 2"/>
          <p:cNvSpPr>
            <a:spLocks noGrp="1" noChangeArrowheads="1"/>
          </p:cNvSpPr>
          <p:nvPr>
            <p:ph type="title"/>
          </p:nvPr>
        </p:nvSpPr>
        <p:spPr/>
        <p:txBody>
          <a:bodyPr/>
          <a:lstStyle/>
          <a:p>
            <a:r>
              <a:rPr lang="en-US">
                <a:latin typeface="Tahoma" charset="0"/>
              </a:rPr>
              <a:t>Trends</a:t>
            </a:r>
          </a:p>
        </p:txBody>
      </p:sp>
      <p:sp>
        <p:nvSpPr>
          <p:cNvPr id="809987" name="Rectangle 3"/>
          <p:cNvSpPr>
            <a:spLocks noGrp="1" noChangeArrowheads="1"/>
          </p:cNvSpPr>
          <p:nvPr>
            <p:ph type="body" idx="1"/>
          </p:nvPr>
        </p:nvSpPr>
        <p:spPr/>
        <p:txBody>
          <a:bodyPr/>
          <a:lstStyle/>
          <a:p>
            <a:r>
              <a:rPr lang="en-US" sz="3200" dirty="0">
                <a:latin typeface="Tahoma" charset="0"/>
              </a:rPr>
              <a:t>Now </a:t>
            </a:r>
            <a:r>
              <a:rPr lang="en-US" sz="3200" dirty="0" smtClean="0">
                <a:latin typeface="Tahoma" charset="0"/>
              </a:rPr>
              <a:t>let’s </a:t>
            </a:r>
            <a:r>
              <a:rPr lang="en-US" sz="3200" dirty="0">
                <a:latin typeface="Tahoma" charset="0"/>
              </a:rPr>
              <a:t>look at trends in</a:t>
            </a:r>
          </a:p>
          <a:p>
            <a:pPr lvl="1"/>
            <a:r>
              <a:rPr lang="en-US" sz="2800" dirty="0" smtClean="0">
                <a:solidFill>
                  <a:schemeClr val="folHlink"/>
                </a:solidFill>
                <a:latin typeface="Tahoma" charset="0"/>
                <a:ea typeface="ＭＳ Ｐゴシック" charset="0"/>
              </a:rPr>
              <a:t>Bandwidth </a:t>
            </a:r>
            <a:r>
              <a:rPr lang="en-US" sz="2800" dirty="0">
                <a:solidFill>
                  <a:schemeClr val="folHlink"/>
                </a:solidFill>
                <a:latin typeface="Tahoma" charset="0"/>
                <a:ea typeface="ＭＳ Ｐゴシック" charset="0"/>
              </a:rPr>
              <a:t>vs. Latency</a:t>
            </a:r>
          </a:p>
          <a:p>
            <a:pPr lvl="1"/>
            <a:r>
              <a:rPr lang="en-US" sz="2800" dirty="0">
                <a:solidFill>
                  <a:schemeClr val="folHlink"/>
                </a:solidFill>
                <a:latin typeface="Tahoma" charset="0"/>
                <a:ea typeface="ＭＳ Ｐゴシック" charset="0"/>
              </a:rPr>
              <a:t>Power</a:t>
            </a:r>
          </a:p>
          <a:p>
            <a:pPr lvl="1"/>
            <a:r>
              <a:rPr lang="en-US" sz="2800" dirty="0">
                <a:solidFill>
                  <a:schemeClr val="folHlink"/>
                </a:solidFill>
                <a:latin typeface="Tahoma" charset="0"/>
                <a:ea typeface="ＭＳ Ｐゴシック" charset="0"/>
              </a:rPr>
              <a:t>Cost</a:t>
            </a:r>
          </a:p>
          <a:p>
            <a:pPr lvl="1"/>
            <a:r>
              <a:rPr lang="en-US" sz="2800" dirty="0">
                <a:solidFill>
                  <a:schemeClr val="folHlink"/>
                </a:solidFill>
                <a:latin typeface="Tahoma" charset="0"/>
                <a:ea typeface="ＭＳ Ｐゴシック" charset="0"/>
              </a:rPr>
              <a:t>Dependability</a:t>
            </a:r>
          </a:p>
          <a:p>
            <a:pPr lvl="1"/>
            <a:r>
              <a:rPr lang="en-US" sz="2800" dirty="0">
                <a:latin typeface="Tahoma" charset="0"/>
                <a:ea typeface="ＭＳ Ｐゴシック" charset="0"/>
              </a:rPr>
              <a:t>Performance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AD4D9F2-26C1-F54B-AF2E-5A46BC727516}" type="slidenum">
              <a:rPr lang="en-US" sz="1400">
                <a:latin typeface="Arial Narrow" charset="0"/>
              </a:rPr>
              <a:pPr/>
              <a:t>52</a:t>
            </a:fld>
            <a:endParaRPr lang="en-US" sz="1400">
              <a:latin typeface="Arial Narrow" charset="0"/>
            </a:endParaRPr>
          </a:p>
        </p:txBody>
      </p:sp>
      <p:sp>
        <p:nvSpPr>
          <p:cNvPr id="811013" name="Rectangle 5"/>
          <p:cNvSpPr>
            <a:spLocks noGrp="1" noChangeArrowheads="1"/>
          </p:cNvSpPr>
          <p:nvPr>
            <p:ph type="title"/>
          </p:nvPr>
        </p:nvSpPr>
        <p:spPr/>
        <p:txBody>
          <a:bodyPr/>
          <a:lstStyle/>
          <a:p>
            <a:r>
              <a:rPr lang="en-US">
                <a:latin typeface="Tahoma" charset="0"/>
              </a:rPr>
              <a:t>First, What is Performance?</a:t>
            </a:r>
          </a:p>
        </p:txBody>
      </p:sp>
      <p:sp>
        <p:nvSpPr>
          <p:cNvPr id="811014" name="Rectangle 6"/>
          <p:cNvSpPr>
            <a:spLocks noGrp="1" noChangeArrowheads="1"/>
          </p:cNvSpPr>
          <p:nvPr>
            <p:ph type="body" idx="1"/>
          </p:nvPr>
        </p:nvSpPr>
        <p:spPr/>
        <p:txBody>
          <a:bodyPr/>
          <a:lstStyle/>
          <a:p>
            <a:pPr>
              <a:lnSpc>
                <a:spcPct val="90000"/>
              </a:lnSpc>
            </a:pPr>
            <a:r>
              <a:rPr lang="en-US">
                <a:latin typeface="Tahoma" charset="0"/>
              </a:rPr>
              <a:t>The starting point is universally accepted</a:t>
            </a:r>
          </a:p>
          <a:p>
            <a:pPr lvl="1">
              <a:lnSpc>
                <a:spcPct val="90000"/>
              </a:lnSpc>
            </a:pPr>
            <a:r>
              <a:rPr lang="ja-JP" altLang="en-US" sz="2400">
                <a:latin typeface="Tahoma" charset="0"/>
                <a:ea typeface="ＭＳ Ｐゴシック" charset="0"/>
              </a:rPr>
              <a:t>“</a:t>
            </a:r>
            <a:r>
              <a:rPr lang="en-US" sz="2400">
                <a:latin typeface="Tahoma" charset="0"/>
                <a:ea typeface="ＭＳ Ｐゴシック" charset="0"/>
              </a:rPr>
              <a:t>The time required to perform a specified amount of computation is the ultimate measure of computer performance</a:t>
            </a:r>
            <a:r>
              <a:rPr lang="ja-JP" altLang="en-US" sz="2400">
                <a:latin typeface="Tahoma" charset="0"/>
                <a:ea typeface="ＭＳ Ｐゴシック" charset="0"/>
              </a:rPr>
              <a:t>”</a:t>
            </a:r>
            <a:endParaRPr lang="en-US" sz="2400">
              <a:latin typeface="Tahoma" charset="0"/>
              <a:ea typeface="ＭＳ Ｐゴシック" charset="0"/>
            </a:endParaRPr>
          </a:p>
          <a:p>
            <a:pPr>
              <a:lnSpc>
                <a:spcPct val="90000"/>
              </a:lnSpc>
            </a:pPr>
            <a:r>
              <a:rPr lang="en-US">
                <a:latin typeface="Tahoma" charset="0"/>
              </a:rPr>
              <a:t>How should we summarize (reduce to a single number) the measured execution times (or measured performance values) of </a:t>
            </a:r>
            <a:r>
              <a:rPr lang="en-US" u="sng">
                <a:latin typeface="Tahoma" charset="0"/>
              </a:rPr>
              <a:t>several</a:t>
            </a:r>
            <a:r>
              <a:rPr lang="en-US">
                <a:latin typeface="Tahoma" charset="0"/>
              </a:rPr>
              <a:t> benchmark programs?</a:t>
            </a:r>
          </a:p>
          <a:p>
            <a:pPr lvl="1">
              <a:lnSpc>
                <a:spcPct val="90000"/>
              </a:lnSpc>
            </a:pPr>
            <a:r>
              <a:rPr lang="en-US" sz="2400">
                <a:latin typeface="Tahoma" charset="0"/>
                <a:ea typeface="ＭＳ Ｐゴシック" charset="0"/>
              </a:rPr>
              <a:t>Two properties</a:t>
            </a:r>
          </a:p>
          <a:p>
            <a:pPr lvl="2">
              <a:lnSpc>
                <a:spcPct val="90000"/>
              </a:lnSpc>
            </a:pPr>
            <a:r>
              <a:rPr lang="en-US" sz="2100">
                <a:latin typeface="Tahoma" charset="0"/>
                <a:ea typeface="ＭＳ Ｐゴシック" charset="0"/>
              </a:rPr>
              <a:t>A single-number performance measure for a set of benchmarks expressed in units of time should be directly proportional to the total (weighted) time consumed by the benchmarks.</a:t>
            </a:r>
          </a:p>
          <a:p>
            <a:pPr lvl="2">
              <a:lnSpc>
                <a:spcPct val="90000"/>
              </a:lnSpc>
            </a:pPr>
            <a:r>
              <a:rPr lang="en-US" sz="2100">
                <a:latin typeface="Tahoma" charset="0"/>
                <a:ea typeface="ＭＳ Ｐゴシック" charset="0"/>
              </a:rPr>
              <a:t>A single-number performance measure for a set of benchmarks expressed as a rate should be inversely proportional to the total (weighted) time consumed by the benchmarks.</a:t>
            </a:r>
          </a:p>
        </p:txBody>
      </p:sp>
      <p:sp>
        <p:nvSpPr>
          <p:cNvPr id="61445" name="Text Box 4"/>
          <p:cNvSpPr txBox="1">
            <a:spLocks noChangeArrowheads="1"/>
          </p:cNvSpPr>
          <p:nvPr/>
        </p:nvSpPr>
        <p:spPr bwMode="auto">
          <a:xfrm>
            <a:off x="515938" y="6362700"/>
            <a:ext cx="814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i="1"/>
              <a:t>from </a:t>
            </a:r>
            <a:r>
              <a:rPr lang="ja-JP" altLang="en-US" sz="1200" i="1"/>
              <a:t>“</a:t>
            </a:r>
            <a:r>
              <a:rPr lang="en-US" sz="1200" i="1"/>
              <a:t>Characterizing Computer Performance with a Single Number</a:t>
            </a:r>
            <a:r>
              <a:rPr lang="ja-JP" altLang="en-US" sz="1200" i="1"/>
              <a:t>”</a:t>
            </a:r>
            <a:r>
              <a:rPr lang="en-US" sz="1200" i="1"/>
              <a:t>, J. E. Smith, CACM, October 1988, pp. 1202-1206</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8F4B29-B195-9D4B-AFCD-E6396C1868CE}" type="slidenum">
              <a:rPr lang="en-US" sz="1400">
                <a:latin typeface="Arial Narrow" charset="0"/>
              </a:rPr>
              <a:pPr/>
              <a:t>53</a:t>
            </a:fld>
            <a:endParaRPr lang="en-US" sz="1400">
              <a:latin typeface="Arial Narrow" charset="0"/>
            </a:endParaRPr>
          </a:p>
        </p:txBody>
      </p:sp>
      <p:sp>
        <p:nvSpPr>
          <p:cNvPr id="846850" name="Rectangle 2"/>
          <p:cNvSpPr>
            <a:spLocks noGrp="1" noChangeArrowheads="1"/>
          </p:cNvSpPr>
          <p:nvPr>
            <p:ph type="title"/>
          </p:nvPr>
        </p:nvSpPr>
        <p:spPr>
          <a:xfrm>
            <a:off x="0" y="0"/>
            <a:ext cx="9144000" cy="641350"/>
          </a:xfrm>
        </p:spPr>
        <p:txBody>
          <a:bodyPr/>
          <a:lstStyle/>
          <a:p>
            <a:r>
              <a:rPr lang="en-US" sz="3600">
                <a:latin typeface="Tahoma" charset="0"/>
              </a:rPr>
              <a:t>Quantitative Principles of Computer Design</a:t>
            </a:r>
          </a:p>
        </p:txBody>
      </p:sp>
      <p:sp>
        <p:nvSpPr>
          <p:cNvPr id="846858" name="Rectangle 10"/>
          <p:cNvSpPr>
            <a:spLocks noGrp="1" noChangeArrowheads="1"/>
          </p:cNvSpPr>
          <p:nvPr>
            <p:ph type="body" idx="1"/>
          </p:nvPr>
        </p:nvSpPr>
        <p:spPr/>
        <p:txBody>
          <a:bodyPr/>
          <a:lstStyle/>
          <a:p>
            <a:r>
              <a:rPr lang="en-US" dirty="0">
                <a:latin typeface="Tahoma" charset="0"/>
              </a:rPr>
              <a:t>Performance is in units of things per </a:t>
            </a:r>
            <a:r>
              <a:rPr lang="en-US" dirty="0" smtClean="0">
                <a:latin typeface="Tahoma" charset="0"/>
              </a:rPr>
              <a:t>second</a:t>
            </a:r>
            <a:endParaRPr lang="en-US" dirty="0">
              <a:latin typeface="Tahoma" charset="0"/>
            </a:endParaRPr>
          </a:p>
          <a:p>
            <a:pPr lvl="1"/>
            <a:r>
              <a:rPr lang="en-US" dirty="0">
                <a:latin typeface="Tahoma" charset="0"/>
                <a:ea typeface="ＭＳ Ｐゴシック" charset="0"/>
              </a:rPr>
              <a:t>So bigger is better</a:t>
            </a:r>
          </a:p>
          <a:p>
            <a:r>
              <a:rPr lang="en-US" dirty="0">
                <a:latin typeface="Tahoma" charset="0"/>
              </a:rPr>
              <a:t>What if we are primarily concerned with response time?</a:t>
            </a:r>
          </a:p>
          <a:p>
            <a:endParaRPr lang="en-US" dirty="0">
              <a:latin typeface="Tahoma" charset="0"/>
            </a:endParaRPr>
          </a:p>
        </p:txBody>
      </p:sp>
      <p:graphicFrame>
        <p:nvGraphicFramePr>
          <p:cNvPr id="62466" name="Object 2"/>
          <p:cNvGraphicFramePr>
            <a:graphicFrameLocks noChangeAspect="1"/>
          </p:cNvGraphicFramePr>
          <p:nvPr/>
        </p:nvGraphicFramePr>
        <p:xfrm>
          <a:off x="3705225" y="3649663"/>
          <a:ext cx="2259013" cy="2189162"/>
        </p:xfrm>
        <a:graphic>
          <a:graphicData uri="http://schemas.openxmlformats.org/presentationml/2006/ole">
            <mc:AlternateContent xmlns:mc="http://schemas.openxmlformats.org/markup-compatibility/2006">
              <mc:Choice xmlns:v="urn:schemas-microsoft-com:vml" Requires="v">
                <p:oleObj spid="_x0000_s62556" name="Equation" r:id="rId4" imgW="406080" imgH="393480" progId="Equation.3">
                  <p:embed/>
                </p:oleObj>
              </mc:Choice>
              <mc:Fallback>
                <p:oleObj name="Equation" r:id="rId4" imgW="40608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225" y="3649663"/>
                        <a:ext cx="2259013"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472" name="Line 4"/>
          <p:cNvSpPr>
            <a:spLocks noChangeShapeType="1"/>
          </p:cNvSpPr>
          <p:nvPr/>
        </p:nvSpPr>
        <p:spPr bwMode="auto">
          <a:xfrm flipH="1">
            <a:off x="5710238" y="5334000"/>
            <a:ext cx="7620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Line 5"/>
          <p:cNvSpPr>
            <a:spLocks noChangeShapeType="1"/>
          </p:cNvSpPr>
          <p:nvPr/>
        </p:nvSpPr>
        <p:spPr bwMode="auto">
          <a:xfrm>
            <a:off x="3043238" y="4724400"/>
            <a:ext cx="762000"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6854" name="Text Box 6"/>
          <p:cNvSpPr txBox="1">
            <a:spLocks noChangeArrowheads="1"/>
          </p:cNvSpPr>
          <p:nvPr/>
        </p:nvSpPr>
        <p:spPr bwMode="auto">
          <a:xfrm>
            <a:off x="6396038" y="4862513"/>
            <a:ext cx="1587500" cy="928687"/>
          </a:xfrm>
          <a:prstGeom prst="rect">
            <a:avLst/>
          </a:prstGeom>
          <a:solidFill>
            <a:srgbClr val="808080"/>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spAutoFit/>
          </a:bodyPr>
          <a:lstStyle/>
          <a:p>
            <a:pPr>
              <a:defRPr/>
            </a:pPr>
            <a:r>
              <a:rPr lang="en-US">
                <a:latin typeface="Times New Roman" charset="0"/>
                <a:ea typeface="+mn-ea"/>
                <a:cs typeface="+mn-cs"/>
              </a:rPr>
              <a:t>Execution time</a:t>
            </a:r>
          </a:p>
          <a:p>
            <a:pPr>
              <a:defRPr/>
            </a:pPr>
            <a:r>
              <a:rPr lang="en-US">
                <a:latin typeface="Times New Roman" charset="0"/>
                <a:ea typeface="+mn-ea"/>
                <a:cs typeface="+mn-cs"/>
              </a:rPr>
              <a:t>Response time</a:t>
            </a:r>
          </a:p>
          <a:p>
            <a:pPr>
              <a:defRPr/>
            </a:pPr>
            <a:r>
              <a:rPr lang="en-US">
                <a:latin typeface="Times New Roman" charset="0"/>
                <a:ea typeface="+mn-ea"/>
                <a:cs typeface="+mn-cs"/>
              </a:rPr>
              <a:t>Latency</a:t>
            </a:r>
          </a:p>
        </p:txBody>
      </p:sp>
      <p:sp>
        <p:nvSpPr>
          <p:cNvPr id="846855" name="Text Box 7"/>
          <p:cNvSpPr txBox="1">
            <a:spLocks noChangeArrowheads="1"/>
          </p:cNvSpPr>
          <p:nvPr/>
        </p:nvSpPr>
        <p:spPr bwMode="auto">
          <a:xfrm>
            <a:off x="681038" y="4130675"/>
            <a:ext cx="2501900" cy="1203325"/>
          </a:xfrm>
          <a:prstGeom prst="rect">
            <a:avLst/>
          </a:prstGeom>
          <a:solidFill>
            <a:srgbClr val="808080"/>
          </a:solidFill>
          <a:ln w="12700">
            <a:solidFill>
              <a:schemeClr val="hlink"/>
            </a:solidFill>
            <a:miter lim="800000"/>
            <a:headEnd/>
            <a:tailEnd/>
          </a:ln>
          <a:effectLst>
            <a:outerShdw blurRad="63500" dist="38099" dir="2700000" algn="ctr" rotWithShape="0">
              <a:schemeClr val="bg2">
                <a:alpha val="74998"/>
              </a:schemeClr>
            </a:outerShdw>
          </a:effectLst>
        </p:spPr>
        <p:txBody>
          <a:bodyPr wrap="none" anchor="ctr">
            <a:spAutoFit/>
          </a:bodyPr>
          <a:lstStyle/>
          <a:p>
            <a:pPr>
              <a:defRPr/>
            </a:pPr>
            <a:r>
              <a:rPr lang="en-US">
                <a:latin typeface="Times New Roman" charset="0"/>
                <a:ea typeface="+mn-ea"/>
                <a:cs typeface="+mn-cs"/>
              </a:rPr>
              <a:t>Performance</a:t>
            </a:r>
          </a:p>
          <a:p>
            <a:pPr>
              <a:defRPr/>
            </a:pPr>
            <a:r>
              <a:rPr lang="en-US">
                <a:latin typeface="Times New Roman" charset="0"/>
                <a:ea typeface="+mn-ea"/>
                <a:cs typeface="+mn-cs"/>
              </a:rPr>
              <a:t>Rate of producing results</a:t>
            </a:r>
          </a:p>
          <a:p>
            <a:pPr>
              <a:defRPr/>
            </a:pPr>
            <a:r>
              <a:rPr lang="en-US">
                <a:latin typeface="Times New Roman" charset="0"/>
                <a:ea typeface="+mn-ea"/>
                <a:cs typeface="+mn-cs"/>
              </a:rPr>
              <a:t>Throughput</a:t>
            </a:r>
          </a:p>
          <a:p>
            <a:pPr>
              <a:defRPr/>
            </a:pPr>
            <a:r>
              <a:rPr lang="en-US">
                <a:latin typeface="Times New Roman" charset="0"/>
                <a:ea typeface="+mn-ea"/>
                <a:cs typeface="+mn-cs"/>
              </a:rPr>
              <a:t>Bandwidth</a:t>
            </a:r>
          </a:p>
        </p:txBody>
      </p:sp>
      <p:graphicFrame>
        <p:nvGraphicFramePr>
          <p:cNvPr id="62467" name="Object 3"/>
          <p:cNvGraphicFramePr>
            <a:graphicFrameLocks noChangeAspect="1"/>
          </p:cNvGraphicFramePr>
          <p:nvPr/>
        </p:nvGraphicFramePr>
        <p:xfrm>
          <a:off x="4198938" y="6096000"/>
          <a:ext cx="3784600" cy="655638"/>
        </p:xfrm>
        <a:graphic>
          <a:graphicData uri="http://schemas.openxmlformats.org/presentationml/2006/ole">
            <mc:AlternateContent xmlns:mc="http://schemas.openxmlformats.org/markup-compatibility/2006">
              <mc:Choice xmlns:v="urn:schemas-microsoft-com:vml" Requires="v">
                <p:oleObj spid="_x0000_s62557" name="Equation" r:id="rId6" imgW="2641320" imgH="457200" progId="Equation.3">
                  <p:embed/>
                </p:oleObj>
              </mc:Choice>
              <mc:Fallback>
                <p:oleObj name="Equation" r:id="rId6" imgW="2641320" imgH="457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8938" y="6096000"/>
                        <a:ext cx="3784600" cy="6556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468" name="Object 4"/>
          <p:cNvGraphicFramePr>
            <a:graphicFrameLocks noChangeAspect="1"/>
          </p:cNvGraphicFramePr>
          <p:nvPr/>
        </p:nvGraphicFramePr>
        <p:xfrm>
          <a:off x="681038" y="2819400"/>
          <a:ext cx="4267200" cy="654050"/>
        </p:xfrm>
        <a:graphic>
          <a:graphicData uri="http://schemas.openxmlformats.org/presentationml/2006/ole">
            <mc:AlternateContent xmlns:mc="http://schemas.openxmlformats.org/markup-compatibility/2006">
              <mc:Choice xmlns:v="urn:schemas-microsoft-com:vml" Requires="v">
                <p:oleObj spid="_x0000_s62558" name="Equation" r:id="rId8" imgW="2806560" imgH="431640" progId="Equation.3">
                  <p:embed/>
                </p:oleObj>
              </mc:Choice>
              <mc:Fallback>
                <p:oleObj name="Equation" r:id="rId8" imgW="2806560" imgH="4316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8" y="2819400"/>
                        <a:ext cx="4267200" cy="65405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C49DCB4-9F2A-CD4B-A84E-0023D51F854E}" type="slidenum">
              <a:rPr lang="en-US" sz="1400">
                <a:latin typeface="Arial Narrow" charset="0"/>
              </a:rPr>
              <a:pPr/>
              <a:t>54</a:t>
            </a:fld>
            <a:endParaRPr lang="en-US" sz="1400">
              <a:latin typeface="Arial Narrow" charset="0"/>
            </a:endParaRPr>
          </a:p>
        </p:txBody>
      </p:sp>
      <p:sp>
        <p:nvSpPr>
          <p:cNvPr id="813060" name="Rectangle 4"/>
          <p:cNvSpPr>
            <a:spLocks noGrp="1" noChangeArrowheads="1"/>
          </p:cNvSpPr>
          <p:nvPr>
            <p:ph type="title"/>
          </p:nvPr>
        </p:nvSpPr>
        <p:spPr/>
        <p:txBody>
          <a:bodyPr/>
          <a:lstStyle/>
          <a:p>
            <a:r>
              <a:rPr lang="en-US">
                <a:latin typeface="Tahoma" charset="0"/>
              </a:rPr>
              <a:t>Performance: What to measure?</a:t>
            </a:r>
          </a:p>
        </p:txBody>
      </p:sp>
      <p:sp>
        <p:nvSpPr>
          <p:cNvPr id="813061" name="Rectangle 5"/>
          <p:cNvSpPr>
            <a:spLocks noGrp="1" noChangeArrowheads="1"/>
          </p:cNvSpPr>
          <p:nvPr>
            <p:ph type="body" idx="1"/>
          </p:nvPr>
        </p:nvSpPr>
        <p:spPr/>
        <p:txBody>
          <a:bodyPr/>
          <a:lstStyle/>
          <a:p>
            <a:r>
              <a:rPr lang="en-US">
                <a:latin typeface="Tahoma" charset="0"/>
              </a:rPr>
              <a:t>What about just MIPS and MFLOPS?</a:t>
            </a:r>
          </a:p>
          <a:p>
            <a:r>
              <a:rPr lang="en-US">
                <a:latin typeface="Tahoma" charset="0"/>
              </a:rPr>
              <a:t>Usually rely on benchmarks vs. real workloads</a:t>
            </a:r>
          </a:p>
          <a:p>
            <a:r>
              <a:rPr lang="en-US">
                <a:latin typeface="Tahoma" charset="0"/>
              </a:rPr>
              <a:t>Older measures were</a:t>
            </a:r>
          </a:p>
          <a:p>
            <a:pPr lvl="1"/>
            <a:r>
              <a:rPr lang="en-US">
                <a:latin typeface="Tahoma" charset="0"/>
                <a:ea typeface="ＭＳ Ｐゴシック" charset="0"/>
              </a:rPr>
              <a:t>Kernels or</a:t>
            </a:r>
          </a:p>
          <a:p>
            <a:pPr lvl="1"/>
            <a:r>
              <a:rPr lang="en-US">
                <a:latin typeface="Tahoma" charset="0"/>
                <a:ea typeface="ＭＳ Ｐゴシック" charset="0"/>
              </a:rPr>
              <a:t>Small programs designed to mimic real workloads</a:t>
            </a:r>
          </a:p>
          <a:p>
            <a:r>
              <a:rPr lang="en-US">
                <a:latin typeface="Tahoma" charset="0"/>
              </a:rPr>
              <a:t>Whetstone, Dhrystone</a:t>
            </a:r>
          </a:p>
          <a:p>
            <a:r>
              <a:rPr lang="en-US">
                <a:latin typeface="Tahoma" charset="0"/>
                <a:hlinkClick r:id="rId2"/>
              </a:rPr>
              <a:t>http://www.netlib.org/benchmark</a:t>
            </a:r>
            <a:endParaRPr lang="en-US">
              <a:latin typeface="Tahoma" charset="0"/>
            </a:endParaRPr>
          </a:p>
          <a:p>
            <a:r>
              <a:rPr lang="en-US">
                <a:latin typeface="Tahoma" charset="0"/>
              </a:rPr>
              <a:t>Note LINPACK and Top500</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052CE1E-8750-644F-9A5E-4E08CF3EFAD5}" type="slidenum">
              <a:rPr lang="en-US" sz="1400">
                <a:latin typeface="Arial Narrow" charset="0"/>
              </a:rPr>
              <a:pPr/>
              <a:t>55</a:t>
            </a:fld>
            <a:endParaRPr lang="en-US" sz="1400">
              <a:latin typeface="Arial Narrow" charset="0"/>
            </a:endParaRPr>
          </a:p>
        </p:txBody>
      </p:sp>
      <p:sp>
        <p:nvSpPr>
          <p:cNvPr id="814082" name="Rectangle 2"/>
          <p:cNvSpPr>
            <a:spLocks noGrp="1" noChangeArrowheads="1"/>
          </p:cNvSpPr>
          <p:nvPr>
            <p:ph type="title"/>
          </p:nvPr>
        </p:nvSpPr>
        <p:spPr/>
        <p:txBody>
          <a:bodyPr/>
          <a:lstStyle/>
          <a:p>
            <a:r>
              <a:rPr lang="en-US">
                <a:latin typeface="Tahoma" charset="0"/>
              </a:rPr>
              <a:t>MIPS</a:t>
            </a:r>
          </a:p>
        </p:txBody>
      </p:sp>
      <p:graphicFrame>
        <p:nvGraphicFramePr>
          <p:cNvPr id="814083" name="Object 2"/>
          <p:cNvGraphicFramePr>
            <a:graphicFrameLocks noGrp="1" noChangeAspect="1"/>
          </p:cNvGraphicFramePr>
          <p:nvPr>
            <p:ph sz="half" idx="1"/>
          </p:nvPr>
        </p:nvGraphicFramePr>
        <p:xfrm>
          <a:off x="263525" y="1928813"/>
          <a:ext cx="4384675" cy="1993900"/>
        </p:xfrm>
        <a:graphic>
          <a:graphicData uri="http://schemas.openxmlformats.org/presentationml/2006/ole">
            <mc:AlternateContent xmlns:mc="http://schemas.openxmlformats.org/markup-compatibility/2006">
              <mc:Choice xmlns:v="urn:schemas-microsoft-com:vml" Requires="v">
                <p:oleObj spid="_x0000_s65574" name="Equation" r:id="rId4" imgW="2400120" imgH="1295280" progId="Equation.3">
                  <p:embed/>
                </p:oleObj>
              </mc:Choice>
              <mc:Fallback>
                <p:oleObj name="Equation" r:id="rId4" imgW="2400120" imgH="12952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8813"/>
                        <a:ext cx="4384675" cy="1993900"/>
                      </a:xfrm>
                      <a:prstGeom prst="rect">
                        <a:avLst/>
                      </a:prstGeom>
                      <a:solidFill>
                        <a:schemeClr val="folHlink"/>
                      </a:solidFill>
                    </p:spPr>
                  </p:pic>
                </p:oleObj>
              </mc:Fallback>
            </mc:AlternateContent>
          </a:graphicData>
        </a:graphic>
      </p:graphicFrame>
      <p:sp>
        <p:nvSpPr>
          <p:cNvPr id="814084" name="Rectangle 4"/>
          <p:cNvSpPr>
            <a:spLocks noGrp="1" noChangeArrowheads="1"/>
          </p:cNvSpPr>
          <p:nvPr>
            <p:ph type="body" sz="half" idx="2"/>
          </p:nvPr>
        </p:nvSpPr>
        <p:spPr/>
        <p:txBody>
          <a:bodyPr/>
          <a:lstStyle/>
          <a:p>
            <a:r>
              <a:rPr lang="en-US" sz="2000">
                <a:latin typeface="Tahoma" charset="0"/>
              </a:rPr>
              <a:t>Machines with different instruction sets?</a:t>
            </a:r>
          </a:p>
          <a:p>
            <a:r>
              <a:rPr lang="en-US" sz="2000">
                <a:latin typeface="Tahoma" charset="0"/>
              </a:rPr>
              <a:t>Programs with different instruction mixes?</a:t>
            </a:r>
          </a:p>
          <a:p>
            <a:r>
              <a:rPr lang="en-US" sz="2000">
                <a:latin typeface="Tahoma" charset="0"/>
              </a:rPr>
              <a:t>Uncorrelated with performance</a:t>
            </a:r>
          </a:p>
          <a:p>
            <a:pPr lvl="1"/>
            <a:r>
              <a:rPr lang="en-US" sz="1900">
                <a:latin typeface="Tahoma" charset="0"/>
                <a:ea typeface="ＭＳ Ｐゴシック" charset="0"/>
              </a:rPr>
              <a:t>Marketing metric</a:t>
            </a:r>
          </a:p>
          <a:p>
            <a:r>
              <a:rPr lang="ja-JP" altLang="en-US" sz="2000">
                <a:latin typeface="Tahoma" charset="0"/>
              </a:rPr>
              <a:t>“</a:t>
            </a:r>
            <a:r>
              <a:rPr lang="en-US" sz="2000">
                <a:latin typeface="Tahoma" charset="0"/>
              </a:rPr>
              <a:t>Meaningless Indicator of Processor Speed</a:t>
            </a:r>
            <a:r>
              <a:rPr lang="ja-JP" altLang="en-US" sz="2000">
                <a:latin typeface="Tahoma" charset="0"/>
              </a:rPr>
              <a:t>”</a:t>
            </a:r>
            <a:endParaRPr lang="en-US" sz="2000">
              <a:latin typeface="Tahoma" charset="0"/>
            </a:endParaRPr>
          </a:p>
          <a:p>
            <a:pPr lvl="1"/>
            <a:endParaRPr lang="en-US" sz="1900">
              <a:latin typeface="Tahoma" charset="0"/>
              <a:ea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40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408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408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408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4084">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40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7"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9D9BF5-2084-BF46-9CC1-9077A0A446AB}" type="slidenum">
              <a:rPr lang="en-US" sz="1400">
                <a:latin typeface="Arial Narrow" charset="0"/>
              </a:rPr>
              <a:pPr/>
              <a:t>56</a:t>
            </a:fld>
            <a:endParaRPr lang="en-US" sz="1400">
              <a:latin typeface="Arial Narrow" charset="0"/>
            </a:endParaRPr>
          </a:p>
        </p:txBody>
      </p:sp>
      <p:sp>
        <p:nvSpPr>
          <p:cNvPr id="816130" name="Rectangle 2"/>
          <p:cNvSpPr>
            <a:spLocks noGrp="1" noChangeArrowheads="1"/>
          </p:cNvSpPr>
          <p:nvPr>
            <p:ph type="title"/>
          </p:nvPr>
        </p:nvSpPr>
        <p:spPr/>
        <p:txBody>
          <a:bodyPr/>
          <a:lstStyle/>
          <a:p>
            <a:r>
              <a:rPr lang="en-US">
                <a:latin typeface="Tahoma" charset="0"/>
              </a:rPr>
              <a:t>MFLOP/s</a:t>
            </a:r>
          </a:p>
        </p:txBody>
      </p:sp>
      <p:graphicFrame>
        <p:nvGraphicFramePr>
          <p:cNvPr id="816131" name="Object 2"/>
          <p:cNvGraphicFramePr>
            <a:graphicFrameLocks noGrp="1" noChangeAspect="1"/>
          </p:cNvGraphicFramePr>
          <p:nvPr>
            <p:ph sz="half" idx="1"/>
          </p:nvPr>
        </p:nvGraphicFramePr>
        <p:xfrm>
          <a:off x="209550" y="2058988"/>
          <a:ext cx="4443413" cy="620712"/>
        </p:xfrm>
        <a:graphic>
          <a:graphicData uri="http://schemas.openxmlformats.org/presentationml/2006/ole">
            <mc:AlternateContent xmlns:mc="http://schemas.openxmlformats.org/markup-compatibility/2006">
              <mc:Choice xmlns:v="urn:schemas-microsoft-com:vml" Requires="v">
                <p:oleObj spid="_x0000_s67622" name="Equation" r:id="rId4" imgW="2374560" imgH="393480" progId="Equation.3">
                  <p:embed/>
                </p:oleObj>
              </mc:Choice>
              <mc:Fallback>
                <p:oleObj name="Equation" r:id="rId4" imgW="2374560" imgH="39348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058988"/>
                        <a:ext cx="4443413" cy="620712"/>
                      </a:xfrm>
                      <a:prstGeom prst="rect">
                        <a:avLst/>
                      </a:prstGeom>
                      <a:solidFill>
                        <a:srgbClr val="CCFFFF"/>
                      </a:solidFill>
                    </p:spPr>
                  </p:pic>
                </p:oleObj>
              </mc:Fallback>
            </mc:AlternateContent>
          </a:graphicData>
        </a:graphic>
      </p:graphicFrame>
      <p:sp>
        <p:nvSpPr>
          <p:cNvPr id="816132" name="Rectangle 4"/>
          <p:cNvSpPr>
            <a:spLocks noGrp="1" noChangeArrowheads="1"/>
          </p:cNvSpPr>
          <p:nvPr>
            <p:ph type="body" sz="half" idx="2"/>
          </p:nvPr>
        </p:nvSpPr>
        <p:spPr>
          <a:xfrm>
            <a:off x="4652963" y="708025"/>
            <a:ext cx="4491037" cy="6149975"/>
          </a:xfrm>
        </p:spPr>
        <p:txBody>
          <a:bodyPr/>
          <a:lstStyle/>
          <a:p>
            <a:pPr>
              <a:lnSpc>
                <a:spcPct val="80000"/>
              </a:lnSpc>
            </a:pPr>
            <a:r>
              <a:rPr lang="en-US" sz="2000">
                <a:latin typeface="Tahoma" charset="0"/>
              </a:rPr>
              <a:t>Popular in supercomputing community</a:t>
            </a:r>
          </a:p>
          <a:p>
            <a:pPr>
              <a:lnSpc>
                <a:spcPct val="80000"/>
              </a:lnSpc>
            </a:pPr>
            <a:r>
              <a:rPr lang="en-US" sz="2000">
                <a:latin typeface="Tahoma" charset="0"/>
              </a:rPr>
              <a:t>Often not where time is spent</a:t>
            </a:r>
          </a:p>
          <a:p>
            <a:pPr>
              <a:lnSpc>
                <a:spcPct val="80000"/>
              </a:lnSpc>
            </a:pPr>
            <a:r>
              <a:rPr lang="en-US" sz="2000">
                <a:latin typeface="Tahoma" charset="0"/>
              </a:rPr>
              <a:t>Not all FP operations are equal</a:t>
            </a:r>
          </a:p>
          <a:p>
            <a:pPr lvl="1">
              <a:lnSpc>
                <a:spcPct val="80000"/>
              </a:lnSpc>
            </a:pPr>
            <a:r>
              <a:rPr lang="ja-JP" altLang="en-US" sz="1900">
                <a:latin typeface="Tahoma" charset="0"/>
                <a:ea typeface="ＭＳ Ｐゴシック" charset="0"/>
              </a:rPr>
              <a:t>“</a:t>
            </a:r>
            <a:r>
              <a:rPr lang="en-US" sz="1900">
                <a:latin typeface="Tahoma" charset="0"/>
                <a:ea typeface="ＭＳ Ｐゴシック" charset="0"/>
              </a:rPr>
              <a:t>Normalized</a:t>
            </a:r>
            <a:r>
              <a:rPr lang="ja-JP" altLang="en-US" sz="1900">
                <a:latin typeface="Tahoma" charset="0"/>
                <a:ea typeface="ＭＳ Ｐゴシック" charset="0"/>
              </a:rPr>
              <a:t>”</a:t>
            </a:r>
            <a:r>
              <a:rPr lang="en-US" sz="1900">
                <a:latin typeface="Tahoma" charset="0"/>
                <a:ea typeface="ＭＳ Ｐゴシック" charset="0"/>
              </a:rPr>
              <a:t> MFLOP/s</a:t>
            </a:r>
          </a:p>
          <a:p>
            <a:pPr>
              <a:lnSpc>
                <a:spcPct val="80000"/>
              </a:lnSpc>
            </a:pPr>
            <a:r>
              <a:rPr lang="en-US" sz="2000">
                <a:latin typeface="Tahoma" charset="0"/>
              </a:rPr>
              <a:t>Can magnify performance differences</a:t>
            </a:r>
          </a:p>
          <a:p>
            <a:pPr lvl="1">
              <a:lnSpc>
                <a:spcPct val="80000"/>
              </a:lnSpc>
            </a:pPr>
            <a:r>
              <a:rPr lang="en-US" sz="1900">
                <a:latin typeface="Tahoma" charset="0"/>
                <a:ea typeface="ＭＳ Ｐゴシック" charset="0"/>
              </a:rPr>
              <a:t>A better algorithm (e.g., with better data reuse) can run faster even with higher FLOP count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6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61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613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613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6132">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613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816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2"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f01-20-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995525"/>
            <a:ext cx="6610350" cy="3762375"/>
          </a:xfrm>
          <a:prstGeom prst="rect">
            <a:avLst/>
          </a:prstGeom>
          <a:noFill/>
          <a:extLst>
            <a:ext uri="{909E8E84-426E-40dd-AFC4-6F175D3DCCD1}">
              <a14:hiddenFill xmlns:a14="http://schemas.microsoft.com/office/drawing/2010/main">
                <a:solidFill>
                  <a:srgbClr val="FFFFFF"/>
                </a:solidFill>
              </a14:hiddenFill>
            </a:ext>
          </a:extLst>
        </p:spPr>
      </p:pic>
      <p:sp>
        <p:nvSpPr>
          <p:cNvPr id="44037" name="Rectangle 5"/>
          <p:cNvSpPr>
            <a:spLocks noChangeArrowheads="1"/>
          </p:cNvSpPr>
          <p:nvPr/>
        </p:nvSpPr>
        <p:spPr bwMode="auto">
          <a:xfrm>
            <a:off x="411163" y="5008563"/>
            <a:ext cx="8213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r>
              <a:rPr lang="en-GB" sz="1200"/>
              <a:t>Figure 1.20 Percentage of peak performance for four programs on four multiprocessors scaled to 64 processors. </a:t>
            </a:r>
            <a:r>
              <a:rPr lang="en-GB" sz="1200" b="0"/>
              <a:t>The Earth Simulator and X1 are vector processors (see Chapter 4 and Appendix G). Not only did they deliver a higher fraction of peak performance, but they also had the highest peak performance and the lowest clock rates. Except for the Paratec program, the Power 4 and Itanium 2 systems delivered between 5% and 10% of their peak. From Oliker et al. [2004].</a:t>
            </a:r>
            <a:r>
              <a:rPr lang="en-US" sz="1200"/>
              <a:t> </a:t>
            </a:r>
          </a:p>
        </p:txBody>
      </p:sp>
      <p:sp>
        <p:nvSpPr>
          <p:cNvPr id="2" name="Title 1"/>
          <p:cNvSpPr>
            <a:spLocks noGrp="1"/>
          </p:cNvSpPr>
          <p:nvPr>
            <p:ph type="title"/>
          </p:nvPr>
        </p:nvSpPr>
        <p:spPr/>
        <p:txBody>
          <a:bodyPr/>
          <a:lstStyle/>
          <a:p>
            <a:r>
              <a:rPr lang="en-US" dirty="0" smtClean="0"/>
              <a:t>Peak Performance</a:t>
            </a:r>
            <a:endParaRPr lang="en-US" dirty="0"/>
          </a:p>
        </p:txBody>
      </p:sp>
    </p:spTree>
    <p:extLst>
      <p:ext uri="{BB962C8B-B14F-4D97-AF65-F5344CB8AC3E}">
        <p14:creationId xmlns:p14="http://schemas.microsoft.com/office/powerpoint/2010/main" val="3146505435"/>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5904194-CA69-BF48-B97A-5252208089F1}" type="slidenum">
              <a:rPr lang="en-US" sz="1400">
                <a:latin typeface="Arial Narrow" charset="0"/>
              </a:rPr>
              <a:pPr/>
              <a:t>58</a:t>
            </a:fld>
            <a:endParaRPr lang="en-US" sz="1400">
              <a:latin typeface="Arial Narrow" charset="0"/>
            </a:endParaRPr>
          </a:p>
        </p:txBody>
      </p:sp>
      <p:sp>
        <p:nvSpPr>
          <p:cNvPr id="819202" name="Rectangle 2"/>
          <p:cNvSpPr>
            <a:spLocks noGrp="1" noChangeArrowheads="1"/>
          </p:cNvSpPr>
          <p:nvPr>
            <p:ph type="title"/>
          </p:nvPr>
        </p:nvSpPr>
        <p:spPr/>
        <p:txBody>
          <a:bodyPr/>
          <a:lstStyle/>
          <a:p>
            <a:r>
              <a:rPr lang="en-US">
                <a:latin typeface="Tahoma" charset="0"/>
              </a:rPr>
              <a:t>Benchmarks</a:t>
            </a:r>
          </a:p>
        </p:txBody>
      </p:sp>
      <p:sp>
        <p:nvSpPr>
          <p:cNvPr id="819203" name="Rectangle 3"/>
          <p:cNvSpPr>
            <a:spLocks noGrp="1" noChangeArrowheads="1"/>
          </p:cNvSpPr>
          <p:nvPr>
            <p:ph type="body" idx="1"/>
          </p:nvPr>
        </p:nvSpPr>
        <p:spPr/>
        <p:txBody>
          <a:bodyPr/>
          <a:lstStyle/>
          <a:p>
            <a:pPr>
              <a:lnSpc>
                <a:spcPct val="80000"/>
              </a:lnSpc>
            </a:pPr>
            <a:r>
              <a:rPr lang="en-US" sz="2000">
                <a:latin typeface="Tahoma" charset="0"/>
              </a:rPr>
              <a:t>To increase predictability, collections of benchmark applications, called </a:t>
            </a:r>
            <a:r>
              <a:rPr lang="en-US" sz="2000" i="1">
                <a:solidFill>
                  <a:srgbClr val="114FFB"/>
                </a:solidFill>
                <a:latin typeface="Tahoma" charset="0"/>
              </a:rPr>
              <a:t>benchmark suites</a:t>
            </a:r>
            <a:r>
              <a:rPr lang="en-US" sz="2000">
                <a:latin typeface="Tahoma" charset="0"/>
              </a:rPr>
              <a:t>, are popular</a:t>
            </a:r>
          </a:p>
          <a:p>
            <a:pPr>
              <a:lnSpc>
                <a:spcPct val="80000"/>
              </a:lnSpc>
            </a:pPr>
            <a:r>
              <a:rPr lang="en-US" sz="2000">
                <a:solidFill>
                  <a:srgbClr val="114FFB"/>
                </a:solidFill>
                <a:latin typeface="Tahoma" charset="0"/>
              </a:rPr>
              <a:t>SPECCPU</a:t>
            </a:r>
            <a:r>
              <a:rPr lang="en-US" sz="2000">
                <a:latin typeface="Tahoma" charset="0"/>
              </a:rPr>
              <a:t>: popular desktop benchmark suite</a:t>
            </a:r>
          </a:p>
          <a:p>
            <a:pPr lvl="1">
              <a:lnSpc>
                <a:spcPct val="80000"/>
              </a:lnSpc>
            </a:pPr>
            <a:r>
              <a:rPr lang="en-US" sz="1800">
                <a:latin typeface="Tahoma" charset="0"/>
                <a:ea typeface="ＭＳ Ｐゴシック" charset="0"/>
              </a:rPr>
              <a:t>CPU only, split between integer and floating point programs</a:t>
            </a:r>
          </a:p>
          <a:p>
            <a:pPr lvl="1">
              <a:lnSpc>
                <a:spcPct val="80000"/>
              </a:lnSpc>
            </a:pPr>
            <a:r>
              <a:rPr lang="en-US" sz="1800">
                <a:latin typeface="Tahoma" charset="0"/>
                <a:ea typeface="ＭＳ Ｐゴシック" charset="0"/>
              </a:rPr>
              <a:t>SPECint2000 has 12 integer, SPECfp2000 has 14 integer pgms</a:t>
            </a:r>
          </a:p>
          <a:p>
            <a:pPr lvl="1">
              <a:lnSpc>
                <a:spcPct val="80000"/>
              </a:lnSpc>
            </a:pPr>
            <a:r>
              <a:rPr lang="en-US" sz="1800">
                <a:latin typeface="Tahoma" charset="0"/>
                <a:ea typeface="ＭＳ Ｐゴシック" charset="0"/>
              </a:rPr>
              <a:t>SPECCPU2006 was announced Spring 2006</a:t>
            </a:r>
          </a:p>
          <a:p>
            <a:pPr lvl="1">
              <a:lnSpc>
                <a:spcPct val="80000"/>
              </a:lnSpc>
            </a:pPr>
            <a:r>
              <a:rPr lang="en-US" sz="1800">
                <a:solidFill>
                  <a:srgbClr val="114FFB"/>
                </a:solidFill>
                <a:latin typeface="Tahoma" charset="0"/>
                <a:ea typeface="ＭＳ Ｐゴシック" charset="0"/>
              </a:rPr>
              <a:t>SPECSFS</a:t>
            </a:r>
            <a:r>
              <a:rPr lang="en-US" sz="1800">
                <a:latin typeface="Tahoma" charset="0"/>
                <a:ea typeface="ＭＳ Ｐゴシック" charset="0"/>
              </a:rPr>
              <a:t> (NFS file server) and </a:t>
            </a:r>
            <a:r>
              <a:rPr lang="en-US" sz="1800">
                <a:solidFill>
                  <a:srgbClr val="114FFB"/>
                </a:solidFill>
                <a:latin typeface="Tahoma" charset="0"/>
                <a:ea typeface="ＭＳ Ｐゴシック" charset="0"/>
              </a:rPr>
              <a:t>SPECWeb</a:t>
            </a:r>
            <a:r>
              <a:rPr lang="en-US" sz="1800">
                <a:latin typeface="Tahoma" charset="0"/>
                <a:ea typeface="ＭＳ Ｐゴシック" charset="0"/>
              </a:rPr>
              <a:t> (WebServer) added as server benchmarks</a:t>
            </a:r>
          </a:p>
          <a:p>
            <a:pPr lvl="1">
              <a:lnSpc>
                <a:spcPct val="80000"/>
              </a:lnSpc>
            </a:pPr>
            <a:r>
              <a:rPr lang="en-US" sz="1800">
                <a:latin typeface="Tahoma" charset="0"/>
                <a:ea typeface="ＭＳ Ｐゴシック" charset="0"/>
                <a:hlinkClick r:id="rId2"/>
              </a:rPr>
              <a:t>www.spec.org</a:t>
            </a:r>
            <a:endParaRPr lang="en-US" sz="1800">
              <a:latin typeface="Tahoma" charset="0"/>
              <a:ea typeface="ＭＳ Ｐゴシック" charset="0"/>
            </a:endParaRPr>
          </a:p>
          <a:p>
            <a:pPr>
              <a:lnSpc>
                <a:spcPct val="80000"/>
              </a:lnSpc>
            </a:pPr>
            <a:r>
              <a:rPr lang="en-US" sz="2000">
                <a:solidFill>
                  <a:srgbClr val="114FFB"/>
                </a:solidFill>
                <a:latin typeface="Tahoma" charset="0"/>
              </a:rPr>
              <a:t>Transaction Processing Council</a:t>
            </a:r>
            <a:r>
              <a:rPr lang="en-US" sz="2000">
                <a:latin typeface="Tahoma" charset="0"/>
              </a:rPr>
              <a:t> measures server performance and cost-performance for databases</a:t>
            </a:r>
          </a:p>
          <a:p>
            <a:pPr lvl="1">
              <a:lnSpc>
                <a:spcPct val="80000"/>
              </a:lnSpc>
            </a:pPr>
            <a:r>
              <a:rPr lang="en-US" sz="1800">
                <a:solidFill>
                  <a:srgbClr val="114FFB"/>
                </a:solidFill>
                <a:latin typeface="Tahoma" charset="0"/>
                <a:ea typeface="ＭＳ Ｐゴシック" charset="0"/>
              </a:rPr>
              <a:t>TPC-C</a:t>
            </a:r>
            <a:r>
              <a:rPr lang="en-US" sz="1800">
                <a:latin typeface="Tahoma" charset="0"/>
                <a:ea typeface="ＭＳ Ｐゴシック" charset="0"/>
              </a:rPr>
              <a:t> Complex query for Online Transaction Processing</a:t>
            </a:r>
          </a:p>
          <a:p>
            <a:pPr lvl="1">
              <a:lnSpc>
                <a:spcPct val="80000"/>
              </a:lnSpc>
            </a:pPr>
            <a:r>
              <a:rPr lang="en-US" sz="1800">
                <a:latin typeface="Tahoma" charset="0"/>
                <a:ea typeface="ＭＳ Ｐゴシック" charset="0"/>
              </a:rPr>
              <a:t>TPC-H models ad hoc decision support</a:t>
            </a:r>
          </a:p>
          <a:p>
            <a:pPr lvl="1">
              <a:lnSpc>
                <a:spcPct val="80000"/>
              </a:lnSpc>
            </a:pPr>
            <a:r>
              <a:rPr lang="en-US" sz="1800">
                <a:latin typeface="Tahoma" charset="0"/>
                <a:ea typeface="ＭＳ Ｐゴシック" charset="0"/>
              </a:rPr>
              <a:t>TPC-W  a transactional web benchmark</a:t>
            </a:r>
          </a:p>
          <a:p>
            <a:pPr lvl="1">
              <a:lnSpc>
                <a:spcPct val="80000"/>
              </a:lnSpc>
            </a:pPr>
            <a:r>
              <a:rPr lang="en-US" sz="1800">
                <a:latin typeface="Tahoma" charset="0"/>
                <a:ea typeface="ＭＳ Ｐゴシック" charset="0"/>
              </a:rPr>
              <a:t>TPC-App application server and web services benchmark</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3ECFCB2-C7C9-CC4E-A4E6-C6B0F967B8CD}" type="slidenum">
              <a:rPr lang="en-US" sz="1400">
                <a:latin typeface="Arial Narrow" charset="0"/>
              </a:rPr>
              <a:pPr/>
              <a:t>59</a:t>
            </a:fld>
            <a:endParaRPr lang="en-US" sz="1400">
              <a:latin typeface="Arial Narrow" charset="0"/>
            </a:endParaRPr>
          </a:p>
        </p:txBody>
      </p:sp>
      <p:sp>
        <p:nvSpPr>
          <p:cNvPr id="820226" name="Rectangle 2"/>
          <p:cNvSpPr>
            <a:spLocks noGrp="1" noChangeArrowheads="1"/>
          </p:cNvSpPr>
          <p:nvPr>
            <p:ph type="title"/>
          </p:nvPr>
        </p:nvSpPr>
        <p:spPr/>
        <p:txBody>
          <a:bodyPr/>
          <a:lstStyle/>
          <a:p>
            <a:r>
              <a:rPr lang="en-US">
                <a:latin typeface="Tahoma" charset="0"/>
              </a:rPr>
              <a:t>SPEC2006 Programs</a:t>
            </a:r>
          </a:p>
        </p:txBody>
      </p:sp>
      <p:pic>
        <p:nvPicPr>
          <p:cNvPr id="71684" name="Picture 4" descr="Ch1-fig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17600"/>
            <a:ext cx="5318125"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9F64A31-27F0-F947-A9D2-4D73CEC074DA}" type="slidenum">
              <a:rPr lang="en-US" sz="1400">
                <a:latin typeface="Arial Narrow" charset="0"/>
              </a:rPr>
              <a:pPr/>
              <a:t>6</a:t>
            </a:fld>
            <a:endParaRPr lang="en-US" sz="1400">
              <a:latin typeface="Arial Narrow" charset="0"/>
            </a:endParaRPr>
          </a:p>
        </p:txBody>
      </p:sp>
      <p:sp>
        <p:nvSpPr>
          <p:cNvPr id="575492" name="Rectangle 4"/>
          <p:cNvSpPr>
            <a:spLocks noGrp="1" noChangeArrowheads="1"/>
          </p:cNvSpPr>
          <p:nvPr>
            <p:ph type="title"/>
          </p:nvPr>
        </p:nvSpPr>
        <p:spPr/>
        <p:txBody>
          <a:bodyPr/>
          <a:lstStyle/>
          <a:p>
            <a:r>
              <a:rPr lang="en-US">
                <a:latin typeface="Tahoma" charset="0"/>
                <a:ea typeface="ＭＳ Ｐゴシック" charset="0"/>
                <a:cs typeface="ＭＳ Ｐゴシック" charset="0"/>
              </a:rPr>
              <a:t>Course Information (1)</a:t>
            </a:r>
          </a:p>
        </p:txBody>
      </p:sp>
      <p:sp>
        <p:nvSpPr>
          <p:cNvPr id="575493" name="Rectangle 5"/>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Time and Place</a:t>
            </a:r>
          </a:p>
          <a:p>
            <a:pPr lvl="1"/>
            <a:r>
              <a:rPr lang="en-US" dirty="0">
                <a:effectLst>
                  <a:outerShdw blurRad="38100" dist="38100" dir="2700000" algn="tl">
                    <a:srgbClr val="DDDDDD"/>
                  </a:outerShdw>
                </a:effectLst>
                <a:latin typeface="Tahoma" charset="0"/>
                <a:ea typeface="ＭＳ Ｐゴシック" charset="0"/>
              </a:rPr>
              <a:t>Mon/Wed </a:t>
            </a:r>
            <a:r>
              <a:rPr lang="en-US" dirty="0" smtClean="0">
                <a:effectLst>
                  <a:outerShdw blurRad="38100" dist="38100" dir="2700000" algn="tl">
                    <a:srgbClr val="DDDDDD"/>
                  </a:outerShdw>
                </a:effectLst>
                <a:latin typeface="Tahoma" charset="0"/>
                <a:ea typeface="ＭＳ Ｐゴシック" charset="0"/>
              </a:rPr>
              <a:t>1:25-2:40 pm, FB007</a:t>
            </a:r>
            <a:endParaRPr lang="en-US" dirty="0">
              <a:effectLst>
                <a:outerShdw blurRad="38100" dist="38100" dir="2700000" algn="tl">
                  <a:srgbClr val="DDDDDD"/>
                </a:outerShdw>
              </a:effectLst>
              <a:latin typeface="Tahoma" charset="0"/>
              <a:ea typeface="ＭＳ Ｐゴシック" charset="0"/>
            </a:endParaRPr>
          </a:p>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Instructor</a:t>
            </a:r>
          </a:p>
          <a:p>
            <a:pPr lvl="1"/>
            <a:r>
              <a:rPr lang="en-US" dirty="0">
                <a:effectLst>
                  <a:outerShdw blurRad="38100" dist="38100" dir="2700000" algn="tl">
                    <a:srgbClr val="DDDDDD"/>
                  </a:outerShdw>
                </a:effectLst>
                <a:latin typeface="Tahoma" charset="0"/>
                <a:ea typeface="ＭＳ Ｐゴシック" charset="0"/>
              </a:rPr>
              <a:t>Montek Singh</a:t>
            </a:r>
          </a:p>
          <a:p>
            <a:pPr lvl="1"/>
            <a:r>
              <a:rPr lang="en-US" dirty="0">
                <a:effectLst>
                  <a:outerShdw blurRad="38100" dist="38100" dir="2700000" algn="tl">
                    <a:srgbClr val="DDDDDD"/>
                  </a:outerShdw>
                </a:effectLst>
                <a:latin typeface="Tahoma" charset="0"/>
                <a:ea typeface="ＭＳ Ｐゴシック" charset="0"/>
                <a:hlinkClick r:id="rId3"/>
              </a:rPr>
              <a:t>montek@</a:t>
            </a:r>
            <a:r>
              <a:rPr lang="en-US" dirty="0" smtClean="0">
                <a:effectLst>
                  <a:outerShdw blurRad="38100" dist="38100" dir="2700000" algn="tl">
                    <a:srgbClr val="DDDDDD"/>
                  </a:outerShdw>
                </a:effectLst>
                <a:latin typeface="Tahoma" charset="0"/>
                <a:ea typeface="ＭＳ Ｐゴシック" charset="0"/>
                <a:hlinkClick r:id="rId3"/>
              </a:rPr>
              <a:t>cs.unc.edu</a:t>
            </a:r>
            <a:endParaRPr lang="en-US" b="1" i="1" dirty="0">
              <a:effectLst>
                <a:outerShdw blurRad="38100" dist="38100" dir="2700000" algn="tl">
                  <a:srgbClr val="DDDDDD"/>
                </a:outerShdw>
              </a:effectLst>
              <a:latin typeface="Palatino Linotype"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FB234</a:t>
            </a:r>
            <a:r>
              <a:rPr lang="en-US" dirty="0" smtClean="0">
                <a:effectLst>
                  <a:outerShdw blurRad="38100" dist="38100" dir="2700000" algn="tl">
                    <a:srgbClr val="DDDDDD"/>
                  </a:outerShdw>
                </a:effectLst>
                <a:latin typeface="Tahoma" charset="0"/>
                <a:ea typeface="ＭＳ Ｐゴシック" charset="0"/>
              </a:rPr>
              <a:t>, 919-590-6132</a:t>
            </a:r>
            <a:endParaRPr lang="en-US" dirty="0">
              <a:effectLst>
                <a:outerShdw blurRad="38100" dist="38100" dir="2700000" algn="tl">
                  <a:srgbClr val="DDDDDD"/>
                </a:outerShdw>
              </a:effectLst>
              <a:latin typeface="Tahoma"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Office hours: TBA</a:t>
            </a:r>
          </a:p>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Course Web Page</a:t>
            </a:r>
          </a:p>
          <a:p>
            <a:pPr lvl="1"/>
            <a:r>
              <a:rPr lang="en-US" dirty="0">
                <a:effectLst>
                  <a:outerShdw blurRad="38100" dist="38100" dir="2700000" algn="tl">
                    <a:srgbClr val="DDDDDD"/>
                  </a:outerShdw>
                </a:effectLst>
                <a:latin typeface="Tahoma" charset="0"/>
                <a:ea typeface="ＭＳ Ｐゴシック" charset="0"/>
              </a:rPr>
              <a:t>Linked from mine:  http://</a:t>
            </a:r>
            <a:r>
              <a:rPr lang="en-US" dirty="0" err="1">
                <a:effectLst>
                  <a:outerShdw blurRad="38100" dist="38100" dir="2700000" algn="tl">
                    <a:srgbClr val="DDDDDD"/>
                  </a:outerShdw>
                </a:effectLst>
                <a:latin typeface="Tahoma" charset="0"/>
                <a:ea typeface="ＭＳ Ｐゴシック" charset="0"/>
              </a:rPr>
              <a:t>www.cs.unc.edu</a:t>
            </a:r>
            <a:r>
              <a:rPr lang="en-US" dirty="0">
                <a:effectLst>
                  <a:outerShdw blurRad="38100" dist="38100" dir="2700000" algn="tl">
                    <a:srgbClr val="DDDDDD"/>
                  </a:outerShdw>
                </a:effectLst>
                <a:latin typeface="Tahoma" charset="0"/>
                <a:ea typeface="ＭＳ Ｐゴシック" charset="0"/>
              </a:rPr>
              <a:t>/~</a:t>
            </a:r>
            <a:r>
              <a:rPr lang="en-US" dirty="0" err="1">
                <a:effectLst>
                  <a:outerShdw blurRad="38100" dist="38100" dir="2700000" algn="tl">
                    <a:srgbClr val="DDDDDD"/>
                  </a:outerShdw>
                </a:effectLst>
                <a:latin typeface="Tahoma" charset="0"/>
                <a:ea typeface="ＭＳ Ｐゴシック" charset="0"/>
              </a:rPr>
              <a:t>montek</a:t>
            </a:r>
            <a:endParaRPr lang="en-US" dirty="0">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12587651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0054195-F19B-2043-9F4C-070C869D1CA7}" type="slidenum">
              <a:rPr lang="en-US" sz="1400">
                <a:latin typeface="Arial Narrow" charset="0"/>
              </a:rPr>
              <a:pPr/>
              <a:t>60</a:t>
            </a:fld>
            <a:endParaRPr lang="en-US" sz="1400">
              <a:latin typeface="Arial Narrow" charset="0"/>
            </a:endParaRPr>
          </a:p>
        </p:txBody>
      </p:sp>
      <p:sp>
        <p:nvSpPr>
          <p:cNvPr id="821253" name="Rectangle 5"/>
          <p:cNvSpPr>
            <a:spLocks noGrp="1" noChangeArrowheads="1"/>
          </p:cNvSpPr>
          <p:nvPr>
            <p:ph type="title"/>
          </p:nvPr>
        </p:nvSpPr>
        <p:spPr/>
        <p:txBody>
          <a:bodyPr/>
          <a:lstStyle/>
          <a:p>
            <a:r>
              <a:rPr lang="en-US">
                <a:latin typeface="Tahoma" charset="0"/>
              </a:rPr>
              <a:t>How to Summarize Performance?</a:t>
            </a:r>
          </a:p>
        </p:txBody>
      </p:sp>
      <p:sp>
        <p:nvSpPr>
          <p:cNvPr id="821254" name="Rectangle 6"/>
          <p:cNvSpPr>
            <a:spLocks noGrp="1" noChangeArrowheads="1"/>
          </p:cNvSpPr>
          <p:nvPr>
            <p:ph type="body" idx="1"/>
          </p:nvPr>
        </p:nvSpPr>
        <p:spPr/>
        <p:txBody>
          <a:bodyPr/>
          <a:lstStyle/>
          <a:p>
            <a:r>
              <a:rPr lang="en-US">
                <a:latin typeface="Tahoma" charset="0"/>
              </a:rPr>
              <a:t>Arithmetic average of execution times??</a:t>
            </a:r>
          </a:p>
          <a:p>
            <a:pPr lvl="1"/>
            <a:r>
              <a:rPr lang="en-US">
                <a:latin typeface="Tahoma" charset="0"/>
                <a:ea typeface="ＭＳ Ｐゴシック" charset="0"/>
              </a:rPr>
              <a:t>But they vary in basic speed, so some would be more important  than others in arithmetic average</a:t>
            </a:r>
          </a:p>
          <a:p>
            <a:r>
              <a:rPr lang="en-US">
                <a:latin typeface="Tahoma" charset="0"/>
              </a:rPr>
              <a:t>Could add weights per program, but how to pick weight? </a:t>
            </a:r>
          </a:p>
          <a:p>
            <a:pPr lvl="1"/>
            <a:r>
              <a:rPr lang="en-US">
                <a:latin typeface="Tahoma" charset="0"/>
                <a:ea typeface="ＭＳ Ｐゴシック" charset="0"/>
              </a:rPr>
              <a:t>Different companies want different weights for their products</a:t>
            </a:r>
          </a:p>
          <a:p>
            <a:r>
              <a:rPr lang="en-US">
                <a:latin typeface="Tahoma" charset="0"/>
              </a:rPr>
              <a:t>SPECRatio: Normalize execution times to reference computer, yielding a ratio proportional to performance =</a:t>
            </a:r>
          </a:p>
          <a:p>
            <a:pPr lvl="1"/>
            <a:r>
              <a:rPr lang="en-US">
                <a:latin typeface="Tahoma" charset="0"/>
                <a:ea typeface="ＭＳ Ｐゴシック" charset="0"/>
              </a:rPr>
              <a:t>time on reference computer / time on computer being rated</a:t>
            </a:r>
          </a:p>
          <a:p>
            <a:pPr lvl="1"/>
            <a:r>
              <a:rPr lang="en-US">
                <a:latin typeface="Tahoma" charset="0"/>
                <a:ea typeface="ＭＳ Ｐゴシック" charset="0"/>
              </a:rPr>
              <a:t>Spec uses an older Sun machine as reference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0C9BE1-9F36-3D47-A259-A95C44CD378D}" type="slidenum">
              <a:rPr lang="en-US" sz="1400">
                <a:latin typeface="Arial Narrow" charset="0"/>
              </a:rPr>
              <a:pPr/>
              <a:t>61</a:t>
            </a:fld>
            <a:endParaRPr lang="en-US" sz="1400">
              <a:latin typeface="Arial Narrow" charset="0"/>
            </a:endParaRPr>
          </a:p>
        </p:txBody>
      </p:sp>
      <p:sp>
        <p:nvSpPr>
          <p:cNvPr id="822274" name="Rectangle 2"/>
          <p:cNvSpPr>
            <a:spLocks noGrp="1" noChangeArrowheads="1"/>
          </p:cNvSpPr>
          <p:nvPr>
            <p:ph type="title"/>
          </p:nvPr>
        </p:nvSpPr>
        <p:spPr/>
        <p:txBody>
          <a:bodyPr/>
          <a:lstStyle/>
          <a:p>
            <a:r>
              <a:rPr lang="en-US" sz="3600">
                <a:latin typeface="Tahoma" charset="0"/>
              </a:rPr>
              <a:t>Ratios</a:t>
            </a:r>
          </a:p>
        </p:txBody>
      </p:sp>
      <p:sp>
        <p:nvSpPr>
          <p:cNvPr id="822275" name="Rectangle 3"/>
          <p:cNvSpPr>
            <a:spLocks noGrp="1" noChangeArrowheads="1"/>
          </p:cNvSpPr>
          <p:nvPr>
            <p:ph type="body" sz="half" idx="1"/>
          </p:nvPr>
        </p:nvSpPr>
        <p:spPr>
          <a:xfrm>
            <a:off x="0" y="708025"/>
            <a:ext cx="8678863" cy="1185863"/>
          </a:xfrm>
        </p:spPr>
        <p:txBody>
          <a:bodyPr/>
          <a:lstStyle/>
          <a:p>
            <a:r>
              <a:rPr lang="en-US" sz="2400">
                <a:latin typeface="Tahoma" charset="0"/>
              </a:rPr>
              <a:t>If program SPECRatio on Computer A is 1.25 times bigger than Computer B, then</a:t>
            </a:r>
          </a:p>
        </p:txBody>
      </p:sp>
      <p:graphicFrame>
        <p:nvGraphicFramePr>
          <p:cNvPr id="73730" name="Object 2"/>
          <p:cNvGraphicFramePr>
            <a:graphicFrameLocks noGrp="1" noChangeAspect="1"/>
          </p:cNvGraphicFramePr>
          <p:nvPr>
            <p:ph sz="half" idx="2"/>
          </p:nvPr>
        </p:nvGraphicFramePr>
        <p:xfrm>
          <a:off x="1749425" y="1404938"/>
          <a:ext cx="5591175" cy="3238500"/>
        </p:xfrm>
        <a:graphic>
          <a:graphicData uri="http://schemas.openxmlformats.org/presentationml/2006/ole">
            <mc:AlternateContent xmlns:mc="http://schemas.openxmlformats.org/markup-compatibility/2006">
              <mc:Choice xmlns:v="urn:schemas-microsoft-com:vml" Requires="v">
                <p:oleObj spid="_x0000_s73767" name="Equation" r:id="rId3" imgW="2705040" imgH="1320480" progId="Equation.DSMT4">
                  <p:embed/>
                </p:oleObj>
              </mc:Choice>
              <mc:Fallback>
                <p:oleObj name="Equation" r:id="rId3" imgW="2705040" imgH="1320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9425" y="1404938"/>
                        <a:ext cx="5591175" cy="323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822277" name="Rectangle 5"/>
          <p:cNvSpPr>
            <a:spLocks noChangeArrowheads="1"/>
          </p:cNvSpPr>
          <p:nvPr/>
        </p:nvSpPr>
        <p:spPr bwMode="auto">
          <a:xfrm>
            <a:off x="742950" y="4729163"/>
            <a:ext cx="7815263" cy="950912"/>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85000"/>
              <a:buFont typeface="Wingdings 2" charset="0"/>
              <a:buChar char="ã"/>
            </a:pPr>
            <a:r>
              <a:rPr kumimoji="1" lang="en-US" sz="2400">
                <a:solidFill>
                  <a:schemeClr val="accent1"/>
                </a:solidFill>
                <a:effectLst>
                  <a:outerShdw blurRad="38100" dist="38100" dir="2700000" algn="tl">
                    <a:srgbClr val="DDDDDD"/>
                  </a:outerShdw>
                </a:effectLst>
                <a:latin typeface="Tahoma" charset="0"/>
              </a:rPr>
              <a:t>Note that when comparing 2 computers as a ratio, execution times on the reference computer drop out, so choice of reference computer is irrelevant </a:t>
            </a:r>
          </a:p>
          <a:p>
            <a:pPr marL="342900" indent="-342900">
              <a:spcBef>
                <a:spcPct val="20000"/>
              </a:spcBef>
              <a:buClr>
                <a:schemeClr val="accent1"/>
              </a:buClr>
              <a:buSzPct val="85000"/>
              <a:buFont typeface="Wingdings 2" charset="0"/>
              <a:buChar char="ã"/>
            </a:pPr>
            <a:endParaRPr kumimoji="1" lang="en-US" sz="2400">
              <a:solidFill>
                <a:schemeClr val="accent1"/>
              </a:solidFill>
              <a:effectLst>
                <a:outerShdw blurRad="38100" dist="38100" dir="2700000" algn="tl">
                  <a:srgbClr val="DDDDDD"/>
                </a:outerShdw>
              </a:effectLst>
              <a:latin typeface="Tahom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6B316DB-3B0A-9C4E-BD88-A01FDDAB4A7A}" type="slidenum">
              <a:rPr lang="en-US" sz="1400">
                <a:latin typeface="Arial Narrow" charset="0"/>
              </a:rPr>
              <a:pPr/>
              <a:t>62</a:t>
            </a:fld>
            <a:endParaRPr lang="en-US" sz="1400">
              <a:latin typeface="Arial Narrow" charset="0"/>
            </a:endParaRPr>
          </a:p>
        </p:txBody>
      </p:sp>
      <p:sp>
        <p:nvSpPr>
          <p:cNvPr id="823298" name="Rectangle 2"/>
          <p:cNvSpPr>
            <a:spLocks noGrp="1" noChangeArrowheads="1"/>
          </p:cNvSpPr>
          <p:nvPr>
            <p:ph type="title"/>
          </p:nvPr>
        </p:nvSpPr>
        <p:spPr/>
        <p:txBody>
          <a:bodyPr/>
          <a:lstStyle/>
          <a:p>
            <a:r>
              <a:rPr lang="en-US" dirty="0" smtClean="0">
                <a:latin typeface="Tahoma" charset="0"/>
              </a:rPr>
              <a:t>Review:  Different means</a:t>
            </a:r>
            <a:endParaRPr lang="en-US" dirty="0">
              <a:latin typeface="Tahoma" charset="0"/>
            </a:endParaRPr>
          </a:p>
        </p:txBody>
      </p:sp>
      <p:graphicFrame>
        <p:nvGraphicFramePr>
          <p:cNvPr id="74754" name="Object 2"/>
          <p:cNvGraphicFramePr>
            <a:graphicFrameLocks noChangeAspect="1"/>
          </p:cNvGraphicFramePr>
          <p:nvPr/>
        </p:nvGraphicFramePr>
        <p:xfrm>
          <a:off x="390525" y="1438275"/>
          <a:ext cx="8115300" cy="523875"/>
        </p:xfrm>
        <a:graphic>
          <a:graphicData uri="http://schemas.openxmlformats.org/presentationml/2006/ole">
            <mc:AlternateContent xmlns:mc="http://schemas.openxmlformats.org/markup-compatibility/2006">
              <mc:Choice xmlns:v="urn:schemas-microsoft-com:vml" Requires="v">
                <p:oleObj spid="_x0000_s74814" name="Equation" r:id="rId4" imgW="3543120" imgH="228600" progId="Equation.3">
                  <p:embed/>
                </p:oleObj>
              </mc:Choice>
              <mc:Fallback>
                <p:oleObj name="Equation" r:id="rId4" imgW="3543120" imgH="228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438275"/>
                        <a:ext cx="81153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4755" name="Object 3"/>
          <p:cNvGraphicFramePr>
            <a:graphicFrameLocks noChangeAspect="1"/>
          </p:cNvGraphicFramePr>
          <p:nvPr/>
        </p:nvGraphicFramePr>
        <p:xfrm>
          <a:off x="1962150" y="2016125"/>
          <a:ext cx="4972050" cy="4383088"/>
        </p:xfrm>
        <a:graphic>
          <a:graphicData uri="http://schemas.openxmlformats.org/presentationml/2006/ole">
            <mc:AlternateContent xmlns:mc="http://schemas.openxmlformats.org/markup-compatibility/2006">
              <mc:Choice xmlns:v="urn:schemas-microsoft-com:vml" Requires="v">
                <p:oleObj spid="_x0000_s74815" name="Equation" r:id="rId6" imgW="3314520" imgH="2920680" progId="Equation.3">
                  <p:embed/>
                </p:oleObj>
              </mc:Choice>
              <mc:Fallback>
                <p:oleObj name="Equation" r:id="rId6" imgW="3314520" imgH="29206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016125"/>
                        <a:ext cx="4972050" cy="438308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99B6465-4FE8-2F40-835E-1E1ED6D4295D}" type="slidenum">
              <a:rPr lang="en-US" sz="1400">
                <a:latin typeface="Arial Narrow" charset="0"/>
              </a:rPr>
              <a:pPr/>
              <a:t>63</a:t>
            </a:fld>
            <a:endParaRPr lang="en-US" sz="1400">
              <a:latin typeface="Arial Narrow" charset="0"/>
            </a:endParaRPr>
          </a:p>
        </p:txBody>
      </p:sp>
      <p:sp>
        <p:nvSpPr>
          <p:cNvPr id="825346" name="Rectangle 2"/>
          <p:cNvSpPr>
            <a:spLocks noGrp="1" noChangeArrowheads="1"/>
          </p:cNvSpPr>
          <p:nvPr>
            <p:ph type="title"/>
          </p:nvPr>
        </p:nvSpPr>
        <p:spPr/>
        <p:txBody>
          <a:bodyPr/>
          <a:lstStyle/>
          <a:p>
            <a:r>
              <a:rPr lang="en-US" sz="3600">
                <a:latin typeface="Tahoma" charset="0"/>
              </a:rPr>
              <a:t>Geometric Mean</a:t>
            </a:r>
          </a:p>
        </p:txBody>
      </p:sp>
      <p:sp>
        <p:nvSpPr>
          <p:cNvPr id="825347" name="Rectangle 3"/>
          <p:cNvSpPr>
            <a:spLocks noGrp="1" noChangeArrowheads="1"/>
          </p:cNvSpPr>
          <p:nvPr>
            <p:ph type="body" sz="half" idx="1"/>
          </p:nvPr>
        </p:nvSpPr>
        <p:spPr>
          <a:xfrm>
            <a:off x="404813" y="993775"/>
            <a:ext cx="8497887" cy="646113"/>
          </a:xfrm>
        </p:spPr>
        <p:txBody>
          <a:bodyPr/>
          <a:lstStyle/>
          <a:p>
            <a:pPr>
              <a:lnSpc>
                <a:spcPct val="90000"/>
              </a:lnSpc>
            </a:pPr>
            <a:r>
              <a:rPr lang="en-US" sz="2000">
                <a:latin typeface="Tahoma" charset="0"/>
              </a:rPr>
              <a:t>Since ratios, proper mean is geometric mean </a:t>
            </a:r>
            <a:br>
              <a:rPr lang="en-US" sz="2000">
                <a:latin typeface="Tahoma" charset="0"/>
              </a:rPr>
            </a:br>
            <a:r>
              <a:rPr lang="en-US" sz="2000">
                <a:latin typeface="Tahoma" charset="0"/>
              </a:rPr>
              <a:t>(SPECRatio unitless, so arithmetic mean meaningless)</a:t>
            </a:r>
          </a:p>
        </p:txBody>
      </p:sp>
      <p:graphicFrame>
        <p:nvGraphicFramePr>
          <p:cNvPr id="76802" name="Object 2"/>
          <p:cNvGraphicFramePr>
            <a:graphicFrameLocks noGrp="1" noChangeAspect="1"/>
          </p:cNvGraphicFramePr>
          <p:nvPr>
            <p:ph sz="half" idx="2"/>
          </p:nvPr>
        </p:nvGraphicFramePr>
        <p:xfrm>
          <a:off x="679450" y="1811338"/>
          <a:ext cx="6329363" cy="1622425"/>
        </p:xfrm>
        <a:graphic>
          <a:graphicData uri="http://schemas.openxmlformats.org/presentationml/2006/ole">
            <mc:AlternateContent xmlns:mc="http://schemas.openxmlformats.org/markup-compatibility/2006">
              <mc:Choice xmlns:v="urn:schemas-microsoft-com:vml" Requires="v">
                <p:oleObj spid="_x0000_s76839" name="Equation" r:id="rId3" imgW="2234880" imgH="482400" progId="Equation.DSMT4">
                  <p:embed/>
                </p:oleObj>
              </mc:Choice>
              <mc:Fallback>
                <p:oleObj name="Equation" r:id="rId3" imgW="223488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1811338"/>
                        <a:ext cx="6329363" cy="162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825349" name="Rectangle 5"/>
          <p:cNvSpPr>
            <a:spLocks noChangeArrowheads="1"/>
          </p:cNvSpPr>
          <p:nvPr/>
        </p:nvSpPr>
        <p:spPr bwMode="auto">
          <a:xfrm>
            <a:off x="812800" y="3514725"/>
            <a:ext cx="7815263" cy="950913"/>
          </a:xfrm>
          <a:prstGeom prst="rect">
            <a:avLst/>
          </a:prstGeom>
          <a:noFill/>
          <a:ln w="9525">
            <a:noFill/>
            <a:miter lim="800000"/>
            <a:headEnd/>
            <a:tailEnd/>
          </a:ln>
          <a:effectLst/>
        </p:spPr>
        <p:txBody>
          <a:bodyPr lIns="92075" tIns="46038" rIns="92075" bIns="46038"/>
          <a:lstStyle/>
          <a:p>
            <a:pPr marL="381000" indent="-381000">
              <a:spcBef>
                <a:spcPct val="20000"/>
              </a:spcBef>
              <a:buClr>
                <a:schemeClr val="accent1"/>
              </a:buClr>
              <a:buSzPct val="85000"/>
              <a:buFontTx/>
              <a:buAutoNum type="arabicPeriod"/>
            </a:pPr>
            <a:r>
              <a:rPr kumimoji="1" lang="en-US" sz="2000">
                <a:solidFill>
                  <a:schemeClr val="accent1"/>
                </a:solidFill>
                <a:effectLst>
                  <a:outerShdw blurRad="38100" dist="38100" dir="2700000" algn="tl">
                    <a:srgbClr val="DDDDDD"/>
                  </a:outerShdw>
                </a:effectLst>
                <a:latin typeface="Tahoma" charset="0"/>
              </a:rPr>
              <a:t>Geometric mean of the ratios is the same as the ratio of the geometric means</a:t>
            </a:r>
          </a:p>
          <a:p>
            <a:pPr marL="381000" indent="-381000">
              <a:spcBef>
                <a:spcPct val="20000"/>
              </a:spcBef>
              <a:buClr>
                <a:schemeClr val="accent1"/>
              </a:buClr>
              <a:buSzPct val="85000"/>
              <a:buFontTx/>
              <a:buAutoNum type="arabicPeriod"/>
            </a:pPr>
            <a:r>
              <a:rPr kumimoji="1" lang="en-US" sz="2000">
                <a:solidFill>
                  <a:schemeClr val="accent1"/>
                </a:solidFill>
                <a:effectLst>
                  <a:outerShdw blurRad="38100" dist="38100" dir="2700000" algn="tl">
                    <a:srgbClr val="DDDDDD"/>
                  </a:outerShdw>
                </a:effectLst>
                <a:latin typeface="Tahoma" charset="0"/>
              </a:rPr>
              <a:t>Ratio of geometric means </a:t>
            </a:r>
            <a:br>
              <a:rPr kumimoji="1" lang="en-US" sz="2000">
                <a:solidFill>
                  <a:schemeClr val="accent1"/>
                </a:solidFill>
                <a:effectLst>
                  <a:outerShdw blurRad="38100" dist="38100" dir="2700000" algn="tl">
                    <a:srgbClr val="DDDDDD"/>
                  </a:outerShdw>
                </a:effectLst>
                <a:latin typeface="Tahoma" charset="0"/>
              </a:rPr>
            </a:br>
            <a:r>
              <a:rPr kumimoji="1" lang="en-US" sz="2000">
                <a:solidFill>
                  <a:schemeClr val="accent1"/>
                </a:solidFill>
                <a:effectLst>
                  <a:outerShdw blurRad="38100" dist="38100" dir="2700000" algn="tl">
                    <a:srgbClr val="DDDDDD"/>
                  </a:outerShdw>
                </a:effectLst>
                <a:latin typeface="Tahoma" charset="0"/>
              </a:rPr>
              <a:t>= Geometric mean of </a:t>
            </a:r>
            <a:r>
              <a:rPr kumimoji="1" lang="en-US" sz="2000">
                <a:solidFill>
                  <a:srgbClr val="0332B7"/>
                </a:solidFill>
                <a:effectLst>
                  <a:outerShdw blurRad="38100" dist="38100" dir="2700000" algn="tl">
                    <a:srgbClr val="DDDDDD"/>
                  </a:outerShdw>
                </a:effectLst>
                <a:latin typeface="Tahoma" charset="0"/>
              </a:rPr>
              <a:t>performance</a:t>
            </a:r>
            <a:r>
              <a:rPr kumimoji="1" lang="en-US" sz="2000">
                <a:solidFill>
                  <a:schemeClr val="accent1"/>
                </a:solidFill>
                <a:effectLst>
                  <a:outerShdw blurRad="38100" dist="38100" dir="2700000" algn="tl">
                    <a:srgbClr val="DDDDDD"/>
                  </a:outerShdw>
                </a:effectLst>
                <a:latin typeface="Tahoma" charset="0"/>
              </a:rPr>
              <a:t> ratios </a:t>
            </a:r>
            <a:br>
              <a:rPr kumimoji="1" lang="en-US" sz="2000">
                <a:solidFill>
                  <a:schemeClr val="accent1"/>
                </a:solidFill>
                <a:effectLst>
                  <a:outerShdw blurRad="38100" dist="38100" dir="2700000" algn="tl">
                    <a:srgbClr val="DDDDDD"/>
                  </a:outerShdw>
                </a:effectLst>
                <a:latin typeface="Tahoma" charset="0"/>
              </a:rPr>
            </a:br>
            <a:r>
              <a:rPr kumimoji="1" lang="en-US" sz="2000">
                <a:solidFill>
                  <a:schemeClr val="accent1"/>
                </a:solidFill>
                <a:effectLst>
                  <a:outerShdw blurRad="38100" dist="38100" dir="2700000" algn="tl">
                    <a:srgbClr val="DDDDDD"/>
                  </a:outerShdw>
                </a:effectLst>
                <a:latin typeface="Tahoma" charset="0"/>
                <a:sym typeface="Symbol" charset="0"/>
              </a:rPr>
              <a:t></a:t>
            </a:r>
            <a:r>
              <a:rPr kumimoji="1" lang="en-US" sz="2000">
                <a:solidFill>
                  <a:schemeClr val="accent1"/>
                </a:solidFill>
                <a:effectLst>
                  <a:outerShdw blurRad="38100" dist="38100" dir="2700000" algn="tl">
                    <a:srgbClr val="DDDDDD"/>
                  </a:outerShdw>
                </a:effectLst>
                <a:latin typeface="Tahoma" charset="0"/>
              </a:rPr>
              <a:t> choice of reference computer is irrelevant!</a:t>
            </a:r>
          </a:p>
          <a:p>
            <a:pPr marL="381000" indent="-381000">
              <a:spcBef>
                <a:spcPct val="20000"/>
              </a:spcBef>
              <a:buClr>
                <a:schemeClr val="accent1"/>
              </a:buClr>
              <a:buSzPct val="85000"/>
              <a:buFont typeface="Wingdings 2" charset="0"/>
              <a:buChar char="ã"/>
            </a:pPr>
            <a:r>
              <a:rPr kumimoji="1" lang="en-US" sz="2000">
                <a:solidFill>
                  <a:schemeClr val="accent1"/>
                </a:solidFill>
                <a:effectLst>
                  <a:outerShdw blurRad="38100" dist="38100" dir="2700000" algn="tl">
                    <a:srgbClr val="DDDDDD"/>
                  </a:outerShdw>
                </a:effectLst>
                <a:latin typeface="Tahoma" charset="0"/>
              </a:rPr>
              <a:t>These two points make geometric mean of ratios attractive to summarize performance</a:t>
            </a:r>
          </a:p>
          <a:p>
            <a:pPr marL="381000" indent="-381000">
              <a:spcBef>
                <a:spcPct val="20000"/>
              </a:spcBef>
              <a:buClr>
                <a:schemeClr val="accent1"/>
              </a:buClr>
              <a:buSzPct val="85000"/>
              <a:buFont typeface="Wingdings 2" charset="0"/>
              <a:buChar char="ã"/>
            </a:pPr>
            <a:endParaRPr kumimoji="1" lang="en-US" sz="2000">
              <a:solidFill>
                <a:schemeClr val="accent1"/>
              </a:solidFill>
              <a:effectLst>
                <a:outerShdw blurRad="38100" dist="38100" dir="2700000" algn="tl">
                  <a:srgbClr val="DDDDDD"/>
                </a:outerShdw>
              </a:effectLst>
              <a:latin typeface="Tahom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27F6D48-AA39-E741-B503-0F109DF60AE4}" type="slidenum">
              <a:rPr lang="en-US" sz="1400">
                <a:latin typeface="Arial Narrow" charset="0"/>
              </a:rPr>
              <a:pPr/>
              <a:t>64</a:t>
            </a:fld>
            <a:endParaRPr lang="en-US" sz="1400">
              <a:latin typeface="Arial Narrow" charset="0"/>
            </a:endParaRPr>
          </a:p>
        </p:txBody>
      </p:sp>
      <p:sp>
        <p:nvSpPr>
          <p:cNvPr id="826370" name="Rectangle 2"/>
          <p:cNvSpPr>
            <a:spLocks noGrp="1" noChangeArrowheads="1"/>
          </p:cNvSpPr>
          <p:nvPr>
            <p:ph type="title"/>
          </p:nvPr>
        </p:nvSpPr>
        <p:spPr/>
        <p:txBody>
          <a:bodyPr/>
          <a:lstStyle/>
          <a:p>
            <a:r>
              <a:rPr lang="en-US">
                <a:latin typeface="Tahoma" charset="0"/>
              </a:rPr>
              <a:t>Different Take</a:t>
            </a:r>
          </a:p>
        </p:txBody>
      </p:sp>
      <p:sp>
        <p:nvSpPr>
          <p:cNvPr id="826371" name="Rectangle 3"/>
          <p:cNvSpPr>
            <a:spLocks noGrp="1" noChangeArrowheads="1"/>
          </p:cNvSpPr>
          <p:nvPr>
            <p:ph type="body" idx="1"/>
          </p:nvPr>
        </p:nvSpPr>
        <p:spPr/>
        <p:txBody>
          <a:bodyPr/>
          <a:lstStyle/>
          <a:p>
            <a:r>
              <a:rPr lang="en-US" dirty="0">
                <a:latin typeface="Tahoma" charset="0"/>
              </a:rPr>
              <a:t>Smith (CACM 1988, see references) takes a different view on means</a:t>
            </a:r>
          </a:p>
          <a:p>
            <a:r>
              <a:rPr lang="en-US" dirty="0">
                <a:latin typeface="Tahoma" charset="0"/>
              </a:rPr>
              <a:t>First </a:t>
            </a:r>
            <a:r>
              <a:rPr lang="en-US" dirty="0" smtClean="0">
                <a:latin typeface="Tahoma" charset="0"/>
              </a:rPr>
              <a:t>let’s </a:t>
            </a:r>
            <a:r>
              <a:rPr lang="en-US" dirty="0">
                <a:latin typeface="Tahoma" charset="0"/>
              </a:rPr>
              <a:t>look at </a:t>
            </a:r>
            <a:r>
              <a:rPr lang="en-US" dirty="0" smtClean="0">
                <a:latin typeface="Tahoma" charset="0"/>
              </a:rPr>
              <a:t>an example</a:t>
            </a:r>
            <a:endParaRPr lang="en-US" dirty="0">
              <a:latin typeface="Tahoma" charset="0"/>
            </a:endParaRPr>
          </a:p>
        </p:txBody>
      </p:sp>
      <p:pic>
        <p:nvPicPr>
          <p:cNvPr id="7782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238" y="3132138"/>
            <a:ext cx="608965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F853378-37C2-9542-8306-55A175199315}" type="slidenum">
              <a:rPr lang="en-US" sz="1400">
                <a:latin typeface="Arial Narrow" charset="0"/>
              </a:rPr>
              <a:pPr/>
              <a:t>65</a:t>
            </a:fld>
            <a:endParaRPr lang="en-US" sz="1400">
              <a:latin typeface="Arial Narrow" charset="0"/>
            </a:endParaRPr>
          </a:p>
        </p:txBody>
      </p:sp>
      <p:sp>
        <p:nvSpPr>
          <p:cNvPr id="827394" name="Rectangle 2"/>
          <p:cNvSpPr>
            <a:spLocks noGrp="1" noChangeArrowheads="1"/>
          </p:cNvSpPr>
          <p:nvPr>
            <p:ph type="title"/>
          </p:nvPr>
        </p:nvSpPr>
        <p:spPr/>
        <p:txBody>
          <a:bodyPr/>
          <a:lstStyle/>
          <a:p>
            <a:r>
              <a:rPr lang="en-US">
                <a:latin typeface="Tahoma" charset="0"/>
              </a:rPr>
              <a:t>Rates</a:t>
            </a:r>
          </a:p>
        </p:txBody>
      </p:sp>
      <p:sp>
        <p:nvSpPr>
          <p:cNvPr id="827395" name="Rectangle 3"/>
          <p:cNvSpPr>
            <a:spLocks noGrp="1" noChangeArrowheads="1"/>
          </p:cNvSpPr>
          <p:nvPr>
            <p:ph type="body" idx="1"/>
          </p:nvPr>
        </p:nvSpPr>
        <p:spPr/>
        <p:txBody>
          <a:bodyPr/>
          <a:lstStyle/>
          <a:p>
            <a:r>
              <a:rPr lang="en-US">
                <a:latin typeface="Tahoma" charset="0"/>
              </a:rPr>
              <a:t>Change to MFLOPS and also look at different means</a:t>
            </a:r>
          </a:p>
        </p:txBody>
      </p:sp>
      <p:pic>
        <p:nvPicPr>
          <p:cNvPr id="788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288" y="2460625"/>
            <a:ext cx="67405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788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4981575"/>
            <a:ext cx="38354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CD2514-5925-B04D-A967-9BFA60215D2C}" type="slidenum">
              <a:rPr lang="en-US" sz="1400">
                <a:latin typeface="Arial Narrow" charset="0"/>
              </a:rPr>
              <a:pPr/>
              <a:t>66</a:t>
            </a:fld>
            <a:endParaRPr lang="en-US" sz="1400">
              <a:latin typeface="Arial Narrow" charset="0"/>
            </a:endParaRPr>
          </a:p>
        </p:txBody>
      </p:sp>
      <p:sp>
        <p:nvSpPr>
          <p:cNvPr id="828420" name="Rectangle 4"/>
          <p:cNvSpPr>
            <a:spLocks noGrp="1" noChangeArrowheads="1"/>
          </p:cNvSpPr>
          <p:nvPr>
            <p:ph type="title"/>
          </p:nvPr>
        </p:nvSpPr>
        <p:spPr/>
        <p:txBody>
          <a:bodyPr/>
          <a:lstStyle/>
          <a:p>
            <a:r>
              <a:rPr lang="en-US">
                <a:latin typeface="Tahoma" charset="0"/>
              </a:rPr>
              <a:t>Avoid the Geometric Mean?</a:t>
            </a:r>
          </a:p>
        </p:txBody>
      </p:sp>
      <p:sp>
        <p:nvSpPr>
          <p:cNvPr id="828421" name="Rectangle 5"/>
          <p:cNvSpPr>
            <a:spLocks noGrp="1" noChangeArrowheads="1"/>
          </p:cNvSpPr>
          <p:nvPr>
            <p:ph type="body" idx="1"/>
          </p:nvPr>
        </p:nvSpPr>
        <p:spPr/>
        <p:txBody>
          <a:bodyPr/>
          <a:lstStyle/>
          <a:p>
            <a:pPr>
              <a:lnSpc>
                <a:spcPct val="90000"/>
              </a:lnSpc>
            </a:pPr>
            <a:r>
              <a:rPr lang="en-US" dirty="0">
                <a:latin typeface="Tahoma" charset="0"/>
              </a:rPr>
              <a:t>If benchmark execution times are normalized to some reference machine, and means of normalized execution times are computed, only the geometric mean gives consistent results no matter what the reference machine is</a:t>
            </a:r>
          </a:p>
          <a:p>
            <a:pPr lvl="1">
              <a:lnSpc>
                <a:spcPct val="90000"/>
              </a:lnSpc>
            </a:pPr>
            <a:r>
              <a:rPr lang="en-US" dirty="0">
                <a:latin typeface="Tahoma" charset="0"/>
                <a:ea typeface="ＭＳ Ｐゴシック" charset="0"/>
              </a:rPr>
              <a:t>This has led to declaring the geometric mean as the preferred method of summarizing execution time (e.g., SPEC)</a:t>
            </a:r>
          </a:p>
          <a:p>
            <a:pPr>
              <a:lnSpc>
                <a:spcPct val="90000"/>
              </a:lnSpc>
            </a:pPr>
            <a:r>
              <a:rPr lang="en-US" dirty="0" smtClean="0">
                <a:latin typeface="Tahoma" charset="0"/>
              </a:rPr>
              <a:t>Smith’s </a:t>
            </a:r>
            <a:r>
              <a:rPr lang="en-US" dirty="0">
                <a:latin typeface="Tahoma" charset="0"/>
              </a:rPr>
              <a:t>comments</a:t>
            </a:r>
          </a:p>
          <a:p>
            <a:pPr lvl="1">
              <a:lnSpc>
                <a:spcPct val="90000"/>
              </a:lnSpc>
            </a:pPr>
            <a:r>
              <a:rPr lang="ja-JP" altLang="en-US" dirty="0">
                <a:latin typeface="Tahoma" charset="0"/>
                <a:ea typeface="ＭＳ Ｐゴシック" charset="0"/>
              </a:rPr>
              <a:t>“</a:t>
            </a:r>
            <a:r>
              <a:rPr lang="en-US" dirty="0">
                <a:latin typeface="Tahoma" charset="0"/>
                <a:ea typeface="ＭＳ Ｐゴシック" charset="0"/>
              </a:rPr>
              <a:t>The geometric mean does provide a consistent measure in this context, but it is consistently wrong.</a:t>
            </a:r>
            <a:r>
              <a:rPr lang="ja-JP" altLang="en-US" dirty="0">
                <a:latin typeface="Tahoma" charset="0"/>
                <a:ea typeface="ＭＳ Ｐゴシック" charset="0"/>
              </a:rPr>
              <a:t>”</a:t>
            </a:r>
            <a:endParaRPr lang="en-US" dirty="0">
              <a:latin typeface="Tahoma" charset="0"/>
              <a:ea typeface="ＭＳ Ｐゴシック" charset="0"/>
            </a:endParaRPr>
          </a:p>
          <a:p>
            <a:pPr lvl="1">
              <a:lnSpc>
                <a:spcPct val="90000"/>
              </a:lnSpc>
            </a:pPr>
            <a:r>
              <a:rPr lang="ja-JP" altLang="en-US" dirty="0">
                <a:latin typeface="Tahoma" charset="0"/>
                <a:ea typeface="ＭＳ Ｐゴシック" charset="0"/>
              </a:rPr>
              <a:t>“</a:t>
            </a:r>
            <a:r>
              <a:rPr lang="en-US" dirty="0">
                <a:latin typeface="Tahoma" charset="0"/>
                <a:ea typeface="ＭＳ Ｐゴシック" charset="0"/>
              </a:rPr>
              <a:t>If performance is to be normalized with respect to a specific machine, an aggregate performance measure such as total time or harmonic mean rate should be calculated before any normalizing is done.  That is, benchmarks should not be individually normalized first.</a:t>
            </a:r>
            <a:r>
              <a:rPr lang="ja-JP" altLang="en-US" dirty="0">
                <a:latin typeface="Tahoma" charset="0"/>
                <a:ea typeface="ＭＳ Ｐゴシック" charset="0"/>
              </a:rPr>
              <a:t>”</a:t>
            </a:r>
            <a:endParaRPr lang="en-US" dirty="0">
              <a:latin typeface="Tahoma" charset="0"/>
              <a:ea typeface="ＭＳ Ｐゴシック" charset="0"/>
            </a:endParaRPr>
          </a:p>
          <a:p>
            <a:pPr lvl="1">
              <a:lnSpc>
                <a:spcPct val="90000"/>
              </a:lnSpc>
            </a:pPr>
            <a:r>
              <a:rPr lang="en-US" dirty="0">
                <a:latin typeface="Tahoma" charset="0"/>
                <a:ea typeface="ＭＳ Ｐゴシック" charset="0"/>
              </a:rPr>
              <a:t>He advocates using time, or normalizing after taking mean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47032D3-E747-F44B-B7BB-4CEE34916E74}" type="slidenum">
              <a:rPr lang="en-US" sz="1400">
                <a:latin typeface="Arial Narrow" charset="0"/>
              </a:rPr>
              <a:pPr/>
              <a:t>67</a:t>
            </a:fld>
            <a:endParaRPr lang="en-US" sz="1400">
              <a:latin typeface="Arial Narrow" charset="0"/>
            </a:endParaRPr>
          </a:p>
        </p:txBody>
      </p:sp>
      <p:sp>
        <p:nvSpPr>
          <p:cNvPr id="830466" name="Rectangle 2"/>
          <p:cNvSpPr>
            <a:spLocks noGrp="1" noChangeArrowheads="1"/>
          </p:cNvSpPr>
          <p:nvPr>
            <p:ph type="title"/>
          </p:nvPr>
        </p:nvSpPr>
        <p:spPr/>
        <p:txBody>
          <a:bodyPr/>
          <a:lstStyle/>
          <a:p>
            <a:r>
              <a:rPr lang="en-US" sz="3600">
                <a:latin typeface="Tahoma" charset="0"/>
              </a:rPr>
              <a:t>Variability</a:t>
            </a:r>
          </a:p>
        </p:txBody>
      </p:sp>
      <p:sp>
        <p:nvSpPr>
          <p:cNvPr id="830467" name="Rectangle 3"/>
          <p:cNvSpPr>
            <a:spLocks noGrp="1" noChangeArrowheads="1"/>
          </p:cNvSpPr>
          <p:nvPr>
            <p:ph type="body" idx="1"/>
          </p:nvPr>
        </p:nvSpPr>
        <p:spPr/>
        <p:txBody>
          <a:bodyPr/>
          <a:lstStyle/>
          <a:p>
            <a:pPr>
              <a:lnSpc>
                <a:spcPct val="90000"/>
              </a:lnSpc>
            </a:pPr>
            <a:r>
              <a:rPr lang="en-US">
                <a:latin typeface="Tahoma" charset="0"/>
              </a:rPr>
              <a:t>Does a single mean summarize performance of programs in benchmark suite?</a:t>
            </a:r>
          </a:p>
          <a:p>
            <a:pPr>
              <a:lnSpc>
                <a:spcPct val="90000"/>
              </a:lnSpc>
            </a:pPr>
            <a:r>
              <a:rPr lang="en-US">
                <a:latin typeface="Tahoma" charset="0"/>
              </a:rPr>
              <a:t>Can decide if good predictor by characterizing variability of distribution using standard deviation</a:t>
            </a:r>
          </a:p>
          <a:p>
            <a:pPr>
              <a:lnSpc>
                <a:spcPct val="90000"/>
              </a:lnSpc>
            </a:pPr>
            <a:r>
              <a:rPr lang="en-US">
                <a:latin typeface="Tahoma" charset="0"/>
              </a:rPr>
              <a:t>Like geometric mean, geometric standard deviation is multiplicative rather than arithmetic</a:t>
            </a:r>
          </a:p>
          <a:p>
            <a:pPr>
              <a:lnSpc>
                <a:spcPct val="90000"/>
              </a:lnSpc>
            </a:pPr>
            <a:r>
              <a:rPr lang="en-US">
                <a:latin typeface="Tahoma" charset="0"/>
              </a:rPr>
              <a:t>Can simply take the logarithm of SPECRatios, compute the standard mean and standard deviation, and then take the exponent to convert back:</a:t>
            </a:r>
          </a:p>
        </p:txBody>
      </p:sp>
      <p:graphicFrame>
        <p:nvGraphicFramePr>
          <p:cNvPr id="81922" name="Object 2"/>
          <p:cNvGraphicFramePr>
            <a:graphicFrameLocks noGrp="1" noChangeAspect="1"/>
          </p:cNvGraphicFramePr>
          <p:nvPr>
            <p:ph sz="half" idx="4294967295"/>
          </p:nvPr>
        </p:nvGraphicFramePr>
        <p:xfrm>
          <a:off x="2033588" y="5035550"/>
          <a:ext cx="5181600" cy="1295400"/>
        </p:xfrm>
        <a:graphic>
          <a:graphicData uri="http://schemas.openxmlformats.org/presentationml/2006/ole">
            <mc:AlternateContent xmlns:mc="http://schemas.openxmlformats.org/markup-compatibility/2006">
              <mc:Choice xmlns:v="urn:schemas-microsoft-com:vml" Requires="v">
                <p:oleObj spid="_x0000_s81958" name="Equation" r:id="rId3" imgW="3047760" imgH="761760" progId="Equation.DSMT4">
                  <p:embed/>
                </p:oleObj>
              </mc:Choice>
              <mc:Fallback>
                <p:oleObj name="Equation" r:id="rId3" imgW="3047760" imgH="7617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5035550"/>
                        <a:ext cx="51816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D7047B9-DAA4-A04D-860B-EA38FFC2E558}" type="slidenum">
              <a:rPr lang="en-US" sz="1400">
                <a:latin typeface="Arial Narrow" charset="0"/>
              </a:rPr>
              <a:pPr/>
              <a:t>68</a:t>
            </a:fld>
            <a:endParaRPr lang="en-US" sz="1400">
              <a:latin typeface="Arial Narrow" charset="0"/>
            </a:endParaRPr>
          </a:p>
        </p:txBody>
      </p:sp>
      <p:sp>
        <p:nvSpPr>
          <p:cNvPr id="831490" name="Rectangle 2"/>
          <p:cNvSpPr>
            <a:spLocks noGrp="1" noChangeArrowheads="1"/>
          </p:cNvSpPr>
          <p:nvPr>
            <p:ph type="title"/>
          </p:nvPr>
        </p:nvSpPr>
        <p:spPr/>
        <p:txBody>
          <a:bodyPr/>
          <a:lstStyle/>
          <a:p>
            <a:r>
              <a:rPr lang="en-US" sz="3600">
                <a:latin typeface="Tahoma" charset="0"/>
              </a:rPr>
              <a:t>Form of Standard Deviation</a:t>
            </a:r>
          </a:p>
        </p:txBody>
      </p:sp>
      <p:sp>
        <p:nvSpPr>
          <p:cNvPr id="831491" name="Rectangle 3"/>
          <p:cNvSpPr>
            <a:spLocks noGrp="1" noChangeArrowheads="1"/>
          </p:cNvSpPr>
          <p:nvPr>
            <p:ph type="body" sz="half" idx="1"/>
          </p:nvPr>
        </p:nvSpPr>
        <p:spPr>
          <a:xfrm>
            <a:off x="0" y="708025"/>
            <a:ext cx="9088438" cy="6149975"/>
          </a:xfrm>
        </p:spPr>
        <p:txBody>
          <a:bodyPr/>
          <a:lstStyle/>
          <a:p>
            <a:r>
              <a:rPr lang="en-US" sz="2400">
                <a:latin typeface="Tahoma" charset="0"/>
              </a:rPr>
              <a:t>Standard deviation is more informative if we know distribution has a standard form</a:t>
            </a:r>
          </a:p>
          <a:p>
            <a:pPr lvl="1"/>
            <a:r>
              <a:rPr lang="en-US" sz="2100" i="1">
                <a:solidFill>
                  <a:srgbClr val="114FFB"/>
                </a:solidFill>
                <a:latin typeface="Tahoma" charset="0"/>
                <a:ea typeface="ＭＳ Ｐゴシック" charset="0"/>
              </a:rPr>
              <a:t>bell-shaped normal distribution</a:t>
            </a:r>
            <a:r>
              <a:rPr lang="en-US" sz="2100">
                <a:latin typeface="Tahoma" charset="0"/>
                <a:ea typeface="ＭＳ Ｐゴシック" charset="0"/>
              </a:rPr>
              <a:t>, whose data are symmetric around mean </a:t>
            </a:r>
          </a:p>
          <a:p>
            <a:pPr lvl="1"/>
            <a:r>
              <a:rPr lang="en-US" sz="2100" i="1">
                <a:solidFill>
                  <a:srgbClr val="114FFB"/>
                </a:solidFill>
                <a:latin typeface="Tahoma" charset="0"/>
                <a:ea typeface="ＭＳ Ｐゴシック" charset="0"/>
              </a:rPr>
              <a:t>lognormal distribution</a:t>
            </a:r>
            <a:r>
              <a:rPr lang="en-US" sz="2100">
                <a:latin typeface="Tahoma" charset="0"/>
                <a:ea typeface="ＭＳ Ｐゴシック" charset="0"/>
              </a:rPr>
              <a:t>, where logarithms of data--not data itself--are normally distributed (symmetric) on a logarithmic scale</a:t>
            </a:r>
          </a:p>
          <a:p>
            <a:r>
              <a:rPr lang="en-US" sz="2400">
                <a:latin typeface="Tahoma" charset="0"/>
              </a:rPr>
              <a:t>For a lognormal distribution, we expect that </a:t>
            </a:r>
          </a:p>
          <a:p>
            <a:pPr>
              <a:buFont typeface="Wingdings 2" charset="0"/>
              <a:buNone/>
            </a:pPr>
            <a:r>
              <a:rPr lang="en-US" sz="2400">
                <a:latin typeface="Tahoma" charset="0"/>
              </a:rPr>
              <a:t>68% of samples fall in range </a:t>
            </a:r>
          </a:p>
          <a:p>
            <a:pPr>
              <a:buFont typeface="Wingdings 2" charset="0"/>
              <a:buNone/>
            </a:pPr>
            <a:r>
              <a:rPr lang="en-US" sz="2400">
                <a:latin typeface="Tahoma" charset="0"/>
              </a:rPr>
              <a:t>95% of samples fall in range </a:t>
            </a:r>
          </a:p>
        </p:txBody>
      </p:sp>
      <p:graphicFrame>
        <p:nvGraphicFramePr>
          <p:cNvPr id="82946" name="Object 2"/>
          <p:cNvGraphicFramePr>
            <a:graphicFrameLocks noChangeAspect="1"/>
          </p:cNvGraphicFramePr>
          <p:nvPr/>
        </p:nvGraphicFramePr>
        <p:xfrm>
          <a:off x="4522788" y="3559175"/>
          <a:ext cx="3295650" cy="387350"/>
        </p:xfrm>
        <a:graphic>
          <a:graphicData uri="http://schemas.openxmlformats.org/presentationml/2006/ole">
            <mc:AlternateContent xmlns:mc="http://schemas.openxmlformats.org/markup-compatibility/2006">
              <mc:Choice xmlns:v="urn:schemas-microsoft-com:vml" Requires="v">
                <p:oleObj spid="_x0000_s83007" name="Equation" r:id="rId3" imgW="1841400" imgH="215640" progId="Equation.3">
                  <p:embed/>
                </p:oleObj>
              </mc:Choice>
              <mc:Fallback>
                <p:oleObj name="Equation" r:id="rId3" imgW="184140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788" y="3559175"/>
                        <a:ext cx="3295650"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4522788" y="3946525"/>
          <a:ext cx="3581400" cy="415925"/>
        </p:xfrm>
        <a:graphic>
          <a:graphicData uri="http://schemas.openxmlformats.org/presentationml/2006/ole">
            <mc:AlternateContent xmlns:mc="http://schemas.openxmlformats.org/markup-compatibility/2006">
              <mc:Choice xmlns:v="urn:schemas-microsoft-com:vml" Requires="v">
                <p:oleObj spid="_x0000_s83008" name="Equation" r:id="rId5" imgW="1968480" imgH="228600" progId="Equation.3">
                  <p:embed/>
                </p:oleObj>
              </mc:Choice>
              <mc:Fallback>
                <p:oleObj name="Equation" r:id="rId5" imgW="196848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2788" y="3946525"/>
                        <a:ext cx="35814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C0A4683-EC02-4240-AE13-58EB0A78CE47}" type="slidenum">
              <a:rPr lang="en-US" sz="1400">
                <a:latin typeface="Arial Narrow" charset="0"/>
              </a:rPr>
              <a:pPr/>
              <a:t>69</a:t>
            </a:fld>
            <a:endParaRPr lang="en-US" sz="1400">
              <a:latin typeface="Arial Narrow" charset="0"/>
            </a:endParaRPr>
          </a:p>
        </p:txBody>
      </p:sp>
      <p:graphicFrame>
        <p:nvGraphicFramePr>
          <p:cNvPr id="83970" name="Object 2"/>
          <p:cNvGraphicFramePr>
            <a:graphicFrameLocks noGrp="1" noChangeAspect="1"/>
          </p:cNvGraphicFramePr>
          <p:nvPr>
            <p:ph sz="half" idx="2"/>
          </p:nvPr>
        </p:nvGraphicFramePr>
        <p:xfrm>
          <a:off x="1789113" y="2230438"/>
          <a:ext cx="6384925" cy="3930650"/>
        </p:xfrm>
        <a:graphic>
          <a:graphicData uri="http://schemas.openxmlformats.org/presentationml/2006/ole">
            <mc:AlternateContent xmlns:mc="http://schemas.openxmlformats.org/markup-compatibility/2006">
              <mc:Choice xmlns:v="urn:schemas-microsoft-com:vml" Requires="v">
                <p:oleObj spid="_x0000_s84006" name="Chart" r:id="rId3" imgW="5886461" imgH="3619580" progId="Excel.Chart.8">
                  <p:embed/>
                </p:oleObj>
              </mc:Choice>
              <mc:Fallback>
                <p:oleObj name="Chart" r:id="rId3" imgW="5886461" imgH="361958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2230438"/>
                        <a:ext cx="6384925" cy="3930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832515" name="Rectangle 3"/>
          <p:cNvSpPr>
            <a:spLocks noGrp="1" noChangeArrowheads="1"/>
          </p:cNvSpPr>
          <p:nvPr>
            <p:ph type="title"/>
          </p:nvPr>
        </p:nvSpPr>
        <p:spPr/>
        <p:txBody>
          <a:bodyPr/>
          <a:lstStyle/>
          <a:p>
            <a:r>
              <a:rPr lang="en-US">
                <a:latin typeface="Tahoma" charset="0"/>
              </a:rPr>
              <a:t>Example (1/2)</a:t>
            </a:r>
          </a:p>
        </p:txBody>
      </p:sp>
      <p:sp>
        <p:nvSpPr>
          <p:cNvPr id="832516" name="Rectangle 4"/>
          <p:cNvSpPr>
            <a:spLocks noGrp="1" noChangeArrowheads="1"/>
          </p:cNvSpPr>
          <p:nvPr>
            <p:ph type="body" sz="half" idx="1"/>
          </p:nvPr>
        </p:nvSpPr>
        <p:spPr>
          <a:xfrm>
            <a:off x="409575" y="1543050"/>
            <a:ext cx="7169150" cy="4191000"/>
          </a:xfrm>
        </p:spPr>
        <p:txBody>
          <a:bodyPr/>
          <a:lstStyle/>
          <a:p>
            <a:r>
              <a:rPr lang="en-US" sz="2400">
                <a:latin typeface="Tahoma" charset="0"/>
              </a:rPr>
              <a:t>GM and multiplicative StDev of SPECfp2000 for Itanium 2</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6A21B0-2EA1-1B43-ACB3-4D7E7A3702F0}" type="slidenum">
              <a:rPr lang="en-US" sz="1400">
                <a:latin typeface="Arial Narrow" charset="0"/>
              </a:rPr>
              <a:pPr/>
              <a:t>7</a:t>
            </a:fld>
            <a:endParaRPr lang="en-US" sz="1400">
              <a:latin typeface="Arial Narrow" charset="0"/>
            </a:endParaRPr>
          </a:p>
        </p:txBody>
      </p:sp>
      <p:sp>
        <p:nvSpPr>
          <p:cNvPr id="577540" name="Rectangle 4"/>
          <p:cNvSpPr>
            <a:spLocks noGrp="1" noChangeArrowheads="1"/>
          </p:cNvSpPr>
          <p:nvPr>
            <p:ph type="title"/>
          </p:nvPr>
        </p:nvSpPr>
        <p:spPr/>
        <p:txBody>
          <a:bodyPr/>
          <a:lstStyle/>
          <a:p>
            <a:r>
              <a:rPr lang="en-US">
                <a:latin typeface="Tahoma" charset="0"/>
                <a:ea typeface="ＭＳ Ｐゴシック" charset="0"/>
                <a:cs typeface="ＭＳ Ｐゴシック" charset="0"/>
              </a:rPr>
              <a:t>Course Information (2)</a:t>
            </a:r>
          </a:p>
        </p:txBody>
      </p:sp>
      <p:sp>
        <p:nvSpPr>
          <p:cNvPr id="577541" name="Rectangle 5"/>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Prerequisites</a:t>
            </a:r>
          </a:p>
          <a:p>
            <a:pPr lvl="1"/>
            <a:r>
              <a:rPr lang="en-US" dirty="0">
                <a:effectLst>
                  <a:outerShdw blurRad="38100" dist="38100" dir="2700000" algn="tl">
                    <a:srgbClr val="DDDDDD"/>
                  </a:outerShdw>
                </a:effectLst>
                <a:latin typeface="Tahoma" charset="0"/>
                <a:ea typeface="ＭＳ Ｐゴシック" charset="0"/>
              </a:rPr>
              <a:t>Undergrad comp. org. (</a:t>
            </a:r>
            <a:r>
              <a:rPr lang="en-US" dirty="0" smtClean="0">
                <a:effectLst>
                  <a:outerShdw blurRad="38100" dist="38100" dir="2700000" algn="tl">
                    <a:srgbClr val="DDDDDD"/>
                  </a:outerShdw>
                </a:effectLst>
                <a:latin typeface="Tahoma" charset="0"/>
                <a:ea typeface="ＭＳ Ｐゴシック" charset="0"/>
              </a:rPr>
              <a:t>Comp411</a:t>
            </a:r>
            <a:r>
              <a:rPr lang="en-US" dirty="0">
                <a:effectLst>
                  <a:outerShdw blurRad="38100" dist="38100" dir="2700000" algn="tl">
                    <a:srgbClr val="DDDDDD"/>
                  </a:outerShdw>
                </a:effectLst>
                <a:latin typeface="Tahoma" charset="0"/>
                <a:ea typeface="ＭＳ Ｐゴシック" charset="0"/>
              </a:rPr>
              <a:t>) and digital </a:t>
            </a:r>
            <a:r>
              <a:rPr lang="en-US" dirty="0" smtClean="0">
                <a:effectLst>
                  <a:outerShdw blurRad="38100" dist="38100" dir="2700000" algn="tl">
                    <a:srgbClr val="DDDDDD"/>
                  </a:outerShdw>
                </a:effectLst>
                <a:latin typeface="Tahoma" charset="0"/>
                <a:ea typeface="ＭＳ Ｐゴシック" charset="0"/>
              </a:rPr>
              <a:t>logic (Comp541)</a:t>
            </a:r>
            <a:endParaRPr lang="en-US" dirty="0">
              <a:effectLst>
                <a:outerShdw blurRad="38100" dist="38100" dir="2700000" algn="tl">
                  <a:srgbClr val="DDDDDD"/>
                </a:outerShdw>
              </a:effectLst>
              <a:latin typeface="Tahoma"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I assume you know the following topics</a:t>
            </a:r>
          </a:p>
          <a:p>
            <a:pPr lvl="2"/>
            <a:r>
              <a:rPr lang="en-US" dirty="0">
                <a:effectLst>
                  <a:outerShdw blurRad="38100" dist="38100" dir="2700000" algn="tl">
                    <a:srgbClr val="DDDDDD"/>
                  </a:outerShdw>
                </a:effectLst>
                <a:latin typeface="Tahoma" charset="0"/>
                <a:ea typeface="ＭＳ Ｐゴシック" charset="0"/>
              </a:rPr>
              <a:t>CPU: ALU, control unit, registers, buses, memory management</a:t>
            </a:r>
          </a:p>
          <a:p>
            <a:pPr lvl="2"/>
            <a:r>
              <a:rPr lang="en-US" dirty="0">
                <a:effectLst>
                  <a:outerShdw blurRad="38100" dist="38100" dir="2700000" algn="tl">
                    <a:srgbClr val="DDDDDD"/>
                  </a:outerShdw>
                </a:effectLst>
                <a:latin typeface="Tahoma" charset="0"/>
                <a:ea typeface="ＭＳ Ｐゴシック" charset="0"/>
              </a:rPr>
              <a:t>Control Unit: register transfer language, implementation, hardwired and </a:t>
            </a:r>
            <a:r>
              <a:rPr lang="en-US" dirty="0" err="1">
                <a:effectLst>
                  <a:outerShdw blurRad="38100" dist="38100" dir="2700000" algn="tl">
                    <a:srgbClr val="DDDDDD"/>
                  </a:outerShdw>
                </a:effectLst>
                <a:latin typeface="Tahoma" charset="0"/>
                <a:ea typeface="ＭＳ Ｐゴシック" charset="0"/>
              </a:rPr>
              <a:t>microprogrammed</a:t>
            </a:r>
            <a:r>
              <a:rPr lang="en-US" dirty="0">
                <a:effectLst>
                  <a:outerShdw blurRad="38100" dist="38100" dir="2700000" algn="tl">
                    <a:srgbClr val="DDDDDD"/>
                  </a:outerShdw>
                </a:effectLst>
                <a:latin typeface="Tahoma" charset="0"/>
                <a:ea typeface="ＭＳ Ｐゴシック" charset="0"/>
              </a:rPr>
              <a:t> control</a:t>
            </a:r>
          </a:p>
          <a:p>
            <a:pPr lvl="2"/>
            <a:r>
              <a:rPr lang="en-US" dirty="0">
                <a:effectLst>
                  <a:outerShdw blurRad="38100" dist="38100" dir="2700000" algn="tl">
                    <a:srgbClr val="DDDDDD"/>
                  </a:outerShdw>
                </a:effectLst>
                <a:latin typeface="Tahoma" charset="0"/>
                <a:ea typeface="ＭＳ Ｐゴシック" charset="0"/>
              </a:rPr>
              <a:t>Memory: address space, memory capacity</a:t>
            </a:r>
          </a:p>
          <a:p>
            <a:pPr lvl="2"/>
            <a:r>
              <a:rPr lang="en-US" dirty="0">
                <a:effectLst>
                  <a:outerShdw blurRad="38100" dist="38100" dir="2700000" algn="tl">
                    <a:srgbClr val="DDDDDD"/>
                  </a:outerShdw>
                </a:effectLst>
                <a:latin typeface="Tahoma" charset="0"/>
                <a:ea typeface="ＭＳ Ｐゴシック" charset="0"/>
              </a:rPr>
              <a:t>I/O: CPU-controlled (polling, interrupt), autonomous (DMA</a:t>
            </a:r>
            <a:r>
              <a:rPr lang="en-US" dirty="0" smtClean="0">
                <a:effectLst>
                  <a:outerShdw blurRad="38100" dist="38100" dir="2700000" algn="tl">
                    <a:srgbClr val="DDDDDD"/>
                  </a:outerShdw>
                </a:effectLst>
                <a:latin typeface="Tahoma" charset="0"/>
                <a:ea typeface="ＭＳ Ｐゴシック" charset="0"/>
              </a:rPr>
              <a:t>)</a:t>
            </a:r>
          </a:p>
          <a:p>
            <a:pPr lvl="2"/>
            <a:r>
              <a:rPr lang="en-US" dirty="0" smtClean="0">
                <a:latin typeface="Tahoma" charset="0"/>
                <a:ea typeface="ＭＳ Ｐゴシック" charset="0"/>
              </a:rPr>
              <a:t>Pipelining (at least an overview)</a:t>
            </a:r>
            <a:endParaRPr lang="en-US" dirty="0">
              <a:effectLst>
                <a:outerShdw blurRad="38100" dist="38100" dir="2700000" algn="tl">
                  <a:srgbClr val="DDDDDD"/>
                </a:outerShdw>
              </a:effectLst>
              <a:latin typeface="Tahoma" charset="0"/>
              <a:ea typeface="ＭＳ Ｐゴシック" charset="0"/>
            </a:endParaRPr>
          </a:p>
          <a:p>
            <a:pPr lvl="1"/>
            <a:r>
              <a:rPr lang="en-US" dirty="0">
                <a:effectLst>
                  <a:outerShdw blurRad="38100" dist="38100" dir="2700000" algn="tl">
                    <a:srgbClr val="DDDDDD"/>
                  </a:outerShdw>
                </a:effectLst>
                <a:latin typeface="Tahoma" charset="0"/>
                <a:ea typeface="ＭＳ Ｐゴシック" charset="0"/>
              </a:rPr>
              <a:t>Representative books (available in </a:t>
            </a:r>
            <a:r>
              <a:rPr lang="en-US" dirty="0" err="1">
                <a:effectLst>
                  <a:outerShdw blurRad="38100" dist="38100" dir="2700000" algn="tl">
                    <a:srgbClr val="DDDDDD"/>
                  </a:outerShdw>
                </a:effectLst>
                <a:latin typeface="Tahoma" charset="0"/>
                <a:ea typeface="ＭＳ Ｐゴシック" charset="0"/>
              </a:rPr>
              <a:t>Brauer</a:t>
            </a:r>
            <a:r>
              <a:rPr lang="en-US" dirty="0">
                <a:effectLst>
                  <a:outerShdw blurRad="38100" dist="38100" dir="2700000" algn="tl">
                    <a:srgbClr val="DDDDDD"/>
                  </a:outerShdw>
                </a:effectLst>
                <a:latin typeface="Tahoma" charset="0"/>
                <a:ea typeface="ＭＳ Ｐゴシック" charset="0"/>
              </a:rPr>
              <a:t> Library)</a:t>
            </a:r>
          </a:p>
          <a:p>
            <a:pPr lvl="2"/>
            <a:r>
              <a:rPr lang="en-US" dirty="0" smtClean="0">
                <a:effectLst>
                  <a:outerShdw blurRad="38100" dist="38100" dir="2700000" algn="tl">
                    <a:srgbClr val="DDDDDD"/>
                  </a:outerShdw>
                </a:effectLst>
                <a:latin typeface="Tahoma" charset="0"/>
                <a:ea typeface="ＭＳ Ｐゴシック" charset="0"/>
              </a:rPr>
              <a:t>Patterson </a:t>
            </a:r>
            <a:r>
              <a:rPr lang="en-US" dirty="0">
                <a:effectLst>
                  <a:outerShdw blurRad="38100" dist="38100" dir="2700000" algn="tl">
                    <a:srgbClr val="DDDDDD"/>
                  </a:outerShdw>
                </a:effectLst>
                <a:latin typeface="Tahoma" charset="0"/>
                <a:ea typeface="ＭＳ Ｐゴシック" charset="0"/>
              </a:rPr>
              <a:t>&amp; Hennessy: Computer Organization and Design: The Hardware/Software Interface.  Morgan Kaufmann Publishers</a:t>
            </a:r>
            <a:r>
              <a:rPr lang="en-US" dirty="0" smtClean="0">
                <a:effectLst>
                  <a:outerShdw blurRad="38100" dist="38100" dir="2700000" algn="tl">
                    <a:srgbClr val="DDDDDD"/>
                  </a:outerShdw>
                </a:effectLst>
                <a:latin typeface="Tahoma" charset="0"/>
                <a:ea typeface="ＭＳ Ｐゴシック" charset="0"/>
              </a:rPr>
              <a:t>.</a:t>
            </a:r>
          </a:p>
          <a:p>
            <a:pPr lvl="2"/>
            <a:r>
              <a:rPr lang="en-US" dirty="0" smtClean="0">
                <a:latin typeface="Tahoma" charset="0"/>
                <a:ea typeface="ＭＳ Ｐゴシック" charset="0"/>
              </a:rPr>
              <a:t>Harris </a:t>
            </a:r>
            <a:r>
              <a:rPr lang="en-US" dirty="0">
                <a:latin typeface="Tahoma" charset="0"/>
                <a:ea typeface="ＭＳ Ｐゴシック" charset="0"/>
              </a:rPr>
              <a:t>&amp; Harris:  Digital Design and Computer Architecture, </a:t>
            </a:r>
            <a:r>
              <a:rPr lang="en-US" dirty="0" smtClean="0">
                <a:latin typeface="Tahoma" charset="0"/>
                <a:ea typeface="ＭＳ Ｐゴシック" charset="0"/>
              </a:rPr>
              <a:t>2</a:t>
            </a:r>
            <a:r>
              <a:rPr lang="en-US" baseline="30000" dirty="0" smtClean="0">
                <a:latin typeface="Tahoma" charset="0"/>
                <a:ea typeface="ＭＳ Ｐゴシック" charset="0"/>
              </a:rPr>
              <a:t>nd</a:t>
            </a:r>
            <a:r>
              <a:rPr lang="en-US" dirty="0" smtClean="0">
                <a:latin typeface="Tahoma" charset="0"/>
                <a:ea typeface="ＭＳ Ｐゴシック" charset="0"/>
              </a:rPr>
              <a:t> ed</a:t>
            </a:r>
            <a:r>
              <a:rPr lang="en-US" dirty="0">
                <a:latin typeface="Tahoma" charset="0"/>
                <a:ea typeface="ＭＳ Ｐゴシック" charset="0"/>
              </a:rPr>
              <a:t>. (July 2012)</a:t>
            </a:r>
            <a:r>
              <a:rPr lang="en-US" dirty="0" smtClean="0">
                <a:latin typeface="Tahoma" charset="0"/>
                <a:ea typeface="ＭＳ Ｐゴシック" charset="0"/>
              </a:rPr>
              <a:t>, Morgan Kaufmann Publishers.</a:t>
            </a:r>
            <a:endParaRPr lang="en-US" dirty="0">
              <a:effectLst>
                <a:outerShdw blurRad="38100" dist="38100" dir="2700000" algn="tl">
                  <a:srgbClr val="DDDDDD"/>
                </a:outerShdw>
              </a:effectLst>
              <a:latin typeface="Tahoma" charset="0"/>
              <a:ea typeface="ＭＳ Ｐゴシック" charset="0"/>
            </a:endParaRPr>
          </a:p>
        </p:txBody>
      </p:sp>
    </p:spTree>
    <p:extLst>
      <p:ext uri="{BB962C8B-B14F-4D97-AF65-F5344CB8AC3E}">
        <p14:creationId xmlns:p14="http://schemas.microsoft.com/office/powerpoint/2010/main" val="412381002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0DCE8E-9518-9F42-B181-A0D31C5C2645}" type="slidenum">
              <a:rPr lang="en-US" sz="1400">
                <a:latin typeface="Arial Narrow" charset="0"/>
              </a:rPr>
              <a:pPr/>
              <a:t>70</a:t>
            </a:fld>
            <a:endParaRPr lang="en-US" sz="1400">
              <a:latin typeface="Arial Narrow" charset="0"/>
            </a:endParaRPr>
          </a:p>
        </p:txBody>
      </p:sp>
      <p:sp>
        <p:nvSpPr>
          <p:cNvPr id="833538" name="Rectangle 2"/>
          <p:cNvSpPr>
            <a:spLocks noGrp="1" noChangeArrowheads="1"/>
          </p:cNvSpPr>
          <p:nvPr>
            <p:ph type="title"/>
          </p:nvPr>
        </p:nvSpPr>
        <p:spPr/>
        <p:txBody>
          <a:bodyPr/>
          <a:lstStyle/>
          <a:p>
            <a:r>
              <a:rPr lang="en-US">
                <a:latin typeface="Tahoma" charset="0"/>
              </a:rPr>
              <a:t>Example (2/2)</a:t>
            </a:r>
          </a:p>
        </p:txBody>
      </p:sp>
      <p:sp>
        <p:nvSpPr>
          <p:cNvPr id="833539" name="Rectangle 3"/>
          <p:cNvSpPr>
            <a:spLocks noGrp="1" noChangeArrowheads="1"/>
          </p:cNvSpPr>
          <p:nvPr>
            <p:ph type="body" sz="half" idx="1"/>
          </p:nvPr>
        </p:nvSpPr>
        <p:spPr>
          <a:xfrm>
            <a:off x="698500" y="1603375"/>
            <a:ext cx="7942263" cy="4518025"/>
          </a:xfrm>
        </p:spPr>
        <p:txBody>
          <a:bodyPr/>
          <a:lstStyle/>
          <a:p>
            <a:r>
              <a:rPr lang="en-US" sz="2400">
                <a:latin typeface="Tahoma" charset="0"/>
              </a:rPr>
              <a:t>GM and multiplicative StDev of SPECfp2000 for AMD Athlon</a:t>
            </a:r>
          </a:p>
        </p:txBody>
      </p:sp>
      <p:graphicFrame>
        <p:nvGraphicFramePr>
          <p:cNvPr id="84994" name="Object 2"/>
          <p:cNvGraphicFramePr>
            <a:graphicFrameLocks noGrp="1" noChangeAspect="1"/>
          </p:cNvGraphicFramePr>
          <p:nvPr>
            <p:ph sz="half" idx="2"/>
          </p:nvPr>
        </p:nvGraphicFramePr>
        <p:xfrm>
          <a:off x="1763713" y="2408238"/>
          <a:ext cx="6780212" cy="4170362"/>
        </p:xfrm>
        <a:graphic>
          <a:graphicData uri="http://schemas.openxmlformats.org/presentationml/2006/ole">
            <mc:AlternateContent xmlns:mc="http://schemas.openxmlformats.org/markup-compatibility/2006">
              <mc:Choice xmlns:v="urn:schemas-microsoft-com:vml" Requires="v">
                <p:oleObj spid="_x0000_s85030" name="Chart" r:id="rId3" imgW="5886450" imgH="3619500" progId="Excel.Chart.8">
                  <p:embed/>
                </p:oleObj>
              </mc:Choice>
              <mc:Fallback>
                <p:oleObj name="Chart" r:id="rId3" imgW="5886450" imgH="36195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408238"/>
                        <a:ext cx="6780212" cy="4170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8E2B7C-BA47-484B-A478-5323BCA88980}" type="slidenum">
              <a:rPr lang="en-US" sz="1400">
                <a:latin typeface="Arial Narrow" charset="0"/>
              </a:rPr>
              <a:pPr/>
              <a:t>71</a:t>
            </a:fld>
            <a:endParaRPr lang="en-US" sz="1400">
              <a:latin typeface="Arial Narrow" charset="0"/>
            </a:endParaRPr>
          </a:p>
        </p:txBody>
      </p:sp>
      <p:sp>
        <p:nvSpPr>
          <p:cNvPr id="834564" name="Rectangle 4"/>
          <p:cNvSpPr>
            <a:spLocks noGrp="1" noChangeArrowheads="1"/>
          </p:cNvSpPr>
          <p:nvPr>
            <p:ph type="title"/>
          </p:nvPr>
        </p:nvSpPr>
        <p:spPr/>
        <p:txBody>
          <a:bodyPr/>
          <a:lstStyle/>
          <a:p>
            <a:r>
              <a:rPr lang="en-US">
                <a:latin typeface="Tahoma" charset="0"/>
              </a:rPr>
              <a:t>Comments</a:t>
            </a:r>
          </a:p>
        </p:txBody>
      </p:sp>
      <p:sp>
        <p:nvSpPr>
          <p:cNvPr id="834565" name="Rectangle 5"/>
          <p:cNvSpPr>
            <a:spLocks noGrp="1" noChangeArrowheads="1"/>
          </p:cNvSpPr>
          <p:nvPr>
            <p:ph type="body" idx="1"/>
          </p:nvPr>
        </p:nvSpPr>
        <p:spPr/>
        <p:txBody>
          <a:bodyPr/>
          <a:lstStyle/>
          <a:p>
            <a:r>
              <a:rPr lang="en-US">
                <a:latin typeface="Tahoma" charset="0"/>
              </a:rPr>
              <a:t>Standard deviation of 1.98 for Itanium 2 is much higher-- vs. 1.40--so results will differ more widely from the mean, and therefore are likely less predictable</a:t>
            </a:r>
          </a:p>
          <a:p>
            <a:r>
              <a:rPr lang="en-US">
                <a:latin typeface="Tahoma" charset="0"/>
              </a:rPr>
              <a:t>Falling within one standard deviation: </a:t>
            </a:r>
          </a:p>
          <a:p>
            <a:pPr lvl="1"/>
            <a:r>
              <a:rPr lang="en-US">
                <a:latin typeface="Tahoma" charset="0"/>
                <a:ea typeface="ＭＳ Ｐゴシック" charset="0"/>
              </a:rPr>
              <a:t>10 of 14 benchmarks (71%) for Itanium 2</a:t>
            </a:r>
          </a:p>
          <a:p>
            <a:pPr lvl="1"/>
            <a:r>
              <a:rPr lang="en-US">
                <a:latin typeface="Tahoma" charset="0"/>
                <a:ea typeface="ＭＳ Ｐゴシック" charset="0"/>
              </a:rPr>
              <a:t>11 of 14 benchmarks (78%) for Athlon</a:t>
            </a:r>
          </a:p>
          <a:p>
            <a:r>
              <a:rPr lang="en-US">
                <a:latin typeface="Tahoma" charset="0"/>
              </a:rPr>
              <a:t>Thus, the results are quite compatible with a lognormal distribution (expect 68%)</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1DEAD24-6ACC-1445-8AD8-509E776AE7B2}" type="slidenum">
              <a:rPr lang="en-US" sz="1400">
                <a:latin typeface="Arial Narrow" charset="0"/>
              </a:rPr>
              <a:pPr/>
              <a:t>72</a:t>
            </a:fld>
            <a:endParaRPr lang="en-US" sz="1400">
              <a:latin typeface="Arial Narrow" charset="0"/>
            </a:endParaRPr>
          </a:p>
        </p:txBody>
      </p:sp>
      <p:sp>
        <p:nvSpPr>
          <p:cNvPr id="835586" name="Rectangle 2"/>
          <p:cNvSpPr>
            <a:spLocks noGrp="1" noChangeArrowheads="1"/>
          </p:cNvSpPr>
          <p:nvPr>
            <p:ph type="title"/>
          </p:nvPr>
        </p:nvSpPr>
        <p:spPr/>
        <p:txBody>
          <a:bodyPr/>
          <a:lstStyle/>
          <a:p>
            <a:r>
              <a:rPr lang="en-US" dirty="0">
                <a:latin typeface="Tahoma" charset="0"/>
              </a:rPr>
              <a:t>Next </a:t>
            </a:r>
            <a:r>
              <a:rPr lang="en-US" dirty="0" smtClean="0">
                <a:latin typeface="Tahoma" charset="0"/>
              </a:rPr>
              <a:t>Lecture</a:t>
            </a:r>
            <a:endParaRPr lang="en-US" dirty="0">
              <a:latin typeface="Tahoma" charset="0"/>
            </a:endParaRPr>
          </a:p>
        </p:txBody>
      </p:sp>
      <p:sp>
        <p:nvSpPr>
          <p:cNvPr id="835587" name="Rectangle 3"/>
          <p:cNvSpPr>
            <a:spLocks noGrp="1" noChangeArrowheads="1"/>
          </p:cNvSpPr>
          <p:nvPr>
            <p:ph type="body" idx="1"/>
          </p:nvPr>
        </p:nvSpPr>
        <p:spPr/>
        <p:txBody>
          <a:bodyPr/>
          <a:lstStyle/>
          <a:p>
            <a:r>
              <a:rPr lang="en-US" dirty="0">
                <a:latin typeface="Tahoma" charset="0"/>
              </a:rPr>
              <a:t>Principles of Computer Design</a:t>
            </a:r>
          </a:p>
          <a:p>
            <a:r>
              <a:rPr lang="en-US" dirty="0" smtClean="0">
                <a:latin typeface="Tahoma" charset="0"/>
              </a:rPr>
              <a:t>Amdahl’s </a:t>
            </a:r>
            <a:r>
              <a:rPr lang="en-US" dirty="0">
                <a:latin typeface="Tahoma" charset="0"/>
              </a:rPr>
              <a:t>Law</a:t>
            </a:r>
          </a:p>
          <a:p>
            <a:pPr marL="0" indent="0">
              <a:buNone/>
            </a:pPr>
            <a:endParaRPr lang="en-US" dirty="0">
              <a:latin typeface="Tahoma"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DB4DF1-2C13-C44B-93F9-D29AEB9FA84F}" type="slidenum">
              <a:rPr lang="en-US" sz="1400">
                <a:latin typeface="Arial Narrow" charset="0"/>
              </a:rPr>
              <a:pPr/>
              <a:t>73</a:t>
            </a:fld>
            <a:endParaRPr lang="en-US" sz="1400">
              <a:latin typeface="Arial Narrow" charset="0"/>
            </a:endParaRPr>
          </a:p>
        </p:txBody>
      </p:sp>
      <p:sp>
        <p:nvSpPr>
          <p:cNvPr id="836610" name="Rectangle 2"/>
          <p:cNvSpPr>
            <a:spLocks noGrp="1" noChangeArrowheads="1"/>
          </p:cNvSpPr>
          <p:nvPr>
            <p:ph type="title"/>
          </p:nvPr>
        </p:nvSpPr>
        <p:spPr/>
        <p:txBody>
          <a:bodyPr/>
          <a:lstStyle/>
          <a:p>
            <a:r>
              <a:rPr lang="en-US">
                <a:latin typeface="Tahoma" charset="0"/>
              </a:rPr>
              <a:t>Readings/References</a:t>
            </a:r>
          </a:p>
        </p:txBody>
      </p:sp>
      <p:sp>
        <p:nvSpPr>
          <p:cNvPr id="836611" name="Rectangle 3"/>
          <p:cNvSpPr>
            <a:spLocks noGrp="1" noChangeArrowheads="1"/>
          </p:cNvSpPr>
          <p:nvPr>
            <p:ph type="body" idx="1"/>
          </p:nvPr>
        </p:nvSpPr>
        <p:spPr/>
        <p:txBody>
          <a:bodyPr/>
          <a:lstStyle/>
          <a:p>
            <a:pPr>
              <a:lnSpc>
                <a:spcPct val="90000"/>
              </a:lnSpc>
            </a:pPr>
            <a:r>
              <a:rPr lang="en-US">
                <a:latin typeface="Tahoma" charset="0"/>
              </a:rPr>
              <a:t>Gordon Moore</a:t>
            </a:r>
            <a:r>
              <a:rPr lang="ja-JP" altLang="en-US">
                <a:latin typeface="Tahoma" charset="0"/>
              </a:rPr>
              <a:t>’</a:t>
            </a:r>
            <a:r>
              <a:rPr lang="en-US">
                <a:latin typeface="Tahoma" charset="0"/>
              </a:rPr>
              <a:t>s paper</a:t>
            </a:r>
          </a:p>
          <a:p>
            <a:pPr lvl="1">
              <a:lnSpc>
                <a:spcPct val="90000"/>
              </a:lnSpc>
            </a:pPr>
            <a:r>
              <a:rPr lang="en-US" sz="1800">
                <a:latin typeface="Tahoma" charset="0"/>
                <a:ea typeface="ＭＳ Ｐゴシック" charset="0"/>
                <a:hlinkClick r:id="rId2"/>
              </a:rPr>
              <a:t>http://www.intel.com/pressroom/kits/events/moores_law_40th/index.htm</a:t>
            </a:r>
          </a:p>
          <a:p>
            <a:pPr lvl="1">
              <a:lnSpc>
                <a:spcPct val="90000"/>
              </a:lnSpc>
            </a:pPr>
            <a:r>
              <a:rPr lang="en-US" sz="1800">
                <a:latin typeface="Tahoma" charset="0"/>
                <a:ea typeface="ＭＳ Ｐゴシック" charset="0"/>
                <a:hlinkClick r:id="rId2"/>
              </a:rPr>
              <a:t>http://download.intel.com/museum/Moores_Law/Articles-Press_Releases/Gordon_Moore_1965_Article.pdf</a:t>
            </a:r>
          </a:p>
          <a:p>
            <a:pPr>
              <a:lnSpc>
                <a:spcPct val="90000"/>
              </a:lnSpc>
            </a:pPr>
            <a:r>
              <a:rPr lang="en-US">
                <a:latin typeface="Tahoma" charset="0"/>
              </a:rPr>
              <a:t>Paper on which latency section is based</a:t>
            </a:r>
          </a:p>
          <a:p>
            <a:pPr lvl="1">
              <a:lnSpc>
                <a:spcPct val="90000"/>
              </a:lnSpc>
            </a:pPr>
            <a:r>
              <a:rPr lang="en-US">
                <a:latin typeface="Tahoma" charset="0"/>
                <a:ea typeface="ＭＳ Ｐゴシック" charset="0"/>
              </a:rPr>
              <a:t>Patterson, D. A. 2004. Latency lags bandwidth. </a:t>
            </a:r>
            <a:r>
              <a:rPr lang="en-US" i="1">
                <a:latin typeface="Tahoma" charset="0"/>
                <a:ea typeface="ＭＳ Ｐゴシック" charset="0"/>
              </a:rPr>
              <a:t>Commun. ACM</a:t>
            </a:r>
            <a:r>
              <a:rPr lang="en-US">
                <a:latin typeface="Tahoma" charset="0"/>
                <a:ea typeface="ＭＳ Ｐゴシック" charset="0"/>
              </a:rPr>
              <a:t> 47, 10 (Oct. 2004), 71-75. </a:t>
            </a:r>
          </a:p>
          <a:p>
            <a:pPr>
              <a:lnSpc>
                <a:spcPct val="90000"/>
              </a:lnSpc>
            </a:pPr>
            <a:r>
              <a:rPr lang="ja-JP" altLang="en-US">
                <a:latin typeface="Tahoma" charset="0"/>
              </a:rPr>
              <a:t>“</a:t>
            </a:r>
            <a:r>
              <a:rPr lang="en-US">
                <a:latin typeface="Tahoma" charset="0"/>
              </a:rPr>
              <a:t>Characterizing Computer Performance with a Single Number</a:t>
            </a:r>
            <a:r>
              <a:rPr lang="ja-JP" altLang="en-US">
                <a:latin typeface="Tahoma" charset="0"/>
              </a:rPr>
              <a:t>”</a:t>
            </a:r>
            <a:r>
              <a:rPr lang="en-US">
                <a:latin typeface="Tahoma" charset="0"/>
              </a:rPr>
              <a:t>, J. E. Smith, CACM, October 1988, pp. 1202-1206</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C1C2A21-1E95-824F-A860-AEEA84721711}" type="slidenum">
              <a:rPr lang="en-US" sz="1400">
                <a:latin typeface="Arial Narrow" charset="0"/>
              </a:rPr>
              <a:pPr/>
              <a:t>8</a:t>
            </a:fld>
            <a:endParaRPr lang="en-US" sz="1400">
              <a:latin typeface="Arial Narrow" charset="0"/>
            </a:endParaRPr>
          </a:p>
        </p:txBody>
      </p:sp>
      <p:sp>
        <p:nvSpPr>
          <p:cNvPr id="579588" name="Rectangle 4"/>
          <p:cNvSpPr>
            <a:spLocks noGrp="1" noChangeArrowheads="1"/>
          </p:cNvSpPr>
          <p:nvPr>
            <p:ph type="title"/>
          </p:nvPr>
        </p:nvSpPr>
        <p:spPr/>
        <p:txBody>
          <a:bodyPr/>
          <a:lstStyle/>
          <a:p>
            <a:r>
              <a:rPr lang="en-US">
                <a:latin typeface="Tahoma" charset="0"/>
                <a:ea typeface="ＭＳ Ｐゴシック" charset="0"/>
                <a:cs typeface="ＭＳ Ｐゴシック" charset="0"/>
              </a:rPr>
              <a:t>Course Information (3)</a:t>
            </a:r>
          </a:p>
        </p:txBody>
      </p:sp>
      <p:sp>
        <p:nvSpPr>
          <p:cNvPr id="579589" name="Rectangle 5"/>
          <p:cNvSpPr>
            <a:spLocks noGrp="1" noChangeArrowheads="1"/>
          </p:cNvSpPr>
          <p:nvPr>
            <p:ph type="body" sz="half" idx="1"/>
          </p:nvPr>
        </p:nvSpPr>
        <p:spPr>
          <a:xfrm>
            <a:off x="0" y="708025"/>
            <a:ext cx="9144000" cy="3587750"/>
          </a:xfrm>
        </p:spPr>
        <p:txBody>
          <a:bodyPr/>
          <a:lstStyle/>
          <a:p>
            <a:pPr>
              <a:buFont typeface="Wingdings 2" charset="0"/>
              <a:buNone/>
            </a:pPr>
            <a:r>
              <a:rPr lang="en-US" sz="2400" dirty="0">
                <a:effectLst>
                  <a:outerShdw blurRad="38100" dist="38100" dir="2700000" algn="tl">
                    <a:srgbClr val="DDDDDD"/>
                  </a:outerShdw>
                </a:effectLst>
                <a:latin typeface="Tahoma" charset="0"/>
                <a:ea typeface="ＭＳ Ｐゴシック" charset="0"/>
                <a:cs typeface="ＭＳ Ｐゴシック" charset="0"/>
              </a:rPr>
              <a:t>Textbook</a:t>
            </a:r>
          </a:p>
          <a:p>
            <a:pPr lvl="1"/>
            <a:r>
              <a:rPr lang="en-US" sz="2100" dirty="0">
                <a:effectLst>
                  <a:outerShdw blurRad="38100" dist="38100" dir="2700000" algn="tl">
                    <a:srgbClr val="DDDDDD"/>
                  </a:outerShdw>
                </a:effectLst>
                <a:latin typeface="Tahoma" charset="0"/>
                <a:ea typeface="ＭＳ Ｐゴシック" charset="0"/>
              </a:rPr>
              <a:t>Hennessy &amp; Patterson: Computer Architecture: A Quantitative Approach </a:t>
            </a:r>
            <a:r>
              <a:rPr lang="en-US" sz="2100" b="1" i="1" dirty="0" smtClean="0">
                <a:solidFill>
                  <a:schemeClr val="accent2"/>
                </a:solidFill>
                <a:effectLst>
                  <a:outerShdw blurRad="38100" dist="38100" dir="2700000" algn="tl">
                    <a:srgbClr val="DDDDDD"/>
                  </a:outerShdw>
                </a:effectLst>
                <a:latin typeface="Palatino Linotype" charset="0"/>
                <a:ea typeface="ＭＳ Ｐゴシック" charset="0"/>
              </a:rPr>
              <a:t>(5</a:t>
            </a:r>
            <a:r>
              <a:rPr lang="en-US" sz="2100" b="1" i="1" baseline="30000" dirty="0" smtClean="0">
                <a:solidFill>
                  <a:schemeClr val="accent2"/>
                </a:solidFill>
                <a:effectLst>
                  <a:outerShdw blurRad="38100" dist="38100" dir="2700000" algn="tl">
                    <a:srgbClr val="DDDDDD"/>
                  </a:outerShdw>
                </a:effectLst>
                <a:latin typeface="Palatino Linotype" charset="0"/>
                <a:ea typeface="ＭＳ Ｐゴシック" charset="0"/>
              </a:rPr>
              <a:t>th</a:t>
            </a:r>
            <a:r>
              <a:rPr lang="en-US" sz="2100" b="1" i="1" dirty="0" smtClean="0">
                <a:solidFill>
                  <a:schemeClr val="accent2"/>
                </a:solidFill>
                <a:effectLst>
                  <a:outerShdw blurRad="38100" dist="38100" dir="2700000" algn="tl">
                    <a:srgbClr val="DDDDDD"/>
                  </a:outerShdw>
                </a:effectLst>
                <a:latin typeface="Palatino Linotype" charset="0"/>
                <a:ea typeface="ＭＳ Ｐゴシック" charset="0"/>
              </a:rPr>
              <a:t> </a:t>
            </a:r>
            <a:r>
              <a:rPr lang="en-US" sz="2100" b="1" i="1" dirty="0">
                <a:solidFill>
                  <a:schemeClr val="accent2"/>
                </a:solidFill>
                <a:effectLst>
                  <a:outerShdw blurRad="38100" dist="38100" dir="2700000" algn="tl">
                    <a:srgbClr val="DDDDDD"/>
                  </a:outerShdw>
                </a:effectLst>
                <a:latin typeface="Palatino Linotype" charset="0"/>
                <a:ea typeface="ＭＳ Ｐゴシック" charset="0"/>
              </a:rPr>
              <a:t>edition),</a:t>
            </a:r>
            <a:r>
              <a:rPr lang="en-US" sz="2100" dirty="0">
                <a:effectLst>
                  <a:outerShdw blurRad="38100" dist="38100" dir="2700000" algn="tl">
                    <a:srgbClr val="DDDDDD"/>
                  </a:outerShdw>
                </a:effectLst>
                <a:latin typeface="Tahoma" charset="0"/>
                <a:ea typeface="ＭＳ Ｐゴシック" charset="0"/>
              </a:rPr>
              <a:t> Morgan Kaufmann Publishers, Sep </a:t>
            </a:r>
            <a:r>
              <a:rPr lang="en-US" sz="2100" dirty="0" smtClean="0">
                <a:effectLst>
                  <a:outerShdw blurRad="38100" dist="38100" dir="2700000" algn="tl">
                    <a:srgbClr val="DDDDDD"/>
                  </a:outerShdw>
                </a:effectLst>
                <a:latin typeface="Tahoma" charset="0"/>
                <a:ea typeface="ＭＳ Ｐゴシック" charset="0"/>
              </a:rPr>
              <a:t>2011</a:t>
            </a:r>
            <a:endParaRPr lang="en-US" sz="2100" dirty="0">
              <a:effectLst>
                <a:outerShdw blurRad="38100" dist="38100" dir="2700000" algn="tl">
                  <a:srgbClr val="DDDDDD"/>
                </a:outerShdw>
              </a:effectLst>
              <a:latin typeface="Tahoma" charset="0"/>
              <a:ea typeface="ＭＳ Ｐゴシック" charset="0"/>
            </a:endParaRPr>
          </a:p>
          <a:p>
            <a:pPr lvl="2"/>
            <a:r>
              <a:rPr lang="en-US" sz="1800" dirty="0">
                <a:effectLst>
                  <a:outerShdw blurRad="38100" dist="38100" dir="2700000" algn="tl">
                    <a:srgbClr val="DDDDDD"/>
                  </a:outerShdw>
                </a:effectLst>
                <a:latin typeface="Tahoma" charset="0"/>
                <a:ea typeface="ＭＳ Ｐゴシック" charset="0"/>
              </a:rPr>
              <a:t>available </a:t>
            </a:r>
            <a:r>
              <a:rPr lang="en-US" sz="1800" dirty="0" smtClean="0">
                <a:latin typeface="Tahoma" charset="0"/>
                <a:ea typeface="ＭＳ Ｐゴシック" charset="0"/>
              </a:rPr>
              <a:t>at </a:t>
            </a:r>
            <a:r>
              <a:rPr lang="en-US" sz="1800" dirty="0" err="1" smtClean="0">
                <a:effectLst>
                  <a:outerShdw blurRad="38100" dist="38100" dir="2700000" algn="tl">
                    <a:srgbClr val="DDDDDD"/>
                  </a:outerShdw>
                </a:effectLst>
                <a:latin typeface="Tahoma" charset="0"/>
                <a:ea typeface="ＭＳ Ｐゴシック" charset="0"/>
              </a:rPr>
              <a:t>amazon.com</a:t>
            </a:r>
            <a:r>
              <a:rPr lang="en-US" sz="1800" dirty="0">
                <a:effectLst>
                  <a:outerShdw blurRad="38100" dist="38100" dir="2700000" algn="tl">
                    <a:srgbClr val="DDDDDD"/>
                  </a:outerShdw>
                </a:effectLst>
                <a:latin typeface="Tahoma" charset="0"/>
                <a:ea typeface="ＭＳ Ｐゴシック" charset="0"/>
              </a:rPr>
              <a:t>, </a:t>
            </a:r>
            <a:r>
              <a:rPr lang="en-US" sz="1800" dirty="0" err="1">
                <a:effectLst>
                  <a:outerShdw blurRad="38100" dist="38100" dir="2700000" algn="tl">
                    <a:srgbClr val="DDDDDD"/>
                  </a:outerShdw>
                </a:effectLst>
                <a:latin typeface="Tahoma" charset="0"/>
                <a:ea typeface="ＭＳ Ｐゴシック" charset="0"/>
              </a:rPr>
              <a:t>bn.com</a:t>
            </a:r>
            <a:r>
              <a:rPr lang="en-US" sz="1800" dirty="0">
                <a:effectLst>
                  <a:outerShdw blurRad="38100" dist="38100" dir="2700000" algn="tl">
                    <a:srgbClr val="DDDDDD"/>
                  </a:outerShdw>
                </a:effectLst>
                <a:latin typeface="Tahoma" charset="0"/>
                <a:ea typeface="ＭＳ Ｐゴシック" charset="0"/>
              </a:rPr>
              <a:t>…</a:t>
            </a:r>
          </a:p>
          <a:p>
            <a:pPr lvl="1"/>
            <a:r>
              <a:rPr lang="en-US" sz="2100" dirty="0">
                <a:effectLst>
                  <a:outerShdw blurRad="38100" dist="38100" dir="2700000" algn="tl">
                    <a:srgbClr val="DDDDDD"/>
                  </a:outerShdw>
                </a:effectLst>
                <a:latin typeface="Tahoma" charset="0"/>
                <a:ea typeface="ＭＳ Ｐゴシック" charset="0"/>
              </a:rPr>
              <a:t>Quite different from </a:t>
            </a:r>
            <a:r>
              <a:rPr lang="en-US" sz="2100" dirty="0" smtClean="0">
                <a:effectLst>
                  <a:outerShdw blurRad="38100" dist="38100" dir="2700000" algn="tl">
                    <a:srgbClr val="DDDDDD"/>
                  </a:outerShdw>
                </a:effectLst>
                <a:latin typeface="Tahoma" charset="0"/>
                <a:ea typeface="ＭＳ Ｐゴシック" charset="0"/>
              </a:rPr>
              <a:t>earlier eds.</a:t>
            </a:r>
            <a:r>
              <a:rPr lang="en-US" sz="2100" dirty="0">
                <a:effectLst>
                  <a:outerShdw blurRad="38100" dist="38100" dir="2700000" algn="tl">
                    <a:srgbClr val="DDDDDD"/>
                  </a:outerShdw>
                </a:effectLst>
                <a:latin typeface="Tahoma" charset="0"/>
                <a:ea typeface="ＭＳ Ｐゴシック" charset="0"/>
              </a:rPr>
              <a:t>:  more on multiprocessing (multicore)</a:t>
            </a:r>
          </a:p>
        </p:txBody>
      </p:sp>
      <p:pic>
        <p:nvPicPr>
          <p:cNvPr id="2" name="Picture 1"/>
          <p:cNvPicPr>
            <a:picLocks noChangeAspect="1"/>
          </p:cNvPicPr>
          <p:nvPr/>
        </p:nvPicPr>
        <p:blipFill>
          <a:blip r:embed="rId3"/>
          <a:stretch>
            <a:fillRect/>
          </a:stretch>
        </p:blipFill>
        <p:spPr>
          <a:xfrm>
            <a:off x="2484257" y="2823246"/>
            <a:ext cx="3212083" cy="3958553"/>
          </a:xfrm>
          <a:prstGeom prst="rect">
            <a:avLst/>
          </a:prstGeom>
        </p:spPr>
      </p:pic>
    </p:spTree>
    <p:extLst>
      <p:ext uri="{BB962C8B-B14F-4D97-AF65-F5344CB8AC3E}">
        <p14:creationId xmlns:p14="http://schemas.microsoft.com/office/powerpoint/2010/main" val="70318738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F19152-4C89-B14C-A0E8-FF606B99ACEE}" type="slidenum">
              <a:rPr lang="en-US" sz="1400">
                <a:latin typeface="Arial Narrow" charset="0"/>
              </a:rPr>
              <a:pPr/>
              <a:t>9</a:t>
            </a:fld>
            <a:endParaRPr lang="en-US" sz="1400">
              <a:latin typeface="Arial Narrow" charset="0"/>
            </a:endParaRPr>
          </a:p>
        </p:txBody>
      </p:sp>
      <p:sp>
        <p:nvSpPr>
          <p:cNvPr id="675842" name="Rectangle 2"/>
          <p:cNvSpPr>
            <a:spLocks noGrp="1" noChangeArrowheads="1"/>
          </p:cNvSpPr>
          <p:nvPr>
            <p:ph type="title"/>
          </p:nvPr>
        </p:nvSpPr>
        <p:spPr/>
        <p:txBody>
          <a:bodyPr/>
          <a:lstStyle/>
          <a:p>
            <a:r>
              <a:rPr lang="en-US">
                <a:latin typeface="Tahoma" charset="0"/>
                <a:ea typeface="ＭＳ Ｐゴシック" charset="0"/>
                <a:cs typeface="ＭＳ Ｐゴシック" charset="0"/>
              </a:rPr>
              <a:t>Course Information (4)</a:t>
            </a:r>
          </a:p>
        </p:txBody>
      </p:sp>
      <p:sp>
        <p:nvSpPr>
          <p:cNvPr id="675843" name="Rectangle 3"/>
          <p:cNvSpPr>
            <a:spLocks noGrp="1" noChangeArrowheads="1"/>
          </p:cNvSpPr>
          <p:nvPr>
            <p:ph type="body" idx="1"/>
          </p:nvPr>
        </p:nvSpPr>
        <p:spPr/>
        <p:txBody>
          <a:bodyPr/>
          <a:lstStyle/>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Textbook (contd.)</a:t>
            </a:r>
          </a:p>
          <a:p>
            <a:pPr lvl="1"/>
            <a:r>
              <a:rPr lang="en-US" dirty="0">
                <a:effectLst>
                  <a:outerShdw blurRad="38100" dist="38100" dir="2700000" algn="tl">
                    <a:srgbClr val="DDDDDD"/>
                  </a:outerShdw>
                </a:effectLst>
                <a:latin typeface="Tahoma" charset="0"/>
                <a:ea typeface="ＭＳ Ｐゴシック" charset="0"/>
              </a:rPr>
              <a:t>We will cover the following material:</a:t>
            </a:r>
          </a:p>
          <a:p>
            <a:pPr lvl="2"/>
            <a:r>
              <a:rPr lang="en-US" dirty="0">
                <a:effectLst>
                  <a:outerShdw blurRad="38100" dist="38100" dir="2700000" algn="tl">
                    <a:srgbClr val="DDDDDD"/>
                  </a:outerShdw>
                </a:effectLst>
                <a:latin typeface="Tahoma" charset="0"/>
                <a:ea typeface="ＭＳ Ｐゴシック" charset="0"/>
              </a:rPr>
              <a:t>Fundamentals of Computer Design (Chapter 1)</a:t>
            </a:r>
          </a:p>
          <a:p>
            <a:pPr lvl="2"/>
            <a:r>
              <a:rPr lang="en-US" dirty="0">
                <a:effectLst>
                  <a:outerShdw blurRad="38100" dist="38100" dir="2700000" algn="tl">
                    <a:srgbClr val="DDDDDD"/>
                  </a:outerShdw>
                </a:effectLst>
                <a:latin typeface="Tahoma" charset="0"/>
                <a:ea typeface="ＭＳ Ｐゴシック" charset="0"/>
              </a:rPr>
              <a:t>Instruction Set Principles and Examples (App </a:t>
            </a:r>
            <a:r>
              <a:rPr lang="en-US" dirty="0" smtClean="0">
                <a:effectLst>
                  <a:outerShdw blurRad="38100" dist="38100" dir="2700000" algn="tl">
                    <a:srgbClr val="DDDDDD"/>
                  </a:outerShdw>
                </a:effectLst>
                <a:latin typeface="Tahoma" charset="0"/>
                <a:ea typeface="ＭＳ Ｐゴシック" charset="0"/>
              </a:rPr>
              <a:t>A </a:t>
            </a:r>
            <a:r>
              <a:rPr lang="en-US" dirty="0">
                <a:effectLst>
                  <a:outerShdw blurRad="38100" dist="38100" dir="2700000" algn="tl">
                    <a:srgbClr val="DDDDDD"/>
                  </a:outerShdw>
                </a:effectLst>
                <a:latin typeface="Tahoma" charset="0"/>
                <a:ea typeface="ＭＳ Ｐゴシック" charset="0"/>
              </a:rPr>
              <a:t>&amp; </a:t>
            </a:r>
            <a:r>
              <a:rPr lang="en-US" dirty="0" smtClean="0">
                <a:effectLst>
                  <a:outerShdw blurRad="38100" dist="38100" dir="2700000" algn="tl">
                    <a:srgbClr val="DDDDDD"/>
                  </a:outerShdw>
                </a:effectLst>
                <a:latin typeface="Tahoma" charset="0"/>
                <a:ea typeface="ＭＳ Ｐゴシック" charset="0"/>
              </a:rPr>
              <a:t>K)</a:t>
            </a:r>
            <a:endParaRPr lang="en-US" dirty="0">
              <a:effectLst>
                <a:outerShdw blurRad="38100" dist="38100" dir="2700000" algn="tl">
                  <a:srgbClr val="DDDDDD"/>
                </a:outerShdw>
              </a:effectLst>
              <a:latin typeface="Tahoma" charset="0"/>
              <a:ea typeface="ＭＳ Ｐゴシック" charset="0"/>
            </a:endParaRPr>
          </a:p>
          <a:p>
            <a:pPr lvl="2"/>
            <a:r>
              <a:rPr lang="en-US" dirty="0" smtClean="0">
                <a:effectLst>
                  <a:outerShdw blurRad="38100" dist="38100" dir="2700000" algn="tl">
                    <a:srgbClr val="DDDDDD"/>
                  </a:outerShdw>
                </a:effectLst>
                <a:latin typeface="Tahoma" charset="0"/>
                <a:ea typeface="ＭＳ Ｐゴシック" charset="0"/>
              </a:rPr>
              <a:t>Memory-Hierarchy Design (App B &amp; Chapter 2)</a:t>
            </a:r>
          </a:p>
          <a:p>
            <a:pPr lvl="2"/>
            <a:r>
              <a:rPr lang="en-US" dirty="0" smtClean="0">
                <a:effectLst>
                  <a:outerShdw blurRad="38100" dist="38100" dir="2700000" algn="tl">
                    <a:srgbClr val="DDDDDD"/>
                  </a:outerShdw>
                </a:effectLst>
                <a:latin typeface="Tahoma" charset="0"/>
                <a:ea typeface="ＭＳ Ｐゴシック" charset="0"/>
              </a:rPr>
              <a:t>Pipelining</a:t>
            </a:r>
            <a:r>
              <a:rPr lang="en-US" dirty="0">
                <a:effectLst>
                  <a:outerShdw blurRad="38100" dist="38100" dir="2700000" algn="tl">
                    <a:srgbClr val="DDDDDD"/>
                  </a:outerShdw>
                </a:effectLst>
                <a:latin typeface="Tahoma" charset="0"/>
                <a:ea typeface="ＭＳ Ｐゴシック" charset="0"/>
              </a:rPr>
              <a:t>:  Basic and Intermediate Concepts (App </a:t>
            </a:r>
            <a:r>
              <a:rPr lang="en-US" dirty="0" smtClean="0">
                <a:effectLst>
                  <a:outerShdw blurRad="38100" dist="38100" dir="2700000" algn="tl">
                    <a:srgbClr val="DDDDDD"/>
                  </a:outerShdw>
                </a:effectLst>
                <a:latin typeface="Tahoma" charset="0"/>
                <a:ea typeface="ＭＳ Ｐゴシック" charset="0"/>
              </a:rPr>
              <a:t>C)</a:t>
            </a:r>
            <a:endParaRPr lang="en-US" dirty="0">
              <a:effectLst>
                <a:outerShdw blurRad="38100" dist="38100" dir="2700000" algn="tl">
                  <a:srgbClr val="DDDDDD"/>
                </a:outerShdw>
              </a:effectLst>
              <a:latin typeface="Tahoma" charset="0"/>
              <a:ea typeface="ＭＳ Ｐゴシック" charset="0"/>
            </a:endParaRPr>
          </a:p>
          <a:p>
            <a:pPr lvl="2"/>
            <a:r>
              <a:rPr lang="en-US" dirty="0">
                <a:effectLst>
                  <a:outerShdw blurRad="38100" dist="38100" dir="2700000" algn="tl">
                    <a:srgbClr val="DDDDDD"/>
                  </a:outerShdw>
                </a:effectLst>
                <a:latin typeface="Tahoma" charset="0"/>
                <a:ea typeface="ＭＳ Ｐゴシック" charset="0"/>
              </a:rPr>
              <a:t>Instruction-Level Parallelism (Chapter </a:t>
            </a:r>
            <a:r>
              <a:rPr lang="en-US" dirty="0" smtClean="0">
                <a:effectLst>
                  <a:outerShdw blurRad="38100" dist="38100" dir="2700000" algn="tl">
                    <a:srgbClr val="DDDDDD"/>
                  </a:outerShdw>
                </a:effectLst>
                <a:latin typeface="Tahoma" charset="0"/>
                <a:ea typeface="ＭＳ Ｐゴシック" charset="0"/>
              </a:rPr>
              <a:t>3)</a:t>
            </a:r>
          </a:p>
          <a:p>
            <a:pPr lvl="2"/>
            <a:r>
              <a:rPr lang="en-US" dirty="0" smtClean="0">
                <a:effectLst>
                  <a:outerShdw blurRad="38100" dist="38100" dir="2700000" algn="tl">
                    <a:srgbClr val="DDDDDD"/>
                  </a:outerShdw>
                </a:effectLst>
                <a:latin typeface="Tahoma" charset="0"/>
                <a:ea typeface="ＭＳ Ｐゴシック" charset="0"/>
              </a:rPr>
              <a:t>Data-Level Parallelism (Chapter 4)</a:t>
            </a:r>
          </a:p>
          <a:p>
            <a:pPr lvl="2"/>
            <a:r>
              <a:rPr lang="en-US" dirty="0" smtClean="0">
                <a:effectLst>
                  <a:outerShdw blurRad="38100" dist="38100" dir="2700000" algn="tl">
                    <a:srgbClr val="DDDDDD"/>
                  </a:outerShdw>
                </a:effectLst>
                <a:latin typeface="Tahoma" charset="0"/>
                <a:ea typeface="ＭＳ Ｐゴシック" charset="0"/>
              </a:rPr>
              <a:t>Thread-Level Parallelism (Chapter 5)</a:t>
            </a:r>
          </a:p>
          <a:p>
            <a:pPr lvl="2"/>
            <a:r>
              <a:rPr lang="en-US" dirty="0" smtClean="0">
                <a:effectLst>
                  <a:outerShdw blurRad="38100" dist="38100" dir="2700000" algn="tl">
                    <a:srgbClr val="DDDDDD"/>
                  </a:outerShdw>
                </a:effectLst>
                <a:latin typeface="Tahoma" charset="0"/>
                <a:ea typeface="ＭＳ Ｐゴシック" charset="0"/>
              </a:rPr>
              <a:t>Storage </a:t>
            </a:r>
            <a:r>
              <a:rPr lang="en-US" dirty="0">
                <a:effectLst>
                  <a:outerShdw blurRad="38100" dist="38100" dir="2700000" algn="tl">
                    <a:srgbClr val="DDDDDD"/>
                  </a:outerShdw>
                </a:effectLst>
                <a:latin typeface="Tahoma" charset="0"/>
                <a:ea typeface="ＭＳ Ｐゴシック" charset="0"/>
              </a:rPr>
              <a:t>Systems </a:t>
            </a:r>
            <a:r>
              <a:rPr lang="en-US" dirty="0" smtClean="0">
                <a:effectLst>
                  <a:outerShdw blurRad="38100" dist="38100" dir="2700000" algn="tl">
                    <a:srgbClr val="DDDDDD"/>
                  </a:outerShdw>
                </a:effectLst>
                <a:latin typeface="Tahoma" charset="0"/>
                <a:ea typeface="ＭＳ Ｐゴシック" charset="0"/>
              </a:rPr>
              <a:t>(App D)</a:t>
            </a:r>
            <a:endParaRPr lang="en-US" dirty="0">
              <a:effectLst>
                <a:outerShdw blurRad="38100" dist="38100" dir="2700000" algn="tl">
                  <a:srgbClr val="DDDDDD"/>
                </a:outerShdw>
              </a:effectLst>
              <a:latin typeface="Tahoma" charset="0"/>
              <a:ea typeface="ＭＳ Ｐゴシック" charset="0"/>
            </a:endParaRPr>
          </a:p>
          <a:p>
            <a:pPr lvl="2"/>
            <a:r>
              <a:rPr lang="en-US" dirty="0">
                <a:effectLst>
                  <a:outerShdw blurRad="38100" dist="38100" dir="2700000" algn="tl">
                    <a:srgbClr val="DDDDDD"/>
                  </a:outerShdw>
                </a:effectLst>
                <a:latin typeface="Tahoma" charset="0"/>
                <a:ea typeface="ＭＳ Ｐゴシック" charset="0"/>
              </a:rPr>
              <a:t>On-Chip Networks (selected readings)</a:t>
            </a:r>
          </a:p>
          <a:p>
            <a:pPr lvl="2"/>
            <a:r>
              <a:rPr lang="en-US" dirty="0">
                <a:effectLst>
                  <a:outerShdw blurRad="38100" dist="38100" dir="2700000" algn="tl">
                    <a:srgbClr val="DDDDDD"/>
                  </a:outerShdw>
                </a:effectLst>
                <a:latin typeface="Tahoma" charset="0"/>
                <a:ea typeface="ＭＳ Ｐゴシック" charset="0"/>
              </a:rPr>
              <a:t>Emerging Technologies of Computation (selected readings)</a:t>
            </a:r>
          </a:p>
          <a:p>
            <a:pPr>
              <a:buFont typeface="Wingdings 2" charset="0"/>
              <a:buNone/>
            </a:pPr>
            <a:r>
              <a:rPr lang="en-US" dirty="0">
                <a:effectLst>
                  <a:outerShdw blurRad="38100" dist="38100" dir="2700000" algn="tl">
                    <a:srgbClr val="DDDDDD"/>
                  </a:outerShdw>
                </a:effectLst>
                <a:latin typeface="Tahoma" charset="0"/>
                <a:ea typeface="ＭＳ Ｐゴシック" charset="0"/>
                <a:cs typeface="ＭＳ Ｐゴシック" charset="0"/>
              </a:rPr>
              <a:t>Additional readings/papers may be handed out</a:t>
            </a:r>
          </a:p>
          <a:p>
            <a:pPr lvl="1"/>
            <a:r>
              <a:rPr lang="en-US" dirty="0">
                <a:effectLst>
                  <a:outerShdw blurRad="38100" dist="38100" dir="2700000" algn="tl">
                    <a:srgbClr val="DDDDDD"/>
                  </a:outerShdw>
                </a:effectLst>
                <a:latin typeface="Tahoma" charset="0"/>
                <a:ea typeface="ＭＳ Ｐゴシック" charset="0"/>
              </a:rPr>
              <a:t>e.g., case studies on the last two topics above</a:t>
            </a:r>
          </a:p>
        </p:txBody>
      </p:sp>
    </p:spTree>
    <p:extLst>
      <p:ext uri="{BB962C8B-B14F-4D97-AF65-F5344CB8AC3E}">
        <p14:creationId xmlns:p14="http://schemas.microsoft.com/office/powerpoint/2010/main" val="3060722761"/>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oposal">
  <a:themeElements>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fontScheme name="propos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b"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proposal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proposal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proposa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posal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proposal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
      <a:clrScheme name="proposal 9">
        <a:dk1>
          <a:srgbClr val="001932"/>
        </a:dk1>
        <a:lt1>
          <a:srgbClr val="FFFFFF"/>
        </a:lt1>
        <a:dk2>
          <a:srgbClr val="1A6690"/>
        </a:dk2>
        <a:lt2>
          <a:srgbClr val="CCFFFF"/>
        </a:lt2>
        <a:accent1>
          <a:srgbClr val="99FFCC"/>
        </a:accent1>
        <a:accent2>
          <a:srgbClr val="01B0FF"/>
        </a:accent2>
        <a:accent3>
          <a:srgbClr val="ABB8C6"/>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0">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CDC0"/>
        </a:hlink>
        <a:folHlink>
          <a:srgbClr val="165476"/>
        </a:folHlink>
      </a:clrScheme>
      <a:clrMap bg1="dk2" tx1="lt1" bg2="dk1" tx2="lt2" accent1="accent1" accent2="accent2" accent3="accent3" accent4="accent4" accent5="accent5" accent6="accent6" hlink="hlink" folHlink="folHlink"/>
    </a:extraClrScheme>
    <a:extraClrScheme>
      <a:clrScheme name="proposal 11">
        <a:dk1>
          <a:srgbClr val="000000"/>
        </a:dk1>
        <a:lt1>
          <a:srgbClr val="FFFFFF"/>
        </a:lt1>
        <a:dk2>
          <a:srgbClr val="114663"/>
        </a:dk2>
        <a:lt2>
          <a:srgbClr val="CCFFFF"/>
        </a:lt2>
        <a:accent1>
          <a:srgbClr val="99FFCC"/>
        </a:accent1>
        <a:accent2>
          <a:srgbClr val="01B0FF"/>
        </a:accent2>
        <a:accent3>
          <a:srgbClr val="AAB0B7"/>
        </a:accent3>
        <a:accent4>
          <a:srgbClr val="DADADA"/>
        </a:accent4>
        <a:accent5>
          <a:srgbClr val="CAFFE2"/>
        </a:accent5>
        <a:accent6>
          <a:srgbClr val="019FE7"/>
        </a:accent6>
        <a:hlink>
          <a:srgbClr val="FFBFAD"/>
        </a:hlink>
        <a:folHlink>
          <a:srgbClr val="0E364C"/>
        </a:folHlink>
      </a:clrScheme>
      <a:clrMap bg1="dk2" tx1="lt1" bg2="dk1" tx2="lt2" accent1="accent1" accent2="accent2" accent3="accent3" accent4="accent4" accent5="accent5" accent6="accent6" hlink="hlink" folHlink="folHlink"/>
    </a:extraClrScheme>
    <a:extraClrScheme>
      <a:clrScheme name="proposal 12">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CC"/>
        </a:hlink>
        <a:folHlink>
          <a:srgbClr val="0E364C"/>
        </a:folHlink>
      </a:clrScheme>
      <a:clrMap bg1="lt1" tx1="dk1" bg2="lt2" tx2="dk2" accent1="accent1" accent2="accent2" accent3="accent3" accent4="accent4" accent5="accent5" accent6="accent6" hlink="hlink" folHlink="folHlink"/>
    </a:extraClrScheme>
    <a:extraClrScheme>
      <a:clrScheme name="proposal 13">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0E364C"/>
        </a:folHlink>
      </a:clrScheme>
      <a:clrMap bg1="lt1" tx1="dk1" bg2="lt2" tx2="dk2" accent1="accent1" accent2="accent2" accent3="accent3" accent4="accent4" accent5="accent5" accent6="accent6" hlink="hlink" folHlink="folHlink"/>
    </a:extraClrScheme>
    <a:extraClrScheme>
      <a:clrScheme name="proposal 14">
        <a:dk1>
          <a:srgbClr val="000000"/>
        </a:dk1>
        <a:lt1>
          <a:srgbClr val="FFFFFF"/>
        </a:lt1>
        <a:dk2>
          <a:srgbClr val="FFFFFF"/>
        </a:dk2>
        <a:lt2>
          <a:srgbClr val="000000"/>
        </a:lt2>
        <a:accent1>
          <a:srgbClr val="A50021"/>
        </a:accent1>
        <a:accent2>
          <a:srgbClr val="01B0FF"/>
        </a:accent2>
        <a:accent3>
          <a:srgbClr val="FFFFFF"/>
        </a:accent3>
        <a:accent4>
          <a:srgbClr val="000000"/>
        </a:accent4>
        <a:accent5>
          <a:srgbClr val="CFAAAB"/>
        </a:accent5>
        <a:accent6>
          <a:srgbClr val="019FE7"/>
        </a:accent6>
        <a:hlink>
          <a:srgbClr val="003399"/>
        </a:hlink>
        <a:folHlink>
          <a:srgbClr val="DDDDDD"/>
        </a:folHlink>
      </a:clrScheme>
      <a:clrMap bg1="lt1" tx1="dk1" bg2="lt2" tx2="dk2" accent1="accent1" accent2="accent2" accent3="accent3" accent4="accent4" accent5="accent5" accent6="accent6" hlink="hlink" folHlink="folHlink"/>
    </a:extraClrScheme>
    <a:extraClrScheme>
      <a:clrScheme name="proposal 15">
        <a:dk1>
          <a:srgbClr val="000000"/>
        </a:dk1>
        <a:lt1>
          <a:srgbClr val="FFFFFF"/>
        </a:lt1>
        <a:dk2>
          <a:srgbClr val="FFFFFF"/>
        </a:dk2>
        <a:lt2>
          <a:srgbClr val="000000"/>
        </a:lt2>
        <a:accent1>
          <a:srgbClr val="A50021"/>
        </a:accent1>
        <a:accent2>
          <a:srgbClr val="009900"/>
        </a:accent2>
        <a:accent3>
          <a:srgbClr val="FFFFFF"/>
        </a:accent3>
        <a:accent4>
          <a:srgbClr val="000000"/>
        </a:accent4>
        <a:accent5>
          <a:srgbClr val="CFAAAB"/>
        </a:accent5>
        <a:accent6>
          <a:srgbClr val="008A00"/>
        </a:accent6>
        <a:hlink>
          <a:srgbClr val="00339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27489</TotalTime>
  <Words>4366</Words>
  <Application>Microsoft Macintosh PowerPoint</Application>
  <PresentationFormat>Letter Paper (8.5x11 in)</PresentationFormat>
  <Paragraphs>670</Paragraphs>
  <Slides>73</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77" baseType="lpstr">
      <vt:lpstr>proposal</vt:lpstr>
      <vt:lpstr>Equation</vt:lpstr>
      <vt:lpstr>Worksheet</vt:lpstr>
      <vt:lpstr>Chart</vt:lpstr>
      <vt:lpstr>PowerPoint Presentation</vt:lpstr>
      <vt:lpstr>COMP 740: Computer Architecture and Implementation</vt:lpstr>
      <vt:lpstr>What is “Computer Architecture”?</vt:lpstr>
      <vt:lpstr>What is “Computer Architecture”?</vt:lpstr>
      <vt:lpstr>Outline</vt:lpstr>
      <vt:lpstr>Course Information (1)</vt:lpstr>
      <vt:lpstr>Course Information (2)</vt:lpstr>
      <vt:lpstr>Course Information (3)</vt:lpstr>
      <vt:lpstr>Course Information (4)</vt:lpstr>
      <vt:lpstr>Course Information (5)</vt:lpstr>
      <vt:lpstr>What is in COMP 740 for me?</vt:lpstr>
      <vt:lpstr>Acknowledgements</vt:lpstr>
      <vt:lpstr>Computer Architecture Topics</vt:lpstr>
      <vt:lpstr>Trends of 2000-2015</vt:lpstr>
      <vt:lpstr>Trends of 2000-2015</vt:lpstr>
      <vt:lpstr>Diversion:  Clocked Digital Design</vt:lpstr>
      <vt:lpstr>Microelectronics Trends</vt:lpstr>
      <vt:lpstr>Alternative Paradigm:  Asynchronous Design</vt:lpstr>
      <vt:lpstr>Trends:  Performance</vt:lpstr>
      <vt:lpstr>Trends:  Clock speed</vt:lpstr>
      <vt:lpstr>Performance</vt:lpstr>
      <vt:lpstr>Moore's Law</vt:lpstr>
      <vt:lpstr>Quantitative Principles of Computer Design</vt:lpstr>
      <vt:lpstr>Quick Look: Classes of Computers</vt:lpstr>
      <vt:lpstr>Chip Performance</vt:lpstr>
      <vt:lpstr>ITRS</vt:lpstr>
      <vt:lpstr>ITRS Predictions (2012 update)</vt:lpstr>
      <vt:lpstr>Aside: Ray Kurzweil</vt:lpstr>
      <vt:lpstr>Trends</vt:lpstr>
      <vt:lpstr>Bandwidth vs. Latency</vt:lpstr>
      <vt:lpstr>Bandwidth vs. Latency</vt:lpstr>
      <vt:lpstr>Bandwidth vs. Latency</vt:lpstr>
      <vt:lpstr>Why Less Improvement?</vt:lpstr>
      <vt:lpstr>Techniques to Ameliorate</vt:lpstr>
      <vt:lpstr>Trends</vt:lpstr>
      <vt:lpstr>Power</vt:lpstr>
      <vt:lpstr>Power</vt:lpstr>
      <vt:lpstr>How to reduce power?</vt:lpstr>
      <vt:lpstr>Voltage and Frequency Scaling</vt:lpstr>
      <vt:lpstr>Example:  Reducing Power</vt:lpstr>
      <vt:lpstr>Trends in Power</vt:lpstr>
      <vt:lpstr>Trends</vt:lpstr>
      <vt:lpstr>Cost of Integrated Circuits</vt:lpstr>
      <vt:lpstr>Explanations</vt:lpstr>
      <vt:lpstr>Real World Examples</vt:lpstr>
      <vt:lpstr>Trends</vt:lpstr>
      <vt:lpstr>Dependability</vt:lpstr>
      <vt:lpstr>Definitions</vt:lpstr>
      <vt:lpstr>Example -- Calculating Reliability</vt:lpstr>
      <vt:lpstr>Solution</vt:lpstr>
      <vt:lpstr>Trends</vt:lpstr>
      <vt:lpstr>First, What is Performance?</vt:lpstr>
      <vt:lpstr>Quantitative Principles of Computer Design</vt:lpstr>
      <vt:lpstr>Performance: What to measure?</vt:lpstr>
      <vt:lpstr>MIPS</vt:lpstr>
      <vt:lpstr>MFLOP/s</vt:lpstr>
      <vt:lpstr>Peak Performance</vt:lpstr>
      <vt:lpstr>Benchmarks</vt:lpstr>
      <vt:lpstr>SPEC2006 Programs</vt:lpstr>
      <vt:lpstr>How to Summarize Performance?</vt:lpstr>
      <vt:lpstr>Ratios</vt:lpstr>
      <vt:lpstr>Review:  Different means</vt:lpstr>
      <vt:lpstr>Geometric Mean</vt:lpstr>
      <vt:lpstr>Different Take</vt:lpstr>
      <vt:lpstr>Rates</vt:lpstr>
      <vt:lpstr>Avoid the Geometric Mean?</vt:lpstr>
      <vt:lpstr>Variability</vt:lpstr>
      <vt:lpstr>Form of Standard Deviation</vt:lpstr>
      <vt:lpstr>Example (1/2)</vt:lpstr>
      <vt:lpstr>Example (2/2)</vt:lpstr>
      <vt:lpstr>Comments</vt:lpstr>
      <vt:lpstr>Next Lecture</vt:lpstr>
      <vt:lpstr>Readings/References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Montek Singh</dc:creator>
  <cp:lastModifiedBy>Montek Singh</cp:lastModifiedBy>
  <cp:revision>310</cp:revision>
  <cp:lastPrinted>2001-06-17T20:25:10Z</cp:lastPrinted>
  <dcterms:created xsi:type="dcterms:W3CDTF">2011-01-12T15:40:11Z</dcterms:created>
  <dcterms:modified xsi:type="dcterms:W3CDTF">2016-08-31T17:21:58Z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Montek Singh</vt:lpwstr>
  </property>
  <property fmtid="{D5CDD505-2E9C-101B-9397-08002B2CF9AE}" pid="3" name="E-mail">
    <vt:lpwstr>montek@cs.unc.edu</vt:lpwstr>
  </property>
  <property fmtid="{D5CDD505-2E9C-101B-9397-08002B2CF9AE}" pid="4" name="Address">
    <vt:lpwstr>Dept. of Computer Science, UNC-Chapel Hill, Chapel Hill, NC 27599</vt:lpwstr>
  </property>
</Properties>
</file>