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1.bin" ContentType="application/vnd.openxmlformats-officedocument.oleObject"/>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1"/>
  </p:sldMasterIdLst>
  <p:notesMasterIdLst>
    <p:notesMasterId r:id="rId44"/>
  </p:notesMasterIdLst>
  <p:handoutMasterIdLst>
    <p:handoutMasterId r:id="rId45"/>
  </p:handoutMasterIdLst>
  <p:sldIdLst>
    <p:sldId id="1005" r:id="rId2"/>
    <p:sldId id="931" r:id="rId3"/>
    <p:sldId id="1006" r:id="rId4"/>
    <p:sldId id="933" r:id="rId5"/>
    <p:sldId id="934" r:id="rId6"/>
    <p:sldId id="1034" r:id="rId7"/>
    <p:sldId id="1029" r:id="rId8"/>
    <p:sldId id="1030" r:id="rId9"/>
    <p:sldId id="1031" r:id="rId10"/>
    <p:sldId id="935" r:id="rId11"/>
    <p:sldId id="936" r:id="rId12"/>
    <p:sldId id="1035" r:id="rId13"/>
    <p:sldId id="937" r:id="rId14"/>
    <p:sldId id="938" r:id="rId15"/>
    <p:sldId id="939" r:id="rId16"/>
    <p:sldId id="940" r:id="rId17"/>
    <p:sldId id="943" r:id="rId18"/>
    <p:sldId id="1032" r:id="rId19"/>
    <p:sldId id="955" r:id="rId20"/>
    <p:sldId id="957" r:id="rId21"/>
    <p:sldId id="958" r:id="rId22"/>
    <p:sldId id="959" r:id="rId23"/>
    <p:sldId id="960" r:id="rId24"/>
    <p:sldId id="961" r:id="rId25"/>
    <p:sldId id="962" r:id="rId26"/>
    <p:sldId id="1017" r:id="rId27"/>
    <p:sldId id="1018" r:id="rId28"/>
    <p:sldId id="1019" r:id="rId29"/>
    <p:sldId id="1020" r:id="rId30"/>
    <p:sldId id="1021" r:id="rId31"/>
    <p:sldId id="1023" r:id="rId32"/>
    <p:sldId id="1024" r:id="rId33"/>
    <p:sldId id="1025" r:id="rId34"/>
    <p:sldId id="963" r:id="rId35"/>
    <p:sldId id="964" r:id="rId36"/>
    <p:sldId id="965" r:id="rId37"/>
    <p:sldId id="966" r:id="rId38"/>
    <p:sldId id="1027" r:id="rId39"/>
    <p:sldId id="967" r:id="rId40"/>
    <p:sldId id="968" r:id="rId41"/>
    <p:sldId id="969" r:id="rId42"/>
    <p:sldId id="970" r:id="rId43"/>
  </p:sldIdLst>
  <p:sldSz cx="9144000" cy="6858000" type="letter"/>
  <p:notesSz cx="7302500" cy="95885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2555"/>
    <a:srgbClr val="FFFF00"/>
    <a:srgbClr val="B2B2B2"/>
    <a:srgbClr val="808080"/>
    <a:srgbClr val="C0C0C0"/>
    <a:srgbClr val="FFFFFF"/>
    <a:srgbClr val="F8F8F8"/>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autoAdjust="0"/>
  </p:normalViewPr>
  <p:slideViewPr>
    <p:cSldViewPr snapToGrid="0" snapToObjects="1">
      <p:cViewPr varScale="1">
        <p:scale>
          <a:sx n="134" d="100"/>
          <a:sy n="134" d="100"/>
        </p:scale>
        <p:origin x="-408" y="-104"/>
      </p:cViewPr>
      <p:guideLst>
        <p:guide orient="horz" pos="2164"/>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93" d="100"/>
          <a:sy n="93" d="100"/>
        </p:scale>
        <p:origin x="-2148" y="-90"/>
      </p:cViewPr>
      <p:guideLst>
        <p:guide orient="horz" pos="3020"/>
        <p:guide pos="230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35.xml"/><Relationship Id="rId4" Type="http://schemas.openxmlformats.org/officeDocument/2006/relationships/slide" Target="slides/slide38.xml"/><Relationship Id="rId1" Type="http://schemas.openxmlformats.org/officeDocument/2006/relationships/slide" Target="slides/slide3.xml"/><Relationship Id="rId2"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 Id="rId2" Type="http://schemas.openxmlformats.org/officeDocument/2006/relationships/image" Target="../media/image10.wmf"/><Relationship Id="rId3"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16388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6497" tIns="48248" rIns="96497" bIns="48248" numCol="1" anchor="t" anchorCtr="0" compatLnSpc="1">
            <a:prstTxWarp prst="textNoShape">
              <a:avLst/>
            </a:prstTxWarp>
          </a:bodyPr>
          <a:lstStyle>
            <a:lvl1pPr defTabSz="965200">
              <a:defRPr sz="1300">
                <a:latin typeface="Times New Roman" charset="0"/>
              </a:defRPr>
            </a:lvl1pPr>
          </a:lstStyle>
          <a:p>
            <a:endParaRPr lang="en-US" dirty="0">
              <a:ea typeface="Tahoma"/>
            </a:endParaRPr>
          </a:p>
        </p:txBody>
      </p:sp>
      <p:sp>
        <p:nvSpPr>
          <p:cNvPr id="59395" name="Rectangle 3"/>
          <p:cNvSpPr>
            <a:spLocks noGrp="1" noChangeArrowheads="1"/>
          </p:cNvSpPr>
          <p:nvPr>
            <p:ph type="dt" sz="quarter" idx="1"/>
          </p:nvPr>
        </p:nvSpPr>
        <p:spPr bwMode="auto">
          <a:xfrm>
            <a:off x="4138613" y="0"/>
            <a:ext cx="316388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6497" tIns="48248" rIns="96497" bIns="48248" numCol="1" anchor="t" anchorCtr="0" compatLnSpc="1">
            <a:prstTxWarp prst="textNoShape">
              <a:avLst/>
            </a:prstTxWarp>
          </a:bodyPr>
          <a:lstStyle>
            <a:lvl1pPr algn="r" defTabSz="965200">
              <a:defRPr sz="1300">
                <a:latin typeface="Times New Roman" charset="0"/>
              </a:defRPr>
            </a:lvl1pPr>
          </a:lstStyle>
          <a:p>
            <a:endParaRPr lang="en-US" dirty="0">
              <a:ea typeface="Tahoma"/>
            </a:endParaRPr>
          </a:p>
        </p:txBody>
      </p:sp>
      <p:sp>
        <p:nvSpPr>
          <p:cNvPr id="59396" name="Rectangle 4"/>
          <p:cNvSpPr>
            <a:spLocks noGrp="1" noChangeArrowheads="1"/>
          </p:cNvSpPr>
          <p:nvPr>
            <p:ph type="ftr" sz="quarter" idx="2"/>
          </p:nvPr>
        </p:nvSpPr>
        <p:spPr bwMode="auto">
          <a:xfrm>
            <a:off x="0" y="9109075"/>
            <a:ext cx="316388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6497" tIns="48248" rIns="96497" bIns="48248" numCol="1" anchor="b" anchorCtr="0" compatLnSpc="1">
            <a:prstTxWarp prst="textNoShape">
              <a:avLst/>
            </a:prstTxWarp>
          </a:bodyPr>
          <a:lstStyle>
            <a:lvl1pPr defTabSz="965200">
              <a:defRPr sz="1300">
                <a:latin typeface="Times New Roman" charset="0"/>
              </a:defRPr>
            </a:lvl1pPr>
          </a:lstStyle>
          <a:p>
            <a:endParaRPr lang="en-US" dirty="0">
              <a:ea typeface="Tahoma"/>
            </a:endParaRPr>
          </a:p>
        </p:txBody>
      </p:sp>
      <p:sp>
        <p:nvSpPr>
          <p:cNvPr id="59397" name="Rectangle 5"/>
          <p:cNvSpPr>
            <a:spLocks noGrp="1" noChangeArrowheads="1"/>
          </p:cNvSpPr>
          <p:nvPr>
            <p:ph type="sldNum" sz="quarter" idx="3"/>
          </p:nvPr>
        </p:nvSpPr>
        <p:spPr bwMode="auto">
          <a:xfrm>
            <a:off x="4138613" y="9109075"/>
            <a:ext cx="316388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6497" tIns="48248" rIns="96497" bIns="48248" numCol="1" anchor="b" anchorCtr="0" compatLnSpc="1">
            <a:prstTxWarp prst="textNoShape">
              <a:avLst/>
            </a:prstTxWarp>
          </a:bodyPr>
          <a:lstStyle>
            <a:lvl1pPr algn="r" defTabSz="965200">
              <a:defRPr sz="1300">
                <a:latin typeface="Times New Roman" charset="0"/>
              </a:defRPr>
            </a:lvl1pPr>
          </a:lstStyle>
          <a:p>
            <a:fld id="{AE23902C-FE57-B14B-B36D-4B250CC6AB02}" type="slidenum">
              <a:rPr lang="en-US">
                <a:ea typeface="Tahoma"/>
              </a:rPr>
              <a:pPr/>
              <a:t>‹#›</a:t>
            </a:fld>
            <a:endParaRPr lang="en-US" dirty="0">
              <a:ea typeface="Tahoma"/>
            </a:endParaRPr>
          </a:p>
        </p:txBody>
      </p:sp>
    </p:spTree>
    <p:extLst>
      <p:ext uri="{BB962C8B-B14F-4D97-AF65-F5344CB8AC3E}">
        <p14:creationId xmlns:p14="http://schemas.microsoft.com/office/powerpoint/2010/main" val="3397884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16388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6497" tIns="48248" rIns="96497" bIns="48248" numCol="1" anchor="t" anchorCtr="0" compatLnSpc="1">
            <a:prstTxWarp prst="textNoShape">
              <a:avLst/>
            </a:prstTxWarp>
          </a:bodyPr>
          <a:lstStyle>
            <a:lvl1pPr defTabSz="965200">
              <a:defRPr sz="1300">
                <a:latin typeface="Times New Roman" charset="0"/>
                <a:ea typeface="Tahoma"/>
              </a:defRPr>
            </a:lvl1pPr>
          </a:lstStyle>
          <a:p>
            <a:endParaRPr lang="en-US" dirty="0"/>
          </a:p>
        </p:txBody>
      </p:sp>
      <p:sp>
        <p:nvSpPr>
          <p:cNvPr id="61443" name="Rectangle 3"/>
          <p:cNvSpPr>
            <a:spLocks noGrp="1" noChangeArrowheads="1"/>
          </p:cNvSpPr>
          <p:nvPr>
            <p:ph type="dt" idx="1"/>
          </p:nvPr>
        </p:nvSpPr>
        <p:spPr bwMode="auto">
          <a:xfrm>
            <a:off x="4138613" y="0"/>
            <a:ext cx="316388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6497" tIns="48248" rIns="96497" bIns="48248" numCol="1" anchor="t" anchorCtr="0" compatLnSpc="1">
            <a:prstTxWarp prst="textNoShape">
              <a:avLst/>
            </a:prstTxWarp>
          </a:bodyPr>
          <a:lstStyle>
            <a:lvl1pPr algn="r" defTabSz="965200">
              <a:defRPr sz="1300">
                <a:latin typeface="Times New Roman" charset="0"/>
                <a:ea typeface="Tahoma"/>
              </a:defRPr>
            </a:lvl1pPr>
          </a:lstStyle>
          <a:p>
            <a:endParaRPr lang="en-US" dirty="0"/>
          </a:p>
        </p:txBody>
      </p:sp>
      <p:sp>
        <p:nvSpPr>
          <p:cNvPr id="61444" name="Rectangle 4"/>
          <p:cNvSpPr>
            <a:spLocks noGrp="1" noRot="1" noChangeAspect="1" noChangeArrowheads="1" noTextEdit="1"/>
          </p:cNvSpPr>
          <p:nvPr>
            <p:ph type="sldImg" idx="2"/>
          </p:nvPr>
        </p:nvSpPr>
        <p:spPr bwMode="auto">
          <a:xfrm>
            <a:off x="1255713" y="719138"/>
            <a:ext cx="4794250" cy="3595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974725" y="4554538"/>
            <a:ext cx="5353050"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6497" tIns="48248" rIns="96497" bIns="4824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1446" name="Rectangle 6"/>
          <p:cNvSpPr>
            <a:spLocks noGrp="1" noChangeArrowheads="1"/>
          </p:cNvSpPr>
          <p:nvPr>
            <p:ph type="ftr" sz="quarter" idx="4"/>
          </p:nvPr>
        </p:nvSpPr>
        <p:spPr bwMode="auto">
          <a:xfrm>
            <a:off x="0" y="9109075"/>
            <a:ext cx="316388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6497" tIns="48248" rIns="96497" bIns="48248" numCol="1" anchor="b" anchorCtr="0" compatLnSpc="1">
            <a:prstTxWarp prst="textNoShape">
              <a:avLst/>
            </a:prstTxWarp>
          </a:bodyPr>
          <a:lstStyle>
            <a:lvl1pPr defTabSz="965200">
              <a:defRPr sz="1300">
                <a:latin typeface="Times New Roman" charset="0"/>
                <a:ea typeface="Tahoma"/>
              </a:defRPr>
            </a:lvl1pPr>
          </a:lstStyle>
          <a:p>
            <a:endParaRPr lang="en-US" dirty="0"/>
          </a:p>
        </p:txBody>
      </p:sp>
      <p:sp>
        <p:nvSpPr>
          <p:cNvPr id="61447" name="Rectangle 7"/>
          <p:cNvSpPr>
            <a:spLocks noGrp="1" noChangeArrowheads="1"/>
          </p:cNvSpPr>
          <p:nvPr>
            <p:ph type="sldNum" sz="quarter" idx="5"/>
          </p:nvPr>
        </p:nvSpPr>
        <p:spPr bwMode="auto">
          <a:xfrm>
            <a:off x="4138613" y="9109075"/>
            <a:ext cx="316388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6497" tIns="48248" rIns="96497" bIns="48248" numCol="1" anchor="b" anchorCtr="0" compatLnSpc="1">
            <a:prstTxWarp prst="textNoShape">
              <a:avLst/>
            </a:prstTxWarp>
          </a:bodyPr>
          <a:lstStyle>
            <a:lvl1pPr algn="r" defTabSz="965200">
              <a:defRPr sz="1300">
                <a:latin typeface="Times New Roman" charset="0"/>
                <a:ea typeface="Tahoma"/>
              </a:defRPr>
            </a:lvl1pPr>
          </a:lstStyle>
          <a:p>
            <a:fld id="{EA58EF75-DDDC-E04C-8CA7-5E6CBACCE01E}" type="slidenum">
              <a:rPr lang="en-US" smtClean="0"/>
              <a:pPr/>
              <a:t>‹#›</a:t>
            </a:fld>
            <a:endParaRPr lang="en-US" dirty="0"/>
          </a:p>
        </p:txBody>
      </p:sp>
    </p:spTree>
    <p:extLst>
      <p:ext uri="{BB962C8B-B14F-4D97-AF65-F5344CB8AC3E}">
        <p14:creationId xmlns:p14="http://schemas.microsoft.com/office/powerpoint/2010/main" val="12692994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Tahom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Tahom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Tahom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Tahom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Tahom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981509-8B78-DD45-9E84-C14A01CE2E41}" type="slidenum">
              <a:rPr lang="en-US"/>
              <a:pPr/>
              <a:t>2</a:t>
            </a:fld>
            <a:endParaRPr lang="en-US"/>
          </a:p>
        </p:txBody>
      </p:sp>
      <p:sp>
        <p:nvSpPr>
          <p:cNvPr id="1111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11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12 September 2016</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12</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83E31A-0EF2-9246-8627-38BD1D337ABB}" type="slidenum">
              <a:rPr lang="en-US"/>
              <a:pPr/>
              <a:t>13</a:t>
            </a:fld>
            <a:endParaRPr lang="en-US"/>
          </a:p>
        </p:txBody>
      </p:sp>
      <p:sp>
        <p:nvSpPr>
          <p:cNvPr id="1076226" name="Rectangle 2"/>
          <p:cNvSpPr>
            <a:spLocks noGrp="1" noChangeArrowheads="1"/>
          </p:cNvSpPr>
          <p:nvPr>
            <p:ph type="body" idx="1"/>
          </p:nvPr>
        </p:nvSpPr>
        <p:spPr>
          <a:xfrm>
            <a:off x="973138" y="4554538"/>
            <a:ext cx="5356225" cy="4314825"/>
          </a:xfrm>
          <a:ln/>
          <a:extLst>
            <a:ext uri="{91240B29-F687-4f45-9708-019B960494DF}">
              <a14:hiddenLine xmlns:a14="http://schemas.microsoft.com/office/drawing/2010/main" w="12700">
                <a:solidFill>
                  <a:schemeClr val="tx1"/>
                </a:solidFill>
                <a:miter lim="800000"/>
                <a:headEnd/>
                <a:tailEnd/>
              </a14:hiddenLine>
            </a:ext>
          </a:extLst>
        </p:spPr>
        <p:txBody>
          <a:bodyPr wrap="square" lIns="95495" tIns="46910" rIns="95495" bIns="46910"/>
          <a:lstStyle/>
          <a:p>
            <a:endParaRPr lang="en-US"/>
          </a:p>
        </p:txBody>
      </p:sp>
      <p:sp>
        <p:nvSpPr>
          <p:cNvPr id="1076227" name="Rectangle 3"/>
          <p:cNvSpPr>
            <a:spLocks noGrp="1" noRot="1" noChangeAspect="1" noChangeArrowheads="1" noTextEdit="1"/>
          </p:cNvSpPr>
          <p:nvPr>
            <p:ph type="sldImg"/>
          </p:nvPr>
        </p:nvSpPr>
        <p:spPr>
          <a:xfrm>
            <a:off x="1254125" y="719138"/>
            <a:ext cx="4794250" cy="3595687"/>
          </a:xfrm>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A18E57-D563-CA4A-89A1-079B2AD2844A}" type="slidenum">
              <a:rPr lang="en-US"/>
              <a:pPr/>
              <a:t>14</a:t>
            </a:fld>
            <a:endParaRPr lang="en-US"/>
          </a:p>
        </p:txBody>
      </p:sp>
      <p:sp>
        <p:nvSpPr>
          <p:cNvPr id="1078274" name="Rectangle 2"/>
          <p:cNvSpPr>
            <a:spLocks noGrp="1" noChangeArrowheads="1"/>
          </p:cNvSpPr>
          <p:nvPr>
            <p:ph type="body" idx="1"/>
          </p:nvPr>
        </p:nvSpPr>
        <p:spPr>
          <a:xfrm>
            <a:off x="973138" y="4554538"/>
            <a:ext cx="5356225" cy="4314825"/>
          </a:xfrm>
          <a:ln/>
          <a:extLst>
            <a:ext uri="{91240B29-F687-4f45-9708-019B960494DF}">
              <a14:hiddenLine xmlns:a14="http://schemas.microsoft.com/office/drawing/2010/main" w="12700">
                <a:solidFill>
                  <a:schemeClr val="tx1"/>
                </a:solidFill>
                <a:miter lim="800000"/>
                <a:headEnd/>
                <a:tailEnd/>
              </a14:hiddenLine>
            </a:ext>
          </a:extLst>
        </p:spPr>
        <p:txBody>
          <a:bodyPr wrap="square" lIns="95495" tIns="46910" rIns="95495" bIns="46910"/>
          <a:lstStyle/>
          <a:p>
            <a:endParaRPr lang="en-US"/>
          </a:p>
        </p:txBody>
      </p:sp>
      <p:sp>
        <p:nvSpPr>
          <p:cNvPr id="1078275" name="Rectangle 3"/>
          <p:cNvSpPr>
            <a:spLocks noGrp="1" noRot="1" noChangeAspect="1" noChangeArrowheads="1" noTextEdit="1"/>
          </p:cNvSpPr>
          <p:nvPr>
            <p:ph type="sldImg"/>
          </p:nvPr>
        </p:nvSpPr>
        <p:spPr>
          <a:xfrm>
            <a:off x="1254125" y="719138"/>
            <a:ext cx="4794250" cy="3595687"/>
          </a:xfrm>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EFA459-CE35-8D4A-A82F-30A4D57B4048}" type="slidenum">
              <a:rPr lang="en-US"/>
              <a:pPr/>
              <a:t>15</a:t>
            </a:fld>
            <a:endParaRPr lang="en-US"/>
          </a:p>
        </p:txBody>
      </p:sp>
      <p:sp>
        <p:nvSpPr>
          <p:cNvPr id="1113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13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03FEBF-D556-2A41-B5C1-A79C55E4A70C}" type="slidenum">
              <a:rPr lang="en-US"/>
              <a:pPr/>
              <a:t>16</a:t>
            </a:fld>
            <a:endParaRPr lang="en-US"/>
          </a:p>
        </p:txBody>
      </p:sp>
      <p:sp>
        <p:nvSpPr>
          <p:cNvPr id="1114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14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6C0968-FBB7-7445-A83D-7F20FF2CFF73}" type="slidenum">
              <a:rPr lang="en-US"/>
              <a:pPr/>
              <a:t>17</a:t>
            </a:fld>
            <a:endParaRPr lang="en-US"/>
          </a:p>
        </p:txBody>
      </p:sp>
      <p:sp>
        <p:nvSpPr>
          <p:cNvPr id="1084418" name="Rectangle 2"/>
          <p:cNvSpPr>
            <a:spLocks noGrp="1" noChangeArrowheads="1"/>
          </p:cNvSpPr>
          <p:nvPr>
            <p:ph type="body" idx="1"/>
          </p:nvPr>
        </p:nvSpPr>
        <p:spPr>
          <a:xfrm>
            <a:off x="973138" y="4554538"/>
            <a:ext cx="5356225" cy="4314825"/>
          </a:xfrm>
          <a:ln/>
          <a:extLst>
            <a:ext uri="{91240B29-F687-4f45-9708-019B960494DF}">
              <a14:hiddenLine xmlns:a14="http://schemas.microsoft.com/office/drawing/2010/main" w="12700">
                <a:solidFill>
                  <a:schemeClr val="tx1"/>
                </a:solidFill>
                <a:miter lim="800000"/>
                <a:headEnd/>
                <a:tailEnd/>
              </a14:hiddenLine>
            </a:ext>
          </a:extLst>
        </p:spPr>
        <p:txBody>
          <a:bodyPr wrap="square" lIns="95495" tIns="46910" rIns="95495" bIns="46910"/>
          <a:lstStyle/>
          <a:p>
            <a:endParaRPr lang="en-US"/>
          </a:p>
        </p:txBody>
      </p:sp>
      <p:sp>
        <p:nvSpPr>
          <p:cNvPr id="1084419" name="Rectangle 3"/>
          <p:cNvSpPr>
            <a:spLocks noGrp="1" noRot="1" noChangeAspect="1" noChangeArrowheads="1" noTextEdit="1"/>
          </p:cNvSpPr>
          <p:nvPr>
            <p:ph type="sldImg"/>
          </p:nvPr>
        </p:nvSpPr>
        <p:spPr>
          <a:xfrm>
            <a:off x="1254125" y="719138"/>
            <a:ext cx="4794250" cy="3595687"/>
          </a:xfrm>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8D7C30-789C-4F48-8BA9-354F5F5293C1}" type="slidenum">
              <a:rPr lang="en-US"/>
              <a:pPr/>
              <a:t>18</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BB4BC5-7F5C-FD4F-B5DC-76EE38751B5A}" type="slidenum">
              <a:rPr lang="en-US"/>
              <a:pPr/>
              <a:t>19</a:t>
            </a:fld>
            <a:endParaRPr lang="en-US"/>
          </a:p>
        </p:txBody>
      </p:sp>
      <p:sp>
        <p:nvSpPr>
          <p:cNvPr id="1131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1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4C221E-A432-D641-ABA9-289118D35979}" type="slidenum">
              <a:rPr lang="en-US"/>
              <a:pPr/>
              <a:t>20</a:t>
            </a:fld>
            <a:endParaRPr lang="en-US"/>
          </a:p>
        </p:txBody>
      </p:sp>
      <p:sp>
        <p:nvSpPr>
          <p:cNvPr id="1135618" name="Rectangle 2"/>
          <p:cNvSpPr>
            <a:spLocks noGrp="1" noChangeArrowheads="1"/>
          </p:cNvSpPr>
          <p:nvPr>
            <p:ph type="body" idx="1"/>
          </p:nvPr>
        </p:nvSpPr>
        <p:spPr>
          <a:xfrm>
            <a:off x="973138" y="4554538"/>
            <a:ext cx="5356225" cy="4314825"/>
          </a:xfrm>
          <a:noFill/>
          <a:ln/>
          <a:extLst>
            <a:ext uri="{91240B29-F687-4f45-9708-019B960494DF}">
              <a14:hiddenLine xmlns:a14="http://schemas.microsoft.com/office/drawing/2010/main" w="12700">
                <a:solidFill>
                  <a:schemeClr val="tx1"/>
                </a:solidFill>
                <a:miter lim="800000"/>
                <a:headEnd/>
                <a:tailEnd/>
              </a14:hiddenLine>
            </a:ext>
          </a:extLst>
        </p:spPr>
        <p:txBody>
          <a:bodyPr wrap="square" lIns="95495" tIns="46910" rIns="95495" bIns="46910"/>
          <a:lstStyle/>
          <a:p>
            <a:r>
              <a:rPr lang="en-US"/>
              <a:t>Let</a:t>
            </a:r>
            <a:r>
              <a:rPr lang="ja-JP" altLang="en-US">
                <a:latin typeface="Arial"/>
              </a:rPr>
              <a:t>’</a:t>
            </a:r>
            <a:r>
              <a:rPr lang="en-US"/>
              <a:t>s use a specific example with realistic numbers: assume we have a 1 KB direct mapped cache with block size equals to 32 bytes.</a:t>
            </a:r>
          </a:p>
          <a:p>
            <a:r>
              <a:rPr lang="en-US"/>
              <a:t>In other words, each block associated with the cache tag will have 32 bytes in it (Row 1).</a:t>
            </a:r>
          </a:p>
          <a:p>
            <a:r>
              <a:rPr lang="en-US"/>
              <a:t>With Block Size equals to 32 bytes, the 5 least significant bits of the address will be used as byte select within the cache block.</a:t>
            </a:r>
          </a:p>
          <a:p>
            <a:r>
              <a:rPr lang="en-US"/>
              <a:t>Since the cache size is 1K byte, the upper 32 minus 10 bits, or 22 bits of the address will be stored as cache tag.</a:t>
            </a:r>
          </a:p>
          <a:p>
            <a:r>
              <a:rPr lang="en-US"/>
              <a:t>The rest of the address bits in the middle, that is bit 5 through 9, will be used as Cache Index to select the proper cache entry.</a:t>
            </a:r>
          </a:p>
          <a:p>
            <a:endParaRPr lang="en-US"/>
          </a:p>
          <a:p>
            <a:r>
              <a:rPr lang="en-US"/>
              <a:t>+2 = 30 min. (Y:10)</a:t>
            </a:r>
          </a:p>
        </p:txBody>
      </p:sp>
      <p:sp>
        <p:nvSpPr>
          <p:cNvPr id="1135619" name="Rectangle 3"/>
          <p:cNvSpPr>
            <a:spLocks noGrp="1" noRot="1" noChangeAspect="1" noChangeArrowheads="1" noTextEdit="1"/>
          </p:cNvSpPr>
          <p:nvPr>
            <p:ph type="sldImg"/>
          </p:nvPr>
        </p:nvSpPr>
        <p:spPr>
          <a:xfrm>
            <a:off x="1254125" y="719138"/>
            <a:ext cx="4794250" cy="3595687"/>
          </a:xfrm>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A05DD-C6B5-6E4F-B98B-7312956ECC02}" type="slidenum">
              <a:rPr lang="en-US"/>
              <a:pPr/>
              <a:t>21</a:t>
            </a:fld>
            <a:endParaRPr lang="en-US"/>
          </a:p>
        </p:txBody>
      </p:sp>
      <p:sp>
        <p:nvSpPr>
          <p:cNvPr id="1137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7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57C0277-0549-0048-9564-304B973BCB64}" type="slidenum">
              <a:rPr lang="en-US"/>
              <a:pPr/>
              <a:t>3</a:t>
            </a:fld>
            <a:endParaRPr lang="en-US"/>
          </a:p>
        </p:txBody>
      </p:sp>
      <p:sp>
        <p:nvSpPr>
          <p:cNvPr id="1236994" name="Rectangle 7"/>
          <p:cNvSpPr txBox="1">
            <a:spLocks noGrp="1" noChangeArrowheads="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5" tIns="48257" rIns="96515" bIns="48257" anchor="b"/>
          <a:lstStyle>
            <a:lvl1pPr defTabSz="965200">
              <a:defRPr sz="2400">
                <a:solidFill>
                  <a:schemeClr val="tx1"/>
                </a:solidFill>
                <a:latin typeface="Times New Roman" charset="0"/>
                <a:ea typeface="ＭＳ Ｐゴシック" charset="0"/>
              </a:defRPr>
            </a:lvl1pPr>
            <a:lvl2pPr marL="784225" indent="-301625" defTabSz="965200">
              <a:defRPr sz="2400">
                <a:solidFill>
                  <a:schemeClr val="tx1"/>
                </a:solidFill>
                <a:latin typeface="Times New Roman" charset="0"/>
                <a:ea typeface="ＭＳ Ｐゴシック" charset="0"/>
              </a:defRPr>
            </a:lvl2pPr>
            <a:lvl3pPr marL="1206500" indent="-241300" defTabSz="965200">
              <a:defRPr sz="2400">
                <a:solidFill>
                  <a:schemeClr val="tx1"/>
                </a:solidFill>
                <a:latin typeface="Times New Roman" charset="0"/>
                <a:ea typeface="ＭＳ Ｐゴシック" charset="0"/>
              </a:defRPr>
            </a:lvl3pPr>
            <a:lvl4pPr marL="1689100" indent="-241300" defTabSz="965200">
              <a:defRPr sz="2400">
                <a:solidFill>
                  <a:schemeClr val="tx1"/>
                </a:solidFill>
                <a:latin typeface="Times New Roman" charset="0"/>
                <a:ea typeface="ＭＳ Ｐゴシック" charset="0"/>
              </a:defRPr>
            </a:lvl4pPr>
            <a:lvl5pPr marL="2171700" indent="-241300" defTabSz="965200">
              <a:defRPr sz="2400">
                <a:solidFill>
                  <a:schemeClr val="tx1"/>
                </a:solidFill>
                <a:latin typeface="Times New Roman" charset="0"/>
                <a:ea typeface="ＭＳ Ｐゴシック" charset="0"/>
              </a:defRPr>
            </a:lvl5pPr>
            <a:lvl6pPr marL="2628900" indent="-241300" defTabSz="965200" eaLnBrk="0" fontAlgn="base" hangingPunct="0">
              <a:spcBef>
                <a:spcPct val="0"/>
              </a:spcBef>
              <a:spcAft>
                <a:spcPct val="0"/>
              </a:spcAft>
              <a:defRPr sz="2400">
                <a:solidFill>
                  <a:schemeClr val="tx1"/>
                </a:solidFill>
                <a:latin typeface="Times New Roman" charset="0"/>
                <a:ea typeface="ＭＳ Ｐゴシック" charset="0"/>
              </a:defRPr>
            </a:lvl6pPr>
            <a:lvl7pPr marL="3086100" indent="-241300" defTabSz="965200" eaLnBrk="0" fontAlgn="base" hangingPunct="0">
              <a:spcBef>
                <a:spcPct val="0"/>
              </a:spcBef>
              <a:spcAft>
                <a:spcPct val="0"/>
              </a:spcAft>
              <a:defRPr sz="2400">
                <a:solidFill>
                  <a:schemeClr val="tx1"/>
                </a:solidFill>
                <a:latin typeface="Times New Roman" charset="0"/>
                <a:ea typeface="ＭＳ Ｐゴシック" charset="0"/>
              </a:defRPr>
            </a:lvl7pPr>
            <a:lvl8pPr marL="3543300" indent="-241300" defTabSz="965200" eaLnBrk="0" fontAlgn="base" hangingPunct="0">
              <a:spcBef>
                <a:spcPct val="0"/>
              </a:spcBef>
              <a:spcAft>
                <a:spcPct val="0"/>
              </a:spcAft>
              <a:defRPr sz="2400">
                <a:solidFill>
                  <a:schemeClr val="tx1"/>
                </a:solidFill>
                <a:latin typeface="Times New Roman" charset="0"/>
                <a:ea typeface="ＭＳ Ｐゴシック" charset="0"/>
              </a:defRPr>
            </a:lvl8pPr>
            <a:lvl9pPr marL="4000500" indent="-241300" defTabSz="965200"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BD2AABFD-1076-2F41-AF10-58F860AA6EB2}" type="slidenum">
              <a:rPr lang="en-US" sz="1300">
                <a:ea typeface="Tahoma"/>
              </a:rPr>
              <a:pPr algn="r"/>
              <a:t>3</a:t>
            </a:fld>
            <a:endParaRPr lang="en-US" sz="1300" dirty="0">
              <a:ea typeface="Tahoma"/>
            </a:endParaRPr>
          </a:p>
        </p:txBody>
      </p:sp>
      <p:sp>
        <p:nvSpPr>
          <p:cNvPr id="1236995"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36996" name="Rectangle 3"/>
          <p:cNvSpPr>
            <a:spLocks noGrp="1" noChangeArrowheads="1"/>
          </p:cNvSpPr>
          <p:nvPr>
            <p:ph type="body" idx="1"/>
          </p:nvPr>
        </p:nvSpPr>
        <p:spPr/>
        <p:txBody>
          <a:bodyPr wrap="square" lIns="96515" tIns="48257" rIns="96515" bIns="48257"/>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5867E9-81DD-9A44-A2BC-0C353CA5658E}" type="slidenum">
              <a:rPr lang="en-US"/>
              <a:pPr/>
              <a:t>22</a:t>
            </a:fld>
            <a:endParaRPr lang="en-US"/>
          </a:p>
        </p:txBody>
      </p:sp>
      <p:sp>
        <p:nvSpPr>
          <p:cNvPr id="1139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9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ED0B16-5AD0-BD4E-B183-7FF351D3888C}" type="slidenum">
              <a:rPr lang="en-US"/>
              <a:pPr/>
              <a:t>23</a:t>
            </a:fld>
            <a:endParaRPr lang="en-US"/>
          </a:p>
        </p:txBody>
      </p:sp>
      <p:sp>
        <p:nvSpPr>
          <p:cNvPr id="1141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1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9B8B1-0D9F-0140-AA56-043D861C4CF1}" type="slidenum">
              <a:rPr lang="en-US"/>
              <a:pPr/>
              <a:t>24</a:t>
            </a:fld>
            <a:endParaRPr lang="en-US"/>
          </a:p>
        </p:txBody>
      </p:sp>
      <p:sp>
        <p:nvSpPr>
          <p:cNvPr id="1143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3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16EB49-D619-BB41-AF73-C92BE80923CB}" type="slidenum">
              <a:rPr lang="en-US"/>
              <a:pPr/>
              <a:t>25</a:t>
            </a:fld>
            <a:endParaRPr lang="en-US"/>
          </a:p>
        </p:txBody>
      </p:sp>
      <p:sp>
        <p:nvSpPr>
          <p:cNvPr id="1145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5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6294D-3899-ED48-BCF5-E39FC0C4023F}" type="slidenum">
              <a:rPr lang="en-US"/>
              <a:pPr/>
              <a:t>26</a:t>
            </a:fld>
            <a:endParaRPr lang="en-US"/>
          </a:p>
        </p:txBody>
      </p:sp>
      <p:sp>
        <p:nvSpPr>
          <p:cNvPr id="1258498" name="Rectangle 2"/>
          <p:cNvSpPr>
            <a:spLocks noGrp="1" noChangeArrowheads="1"/>
          </p:cNvSpPr>
          <p:nvPr>
            <p:ph type="body" idx="1"/>
          </p:nvPr>
        </p:nvSpPr>
        <p:spPr>
          <a:xfrm>
            <a:off x="973138" y="4554538"/>
            <a:ext cx="5356225" cy="4314825"/>
          </a:xfrm>
          <a:ln/>
          <a:extLst>
            <a:ext uri="{91240B29-F687-4f45-9708-019B960494DF}">
              <a14:hiddenLine xmlns:a14="http://schemas.microsoft.com/office/drawing/2010/main" w="12700">
                <a:solidFill>
                  <a:schemeClr val="tx1"/>
                </a:solidFill>
                <a:miter lim="800000"/>
                <a:headEnd/>
                <a:tailEnd/>
              </a14:hiddenLine>
            </a:ext>
          </a:extLst>
        </p:spPr>
        <p:txBody>
          <a:bodyPr wrap="square" lIns="95495" tIns="46910" rIns="95495" bIns="46910"/>
          <a:lstStyle/>
          <a:p>
            <a:endParaRPr lang="en-US"/>
          </a:p>
        </p:txBody>
      </p:sp>
      <p:sp>
        <p:nvSpPr>
          <p:cNvPr id="1258499" name="Rectangle 3"/>
          <p:cNvSpPr>
            <a:spLocks noGrp="1" noRot="1" noChangeAspect="1" noChangeArrowheads="1" noTextEdit="1"/>
          </p:cNvSpPr>
          <p:nvPr>
            <p:ph type="sldImg"/>
          </p:nvPr>
        </p:nvSpPr>
        <p:spPr>
          <a:xfrm>
            <a:off x="1254125" y="719138"/>
            <a:ext cx="4794250" cy="3595687"/>
          </a:xfrm>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BBE70C-D5B3-BA42-8CCB-BD9736BA2211}" type="slidenum">
              <a:rPr lang="en-US"/>
              <a:pPr/>
              <a:t>28</a:t>
            </a:fld>
            <a:endParaRPr lang="en-US"/>
          </a:p>
        </p:txBody>
      </p:sp>
      <p:sp>
        <p:nvSpPr>
          <p:cNvPr id="1261570" name="Rectangle 2"/>
          <p:cNvSpPr>
            <a:spLocks noGrp="1" noChangeArrowheads="1"/>
          </p:cNvSpPr>
          <p:nvPr>
            <p:ph type="body" idx="1"/>
          </p:nvPr>
        </p:nvSpPr>
        <p:spPr>
          <a:xfrm>
            <a:off x="973138" y="4554538"/>
            <a:ext cx="5356225" cy="4314825"/>
          </a:xfrm>
          <a:ln/>
          <a:extLst>
            <a:ext uri="{91240B29-F687-4f45-9708-019B960494DF}">
              <a14:hiddenLine xmlns:a14="http://schemas.microsoft.com/office/drawing/2010/main" w="12700">
                <a:solidFill>
                  <a:schemeClr val="tx1"/>
                </a:solidFill>
                <a:miter lim="800000"/>
                <a:headEnd/>
                <a:tailEnd/>
              </a14:hiddenLine>
            </a:ext>
          </a:extLst>
        </p:spPr>
        <p:txBody>
          <a:bodyPr wrap="square" lIns="95495" tIns="46910" rIns="95495" bIns="46910"/>
          <a:lstStyle/>
          <a:p>
            <a:endParaRPr lang="en-US"/>
          </a:p>
        </p:txBody>
      </p:sp>
      <p:sp>
        <p:nvSpPr>
          <p:cNvPr id="1261571" name="Rectangle 3"/>
          <p:cNvSpPr>
            <a:spLocks noGrp="1" noRot="1" noChangeAspect="1" noChangeArrowheads="1" noTextEdit="1"/>
          </p:cNvSpPr>
          <p:nvPr>
            <p:ph type="sldImg"/>
          </p:nvPr>
        </p:nvSpPr>
        <p:spPr>
          <a:xfrm>
            <a:off x="1254125" y="719138"/>
            <a:ext cx="4794250" cy="3595687"/>
          </a:xfrm>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22FE91-EC83-604C-95B9-D24E104A2C38}" type="slidenum">
              <a:rPr lang="en-US"/>
              <a:pPr/>
              <a:t>29</a:t>
            </a:fld>
            <a:endParaRPr lang="en-US"/>
          </a:p>
        </p:txBody>
      </p:sp>
      <p:sp>
        <p:nvSpPr>
          <p:cNvPr id="1263618" name="Rectangle 2"/>
          <p:cNvSpPr>
            <a:spLocks noGrp="1" noChangeArrowheads="1"/>
          </p:cNvSpPr>
          <p:nvPr>
            <p:ph type="body" idx="1"/>
          </p:nvPr>
        </p:nvSpPr>
        <p:spPr>
          <a:xfrm>
            <a:off x="973138" y="4554538"/>
            <a:ext cx="5356225" cy="4314825"/>
          </a:xfrm>
          <a:ln/>
          <a:extLst>
            <a:ext uri="{91240B29-F687-4f45-9708-019B960494DF}">
              <a14:hiddenLine xmlns:a14="http://schemas.microsoft.com/office/drawing/2010/main" w="12700">
                <a:solidFill>
                  <a:schemeClr val="tx1"/>
                </a:solidFill>
                <a:miter lim="800000"/>
                <a:headEnd/>
                <a:tailEnd/>
              </a14:hiddenLine>
            </a:ext>
          </a:extLst>
        </p:spPr>
        <p:txBody>
          <a:bodyPr wrap="square" lIns="95495" tIns="46910" rIns="95495" bIns="46910"/>
          <a:lstStyle/>
          <a:p>
            <a:endParaRPr lang="en-US"/>
          </a:p>
        </p:txBody>
      </p:sp>
      <p:sp>
        <p:nvSpPr>
          <p:cNvPr id="1263619" name="Rectangle 3"/>
          <p:cNvSpPr>
            <a:spLocks noGrp="1" noRot="1" noChangeAspect="1" noChangeArrowheads="1" noTextEdit="1"/>
          </p:cNvSpPr>
          <p:nvPr>
            <p:ph type="sldImg"/>
          </p:nvPr>
        </p:nvSpPr>
        <p:spPr>
          <a:xfrm>
            <a:off x="1254125" y="719138"/>
            <a:ext cx="4794250" cy="3595687"/>
          </a:xfrm>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8A8700-166E-BF42-A09D-0F9A06FB5097}" type="slidenum">
              <a:rPr lang="en-US"/>
              <a:pPr/>
              <a:t>30</a:t>
            </a:fld>
            <a:endParaRPr lang="en-US"/>
          </a:p>
        </p:txBody>
      </p:sp>
      <p:sp>
        <p:nvSpPr>
          <p:cNvPr id="1265666" name="Rectangle 2"/>
          <p:cNvSpPr>
            <a:spLocks noGrp="1" noChangeArrowheads="1"/>
          </p:cNvSpPr>
          <p:nvPr>
            <p:ph type="body" idx="1"/>
          </p:nvPr>
        </p:nvSpPr>
        <p:spPr>
          <a:xfrm>
            <a:off x="973138" y="4554538"/>
            <a:ext cx="5356225" cy="4314825"/>
          </a:xfrm>
          <a:ln/>
          <a:extLst>
            <a:ext uri="{91240B29-F687-4f45-9708-019B960494DF}">
              <a14:hiddenLine xmlns:a14="http://schemas.microsoft.com/office/drawing/2010/main" w="12700">
                <a:solidFill>
                  <a:schemeClr val="tx1"/>
                </a:solidFill>
                <a:miter lim="800000"/>
                <a:headEnd/>
                <a:tailEnd/>
              </a14:hiddenLine>
            </a:ext>
          </a:extLst>
        </p:spPr>
        <p:txBody>
          <a:bodyPr wrap="square" lIns="95495" tIns="46910" rIns="95495" bIns="46910"/>
          <a:lstStyle/>
          <a:p>
            <a:endParaRPr lang="en-US"/>
          </a:p>
        </p:txBody>
      </p:sp>
      <p:sp>
        <p:nvSpPr>
          <p:cNvPr id="1265667" name="Rectangle 3"/>
          <p:cNvSpPr>
            <a:spLocks noGrp="1" noRot="1" noChangeAspect="1" noChangeArrowheads="1" noTextEdit="1"/>
          </p:cNvSpPr>
          <p:nvPr>
            <p:ph type="sldImg"/>
          </p:nvPr>
        </p:nvSpPr>
        <p:spPr>
          <a:xfrm>
            <a:off x="1254125" y="719138"/>
            <a:ext cx="4794250" cy="3595687"/>
          </a:xfrm>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A50CBF-784F-8346-8B47-4B0D3A990BF1}" type="slidenum">
              <a:rPr lang="en-US"/>
              <a:pPr/>
              <a:t>34</a:t>
            </a:fld>
            <a:endParaRPr lang="en-US"/>
          </a:p>
        </p:txBody>
      </p:sp>
      <p:sp>
        <p:nvSpPr>
          <p:cNvPr id="1147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7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CDA9FE-05C1-2E49-9A3A-9293ED13A343}" type="slidenum">
              <a:rPr lang="en-US"/>
              <a:pPr/>
              <a:t>35</a:t>
            </a:fld>
            <a:endParaRPr lang="en-US"/>
          </a:p>
        </p:txBody>
      </p:sp>
      <p:sp>
        <p:nvSpPr>
          <p:cNvPr id="1149954" name="Rectangle 2"/>
          <p:cNvSpPr>
            <a:spLocks noGrp="1" noChangeArrowheads="1"/>
          </p:cNvSpPr>
          <p:nvPr>
            <p:ph type="body" idx="1"/>
          </p:nvPr>
        </p:nvSpPr>
        <p:spPr>
          <a:xfrm>
            <a:off x="973138" y="4554538"/>
            <a:ext cx="5356225" cy="4314825"/>
          </a:xfrm>
          <a:ln/>
          <a:extLst>
            <a:ext uri="{91240B29-F687-4f45-9708-019B960494DF}">
              <a14:hiddenLine xmlns:a14="http://schemas.microsoft.com/office/drawing/2010/main" w="12700">
                <a:solidFill>
                  <a:schemeClr val="tx1"/>
                </a:solidFill>
                <a:miter lim="800000"/>
                <a:headEnd/>
                <a:tailEnd/>
              </a14:hiddenLine>
            </a:ext>
          </a:extLst>
        </p:spPr>
        <p:txBody>
          <a:bodyPr wrap="square" lIns="95495" tIns="46910" rIns="95495" bIns="46910"/>
          <a:lstStyle/>
          <a:p>
            <a:endParaRPr lang="en-US"/>
          </a:p>
        </p:txBody>
      </p:sp>
      <p:sp>
        <p:nvSpPr>
          <p:cNvPr id="1149955" name="Rectangle 3"/>
          <p:cNvSpPr>
            <a:spLocks noGrp="1" noRot="1" noChangeAspect="1" noChangeArrowheads="1" noTextEdit="1"/>
          </p:cNvSpPr>
          <p:nvPr>
            <p:ph type="sldImg"/>
          </p:nvPr>
        </p:nvSpPr>
        <p:spPr>
          <a:xfrm>
            <a:off x="1254125" y="719138"/>
            <a:ext cx="4794250" cy="3595687"/>
          </a:xfrm>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9B4394-8EEB-F249-9080-2C627467BB95}" type="slidenum">
              <a:rPr lang="en-US"/>
              <a:pPr/>
              <a:t>4</a:t>
            </a:fld>
            <a:endParaRPr lang="en-US"/>
          </a:p>
        </p:txBody>
      </p:sp>
      <p:sp>
        <p:nvSpPr>
          <p:cNvPr id="1068034" name="Rectangle 2"/>
          <p:cNvSpPr>
            <a:spLocks noGrp="1" noChangeArrowheads="1"/>
          </p:cNvSpPr>
          <p:nvPr>
            <p:ph type="body" idx="1"/>
          </p:nvPr>
        </p:nvSpPr>
        <p:spPr>
          <a:xfrm>
            <a:off x="973138" y="4554538"/>
            <a:ext cx="5356225" cy="4314825"/>
          </a:xfrm>
          <a:ln/>
          <a:extLst>
            <a:ext uri="{91240B29-F687-4f45-9708-019B960494DF}">
              <a14:hiddenLine xmlns:a14="http://schemas.microsoft.com/office/drawing/2010/main" w="12700">
                <a:solidFill>
                  <a:schemeClr val="tx1"/>
                </a:solidFill>
                <a:miter lim="800000"/>
                <a:headEnd/>
                <a:tailEnd/>
              </a14:hiddenLine>
            </a:ext>
          </a:extLst>
        </p:spPr>
        <p:txBody>
          <a:bodyPr wrap="square" lIns="95495" tIns="46910" rIns="95495" bIns="46910"/>
          <a:lstStyle/>
          <a:p>
            <a:endParaRPr lang="en-US"/>
          </a:p>
        </p:txBody>
      </p:sp>
      <p:sp>
        <p:nvSpPr>
          <p:cNvPr id="1068035" name="Rectangle 3"/>
          <p:cNvSpPr>
            <a:spLocks noGrp="1" noRot="1" noChangeAspect="1" noChangeArrowheads="1" noTextEdit="1"/>
          </p:cNvSpPr>
          <p:nvPr>
            <p:ph type="sldImg"/>
          </p:nvPr>
        </p:nvSpPr>
        <p:spPr>
          <a:xfrm>
            <a:off x="1254125" y="719138"/>
            <a:ext cx="4794250" cy="3595687"/>
          </a:xfrm>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BD42ED-346A-5F48-8140-42A4A41BFE73}" type="slidenum">
              <a:rPr lang="en-US"/>
              <a:pPr/>
              <a:t>36</a:t>
            </a:fld>
            <a:endParaRPr lang="en-US"/>
          </a:p>
        </p:txBody>
      </p:sp>
      <p:sp>
        <p:nvSpPr>
          <p:cNvPr id="1152002" name="Rectangle 2"/>
          <p:cNvSpPr>
            <a:spLocks noGrp="1" noChangeArrowheads="1"/>
          </p:cNvSpPr>
          <p:nvPr>
            <p:ph type="body" idx="1"/>
          </p:nvPr>
        </p:nvSpPr>
        <p:spPr>
          <a:xfrm>
            <a:off x="973138" y="4554538"/>
            <a:ext cx="5356225" cy="4314825"/>
          </a:xfrm>
          <a:ln/>
          <a:extLst>
            <a:ext uri="{91240B29-F687-4f45-9708-019B960494DF}">
              <a14:hiddenLine xmlns:a14="http://schemas.microsoft.com/office/drawing/2010/main" w="12700">
                <a:solidFill>
                  <a:schemeClr val="tx1"/>
                </a:solidFill>
                <a:miter lim="800000"/>
                <a:headEnd/>
                <a:tailEnd/>
              </a14:hiddenLine>
            </a:ext>
          </a:extLst>
        </p:spPr>
        <p:txBody>
          <a:bodyPr wrap="square" lIns="95495" tIns="46910" rIns="95495" bIns="46910"/>
          <a:lstStyle/>
          <a:p>
            <a:endParaRPr lang="en-US"/>
          </a:p>
        </p:txBody>
      </p:sp>
      <p:sp>
        <p:nvSpPr>
          <p:cNvPr id="1152003" name="Rectangle 3"/>
          <p:cNvSpPr>
            <a:spLocks noGrp="1" noRot="1" noChangeAspect="1" noChangeArrowheads="1" noTextEdit="1"/>
          </p:cNvSpPr>
          <p:nvPr>
            <p:ph type="sldImg"/>
          </p:nvPr>
        </p:nvSpPr>
        <p:spPr>
          <a:xfrm>
            <a:off x="1254125" y="719138"/>
            <a:ext cx="4794250" cy="3595687"/>
          </a:xfrm>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27EE4F-99C3-1A4D-B00D-0948876C3C37}" type="slidenum">
              <a:rPr lang="en-US"/>
              <a:pPr/>
              <a:t>37</a:t>
            </a:fld>
            <a:endParaRPr lang="en-US"/>
          </a:p>
        </p:txBody>
      </p:sp>
      <p:sp>
        <p:nvSpPr>
          <p:cNvPr id="1154050" name="Rectangle 2"/>
          <p:cNvSpPr>
            <a:spLocks noGrp="1" noRot="1" noChangeAspect="1" noChangeArrowheads="1" noTextEdit="1"/>
          </p:cNvSpPr>
          <p:nvPr>
            <p:ph type="sldImg"/>
          </p:nvPr>
        </p:nvSpPr>
        <p:spPr>
          <a:xfrm>
            <a:off x="1263650" y="725488"/>
            <a:ext cx="4776788" cy="3582987"/>
          </a:xfrm>
          <a:ln w="12700" cap="flat">
            <a:solidFill>
              <a:schemeClr val="tx1"/>
            </a:solidFill>
            <a:prstDash val="sysDot"/>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1154051" name="Rectangle 3"/>
          <p:cNvSpPr>
            <a:spLocks noGrp="1" noChangeArrowheads="1"/>
          </p:cNvSpPr>
          <p:nvPr>
            <p:ph type="body" idx="1"/>
          </p:nvPr>
        </p:nvSpPr>
        <p:spPr>
          <a:xfrm>
            <a:off x="973138" y="4554538"/>
            <a:ext cx="5356225" cy="4314825"/>
          </a:xfrm>
          <a:ln/>
        </p:spPr>
        <p:txBody>
          <a:bodyPr wrap="square" lIns="96997" tIns="47678" rIns="96997" bIns="47678"/>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D9BB6B4-FFE3-504A-B505-D37C2062152D}" type="slidenum">
              <a:rPr lang="en-US"/>
              <a:pPr/>
              <a:t>38</a:t>
            </a:fld>
            <a:endParaRPr lang="en-US"/>
          </a:p>
        </p:txBody>
      </p:sp>
      <p:sp>
        <p:nvSpPr>
          <p:cNvPr id="1273858" name="Rectangle 7"/>
          <p:cNvSpPr txBox="1">
            <a:spLocks noGrp="1" noChangeArrowheads="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5" tIns="48257" rIns="96515" bIns="48257" anchor="b"/>
          <a:lstStyle>
            <a:lvl1pPr defTabSz="965200">
              <a:defRPr sz="2400">
                <a:solidFill>
                  <a:schemeClr val="tx1"/>
                </a:solidFill>
                <a:latin typeface="Times New Roman" charset="0"/>
                <a:ea typeface="ＭＳ Ｐゴシック" charset="0"/>
              </a:defRPr>
            </a:lvl1pPr>
            <a:lvl2pPr marL="784225" indent="-301625" defTabSz="965200">
              <a:defRPr sz="2400">
                <a:solidFill>
                  <a:schemeClr val="tx1"/>
                </a:solidFill>
                <a:latin typeface="Times New Roman" charset="0"/>
                <a:ea typeface="ＭＳ Ｐゴシック" charset="0"/>
              </a:defRPr>
            </a:lvl2pPr>
            <a:lvl3pPr marL="1206500" indent="-241300" defTabSz="965200">
              <a:defRPr sz="2400">
                <a:solidFill>
                  <a:schemeClr val="tx1"/>
                </a:solidFill>
                <a:latin typeface="Times New Roman" charset="0"/>
                <a:ea typeface="ＭＳ Ｐゴシック" charset="0"/>
              </a:defRPr>
            </a:lvl3pPr>
            <a:lvl4pPr marL="1689100" indent="-241300" defTabSz="965200">
              <a:defRPr sz="2400">
                <a:solidFill>
                  <a:schemeClr val="tx1"/>
                </a:solidFill>
                <a:latin typeface="Times New Roman" charset="0"/>
                <a:ea typeface="ＭＳ Ｐゴシック" charset="0"/>
              </a:defRPr>
            </a:lvl4pPr>
            <a:lvl5pPr marL="2171700" indent="-241300" defTabSz="965200">
              <a:defRPr sz="2400">
                <a:solidFill>
                  <a:schemeClr val="tx1"/>
                </a:solidFill>
                <a:latin typeface="Times New Roman" charset="0"/>
                <a:ea typeface="ＭＳ Ｐゴシック" charset="0"/>
              </a:defRPr>
            </a:lvl5pPr>
            <a:lvl6pPr marL="2628900" indent="-241300" defTabSz="965200" eaLnBrk="0" fontAlgn="base" hangingPunct="0">
              <a:spcBef>
                <a:spcPct val="0"/>
              </a:spcBef>
              <a:spcAft>
                <a:spcPct val="0"/>
              </a:spcAft>
              <a:defRPr sz="2400">
                <a:solidFill>
                  <a:schemeClr val="tx1"/>
                </a:solidFill>
                <a:latin typeface="Times New Roman" charset="0"/>
                <a:ea typeface="ＭＳ Ｐゴシック" charset="0"/>
              </a:defRPr>
            </a:lvl6pPr>
            <a:lvl7pPr marL="3086100" indent="-241300" defTabSz="965200" eaLnBrk="0" fontAlgn="base" hangingPunct="0">
              <a:spcBef>
                <a:spcPct val="0"/>
              </a:spcBef>
              <a:spcAft>
                <a:spcPct val="0"/>
              </a:spcAft>
              <a:defRPr sz="2400">
                <a:solidFill>
                  <a:schemeClr val="tx1"/>
                </a:solidFill>
                <a:latin typeface="Times New Roman" charset="0"/>
                <a:ea typeface="ＭＳ Ｐゴシック" charset="0"/>
              </a:defRPr>
            </a:lvl7pPr>
            <a:lvl8pPr marL="3543300" indent="-241300" defTabSz="965200" eaLnBrk="0" fontAlgn="base" hangingPunct="0">
              <a:spcBef>
                <a:spcPct val="0"/>
              </a:spcBef>
              <a:spcAft>
                <a:spcPct val="0"/>
              </a:spcAft>
              <a:defRPr sz="2400">
                <a:solidFill>
                  <a:schemeClr val="tx1"/>
                </a:solidFill>
                <a:latin typeface="Times New Roman" charset="0"/>
                <a:ea typeface="ＭＳ Ｐゴシック" charset="0"/>
              </a:defRPr>
            </a:lvl8pPr>
            <a:lvl9pPr marL="4000500" indent="-241300" defTabSz="965200"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C1C9C7FC-8612-E342-BB86-96870638C980}" type="slidenum">
              <a:rPr lang="en-US" sz="1300">
                <a:ea typeface="Tahoma"/>
              </a:rPr>
              <a:pPr algn="r"/>
              <a:t>38</a:t>
            </a:fld>
            <a:endParaRPr lang="en-US" sz="1300" dirty="0">
              <a:ea typeface="Tahoma"/>
            </a:endParaRPr>
          </a:p>
        </p:txBody>
      </p:sp>
      <p:sp>
        <p:nvSpPr>
          <p:cNvPr id="1273859" name="Rectangle 2"/>
          <p:cNvSpPr>
            <a:spLocks noGrp="1" noChangeArrowheads="1"/>
          </p:cNvSpPr>
          <p:nvPr>
            <p:ph type="body" idx="1"/>
          </p:nvPr>
        </p:nvSpPr>
        <p:spPr>
          <a:xfrm>
            <a:off x="973138" y="4554538"/>
            <a:ext cx="5356225" cy="4314825"/>
          </a:xfrm>
        </p:spPr>
        <p:txBody>
          <a:bodyPr wrap="square" lIns="95483" tIns="46904" rIns="95483" bIns="46904"/>
          <a:lstStyle/>
          <a:p>
            <a:endParaRPr lang="en-US"/>
          </a:p>
        </p:txBody>
      </p:sp>
      <p:sp>
        <p:nvSpPr>
          <p:cNvPr id="1273860" name="Rectangle 3"/>
          <p:cNvSpPr>
            <a:spLocks noGrp="1" noRot="1" noChangeAspect="1" noChangeArrowheads="1" noTextEdit="1"/>
          </p:cNvSpPr>
          <p:nvPr>
            <p:ph type="sldImg"/>
          </p:nvPr>
        </p:nvSpPr>
        <p:spPr>
          <a:xfrm>
            <a:off x="1254125" y="719138"/>
            <a:ext cx="4794250" cy="3595687"/>
          </a:xfrm>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497A95-C0C8-EE43-A639-75FDDD51A6DE}" type="slidenum">
              <a:rPr lang="en-US"/>
              <a:pPr/>
              <a:t>39</a:t>
            </a:fld>
            <a:endParaRPr lang="en-US"/>
          </a:p>
        </p:txBody>
      </p:sp>
      <p:sp>
        <p:nvSpPr>
          <p:cNvPr id="1156098" name="Rectangle 2"/>
          <p:cNvSpPr>
            <a:spLocks noGrp="1" noChangeArrowheads="1"/>
          </p:cNvSpPr>
          <p:nvPr>
            <p:ph type="body" idx="1"/>
          </p:nvPr>
        </p:nvSpPr>
        <p:spPr>
          <a:xfrm>
            <a:off x="973138" y="4554538"/>
            <a:ext cx="5356225" cy="4314825"/>
          </a:xfrm>
          <a:ln/>
          <a:extLst>
            <a:ext uri="{91240B29-F687-4f45-9708-019B960494DF}">
              <a14:hiddenLine xmlns:a14="http://schemas.microsoft.com/office/drawing/2010/main" w="12700">
                <a:solidFill>
                  <a:schemeClr val="tx1"/>
                </a:solidFill>
                <a:miter lim="800000"/>
                <a:headEnd/>
                <a:tailEnd/>
              </a14:hiddenLine>
            </a:ext>
          </a:extLst>
        </p:spPr>
        <p:txBody>
          <a:bodyPr wrap="square" lIns="95495" tIns="46910" rIns="95495" bIns="46910"/>
          <a:lstStyle/>
          <a:p>
            <a:endParaRPr lang="en-US"/>
          </a:p>
        </p:txBody>
      </p:sp>
      <p:sp>
        <p:nvSpPr>
          <p:cNvPr id="1156099" name="Rectangle 3"/>
          <p:cNvSpPr>
            <a:spLocks noGrp="1" noRot="1" noChangeAspect="1" noChangeArrowheads="1" noTextEdit="1"/>
          </p:cNvSpPr>
          <p:nvPr>
            <p:ph type="sldImg"/>
          </p:nvPr>
        </p:nvSpPr>
        <p:spPr>
          <a:xfrm>
            <a:off x="1254125" y="719138"/>
            <a:ext cx="4794250" cy="3595687"/>
          </a:xfrm>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7B7C93-6983-3A4C-8336-C9A9B8A2273A}" type="slidenum">
              <a:rPr lang="en-US"/>
              <a:pPr/>
              <a:t>40</a:t>
            </a:fld>
            <a:endParaRPr lang="en-US"/>
          </a:p>
        </p:txBody>
      </p:sp>
      <p:sp>
        <p:nvSpPr>
          <p:cNvPr id="1158146" name="Rectangle 2"/>
          <p:cNvSpPr>
            <a:spLocks noGrp="1" noRot="1" noChangeAspect="1" noChangeArrowheads="1" noTextEdit="1"/>
          </p:cNvSpPr>
          <p:nvPr>
            <p:ph type="sldImg"/>
          </p:nvPr>
        </p:nvSpPr>
        <p:spPr>
          <a:xfrm>
            <a:off x="1263650" y="725488"/>
            <a:ext cx="4776788" cy="3582987"/>
          </a:xfrm>
          <a:ln w="12700" cap="flat">
            <a:solidFill>
              <a:schemeClr val="tx1"/>
            </a:solidFill>
            <a:prstDash val="sysDot"/>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1158147" name="Rectangle 3"/>
          <p:cNvSpPr>
            <a:spLocks noGrp="1" noChangeArrowheads="1"/>
          </p:cNvSpPr>
          <p:nvPr>
            <p:ph type="body" idx="1"/>
          </p:nvPr>
        </p:nvSpPr>
        <p:spPr>
          <a:xfrm>
            <a:off x="973138" y="4554538"/>
            <a:ext cx="5356225" cy="4314825"/>
          </a:xfrm>
          <a:ln/>
        </p:spPr>
        <p:txBody>
          <a:bodyPr wrap="square" lIns="96997" tIns="47678" rIns="96997" bIns="47678"/>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FBF6D3-5E16-1148-9CEF-80C37D9F8EB4}" type="slidenum">
              <a:rPr lang="en-US"/>
              <a:pPr/>
              <a:t>41</a:t>
            </a:fld>
            <a:endParaRPr lang="en-US"/>
          </a:p>
        </p:txBody>
      </p:sp>
      <p:sp>
        <p:nvSpPr>
          <p:cNvPr id="1160194" name="Rectangle 2"/>
          <p:cNvSpPr>
            <a:spLocks noGrp="1" noRot="1" noChangeAspect="1" noChangeArrowheads="1" noTextEdit="1"/>
          </p:cNvSpPr>
          <p:nvPr>
            <p:ph type="sldImg"/>
          </p:nvPr>
        </p:nvSpPr>
        <p:spPr>
          <a:xfrm>
            <a:off x="1263650" y="725488"/>
            <a:ext cx="4776788" cy="3582987"/>
          </a:xfrm>
          <a:ln w="12700" cap="flat">
            <a:solidFill>
              <a:schemeClr val="tx1"/>
            </a:solidFill>
            <a:prstDash val="sysDot"/>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1160195" name="Rectangle 3"/>
          <p:cNvSpPr>
            <a:spLocks noGrp="1" noChangeArrowheads="1"/>
          </p:cNvSpPr>
          <p:nvPr>
            <p:ph type="body" idx="1"/>
          </p:nvPr>
        </p:nvSpPr>
        <p:spPr>
          <a:xfrm>
            <a:off x="973138" y="4554538"/>
            <a:ext cx="5356225" cy="4314825"/>
          </a:xfrm>
          <a:ln/>
        </p:spPr>
        <p:txBody>
          <a:bodyPr wrap="square" lIns="96997" tIns="47678" rIns="96997" bIns="47678"/>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0F4844-0925-6E47-B6E6-F360BA726015}" type="slidenum">
              <a:rPr lang="en-US"/>
              <a:pPr/>
              <a:t>42</a:t>
            </a:fld>
            <a:endParaRPr lang="en-US"/>
          </a:p>
        </p:txBody>
      </p:sp>
      <p:sp>
        <p:nvSpPr>
          <p:cNvPr id="1162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62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40678D-B32A-0A40-B85E-377C59D6A3A5}" type="slidenum">
              <a:rPr lang="en-US"/>
              <a:pPr/>
              <a:t>5</a:t>
            </a:fld>
            <a:endParaRPr lang="en-US"/>
          </a:p>
        </p:txBody>
      </p:sp>
      <p:sp>
        <p:nvSpPr>
          <p:cNvPr id="1070082" name="Rectangle 2"/>
          <p:cNvSpPr>
            <a:spLocks noGrp="1" noChangeArrowheads="1"/>
          </p:cNvSpPr>
          <p:nvPr>
            <p:ph type="body" idx="1"/>
          </p:nvPr>
        </p:nvSpPr>
        <p:spPr>
          <a:xfrm>
            <a:off x="973138" y="4554538"/>
            <a:ext cx="5356225" cy="4314825"/>
          </a:xfrm>
          <a:ln/>
          <a:extLst>
            <a:ext uri="{91240B29-F687-4f45-9708-019B960494DF}">
              <a14:hiddenLine xmlns:a14="http://schemas.microsoft.com/office/drawing/2010/main" w="12700">
                <a:solidFill>
                  <a:schemeClr val="tx1"/>
                </a:solidFill>
                <a:miter lim="800000"/>
                <a:headEnd/>
                <a:tailEnd/>
              </a14:hiddenLine>
            </a:ext>
          </a:extLst>
        </p:spPr>
        <p:txBody>
          <a:bodyPr wrap="square" lIns="95495" tIns="46910" rIns="95495" bIns="46910"/>
          <a:lstStyle/>
          <a:p>
            <a:endParaRPr lang="en-US"/>
          </a:p>
        </p:txBody>
      </p:sp>
      <p:sp>
        <p:nvSpPr>
          <p:cNvPr id="1070083" name="Rectangle 3"/>
          <p:cNvSpPr>
            <a:spLocks noGrp="1" noRot="1" noChangeAspect="1" noChangeArrowheads="1" noTextEdit="1"/>
          </p:cNvSpPr>
          <p:nvPr>
            <p:ph type="sldImg"/>
          </p:nvPr>
        </p:nvSpPr>
        <p:spPr>
          <a:xfrm>
            <a:off x="1254125" y="719138"/>
            <a:ext cx="4794250" cy="3595687"/>
          </a:xfrm>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40678D-B32A-0A40-B85E-377C59D6A3A5}" type="slidenum">
              <a:rPr lang="en-US"/>
              <a:pPr/>
              <a:t>6</a:t>
            </a:fld>
            <a:endParaRPr lang="en-US"/>
          </a:p>
        </p:txBody>
      </p:sp>
      <p:sp>
        <p:nvSpPr>
          <p:cNvPr id="1070082" name="Rectangle 2"/>
          <p:cNvSpPr>
            <a:spLocks noGrp="1" noChangeArrowheads="1"/>
          </p:cNvSpPr>
          <p:nvPr>
            <p:ph type="body" idx="1"/>
          </p:nvPr>
        </p:nvSpPr>
        <p:spPr>
          <a:xfrm>
            <a:off x="973138" y="4554538"/>
            <a:ext cx="5356225" cy="4314825"/>
          </a:xfrm>
          <a:ln/>
          <a:extLst>
            <a:ext uri="{91240B29-F687-4f45-9708-019B960494DF}">
              <a14:hiddenLine xmlns:a14="http://schemas.microsoft.com/office/drawing/2010/main" w="12700">
                <a:solidFill>
                  <a:schemeClr val="tx1"/>
                </a:solidFill>
                <a:miter lim="800000"/>
                <a:headEnd/>
                <a:tailEnd/>
              </a14:hiddenLine>
            </a:ext>
          </a:extLst>
        </p:spPr>
        <p:txBody>
          <a:bodyPr wrap="square" lIns="95495" tIns="46910" rIns="95495" bIns="46910"/>
          <a:lstStyle/>
          <a:p>
            <a:endParaRPr lang="en-US"/>
          </a:p>
        </p:txBody>
      </p:sp>
      <p:sp>
        <p:nvSpPr>
          <p:cNvPr id="1070083" name="Rectangle 3"/>
          <p:cNvSpPr>
            <a:spLocks noGrp="1" noRot="1" noChangeAspect="1" noChangeArrowheads="1" noTextEdit="1"/>
          </p:cNvSpPr>
          <p:nvPr>
            <p:ph type="sldImg"/>
          </p:nvPr>
        </p:nvSpPr>
        <p:spPr>
          <a:xfrm>
            <a:off x="1254125" y="719138"/>
            <a:ext cx="4794250" cy="3595687"/>
          </a:xfrm>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12 September 2016</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8</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12 September 2016</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9</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7D0B91-FFAE-594E-BDDA-2A74A895EB74}" type="slidenum">
              <a:rPr lang="en-US"/>
              <a:pPr/>
              <a:t>10</a:t>
            </a:fld>
            <a:endParaRPr lang="en-US"/>
          </a:p>
        </p:txBody>
      </p:sp>
      <p:sp>
        <p:nvSpPr>
          <p:cNvPr id="1072130" name="Rectangle 2"/>
          <p:cNvSpPr>
            <a:spLocks noGrp="1" noChangeArrowheads="1"/>
          </p:cNvSpPr>
          <p:nvPr>
            <p:ph type="body" idx="1"/>
          </p:nvPr>
        </p:nvSpPr>
        <p:spPr>
          <a:xfrm>
            <a:off x="973138" y="4554538"/>
            <a:ext cx="5356225" cy="4314825"/>
          </a:xfrm>
          <a:ln/>
          <a:extLst>
            <a:ext uri="{91240B29-F687-4f45-9708-019B960494DF}">
              <a14:hiddenLine xmlns:a14="http://schemas.microsoft.com/office/drawing/2010/main" w="12700">
                <a:solidFill>
                  <a:schemeClr val="tx1"/>
                </a:solidFill>
                <a:miter lim="800000"/>
                <a:headEnd/>
                <a:tailEnd/>
              </a14:hiddenLine>
            </a:ext>
          </a:extLst>
        </p:spPr>
        <p:txBody>
          <a:bodyPr wrap="square" lIns="95495" tIns="46910" rIns="95495" bIns="46910"/>
          <a:lstStyle/>
          <a:p>
            <a:endParaRPr lang="en-US"/>
          </a:p>
        </p:txBody>
      </p:sp>
      <p:sp>
        <p:nvSpPr>
          <p:cNvPr id="1072131" name="Rectangle 3"/>
          <p:cNvSpPr>
            <a:spLocks noGrp="1" noRot="1" noChangeAspect="1" noChangeArrowheads="1" noTextEdit="1"/>
          </p:cNvSpPr>
          <p:nvPr>
            <p:ph type="sldImg"/>
          </p:nvPr>
        </p:nvSpPr>
        <p:spPr>
          <a:xfrm>
            <a:off x="1254125" y="719138"/>
            <a:ext cx="4794250" cy="3595687"/>
          </a:xfrm>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CED8C9-75A0-CD4C-912C-699EE2CB30B8}" type="slidenum">
              <a:rPr lang="en-US"/>
              <a:pPr/>
              <a:t>11</a:t>
            </a:fld>
            <a:endParaRPr lang="en-US"/>
          </a:p>
        </p:txBody>
      </p:sp>
      <p:sp>
        <p:nvSpPr>
          <p:cNvPr id="1074178" name="Rectangle 2"/>
          <p:cNvSpPr>
            <a:spLocks noGrp="1" noChangeArrowheads="1"/>
          </p:cNvSpPr>
          <p:nvPr>
            <p:ph type="body" idx="1"/>
          </p:nvPr>
        </p:nvSpPr>
        <p:spPr>
          <a:xfrm>
            <a:off x="973138" y="4554538"/>
            <a:ext cx="5356225" cy="4314825"/>
          </a:xfrm>
          <a:ln/>
          <a:extLst>
            <a:ext uri="{91240B29-F687-4f45-9708-019B960494DF}">
              <a14:hiddenLine xmlns:a14="http://schemas.microsoft.com/office/drawing/2010/main" w="12700">
                <a:solidFill>
                  <a:schemeClr val="tx1"/>
                </a:solidFill>
                <a:miter lim="800000"/>
                <a:headEnd/>
                <a:tailEnd/>
              </a14:hiddenLine>
            </a:ext>
          </a:extLst>
        </p:spPr>
        <p:txBody>
          <a:bodyPr wrap="square" lIns="95495" tIns="46910" rIns="95495" bIns="46910"/>
          <a:lstStyle/>
          <a:p>
            <a:endParaRPr lang="en-US"/>
          </a:p>
        </p:txBody>
      </p:sp>
      <p:sp>
        <p:nvSpPr>
          <p:cNvPr id="1074179" name="Rectangle 3"/>
          <p:cNvSpPr>
            <a:spLocks noGrp="1" noRot="1" noChangeAspect="1" noChangeArrowheads="1" noTextEdit="1"/>
          </p:cNvSpPr>
          <p:nvPr>
            <p:ph type="sldImg"/>
          </p:nvPr>
        </p:nvSpPr>
        <p:spPr>
          <a:xfrm>
            <a:off x="1254125" y="719138"/>
            <a:ext cx="4794250" cy="3595687"/>
          </a:xfrm>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708610" name="Group 2"/>
          <p:cNvGrpSpPr>
            <a:grpSpLocks/>
          </p:cNvGrpSpPr>
          <p:nvPr/>
        </p:nvGrpSpPr>
        <p:grpSpPr bwMode="auto">
          <a:xfrm>
            <a:off x="0" y="0"/>
            <a:ext cx="9144000" cy="6858000"/>
            <a:chOff x="0" y="0"/>
            <a:chExt cx="5760" cy="4320"/>
          </a:xfrm>
        </p:grpSpPr>
        <p:sp>
          <p:nvSpPr>
            <p:cNvPr id="708611"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ea typeface="Tahoma"/>
              </a:endParaRPr>
            </a:p>
          </p:txBody>
        </p:sp>
        <p:sp>
          <p:nvSpPr>
            <p:cNvPr id="708612"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dirty="0">
                <a:ea typeface="Tahoma"/>
              </a:endParaRPr>
            </a:p>
          </p:txBody>
        </p:sp>
      </p:grpSp>
      <p:sp>
        <p:nvSpPr>
          <p:cNvPr id="708613" name="Rectangle 5"/>
          <p:cNvSpPr>
            <a:spLocks noGrp="1" noChangeArrowheads="1"/>
          </p:cNvSpPr>
          <p:nvPr>
            <p:ph type="ctrTitle"/>
          </p:nvPr>
        </p:nvSpPr>
        <p:spPr>
          <a:xfrm>
            <a:off x="304800" y="946150"/>
            <a:ext cx="8534400" cy="1778000"/>
          </a:xfrm>
          <a:noFill/>
          <a:extLst>
            <a:ext uri="{909E8E84-426E-40dd-AFC4-6F175D3DCCD1}">
              <a14:hiddenFill xmlns:a14="http://schemas.microsoft.com/office/drawing/2010/main">
                <a:solidFill>
                  <a:schemeClr val="accent1"/>
                </a:solidFill>
              </a14:hiddenFill>
            </a:ext>
          </a:extLst>
        </p:spPr>
        <p:txBody>
          <a:bodyPr lIns="91432" rIns="91432" anchor="b"/>
          <a:lstStyle>
            <a:lvl1pPr>
              <a:defRPr>
                <a:solidFill>
                  <a:schemeClr val="tx1"/>
                </a:solidFill>
                <a:effectLst>
                  <a:outerShdw blurRad="38100" dist="38100" dir="2700000" algn="tl">
                    <a:srgbClr val="DDDDDD"/>
                  </a:outerShdw>
                </a:effectLst>
              </a:defRPr>
            </a:lvl1pPr>
          </a:lstStyle>
          <a:p>
            <a:pPr lvl="0"/>
            <a:r>
              <a:rPr lang="en-US" noProof="0" smtClean="0"/>
              <a:t>Click to edit Master title style</a:t>
            </a:r>
          </a:p>
        </p:txBody>
      </p:sp>
      <p:sp>
        <p:nvSpPr>
          <p:cNvPr id="708614" name="Rectangle 6"/>
          <p:cNvSpPr>
            <a:spLocks noGrp="1" noChangeArrowheads="1"/>
          </p:cNvSpPr>
          <p:nvPr>
            <p:ph type="subTitle" idx="1"/>
          </p:nvPr>
        </p:nvSpPr>
        <p:spPr>
          <a:xfrm>
            <a:off x="381000" y="3524250"/>
            <a:ext cx="8458200" cy="2587625"/>
          </a:xfrm>
        </p:spPr>
        <p:txBody>
          <a:bodyPr lIns="91432" tIns="45716" rIns="91432" bIns="45716"/>
          <a:lstStyle>
            <a:lvl1pPr marL="0" indent="0" algn="ctr">
              <a:buFont typeface="Wingdings 2" charset="0"/>
              <a:buNone/>
              <a:defRPr/>
            </a:lvl1pPr>
          </a:lstStyle>
          <a:p>
            <a:pPr lvl="0"/>
            <a:r>
              <a:rPr lang="en-US" noProof="0" smtClean="0"/>
              <a:t>Click to edit Master subtitle style</a:t>
            </a:r>
          </a:p>
        </p:txBody>
      </p:sp>
      <p:sp>
        <p:nvSpPr>
          <p:cNvPr id="708615" name="Rectangle 7"/>
          <p:cNvSpPr>
            <a:spLocks noGrp="1" noChangeArrowheads="1"/>
          </p:cNvSpPr>
          <p:nvPr>
            <p:ph type="dt" sz="half" idx="2"/>
          </p:nvPr>
        </p:nvSpPr>
        <p:spPr bwMode="auto">
          <a:xfrm>
            <a:off x="12954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32" tIns="45716" rIns="91432" bIns="45716" numCol="1" anchor="t" anchorCtr="0" compatLnSpc="1">
            <a:prstTxWarp prst="textNoShape">
              <a:avLst/>
            </a:prstTxWarp>
          </a:bodyPr>
          <a:lstStyle>
            <a:lvl1pPr>
              <a:spcBef>
                <a:spcPct val="50000"/>
              </a:spcBef>
              <a:defRPr sz="1400">
                <a:solidFill>
                  <a:srgbClr val="FFFFFF"/>
                </a:solidFill>
                <a:latin typeface="Arial Narrow" charset="0"/>
                <a:ea typeface="Tahoma"/>
              </a:defRPr>
            </a:lvl1pPr>
          </a:lstStyle>
          <a:p>
            <a:endParaRPr lang="en-US" dirty="0"/>
          </a:p>
        </p:txBody>
      </p:sp>
      <p:sp>
        <p:nvSpPr>
          <p:cNvPr id="708616" name="Rectangle 8"/>
          <p:cNvSpPr>
            <a:spLocks noGrp="1" noChangeArrowheads="1"/>
          </p:cNvSpPr>
          <p:nvPr>
            <p:ph type="ftr" sz="quarter" idx="3"/>
          </p:nvPr>
        </p:nvSpPr>
        <p:spPr bwMode="auto">
          <a:xfrm>
            <a:off x="37338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32" tIns="45716" rIns="91432" bIns="45716" numCol="1" anchor="t" anchorCtr="0" compatLnSpc="1">
            <a:prstTxWarp prst="textNoShape">
              <a:avLst/>
            </a:prstTxWarp>
          </a:bodyPr>
          <a:lstStyle>
            <a:lvl1pPr algn="ctr">
              <a:spcBef>
                <a:spcPct val="50000"/>
              </a:spcBef>
              <a:defRPr sz="1400">
                <a:solidFill>
                  <a:srgbClr val="FFFFFF"/>
                </a:solidFill>
                <a:latin typeface="Arial Narrow" charset="0"/>
                <a:ea typeface="Tahoma"/>
              </a:defRPr>
            </a:lvl1pPr>
          </a:lstStyle>
          <a:p>
            <a:endParaRPr lang="en-US" dirty="0"/>
          </a:p>
        </p:txBody>
      </p:sp>
      <p:sp>
        <p:nvSpPr>
          <p:cNvPr id="708617" name="Rectangle 9"/>
          <p:cNvSpPr>
            <a:spLocks noGrp="1" noChangeArrowheads="1"/>
          </p:cNvSpPr>
          <p:nvPr>
            <p:ph type="sldNum" sz="quarter" idx="4"/>
          </p:nvPr>
        </p:nvSpPr>
        <p:spPr>
          <a:xfrm>
            <a:off x="0" y="6400800"/>
            <a:ext cx="457200" cy="381000"/>
          </a:xfrm>
        </p:spPr>
        <p:txBody>
          <a:bodyPr/>
          <a:lstStyle>
            <a:lvl1pPr>
              <a:defRPr>
                <a:solidFill>
                  <a:srgbClr val="FFFFFF"/>
                </a:solidFill>
              </a:defRPr>
            </a:lvl1pPr>
          </a:lstStyle>
          <a:p>
            <a:fld id="{A8E63389-2CA7-EE42-B4EF-D4656EDC8867}" type="slidenum">
              <a:rPr lang="en-US"/>
              <a:pPr/>
              <a:t>‹#›</a:t>
            </a:fld>
            <a:endParaRPr lang="en-US"/>
          </a:p>
        </p:txBody>
      </p:sp>
      <p:sp>
        <p:nvSpPr>
          <p:cNvPr id="708618" name="AutoShape 10"/>
          <p:cNvSpPr>
            <a:spLocks noChangeArrowheads="1"/>
          </p:cNvSpPr>
          <p:nvPr/>
        </p:nvSpPr>
        <p:spPr bwMode="auto">
          <a:xfrm flipH="1">
            <a:off x="381000" y="2949575"/>
            <a:ext cx="8763000" cy="430213"/>
          </a:xfrm>
          <a:prstGeom prst="homePlate">
            <a:avLst>
              <a:gd name="adj" fmla="val 0"/>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ea typeface="Tahoma"/>
            </a:endParaRPr>
          </a:p>
        </p:txBody>
      </p:sp>
    </p:spTree>
  </p:cSld>
  <p:clrMapOvr>
    <a:masterClrMapping/>
  </p:clrMapOvr>
  <p:transition xmlns:p14="http://schemas.microsoft.com/office/powerpoint/2010/main">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4086338-949A-ED47-B325-CF3ED70534CE}" type="slidenum">
              <a:rPr lang="en-US"/>
              <a:pPr/>
              <a:t>‹#›</a:t>
            </a:fld>
            <a:endParaRPr lang="en-US"/>
          </a:p>
        </p:txBody>
      </p:sp>
    </p:spTree>
    <p:extLst>
      <p:ext uri="{BB962C8B-B14F-4D97-AF65-F5344CB8AC3E}">
        <p14:creationId xmlns:p14="http://schemas.microsoft.com/office/powerpoint/2010/main" val="51327246"/>
      </p:ext>
    </p:extLst>
  </p:cSld>
  <p:clrMapOvr>
    <a:masterClrMapping/>
  </p:clrMapOvr>
  <p:transition xmlns:p14="http://schemas.microsoft.com/office/powerpoint/2010/main">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3FB6661-A5A7-7D4F-BFD9-0DAC0544942C}" type="slidenum">
              <a:rPr lang="en-US"/>
              <a:pPr/>
              <a:t>‹#›</a:t>
            </a:fld>
            <a:endParaRPr lang="en-US"/>
          </a:p>
        </p:txBody>
      </p:sp>
    </p:spTree>
    <p:extLst>
      <p:ext uri="{BB962C8B-B14F-4D97-AF65-F5344CB8AC3E}">
        <p14:creationId xmlns:p14="http://schemas.microsoft.com/office/powerpoint/2010/main" val="3462824610"/>
      </p:ext>
    </p:extLst>
  </p:cSld>
  <p:clrMapOvr>
    <a:masterClrMapping/>
  </p:clrMapOvr>
  <p:transition xmlns:p14="http://schemas.microsoft.com/office/powerpoint/2010/main">
    <p:pull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016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708025"/>
            <a:ext cx="9144000" cy="2998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0" y="3859213"/>
            <a:ext cx="9144000" cy="2998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686800" y="6477000"/>
            <a:ext cx="381000" cy="304800"/>
          </a:xfrm>
        </p:spPr>
        <p:txBody>
          <a:bodyPr/>
          <a:lstStyle>
            <a:lvl1pPr>
              <a:defRPr/>
            </a:lvl1pPr>
          </a:lstStyle>
          <a:p>
            <a:fld id="{E480E370-5E96-9C47-89FF-D68978818BB6}" type="slidenum">
              <a:rPr lang="en-US"/>
              <a:pPr/>
              <a:t>‹#›</a:t>
            </a:fld>
            <a:endParaRPr lang="en-US"/>
          </a:p>
        </p:txBody>
      </p:sp>
    </p:spTree>
    <p:extLst>
      <p:ext uri="{BB962C8B-B14F-4D97-AF65-F5344CB8AC3E}">
        <p14:creationId xmlns:p14="http://schemas.microsoft.com/office/powerpoint/2010/main" val="3568686688"/>
      </p:ext>
    </p:extLst>
  </p:cSld>
  <p:clrMapOvr>
    <a:masterClrMapping/>
  </p:clrMapOvr>
  <p:transition xmlns:p14="http://schemas.microsoft.com/office/powerpoint/2010/main">
    <p:pull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016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708025"/>
            <a:ext cx="9144000" cy="2998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0" y="3859213"/>
            <a:ext cx="9144000" cy="2998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686800" y="6477000"/>
            <a:ext cx="381000" cy="304800"/>
          </a:xfrm>
        </p:spPr>
        <p:txBody>
          <a:bodyPr/>
          <a:lstStyle>
            <a:lvl1pPr>
              <a:defRPr/>
            </a:lvl1pPr>
          </a:lstStyle>
          <a:p>
            <a:fld id="{2527A6C2-A9E8-D344-9F27-BD45205E3F0B}" type="slidenum">
              <a:rPr lang="en-US"/>
              <a:pPr/>
              <a:t>‹#›</a:t>
            </a:fld>
            <a:endParaRPr lang="en-US"/>
          </a:p>
        </p:txBody>
      </p:sp>
    </p:spTree>
    <p:extLst>
      <p:ext uri="{BB962C8B-B14F-4D97-AF65-F5344CB8AC3E}">
        <p14:creationId xmlns:p14="http://schemas.microsoft.com/office/powerpoint/2010/main" val="3489853963"/>
      </p:ext>
    </p:extLst>
  </p:cSld>
  <p:clrMapOvr>
    <a:masterClrMapping/>
  </p:clrMapOvr>
  <p:transition xmlns:p14="http://schemas.microsoft.com/office/powerpoint/2010/main">
    <p:pull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016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708025"/>
            <a:ext cx="4495800" cy="6149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708025"/>
            <a:ext cx="4495800" cy="6149975"/>
          </a:xfrm>
        </p:spPr>
        <p:txBody>
          <a:bodyPr/>
          <a:lstStyle/>
          <a:p>
            <a:endParaRPr lang="en-US"/>
          </a:p>
        </p:txBody>
      </p:sp>
      <p:sp>
        <p:nvSpPr>
          <p:cNvPr id="5" name="Slide Number Placeholder 4"/>
          <p:cNvSpPr>
            <a:spLocks noGrp="1"/>
          </p:cNvSpPr>
          <p:nvPr>
            <p:ph type="sldNum" sz="quarter" idx="10"/>
          </p:nvPr>
        </p:nvSpPr>
        <p:spPr>
          <a:xfrm>
            <a:off x="8686800" y="6477000"/>
            <a:ext cx="381000" cy="304800"/>
          </a:xfrm>
        </p:spPr>
        <p:txBody>
          <a:bodyPr/>
          <a:lstStyle>
            <a:lvl1pPr>
              <a:defRPr/>
            </a:lvl1pPr>
          </a:lstStyle>
          <a:p>
            <a:fld id="{51122E67-A454-6740-AE8B-81EAA9A43B9A}" type="slidenum">
              <a:rPr lang="en-US"/>
              <a:pPr/>
              <a:t>‹#›</a:t>
            </a:fld>
            <a:endParaRPr lang="en-US"/>
          </a:p>
        </p:txBody>
      </p:sp>
    </p:spTree>
    <p:extLst>
      <p:ext uri="{BB962C8B-B14F-4D97-AF65-F5344CB8AC3E}">
        <p14:creationId xmlns:p14="http://schemas.microsoft.com/office/powerpoint/2010/main" val="3885488342"/>
      </p:ext>
    </p:extLst>
  </p:cSld>
  <p:clrMapOvr>
    <a:masterClrMapping/>
  </p:clrMapOvr>
  <p:transition xmlns:p14="http://schemas.microsoft.com/office/powerpoint/2010/mai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EB58DED-0729-104C-9069-0336D6964516}" type="slidenum">
              <a:rPr lang="en-US"/>
              <a:pPr/>
              <a:t>‹#›</a:t>
            </a:fld>
            <a:endParaRPr lang="en-US"/>
          </a:p>
        </p:txBody>
      </p:sp>
    </p:spTree>
    <p:extLst>
      <p:ext uri="{BB962C8B-B14F-4D97-AF65-F5344CB8AC3E}">
        <p14:creationId xmlns:p14="http://schemas.microsoft.com/office/powerpoint/2010/main" val="1317120868"/>
      </p:ext>
    </p:extLst>
  </p:cSld>
  <p:clrMapOvr>
    <a:masterClrMapping/>
  </p:clrMapOvr>
  <p:transition xmlns:p14="http://schemas.microsoft.com/office/powerpoint/2010/main">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207EB51-123E-5E4F-9A39-182DBF3BEE51}" type="slidenum">
              <a:rPr lang="en-US"/>
              <a:pPr/>
              <a:t>‹#›</a:t>
            </a:fld>
            <a:endParaRPr lang="en-US"/>
          </a:p>
        </p:txBody>
      </p:sp>
    </p:spTree>
    <p:extLst>
      <p:ext uri="{BB962C8B-B14F-4D97-AF65-F5344CB8AC3E}">
        <p14:creationId xmlns:p14="http://schemas.microsoft.com/office/powerpoint/2010/main" val="3398470890"/>
      </p:ext>
    </p:extLst>
  </p:cSld>
  <p:clrMapOvr>
    <a:masterClrMapping/>
  </p:clrMapOvr>
  <p:transition xmlns:p14="http://schemas.microsoft.com/office/powerpoint/2010/main">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708025"/>
            <a:ext cx="4495800" cy="6149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708025"/>
            <a:ext cx="4495800" cy="6149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9381876-DE93-7343-B0B2-E263ED5CA02B}" type="slidenum">
              <a:rPr lang="en-US"/>
              <a:pPr/>
              <a:t>‹#›</a:t>
            </a:fld>
            <a:endParaRPr lang="en-US"/>
          </a:p>
        </p:txBody>
      </p:sp>
    </p:spTree>
    <p:extLst>
      <p:ext uri="{BB962C8B-B14F-4D97-AF65-F5344CB8AC3E}">
        <p14:creationId xmlns:p14="http://schemas.microsoft.com/office/powerpoint/2010/main" val="3301499038"/>
      </p:ext>
    </p:extLst>
  </p:cSld>
  <p:clrMapOvr>
    <a:masterClrMapping/>
  </p:clrMapOvr>
  <p:transition xmlns:p14="http://schemas.microsoft.com/office/powerpoint/2010/main">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83B42C0C-D8E2-D845-A794-560987C269EE}" type="slidenum">
              <a:rPr lang="en-US"/>
              <a:pPr/>
              <a:t>‹#›</a:t>
            </a:fld>
            <a:endParaRPr lang="en-US"/>
          </a:p>
        </p:txBody>
      </p:sp>
    </p:spTree>
    <p:extLst>
      <p:ext uri="{BB962C8B-B14F-4D97-AF65-F5344CB8AC3E}">
        <p14:creationId xmlns:p14="http://schemas.microsoft.com/office/powerpoint/2010/main" val="3316123502"/>
      </p:ext>
    </p:extLst>
  </p:cSld>
  <p:clrMapOvr>
    <a:masterClrMapping/>
  </p:clrMapOvr>
  <p:transition xmlns:p14="http://schemas.microsoft.com/office/powerpoint/2010/mai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719D81FA-7748-C648-9CDB-E0875C6214C4}" type="slidenum">
              <a:rPr lang="en-US"/>
              <a:pPr/>
              <a:t>‹#›</a:t>
            </a:fld>
            <a:endParaRPr lang="en-US"/>
          </a:p>
        </p:txBody>
      </p:sp>
    </p:spTree>
    <p:extLst>
      <p:ext uri="{BB962C8B-B14F-4D97-AF65-F5344CB8AC3E}">
        <p14:creationId xmlns:p14="http://schemas.microsoft.com/office/powerpoint/2010/main" val="218703041"/>
      </p:ext>
    </p:extLst>
  </p:cSld>
  <p:clrMapOvr>
    <a:masterClrMapping/>
  </p:clrMapOvr>
  <p:transition xmlns:p14="http://schemas.microsoft.com/office/powerpoint/2010/mai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0DAAEAC-18FB-344E-964A-82701F8F5075}" type="slidenum">
              <a:rPr lang="en-US"/>
              <a:pPr/>
              <a:t>‹#›</a:t>
            </a:fld>
            <a:endParaRPr lang="en-US"/>
          </a:p>
        </p:txBody>
      </p:sp>
    </p:spTree>
    <p:extLst>
      <p:ext uri="{BB962C8B-B14F-4D97-AF65-F5344CB8AC3E}">
        <p14:creationId xmlns:p14="http://schemas.microsoft.com/office/powerpoint/2010/main" val="3178796489"/>
      </p:ext>
    </p:extLst>
  </p:cSld>
  <p:clrMapOvr>
    <a:masterClrMapping/>
  </p:clrMapOvr>
  <p:transition xmlns:p14="http://schemas.microsoft.com/office/powerpoint/2010/main">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646E8F2-78C6-6C44-AC95-1806E5D61DA3}" type="slidenum">
              <a:rPr lang="en-US"/>
              <a:pPr/>
              <a:t>‹#›</a:t>
            </a:fld>
            <a:endParaRPr lang="en-US"/>
          </a:p>
        </p:txBody>
      </p:sp>
    </p:spTree>
    <p:extLst>
      <p:ext uri="{BB962C8B-B14F-4D97-AF65-F5344CB8AC3E}">
        <p14:creationId xmlns:p14="http://schemas.microsoft.com/office/powerpoint/2010/main" val="2343598382"/>
      </p:ext>
    </p:extLst>
  </p:cSld>
  <p:clrMapOvr>
    <a:masterClrMapping/>
  </p:clrMapOvr>
  <p:transition xmlns:p14="http://schemas.microsoft.com/office/powerpoint/2010/mai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7F5726B-0555-8649-B045-565BD241493A}" type="slidenum">
              <a:rPr lang="en-US"/>
              <a:pPr/>
              <a:t>‹#›</a:t>
            </a:fld>
            <a:endParaRPr lang="en-US"/>
          </a:p>
        </p:txBody>
      </p:sp>
    </p:spTree>
    <p:extLst>
      <p:ext uri="{BB962C8B-B14F-4D97-AF65-F5344CB8AC3E}">
        <p14:creationId xmlns:p14="http://schemas.microsoft.com/office/powerpoint/2010/main" val="1047146017"/>
      </p:ext>
    </p:extLst>
  </p:cSld>
  <p:clrMapOvr>
    <a:masterClrMapping/>
  </p:clrMapOvr>
  <p:transition xmlns:p14="http://schemas.microsoft.com/office/powerpoint/2010/main">
    <p:pull di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707586" name="Rectangle 2"/>
          <p:cNvSpPr>
            <a:spLocks noGrp="1" noChangeArrowheads="1"/>
          </p:cNvSpPr>
          <p:nvPr>
            <p:ph type="title"/>
          </p:nvPr>
        </p:nvSpPr>
        <p:spPr bwMode="auto">
          <a:xfrm>
            <a:off x="0" y="0"/>
            <a:ext cx="9144000" cy="701675"/>
          </a:xfrm>
          <a:prstGeom prst="rect">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182863" tIns="45716" rIns="182863" bIns="45716" numCol="1" anchor="t" anchorCtr="0" compatLnSpc="1">
            <a:prstTxWarp prst="textNoShape">
              <a:avLst/>
            </a:prstTxWarp>
            <a:spAutoFit/>
          </a:bodyPr>
          <a:lstStyle/>
          <a:p>
            <a:pPr lvl="0"/>
            <a:r>
              <a:rPr lang="en-US" dirty="0"/>
              <a:t>Click to edit Master title style</a:t>
            </a:r>
          </a:p>
        </p:txBody>
      </p:sp>
      <p:sp>
        <p:nvSpPr>
          <p:cNvPr id="707587" name="Rectangle 3"/>
          <p:cNvSpPr>
            <a:spLocks noGrp="1" noChangeArrowheads="1"/>
          </p:cNvSpPr>
          <p:nvPr>
            <p:ph type="body" idx="1"/>
          </p:nvPr>
        </p:nvSpPr>
        <p:spPr bwMode="auto">
          <a:xfrm>
            <a:off x="0" y="708025"/>
            <a:ext cx="9144000" cy="614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182863" tIns="137148" rIns="182863" bIns="13714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07588" name="Rectangle 4"/>
          <p:cNvSpPr>
            <a:spLocks noGrp="1" noChangeArrowheads="1"/>
          </p:cNvSpPr>
          <p:nvPr>
            <p:ph type="sldNum" sz="quarter" idx="4"/>
          </p:nvPr>
        </p:nvSpPr>
        <p:spPr bwMode="auto">
          <a:xfrm>
            <a:off x="8686800" y="6477000"/>
            <a:ext cx="3810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32" tIns="45716" rIns="91432" bIns="45716" numCol="1" anchor="t" anchorCtr="0" compatLnSpc="1">
            <a:prstTxWarp prst="textNoShape">
              <a:avLst/>
            </a:prstTxWarp>
          </a:bodyPr>
          <a:lstStyle>
            <a:lvl1pPr algn="r">
              <a:spcBef>
                <a:spcPct val="50000"/>
              </a:spcBef>
              <a:defRPr sz="1400">
                <a:latin typeface="Arial Narrow" charset="0"/>
                <a:ea typeface="Tahoma"/>
              </a:defRPr>
            </a:lvl1pPr>
          </a:lstStyle>
          <a:p>
            <a:fld id="{E9EBC924-0684-B948-9328-C71E51F674E4}" type="slidenum">
              <a:rPr lang="en-US" smtClean="0"/>
              <a:pPr/>
              <a:t>‹#›</a:t>
            </a:fld>
            <a:endParaRPr lang="en-US" dirty="0"/>
          </a:p>
        </p:txBody>
      </p:sp>
      <p:sp>
        <p:nvSpPr>
          <p:cNvPr id="707589" name="Rectangle 5"/>
          <p:cNvSpPr>
            <a:spLocks noChangeArrowheads="1"/>
          </p:cNvSpPr>
          <p:nvPr/>
        </p:nvSpPr>
        <p:spPr bwMode="auto">
          <a:xfrm>
            <a:off x="463550" y="1812925"/>
            <a:ext cx="190500" cy="4678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dirty="0">
              <a:ea typeface="Tahoma"/>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ransition xmlns:p14="http://schemas.microsoft.com/office/powerpoint/2010/main">
    <p:pull dir="d"/>
  </p:transition>
  <p:hf hdr="0" ftr="0" dt="0"/>
  <p:txStyles>
    <p:titleStyle>
      <a:lvl1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mj-lt"/>
          <a:ea typeface="Tahoma"/>
          <a:cs typeface="+mj-cs"/>
        </a:defRPr>
      </a:lvl1pPr>
      <a:lvl2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Tahoma" charset="0"/>
          <a:ea typeface="ＭＳ Ｐゴシック" charset="0"/>
        </a:defRPr>
      </a:lvl2pPr>
      <a:lvl3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Tahoma" charset="0"/>
          <a:ea typeface="ＭＳ Ｐゴシック" charset="0"/>
        </a:defRPr>
      </a:lvl3pPr>
      <a:lvl4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Tahoma" charset="0"/>
          <a:ea typeface="ＭＳ Ｐゴシック" charset="0"/>
        </a:defRPr>
      </a:lvl4pPr>
      <a:lvl5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Tahoma" charset="0"/>
          <a:ea typeface="ＭＳ Ｐゴシック" charset="0"/>
        </a:defRPr>
      </a:lvl5pPr>
      <a:lvl6pPr marL="4572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Tahoma" charset="0"/>
          <a:ea typeface="ＭＳ Ｐゴシック" charset="0"/>
        </a:defRPr>
      </a:lvl6pPr>
      <a:lvl7pPr marL="9144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Tahoma" charset="0"/>
          <a:ea typeface="ＭＳ Ｐゴシック" charset="0"/>
        </a:defRPr>
      </a:lvl7pPr>
      <a:lvl8pPr marL="13716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Tahoma" charset="0"/>
          <a:ea typeface="ＭＳ Ｐゴシック" charset="0"/>
        </a:defRPr>
      </a:lvl8pPr>
      <a:lvl9pPr marL="18288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Tahoma" charset="0"/>
          <a:ea typeface="ＭＳ Ｐゴシック" charset="0"/>
        </a:defRPr>
      </a:lvl9pPr>
    </p:titleStyle>
    <p:bodyStyle>
      <a:lvl1pPr marL="342900" indent="-342900" algn="l" rtl="0" eaLnBrk="0" fontAlgn="base" hangingPunct="0">
        <a:spcBef>
          <a:spcPct val="20000"/>
        </a:spcBef>
        <a:spcAft>
          <a:spcPct val="0"/>
        </a:spcAft>
        <a:buClr>
          <a:schemeClr val="accent1"/>
        </a:buClr>
        <a:buSzPct val="85000"/>
        <a:buFont typeface="Wingdings 2" charset="0"/>
        <a:buChar char="ã"/>
        <a:defRPr kumimoji="1" sz="2800">
          <a:solidFill>
            <a:schemeClr val="accent1"/>
          </a:solidFill>
          <a:effectLst>
            <a:outerShdw blurRad="38100" dist="38100" dir="2700000" algn="tl">
              <a:srgbClr val="DDDDDD"/>
            </a:outerShdw>
          </a:effectLst>
          <a:latin typeface="+mn-lt"/>
          <a:ea typeface="Tahoma"/>
          <a:cs typeface="+mn-cs"/>
        </a:defRPr>
      </a:lvl1pPr>
      <a:lvl2pPr marL="742950" indent="-285750" algn="l" rtl="0" eaLnBrk="0" fontAlgn="base" hangingPunct="0">
        <a:spcBef>
          <a:spcPct val="20000"/>
        </a:spcBef>
        <a:spcAft>
          <a:spcPct val="0"/>
        </a:spcAft>
        <a:buClr>
          <a:schemeClr val="hlink"/>
        </a:buClr>
        <a:buSzPct val="85000"/>
        <a:buFont typeface="Wingdings" charset="0"/>
        <a:buChar char="l"/>
        <a:defRPr kumimoji="1" sz="2300">
          <a:solidFill>
            <a:schemeClr val="hlink"/>
          </a:solidFill>
          <a:effectLst>
            <a:outerShdw blurRad="38100" dist="38100" dir="2700000" algn="tl">
              <a:srgbClr val="DDDDDD"/>
            </a:outerShdw>
          </a:effectLst>
          <a:latin typeface="+mn-lt"/>
          <a:ea typeface="Tahoma"/>
        </a:defRPr>
      </a:lvl2pPr>
      <a:lvl3pPr marL="1143000" indent="-228600" algn="l" rtl="0" eaLnBrk="0" fontAlgn="base" hangingPunct="0">
        <a:spcBef>
          <a:spcPct val="20000"/>
        </a:spcBef>
        <a:spcAft>
          <a:spcPct val="0"/>
        </a:spcAft>
        <a:buClr>
          <a:schemeClr val="tx1"/>
        </a:buClr>
        <a:buFont typeface="Wingdings" charset="0"/>
        <a:buChar char="Ø"/>
        <a:defRPr kumimoji="1" sz="2000">
          <a:solidFill>
            <a:schemeClr val="tx1"/>
          </a:solidFill>
          <a:effectLst>
            <a:outerShdw blurRad="38100" dist="38100" dir="2700000" algn="tl">
              <a:srgbClr val="DDDDDD"/>
            </a:outerShdw>
          </a:effectLst>
          <a:latin typeface="+mn-lt"/>
          <a:ea typeface="Tahoma"/>
        </a:defRPr>
      </a:lvl3pPr>
      <a:lvl4pPr marL="1600200" indent="-228600" algn="l" rtl="0" eaLnBrk="0" fontAlgn="base" hangingPunct="0">
        <a:spcBef>
          <a:spcPct val="20000"/>
        </a:spcBef>
        <a:spcAft>
          <a:spcPct val="0"/>
        </a:spcAft>
        <a:buChar char="–"/>
        <a:defRPr kumimoji="1">
          <a:solidFill>
            <a:schemeClr val="tx1"/>
          </a:solidFill>
          <a:effectLst>
            <a:outerShdw blurRad="38100" dist="38100" dir="2700000" algn="tl">
              <a:srgbClr val="DDDDDD"/>
            </a:outerShdw>
          </a:effectLst>
          <a:latin typeface="+mn-lt"/>
          <a:ea typeface="Tahoma"/>
        </a:defRPr>
      </a:lvl4pPr>
      <a:lvl5pPr marL="2057400" indent="-228600" algn="l" rtl="0" eaLnBrk="0" fontAlgn="base" hangingPunct="0">
        <a:spcBef>
          <a:spcPct val="20000"/>
        </a:spcBef>
        <a:spcAft>
          <a:spcPct val="0"/>
        </a:spcAft>
        <a:buChar char="»"/>
        <a:defRPr kumimoji="1">
          <a:solidFill>
            <a:schemeClr val="tx1"/>
          </a:solidFill>
          <a:effectLst>
            <a:outerShdw blurRad="38100" dist="38100" dir="2700000" algn="tl">
              <a:srgbClr val="DDDDDD"/>
            </a:outerShdw>
          </a:effectLst>
          <a:latin typeface="+mn-lt"/>
          <a:ea typeface="Tahoma"/>
        </a:defRPr>
      </a:lvl5pPr>
      <a:lvl6pPr marL="2514600" indent="-228600" algn="l" rtl="0" eaLnBrk="0" fontAlgn="base" hangingPunct="0">
        <a:spcBef>
          <a:spcPct val="20000"/>
        </a:spcBef>
        <a:spcAft>
          <a:spcPct val="0"/>
        </a:spcAft>
        <a:buChar char="»"/>
        <a:defRPr kumimoji="1">
          <a:solidFill>
            <a:schemeClr val="tx1"/>
          </a:solidFill>
          <a:effectLst>
            <a:outerShdw blurRad="38100" dist="38100" dir="2700000" algn="tl">
              <a:srgbClr val="DDDDDD"/>
            </a:outerShdw>
          </a:effectLst>
          <a:latin typeface="+mn-lt"/>
          <a:ea typeface="+mn-ea"/>
        </a:defRPr>
      </a:lvl6pPr>
      <a:lvl7pPr marL="2971800" indent="-228600" algn="l" rtl="0" eaLnBrk="0" fontAlgn="base" hangingPunct="0">
        <a:spcBef>
          <a:spcPct val="20000"/>
        </a:spcBef>
        <a:spcAft>
          <a:spcPct val="0"/>
        </a:spcAft>
        <a:buChar char="»"/>
        <a:defRPr kumimoji="1">
          <a:solidFill>
            <a:schemeClr val="tx1"/>
          </a:solidFill>
          <a:effectLst>
            <a:outerShdw blurRad="38100" dist="38100" dir="2700000" algn="tl">
              <a:srgbClr val="DDDDDD"/>
            </a:outerShdw>
          </a:effectLst>
          <a:latin typeface="+mn-lt"/>
          <a:ea typeface="+mn-ea"/>
        </a:defRPr>
      </a:lvl7pPr>
      <a:lvl8pPr marL="3429000" indent="-228600" algn="l" rtl="0" eaLnBrk="0" fontAlgn="base" hangingPunct="0">
        <a:spcBef>
          <a:spcPct val="20000"/>
        </a:spcBef>
        <a:spcAft>
          <a:spcPct val="0"/>
        </a:spcAft>
        <a:buChar char="»"/>
        <a:defRPr kumimoji="1">
          <a:solidFill>
            <a:schemeClr val="tx1"/>
          </a:solidFill>
          <a:effectLst>
            <a:outerShdw blurRad="38100" dist="38100" dir="2700000" algn="tl">
              <a:srgbClr val="DDDDDD"/>
            </a:outerShdw>
          </a:effectLst>
          <a:latin typeface="+mn-lt"/>
          <a:ea typeface="+mn-ea"/>
        </a:defRPr>
      </a:lvl8pPr>
      <a:lvl9pPr marL="3886200" indent="-228600" algn="l" rtl="0" eaLnBrk="0" fontAlgn="base" hangingPunct="0">
        <a:spcBef>
          <a:spcPct val="20000"/>
        </a:spcBef>
        <a:spcAft>
          <a:spcPct val="0"/>
        </a:spcAft>
        <a:buChar char="»"/>
        <a:defRPr kumimoji="1">
          <a:solidFill>
            <a:schemeClr val="tx1"/>
          </a:solidFill>
          <a:effectLst>
            <a:outerShdw blurRad="38100" dist="38100" dir="2700000" algn="tl">
              <a:srgbClr val="DDDDDD"/>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2.bin"/><Relationship Id="rId5" Type="http://schemas.openxmlformats.org/officeDocument/2006/relationships/image" Target="../media/image9.wmf"/><Relationship Id="rId6" Type="http://schemas.openxmlformats.org/officeDocument/2006/relationships/oleObject" Target="../embeddings/oleObject3.bin"/><Relationship Id="rId7" Type="http://schemas.openxmlformats.org/officeDocument/2006/relationships/image" Target="../media/image10.wmf"/><Relationship Id="rId8" Type="http://schemas.openxmlformats.org/officeDocument/2006/relationships/oleObject" Target="../embeddings/oleObject4.bin"/><Relationship Id="rId9" Type="http://schemas.openxmlformats.org/officeDocument/2006/relationships/image" Target="../media/image11.w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12.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13.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fld id="{E6F059D8-3EE6-414A-920C-63A495BF9174}" type="slidenum">
              <a:rPr lang="en-US"/>
              <a:pPr/>
              <a:t>1</a:t>
            </a:fld>
            <a:endParaRPr lang="en-US"/>
          </a:p>
        </p:txBody>
      </p:sp>
      <p:sp>
        <p:nvSpPr>
          <p:cNvPr id="1232898" name="Text Box 11"/>
          <p:cNvSpPr txBox="1">
            <a:spLocks noChangeArrowheads="1"/>
          </p:cNvSpPr>
          <p:nvPr/>
        </p:nvSpPr>
        <p:spPr bwMode="auto">
          <a:xfrm>
            <a:off x="5926138" y="3895725"/>
            <a:ext cx="2868612"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latin typeface="Arial" charset="0"/>
                <a:ea typeface="Tahoma"/>
              </a:rPr>
              <a:t>IBM 360 Model 85 (1968) had a cache, which helped it outperform the more complex Model 91 (</a:t>
            </a:r>
            <a:r>
              <a:rPr lang="en-US" sz="1800" dirty="0" err="1">
                <a:latin typeface="Arial" charset="0"/>
                <a:ea typeface="Tahoma"/>
              </a:rPr>
              <a:t>Tomasulo</a:t>
            </a:r>
            <a:r>
              <a:rPr lang="ja-JP" altLang="en-US" sz="1800" dirty="0">
                <a:latin typeface="Arial" charset="0"/>
                <a:ea typeface="Tahoma"/>
              </a:rPr>
              <a:t>’</a:t>
            </a:r>
            <a:r>
              <a:rPr lang="en-US" sz="1800" dirty="0">
                <a:latin typeface="Arial" charset="0"/>
                <a:ea typeface="Tahoma"/>
              </a:rPr>
              <a:t>s algorithm)</a:t>
            </a:r>
          </a:p>
        </p:txBody>
      </p:sp>
      <p:pic>
        <p:nvPicPr>
          <p:cNvPr id="1232899"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25" y="392113"/>
            <a:ext cx="421957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232900"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600" y="3983038"/>
            <a:ext cx="13335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232901"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730250"/>
            <a:ext cx="12954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232902" name="Text Box 25"/>
          <p:cNvSpPr txBox="1">
            <a:spLocks noChangeArrowheads="1"/>
          </p:cNvSpPr>
          <p:nvPr/>
        </p:nvSpPr>
        <p:spPr bwMode="auto">
          <a:xfrm>
            <a:off x="600075" y="2603500"/>
            <a:ext cx="2868613"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latin typeface="Arial" charset="0"/>
                <a:ea typeface="Tahoma"/>
              </a:rPr>
              <a:t>Maurice Wilkes published the first paper on cache memory in 1965.  The first computer to actually include one was probably built at Cambridge (a direct mapped cache).</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10"/>
          </p:nvPr>
        </p:nvSpPr>
        <p:spPr/>
        <p:txBody>
          <a:bodyPr/>
          <a:lstStyle/>
          <a:p>
            <a:fld id="{E2695C8C-6B1A-684B-83C3-DC020DB44138}" type="slidenum">
              <a:rPr lang="en-US"/>
              <a:pPr/>
              <a:t>10</a:t>
            </a:fld>
            <a:endParaRPr lang="en-US"/>
          </a:p>
        </p:txBody>
      </p:sp>
      <p:sp>
        <p:nvSpPr>
          <p:cNvPr id="1071106" name="Rectangle 2"/>
          <p:cNvSpPr>
            <a:spLocks noGrp="1" noChangeArrowheads="1"/>
          </p:cNvSpPr>
          <p:nvPr>
            <p:ph type="body" idx="1"/>
          </p:nvPr>
        </p:nvSpPr>
        <p:spPr/>
        <p:txBody>
          <a:bodyPr/>
          <a:lstStyle/>
          <a:p>
            <a:endParaRPr lang="en-US"/>
          </a:p>
          <a:p>
            <a:endParaRPr lang="en-US"/>
          </a:p>
          <a:p>
            <a:endParaRPr lang="en-US"/>
          </a:p>
          <a:p>
            <a:endParaRPr lang="en-US"/>
          </a:p>
          <a:p>
            <a:r>
              <a:rPr lang="en-US"/>
              <a:t>The Principle of Locality</a:t>
            </a:r>
          </a:p>
          <a:p>
            <a:pPr lvl="1"/>
            <a:r>
              <a:rPr lang="en-US"/>
              <a:t>Program accesses a relatively small portion of the address space at any instant of time</a:t>
            </a:r>
          </a:p>
          <a:p>
            <a:pPr lvl="1"/>
            <a:r>
              <a:rPr lang="en-US"/>
              <a:t>Example: 90% of time in 10% of the code</a:t>
            </a:r>
          </a:p>
          <a:p>
            <a:r>
              <a:rPr lang="en-US"/>
              <a:t>Two different types of locality</a:t>
            </a:r>
          </a:p>
          <a:p>
            <a:pPr lvl="1"/>
            <a:r>
              <a:rPr lang="en-US"/>
              <a:t>Temporal Locality (locality in time): </a:t>
            </a:r>
          </a:p>
          <a:p>
            <a:pPr lvl="2"/>
            <a:r>
              <a:rPr lang="en-US"/>
              <a:t>if an item is referenced, it will tend to be referenced again soon</a:t>
            </a:r>
          </a:p>
          <a:p>
            <a:pPr lvl="1"/>
            <a:r>
              <a:rPr lang="en-US"/>
              <a:t>Spatial Locality (locality in space): </a:t>
            </a:r>
          </a:p>
          <a:p>
            <a:pPr lvl="2"/>
            <a:r>
              <a:rPr lang="en-US"/>
              <a:t>if an item is referenced, items close by tend to be referenced soon</a:t>
            </a:r>
          </a:p>
        </p:txBody>
      </p:sp>
      <p:grpSp>
        <p:nvGrpSpPr>
          <p:cNvPr id="1071107" name="Group 3"/>
          <p:cNvGrpSpPr>
            <a:grpSpLocks/>
          </p:cNvGrpSpPr>
          <p:nvPr/>
        </p:nvGrpSpPr>
        <p:grpSpPr bwMode="auto">
          <a:xfrm>
            <a:off x="1730375" y="819150"/>
            <a:ext cx="5608638" cy="1970088"/>
            <a:chOff x="676" y="684"/>
            <a:chExt cx="3533" cy="1241"/>
          </a:xfrm>
        </p:grpSpPr>
        <p:sp>
          <p:nvSpPr>
            <p:cNvPr id="1071108" name="Line 4"/>
            <p:cNvSpPr>
              <a:spLocks noChangeShapeType="1"/>
            </p:cNvSpPr>
            <p:nvPr/>
          </p:nvSpPr>
          <p:spPr bwMode="auto">
            <a:xfrm>
              <a:off x="1680" y="728"/>
              <a:ext cx="0" cy="944"/>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71109" name="Line 5"/>
            <p:cNvSpPr>
              <a:spLocks noChangeShapeType="1"/>
            </p:cNvSpPr>
            <p:nvPr/>
          </p:nvSpPr>
          <p:spPr bwMode="auto">
            <a:xfrm>
              <a:off x="1640" y="1680"/>
              <a:ext cx="238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71110" name="Rectangle 6"/>
            <p:cNvSpPr>
              <a:spLocks noChangeArrowheads="1"/>
            </p:cNvSpPr>
            <p:nvPr/>
          </p:nvSpPr>
          <p:spPr bwMode="auto">
            <a:xfrm>
              <a:off x="2308" y="1740"/>
              <a:ext cx="1131" cy="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nSpc>
                  <a:spcPct val="85000"/>
                </a:lnSpc>
              </a:pPr>
              <a:r>
                <a:rPr lang="en-US" b="1" dirty="0">
                  <a:latin typeface="Helvetica" charset="0"/>
                  <a:ea typeface="Tahoma"/>
                </a:rPr>
                <a:t>Address Space</a:t>
              </a:r>
            </a:p>
          </p:txBody>
        </p:sp>
        <p:sp>
          <p:nvSpPr>
            <p:cNvPr id="1071111" name="Rectangle 7"/>
            <p:cNvSpPr>
              <a:spLocks noChangeArrowheads="1"/>
            </p:cNvSpPr>
            <p:nvPr/>
          </p:nvSpPr>
          <p:spPr bwMode="auto">
            <a:xfrm>
              <a:off x="1636" y="1740"/>
              <a:ext cx="162" cy="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nSpc>
                  <a:spcPct val="85000"/>
                </a:lnSpc>
              </a:pPr>
              <a:r>
                <a:rPr lang="en-US" dirty="0">
                  <a:latin typeface="Helvetica" charset="0"/>
                  <a:ea typeface="Tahoma"/>
                </a:rPr>
                <a:t>0</a:t>
              </a:r>
            </a:p>
          </p:txBody>
        </p:sp>
        <p:sp>
          <p:nvSpPr>
            <p:cNvPr id="1071112" name="Rectangle 8"/>
            <p:cNvSpPr>
              <a:spLocks noChangeArrowheads="1"/>
            </p:cNvSpPr>
            <p:nvPr/>
          </p:nvSpPr>
          <p:spPr bwMode="auto">
            <a:xfrm>
              <a:off x="3988" y="1740"/>
              <a:ext cx="221" cy="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nSpc>
                  <a:spcPct val="85000"/>
                </a:lnSpc>
              </a:pPr>
              <a:r>
                <a:rPr lang="en-US" b="1" dirty="0">
                  <a:latin typeface="Helvetica" charset="0"/>
                  <a:ea typeface="Tahoma"/>
                </a:rPr>
                <a:t>2</a:t>
              </a:r>
              <a:r>
                <a:rPr lang="en-US" b="1" baseline="30000" dirty="0">
                  <a:latin typeface="Helvetica" charset="0"/>
                  <a:ea typeface="Tahoma"/>
                </a:rPr>
                <a:t>n</a:t>
              </a:r>
            </a:p>
          </p:txBody>
        </p:sp>
        <p:sp>
          <p:nvSpPr>
            <p:cNvPr id="1071113" name="Rectangle 9"/>
            <p:cNvSpPr>
              <a:spLocks noChangeArrowheads="1"/>
            </p:cNvSpPr>
            <p:nvPr/>
          </p:nvSpPr>
          <p:spPr bwMode="auto">
            <a:xfrm>
              <a:off x="676" y="684"/>
              <a:ext cx="913"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nSpc>
                  <a:spcPct val="85000"/>
                </a:lnSpc>
              </a:pPr>
              <a:r>
                <a:rPr lang="en-US" b="1" dirty="0">
                  <a:latin typeface="Helvetica" charset="0"/>
                  <a:ea typeface="Tahoma"/>
                </a:rPr>
                <a:t>Frequency</a:t>
              </a:r>
            </a:p>
            <a:p>
              <a:pPr>
                <a:lnSpc>
                  <a:spcPct val="85000"/>
                </a:lnSpc>
              </a:pPr>
              <a:r>
                <a:rPr lang="en-US" b="1" dirty="0">
                  <a:latin typeface="Helvetica" charset="0"/>
                  <a:ea typeface="Tahoma"/>
                </a:rPr>
                <a:t>of reference</a:t>
              </a:r>
            </a:p>
          </p:txBody>
        </p:sp>
        <p:sp>
          <p:nvSpPr>
            <p:cNvPr id="1071114" name="Line 10"/>
            <p:cNvSpPr>
              <a:spLocks noChangeShapeType="1"/>
            </p:cNvSpPr>
            <p:nvPr/>
          </p:nvSpPr>
          <p:spPr bwMode="auto">
            <a:xfrm>
              <a:off x="1688" y="1584"/>
              <a:ext cx="5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71115" name="Line 11"/>
            <p:cNvSpPr>
              <a:spLocks noChangeShapeType="1"/>
            </p:cNvSpPr>
            <p:nvPr/>
          </p:nvSpPr>
          <p:spPr bwMode="auto">
            <a:xfrm flipV="1">
              <a:off x="2264" y="720"/>
              <a:ext cx="128" cy="86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71116" name="Line 12"/>
            <p:cNvSpPr>
              <a:spLocks noChangeShapeType="1"/>
            </p:cNvSpPr>
            <p:nvPr/>
          </p:nvSpPr>
          <p:spPr bwMode="auto">
            <a:xfrm>
              <a:off x="2408" y="728"/>
              <a:ext cx="128" cy="84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71117" name="Line 13"/>
            <p:cNvSpPr>
              <a:spLocks noChangeShapeType="1"/>
            </p:cNvSpPr>
            <p:nvPr/>
          </p:nvSpPr>
          <p:spPr bwMode="auto">
            <a:xfrm>
              <a:off x="2552" y="1584"/>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71118" name="Line 14"/>
            <p:cNvSpPr>
              <a:spLocks noChangeShapeType="1"/>
            </p:cNvSpPr>
            <p:nvPr/>
          </p:nvSpPr>
          <p:spPr bwMode="auto">
            <a:xfrm flipV="1">
              <a:off x="2792" y="1200"/>
              <a:ext cx="128" cy="38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71119" name="Line 15"/>
            <p:cNvSpPr>
              <a:spLocks noChangeShapeType="1"/>
            </p:cNvSpPr>
            <p:nvPr/>
          </p:nvSpPr>
          <p:spPr bwMode="auto">
            <a:xfrm>
              <a:off x="2936" y="1208"/>
              <a:ext cx="80" cy="36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71120" name="Line 16"/>
            <p:cNvSpPr>
              <a:spLocks noChangeShapeType="1"/>
            </p:cNvSpPr>
            <p:nvPr/>
          </p:nvSpPr>
          <p:spPr bwMode="auto">
            <a:xfrm>
              <a:off x="3032" y="1584"/>
              <a:ext cx="70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grpSp>
      <p:sp>
        <p:nvSpPr>
          <p:cNvPr id="1071121" name="Rectangle 17"/>
          <p:cNvSpPr>
            <a:spLocks noGrp="1" noChangeArrowheads="1"/>
          </p:cNvSpPr>
          <p:nvPr>
            <p:ph type="title"/>
          </p:nvPr>
        </p:nvSpPr>
        <p:spPr/>
        <p:txBody>
          <a:bodyPr/>
          <a:lstStyle/>
          <a:p>
            <a:r>
              <a:rPr lang="en-US"/>
              <a:t>The Principle of Locality</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2"/>
          <p:cNvSpPr>
            <a:spLocks noGrp="1"/>
          </p:cNvSpPr>
          <p:nvPr>
            <p:ph type="sldNum" sz="quarter" idx="10"/>
          </p:nvPr>
        </p:nvSpPr>
        <p:spPr/>
        <p:txBody>
          <a:bodyPr/>
          <a:lstStyle/>
          <a:p>
            <a:fld id="{6C63F331-AAFA-0542-B371-E5858597F9B6}" type="slidenum">
              <a:rPr lang="en-US"/>
              <a:pPr/>
              <a:t>11</a:t>
            </a:fld>
            <a:endParaRPr lang="en-US"/>
          </a:p>
        </p:txBody>
      </p:sp>
      <p:grpSp>
        <p:nvGrpSpPr>
          <p:cNvPr id="1073154" name="Group 2"/>
          <p:cNvGrpSpPr>
            <a:grpSpLocks/>
          </p:cNvGrpSpPr>
          <p:nvPr/>
        </p:nvGrpSpPr>
        <p:grpSpPr bwMode="auto">
          <a:xfrm>
            <a:off x="304800" y="787400"/>
            <a:ext cx="8553450" cy="5592763"/>
            <a:chOff x="192" y="496"/>
            <a:chExt cx="5388" cy="3523"/>
          </a:xfrm>
        </p:grpSpPr>
        <p:sp>
          <p:nvSpPr>
            <p:cNvPr id="1073155" name="Rectangle 3"/>
            <p:cNvSpPr>
              <a:spLocks noChangeArrowheads="1"/>
            </p:cNvSpPr>
            <p:nvPr/>
          </p:nvSpPr>
          <p:spPr bwMode="auto">
            <a:xfrm>
              <a:off x="208" y="968"/>
              <a:ext cx="893"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nSpc>
                  <a:spcPct val="90000"/>
                </a:lnSpc>
              </a:pPr>
              <a:r>
                <a:rPr lang="en-US" sz="1400" b="1" i="1" dirty="0">
                  <a:solidFill>
                    <a:schemeClr val="accent2"/>
                  </a:solidFill>
                  <a:latin typeface="Helvetica" charset="0"/>
                  <a:ea typeface="Tahoma"/>
                </a:rPr>
                <a:t>CPU Registers</a:t>
              </a:r>
            </a:p>
            <a:p>
              <a:pPr>
                <a:lnSpc>
                  <a:spcPct val="90000"/>
                </a:lnSpc>
              </a:pPr>
              <a:r>
                <a:rPr lang="en-US" sz="1400" b="1" dirty="0">
                  <a:latin typeface="Helvetica" charset="0"/>
                  <a:ea typeface="Tahoma"/>
                </a:rPr>
                <a:t>500 Bytes</a:t>
              </a:r>
            </a:p>
            <a:p>
              <a:pPr>
                <a:lnSpc>
                  <a:spcPct val="90000"/>
                </a:lnSpc>
              </a:pPr>
              <a:r>
                <a:rPr lang="en-US" sz="1400" b="1" dirty="0">
                  <a:latin typeface="Helvetica" charset="0"/>
                  <a:ea typeface="Tahoma"/>
                </a:rPr>
                <a:t>0.25 ns</a:t>
              </a:r>
            </a:p>
            <a:p>
              <a:pPr>
                <a:lnSpc>
                  <a:spcPct val="90000"/>
                </a:lnSpc>
              </a:pPr>
              <a:r>
                <a:rPr lang="en-US" sz="1400" b="1" dirty="0">
                  <a:latin typeface="Helvetica" charset="0"/>
                  <a:ea typeface="Tahoma"/>
                </a:rPr>
                <a:t>~$.01</a:t>
              </a:r>
            </a:p>
          </p:txBody>
        </p:sp>
        <p:sp>
          <p:nvSpPr>
            <p:cNvPr id="1073156" name="Rectangle 4"/>
            <p:cNvSpPr>
              <a:spLocks noChangeArrowheads="1"/>
            </p:cNvSpPr>
            <p:nvPr/>
          </p:nvSpPr>
          <p:spPr bwMode="auto">
            <a:xfrm>
              <a:off x="232" y="1488"/>
              <a:ext cx="829"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nSpc>
                  <a:spcPct val="90000"/>
                </a:lnSpc>
              </a:pPr>
              <a:r>
                <a:rPr lang="en-US" sz="1400" b="1" i="1" dirty="0">
                  <a:solidFill>
                    <a:schemeClr val="accent2"/>
                  </a:solidFill>
                  <a:latin typeface="Helvetica" charset="0"/>
                  <a:ea typeface="Tahoma"/>
                </a:rPr>
                <a:t>Cache</a:t>
              </a:r>
              <a:endParaRPr lang="en-US" sz="1400" b="1" i="1" dirty="0">
                <a:latin typeface="Helvetica" charset="0"/>
                <a:ea typeface="Tahoma"/>
              </a:endParaRPr>
            </a:p>
            <a:p>
              <a:pPr>
                <a:lnSpc>
                  <a:spcPct val="90000"/>
                </a:lnSpc>
              </a:pPr>
              <a:r>
                <a:rPr lang="en-US" sz="1400" b="1" dirty="0">
                  <a:latin typeface="Helvetica" charset="0"/>
                  <a:ea typeface="Tahoma"/>
                </a:rPr>
                <a:t>16K-1M Bytes</a:t>
              </a:r>
            </a:p>
            <a:p>
              <a:pPr>
                <a:lnSpc>
                  <a:spcPct val="90000"/>
                </a:lnSpc>
              </a:pPr>
              <a:r>
                <a:rPr lang="en-US" sz="1400" b="1" dirty="0">
                  <a:latin typeface="Helvetica" charset="0"/>
                  <a:ea typeface="Tahoma"/>
                </a:rPr>
                <a:t>1 ns</a:t>
              </a:r>
            </a:p>
            <a:p>
              <a:pPr>
                <a:lnSpc>
                  <a:spcPct val="90000"/>
                </a:lnSpc>
              </a:pPr>
              <a:r>
                <a:rPr lang="en-US" sz="1400" b="1" dirty="0">
                  <a:latin typeface="Helvetica" charset="0"/>
                  <a:ea typeface="Tahoma"/>
                </a:rPr>
                <a:t>~$.0001</a:t>
              </a:r>
            </a:p>
          </p:txBody>
        </p:sp>
        <p:sp>
          <p:nvSpPr>
            <p:cNvPr id="1073157" name="Rectangle 5"/>
            <p:cNvSpPr>
              <a:spLocks noChangeArrowheads="1"/>
            </p:cNvSpPr>
            <p:nvPr/>
          </p:nvSpPr>
          <p:spPr bwMode="auto">
            <a:xfrm>
              <a:off x="272" y="2208"/>
              <a:ext cx="837"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nSpc>
                  <a:spcPct val="90000"/>
                </a:lnSpc>
              </a:pPr>
              <a:r>
                <a:rPr lang="en-US" sz="1400" b="1" i="1" dirty="0">
                  <a:solidFill>
                    <a:schemeClr val="accent2"/>
                  </a:solidFill>
                  <a:latin typeface="Helvetica" charset="0"/>
                  <a:ea typeface="Tahoma"/>
                </a:rPr>
                <a:t>Main Memory</a:t>
              </a:r>
              <a:endParaRPr lang="en-US" sz="1400" b="1" i="1" dirty="0">
                <a:latin typeface="Helvetica" charset="0"/>
                <a:ea typeface="Tahoma"/>
              </a:endParaRPr>
            </a:p>
            <a:p>
              <a:pPr>
                <a:lnSpc>
                  <a:spcPct val="90000"/>
                </a:lnSpc>
              </a:pPr>
              <a:r>
                <a:rPr lang="en-US" sz="1400" b="1" dirty="0">
                  <a:latin typeface="Helvetica" charset="0"/>
                  <a:ea typeface="Tahoma"/>
                </a:rPr>
                <a:t>64M-2G Bytes</a:t>
              </a:r>
            </a:p>
            <a:p>
              <a:pPr>
                <a:lnSpc>
                  <a:spcPct val="90000"/>
                </a:lnSpc>
              </a:pPr>
              <a:r>
                <a:rPr lang="en-US" sz="1400" b="1" dirty="0">
                  <a:latin typeface="Helvetica" charset="0"/>
                  <a:ea typeface="Tahoma"/>
                </a:rPr>
                <a:t>100ns</a:t>
              </a:r>
            </a:p>
            <a:p>
              <a:pPr>
                <a:lnSpc>
                  <a:spcPct val="90000"/>
                </a:lnSpc>
              </a:pPr>
              <a:r>
                <a:rPr lang="en-US" sz="1400" b="1" dirty="0">
                  <a:latin typeface="Helvetica" charset="0"/>
                  <a:ea typeface="Tahoma"/>
                </a:rPr>
                <a:t>~$.0000001</a:t>
              </a:r>
            </a:p>
          </p:txBody>
        </p:sp>
        <p:sp>
          <p:nvSpPr>
            <p:cNvPr id="1073158" name="Rectangle 6"/>
            <p:cNvSpPr>
              <a:spLocks noChangeArrowheads="1"/>
            </p:cNvSpPr>
            <p:nvPr/>
          </p:nvSpPr>
          <p:spPr bwMode="auto">
            <a:xfrm>
              <a:off x="288" y="2832"/>
              <a:ext cx="872"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nSpc>
                  <a:spcPct val="90000"/>
                </a:lnSpc>
              </a:pPr>
              <a:r>
                <a:rPr lang="en-US" sz="1400" b="1" i="1" dirty="0">
                  <a:solidFill>
                    <a:schemeClr val="accent2"/>
                  </a:solidFill>
                  <a:latin typeface="Helvetica" charset="0"/>
                  <a:ea typeface="Tahoma"/>
                </a:rPr>
                <a:t>Disk</a:t>
              </a:r>
              <a:endParaRPr lang="en-US" sz="1400" b="1" i="1" dirty="0">
                <a:latin typeface="Helvetica" charset="0"/>
                <a:ea typeface="Tahoma"/>
              </a:endParaRPr>
            </a:p>
            <a:p>
              <a:pPr>
                <a:lnSpc>
                  <a:spcPct val="90000"/>
                </a:lnSpc>
              </a:pPr>
              <a:r>
                <a:rPr lang="en-US" sz="1400" b="1" dirty="0">
                  <a:latin typeface="Helvetica" charset="0"/>
                  <a:ea typeface="Tahoma"/>
                </a:rPr>
                <a:t>100 G Bytes</a:t>
              </a:r>
            </a:p>
            <a:p>
              <a:pPr>
                <a:lnSpc>
                  <a:spcPct val="90000"/>
                </a:lnSpc>
              </a:pPr>
              <a:r>
                <a:rPr lang="en-US" sz="1400" b="1" dirty="0">
                  <a:latin typeface="Helvetica" charset="0"/>
                  <a:ea typeface="Tahoma"/>
                </a:rPr>
                <a:t>5 </a:t>
              </a:r>
              <a:r>
                <a:rPr lang="en-US" sz="1400" b="1" dirty="0" err="1">
                  <a:latin typeface="Helvetica" charset="0"/>
                  <a:ea typeface="Tahoma"/>
                </a:rPr>
                <a:t>ms</a:t>
              </a:r>
              <a:endParaRPr lang="en-US" sz="1400" b="1" dirty="0">
                <a:latin typeface="Helvetica" charset="0"/>
                <a:ea typeface="Tahoma"/>
              </a:endParaRPr>
            </a:p>
            <a:p>
              <a:pPr>
                <a:lnSpc>
                  <a:spcPct val="90000"/>
                </a:lnSpc>
              </a:pPr>
              <a:r>
                <a:rPr lang="en-US" sz="1400" b="1" dirty="0">
                  <a:latin typeface="Helvetica" charset="0"/>
                  <a:ea typeface="Tahoma"/>
                </a:rPr>
                <a:t>10</a:t>
              </a:r>
              <a:r>
                <a:rPr lang="en-US" sz="1400" b="1" baseline="30000" dirty="0">
                  <a:latin typeface="Helvetica" charset="0"/>
                  <a:ea typeface="Tahoma"/>
                </a:rPr>
                <a:t>-5</a:t>
              </a:r>
              <a:r>
                <a:rPr lang="en-US" sz="1400" b="1" dirty="0">
                  <a:latin typeface="Helvetica" charset="0"/>
                  <a:ea typeface="Tahoma"/>
                </a:rPr>
                <a:t>- 10</a:t>
              </a:r>
              <a:r>
                <a:rPr lang="en-US" sz="1400" b="1" baseline="30000" dirty="0">
                  <a:latin typeface="Helvetica" charset="0"/>
                  <a:ea typeface="Tahoma"/>
                </a:rPr>
                <a:t>-7</a:t>
              </a:r>
              <a:r>
                <a:rPr lang="en-US" sz="1400" b="1" dirty="0">
                  <a:latin typeface="Helvetica" charset="0"/>
                  <a:ea typeface="Tahoma"/>
                </a:rPr>
                <a:t> cents</a:t>
              </a:r>
            </a:p>
          </p:txBody>
        </p:sp>
        <p:sp>
          <p:nvSpPr>
            <p:cNvPr id="1073159" name="Rectangle 7"/>
            <p:cNvSpPr>
              <a:spLocks noChangeArrowheads="1"/>
            </p:cNvSpPr>
            <p:nvPr/>
          </p:nvSpPr>
          <p:spPr bwMode="auto">
            <a:xfrm>
              <a:off x="192" y="496"/>
              <a:ext cx="794" cy="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nSpc>
                  <a:spcPct val="90000"/>
                </a:lnSpc>
              </a:pPr>
              <a:r>
                <a:rPr lang="en-US" sz="1400" b="1" i="1" dirty="0">
                  <a:solidFill>
                    <a:schemeClr val="hlink"/>
                  </a:solidFill>
                  <a:latin typeface="Helvetica" charset="0"/>
                  <a:ea typeface="Tahoma"/>
                </a:rPr>
                <a:t>Capacity</a:t>
              </a:r>
            </a:p>
            <a:p>
              <a:pPr>
                <a:lnSpc>
                  <a:spcPct val="90000"/>
                </a:lnSpc>
              </a:pPr>
              <a:r>
                <a:rPr lang="en-US" sz="1400" b="1" i="1" dirty="0">
                  <a:solidFill>
                    <a:schemeClr val="hlink"/>
                  </a:solidFill>
                  <a:latin typeface="Helvetica" charset="0"/>
                  <a:ea typeface="Tahoma"/>
                </a:rPr>
                <a:t>Access Time</a:t>
              </a:r>
            </a:p>
            <a:p>
              <a:pPr>
                <a:lnSpc>
                  <a:spcPct val="90000"/>
                </a:lnSpc>
              </a:pPr>
              <a:r>
                <a:rPr lang="en-US" sz="1400" b="1" i="1" dirty="0">
                  <a:solidFill>
                    <a:schemeClr val="hlink"/>
                  </a:solidFill>
                  <a:latin typeface="Helvetica" charset="0"/>
                  <a:ea typeface="Tahoma"/>
                </a:rPr>
                <a:t>Cost/bit</a:t>
              </a:r>
            </a:p>
          </p:txBody>
        </p:sp>
        <p:sp>
          <p:nvSpPr>
            <p:cNvPr id="1073160" name="Rectangle 8"/>
            <p:cNvSpPr>
              <a:spLocks noChangeArrowheads="1"/>
            </p:cNvSpPr>
            <p:nvPr/>
          </p:nvSpPr>
          <p:spPr bwMode="auto">
            <a:xfrm>
              <a:off x="304" y="3496"/>
              <a:ext cx="838"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nSpc>
                  <a:spcPct val="90000"/>
                </a:lnSpc>
              </a:pPr>
              <a:r>
                <a:rPr lang="en-US" sz="1400" b="1" i="1" dirty="0">
                  <a:solidFill>
                    <a:schemeClr val="accent2"/>
                  </a:solidFill>
                  <a:latin typeface="Helvetica" charset="0"/>
                  <a:ea typeface="Tahoma"/>
                </a:rPr>
                <a:t>Tape/Network</a:t>
              </a:r>
              <a:endParaRPr lang="en-US" sz="1400" b="1" i="1" dirty="0">
                <a:latin typeface="Helvetica" charset="0"/>
                <a:ea typeface="Tahoma"/>
              </a:endParaRPr>
            </a:p>
            <a:p>
              <a:pPr>
                <a:lnSpc>
                  <a:spcPct val="90000"/>
                </a:lnSpc>
              </a:pPr>
              <a:r>
                <a:rPr lang="ja-JP" altLang="en-US" sz="1400" b="1" dirty="0">
                  <a:latin typeface="Arial"/>
                  <a:ea typeface="Tahoma"/>
                </a:rPr>
                <a:t>“</a:t>
              </a:r>
              <a:r>
                <a:rPr lang="en-US" sz="1400" b="1" dirty="0">
                  <a:latin typeface="Helvetica" charset="0"/>
                  <a:ea typeface="Tahoma"/>
                </a:rPr>
                <a:t>infinite</a:t>
              </a:r>
              <a:r>
                <a:rPr lang="ja-JP" altLang="en-US" sz="1400" b="1" dirty="0">
                  <a:latin typeface="Arial"/>
                  <a:ea typeface="Tahoma"/>
                </a:rPr>
                <a:t>”</a:t>
              </a:r>
              <a:endParaRPr lang="en-US" sz="1400" b="1" dirty="0">
                <a:latin typeface="Helvetica" charset="0"/>
                <a:ea typeface="Tahoma"/>
              </a:endParaRPr>
            </a:p>
            <a:p>
              <a:pPr>
                <a:lnSpc>
                  <a:spcPct val="90000"/>
                </a:lnSpc>
              </a:pPr>
              <a:r>
                <a:rPr lang="en-US" sz="1400" b="1" dirty="0" err="1">
                  <a:latin typeface="Helvetica" charset="0"/>
                  <a:ea typeface="Tahoma"/>
                </a:rPr>
                <a:t>secs</a:t>
              </a:r>
              <a:r>
                <a:rPr lang="en-US" sz="1400" b="1" dirty="0">
                  <a:latin typeface="Helvetica" charset="0"/>
                  <a:ea typeface="Tahoma"/>
                </a:rPr>
                <a:t>.</a:t>
              </a:r>
            </a:p>
            <a:p>
              <a:pPr>
                <a:lnSpc>
                  <a:spcPct val="90000"/>
                </a:lnSpc>
              </a:pPr>
              <a:r>
                <a:rPr lang="en-US" sz="1400" b="1" dirty="0">
                  <a:latin typeface="Helvetica" charset="0"/>
                  <a:ea typeface="Tahoma"/>
                </a:rPr>
                <a:t>10</a:t>
              </a:r>
              <a:r>
                <a:rPr lang="en-US" sz="1400" b="1" baseline="30000" dirty="0">
                  <a:latin typeface="Helvetica" charset="0"/>
                  <a:ea typeface="Tahoma"/>
                </a:rPr>
                <a:t>-8</a:t>
              </a:r>
              <a:r>
                <a:rPr lang="en-US" sz="1400" b="1" dirty="0">
                  <a:latin typeface="Helvetica" charset="0"/>
                  <a:ea typeface="Tahoma"/>
                </a:rPr>
                <a:t> cents</a:t>
              </a:r>
            </a:p>
          </p:txBody>
        </p:sp>
        <p:sp>
          <p:nvSpPr>
            <p:cNvPr id="1073161" name="Rectangle 9"/>
            <p:cNvSpPr>
              <a:spLocks noChangeArrowheads="1"/>
            </p:cNvSpPr>
            <p:nvPr/>
          </p:nvSpPr>
          <p:spPr bwMode="auto">
            <a:xfrm>
              <a:off x="2503" y="972"/>
              <a:ext cx="752" cy="27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b="1" dirty="0">
                  <a:ea typeface="Tahoma"/>
                </a:rPr>
                <a:t>Registers</a:t>
              </a:r>
            </a:p>
          </p:txBody>
        </p:sp>
        <p:sp>
          <p:nvSpPr>
            <p:cNvPr id="1073162" name="Rectangle 10"/>
            <p:cNvSpPr>
              <a:spLocks noChangeArrowheads="1"/>
            </p:cNvSpPr>
            <p:nvPr/>
          </p:nvSpPr>
          <p:spPr bwMode="auto">
            <a:xfrm>
              <a:off x="2263" y="1596"/>
              <a:ext cx="1232" cy="320"/>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b="1" dirty="0">
                  <a:solidFill>
                    <a:schemeClr val="bg2"/>
                  </a:solidFill>
                  <a:ea typeface="Tahoma"/>
                </a:rPr>
                <a:t>L1, L2, … Cache</a:t>
              </a:r>
            </a:p>
          </p:txBody>
        </p:sp>
        <p:sp>
          <p:nvSpPr>
            <p:cNvPr id="1073163" name="Rectangle 11"/>
            <p:cNvSpPr>
              <a:spLocks noChangeArrowheads="1"/>
            </p:cNvSpPr>
            <p:nvPr/>
          </p:nvSpPr>
          <p:spPr bwMode="auto">
            <a:xfrm>
              <a:off x="1975" y="2268"/>
              <a:ext cx="1808" cy="320"/>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b="1" dirty="0">
                  <a:solidFill>
                    <a:schemeClr val="bg2"/>
                  </a:solidFill>
                  <a:ea typeface="Tahoma"/>
                </a:rPr>
                <a:t>Memory</a:t>
              </a:r>
            </a:p>
          </p:txBody>
        </p:sp>
        <p:sp>
          <p:nvSpPr>
            <p:cNvPr id="1073164" name="Rectangle 12"/>
            <p:cNvSpPr>
              <a:spLocks noChangeArrowheads="1"/>
            </p:cNvSpPr>
            <p:nvPr/>
          </p:nvSpPr>
          <p:spPr bwMode="auto">
            <a:xfrm>
              <a:off x="1639" y="2940"/>
              <a:ext cx="2480" cy="32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b="1" dirty="0">
                  <a:ea typeface="Tahoma"/>
                </a:rPr>
                <a:t>Disk</a:t>
              </a:r>
            </a:p>
          </p:txBody>
        </p:sp>
        <p:sp>
          <p:nvSpPr>
            <p:cNvPr id="1073165" name="Rectangle 13"/>
            <p:cNvSpPr>
              <a:spLocks noChangeArrowheads="1"/>
            </p:cNvSpPr>
            <p:nvPr/>
          </p:nvSpPr>
          <p:spPr bwMode="auto">
            <a:xfrm>
              <a:off x="1399" y="3612"/>
              <a:ext cx="2960" cy="32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b="1" dirty="0">
                  <a:ea typeface="Tahoma"/>
                </a:rPr>
                <a:t>Tape/Network</a:t>
              </a:r>
            </a:p>
          </p:txBody>
        </p:sp>
        <p:sp>
          <p:nvSpPr>
            <p:cNvPr id="1073166" name="Line 14"/>
            <p:cNvSpPr>
              <a:spLocks noChangeShapeType="1"/>
            </p:cNvSpPr>
            <p:nvPr/>
          </p:nvSpPr>
          <p:spPr bwMode="auto">
            <a:xfrm>
              <a:off x="2879" y="1256"/>
              <a:ext cx="0" cy="328"/>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73167" name="Line 15"/>
            <p:cNvSpPr>
              <a:spLocks noChangeShapeType="1"/>
            </p:cNvSpPr>
            <p:nvPr/>
          </p:nvSpPr>
          <p:spPr bwMode="auto">
            <a:xfrm>
              <a:off x="2879" y="1928"/>
              <a:ext cx="0" cy="328"/>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73168" name="Line 16"/>
            <p:cNvSpPr>
              <a:spLocks noChangeShapeType="1"/>
            </p:cNvSpPr>
            <p:nvPr/>
          </p:nvSpPr>
          <p:spPr bwMode="auto">
            <a:xfrm>
              <a:off x="2879" y="2600"/>
              <a:ext cx="0" cy="328"/>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73169" name="Line 17"/>
            <p:cNvSpPr>
              <a:spLocks noChangeShapeType="1"/>
            </p:cNvSpPr>
            <p:nvPr/>
          </p:nvSpPr>
          <p:spPr bwMode="auto">
            <a:xfrm>
              <a:off x="2879" y="3272"/>
              <a:ext cx="0" cy="328"/>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73170" name="Rectangle 18"/>
            <p:cNvSpPr>
              <a:spLocks noChangeArrowheads="1"/>
            </p:cNvSpPr>
            <p:nvPr/>
          </p:nvSpPr>
          <p:spPr bwMode="auto">
            <a:xfrm>
              <a:off x="2288" y="1328"/>
              <a:ext cx="501" cy="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nSpc>
                  <a:spcPct val="85000"/>
                </a:lnSpc>
              </a:pPr>
              <a:r>
                <a:rPr lang="en-US" dirty="0">
                  <a:latin typeface="Helvetica" charset="0"/>
                  <a:ea typeface="Tahoma"/>
                </a:rPr>
                <a:t>Words</a:t>
              </a:r>
            </a:p>
          </p:txBody>
        </p:sp>
        <p:sp>
          <p:nvSpPr>
            <p:cNvPr id="1073171" name="Rectangle 19"/>
            <p:cNvSpPr>
              <a:spLocks noChangeArrowheads="1"/>
            </p:cNvSpPr>
            <p:nvPr/>
          </p:nvSpPr>
          <p:spPr bwMode="auto">
            <a:xfrm>
              <a:off x="2280" y="1992"/>
              <a:ext cx="509" cy="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nSpc>
                  <a:spcPct val="85000"/>
                </a:lnSpc>
              </a:pPr>
              <a:r>
                <a:rPr lang="en-US" dirty="0">
                  <a:latin typeface="Helvetica" charset="0"/>
                  <a:ea typeface="Tahoma"/>
                </a:rPr>
                <a:t>Blocks</a:t>
              </a:r>
            </a:p>
          </p:txBody>
        </p:sp>
        <p:sp>
          <p:nvSpPr>
            <p:cNvPr id="1073172" name="Rectangle 20"/>
            <p:cNvSpPr>
              <a:spLocks noChangeArrowheads="1"/>
            </p:cNvSpPr>
            <p:nvPr/>
          </p:nvSpPr>
          <p:spPr bwMode="auto">
            <a:xfrm>
              <a:off x="2296" y="2664"/>
              <a:ext cx="493" cy="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nSpc>
                  <a:spcPct val="85000"/>
                </a:lnSpc>
              </a:pPr>
              <a:r>
                <a:rPr lang="en-US" dirty="0">
                  <a:latin typeface="Helvetica" charset="0"/>
                  <a:ea typeface="Tahoma"/>
                </a:rPr>
                <a:t>Pages</a:t>
              </a:r>
            </a:p>
          </p:txBody>
        </p:sp>
        <p:sp>
          <p:nvSpPr>
            <p:cNvPr id="1073173" name="Rectangle 21"/>
            <p:cNvSpPr>
              <a:spLocks noChangeArrowheads="1"/>
            </p:cNvSpPr>
            <p:nvPr/>
          </p:nvSpPr>
          <p:spPr bwMode="auto">
            <a:xfrm>
              <a:off x="2400" y="3336"/>
              <a:ext cx="388" cy="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nSpc>
                  <a:spcPct val="85000"/>
                </a:lnSpc>
              </a:pPr>
              <a:r>
                <a:rPr lang="en-US" dirty="0">
                  <a:latin typeface="Helvetica" charset="0"/>
                  <a:ea typeface="Tahoma"/>
                </a:rPr>
                <a:t>Files</a:t>
              </a:r>
            </a:p>
          </p:txBody>
        </p:sp>
        <p:sp>
          <p:nvSpPr>
            <p:cNvPr id="1073174" name="Rectangle 22"/>
            <p:cNvSpPr>
              <a:spLocks noChangeArrowheads="1"/>
            </p:cNvSpPr>
            <p:nvPr/>
          </p:nvSpPr>
          <p:spPr bwMode="auto">
            <a:xfrm>
              <a:off x="3778" y="664"/>
              <a:ext cx="802"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gn="ctr">
                <a:lnSpc>
                  <a:spcPct val="90000"/>
                </a:lnSpc>
              </a:pPr>
              <a:r>
                <a:rPr lang="en-US" sz="1400" b="1" i="1" dirty="0">
                  <a:solidFill>
                    <a:schemeClr val="hlink"/>
                  </a:solidFill>
                  <a:latin typeface="Helvetica" charset="0"/>
                  <a:ea typeface="Tahoma"/>
                </a:rPr>
                <a:t>Staging</a:t>
              </a:r>
            </a:p>
            <a:p>
              <a:pPr algn="ctr">
                <a:lnSpc>
                  <a:spcPct val="90000"/>
                </a:lnSpc>
              </a:pPr>
              <a:r>
                <a:rPr lang="en-US" sz="1400" b="1" i="1" dirty="0">
                  <a:solidFill>
                    <a:schemeClr val="hlink"/>
                  </a:solidFill>
                  <a:latin typeface="Helvetica" charset="0"/>
                  <a:ea typeface="Tahoma"/>
                </a:rPr>
                <a:t>Transfer Unit</a:t>
              </a:r>
            </a:p>
          </p:txBody>
        </p:sp>
        <p:sp>
          <p:nvSpPr>
            <p:cNvPr id="1073175" name="Rectangle 23"/>
            <p:cNvSpPr>
              <a:spLocks noChangeArrowheads="1"/>
            </p:cNvSpPr>
            <p:nvPr/>
          </p:nvSpPr>
          <p:spPr bwMode="auto">
            <a:xfrm>
              <a:off x="3557" y="1280"/>
              <a:ext cx="1250"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gn="ctr">
                <a:lnSpc>
                  <a:spcPct val="90000"/>
                </a:lnSpc>
              </a:pPr>
              <a:r>
                <a:rPr lang="en-US" sz="1400" b="1" dirty="0">
                  <a:latin typeface="Helvetica" charset="0"/>
                  <a:ea typeface="Tahoma"/>
                </a:rPr>
                <a:t>programmer/compiler</a:t>
              </a:r>
            </a:p>
            <a:p>
              <a:pPr algn="ctr">
                <a:lnSpc>
                  <a:spcPct val="90000"/>
                </a:lnSpc>
              </a:pPr>
              <a:r>
                <a:rPr lang="en-US" sz="1400" b="1" dirty="0">
                  <a:latin typeface="Helvetica" charset="0"/>
                  <a:ea typeface="Tahoma"/>
                </a:rPr>
                <a:t>1-8 bytes</a:t>
              </a:r>
            </a:p>
          </p:txBody>
        </p:sp>
        <p:sp>
          <p:nvSpPr>
            <p:cNvPr id="1073176" name="Rectangle 24"/>
            <p:cNvSpPr>
              <a:spLocks noChangeArrowheads="1"/>
            </p:cNvSpPr>
            <p:nvPr/>
          </p:nvSpPr>
          <p:spPr bwMode="auto">
            <a:xfrm>
              <a:off x="3705" y="1904"/>
              <a:ext cx="954"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gn="ctr">
                <a:lnSpc>
                  <a:spcPct val="90000"/>
                </a:lnSpc>
              </a:pPr>
              <a:r>
                <a:rPr lang="en-US" sz="1400" b="1" dirty="0">
                  <a:latin typeface="Helvetica" charset="0"/>
                  <a:ea typeface="Tahoma"/>
                </a:rPr>
                <a:t>cache controller</a:t>
              </a:r>
            </a:p>
            <a:p>
              <a:pPr algn="ctr">
                <a:lnSpc>
                  <a:spcPct val="90000"/>
                </a:lnSpc>
              </a:pPr>
              <a:r>
                <a:rPr lang="en-US" sz="1400" b="1" dirty="0">
                  <a:latin typeface="Helvetica" charset="0"/>
                  <a:ea typeface="Tahoma"/>
                </a:rPr>
                <a:t>8-128 bytes</a:t>
              </a:r>
            </a:p>
          </p:txBody>
        </p:sp>
        <p:sp>
          <p:nvSpPr>
            <p:cNvPr id="1073177" name="Rectangle 25"/>
            <p:cNvSpPr>
              <a:spLocks noChangeArrowheads="1"/>
            </p:cNvSpPr>
            <p:nvPr/>
          </p:nvSpPr>
          <p:spPr bwMode="auto">
            <a:xfrm>
              <a:off x="3824" y="2576"/>
              <a:ext cx="719"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gn="ctr">
                <a:lnSpc>
                  <a:spcPct val="90000"/>
                </a:lnSpc>
              </a:pPr>
              <a:r>
                <a:rPr lang="en-US" sz="1400" b="1" dirty="0">
                  <a:latin typeface="Helvetica" charset="0"/>
                  <a:ea typeface="Tahoma"/>
                </a:rPr>
                <a:t>OS</a:t>
              </a:r>
            </a:p>
            <a:p>
              <a:pPr algn="ctr">
                <a:lnSpc>
                  <a:spcPct val="90000"/>
                </a:lnSpc>
              </a:pPr>
              <a:r>
                <a:rPr lang="en-US" sz="1400" b="1" dirty="0">
                  <a:latin typeface="Helvetica" charset="0"/>
                  <a:ea typeface="Tahoma"/>
                </a:rPr>
                <a:t>4-64K bytes</a:t>
              </a:r>
            </a:p>
          </p:txBody>
        </p:sp>
        <p:sp>
          <p:nvSpPr>
            <p:cNvPr id="1073178" name="Rectangle 26"/>
            <p:cNvSpPr>
              <a:spLocks noChangeArrowheads="1"/>
            </p:cNvSpPr>
            <p:nvPr/>
          </p:nvSpPr>
          <p:spPr bwMode="auto">
            <a:xfrm>
              <a:off x="3777" y="3248"/>
              <a:ext cx="810"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gn="ctr">
                <a:lnSpc>
                  <a:spcPct val="90000"/>
                </a:lnSpc>
              </a:pPr>
              <a:r>
                <a:rPr lang="en-US" sz="1400" b="1" dirty="0">
                  <a:latin typeface="Helvetica" charset="0"/>
                  <a:ea typeface="Tahoma"/>
                </a:rPr>
                <a:t>user/operator</a:t>
              </a:r>
            </a:p>
            <a:p>
              <a:pPr algn="ctr">
                <a:lnSpc>
                  <a:spcPct val="90000"/>
                </a:lnSpc>
              </a:pPr>
              <a:r>
                <a:rPr lang="en-US" sz="1400" b="1" dirty="0">
                  <a:latin typeface="Helvetica" charset="0"/>
                  <a:ea typeface="Tahoma"/>
                </a:rPr>
                <a:t>Mbytes</a:t>
              </a:r>
            </a:p>
          </p:txBody>
        </p:sp>
        <p:sp>
          <p:nvSpPr>
            <p:cNvPr id="1073179" name="Rectangle 27"/>
            <p:cNvSpPr>
              <a:spLocks noChangeArrowheads="1"/>
            </p:cNvSpPr>
            <p:nvPr/>
          </p:nvSpPr>
          <p:spPr bwMode="auto">
            <a:xfrm>
              <a:off x="4640" y="576"/>
              <a:ext cx="865" cy="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nSpc>
                  <a:spcPct val="85000"/>
                </a:lnSpc>
              </a:pPr>
              <a:r>
                <a:rPr lang="en-US" dirty="0">
                  <a:latin typeface="Helvetica" charset="0"/>
                  <a:ea typeface="Tahoma"/>
                </a:rPr>
                <a:t>Upper Level</a:t>
              </a:r>
            </a:p>
          </p:txBody>
        </p:sp>
        <p:sp>
          <p:nvSpPr>
            <p:cNvPr id="1073180" name="Rectangle 28"/>
            <p:cNvSpPr>
              <a:spLocks noChangeArrowheads="1"/>
            </p:cNvSpPr>
            <p:nvPr/>
          </p:nvSpPr>
          <p:spPr bwMode="auto">
            <a:xfrm>
              <a:off x="4544" y="3712"/>
              <a:ext cx="865" cy="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nSpc>
                  <a:spcPct val="85000"/>
                </a:lnSpc>
              </a:pPr>
              <a:r>
                <a:rPr lang="en-US" dirty="0">
                  <a:latin typeface="Helvetica" charset="0"/>
                  <a:ea typeface="Tahoma"/>
                </a:rPr>
                <a:t>Lower Level</a:t>
              </a:r>
            </a:p>
          </p:txBody>
        </p:sp>
        <p:sp>
          <p:nvSpPr>
            <p:cNvPr id="1073181" name="Line 29"/>
            <p:cNvSpPr>
              <a:spLocks noChangeShapeType="1"/>
            </p:cNvSpPr>
            <p:nvPr/>
          </p:nvSpPr>
          <p:spPr bwMode="auto">
            <a:xfrm flipV="1">
              <a:off x="4876" y="820"/>
              <a:ext cx="0" cy="278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73182" name="Rectangle 30"/>
            <p:cNvSpPr>
              <a:spLocks noChangeArrowheads="1"/>
            </p:cNvSpPr>
            <p:nvPr/>
          </p:nvSpPr>
          <p:spPr bwMode="auto">
            <a:xfrm>
              <a:off x="4928" y="784"/>
              <a:ext cx="540" cy="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nSpc>
                  <a:spcPct val="85000"/>
                </a:lnSpc>
              </a:pPr>
              <a:r>
                <a:rPr lang="en-US" b="1" i="1" dirty="0">
                  <a:latin typeface="Helvetica" charset="0"/>
                  <a:ea typeface="Tahoma"/>
                </a:rPr>
                <a:t>Faster</a:t>
              </a:r>
              <a:endParaRPr lang="en-US" dirty="0">
                <a:latin typeface="Helvetica" charset="0"/>
                <a:ea typeface="Tahoma"/>
              </a:endParaRPr>
            </a:p>
          </p:txBody>
        </p:sp>
        <p:sp>
          <p:nvSpPr>
            <p:cNvPr id="1073183" name="Line 31"/>
            <p:cNvSpPr>
              <a:spLocks noChangeShapeType="1"/>
            </p:cNvSpPr>
            <p:nvPr/>
          </p:nvSpPr>
          <p:spPr bwMode="auto">
            <a:xfrm>
              <a:off x="5260" y="1064"/>
              <a:ext cx="0" cy="234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73184" name="Rectangle 32"/>
            <p:cNvSpPr>
              <a:spLocks noChangeArrowheads="1"/>
            </p:cNvSpPr>
            <p:nvPr/>
          </p:nvSpPr>
          <p:spPr bwMode="auto">
            <a:xfrm>
              <a:off x="5024" y="3472"/>
              <a:ext cx="556" cy="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nSpc>
                  <a:spcPct val="85000"/>
                </a:lnSpc>
              </a:pPr>
              <a:r>
                <a:rPr lang="en-US" b="1" i="1" dirty="0">
                  <a:latin typeface="Helvetica" charset="0"/>
                  <a:ea typeface="Tahoma"/>
                </a:rPr>
                <a:t>Larger</a:t>
              </a:r>
              <a:endParaRPr lang="en-US" dirty="0">
                <a:latin typeface="Helvetica" charset="0"/>
                <a:ea typeface="Tahoma"/>
              </a:endParaRPr>
            </a:p>
          </p:txBody>
        </p:sp>
      </p:grpSp>
      <p:sp>
        <p:nvSpPr>
          <p:cNvPr id="1073185" name="Rectangle 33"/>
          <p:cNvSpPr>
            <a:spLocks noGrp="1" noChangeArrowheads="1"/>
          </p:cNvSpPr>
          <p:nvPr>
            <p:ph type="title"/>
          </p:nvPr>
        </p:nvSpPr>
        <p:spPr/>
        <p:txBody>
          <a:bodyPr/>
          <a:lstStyle/>
          <a:p>
            <a:r>
              <a:rPr lang="en-US"/>
              <a:t>Levels of the Memory Hierarchy</a:t>
            </a:r>
          </a:p>
        </p:txBody>
      </p:sp>
    </p:spTree>
  </p:cSld>
  <p:clrMapOvr>
    <a:masterClrMapping/>
  </p:clrMapOvr>
  <mc:AlternateContent xmlns:mc="http://schemas.openxmlformats.org/markup-compatibility/2006">
    <mc:Choice xmlns:p14="http://schemas.microsoft.com/office/powerpoint/2010/main" Requires="p14">
      <p:transition p14:dur="0" advTm="34448"/>
    </mc:Choice>
    <mc:Fallback>
      <p:transition xmlns:p14="http://schemas.microsoft.com/office/powerpoint/2010/main" advTm="34448"/>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Memory Hierarchy:  Basics</a:t>
            </a:r>
            <a:endParaRPr lang="en-AU" dirty="0"/>
          </a:p>
        </p:txBody>
      </p:sp>
      <p:sp>
        <p:nvSpPr>
          <p:cNvPr id="242691" name="Rectangle 3"/>
          <p:cNvSpPr>
            <a:spLocks noGrp="1" noChangeArrowheads="1"/>
          </p:cNvSpPr>
          <p:nvPr>
            <p:ph type="body" idx="1"/>
          </p:nvPr>
        </p:nvSpPr>
        <p:spPr/>
        <p:txBody>
          <a:bodyPr/>
          <a:lstStyle/>
          <a:p>
            <a:r>
              <a:rPr lang="en-US" smtClean="0"/>
              <a:t>When a word is not found in the cache, a miss occurs:</a:t>
            </a:r>
          </a:p>
          <a:p>
            <a:pPr lvl="1"/>
            <a:r>
              <a:rPr lang="en-US" smtClean="0"/>
              <a:t>Fetch word from lower level in hierarchy, requiring a higher latency reference</a:t>
            </a:r>
          </a:p>
          <a:p>
            <a:pPr lvl="1"/>
            <a:r>
              <a:rPr lang="en-US" smtClean="0"/>
              <a:t>Lower level may be another cache or the main memory</a:t>
            </a:r>
          </a:p>
          <a:p>
            <a:pPr lvl="1"/>
            <a:r>
              <a:rPr lang="en-US" smtClean="0"/>
              <a:t>Also fetch the other words contained within the block</a:t>
            </a:r>
          </a:p>
          <a:p>
            <a:pPr lvl="2"/>
            <a:r>
              <a:rPr lang="en-US" smtClean="0"/>
              <a:t>Takes advantage of spatial locality</a:t>
            </a:r>
          </a:p>
          <a:p>
            <a:pPr lvl="1"/>
            <a:r>
              <a:rPr lang="en-US" smtClean="0"/>
              <a:t>Place block into cache in any location within its set, determined by address</a:t>
            </a:r>
          </a:p>
          <a:p>
            <a:pPr lvl="2"/>
            <a:r>
              <a:rPr lang="en-US" smtClean="0"/>
              <a:t>block address MOD number of sets</a:t>
            </a:r>
            <a:endParaRPr lang="en-US" dirty="0" smtClean="0"/>
          </a:p>
        </p:txBody>
      </p:sp>
      <p:sp>
        <p:nvSpPr>
          <p:cNvPr id="2" name="Slide Number Placeholder 1"/>
          <p:cNvSpPr>
            <a:spLocks noGrp="1"/>
          </p:cNvSpPr>
          <p:nvPr>
            <p:ph type="sldNum" sz="quarter" idx="10"/>
          </p:nvPr>
        </p:nvSpPr>
        <p:spPr/>
        <p:txBody>
          <a:bodyPr/>
          <a:lstStyle/>
          <a:p>
            <a:fld id="{6EB58DED-0729-104C-9069-0336D6964516}" type="slidenum">
              <a:rPr lang="en-US" smtClean="0"/>
              <a:pPr/>
              <a:t>12</a:t>
            </a:fld>
            <a:endParaRPr lang="en-US"/>
          </a:p>
        </p:txBody>
      </p:sp>
    </p:spTree>
    <p:extLst>
      <p:ext uri="{BB962C8B-B14F-4D97-AF65-F5344CB8AC3E}">
        <p14:creationId xmlns:p14="http://schemas.microsoft.com/office/powerpoint/2010/main" val="211682252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0"/>
          </p:nvPr>
        </p:nvSpPr>
        <p:spPr/>
        <p:txBody>
          <a:bodyPr/>
          <a:lstStyle/>
          <a:p>
            <a:fld id="{3E2B3ADB-0283-0D45-B59C-023A5956E948}" type="slidenum">
              <a:rPr lang="en-US"/>
              <a:pPr/>
              <a:t>13</a:t>
            </a:fld>
            <a:endParaRPr lang="en-US"/>
          </a:p>
        </p:txBody>
      </p:sp>
      <p:sp>
        <p:nvSpPr>
          <p:cNvPr id="1075202" name="Rectangle 2"/>
          <p:cNvSpPr>
            <a:spLocks noChangeArrowheads="1"/>
          </p:cNvSpPr>
          <p:nvPr/>
        </p:nvSpPr>
        <p:spPr bwMode="auto">
          <a:xfrm>
            <a:off x="3746500" y="5156200"/>
            <a:ext cx="1270000" cy="14224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75203" name="Rectangle 3"/>
          <p:cNvSpPr>
            <a:spLocks noChangeArrowheads="1"/>
          </p:cNvSpPr>
          <p:nvPr/>
        </p:nvSpPr>
        <p:spPr bwMode="auto">
          <a:xfrm>
            <a:off x="5956300" y="5089525"/>
            <a:ext cx="1193800" cy="171767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75204" name="Rectangle 4"/>
          <p:cNvSpPr>
            <a:spLocks noChangeArrowheads="1"/>
          </p:cNvSpPr>
          <p:nvPr/>
        </p:nvSpPr>
        <p:spPr bwMode="auto">
          <a:xfrm>
            <a:off x="5951538" y="5068888"/>
            <a:ext cx="12700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ctr"/>
            <a:r>
              <a:rPr lang="en-US" sz="1600" b="1" dirty="0">
                <a:latin typeface="Times New Roman" charset="0"/>
                <a:ea typeface="Tahoma"/>
              </a:rPr>
              <a:t>Lower Level</a:t>
            </a:r>
          </a:p>
          <a:p>
            <a:pPr algn="ctr"/>
            <a:r>
              <a:rPr lang="en-US" sz="1600" b="1" dirty="0">
                <a:latin typeface="Times New Roman" charset="0"/>
                <a:ea typeface="Tahoma"/>
              </a:rPr>
              <a:t>(Memory)</a:t>
            </a:r>
          </a:p>
        </p:txBody>
      </p:sp>
      <p:sp>
        <p:nvSpPr>
          <p:cNvPr id="1075205" name="Rectangle 5"/>
          <p:cNvSpPr>
            <a:spLocks noChangeArrowheads="1"/>
          </p:cNvSpPr>
          <p:nvPr/>
        </p:nvSpPr>
        <p:spPr bwMode="auto">
          <a:xfrm>
            <a:off x="3741738" y="5164138"/>
            <a:ext cx="1258887"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ctr"/>
            <a:r>
              <a:rPr lang="en-US" sz="1600" b="1" dirty="0">
                <a:latin typeface="Times New Roman" charset="0"/>
                <a:ea typeface="Tahoma"/>
              </a:rPr>
              <a:t>Upper Level</a:t>
            </a:r>
          </a:p>
          <a:p>
            <a:pPr algn="ctr"/>
            <a:r>
              <a:rPr lang="en-US" sz="1600" b="1" dirty="0">
                <a:latin typeface="Times New Roman" charset="0"/>
                <a:ea typeface="Tahoma"/>
              </a:rPr>
              <a:t>(Cache)</a:t>
            </a:r>
          </a:p>
        </p:txBody>
      </p:sp>
      <p:sp>
        <p:nvSpPr>
          <p:cNvPr id="1075206" name="Line 6"/>
          <p:cNvSpPr>
            <a:spLocks noChangeShapeType="1"/>
          </p:cNvSpPr>
          <p:nvPr/>
        </p:nvSpPr>
        <p:spPr bwMode="auto">
          <a:xfrm flipH="1">
            <a:off x="1905000" y="5524500"/>
            <a:ext cx="18288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75207" name="Rectangle 7"/>
          <p:cNvSpPr>
            <a:spLocks noChangeArrowheads="1"/>
          </p:cNvSpPr>
          <p:nvPr/>
        </p:nvSpPr>
        <p:spPr bwMode="auto">
          <a:xfrm>
            <a:off x="2265363" y="5213350"/>
            <a:ext cx="131603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To Processor</a:t>
            </a:r>
          </a:p>
        </p:txBody>
      </p:sp>
      <p:sp>
        <p:nvSpPr>
          <p:cNvPr id="1075208" name="Line 8"/>
          <p:cNvSpPr>
            <a:spLocks noChangeShapeType="1"/>
          </p:cNvSpPr>
          <p:nvPr/>
        </p:nvSpPr>
        <p:spPr bwMode="auto">
          <a:xfrm>
            <a:off x="1917700" y="6286500"/>
            <a:ext cx="18034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75209" name="Rectangle 9"/>
          <p:cNvSpPr>
            <a:spLocks noChangeArrowheads="1"/>
          </p:cNvSpPr>
          <p:nvPr/>
        </p:nvSpPr>
        <p:spPr bwMode="auto">
          <a:xfrm>
            <a:off x="1884363" y="5975350"/>
            <a:ext cx="15652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From Processor</a:t>
            </a:r>
          </a:p>
        </p:txBody>
      </p:sp>
      <p:sp>
        <p:nvSpPr>
          <p:cNvPr id="1075210" name="Line 10"/>
          <p:cNvSpPr>
            <a:spLocks noChangeShapeType="1"/>
          </p:cNvSpPr>
          <p:nvPr/>
        </p:nvSpPr>
        <p:spPr bwMode="auto">
          <a:xfrm>
            <a:off x="5041900" y="5829300"/>
            <a:ext cx="889000" cy="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75211" name="Rectangle 11"/>
          <p:cNvSpPr>
            <a:spLocks noChangeArrowheads="1"/>
          </p:cNvSpPr>
          <p:nvPr/>
        </p:nvSpPr>
        <p:spPr bwMode="auto">
          <a:xfrm>
            <a:off x="4197350" y="6064250"/>
            <a:ext cx="368300" cy="3683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75212" name="Rectangle 12"/>
          <p:cNvSpPr>
            <a:spLocks noChangeArrowheads="1"/>
          </p:cNvSpPr>
          <p:nvPr/>
        </p:nvSpPr>
        <p:spPr bwMode="auto">
          <a:xfrm>
            <a:off x="4094163" y="5770563"/>
            <a:ext cx="63158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400" dirty="0" err="1">
                <a:latin typeface="Times New Roman" charset="0"/>
                <a:ea typeface="Tahoma"/>
              </a:rPr>
              <a:t>Blk</a:t>
            </a:r>
            <a:r>
              <a:rPr lang="en-US" sz="1400" dirty="0">
                <a:latin typeface="Times New Roman" charset="0"/>
                <a:ea typeface="Tahoma"/>
              </a:rPr>
              <a:t> X</a:t>
            </a:r>
          </a:p>
        </p:txBody>
      </p:sp>
      <p:sp>
        <p:nvSpPr>
          <p:cNvPr id="1075213" name="Rectangle 13"/>
          <p:cNvSpPr>
            <a:spLocks noChangeArrowheads="1"/>
          </p:cNvSpPr>
          <p:nvPr/>
        </p:nvSpPr>
        <p:spPr bwMode="auto">
          <a:xfrm>
            <a:off x="6407150" y="6369050"/>
            <a:ext cx="368300" cy="36830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75214" name="Rectangle 14"/>
          <p:cNvSpPr>
            <a:spLocks noChangeArrowheads="1"/>
          </p:cNvSpPr>
          <p:nvPr/>
        </p:nvSpPr>
        <p:spPr bwMode="auto">
          <a:xfrm>
            <a:off x="6303963" y="6075363"/>
            <a:ext cx="60593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400" dirty="0" err="1">
                <a:latin typeface="Times New Roman" charset="0"/>
                <a:ea typeface="Tahoma"/>
              </a:rPr>
              <a:t>Blk</a:t>
            </a:r>
            <a:r>
              <a:rPr lang="en-US" sz="1400" dirty="0">
                <a:latin typeface="Times New Roman" charset="0"/>
                <a:ea typeface="Tahoma"/>
              </a:rPr>
              <a:t> Y</a:t>
            </a:r>
          </a:p>
        </p:txBody>
      </p:sp>
      <p:sp>
        <p:nvSpPr>
          <p:cNvPr id="1075215" name="Rectangle 15"/>
          <p:cNvSpPr>
            <a:spLocks noGrp="1" noChangeArrowheads="1"/>
          </p:cNvSpPr>
          <p:nvPr>
            <p:ph type="title"/>
          </p:nvPr>
        </p:nvSpPr>
        <p:spPr>
          <a:xfrm>
            <a:off x="0" y="0"/>
            <a:ext cx="9144000" cy="641350"/>
          </a:xfrm>
        </p:spPr>
        <p:txBody>
          <a:bodyPr/>
          <a:lstStyle/>
          <a:p>
            <a:r>
              <a:rPr lang="en-US" sz="3600"/>
              <a:t>Memory Hierarchy:  Principles of Operation</a:t>
            </a:r>
          </a:p>
        </p:txBody>
      </p:sp>
      <p:sp>
        <p:nvSpPr>
          <p:cNvPr id="1075216" name="Rectangle 16"/>
          <p:cNvSpPr>
            <a:spLocks noGrp="1" noChangeArrowheads="1"/>
          </p:cNvSpPr>
          <p:nvPr>
            <p:ph type="body" idx="1"/>
          </p:nvPr>
        </p:nvSpPr>
        <p:spPr/>
        <p:txBody>
          <a:bodyPr/>
          <a:lstStyle/>
          <a:p>
            <a:r>
              <a:rPr lang="en-US" dirty="0"/>
              <a:t>At any given time, data is copied between </a:t>
            </a:r>
            <a:r>
              <a:rPr lang="en-US" dirty="0" smtClean="0"/>
              <a:t>only </a:t>
            </a:r>
            <a:r>
              <a:rPr lang="en-US" dirty="0"/>
              <a:t>adjacent levels</a:t>
            </a:r>
          </a:p>
          <a:p>
            <a:pPr lvl="1"/>
            <a:r>
              <a:rPr lang="en-US" dirty="0"/>
              <a:t>Upper Level (Cache): the one closer to the processor</a:t>
            </a:r>
          </a:p>
          <a:p>
            <a:pPr lvl="2"/>
            <a:r>
              <a:rPr lang="en-US" dirty="0"/>
              <a:t>Smaller, faster, and uses more expensive technology</a:t>
            </a:r>
          </a:p>
          <a:p>
            <a:pPr lvl="1"/>
            <a:r>
              <a:rPr lang="en-US" dirty="0"/>
              <a:t>Lower Level (Memory): the one further away from the processor</a:t>
            </a:r>
          </a:p>
          <a:p>
            <a:pPr lvl="2"/>
            <a:r>
              <a:rPr lang="en-US" dirty="0"/>
              <a:t>Bigger, slower, and uses less expensive technology</a:t>
            </a:r>
          </a:p>
          <a:p>
            <a:r>
              <a:rPr lang="en-US" dirty="0"/>
              <a:t>Block</a:t>
            </a:r>
          </a:p>
          <a:p>
            <a:pPr lvl="1"/>
            <a:r>
              <a:rPr lang="en-US" dirty="0"/>
              <a:t>The smallest unit of information that can either be present or not present in the two-level hierarchy</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D8468C4-D236-0446-9376-D9ADE970AD10}" type="slidenum">
              <a:rPr lang="en-US"/>
              <a:pPr/>
              <a:t>14</a:t>
            </a:fld>
            <a:endParaRPr lang="en-US"/>
          </a:p>
        </p:txBody>
      </p:sp>
      <p:sp>
        <p:nvSpPr>
          <p:cNvPr id="1077250" name="Rectangle 2"/>
          <p:cNvSpPr>
            <a:spLocks noGrp="1" noChangeArrowheads="1"/>
          </p:cNvSpPr>
          <p:nvPr>
            <p:ph type="title"/>
          </p:nvPr>
        </p:nvSpPr>
        <p:spPr/>
        <p:txBody>
          <a:bodyPr/>
          <a:lstStyle/>
          <a:p>
            <a:r>
              <a:rPr lang="en-US"/>
              <a:t>Memory Hierarchy: Terminology</a:t>
            </a:r>
          </a:p>
        </p:txBody>
      </p:sp>
      <p:sp>
        <p:nvSpPr>
          <p:cNvPr id="1077251" name="Rectangle 3"/>
          <p:cNvSpPr>
            <a:spLocks noGrp="1" noChangeArrowheads="1"/>
          </p:cNvSpPr>
          <p:nvPr>
            <p:ph type="body" idx="1"/>
          </p:nvPr>
        </p:nvSpPr>
        <p:spPr/>
        <p:txBody>
          <a:bodyPr/>
          <a:lstStyle/>
          <a:p>
            <a:r>
              <a:rPr lang="en-US" dirty="0">
                <a:solidFill>
                  <a:schemeClr val="hlink"/>
                </a:solidFill>
              </a:rPr>
              <a:t>Hit:</a:t>
            </a:r>
            <a:r>
              <a:rPr lang="en-US" dirty="0"/>
              <a:t> data appears in some block in the upper level (e.g.:  Block X in previous slide) </a:t>
            </a:r>
          </a:p>
          <a:p>
            <a:pPr lvl="1"/>
            <a:r>
              <a:rPr lang="en-US" dirty="0"/>
              <a:t>Hit Rate =  fraction of memory access found in upper level</a:t>
            </a:r>
          </a:p>
          <a:p>
            <a:pPr lvl="1"/>
            <a:r>
              <a:rPr lang="en-US" dirty="0"/>
              <a:t>Hit Time = time to access the upper level</a:t>
            </a:r>
          </a:p>
          <a:p>
            <a:pPr lvl="2"/>
            <a:r>
              <a:rPr lang="en-US" dirty="0"/>
              <a:t>memory access time + Time to determine hit/miss</a:t>
            </a:r>
          </a:p>
          <a:p>
            <a:r>
              <a:rPr lang="en-US" dirty="0">
                <a:solidFill>
                  <a:schemeClr val="hlink"/>
                </a:solidFill>
              </a:rPr>
              <a:t>Miss:</a:t>
            </a:r>
            <a:r>
              <a:rPr lang="en-US" dirty="0"/>
              <a:t> data needs to be retrieved from a block in the lower level (e.g.:  Block Y in previous slide)</a:t>
            </a:r>
          </a:p>
          <a:p>
            <a:pPr lvl="1"/>
            <a:r>
              <a:rPr lang="en-US" dirty="0"/>
              <a:t>Miss Rate  = 1 - (Hit Rate)</a:t>
            </a:r>
          </a:p>
          <a:p>
            <a:pPr lvl="1"/>
            <a:r>
              <a:rPr lang="en-US" dirty="0"/>
              <a:t>Miss Penalty:  includes time to fetch a new block from lower level</a:t>
            </a:r>
          </a:p>
          <a:p>
            <a:pPr lvl="2"/>
            <a:r>
              <a:rPr lang="en-US" dirty="0"/>
              <a:t>Time to replace a block in the upper level from lower level + Time to deliver the block the processor</a:t>
            </a:r>
          </a:p>
          <a:p>
            <a:r>
              <a:rPr lang="en-US" dirty="0"/>
              <a:t>Hit Time:  significantly less than Miss Penalty</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72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72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772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7725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7725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7725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725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7725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772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725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4"/>
          <p:cNvSpPr>
            <a:spLocks noGrp="1"/>
          </p:cNvSpPr>
          <p:nvPr>
            <p:ph type="sldNum" sz="quarter" idx="10"/>
          </p:nvPr>
        </p:nvSpPr>
        <p:spPr/>
        <p:txBody>
          <a:bodyPr/>
          <a:lstStyle/>
          <a:p>
            <a:fld id="{D2437DAC-C124-6946-9690-23532350DD31}" type="slidenum">
              <a:rPr lang="en-US"/>
              <a:pPr/>
              <a:t>15</a:t>
            </a:fld>
            <a:endParaRPr lang="en-US"/>
          </a:p>
        </p:txBody>
      </p:sp>
      <p:sp>
        <p:nvSpPr>
          <p:cNvPr id="1079298" name="Rectangle 2"/>
          <p:cNvSpPr>
            <a:spLocks noGrp="1" noChangeArrowheads="1"/>
          </p:cNvSpPr>
          <p:nvPr>
            <p:ph type="title"/>
          </p:nvPr>
        </p:nvSpPr>
        <p:spPr/>
        <p:txBody>
          <a:bodyPr/>
          <a:lstStyle/>
          <a:p>
            <a:r>
              <a:rPr lang="en-US"/>
              <a:t>Cache Addressing</a:t>
            </a:r>
          </a:p>
        </p:txBody>
      </p:sp>
      <p:grpSp>
        <p:nvGrpSpPr>
          <p:cNvPr id="1079299" name="Group 3"/>
          <p:cNvGrpSpPr>
            <a:grpSpLocks/>
          </p:cNvGrpSpPr>
          <p:nvPr/>
        </p:nvGrpSpPr>
        <p:grpSpPr bwMode="auto">
          <a:xfrm>
            <a:off x="3200400" y="1143000"/>
            <a:ext cx="2667000" cy="1219200"/>
            <a:chOff x="1056" y="672"/>
            <a:chExt cx="1680" cy="768"/>
          </a:xfrm>
        </p:grpSpPr>
        <p:sp>
          <p:nvSpPr>
            <p:cNvPr id="1079300" name="Rectangle 4"/>
            <p:cNvSpPr>
              <a:spLocks noChangeArrowheads="1"/>
            </p:cNvSpPr>
            <p:nvPr/>
          </p:nvSpPr>
          <p:spPr bwMode="auto">
            <a:xfrm>
              <a:off x="1056" y="672"/>
              <a:ext cx="1680"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b="1" dirty="0">
                  <a:ea typeface="Tahoma"/>
                </a:rPr>
                <a:t>Set 0</a:t>
              </a:r>
            </a:p>
          </p:txBody>
        </p:sp>
        <p:sp>
          <p:nvSpPr>
            <p:cNvPr id="1079301" name="Rectangle 5"/>
            <p:cNvSpPr>
              <a:spLocks noChangeArrowheads="1"/>
            </p:cNvSpPr>
            <p:nvPr/>
          </p:nvSpPr>
          <p:spPr bwMode="auto">
            <a:xfrm>
              <a:off x="1056" y="768"/>
              <a:ext cx="1680"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79302" name="Rectangle 6"/>
            <p:cNvSpPr>
              <a:spLocks noChangeArrowheads="1"/>
            </p:cNvSpPr>
            <p:nvPr/>
          </p:nvSpPr>
          <p:spPr bwMode="auto">
            <a:xfrm>
              <a:off x="1056" y="864"/>
              <a:ext cx="1680"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79303" name="Rectangle 7"/>
            <p:cNvSpPr>
              <a:spLocks noChangeArrowheads="1"/>
            </p:cNvSpPr>
            <p:nvPr/>
          </p:nvSpPr>
          <p:spPr bwMode="auto">
            <a:xfrm>
              <a:off x="1056" y="960"/>
              <a:ext cx="1680"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79304" name="Rectangle 8"/>
            <p:cNvSpPr>
              <a:spLocks noChangeArrowheads="1"/>
            </p:cNvSpPr>
            <p:nvPr/>
          </p:nvSpPr>
          <p:spPr bwMode="auto">
            <a:xfrm>
              <a:off x="1056" y="1056"/>
              <a:ext cx="1680"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79305" name="Rectangle 9"/>
            <p:cNvSpPr>
              <a:spLocks noChangeArrowheads="1"/>
            </p:cNvSpPr>
            <p:nvPr/>
          </p:nvSpPr>
          <p:spPr bwMode="auto">
            <a:xfrm>
              <a:off x="1056" y="1152"/>
              <a:ext cx="1680"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79306" name="Rectangle 10"/>
            <p:cNvSpPr>
              <a:spLocks noChangeArrowheads="1"/>
            </p:cNvSpPr>
            <p:nvPr/>
          </p:nvSpPr>
          <p:spPr bwMode="auto">
            <a:xfrm>
              <a:off x="1056" y="1248"/>
              <a:ext cx="1680"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79307" name="Rectangle 11"/>
            <p:cNvSpPr>
              <a:spLocks noChangeArrowheads="1"/>
            </p:cNvSpPr>
            <p:nvPr/>
          </p:nvSpPr>
          <p:spPr bwMode="auto">
            <a:xfrm>
              <a:off x="1056" y="1344"/>
              <a:ext cx="1680"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b="1" dirty="0">
                  <a:ea typeface="Tahoma"/>
                </a:rPr>
                <a:t>Set </a:t>
              </a:r>
              <a:r>
                <a:rPr lang="en-US" sz="1600" b="1" dirty="0">
                  <a:solidFill>
                    <a:schemeClr val="hlink"/>
                  </a:solidFill>
                  <a:ea typeface="Tahoma"/>
                </a:rPr>
                <a:t>j</a:t>
              </a:r>
              <a:r>
                <a:rPr lang="en-US" sz="1600" b="1" dirty="0">
                  <a:ea typeface="Tahoma"/>
                </a:rPr>
                <a:t>-1</a:t>
              </a:r>
            </a:p>
          </p:txBody>
        </p:sp>
      </p:grpSp>
      <p:grpSp>
        <p:nvGrpSpPr>
          <p:cNvPr id="1079308" name="Group 12"/>
          <p:cNvGrpSpPr>
            <a:grpSpLocks/>
          </p:cNvGrpSpPr>
          <p:nvPr/>
        </p:nvGrpSpPr>
        <p:grpSpPr bwMode="auto">
          <a:xfrm>
            <a:off x="1600200" y="2514600"/>
            <a:ext cx="5867400" cy="381000"/>
            <a:chOff x="1920" y="1584"/>
            <a:chExt cx="3696" cy="240"/>
          </a:xfrm>
        </p:grpSpPr>
        <p:sp>
          <p:nvSpPr>
            <p:cNvPr id="1079309" name="Rectangle 13"/>
            <p:cNvSpPr>
              <a:spLocks noChangeArrowheads="1"/>
            </p:cNvSpPr>
            <p:nvPr/>
          </p:nvSpPr>
          <p:spPr bwMode="auto">
            <a:xfrm>
              <a:off x="1920" y="1584"/>
              <a:ext cx="624"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b="1" dirty="0">
                  <a:ea typeface="Tahoma"/>
                </a:rPr>
                <a:t>Block 0</a:t>
              </a:r>
            </a:p>
          </p:txBody>
        </p:sp>
        <p:sp>
          <p:nvSpPr>
            <p:cNvPr id="1079310" name="Rectangle 14"/>
            <p:cNvSpPr>
              <a:spLocks noChangeArrowheads="1"/>
            </p:cNvSpPr>
            <p:nvPr/>
          </p:nvSpPr>
          <p:spPr bwMode="auto">
            <a:xfrm>
              <a:off x="2544" y="1584"/>
              <a:ext cx="624"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b="1" dirty="0">
                <a:ea typeface="Tahoma"/>
              </a:endParaRPr>
            </a:p>
          </p:txBody>
        </p:sp>
        <p:sp>
          <p:nvSpPr>
            <p:cNvPr id="1079311" name="Rectangle 15"/>
            <p:cNvSpPr>
              <a:spLocks noChangeArrowheads="1"/>
            </p:cNvSpPr>
            <p:nvPr/>
          </p:nvSpPr>
          <p:spPr bwMode="auto">
            <a:xfrm>
              <a:off x="3168" y="1584"/>
              <a:ext cx="624"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b="1" dirty="0">
                <a:ea typeface="Tahoma"/>
              </a:endParaRPr>
            </a:p>
          </p:txBody>
        </p:sp>
        <p:sp>
          <p:nvSpPr>
            <p:cNvPr id="1079312" name="Rectangle 16"/>
            <p:cNvSpPr>
              <a:spLocks noChangeArrowheads="1"/>
            </p:cNvSpPr>
            <p:nvPr/>
          </p:nvSpPr>
          <p:spPr bwMode="auto">
            <a:xfrm>
              <a:off x="3792" y="1584"/>
              <a:ext cx="624"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b="1" dirty="0">
                  <a:ea typeface="Tahoma"/>
                </a:rPr>
                <a:t>Block </a:t>
              </a:r>
              <a:r>
                <a:rPr lang="en-US" sz="1600" b="1" dirty="0">
                  <a:solidFill>
                    <a:schemeClr val="hlink"/>
                  </a:solidFill>
                  <a:ea typeface="Tahoma"/>
                </a:rPr>
                <a:t>k</a:t>
              </a:r>
              <a:r>
                <a:rPr lang="en-US" sz="1600" b="1" dirty="0">
                  <a:ea typeface="Tahoma"/>
                </a:rPr>
                <a:t>-1</a:t>
              </a:r>
            </a:p>
          </p:txBody>
        </p:sp>
        <p:sp>
          <p:nvSpPr>
            <p:cNvPr id="1079313" name="Rectangle 17"/>
            <p:cNvSpPr>
              <a:spLocks noChangeArrowheads="1"/>
            </p:cNvSpPr>
            <p:nvPr/>
          </p:nvSpPr>
          <p:spPr bwMode="auto">
            <a:xfrm>
              <a:off x="4416" y="1584"/>
              <a:ext cx="1200"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b="1" dirty="0">
                  <a:ea typeface="Tahoma"/>
                </a:rPr>
                <a:t>Replacement info</a:t>
              </a:r>
            </a:p>
          </p:txBody>
        </p:sp>
      </p:grpSp>
      <p:grpSp>
        <p:nvGrpSpPr>
          <p:cNvPr id="1079314" name="Group 18"/>
          <p:cNvGrpSpPr>
            <a:grpSpLocks/>
          </p:cNvGrpSpPr>
          <p:nvPr/>
        </p:nvGrpSpPr>
        <p:grpSpPr bwMode="auto">
          <a:xfrm>
            <a:off x="1371600" y="3124200"/>
            <a:ext cx="6324600" cy="381000"/>
            <a:chOff x="1008" y="2160"/>
            <a:chExt cx="3696" cy="240"/>
          </a:xfrm>
        </p:grpSpPr>
        <p:sp>
          <p:nvSpPr>
            <p:cNvPr id="1079315" name="Rectangle 19"/>
            <p:cNvSpPr>
              <a:spLocks noChangeArrowheads="1"/>
            </p:cNvSpPr>
            <p:nvPr/>
          </p:nvSpPr>
          <p:spPr bwMode="auto">
            <a:xfrm>
              <a:off x="1008" y="2160"/>
              <a:ext cx="624"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b="1" dirty="0">
                  <a:ea typeface="Tahoma"/>
                </a:rPr>
                <a:t>Sector 0</a:t>
              </a:r>
            </a:p>
          </p:txBody>
        </p:sp>
        <p:sp>
          <p:nvSpPr>
            <p:cNvPr id="1079316" name="Rectangle 20"/>
            <p:cNvSpPr>
              <a:spLocks noChangeArrowheads="1"/>
            </p:cNvSpPr>
            <p:nvPr/>
          </p:nvSpPr>
          <p:spPr bwMode="auto">
            <a:xfrm>
              <a:off x="1632" y="2160"/>
              <a:ext cx="624"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b="1" dirty="0">
                <a:ea typeface="Tahoma"/>
              </a:endParaRPr>
            </a:p>
          </p:txBody>
        </p:sp>
        <p:sp>
          <p:nvSpPr>
            <p:cNvPr id="1079317" name="Rectangle 21"/>
            <p:cNvSpPr>
              <a:spLocks noChangeArrowheads="1"/>
            </p:cNvSpPr>
            <p:nvPr/>
          </p:nvSpPr>
          <p:spPr bwMode="auto">
            <a:xfrm>
              <a:off x="2256" y="2160"/>
              <a:ext cx="624"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b="1" dirty="0">
                <a:ea typeface="Tahoma"/>
              </a:endParaRPr>
            </a:p>
          </p:txBody>
        </p:sp>
        <p:sp>
          <p:nvSpPr>
            <p:cNvPr id="1079318" name="Rectangle 22"/>
            <p:cNvSpPr>
              <a:spLocks noChangeArrowheads="1"/>
            </p:cNvSpPr>
            <p:nvPr/>
          </p:nvSpPr>
          <p:spPr bwMode="auto">
            <a:xfrm>
              <a:off x="2880" y="2160"/>
              <a:ext cx="624"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b="1" dirty="0">
                  <a:ea typeface="Tahoma"/>
                </a:rPr>
                <a:t>Sector </a:t>
              </a:r>
              <a:r>
                <a:rPr lang="en-US" sz="1600" b="1" dirty="0">
                  <a:solidFill>
                    <a:schemeClr val="hlink"/>
                  </a:solidFill>
                  <a:ea typeface="Tahoma"/>
                </a:rPr>
                <a:t>m</a:t>
              </a:r>
              <a:r>
                <a:rPr lang="en-US" sz="1600" b="1" dirty="0">
                  <a:ea typeface="Tahoma"/>
                </a:rPr>
                <a:t>-1</a:t>
              </a:r>
            </a:p>
          </p:txBody>
        </p:sp>
        <p:sp>
          <p:nvSpPr>
            <p:cNvPr id="1079319" name="Rectangle 23"/>
            <p:cNvSpPr>
              <a:spLocks noChangeArrowheads="1"/>
            </p:cNvSpPr>
            <p:nvPr/>
          </p:nvSpPr>
          <p:spPr bwMode="auto">
            <a:xfrm>
              <a:off x="3504" y="2160"/>
              <a:ext cx="1200"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b="1" dirty="0">
                  <a:ea typeface="Tahoma"/>
                </a:rPr>
                <a:t>Tag</a:t>
              </a:r>
            </a:p>
          </p:txBody>
        </p:sp>
      </p:grpSp>
      <p:grpSp>
        <p:nvGrpSpPr>
          <p:cNvPr id="1079320" name="Group 24"/>
          <p:cNvGrpSpPr>
            <a:grpSpLocks/>
          </p:cNvGrpSpPr>
          <p:nvPr/>
        </p:nvGrpSpPr>
        <p:grpSpPr bwMode="auto">
          <a:xfrm>
            <a:off x="1066800" y="3733800"/>
            <a:ext cx="6934200" cy="381000"/>
            <a:chOff x="1008" y="2784"/>
            <a:chExt cx="4368" cy="240"/>
          </a:xfrm>
        </p:grpSpPr>
        <p:sp>
          <p:nvSpPr>
            <p:cNvPr id="1079321" name="Rectangle 25"/>
            <p:cNvSpPr>
              <a:spLocks noChangeArrowheads="1"/>
            </p:cNvSpPr>
            <p:nvPr/>
          </p:nvSpPr>
          <p:spPr bwMode="auto">
            <a:xfrm>
              <a:off x="1008" y="2784"/>
              <a:ext cx="624"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b="1" dirty="0">
                  <a:ea typeface="Tahoma"/>
                </a:rPr>
                <a:t>Byte 0</a:t>
              </a:r>
            </a:p>
          </p:txBody>
        </p:sp>
        <p:sp>
          <p:nvSpPr>
            <p:cNvPr id="1079322" name="Rectangle 26"/>
            <p:cNvSpPr>
              <a:spLocks noChangeArrowheads="1"/>
            </p:cNvSpPr>
            <p:nvPr/>
          </p:nvSpPr>
          <p:spPr bwMode="auto">
            <a:xfrm>
              <a:off x="1632" y="2784"/>
              <a:ext cx="624"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b="1" dirty="0">
                <a:ea typeface="Tahoma"/>
              </a:endParaRPr>
            </a:p>
          </p:txBody>
        </p:sp>
        <p:sp>
          <p:nvSpPr>
            <p:cNvPr id="1079323" name="Rectangle 27"/>
            <p:cNvSpPr>
              <a:spLocks noChangeArrowheads="1"/>
            </p:cNvSpPr>
            <p:nvPr/>
          </p:nvSpPr>
          <p:spPr bwMode="auto">
            <a:xfrm>
              <a:off x="2256" y="2784"/>
              <a:ext cx="624"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b="1" dirty="0">
                <a:ea typeface="Tahoma"/>
              </a:endParaRPr>
            </a:p>
          </p:txBody>
        </p:sp>
        <p:sp>
          <p:nvSpPr>
            <p:cNvPr id="1079324" name="Rectangle 28"/>
            <p:cNvSpPr>
              <a:spLocks noChangeArrowheads="1"/>
            </p:cNvSpPr>
            <p:nvPr/>
          </p:nvSpPr>
          <p:spPr bwMode="auto">
            <a:xfrm>
              <a:off x="2880" y="2784"/>
              <a:ext cx="624"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b="1" dirty="0">
                  <a:ea typeface="Tahoma"/>
                </a:rPr>
                <a:t>Byte </a:t>
              </a:r>
              <a:r>
                <a:rPr lang="en-US" sz="1600" b="1" dirty="0">
                  <a:solidFill>
                    <a:schemeClr val="hlink"/>
                  </a:solidFill>
                  <a:ea typeface="Tahoma"/>
                </a:rPr>
                <a:t>n</a:t>
              </a:r>
              <a:r>
                <a:rPr lang="en-US" sz="1600" b="1" dirty="0">
                  <a:ea typeface="Tahoma"/>
                </a:rPr>
                <a:t>-1</a:t>
              </a:r>
            </a:p>
          </p:txBody>
        </p:sp>
        <p:sp>
          <p:nvSpPr>
            <p:cNvPr id="1079325" name="Rectangle 29"/>
            <p:cNvSpPr>
              <a:spLocks noChangeArrowheads="1"/>
            </p:cNvSpPr>
            <p:nvPr/>
          </p:nvSpPr>
          <p:spPr bwMode="auto">
            <a:xfrm>
              <a:off x="3504" y="2784"/>
              <a:ext cx="624"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b="1" dirty="0">
                  <a:ea typeface="Tahoma"/>
                </a:rPr>
                <a:t>Valid</a:t>
              </a:r>
            </a:p>
          </p:txBody>
        </p:sp>
        <p:sp>
          <p:nvSpPr>
            <p:cNvPr id="1079326" name="Rectangle 30"/>
            <p:cNvSpPr>
              <a:spLocks noChangeArrowheads="1"/>
            </p:cNvSpPr>
            <p:nvPr/>
          </p:nvSpPr>
          <p:spPr bwMode="auto">
            <a:xfrm>
              <a:off x="4128" y="2784"/>
              <a:ext cx="624"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b="1" dirty="0">
                  <a:ea typeface="Tahoma"/>
                </a:rPr>
                <a:t>Dirty</a:t>
              </a:r>
            </a:p>
          </p:txBody>
        </p:sp>
        <p:sp>
          <p:nvSpPr>
            <p:cNvPr id="1079327" name="Rectangle 31"/>
            <p:cNvSpPr>
              <a:spLocks noChangeArrowheads="1"/>
            </p:cNvSpPr>
            <p:nvPr/>
          </p:nvSpPr>
          <p:spPr bwMode="auto">
            <a:xfrm>
              <a:off x="4752" y="2784"/>
              <a:ext cx="624"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b="1" dirty="0">
                  <a:ea typeface="Tahoma"/>
                </a:rPr>
                <a:t>Shared</a:t>
              </a:r>
            </a:p>
          </p:txBody>
        </p:sp>
      </p:grpSp>
      <p:sp>
        <p:nvSpPr>
          <p:cNvPr id="1079328" name="Rectangle 32"/>
          <p:cNvSpPr>
            <a:spLocks noGrp="1" noChangeArrowheads="1"/>
          </p:cNvSpPr>
          <p:nvPr>
            <p:ph type="body" sz="half" idx="2"/>
          </p:nvPr>
        </p:nvSpPr>
        <p:spPr>
          <a:xfrm>
            <a:off x="152400" y="4343400"/>
            <a:ext cx="8686800" cy="1981200"/>
          </a:xfrm>
        </p:spPr>
        <p:txBody>
          <a:bodyPr/>
          <a:lstStyle/>
          <a:p>
            <a:r>
              <a:rPr lang="en-US" sz="2400"/>
              <a:t>Block/line is unit of allocation</a:t>
            </a:r>
          </a:p>
          <a:p>
            <a:r>
              <a:rPr lang="en-US" sz="2400"/>
              <a:t>Sector/sub-block is unit of transfer and coherence</a:t>
            </a:r>
          </a:p>
          <a:p>
            <a:r>
              <a:rPr lang="en-US" sz="2400"/>
              <a:t>Cache parameters </a:t>
            </a:r>
            <a:r>
              <a:rPr lang="en-US" sz="2400">
                <a:solidFill>
                  <a:schemeClr val="hlink"/>
                </a:solidFill>
              </a:rPr>
              <a:t>j</a:t>
            </a:r>
            <a:r>
              <a:rPr lang="en-US" sz="2400"/>
              <a:t>, </a:t>
            </a:r>
            <a:r>
              <a:rPr lang="en-US" sz="2400">
                <a:solidFill>
                  <a:schemeClr val="hlink"/>
                </a:solidFill>
              </a:rPr>
              <a:t>k</a:t>
            </a:r>
            <a:r>
              <a:rPr lang="en-US" sz="2400"/>
              <a:t>, </a:t>
            </a:r>
            <a:r>
              <a:rPr lang="en-US" sz="2400">
                <a:solidFill>
                  <a:schemeClr val="hlink"/>
                </a:solidFill>
              </a:rPr>
              <a:t>m</a:t>
            </a:r>
            <a:r>
              <a:rPr lang="en-US" sz="2400"/>
              <a:t>, </a:t>
            </a:r>
            <a:r>
              <a:rPr lang="en-US" sz="2400">
                <a:solidFill>
                  <a:schemeClr val="hlink"/>
                </a:solidFill>
              </a:rPr>
              <a:t>n</a:t>
            </a:r>
            <a:r>
              <a:rPr lang="en-US" sz="2400"/>
              <a:t> are integers, and generally powers of 2</a:t>
            </a:r>
          </a:p>
        </p:txBody>
      </p:sp>
      <p:sp>
        <p:nvSpPr>
          <p:cNvPr id="1079329" name="Line 33"/>
          <p:cNvSpPr>
            <a:spLocks noChangeShapeType="1"/>
          </p:cNvSpPr>
          <p:nvPr/>
        </p:nvSpPr>
        <p:spPr bwMode="auto">
          <a:xfrm flipH="1">
            <a:off x="1600200" y="2362200"/>
            <a:ext cx="160020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79330" name="Line 34"/>
          <p:cNvSpPr>
            <a:spLocks noChangeShapeType="1"/>
          </p:cNvSpPr>
          <p:nvPr/>
        </p:nvSpPr>
        <p:spPr bwMode="auto">
          <a:xfrm>
            <a:off x="5867400" y="2362200"/>
            <a:ext cx="160020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79331" name="Line 35"/>
          <p:cNvSpPr>
            <a:spLocks noChangeShapeType="1"/>
          </p:cNvSpPr>
          <p:nvPr/>
        </p:nvSpPr>
        <p:spPr bwMode="auto">
          <a:xfrm flipH="1">
            <a:off x="1371600" y="2895600"/>
            <a:ext cx="12192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79332" name="Line 36"/>
          <p:cNvSpPr>
            <a:spLocks noChangeShapeType="1"/>
          </p:cNvSpPr>
          <p:nvPr/>
        </p:nvSpPr>
        <p:spPr bwMode="auto">
          <a:xfrm>
            <a:off x="3581400" y="2895600"/>
            <a:ext cx="41148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79333" name="Line 37"/>
          <p:cNvSpPr>
            <a:spLocks noChangeShapeType="1"/>
          </p:cNvSpPr>
          <p:nvPr/>
        </p:nvSpPr>
        <p:spPr bwMode="auto">
          <a:xfrm flipH="1">
            <a:off x="1066800" y="3505200"/>
            <a:ext cx="13716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79334" name="Line 38"/>
          <p:cNvSpPr>
            <a:spLocks noChangeShapeType="1"/>
          </p:cNvSpPr>
          <p:nvPr/>
        </p:nvSpPr>
        <p:spPr bwMode="auto">
          <a:xfrm>
            <a:off x="3505200" y="3505200"/>
            <a:ext cx="44958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2"/>
          <p:cNvSpPr>
            <a:spLocks noGrp="1"/>
          </p:cNvSpPr>
          <p:nvPr>
            <p:ph type="sldNum" sz="quarter" idx="10"/>
          </p:nvPr>
        </p:nvSpPr>
        <p:spPr/>
        <p:txBody>
          <a:bodyPr/>
          <a:lstStyle/>
          <a:p>
            <a:fld id="{22E944E8-B76B-FF46-9490-2EC501995E64}" type="slidenum">
              <a:rPr lang="en-US"/>
              <a:pPr/>
              <a:t>16</a:t>
            </a:fld>
            <a:endParaRPr lang="en-US"/>
          </a:p>
        </p:txBody>
      </p:sp>
      <p:sp>
        <p:nvSpPr>
          <p:cNvPr id="1080322" name="Rectangle 2"/>
          <p:cNvSpPr>
            <a:spLocks noGrp="1" noChangeArrowheads="1"/>
          </p:cNvSpPr>
          <p:nvPr>
            <p:ph type="title"/>
          </p:nvPr>
        </p:nvSpPr>
        <p:spPr/>
        <p:txBody>
          <a:bodyPr/>
          <a:lstStyle/>
          <a:p>
            <a:r>
              <a:rPr lang="en-US"/>
              <a:t>Cache Shapes</a:t>
            </a:r>
          </a:p>
        </p:txBody>
      </p:sp>
      <p:grpSp>
        <p:nvGrpSpPr>
          <p:cNvPr id="1080323" name="Group 3"/>
          <p:cNvGrpSpPr>
            <a:grpSpLocks/>
          </p:cNvGrpSpPr>
          <p:nvPr/>
        </p:nvGrpSpPr>
        <p:grpSpPr bwMode="auto">
          <a:xfrm>
            <a:off x="536575" y="838200"/>
            <a:ext cx="838200" cy="2438400"/>
            <a:chOff x="720" y="864"/>
            <a:chExt cx="528" cy="1536"/>
          </a:xfrm>
        </p:grpSpPr>
        <p:sp>
          <p:nvSpPr>
            <p:cNvPr id="1080324" name="Rectangle 4"/>
            <p:cNvSpPr>
              <a:spLocks noChangeArrowheads="1"/>
            </p:cNvSpPr>
            <p:nvPr/>
          </p:nvSpPr>
          <p:spPr bwMode="auto">
            <a:xfrm>
              <a:off x="720" y="864"/>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25" name="Rectangle 5"/>
            <p:cNvSpPr>
              <a:spLocks noChangeArrowheads="1"/>
            </p:cNvSpPr>
            <p:nvPr/>
          </p:nvSpPr>
          <p:spPr bwMode="auto">
            <a:xfrm>
              <a:off x="720" y="960"/>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26" name="Rectangle 6"/>
            <p:cNvSpPr>
              <a:spLocks noChangeArrowheads="1"/>
            </p:cNvSpPr>
            <p:nvPr/>
          </p:nvSpPr>
          <p:spPr bwMode="auto">
            <a:xfrm>
              <a:off x="720" y="1056"/>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27" name="Rectangle 7"/>
            <p:cNvSpPr>
              <a:spLocks noChangeArrowheads="1"/>
            </p:cNvSpPr>
            <p:nvPr/>
          </p:nvSpPr>
          <p:spPr bwMode="auto">
            <a:xfrm>
              <a:off x="720" y="1152"/>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28" name="Rectangle 8"/>
            <p:cNvSpPr>
              <a:spLocks noChangeArrowheads="1"/>
            </p:cNvSpPr>
            <p:nvPr/>
          </p:nvSpPr>
          <p:spPr bwMode="auto">
            <a:xfrm>
              <a:off x="720" y="1248"/>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29" name="Rectangle 9"/>
            <p:cNvSpPr>
              <a:spLocks noChangeArrowheads="1"/>
            </p:cNvSpPr>
            <p:nvPr/>
          </p:nvSpPr>
          <p:spPr bwMode="auto">
            <a:xfrm>
              <a:off x="720" y="1344"/>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30" name="Rectangle 10"/>
            <p:cNvSpPr>
              <a:spLocks noChangeArrowheads="1"/>
            </p:cNvSpPr>
            <p:nvPr/>
          </p:nvSpPr>
          <p:spPr bwMode="auto">
            <a:xfrm>
              <a:off x="720" y="1440"/>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31" name="Rectangle 11"/>
            <p:cNvSpPr>
              <a:spLocks noChangeArrowheads="1"/>
            </p:cNvSpPr>
            <p:nvPr/>
          </p:nvSpPr>
          <p:spPr bwMode="auto">
            <a:xfrm>
              <a:off x="720" y="1536"/>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32" name="Rectangle 12"/>
            <p:cNvSpPr>
              <a:spLocks noChangeArrowheads="1"/>
            </p:cNvSpPr>
            <p:nvPr/>
          </p:nvSpPr>
          <p:spPr bwMode="auto">
            <a:xfrm>
              <a:off x="720" y="1632"/>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33" name="Rectangle 13"/>
            <p:cNvSpPr>
              <a:spLocks noChangeArrowheads="1"/>
            </p:cNvSpPr>
            <p:nvPr/>
          </p:nvSpPr>
          <p:spPr bwMode="auto">
            <a:xfrm>
              <a:off x="720" y="1728"/>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34" name="Rectangle 14"/>
            <p:cNvSpPr>
              <a:spLocks noChangeArrowheads="1"/>
            </p:cNvSpPr>
            <p:nvPr/>
          </p:nvSpPr>
          <p:spPr bwMode="auto">
            <a:xfrm>
              <a:off x="720" y="1824"/>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35" name="Rectangle 15"/>
            <p:cNvSpPr>
              <a:spLocks noChangeArrowheads="1"/>
            </p:cNvSpPr>
            <p:nvPr/>
          </p:nvSpPr>
          <p:spPr bwMode="auto">
            <a:xfrm>
              <a:off x="720" y="1920"/>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36" name="Rectangle 16"/>
            <p:cNvSpPr>
              <a:spLocks noChangeArrowheads="1"/>
            </p:cNvSpPr>
            <p:nvPr/>
          </p:nvSpPr>
          <p:spPr bwMode="auto">
            <a:xfrm>
              <a:off x="720" y="2016"/>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37" name="Rectangle 17"/>
            <p:cNvSpPr>
              <a:spLocks noChangeArrowheads="1"/>
            </p:cNvSpPr>
            <p:nvPr/>
          </p:nvSpPr>
          <p:spPr bwMode="auto">
            <a:xfrm>
              <a:off x="720" y="2112"/>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38" name="Rectangle 18"/>
            <p:cNvSpPr>
              <a:spLocks noChangeArrowheads="1"/>
            </p:cNvSpPr>
            <p:nvPr/>
          </p:nvSpPr>
          <p:spPr bwMode="auto">
            <a:xfrm>
              <a:off x="720" y="2208"/>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39" name="Rectangle 19"/>
            <p:cNvSpPr>
              <a:spLocks noChangeArrowheads="1"/>
            </p:cNvSpPr>
            <p:nvPr/>
          </p:nvSpPr>
          <p:spPr bwMode="auto">
            <a:xfrm>
              <a:off x="720" y="2304"/>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grpSp>
      <p:grpSp>
        <p:nvGrpSpPr>
          <p:cNvPr id="1080340" name="Group 20"/>
          <p:cNvGrpSpPr>
            <a:grpSpLocks/>
          </p:cNvGrpSpPr>
          <p:nvPr/>
        </p:nvGrpSpPr>
        <p:grpSpPr bwMode="auto">
          <a:xfrm>
            <a:off x="2908300" y="2057400"/>
            <a:ext cx="1676400" cy="1219200"/>
            <a:chOff x="1536" y="1632"/>
            <a:chExt cx="1056" cy="768"/>
          </a:xfrm>
        </p:grpSpPr>
        <p:sp>
          <p:nvSpPr>
            <p:cNvPr id="1080341" name="Rectangle 21"/>
            <p:cNvSpPr>
              <a:spLocks noChangeArrowheads="1"/>
            </p:cNvSpPr>
            <p:nvPr/>
          </p:nvSpPr>
          <p:spPr bwMode="auto">
            <a:xfrm>
              <a:off x="2064" y="1632"/>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42" name="Rectangle 22"/>
            <p:cNvSpPr>
              <a:spLocks noChangeArrowheads="1"/>
            </p:cNvSpPr>
            <p:nvPr/>
          </p:nvSpPr>
          <p:spPr bwMode="auto">
            <a:xfrm>
              <a:off x="2064" y="1728"/>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43" name="Rectangle 23"/>
            <p:cNvSpPr>
              <a:spLocks noChangeArrowheads="1"/>
            </p:cNvSpPr>
            <p:nvPr/>
          </p:nvSpPr>
          <p:spPr bwMode="auto">
            <a:xfrm>
              <a:off x="2064" y="1824"/>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44" name="Rectangle 24"/>
            <p:cNvSpPr>
              <a:spLocks noChangeArrowheads="1"/>
            </p:cNvSpPr>
            <p:nvPr/>
          </p:nvSpPr>
          <p:spPr bwMode="auto">
            <a:xfrm>
              <a:off x="2064" y="1920"/>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45" name="Rectangle 25"/>
            <p:cNvSpPr>
              <a:spLocks noChangeArrowheads="1"/>
            </p:cNvSpPr>
            <p:nvPr/>
          </p:nvSpPr>
          <p:spPr bwMode="auto">
            <a:xfrm>
              <a:off x="2064" y="2016"/>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46" name="Rectangle 26"/>
            <p:cNvSpPr>
              <a:spLocks noChangeArrowheads="1"/>
            </p:cNvSpPr>
            <p:nvPr/>
          </p:nvSpPr>
          <p:spPr bwMode="auto">
            <a:xfrm>
              <a:off x="2064" y="2112"/>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47" name="Rectangle 27"/>
            <p:cNvSpPr>
              <a:spLocks noChangeArrowheads="1"/>
            </p:cNvSpPr>
            <p:nvPr/>
          </p:nvSpPr>
          <p:spPr bwMode="auto">
            <a:xfrm>
              <a:off x="2064" y="2208"/>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48" name="Rectangle 28"/>
            <p:cNvSpPr>
              <a:spLocks noChangeArrowheads="1"/>
            </p:cNvSpPr>
            <p:nvPr/>
          </p:nvSpPr>
          <p:spPr bwMode="auto">
            <a:xfrm>
              <a:off x="2064" y="2304"/>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49" name="Rectangle 29"/>
            <p:cNvSpPr>
              <a:spLocks noChangeArrowheads="1"/>
            </p:cNvSpPr>
            <p:nvPr/>
          </p:nvSpPr>
          <p:spPr bwMode="auto">
            <a:xfrm>
              <a:off x="1536" y="1632"/>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50" name="Rectangle 30"/>
            <p:cNvSpPr>
              <a:spLocks noChangeArrowheads="1"/>
            </p:cNvSpPr>
            <p:nvPr/>
          </p:nvSpPr>
          <p:spPr bwMode="auto">
            <a:xfrm>
              <a:off x="1536" y="1728"/>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51" name="Rectangle 31"/>
            <p:cNvSpPr>
              <a:spLocks noChangeArrowheads="1"/>
            </p:cNvSpPr>
            <p:nvPr/>
          </p:nvSpPr>
          <p:spPr bwMode="auto">
            <a:xfrm>
              <a:off x="1536" y="1824"/>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52" name="Rectangle 32"/>
            <p:cNvSpPr>
              <a:spLocks noChangeArrowheads="1"/>
            </p:cNvSpPr>
            <p:nvPr/>
          </p:nvSpPr>
          <p:spPr bwMode="auto">
            <a:xfrm>
              <a:off x="1536" y="1920"/>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53" name="Rectangle 33"/>
            <p:cNvSpPr>
              <a:spLocks noChangeArrowheads="1"/>
            </p:cNvSpPr>
            <p:nvPr/>
          </p:nvSpPr>
          <p:spPr bwMode="auto">
            <a:xfrm>
              <a:off x="1536" y="2016"/>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54" name="Rectangle 34"/>
            <p:cNvSpPr>
              <a:spLocks noChangeArrowheads="1"/>
            </p:cNvSpPr>
            <p:nvPr/>
          </p:nvSpPr>
          <p:spPr bwMode="auto">
            <a:xfrm>
              <a:off x="1536" y="2112"/>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55" name="Rectangle 35"/>
            <p:cNvSpPr>
              <a:spLocks noChangeArrowheads="1"/>
            </p:cNvSpPr>
            <p:nvPr/>
          </p:nvSpPr>
          <p:spPr bwMode="auto">
            <a:xfrm>
              <a:off x="1536" y="2208"/>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56" name="Rectangle 36"/>
            <p:cNvSpPr>
              <a:spLocks noChangeArrowheads="1"/>
            </p:cNvSpPr>
            <p:nvPr/>
          </p:nvSpPr>
          <p:spPr bwMode="auto">
            <a:xfrm>
              <a:off x="1536" y="2304"/>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grpSp>
      <p:grpSp>
        <p:nvGrpSpPr>
          <p:cNvPr id="1080357" name="Group 37"/>
          <p:cNvGrpSpPr>
            <a:grpSpLocks/>
          </p:cNvGrpSpPr>
          <p:nvPr/>
        </p:nvGrpSpPr>
        <p:grpSpPr bwMode="auto">
          <a:xfrm>
            <a:off x="5562600" y="2667000"/>
            <a:ext cx="3352800" cy="609600"/>
            <a:chOff x="2784" y="2016"/>
            <a:chExt cx="2112" cy="384"/>
          </a:xfrm>
        </p:grpSpPr>
        <p:sp>
          <p:nvSpPr>
            <p:cNvPr id="1080358" name="Rectangle 38"/>
            <p:cNvSpPr>
              <a:spLocks noChangeArrowheads="1"/>
            </p:cNvSpPr>
            <p:nvPr/>
          </p:nvSpPr>
          <p:spPr bwMode="auto">
            <a:xfrm>
              <a:off x="4368" y="2016"/>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59" name="Rectangle 39"/>
            <p:cNvSpPr>
              <a:spLocks noChangeArrowheads="1"/>
            </p:cNvSpPr>
            <p:nvPr/>
          </p:nvSpPr>
          <p:spPr bwMode="auto">
            <a:xfrm>
              <a:off x="4368" y="2112"/>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60" name="Rectangle 40"/>
            <p:cNvSpPr>
              <a:spLocks noChangeArrowheads="1"/>
            </p:cNvSpPr>
            <p:nvPr/>
          </p:nvSpPr>
          <p:spPr bwMode="auto">
            <a:xfrm>
              <a:off x="4368" y="2208"/>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61" name="Rectangle 41"/>
            <p:cNvSpPr>
              <a:spLocks noChangeArrowheads="1"/>
            </p:cNvSpPr>
            <p:nvPr/>
          </p:nvSpPr>
          <p:spPr bwMode="auto">
            <a:xfrm>
              <a:off x="4368" y="2304"/>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62" name="Rectangle 42"/>
            <p:cNvSpPr>
              <a:spLocks noChangeArrowheads="1"/>
            </p:cNvSpPr>
            <p:nvPr/>
          </p:nvSpPr>
          <p:spPr bwMode="auto">
            <a:xfrm>
              <a:off x="3312" y="2016"/>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63" name="Rectangle 43"/>
            <p:cNvSpPr>
              <a:spLocks noChangeArrowheads="1"/>
            </p:cNvSpPr>
            <p:nvPr/>
          </p:nvSpPr>
          <p:spPr bwMode="auto">
            <a:xfrm>
              <a:off x="3312" y="2112"/>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64" name="Rectangle 44"/>
            <p:cNvSpPr>
              <a:spLocks noChangeArrowheads="1"/>
            </p:cNvSpPr>
            <p:nvPr/>
          </p:nvSpPr>
          <p:spPr bwMode="auto">
            <a:xfrm>
              <a:off x="3312" y="2208"/>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65" name="Rectangle 45"/>
            <p:cNvSpPr>
              <a:spLocks noChangeArrowheads="1"/>
            </p:cNvSpPr>
            <p:nvPr/>
          </p:nvSpPr>
          <p:spPr bwMode="auto">
            <a:xfrm>
              <a:off x="3312" y="2304"/>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66" name="Rectangle 46"/>
            <p:cNvSpPr>
              <a:spLocks noChangeArrowheads="1"/>
            </p:cNvSpPr>
            <p:nvPr/>
          </p:nvSpPr>
          <p:spPr bwMode="auto">
            <a:xfrm>
              <a:off x="3840" y="2016"/>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67" name="Rectangle 47"/>
            <p:cNvSpPr>
              <a:spLocks noChangeArrowheads="1"/>
            </p:cNvSpPr>
            <p:nvPr/>
          </p:nvSpPr>
          <p:spPr bwMode="auto">
            <a:xfrm>
              <a:off x="3840" y="2112"/>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68" name="Rectangle 48"/>
            <p:cNvSpPr>
              <a:spLocks noChangeArrowheads="1"/>
            </p:cNvSpPr>
            <p:nvPr/>
          </p:nvSpPr>
          <p:spPr bwMode="auto">
            <a:xfrm>
              <a:off x="3840" y="2208"/>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69" name="Rectangle 49"/>
            <p:cNvSpPr>
              <a:spLocks noChangeArrowheads="1"/>
            </p:cNvSpPr>
            <p:nvPr/>
          </p:nvSpPr>
          <p:spPr bwMode="auto">
            <a:xfrm>
              <a:off x="3840" y="2304"/>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70" name="Rectangle 50"/>
            <p:cNvSpPr>
              <a:spLocks noChangeArrowheads="1"/>
            </p:cNvSpPr>
            <p:nvPr/>
          </p:nvSpPr>
          <p:spPr bwMode="auto">
            <a:xfrm>
              <a:off x="2784" y="2016"/>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71" name="Rectangle 51"/>
            <p:cNvSpPr>
              <a:spLocks noChangeArrowheads="1"/>
            </p:cNvSpPr>
            <p:nvPr/>
          </p:nvSpPr>
          <p:spPr bwMode="auto">
            <a:xfrm>
              <a:off x="2784" y="2112"/>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72" name="Rectangle 52"/>
            <p:cNvSpPr>
              <a:spLocks noChangeArrowheads="1"/>
            </p:cNvSpPr>
            <p:nvPr/>
          </p:nvSpPr>
          <p:spPr bwMode="auto">
            <a:xfrm>
              <a:off x="2784" y="2208"/>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73" name="Rectangle 53"/>
            <p:cNvSpPr>
              <a:spLocks noChangeArrowheads="1"/>
            </p:cNvSpPr>
            <p:nvPr/>
          </p:nvSpPr>
          <p:spPr bwMode="auto">
            <a:xfrm>
              <a:off x="2784" y="2304"/>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grpSp>
      <p:grpSp>
        <p:nvGrpSpPr>
          <p:cNvPr id="1080374" name="Group 54"/>
          <p:cNvGrpSpPr>
            <a:grpSpLocks/>
          </p:cNvGrpSpPr>
          <p:nvPr/>
        </p:nvGrpSpPr>
        <p:grpSpPr bwMode="auto">
          <a:xfrm>
            <a:off x="1181100" y="4038600"/>
            <a:ext cx="6705600" cy="304800"/>
            <a:chOff x="720" y="2928"/>
            <a:chExt cx="4224" cy="192"/>
          </a:xfrm>
        </p:grpSpPr>
        <p:sp>
          <p:nvSpPr>
            <p:cNvPr id="1080375" name="Rectangle 55"/>
            <p:cNvSpPr>
              <a:spLocks noChangeArrowheads="1"/>
            </p:cNvSpPr>
            <p:nvPr/>
          </p:nvSpPr>
          <p:spPr bwMode="auto">
            <a:xfrm>
              <a:off x="4416" y="2928"/>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76" name="Rectangle 56"/>
            <p:cNvSpPr>
              <a:spLocks noChangeArrowheads="1"/>
            </p:cNvSpPr>
            <p:nvPr/>
          </p:nvSpPr>
          <p:spPr bwMode="auto">
            <a:xfrm>
              <a:off x="4416" y="3024"/>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77" name="Rectangle 57"/>
            <p:cNvSpPr>
              <a:spLocks noChangeArrowheads="1"/>
            </p:cNvSpPr>
            <p:nvPr/>
          </p:nvSpPr>
          <p:spPr bwMode="auto">
            <a:xfrm>
              <a:off x="2304" y="2928"/>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78" name="Rectangle 58"/>
            <p:cNvSpPr>
              <a:spLocks noChangeArrowheads="1"/>
            </p:cNvSpPr>
            <p:nvPr/>
          </p:nvSpPr>
          <p:spPr bwMode="auto">
            <a:xfrm>
              <a:off x="2304" y="3024"/>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79" name="Rectangle 59"/>
            <p:cNvSpPr>
              <a:spLocks noChangeArrowheads="1"/>
            </p:cNvSpPr>
            <p:nvPr/>
          </p:nvSpPr>
          <p:spPr bwMode="auto">
            <a:xfrm>
              <a:off x="3360" y="2928"/>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80" name="Rectangle 60"/>
            <p:cNvSpPr>
              <a:spLocks noChangeArrowheads="1"/>
            </p:cNvSpPr>
            <p:nvPr/>
          </p:nvSpPr>
          <p:spPr bwMode="auto">
            <a:xfrm>
              <a:off x="3360" y="3024"/>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81" name="Rectangle 61"/>
            <p:cNvSpPr>
              <a:spLocks noChangeArrowheads="1"/>
            </p:cNvSpPr>
            <p:nvPr/>
          </p:nvSpPr>
          <p:spPr bwMode="auto">
            <a:xfrm>
              <a:off x="1248" y="2928"/>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82" name="Rectangle 62"/>
            <p:cNvSpPr>
              <a:spLocks noChangeArrowheads="1"/>
            </p:cNvSpPr>
            <p:nvPr/>
          </p:nvSpPr>
          <p:spPr bwMode="auto">
            <a:xfrm>
              <a:off x="1248" y="3024"/>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83" name="Rectangle 63"/>
            <p:cNvSpPr>
              <a:spLocks noChangeArrowheads="1"/>
            </p:cNvSpPr>
            <p:nvPr/>
          </p:nvSpPr>
          <p:spPr bwMode="auto">
            <a:xfrm>
              <a:off x="3888" y="2928"/>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84" name="Rectangle 64"/>
            <p:cNvSpPr>
              <a:spLocks noChangeArrowheads="1"/>
            </p:cNvSpPr>
            <p:nvPr/>
          </p:nvSpPr>
          <p:spPr bwMode="auto">
            <a:xfrm>
              <a:off x="3888" y="3024"/>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85" name="Rectangle 65"/>
            <p:cNvSpPr>
              <a:spLocks noChangeArrowheads="1"/>
            </p:cNvSpPr>
            <p:nvPr/>
          </p:nvSpPr>
          <p:spPr bwMode="auto">
            <a:xfrm>
              <a:off x="1776" y="2928"/>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86" name="Rectangle 66"/>
            <p:cNvSpPr>
              <a:spLocks noChangeArrowheads="1"/>
            </p:cNvSpPr>
            <p:nvPr/>
          </p:nvSpPr>
          <p:spPr bwMode="auto">
            <a:xfrm>
              <a:off x="1776" y="3024"/>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87" name="Rectangle 67"/>
            <p:cNvSpPr>
              <a:spLocks noChangeArrowheads="1"/>
            </p:cNvSpPr>
            <p:nvPr/>
          </p:nvSpPr>
          <p:spPr bwMode="auto">
            <a:xfrm>
              <a:off x="2832" y="2928"/>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88" name="Rectangle 68"/>
            <p:cNvSpPr>
              <a:spLocks noChangeArrowheads="1"/>
            </p:cNvSpPr>
            <p:nvPr/>
          </p:nvSpPr>
          <p:spPr bwMode="auto">
            <a:xfrm>
              <a:off x="2832" y="3024"/>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89" name="Rectangle 69"/>
            <p:cNvSpPr>
              <a:spLocks noChangeArrowheads="1"/>
            </p:cNvSpPr>
            <p:nvPr/>
          </p:nvSpPr>
          <p:spPr bwMode="auto">
            <a:xfrm>
              <a:off x="720" y="2928"/>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90" name="Rectangle 70"/>
            <p:cNvSpPr>
              <a:spLocks noChangeArrowheads="1"/>
            </p:cNvSpPr>
            <p:nvPr/>
          </p:nvSpPr>
          <p:spPr bwMode="auto">
            <a:xfrm>
              <a:off x="720" y="3024"/>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grpSp>
      <p:grpSp>
        <p:nvGrpSpPr>
          <p:cNvPr id="1080391" name="Group 71"/>
          <p:cNvGrpSpPr>
            <a:grpSpLocks/>
          </p:cNvGrpSpPr>
          <p:nvPr/>
        </p:nvGrpSpPr>
        <p:grpSpPr bwMode="auto">
          <a:xfrm>
            <a:off x="762000" y="5334000"/>
            <a:ext cx="7543800" cy="152400"/>
            <a:chOff x="720" y="3456"/>
            <a:chExt cx="8448" cy="96"/>
          </a:xfrm>
        </p:grpSpPr>
        <p:sp>
          <p:nvSpPr>
            <p:cNvPr id="1080392" name="Rectangle 72"/>
            <p:cNvSpPr>
              <a:spLocks noChangeArrowheads="1"/>
            </p:cNvSpPr>
            <p:nvPr/>
          </p:nvSpPr>
          <p:spPr bwMode="auto">
            <a:xfrm>
              <a:off x="8640" y="3456"/>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93" name="Rectangle 73"/>
            <p:cNvSpPr>
              <a:spLocks noChangeArrowheads="1"/>
            </p:cNvSpPr>
            <p:nvPr/>
          </p:nvSpPr>
          <p:spPr bwMode="auto">
            <a:xfrm>
              <a:off x="4416" y="3456"/>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94" name="Rectangle 74"/>
            <p:cNvSpPr>
              <a:spLocks noChangeArrowheads="1"/>
            </p:cNvSpPr>
            <p:nvPr/>
          </p:nvSpPr>
          <p:spPr bwMode="auto">
            <a:xfrm>
              <a:off x="6528" y="3456"/>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95" name="Rectangle 75"/>
            <p:cNvSpPr>
              <a:spLocks noChangeArrowheads="1"/>
            </p:cNvSpPr>
            <p:nvPr/>
          </p:nvSpPr>
          <p:spPr bwMode="auto">
            <a:xfrm>
              <a:off x="2304" y="3456"/>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96" name="Rectangle 76"/>
            <p:cNvSpPr>
              <a:spLocks noChangeArrowheads="1"/>
            </p:cNvSpPr>
            <p:nvPr/>
          </p:nvSpPr>
          <p:spPr bwMode="auto">
            <a:xfrm>
              <a:off x="7584" y="3456"/>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97" name="Rectangle 77"/>
            <p:cNvSpPr>
              <a:spLocks noChangeArrowheads="1"/>
            </p:cNvSpPr>
            <p:nvPr/>
          </p:nvSpPr>
          <p:spPr bwMode="auto">
            <a:xfrm>
              <a:off x="3360" y="3456"/>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98" name="Rectangle 78"/>
            <p:cNvSpPr>
              <a:spLocks noChangeArrowheads="1"/>
            </p:cNvSpPr>
            <p:nvPr/>
          </p:nvSpPr>
          <p:spPr bwMode="auto">
            <a:xfrm>
              <a:off x="5472" y="3456"/>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399" name="Rectangle 79"/>
            <p:cNvSpPr>
              <a:spLocks noChangeArrowheads="1"/>
            </p:cNvSpPr>
            <p:nvPr/>
          </p:nvSpPr>
          <p:spPr bwMode="auto">
            <a:xfrm>
              <a:off x="1248" y="3456"/>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400" name="Rectangle 80"/>
            <p:cNvSpPr>
              <a:spLocks noChangeArrowheads="1"/>
            </p:cNvSpPr>
            <p:nvPr/>
          </p:nvSpPr>
          <p:spPr bwMode="auto">
            <a:xfrm>
              <a:off x="8112" y="3456"/>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401" name="Rectangle 81"/>
            <p:cNvSpPr>
              <a:spLocks noChangeArrowheads="1"/>
            </p:cNvSpPr>
            <p:nvPr/>
          </p:nvSpPr>
          <p:spPr bwMode="auto">
            <a:xfrm>
              <a:off x="3888" y="3456"/>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402" name="Rectangle 82"/>
            <p:cNvSpPr>
              <a:spLocks noChangeArrowheads="1"/>
            </p:cNvSpPr>
            <p:nvPr/>
          </p:nvSpPr>
          <p:spPr bwMode="auto">
            <a:xfrm>
              <a:off x="6000" y="3456"/>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403" name="Rectangle 83"/>
            <p:cNvSpPr>
              <a:spLocks noChangeArrowheads="1"/>
            </p:cNvSpPr>
            <p:nvPr/>
          </p:nvSpPr>
          <p:spPr bwMode="auto">
            <a:xfrm>
              <a:off x="1776" y="3456"/>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404" name="Rectangle 84"/>
            <p:cNvSpPr>
              <a:spLocks noChangeArrowheads="1"/>
            </p:cNvSpPr>
            <p:nvPr/>
          </p:nvSpPr>
          <p:spPr bwMode="auto">
            <a:xfrm>
              <a:off x="7056" y="3456"/>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405" name="Rectangle 85"/>
            <p:cNvSpPr>
              <a:spLocks noChangeArrowheads="1"/>
            </p:cNvSpPr>
            <p:nvPr/>
          </p:nvSpPr>
          <p:spPr bwMode="auto">
            <a:xfrm>
              <a:off x="2832" y="3456"/>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406" name="Rectangle 86"/>
            <p:cNvSpPr>
              <a:spLocks noChangeArrowheads="1"/>
            </p:cNvSpPr>
            <p:nvPr/>
          </p:nvSpPr>
          <p:spPr bwMode="auto">
            <a:xfrm>
              <a:off x="4944" y="3456"/>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80407" name="Rectangle 87"/>
            <p:cNvSpPr>
              <a:spLocks noChangeArrowheads="1"/>
            </p:cNvSpPr>
            <p:nvPr/>
          </p:nvSpPr>
          <p:spPr bwMode="auto">
            <a:xfrm>
              <a:off x="720" y="3456"/>
              <a:ext cx="528" cy="9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grpSp>
      <p:sp>
        <p:nvSpPr>
          <p:cNvPr id="1080408" name="Text Box 88"/>
          <p:cNvSpPr txBox="1">
            <a:spLocks noChangeArrowheads="1"/>
          </p:cNvSpPr>
          <p:nvPr/>
        </p:nvSpPr>
        <p:spPr bwMode="auto">
          <a:xfrm>
            <a:off x="152400" y="3290888"/>
            <a:ext cx="160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b="1" dirty="0">
                <a:solidFill>
                  <a:schemeClr val="hlink"/>
                </a:solidFill>
                <a:ea typeface="Tahoma"/>
              </a:rPr>
              <a:t>Direct-mapped</a:t>
            </a:r>
          </a:p>
          <a:p>
            <a:pPr algn="ctr"/>
            <a:r>
              <a:rPr lang="en-US" sz="1600" b="1" dirty="0">
                <a:solidFill>
                  <a:schemeClr val="hlink"/>
                </a:solidFill>
                <a:ea typeface="Tahoma"/>
              </a:rPr>
              <a:t>(A = 1, S = 16)</a:t>
            </a:r>
          </a:p>
        </p:txBody>
      </p:sp>
      <p:sp>
        <p:nvSpPr>
          <p:cNvPr id="1080409" name="Text Box 89"/>
          <p:cNvSpPr txBox="1">
            <a:spLocks noChangeArrowheads="1"/>
          </p:cNvSpPr>
          <p:nvPr/>
        </p:nvSpPr>
        <p:spPr bwMode="auto">
          <a:xfrm>
            <a:off x="2614613" y="3290888"/>
            <a:ext cx="22637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b="1" dirty="0">
                <a:solidFill>
                  <a:schemeClr val="hlink"/>
                </a:solidFill>
                <a:ea typeface="Tahoma"/>
              </a:rPr>
              <a:t>2-way set-associative</a:t>
            </a:r>
          </a:p>
          <a:p>
            <a:pPr algn="ctr"/>
            <a:r>
              <a:rPr lang="en-US" sz="1600" b="1" dirty="0">
                <a:solidFill>
                  <a:schemeClr val="hlink"/>
                </a:solidFill>
                <a:ea typeface="Tahoma"/>
              </a:rPr>
              <a:t>(A = 2, S = 8)</a:t>
            </a:r>
          </a:p>
        </p:txBody>
      </p:sp>
      <p:sp>
        <p:nvSpPr>
          <p:cNvPr id="1080410" name="Text Box 90"/>
          <p:cNvSpPr txBox="1">
            <a:spLocks noChangeArrowheads="1"/>
          </p:cNvSpPr>
          <p:nvPr/>
        </p:nvSpPr>
        <p:spPr bwMode="auto">
          <a:xfrm>
            <a:off x="6107113" y="3290888"/>
            <a:ext cx="22637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b="1" dirty="0">
                <a:solidFill>
                  <a:schemeClr val="hlink"/>
                </a:solidFill>
                <a:ea typeface="Tahoma"/>
              </a:rPr>
              <a:t>4-way set-associative</a:t>
            </a:r>
          </a:p>
          <a:p>
            <a:pPr algn="ctr"/>
            <a:r>
              <a:rPr lang="en-US" sz="1600" b="1" dirty="0">
                <a:solidFill>
                  <a:schemeClr val="hlink"/>
                </a:solidFill>
                <a:ea typeface="Tahoma"/>
              </a:rPr>
              <a:t>(A = 4, S = 4)</a:t>
            </a:r>
          </a:p>
        </p:txBody>
      </p:sp>
      <p:sp>
        <p:nvSpPr>
          <p:cNvPr id="1080411" name="Text Box 91"/>
          <p:cNvSpPr txBox="1">
            <a:spLocks noChangeArrowheads="1"/>
          </p:cNvSpPr>
          <p:nvPr/>
        </p:nvSpPr>
        <p:spPr bwMode="auto">
          <a:xfrm>
            <a:off x="3402013" y="4343400"/>
            <a:ext cx="22637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b="1" dirty="0">
                <a:solidFill>
                  <a:schemeClr val="hlink"/>
                </a:solidFill>
                <a:ea typeface="Tahoma"/>
              </a:rPr>
              <a:t>8-way set-associative</a:t>
            </a:r>
          </a:p>
          <a:p>
            <a:pPr algn="ctr"/>
            <a:r>
              <a:rPr lang="en-US" sz="1600" b="1" dirty="0">
                <a:solidFill>
                  <a:schemeClr val="hlink"/>
                </a:solidFill>
                <a:ea typeface="Tahoma"/>
              </a:rPr>
              <a:t>(A = 8, S = 2)</a:t>
            </a:r>
          </a:p>
        </p:txBody>
      </p:sp>
      <p:sp>
        <p:nvSpPr>
          <p:cNvPr id="1080412" name="Text Box 92"/>
          <p:cNvSpPr txBox="1">
            <a:spLocks noChangeArrowheads="1"/>
          </p:cNvSpPr>
          <p:nvPr/>
        </p:nvSpPr>
        <p:spPr bwMode="auto">
          <a:xfrm>
            <a:off x="3627438" y="5500688"/>
            <a:ext cx="18113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b="1" dirty="0">
                <a:solidFill>
                  <a:schemeClr val="hlink"/>
                </a:solidFill>
                <a:ea typeface="Tahoma"/>
              </a:rPr>
              <a:t>Fully associative</a:t>
            </a:r>
          </a:p>
          <a:p>
            <a:pPr algn="ctr"/>
            <a:r>
              <a:rPr lang="en-US" sz="1600" b="1" dirty="0">
                <a:solidFill>
                  <a:schemeClr val="hlink"/>
                </a:solidFill>
                <a:ea typeface="Tahoma"/>
              </a:rPr>
              <a:t>(A = 16, S = 1)</a:t>
            </a:r>
          </a:p>
        </p:txBody>
      </p:sp>
      <p:sp>
        <p:nvSpPr>
          <p:cNvPr id="2" name="TextBox 1"/>
          <p:cNvSpPr txBox="1"/>
          <p:nvPr/>
        </p:nvSpPr>
        <p:spPr>
          <a:xfrm>
            <a:off x="3402013" y="1143000"/>
            <a:ext cx="2646878" cy="646331"/>
          </a:xfrm>
          <a:prstGeom prst="rect">
            <a:avLst/>
          </a:prstGeom>
          <a:noFill/>
        </p:spPr>
        <p:txBody>
          <a:bodyPr wrap="none" rtlCol="0">
            <a:spAutoFit/>
          </a:bodyPr>
          <a:lstStyle/>
          <a:p>
            <a:r>
              <a:rPr lang="en-US" dirty="0" smtClean="0"/>
              <a:t>A = level of associativity</a:t>
            </a:r>
          </a:p>
          <a:p>
            <a:r>
              <a:rPr lang="en-US" dirty="0" smtClean="0"/>
              <a:t>S = number of sets</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7491A3F-1B91-8147-A11A-88B5E8D12BE3}" type="slidenum">
              <a:rPr lang="en-US"/>
              <a:pPr/>
              <a:t>17</a:t>
            </a:fld>
            <a:endParaRPr lang="en-US"/>
          </a:p>
        </p:txBody>
      </p:sp>
      <p:sp>
        <p:nvSpPr>
          <p:cNvPr id="1083394" name="Rectangle 2"/>
          <p:cNvSpPr>
            <a:spLocks noGrp="1" noChangeArrowheads="1"/>
          </p:cNvSpPr>
          <p:nvPr>
            <p:ph type="title"/>
          </p:nvPr>
        </p:nvSpPr>
        <p:spPr/>
        <p:txBody>
          <a:bodyPr/>
          <a:lstStyle/>
          <a:p>
            <a:r>
              <a:rPr lang="en-US"/>
              <a:t>Cache Organization</a:t>
            </a:r>
          </a:p>
        </p:txBody>
      </p:sp>
      <p:sp>
        <p:nvSpPr>
          <p:cNvPr id="1083395" name="Rectangle 3"/>
          <p:cNvSpPr>
            <a:spLocks noGrp="1" noChangeArrowheads="1"/>
          </p:cNvSpPr>
          <p:nvPr>
            <p:ph type="body" idx="1"/>
          </p:nvPr>
        </p:nvSpPr>
        <p:spPr/>
        <p:txBody>
          <a:bodyPr/>
          <a:lstStyle/>
          <a:p>
            <a:r>
              <a:rPr lang="en-US" dirty="0"/>
              <a:t>Direct Mapped Cache</a:t>
            </a:r>
          </a:p>
          <a:p>
            <a:pPr lvl="1"/>
            <a:r>
              <a:rPr lang="en-US" dirty="0"/>
              <a:t>Each memory location can only mapped to 1 cache location</a:t>
            </a:r>
          </a:p>
          <a:p>
            <a:pPr lvl="1"/>
            <a:r>
              <a:rPr lang="en-US" dirty="0"/>
              <a:t>No need to make </a:t>
            </a:r>
            <a:r>
              <a:rPr lang="en-US"/>
              <a:t>any </a:t>
            </a:r>
            <a:r>
              <a:rPr lang="en-US" smtClean="0"/>
              <a:t>decision </a:t>
            </a:r>
            <a:r>
              <a:rPr lang="en-US" dirty="0" smtClean="0">
                <a:sym typeface="Wingdings"/>
              </a:rPr>
              <a:t></a:t>
            </a:r>
            <a:endParaRPr lang="en-US" dirty="0"/>
          </a:p>
          <a:p>
            <a:pPr lvl="2"/>
            <a:r>
              <a:rPr lang="en-US" dirty="0"/>
              <a:t>Current item replaces previous item in that cache location</a:t>
            </a:r>
          </a:p>
          <a:p>
            <a:r>
              <a:rPr lang="en-US" dirty="0"/>
              <a:t>N-way Set Associative Cache</a:t>
            </a:r>
          </a:p>
          <a:p>
            <a:pPr lvl="1"/>
            <a:r>
              <a:rPr lang="en-US" dirty="0"/>
              <a:t>Each memory location have a choice of N cache locations</a:t>
            </a:r>
          </a:p>
          <a:p>
            <a:r>
              <a:rPr lang="en-US" dirty="0"/>
              <a:t>Fully Associative Cache</a:t>
            </a:r>
          </a:p>
          <a:p>
            <a:pPr lvl="1"/>
            <a:r>
              <a:rPr lang="en-US" dirty="0"/>
              <a:t>Each memory location can be placed in ANY cache location</a:t>
            </a:r>
          </a:p>
          <a:p>
            <a:r>
              <a:rPr lang="en-US" dirty="0"/>
              <a:t>Cache miss in a N-way Set Associative or Fully Associative Cache</a:t>
            </a:r>
          </a:p>
          <a:p>
            <a:pPr lvl="1"/>
            <a:r>
              <a:rPr lang="en-US" dirty="0"/>
              <a:t>Bring in new block from memory</a:t>
            </a:r>
          </a:p>
          <a:p>
            <a:pPr lvl="1"/>
            <a:r>
              <a:rPr lang="en-US" dirty="0"/>
              <a:t>Throw out a cache block to make room for the new block</a:t>
            </a:r>
          </a:p>
          <a:p>
            <a:pPr lvl="1"/>
            <a:r>
              <a:rPr lang="en-US" dirty="0"/>
              <a:t>Need to decide which block to throw out!</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appb-02-97801238387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992" y="872313"/>
            <a:ext cx="5714886" cy="4405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125" name="Rectangle 5"/>
          <p:cNvSpPr>
            <a:spLocks noChangeArrowheads="1"/>
          </p:cNvSpPr>
          <p:nvPr/>
        </p:nvSpPr>
        <p:spPr bwMode="auto">
          <a:xfrm>
            <a:off x="365125" y="5464780"/>
            <a:ext cx="8229600"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just"/>
            <a:r>
              <a:rPr lang="en-US" sz="1200" b="1" dirty="0">
                <a:latin typeface="Times New Roman" charset="0"/>
              </a:rPr>
              <a:t>Figure B.2 This example cache has eight block frames and memory has 32 blocks. </a:t>
            </a:r>
            <a:r>
              <a:rPr lang="en-US" sz="1200" dirty="0">
                <a:latin typeface="Times New Roman" charset="0"/>
              </a:rPr>
              <a:t>The three options for caches are shown left to right. In fully associative, block 12 from the lower level can go into any of the eight block frames of the cache. With direct mapped, block 12 can only be placed into block frame 4 (12 modulo 8). Set associative, which has some of both features, allows the block to be placed anywhere in set 0 (12 modulo 4). With two blocks per set, this means block 12 can be placed either in block 0 or in block 1 of the cache. Real caches contain thousands of block frames, and real memories contain millions of blocks. The set associative organization has four sets with two blocks per set, called </a:t>
            </a:r>
            <a:r>
              <a:rPr lang="en-US" sz="1200" i="1" dirty="0">
                <a:latin typeface="Times New Roman" charset="0"/>
              </a:rPr>
              <a:t>two-way set</a:t>
            </a:r>
            <a:r>
              <a:rPr lang="en-US" sz="1200" dirty="0">
                <a:latin typeface="Times New Roman" charset="0"/>
              </a:rPr>
              <a:t> </a:t>
            </a:r>
            <a:r>
              <a:rPr lang="en-US" sz="1200" i="1" dirty="0">
                <a:latin typeface="Times New Roman" charset="0"/>
              </a:rPr>
              <a:t>associative</a:t>
            </a:r>
            <a:r>
              <a:rPr lang="en-US" sz="1200" dirty="0">
                <a:latin typeface="Times New Roman" charset="0"/>
              </a:rPr>
              <a:t>. Assume that there is nothing in the cache and that the block address in question identifies lower-level block 12.</a:t>
            </a:r>
          </a:p>
        </p:txBody>
      </p:sp>
      <p:sp>
        <p:nvSpPr>
          <p:cNvPr id="2" name="Title 1"/>
          <p:cNvSpPr>
            <a:spLocks noGrp="1"/>
          </p:cNvSpPr>
          <p:nvPr>
            <p:ph type="title"/>
          </p:nvPr>
        </p:nvSpPr>
        <p:spPr/>
        <p:txBody>
          <a:bodyPr/>
          <a:lstStyle/>
          <a:p>
            <a:r>
              <a:rPr lang="en-US" dirty="0" smtClean="0"/>
              <a:t>Associativity</a:t>
            </a:r>
            <a:endParaRPr lang="en-US" dirty="0"/>
          </a:p>
        </p:txBody>
      </p:sp>
    </p:spTree>
    <p:extLst>
      <p:ext uri="{BB962C8B-B14F-4D97-AF65-F5344CB8AC3E}">
        <p14:creationId xmlns:p14="http://schemas.microsoft.com/office/powerpoint/2010/main" val="322044996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97607AF-6BEB-E546-A4EE-3D3728293D22}" type="slidenum">
              <a:rPr lang="en-US"/>
              <a:pPr/>
              <a:t>19</a:t>
            </a:fld>
            <a:endParaRPr lang="en-US"/>
          </a:p>
        </p:txBody>
      </p:sp>
      <p:sp>
        <p:nvSpPr>
          <p:cNvPr id="1130498" name="Rectangle 2"/>
          <p:cNvSpPr>
            <a:spLocks noGrp="1" noChangeArrowheads="1"/>
          </p:cNvSpPr>
          <p:nvPr>
            <p:ph type="title"/>
          </p:nvPr>
        </p:nvSpPr>
        <p:spPr>
          <a:xfrm>
            <a:off x="0" y="0"/>
            <a:ext cx="9144000" cy="641350"/>
          </a:xfrm>
        </p:spPr>
        <p:txBody>
          <a:bodyPr/>
          <a:lstStyle/>
          <a:p>
            <a:r>
              <a:rPr lang="en-US" sz="3600" dirty="0"/>
              <a:t>4 Questions for </a:t>
            </a:r>
            <a:r>
              <a:rPr lang="en-US" sz="3600" dirty="0" smtClean="0"/>
              <a:t>Memory </a:t>
            </a:r>
            <a:r>
              <a:rPr lang="en-US" sz="3600" dirty="0"/>
              <a:t>Hierarchy</a:t>
            </a:r>
          </a:p>
        </p:txBody>
      </p:sp>
      <p:sp>
        <p:nvSpPr>
          <p:cNvPr id="1130499" name="Rectangle 3"/>
          <p:cNvSpPr>
            <a:spLocks noGrp="1" noChangeArrowheads="1"/>
          </p:cNvSpPr>
          <p:nvPr>
            <p:ph type="body" idx="1"/>
          </p:nvPr>
        </p:nvSpPr>
        <p:spPr/>
        <p:txBody>
          <a:bodyPr/>
          <a:lstStyle/>
          <a:p>
            <a:pPr marL="514350" indent="-514350">
              <a:buFont typeface="+mj-lt"/>
              <a:buAutoNum type="arabicPeriod"/>
            </a:pPr>
            <a:r>
              <a:rPr lang="en-US" dirty="0"/>
              <a:t>Where can a block be placed in the upper level? </a:t>
            </a:r>
            <a:r>
              <a:rPr lang="en-US" b="1" i="1" dirty="0">
                <a:solidFill>
                  <a:schemeClr val="hlink"/>
                </a:solidFill>
                <a:latin typeface="Palatino Linotype" charset="0"/>
              </a:rPr>
              <a:t>(Block placement)</a:t>
            </a:r>
          </a:p>
          <a:p>
            <a:pPr marL="514350" indent="-514350">
              <a:buFont typeface="+mj-lt"/>
              <a:buAutoNum type="arabicPeriod"/>
            </a:pPr>
            <a:r>
              <a:rPr lang="en-US" dirty="0"/>
              <a:t>How is a block found if it is in the upper level?</a:t>
            </a:r>
            <a:br>
              <a:rPr lang="en-US" dirty="0"/>
            </a:br>
            <a:r>
              <a:rPr lang="en-US" b="1" i="1" dirty="0">
                <a:solidFill>
                  <a:schemeClr val="hlink"/>
                </a:solidFill>
                <a:latin typeface="Palatino Linotype" charset="0"/>
              </a:rPr>
              <a:t>(Block identification)</a:t>
            </a:r>
          </a:p>
          <a:p>
            <a:pPr marL="514350" indent="-514350">
              <a:buFont typeface="+mj-lt"/>
              <a:buAutoNum type="arabicPeriod"/>
            </a:pPr>
            <a:r>
              <a:rPr lang="en-US" dirty="0"/>
              <a:t>Which block should be replaced on a miss?</a:t>
            </a:r>
            <a:br>
              <a:rPr lang="en-US" dirty="0"/>
            </a:br>
            <a:r>
              <a:rPr lang="en-US" b="1" i="1" dirty="0">
                <a:solidFill>
                  <a:schemeClr val="hlink"/>
                </a:solidFill>
                <a:latin typeface="Palatino Linotype" charset="0"/>
              </a:rPr>
              <a:t>(Block replacement)</a:t>
            </a:r>
          </a:p>
          <a:p>
            <a:pPr marL="514350" indent="-514350">
              <a:buFont typeface="+mj-lt"/>
              <a:buAutoNum type="arabicPeriod"/>
            </a:pPr>
            <a:r>
              <a:rPr lang="en-US" dirty="0"/>
              <a:t>What happens on a write?</a:t>
            </a:r>
            <a:br>
              <a:rPr lang="en-US" dirty="0"/>
            </a:br>
            <a:r>
              <a:rPr lang="en-US" b="1" i="1" dirty="0">
                <a:solidFill>
                  <a:schemeClr val="hlink"/>
                </a:solidFill>
                <a:latin typeface="Palatino Linotype" charset="0"/>
              </a:rPr>
              <a:t>(Write strategy</a:t>
            </a:r>
            <a:r>
              <a:rPr lang="en-US" b="1" i="1" dirty="0" smtClean="0">
                <a:solidFill>
                  <a:schemeClr val="hlink"/>
                </a:solidFill>
                <a:latin typeface="Palatino Linotype" charset="0"/>
              </a:rPr>
              <a:t>)</a:t>
            </a:r>
          </a:p>
          <a:p>
            <a:endParaRPr lang="en-US" dirty="0" smtClean="0"/>
          </a:p>
          <a:p>
            <a:endParaRPr lang="en-US" dirty="0"/>
          </a:p>
          <a:p>
            <a:r>
              <a:rPr lang="en-US" dirty="0" smtClean="0"/>
              <a:t>Q1 and Q2 covered using examples, then Q3 and Q4</a:t>
            </a:r>
            <a:endParaRPr lang="en-US" b="1" dirty="0">
              <a:solidFill>
                <a:schemeClr val="hlink"/>
              </a:solidFill>
              <a:latin typeface="Palatino Linotype"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304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304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304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304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304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49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Grp="1" noChangeArrowheads="1"/>
          </p:cNvSpPr>
          <p:nvPr>
            <p:ph type="sldNum" sz="quarter" idx="4"/>
          </p:nvPr>
        </p:nvSpPr>
        <p:spPr/>
        <p:txBody>
          <a:bodyPr/>
          <a:lstStyle/>
          <a:p>
            <a:fld id="{3F6566D5-5EE6-C74A-8B2A-D730D8A8AE5A}" type="slidenum">
              <a:rPr lang="en-US"/>
              <a:pPr/>
              <a:t>2</a:t>
            </a:fld>
            <a:endParaRPr lang="en-US"/>
          </a:p>
        </p:txBody>
      </p:sp>
      <p:sp>
        <p:nvSpPr>
          <p:cNvPr id="1064962" name="Rectangle 2"/>
          <p:cNvSpPr>
            <a:spLocks noGrp="1" noChangeArrowheads="1"/>
          </p:cNvSpPr>
          <p:nvPr>
            <p:ph type="ctrTitle"/>
          </p:nvPr>
        </p:nvSpPr>
        <p:spPr/>
        <p:txBody>
          <a:bodyPr/>
          <a:lstStyle/>
          <a:p>
            <a:r>
              <a:rPr lang="en-US"/>
              <a:t>COMP 740:</a:t>
            </a:r>
            <a:br>
              <a:rPr lang="en-US"/>
            </a:br>
            <a:r>
              <a:rPr lang="en-US"/>
              <a:t>Computer Architecture and Implementation</a:t>
            </a:r>
          </a:p>
        </p:txBody>
      </p:sp>
      <p:sp>
        <p:nvSpPr>
          <p:cNvPr id="1064963" name="Rectangle 3"/>
          <p:cNvSpPr>
            <a:spLocks noGrp="1" noChangeArrowheads="1"/>
          </p:cNvSpPr>
          <p:nvPr>
            <p:ph type="subTitle" idx="1"/>
          </p:nvPr>
        </p:nvSpPr>
        <p:spPr/>
        <p:txBody>
          <a:bodyPr/>
          <a:lstStyle/>
          <a:p>
            <a:r>
              <a:rPr lang="en-US" dirty="0"/>
              <a:t>Montek Singh</a:t>
            </a:r>
          </a:p>
          <a:p>
            <a:pPr>
              <a:lnSpc>
                <a:spcPct val="120000"/>
              </a:lnSpc>
            </a:pPr>
            <a:r>
              <a:rPr lang="en-US" sz="2400" dirty="0" smtClean="0">
                <a:solidFill>
                  <a:schemeClr val="tx1"/>
                </a:solidFill>
              </a:rPr>
              <a:t>Sep 12, 2016</a:t>
            </a:r>
            <a:endParaRPr lang="en-US" sz="2400" dirty="0">
              <a:solidFill>
                <a:schemeClr val="tx1"/>
              </a:solidFill>
            </a:endParaRPr>
          </a:p>
          <a:p>
            <a:pPr>
              <a:lnSpc>
                <a:spcPct val="120000"/>
              </a:lnSpc>
            </a:pPr>
            <a:endParaRPr lang="en-US" sz="2400" dirty="0">
              <a:solidFill>
                <a:schemeClr val="tx1"/>
              </a:solidFill>
            </a:endParaRPr>
          </a:p>
          <a:p>
            <a:pPr>
              <a:lnSpc>
                <a:spcPct val="120000"/>
              </a:lnSpc>
            </a:pPr>
            <a:r>
              <a:rPr lang="en-US" sz="2400" dirty="0">
                <a:solidFill>
                  <a:schemeClr val="tx1"/>
                </a:solidFill>
              </a:rPr>
              <a:t>Topic:  </a:t>
            </a:r>
            <a:r>
              <a:rPr lang="en-US" sz="2400" b="1" i="1" dirty="0">
                <a:solidFill>
                  <a:schemeClr val="hlink"/>
                </a:solidFill>
                <a:latin typeface="Palatino Linotype" charset="0"/>
              </a:rPr>
              <a:t>Introduction to Caches</a:t>
            </a:r>
          </a:p>
          <a:p>
            <a:pPr>
              <a:lnSpc>
                <a:spcPct val="120000"/>
              </a:lnSpc>
            </a:pPr>
            <a:endParaRPr lang="en-US" sz="2400" b="1" i="1" dirty="0">
              <a:solidFill>
                <a:schemeClr val="hlink"/>
              </a:solidFill>
              <a:latin typeface="Palatino Linotype"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lide Number Placeholder 4"/>
          <p:cNvSpPr>
            <a:spLocks noGrp="1"/>
          </p:cNvSpPr>
          <p:nvPr>
            <p:ph type="sldNum" sz="quarter" idx="10"/>
          </p:nvPr>
        </p:nvSpPr>
        <p:spPr/>
        <p:txBody>
          <a:bodyPr/>
          <a:lstStyle/>
          <a:p>
            <a:fld id="{BDAB273E-8E56-EA4F-99C2-E9F342CCA16A}" type="slidenum">
              <a:rPr lang="en-US"/>
              <a:pPr/>
              <a:t>20</a:t>
            </a:fld>
            <a:endParaRPr lang="en-US"/>
          </a:p>
        </p:txBody>
      </p:sp>
      <p:grpSp>
        <p:nvGrpSpPr>
          <p:cNvPr id="1134594" name="Group 2"/>
          <p:cNvGrpSpPr>
            <a:grpSpLocks/>
          </p:cNvGrpSpPr>
          <p:nvPr/>
        </p:nvGrpSpPr>
        <p:grpSpPr bwMode="auto">
          <a:xfrm>
            <a:off x="903288" y="2676525"/>
            <a:ext cx="7265987" cy="4057650"/>
            <a:chOff x="569" y="1686"/>
            <a:chExt cx="4577" cy="2556"/>
          </a:xfrm>
        </p:grpSpPr>
        <p:sp>
          <p:nvSpPr>
            <p:cNvPr id="1134595" name="Rectangle 3"/>
            <p:cNvSpPr>
              <a:spLocks noChangeArrowheads="1"/>
            </p:cNvSpPr>
            <p:nvPr/>
          </p:nvSpPr>
          <p:spPr bwMode="auto">
            <a:xfrm>
              <a:off x="4684" y="1686"/>
              <a:ext cx="17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0</a:t>
              </a:r>
            </a:p>
          </p:txBody>
        </p:sp>
        <p:sp>
          <p:nvSpPr>
            <p:cNvPr id="1134596" name="Rectangle 4"/>
            <p:cNvSpPr>
              <a:spLocks noChangeArrowheads="1"/>
            </p:cNvSpPr>
            <p:nvPr/>
          </p:nvSpPr>
          <p:spPr bwMode="auto">
            <a:xfrm>
              <a:off x="3991" y="1686"/>
              <a:ext cx="17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4</a:t>
              </a:r>
            </a:p>
          </p:txBody>
        </p:sp>
        <p:sp>
          <p:nvSpPr>
            <p:cNvPr id="1134597" name="Rectangle 5"/>
            <p:cNvSpPr>
              <a:spLocks noChangeArrowheads="1"/>
            </p:cNvSpPr>
            <p:nvPr/>
          </p:nvSpPr>
          <p:spPr bwMode="auto">
            <a:xfrm>
              <a:off x="569" y="1686"/>
              <a:ext cx="24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31</a:t>
              </a:r>
            </a:p>
          </p:txBody>
        </p:sp>
        <p:sp>
          <p:nvSpPr>
            <p:cNvPr id="1134598" name="Rectangle 6"/>
            <p:cNvSpPr>
              <a:spLocks noChangeArrowheads="1"/>
            </p:cNvSpPr>
            <p:nvPr/>
          </p:nvSpPr>
          <p:spPr bwMode="auto">
            <a:xfrm>
              <a:off x="3081" y="1686"/>
              <a:ext cx="17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9</a:t>
              </a:r>
            </a:p>
          </p:txBody>
        </p:sp>
        <p:grpSp>
          <p:nvGrpSpPr>
            <p:cNvPr id="1134599" name="Group 7"/>
            <p:cNvGrpSpPr>
              <a:grpSpLocks/>
            </p:cNvGrpSpPr>
            <p:nvPr/>
          </p:nvGrpSpPr>
          <p:grpSpPr bwMode="auto">
            <a:xfrm>
              <a:off x="569" y="1859"/>
              <a:ext cx="4577" cy="2383"/>
              <a:chOff x="569" y="1859"/>
              <a:chExt cx="4577" cy="2383"/>
            </a:xfrm>
          </p:grpSpPr>
          <p:sp>
            <p:nvSpPr>
              <p:cNvPr id="1134600" name="Freeform 8"/>
              <p:cNvSpPr>
                <a:spLocks/>
              </p:cNvSpPr>
              <p:nvPr/>
            </p:nvSpPr>
            <p:spPr bwMode="auto">
              <a:xfrm>
                <a:off x="4350" y="2036"/>
                <a:ext cx="780" cy="2037"/>
              </a:xfrm>
              <a:custGeom>
                <a:avLst/>
                <a:gdLst>
                  <a:gd name="T0" fmla="*/ 0 w 865"/>
                  <a:gd name="T1" fmla="*/ 0 h 2257"/>
                  <a:gd name="T2" fmla="*/ 0 w 865"/>
                  <a:gd name="T3" fmla="*/ 432 h 2257"/>
                  <a:gd name="T4" fmla="*/ 864 w 865"/>
                  <a:gd name="T5" fmla="*/ 432 h 2257"/>
                  <a:gd name="T6" fmla="*/ 864 w 865"/>
                  <a:gd name="T7" fmla="*/ 2256 h 2257"/>
                  <a:gd name="T8" fmla="*/ 336 w 865"/>
                  <a:gd name="T9" fmla="*/ 2256 h 2257"/>
                </a:gdLst>
                <a:ahLst/>
                <a:cxnLst>
                  <a:cxn ang="0">
                    <a:pos x="T0" y="T1"/>
                  </a:cxn>
                  <a:cxn ang="0">
                    <a:pos x="T2" y="T3"/>
                  </a:cxn>
                  <a:cxn ang="0">
                    <a:pos x="T4" y="T5"/>
                  </a:cxn>
                  <a:cxn ang="0">
                    <a:pos x="T6" y="T7"/>
                  </a:cxn>
                  <a:cxn ang="0">
                    <a:pos x="T8" y="T9"/>
                  </a:cxn>
                </a:cxnLst>
                <a:rect l="0" t="0" r="r" b="b"/>
                <a:pathLst>
                  <a:path w="865" h="2257">
                    <a:moveTo>
                      <a:pt x="0" y="0"/>
                    </a:moveTo>
                    <a:lnTo>
                      <a:pt x="0" y="432"/>
                    </a:lnTo>
                    <a:lnTo>
                      <a:pt x="864" y="432"/>
                    </a:lnTo>
                    <a:lnTo>
                      <a:pt x="864" y="2256"/>
                    </a:lnTo>
                    <a:lnTo>
                      <a:pt x="336" y="2256"/>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ea typeface="Tahoma"/>
                </a:endParaRPr>
              </a:p>
            </p:txBody>
          </p:sp>
          <p:sp>
            <p:nvSpPr>
              <p:cNvPr id="1134601" name="Rectangle 9"/>
              <p:cNvSpPr>
                <a:spLocks noChangeArrowheads="1"/>
              </p:cNvSpPr>
              <p:nvPr/>
            </p:nvSpPr>
            <p:spPr bwMode="auto">
              <a:xfrm>
                <a:off x="3125" y="1859"/>
                <a:ext cx="76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Cache Index</a:t>
                </a:r>
              </a:p>
            </p:txBody>
          </p:sp>
          <p:sp>
            <p:nvSpPr>
              <p:cNvPr id="1134602" name="Rectangle 10"/>
              <p:cNvSpPr>
                <a:spLocks noChangeArrowheads="1"/>
              </p:cNvSpPr>
              <p:nvPr/>
            </p:nvSpPr>
            <p:spPr bwMode="auto">
              <a:xfrm>
                <a:off x="588" y="1870"/>
                <a:ext cx="4231"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4603" name="Line 11"/>
              <p:cNvSpPr>
                <a:spLocks noChangeShapeType="1"/>
              </p:cNvSpPr>
              <p:nvPr/>
            </p:nvSpPr>
            <p:spPr bwMode="auto">
              <a:xfrm>
                <a:off x="3093" y="1870"/>
                <a:ext cx="0" cy="15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4604" name="Rectangle 12"/>
              <p:cNvSpPr>
                <a:spLocks noChangeArrowheads="1"/>
              </p:cNvSpPr>
              <p:nvPr/>
            </p:nvSpPr>
            <p:spPr bwMode="auto">
              <a:xfrm>
                <a:off x="1108" y="2624"/>
                <a:ext cx="1848" cy="119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4605" name="Line 13"/>
              <p:cNvSpPr>
                <a:spLocks noChangeShapeType="1"/>
              </p:cNvSpPr>
              <p:nvPr/>
            </p:nvSpPr>
            <p:spPr bwMode="auto">
              <a:xfrm flipH="1">
                <a:off x="1101" y="2790"/>
                <a:ext cx="18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4606" name="Line 14"/>
              <p:cNvSpPr>
                <a:spLocks noChangeShapeType="1"/>
              </p:cNvSpPr>
              <p:nvPr/>
            </p:nvSpPr>
            <p:spPr bwMode="auto">
              <a:xfrm flipH="1">
                <a:off x="1101" y="2963"/>
                <a:ext cx="18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4607" name="Line 15"/>
              <p:cNvSpPr>
                <a:spLocks noChangeShapeType="1"/>
              </p:cNvSpPr>
              <p:nvPr/>
            </p:nvSpPr>
            <p:spPr bwMode="auto">
              <a:xfrm flipH="1">
                <a:off x="1101" y="3136"/>
                <a:ext cx="18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4608" name="Line 16"/>
              <p:cNvSpPr>
                <a:spLocks noChangeShapeType="1"/>
              </p:cNvSpPr>
              <p:nvPr/>
            </p:nvSpPr>
            <p:spPr bwMode="auto">
              <a:xfrm flipH="1">
                <a:off x="1101" y="3310"/>
                <a:ext cx="18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4609" name="Line 17"/>
              <p:cNvSpPr>
                <a:spLocks noChangeShapeType="1"/>
              </p:cNvSpPr>
              <p:nvPr/>
            </p:nvSpPr>
            <p:spPr bwMode="auto">
              <a:xfrm flipH="1">
                <a:off x="1101" y="3656"/>
                <a:ext cx="18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4610" name="Rectangle 18"/>
              <p:cNvSpPr>
                <a:spLocks noChangeArrowheads="1"/>
              </p:cNvSpPr>
              <p:nvPr/>
            </p:nvSpPr>
            <p:spPr bwMode="auto">
              <a:xfrm>
                <a:off x="1955" y="3341"/>
                <a:ext cx="169"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dirty="0">
                    <a:latin typeface="Times New Roman" charset="0"/>
                    <a:ea typeface="Tahoma"/>
                  </a:rPr>
                  <a:t>:</a:t>
                </a:r>
              </a:p>
            </p:txBody>
          </p:sp>
          <p:sp>
            <p:nvSpPr>
              <p:cNvPr id="1134611" name="Rectangle 19"/>
              <p:cNvSpPr>
                <a:spLocks noChangeArrowheads="1"/>
              </p:cNvSpPr>
              <p:nvPr/>
            </p:nvSpPr>
            <p:spPr bwMode="auto">
              <a:xfrm>
                <a:off x="1349" y="1859"/>
                <a:ext cx="66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solidFill>
                      <a:schemeClr val="accent2"/>
                    </a:solidFill>
                    <a:latin typeface="Times New Roman" charset="0"/>
                    <a:ea typeface="Tahoma"/>
                  </a:rPr>
                  <a:t>Cache Tag</a:t>
                </a:r>
                <a:endParaRPr lang="en-US" sz="1600" dirty="0">
                  <a:solidFill>
                    <a:srgbClr val="B760F9"/>
                  </a:solidFill>
                  <a:latin typeface="Times New Roman" charset="0"/>
                  <a:ea typeface="Tahoma"/>
                </a:endParaRPr>
              </a:p>
            </p:txBody>
          </p:sp>
          <p:sp>
            <p:nvSpPr>
              <p:cNvPr id="1134612" name="Rectangle 20"/>
              <p:cNvSpPr>
                <a:spLocks noChangeArrowheads="1"/>
              </p:cNvSpPr>
              <p:nvPr/>
            </p:nvSpPr>
            <p:spPr bwMode="auto">
              <a:xfrm>
                <a:off x="2042" y="1859"/>
                <a:ext cx="93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Example: 0x50</a:t>
                </a:r>
              </a:p>
            </p:txBody>
          </p:sp>
          <p:sp>
            <p:nvSpPr>
              <p:cNvPr id="1134613" name="Rectangle 21"/>
              <p:cNvSpPr>
                <a:spLocks noChangeArrowheads="1"/>
              </p:cNvSpPr>
              <p:nvPr/>
            </p:nvSpPr>
            <p:spPr bwMode="auto">
              <a:xfrm>
                <a:off x="3211" y="2031"/>
                <a:ext cx="594"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Ex: 0x01</a:t>
                </a:r>
              </a:p>
            </p:txBody>
          </p:sp>
          <p:sp>
            <p:nvSpPr>
              <p:cNvPr id="1134614" name="Rectangle 22"/>
              <p:cNvSpPr>
                <a:spLocks noChangeArrowheads="1"/>
              </p:cNvSpPr>
              <p:nvPr/>
            </p:nvSpPr>
            <p:spPr bwMode="auto">
              <a:xfrm>
                <a:off x="1869" y="2786"/>
                <a:ext cx="37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solidFill>
                      <a:schemeClr val="accent2"/>
                    </a:solidFill>
                    <a:latin typeface="Times New Roman" charset="0"/>
                    <a:ea typeface="Tahoma"/>
                  </a:rPr>
                  <a:t>0x50</a:t>
                </a:r>
                <a:endParaRPr lang="en-US" sz="1600" dirty="0">
                  <a:solidFill>
                    <a:srgbClr val="B760F9"/>
                  </a:solidFill>
                  <a:latin typeface="Times New Roman" charset="0"/>
                  <a:ea typeface="Tahoma"/>
                </a:endParaRPr>
              </a:p>
            </p:txBody>
          </p:sp>
          <p:sp>
            <p:nvSpPr>
              <p:cNvPr id="1134615" name="Line 23"/>
              <p:cNvSpPr>
                <a:spLocks noChangeShapeType="1"/>
              </p:cNvSpPr>
              <p:nvPr/>
            </p:nvSpPr>
            <p:spPr bwMode="auto">
              <a:xfrm flipH="1">
                <a:off x="2853" y="1980"/>
                <a:ext cx="66" cy="94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4616" name="Rectangle 24"/>
              <p:cNvSpPr>
                <a:spLocks noChangeArrowheads="1"/>
              </p:cNvSpPr>
              <p:nvPr/>
            </p:nvSpPr>
            <p:spPr bwMode="auto">
              <a:xfrm>
                <a:off x="1825" y="2160"/>
                <a:ext cx="1112"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Stored as part</a:t>
                </a:r>
              </a:p>
              <a:p>
                <a:r>
                  <a:rPr lang="en-US" sz="1600" dirty="0">
                    <a:latin typeface="Times New Roman" charset="0"/>
                    <a:ea typeface="Tahoma"/>
                  </a:rPr>
                  <a:t>of the cache </a:t>
                </a:r>
                <a:r>
                  <a:rPr lang="ja-JP" altLang="en-US" sz="1600" dirty="0">
                    <a:latin typeface="Arial"/>
                    <a:ea typeface="Tahoma"/>
                  </a:rPr>
                  <a:t>“</a:t>
                </a:r>
                <a:r>
                  <a:rPr lang="en-US" sz="1600" dirty="0">
                    <a:latin typeface="Times New Roman" charset="0"/>
                    <a:ea typeface="Tahoma"/>
                  </a:rPr>
                  <a:t>state</a:t>
                </a:r>
                <a:r>
                  <a:rPr lang="ja-JP" altLang="en-US" sz="1600" dirty="0">
                    <a:latin typeface="Arial"/>
                    <a:ea typeface="Tahoma"/>
                  </a:rPr>
                  <a:t>”</a:t>
                </a:r>
                <a:endParaRPr lang="en-US" sz="1600" dirty="0">
                  <a:latin typeface="Times New Roman" charset="0"/>
                  <a:ea typeface="Tahoma"/>
                </a:endParaRPr>
              </a:p>
            </p:txBody>
          </p:sp>
          <p:sp>
            <p:nvSpPr>
              <p:cNvPr id="1134617" name="Rectangle 25"/>
              <p:cNvSpPr>
                <a:spLocks noChangeArrowheads="1"/>
              </p:cNvSpPr>
              <p:nvPr/>
            </p:nvSpPr>
            <p:spPr bwMode="auto">
              <a:xfrm>
                <a:off x="761" y="2624"/>
                <a:ext cx="159" cy="119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4618" name="Rectangle 26"/>
              <p:cNvSpPr>
                <a:spLocks noChangeArrowheads="1"/>
              </p:cNvSpPr>
              <p:nvPr/>
            </p:nvSpPr>
            <p:spPr bwMode="auto">
              <a:xfrm>
                <a:off x="569" y="2440"/>
                <a:ext cx="57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Valid Bit</a:t>
                </a:r>
              </a:p>
            </p:txBody>
          </p:sp>
          <p:sp>
            <p:nvSpPr>
              <p:cNvPr id="1134619" name="Line 27"/>
              <p:cNvSpPr>
                <a:spLocks noChangeShapeType="1"/>
              </p:cNvSpPr>
              <p:nvPr/>
            </p:nvSpPr>
            <p:spPr bwMode="auto">
              <a:xfrm flipH="1">
                <a:off x="754" y="2790"/>
                <a:ext cx="17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4620" name="Line 28"/>
              <p:cNvSpPr>
                <a:spLocks noChangeShapeType="1"/>
              </p:cNvSpPr>
              <p:nvPr/>
            </p:nvSpPr>
            <p:spPr bwMode="auto">
              <a:xfrm flipH="1">
                <a:off x="754" y="2963"/>
                <a:ext cx="17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4621" name="Line 29"/>
              <p:cNvSpPr>
                <a:spLocks noChangeShapeType="1"/>
              </p:cNvSpPr>
              <p:nvPr/>
            </p:nvSpPr>
            <p:spPr bwMode="auto">
              <a:xfrm flipH="1">
                <a:off x="754" y="3136"/>
                <a:ext cx="17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4622" name="Line 30"/>
              <p:cNvSpPr>
                <a:spLocks noChangeShapeType="1"/>
              </p:cNvSpPr>
              <p:nvPr/>
            </p:nvSpPr>
            <p:spPr bwMode="auto">
              <a:xfrm flipH="1">
                <a:off x="754" y="3310"/>
                <a:ext cx="17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4623" name="Line 31"/>
              <p:cNvSpPr>
                <a:spLocks noChangeShapeType="1"/>
              </p:cNvSpPr>
              <p:nvPr/>
            </p:nvSpPr>
            <p:spPr bwMode="auto">
              <a:xfrm flipH="1">
                <a:off x="754" y="3656"/>
                <a:ext cx="17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4624" name="Rectangle 32"/>
              <p:cNvSpPr>
                <a:spLocks noChangeArrowheads="1"/>
              </p:cNvSpPr>
              <p:nvPr/>
            </p:nvSpPr>
            <p:spPr bwMode="auto">
              <a:xfrm>
                <a:off x="786" y="3341"/>
                <a:ext cx="169"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dirty="0">
                    <a:latin typeface="Times New Roman" charset="0"/>
                    <a:ea typeface="Tahoma"/>
                  </a:rPr>
                  <a:t>:</a:t>
                </a:r>
              </a:p>
            </p:txBody>
          </p:sp>
          <p:grpSp>
            <p:nvGrpSpPr>
              <p:cNvPr id="1134625" name="Group 33"/>
              <p:cNvGrpSpPr>
                <a:grpSpLocks/>
              </p:cNvGrpSpPr>
              <p:nvPr/>
            </p:nvGrpSpPr>
            <p:grpSpPr bwMode="auto">
              <a:xfrm>
                <a:off x="3299" y="2421"/>
                <a:ext cx="1847" cy="1425"/>
                <a:chOff x="3539" y="2203"/>
                <a:chExt cx="2046" cy="1578"/>
              </a:xfrm>
            </p:grpSpPr>
            <p:sp>
              <p:nvSpPr>
                <p:cNvPr id="1134626" name="Rectangle 34"/>
                <p:cNvSpPr>
                  <a:spLocks noChangeArrowheads="1"/>
                </p:cNvSpPr>
                <p:nvPr/>
              </p:nvSpPr>
              <p:spPr bwMode="auto">
                <a:xfrm>
                  <a:off x="3560" y="2408"/>
                  <a:ext cx="1760" cy="132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4627" name="Line 35"/>
                <p:cNvSpPr>
                  <a:spLocks noChangeShapeType="1"/>
                </p:cNvSpPr>
                <p:nvPr/>
              </p:nvSpPr>
              <p:spPr bwMode="auto">
                <a:xfrm>
                  <a:off x="3560" y="2592"/>
                  <a:ext cx="17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4628" name="Line 36"/>
                <p:cNvSpPr>
                  <a:spLocks noChangeShapeType="1"/>
                </p:cNvSpPr>
                <p:nvPr/>
              </p:nvSpPr>
              <p:spPr bwMode="auto">
                <a:xfrm>
                  <a:off x="3560" y="2784"/>
                  <a:ext cx="17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4629" name="Line 37"/>
                <p:cNvSpPr>
                  <a:spLocks noChangeShapeType="1"/>
                </p:cNvSpPr>
                <p:nvPr/>
              </p:nvSpPr>
              <p:spPr bwMode="auto">
                <a:xfrm>
                  <a:off x="3560" y="2976"/>
                  <a:ext cx="17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4630" name="Rectangle 38"/>
                <p:cNvSpPr>
                  <a:spLocks noChangeArrowheads="1"/>
                </p:cNvSpPr>
                <p:nvPr/>
              </p:nvSpPr>
              <p:spPr bwMode="auto">
                <a:xfrm>
                  <a:off x="5314" y="2393"/>
                  <a:ext cx="199"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0</a:t>
                  </a:r>
                </a:p>
              </p:txBody>
            </p:sp>
            <p:sp>
              <p:nvSpPr>
                <p:cNvPr id="1134631" name="Rectangle 39"/>
                <p:cNvSpPr>
                  <a:spLocks noChangeArrowheads="1"/>
                </p:cNvSpPr>
                <p:nvPr/>
              </p:nvSpPr>
              <p:spPr bwMode="auto">
                <a:xfrm>
                  <a:off x="5314" y="2588"/>
                  <a:ext cx="199"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1</a:t>
                  </a:r>
                </a:p>
              </p:txBody>
            </p:sp>
            <p:sp>
              <p:nvSpPr>
                <p:cNvPr id="1134632" name="Rectangle 40"/>
                <p:cNvSpPr>
                  <a:spLocks noChangeArrowheads="1"/>
                </p:cNvSpPr>
                <p:nvPr/>
              </p:nvSpPr>
              <p:spPr bwMode="auto">
                <a:xfrm>
                  <a:off x="5314" y="2780"/>
                  <a:ext cx="199"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2</a:t>
                  </a:r>
                </a:p>
              </p:txBody>
            </p:sp>
            <p:sp>
              <p:nvSpPr>
                <p:cNvPr id="1134633" name="Rectangle 41"/>
                <p:cNvSpPr>
                  <a:spLocks noChangeArrowheads="1"/>
                </p:cNvSpPr>
                <p:nvPr/>
              </p:nvSpPr>
              <p:spPr bwMode="auto">
                <a:xfrm>
                  <a:off x="5314" y="2970"/>
                  <a:ext cx="199"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3</a:t>
                  </a:r>
                </a:p>
              </p:txBody>
            </p:sp>
            <p:sp>
              <p:nvSpPr>
                <p:cNvPr id="1134634" name="Line 42"/>
                <p:cNvSpPr>
                  <a:spLocks noChangeShapeType="1"/>
                </p:cNvSpPr>
                <p:nvPr/>
              </p:nvSpPr>
              <p:spPr bwMode="auto">
                <a:xfrm>
                  <a:off x="3560" y="3168"/>
                  <a:ext cx="17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4635" name="Line 43"/>
                <p:cNvSpPr>
                  <a:spLocks noChangeShapeType="1"/>
                </p:cNvSpPr>
                <p:nvPr/>
              </p:nvSpPr>
              <p:spPr bwMode="auto">
                <a:xfrm>
                  <a:off x="3560" y="3552"/>
                  <a:ext cx="17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4636" name="Rectangle 44"/>
                <p:cNvSpPr>
                  <a:spLocks noChangeArrowheads="1"/>
                </p:cNvSpPr>
                <p:nvPr/>
              </p:nvSpPr>
              <p:spPr bwMode="auto">
                <a:xfrm>
                  <a:off x="4403" y="3154"/>
                  <a:ext cx="187"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dirty="0">
                      <a:latin typeface="Times New Roman" charset="0"/>
                      <a:ea typeface="Tahoma"/>
                    </a:rPr>
                    <a:t>:</a:t>
                  </a:r>
                </a:p>
              </p:txBody>
            </p:sp>
            <p:sp>
              <p:nvSpPr>
                <p:cNvPr id="1134637" name="Rectangle 45"/>
                <p:cNvSpPr>
                  <a:spLocks noChangeArrowheads="1"/>
                </p:cNvSpPr>
                <p:nvPr/>
              </p:nvSpPr>
              <p:spPr bwMode="auto">
                <a:xfrm>
                  <a:off x="3539" y="2203"/>
                  <a:ext cx="827"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 Cache Data</a:t>
                  </a:r>
                </a:p>
              </p:txBody>
            </p:sp>
            <p:sp>
              <p:nvSpPr>
                <p:cNvPr id="1134638" name="Rectangle 46"/>
                <p:cNvSpPr>
                  <a:spLocks noChangeArrowheads="1"/>
                </p:cNvSpPr>
                <p:nvPr/>
              </p:nvSpPr>
              <p:spPr bwMode="auto">
                <a:xfrm>
                  <a:off x="4834" y="2393"/>
                  <a:ext cx="50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Byte 0</a:t>
                  </a:r>
                </a:p>
              </p:txBody>
            </p:sp>
            <p:sp>
              <p:nvSpPr>
                <p:cNvPr id="1134639" name="Rectangle 47"/>
                <p:cNvSpPr>
                  <a:spLocks noChangeArrowheads="1"/>
                </p:cNvSpPr>
                <p:nvPr/>
              </p:nvSpPr>
              <p:spPr bwMode="auto">
                <a:xfrm>
                  <a:off x="5314" y="3547"/>
                  <a:ext cx="271"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31</a:t>
                  </a:r>
                </a:p>
              </p:txBody>
            </p:sp>
            <p:sp>
              <p:nvSpPr>
                <p:cNvPr id="1134640" name="Line 48"/>
                <p:cNvSpPr>
                  <a:spLocks noChangeShapeType="1"/>
                </p:cNvSpPr>
                <p:nvPr/>
              </p:nvSpPr>
              <p:spPr bwMode="auto">
                <a:xfrm>
                  <a:off x="4848" y="2408"/>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4641" name="Rectangle 49"/>
                <p:cNvSpPr>
                  <a:spLocks noChangeArrowheads="1"/>
                </p:cNvSpPr>
                <p:nvPr/>
              </p:nvSpPr>
              <p:spPr bwMode="auto">
                <a:xfrm>
                  <a:off x="4355" y="2393"/>
                  <a:ext cx="50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Byte 1</a:t>
                  </a:r>
                </a:p>
              </p:txBody>
            </p:sp>
            <p:sp>
              <p:nvSpPr>
                <p:cNvPr id="1134642" name="Line 50"/>
                <p:cNvSpPr>
                  <a:spLocks noChangeShapeType="1"/>
                </p:cNvSpPr>
                <p:nvPr/>
              </p:nvSpPr>
              <p:spPr bwMode="auto">
                <a:xfrm>
                  <a:off x="4368" y="2408"/>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4643" name="Rectangle 51"/>
                <p:cNvSpPr>
                  <a:spLocks noChangeArrowheads="1"/>
                </p:cNvSpPr>
                <p:nvPr/>
              </p:nvSpPr>
              <p:spPr bwMode="auto">
                <a:xfrm>
                  <a:off x="3539" y="2393"/>
                  <a:ext cx="585"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Byte 31</a:t>
                  </a:r>
                </a:p>
              </p:txBody>
            </p:sp>
            <p:sp>
              <p:nvSpPr>
                <p:cNvPr id="1134644" name="Line 52"/>
                <p:cNvSpPr>
                  <a:spLocks noChangeShapeType="1"/>
                </p:cNvSpPr>
                <p:nvPr/>
              </p:nvSpPr>
              <p:spPr bwMode="auto">
                <a:xfrm>
                  <a:off x="4032" y="2408"/>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4645" name="Rectangle 53"/>
                <p:cNvSpPr>
                  <a:spLocks noChangeArrowheads="1"/>
                </p:cNvSpPr>
                <p:nvPr/>
              </p:nvSpPr>
              <p:spPr bwMode="auto">
                <a:xfrm rot="16200000">
                  <a:off x="4128" y="2313"/>
                  <a:ext cx="187"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dirty="0">
                      <a:latin typeface="Times New Roman" charset="0"/>
                      <a:ea typeface="Tahoma"/>
                    </a:rPr>
                    <a:t>:</a:t>
                  </a:r>
                </a:p>
              </p:txBody>
            </p:sp>
            <p:sp>
              <p:nvSpPr>
                <p:cNvPr id="1134646" name="Rectangle 54"/>
                <p:cNvSpPr>
                  <a:spLocks noChangeArrowheads="1"/>
                </p:cNvSpPr>
                <p:nvPr/>
              </p:nvSpPr>
              <p:spPr bwMode="auto">
                <a:xfrm>
                  <a:off x="4834" y="2588"/>
                  <a:ext cx="58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Byte 32</a:t>
                  </a:r>
                </a:p>
              </p:txBody>
            </p:sp>
            <p:sp>
              <p:nvSpPr>
                <p:cNvPr id="1134647" name="Line 55"/>
                <p:cNvSpPr>
                  <a:spLocks noChangeShapeType="1"/>
                </p:cNvSpPr>
                <p:nvPr/>
              </p:nvSpPr>
              <p:spPr bwMode="auto">
                <a:xfrm>
                  <a:off x="4848" y="2600"/>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4648" name="Rectangle 56"/>
                <p:cNvSpPr>
                  <a:spLocks noChangeArrowheads="1"/>
                </p:cNvSpPr>
                <p:nvPr/>
              </p:nvSpPr>
              <p:spPr bwMode="auto">
                <a:xfrm>
                  <a:off x="4355" y="2588"/>
                  <a:ext cx="58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Byte 33</a:t>
                  </a:r>
                </a:p>
              </p:txBody>
            </p:sp>
            <p:sp>
              <p:nvSpPr>
                <p:cNvPr id="1134649" name="Line 57"/>
                <p:cNvSpPr>
                  <a:spLocks noChangeShapeType="1"/>
                </p:cNvSpPr>
                <p:nvPr/>
              </p:nvSpPr>
              <p:spPr bwMode="auto">
                <a:xfrm>
                  <a:off x="4368" y="2600"/>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4650" name="Rectangle 58"/>
                <p:cNvSpPr>
                  <a:spLocks noChangeArrowheads="1"/>
                </p:cNvSpPr>
                <p:nvPr/>
              </p:nvSpPr>
              <p:spPr bwMode="auto">
                <a:xfrm>
                  <a:off x="3539" y="2588"/>
                  <a:ext cx="585"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Byte 63</a:t>
                  </a:r>
                </a:p>
              </p:txBody>
            </p:sp>
            <p:sp>
              <p:nvSpPr>
                <p:cNvPr id="1134651" name="Line 59"/>
                <p:cNvSpPr>
                  <a:spLocks noChangeShapeType="1"/>
                </p:cNvSpPr>
                <p:nvPr/>
              </p:nvSpPr>
              <p:spPr bwMode="auto">
                <a:xfrm>
                  <a:off x="4032" y="2600"/>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4652" name="Rectangle 60"/>
                <p:cNvSpPr>
                  <a:spLocks noChangeArrowheads="1"/>
                </p:cNvSpPr>
                <p:nvPr/>
              </p:nvSpPr>
              <p:spPr bwMode="auto">
                <a:xfrm rot="16200000">
                  <a:off x="4128" y="2505"/>
                  <a:ext cx="187"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dirty="0">
                      <a:latin typeface="Times New Roman" charset="0"/>
                      <a:ea typeface="Tahoma"/>
                    </a:rPr>
                    <a:t>:</a:t>
                  </a:r>
                </a:p>
              </p:txBody>
            </p:sp>
            <p:sp>
              <p:nvSpPr>
                <p:cNvPr id="1134653" name="Rectangle 61"/>
                <p:cNvSpPr>
                  <a:spLocks noChangeArrowheads="1"/>
                </p:cNvSpPr>
                <p:nvPr/>
              </p:nvSpPr>
              <p:spPr bwMode="auto">
                <a:xfrm>
                  <a:off x="4739" y="3547"/>
                  <a:ext cx="656"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Byte 992</a:t>
                  </a:r>
                </a:p>
              </p:txBody>
            </p:sp>
            <p:sp>
              <p:nvSpPr>
                <p:cNvPr id="1134654" name="Rectangle 62"/>
                <p:cNvSpPr>
                  <a:spLocks noChangeArrowheads="1"/>
                </p:cNvSpPr>
                <p:nvPr/>
              </p:nvSpPr>
              <p:spPr bwMode="auto">
                <a:xfrm>
                  <a:off x="3539" y="3547"/>
                  <a:ext cx="72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Byte 1023</a:t>
                  </a:r>
                </a:p>
              </p:txBody>
            </p:sp>
            <p:sp>
              <p:nvSpPr>
                <p:cNvPr id="1134655" name="Rectangle 63"/>
                <p:cNvSpPr>
                  <a:spLocks noChangeArrowheads="1"/>
                </p:cNvSpPr>
                <p:nvPr/>
              </p:nvSpPr>
              <p:spPr bwMode="auto">
                <a:xfrm rot="16200000">
                  <a:off x="4416" y="3466"/>
                  <a:ext cx="187"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dirty="0">
                      <a:latin typeface="Times New Roman" charset="0"/>
                      <a:ea typeface="Tahoma"/>
                    </a:rPr>
                    <a:t>:</a:t>
                  </a:r>
                </a:p>
              </p:txBody>
            </p:sp>
          </p:grpSp>
          <p:sp>
            <p:nvSpPr>
              <p:cNvPr id="1134656" name="Rectangle 64"/>
              <p:cNvSpPr>
                <a:spLocks noChangeArrowheads="1"/>
              </p:cNvSpPr>
              <p:nvPr/>
            </p:nvSpPr>
            <p:spPr bwMode="auto">
              <a:xfrm>
                <a:off x="1132" y="2440"/>
                <a:ext cx="6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 Cache Tag</a:t>
                </a:r>
              </a:p>
            </p:txBody>
          </p:sp>
          <p:sp>
            <p:nvSpPr>
              <p:cNvPr id="1134657" name="Line 65"/>
              <p:cNvSpPr>
                <a:spLocks noChangeShapeType="1"/>
              </p:cNvSpPr>
              <p:nvPr/>
            </p:nvSpPr>
            <p:spPr bwMode="auto">
              <a:xfrm>
                <a:off x="4003" y="1870"/>
                <a:ext cx="0" cy="15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4658" name="Rectangle 66"/>
              <p:cNvSpPr>
                <a:spLocks noChangeArrowheads="1"/>
              </p:cNvSpPr>
              <p:nvPr/>
            </p:nvSpPr>
            <p:spPr bwMode="auto">
              <a:xfrm>
                <a:off x="4035" y="1859"/>
                <a:ext cx="72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Byte Select</a:t>
                </a:r>
              </a:p>
            </p:txBody>
          </p:sp>
          <p:sp>
            <p:nvSpPr>
              <p:cNvPr id="1134659" name="Rectangle 67"/>
              <p:cNvSpPr>
                <a:spLocks noChangeArrowheads="1"/>
              </p:cNvSpPr>
              <p:nvPr/>
            </p:nvSpPr>
            <p:spPr bwMode="auto">
              <a:xfrm>
                <a:off x="4121" y="2031"/>
                <a:ext cx="594"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Ex: 0x00</a:t>
                </a:r>
              </a:p>
            </p:txBody>
          </p:sp>
          <p:sp>
            <p:nvSpPr>
              <p:cNvPr id="1134660" name="Line 68"/>
              <p:cNvSpPr>
                <a:spLocks noChangeShapeType="1"/>
              </p:cNvSpPr>
              <p:nvPr/>
            </p:nvSpPr>
            <p:spPr bwMode="auto">
              <a:xfrm flipV="1">
                <a:off x="3483" y="2209"/>
                <a:ext cx="0" cy="17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4661" name="AutoShape 69"/>
              <p:cNvSpPr>
                <a:spLocks noChangeArrowheads="1"/>
              </p:cNvSpPr>
              <p:nvPr/>
            </p:nvSpPr>
            <p:spPr bwMode="auto">
              <a:xfrm rot="-10800000" flipH="1" flipV="1">
                <a:off x="3360" y="3950"/>
                <a:ext cx="1546" cy="158"/>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4662" name="AutoShape 70"/>
              <p:cNvSpPr>
                <a:spLocks noChangeArrowheads="1"/>
              </p:cNvSpPr>
              <p:nvPr/>
            </p:nvSpPr>
            <p:spPr bwMode="auto">
              <a:xfrm rot="16200000" flipH="1">
                <a:off x="4071" y="3708"/>
                <a:ext cx="123" cy="340"/>
              </a:xfrm>
              <a:prstGeom prst="rightArrow">
                <a:avLst>
                  <a:gd name="adj1" fmla="val 75000"/>
                  <a:gd name="adj2" fmla="val 66667"/>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4663" name="AutoShape 71"/>
              <p:cNvSpPr>
                <a:spLocks noChangeArrowheads="1"/>
              </p:cNvSpPr>
              <p:nvPr/>
            </p:nvSpPr>
            <p:spPr bwMode="auto">
              <a:xfrm rot="16200000" flipH="1">
                <a:off x="4071" y="4141"/>
                <a:ext cx="123" cy="80"/>
              </a:xfrm>
              <a:prstGeom prst="rightArrow">
                <a:avLst>
                  <a:gd name="adj1" fmla="val 75000"/>
                  <a:gd name="adj2" fmla="val 76882"/>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4664" name="Rectangle 72"/>
              <p:cNvSpPr>
                <a:spLocks noChangeArrowheads="1"/>
              </p:cNvSpPr>
              <p:nvPr/>
            </p:nvSpPr>
            <p:spPr bwMode="auto">
              <a:xfrm>
                <a:off x="3818" y="3939"/>
                <a:ext cx="76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Helvetica" charset="0"/>
                    <a:ea typeface="Tahoma"/>
                  </a:rPr>
                  <a:t>Byte Select</a:t>
                </a:r>
              </a:p>
            </p:txBody>
          </p:sp>
          <p:sp>
            <p:nvSpPr>
              <p:cNvPr id="1134665" name="Freeform 73"/>
              <p:cNvSpPr>
                <a:spLocks/>
              </p:cNvSpPr>
              <p:nvPr/>
            </p:nvSpPr>
            <p:spPr bwMode="auto">
              <a:xfrm>
                <a:off x="3137" y="2383"/>
                <a:ext cx="347" cy="477"/>
              </a:xfrm>
              <a:custGeom>
                <a:avLst/>
                <a:gdLst>
                  <a:gd name="T0" fmla="*/ 384 w 385"/>
                  <a:gd name="T1" fmla="*/ 0 h 529"/>
                  <a:gd name="T2" fmla="*/ 0 w 385"/>
                  <a:gd name="T3" fmla="*/ 0 h 529"/>
                  <a:gd name="T4" fmla="*/ 0 w 385"/>
                  <a:gd name="T5" fmla="*/ 528 h 529"/>
                  <a:gd name="T6" fmla="*/ 192 w 385"/>
                  <a:gd name="T7" fmla="*/ 528 h 529"/>
                </a:gdLst>
                <a:ahLst/>
                <a:cxnLst>
                  <a:cxn ang="0">
                    <a:pos x="T0" y="T1"/>
                  </a:cxn>
                  <a:cxn ang="0">
                    <a:pos x="T2" y="T3"/>
                  </a:cxn>
                  <a:cxn ang="0">
                    <a:pos x="T4" y="T5"/>
                  </a:cxn>
                  <a:cxn ang="0">
                    <a:pos x="T6" y="T7"/>
                  </a:cxn>
                </a:cxnLst>
                <a:rect l="0" t="0" r="r" b="b"/>
                <a:pathLst>
                  <a:path w="385" h="529">
                    <a:moveTo>
                      <a:pt x="384" y="0"/>
                    </a:moveTo>
                    <a:lnTo>
                      <a:pt x="0" y="0"/>
                    </a:lnTo>
                    <a:lnTo>
                      <a:pt x="0" y="528"/>
                    </a:lnTo>
                    <a:lnTo>
                      <a:pt x="192" y="52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ea typeface="Tahoma"/>
                </a:endParaRPr>
              </a:p>
            </p:txBody>
          </p:sp>
          <p:sp>
            <p:nvSpPr>
              <p:cNvPr id="1134666" name="Line 74"/>
              <p:cNvSpPr>
                <a:spLocks noChangeShapeType="1"/>
              </p:cNvSpPr>
              <p:nvPr/>
            </p:nvSpPr>
            <p:spPr bwMode="auto">
              <a:xfrm>
                <a:off x="3144" y="2859"/>
                <a:ext cx="159"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grpSp>
      </p:grpSp>
      <p:sp>
        <p:nvSpPr>
          <p:cNvPr id="1134667" name="Rectangle 75"/>
          <p:cNvSpPr>
            <a:spLocks noGrp="1" noChangeArrowheads="1"/>
          </p:cNvSpPr>
          <p:nvPr>
            <p:ph type="title"/>
          </p:nvPr>
        </p:nvSpPr>
        <p:spPr>
          <a:xfrm>
            <a:off x="0" y="0"/>
            <a:ext cx="9144000" cy="579438"/>
          </a:xfrm>
        </p:spPr>
        <p:txBody>
          <a:bodyPr/>
          <a:lstStyle/>
          <a:p>
            <a:r>
              <a:rPr lang="en-US" sz="3200"/>
              <a:t>Example 1: 1KB, Direct-Mapped, 32B Blocks</a:t>
            </a:r>
          </a:p>
        </p:txBody>
      </p:sp>
      <p:sp>
        <p:nvSpPr>
          <p:cNvPr id="1134668" name="Rectangle 76"/>
          <p:cNvSpPr>
            <a:spLocks noGrp="1" noChangeArrowheads="1"/>
          </p:cNvSpPr>
          <p:nvPr>
            <p:ph type="body" sz="half" idx="1"/>
          </p:nvPr>
        </p:nvSpPr>
        <p:spPr/>
        <p:txBody>
          <a:bodyPr/>
          <a:lstStyle/>
          <a:p>
            <a:r>
              <a:rPr lang="en-US" sz="2400"/>
              <a:t>For a 1024 (2</a:t>
            </a:r>
            <a:r>
              <a:rPr lang="en-US" sz="2400" baseline="30000"/>
              <a:t>10</a:t>
            </a:r>
            <a:r>
              <a:rPr lang="en-US" sz="2400"/>
              <a:t>) byte cache with 32-byte blocks</a:t>
            </a:r>
          </a:p>
          <a:p>
            <a:pPr lvl="1"/>
            <a:r>
              <a:rPr lang="en-US" sz="2100"/>
              <a:t>The uppermost 22 = (32 - 10) address bits are the tag</a:t>
            </a:r>
          </a:p>
          <a:p>
            <a:pPr lvl="1"/>
            <a:r>
              <a:rPr lang="en-US" sz="2100"/>
              <a:t>The lowest 5 address bits are the Byte Select (Block Size = 2</a:t>
            </a:r>
            <a:r>
              <a:rPr lang="en-US" sz="2100" baseline="30000"/>
              <a:t>5</a:t>
            </a:r>
            <a:r>
              <a:rPr lang="en-US" sz="2100"/>
              <a:t>)</a:t>
            </a:r>
          </a:p>
          <a:p>
            <a:pPr lvl="1"/>
            <a:r>
              <a:rPr lang="en-US" sz="2100"/>
              <a:t>The next 5 address bits (bit5 - bit9) are the Cache Index</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lide Number Placeholder 2"/>
          <p:cNvSpPr>
            <a:spLocks noGrp="1"/>
          </p:cNvSpPr>
          <p:nvPr>
            <p:ph type="sldNum" sz="quarter" idx="10"/>
          </p:nvPr>
        </p:nvSpPr>
        <p:spPr/>
        <p:txBody>
          <a:bodyPr/>
          <a:lstStyle/>
          <a:p>
            <a:fld id="{0DADF9F9-C683-8242-82E5-744B2D235CEF}" type="slidenum">
              <a:rPr lang="en-US"/>
              <a:pPr/>
              <a:t>21</a:t>
            </a:fld>
            <a:endParaRPr lang="en-US"/>
          </a:p>
        </p:txBody>
      </p:sp>
      <p:grpSp>
        <p:nvGrpSpPr>
          <p:cNvPr id="1136642" name="Group 2"/>
          <p:cNvGrpSpPr>
            <a:grpSpLocks/>
          </p:cNvGrpSpPr>
          <p:nvPr/>
        </p:nvGrpSpPr>
        <p:grpSpPr bwMode="auto">
          <a:xfrm>
            <a:off x="457200" y="906463"/>
            <a:ext cx="8231188" cy="5265737"/>
            <a:chOff x="288" y="476"/>
            <a:chExt cx="5185" cy="3317"/>
          </a:xfrm>
        </p:grpSpPr>
        <p:sp>
          <p:nvSpPr>
            <p:cNvPr id="1136643" name="Rectangle 3"/>
            <p:cNvSpPr>
              <a:spLocks noChangeArrowheads="1"/>
            </p:cNvSpPr>
            <p:nvPr/>
          </p:nvSpPr>
          <p:spPr bwMode="auto">
            <a:xfrm>
              <a:off x="4931" y="524"/>
              <a:ext cx="17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0</a:t>
              </a:r>
            </a:p>
          </p:txBody>
        </p:sp>
        <p:sp>
          <p:nvSpPr>
            <p:cNvPr id="1136644" name="Rectangle 4"/>
            <p:cNvSpPr>
              <a:spLocks noChangeArrowheads="1"/>
            </p:cNvSpPr>
            <p:nvPr/>
          </p:nvSpPr>
          <p:spPr bwMode="auto">
            <a:xfrm>
              <a:off x="4163" y="524"/>
              <a:ext cx="17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4</a:t>
              </a:r>
            </a:p>
          </p:txBody>
        </p:sp>
        <p:sp>
          <p:nvSpPr>
            <p:cNvPr id="1136645" name="Rectangle 5"/>
            <p:cNvSpPr>
              <a:spLocks noChangeArrowheads="1"/>
            </p:cNvSpPr>
            <p:nvPr/>
          </p:nvSpPr>
          <p:spPr bwMode="auto">
            <a:xfrm>
              <a:off x="371" y="524"/>
              <a:ext cx="24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31</a:t>
              </a:r>
            </a:p>
          </p:txBody>
        </p:sp>
        <p:sp>
          <p:nvSpPr>
            <p:cNvPr id="1136646" name="Rectangle 6"/>
            <p:cNvSpPr>
              <a:spLocks noChangeArrowheads="1"/>
            </p:cNvSpPr>
            <p:nvPr/>
          </p:nvSpPr>
          <p:spPr bwMode="auto">
            <a:xfrm>
              <a:off x="3155" y="524"/>
              <a:ext cx="17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9</a:t>
              </a:r>
            </a:p>
          </p:txBody>
        </p:sp>
        <p:sp>
          <p:nvSpPr>
            <p:cNvPr id="1136647" name="Freeform 7"/>
            <p:cNvSpPr>
              <a:spLocks/>
            </p:cNvSpPr>
            <p:nvPr/>
          </p:nvSpPr>
          <p:spPr bwMode="auto">
            <a:xfrm>
              <a:off x="4608" y="912"/>
              <a:ext cx="865" cy="2401"/>
            </a:xfrm>
            <a:custGeom>
              <a:avLst/>
              <a:gdLst>
                <a:gd name="T0" fmla="*/ 0 w 865"/>
                <a:gd name="T1" fmla="*/ 0 h 2401"/>
                <a:gd name="T2" fmla="*/ 0 w 865"/>
                <a:gd name="T3" fmla="*/ 460 h 2401"/>
                <a:gd name="T4" fmla="*/ 864 w 865"/>
                <a:gd name="T5" fmla="*/ 460 h 2401"/>
                <a:gd name="T6" fmla="*/ 864 w 865"/>
                <a:gd name="T7" fmla="*/ 2400 h 2401"/>
                <a:gd name="T8" fmla="*/ 336 w 865"/>
                <a:gd name="T9" fmla="*/ 2400 h 2401"/>
              </a:gdLst>
              <a:ahLst/>
              <a:cxnLst>
                <a:cxn ang="0">
                  <a:pos x="T0" y="T1"/>
                </a:cxn>
                <a:cxn ang="0">
                  <a:pos x="T2" y="T3"/>
                </a:cxn>
                <a:cxn ang="0">
                  <a:pos x="T4" y="T5"/>
                </a:cxn>
                <a:cxn ang="0">
                  <a:pos x="T6" y="T7"/>
                </a:cxn>
                <a:cxn ang="0">
                  <a:pos x="T8" y="T9"/>
                </a:cxn>
              </a:cxnLst>
              <a:rect l="0" t="0" r="r" b="b"/>
              <a:pathLst>
                <a:path w="865" h="2401">
                  <a:moveTo>
                    <a:pt x="0" y="0"/>
                  </a:moveTo>
                  <a:lnTo>
                    <a:pt x="0" y="460"/>
                  </a:lnTo>
                  <a:lnTo>
                    <a:pt x="864" y="460"/>
                  </a:lnTo>
                  <a:lnTo>
                    <a:pt x="864" y="2400"/>
                  </a:lnTo>
                  <a:lnTo>
                    <a:pt x="336" y="240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ea typeface="Tahoma"/>
              </a:endParaRPr>
            </a:p>
          </p:txBody>
        </p:sp>
        <p:sp>
          <p:nvSpPr>
            <p:cNvPr id="1136648" name="Rectangle 8"/>
            <p:cNvSpPr>
              <a:spLocks noChangeArrowheads="1"/>
            </p:cNvSpPr>
            <p:nvPr/>
          </p:nvSpPr>
          <p:spPr bwMode="auto">
            <a:xfrm>
              <a:off x="3299" y="524"/>
              <a:ext cx="81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Cache Index</a:t>
              </a:r>
            </a:p>
          </p:txBody>
        </p:sp>
        <p:sp>
          <p:nvSpPr>
            <p:cNvPr id="1136649" name="Rectangle 9"/>
            <p:cNvSpPr>
              <a:spLocks noChangeArrowheads="1"/>
            </p:cNvSpPr>
            <p:nvPr/>
          </p:nvSpPr>
          <p:spPr bwMode="auto">
            <a:xfrm>
              <a:off x="392" y="728"/>
              <a:ext cx="4688"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650" name="Line 10"/>
            <p:cNvSpPr>
              <a:spLocks noChangeShapeType="1"/>
            </p:cNvSpPr>
            <p:nvPr/>
          </p:nvSpPr>
          <p:spPr bwMode="auto">
            <a:xfrm>
              <a:off x="3168" y="728"/>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651" name="Rectangle 11"/>
            <p:cNvSpPr>
              <a:spLocks noChangeArrowheads="1"/>
            </p:cNvSpPr>
            <p:nvPr/>
          </p:nvSpPr>
          <p:spPr bwMode="auto">
            <a:xfrm>
              <a:off x="968" y="1736"/>
              <a:ext cx="2048" cy="132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652" name="Line 12"/>
            <p:cNvSpPr>
              <a:spLocks noChangeShapeType="1"/>
            </p:cNvSpPr>
            <p:nvPr/>
          </p:nvSpPr>
          <p:spPr bwMode="auto">
            <a:xfrm flipH="1">
              <a:off x="960" y="1920"/>
              <a:ext cx="206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653" name="Line 13"/>
            <p:cNvSpPr>
              <a:spLocks noChangeShapeType="1"/>
            </p:cNvSpPr>
            <p:nvPr/>
          </p:nvSpPr>
          <p:spPr bwMode="auto">
            <a:xfrm flipH="1">
              <a:off x="960" y="2112"/>
              <a:ext cx="206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654" name="Line 14"/>
            <p:cNvSpPr>
              <a:spLocks noChangeShapeType="1"/>
            </p:cNvSpPr>
            <p:nvPr/>
          </p:nvSpPr>
          <p:spPr bwMode="auto">
            <a:xfrm flipH="1">
              <a:off x="960" y="2304"/>
              <a:ext cx="206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655" name="Line 15"/>
            <p:cNvSpPr>
              <a:spLocks noChangeShapeType="1"/>
            </p:cNvSpPr>
            <p:nvPr/>
          </p:nvSpPr>
          <p:spPr bwMode="auto">
            <a:xfrm flipH="1">
              <a:off x="960" y="2496"/>
              <a:ext cx="206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656" name="Line 16"/>
            <p:cNvSpPr>
              <a:spLocks noChangeShapeType="1"/>
            </p:cNvSpPr>
            <p:nvPr/>
          </p:nvSpPr>
          <p:spPr bwMode="auto">
            <a:xfrm flipH="1">
              <a:off x="960" y="2880"/>
              <a:ext cx="206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657" name="Rectangle 17"/>
            <p:cNvSpPr>
              <a:spLocks noChangeArrowheads="1"/>
            </p:cNvSpPr>
            <p:nvPr/>
          </p:nvSpPr>
          <p:spPr bwMode="auto">
            <a:xfrm>
              <a:off x="1907" y="2531"/>
              <a:ext cx="18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dirty="0">
                  <a:latin typeface="Times New Roman" charset="0"/>
                  <a:ea typeface="Tahoma"/>
                </a:rPr>
                <a:t>:</a:t>
              </a:r>
            </a:p>
          </p:txBody>
        </p:sp>
        <p:sp>
          <p:nvSpPr>
            <p:cNvPr id="1136658" name="Rectangle 18"/>
            <p:cNvSpPr>
              <a:spLocks noChangeArrowheads="1"/>
            </p:cNvSpPr>
            <p:nvPr/>
          </p:nvSpPr>
          <p:spPr bwMode="auto">
            <a:xfrm>
              <a:off x="1331" y="476"/>
              <a:ext cx="70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Cache Tag</a:t>
              </a:r>
            </a:p>
          </p:txBody>
        </p:sp>
        <p:sp>
          <p:nvSpPr>
            <p:cNvPr id="1136659" name="Rectangle 19"/>
            <p:cNvSpPr>
              <a:spLocks noChangeArrowheads="1"/>
            </p:cNvSpPr>
            <p:nvPr/>
          </p:nvSpPr>
          <p:spPr bwMode="auto">
            <a:xfrm>
              <a:off x="1715" y="716"/>
              <a:ext cx="6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solidFill>
                    <a:srgbClr val="DC0081"/>
                  </a:solidFill>
                  <a:latin typeface="Helvetica" charset="0"/>
                  <a:ea typeface="Tahoma"/>
                </a:rPr>
                <a:t>0x0002fe</a:t>
              </a:r>
            </a:p>
          </p:txBody>
        </p:sp>
        <p:sp>
          <p:nvSpPr>
            <p:cNvPr id="1136660" name="Rectangle 20"/>
            <p:cNvSpPr>
              <a:spLocks noChangeArrowheads="1"/>
            </p:cNvSpPr>
            <p:nvPr/>
          </p:nvSpPr>
          <p:spPr bwMode="auto">
            <a:xfrm>
              <a:off x="3539" y="716"/>
              <a:ext cx="40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solidFill>
                    <a:srgbClr val="DC0081"/>
                  </a:solidFill>
                  <a:latin typeface="Helvetica" charset="0"/>
                  <a:ea typeface="Tahoma"/>
                </a:rPr>
                <a:t>0x00</a:t>
              </a:r>
            </a:p>
          </p:txBody>
        </p:sp>
        <p:sp>
          <p:nvSpPr>
            <p:cNvPr id="1136661" name="Rectangle 21"/>
            <p:cNvSpPr>
              <a:spLocks noChangeArrowheads="1"/>
            </p:cNvSpPr>
            <p:nvPr/>
          </p:nvSpPr>
          <p:spPr bwMode="auto">
            <a:xfrm>
              <a:off x="1619" y="1916"/>
              <a:ext cx="69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Helvetica" charset="0"/>
                  <a:ea typeface="Tahoma"/>
                </a:rPr>
                <a:t>0x000050</a:t>
              </a:r>
            </a:p>
          </p:txBody>
        </p:sp>
        <p:sp>
          <p:nvSpPr>
            <p:cNvPr id="1136662" name="Rectangle 22"/>
            <p:cNvSpPr>
              <a:spLocks noChangeArrowheads="1"/>
            </p:cNvSpPr>
            <p:nvPr/>
          </p:nvSpPr>
          <p:spPr bwMode="auto">
            <a:xfrm>
              <a:off x="584" y="1736"/>
              <a:ext cx="176" cy="132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663" name="Rectangle 23"/>
            <p:cNvSpPr>
              <a:spLocks noChangeArrowheads="1"/>
            </p:cNvSpPr>
            <p:nvPr/>
          </p:nvSpPr>
          <p:spPr bwMode="auto">
            <a:xfrm>
              <a:off x="371" y="1532"/>
              <a:ext cx="609"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Valid Bit</a:t>
              </a:r>
            </a:p>
          </p:txBody>
        </p:sp>
        <p:sp>
          <p:nvSpPr>
            <p:cNvPr id="1136664" name="Line 24"/>
            <p:cNvSpPr>
              <a:spLocks noChangeShapeType="1"/>
            </p:cNvSpPr>
            <p:nvPr/>
          </p:nvSpPr>
          <p:spPr bwMode="auto">
            <a:xfrm flipH="1">
              <a:off x="576" y="1920"/>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665" name="Line 25"/>
            <p:cNvSpPr>
              <a:spLocks noChangeShapeType="1"/>
            </p:cNvSpPr>
            <p:nvPr/>
          </p:nvSpPr>
          <p:spPr bwMode="auto">
            <a:xfrm flipH="1">
              <a:off x="576" y="2112"/>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666" name="Line 26"/>
            <p:cNvSpPr>
              <a:spLocks noChangeShapeType="1"/>
            </p:cNvSpPr>
            <p:nvPr/>
          </p:nvSpPr>
          <p:spPr bwMode="auto">
            <a:xfrm flipH="1">
              <a:off x="576" y="2304"/>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667" name="Line 27"/>
            <p:cNvSpPr>
              <a:spLocks noChangeShapeType="1"/>
            </p:cNvSpPr>
            <p:nvPr/>
          </p:nvSpPr>
          <p:spPr bwMode="auto">
            <a:xfrm flipH="1">
              <a:off x="576" y="2496"/>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668" name="Line 28"/>
            <p:cNvSpPr>
              <a:spLocks noChangeShapeType="1"/>
            </p:cNvSpPr>
            <p:nvPr/>
          </p:nvSpPr>
          <p:spPr bwMode="auto">
            <a:xfrm flipH="1">
              <a:off x="576" y="2880"/>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669" name="Rectangle 29"/>
            <p:cNvSpPr>
              <a:spLocks noChangeArrowheads="1"/>
            </p:cNvSpPr>
            <p:nvPr/>
          </p:nvSpPr>
          <p:spPr bwMode="auto">
            <a:xfrm>
              <a:off x="611" y="2531"/>
              <a:ext cx="18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dirty="0">
                  <a:latin typeface="Times New Roman" charset="0"/>
                  <a:ea typeface="Tahoma"/>
                </a:rPr>
                <a:t>:</a:t>
              </a:r>
            </a:p>
          </p:txBody>
        </p:sp>
        <p:grpSp>
          <p:nvGrpSpPr>
            <p:cNvPr id="1136670" name="Group 30"/>
            <p:cNvGrpSpPr>
              <a:grpSpLocks/>
            </p:cNvGrpSpPr>
            <p:nvPr/>
          </p:nvGrpSpPr>
          <p:grpSpPr bwMode="auto">
            <a:xfrm>
              <a:off x="3395" y="1532"/>
              <a:ext cx="2018" cy="1554"/>
              <a:chOff x="3395" y="1532"/>
              <a:chExt cx="2018" cy="1554"/>
            </a:xfrm>
          </p:grpSpPr>
          <p:sp>
            <p:nvSpPr>
              <p:cNvPr id="1136671" name="Rectangle 31"/>
              <p:cNvSpPr>
                <a:spLocks noChangeArrowheads="1"/>
              </p:cNvSpPr>
              <p:nvPr/>
            </p:nvSpPr>
            <p:spPr bwMode="auto">
              <a:xfrm>
                <a:off x="3416" y="1736"/>
                <a:ext cx="1760" cy="132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672" name="Line 32"/>
              <p:cNvSpPr>
                <a:spLocks noChangeShapeType="1"/>
              </p:cNvSpPr>
              <p:nvPr/>
            </p:nvSpPr>
            <p:spPr bwMode="auto">
              <a:xfrm>
                <a:off x="3416" y="1920"/>
                <a:ext cx="17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673" name="Line 33"/>
              <p:cNvSpPr>
                <a:spLocks noChangeShapeType="1"/>
              </p:cNvSpPr>
              <p:nvPr/>
            </p:nvSpPr>
            <p:spPr bwMode="auto">
              <a:xfrm>
                <a:off x="3416" y="2112"/>
                <a:ext cx="17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674" name="Line 34"/>
              <p:cNvSpPr>
                <a:spLocks noChangeShapeType="1"/>
              </p:cNvSpPr>
              <p:nvPr/>
            </p:nvSpPr>
            <p:spPr bwMode="auto">
              <a:xfrm>
                <a:off x="3416" y="2304"/>
                <a:ext cx="17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675" name="Rectangle 35"/>
              <p:cNvSpPr>
                <a:spLocks noChangeArrowheads="1"/>
              </p:cNvSpPr>
              <p:nvPr/>
            </p:nvSpPr>
            <p:spPr bwMode="auto">
              <a:xfrm>
                <a:off x="5171" y="1724"/>
                <a:ext cx="17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0</a:t>
                </a:r>
              </a:p>
            </p:txBody>
          </p:sp>
          <p:sp>
            <p:nvSpPr>
              <p:cNvPr id="1136676" name="Rectangle 36"/>
              <p:cNvSpPr>
                <a:spLocks noChangeArrowheads="1"/>
              </p:cNvSpPr>
              <p:nvPr/>
            </p:nvSpPr>
            <p:spPr bwMode="auto">
              <a:xfrm>
                <a:off x="5171" y="1916"/>
                <a:ext cx="17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1</a:t>
                </a:r>
              </a:p>
            </p:txBody>
          </p:sp>
          <p:sp>
            <p:nvSpPr>
              <p:cNvPr id="1136677" name="Rectangle 37"/>
              <p:cNvSpPr>
                <a:spLocks noChangeArrowheads="1"/>
              </p:cNvSpPr>
              <p:nvPr/>
            </p:nvSpPr>
            <p:spPr bwMode="auto">
              <a:xfrm>
                <a:off x="5171" y="2108"/>
                <a:ext cx="17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2</a:t>
                </a:r>
              </a:p>
            </p:txBody>
          </p:sp>
          <p:sp>
            <p:nvSpPr>
              <p:cNvPr id="1136678" name="Rectangle 38"/>
              <p:cNvSpPr>
                <a:spLocks noChangeArrowheads="1"/>
              </p:cNvSpPr>
              <p:nvPr/>
            </p:nvSpPr>
            <p:spPr bwMode="auto">
              <a:xfrm>
                <a:off x="5171" y="2300"/>
                <a:ext cx="17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3</a:t>
                </a:r>
              </a:p>
            </p:txBody>
          </p:sp>
          <p:sp>
            <p:nvSpPr>
              <p:cNvPr id="1136679" name="Line 39"/>
              <p:cNvSpPr>
                <a:spLocks noChangeShapeType="1"/>
              </p:cNvSpPr>
              <p:nvPr/>
            </p:nvSpPr>
            <p:spPr bwMode="auto">
              <a:xfrm>
                <a:off x="3416" y="2496"/>
                <a:ext cx="17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680" name="Line 40"/>
              <p:cNvSpPr>
                <a:spLocks noChangeShapeType="1"/>
              </p:cNvSpPr>
              <p:nvPr/>
            </p:nvSpPr>
            <p:spPr bwMode="auto">
              <a:xfrm>
                <a:off x="3416" y="2880"/>
                <a:ext cx="17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681" name="Rectangle 41"/>
              <p:cNvSpPr>
                <a:spLocks noChangeArrowheads="1"/>
              </p:cNvSpPr>
              <p:nvPr/>
            </p:nvSpPr>
            <p:spPr bwMode="auto">
              <a:xfrm>
                <a:off x="4259" y="2483"/>
                <a:ext cx="18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dirty="0">
                    <a:latin typeface="Times New Roman" charset="0"/>
                    <a:ea typeface="Tahoma"/>
                  </a:rPr>
                  <a:t>:</a:t>
                </a:r>
              </a:p>
            </p:txBody>
          </p:sp>
          <p:sp>
            <p:nvSpPr>
              <p:cNvPr id="1136682" name="Rectangle 42"/>
              <p:cNvSpPr>
                <a:spLocks noChangeArrowheads="1"/>
              </p:cNvSpPr>
              <p:nvPr/>
            </p:nvSpPr>
            <p:spPr bwMode="auto">
              <a:xfrm>
                <a:off x="3395" y="1532"/>
                <a:ext cx="7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 Cache Data</a:t>
                </a:r>
              </a:p>
            </p:txBody>
          </p:sp>
          <p:sp>
            <p:nvSpPr>
              <p:cNvPr id="1136683" name="Rectangle 43"/>
              <p:cNvSpPr>
                <a:spLocks noChangeArrowheads="1"/>
              </p:cNvSpPr>
              <p:nvPr/>
            </p:nvSpPr>
            <p:spPr bwMode="auto">
              <a:xfrm>
                <a:off x="4691" y="1724"/>
                <a:ext cx="459"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0</a:t>
                </a:r>
              </a:p>
            </p:txBody>
          </p:sp>
          <p:sp>
            <p:nvSpPr>
              <p:cNvPr id="1136684" name="Rectangle 44"/>
              <p:cNvSpPr>
                <a:spLocks noChangeArrowheads="1"/>
              </p:cNvSpPr>
              <p:nvPr/>
            </p:nvSpPr>
            <p:spPr bwMode="auto">
              <a:xfrm>
                <a:off x="5171" y="2876"/>
                <a:ext cx="24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31</a:t>
                </a:r>
              </a:p>
            </p:txBody>
          </p:sp>
          <p:sp>
            <p:nvSpPr>
              <p:cNvPr id="1136685" name="Line 45"/>
              <p:cNvSpPr>
                <a:spLocks noChangeShapeType="1"/>
              </p:cNvSpPr>
              <p:nvPr/>
            </p:nvSpPr>
            <p:spPr bwMode="auto">
              <a:xfrm>
                <a:off x="4704" y="1736"/>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686" name="Rectangle 46"/>
              <p:cNvSpPr>
                <a:spLocks noChangeArrowheads="1"/>
              </p:cNvSpPr>
              <p:nvPr/>
            </p:nvSpPr>
            <p:spPr bwMode="auto">
              <a:xfrm>
                <a:off x="4211" y="1724"/>
                <a:ext cx="459"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1</a:t>
                </a:r>
              </a:p>
            </p:txBody>
          </p:sp>
          <p:sp>
            <p:nvSpPr>
              <p:cNvPr id="1136687" name="Line 47"/>
              <p:cNvSpPr>
                <a:spLocks noChangeShapeType="1"/>
              </p:cNvSpPr>
              <p:nvPr/>
            </p:nvSpPr>
            <p:spPr bwMode="auto">
              <a:xfrm>
                <a:off x="4224" y="1736"/>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688" name="Rectangle 48"/>
              <p:cNvSpPr>
                <a:spLocks noChangeArrowheads="1"/>
              </p:cNvSpPr>
              <p:nvPr/>
            </p:nvSpPr>
            <p:spPr bwMode="auto">
              <a:xfrm>
                <a:off x="3395" y="1724"/>
                <a:ext cx="52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31</a:t>
                </a:r>
              </a:p>
            </p:txBody>
          </p:sp>
          <p:sp>
            <p:nvSpPr>
              <p:cNvPr id="1136689" name="Line 49"/>
              <p:cNvSpPr>
                <a:spLocks noChangeShapeType="1"/>
              </p:cNvSpPr>
              <p:nvPr/>
            </p:nvSpPr>
            <p:spPr bwMode="auto">
              <a:xfrm>
                <a:off x="3888" y="1736"/>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690" name="Rectangle 50"/>
              <p:cNvSpPr>
                <a:spLocks noChangeArrowheads="1"/>
              </p:cNvSpPr>
              <p:nvPr/>
            </p:nvSpPr>
            <p:spPr bwMode="auto">
              <a:xfrm rot="16200000">
                <a:off x="3973" y="1668"/>
                <a:ext cx="18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dirty="0">
                    <a:latin typeface="Times New Roman" charset="0"/>
                    <a:ea typeface="Tahoma"/>
                  </a:rPr>
                  <a:t>:</a:t>
                </a:r>
              </a:p>
            </p:txBody>
          </p:sp>
          <p:sp>
            <p:nvSpPr>
              <p:cNvPr id="1136691" name="Rectangle 51"/>
              <p:cNvSpPr>
                <a:spLocks noChangeArrowheads="1"/>
              </p:cNvSpPr>
              <p:nvPr/>
            </p:nvSpPr>
            <p:spPr bwMode="auto">
              <a:xfrm>
                <a:off x="4691" y="1916"/>
                <a:ext cx="52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32</a:t>
                </a:r>
              </a:p>
            </p:txBody>
          </p:sp>
          <p:sp>
            <p:nvSpPr>
              <p:cNvPr id="1136692" name="Line 52"/>
              <p:cNvSpPr>
                <a:spLocks noChangeShapeType="1"/>
              </p:cNvSpPr>
              <p:nvPr/>
            </p:nvSpPr>
            <p:spPr bwMode="auto">
              <a:xfrm>
                <a:off x="4704" y="1928"/>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693" name="Rectangle 53"/>
              <p:cNvSpPr>
                <a:spLocks noChangeArrowheads="1"/>
              </p:cNvSpPr>
              <p:nvPr/>
            </p:nvSpPr>
            <p:spPr bwMode="auto">
              <a:xfrm>
                <a:off x="4211" y="1916"/>
                <a:ext cx="52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33</a:t>
                </a:r>
              </a:p>
            </p:txBody>
          </p:sp>
          <p:sp>
            <p:nvSpPr>
              <p:cNvPr id="1136694" name="Line 54"/>
              <p:cNvSpPr>
                <a:spLocks noChangeShapeType="1"/>
              </p:cNvSpPr>
              <p:nvPr/>
            </p:nvSpPr>
            <p:spPr bwMode="auto">
              <a:xfrm>
                <a:off x="4224" y="1928"/>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695" name="Rectangle 55"/>
              <p:cNvSpPr>
                <a:spLocks noChangeArrowheads="1"/>
              </p:cNvSpPr>
              <p:nvPr/>
            </p:nvSpPr>
            <p:spPr bwMode="auto">
              <a:xfrm>
                <a:off x="3395" y="1916"/>
                <a:ext cx="52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63</a:t>
                </a:r>
              </a:p>
            </p:txBody>
          </p:sp>
          <p:sp>
            <p:nvSpPr>
              <p:cNvPr id="1136696" name="Line 56"/>
              <p:cNvSpPr>
                <a:spLocks noChangeShapeType="1"/>
              </p:cNvSpPr>
              <p:nvPr/>
            </p:nvSpPr>
            <p:spPr bwMode="auto">
              <a:xfrm>
                <a:off x="3888" y="1928"/>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697" name="Rectangle 57"/>
              <p:cNvSpPr>
                <a:spLocks noChangeArrowheads="1"/>
              </p:cNvSpPr>
              <p:nvPr/>
            </p:nvSpPr>
            <p:spPr bwMode="auto">
              <a:xfrm rot="16200000">
                <a:off x="3973" y="1860"/>
                <a:ext cx="18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dirty="0">
                    <a:latin typeface="Times New Roman" charset="0"/>
                    <a:ea typeface="Tahoma"/>
                  </a:rPr>
                  <a:t>:</a:t>
                </a:r>
              </a:p>
            </p:txBody>
          </p:sp>
          <p:sp>
            <p:nvSpPr>
              <p:cNvPr id="1136698" name="Rectangle 58"/>
              <p:cNvSpPr>
                <a:spLocks noChangeArrowheads="1"/>
              </p:cNvSpPr>
              <p:nvPr/>
            </p:nvSpPr>
            <p:spPr bwMode="auto">
              <a:xfrm>
                <a:off x="4595" y="2876"/>
                <a:ext cx="58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992</a:t>
                </a:r>
              </a:p>
            </p:txBody>
          </p:sp>
          <p:sp>
            <p:nvSpPr>
              <p:cNvPr id="1136699" name="Rectangle 59"/>
              <p:cNvSpPr>
                <a:spLocks noChangeArrowheads="1"/>
              </p:cNvSpPr>
              <p:nvPr/>
            </p:nvSpPr>
            <p:spPr bwMode="auto">
              <a:xfrm>
                <a:off x="3395" y="2876"/>
                <a:ext cx="65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1023</a:t>
                </a:r>
              </a:p>
            </p:txBody>
          </p:sp>
          <p:sp>
            <p:nvSpPr>
              <p:cNvPr id="1136700" name="Rectangle 60"/>
              <p:cNvSpPr>
                <a:spLocks noChangeArrowheads="1"/>
              </p:cNvSpPr>
              <p:nvPr/>
            </p:nvSpPr>
            <p:spPr bwMode="auto">
              <a:xfrm rot="16200000">
                <a:off x="4261" y="2820"/>
                <a:ext cx="18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dirty="0">
                    <a:latin typeface="Times New Roman" charset="0"/>
                    <a:ea typeface="Tahoma"/>
                  </a:rPr>
                  <a:t>:</a:t>
                </a:r>
              </a:p>
            </p:txBody>
          </p:sp>
        </p:grpSp>
        <p:sp>
          <p:nvSpPr>
            <p:cNvPr id="1136701" name="Rectangle 61"/>
            <p:cNvSpPr>
              <a:spLocks noChangeArrowheads="1"/>
            </p:cNvSpPr>
            <p:nvPr/>
          </p:nvSpPr>
          <p:spPr bwMode="auto">
            <a:xfrm>
              <a:off x="995" y="1532"/>
              <a:ext cx="73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 Cache Tag</a:t>
              </a:r>
            </a:p>
          </p:txBody>
        </p:sp>
        <p:sp>
          <p:nvSpPr>
            <p:cNvPr id="1136702" name="Line 62"/>
            <p:cNvSpPr>
              <a:spLocks noChangeShapeType="1"/>
            </p:cNvSpPr>
            <p:nvPr/>
          </p:nvSpPr>
          <p:spPr bwMode="auto">
            <a:xfrm>
              <a:off x="4176" y="728"/>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703" name="Rectangle 63"/>
            <p:cNvSpPr>
              <a:spLocks noChangeArrowheads="1"/>
            </p:cNvSpPr>
            <p:nvPr/>
          </p:nvSpPr>
          <p:spPr bwMode="auto">
            <a:xfrm>
              <a:off x="4307" y="476"/>
              <a:ext cx="71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Select</a:t>
              </a:r>
            </a:p>
          </p:txBody>
        </p:sp>
        <p:sp>
          <p:nvSpPr>
            <p:cNvPr id="1136704" name="Rectangle 64"/>
            <p:cNvSpPr>
              <a:spLocks noChangeArrowheads="1"/>
            </p:cNvSpPr>
            <p:nvPr/>
          </p:nvSpPr>
          <p:spPr bwMode="auto">
            <a:xfrm>
              <a:off x="4355" y="716"/>
              <a:ext cx="43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solidFill>
                    <a:srgbClr val="DC0081"/>
                  </a:solidFill>
                  <a:latin typeface="Helvetica" charset="0"/>
                  <a:ea typeface="Tahoma"/>
                </a:rPr>
                <a:t> 0x00</a:t>
              </a:r>
            </a:p>
          </p:txBody>
        </p:sp>
        <p:sp>
          <p:nvSpPr>
            <p:cNvPr id="1136705" name="Line 65"/>
            <p:cNvSpPr>
              <a:spLocks noChangeShapeType="1"/>
            </p:cNvSpPr>
            <p:nvPr/>
          </p:nvSpPr>
          <p:spPr bwMode="auto">
            <a:xfrm flipV="1">
              <a:off x="3600" y="912"/>
              <a:ext cx="0" cy="5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706" name="AutoShape 66"/>
            <p:cNvSpPr>
              <a:spLocks noChangeArrowheads="1"/>
            </p:cNvSpPr>
            <p:nvPr/>
          </p:nvSpPr>
          <p:spPr bwMode="auto">
            <a:xfrm rot="-10800000" flipH="1" flipV="1">
              <a:off x="3464" y="3224"/>
              <a:ext cx="1712" cy="176"/>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707" name="AutoShape 67"/>
            <p:cNvSpPr>
              <a:spLocks noChangeArrowheads="1"/>
            </p:cNvSpPr>
            <p:nvPr/>
          </p:nvSpPr>
          <p:spPr bwMode="auto">
            <a:xfrm rot="16200000" flipH="1">
              <a:off x="4252" y="2956"/>
              <a:ext cx="136" cy="376"/>
            </a:xfrm>
            <a:prstGeom prst="rightArrow">
              <a:avLst>
                <a:gd name="adj1" fmla="val 75000"/>
                <a:gd name="adj2" fmla="val 66667"/>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708" name="AutoShape 68"/>
            <p:cNvSpPr>
              <a:spLocks noChangeArrowheads="1"/>
            </p:cNvSpPr>
            <p:nvPr/>
          </p:nvSpPr>
          <p:spPr bwMode="auto">
            <a:xfrm rot="16200000" flipH="1">
              <a:off x="4252" y="3436"/>
              <a:ext cx="136" cy="88"/>
            </a:xfrm>
            <a:prstGeom prst="rightArrow">
              <a:avLst>
                <a:gd name="adj1" fmla="val 75000"/>
                <a:gd name="adj2" fmla="val 77280"/>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709" name="Rectangle 69"/>
            <p:cNvSpPr>
              <a:spLocks noChangeArrowheads="1"/>
            </p:cNvSpPr>
            <p:nvPr/>
          </p:nvSpPr>
          <p:spPr bwMode="auto">
            <a:xfrm>
              <a:off x="3971" y="3212"/>
              <a:ext cx="81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Helvetica" charset="0"/>
                  <a:ea typeface="Tahoma"/>
                </a:rPr>
                <a:t>Byte Select</a:t>
              </a:r>
            </a:p>
          </p:txBody>
        </p:sp>
        <p:sp>
          <p:nvSpPr>
            <p:cNvPr id="1136710" name="Freeform 70"/>
            <p:cNvSpPr>
              <a:spLocks/>
            </p:cNvSpPr>
            <p:nvPr/>
          </p:nvSpPr>
          <p:spPr bwMode="auto">
            <a:xfrm>
              <a:off x="3216" y="1488"/>
              <a:ext cx="385" cy="337"/>
            </a:xfrm>
            <a:custGeom>
              <a:avLst/>
              <a:gdLst>
                <a:gd name="T0" fmla="*/ 384 w 385"/>
                <a:gd name="T1" fmla="*/ 0 h 337"/>
                <a:gd name="T2" fmla="*/ 0 w 385"/>
                <a:gd name="T3" fmla="*/ 0 h 337"/>
                <a:gd name="T4" fmla="*/ 0 w 385"/>
                <a:gd name="T5" fmla="*/ 336 h 337"/>
                <a:gd name="T6" fmla="*/ 192 w 385"/>
                <a:gd name="T7" fmla="*/ 336 h 337"/>
              </a:gdLst>
              <a:ahLst/>
              <a:cxnLst>
                <a:cxn ang="0">
                  <a:pos x="T0" y="T1"/>
                </a:cxn>
                <a:cxn ang="0">
                  <a:pos x="T2" y="T3"/>
                </a:cxn>
                <a:cxn ang="0">
                  <a:pos x="T4" y="T5"/>
                </a:cxn>
                <a:cxn ang="0">
                  <a:pos x="T6" y="T7"/>
                </a:cxn>
              </a:cxnLst>
              <a:rect l="0" t="0" r="r" b="b"/>
              <a:pathLst>
                <a:path w="385" h="337">
                  <a:moveTo>
                    <a:pt x="384" y="0"/>
                  </a:moveTo>
                  <a:lnTo>
                    <a:pt x="0" y="0"/>
                  </a:lnTo>
                  <a:lnTo>
                    <a:pt x="0" y="336"/>
                  </a:lnTo>
                  <a:lnTo>
                    <a:pt x="192" y="336"/>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ea typeface="Tahoma"/>
              </a:endParaRPr>
            </a:p>
          </p:txBody>
        </p:sp>
        <p:sp>
          <p:nvSpPr>
            <p:cNvPr id="1136711" name="Line 71"/>
            <p:cNvSpPr>
              <a:spLocks noChangeShapeType="1"/>
            </p:cNvSpPr>
            <p:nvPr/>
          </p:nvSpPr>
          <p:spPr bwMode="auto">
            <a:xfrm>
              <a:off x="3224" y="1824"/>
              <a:ext cx="176"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712" name="Line 72"/>
            <p:cNvSpPr>
              <a:spLocks noChangeShapeType="1"/>
            </p:cNvSpPr>
            <p:nvPr/>
          </p:nvSpPr>
          <p:spPr bwMode="auto">
            <a:xfrm flipH="1">
              <a:off x="3024" y="1824"/>
              <a:ext cx="192"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713" name="AutoShape 73"/>
            <p:cNvSpPr>
              <a:spLocks noChangeArrowheads="1"/>
            </p:cNvSpPr>
            <p:nvPr/>
          </p:nvSpPr>
          <p:spPr bwMode="auto">
            <a:xfrm rot="16200000" flipH="1">
              <a:off x="1828" y="3076"/>
              <a:ext cx="232" cy="232"/>
            </a:xfrm>
            <a:prstGeom prst="rightArrow">
              <a:avLst>
                <a:gd name="adj1" fmla="val 75000"/>
                <a:gd name="adj2" fmla="val 50005"/>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grpSp>
          <p:nvGrpSpPr>
            <p:cNvPr id="1136714" name="Group 74"/>
            <p:cNvGrpSpPr>
              <a:grpSpLocks/>
            </p:cNvGrpSpPr>
            <p:nvPr/>
          </p:nvGrpSpPr>
          <p:grpSpPr bwMode="auto">
            <a:xfrm>
              <a:off x="1827" y="3275"/>
              <a:ext cx="229" cy="289"/>
              <a:chOff x="1827" y="3275"/>
              <a:chExt cx="229" cy="289"/>
            </a:xfrm>
          </p:grpSpPr>
          <p:sp>
            <p:nvSpPr>
              <p:cNvPr id="1136715" name="Oval 75"/>
              <p:cNvSpPr>
                <a:spLocks noChangeArrowheads="1"/>
              </p:cNvSpPr>
              <p:nvPr/>
            </p:nvSpPr>
            <p:spPr bwMode="auto">
              <a:xfrm>
                <a:off x="1832" y="3320"/>
                <a:ext cx="224" cy="224"/>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716" name="Rectangle 76"/>
              <p:cNvSpPr>
                <a:spLocks noChangeArrowheads="1"/>
              </p:cNvSpPr>
              <p:nvPr/>
            </p:nvSpPr>
            <p:spPr bwMode="auto">
              <a:xfrm>
                <a:off x="1827" y="3275"/>
                <a:ext cx="228"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dirty="0">
                    <a:latin typeface="Helvetica" charset="0"/>
                    <a:ea typeface="Tahoma"/>
                  </a:rPr>
                  <a:t>=</a:t>
                </a:r>
              </a:p>
            </p:txBody>
          </p:sp>
        </p:grpSp>
        <p:sp>
          <p:nvSpPr>
            <p:cNvPr id="1136717" name="Freeform 77"/>
            <p:cNvSpPr>
              <a:spLocks/>
            </p:cNvSpPr>
            <p:nvPr/>
          </p:nvSpPr>
          <p:spPr bwMode="auto">
            <a:xfrm>
              <a:off x="288" y="912"/>
              <a:ext cx="1345" cy="2545"/>
            </a:xfrm>
            <a:custGeom>
              <a:avLst/>
              <a:gdLst>
                <a:gd name="T0" fmla="*/ 1344 w 1345"/>
                <a:gd name="T1" fmla="*/ 2544 h 2545"/>
                <a:gd name="T2" fmla="*/ 0 w 1345"/>
                <a:gd name="T3" fmla="*/ 2544 h 2545"/>
                <a:gd name="T4" fmla="*/ 0 w 1345"/>
                <a:gd name="T5" fmla="*/ 384 h 2545"/>
                <a:gd name="T6" fmla="*/ 1302 w 1345"/>
                <a:gd name="T7" fmla="*/ 384 h 2545"/>
                <a:gd name="T8" fmla="*/ 1302 w 1345"/>
                <a:gd name="T9" fmla="*/ 0 h 2545"/>
              </a:gdLst>
              <a:ahLst/>
              <a:cxnLst>
                <a:cxn ang="0">
                  <a:pos x="T0" y="T1"/>
                </a:cxn>
                <a:cxn ang="0">
                  <a:pos x="T2" y="T3"/>
                </a:cxn>
                <a:cxn ang="0">
                  <a:pos x="T4" y="T5"/>
                </a:cxn>
                <a:cxn ang="0">
                  <a:pos x="T6" y="T7"/>
                </a:cxn>
                <a:cxn ang="0">
                  <a:pos x="T8" y="T9"/>
                </a:cxn>
              </a:cxnLst>
              <a:rect l="0" t="0" r="r" b="b"/>
              <a:pathLst>
                <a:path w="1345" h="2545">
                  <a:moveTo>
                    <a:pt x="1344" y="2544"/>
                  </a:moveTo>
                  <a:lnTo>
                    <a:pt x="0" y="2544"/>
                  </a:lnTo>
                  <a:lnTo>
                    <a:pt x="0" y="384"/>
                  </a:lnTo>
                  <a:lnTo>
                    <a:pt x="1302" y="384"/>
                  </a:lnTo>
                  <a:lnTo>
                    <a:pt x="1302" y="0"/>
                  </a:lnTo>
                </a:path>
              </a:pathLst>
            </a:custGeom>
            <a:noFill/>
            <a:ln w="508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ea typeface="Tahoma"/>
              </a:endParaRPr>
            </a:p>
          </p:txBody>
        </p:sp>
        <p:sp>
          <p:nvSpPr>
            <p:cNvPr id="1136718" name="Line 78"/>
            <p:cNvSpPr>
              <a:spLocks noChangeShapeType="1"/>
            </p:cNvSpPr>
            <p:nvPr/>
          </p:nvSpPr>
          <p:spPr bwMode="auto">
            <a:xfrm>
              <a:off x="1600" y="3456"/>
              <a:ext cx="256"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grpSp>
          <p:nvGrpSpPr>
            <p:cNvPr id="1136719" name="Group 79"/>
            <p:cNvGrpSpPr>
              <a:grpSpLocks/>
            </p:cNvGrpSpPr>
            <p:nvPr/>
          </p:nvGrpSpPr>
          <p:grpSpPr bwMode="auto">
            <a:xfrm>
              <a:off x="2208" y="3604"/>
              <a:ext cx="524" cy="189"/>
              <a:chOff x="2208" y="3604"/>
              <a:chExt cx="524" cy="189"/>
            </a:xfrm>
          </p:grpSpPr>
          <p:sp>
            <p:nvSpPr>
              <p:cNvPr id="1136720" name="Arc 80"/>
              <p:cNvSpPr>
                <a:spLocks/>
              </p:cNvSpPr>
              <p:nvPr/>
            </p:nvSpPr>
            <p:spPr bwMode="auto">
              <a:xfrm>
                <a:off x="2352" y="3605"/>
                <a:ext cx="188" cy="9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721" name="Arc 81"/>
              <p:cNvSpPr>
                <a:spLocks/>
              </p:cNvSpPr>
              <p:nvPr/>
            </p:nvSpPr>
            <p:spPr bwMode="auto">
              <a:xfrm rot="10800000">
                <a:off x="2357" y="3701"/>
                <a:ext cx="188" cy="92"/>
              </a:xfrm>
              <a:custGeom>
                <a:avLst/>
                <a:gdLst>
                  <a:gd name="G0" fmla="+- 21600 0 0"/>
                  <a:gd name="G1" fmla="+- 21599 0 0"/>
                  <a:gd name="G2" fmla="+- 21600 0 0"/>
                  <a:gd name="T0" fmla="*/ 0 w 21600"/>
                  <a:gd name="T1" fmla="*/ 21599 h 21599"/>
                  <a:gd name="T2" fmla="*/ 21486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1" y="21598"/>
                    </a:moveTo>
                    <a:cubicBezTo>
                      <a:pt x="-1" y="9714"/>
                      <a:pt x="9601" y="62"/>
                      <a:pt x="21485" y="-1"/>
                    </a:cubicBezTo>
                  </a:path>
                  <a:path w="21600" h="21599" stroke="0" extrusionOk="0">
                    <a:moveTo>
                      <a:pt x="-1" y="21598"/>
                    </a:moveTo>
                    <a:cubicBezTo>
                      <a:pt x="-1" y="9714"/>
                      <a:pt x="9601" y="62"/>
                      <a:pt x="21485" y="-1"/>
                    </a:cubicBezTo>
                    <a:lnTo>
                      <a:pt x="21600" y="21599"/>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722" name="Line 82"/>
              <p:cNvSpPr>
                <a:spLocks noChangeShapeType="1"/>
              </p:cNvSpPr>
              <p:nvPr/>
            </p:nvSpPr>
            <p:spPr bwMode="auto">
              <a:xfrm>
                <a:off x="2352" y="3604"/>
                <a:ext cx="0" cy="1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723" name="Line 83"/>
              <p:cNvSpPr>
                <a:spLocks noChangeShapeType="1"/>
              </p:cNvSpPr>
              <p:nvPr/>
            </p:nvSpPr>
            <p:spPr bwMode="auto">
              <a:xfrm>
                <a:off x="2548" y="3696"/>
                <a:ext cx="18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724" name="Line 84"/>
              <p:cNvSpPr>
                <a:spLocks noChangeShapeType="1"/>
              </p:cNvSpPr>
              <p:nvPr/>
            </p:nvSpPr>
            <p:spPr bwMode="auto">
              <a:xfrm flipH="1">
                <a:off x="2208" y="3648"/>
                <a:ext cx="1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725" name="Line 85"/>
              <p:cNvSpPr>
                <a:spLocks noChangeShapeType="1"/>
              </p:cNvSpPr>
              <p:nvPr/>
            </p:nvSpPr>
            <p:spPr bwMode="auto">
              <a:xfrm flipH="1">
                <a:off x="2208" y="3744"/>
                <a:ext cx="1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grpSp>
        <p:sp>
          <p:nvSpPr>
            <p:cNvPr id="1136726" name="Freeform 86"/>
            <p:cNvSpPr>
              <a:spLocks/>
            </p:cNvSpPr>
            <p:nvPr/>
          </p:nvSpPr>
          <p:spPr bwMode="auto">
            <a:xfrm>
              <a:off x="1968" y="3552"/>
              <a:ext cx="241" cy="97"/>
            </a:xfrm>
            <a:custGeom>
              <a:avLst/>
              <a:gdLst>
                <a:gd name="T0" fmla="*/ 0 w 241"/>
                <a:gd name="T1" fmla="*/ 0 h 97"/>
                <a:gd name="T2" fmla="*/ 0 w 241"/>
                <a:gd name="T3" fmla="*/ 96 h 97"/>
                <a:gd name="T4" fmla="*/ 240 w 241"/>
                <a:gd name="T5" fmla="*/ 96 h 97"/>
              </a:gdLst>
              <a:ahLst/>
              <a:cxnLst>
                <a:cxn ang="0">
                  <a:pos x="T0" y="T1"/>
                </a:cxn>
                <a:cxn ang="0">
                  <a:pos x="T2" y="T3"/>
                </a:cxn>
                <a:cxn ang="0">
                  <a:pos x="T4" y="T5"/>
                </a:cxn>
              </a:cxnLst>
              <a:rect l="0" t="0" r="r" b="b"/>
              <a:pathLst>
                <a:path w="241" h="97">
                  <a:moveTo>
                    <a:pt x="0" y="0"/>
                  </a:moveTo>
                  <a:lnTo>
                    <a:pt x="0" y="96"/>
                  </a:lnTo>
                  <a:lnTo>
                    <a:pt x="240" y="9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ea typeface="Tahoma"/>
              </a:endParaRPr>
            </a:p>
          </p:txBody>
        </p:sp>
        <p:sp>
          <p:nvSpPr>
            <p:cNvPr id="1136727" name="Line 87"/>
            <p:cNvSpPr>
              <a:spLocks noChangeShapeType="1"/>
            </p:cNvSpPr>
            <p:nvPr/>
          </p:nvSpPr>
          <p:spPr bwMode="auto">
            <a:xfrm flipH="1">
              <a:off x="768" y="1824"/>
              <a:ext cx="192"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6728" name="Freeform 88"/>
            <p:cNvSpPr>
              <a:spLocks/>
            </p:cNvSpPr>
            <p:nvPr/>
          </p:nvSpPr>
          <p:spPr bwMode="auto">
            <a:xfrm>
              <a:off x="672" y="3072"/>
              <a:ext cx="1585" cy="673"/>
            </a:xfrm>
            <a:custGeom>
              <a:avLst/>
              <a:gdLst>
                <a:gd name="T0" fmla="*/ 0 w 1585"/>
                <a:gd name="T1" fmla="*/ 0 h 673"/>
                <a:gd name="T2" fmla="*/ 0 w 1585"/>
                <a:gd name="T3" fmla="*/ 672 h 673"/>
                <a:gd name="T4" fmla="*/ 1584 w 1585"/>
                <a:gd name="T5" fmla="*/ 672 h 673"/>
              </a:gdLst>
              <a:ahLst/>
              <a:cxnLst>
                <a:cxn ang="0">
                  <a:pos x="T0" y="T1"/>
                </a:cxn>
                <a:cxn ang="0">
                  <a:pos x="T2" y="T3"/>
                </a:cxn>
                <a:cxn ang="0">
                  <a:pos x="T4" y="T5"/>
                </a:cxn>
              </a:cxnLst>
              <a:rect l="0" t="0" r="r" b="b"/>
              <a:pathLst>
                <a:path w="1585" h="673">
                  <a:moveTo>
                    <a:pt x="0" y="0"/>
                  </a:moveTo>
                  <a:lnTo>
                    <a:pt x="0" y="672"/>
                  </a:lnTo>
                  <a:lnTo>
                    <a:pt x="1584" y="672"/>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ea typeface="Tahoma"/>
              </a:endParaRPr>
            </a:p>
          </p:txBody>
        </p:sp>
        <p:sp>
          <p:nvSpPr>
            <p:cNvPr id="1136729" name="Rectangle 89"/>
            <p:cNvSpPr>
              <a:spLocks noChangeArrowheads="1"/>
            </p:cNvSpPr>
            <p:nvPr/>
          </p:nvSpPr>
          <p:spPr bwMode="auto">
            <a:xfrm>
              <a:off x="2579" y="3452"/>
              <a:ext cx="82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solidFill>
                    <a:srgbClr val="DC0081"/>
                  </a:solidFill>
                  <a:latin typeface="Helvetica" charset="0"/>
                  <a:ea typeface="Tahoma"/>
                </a:rPr>
                <a:t>Cache Miss</a:t>
              </a:r>
            </a:p>
          </p:txBody>
        </p:sp>
        <p:sp>
          <p:nvSpPr>
            <p:cNvPr id="1136730" name="Rectangle 90"/>
            <p:cNvSpPr>
              <a:spLocks noChangeArrowheads="1"/>
            </p:cNvSpPr>
            <p:nvPr/>
          </p:nvSpPr>
          <p:spPr bwMode="auto">
            <a:xfrm>
              <a:off x="563" y="191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Helvetica" charset="0"/>
                  <a:ea typeface="Tahoma"/>
                </a:rPr>
                <a:t>1</a:t>
              </a:r>
            </a:p>
          </p:txBody>
        </p:sp>
        <p:sp>
          <p:nvSpPr>
            <p:cNvPr id="1136731" name="Rectangle 91"/>
            <p:cNvSpPr>
              <a:spLocks noChangeArrowheads="1"/>
            </p:cNvSpPr>
            <p:nvPr/>
          </p:nvSpPr>
          <p:spPr bwMode="auto">
            <a:xfrm>
              <a:off x="563" y="1724"/>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solidFill>
                    <a:srgbClr val="DC0081"/>
                  </a:solidFill>
                  <a:latin typeface="Helvetica" charset="0"/>
                  <a:ea typeface="Tahoma"/>
                </a:rPr>
                <a:t>0</a:t>
              </a:r>
            </a:p>
          </p:txBody>
        </p:sp>
        <p:sp>
          <p:nvSpPr>
            <p:cNvPr id="1136732" name="Rectangle 92"/>
            <p:cNvSpPr>
              <a:spLocks noChangeArrowheads="1"/>
            </p:cNvSpPr>
            <p:nvPr/>
          </p:nvSpPr>
          <p:spPr bwMode="auto">
            <a:xfrm>
              <a:off x="563" y="2108"/>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Helvetica" charset="0"/>
                  <a:ea typeface="Tahoma"/>
                </a:rPr>
                <a:t>1</a:t>
              </a:r>
            </a:p>
          </p:txBody>
        </p:sp>
        <p:sp>
          <p:nvSpPr>
            <p:cNvPr id="1136733" name="Rectangle 93"/>
            <p:cNvSpPr>
              <a:spLocks noChangeArrowheads="1"/>
            </p:cNvSpPr>
            <p:nvPr/>
          </p:nvSpPr>
          <p:spPr bwMode="auto">
            <a:xfrm>
              <a:off x="1619" y="1724"/>
              <a:ext cx="69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solidFill>
                    <a:srgbClr val="DC0081"/>
                  </a:solidFill>
                  <a:latin typeface="Helvetica" charset="0"/>
                  <a:ea typeface="Tahoma"/>
                </a:rPr>
                <a:t>0xxxxxxx</a:t>
              </a:r>
            </a:p>
          </p:txBody>
        </p:sp>
        <p:sp>
          <p:nvSpPr>
            <p:cNvPr id="1136734" name="Rectangle 94"/>
            <p:cNvSpPr>
              <a:spLocks noChangeArrowheads="1"/>
            </p:cNvSpPr>
            <p:nvPr/>
          </p:nvSpPr>
          <p:spPr bwMode="auto">
            <a:xfrm>
              <a:off x="1619" y="2108"/>
              <a:ext cx="69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Helvetica" charset="0"/>
                  <a:ea typeface="Tahoma"/>
                </a:rPr>
                <a:t>0x004440</a:t>
              </a:r>
            </a:p>
          </p:txBody>
        </p:sp>
      </p:grpSp>
      <p:sp>
        <p:nvSpPr>
          <p:cNvPr id="1136735" name="Rectangle 95"/>
          <p:cNvSpPr>
            <a:spLocks noGrp="1" noChangeArrowheads="1"/>
          </p:cNvSpPr>
          <p:nvPr>
            <p:ph type="title"/>
          </p:nvPr>
        </p:nvSpPr>
        <p:spPr>
          <a:xfrm>
            <a:off x="0" y="0"/>
            <a:ext cx="9144000" cy="641350"/>
          </a:xfrm>
        </p:spPr>
        <p:txBody>
          <a:bodyPr/>
          <a:lstStyle/>
          <a:p>
            <a:r>
              <a:rPr lang="en-US" sz="3600"/>
              <a:t>Example 1a:  Cache Miss; Empty Block</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lide Number Placeholder 2"/>
          <p:cNvSpPr>
            <a:spLocks noGrp="1"/>
          </p:cNvSpPr>
          <p:nvPr>
            <p:ph type="sldNum" sz="quarter" idx="10"/>
          </p:nvPr>
        </p:nvSpPr>
        <p:spPr/>
        <p:txBody>
          <a:bodyPr/>
          <a:lstStyle/>
          <a:p>
            <a:fld id="{A44CFD1B-4013-C94F-92B0-81D2A2FC2778}" type="slidenum">
              <a:rPr lang="en-US"/>
              <a:pPr/>
              <a:t>22</a:t>
            </a:fld>
            <a:endParaRPr lang="en-US"/>
          </a:p>
        </p:txBody>
      </p:sp>
      <p:grpSp>
        <p:nvGrpSpPr>
          <p:cNvPr id="1138690" name="Group 2"/>
          <p:cNvGrpSpPr>
            <a:grpSpLocks/>
          </p:cNvGrpSpPr>
          <p:nvPr/>
        </p:nvGrpSpPr>
        <p:grpSpPr bwMode="auto">
          <a:xfrm>
            <a:off x="457200" y="906463"/>
            <a:ext cx="8231188" cy="5265737"/>
            <a:chOff x="288" y="476"/>
            <a:chExt cx="5185" cy="3317"/>
          </a:xfrm>
        </p:grpSpPr>
        <p:sp>
          <p:nvSpPr>
            <p:cNvPr id="1138691" name="Rectangle 3"/>
            <p:cNvSpPr>
              <a:spLocks noChangeArrowheads="1"/>
            </p:cNvSpPr>
            <p:nvPr/>
          </p:nvSpPr>
          <p:spPr bwMode="auto">
            <a:xfrm>
              <a:off x="4979" y="524"/>
              <a:ext cx="17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0</a:t>
              </a:r>
            </a:p>
          </p:txBody>
        </p:sp>
        <p:sp>
          <p:nvSpPr>
            <p:cNvPr id="1138692" name="Rectangle 4"/>
            <p:cNvSpPr>
              <a:spLocks noChangeArrowheads="1"/>
            </p:cNvSpPr>
            <p:nvPr/>
          </p:nvSpPr>
          <p:spPr bwMode="auto">
            <a:xfrm>
              <a:off x="4163" y="524"/>
              <a:ext cx="17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4</a:t>
              </a:r>
            </a:p>
          </p:txBody>
        </p:sp>
        <p:sp>
          <p:nvSpPr>
            <p:cNvPr id="1138693" name="Rectangle 5"/>
            <p:cNvSpPr>
              <a:spLocks noChangeArrowheads="1"/>
            </p:cNvSpPr>
            <p:nvPr/>
          </p:nvSpPr>
          <p:spPr bwMode="auto">
            <a:xfrm>
              <a:off x="371" y="524"/>
              <a:ext cx="24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31</a:t>
              </a:r>
            </a:p>
          </p:txBody>
        </p:sp>
        <p:sp>
          <p:nvSpPr>
            <p:cNvPr id="1138694" name="Rectangle 6"/>
            <p:cNvSpPr>
              <a:spLocks noChangeArrowheads="1"/>
            </p:cNvSpPr>
            <p:nvPr/>
          </p:nvSpPr>
          <p:spPr bwMode="auto">
            <a:xfrm>
              <a:off x="3155" y="524"/>
              <a:ext cx="17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9</a:t>
              </a:r>
            </a:p>
          </p:txBody>
        </p:sp>
        <p:sp>
          <p:nvSpPr>
            <p:cNvPr id="1138695" name="Freeform 7"/>
            <p:cNvSpPr>
              <a:spLocks/>
            </p:cNvSpPr>
            <p:nvPr/>
          </p:nvSpPr>
          <p:spPr bwMode="auto">
            <a:xfrm>
              <a:off x="4608" y="912"/>
              <a:ext cx="865" cy="2401"/>
            </a:xfrm>
            <a:custGeom>
              <a:avLst/>
              <a:gdLst>
                <a:gd name="T0" fmla="*/ 0 w 865"/>
                <a:gd name="T1" fmla="*/ 0 h 2401"/>
                <a:gd name="T2" fmla="*/ 0 w 865"/>
                <a:gd name="T3" fmla="*/ 460 h 2401"/>
                <a:gd name="T4" fmla="*/ 864 w 865"/>
                <a:gd name="T5" fmla="*/ 460 h 2401"/>
                <a:gd name="T6" fmla="*/ 864 w 865"/>
                <a:gd name="T7" fmla="*/ 2400 h 2401"/>
                <a:gd name="T8" fmla="*/ 336 w 865"/>
                <a:gd name="T9" fmla="*/ 2400 h 2401"/>
              </a:gdLst>
              <a:ahLst/>
              <a:cxnLst>
                <a:cxn ang="0">
                  <a:pos x="T0" y="T1"/>
                </a:cxn>
                <a:cxn ang="0">
                  <a:pos x="T2" y="T3"/>
                </a:cxn>
                <a:cxn ang="0">
                  <a:pos x="T4" y="T5"/>
                </a:cxn>
                <a:cxn ang="0">
                  <a:pos x="T6" y="T7"/>
                </a:cxn>
                <a:cxn ang="0">
                  <a:pos x="T8" y="T9"/>
                </a:cxn>
              </a:cxnLst>
              <a:rect l="0" t="0" r="r" b="b"/>
              <a:pathLst>
                <a:path w="865" h="2401">
                  <a:moveTo>
                    <a:pt x="0" y="0"/>
                  </a:moveTo>
                  <a:lnTo>
                    <a:pt x="0" y="460"/>
                  </a:lnTo>
                  <a:lnTo>
                    <a:pt x="864" y="460"/>
                  </a:lnTo>
                  <a:lnTo>
                    <a:pt x="864" y="2400"/>
                  </a:lnTo>
                  <a:lnTo>
                    <a:pt x="336" y="240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ea typeface="Tahoma"/>
              </a:endParaRPr>
            </a:p>
          </p:txBody>
        </p:sp>
        <p:sp>
          <p:nvSpPr>
            <p:cNvPr id="1138696" name="Rectangle 8"/>
            <p:cNvSpPr>
              <a:spLocks noChangeArrowheads="1"/>
            </p:cNvSpPr>
            <p:nvPr/>
          </p:nvSpPr>
          <p:spPr bwMode="auto">
            <a:xfrm>
              <a:off x="3299" y="524"/>
              <a:ext cx="81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Cache Index</a:t>
              </a:r>
            </a:p>
          </p:txBody>
        </p:sp>
        <p:sp>
          <p:nvSpPr>
            <p:cNvPr id="1138697" name="Rectangle 9"/>
            <p:cNvSpPr>
              <a:spLocks noChangeArrowheads="1"/>
            </p:cNvSpPr>
            <p:nvPr/>
          </p:nvSpPr>
          <p:spPr bwMode="auto">
            <a:xfrm>
              <a:off x="392" y="728"/>
              <a:ext cx="4688"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698" name="Line 10"/>
            <p:cNvSpPr>
              <a:spLocks noChangeShapeType="1"/>
            </p:cNvSpPr>
            <p:nvPr/>
          </p:nvSpPr>
          <p:spPr bwMode="auto">
            <a:xfrm>
              <a:off x="3168" y="728"/>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699" name="Rectangle 11"/>
            <p:cNvSpPr>
              <a:spLocks noChangeArrowheads="1"/>
            </p:cNvSpPr>
            <p:nvPr/>
          </p:nvSpPr>
          <p:spPr bwMode="auto">
            <a:xfrm>
              <a:off x="968" y="1736"/>
              <a:ext cx="2048" cy="132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00" name="Line 12"/>
            <p:cNvSpPr>
              <a:spLocks noChangeShapeType="1"/>
            </p:cNvSpPr>
            <p:nvPr/>
          </p:nvSpPr>
          <p:spPr bwMode="auto">
            <a:xfrm flipH="1">
              <a:off x="960" y="1920"/>
              <a:ext cx="206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01" name="Line 13"/>
            <p:cNvSpPr>
              <a:spLocks noChangeShapeType="1"/>
            </p:cNvSpPr>
            <p:nvPr/>
          </p:nvSpPr>
          <p:spPr bwMode="auto">
            <a:xfrm flipH="1">
              <a:off x="960" y="2112"/>
              <a:ext cx="206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02" name="Line 14"/>
            <p:cNvSpPr>
              <a:spLocks noChangeShapeType="1"/>
            </p:cNvSpPr>
            <p:nvPr/>
          </p:nvSpPr>
          <p:spPr bwMode="auto">
            <a:xfrm flipH="1">
              <a:off x="960" y="2304"/>
              <a:ext cx="206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03" name="Line 15"/>
            <p:cNvSpPr>
              <a:spLocks noChangeShapeType="1"/>
            </p:cNvSpPr>
            <p:nvPr/>
          </p:nvSpPr>
          <p:spPr bwMode="auto">
            <a:xfrm flipH="1">
              <a:off x="960" y="2496"/>
              <a:ext cx="206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04" name="Line 16"/>
            <p:cNvSpPr>
              <a:spLocks noChangeShapeType="1"/>
            </p:cNvSpPr>
            <p:nvPr/>
          </p:nvSpPr>
          <p:spPr bwMode="auto">
            <a:xfrm flipH="1">
              <a:off x="960" y="2880"/>
              <a:ext cx="206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05" name="Rectangle 17"/>
            <p:cNvSpPr>
              <a:spLocks noChangeArrowheads="1"/>
            </p:cNvSpPr>
            <p:nvPr/>
          </p:nvSpPr>
          <p:spPr bwMode="auto">
            <a:xfrm>
              <a:off x="1907" y="2531"/>
              <a:ext cx="18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dirty="0">
                  <a:latin typeface="Times New Roman" charset="0"/>
                  <a:ea typeface="Tahoma"/>
                </a:rPr>
                <a:t>:</a:t>
              </a:r>
            </a:p>
          </p:txBody>
        </p:sp>
        <p:sp>
          <p:nvSpPr>
            <p:cNvPr id="1138706" name="Rectangle 18"/>
            <p:cNvSpPr>
              <a:spLocks noChangeArrowheads="1"/>
            </p:cNvSpPr>
            <p:nvPr/>
          </p:nvSpPr>
          <p:spPr bwMode="auto">
            <a:xfrm>
              <a:off x="1331" y="476"/>
              <a:ext cx="70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Cache Tag</a:t>
              </a:r>
            </a:p>
          </p:txBody>
        </p:sp>
        <p:sp>
          <p:nvSpPr>
            <p:cNvPr id="1138707" name="Rectangle 19"/>
            <p:cNvSpPr>
              <a:spLocks noChangeArrowheads="1"/>
            </p:cNvSpPr>
            <p:nvPr/>
          </p:nvSpPr>
          <p:spPr bwMode="auto">
            <a:xfrm>
              <a:off x="1715" y="716"/>
              <a:ext cx="6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solidFill>
                    <a:srgbClr val="DC0081"/>
                  </a:solidFill>
                  <a:latin typeface="Helvetica" charset="0"/>
                  <a:ea typeface="Tahoma"/>
                </a:rPr>
                <a:t>0x0002fe</a:t>
              </a:r>
            </a:p>
          </p:txBody>
        </p:sp>
        <p:sp>
          <p:nvSpPr>
            <p:cNvPr id="1138708" name="Rectangle 20"/>
            <p:cNvSpPr>
              <a:spLocks noChangeArrowheads="1"/>
            </p:cNvSpPr>
            <p:nvPr/>
          </p:nvSpPr>
          <p:spPr bwMode="auto">
            <a:xfrm>
              <a:off x="3539" y="716"/>
              <a:ext cx="40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solidFill>
                    <a:srgbClr val="DC0081"/>
                  </a:solidFill>
                  <a:latin typeface="Helvetica" charset="0"/>
                  <a:ea typeface="Tahoma"/>
                </a:rPr>
                <a:t>0x00</a:t>
              </a:r>
            </a:p>
          </p:txBody>
        </p:sp>
        <p:sp>
          <p:nvSpPr>
            <p:cNvPr id="1138709" name="Rectangle 21"/>
            <p:cNvSpPr>
              <a:spLocks noChangeArrowheads="1"/>
            </p:cNvSpPr>
            <p:nvPr/>
          </p:nvSpPr>
          <p:spPr bwMode="auto">
            <a:xfrm>
              <a:off x="1619" y="1916"/>
              <a:ext cx="69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Helvetica" charset="0"/>
                  <a:ea typeface="Tahoma"/>
                </a:rPr>
                <a:t>0x000050</a:t>
              </a:r>
            </a:p>
          </p:txBody>
        </p:sp>
        <p:sp>
          <p:nvSpPr>
            <p:cNvPr id="1138710" name="Rectangle 22"/>
            <p:cNvSpPr>
              <a:spLocks noChangeArrowheads="1"/>
            </p:cNvSpPr>
            <p:nvPr/>
          </p:nvSpPr>
          <p:spPr bwMode="auto">
            <a:xfrm>
              <a:off x="584" y="1736"/>
              <a:ext cx="176" cy="132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11" name="Rectangle 23"/>
            <p:cNvSpPr>
              <a:spLocks noChangeArrowheads="1"/>
            </p:cNvSpPr>
            <p:nvPr/>
          </p:nvSpPr>
          <p:spPr bwMode="auto">
            <a:xfrm>
              <a:off x="371" y="1532"/>
              <a:ext cx="609"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Valid Bit</a:t>
              </a:r>
            </a:p>
          </p:txBody>
        </p:sp>
        <p:sp>
          <p:nvSpPr>
            <p:cNvPr id="1138712" name="Line 24"/>
            <p:cNvSpPr>
              <a:spLocks noChangeShapeType="1"/>
            </p:cNvSpPr>
            <p:nvPr/>
          </p:nvSpPr>
          <p:spPr bwMode="auto">
            <a:xfrm flipH="1">
              <a:off x="576" y="1920"/>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13" name="Line 25"/>
            <p:cNvSpPr>
              <a:spLocks noChangeShapeType="1"/>
            </p:cNvSpPr>
            <p:nvPr/>
          </p:nvSpPr>
          <p:spPr bwMode="auto">
            <a:xfrm flipH="1">
              <a:off x="576" y="2112"/>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14" name="Line 26"/>
            <p:cNvSpPr>
              <a:spLocks noChangeShapeType="1"/>
            </p:cNvSpPr>
            <p:nvPr/>
          </p:nvSpPr>
          <p:spPr bwMode="auto">
            <a:xfrm flipH="1">
              <a:off x="576" y="2304"/>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15" name="Line 27"/>
            <p:cNvSpPr>
              <a:spLocks noChangeShapeType="1"/>
            </p:cNvSpPr>
            <p:nvPr/>
          </p:nvSpPr>
          <p:spPr bwMode="auto">
            <a:xfrm flipH="1">
              <a:off x="576" y="2496"/>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16" name="Line 28"/>
            <p:cNvSpPr>
              <a:spLocks noChangeShapeType="1"/>
            </p:cNvSpPr>
            <p:nvPr/>
          </p:nvSpPr>
          <p:spPr bwMode="auto">
            <a:xfrm flipH="1">
              <a:off x="576" y="2880"/>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17" name="Rectangle 29"/>
            <p:cNvSpPr>
              <a:spLocks noChangeArrowheads="1"/>
            </p:cNvSpPr>
            <p:nvPr/>
          </p:nvSpPr>
          <p:spPr bwMode="auto">
            <a:xfrm>
              <a:off x="611" y="2531"/>
              <a:ext cx="18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dirty="0">
                  <a:latin typeface="Times New Roman" charset="0"/>
                  <a:ea typeface="Tahoma"/>
                </a:rPr>
                <a:t>:</a:t>
              </a:r>
            </a:p>
          </p:txBody>
        </p:sp>
        <p:grpSp>
          <p:nvGrpSpPr>
            <p:cNvPr id="1138718" name="Group 30"/>
            <p:cNvGrpSpPr>
              <a:grpSpLocks/>
            </p:cNvGrpSpPr>
            <p:nvPr/>
          </p:nvGrpSpPr>
          <p:grpSpPr bwMode="auto">
            <a:xfrm>
              <a:off x="3395" y="1532"/>
              <a:ext cx="2018" cy="1554"/>
              <a:chOff x="3395" y="1532"/>
              <a:chExt cx="2018" cy="1554"/>
            </a:xfrm>
          </p:grpSpPr>
          <p:sp>
            <p:nvSpPr>
              <p:cNvPr id="1138719" name="Rectangle 31"/>
              <p:cNvSpPr>
                <a:spLocks noChangeArrowheads="1"/>
              </p:cNvSpPr>
              <p:nvPr/>
            </p:nvSpPr>
            <p:spPr bwMode="auto">
              <a:xfrm>
                <a:off x="3416" y="1736"/>
                <a:ext cx="1760" cy="132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20" name="Line 32"/>
              <p:cNvSpPr>
                <a:spLocks noChangeShapeType="1"/>
              </p:cNvSpPr>
              <p:nvPr/>
            </p:nvSpPr>
            <p:spPr bwMode="auto">
              <a:xfrm>
                <a:off x="3416" y="1920"/>
                <a:ext cx="17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21" name="Line 33"/>
              <p:cNvSpPr>
                <a:spLocks noChangeShapeType="1"/>
              </p:cNvSpPr>
              <p:nvPr/>
            </p:nvSpPr>
            <p:spPr bwMode="auto">
              <a:xfrm>
                <a:off x="3416" y="2112"/>
                <a:ext cx="17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22" name="Line 34"/>
              <p:cNvSpPr>
                <a:spLocks noChangeShapeType="1"/>
              </p:cNvSpPr>
              <p:nvPr/>
            </p:nvSpPr>
            <p:spPr bwMode="auto">
              <a:xfrm>
                <a:off x="3416" y="2304"/>
                <a:ext cx="17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23" name="Rectangle 35"/>
              <p:cNvSpPr>
                <a:spLocks noChangeArrowheads="1"/>
              </p:cNvSpPr>
              <p:nvPr/>
            </p:nvSpPr>
            <p:spPr bwMode="auto">
              <a:xfrm>
                <a:off x="5171" y="1724"/>
                <a:ext cx="17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0</a:t>
                </a:r>
              </a:p>
            </p:txBody>
          </p:sp>
          <p:sp>
            <p:nvSpPr>
              <p:cNvPr id="1138724" name="Rectangle 36"/>
              <p:cNvSpPr>
                <a:spLocks noChangeArrowheads="1"/>
              </p:cNvSpPr>
              <p:nvPr/>
            </p:nvSpPr>
            <p:spPr bwMode="auto">
              <a:xfrm>
                <a:off x="5171" y="1916"/>
                <a:ext cx="17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1</a:t>
                </a:r>
              </a:p>
            </p:txBody>
          </p:sp>
          <p:sp>
            <p:nvSpPr>
              <p:cNvPr id="1138725" name="Rectangle 37"/>
              <p:cNvSpPr>
                <a:spLocks noChangeArrowheads="1"/>
              </p:cNvSpPr>
              <p:nvPr/>
            </p:nvSpPr>
            <p:spPr bwMode="auto">
              <a:xfrm>
                <a:off x="5171" y="2108"/>
                <a:ext cx="17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2</a:t>
                </a:r>
              </a:p>
            </p:txBody>
          </p:sp>
          <p:sp>
            <p:nvSpPr>
              <p:cNvPr id="1138726" name="Rectangle 38"/>
              <p:cNvSpPr>
                <a:spLocks noChangeArrowheads="1"/>
              </p:cNvSpPr>
              <p:nvPr/>
            </p:nvSpPr>
            <p:spPr bwMode="auto">
              <a:xfrm>
                <a:off x="5171" y="2300"/>
                <a:ext cx="17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3</a:t>
                </a:r>
              </a:p>
            </p:txBody>
          </p:sp>
          <p:sp>
            <p:nvSpPr>
              <p:cNvPr id="1138727" name="Line 39"/>
              <p:cNvSpPr>
                <a:spLocks noChangeShapeType="1"/>
              </p:cNvSpPr>
              <p:nvPr/>
            </p:nvSpPr>
            <p:spPr bwMode="auto">
              <a:xfrm>
                <a:off x="3416" y="2496"/>
                <a:ext cx="17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28" name="Line 40"/>
              <p:cNvSpPr>
                <a:spLocks noChangeShapeType="1"/>
              </p:cNvSpPr>
              <p:nvPr/>
            </p:nvSpPr>
            <p:spPr bwMode="auto">
              <a:xfrm>
                <a:off x="3416" y="2880"/>
                <a:ext cx="17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29" name="Rectangle 41"/>
              <p:cNvSpPr>
                <a:spLocks noChangeArrowheads="1"/>
              </p:cNvSpPr>
              <p:nvPr/>
            </p:nvSpPr>
            <p:spPr bwMode="auto">
              <a:xfrm>
                <a:off x="4259" y="2483"/>
                <a:ext cx="18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dirty="0">
                    <a:latin typeface="Times New Roman" charset="0"/>
                    <a:ea typeface="Tahoma"/>
                  </a:rPr>
                  <a:t>:</a:t>
                </a:r>
              </a:p>
            </p:txBody>
          </p:sp>
          <p:sp>
            <p:nvSpPr>
              <p:cNvPr id="1138730" name="Rectangle 42"/>
              <p:cNvSpPr>
                <a:spLocks noChangeArrowheads="1"/>
              </p:cNvSpPr>
              <p:nvPr/>
            </p:nvSpPr>
            <p:spPr bwMode="auto">
              <a:xfrm>
                <a:off x="3395" y="1532"/>
                <a:ext cx="7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 Cache Data</a:t>
                </a:r>
              </a:p>
            </p:txBody>
          </p:sp>
          <p:sp>
            <p:nvSpPr>
              <p:cNvPr id="1138731" name="Rectangle 43"/>
              <p:cNvSpPr>
                <a:spLocks noChangeArrowheads="1"/>
              </p:cNvSpPr>
              <p:nvPr/>
            </p:nvSpPr>
            <p:spPr bwMode="auto">
              <a:xfrm>
                <a:off x="4694" y="1727"/>
                <a:ext cx="46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32" name="Rectangle 44"/>
              <p:cNvSpPr>
                <a:spLocks noChangeArrowheads="1"/>
              </p:cNvSpPr>
              <p:nvPr/>
            </p:nvSpPr>
            <p:spPr bwMode="auto">
              <a:xfrm>
                <a:off x="5171" y="2876"/>
                <a:ext cx="24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31</a:t>
                </a:r>
              </a:p>
            </p:txBody>
          </p:sp>
          <p:sp>
            <p:nvSpPr>
              <p:cNvPr id="1138733" name="Line 45"/>
              <p:cNvSpPr>
                <a:spLocks noChangeShapeType="1"/>
              </p:cNvSpPr>
              <p:nvPr/>
            </p:nvSpPr>
            <p:spPr bwMode="auto">
              <a:xfrm>
                <a:off x="4704" y="1736"/>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34" name="Rectangle 46"/>
              <p:cNvSpPr>
                <a:spLocks noChangeArrowheads="1"/>
              </p:cNvSpPr>
              <p:nvPr/>
            </p:nvSpPr>
            <p:spPr bwMode="auto">
              <a:xfrm>
                <a:off x="4214" y="1727"/>
                <a:ext cx="46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35" name="Line 47"/>
              <p:cNvSpPr>
                <a:spLocks noChangeShapeType="1"/>
              </p:cNvSpPr>
              <p:nvPr/>
            </p:nvSpPr>
            <p:spPr bwMode="auto">
              <a:xfrm>
                <a:off x="4224" y="1736"/>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36" name="Rectangle 48"/>
              <p:cNvSpPr>
                <a:spLocks noChangeArrowheads="1"/>
              </p:cNvSpPr>
              <p:nvPr/>
            </p:nvSpPr>
            <p:spPr bwMode="auto">
              <a:xfrm>
                <a:off x="3398" y="1727"/>
                <a:ext cx="52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37" name="Line 49"/>
              <p:cNvSpPr>
                <a:spLocks noChangeShapeType="1"/>
              </p:cNvSpPr>
              <p:nvPr/>
            </p:nvSpPr>
            <p:spPr bwMode="auto">
              <a:xfrm>
                <a:off x="3888" y="1736"/>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38" name="Rectangle 50"/>
              <p:cNvSpPr>
                <a:spLocks noChangeArrowheads="1"/>
              </p:cNvSpPr>
              <p:nvPr/>
            </p:nvSpPr>
            <p:spPr bwMode="auto">
              <a:xfrm rot="16200000">
                <a:off x="3974" y="1670"/>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39" name="Rectangle 51"/>
              <p:cNvSpPr>
                <a:spLocks noChangeArrowheads="1"/>
              </p:cNvSpPr>
              <p:nvPr/>
            </p:nvSpPr>
            <p:spPr bwMode="auto">
              <a:xfrm>
                <a:off x="4691" y="1916"/>
                <a:ext cx="52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32</a:t>
                </a:r>
              </a:p>
            </p:txBody>
          </p:sp>
          <p:sp>
            <p:nvSpPr>
              <p:cNvPr id="1138740" name="Line 52"/>
              <p:cNvSpPr>
                <a:spLocks noChangeShapeType="1"/>
              </p:cNvSpPr>
              <p:nvPr/>
            </p:nvSpPr>
            <p:spPr bwMode="auto">
              <a:xfrm>
                <a:off x="4704" y="1928"/>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41" name="Rectangle 53"/>
              <p:cNvSpPr>
                <a:spLocks noChangeArrowheads="1"/>
              </p:cNvSpPr>
              <p:nvPr/>
            </p:nvSpPr>
            <p:spPr bwMode="auto">
              <a:xfrm>
                <a:off x="4211" y="1916"/>
                <a:ext cx="52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33</a:t>
                </a:r>
              </a:p>
            </p:txBody>
          </p:sp>
          <p:sp>
            <p:nvSpPr>
              <p:cNvPr id="1138742" name="Line 54"/>
              <p:cNvSpPr>
                <a:spLocks noChangeShapeType="1"/>
              </p:cNvSpPr>
              <p:nvPr/>
            </p:nvSpPr>
            <p:spPr bwMode="auto">
              <a:xfrm>
                <a:off x="4224" y="1928"/>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43" name="Rectangle 55"/>
              <p:cNvSpPr>
                <a:spLocks noChangeArrowheads="1"/>
              </p:cNvSpPr>
              <p:nvPr/>
            </p:nvSpPr>
            <p:spPr bwMode="auto">
              <a:xfrm>
                <a:off x="3395" y="1916"/>
                <a:ext cx="52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63</a:t>
                </a:r>
              </a:p>
            </p:txBody>
          </p:sp>
          <p:sp>
            <p:nvSpPr>
              <p:cNvPr id="1138744" name="Line 56"/>
              <p:cNvSpPr>
                <a:spLocks noChangeShapeType="1"/>
              </p:cNvSpPr>
              <p:nvPr/>
            </p:nvSpPr>
            <p:spPr bwMode="auto">
              <a:xfrm>
                <a:off x="3888" y="1928"/>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45" name="Rectangle 57"/>
              <p:cNvSpPr>
                <a:spLocks noChangeArrowheads="1"/>
              </p:cNvSpPr>
              <p:nvPr/>
            </p:nvSpPr>
            <p:spPr bwMode="auto">
              <a:xfrm rot="16200000">
                <a:off x="3973" y="1860"/>
                <a:ext cx="18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dirty="0">
                    <a:latin typeface="Times New Roman" charset="0"/>
                    <a:ea typeface="Tahoma"/>
                  </a:rPr>
                  <a:t>:</a:t>
                </a:r>
              </a:p>
            </p:txBody>
          </p:sp>
          <p:sp>
            <p:nvSpPr>
              <p:cNvPr id="1138746" name="Rectangle 58"/>
              <p:cNvSpPr>
                <a:spLocks noChangeArrowheads="1"/>
              </p:cNvSpPr>
              <p:nvPr/>
            </p:nvSpPr>
            <p:spPr bwMode="auto">
              <a:xfrm>
                <a:off x="4595" y="2876"/>
                <a:ext cx="58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992</a:t>
                </a:r>
              </a:p>
            </p:txBody>
          </p:sp>
          <p:sp>
            <p:nvSpPr>
              <p:cNvPr id="1138747" name="Rectangle 59"/>
              <p:cNvSpPr>
                <a:spLocks noChangeArrowheads="1"/>
              </p:cNvSpPr>
              <p:nvPr/>
            </p:nvSpPr>
            <p:spPr bwMode="auto">
              <a:xfrm>
                <a:off x="3395" y="2876"/>
                <a:ext cx="65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1023</a:t>
                </a:r>
              </a:p>
            </p:txBody>
          </p:sp>
          <p:sp>
            <p:nvSpPr>
              <p:cNvPr id="1138748" name="Rectangle 60"/>
              <p:cNvSpPr>
                <a:spLocks noChangeArrowheads="1"/>
              </p:cNvSpPr>
              <p:nvPr/>
            </p:nvSpPr>
            <p:spPr bwMode="auto">
              <a:xfrm rot="16200000">
                <a:off x="4261" y="2820"/>
                <a:ext cx="18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dirty="0">
                    <a:latin typeface="Times New Roman" charset="0"/>
                    <a:ea typeface="Tahoma"/>
                  </a:rPr>
                  <a:t>:</a:t>
                </a:r>
              </a:p>
            </p:txBody>
          </p:sp>
        </p:grpSp>
        <p:sp>
          <p:nvSpPr>
            <p:cNvPr id="1138749" name="Rectangle 61"/>
            <p:cNvSpPr>
              <a:spLocks noChangeArrowheads="1"/>
            </p:cNvSpPr>
            <p:nvPr/>
          </p:nvSpPr>
          <p:spPr bwMode="auto">
            <a:xfrm>
              <a:off x="995" y="1532"/>
              <a:ext cx="73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 Cache Tag</a:t>
              </a:r>
            </a:p>
          </p:txBody>
        </p:sp>
        <p:sp>
          <p:nvSpPr>
            <p:cNvPr id="1138750" name="Line 62"/>
            <p:cNvSpPr>
              <a:spLocks noChangeShapeType="1"/>
            </p:cNvSpPr>
            <p:nvPr/>
          </p:nvSpPr>
          <p:spPr bwMode="auto">
            <a:xfrm>
              <a:off x="4176" y="728"/>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51" name="Rectangle 63"/>
            <p:cNvSpPr>
              <a:spLocks noChangeArrowheads="1"/>
            </p:cNvSpPr>
            <p:nvPr/>
          </p:nvSpPr>
          <p:spPr bwMode="auto">
            <a:xfrm>
              <a:off x="4307" y="524"/>
              <a:ext cx="71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Select</a:t>
              </a:r>
            </a:p>
          </p:txBody>
        </p:sp>
        <p:sp>
          <p:nvSpPr>
            <p:cNvPr id="1138752" name="Rectangle 64"/>
            <p:cNvSpPr>
              <a:spLocks noChangeArrowheads="1"/>
            </p:cNvSpPr>
            <p:nvPr/>
          </p:nvSpPr>
          <p:spPr bwMode="auto">
            <a:xfrm>
              <a:off x="4355" y="716"/>
              <a:ext cx="43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solidFill>
                    <a:srgbClr val="DC0081"/>
                  </a:solidFill>
                  <a:latin typeface="Helvetica" charset="0"/>
                  <a:ea typeface="Tahoma"/>
                </a:rPr>
                <a:t> 0x00</a:t>
              </a:r>
            </a:p>
          </p:txBody>
        </p:sp>
        <p:sp>
          <p:nvSpPr>
            <p:cNvPr id="1138753" name="Line 65"/>
            <p:cNvSpPr>
              <a:spLocks noChangeShapeType="1"/>
            </p:cNvSpPr>
            <p:nvPr/>
          </p:nvSpPr>
          <p:spPr bwMode="auto">
            <a:xfrm flipV="1">
              <a:off x="3600" y="912"/>
              <a:ext cx="0" cy="5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54" name="AutoShape 66"/>
            <p:cNvSpPr>
              <a:spLocks noChangeArrowheads="1"/>
            </p:cNvSpPr>
            <p:nvPr/>
          </p:nvSpPr>
          <p:spPr bwMode="auto">
            <a:xfrm rot="-10800000" flipH="1" flipV="1">
              <a:off x="3464" y="3224"/>
              <a:ext cx="1712" cy="176"/>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55" name="AutoShape 67"/>
            <p:cNvSpPr>
              <a:spLocks noChangeArrowheads="1"/>
            </p:cNvSpPr>
            <p:nvPr/>
          </p:nvSpPr>
          <p:spPr bwMode="auto">
            <a:xfrm rot="16200000" flipH="1">
              <a:off x="4252" y="2956"/>
              <a:ext cx="136" cy="376"/>
            </a:xfrm>
            <a:prstGeom prst="rightArrow">
              <a:avLst>
                <a:gd name="adj1" fmla="val 75000"/>
                <a:gd name="adj2" fmla="val 66667"/>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56" name="AutoShape 68"/>
            <p:cNvSpPr>
              <a:spLocks noChangeArrowheads="1"/>
            </p:cNvSpPr>
            <p:nvPr/>
          </p:nvSpPr>
          <p:spPr bwMode="auto">
            <a:xfrm rot="16200000" flipH="1">
              <a:off x="4252" y="3436"/>
              <a:ext cx="136" cy="88"/>
            </a:xfrm>
            <a:prstGeom prst="rightArrow">
              <a:avLst>
                <a:gd name="adj1" fmla="val 75000"/>
                <a:gd name="adj2" fmla="val 77280"/>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57" name="Rectangle 69"/>
            <p:cNvSpPr>
              <a:spLocks noChangeArrowheads="1"/>
            </p:cNvSpPr>
            <p:nvPr/>
          </p:nvSpPr>
          <p:spPr bwMode="auto">
            <a:xfrm>
              <a:off x="3971" y="3212"/>
              <a:ext cx="81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Helvetica" charset="0"/>
                  <a:ea typeface="Tahoma"/>
                </a:rPr>
                <a:t>Byte Select</a:t>
              </a:r>
            </a:p>
          </p:txBody>
        </p:sp>
        <p:sp>
          <p:nvSpPr>
            <p:cNvPr id="1138758" name="Freeform 70"/>
            <p:cNvSpPr>
              <a:spLocks/>
            </p:cNvSpPr>
            <p:nvPr/>
          </p:nvSpPr>
          <p:spPr bwMode="auto">
            <a:xfrm>
              <a:off x="3216" y="1488"/>
              <a:ext cx="385" cy="337"/>
            </a:xfrm>
            <a:custGeom>
              <a:avLst/>
              <a:gdLst>
                <a:gd name="T0" fmla="*/ 384 w 385"/>
                <a:gd name="T1" fmla="*/ 0 h 337"/>
                <a:gd name="T2" fmla="*/ 0 w 385"/>
                <a:gd name="T3" fmla="*/ 0 h 337"/>
                <a:gd name="T4" fmla="*/ 0 w 385"/>
                <a:gd name="T5" fmla="*/ 336 h 337"/>
                <a:gd name="T6" fmla="*/ 192 w 385"/>
                <a:gd name="T7" fmla="*/ 336 h 337"/>
              </a:gdLst>
              <a:ahLst/>
              <a:cxnLst>
                <a:cxn ang="0">
                  <a:pos x="T0" y="T1"/>
                </a:cxn>
                <a:cxn ang="0">
                  <a:pos x="T2" y="T3"/>
                </a:cxn>
                <a:cxn ang="0">
                  <a:pos x="T4" y="T5"/>
                </a:cxn>
                <a:cxn ang="0">
                  <a:pos x="T6" y="T7"/>
                </a:cxn>
              </a:cxnLst>
              <a:rect l="0" t="0" r="r" b="b"/>
              <a:pathLst>
                <a:path w="385" h="337">
                  <a:moveTo>
                    <a:pt x="384" y="0"/>
                  </a:moveTo>
                  <a:lnTo>
                    <a:pt x="0" y="0"/>
                  </a:lnTo>
                  <a:lnTo>
                    <a:pt x="0" y="336"/>
                  </a:lnTo>
                  <a:lnTo>
                    <a:pt x="192" y="336"/>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ea typeface="Tahoma"/>
              </a:endParaRPr>
            </a:p>
          </p:txBody>
        </p:sp>
        <p:sp>
          <p:nvSpPr>
            <p:cNvPr id="1138759" name="Line 71"/>
            <p:cNvSpPr>
              <a:spLocks noChangeShapeType="1"/>
            </p:cNvSpPr>
            <p:nvPr/>
          </p:nvSpPr>
          <p:spPr bwMode="auto">
            <a:xfrm>
              <a:off x="3224" y="1824"/>
              <a:ext cx="176"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60" name="Line 72"/>
            <p:cNvSpPr>
              <a:spLocks noChangeShapeType="1"/>
            </p:cNvSpPr>
            <p:nvPr/>
          </p:nvSpPr>
          <p:spPr bwMode="auto">
            <a:xfrm flipH="1">
              <a:off x="3024" y="1824"/>
              <a:ext cx="192"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61" name="AutoShape 73"/>
            <p:cNvSpPr>
              <a:spLocks noChangeArrowheads="1"/>
            </p:cNvSpPr>
            <p:nvPr/>
          </p:nvSpPr>
          <p:spPr bwMode="auto">
            <a:xfrm rot="16200000" flipH="1">
              <a:off x="1828" y="3076"/>
              <a:ext cx="232" cy="232"/>
            </a:xfrm>
            <a:prstGeom prst="rightArrow">
              <a:avLst>
                <a:gd name="adj1" fmla="val 75000"/>
                <a:gd name="adj2" fmla="val 50005"/>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grpSp>
          <p:nvGrpSpPr>
            <p:cNvPr id="1138762" name="Group 74"/>
            <p:cNvGrpSpPr>
              <a:grpSpLocks/>
            </p:cNvGrpSpPr>
            <p:nvPr/>
          </p:nvGrpSpPr>
          <p:grpSpPr bwMode="auto">
            <a:xfrm>
              <a:off x="1827" y="3275"/>
              <a:ext cx="229" cy="289"/>
              <a:chOff x="1827" y="3275"/>
              <a:chExt cx="229" cy="289"/>
            </a:xfrm>
          </p:grpSpPr>
          <p:sp>
            <p:nvSpPr>
              <p:cNvPr id="1138763" name="Oval 75"/>
              <p:cNvSpPr>
                <a:spLocks noChangeArrowheads="1"/>
              </p:cNvSpPr>
              <p:nvPr/>
            </p:nvSpPr>
            <p:spPr bwMode="auto">
              <a:xfrm>
                <a:off x="1832" y="3320"/>
                <a:ext cx="224" cy="224"/>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64" name="Rectangle 76"/>
              <p:cNvSpPr>
                <a:spLocks noChangeArrowheads="1"/>
              </p:cNvSpPr>
              <p:nvPr/>
            </p:nvSpPr>
            <p:spPr bwMode="auto">
              <a:xfrm>
                <a:off x="1827" y="3275"/>
                <a:ext cx="228"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dirty="0">
                    <a:latin typeface="Helvetica" charset="0"/>
                    <a:ea typeface="Tahoma"/>
                  </a:rPr>
                  <a:t>=</a:t>
                </a:r>
              </a:p>
            </p:txBody>
          </p:sp>
        </p:grpSp>
        <p:sp>
          <p:nvSpPr>
            <p:cNvPr id="1138765" name="Freeform 77"/>
            <p:cNvSpPr>
              <a:spLocks/>
            </p:cNvSpPr>
            <p:nvPr/>
          </p:nvSpPr>
          <p:spPr bwMode="auto">
            <a:xfrm>
              <a:off x="288" y="912"/>
              <a:ext cx="1345" cy="2545"/>
            </a:xfrm>
            <a:custGeom>
              <a:avLst/>
              <a:gdLst>
                <a:gd name="T0" fmla="*/ 1344 w 1345"/>
                <a:gd name="T1" fmla="*/ 2544 h 2545"/>
                <a:gd name="T2" fmla="*/ 0 w 1345"/>
                <a:gd name="T3" fmla="*/ 2544 h 2545"/>
                <a:gd name="T4" fmla="*/ 0 w 1345"/>
                <a:gd name="T5" fmla="*/ 384 h 2545"/>
                <a:gd name="T6" fmla="*/ 1302 w 1345"/>
                <a:gd name="T7" fmla="*/ 384 h 2545"/>
                <a:gd name="T8" fmla="*/ 1302 w 1345"/>
                <a:gd name="T9" fmla="*/ 0 h 2545"/>
              </a:gdLst>
              <a:ahLst/>
              <a:cxnLst>
                <a:cxn ang="0">
                  <a:pos x="T0" y="T1"/>
                </a:cxn>
                <a:cxn ang="0">
                  <a:pos x="T2" y="T3"/>
                </a:cxn>
                <a:cxn ang="0">
                  <a:pos x="T4" y="T5"/>
                </a:cxn>
                <a:cxn ang="0">
                  <a:pos x="T6" y="T7"/>
                </a:cxn>
                <a:cxn ang="0">
                  <a:pos x="T8" y="T9"/>
                </a:cxn>
              </a:cxnLst>
              <a:rect l="0" t="0" r="r" b="b"/>
              <a:pathLst>
                <a:path w="1345" h="2545">
                  <a:moveTo>
                    <a:pt x="1344" y="2544"/>
                  </a:moveTo>
                  <a:lnTo>
                    <a:pt x="0" y="2544"/>
                  </a:lnTo>
                  <a:lnTo>
                    <a:pt x="0" y="384"/>
                  </a:lnTo>
                  <a:lnTo>
                    <a:pt x="1302" y="384"/>
                  </a:lnTo>
                  <a:lnTo>
                    <a:pt x="1302" y="0"/>
                  </a:lnTo>
                </a:path>
              </a:pathLst>
            </a:custGeom>
            <a:noFill/>
            <a:ln w="508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ea typeface="Tahoma"/>
              </a:endParaRPr>
            </a:p>
          </p:txBody>
        </p:sp>
        <p:sp>
          <p:nvSpPr>
            <p:cNvPr id="1138766" name="Line 78"/>
            <p:cNvSpPr>
              <a:spLocks noChangeShapeType="1"/>
            </p:cNvSpPr>
            <p:nvPr/>
          </p:nvSpPr>
          <p:spPr bwMode="auto">
            <a:xfrm>
              <a:off x="1600" y="3456"/>
              <a:ext cx="256"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grpSp>
          <p:nvGrpSpPr>
            <p:cNvPr id="1138767" name="Group 79"/>
            <p:cNvGrpSpPr>
              <a:grpSpLocks/>
            </p:cNvGrpSpPr>
            <p:nvPr/>
          </p:nvGrpSpPr>
          <p:grpSpPr bwMode="auto">
            <a:xfrm>
              <a:off x="2208" y="3604"/>
              <a:ext cx="524" cy="189"/>
              <a:chOff x="2208" y="3604"/>
              <a:chExt cx="524" cy="189"/>
            </a:xfrm>
          </p:grpSpPr>
          <p:sp>
            <p:nvSpPr>
              <p:cNvPr id="1138768" name="Arc 80"/>
              <p:cNvSpPr>
                <a:spLocks/>
              </p:cNvSpPr>
              <p:nvPr/>
            </p:nvSpPr>
            <p:spPr bwMode="auto">
              <a:xfrm>
                <a:off x="2352" y="3605"/>
                <a:ext cx="188" cy="9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69" name="Arc 81"/>
              <p:cNvSpPr>
                <a:spLocks/>
              </p:cNvSpPr>
              <p:nvPr/>
            </p:nvSpPr>
            <p:spPr bwMode="auto">
              <a:xfrm rot="10800000">
                <a:off x="2357" y="3701"/>
                <a:ext cx="188" cy="92"/>
              </a:xfrm>
              <a:custGeom>
                <a:avLst/>
                <a:gdLst>
                  <a:gd name="G0" fmla="+- 21600 0 0"/>
                  <a:gd name="G1" fmla="+- 21599 0 0"/>
                  <a:gd name="G2" fmla="+- 21600 0 0"/>
                  <a:gd name="T0" fmla="*/ 0 w 21600"/>
                  <a:gd name="T1" fmla="*/ 21599 h 21599"/>
                  <a:gd name="T2" fmla="*/ 21486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1" y="21598"/>
                    </a:moveTo>
                    <a:cubicBezTo>
                      <a:pt x="-1" y="9714"/>
                      <a:pt x="9601" y="62"/>
                      <a:pt x="21485" y="-1"/>
                    </a:cubicBezTo>
                  </a:path>
                  <a:path w="21600" h="21599" stroke="0" extrusionOk="0">
                    <a:moveTo>
                      <a:pt x="-1" y="21598"/>
                    </a:moveTo>
                    <a:cubicBezTo>
                      <a:pt x="-1" y="9714"/>
                      <a:pt x="9601" y="62"/>
                      <a:pt x="21485" y="-1"/>
                    </a:cubicBezTo>
                    <a:lnTo>
                      <a:pt x="21600" y="21599"/>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70" name="Line 82"/>
              <p:cNvSpPr>
                <a:spLocks noChangeShapeType="1"/>
              </p:cNvSpPr>
              <p:nvPr/>
            </p:nvSpPr>
            <p:spPr bwMode="auto">
              <a:xfrm>
                <a:off x="2352" y="3604"/>
                <a:ext cx="0" cy="1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71" name="Line 83"/>
              <p:cNvSpPr>
                <a:spLocks noChangeShapeType="1"/>
              </p:cNvSpPr>
              <p:nvPr/>
            </p:nvSpPr>
            <p:spPr bwMode="auto">
              <a:xfrm>
                <a:off x="2548" y="3696"/>
                <a:ext cx="18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72" name="Line 84"/>
              <p:cNvSpPr>
                <a:spLocks noChangeShapeType="1"/>
              </p:cNvSpPr>
              <p:nvPr/>
            </p:nvSpPr>
            <p:spPr bwMode="auto">
              <a:xfrm flipH="1">
                <a:off x="2208" y="3648"/>
                <a:ext cx="1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73" name="Line 85"/>
              <p:cNvSpPr>
                <a:spLocks noChangeShapeType="1"/>
              </p:cNvSpPr>
              <p:nvPr/>
            </p:nvSpPr>
            <p:spPr bwMode="auto">
              <a:xfrm flipH="1">
                <a:off x="2208" y="3744"/>
                <a:ext cx="1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grpSp>
        <p:sp>
          <p:nvSpPr>
            <p:cNvPr id="1138774" name="Freeform 86"/>
            <p:cNvSpPr>
              <a:spLocks/>
            </p:cNvSpPr>
            <p:nvPr/>
          </p:nvSpPr>
          <p:spPr bwMode="auto">
            <a:xfrm>
              <a:off x="1968" y="3552"/>
              <a:ext cx="241" cy="97"/>
            </a:xfrm>
            <a:custGeom>
              <a:avLst/>
              <a:gdLst>
                <a:gd name="T0" fmla="*/ 0 w 241"/>
                <a:gd name="T1" fmla="*/ 0 h 97"/>
                <a:gd name="T2" fmla="*/ 0 w 241"/>
                <a:gd name="T3" fmla="*/ 96 h 97"/>
                <a:gd name="T4" fmla="*/ 240 w 241"/>
                <a:gd name="T5" fmla="*/ 96 h 97"/>
              </a:gdLst>
              <a:ahLst/>
              <a:cxnLst>
                <a:cxn ang="0">
                  <a:pos x="T0" y="T1"/>
                </a:cxn>
                <a:cxn ang="0">
                  <a:pos x="T2" y="T3"/>
                </a:cxn>
                <a:cxn ang="0">
                  <a:pos x="T4" y="T5"/>
                </a:cxn>
              </a:cxnLst>
              <a:rect l="0" t="0" r="r" b="b"/>
              <a:pathLst>
                <a:path w="241" h="97">
                  <a:moveTo>
                    <a:pt x="0" y="0"/>
                  </a:moveTo>
                  <a:lnTo>
                    <a:pt x="0" y="96"/>
                  </a:lnTo>
                  <a:lnTo>
                    <a:pt x="240" y="9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ea typeface="Tahoma"/>
              </a:endParaRPr>
            </a:p>
          </p:txBody>
        </p:sp>
        <p:sp>
          <p:nvSpPr>
            <p:cNvPr id="1138775" name="Line 87"/>
            <p:cNvSpPr>
              <a:spLocks noChangeShapeType="1"/>
            </p:cNvSpPr>
            <p:nvPr/>
          </p:nvSpPr>
          <p:spPr bwMode="auto">
            <a:xfrm flipH="1">
              <a:off x="768" y="1824"/>
              <a:ext cx="192"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76" name="Freeform 88"/>
            <p:cNvSpPr>
              <a:spLocks/>
            </p:cNvSpPr>
            <p:nvPr/>
          </p:nvSpPr>
          <p:spPr bwMode="auto">
            <a:xfrm>
              <a:off x="672" y="3072"/>
              <a:ext cx="1585" cy="673"/>
            </a:xfrm>
            <a:custGeom>
              <a:avLst/>
              <a:gdLst>
                <a:gd name="T0" fmla="*/ 0 w 1585"/>
                <a:gd name="T1" fmla="*/ 0 h 673"/>
                <a:gd name="T2" fmla="*/ 0 w 1585"/>
                <a:gd name="T3" fmla="*/ 672 h 673"/>
                <a:gd name="T4" fmla="*/ 1584 w 1585"/>
                <a:gd name="T5" fmla="*/ 672 h 673"/>
              </a:gdLst>
              <a:ahLst/>
              <a:cxnLst>
                <a:cxn ang="0">
                  <a:pos x="T0" y="T1"/>
                </a:cxn>
                <a:cxn ang="0">
                  <a:pos x="T2" y="T3"/>
                </a:cxn>
                <a:cxn ang="0">
                  <a:pos x="T4" y="T5"/>
                </a:cxn>
              </a:cxnLst>
              <a:rect l="0" t="0" r="r" b="b"/>
              <a:pathLst>
                <a:path w="1585" h="673">
                  <a:moveTo>
                    <a:pt x="0" y="0"/>
                  </a:moveTo>
                  <a:lnTo>
                    <a:pt x="0" y="672"/>
                  </a:lnTo>
                  <a:lnTo>
                    <a:pt x="1584" y="672"/>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ea typeface="Tahoma"/>
              </a:endParaRPr>
            </a:p>
          </p:txBody>
        </p:sp>
        <p:sp>
          <p:nvSpPr>
            <p:cNvPr id="1138777" name="Rectangle 89"/>
            <p:cNvSpPr>
              <a:spLocks noChangeArrowheads="1"/>
            </p:cNvSpPr>
            <p:nvPr/>
          </p:nvSpPr>
          <p:spPr bwMode="auto">
            <a:xfrm>
              <a:off x="2582" y="3455"/>
              <a:ext cx="82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38778" name="Rectangle 90"/>
            <p:cNvSpPr>
              <a:spLocks noChangeArrowheads="1"/>
            </p:cNvSpPr>
            <p:nvPr/>
          </p:nvSpPr>
          <p:spPr bwMode="auto">
            <a:xfrm>
              <a:off x="563" y="191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Helvetica" charset="0"/>
                  <a:ea typeface="Tahoma"/>
                </a:rPr>
                <a:t>1</a:t>
              </a:r>
            </a:p>
          </p:txBody>
        </p:sp>
        <p:sp>
          <p:nvSpPr>
            <p:cNvPr id="1138779" name="Rectangle 91"/>
            <p:cNvSpPr>
              <a:spLocks noChangeArrowheads="1"/>
            </p:cNvSpPr>
            <p:nvPr/>
          </p:nvSpPr>
          <p:spPr bwMode="auto">
            <a:xfrm>
              <a:off x="563" y="1724"/>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solidFill>
                    <a:srgbClr val="DC0081"/>
                  </a:solidFill>
                  <a:latin typeface="Helvetica" charset="0"/>
                  <a:ea typeface="Tahoma"/>
                </a:rPr>
                <a:t>1</a:t>
              </a:r>
            </a:p>
          </p:txBody>
        </p:sp>
        <p:sp>
          <p:nvSpPr>
            <p:cNvPr id="1138780" name="Rectangle 92"/>
            <p:cNvSpPr>
              <a:spLocks noChangeArrowheads="1"/>
            </p:cNvSpPr>
            <p:nvPr/>
          </p:nvSpPr>
          <p:spPr bwMode="auto">
            <a:xfrm>
              <a:off x="563" y="2108"/>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Helvetica" charset="0"/>
                  <a:ea typeface="Tahoma"/>
                </a:rPr>
                <a:t>1</a:t>
              </a:r>
            </a:p>
          </p:txBody>
        </p:sp>
        <p:sp>
          <p:nvSpPr>
            <p:cNvPr id="1138781" name="Rectangle 93"/>
            <p:cNvSpPr>
              <a:spLocks noChangeArrowheads="1"/>
            </p:cNvSpPr>
            <p:nvPr/>
          </p:nvSpPr>
          <p:spPr bwMode="auto">
            <a:xfrm>
              <a:off x="1619" y="1724"/>
              <a:ext cx="6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solidFill>
                    <a:srgbClr val="DC0081"/>
                  </a:solidFill>
                  <a:latin typeface="Helvetica" charset="0"/>
                  <a:ea typeface="Tahoma"/>
                </a:rPr>
                <a:t>0x0002fe</a:t>
              </a:r>
            </a:p>
          </p:txBody>
        </p:sp>
        <p:sp>
          <p:nvSpPr>
            <p:cNvPr id="1138782" name="Rectangle 94"/>
            <p:cNvSpPr>
              <a:spLocks noChangeArrowheads="1"/>
            </p:cNvSpPr>
            <p:nvPr/>
          </p:nvSpPr>
          <p:spPr bwMode="auto">
            <a:xfrm>
              <a:off x="1619" y="2108"/>
              <a:ext cx="69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Helvetica" charset="0"/>
                  <a:ea typeface="Tahoma"/>
                </a:rPr>
                <a:t>0x004440</a:t>
              </a:r>
            </a:p>
          </p:txBody>
        </p:sp>
        <p:sp>
          <p:nvSpPr>
            <p:cNvPr id="1138783" name="Rectangle 95"/>
            <p:cNvSpPr>
              <a:spLocks noChangeArrowheads="1"/>
            </p:cNvSpPr>
            <p:nvPr/>
          </p:nvSpPr>
          <p:spPr bwMode="auto">
            <a:xfrm>
              <a:off x="3635" y="1724"/>
              <a:ext cx="123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solidFill>
                    <a:srgbClr val="DC0081"/>
                  </a:solidFill>
                  <a:latin typeface="Helvetica" charset="0"/>
                  <a:ea typeface="Tahoma"/>
                </a:rPr>
                <a:t>New Block of data</a:t>
              </a:r>
            </a:p>
          </p:txBody>
        </p:sp>
      </p:grpSp>
      <p:sp>
        <p:nvSpPr>
          <p:cNvPr id="1138784" name="Rectangle 96"/>
          <p:cNvSpPr>
            <a:spLocks noGrp="1" noChangeArrowheads="1"/>
          </p:cNvSpPr>
          <p:nvPr>
            <p:ph type="title"/>
          </p:nvPr>
        </p:nvSpPr>
        <p:spPr>
          <a:xfrm>
            <a:off x="0" y="0"/>
            <a:ext cx="9144000" cy="641350"/>
          </a:xfrm>
        </p:spPr>
        <p:txBody>
          <a:bodyPr/>
          <a:lstStyle/>
          <a:p>
            <a:r>
              <a:rPr lang="en-US" sz="3600"/>
              <a:t>Example 1b:  … Read in Data</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lide Number Placeholder 2"/>
          <p:cNvSpPr>
            <a:spLocks noGrp="1"/>
          </p:cNvSpPr>
          <p:nvPr>
            <p:ph type="sldNum" sz="quarter" idx="10"/>
          </p:nvPr>
        </p:nvSpPr>
        <p:spPr/>
        <p:txBody>
          <a:bodyPr/>
          <a:lstStyle/>
          <a:p>
            <a:fld id="{CCA90F04-BBD7-DE4B-BBF0-794FFAC904CF}" type="slidenum">
              <a:rPr lang="en-US"/>
              <a:pPr/>
              <a:t>23</a:t>
            </a:fld>
            <a:endParaRPr lang="en-US"/>
          </a:p>
        </p:txBody>
      </p:sp>
      <p:grpSp>
        <p:nvGrpSpPr>
          <p:cNvPr id="1140738" name="Group 2"/>
          <p:cNvGrpSpPr>
            <a:grpSpLocks/>
          </p:cNvGrpSpPr>
          <p:nvPr/>
        </p:nvGrpSpPr>
        <p:grpSpPr bwMode="auto">
          <a:xfrm>
            <a:off x="457200" y="906463"/>
            <a:ext cx="8231188" cy="5265737"/>
            <a:chOff x="288" y="476"/>
            <a:chExt cx="5185" cy="3317"/>
          </a:xfrm>
        </p:grpSpPr>
        <p:sp>
          <p:nvSpPr>
            <p:cNvPr id="1140739" name="Rectangle 3"/>
            <p:cNvSpPr>
              <a:spLocks noChangeArrowheads="1"/>
            </p:cNvSpPr>
            <p:nvPr/>
          </p:nvSpPr>
          <p:spPr bwMode="auto">
            <a:xfrm>
              <a:off x="4931" y="524"/>
              <a:ext cx="17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0</a:t>
              </a:r>
            </a:p>
          </p:txBody>
        </p:sp>
        <p:sp>
          <p:nvSpPr>
            <p:cNvPr id="1140740" name="Rectangle 4"/>
            <p:cNvSpPr>
              <a:spLocks noChangeArrowheads="1"/>
            </p:cNvSpPr>
            <p:nvPr/>
          </p:nvSpPr>
          <p:spPr bwMode="auto">
            <a:xfrm>
              <a:off x="4163" y="524"/>
              <a:ext cx="17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4</a:t>
              </a:r>
            </a:p>
          </p:txBody>
        </p:sp>
        <p:sp>
          <p:nvSpPr>
            <p:cNvPr id="1140741" name="Rectangle 5"/>
            <p:cNvSpPr>
              <a:spLocks noChangeArrowheads="1"/>
            </p:cNvSpPr>
            <p:nvPr/>
          </p:nvSpPr>
          <p:spPr bwMode="auto">
            <a:xfrm>
              <a:off x="371" y="524"/>
              <a:ext cx="24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31</a:t>
              </a:r>
            </a:p>
          </p:txBody>
        </p:sp>
        <p:sp>
          <p:nvSpPr>
            <p:cNvPr id="1140742" name="Rectangle 6"/>
            <p:cNvSpPr>
              <a:spLocks noChangeArrowheads="1"/>
            </p:cNvSpPr>
            <p:nvPr/>
          </p:nvSpPr>
          <p:spPr bwMode="auto">
            <a:xfrm>
              <a:off x="3155" y="524"/>
              <a:ext cx="17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9</a:t>
              </a:r>
            </a:p>
          </p:txBody>
        </p:sp>
        <p:sp>
          <p:nvSpPr>
            <p:cNvPr id="1140743" name="Freeform 7"/>
            <p:cNvSpPr>
              <a:spLocks/>
            </p:cNvSpPr>
            <p:nvPr/>
          </p:nvSpPr>
          <p:spPr bwMode="auto">
            <a:xfrm>
              <a:off x="4608" y="912"/>
              <a:ext cx="865" cy="2401"/>
            </a:xfrm>
            <a:custGeom>
              <a:avLst/>
              <a:gdLst>
                <a:gd name="T0" fmla="*/ 0 w 865"/>
                <a:gd name="T1" fmla="*/ 0 h 2401"/>
                <a:gd name="T2" fmla="*/ 0 w 865"/>
                <a:gd name="T3" fmla="*/ 460 h 2401"/>
                <a:gd name="T4" fmla="*/ 864 w 865"/>
                <a:gd name="T5" fmla="*/ 460 h 2401"/>
                <a:gd name="T6" fmla="*/ 864 w 865"/>
                <a:gd name="T7" fmla="*/ 2400 h 2401"/>
                <a:gd name="T8" fmla="*/ 336 w 865"/>
                <a:gd name="T9" fmla="*/ 2400 h 2401"/>
              </a:gdLst>
              <a:ahLst/>
              <a:cxnLst>
                <a:cxn ang="0">
                  <a:pos x="T0" y="T1"/>
                </a:cxn>
                <a:cxn ang="0">
                  <a:pos x="T2" y="T3"/>
                </a:cxn>
                <a:cxn ang="0">
                  <a:pos x="T4" y="T5"/>
                </a:cxn>
                <a:cxn ang="0">
                  <a:pos x="T6" y="T7"/>
                </a:cxn>
                <a:cxn ang="0">
                  <a:pos x="T8" y="T9"/>
                </a:cxn>
              </a:cxnLst>
              <a:rect l="0" t="0" r="r" b="b"/>
              <a:pathLst>
                <a:path w="865" h="2401">
                  <a:moveTo>
                    <a:pt x="0" y="0"/>
                  </a:moveTo>
                  <a:lnTo>
                    <a:pt x="0" y="460"/>
                  </a:lnTo>
                  <a:lnTo>
                    <a:pt x="864" y="460"/>
                  </a:lnTo>
                  <a:lnTo>
                    <a:pt x="864" y="2400"/>
                  </a:lnTo>
                  <a:lnTo>
                    <a:pt x="336" y="240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ea typeface="Tahoma"/>
              </a:endParaRPr>
            </a:p>
          </p:txBody>
        </p:sp>
        <p:sp>
          <p:nvSpPr>
            <p:cNvPr id="1140744" name="Rectangle 8"/>
            <p:cNvSpPr>
              <a:spLocks noChangeArrowheads="1"/>
            </p:cNvSpPr>
            <p:nvPr/>
          </p:nvSpPr>
          <p:spPr bwMode="auto">
            <a:xfrm>
              <a:off x="3299" y="524"/>
              <a:ext cx="81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Cache Index</a:t>
              </a:r>
            </a:p>
          </p:txBody>
        </p:sp>
        <p:sp>
          <p:nvSpPr>
            <p:cNvPr id="1140745" name="Rectangle 9"/>
            <p:cNvSpPr>
              <a:spLocks noChangeArrowheads="1"/>
            </p:cNvSpPr>
            <p:nvPr/>
          </p:nvSpPr>
          <p:spPr bwMode="auto">
            <a:xfrm>
              <a:off x="392" y="728"/>
              <a:ext cx="4688"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746" name="Line 10"/>
            <p:cNvSpPr>
              <a:spLocks noChangeShapeType="1"/>
            </p:cNvSpPr>
            <p:nvPr/>
          </p:nvSpPr>
          <p:spPr bwMode="auto">
            <a:xfrm>
              <a:off x="3168" y="728"/>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747" name="Rectangle 11"/>
            <p:cNvSpPr>
              <a:spLocks noChangeArrowheads="1"/>
            </p:cNvSpPr>
            <p:nvPr/>
          </p:nvSpPr>
          <p:spPr bwMode="auto">
            <a:xfrm>
              <a:off x="968" y="1736"/>
              <a:ext cx="2048" cy="132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748" name="Line 12"/>
            <p:cNvSpPr>
              <a:spLocks noChangeShapeType="1"/>
            </p:cNvSpPr>
            <p:nvPr/>
          </p:nvSpPr>
          <p:spPr bwMode="auto">
            <a:xfrm flipH="1">
              <a:off x="960" y="1920"/>
              <a:ext cx="206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749" name="Line 13"/>
            <p:cNvSpPr>
              <a:spLocks noChangeShapeType="1"/>
            </p:cNvSpPr>
            <p:nvPr/>
          </p:nvSpPr>
          <p:spPr bwMode="auto">
            <a:xfrm flipH="1">
              <a:off x="960" y="2112"/>
              <a:ext cx="206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750" name="Line 14"/>
            <p:cNvSpPr>
              <a:spLocks noChangeShapeType="1"/>
            </p:cNvSpPr>
            <p:nvPr/>
          </p:nvSpPr>
          <p:spPr bwMode="auto">
            <a:xfrm flipH="1">
              <a:off x="960" y="2304"/>
              <a:ext cx="206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751" name="Line 15"/>
            <p:cNvSpPr>
              <a:spLocks noChangeShapeType="1"/>
            </p:cNvSpPr>
            <p:nvPr/>
          </p:nvSpPr>
          <p:spPr bwMode="auto">
            <a:xfrm flipH="1">
              <a:off x="960" y="2496"/>
              <a:ext cx="206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752" name="Line 16"/>
            <p:cNvSpPr>
              <a:spLocks noChangeShapeType="1"/>
            </p:cNvSpPr>
            <p:nvPr/>
          </p:nvSpPr>
          <p:spPr bwMode="auto">
            <a:xfrm flipH="1">
              <a:off x="960" y="2880"/>
              <a:ext cx="206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753" name="Rectangle 17"/>
            <p:cNvSpPr>
              <a:spLocks noChangeArrowheads="1"/>
            </p:cNvSpPr>
            <p:nvPr/>
          </p:nvSpPr>
          <p:spPr bwMode="auto">
            <a:xfrm>
              <a:off x="1907" y="2531"/>
              <a:ext cx="18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dirty="0">
                  <a:latin typeface="Times New Roman" charset="0"/>
                  <a:ea typeface="Tahoma"/>
                </a:rPr>
                <a:t>:</a:t>
              </a:r>
            </a:p>
          </p:txBody>
        </p:sp>
        <p:sp>
          <p:nvSpPr>
            <p:cNvPr id="1140754" name="Rectangle 18"/>
            <p:cNvSpPr>
              <a:spLocks noChangeArrowheads="1"/>
            </p:cNvSpPr>
            <p:nvPr/>
          </p:nvSpPr>
          <p:spPr bwMode="auto">
            <a:xfrm>
              <a:off x="1331" y="476"/>
              <a:ext cx="70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Cache Tag</a:t>
              </a:r>
            </a:p>
          </p:txBody>
        </p:sp>
        <p:sp>
          <p:nvSpPr>
            <p:cNvPr id="1140755" name="Rectangle 19"/>
            <p:cNvSpPr>
              <a:spLocks noChangeArrowheads="1"/>
            </p:cNvSpPr>
            <p:nvPr/>
          </p:nvSpPr>
          <p:spPr bwMode="auto">
            <a:xfrm>
              <a:off x="1715" y="716"/>
              <a:ext cx="69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solidFill>
                    <a:srgbClr val="DC0081"/>
                  </a:solidFill>
                  <a:latin typeface="Helvetica" charset="0"/>
                  <a:ea typeface="Tahoma"/>
                </a:rPr>
                <a:t>0x000050</a:t>
              </a:r>
            </a:p>
          </p:txBody>
        </p:sp>
        <p:sp>
          <p:nvSpPr>
            <p:cNvPr id="1140756" name="Rectangle 20"/>
            <p:cNvSpPr>
              <a:spLocks noChangeArrowheads="1"/>
            </p:cNvSpPr>
            <p:nvPr/>
          </p:nvSpPr>
          <p:spPr bwMode="auto">
            <a:xfrm>
              <a:off x="3539" y="716"/>
              <a:ext cx="40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solidFill>
                    <a:srgbClr val="DC0081"/>
                  </a:solidFill>
                  <a:latin typeface="Helvetica" charset="0"/>
                  <a:ea typeface="Tahoma"/>
                </a:rPr>
                <a:t>0x01</a:t>
              </a:r>
            </a:p>
          </p:txBody>
        </p:sp>
        <p:sp>
          <p:nvSpPr>
            <p:cNvPr id="1140757" name="Rectangle 21"/>
            <p:cNvSpPr>
              <a:spLocks noChangeArrowheads="1"/>
            </p:cNvSpPr>
            <p:nvPr/>
          </p:nvSpPr>
          <p:spPr bwMode="auto">
            <a:xfrm>
              <a:off x="1619" y="1916"/>
              <a:ext cx="69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solidFill>
                    <a:srgbClr val="DC0081"/>
                  </a:solidFill>
                  <a:latin typeface="Helvetica" charset="0"/>
                  <a:ea typeface="Tahoma"/>
                </a:rPr>
                <a:t>0x000050</a:t>
              </a:r>
            </a:p>
          </p:txBody>
        </p:sp>
        <p:sp>
          <p:nvSpPr>
            <p:cNvPr id="1140758" name="Rectangle 22"/>
            <p:cNvSpPr>
              <a:spLocks noChangeArrowheads="1"/>
            </p:cNvSpPr>
            <p:nvPr/>
          </p:nvSpPr>
          <p:spPr bwMode="auto">
            <a:xfrm>
              <a:off x="584" y="1736"/>
              <a:ext cx="176" cy="132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759" name="Rectangle 23"/>
            <p:cNvSpPr>
              <a:spLocks noChangeArrowheads="1"/>
            </p:cNvSpPr>
            <p:nvPr/>
          </p:nvSpPr>
          <p:spPr bwMode="auto">
            <a:xfrm>
              <a:off x="371" y="1532"/>
              <a:ext cx="609"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Valid Bit</a:t>
              </a:r>
            </a:p>
          </p:txBody>
        </p:sp>
        <p:sp>
          <p:nvSpPr>
            <p:cNvPr id="1140760" name="Line 24"/>
            <p:cNvSpPr>
              <a:spLocks noChangeShapeType="1"/>
            </p:cNvSpPr>
            <p:nvPr/>
          </p:nvSpPr>
          <p:spPr bwMode="auto">
            <a:xfrm flipH="1">
              <a:off x="576" y="1920"/>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761" name="Line 25"/>
            <p:cNvSpPr>
              <a:spLocks noChangeShapeType="1"/>
            </p:cNvSpPr>
            <p:nvPr/>
          </p:nvSpPr>
          <p:spPr bwMode="auto">
            <a:xfrm flipH="1">
              <a:off x="576" y="2112"/>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762" name="Line 26"/>
            <p:cNvSpPr>
              <a:spLocks noChangeShapeType="1"/>
            </p:cNvSpPr>
            <p:nvPr/>
          </p:nvSpPr>
          <p:spPr bwMode="auto">
            <a:xfrm flipH="1">
              <a:off x="576" y="2304"/>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763" name="Line 27"/>
            <p:cNvSpPr>
              <a:spLocks noChangeShapeType="1"/>
            </p:cNvSpPr>
            <p:nvPr/>
          </p:nvSpPr>
          <p:spPr bwMode="auto">
            <a:xfrm flipH="1">
              <a:off x="576" y="2496"/>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764" name="Line 28"/>
            <p:cNvSpPr>
              <a:spLocks noChangeShapeType="1"/>
            </p:cNvSpPr>
            <p:nvPr/>
          </p:nvSpPr>
          <p:spPr bwMode="auto">
            <a:xfrm flipH="1">
              <a:off x="576" y="2880"/>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765" name="Rectangle 29"/>
            <p:cNvSpPr>
              <a:spLocks noChangeArrowheads="1"/>
            </p:cNvSpPr>
            <p:nvPr/>
          </p:nvSpPr>
          <p:spPr bwMode="auto">
            <a:xfrm>
              <a:off x="611" y="2531"/>
              <a:ext cx="18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dirty="0">
                  <a:latin typeface="Times New Roman" charset="0"/>
                  <a:ea typeface="Tahoma"/>
                </a:rPr>
                <a:t>:</a:t>
              </a:r>
            </a:p>
          </p:txBody>
        </p:sp>
        <p:grpSp>
          <p:nvGrpSpPr>
            <p:cNvPr id="1140766" name="Group 30"/>
            <p:cNvGrpSpPr>
              <a:grpSpLocks/>
            </p:cNvGrpSpPr>
            <p:nvPr/>
          </p:nvGrpSpPr>
          <p:grpSpPr bwMode="auto">
            <a:xfrm>
              <a:off x="3395" y="1532"/>
              <a:ext cx="2018" cy="1554"/>
              <a:chOff x="3395" y="1532"/>
              <a:chExt cx="2018" cy="1554"/>
            </a:xfrm>
          </p:grpSpPr>
          <p:sp>
            <p:nvSpPr>
              <p:cNvPr id="1140767" name="Rectangle 31"/>
              <p:cNvSpPr>
                <a:spLocks noChangeArrowheads="1"/>
              </p:cNvSpPr>
              <p:nvPr/>
            </p:nvSpPr>
            <p:spPr bwMode="auto">
              <a:xfrm>
                <a:off x="3416" y="1736"/>
                <a:ext cx="1760" cy="132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768" name="Line 32"/>
              <p:cNvSpPr>
                <a:spLocks noChangeShapeType="1"/>
              </p:cNvSpPr>
              <p:nvPr/>
            </p:nvSpPr>
            <p:spPr bwMode="auto">
              <a:xfrm>
                <a:off x="3416" y="1920"/>
                <a:ext cx="17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769" name="Line 33"/>
              <p:cNvSpPr>
                <a:spLocks noChangeShapeType="1"/>
              </p:cNvSpPr>
              <p:nvPr/>
            </p:nvSpPr>
            <p:spPr bwMode="auto">
              <a:xfrm>
                <a:off x="3416" y="2112"/>
                <a:ext cx="17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770" name="Line 34"/>
              <p:cNvSpPr>
                <a:spLocks noChangeShapeType="1"/>
              </p:cNvSpPr>
              <p:nvPr/>
            </p:nvSpPr>
            <p:spPr bwMode="auto">
              <a:xfrm>
                <a:off x="3416" y="2304"/>
                <a:ext cx="17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771" name="Rectangle 35"/>
              <p:cNvSpPr>
                <a:spLocks noChangeArrowheads="1"/>
              </p:cNvSpPr>
              <p:nvPr/>
            </p:nvSpPr>
            <p:spPr bwMode="auto">
              <a:xfrm>
                <a:off x="5171" y="1724"/>
                <a:ext cx="17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0</a:t>
                </a:r>
              </a:p>
            </p:txBody>
          </p:sp>
          <p:sp>
            <p:nvSpPr>
              <p:cNvPr id="1140772" name="Rectangle 36"/>
              <p:cNvSpPr>
                <a:spLocks noChangeArrowheads="1"/>
              </p:cNvSpPr>
              <p:nvPr/>
            </p:nvSpPr>
            <p:spPr bwMode="auto">
              <a:xfrm>
                <a:off x="5171" y="1916"/>
                <a:ext cx="17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1</a:t>
                </a:r>
              </a:p>
            </p:txBody>
          </p:sp>
          <p:sp>
            <p:nvSpPr>
              <p:cNvPr id="1140773" name="Rectangle 37"/>
              <p:cNvSpPr>
                <a:spLocks noChangeArrowheads="1"/>
              </p:cNvSpPr>
              <p:nvPr/>
            </p:nvSpPr>
            <p:spPr bwMode="auto">
              <a:xfrm>
                <a:off x="5171" y="2108"/>
                <a:ext cx="17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2</a:t>
                </a:r>
              </a:p>
            </p:txBody>
          </p:sp>
          <p:sp>
            <p:nvSpPr>
              <p:cNvPr id="1140774" name="Rectangle 38"/>
              <p:cNvSpPr>
                <a:spLocks noChangeArrowheads="1"/>
              </p:cNvSpPr>
              <p:nvPr/>
            </p:nvSpPr>
            <p:spPr bwMode="auto">
              <a:xfrm>
                <a:off x="5171" y="2300"/>
                <a:ext cx="17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3</a:t>
                </a:r>
              </a:p>
            </p:txBody>
          </p:sp>
          <p:sp>
            <p:nvSpPr>
              <p:cNvPr id="1140775" name="Line 39"/>
              <p:cNvSpPr>
                <a:spLocks noChangeShapeType="1"/>
              </p:cNvSpPr>
              <p:nvPr/>
            </p:nvSpPr>
            <p:spPr bwMode="auto">
              <a:xfrm>
                <a:off x="3416" y="2496"/>
                <a:ext cx="17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776" name="Line 40"/>
              <p:cNvSpPr>
                <a:spLocks noChangeShapeType="1"/>
              </p:cNvSpPr>
              <p:nvPr/>
            </p:nvSpPr>
            <p:spPr bwMode="auto">
              <a:xfrm>
                <a:off x="3416" y="2880"/>
                <a:ext cx="17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777" name="Rectangle 41"/>
              <p:cNvSpPr>
                <a:spLocks noChangeArrowheads="1"/>
              </p:cNvSpPr>
              <p:nvPr/>
            </p:nvSpPr>
            <p:spPr bwMode="auto">
              <a:xfrm>
                <a:off x="4259" y="2483"/>
                <a:ext cx="18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dirty="0">
                    <a:latin typeface="Times New Roman" charset="0"/>
                    <a:ea typeface="Tahoma"/>
                  </a:rPr>
                  <a:t>:</a:t>
                </a:r>
              </a:p>
            </p:txBody>
          </p:sp>
          <p:sp>
            <p:nvSpPr>
              <p:cNvPr id="1140778" name="Rectangle 42"/>
              <p:cNvSpPr>
                <a:spLocks noChangeArrowheads="1"/>
              </p:cNvSpPr>
              <p:nvPr/>
            </p:nvSpPr>
            <p:spPr bwMode="auto">
              <a:xfrm>
                <a:off x="3395" y="1532"/>
                <a:ext cx="7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 Cache Data</a:t>
                </a:r>
              </a:p>
            </p:txBody>
          </p:sp>
          <p:sp>
            <p:nvSpPr>
              <p:cNvPr id="1140779" name="Rectangle 43"/>
              <p:cNvSpPr>
                <a:spLocks noChangeArrowheads="1"/>
              </p:cNvSpPr>
              <p:nvPr/>
            </p:nvSpPr>
            <p:spPr bwMode="auto">
              <a:xfrm>
                <a:off x="4691" y="1724"/>
                <a:ext cx="459"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0</a:t>
                </a:r>
              </a:p>
            </p:txBody>
          </p:sp>
          <p:sp>
            <p:nvSpPr>
              <p:cNvPr id="1140780" name="Rectangle 44"/>
              <p:cNvSpPr>
                <a:spLocks noChangeArrowheads="1"/>
              </p:cNvSpPr>
              <p:nvPr/>
            </p:nvSpPr>
            <p:spPr bwMode="auto">
              <a:xfrm>
                <a:off x="5171" y="2876"/>
                <a:ext cx="24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31</a:t>
                </a:r>
              </a:p>
            </p:txBody>
          </p:sp>
          <p:sp>
            <p:nvSpPr>
              <p:cNvPr id="1140781" name="Line 45"/>
              <p:cNvSpPr>
                <a:spLocks noChangeShapeType="1"/>
              </p:cNvSpPr>
              <p:nvPr/>
            </p:nvSpPr>
            <p:spPr bwMode="auto">
              <a:xfrm>
                <a:off x="4704" y="1736"/>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782" name="Rectangle 46"/>
              <p:cNvSpPr>
                <a:spLocks noChangeArrowheads="1"/>
              </p:cNvSpPr>
              <p:nvPr/>
            </p:nvSpPr>
            <p:spPr bwMode="auto">
              <a:xfrm>
                <a:off x="4211" y="1724"/>
                <a:ext cx="459"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1</a:t>
                </a:r>
              </a:p>
            </p:txBody>
          </p:sp>
          <p:sp>
            <p:nvSpPr>
              <p:cNvPr id="1140783" name="Line 47"/>
              <p:cNvSpPr>
                <a:spLocks noChangeShapeType="1"/>
              </p:cNvSpPr>
              <p:nvPr/>
            </p:nvSpPr>
            <p:spPr bwMode="auto">
              <a:xfrm>
                <a:off x="4224" y="1736"/>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784" name="Rectangle 48"/>
              <p:cNvSpPr>
                <a:spLocks noChangeArrowheads="1"/>
              </p:cNvSpPr>
              <p:nvPr/>
            </p:nvSpPr>
            <p:spPr bwMode="auto">
              <a:xfrm>
                <a:off x="3395" y="1724"/>
                <a:ext cx="52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31</a:t>
                </a:r>
              </a:p>
            </p:txBody>
          </p:sp>
          <p:sp>
            <p:nvSpPr>
              <p:cNvPr id="1140785" name="Line 49"/>
              <p:cNvSpPr>
                <a:spLocks noChangeShapeType="1"/>
              </p:cNvSpPr>
              <p:nvPr/>
            </p:nvSpPr>
            <p:spPr bwMode="auto">
              <a:xfrm>
                <a:off x="3888" y="1736"/>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786" name="Rectangle 50"/>
              <p:cNvSpPr>
                <a:spLocks noChangeArrowheads="1"/>
              </p:cNvSpPr>
              <p:nvPr/>
            </p:nvSpPr>
            <p:spPr bwMode="auto">
              <a:xfrm rot="16200000">
                <a:off x="3973" y="1668"/>
                <a:ext cx="18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dirty="0">
                    <a:latin typeface="Times New Roman" charset="0"/>
                    <a:ea typeface="Tahoma"/>
                  </a:rPr>
                  <a:t>:</a:t>
                </a:r>
              </a:p>
            </p:txBody>
          </p:sp>
          <p:sp>
            <p:nvSpPr>
              <p:cNvPr id="1140787" name="Rectangle 51"/>
              <p:cNvSpPr>
                <a:spLocks noChangeArrowheads="1"/>
              </p:cNvSpPr>
              <p:nvPr/>
            </p:nvSpPr>
            <p:spPr bwMode="auto">
              <a:xfrm>
                <a:off x="4691" y="1916"/>
                <a:ext cx="52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32</a:t>
                </a:r>
              </a:p>
            </p:txBody>
          </p:sp>
          <p:sp>
            <p:nvSpPr>
              <p:cNvPr id="1140788" name="Line 52"/>
              <p:cNvSpPr>
                <a:spLocks noChangeShapeType="1"/>
              </p:cNvSpPr>
              <p:nvPr/>
            </p:nvSpPr>
            <p:spPr bwMode="auto">
              <a:xfrm>
                <a:off x="4704" y="1928"/>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789" name="Rectangle 53"/>
              <p:cNvSpPr>
                <a:spLocks noChangeArrowheads="1"/>
              </p:cNvSpPr>
              <p:nvPr/>
            </p:nvSpPr>
            <p:spPr bwMode="auto">
              <a:xfrm>
                <a:off x="4211" y="1916"/>
                <a:ext cx="52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33</a:t>
                </a:r>
              </a:p>
            </p:txBody>
          </p:sp>
          <p:sp>
            <p:nvSpPr>
              <p:cNvPr id="1140790" name="Line 54"/>
              <p:cNvSpPr>
                <a:spLocks noChangeShapeType="1"/>
              </p:cNvSpPr>
              <p:nvPr/>
            </p:nvSpPr>
            <p:spPr bwMode="auto">
              <a:xfrm>
                <a:off x="4224" y="1928"/>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791" name="Rectangle 55"/>
              <p:cNvSpPr>
                <a:spLocks noChangeArrowheads="1"/>
              </p:cNvSpPr>
              <p:nvPr/>
            </p:nvSpPr>
            <p:spPr bwMode="auto">
              <a:xfrm>
                <a:off x="3395" y="1916"/>
                <a:ext cx="52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63</a:t>
                </a:r>
              </a:p>
            </p:txBody>
          </p:sp>
          <p:sp>
            <p:nvSpPr>
              <p:cNvPr id="1140792" name="Line 56"/>
              <p:cNvSpPr>
                <a:spLocks noChangeShapeType="1"/>
              </p:cNvSpPr>
              <p:nvPr/>
            </p:nvSpPr>
            <p:spPr bwMode="auto">
              <a:xfrm>
                <a:off x="3888" y="1928"/>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793" name="Rectangle 57"/>
              <p:cNvSpPr>
                <a:spLocks noChangeArrowheads="1"/>
              </p:cNvSpPr>
              <p:nvPr/>
            </p:nvSpPr>
            <p:spPr bwMode="auto">
              <a:xfrm rot="16200000">
                <a:off x="3973" y="1860"/>
                <a:ext cx="18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dirty="0">
                    <a:latin typeface="Times New Roman" charset="0"/>
                    <a:ea typeface="Tahoma"/>
                  </a:rPr>
                  <a:t>:</a:t>
                </a:r>
              </a:p>
            </p:txBody>
          </p:sp>
          <p:sp>
            <p:nvSpPr>
              <p:cNvPr id="1140794" name="Rectangle 58"/>
              <p:cNvSpPr>
                <a:spLocks noChangeArrowheads="1"/>
              </p:cNvSpPr>
              <p:nvPr/>
            </p:nvSpPr>
            <p:spPr bwMode="auto">
              <a:xfrm>
                <a:off x="4595" y="2876"/>
                <a:ext cx="58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992</a:t>
                </a:r>
              </a:p>
            </p:txBody>
          </p:sp>
          <p:sp>
            <p:nvSpPr>
              <p:cNvPr id="1140795" name="Rectangle 59"/>
              <p:cNvSpPr>
                <a:spLocks noChangeArrowheads="1"/>
              </p:cNvSpPr>
              <p:nvPr/>
            </p:nvSpPr>
            <p:spPr bwMode="auto">
              <a:xfrm>
                <a:off x="3395" y="2876"/>
                <a:ext cx="65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1023</a:t>
                </a:r>
              </a:p>
            </p:txBody>
          </p:sp>
          <p:sp>
            <p:nvSpPr>
              <p:cNvPr id="1140796" name="Rectangle 60"/>
              <p:cNvSpPr>
                <a:spLocks noChangeArrowheads="1"/>
              </p:cNvSpPr>
              <p:nvPr/>
            </p:nvSpPr>
            <p:spPr bwMode="auto">
              <a:xfrm rot="16200000">
                <a:off x="4261" y="2820"/>
                <a:ext cx="18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dirty="0">
                    <a:latin typeface="Times New Roman" charset="0"/>
                    <a:ea typeface="Tahoma"/>
                  </a:rPr>
                  <a:t>:</a:t>
                </a:r>
              </a:p>
            </p:txBody>
          </p:sp>
        </p:grpSp>
        <p:sp>
          <p:nvSpPr>
            <p:cNvPr id="1140797" name="Rectangle 61"/>
            <p:cNvSpPr>
              <a:spLocks noChangeArrowheads="1"/>
            </p:cNvSpPr>
            <p:nvPr/>
          </p:nvSpPr>
          <p:spPr bwMode="auto">
            <a:xfrm>
              <a:off x="995" y="1532"/>
              <a:ext cx="73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 Cache Tag</a:t>
              </a:r>
            </a:p>
          </p:txBody>
        </p:sp>
        <p:sp>
          <p:nvSpPr>
            <p:cNvPr id="1140798" name="Line 62"/>
            <p:cNvSpPr>
              <a:spLocks noChangeShapeType="1"/>
            </p:cNvSpPr>
            <p:nvPr/>
          </p:nvSpPr>
          <p:spPr bwMode="auto">
            <a:xfrm>
              <a:off x="4176" y="728"/>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799" name="Rectangle 63"/>
            <p:cNvSpPr>
              <a:spLocks noChangeArrowheads="1"/>
            </p:cNvSpPr>
            <p:nvPr/>
          </p:nvSpPr>
          <p:spPr bwMode="auto">
            <a:xfrm>
              <a:off x="4259" y="524"/>
              <a:ext cx="71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Select</a:t>
              </a:r>
            </a:p>
          </p:txBody>
        </p:sp>
        <p:sp>
          <p:nvSpPr>
            <p:cNvPr id="1140800" name="Rectangle 64"/>
            <p:cNvSpPr>
              <a:spLocks noChangeArrowheads="1"/>
            </p:cNvSpPr>
            <p:nvPr/>
          </p:nvSpPr>
          <p:spPr bwMode="auto">
            <a:xfrm>
              <a:off x="4355" y="716"/>
              <a:ext cx="43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solidFill>
                    <a:srgbClr val="DC0081"/>
                  </a:solidFill>
                  <a:latin typeface="Helvetica" charset="0"/>
                  <a:ea typeface="Tahoma"/>
                </a:rPr>
                <a:t> 0x08</a:t>
              </a:r>
            </a:p>
          </p:txBody>
        </p:sp>
        <p:sp>
          <p:nvSpPr>
            <p:cNvPr id="1140801" name="Line 65"/>
            <p:cNvSpPr>
              <a:spLocks noChangeShapeType="1"/>
            </p:cNvSpPr>
            <p:nvPr/>
          </p:nvSpPr>
          <p:spPr bwMode="auto">
            <a:xfrm flipV="1">
              <a:off x="3600" y="912"/>
              <a:ext cx="0" cy="5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802" name="AutoShape 66"/>
            <p:cNvSpPr>
              <a:spLocks noChangeArrowheads="1"/>
            </p:cNvSpPr>
            <p:nvPr/>
          </p:nvSpPr>
          <p:spPr bwMode="auto">
            <a:xfrm rot="-10800000" flipH="1" flipV="1">
              <a:off x="3464" y="3224"/>
              <a:ext cx="1712" cy="176"/>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803" name="AutoShape 67"/>
            <p:cNvSpPr>
              <a:spLocks noChangeArrowheads="1"/>
            </p:cNvSpPr>
            <p:nvPr/>
          </p:nvSpPr>
          <p:spPr bwMode="auto">
            <a:xfrm rot="16200000" flipH="1">
              <a:off x="4252" y="2956"/>
              <a:ext cx="136" cy="376"/>
            </a:xfrm>
            <a:prstGeom prst="rightArrow">
              <a:avLst>
                <a:gd name="adj1" fmla="val 75000"/>
                <a:gd name="adj2" fmla="val 66667"/>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804" name="AutoShape 68"/>
            <p:cNvSpPr>
              <a:spLocks noChangeArrowheads="1"/>
            </p:cNvSpPr>
            <p:nvPr/>
          </p:nvSpPr>
          <p:spPr bwMode="auto">
            <a:xfrm rot="16200000" flipH="1">
              <a:off x="4252" y="3436"/>
              <a:ext cx="136" cy="88"/>
            </a:xfrm>
            <a:prstGeom prst="rightArrow">
              <a:avLst>
                <a:gd name="adj1" fmla="val 75000"/>
                <a:gd name="adj2" fmla="val 77280"/>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805" name="Rectangle 69"/>
            <p:cNvSpPr>
              <a:spLocks noChangeArrowheads="1"/>
            </p:cNvSpPr>
            <p:nvPr/>
          </p:nvSpPr>
          <p:spPr bwMode="auto">
            <a:xfrm>
              <a:off x="3971" y="3212"/>
              <a:ext cx="81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Helvetica" charset="0"/>
                  <a:ea typeface="Tahoma"/>
                </a:rPr>
                <a:t>Byte Select</a:t>
              </a:r>
            </a:p>
          </p:txBody>
        </p:sp>
        <p:sp>
          <p:nvSpPr>
            <p:cNvPr id="1140806" name="Freeform 70"/>
            <p:cNvSpPr>
              <a:spLocks/>
            </p:cNvSpPr>
            <p:nvPr/>
          </p:nvSpPr>
          <p:spPr bwMode="auto">
            <a:xfrm>
              <a:off x="3216" y="1488"/>
              <a:ext cx="385" cy="529"/>
            </a:xfrm>
            <a:custGeom>
              <a:avLst/>
              <a:gdLst>
                <a:gd name="T0" fmla="*/ 384 w 385"/>
                <a:gd name="T1" fmla="*/ 0 h 529"/>
                <a:gd name="T2" fmla="*/ 0 w 385"/>
                <a:gd name="T3" fmla="*/ 0 h 529"/>
                <a:gd name="T4" fmla="*/ 0 w 385"/>
                <a:gd name="T5" fmla="*/ 528 h 529"/>
                <a:gd name="T6" fmla="*/ 192 w 385"/>
                <a:gd name="T7" fmla="*/ 528 h 529"/>
              </a:gdLst>
              <a:ahLst/>
              <a:cxnLst>
                <a:cxn ang="0">
                  <a:pos x="T0" y="T1"/>
                </a:cxn>
                <a:cxn ang="0">
                  <a:pos x="T2" y="T3"/>
                </a:cxn>
                <a:cxn ang="0">
                  <a:pos x="T4" y="T5"/>
                </a:cxn>
                <a:cxn ang="0">
                  <a:pos x="T6" y="T7"/>
                </a:cxn>
              </a:cxnLst>
              <a:rect l="0" t="0" r="r" b="b"/>
              <a:pathLst>
                <a:path w="385" h="529">
                  <a:moveTo>
                    <a:pt x="384" y="0"/>
                  </a:moveTo>
                  <a:lnTo>
                    <a:pt x="0" y="0"/>
                  </a:lnTo>
                  <a:lnTo>
                    <a:pt x="0" y="528"/>
                  </a:lnTo>
                  <a:lnTo>
                    <a:pt x="192" y="52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ea typeface="Tahoma"/>
              </a:endParaRPr>
            </a:p>
          </p:txBody>
        </p:sp>
        <p:sp>
          <p:nvSpPr>
            <p:cNvPr id="1140807" name="Line 71"/>
            <p:cNvSpPr>
              <a:spLocks noChangeShapeType="1"/>
            </p:cNvSpPr>
            <p:nvPr/>
          </p:nvSpPr>
          <p:spPr bwMode="auto">
            <a:xfrm>
              <a:off x="3224" y="2016"/>
              <a:ext cx="176"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808" name="Line 72"/>
            <p:cNvSpPr>
              <a:spLocks noChangeShapeType="1"/>
            </p:cNvSpPr>
            <p:nvPr/>
          </p:nvSpPr>
          <p:spPr bwMode="auto">
            <a:xfrm flipH="1">
              <a:off x="3024" y="2016"/>
              <a:ext cx="192"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809" name="AutoShape 73"/>
            <p:cNvSpPr>
              <a:spLocks noChangeArrowheads="1"/>
            </p:cNvSpPr>
            <p:nvPr/>
          </p:nvSpPr>
          <p:spPr bwMode="auto">
            <a:xfrm rot="16200000" flipH="1">
              <a:off x="1828" y="3076"/>
              <a:ext cx="232" cy="232"/>
            </a:xfrm>
            <a:prstGeom prst="rightArrow">
              <a:avLst>
                <a:gd name="adj1" fmla="val 75000"/>
                <a:gd name="adj2" fmla="val 50005"/>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grpSp>
          <p:nvGrpSpPr>
            <p:cNvPr id="1140810" name="Group 74"/>
            <p:cNvGrpSpPr>
              <a:grpSpLocks/>
            </p:cNvGrpSpPr>
            <p:nvPr/>
          </p:nvGrpSpPr>
          <p:grpSpPr bwMode="auto">
            <a:xfrm>
              <a:off x="1827" y="3275"/>
              <a:ext cx="229" cy="289"/>
              <a:chOff x="1827" y="3275"/>
              <a:chExt cx="229" cy="289"/>
            </a:xfrm>
          </p:grpSpPr>
          <p:sp>
            <p:nvSpPr>
              <p:cNvPr id="1140811" name="Oval 75"/>
              <p:cNvSpPr>
                <a:spLocks noChangeArrowheads="1"/>
              </p:cNvSpPr>
              <p:nvPr/>
            </p:nvSpPr>
            <p:spPr bwMode="auto">
              <a:xfrm>
                <a:off x="1832" y="3320"/>
                <a:ext cx="224" cy="224"/>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812" name="Rectangle 76"/>
              <p:cNvSpPr>
                <a:spLocks noChangeArrowheads="1"/>
              </p:cNvSpPr>
              <p:nvPr/>
            </p:nvSpPr>
            <p:spPr bwMode="auto">
              <a:xfrm>
                <a:off x="1827" y="3275"/>
                <a:ext cx="228"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dirty="0">
                    <a:latin typeface="Helvetica" charset="0"/>
                    <a:ea typeface="Tahoma"/>
                  </a:rPr>
                  <a:t>=</a:t>
                </a:r>
              </a:p>
            </p:txBody>
          </p:sp>
        </p:grpSp>
        <p:sp>
          <p:nvSpPr>
            <p:cNvPr id="1140813" name="Freeform 77"/>
            <p:cNvSpPr>
              <a:spLocks/>
            </p:cNvSpPr>
            <p:nvPr/>
          </p:nvSpPr>
          <p:spPr bwMode="auto">
            <a:xfrm>
              <a:off x="288" y="912"/>
              <a:ext cx="1345" cy="2545"/>
            </a:xfrm>
            <a:custGeom>
              <a:avLst/>
              <a:gdLst>
                <a:gd name="T0" fmla="*/ 1344 w 1345"/>
                <a:gd name="T1" fmla="*/ 2544 h 2545"/>
                <a:gd name="T2" fmla="*/ 0 w 1345"/>
                <a:gd name="T3" fmla="*/ 2544 h 2545"/>
                <a:gd name="T4" fmla="*/ 0 w 1345"/>
                <a:gd name="T5" fmla="*/ 384 h 2545"/>
                <a:gd name="T6" fmla="*/ 1302 w 1345"/>
                <a:gd name="T7" fmla="*/ 384 h 2545"/>
                <a:gd name="T8" fmla="*/ 1302 w 1345"/>
                <a:gd name="T9" fmla="*/ 0 h 2545"/>
              </a:gdLst>
              <a:ahLst/>
              <a:cxnLst>
                <a:cxn ang="0">
                  <a:pos x="T0" y="T1"/>
                </a:cxn>
                <a:cxn ang="0">
                  <a:pos x="T2" y="T3"/>
                </a:cxn>
                <a:cxn ang="0">
                  <a:pos x="T4" y="T5"/>
                </a:cxn>
                <a:cxn ang="0">
                  <a:pos x="T6" y="T7"/>
                </a:cxn>
                <a:cxn ang="0">
                  <a:pos x="T8" y="T9"/>
                </a:cxn>
              </a:cxnLst>
              <a:rect l="0" t="0" r="r" b="b"/>
              <a:pathLst>
                <a:path w="1345" h="2545">
                  <a:moveTo>
                    <a:pt x="1344" y="2544"/>
                  </a:moveTo>
                  <a:lnTo>
                    <a:pt x="0" y="2544"/>
                  </a:lnTo>
                  <a:lnTo>
                    <a:pt x="0" y="384"/>
                  </a:lnTo>
                  <a:lnTo>
                    <a:pt x="1302" y="384"/>
                  </a:lnTo>
                  <a:lnTo>
                    <a:pt x="1302" y="0"/>
                  </a:lnTo>
                </a:path>
              </a:pathLst>
            </a:custGeom>
            <a:noFill/>
            <a:ln w="508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ea typeface="Tahoma"/>
              </a:endParaRPr>
            </a:p>
          </p:txBody>
        </p:sp>
        <p:sp>
          <p:nvSpPr>
            <p:cNvPr id="1140814" name="Line 78"/>
            <p:cNvSpPr>
              <a:spLocks noChangeShapeType="1"/>
            </p:cNvSpPr>
            <p:nvPr/>
          </p:nvSpPr>
          <p:spPr bwMode="auto">
            <a:xfrm>
              <a:off x="1600" y="3456"/>
              <a:ext cx="256"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grpSp>
          <p:nvGrpSpPr>
            <p:cNvPr id="1140815" name="Group 79"/>
            <p:cNvGrpSpPr>
              <a:grpSpLocks/>
            </p:cNvGrpSpPr>
            <p:nvPr/>
          </p:nvGrpSpPr>
          <p:grpSpPr bwMode="auto">
            <a:xfrm>
              <a:off x="2208" y="3604"/>
              <a:ext cx="524" cy="189"/>
              <a:chOff x="2208" y="3604"/>
              <a:chExt cx="524" cy="189"/>
            </a:xfrm>
          </p:grpSpPr>
          <p:sp>
            <p:nvSpPr>
              <p:cNvPr id="1140816" name="Arc 80"/>
              <p:cNvSpPr>
                <a:spLocks/>
              </p:cNvSpPr>
              <p:nvPr/>
            </p:nvSpPr>
            <p:spPr bwMode="auto">
              <a:xfrm>
                <a:off x="2352" y="3605"/>
                <a:ext cx="188" cy="9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817" name="Arc 81"/>
              <p:cNvSpPr>
                <a:spLocks/>
              </p:cNvSpPr>
              <p:nvPr/>
            </p:nvSpPr>
            <p:spPr bwMode="auto">
              <a:xfrm rot="10800000">
                <a:off x="2357" y="3701"/>
                <a:ext cx="188" cy="92"/>
              </a:xfrm>
              <a:custGeom>
                <a:avLst/>
                <a:gdLst>
                  <a:gd name="G0" fmla="+- 21600 0 0"/>
                  <a:gd name="G1" fmla="+- 21599 0 0"/>
                  <a:gd name="G2" fmla="+- 21600 0 0"/>
                  <a:gd name="T0" fmla="*/ 0 w 21600"/>
                  <a:gd name="T1" fmla="*/ 21599 h 21599"/>
                  <a:gd name="T2" fmla="*/ 21486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1" y="21598"/>
                    </a:moveTo>
                    <a:cubicBezTo>
                      <a:pt x="-1" y="9714"/>
                      <a:pt x="9601" y="62"/>
                      <a:pt x="21485" y="-1"/>
                    </a:cubicBezTo>
                  </a:path>
                  <a:path w="21600" h="21599" stroke="0" extrusionOk="0">
                    <a:moveTo>
                      <a:pt x="-1" y="21598"/>
                    </a:moveTo>
                    <a:cubicBezTo>
                      <a:pt x="-1" y="9714"/>
                      <a:pt x="9601" y="62"/>
                      <a:pt x="21485" y="-1"/>
                    </a:cubicBezTo>
                    <a:lnTo>
                      <a:pt x="21600" y="21599"/>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818" name="Line 82"/>
              <p:cNvSpPr>
                <a:spLocks noChangeShapeType="1"/>
              </p:cNvSpPr>
              <p:nvPr/>
            </p:nvSpPr>
            <p:spPr bwMode="auto">
              <a:xfrm>
                <a:off x="2352" y="3604"/>
                <a:ext cx="0" cy="1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819" name="Line 83"/>
              <p:cNvSpPr>
                <a:spLocks noChangeShapeType="1"/>
              </p:cNvSpPr>
              <p:nvPr/>
            </p:nvSpPr>
            <p:spPr bwMode="auto">
              <a:xfrm>
                <a:off x="2548" y="3696"/>
                <a:ext cx="18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820" name="Line 84"/>
              <p:cNvSpPr>
                <a:spLocks noChangeShapeType="1"/>
              </p:cNvSpPr>
              <p:nvPr/>
            </p:nvSpPr>
            <p:spPr bwMode="auto">
              <a:xfrm flipH="1">
                <a:off x="2208" y="3648"/>
                <a:ext cx="1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821" name="Line 85"/>
              <p:cNvSpPr>
                <a:spLocks noChangeShapeType="1"/>
              </p:cNvSpPr>
              <p:nvPr/>
            </p:nvSpPr>
            <p:spPr bwMode="auto">
              <a:xfrm flipH="1">
                <a:off x="2208" y="3744"/>
                <a:ext cx="1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grpSp>
        <p:sp>
          <p:nvSpPr>
            <p:cNvPr id="1140822" name="Freeform 86"/>
            <p:cNvSpPr>
              <a:spLocks/>
            </p:cNvSpPr>
            <p:nvPr/>
          </p:nvSpPr>
          <p:spPr bwMode="auto">
            <a:xfrm>
              <a:off x="1968" y="3552"/>
              <a:ext cx="241" cy="97"/>
            </a:xfrm>
            <a:custGeom>
              <a:avLst/>
              <a:gdLst>
                <a:gd name="T0" fmla="*/ 0 w 241"/>
                <a:gd name="T1" fmla="*/ 0 h 97"/>
                <a:gd name="T2" fmla="*/ 0 w 241"/>
                <a:gd name="T3" fmla="*/ 96 h 97"/>
                <a:gd name="T4" fmla="*/ 240 w 241"/>
                <a:gd name="T5" fmla="*/ 96 h 97"/>
              </a:gdLst>
              <a:ahLst/>
              <a:cxnLst>
                <a:cxn ang="0">
                  <a:pos x="T0" y="T1"/>
                </a:cxn>
                <a:cxn ang="0">
                  <a:pos x="T2" y="T3"/>
                </a:cxn>
                <a:cxn ang="0">
                  <a:pos x="T4" y="T5"/>
                </a:cxn>
              </a:cxnLst>
              <a:rect l="0" t="0" r="r" b="b"/>
              <a:pathLst>
                <a:path w="241" h="97">
                  <a:moveTo>
                    <a:pt x="0" y="0"/>
                  </a:moveTo>
                  <a:lnTo>
                    <a:pt x="0" y="96"/>
                  </a:lnTo>
                  <a:lnTo>
                    <a:pt x="240" y="9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ea typeface="Tahoma"/>
              </a:endParaRPr>
            </a:p>
          </p:txBody>
        </p:sp>
        <p:sp>
          <p:nvSpPr>
            <p:cNvPr id="1140823" name="Line 87"/>
            <p:cNvSpPr>
              <a:spLocks noChangeShapeType="1"/>
            </p:cNvSpPr>
            <p:nvPr/>
          </p:nvSpPr>
          <p:spPr bwMode="auto">
            <a:xfrm flipH="1">
              <a:off x="768" y="2016"/>
              <a:ext cx="192"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0824" name="Freeform 88"/>
            <p:cNvSpPr>
              <a:spLocks/>
            </p:cNvSpPr>
            <p:nvPr/>
          </p:nvSpPr>
          <p:spPr bwMode="auto">
            <a:xfrm>
              <a:off x="672" y="3072"/>
              <a:ext cx="1585" cy="673"/>
            </a:xfrm>
            <a:custGeom>
              <a:avLst/>
              <a:gdLst>
                <a:gd name="T0" fmla="*/ 0 w 1585"/>
                <a:gd name="T1" fmla="*/ 0 h 673"/>
                <a:gd name="T2" fmla="*/ 0 w 1585"/>
                <a:gd name="T3" fmla="*/ 672 h 673"/>
                <a:gd name="T4" fmla="*/ 1584 w 1585"/>
                <a:gd name="T5" fmla="*/ 672 h 673"/>
              </a:gdLst>
              <a:ahLst/>
              <a:cxnLst>
                <a:cxn ang="0">
                  <a:pos x="T0" y="T1"/>
                </a:cxn>
                <a:cxn ang="0">
                  <a:pos x="T2" y="T3"/>
                </a:cxn>
                <a:cxn ang="0">
                  <a:pos x="T4" y="T5"/>
                </a:cxn>
              </a:cxnLst>
              <a:rect l="0" t="0" r="r" b="b"/>
              <a:pathLst>
                <a:path w="1585" h="673">
                  <a:moveTo>
                    <a:pt x="0" y="0"/>
                  </a:moveTo>
                  <a:lnTo>
                    <a:pt x="0" y="672"/>
                  </a:lnTo>
                  <a:lnTo>
                    <a:pt x="1584" y="672"/>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ea typeface="Tahoma"/>
              </a:endParaRPr>
            </a:p>
          </p:txBody>
        </p:sp>
        <p:sp>
          <p:nvSpPr>
            <p:cNvPr id="1140825" name="Rectangle 89"/>
            <p:cNvSpPr>
              <a:spLocks noChangeArrowheads="1"/>
            </p:cNvSpPr>
            <p:nvPr/>
          </p:nvSpPr>
          <p:spPr bwMode="auto">
            <a:xfrm>
              <a:off x="2579" y="3452"/>
              <a:ext cx="71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solidFill>
                    <a:srgbClr val="DC0081"/>
                  </a:solidFill>
                  <a:latin typeface="Helvetica" charset="0"/>
                  <a:ea typeface="Tahoma"/>
                </a:rPr>
                <a:t>Cache Hit</a:t>
              </a:r>
            </a:p>
          </p:txBody>
        </p:sp>
        <p:sp>
          <p:nvSpPr>
            <p:cNvPr id="1140826" name="Rectangle 90"/>
            <p:cNvSpPr>
              <a:spLocks noChangeArrowheads="1"/>
            </p:cNvSpPr>
            <p:nvPr/>
          </p:nvSpPr>
          <p:spPr bwMode="auto">
            <a:xfrm>
              <a:off x="563" y="191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solidFill>
                    <a:srgbClr val="DC0081"/>
                  </a:solidFill>
                  <a:latin typeface="Helvetica" charset="0"/>
                  <a:ea typeface="Tahoma"/>
                </a:rPr>
                <a:t>1</a:t>
              </a:r>
            </a:p>
          </p:txBody>
        </p:sp>
        <p:sp>
          <p:nvSpPr>
            <p:cNvPr id="1140827" name="Rectangle 91"/>
            <p:cNvSpPr>
              <a:spLocks noChangeArrowheads="1"/>
            </p:cNvSpPr>
            <p:nvPr/>
          </p:nvSpPr>
          <p:spPr bwMode="auto">
            <a:xfrm>
              <a:off x="563" y="1724"/>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Helvetica" charset="0"/>
                  <a:ea typeface="Tahoma"/>
                </a:rPr>
                <a:t>1</a:t>
              </a:r>
            </a:p>
          </p:txBody>
        </p:sp>
        <p:sp>
          <p:nvSpPr>
            <p:cNvPr id="1140828" name="Rectangle 92"/>
            <p:cNvSpPr>
              <a:spLocks noChangeArrowheads="1"/>
            </p:cNvSpPr>
            <p:nvPr/>
          </p:nvSpPr>
          <p:spPr bwMode="auto">
            <a:xfrm>
              <a:off x="563" y="2108"/>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Helvetica" charset="0"/>
                  <a:ea typeface="Tahoma"/>
                </a:rPr>
                <a:t>1</a:t>
              </a:r>
            </a:p>
          </p:txBody>
        </p:sp>
        <p:sp>
          <p:nvSpPr>
            <p:cNvPr id="1140829" name="Rectangle 93"/>
            <p:cNvSpPr>
              <a:spLocks noChangeArrowheads="1"/>
            </p:cNvSpPr>
            <p:nvPr/>
          </p:nvSpPr>
          <p:spPr bwMode="auto">
            <a:xfrm>
              <a:off x="1619" y="1724"/>
              <a:ext cx="6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Helvetica" charset="0"/>
                  <a:ea typeface="Tahoma"/>
                </a:rPr>
                <a:t>0x0002fe</a:t>
              </a:r>
            </a:p>
          </p:txBody>
        </p:sp>
        <p:sp>
          <p:nvSpPr>
            <p:cNvPr id="1140830" name="Rectangle 94"/>
            <p:cNvSpPr>
              <a:spLocks noChangeArrowheads="1"/>
            </p:cNvSpPr>
            <p:nvPr/>
          </p:nvSpPr>
          <p:spPr bwMode="auto">
            <a:xfrm>
              <a:off x="1619" y="2108"/>
              <a:ext cx="69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Helvetica" charset="0"/>
                  <a:ea typeface="Tahoma"/>
                </a:rPr>
                <a:t>0x004440</a:t>
              </a:r>
            </a:p>
          </p:txBody>
        </p:sp>
      </p:grpSp>
      <p:sp>
        <p:nvSpPr>
          <p:cNvPr id="1140831" name="Rectangle 95"/>
          <p:cNvSpPr>
            <a:spLocks noGrp="1" noChangeArrowheads="1"/>
          </p:cNvSpPr>
          <p:nvPr>
            <p:ph type="title"/>
          </p:nvPr>
        </p:nvSpPr>
        <p:spPr>
          <a:xfrm>
            <a:off x="0" y="0"/>
            <a:ext cx="9144000" cy="641350"/>
          </a:xfrm>
        </p:spPr>
        <p:txBody>
          <a:bodyPr/>
          <a:lstStyle/>
          <a:p>
            <a:r>
              <a:rPr lang="en-US" sz="3600"/>
              <a:t>Example 1c:  Cache Hit</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lide Number Placeholder 2"/>
          <p:cNvSpPr>
            <a:spLocks noGrp="1"/>
          </p:cNvSpPr>
          <p:nvPr>
            <p:ph type="sldNum" sz="quarter" idx="10"/>
          </p:nvPr>
        </p:nvSpPr>
        <p:spPr/>
        <p:txBody>
          <a:bodyPr/>
          <a:lstStyle/>
          <a:p>
            <a:fld id="{6BD9E1D0-264D-5140-8F9C-4C57F21962E7}" type="slidenum">
              <a:rPr lang="en-US"/>
              <a:pPr/>
              <a:t>24</a:t>
            </a:fld>
            <a:endParaRPr lang="en-US"/>
          </a:p>
        </p:txBody>
      </p:sp>
      <p:grpSp>
        <p:nvGrpSpPr>
          <p:cNvPr id="1142786" name="Group 2"/>
          <p:cNvGrpSpPr>
            <a:grpSpLocks/>
          </p:cNvGrpSpPr>
          <p:nvPr/>
        </p:nvGrpSpPr>
        <p:grpSpPr bwMode="auto">
          <a:xfrm>
            <a:off x="457200" y="906463"/>
            <a:ext cx="8231188" cy="5265737"/>
            <a:chOff x="288" y="476"/>
            <a:chExt cx="5185" cy="3317"/>
          </a:xfrm>
        </p:grpSpPr>
        <p:sp>
          <p:nvSpPr>
            <p:cNvPr id="1142787" name="Rectangle 3"/>
            <p:cNvSpPr>
              <a:spLocks noChangeArrowheads="1"/>
            </p:cNvSpPr>
            <p:nvPr/>
          </p:nvSpPr>
          <p:spPr bwMode="auto">
            <a:xfrm>
              <a:off x="4931" y="524"/>
              <a:ext cx="17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0</a:t>
              </a:r>
            </a:p>
          </p:txBody>
        </p:sp>
        <p:sp>
          <p:nvSpPr>
            <p:cNvPr id="1142788" name="Rectangle 4"/>
            <p:cNvSpPr>
              <a:spLocks noChangeArrowheads="1"/>
            </p:cNvSpPr>
            <p:nvPr/>
          </p:nvSpPr>
          <p:spPr bwMode="auto">
            <a:xfrm>
              <a:off x="4163" y="524"/>
              <a:ext cx="17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4</a:t>
              </a:r>
            </a:p>
          </p:txBody>
        </p:sp>
        <p:sp>
          <p:nvSpPr>
            <p:cNvPr id="1142789" name="Rectangle 5"/>
            <p:cNvSpPr>
              <a:spLocks noChangeArrowheads="1"/>
            </p:cNvSpPr>
            <p:nvPr/>
          </p:nvSpPr>
          <p:spPr bwMode="auto">
            <a:xfrm>
              <a:off x="371" y="524"/>
              <a:ext cx="24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31</a:t>
              </a:r>
            </a:p>
          </p:txBody>
        </p:sp>
        <p:sp>
          <p:nvSpPr>
            <p:cNvPr id="1142790" name="Rectangle 6"/>
            <p:cNvSpPr>
              <a:spLocks noChangeArrowheads="1"/>
            </p:cNvSpPr>
            <p:nvPr/>
          </p:nvSpPr>
          <p:spPr bwMode="auto">
            <a:xfrm>
              <a:off x="3155" y="524"/>
              <a:ext cx="17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9</a:t>
              </a:r>
            </a:p>
          </p:txBody>
        </p:sp>
        <p:sp>
          <p:nvSpPr>
            <p:cNvPr id="1142791" name="Freeform 7"/>
            <p:cNvSpPr>
              <a:spLocks/>
            </p:cNvSpPr>
            <p:nvPr/>
          </p:nvSpPr>
          <p:spPr bwMode="auto">
            <a:xfrm>
              <a:off x="4608" y="912"/>
              <a:ext cx="865" cy="2401"/>
            </a:xfrm>
            <a:custGeom>
              <a:avLst/>
              <a:gdLst>
                <a:gd name="T0" fmla="*/ 0 w 865"/>
                <a:gd name="T1" fmla="*/ 0 h 2401"/>
                <a:gd name="T2" fmla="*/ 0 w 865"/>
                <a:gd name="T3" fmla="*/ 460 h 2401"/>
                <a:gd name="T4" fmla="*/ 864 w 865"/>
                <a:gd name="T5" fmla="*/ 460 h 2401"/>
                <a:gd name="T6" fmla="*/ 864 w 865"/>
                <a:gd name="T7" fmla="*/ 2400 h 2401"/>
                <a:gd name="T8" fmla="*/ 336 w 865"/>
                <a:gd name="T9" fmla="*/ 2400 h 2401"/>
              </a:gdLst>
              <a:ahLst/>
              <a:cxnLst>
                <a:cxn ang="0">
                  <a:pos x="T0" y="T1"/>
                </a:cxn>
                <a:cxn ang="0">
                  <a:pos x="T2" y="T3"/>
                </a:cxn>
                <a:cxn ang="0">
                  <a:pos x="T4" y="T5"/>
                </a:cxn>
                <a:cxn ang="0">
                  <a:pos x="T6" y="T7"/>
                </a:cxn>
                <a:cxn ang="0">
                  <a:pos x="T8" y="T9"/>
                </a:cxn>
              </a:cxnLst>
              <a:rect l="0" t="0" r="r" b="b"/>
              <a:pathLst>
                <a:path w="865" h="2401">
                  <a:moveTo>
                    <a:pt x="0" y="0"/>
                  </a:moveTo>
                  <a:lnTo>
                    <a:pt x="0" y="460"/>
                  </a:lnTo>
                  <a:lnTo>
                    <a:pt x="864" y="460"/>
                  </a:lnTo>
                  <a:lnTo>
                    <a:pt x="864" y="2400"/>
                  </a:lnTo>
                  <a:lnTo>
                    <a:pt x="336" y="240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ea typeface="Tahoma"/>
              </a:endParaRPr>
            </a:p>
          </p:txBody>
        </p:sp>
        <p:sp>
          <p:nvSpPr>
            <p:cNvPr id="1142792" name="Rectangle 8"/>
            <p:cNvSpPr>
              <a:spLocks noChangeArrowheads="1"/>
            </p:cNvSpPr>
            <p:nvPr/>
          </p:nvSpPr>
          <p:spPr bwMode="auto">
            <a:xfrm>
              <a:off x="3299" y="524"/>
              <a:ext cx="81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Cache Index</a:t>
              </a:r>
            </a:p>
          </p:txBody>
        </p:sp>
        <p:sp>
          <p:nvSpPr>
            <p:cNvPr id="1142793" name="Rectangle 9"/>
            <p:cNvSpPr>
              <a:spLocks noChangeArrowheads="1"/>
            </p:cNvSpPr>
            <p:nvPr/>
          </p:nvSpPr>
          <p:spPr bwMode="auto">
            <a:xfrm>
              <a:off x="392" y="728"/>
              <a:ext cx="4688"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794" name="Line 10"/>
            <p:cNvSpPr>
              <a:spLocks noChangeShapeType="1"/>
            </p:cNvSpPr>
            <p:nvPr/>
          </p:nvSpPr>
          <p:spPr bwMode="auto">
            <a:xfrm>
              <a:off x="3168" y="728"/>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795" name="Rectangle 11"/>
            <p:cNvSpPr>
              <a:spLocks noChangeArrowheads="1"/>
            </p:cNvSpPr>
            <p:nvPr/>
          </p:nvSpPr>
          <p:spPr bwMode="auto">
            <a:xfrm>
              <a:off x="968" y="1736"/>
              <a:ext cx="2048" cy="132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796" name="Line 12"/>
            <p:cNvSpPr>
              <a:spLocks noChangeShapeType="1"/>
            </p:cNvSpPr>
            <p:nvPr/>
          </p:nvSpPr>
          <p:spPr bwMode="auto">
            <a:xfrm flipH="1">
              <a:off x="960" y="1920"/>
              <a:ext cx="206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797" name="Line 13"/>
            <p:cNvSpPr>
              <a:spLocks noChangeShapeType="1"/>
            </p:cNvSpPr>
            <p:nvPr/>
          </p:nvSpPr>
          <p:spPr bwMode="auto">
            <a:xfrm flipH="1">
              <a:off x="960" y="2112"/>
              <a:ext cx="206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798" name="Line 14"/>
            <p:cNvSpPr>
              <a:spLocks noChangeShapeType="1"/>
            </p:cNvSpPr>
            <p:nvPr/>
          </p:nvSpPr>
          <p:spPr bwMode="auto">
            <a:xfrm flipH="1">
              <a:off x="960" y="2304"/>
              <a:ext cx="206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799" name="Line 15"/>
            <p:cNvSpPr>
              <a:spLocks noChangeShapeType="1"/>
            </p:cNvSpPr>
            <p:nvPr/>
          </p:nvSpPr>
          <p:spPr bwMode="auto">
            <a:xfrm flipH="1">
              <a:off x="960" y="2496"/>
              <a:ext cx="206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800" name="Line 16"/>
            <p:cNvSpPr>
              <a:spLocks noChangeShapeType="1"/>
            </p:cNvSpPr>
            <p:nvPr/>
          </p:nvSpPr>
          <p:spPr bwMode="auto">
            <a:xfrm flipH="1">
              <a:off x="960" y="2880"/>
              <a:ext cx="206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801" name="Rectangle 17"/>
            <p:cNvSpPr>
              <a:spLocks noChangeArrowheads="1"/>
            </p:cNvSpPr>
            <p:nvPr/>
          </p:nvSpPr>
          <p:spPr bwMode="auto">
            <a:xfrm>
              <a:off x="1907" y="2531"/>
              <a:ext cx="18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dirty="0">
                  <a:latin typeface="Times New Roman" charset="0"/>
                  <a:ea typeface="Tahoma"/>
                </a:rPr>
                <a:t>:</a:t>
              </a:r>
            </a:p>
          </p:txBody>
        </p:sp>
        <p:sp>
          <p:nvSpPr>
            <p:cNvPr id="1142802" name="Rectangle 18"/>
            <p:cNvSpPr>
              <a:spLocks noChangeArrowheads="1"/>
            </p:cNvSpPr>
            <p:nvPr/>
          </p:nvSpPr>
          <p:spPr bwMode="auto">
            <a:xfrm>
              <a:off x="1331" y="476"/>
              <a:ext cx="70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Cache Tag</a:t>
              </a:r>
            </a:p>
          </p:txBody>
        </p:sp>
        <p:sp>
          <p:nvSpPr>
            <p:cNvPr id="1142803" name="Rectangle 19"/>
            <p:cNvSpPr>
              <a:spLocks noChangeArrowheads="1"/>
            </p:cNvSpPr>
            <p:nvPr/>
          </p:nvSpPr>
          <p:spPr bwMode="auto">
            <a:xfrm>
              <a:off x="1715" y="716"/>
              <a:ext cx="69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solidFill>
                    <a:srgbClr val="DC0081"/>
                  </a:solidFill>
                  <a:latin typeface="Helvetica" charset="0"/>
                  <a:ea typeface="Tahoma"/>
                </a:rPr>
                <a:t>0x002450</a:t>
              </a:r>
            </a:p>
          </p:txBody>
        </p:sp>
        <p:sp>
          <p:nvSpPr>
            <p:cNvPr id="1142804" name="Rectangle 20"/>
            <p:cNvSpPr>
              <a:spLocks noChangeArrowheads="1"/>
            </p:cNvSpPr>
            <p:nvPr/>
          </p:nvSpPr>
          <p:spPr bwMode="auto">
            <a:xfrm>
              <a:off x="3539" y="716"/>
              <a:ext cx="40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solidFill>
                    <a:srgbClr val="DC0081"/>
                  </a:solidFill>
                  <a:latin typeface="Helvetica" charset="0"/>
                  <a:ea typeface="Tahoma"/>
                </a:rPr>
                <a:t>0x02</a:t>
              </a:r>
            </a:p>
          </p:txBody>
        </p:sp>
        <p:sp>
          <p:nvSpPr>
            <p:cNvPr id="1142805" name="Rectangle 21"/>
            <p:cNvSpPr>
              <a:spLocks noChangeArrowheads="1"/>
            </p:cNvSpPr>
            <p:nvPr/>
          </p:nvSpPr>
          <p:spPr bwMode="auto">
            <a:xfrm>
              <a:off x="1619" y="1916"/>
              <a:ext cx="69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Helvetica" charset="0"/>
                  <a:ea typeface="Tahoma"/>
                </a:rPr>
                <a:t>0x000050</a:t>
              </a:r>
            </a:p>
          </p:txBody>
        </p:sp>
        <p:sp>
          <p:nvSpPr>
            <p:cNvPr id="1142806" name="Rectangle 22"/>
            <p:cNvSpPr>
              <a:spLocks noChangeArrowheads="1"/>
            </p:cNvSpPr>
            <p:nvPr/>
          </p:nvSpPr>
          <p:spPr bwMode="auto">
            <a:xfrm>
              <a:off x="584" y="1736"/>
              <a:ext cx="176" cy="132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807" name="Rectangle 23"/>
            <p:cNvSpPr>
              <a:spLocks noChangeArrowheads="1"/>
            </p:cNvSpPr>
            <p:nvPr/>
          </p:nvSpPr>
          <p:spPr bwMode="auto">
            <a:xfrm>
              <a:off x="371" y="1532"/>
              <a:ext cx="609"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Valid Bit</a:t>
              </a:r>
            </a:p>
          </p:txBody>
        </p:sp>
        <p:sp>
          <p:nvSpPr>
            <p:cNvPr id="1142808" name="Line 24"/>
            <p:cNvSpPr>
              <a:spLocks noChangeShapeType="1"/>
            </p:cNvSpPr>
            <p:nvPr/>
          </p:nvSpPr>
          <p:spPr bwMode="auto">
            <a:xfrm flipH="1">
              <a:off x="576" y="1920"/>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809" name="Line 25"/>
            <p:cNvSpPr>
              <a:spLocks noChangeShapeType="1"/>
            </p:cNvSpPr>
            <p:nvPr/>
          </p:nvSpPr>
          <p:spPr bwMode="auto">
            <a:xfrm flipH="1">
              <a:off x="576" y="2112"/>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810" name="Line 26"/>
            <p:cNvSpPr>
              <a:spLocks noChangeShapeType="1"/>
            </p:cNvSpPr>
            <p:nvPr/>
          </p:nvSpPr>
          <p:spPr bwMode="auto">
            <a:xfrm flipH="1">
              <a:off x="576" y="2304"/>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811" name="Line 27"/>
            <p:cNvSpPr>
              <a:spLocks noChangeShapeType="1"/>
            </p:cNvSpPr>
            <p:nvPr/>
          </p:nvSpPr>
          <p:spPr bwMode="auto">
            <a:xfrm flipH="1">
              <a:off x="576" y="2496"/>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812" name="Line 28"/>
            <p:cNvSpPr>
              <a:spLocks noChangeShapeType="1"/>
            </p:cNvSpPr>
            <p:nvPr/>
          </p:nvSpPr>
          <p:spPr bwMode="auto">
            <a:xfrm flipH="1">
              <a:off x="576" y="2880"/>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813" name="Rectangle 29"/>
            <p:cNvSpPr>
              <a:spLocks noChangeArrowheads="1"/>
            </p:cNvSpPr>
            <p:nvPr/>
          </p:nvSpPr>
          <p:spPr bwMode="auto">
            <a:xfrm>
              <a:off x="611" y="2531"/>
              <a:ext cx="18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dirty="0">
                  <a:latin typeface="Times New Roman" charset="0"/>
                  <a:ea typeface="Tahoma"/>
                </a:rPr>
                <a:t>:</a:t>
              </a:r>
            </a:p>
          </p:txBody>
        </p:sp>
        <p:grpSp>
          <p:nvGrpSpPr>
            <p:cNvPr id="1142814" name="Group 30"/>
            <p:cNvGrpSpPr>
              <a:grpSpLocks/>
            </p:cNvGrpSpPr>
            <p:nvPr/>
          </p:nvGrpSpPr>
          <p:grpSpPr bwMode="auto">
            <a:xfrm>
              <a:off x="3395" y="1532"/>
              <a:ext cx="2018" cy="1554"/>
              <a:chOff x="3395" y="1532"/>
              <a:chExt cx="2018" cy="1554"/>
            </a:xfrm>
          </p:grpSpPr>
          <p:sp>
            <p:nvSpPr>
              <p:cNvPr id="1142815" name="Rectangle 31"/>
              <p:cNvSpPr>
                <a:spLocks noChangeArrowheads="1"/>
              </p:cNvSpPr>
              <p:nvPr/>
            </p:nvSpPr>
            <p:spPr bwMode="auto">
              <a:xfrm>
                <a:off x="3416" y="1736"/>
                <a:ext cx="1760" cy="132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816" name="Line 32"/>
              <p:cNvSpPr>
                <a:spLocks noChangeShapeType="1"/>
              </p:cNvSpPr>
              <p:nvPr/>
            </p:nvSpPr>
            <p:spPr bwMode="auto">
              <a:xfrm>
                <a:off x="3416" y="1920"/>
                <a:ext cx="17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817" name="Line 33"/>
              <p:cNvSpPr>
                <a:spLocks noChangeShapeType="1"/>
              </p:cNvSpPr>
              <p:nvPr/>
            </p:nvSpPr>
            <p:spPr bwMode="auto">
              <a:xfrm>
                <a:off x="3416" y="2112"/>
                <a:ext cx="17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818" name="Line 34"/>
              <p:cNvSpPr>
                <a:spLocks noChangeShapeType="1"/>
              </p:cNvSpPr>
              <p:nvPr/>
            </p:nvSpPr>
            <p:spPr bwMode="auto">
              <a:xfrm>
                <a:off x="3416" y="2304"/>
                <a:ext cx="17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819" name="Rectangle 35"/>
              <p:cNvSpPr>
                <a:spLocks noChangeArrowheads="1"/>
              </p:cNvSpPr>
              <p:nvPr/>
            </p:nvSpPr>
            <p:spPr bwMode="auto">
              <a:xfrm>
                <a:off x="5171" y="1724"/>
                <a:ext cx="17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0</a:t>
                </a:r>
              </a:p>
            </p:txBody>
          </p:sp>
          <p:sp>
            <p:nvSpPr>
              <p:cNvPr id="1142820" name="Rectangle 36"/>
              <p:cNvSpPr>
                <a:spLocks noChangeArrowheads="1"/>
              </p:cNvSpPr>
              <p:nvPr/>
            </p:nvSpPr>
            <p:spPr bwMode="auto">
              <a:xfrm>
                <a:off x="5171" y="1916"/>
                <a:ext cx="17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1</a:t>
                </a:r>
              </a:p>
            </p:txBody>
          </p:sp>
          <p:sp>
            <p:nvSpPr>
              <p:cNvPr id="1142821" name="Rectangle 37"/>
              <p:cNvSpPr>
                <a:spLocks noChangeArrowheads="1"/>
              </p:cNvSpPr>
              <p:nvPr/>
            </p:nvSpPr>
            <p:spPr bwMode="auto">
              <a:xfrm>
                <a:off x="5171" y="2108"/>
                <a:ext cx="17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2</a:t>
                </a:r>
              </a:p>
            </p:txBody>
          </p:sp>
          <p:sp>
            <p:nvSpPr>
              <p:cNvPr id="1142822" name="Rectangle 38"/>
              <p:cNvSpPr>
                <a:spLocks noChangeArrowheads="1"/>
              </p:cNvSpPr>
              <p:nvPr/>
            </p:nvSpPr>
            <p:spPr bwMode="auto">
              <a:xfrm>
                <a:off x="5171" y="2300"/>
                <a:ext cx="17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3</a:t>
                </a:r>
              </a:p>
            </p:txBody>
          </p:sp>
          <p:sp>
            <p:nvSpPr>
              <p:cNvPr id="1142823" name="Line 39"/>
              <p:cNvSpPr>
                <a:spLocks noChangeShapeType="1"/>
              </p:cNvSpPr>
              <p:nvPr/>
            </p:nvSpPr>
            <p:spPr bwMode="auto">
              <a:xfrm>
                <a:off x="3416" y="2496"/>
                <a:ext cx="17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824" name="Line 40"/>
              <p:cNvSpPr>
                <a:spLocks noChangeShapeType="1"/>
              </p:cNvSpPr>
              <p:nvPr/>
            </p:nvSpPr>
            <p:spPr bwMode="auto">
              <a:xfrm>
                <a:off x="3416" y="2880"/>
                <a:ext cx="17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825" name="Rectangle 41"/>
              <p:cNvSpPr>
                <a:spLocks noChangeArrowheads="1"/>
              </p:cNvSpPr>
              <p:nvPr/>
            </p:nvSpPr>
            <p:spPr bwMode="auto">
              <a:xfrm>
                <a:off x="4259" y="2483"/>
                <a:ext cx="18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dirty="0">
                    <a:latin typeface="Times New Roman" charset="0"/>
                    <a:ea typeface="Tahoma"/>
                  </a:rPr>
                  <a:t>:</a:t>
                </a:r>
              </a:p>
            </p:txBody>
          </p:sp>
          <p:sp>
            <p:nvSpPr>
              <p:cNvPr id="1142826" name="Rectangle 42"/>
              <p:cNvSpPr>
                <a:spLocks noChangeArrowheads="1"/>
              </p:cNvSpPr>
              <p:nvPr/>
            </p:nvSpPr>
            <p:spPr bwMode="auto">
              <a:xfrm>
                <a:off x="3395" y="1532"/>
                <a:ext cx="7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 Cache Data</a:t>
                </a:r>
              </a:p>
            </p:txBody>
          </p:sp>
          <p:sp>
            <p:nvSpPr>
              <p:cNvPr id="1142827" name="Rectangle 43"/>
              <p:cNvSpPr>
                <a:spLocks noChangeArrowheads="1"/>
              </p:cNvSpPr>
              <p:nvPr/>
            </p:nvSpPr>
            <p:spPr bwMode="auto">
              <a:xfrm>
                <a:off x="4691" y="1724"/>
                <a:ext cx="459"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0</a:t>
                </a:r>
              </a:p>
            </p:txBody>
          </p:sp>
          <p:sp>
            <p:nvSpPr>
              <p:cNvPr id="1142828" name="Rectangle 44"/>
              <p:cNvSpPr>
                <a:spLocks noChangeArrowheads="1"/>
              </p:cNvSpPr>
              <p:nvPr/>
            </p:nvSpPr>
            <p:spPr bwMode="auto">
              <a:xfrm>
                <a:off x="5171" y="2876"/>
                <a:ext cx="24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31</a:t>
                </a:r>
              </a:p>
            </p:txBody>
          </p:sp>
          <p:sp>
            <p:nvSpPr>
              <p:cNvPr id="1142829" name="Line 45"/>
              <p:cNvSpPr>
                <a:spLocks noChangeShapeType="1"/>
              </p:cNvSpPr>
              <p:nvPr/>
            </p:nvSpPr>
            <p:spPr bwMode="auto">
              <a:xfrm>
                <a:off x="4704" y="1736"/>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830" name="Rectangle 46"/>
              <p:cNvSpPr>
                <a:spLocks noChangeArrowheads="1"/>
              </p:cNvSpPr>
              <p:nvPr/>
            </p:nvSpPr>
            <p:spPr bwMode="auto">
              <a:xfrm>
                <a:off x="4211" y="1724"/>
                <a:ext cx="459"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1</a:t>
                </a:r>
              </a:p>
            </p:txBody>
          </p:sp>
          <p:sp>
            <p:nvSpPr>
              <p:cNvPr id="1142831" name="Line 47"/>
              <p:cNvSpPr>
                <a:spLocks noChangeShapeType="1"/>
              </p:cNvSpPr>
              <p:nvPr/>
            </p:nvSpPr>
            <p:spPr bwMode="auto">
              <a:xfrm>
                <a:off x="4224" y="1736"/>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832" name="Rectangle 48"/>
              <p:cNvSpPr>
                <a:spLocks noChangeArrowheads="1"/>
              </p:cNvSpPr>
              <p:nvPr/>
            </p:nvSpPr>
            <p:spPr bwMode="auto">
              <a:xfrm>
                <a:off x="3395" y="1724"/>
                <a:ext cx="52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31</a:t>
                </a:r>
              </a:p>
            </p:txBody>
          </p:sp>
          <p:sp>
            <p:nvSpPr>
              <p:cNvPr id="1142833" name="Line 49"/>
              <p:cNvSpPr>
                <a:spLocks noChangeShapeType="1"/>
              </p:cNvSpPr>
              <p:nvPr/>
            </p:nvSpPr>
            <p:spPr bwMode="auto">
              <a:xfrm>
                <a:off x="3888" y="1736"/>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834" name="Rectangle 50"/>
              <p:cNvSpPr>
                <a:spLocks noChangeArrowheads="1"/>
              </p:cNvSpPr>
              <p:nvPr/>
            </p:nvSpPr>
            <p:spPr bwMode="auto">
              <a:xfrm rot="16200000">
                <a:off x="3973" y="1668"/>
                <a:ext cx="18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dirty="0">
                    <a:latin typeface="Times New Roman" charset="0"/>
                    <a:ea typeface="Tahoma"/>
                  </a:rPr>
                  <a:t>:</a:t>
                </a:r>
              </a:p>
            </p:txBody>
          </p:sp>
          <p:sp>
            <p:nvSpPr>
              <p:cNvPr id="1142835" name="Rectangle 51"/>
              <p:cNvSpPr>
                <a:spLocks noChangeArrowheads="1"/>
              </p:cNvSpPr>
              <p:nvPr/>
            </p:nvSpPr>
            <p:spPr bwMode="auto">
              <a:xfrm>
                <a:off x="4691" y="1916"/>
                <a:ext cx="52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32</a:t>
                </a:r>
              </a:p>
            </p:txBody>
          </p:sp>
          <p:sp>
            <p:nvSpPr>
              <p:cNvPr id="1142836" name="Line 52"/>
              <p:cNvSpPr>
                <a:spLocks noChangeShapeType="1"/>
              </p:cNvSpPr>
              <p:nvPr/>
            </p:nvSpPr>
            <p:spPr bwMode="auto">
              <a:xfrm>
                <a:off x="4704" y="1928"/>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837" name="Rectangle 53"/>
              <p:cNvSpPr>
                <a:spLocks noChangeArrowheads="1"/>
              </p:cNvSpPr>
              <p:nvPr/>
            </p:nvSpPr>
            <p:spPr bwMode="auto">
              <a:xfrm>
                <a:off x="4211" y="1916"/>
                <a:ext cx="52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33</a:t>
                </a:r>
              </a:p>
            </p:txBody>
          </p:sp>
          <p:sp>
            <p:nvSpPr>
              <p:cNvPr id="1142838" name="Line 54"/>
              <p:cNvSpPr>
                <a:spLocks noChangeShapeType="1"/>
              </p:cNvSpPr>
              <p:nvPr/>
            </p:nvSpPr>
            <p:spPr bwMode="auto">
              <a:xfrm>
                <a:off x="4224" y="1928"/>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839" name="Rectangle 55"/>
              <p:cNvSpPr>
                <a:spLocks noChangeArrowheads="1"/>
              </p:cNvSpPr>
              <p:nvPr/>
            </p:nvSpPr>
            <p:spPr bwMode="auto">
              <a:xfrm>
                <a:off x="3395" y="1916"/>
                <a:ext cx="52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63</a:t>
                </a:r>
              </a:p>
            </p:txBody>
          </p:sp>
          <p:sp>
            <p:nvSpPr>
              <p:cNvPr id="1142840" name="Line 56"/>
              <p:cNvSpPr>
                <a:spLocks noChangeShapeType="1"/>
              </p:cNvSpPr>
              <p:nvPr/>
            </p:nvSpPr>
            <p:spPr bwMode="auto">
              <a:xfrm>
                <a:off x="3888" y="1928"/>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841" name="Rectangle 57"/>
              <p:cNvSpPr>
                <a:spLocks noChangeArrowheads="1"/>
              </p:cNvSpPr>
              <p:nvPr/>
            </p:nvSpPr>
            <p:spPr bwMode="auto">
              <a:xfrm rot="16200000">
                <a:off x="3973" y="1860"/>
                <a:ext cx="18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dirty="0">
                    <a:latin typeface="Times New Roman" charset="0"/>
                    <a:ea typeface="Tahoma"/>
                  </a:rPr>
                  <a:t>:</a:t>
                </a:r>
              </a:p>
            </p:txBody>
          </p:sp>
          <p:sp>
            <p:nvSpPr>
              <p:cNvPr id="1142842" name="Rectangle 58"/>
              <p:cNvSpPr>
                <a:spLocks noChangeArrowheads="1"/>
              </p:cNvSpPr>
              <p:nvPr/>
            </p:nvSpPr>
            <p:spPr bwMode="auto">
              <a:xfrm>
                <a:off x="4595" y="2876"/>
                <a:ext cx="58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992</a:t>
                </a:r>
              </a:p>
            </p:txBody>
          </p:sp>
          <p:sp>
            <p:nvSpPr>
              <p:cNvPr id="1142843" name="Rectangle 59"/>
              <p:cNvSpPr>
                <a:spLocks noChangeArrowheads="1"/>
              </p:cNvSpPr>
              <p:nvPr/>
            </p:nvSpPr>
            <p:spPr bwMode="auto">
              <a:xfrm>
                <a:off x="3395" y="2876"/>
                <a:ext cx="65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1023</a:t>
                </a:r>
              </a:p>
            </p:txBody>
          </p:sp>
          <p:sp>
            <p:nvSpPr>
              <p:cNvPr id="1142844" name="Rectangle 60"/>
              <p:cNvSpPr>
                <a:spLocks noChangeArrowheads="1"/>
              </p:cNvSpPr>
              <p:nvPr/>
            </p:nvSpPr>
            <p:spPr bwMode="auto">
              <a:xfrm rot="16200000">
                <a:off x="4261" y="2820"/>
                <a:ext cx="18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dirty="0">
                    <a:latin typeface="Times New Roman" charset="0"/>
                    <a:ea typeface="Tahoma"/>
                  </a:rPr>
                  <a:t>:</a:t>
                </a:r>
              </a:p>
            </p:txBody>
          </p:sp>
        </p:grpSp>
        <p:sp>
          <p:nvSpPr>
            <p:cNvPr id="1142845" name="Rectangle 61"/>
            <p:cNvSpPr>
              <a:spLocks noChangeArrowheads="1"/>
            </p:cNvSpPr>
            <p:nvPr/>
          </p:nvSpPr>
          <p:spPr bwMode="auto">
            <a:xfrm>
              <a:off x="995" y="1532"/>
              <a:ext cx="73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 Cache Tag</a:t>
              </a:r>
            </a:p>
          </p:txBody>
        </p:sp>
        <p:sp>
          <p:nvSpPr>
            <p:cNvPr id="1142846" name="Line 62"/>
            <p:cNvSpPr>
              <a:spLocks noChangeShapeType="1"/>
            </p:cNvSpPr>
            <p:nvPr/>
          </p:nvSpPr>
          <p:spPr bwMode="auto">
            <a:xfrm>
              <a:off x="4176" y="728"/>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847" name="Rectangle 63"/>
            <p:cNvSpPr>
              <a:spLocks noChangeArrowheads="1"/>
            </p:cNvSpPr>
            <p:nvPr/>
          </p:nvSpPr>
          <p:spPr bwMode="auto">
            <a:xfrm>
              <a:off x="4307" y="476"/>
              <a:ext cx="71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Select</a:t>
              </a:r>
            </a:p>
          </p:txBody>
        </p:sp>
        <p:sp>
          <p:nvSpPr>
            <p:cNvPr id="1142848" name="Rectangle 64"/>
            <p:cNvSpPr>
              <a:spLocks noChangeArrowheads="1"/>
            </p:cNvSpPr>
            <p:nvPr/>
          </p:nvSpPr>
          <p:spPr bwMode="auto">
            <a:xfrm>
              <a:off x="4355" y="716"/>
              <a:ext cx="43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solidFill>
                    <a:srgbClr val="DC0081"/>
                  </a:solidFill>
                  <a:latin typeface="Helvetica" charset="0"/>
                  <a:ea typeface="Tahoma"/>
                </a:rPr>
                <a:t> 0x04</a:t>
              </a:r>
            </a:p>
          </p:txBody>
        </p:sp>
        <p:sp>
          <p:nvSpPr>
            <p:cNvPr id="1142849" name="Line 65"/>
            <p:cNvSpPr>
              <a:spLocks noChangeShapeType="1"/>
            </p:cNvSpPr>
            <p:nvPr/>
          </p:nvSpPr>
          <p:spPr bwMode="auto">
            <a:xfrm flipV="1">
              <a:off x="3600" y="912"/>
              <a:ext cx="0" cy="5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850" name="AutoShape 66"/>
            <p:cNvSpPr>
              <a:spLocks noChangeArrowheads="1"/>
            </p:cNvSpPr>
            <p:nvPr/>
          </p:nvSpPr>
          <p:spPr bwMode="auto">
            <a:xfrm rot="-10800000" flipH="1" flipV="1">
              <a:off x="3464" y="3224"/>
              <a:ext cx="1712" cy="176"/>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851" name="AutoShape 67"/>
            <p:cNvSpPr>
              <a:spLocks noChangeArrowheads="1"/>
            </p:cNvSpPr>
            <p:nvPr/>
          </p:nvSpPr>
          <p:spPr bwMode="auto">
            <a:xfrm rot="16200000" flipH="1">
              <a:off x="4252" y="2956"/>
              <a:ext cx="136" cy="376"/>
            </a:xfrm>
            <a:prstGeom prst="rightArrow">
              <a:avLst>
                <a:gd name="adj1" fmla="val 75000"/>
                <a:gd name="adj2" fmla="val 66667"/>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852" name="AutoShape 68"/>
            <p:cNvSpPr>
              <a:spLocks noChangeArrowheads="1"/>
            </p:cNvSpPr>
            <p:nvPr/>
          </p:nvSpPr>
          <p:spPr bwMode="auto">
            <a:xfrm rot="16200000" flipH="1">
              <a:off x="4252" y="3436"/>
              <a:ext cx="136" cy="88"/>
            </a:xfrm>
            <a:prstGeom prst="rightArrow">
              <a:avLst>
                <a:gd name="adj1" fmla="val 75000"/>
                <a:gd name="adj2" fmla="val 77280"/>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853" name="Rectangle 69"/>
            <p:cNvSpPr>
              <a:spLocks noChangeArrowheads="1"/>
            </p:cNvSpPr>
            <p:nvPr/>
          </p:nvSpPr>
          <p:spPr bwMode="auto">
            <a:xfrm>
              <a:off x="3971" y="3212"/>
              <a:ext cx="81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Helvetica" charset="0"/>
                  <a:ea typeface="Tahoma"/>
                </a:rPr>
                <a:t>Byte Select</a:t>
              </a:r>
            </a:p>
          </p:txBody>
        </p:sp>
        <p:sp>
          <p:nvSpPr>
            <p:cNvPr id="1142854" name="Freeform 70"/>
            <p:cNvSpPr>
              <a:spLocks/>
            </p:cNvSpPr>
            <p:nvPr/>
          </p:nvSpPr>
          <p:spPr bwMode="auto">
            <a:xfrm>
              <a:off x="3216" y="1488"/>
              <a:ext cx="385" cy="721"/>
            </a:xfrm>
            <a:custGeom>
              <a:avLst/>
              <a:gdLst>
                <a:gd name="T0" fmla="*/ 384 w 385"/>
                <a:gd name="T1" fmla="*/ 0 h 721"/>
                <a:gd name="T2" fmla="*/ 0 w 385"/>
                <a:gd name="T3" fmla="*/ 0 h 721"/>
                <a:gd name="T4" fmla="*/ 0 w 385"/>
                <a:gd name="T5" fmla="*/ 720 h 721"/>
                <a:gd name="T6" fmla="*/ 192 w 385"/>
                <a:gd name="T7" fmla="*/ 720 h 721"/>
              </a:gdLst>
              <a:ahLst/>
              <a:cxnLst>
                <a:cxn ang="0">
                  <a:pos x="T0" y="T1"/>
                </a:cxn>
                <a:cxn ang="0">
                  <a:pos x="T2" y="T3"/>
                </a:cxn>
                <a:cxn ang="0">
                  <a:pos x="T4" y="T5"/>
                </a:cxn>
                <a:cxn ang="0">
                  <a:pos x="T6" y="T7"/>
                </a:cxn>
              </a:cxnLst>
              <a:rect l="0" t="0" r="r" b="b"/>
              <a:pathLst>
                <a:path w="385" h="721">
                  <a:moveTo>
                    <a:pt x="384" y="0"/>
                  </a:moveTo>
                  <a:lnTo>
                    <a:pt x="0" y="0"/>
                  </a:lnTo>
                  <a:lnTo>
                    <a:pt x="0" y="720"/>
                  </a:lnTo>
                  <a:lnTo>
                    <a:pt x="192" y="7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ea typeface="Tahoma"/>
              </a:endParaRPr>
            </a:p>
          </p:txBody>
        </p:sp>
        <p:sp>
          <p:nvSpPr>
            <p:cNvPr id="1142855" name="Line 71"/>
            <p:cNvSpPr>
              <a:spLocks noChangeShapeType="1"/>
            </p:cNvSpPr>
            <p:nvPr/>
          </p:nvSpPr>
          <p:spPr bwMode="auto">
            <a:xfrm>
              <a:off x="3272" y="2208"/>
              <a:ext cx="176"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856" name="Line 72"/>
            <p:cNvSpPr>
              <a:spLocks noChangeShapeType="1"/>
            </p:cNvSpPr>
            <p:nvPr/>
          </p:nvSpPr>
          <p:spPr bwMode="auto">
            <a:xfrm flipH="1">
              <a:off x="3024" y="2208"/>
              <a:ext cx="192"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857" name="AutoShape 73"/>
            <p:cNvSpPr>
              <a:spLocks noChangeArrowheads="1"/>
            </p:cNvSpPr>
            <p:nvPr/>
          </p:nvSpPr>
          <p:spPr bwMode="auto">
            <a:xfrm rot="16200000" flipH="1">
              <a:off x="1828" y="3076"/>
              <a:ext cx="232" cy="232"/>
            </a:xfrm>
            <a:prstGeom prst="rightArrow">
              <a:avLst>
                <a:gd name="adj1" fmla="val 75000"/>
                <a:gd name="adj2" fmla="val 50005"/>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grpSp>
          <p:nvGrpSpPr>
            <p:cNvPr id="1142858" name="Group 74"/>
            <p:cNvGrpSpPr>
              <a:grpSpLocks/>
            </p:cNvGrpSpPr>
            <p:nvPr/>
          </p:nvGrpSpPr>
          <p:grpSpPr bwMode="auto">
            <a:xfrm>
              <a:off x="1827" y="3275"/>
              <a:ext cx="229" cy="289"/>
              <a:chOff x="1827" y="3275"/>
              <a:chExt cx="229" cy="289"/>
            </a:xfrm>
          </p:grpSpPr>
          <p:sp>
            <p:nvSpPr>
              <p:cNvPr id="1142859" name="Oval 75"/>
              <p:cNvSpPr>
                <a:spLocks noChangeArrowheads="1"/>
              </p:cNvSpPr>
              <p:nvPr/>
            </p:nvSpPr>
            <p:spPr bwMode="auto">
              <a:xfrm>
                <a:off x="1832" y="3320"/>
                <a:ext cx="224" cy="224"/>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860" name="Rectangle 76"/>
              <p:cNvSpPr>
                <a:spLocks noChangeArrowheads="1"/>
              </p:cNvSpPr>
              <p:nvPr/>
            </p:nvSpPr>
            <p:spPr bwMode="auto">
              <a:xfrm>
                <a:off x="1827" y="3275"/>
                <a:ext cx="228"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dirty="0">
                    <a:latin typeface="Helvetica" charset="0"/>
                    <a:ea typeface="Tahoma"/>
                  </a:rPr>
                  <a:t>=</a:t>
                </a:r>
              </a:p>
            </p:txBody>
          </p:sp>
        </p:grpSp>
        <p:sp>
          <p:nvSpPr>
            <p:cNvPr id="1142861" name="Freeform 77"/>
            <p:cNvSpPr>
              <a:spLocks/>
            </p:cNvSpPr>
            <p:nvPr/>
          </p:nvSpPr>
          <p:spPr bwMode="auto">
            <a:xfrm>
              <a:off x="288" y="912"/>
              <a:ext cx="1345" cy="2545"/>
            </a:xfrm>
            <a:custGeom>
              <a:avLst/>
              <a:gdLst>
                <a:gd name="T0" fmla="*/ 1344 w 1345"/>
                <a:gd name="T1" fmla="*/ 2544 h 2545"/>
                <a:gd name="T2" fmla="*/ 0 w 1345"/>
                <a:gd name="T3" fmla="*/ 2544 h 2545"/>
                <a:gd name="T4" fmla="*/ 0 w 1345"/>
                <a:gd name="T5" fmla="*/ 384 h 2545"/>
                <a:gd name="T6" fmla="*/ 1302 w 1345"/>
                <a:gd name="T7" fmla="*/ 384 h 2545"/>
                <a:gd name="T8" fmla="*/ 1302 w 1345"/>
                <a:gd name="T9" fmla="*/ 0 h 2545"/>
              </a:gdLst>
              <a:ahLst/>
              <a:cxnLst>
                <a:cxn ang="0">
                  <a:pos x="T0" y="T1"/>
                </a:cxn>
                <a:cxn ang="0">
                  <a:pos x="T2" y="T3"/>
                </a:cxn>
                <a:cxn ang="0">
                  <a:pos x="T4" y="T5"/>
                </a:cxn>
                <a:cxn ang="0">
                  <a:pos x="T6" y="T7"/>
                </a:cxn>
                <a:cxn ang="0">
                  <a:pos x="T8" y="T9"/>
                </a:cxn>
              </a:cxnLst>
              <a:rect l="0" t="0" r="r" b="b"/>
              <a:pathLst>
                <a:path w="1345" h="2545">
                  <a:moveTo>
                    <a:pt x="1344" y="2544"/>
                  </a:moveTo>
                  <a:lnTo>
                    <a:pt x="0" y="2544"/>
                  </a:lnTo>
                  <a:lnTo>
                    <a:pt x="0" y="384"/>
                  </a:lnTo>
                  <a:lnTo>
                    <a:pt x="1302" y="384"/>
                  </a:lnTo>
                  <a:lnTo>
                    <a:pt x="1302" y="0"/>
                  </a:lnTo>
                </a:path>
              </a:pathLst>
            </a:custGeom>
            <a:noFill/>
            <a:ln w="508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ea typeface="Tahoma"/>
              </a:endParaRPr>
            </a:p>
          </p:txBody>
        </p:sp>
        <p:sp>
          <p:nvSpPr>
            <p:cNvPr id="1142862" name="Line 78"/>
            <p:cNvSpPr>
              <a:spLocks noChangeShapeType="1"/>
            </p:cNvSpPr>
            <p:nvPr/>
          </p:nvSpPr>
          <p:spPr bwMode="auto">
            <a:xfrm>
              <a:off x="1600" y="3456"/>
              <a:ext cx="256"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grpSp>
          <p:nvGrpSpPr>
            <p:cNvPr id="1142863" name="Group 79"/>
            <p:cNvGrpSpPr>
              <a:grpSpLocks/>
            </p:cNvGrpSpPr>
            <p:nvPr/>
          </p:nvGrpSpPr>
          <p:grpSpPr bwMode="auto">
            <a:xfrm>
              <a:off x="2208" y="3604"/>
              <a:ext cx="524" cy="189"/>
              <a:chOff x="2208" y="3604"/>
              <a:chExt cx="524" cy="189"/>
            </a:xfrm>
          </p:grpSpPr>
          <p:sp>
            <p:nvSpPr>
              <p:cNvPr id="1142864" name="Arc 80"/>
              <p:cNvSpPr>
                <a:spLocks/>
              </p:cNvSpPr>
              <p:nvPr/>
            </p:nvSpPr>
            <p:spPr bwMode="auto">
              <a:xfrm>
                <a:off x="2352" y="3605"/>
                <a:ext cx="188" cy="9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865" name="Arc 81"/>
              <p:cNvSpPr>
                <a:spLocks/>
              </p:cNvSpPr>
              <p:nvPr/>
            </p:nvSpPr>
            <p:spPr bwMode="auto">
              <a:xfrm rot="10800000">
                <a:off x="2357" y="3701"/>
                <a:ext cx="188" cy="92"/>
              </a:xfrm>
              <a:custGeom>
                <a:avLst/>
                <a:gdLst>
                  <a:gd name="G0" fmla="+- 21600 0 0"/>
                  <a:gd name="G1" fmla="+- 21599 0 0"/>
                  <a:gd name="G2" fmla="+- 21600 0 0"/>
                  <a:gd name="T0" fmla="*/ 0 w 21600"/>
                  <a:gd name="T1" fmla="*/ 21599 h 21599"/>
                  <a:gd name="T2" fmla="*/ 21486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1" y="21598"/>
                    </a:moveTo>
                    <a:cubicBezTo>
                      <a:pt x="-1" y="9714"/>
                      <a:pt x="9601" y="62"/>
                      <a:pt x="21485" y="-1"/>
                    </a:cubicBezTo>
                  </a:path>
                  <a:path w="21600" h="21599" stroke="0" extrusionOk="0">
                    <a:moveTo>
                      <a:pt x="-1" y="21598"/>
                    </a:moveTo>
                    <a:cubicBezTo>
                      <a:pt x="-1" y="9714"/>
                      <a:pt x="9601" y="62"/>
                      <a:pt x="21485" y="-1"/>
                    </a:cubicBezTo>
                    <a:lnTo>
                      <a:pt x="21600" y="21599"/>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866" name="Line 82"/>
              <p:cNvSpPr>
                <a:spLocks noChangeShapeType="1"/>
              </p:cNvSpPr>
              <p:nvPr/>
            </p:nvSpPr>
            <p:spPr bwMode="auto">
              <a:xfrm>
                <a:off x="2352" y="3604"/>
                <a:ext cx="0" cy="1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867" name="Line 83"/>
              <p:cNvSpPr>
                <a:spLocks noChangeShapeType="1"/>
              </p:cNvSpPr>
              <p:nvPr/>
            </p:nvSpPr>
            <p:spPr bwMode="auto">
              <a:xfrm>
                <a:off x="2548" y="3696"/>
                <a:ext cx="18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868" name="Line 84"/>
              <p:cNvSpPr>
                <a:spLocks noChangeShapeType="1"/>
              </p:cNvSpPr>
              <p:nvPr/>
            </p:nvSpPr>
            <p:spPr bwMode="auto">
              <a:xfrm flipH="1">
                <a:off x="2208" y="3648"/>
                <a:ext cx="1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869" name="Line 85"/>
              <p:cNvSpPr>
                <a:spLocks noChangeShapeType="1"/>
              </p:cNvSpPr>
              <p:nvPr/>
            </p:nvSpPr>
            <p:spPr bwMode="auto">
              <a:xfrm flipH="1">
                <a:off x="2208" y="3744"/>
                <a:ext cx="1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grpSp>
        <p:sp>
          <p:nvSpPr>
            <p:cNvPr id="1142870" name="Freeform 86"/>
            <p:cNvSpPr>
              <a:spLocks/>
            </p:cNvSpPr>
            <p:nvPr/>
          </p:nvSpPr>
          <p:spPr bwMode="auto">
            <a:xfrm>
              <a:off x="1968" y="3552"/>
              <a:ext cx="241" cy="97"/>
            </a:xfrm>
            <a:custGeom>
              <a:avLst/>
              <a:gdLst>
                <a:gd name="T0" fmla="*/ 0 w 241"/>
                <a:gd name="T1" fmla="*/ 0 h 97"/>
                <a:gd name="T2" fmla="*/ 0 w 241"/>
                <a:gd name="T3" fmla="*/ 96 h 97"/>
                <a:gd name="T4" fmla="*/ 240 w 241"/>
                <a:gd name="T5" fmla="*/ 96 h 97"/>
              </a:gdLst>
              <a:ahLst/>
              <a:cxnLst>
                <a:cxn ang="0">
                  <a:pos x="T0" y="T1"/>
                </a:cxn>
                <a:cxn ang="0">
                  <a:pos x="T2" y="T3"/>
                </a:cxn>
                <a:cxn ang="0">
                  <a:pos x="T4" y="T5"/>
                </a:cxn>
              </a:cxnLst>
              <a:rect l="0" t="0" r="r" b="b"/>
              <a:pathLst>
                <a:path w="241" h="97">
                  <a:moveTo>
                    <a:pt x="0" y="0"/>
                  </a:moveTo>
                  <a:lnTo>
                    <a:pt x="0" y="96"/>
                  </a:lnTo>
                  <a:lnTo>
                    <a:pt x="240" y="9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ea typeface="Tahoma"/>
              </a:endParaRPr>
            </a:p>
          </p:txBody>
        </p:sp>
        <p:sp>
          <p:nvSpPr>
            <p:cNvPr id="1142871" name="Line 87"/>
            <p:cNvSpPr>
              <a:spLocks noChangeShapeType="1"/>
            </p:cNvSpPr>
            <p:nvPr/>
          </p:nvSpPr>
          <p:spPr bwMode="auto">
            <a:xfrm flipH="1">
              <a:off x="768" y="2208"/>
              <a:ext cx="192"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2872" name="Freeform 88"/>
            <p:cNvSpPr>
              <a:spLocks/>
            </p:cNvSpPr>
            <p:nvPr/>
          </p:nvSpPr>
          <p:spPr bwMode="auto">
            <a:xfrm>
              <a:off x="672" y="3072"/>
              <a:ext cx="1585" cy="673"/>
            </a:xfrm>
            <a:custGeom>
              <a:avLst/>
              <a:gdLst>
                <a:gd name="T0" fmla="*/ 0 w 1585"/>
                <a:gd name="T1" fmla="*/ 0 h 673"/>
                <a:gd name="T2" fmla="*/ 0 w 1585"/>
                <a:gd name="T3" fmla="*/ 672 h 673"/>
                <a:gd name="T4" fmla="*/ 1584 w 1585"/>
                <a:gd name="T5" fmla="*/ 672 h 673"/>
              </a:gdLst>
              <a:ahLst/>
              <a:cxnLst>
                <a:cxn ang="0">
                  <a:pos x="T0" y="T1"/>
                </a:cxn>
                <a:cxn ang="0">
                  <a:pos x="T2" y="T3"/>
                </a:cxn>
                <a:cxn ang="0">
                  <a:pos x="T4" y="T5"/>
                </a:cxn>
              </a:cxnLst>
              <a:rect l="0" t="0" r="r" b="b"/>
              <a:pathLst>
                <a:path w="1585" h="673">
                  <a:moveTo>
                    <a:pt x="0" y="0"/>
                  </a:moveTo>
                  <a:lnTo>
                    <a:pt x="0" y="672"/>
                  </a:lnTo>
                  <a:lnTo>
                    <a:pt x="1584" y="672"/>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ea typeface="Tahoma"/>
              </a:endParaRPr>
            </a:p>
          </p:txBody>
        </p:sp>
        <p:sp>
          <p:nvSpPr>
            <p:cNvPr id="1142873" name="Rectangle 89"/>
            <p:cNvSpPr>
              <a:spLocks noChangeArrowheads="1"/>
            </p:cNvSpPr>
            <p:nvPr/>
          </p:nvSpPr>
          <p:spPr bwMode="auto">
            <a:xfrm>
              <a:off x="2579" y="3452"/>
              <a:ext cx="82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solidFill>
                    <a:srgbClr val="DC0081"/>
                  </a:solidFill>
                  <a:latin typeface="Helvetica" charset="0"/>
                  <a:ea typeface="Tahoma"/>
                </a:rPr>
                <a:t>Cache Miss</a:t>
              </a:r>
            </a:p>
          </p:txBody>
        </p:sp>
        <p:sp>
          <p:nvSpPr>
            <p:cNvPr id="1142874" name="Rectangle 90"/>
            <p:cNvSpPr>
              <a:spLocks noChangeArrowheads="1"/>
            </p:cNvSpPr>
            <p:nvPr/>
          </p:nvSpPr>
          <p:spPr bwMode="auto">
            <a:xfrm>
              <a:off x="563" y="191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Helvetica" charset="0"/>
                  <a:ea typeface="Tahoma"/>
                </a:rPr>
                <a:t>1</a:t>
              </a:r>
            </a:p>
          </p:txBody>
        </p:sp>
        <p:sp>
          <p:nvSpPr>
            <p:cNvPr id="1142875" name="Rectangle 91"/>
            <p:cNvSpPr>
              <a:spLocks noChangeArrowheads="1"/>
            </p:cNvSpPr>
            <p:nvPr/>
          </p:nvSpPr>
          <p:spPr bwMode="auto">
            <a:xfrm>
              <a:off x="563" y="1724"/>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Helvetica" charset="0"/>
                  <a:ea typeface="Tahoma"/>
                </a:rPr>
                <a:t>1</a:t>
              </a:r>
            </a:p>
          </p:txBody>
        </p:sp>
        <p:sp>
          <p:nvSpPr>
            <p:cNvPr id="1142876" name="Rectangle 92"/>
            <p:cNvSpPr>
              <a:spLocks noChangeArrowheads="1"/>
            </p:cNvSpPr>
            <p:nvPr/>
          </p:nvSpPr>
          <p:spPr bwMode="auto">
            <a:xfrm>
              <a:off x="563" y="2108"/>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solidFill>
                    <a:srgbClr val="DC0081"/>
                  </a:solidFill>
                  <a:latin typeface="Helvetica" charset="0"/>
                  <a:ea typeface="Tahoma"/>
                </a:rPr>
                <a:t>1</a:t>
              </a:r>
            </a:p>
          </p:txBody>
        </p:sp>
        <p:sp>
          <p:nvSpPr>
            <p:cNvPr id="1142877" name="Rectangle 93"/>
            <p:cNvSpPr>
              <a:spLocks noChangeArrowheads="1"/>
            </p:cNvSpPr>
            <p:nvPr/>
          </p:nvSpPr>
          <p:spPr bwMode="auto">
            <a:xfrm>
              <a:off x="1619" y="1724"/>
              <a:ext cx="6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Helvetica" charset="0"/>
                  <a:ea typeface="Tahoma"/>
                </a:rPr>
                <a:t>0x0002fe</a:t>
              </a:r>
            </a:p>
          </p:txBody>
        </p:sp>
        <p:sp>
          <p:nvSpPr>
            <p:cNvPr id="1142878" name="Rectangle 94"/>
            <p:cNvSpPr>
              <a:spLocks noChangeArrowheads="1"/>
            </p:cNvSpPr>
            <p:nvPr/>
          </p:nvSpPr>
          <p:spPr bwMode="auto">
            <a:xfrm>
              <a:off x="1619" y="2108"/>
              <a:ext cx="69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solidFill>
                    <a:srgbClr val="DC0081"/>
                  </a:solidFill>
                  <a:latin typeface="Helvetica" charset="0"/>
                  <a:ea typeface="Tahoma"/>
                </a:rPr>
                <a:t>0x004440</a:t>
              </a:r>
            </a:p>
          </p:txBody>
        </p:sp>
      </p:grpSp>
      <p:sp>
        <p:nvSpPr>
          <p:cNvPr id="1142879" name="Rectangle 95"/>
          <p:cNvSpPr>
            <a:spLocks noGrp="1" noChangeArrowheads="1"/>
          </p:cNvSpPr>
          <p:nvPr>
            <p:ph type="title"/>
          </p:nvPr>
        </p:nvSpPr>
        <p:spPr>
          <a:xfrm>
            <a:off x="0" y="0"/>
            <a:ext cx="9144000" cy="641350"/>
          </a:xfrm>
        </p:spPr>
        <p:txBody>
          <a:bodyPr/>
          <a:lstStyle/>
          <a:p>
            <a:r>
              <a:rPr lang="en-US" sz="3600"/>
              <a:t>Example 1d:  Cache Miss; Incorrect Block</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lide Number Placeholder 2"/>
          <p:cNvSpPr>
            <a:spLocks noGrp="1"/>
          </p:cNvSpPr>
          <p:nvPr>
            <p:ph type="sldNum" sz="quarter" idx="10"/>
          </p:nvPr>
        </p:nvSpPr>
        <p:spPr/>
        <p:txBody>
          <a:bodyPr/>
          <a:lstStyle/>
          <a:p>
            <a:fld id="{E9A67C21-BCA1-584E-915C-AE14F9E935C9}" type="slidenum">
              <a:rPr lang="en-US"/>
              <a:pPr/>
              <a:t>25</a:t>
            </a:fld>
            <a:endParaRPr lang="en-US"/>
          </a:p>
        </p:txBody>
      </p:sp>
      <p:grpSp>
        <p:nvGrpSpPr>
          <p:cNvPr id="1144834" name="Group 2"/>
          <p:cNvGrpSpPr>
            <a:grpSpLocks/>
          </p:cNvGrpSpPr>
          <p:nvPr/>
        </p:nvGrpSpPr>
        <p:grpSpPr bwMode="auto">
          <a:xfrm>
            <a:off x="457200" y="906463"/>
            <a:ext cx="8231188" cy="5265737"/>
            <a:chOff x="288" y="476"/>
            <a:chExt cx="5185" cy="3317"/>
          </a:xfrm>
        </p:grpSpPr>
        <p:sp>
          <p:nvSpPr>
            <p:cNvPr id="1144835" name="Rectangle 3"/>
            <p:cNvSpPr>
              <a:spLocks noChangeArrowheads="1"/>
            </p:cNvSpPr>
            <p:nvPr/>
          </p:nvSpPr>
          <p:spPr bwMode="auto">
            <a:xfrm>
              <a:off x="4931" y="524"/>
              <a:ext cx="17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0</a:t>
              </a:r>
            </a:p>
          </p:txBody>
        </p:sp>
        <p:sp>
          <p:nvSpPr>
            <p:cNvPr id="1144836" name="Rectangle 4"/>
            <p:cNvSpPr>
              <a:spLocks noChangeArrowheads="1"/>
            </p:cNvSpPr>
            <p:nvPr/>
          </p:nvSpPr>
          <p:spPr bwMode="auto">
            <a:xfrm>
              <a:off x="4163" y="524"/>
              <a:ext cx="17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4</a:t>
              </a:r>
            </a:p>
          </p:txBody>
        </p:sp>
        <p:sp>
          <p:nvSpPr>
            <p:cNvPr id="1144837" name="Rectangle 5"/>
            <p:cNvSpPr>
              <a:spLocks noChangeArrowheads="1"/>
            </p:cNvSpPr>
            <p:nvPr/>
          </p:nvSpPr>
          <p:spPr bwMode="auto">
            <a:xfrm>
              <a:off x="371" y="524"/>
              <a:ext cx="24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31</a:t>
              </a:r>
            </a:p>
          </p:txBody>
        </p:sp>
        <p:sp>
          <p:nvSpPr>
            <p:cNvPr id="1144838" name="Rectangle 6"/>
            <p:cNvSpPr>
              <a:spLocks noChangeArrowheads="1"/>
            </p:cNvSpPr>
            <p:nvPr/>
          </p:nvSpPr>
          <p:spPr bwMode="auto">
            <a:xfrm>
              <a:off x="3155" y="524"/>
              <a:ext cx="17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9</a:t>
              </a:r>
            </a:p>
          </p:txBody>
        </p:sp>
        <p:sp>
          <p:nvSpPr>
            <p:cNvPr id="1144839" name="Freeform 7"/>
            <p:cNvSpPr>
              <a:spLocks/>
            </p:cNvSpPr>
            <p:nvPr/>
          </p:nvSpPr>
          <p:spPr bwMode="auto">
            <a:xfrm>
              <a:off x="4608" y="912"/>
              <a:ext cx="865" cy="2401"/>
            </a:xfrm>
            <a:custGeom>
              <a:avLst/>
              <a:gdLst>
                <a:gd name="T0" fmla="*/ 0 w 865"/>
                <a:gd name="T1" fmla="*/ 0 h 2401"/>
                <a:gd name="T2" fmla="*/ 0 w 865"/>
                <a:gd name="T3" fmla="*/ 460 h 2401"/>
                <a:gd name="T4" fmla="*/ 864 w 865"/>
                <a:gd name="T5" fmla="*/ 460 h 2401"/>
                <a:gd name="T6" fmla="*/ 864 w 865"/>
                <a:gd name="T7" fmla="*/ 2400 h 2401"/>
                <a:gd name="T8" fmla="*/ 336 w 865"/>
                <a:gd name="T9" fmla="*/ 2400 h 2401"/>
              </a:gdLst>
              <a:ahLst/>
              <a:cxnLst>
                <a:cxn ang="0">
                  <a:pos x="T0" y="T1"/>
                </a:cxn>
                <a:cxn ang="0">
                  <a:pos x="T2" y="T3"/>
                </a:cxn>
                <a:cxn ang="0">
                  <a:pos x="T4" y="T5"/>
                </a:cxn>
                <a:cxn ang="0">
                  <a:pos x="T6" y="T7"/>
                </a:cxn>
                <a:cxn ang="0">
                  <a:pos x="T8" y="T9"/>
                </a:cxn>
              </a:cxnLst>
              <a:rect l="0" t="0" r="r" b="b"/>
              <a:pathLst>
                <a:path w="865" h="2401">
                  <a:moveTo>
                    <a:pt x="0" y="0"/>
                  </a:moveTo>
                  <a:lnTo>
                    <a:pt x="0" y="460"/>
                  </a:lnTo>
                  <a:lnTo>
                    <a:pt x="864" y="460"/>
                  </a:lnTo>
                  <a:lnTo>
                    <a:pt x="864" y="2400"/>
                  </a:lnTo>
                  <a:lnTo>
                    <a:pt x="336" y="240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ea typeface="Tahoma"/>
              </a:endParaRPr>
            </a:p>
          </p:txBody>
        </p:sp>
        <p:sp>
          <p:nvSpPr>
            <p:cNvPr id="1144840" name="Rectangle 8"/>
            <p:cNvSpPr>
              <a:spLocks noChangeArrowheads="1"/>
            </p:cNvSpPr>
            <p:nvPr/>
          </p:nvSpPr>
          <p:spPr bwMode="auto">
            <a:xfrm>
              <a:off x="3299" y="524"/>
              <a:ext cx="81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Cache Index</a:t>
              </a:r>
            </a:p>
          </p:txBody>
        </p:sp>
        <p:sp>
          <p:nvSpPr>
            <p:cNvPr id="1144841" name="Rectangle 9"/>
            <p:cNvSpPr>
              <a:spLocks noChangeArrowheads="1"/>
            </p:cNvSpPr>
            <p:nvPr/>
          </p:nvSpPr>
          <p:spPr bwMode="auto">
            <a:xfrm>
              <a:off x="392" y="728"/>
              <a:ext cx="4688"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842" name="Line 10"/>
            <p:cNvSpPr>
              <a:spLocks noChangeShapeType="1"/>
            </p:cNvSpPr>
            <p:nvPr/>
          </p:nvSpPr>
          <p:spPr bwMode="auto">
            <a:xfrm>
              <a:off x="3168" y="728"/>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843" name="Rectangle 11"/>
            <p:cNvSpPr>
              <a:spLocks noChangeArrowheads="1"/>
            </p:cNvSpPr>
            <p:nvPr/>
          </p:nvSpPr>
          <p:spPr bwMode="auto">
            <a:xfrm>
              <a:off x="968" y="1736"/>
              <a:ext cx="2048" cy="132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844" name="Line 12"/>
            <p:cNvSpPr>
              <a:spLocks noChangeShapeType="1"/>
            </p:cNvSpPr>
            <p:nvPr/>
          </p:nvSpPr>
          <p:spPr bwMode="auto">
            <a:xfrm flipH="1">
              <a:off x="960" y="1920"/>
              <a:ext cx="206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845" name="Line 13"/>
            <p:cNvSpPr>
              <a:spLocks noChangeShapeType="1"/>
            </p:cNvSpPr>
            <p:nvPr/>
          </p:nvSpPr>
          <p:spPr bwMode="auto">
            <a:xfrm flipH="1">
              <a:off x="960" y="2112"/>
              <a:ext cx="206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846" name="Line 14"/>
            <p:cNvSpPr>
              <a:spLocks noChangeShapeType="1"/>
            </p:cNvSpPr>
            <p:nvPr/>
          </p:nvSpPr>
          <p:spPr bwMode="auto">
            <a:xfrm flipH="1">
              <a:off x="960" y="2304"/>
              <a:ext cx="206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847" name="Line 15"/>
            <p:cNvSpPr>
              <a:spLocks noChangeShapeType="1"/>
            </p:cNvSpPr>
            <p:nvPr/>
          </p:nvSpPr>
          <p:spPr bwMode="auto">
            <a:xfrm flipH="1">
              <a:off x="960" y="2496"/>
              <a:ext cx="206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848" name="Line 16"/>
            <p:cNvSpPr>
              <a:spLocks noChangeShapeType="1"/>
            </p:cNvSpPr>
            <p:nvPr/>
          </p:nvSpPr>
          <p:spPr bwMode="auto">
            <a:xfrm flipH="1">
              <a:off x="960" y="2880"/>
              <a:ext cx="206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849" name="Rectangle 17"/>
            <p:cNvSpPr>
              <a:spLocks noChangeArrowheads="1"/>
            </p:cNvSpPr>
            <p:nvPr/>
          </p:nvSpPr>
          <p:spPr bwMode="auto">
            <a:xfrm>
              <a:off x="1907" y="2531"/>
              <a:ext cx="18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dirty="0">
                  <a:latin typeface="Times New Roman" charset="0"/>
                  <a:ea typeface="Tahoma"/>
                </a:rPr>
                <a:t>:</a:t>
              </a:r>
            </a:p>
          </p:txBody>
        </p:sp>
        <p:sp>
          <p:nvSpPr>
            <p:cNvPr id="1144850" name="Rectangle 18"/>
            <p:cNvSpPr>
              <a:spLocks noChangeArrowheads="1"/>
            </p:cNvSpPr>
            <p:nvPr/>
          </p:nvSpPr>
          <p:spPr bwMode="auto">
            <a:xfrm>
              <a:off x="1331" y="476"/>
              <a:ext cx="70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Cache Tag</a:t>
              </a:r>
            </a:p>
          </p:txBody>
        </p:sp>
        <p:sp>
          <p:nvSpPr>
            <p:cNvPr id="1144851" name="Rectangle 19"/>
            <p:cNvSpPr>
              <a:spLocks noChangeArrowheads="1"/>
            </p:cNvSpPr>
            <p:nvPr/>
          </p:nvSpPr>
          <p:spPr bwMode="auto">
            <a:xfrm>
              <a:off x="1715" y="716"/>
              <a:ext cx="69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solidFill>
                    <a:srgbClr val="DC0081"/>
                  </a:solidFill>
                  <a:latin typeface="Helvetica" charset="0"/>
                  <a:ea typeface="Tahoma"/>
                </a:rPr>
                <a:t>0x002450</a:t>
              </a:r>
            </a:p>
          </p:txBody>
        </p:sp>
        <p:sp>
          <p:nvSpPr>
            <p:cNvPr id="1144852" name="Rectangle 20"/>
            <p:cNvSpPr>
              <a:spLocks noChangeArrowheads="1"/>
            </p:cNvSpPr>
            <p:nvPr/>
          </p:nvSpPr>
          <p:spPr bwMode="auto">
            <a:xfrm>
              <a:off x="3539" y="716"/>
              <a:ext cx="40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solidFill>
                    <a:srgbClr val="DC0081"/>
                  </a:solidFill>
                  <a:latin typeface="Helvetica" charset="0"/>
                  <a:ea typeface="Tahoma"/>
                </a:rPr>
                <a:t>0x02</a:t>
              </a:r>
            </a:p>
          </p:txBody>
        </p:sp>
        <p:sp>
          <p:nvSpPr>
            <p:cNvPr id="1144853" name="Rectangle 21"/>
            <p:cNvSpPr>
              <a:spLocks noChangeArrowheads="1"/>
            </p:cNvSpPr>
            <p:nvPr/>
          </p:nvSpPr>
          <p:spPr bwMode="auto">
            <a:xfrm>
              <a:off x="1619" y="1916"/>
              <a:ext cx="69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Helvetica" charset="0"/>
                  <a:ea typeface="Tahoma"/>
                </a:rPr>
                <a:t>0x000050</a:t>
              </a:r>
            </a:p>
          </p:txBody>
        </p:sp>
        <p:sp>
          <p:nvSpPr>
            <p:cNvPr id="1144854" name="Rectangle 22"/>
            <p:cNvSpPr>
              <a:spLocks noChangeArrowheads="1"/>
            </p:cNvSpPr>
            <p:nvPr/>
          </p:nvSpPr>
          <p:spPr bwMode="auto">
            <a:xfrm>
              <a:off x="584" y="1736"/>
              <a:ext cx="176" cy="132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855" name="Rectangle 23"/>
            <p:cNvSpPr>
              <a:spLocks noChangeArrowheads="1"/>
            </p:cNvSpPr>
            <p:nvPr/>
          </p:nvSpPr>
          <p:spPr bwMode="auto">
            <a:xfrm>
              <a:off x="371" y="1532"/>
              <a:ext cx="609"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Valid Bit</a:t>
              </a:r>
            </a:p>
          </p:txBody>
        </p:sp>
        <p:sp>
          <p:nvSpPr>
            <p:cNvPr id="1144856" name="Line 24"/>
            <p:cNvSpPr>
              <a:spLocks noChangeShapeType="1"/>
            </p:cNvSpPr>
            <p:nvPr/>
          </p:nvSpPr>
          <p:spPr bwMode="auto">
            <a:xfrm flipH="1">
              <a:off x="576" y="1920"/>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857" name="Line 25"/>
            <p:cNvSpPr>
              <a:spLocks noChangeShapeType="1"/>
            </p:cNvSpPr>
            <p:nvPr/>
          </p:nvSpPr>
          <p:spPr bwMode="auto">
            <a:xfrm flipH="1">
              <a:off x="576" y="2112"/>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858" name="Line 26"/>
            <p:cNvSpPr>
              <a:spLocks noChangeShapeType="1"/>
            </p:cNvSpPr>
            <p:nvPr/>
          </p:nvSpPr>
          <p:spPr bwMode="auto">
            <a:xfrm flipH="1">
              <a:off x="576" y="2304"/>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859" name="Line 27"/>
            <p:cNvSpPr>
              <a:spLocks noChangeShapeType="1"/>
            </p:cNvSpPr>
            <p:nvPr/>
          </p:nvSpPr>
          <p:spPr bwMode="auto">
            <a:xfrm flipH="1">
              <a:off x="576" y="2496"/>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860" name="Line 28"/>
            <p:cNvSpPr>
              <a:spLocks noChangeShapeType="1"/>
            </p:cNvSpPr>
            <p:nvPr/>
          </p:nvSpPr>
          <p:spPr bwMode="auto">
            <a:xfrm flipH="1">
              <a:off x="576" y="2880"/>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861" name="Rectangle 29"/>
            <p:cNvSpPr>
              <a:spLocks noChangeArrowheads="1"/>
            </p:cNvSpPr>
            <p:nvPr/>
          </p:nvSpPr>
          <p:spPr bwMode="auto">
            <a:xfrm>
              <a:off x="611" y="2531"/>
              <a:ext cx="18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dirty="0">
                  <a:latin typeface="Times New Roman" charset="0"/>
                  <a:ea typeface="Tahoma"/>
                </a:rPr>
                <a:t>:</a:t>
              </a:r>
            </a:p>
          </p:txBody>
        </p:sp>
        <p:grpSp>
          <p:nvGrpSpPr>
            <p:cNvPr id="1144862" name="Group 30"/>
            <p:cNvGrpSpPr>
              <a:grpSpLocks/>
            </p:cNvGrpSpPr>
            <p:nvPr/>
          </p:nvGrpSpPr>
          <p:grpSpPr bwMode="auto">
            <a:xfrm>
              <a:off x="3395" y="1532"/>
              <a:ext cx="2018" cy="1554"/>
              <a:chOff x="3395" y="1532"/>
              <a:chExt cx="2018" cy="1554"/>
            </a:xfrm>
          </p:grpSpPr>
          <p:sp>
            <p:nvSpPr>
              <p:cNvPr id="1144863" name="Rectangle 31"/>
              <p:cNvSpPr>
                <a:spLocks noChangeArrowheads="1"/>
              </p:cNvSpPr>
              <p:nvPr/>
            </p:nvSpPr>
            <p:spPr bwMode="auto">
              <a:xfrm>
                <a:off x="3416" y="1736"/>
                <a:ext cx="1760" cy="132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864" name="Line 32"/>
              <p:cNvSpPr>
                <a:spLocks noChangeShapeType="1"/>
              </p:cNvSpPr>
              <p:nvPr/>
            </p:nvSpPr>
            <p:spPr bwMode="auto">
              <a:xfrm>
                <a:off x="3416" y="1920"/>
                <a:ext cx="17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865" name="Line 33"/>
              <p:cNvSpPr>
                <a:spLocks noChangeShapeType="1"/>
              </p:cNvSpPr>
              <p:nvPr/>
            </p:nvSpPr>
            <p:spPr bwMode="auto">
              <a:xfrm>
                <a:off x="3416" y="2112"/>
                <a:ext cx="17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866" name="Line 34"/>
              <p:cNvSpPr>
                <a:spLocks noChangeShapeType="1"/>
              </p:cNvSpPr>
              <p:nvPr/>
            </p:nvSpPr>
            <p:spPr bwMode="auto">
              <a:xfrm>
                <a:off x="3416" y="2304"/>
                <a:ext cx="17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867" name="Rectangle 35"/>
              <p:cNvSpPr>
                <a:spLocks noChangeArrowheads="1"/>
              </p:cNvSpPr>
              <p:nvPr/>
            </p:nvSpPr>
            <p:spPr bwMode="auto">
              <a:xfrm>
                <a:off x="5171" y="1724"/>
                <a:ext cx="17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0</a:t>
                </a:r>
              </a:p>
            </p:txBody>
          </p:sp>
          <p:sp>
            <p:nvSpPr>
              <p:cNvPr id="1144868" name="Rectangle 36"/>
              <p:cNvSpPr>
                <a:spLocks noChangeArrowheads="1"/>
              </p:cNvSpPr>
              <p:nvPr/>
            </p:nvSpPr>
            <p:spPr bwMode="auto">
              <a:xfrm>
                <a:off x="5171" y="1916"/>
                <a:ext cx="17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1</a:t>
                </a:r>
              </a:p>
            </p:txBody>
          </p:sp>
          <p:sp>
            <p:nvSpPr>
              <p:cNvPr id="1144869" name="Rectangle 37"/>
              <p:cNvSpPr>
                <a:spLocks noChangeArrowheads="1"/>
              </p:cNvSpPr>
              <p:nvPr/>
            </p:nvSpPr>
            <p:spPr bwMode="auto">
              <a:xfrm>
                <a:off x="5171" y="2108"/>
                <a:ext cx="17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2</a:t>
                </a:r>
              </a:p>
            </p:txBody>
          </p:sp>
          <p:sp>
            <p:nvSpPr>
              <p:cNvPr id="1144870" name="Rectangle 38"/>
              <p:cNvSpPr>
                <a:spLocks noChangeArrowheads="1"/>
              </p:cNvSpPr>
              <p:nvPr/>
            </p:nvSpPr>
            <p:spPr bwMode="auto">
              <a:xfrm>
                <a:off x="5171" y="2300"/>
                <a:ext cx="17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3</a:t>
                </a:r>
              </a:p>
            </p:txBody>
          </p:sp>
          <p:sp>
            <p:nvSpPr>
              <p:cNvPr id="1144871" name="Line 39"/>
              <p:cNvSpPr>
                <a:spLocks noChangeShapeType="1"/>
              </p:cNvSpPr>
              <p:nvPr/>
            </p:nvSpPr>
            <p:spPr bwMode="auto">
              <a:xfrm>
                <a:off x="3416" y="2496"/>
                <a:ext cx="17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872" name="Line 40"/>
              <p:cNvSpPr>
                <a:spLocks noChangeShapeType="1"/>
              </p:cNvSpPr>
              <p:nvPr/>
            </p:nvSpPr>
            <p:spPr bwMode="auto">
              <a:xfrm>
                <a:off x="3416" y="2880"/>
                <a:ext cx="17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873" name="Rectangle 41"/>
              <p:cNvSpPr>
                <a:spLocks noChangeArrowheads="1"/>
              </p:cNvSpPr>
              <p:nvPr/>
            </p:nvSpPr>
            <p:spPr bwMode="auto">
              <a:xfrm>
                <a:off x="4259" y="2483"/>
                <a:ext cx="18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dirty="0">
                    <a:latin typeface="Times New Roman" charset="0"/>
                    <a:ea typeface="Tahoma"/>
                  </a:rPr>
                  <a:t>:</a:t>
                </a:r>
              </a:p>
            </p:txBody>
          </p:sp>
          <p:sp>
            <p:nvSpPr>
              <p:cNvPr id="1144874" name="Rectangle 42"/>
              <p:cNvSpPr>
                <a:spLocks noChangeArrowheads="1"/>
              </p:cNvSpPr>
              <p:nvPr/>
            </p:nvSpPr>
            <p:spPr bwMode="auto">
              <a:xfrm>
                <a:off x="3395" y="1532"/>
                <a:ext cx="7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 Cache Data</a:t>
                </a:r>
              </a:p>
            </p:txBody>
          </p:sp>
          <p:sp>
            <p:nvSpPr>
              <p:cNvPr id="1144875" name="Rectangle 43"/>
              <p:cNvSpPr>
                <a:spLocks noChangeArrowheads="1"/>
              </p:cNvSpPr>
              <p:nvPr/>
            </p:nvSpPr>
            <p:spPr bwMode="auto">
              <a:xfrm>
                <a:off x="4691" y="1724"/>
                <a:ext cx="459"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0</a:t>
                </a:r>
              </a:p>
            </p:txBody>
          </p:sp>
          <p:sp>
            <p:nvSpPr>
              <p:cNvPr id="1144876" name="Rectangle 44"/>
              <p:cNvSpPr>
                <a:spLocks noChangeArrowheads="1"/>
              </p:cNvSpPr>
              <p:nvPr/>
            </p:nvSpPr>
            <p:spPr bwMode="auto">
              <a:xfrm>
                <a:off x="5171" y="2876"/>
                <a:ext cx="24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31</a:t>
                </a:r>
              </a:p>
            </p:txBody>
          </p:sp>
          <p:sp>
            <p:nvSpPr>
              <p:cNvPr id="1144877" name="Line 45"/>
              <p:cNvSpPr>
                <a:spLocks noChangeShapeType="1"/>
              </p:cNvSpPr>
              <p:nvPr/>
            </p:nvSpPr>
            <p:spPr bwMode="auto">
              <a:xfrm>
                <a:off x="4704" y="1736"/>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878" name="Rectangle 46"/>
              <p:cNvSpPr>
                <a:spLocks noChangeArrowheads="1"/>
              </p:cNvSpPr>
              <p:nvPr/>
            </p:nvSpPr>
            <p:spPr bwMode="auto">
              <a:xfrm>
                <a:off x="4211" y="1724"/>
                <a:ext cx="459"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1</a:t>
                </a:r>
              </a:p>
            </p:txBody>
          </p:sp>
          <p:sp>
            <p:nvSpPr>
              <p:cNvPr id="1144879" name="Line 47"/>
              <p:cNvSpPr>
                <a:spLocks noChangeShapeType="1"/>
              </p:cNvSpPr>
              <p:nvPr/>
            </p:nvSpPr>
            <p:spPr bwMode="auto">
              <a:xfrm>
                <a:off x="4224" y="1736"/>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880" name="Rectangle 48"/>
              <p:cNvSpPr>
                <a:spLocks noChangeArrowheads="1"/>
              </p:cNvSpPr>
              <p:nvPr/>
            </p:nvSpPr>
            <p:spPr bwMode="auto">
              <a:xfrm>
                <a:off x="3395" y="1724"/>
                <a:ext cx="52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31</a:t>
                </a:r>
              </a:p>
            </p:txBody>
          </p:sp>
          <p:sp>
            <p:nvSpPr>
              <p:cNvPr id="1144881" name="Line 49"/>
              <p:cNvSpPr>
                <a:spLocks noChangeShapeType="1"/>
              </p:cNvSpPr>
              <p:nvPr/>
            </p:nvSpPr>
            <p:spPr bwMode="auto">
              <a:xfrm>
                <a:off x="3888" y="1736"/>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882" name="Rectangle 50"/>
              <p:cNvSpPr>
                <a:spLocks noChangeArrowheads="1"/>
              </p:cNvSpPr>
              <p:nvPr/>
            </p:nvSpPr>
            <p:spPr bwMode="auto">
              <a:xfrm rot="16200000">
                <a:off x="3973" y="1668"/>
                <a:ext cx="18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dirty="0">
                    <a:latin typeface="Times New Roman" charset="0"/>
                    <a:ea typeface="Tahoma"/>
                  </a:rPr>
                  <a:t>:</a:t>
                </a:r>
              </a:p>
            </p:txBody>
          </p:sp>
          <p:sp>
            <p:nvSpPr>
              <p:cNvPr id="1144883" name="Rectangle 51"/>
              <p:cNvSpPr>
                <a:spLocks noChangeArrowheads="1"/>
              </p:cNvSpPr>
              <p:nvPr/>
            </p:nvSpPr>
            <p:spPr bwMode="auto">
              <a:xfrm>
                <a:off x="4691" y="1916"/>
                <a:ext cx="52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32</a:t>
                </a:r>
              </a:p>
            </p:txBody>
          </p:sp>
          <p:sp>
            <p:nvSpPr>
              <p:cNvPr id="1144884" name="Line 52"/>
              <p:cNvSpPr>
                <a:spLocks noChangeShapeType="1"/>
              </p:cNvSpPr>
              <p:nvPr/>
            </p:nvSpPr>
            <p:spPr bwMode="auto">
              <a:xfrm>
                <a:off x="4704" y="1928"/>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885" name="Rectangle 53"/>
              <p:cNvSpPr>
                <a:spLocks noChangeArrowheads="1"/>
              </p:cNvSpPr>
              <p:nvPr/>
            </p:nvSpPr>
            <p:spPr bwMode="auto">
              <a:xfrm>
                <a:off x="4211" y="1916"/>
                <a:ext cx="52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33</a:t>
                </a:r>
              </a:p>
            </p:txBody>
          </p:sp>
          <p:sp>
            <p:nvSpPr>
              <p:cNvPr id="1144886" name="Line 54"/>
              <p:cNvSpPr>
                <a:spLocks noChangeShapeType="1"/>
              </p:cNvSpPr>
              <p:nvPr/>
            </p:nvSpPr>
            <p:spPr bwMode="auto">
              <a:xfrm>
                <a:off x="4224" y="1928"/>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887" name="Rectangle 55"/>
              <p:cNvSpPr>
                <a:spLocks noChangeArrowheads="1"/>
              </p:cNvSpPr>
              <p:nvPr/>
            </p:nvSpPr>
            <p:spPr bwMode="auto">
              <a:xfrm>
                <a:off x="3395" y="1916"/>
                <a:ext cx="52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63</a:t>
                </a:r>
              </a:p>
            </p:txBody>
          </p:sp>
          <p:sp>
            <p:nvSpPr>
              <p:cNvPr id="1144888" name="Line 56"/>
              <p:cNvSpPr>
                <a:spLocks noChangeShapeType="1"/>
              </p:cNvSpPr>
              <p:nvPr/>
            </p:nvSpPr>
            <p:spPr bwMode="auto">
              <a:xfrm>
                <a:off x="3888" y="1928"/>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889" name="Rectangle 57"/>
              <p:cNvSpPr>
                <a:spLocks noChangeArrowheads="1"/>
              </p:cNvSpPr>
              <p:nvPr/>
            </p:nvSpPr>
            <p:spPr bwMode="auto">
              <a:xfrm rot="16200000">
                <a:off x="3973" y="1860"/>
                <a:ext cx="18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dirty="0">
                    <a:latin typeface="Times New Roman" charset="0"/>
                    <a:ea typeface="Tahoma"/>
                  </a:rPr>
                  <a:t>:</a:t>
                </a:r>
              </a:p>
            </p:txBody>
          </p:sp>
          <p:sp>
            <p:nvSpPr>
              <p:cNvPr id="1144890" name="Rectangle 58"/>
              <p:cNvSpPr>
                <a:spLocks noChangeArrowheads="1"/>
              </p:cNvSpPr>
              <p:nvPr/>
            </p:nvSpPr>
            <p:spPr bwMode="auto">
              <a:xfrm>
                <a:off x="4595" y="2876"/>
                <a:ext cx="58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992</a:t>
                </a:r>
              </a:p>
            </p:txBody>
          </p:sp>
          <p:sp>
            <p:nvSpPr>
              <p:cNvPr id="1144891" name="Rectangle 59"/>
              <p:cNvSpPr>
                <a:spLocks noChangeArrowheads="1"/>
              </p:cNvSpPr>
              <p:nvPr/>
            </p:nvSpPr>
            <p:spPr bwMode="auto">
              <a:xfrm>
                <a:off x="3395" y="2876"/>
                <a:ext cx="65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1023</a:t>
                </a:r>
              </a:p>
            </p:txBody>
          </p:sp>
          <p:sp>
            <p:nvSpPr>
              <p:cNvPr id="1144892" name="Rectangle 60"/>
              <p:cNvSpPr>
                <a:spLocks noChangeArrowheads="1"/>
              </p:cNvSpPr>
              <p:nvPr/>
            </p:nvSpPr>
            <p:spPr bwMode="auto">
              <a:xfrm rot="16200000">
                <a:off x="4261" y="2820"/>
                <a:ext cx="18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dirty="0">
                    <a:latin typeface="Times New Roman" charset="0"/>
                    <a:ea typeface="Tahoma"/>
                  </a:rPr>
                  <a:t>:</a:t>
                </a:r>
              </a:p>
            </p:txBody>
          </p:sp>
        </p:grpSp>
        <p:sp>
          <p:nvSpPr>
            <p:cNvPr id="1144893" name="Rectangle 61"/>
            <p:cNvSpPr>
              <a:spLocks noChangeArrowheads="1"/>
            </p:cNvSpPr>
            <p:nvPr/>
          </p:nvSpPr>
          <p:spPr bwMode="auto">
            <a:xfrm>
              <a:off x="995" y="1532"/>
              <a:ext cx="73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 Cache Tag</a:t>
              </a:r>
            </a:p>
          </p:txBody>
        </p:sp>
        <p:sp>
          <p:nvSpPr>
            <p:cNvPr id="1144894" name="Line 62"/>
            <p:cNvSpPr>
              <a:spLocks noChangeShapeType="1"/>
            </p:cNvSpPr>
            <p:nvPr/>
          </p:nvSpPr>
          <p:spPr bwMode="auto">
            <a:xfrm>
              <a:off x="4176" y="728"/>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895" name="Rectangle 63"/>
            <p:cNvSpPr>
              <a:spLocks noChangeArrowheads="1"/>
            </p:cNvSpPr>
            <p:nvPr/>
          </p:nvSpPr>
          <p:spPr bwMode="auto">
            <a:xfrm>
              <a:off x="4307" y="476"/>
              <a:ext cx="71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Byte Select</a:t>
              </a:r>
            </a:p>
          </p:txBody>
        </p:sp>
        <p:sp>
          <p:nvSpPr>
            <p:cNvPr id="1144896" name="Rectangle 64"/>
            <p:cNvSpPr>
              <a:spLocks noChangeArrowheads="1"/>
            </p:cNvSpPr>
            <p:nvPr/>
          </p:nvSpPr>
          <p:spPr bwMode="auto">
            <a:xfrm>
              <a:off x="4355" y="716"/>
              <a:ext cx="43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solidFill>
                    <a:srgbClr val="DC0081"/>
                  </a:solidFill>
                  <a:latin typeface="Helvetica" charset="0"/>
                  <a:ea typeface="Tahoma"/>
                </a:rPr>
                <a:t> 0x04</a:t>
              </a:r>
            </a:p>
          </p:txBody>
        </p:sp>
        <p:sp>
          <p:nvSpPr>
            <p:cNvPr id="1144897" name="Line 65"/>
            <p:cNvSpPr>
              <a:spLocks noChangeShapeType="1"/>
            </p:cNvSpPr>
            <p:nvPr/>
          </p:nvSpPr>
          <p:spPr bwMode="auto">
            <a:xfrm flipV="1">
              <a:off x="3600" y="912"/>
              <a:ext cx="0" cy="5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898" name="AutoShape 66"/>
            <p:cNvSpPr>
              <a:spLocks noChangeArrowheads="1"/>
            </p:cNvSpPr>
            <p:nvPr/>
          </p:nvSpPr>
          <p:spPr bwMode="auto">
            <a:xfrm rot="-10800000" flipH="1" flipV="1">
              <a:off x="3464" y="3224"/>
              <a:ext cx="1712" cy="176"/>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899" name="AutoShape 67"/>
            <p:cNvSpPr>
              <a:spLocks noChangeArrowheads="1"/>
            </p:cNvSpPr>
            <p:nvPr/>
          </p:nvSpPr>
          <p:spPr bwMode="auto">
            <a:xfrm rot="16200000" flipH="1">
              <a:off x="4252" y="2956"/>
              <a:ext cx="136" cy="376"/>
            </a:xfrm>
            <a:prstGeom prst="rightArrow">
              <a:avLst>
                <a:gd name="adj1" fmla="val 75000"/>
                <a:gd name="adj2" fmla="val 66667"/>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900" name="AutoShape 68"/>
            <p:cNvSpPr>
              <a:spLocks noChangeArrowheads="1"/>
            </p:cNvSpPr>
            <p:nvPr/>
          </p:nvSpPr>
          <p:spPr bwMode="auto">
            <a:xfrm rot="16200000" flipH="1">
              <a:off x="4252" y="3436"/>
              <a:ext cx="136" cy="88"/>
            </a:xfrm>
            <a:prstGeom prst="rightArrow">
              <a:avLst>
                <a:gd name="adj1" fmla="val 75000"/>
                <a:gd name="adj2" fmla="val 77280"/>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901" name="Rectangle 69"/>
            <p:cNvSpPr>
              <a:spLocks noChangeArrowheads="1"/>
            </p:cNvSpPr>
            <p:nvPr/>
          </p:nvSpPr>
          <p:spPr bwMode="auto">
            <a:xfrm>
              <a:off x="3971" y="3212"/>
              <a:ext cx="81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Helvetica" charset="0"/>
                  <a:ea typeface="Tahoma"/>
                </a:rPr>
                <a:t>Byte Select</a:t>
              </a:r>
            </a:p>
          </p:txBody>
        </p:sp>
        <p:sp>
          <p:nvSpPr>
            <p:cNvPr id="1144902" name="Freeform 70"/>
            <p:cNvSpPr>
              <a:spLocks/>
            </p:cNvSpPr>
            <p:nvPr/>
          </p:nvSpPr>
          <p:spPr bwMode="auto">
            <a:xfrm>
              <a:off x="3216" y="1488"/>
              <a:ext cx="385" cy="721"/>
            </a:xfrm>
            <a:custGeom>
              <a:avLst/>
              <a:gdLst>
                <a:gd name="T0" fmla="*/ 384 w 385"/>
                <a:gd name="T1" fmla="*/ 0 h 721"/>
                <a:gd name="T2" fmla="*/ 0 w 385"/>
                <a:gd name="T3" fmla="*/ 0 h 721"/>
                <a:gd name="T4" fmla="*/ 0 w 385"/>
                <a:gd name="T5" fmla="*/ 720 h 721"/>
                <a:gd name="T6" fmla="*/ 192 w 385"/>
                <a:gd name="T7" fmla="*/ 720 h 721"/>
              </a:gdLst>
              <a:ahLst/>
              <a:cxnLst>
                <a:cxn ang="0">
                  <a:pos x="T0" y="T1"/>
                </a:cxn>
                <a:cxn ang="0">
                  <a:pos x="T2" y="T3"/>
                </a:cxn>
                <a:cxn ang="0">
                  <a:pos x="T4" y="T5"/>
                </a:cxn>
                <a:cxn ang="0">
                  <a:pos x="T6" y="T7"/>
                </a:cxn>
              </a:cxnLst>
              <a:rect l="0" t="0" r="r" b="b"/>
              <a:pathLst>
                <a:path w="385" h="721">
                  <a:moveTo>
                    <a:pt x="384" y="0"/>
                  </a:moveTo>
                  <a:lnTo>
                    <a:pt x="0" y="0"/>
                  </a:lnTo>
                  <a:lnTo>
                    <a:pt x="0" y="720"/>
                  </a:lnTo>
                  <a:lnTo>
                    <a:pt x="192" y="7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ea typeface="Tahoma"/>
              </a:endParaRPr>
            </a:p>
          </p:txBody>
        </p:sp>
        <p:sp>
          <p:nvSpPr>
            <p:cNvPr id="1144903" name="Line 71"/>
            <p:cNvSpPr>
              <a:spLocks noChangeShapeType="1"/>
            </p:cNvSpPr>
            <p:nvPr/>
          </p:nvSpPr>
          <p:spPr bwMode="auto">
            <a:xfrm>
              <a:off x="3224" y="2208"/>
              <a:ext cx="176"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904" name="Line 72"/>
            <p:cNvSpPr>
              <a:spLocks noChangeShapeType="1"/>
            </p:cNvSpPr>
            <p:nvPr/>
          </p:nvSpPr>
          <p:spPr bwMode="auto">
            <a:xfrm flipH="1">
              <a:off x="3024" y="2208"/>
              <a:ext cx="192"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905" name="AutoShape 73"/>
            <p:cNvSpPr>
              <a:spLocks noChangeArrowheads="1"/>
            </p:cNvSpPr>
            <p:nvPr/>
          </p:nvSpPr>
          <p:spPr bwMode="auto">
            <a:xfrm rot="16200000" flipH="1">
              <a:off x="1828" y="3076"/>
              <a:ext cx="232" cy="232"/>
            </a:xfrm>
            <a:prstGeom prst="rightArrow">
              <a:avLst>
                <a:gd name="adj1" fmla="val 75000"/>
                <a:gd name="adj2" fmla="val 50005"/>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grpSp>
          <p:nvGrpSpPr>
            <p:cNvPr id="1144906" name="Group 74"/>
            <p:cNvGrpSpPr>
              <a:grpSpLocks/>
            </p:cNvGrpSpPr>
            <p:nvPr/>
          </p:nvGrpSpPr>
          <p:grpSpPr bwMode="auto">
            <a:xfrm>
              <a:off x="1827" y="3275"/>
              <a:ext cx="229" cy="289"/>
              <a:chOff x="1827" y="3275"/>
              <a:chExt cx="229" cy="289"/>
            </a:xfrm>
          </p:grpSpPr>
          <p:sp>
            <p:nvSpPr>
              <p:cNvPr id="1144907" name="Oval 75"/>
              <p:cNvSpPr>
                <a:spLocks noChangeArrowheads="1"/>
              </p:cNvSpPr>
              <p:nvPr/>
            </p:nvSpPr>
            <p:spPr bwMode="auto">
              <a:xfrm>
                <a:off x="1832" y="3320"/>
                <a:ext cx="224" cy="224"/>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908" name="Rectangle 76"/>
              <p:cNvSpPr>
                <a:spLocks noChangeArrowheads="1"/>
              </p:cNvSpPr>
              <p:nvPr/>
            </p:nvSpPr>
            <p:spPr bwMode="auto">
              <a:xfrm>
                <a:off x="1827" y="3275"/>
                <a:ext cx="228"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dirty="0">
                    <a:latin typeface="Helvetica" charset="0"/>
                    <a:ea typeface="Tahoma"/>
                  </a:rPr>
                  <a:t>=</a:t>
                </a:r>
              </a:p>
            </p:txBody>
          </p:sp>
        </p:grpSp>
        <p:sp>
          <p:nvSpPr>
            <p:cNvPr id="1144909" name="Freeform 77"/>
            <p:cNvSpPr>
              <a:spLocks/>
            </p:cNvSpPr>
            <p:nvPr/>
          </p:nvSpPr>
          <p:spPr bwMode="auto">
            <a:xfrm>
              <a:off x="288" y="912"/>
              <a:ext cx="1345" cy="2545"/>
            </a:xfrm>
            <a:custGeom>
              <a:avLst/>
              <a:gdLst>
                <a:gd name="T0" fmla="*/ 1344 w 1345"/>
                <a:gd name="T1" fmla="*/ 2544 h 2545"/>
                <a:gd name="T2" fmla="*/ 0 w 1345"/>
                <a:gd name="T3" fmla="*/ 2544 h 2545"/>
                <a:gd name="T4" fmla="*/ 0 w 1345"/>
                <a:gd name="T5" fmla="*/ 384 h 2545"/>
                <a:gd name="T6" fmla="*/ 1302 w 1345"/>
                <a:gd name="T7" fmla="*/ 384 h 2545"/>
                <a:gd name="T8" fmla="*/ 1302 w 1345"/>
                <a:gd name="T9" fmla="*/ 0 h 2545"/>
              </a:gdLst>
              <a:ahLst/>
              <a:cxnLst>
                <a:cxn ang="0">
                  <a:pos x="T0" y="T1"/>
                </a:cxn>
                <a:cxn ang="0">
                  <a:pos x="T2" y="T3"/>
                </a:cxn>
                <a:cxn ang="0">
                  <a:pos x="T4" y="T5"/>
                </a:cxn>
                <a:cxn ang="0">
                  <a:pos x="T6" y="T7"/>
                </a:cxn>
                <a:cxn ang="0">
                  <a:pos x="T8" y="T9"/>
                </a:cxn>
              </a:cxnLst>
              <a:rect l="0" t="0" r="r" b="b"/>
              <a:pathLst>
                <a:path w="1345" h="2545">
                  <a:moveTo>
                    <a:pt x="1344" y="2544"/>
                  </a:moveTo>
                  <a:lnTo>
                    <a:pt x="0" y="2544"/>
                  </a:lnTo>
                  <a:lnTo>
                    <a:pt x="0" y="384"/>
                  </a:lnTo>
                  <a:lnTo>
                    <a:pt x="1302" y="384"/>
                  </a:lnTo>
                  <a:lnTo>
                    <a:pt x="1302" y="0"/>
                  </a:lnTo>
                </a:path>
              </a:pathLst>
            </a:custGeom>
            <a:noFill/>
            <a:ln w="508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ea typeface="Tahoma"/>
              </a:endParaRPr>
            </a:p>
          </p:txBody>
        </p:sp>
        <p:sp>
          <p:nvSpPr>
            <p:cNvPr id="1144910" name="Line 78"/>
            <p:cNvSpPr>
              <a:spLocks noChangeShapeType="1"/>
            </p:cNvSpPr>
            <p:nvPr/>
          </p:nvSpPr>
          <p:spPr bwMode="auto">
            <a:xfrm>
              <a:off x="1600" y="3456"/>
              <a:ext cx="256"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grpSp>
          <p:nvGrpSpPr>
            <p:cNvPr id="1144911" name="Group 79"/>
            <p:cNvGrpSpPr>
              <a:grpSpLocks/>
            </p:cNvGrpSpPr>
            <p:nvPr/>
          </p:nvGrpSpPr>
          <p:grpSpPr bwMode="auto">
            <a:xfrm>
              <a:off x="2208" y="3604"/>
              <a:ext cx="524" cy="189"/>
              <a:chOff x="2208" y="3604"/>
              <a:chExt cx="524" cy="189"/>
            </a:xfrm>
          </p:grpSpPr>
          <p:sp>
            <p:nvSpPr>
              <p:cNvPr id="1144912" name="Arc 80"/>
              <p:cNvSpPr>
                <a:spLocks/>
              </p:cNvSpPr>
              <p:nvPr/>
            </p:nvSpPr>
            <p:spPr bwMode="auto">
              <a:xfrm>
                <a:off x="2352" y="3605"/>
                <a:ext cx="188" cy="9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913" name="Arc 81"/>
              <p:cNvSpPr>
                <a:spLocks/>
              </p:cNvSpPr>
              <p:nvPr/>
            </p:nvSpPr>
            <p:spPr bwMode="auto">
              <a:xfrm rot="10800000">
                <a:off x="2357" y="3701"/>
                <a:ext cx="188" cy="92"/>
              </a:xfrm>
              <a:custGeom>
                <a:avLst/>
                <a:gdLst>
                  <a:gd name="G0" fmla="+- 21600 0 0"/>
                  <a:gd name="G1" fmla="+- 21599 0 0"/>
                  <a:gd name="G2" fmla="+- 21600 0 0"/>
                  <a:gd name="T0" fmla="*/ 0 w 21600"/>
                  <a:gd name="T1" fmla="*/ 21599 h 21599"/>
                  <a:gd name="T2" fmla="*/ 21486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1" y="21598"/>
                    </a:moveTo>
                    <a:cubicBezTo>
                      <a:pt x="-1" y="9714"/>
                      <a:pt x="9601" y="62"/>
                      <a:pt x="21485" y="-1"/>
                    </a:cubicBezTo>
                  </a:path>
                  <a:path w="21600" h="21599" stroke="0" extrusionOk="0">
                    <a:moveTo>
                      <a:pt x="-1" y="21598"/>
                    </a:moveTo>
                    <a:cubicBezTo>
                      <a:pt x="-1" y="9714"/>
                      <a:pt x="9601" y="62"/>
                      <a:pt x="21485" y="-1"/>
                    </a:cubicBezTo>
                    <a:lnTo>
                      <a:pt x="21600" y="21599"/>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914" name="Line 82"/>
              <p:cNvSpPr>
                <a:spLocks noChangeShapeType="1"/>
              </p:cNvSpPr>
              <p:nvPr/>
            </p:nvSpPr>
            <p:spPr bwMode="auto">
              <a:xfrm>
                <a:off x="2352" y="3604"/>
                <a:ext cx="0" cy="1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915" name="Line 83"/>
              <p:cNvSpPr>
                <a:spLocks noChangeShapeType="1"/>
              </p:cNvSpPr>
              <p:nvPr/>
            </p:nvSpPr>
            <p:spPr bwMode="auto">
              <a:xfrm>
                <a:off x="2548" y="3696"/>
                <a:ext cx="18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916" name="Line 84"/>
              <p:cNvSpPr>
                <a:spLocks noChangeShapeType="1"/>
              </p:cNvSpPr>
              <p:nvPr/>
            </p:nvSpPr>
            <p:spPr bwMode="auto">
              <a:xfrm flipH="1">
                <a:off x="2208" y="3648"/>
                <a:ext cx="1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917" name="Line 85"/>
              <p:cNvSpPr>
                <a:spLocks noChangeShapeType="1"/>
              </p:cNvSpPr>
              <p:nvPr/>
            </p:nvSpPr>
            <p:spPr bwMode="auto">
              <a:xfrm flipH="1">
                <a:off x="2208" y="3744"/>
                <a:ext cx="1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grpSp>
        <p:sp>
          <p:nvSpPr>
            <p:cNvPr id="1144918" name="Freeform 86"/>
            <p:cNvSpPr>
              <a:spLocks/>
            </p:cNvSpPr>
            <p:nvPr/>
          </p:nvSpPr>
          <p:spPr bwMode="auto">
            <a:xfrm>
              <a:off x="1968" y="3552"/>
              <a:ext cx="241" cy="97"/>
            </a:xfrm>
            <a:custGeom>
              <a:avLst/>
              <a:gdLst>
                <a:gd name="T0" fmla="*/ 0 w 241"/>
                <a:gd name="T1" fmla="*/ 0 h 97"/>
                <a:gd name="T2" fmla="*/ 0 w 241"/>
                <a:gd name="T3" fmla="*/ 96 h 97"/>
                <a:gd name="T4" fmla="*/ 240 w 241"/>
                <a:gd name="T5" fmla="*/ 96 h 97"/>
              </a:gdLst>
              <a:ahLst/>
              <a:cxnLst>
                <a:cxn ang="0">
                  <a:pos x="T0" y="T1"/>
                </a:cxn>
                <a:cxn ang="0">
                  <a:pos x="T2" y="T3"/>
                </a:cxn>
                <a:cxn ang="0">
                  <a:pos x="T4" y="T5"/>
                </a:cxn>
              </a:cxnLst>
              <a:rect l="0" t="0" r="r" b="b"/>
              <a:pathLst>
                <a:path w="241" h="97">
                  <a:moveTo>
                    <a:pt x="0" y="0"/>
                  </a:moveTo>
                  <a:lnTo>
                    <a:pt x="0" y="96"/>
                  </a:lnTo>
                  <a:lnTo>
                    <a:pt x="240" y="9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ea typeface="Tahoma"/>
              </a:endParaRPr>
            </a:p>
          </p:txBody>
        </p:sp>
        <p:sp>
          <p:nvSpPr>
            <p:cNvPr id="1144919" name="Line 87"/>
            <p:cNvSpPr>
              <a:spLocks noChangeShapeType="1"/>
            </p:cNvSpPr>
            <p:nvPr/>
          </p:nvSpPr>
          <p:spPr bwMode="auto">
            <a:xfrm flipH="1">
              <a:off x="768" y="2016"/>
              <a:ext cx="192"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920" name="Freeform 88"/>
            <p:cNvSpPr>
              <a:spLocks/>
            </p:cNvSpPr>
            <p:nvPr/>
          </p:nvSpPr>
          <p:spPr bwMode="auto">
            <a:xfrm>
              <a:off x="672" y="3072"/>
              <a:ext cx="1585" cy="673"/>
            </a:xfrm>
            <a:custGeom>
              <a:avLst/>
              <a:gdLst>
                <a:gd name="T0" fmla="*/ 0 w 1585"/>
                <a:gd name="T1" fmla="*/ 0 h 673"/>
                <a:gd name="T2" fmla="*/ 0 w 1585"/>
                <a:gd name="T3" fmla="*/ 672 h 673"/>
                <a:gd name="T4" fmla="*/ 1584 w 1585"/>
                <a:gd name="T5" fmla="*/ 672 h 673"/>
              </a:gdLst>
              <a:ahLst/>
              <a:cxnLst>
                <a:cxn ang="0">
                  <a:pos x="T0" y="T1"/>
                </a:cxn>
                <a:cxn ang="0">
                  <a:pos x="T2" y="T3"/>
                </a:cxn>
                <a:cxn ang="0">
                  <a:pos x="T4" y="T5"/>
                </a:cxn>
              </a:cxnLst>
              <a:rect l="0" t="0" r="r" b="b"/>
              <a:pathLst>
                <a:path w="1585" h="673">
                  <a:moveTo>
                    <a:pt x="0" y="0"/>
                  </a:moveTo>
                  <a:lnTo>
                    <a:pt x="0" y="672"/>
                  </a:lnTo>
                  <a:lnTo>
                    <a:pt x="1584" y="672"/>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ea typeface="Tahoma"/>
              </a:endParaRPr>
            </a:p>
          </p:txBody>
        </p:sp>
        <p:sp>
          <p:nvSpPr>
            <p:cNvPr id="1144921" name="Rectangle 89"/>
            <p:cNvSpPr>
              <a:spLocks noChangeArrowheads="1"/>
            </p:cNvSpPr>
            <p:nvPr/>
          </p:nvSpPr>
          <p:spPr bwMode="auto">
            <a:xfrm>
              <a:off x="2582" y="3455"/>
              <a:ext cx="70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4922" name="Rectangle 90"/>
            <p:cNvSpPr>
              <a:spLocks noChangeArrowheads="1"/>
            </p:cNvSpPr>
            <p:nvPr/>
          </p:nvSpPr>
          <p:spPr bwMode="auto">
            <a:xfrm>
              <a:off x="563" y="191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Helvetica" charset="0"/>
                  <a:ea typeface="Tahoma"/>
                </a:rPr>
                <a:t>1</a:t>
              </a:r>
            </a:p>
          </p:txBody>
        </p:sp>
        <p:sp>
          <p:nvSpPr>
            <p:cNvPr id="1144923" name="Rectangle 91"/>
            <p:cNvSpPr>
              <a:spLocks noChangeArrowheads="1"/>
            </p:cNvSpPr>
            <p:nvPr/>
          </p:nvSpPr>
          <p:spPr bwMode="auto">
            <a:xfrm>
              <a:off x="563" y="1724"/>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Helvetica" charset="0"/>
                  <a:ea typeface="Tahoma"/>
                </a:rPr>
                <a:t>1</a:t>
              </a:r>
            </a:p>
          </p:txBody>
        </p:sp>
        <p:sp>
          <p:nvSpPr>
            <p:cNvPr id="1144924" name="Rectangle 92"/>
            <p:cNvSpPr>
              <a:spLocks noChangeArrowheads="1"/>
            </p:cNvSpPr>
            <p:nvPr/>
          </p:nvSpPr>
          <p:spPr bwMode="auto">
            <a:xfrm>
              <a:off x="563" y="2108"/>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Helvetica" charset="0"/>
                  <a:ea typeface="Tahoma"/>
                </a:rPr>
                <a:t>1</a:t>
              </a:r>
            </a:p>
          </p:txBody>
        </p:sp>
        <p:sp>
          <p:nvSpPr>
            <p:cNvPr id="1144925" name="Rectangle 93"/>
            <p:cNvSpPr>
              <a:spLocks noChangeArrowheads="1"/>
            </p:cNvSpPr>
            <p:nvPr/>
          </p:nvSpPr>
          <p:spPr bwMode="auto">
            <a:xfrm>
              <a:off x="1619" y="1724"/>
              <a:ext cx="6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Helvetica" charset="0"/>
                  <a:ea typeface="Tahoma"/>
                </a:rPr>
                <a:t>0x0002fe</a:t>
              </a:r>
            </a:p>
          </p:txBody>
        </p:sp>
        <p:sp>
          <p:nvSpPr>
            <p:cNvPr id="1144926" name="Rectangle 94"/>
            <p:cNvSpPr>
              <a:spLocks noChangeArrowheads="1"/>
            </p:cNvSpPr>
            <p:nvPr/>
          </p:nvSpPr>
          <p:spPr bwMode="auto">
            <a:xfrm>
              <a:off x="1619" y="2108"/>
              <a:ext cx="69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Helvetica" charset="0"/>
                  <a:ea typeface="Tahoma"/>
                </a:rPr>
                <a:t>0x</a:t>
              </a:r>
              <a:r>
                <a:rPr lang="en-US" sz="1600" b="1" dirty="0">
                  <a:solidFill>
                    <a:srgbClr val="DC0081"/>
                  </a:solidFill>
                  <a:latin typeface="Helvetica" charset="0"/>
                  <a:ea typeface="Tahoma"/>
                </a:rPr>
                <a:t>002450</a:t>
              </a:r>
            </a:p>
          </p:txBody>
        </p:sp>
        <p:sp>
          <p:nvSpPr>
            <p:cNvPr id="1144927" name="Rectangle 95"/>
            <p:cNvSpPr>
              <a:spLocks noChangeArrowheads="1"/>
            </p:cNvSpPr>
            <p:nvPr/>
          </p:nvSpPr>
          <p:spPr bwMode="auto">
            <a:xfrm>
              <a:off x="3731" y="2108"/>
              <a:ext cx="123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solidFill>
                    <a:srgbClr val="DC0081"/>
                  </a:solidFill>
                  <a:latin typeface="Helvetica" charset="0"/>
                  <a:ea typeface="Tahoma"/>
                </a:rPr>
                <a:t>New Block of data</a:t>
              </a:r>
            </a:p>
          </p:txBody>
        </p:sp>
      </p:grpSp>
      <p:sp>
        <p:nvSpPr>
          <p:cNvPr id="1144928" name="Rectangle 96"/>
          <p:cNvSpPr>
            <a:spLocks noGrp="1" noChangeArrowheads="1"/>
          </p:cNvSpPr>
          <p:nvPr>
            <p:ph type="title"/>
          </p:nvPr>
        </p:nvSpPr>
        <p:spPr>
          <a:xfrm>
            <a:off x="0" y="0"/>
            <a:ext cx="9144000" cy="641350"/>
          </a:xfrm>
        </p:spPr>
        <p:txBody>
          <a:bodyPr/>
          <a:lstStyle/>
          <a:p>
            <a:r>
              <a:rPr lang="en-US" sz="3600"/>
              <a:t>Example 1e:  … Replace Block</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0"/>
          </p:nvPr>
        </p:nvSpPr>
        <p:spPr/>
        <p:txBody>
          <a:bodyPr/>
          <a:lstStyle/>
          <a:p>
            <a:fld id="{ED6821EA-DD6B-AD49-A94B-A5088D506962}" type="slidenum">
              <a:rPr lang="en-US"/>
              <a:pPr/>
              <a:t>26</a:t>
            </a:fld>
            <a:endParaRPr lang="en-US"/>
          </a:p>
        </p:txBody>
      </p:sp>
      <p:grpSp>
        <p:nvGrpSpPr>
          <p:cNvPr id="1257474" name="Group 2"/>
          <p:cNvGrpSpPr>
            <a:grpSpLocks/>
          </p:cNvGrpSpPr>
          <p:nvPr/>
        </p:nvGrpSpPr>
        <p:grpSpPr bwMode="auto">
          <a:xfrm>
            <a:off x="5762625" y="5324475"/>
            <a:ext cx="2979738" cy="1476375"/>
            <a:chOff x="3395" y="3116"/>
            <a:chExt cx="1877" cy="930"/>
          </a:xfrm>
        </p:grpSpPr>
        <p:sp>
          <p:nvSpPr>
            <p:cNvPr id="1257475" name="Rectangle 3"/>
            <p:cNvSpPr>
              <a:spLocks noChangeArrowheads="1"/>
            </p:cNvSpPr>
            <p:nvPr/>
          </p:nvSpPr>
          <p:spPr bwMode="auto">
            <a:xfrm>
              <a:off x="4376" y="3128"/>
              <a:ext cx="896" cy="89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57476" name="Line 4"/>
            <p:cNvSpPr>
              <a:spLocks noChangeShapeType="1"/>
            </p:cNvSpPr>
            <p:nvPr/>
          </p:nvSpPr>
          <p:spPr bwMode="auto">
            <a:xfrm>
              <a:off x="4376" y="3312"/>
              <a:ext cx="89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57477" name="Line 5"/>
            <p:cNvSpPr>
              <a:spLocks noChangeShapeType="1"/>
            </p:cNvSpPr>
            <p:nvPr/>
          </p:nvSpPr>
          <p:spPr bwMode="auto">
            <a:xfrm>
              <a:off x="4376" y="3504"/>
              <a:ext cx="89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57478" name="Line 6"/>
            <p:cNvSpPr>
              <a:spLocks noChangeShapeType="1"/>
            </p:cNvSpPr>
            <p:nvPr/>
          </p:nvSpPr>
          <p:spPr bwMode="auto">
            <a:xfrm>
              <a:off x="4376" y="3840"/>
              <a:ext cx="89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57479" name="Rectangle 7"/>
            <p:cNvSpPr>
              <a:spLocks noChangeArrowheads="1"/>
            </p:cNvSpPr>
            <p:nvPr/>
          </p:nvSpPr>
          <p:spPr bwMode="auto">
            <a:xfrm>
              <a:off x="4739" y="3491"/>
              <a:ext cx="18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dirty="0">
                  <a:latin typeface="Times New Roman" charset="0"/>
                  <a:ea typeface="Tahoma"/>
                </a:rPr>
                <a:t>:</a:t>
              </a:r>
            </a:p>
          </p:txBody>
        </p:sp>
        <p:sp>
          <p:nvSpPr>
            <p:cNvPr id="1257480" name="Rectangle 8"/>
            <p:cNvSpPr>
              <a:spLocks noChangeArrowheads="1"/>
            </p:cNvSpPr>
            <p:nvPr/>
          </p:nvSpPr>
          <p:spPr bwMode="auto">
            <a:xfrm>
              <a:off x="4547" y="3116"/>
              <a:ext cx="53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Entry 0</a:t>
              </a:r>
            </a:p>
          </p:txBody>
        </p:sp>
        <p:sp>
          <p:nvSpPr>
            <p:cNvPr id="1257481" name="Rectangle 9"/>
            <p:cNvSpPr>
              <a:spLocks noChangeArrowheads="1"/>
            </p:cNvSpPr>
            <p:nvPr/>
          </p:nvSpPr>
          <p:spPr bwMode="auto">
            <a:xfrm>
              <a:off x="4547" y="3308"/>
              <a:ext cx="53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Entry 1</a:t>
              </a:r>
            </a:p>
          </p:txBody>
        </p:sp>
        <p:sp>
          <p:nvSpPr>
            <p:cNvPr id="1257482" name="Rectangle 10"/>
            <p:cNvSpPr>
              <a:spLocks noChangeArrowheads="1"/>
            </p:cNvSpPr>
            <p:nvPr/>
          </p:nvSpPr>
          <p:spPr bwMode="auto">
            <a:xfrm>
              <a:off x="4547" y="3836"/>
              <a:ext cx="62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Entry  63</a:t>
              </a:r>
            </a:p>
          </p:txBody>
        </p:sp>
        <p:sp>
          <p:nvSpPr>
            <p:cNvPr id="1257483" name="Line 11"/>
            <p:cNvSpPr>
              <a:spLocks noChangeShapeType="1"/>
            </p:cNvSpPr>
            <p:nvPr/>
          </p:nvSpPr>
          <p:spPr bwMode="auto">
            <a:xfrm>
              <a:off x="3464" y="3600"/>
              <a:ext cx="896"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57484" name="Rectangle 12"/>
            <p:cNvSpPr>
              <a:spLocks noChangeArrowheads="1"/>
            </p:cNvSpPr>
            <p:nvPr/>
          </p:nvSpPr>
          <p:spPr bwMode="auto">
            <a:xfrm>
              <a:off x="3395" y="3404"/>
              <a:ext cx="82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Replacement</a:t>
              </a:r>
            </a:p>
          </p:txBody>
        </p:sp>
        <p:sp>
          <p:nvSpPr>
            <p:cNvPr id="1257485" name="Rectangle 13"/>
            <p:cNvSpPr>
              <a:spLocks noChangeArrowheads="1"/>
            </p:cNvSpPr>
            <p:nvPr/>
          </p:nvSpPr>
          <p:spPr bwMode="auto">
            <a:xfrm>
              <a:off x="3539" y="3596"/>
              <a:ext cx="52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Pointer</a:t>
              </a:r>
            </a:p>
          </p:txBody>
        </p:sp>
      </p:grpSp>
      <p:sp>
        <p:nvSpPr>
          <p:cNvPr id="1257486" name="Rectangle 14"/>
          <p:cNvSpPr>
            <a:spLocks noGrp="1" noChangeArrowheads="1"/>
          </p:cNvSpPr>
          <p:nvPr>
            <p:ph type="title"/>
          </p:nvPr>
        </p:nvSpPr>
        <p:spPr>
          <a:xfrm>
            <a:off x="0" y="0"/>
            <a:ext cx="9144000" cy="584767"/>
          </a:xfrm>
        </p:spPr>
        <p:txBody>
          <a:bodyPr/>
          <a:lstStyle/>
          <a:p>
            <a:r>
              <a:rPr lang="en-US" sz="3200" dirty="0" smtClean="0"/>
              <a:t>Q3:  Which </a:t>
            </a:r>
            <a:r>
              <a:rPr lang="en-US" sz="3200" dirty="0"/>
              <a:t>block should be replaced on a miss</a:t>
            </a:r>
            <a:r>
              <a:rPr lang="en-US" sz="3200" dirty="0" smtClean="0"/>
              <a:t>?</a:t>
            </a:r>
            <a:endParaRPr lang="en-US" sz="3200" b="1" i="1" dirty="0">
              <a:solidFill>
                <a:schemeClr val="hlink"/>
              </a:solidFill>
              <a:latin typeface="Palatino Linotype" charset="0"/>
            </a:endParaRPr>
          </a:p>
        </p:txBody>
      </p:sp>
      <p:sp>
        <p:nvSpPr>
          <p:cNvPr id="1257487" name="Rectangle 15"/>
          <p:cNvSpPr>
            <a:spLocks noGrp="1" noChangeArrowheads="1"/>
          </p:cNvSpPr>
          <p:nvPr>
            <p:ph type="body" idx="1"/>
          </p:nvPr>
        </p:nvSpPr>
        <p:spPr/>
        <p:txBody>
          <a:bodyPr/>
          <a:lstStyle/>
          <a:p>
            <a:r>
              <a:rPr lang="en-US" dirty="0"/>
              <a:t>Random Replacement</a:t>
            </a:r>
          </a:p>
          <a:p>
            <a:pPr lvl="1"/>
            <a:r>
              <a:rPr lang="en-US" dirty="0"/>
              <a:t>Hardware randomly selects a cache item and throw it out</a:t>
            </a:r>
          </a:p>
          <a:p>
            <a:r>
              <a:rPr lang="en-US" dirty="0"/>
              <a:t>Least Recently Used</a:t>
            </a:r>
          </a:p>
          <a:p>
            <a:pPr lvl="1"/>
            <a:r>
              <a:rPr lang="en-US" dirty="0"/>
              <a:t>Hardware keeps track of the access history</a:t>
            </a:r>
          </a:p>
          <a:p>
            <a:pPr lvl="1"/>
            <a:r>
              <a:rPr lang="en-US" dirty="0"/>
              <a:t>Replace the entry that has not been used for the longest time</a:t>
            </a:r>
          </a:p>
          <a:p>
            <a:pPr lvl="1"/>
            <a:r>
              <a:rPr lang="en-US" dirty="0"/>
              <a:t>For 2-way set-associative cache, need one bit for LRU repl.</a:t>
            </a:r>
          </a:p>
          <a:p>
            <a:r>
              <a:rPr lang="en-US" dirty="0"/>
              <a:t>Example of a Simple </a:t>
            </a:r>
            <a:r>
              <a:rPr lang="ja-JP" altLang="en-US" dirty="0">
                <a:latin typeface="Arial"/>
              </a:rPr>
              <a:t>“</a:t>
            </a:r>
            <a:r>
              <a:rPr lang="en-US" dirty="0"/>
              <a:t>Pseudo</a:t>
            </a:r>
            <a:r>
              <a:rPr lang="ja-JP" altLang="en-US" dirty="0">
                <a:latin typeface="Arial"/>
              </a:rPr>
              <a:t>”</a:t>
            </a:r>
            <a:r>
              <a:rPr lang="en-US" dirty="0"/>
              <a:t> LRU Implementation</a:t>
            </a:r>
          </a:p>
          <a:p>
            <a:pPr lvl="1"/>
            <a:r>
              <a:rPr lang="en-US" dirty="0"/>
              <a:t>Assume 64 Fully Associative entries</a:t>
            </a:r>
          </a:p>
          <a:p>
            <a:pPr lvl="1"/>
            <a:r>
              <a:rPr lang="en-US" dirty="0"/>
              <a:t>Hardware replacement pointer points to one cache entry</a:t>
            </a:r>
          </a:p>
          <a:p>
            <a:pPr lvl="1"/>
            <a:r>
              <a:rPr lang="en-US" dirty="0"/>
              <a:t>Whenever access is made to the </a:t>
            </a:r>
            <a:r>
              <a:rPr lang="en-US" dirty="0" smtClean="0"/>
              <a:t>entry…</a:t>
            </a:r>
            <a:endParaRPr lang="en-US" dirty="0"/>
          </a:p>
          <a:p>
            <a:pPr lvl="2"/>
            <a:r>
              <a:rPr lang="en-US" dirty="0" smtClean="0"/>
              <a:t>… move </a:t>
            </a:r>
            <a:r>
              <a:rPr lang="en-US" dirty="0"/>
              <a:t>the pointer to the next entry</a:t>
            </a:r>
          </a:p>
          <a:p>
            <a:pPr lvl="1"/>
            <a:r>
              <a:rPr lang="en-US" dirty="0"/>
              <a:t>Otherwise: do not move the pointer</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57487">
                                            <p:txEl>
                                              <p:pRg st="6" end="6"/>
                                            </p:txEl>
                                          </p:spTgt>
                                        </p:tgtEl>
                                        <p:attrNameLst>
                                          <p:attrName>style.visibility</p:attrName>
                                        </p:attrNameLst>
                                      </p:cBhvr>
                                      <p:to>
                                        <p:strVal val="visible"/>
                                      </p:to>
                                    </p:set>
                                    <p:animEffect transition="in" filter="dissolve">
                                      <p:cBhvr>
                                        <p:cTn id="7" dur="500"/>
                                        <p:tgtEl>
                                          <p:spTgt spid="1257487">
                                            <p:txEl>
                                              <p:pRg st="6" end="6"/>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257487">
                                            <p:txEl>
                                              <p:pRg st="7" end="7"/>
                                            </p:txEl>
                                          </p:spTgt>
                                        </p:tgtEl>
                                        <p:attrNameLst>
                                          <p:attrName>style.visibility</p:attrName>
                                        </p:attrNameLst>
                                      </p:cBhvr>
                                      <p:to>
                                        <p:strVal val="visible"/>
                                      </p:to>
                                    </p:set>
                                    <p:animEffect transition="in" filter="dissolve">
                                      <p:cBhvr>
                                        <p:cTn id="10" dur="500"/>
                                        <p:tgtEl>
                                          <p:spTgt spid="1257487">
                                            <p:txEl>
                                              <p:pRg st="7" end="7"/>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257487">
                                            <p:txEl>
                                              <p:pRg st="8" end="8"/>
                                            </p:txEl>
                                          </p:spTgt>
                                        </p:tgtEl>
                                        <p:attrNameLst>
                                          <p:attrName>style.visibility</p:attrName>
                                        </p:attrNameLst>
                                      </p:cBhvr>
                                      <p:to>
                                        <p:strVal val="visible"/>
                                      </p:to>
                                    </p:set>
                                    <p:animEffect transition="in" filter="dissolve">
                                      <p:cBhvr>
                                        <p:cTn id="13" dur="500"/>
                                        <p:tgtEl>
                                          <p:spTgt spid="1257487">
                                            <p:txEl>
                                              <p:pRg st="8" end="8"/>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257487">
                                            <p:txEl>
                                              <p:pRg st="9" end="9"/>
                                            </p:txEl>
                                          </p:spTgt>
                                        </p:tgtEl>
                                        <p:attrNameLst>
                                          <p:attrName>style.visibility</p:attrName>
                                        </p:attrNameLst>
                                      </p:cBhvr>
                                      <p:to>
                                        <p:strVal val="visible"/>
                                      </p:to>
                                    </p:set>
                                    <p:animEffect transition="in" filter="dissolve">
                                      <p:cBhvr>
                                        <p:cTn id="16" dur="500"/>
                                        <p:tgtEl>
                                          <p:spTgt spid="1257487">
                                            <p:txEl>
                                              <p:pRg st="9" end="9"/>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257487">
                                            <p:txEl>
                                              <p:pRg st="10" end="10"/>
                                            </p:txEl>
                                          </p:spTgt>
                                        </p:tgtEl>
                                        <p:attrNameLst>
                                          <p:attrName>style.visibility</p:attrName>
                                        </p:attrNameLst>
                                      </p:cBhvr>
                                      <p:to>
                                        <p:strVal val="visible"/>
                                      </p:to>
                                    </p:set>
                                    <p:animEffect transition="in" filter="dissolve">
                                      <p:cBhvr>
                                        <p:cTn id="19" dur="500"/>
                                        <p:tgtEl>
                                          <p:spTgt spid="1257487">
                                            <p:txEl>
                                              <p:pRg st="10" end="10"/>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257487">
                                            <p:txEl>
                                              <p:pRg st="11" end="11"/>
                                            </p:txEl>
                                          </p:spTgt>
                                        </p:tgtEl>
                                        <p:attrNameLst>
                                          <p:attrName>style.visibility</p:attrName>
                                        </p:attrNameLst>
                                      </p:cBhvr>
                                      <p:to>
                                        <p:strVal val="visible"/>
                                      </p:to>
                                    </p:set>
                                    <p:animEffect transition="in" filter="dissolve">
                                      <p:cBhvr>
                                        <p:cTn id="22" dur="500"/>
                                        <p:tgtEl>
                                          <p:spTgt spid="1257487">
                                            <p:txEl>
                                              <p:pRg st="11" end="1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257474"/>
                                        </p:tgtEl>
                                        <p:attrNameLst>
                                          <p:attrName>style.visibility</p:attrName>
                                        </p:attrNameLst>
                                      </p:cBhvr>
                                      <p:to>
                                        <p:strVal val="visible"/>
                                      </p:to>
                                    </p:set>
                                    <p:animEffect transition="in" filter="dissolve">
                                      <p:cBhvr>
                                        <p:cTn id="27" dur="500"/>
                                        <p:tgtEl>
                                          <p:spTgt spid="1257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0"/>
          </p:nvPr>
        </p:nvSpPr>
        <p:spPr/>
        <p:txBody>
          <a:bodyPr/>
          <a:lstStyle/>
          <a:p>
            <a:fld id="{3DBE853C-20B7-B74A-8263-88283FA84CC2}" type="slidenum">
              <a:rPr lang="en-US"/>
              <a:pPr/>
              <a:t>27</a:t>
            </a:fld>
            <a:endParaRPr lang="en-US"/>
          </a:p>
        </p:txBody>
      </p:sp>
      <p:sp>
        <p:nvSpPr>
          <p:cNvPr id="1259523" name="Rectangle 2"/>
          <p:cNvSpPr>
            <a:spLocks noGrp="1" noChangeArrowheads="1"/>
          </p:cNvSpPr>
          <p:nvPr>
            <p:ph type="title" idx="4294967295"/>
          </p:nvPr>
        </p:nvSpPr>
        <p:spPr/>
        <p:txBody>
          <a:bodyPr lIns="91440" tIns="45720" rIns="91440" bIns="45720" anchor="ctr"/>
          <a:lstStyle/>
          <a:p>
            <a:r>
              <a:rPr lang="en-US"/>
              <a:t>Replacement Policy</a:t>
            </a:r>
          </a:p>
        </p:txBody>
      </p:sp>
      <p:sp>
        <p:nvSpPr>
          <p:cNvPr id="1259524" name="Rectangle 3"/>
          <p:cNvSpPr>
            <a:spLocks noGrp="1" noChangeArrowheads="1"/>
          </p:cNvSpPr>
          <p:nvPr>
            <p:ph type="body" idx="4294967295"/>
          </p:nvPr>
        </p:nvSpPr>
        <p:spPr>
          <a:xfrm>
            <a:off x="0" y="708025"/>
            <a:ext cx="9144000" cy="3367088"/>
          </a:xfrm>
        </p:spPr>
        <p:txBody>
          <a:bodyPr lIns="91440" tIns="45720" rIns="91440" bIns="45720"/>
          <a:lstStyle/>
          <a:p>
            <a:pPr>
              <a:lnSpc>
                <a:spcPct val="80000"/>
              </a:lnSpc>
            </a:pPr>
            <a:r>
              <a:rPr lang="en-US" sz="2000"/>
              <a:t>Random</a:t>
            </a:r>
          </a:p>
          <a:p>
            <a:pPr lvl="1">
              <a:lnSpc>
                <a:spcPct val="80000"/>
              </a:lnSpc>
            </a:pPr>
            <a:r>
              <a:rPr lang="en-US" sz="1800"/>
              <a:t>Easy to implement</a:t>
            </a:r>
          </a:p>
          <a:p>
            <a:pPr>
              <a:lnSpc>
                <a:spcPct val="80000"/>
              </a:lnSpc>
            </a:pPr>
            <a:r>
              <a:rPr lang="en-US" sz="2000"/>
              <a:t>LRU</a:t>
            </a:r>
          </a:p>
          <a:p>
            <a:pPr lvl="1">
              <a:lnSpc>
                <a:spcPct val="80000"/>
              </a:lnSpc>
            </a:pPr>
            <a:r>
              <a:rPr lang="en-US" sz="1800"/>
              <a:t>Hard to implement; often approximated</a:t>
            </a:r>
          </a:p>
          <a:p>
            <a:pPr>
              <a:lnSpc>
                <a:spcPct val="80000"/>
              </a:lnSpc>
            </a:pPr>
            <a:r>
              <a:rPr lang="en-US" sz="2000"/>
              <a:t>FIFO</a:t>
            </a:r>
          </a:p>
          <a:p>
            <a:pPr lvl="1">
              <a:lnSpc>
                <a:spcPct val="80000"/>
              </a:lnSpc>
            </a:pPr>
            <a:r>
              <a:rPr lang="en-US" sz="1800"/>
              <a:t>Used as approximation to LRU</a:t>
            </a:r>
          </a:p>
          <a:p>
            <a:pPr>
              <a:lnSpc>
                <a:spcPct val="80000"/>
              </a:lnSpc>
            </a:pPr>
            <a:endParaRPr lang="en-US" sz="2000"/>
          </a:p>
          <a:p>
            <a:pPr>
              <a:lnSpc>
                <a:spcPct val="80000"/>
              </a:lnSpc>
            </a:pPr>
            <a:r>
              <a:rPr lang="en-US" sz="2000"/>
              <a:t>Little effect (below); most pronounced with small, low associativity caches</a:t>
            </a:r>
          </a:p>
        </p:txBody>
      </p:sp>
      <p:graphicFrame>
        <p:nvGraphicFramePr>
          <p:cNvPr id="1259525" name="Object 6"/>
          <p:cNvGraphicFramePr>
            <a:graphicFrameLocks noChangeAspect="1"/>
          </p:cNvGraphicFramePr>
          <p:nvPr/>
        </p:nvGraphicFramePr>
        <p:xfrm>
          <a:off x="1368425" y="3881438"/>
          <a:ext cx="6811963" cy="2690812"/>
        </p:xfrm>
        <a:graphic>
          <a:graphicData uri="http://schemas.openxmlformats.org/presentationml/2006/ole">
            <mc:AlternateContent xmlns:mc="http://schemas.openxmlformats.org/markup-compatibility/2006">
              <mc:Choice xmlns:v="urn:schemas-microsoft-com:vml" Requires="v">
                <p:oleObj spid="_x0000_s1259554" name="Image" r:id="rId3" imgW="5600711" imgH="2212571" progId="Photoshop.Image.10">
                  <p:embed/>
                </p:oleObj>
              </mc:Choice>
              <mc:Fallback>
                <p:oleObj name="Image" r:id="rId3" imgW="5600711" imgH="2212571" progId="Photoshop.Image.10">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425" y="3881438"/>
                        <a:ext cx="6811963" cy="269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86116BB-A6AE-554E-AD57-951348E1D442}" type="slidenum">
              <a:rPr lang="en-US"/>
              <a:pPr/>
              <a:t>28</a:t>
            </a:fld>
            <a:endParaRPr lang="en-US"/>
          </a:p>
        </p:txBody>
      </p:sp>
      <p:sp>
        <p:nvSpPr>
          <p:cNvPr id="1260546" name="Rectangle 2"/>
          <p:cNvSpPr>
            <a:spLocks noGrp="1" noChangeArrowheads="1"/>
          </p:cNvSpPr>
          <p:nvPr>
            <p:ph type="title"/>
          </p:nvPr>
        </p:nvSpPr>
        <p:spPr>
          <a:xfrm>
            <a:off x="0" y="0"/>
            <a:ext cx="9144000" cy="707878"/>
          </a:xfrm>
        </p:spPr>
        <p:txBody>
          <a:bodyPr/>
          <a:lstStyle/>
          <a:p>
            <a:r>
              <a:rPr lang="en-US" dirty="0" smtClean="0"/>
              <a:t>Q4:  What </a:t>
            </a:r>
            <a:r>
              <a:rPr lang="en-US" dirty="0"/>
              <a:t>happens on a write</a:t>
            </a:r>
            <a:r>
              <a:rPr lang="en-US" dirty="0" smtClean="0"/>
              <a:t>?</a:t>
            </a:r>
            <a:endParaRPr lang="en-US" dirty="0"/>
          </a:p>
        </p:txBody>
      </p:sp>
      <p:sp>
        <p:nvSpPr>
          <p:cNvPr id="1260547" name="Rectangle 3"/>
          <p:cNvSpPr>
            <a:spLocks noGrp="1" noChangeArrowheads="1"/>
          </p:cNvSpPr>
          <p:nvPr>
            <p:ph type="body" idx="1"/>
          </p:nvPr>
        </p:nvSpPr>
        <p:spPr/>
        <p:txBody>
          <a:bodyPr/>
          <a:lstStyle/>
          <a:p>
            <a:r>
              <a:rPr lang="en-US" dirty="0"/>
              <a:t>Cache read is much easier to handle than cache write</a:t>
            </a:r>
          </a:p>
          <a:p>
            <a:pPr lvl="1"/>
            <a:r>
              <a:rPr lang="en-US" dirty="0"/>
              <a:t>Instruction cache is much easier to design than data cache</a:t>
            </a:r>
          </a:p>
          <a:p>
            <a:r>
              <a:rPr lang="en-US" dirty="0"/>
              <a:t>Cache write</a:t>
            </a:r>
          </a:p>
          <a:p>
            <a:pPr lvl="1"/>
            <a:r>
              <a:rPr lang="en-US" dirty="0"/>
              <a:t>How do we keep data in the cache and memory consistent?</a:t>
            </a:r>
          </a:p>
          <a:p>
            <a:r>
              <a:rPr lang="en-US" dirty="0"/>
              <a:t>Two </a:t>
            </a:r>
            <a:r>
              <a:rPr lang="en-US" dirty="0" smtClean="0"/>
              <a:t>options</a:t>
            </a:r>
            <a:endParaRPr lang="en-US" dirty="0"/>
          </a:p>
          <a:p>
            <a:pPr lvl="1"/>
            <a:r>
              <a:rPr lang="en-US" dirty="0"/>
              <a:t>Write Back: write to cache only.  Write the cache block to memory when that cache block is being replaced on a cache miss</a:t>
            </a:r>
          </a:p>
          <a:p>
            <a:pPr lvl="2"/>
            <a:r>
              <a:rPr lang="en-US" dirty="0"/>
              <a:t>Need a </a:t>
            </a:r>
            <a:r>
              <a:rPr lang="ja-JP" altLang="en-US" dirty="0">
                <a:latin typeface="Arial"/>
              </a:rPr>
              <a:t>“</a:t>
            </a:r>
            <a:r>
              <a:rPr lang="en-US" dirty="0"/>
              <a:t>dirty bit</a:t>
            </a:r>
            <a:r>
              <a:rPr lang="ja-JP" altLang="en-US" dirty="0">
                <a:latin typeface="Arial"/>
              </a:rPr>
              <a:t>”</a:t>
            </a:r>
            <a:r>
              <a:rPr lang="en-US" dirty="0"/>
              <a:t> for each cache block</a:t>
            </a:r>
          </a:p>
          <a:p>
            <a:pPr lvl="2"/>
            <a:r>
              <a:rPr lang="en-US" dirty="0"/>
              <a:t>Greatly reduce the memory bandwidth requirement</a:t>
            </a:r>
          </a:p>
          <a:p>
            <a:pPr lvl="2"/>
            <a:r>
              <a:rPr lang="en-US" dirty="0"/>
              <a:t>Control can be complex</a:t>
            </a:r>
          </a:p>
          <a:p>
            <a:pPr lvl="1"/>
            <a:r>
              <a:rPr lang="en-US" dirty="0"/>
              <a:t>Write Through: write to cache and memory at the same time</a:t>
            </a:r>
          </a:p>
          <a:p>
            <a:pPr lvl="2"/>
            <a:r>
              <a:rPr lang="en-US" dirty="0"/>
              <a:t>What!!! How can this be?  </a:t>
            </a:r>
            <a:r>
              <a:rPr lang="en-US" dirty="0" err="1"/>
              <a:t>Isn</a:t>
            </a:r>
            <a:r>
              <a:rPr lang="ja-JP" altLang="en-US" dirty="0">
                <a:latin typeface="Arial"/>
              </a:rPr>
              <a:t>’</a:t>
            </a:r>
            <a:r>
              <a:rPr lang="en-US" dirty="0"/>
              <a:t>t memory too slow for this?</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60547">
                                            <p:txEl>
                                              <p:pRg st="6" end="6"/>
                                            </p:txEl>
                                          </p:spTgt>
                                        </p:tgtEl>
                                        <p:attrNameLst>
                                          <p:attrName>style.visibility</p:attrName>
                                        </p:attrNameLst>
                                      </p:cBhvr>
                                      <p:to>
                                        <p:strVal val="visible"/>
                                      </p:to>
                                    </p:set>
                                    <p:animEffect transition="in" filter="dissolve">
                                      <p:cBhvr>
                                        <p:cTn id="7" dur="500"/>
                                        <p:tgtEl>
                                          <p:spTgt spid="1260547">
                                            <p:txEl>
                                              <p:pRg st="6" end="6"/>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260547">
                                            <p:txEl>
                                              <p:pRg st="7" end="7"/>
                                            </p:txEl>
                                          </p:spTgt>
                                        </p:tgtEl>
                                        <p:attrNameLst>
                                          <p:attrName>style.visibility</p:attrName>
                                        </p:attrNameLst>
                                      </p:cBhvr>
                                      <p:to>
                                        <p:strVal val="visible"/>
                                      </p:to>
                                    </p:set>
                                    <p:animEffect transition="in" filter="dissolve">
                                      <p:cBhvr>
                                        <p:cTn id="10" dur="500"/>
                                        <p:tgtEl>
                                          <p:spTgt spid="1260547">
                                            <p:txEl>
                                              <p:pRg st="7" end="7"/>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260547">
                                            <p:txEl>
                                              <p:pRg st="8" end="8"/>
                                            </p:txEl>
                                          </p:spTgt>
                                        </p:tgtEl>
                                        <p:attrNameLst>
                                          <p:attrName>style.visibility</p:attrName>
                                        </p:attrNameLst>
                                      </p:cBhvr>
                                      <p:to>
                                        <p:strVal val="visible"/>
                                      </p:to>
                                    </p:set>
                                    <p:animEffect transition="in" filter="dissolve">
                                      <p:cBhvr>
                                        <p:cTn id="13" dur="500"/>
                                        <p:tgtEl>
                                          <p:spTgt spid="1260547">
                                            <p:txEl>
                                              <p:pRg st="8" end="8"/>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260547">
                                            <p:txEl>
                                              <p:pRg st="10" end="10"/>
                                            </p:txEl>
                                          </p:spTgt>
                                        </p:tgtEl>
                                        <p:attrNameLst>
                                          <p:attrName>style.visibility</p:attrName>
                                        </p:attrNameLst>
                                      </p:cBhvr>
                                      <p:to>
                                        <p:strVal val="visible"/>
                                      </p:to>
                                    </p:set>
                                    <p:animEffect transition="in" filter="dissolve">
                                      <p:cBhvr>
                                        <p:cTn id="18" dur="500"/>
                                        <p:tgtEl>
                                          <p:spTgt spid="126054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3"/>
          <p:cNvSpPr>
            <a:spLocks noGrp="1"/>
          </p:cNvSpPr>
          <p:nvPr>
            <p:ph type="sldNum" sz="quarter" idx="10"/>
          </p:nvPr>
        </p:nvSpPr>
        <p:spPr/>
        <p:txBody>
          <a:bodyPr/>
          <a:lstStyle/>
          <a:p>
            <a:fld id="{E5C74A9D-617D-F64F-BDAF-F23DAA8B927A}" type="slidenum">
              <a:rPr lang="en-US"/>
              <a:pPr/>
              <a:t>29</a:t>
            </a:fld>
            <a:endParaRPr lang="en-US"/>
          </a:p>
        </p:txBody>
      </p:sp>
      <p:grpSp>
        <p:nvGrpSpPr>
          <p:cNvPr id="1262594" name="Group 2"/>
          <p:cNvGrpSpPr>
            <a:grpSpLocks/>
          </p:cNvGrpSpPr>
          <p:nvPr/>
        </p:nvGrpSpPr>
        <p:grpSpPr bwMode="auto">
          <a:xfrm>
            <a:off x="2032000" y="1003300"/>
            <a:ext cx="5003800" cy="1308100"/>
            <a:chOff x="776" y="632"/>
            <a:chExt cx="3152" cy="824"/>
          </a:xfrm>
        </p:grpSpPr>
        <p:sp>
          <p:nvSpPr>
            <p:cNvPr id="1262595" name="Rectangle 3"/>
            <p:cNvSpPr>
              <a:spLocks noChangeArrowheads="1"/>
            </p:cNvSpPr>
            <p:nvPr/>
          </p:nvSpPr>
          <p:spPr bwMode="auto">
            <a:xfrm>
              <a:off x="776" y="632"/>
              <a:ext cx="800" cy="60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62596" name="Rectangle 4"/>
            <p:cNvSpPr>
              <a:spLocks noChangeArrowheads="1"/>
            </p:cNvSpPr>
            <p:nvPr/>
          </p:nvSpPr>
          <p:spPr bwMode="auto">
            <a:xfrm>
              <a:off x="851" y="812"/>
              <a:ext cx="64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Processor</a:t>
              </a:r>
            </a:p>
          </p:txBody>
        </p:sp>
        <p:sp>
          <p:nvSpPr>
            <p:cNvPr id="1262597" name="Rectangle 5"/>
            <p:cNvSpPr>
              <a:spLocks noChangeArrowheads="1"/>
            </p:cNvSpPr>
            <p:nvPr/>
          </p:nvSpPr>
          <p:spPr bwMode="auto">
            <a:xfrm>
              <a:off x="2312" y="632"/>
              <a:ext cx="560" cy="36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62598" name="Rectangle 6"/>
            <p:cNvSpPr>
              <a:spLocks noChangeArrowheads="1"/>
            </p:cNvSpPr>
            <p:nvPr/>
          </p:nvSpPr>
          <p:spPr bwMode="auto">
            <a:xfrm>
              <a:off x="2387" y="716"/>
              <a:ext cx="46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Cache</a:t>
              </a:r>
            </a:p>
          </p:txBody>
        </p:sp>
        <p:sp>
          <p:nvSpPr>
            <p:cNvPr id="1262599" name="Rectangle 7"/>
            <p:cNvSpPr>
              <a:spLocks noChangeArrowheads="1"/>
            </p:cNvSpPr>
            <p:nvPr/>
          </p:nvSpPr>
          <p:spPr bwMode="auto">
            <a:xfrm>
              <a:off x="2312" y="1064"/>
              <a:ext cx="560"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62600" name="Line 8"/>
            <p:cNvSpPr>
              <a:spLocks noChangeShapeType="1"/>
            </p:cNvSpPr>
            <p:nvPr/>
          </p:nvSpPr>
          <p:spPr bwMode="auto">
            <a:xfrm>
              <a:off x="2448" y="1064"/>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62601" name="Line 9"/>
            <p:cNvSpPr>
              <a:spLocks noChangeShapeType="1"/>
            </p:cNvSpPr>
            <p:nvPr/>
          </p:nvSpPr>
          <p:spPr bwMode="auto">
            <a:xfrm>
              <a:off x="2592" y="1064"/>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62602" name="Line 10"/>
            <p:cNvSpPr>
              <a:spLocks noChangeShapeType="1"/>
            </p:cNvSpPr>
            <p:nvPr/>
          </p:nvSpPr>
          <p:spPr bwMode="auto">
            <a:xfrm>
              <a:off x="2736" y="1064"/>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62603" name="Line 11"/>
            <p:cNvSpPr>
              <a:spLocks noChangeShapeType="1"/>
            </p:cNvSpPr>
            <p:nvPr/>
          </p:nvSpPr>
          <p:spPr bwMode="auto">
            <a:xfrm>
              <a:off x="2024" y="1152"/>
              <a:ext cx="272"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62604" name="Line 12"/>
            <p:cNvSpPr>
              <a:spLocks noChangeShapeType="1"/>
            </p:cNvSpPr>
            <p:nvPr/>
          </p:nvSpPr>
          <p:spPr bwMode="auto">
            <a:xfrm>
              <a:off x="1592" y="816"/>
              <a:ext cx="704" cy="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62605" name="Rectangle 13"/>
            <p:cNvSpPr>
              <a:spLocks noChangeArrowheads="1"/>
            </p:cNvSpPr>
            <p:nvPr/>
          </p:nvSpPr>
          <p:spPr bwMode="auto">
            <a:xfrm>
              <a:off x="2243" y="1244"/>
              <a:ext cx="83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Write Buffer</a:t>
              </a:r>
            </a:p>
          </p:txBody>
        </p:sp>
        <p:sp>
          <p:nvSpPr>
            <p:cNvPr id="1262606" name="Rectangle 14"/>
            <p:cNvSpPr>
              <a:spLocks noChangeArrowheads="1"/>
            </p:cNvSpPr>
            <p:nvPr/>
          </p:nvSpPr>
          <p:spPr bwMode="auto">
            <a:xfrm>
              <a:off x="3272" y="632"/>
              <a:ext cx="656" cy="60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62607" name="Rectangle 15"/>
            <p:cNvSpPr>
              <a:spLocks noChangeArrowheads="1"/>
            </p:cNvSpPr>
            <p:nvPr/>
          </p:nvSpPr>
          <p:spPr bwMode="auto">
            <a:xfrm>
              <a:off x="3347" y="812"/>
              <a:ext cx="5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DRAM</a:t>
              </a:r>
            </a:p>
          </p:txBody>
        </p:sp>
        <p:sp>
          <p:nvSpPr>
            <p:cNvPr id="1262608" name="Line 16"/>
            <p:cNvSpPr>
              <a:spLocks noChangeShapeType="1"/>
            </p:cNvSpPr>
            <p:nvPr/>
          </p:nvSpPr>
          <p:spPr bwMode="auto">
            <a:xfrm>
              <a:off x="2888" y="1152"/>
              <a:ext cx="368"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62609" name="Line 17"/>
            <p:cNvSpPr>
              <a:spLocks noChangeShapeType="1"/>
            </p:cNvSpPr>
            <p:nvPr/>
          </p:nvSpPr>
          <p:spPr bwMode="auto">
            <a:xfrm>
              <a:off x="2888" y="816"/>
              <a:ext cx="368" cy="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62610" name="Line 18"/>
            <p:cNvSpPr>
              <a:spLocks noChangeShapeType="1"/>
            </p:cNvSpPr>
            <p:nvPr/>
          </p:nvSpPr>
          <p:spPr bwMode="auto">
            <a:xfrm>
              <a:off x="2016" y="824"/>
              <a:ext cx="0" cy="32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grpSp>
      <p:sp>
        <p:nvSpPr>
          <p:cNvPr id="1262611" name="Rectangle 19"/>
          <p:cNvSpPr>
            <a:spLocks noGrp="1" noChangeArrowheads="1"/>
          </p:cNvSpPr>
          <p:nvPr>
            <p:ph type="title"/>
          </p:nvPr>
        </p:nvSpPr>
        <p:spPr/>
        <p:txBody>
          <a:bodyPr/>
          <a:lstStyle/>
          <a:p>
            <a:r>
              <a:rPr lang="en-US"/>
              <a:t>Write Buffer for Write Through</a:t>
            </a:r>
          </a:p>
        </p:txBody>
      </p:sp>
      <p:sp>
        <p:nvSpPr>
          <p:cNvPr id="1262612" name="Rectangle 20"/>
          <p:cNvSpPr>
            <a:spLocks noGrp="1" noChangeArrowheads="1"/>
          </p:cNvSpPr>
          <p:nvPr>
            <p:ph type="body" idx="1"/>
          </p:nvPr>
        </p:nvSpPr>
        <p:spPr/>
        <p:txBody>
          <a:bodyPr anchor="b"/>
          <a:lstStyle/>
          <a:p>
            <a:r>
              <a:rPr lang="en-US"/>
              <a:t>Write Buffer:  needed between cache and main mem</a:t>
            </a:r>
          </a:p>
          <a:p>
            <a:pPr lvl="1"/>
            <a:r>
              <a:rPr lang="en-US"/>
              <a:t>Processor: writes data into the cache and the write buffer</a:t>
            </a:r>
          </a:p>
          <a:p>
            <a:pPr lvl="1"/>
            <a:r>
              <a:rPr lang="en-US"/>
              <a:t>Memory controller: write contents of the buffer to memory</a:t>
            </a:r>
          </a:p>
          <a:p>
            <a:r>
              <a:rPr lang="en-US"/>
              <a:t>Write buffer is just a FIFO</a:t>
            </a:r>
          </a:p>
          <a:p>
            <a:pPr lvl="1"/>
            <a:r>
              <a:rPr lang="en-US"/>
              <a:t>Typical number of entries: 4</a:t>
            </a:r>
          </a:p>
          <a:p>
            <a:pPr lvl="1"/>
            <a:r>
              <a:rPr lang="en-US"/>
              <a:t>Works fine if store freq. (w.r.t. time) &lt;&lt; 1 / DRAM write cycle</a:t>
            </a:r>
          </a:p>
          <a:p>
            <a:r>
              <a:rPr lang="en-US"/>
              <a:t>Memory system designer</a:t>
            </a:r>
            <a:r>
              <a:rPr lang="ja-JP" altLang="en-US">
                <a:latin typeface="Arial"/>
              </a:rPr>
              <a:t>’</a:t>
            </a:r>
            <a:r>
              <a:rPr lang="en-US"/>
              <a:t>s nightmare</a:t>
            </a:r>
          </a:p>
          <a:p>
            <a:pPr lvl="1"/>
            <a:r>
              <a:rPr lang="en-US"/>
              <a:t>Store frequency (w.r.t. time)   &gt;  1 / DRAM write cycle</a:t>
            </a:r>
          </a:p>
          <a:p>
            <a:pPr lvl="1"/>
            <a:r>
              <a:rPr lang="en-US"/>
              <a:t>Write buffer saturation</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62612">
                                            <p:txEl>
                                              <p:pRg st="5" end="5"/>
                                            </p:txEl>
                                          </p:spTgt>
                                        </p:tgtEl>
                                        <p:attrNameLst>
                                          <p:attrName>style.visibility</p:attrName>
                                        </p:attrNameLst>
                                      </p:cBhvr>
                                      <p:to>
                                        <p:strVal val="visible"/>
                                      </p:to>
                                    </p:set>
                                    <p:animEffect transition="in" filter="dissolve">
                                      <p:cBhvr>
                                        <p:cTn id="7" dur="500"/>
                                        <p:tgtEl>
                                          <p:spTgt spid="1262612">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62612">
                                            <p:txEl>
                                              <p:pRg st="8" end="8"/>
                                            </p:txEl>
                                          </p:spTgt>
                                        </p:tgtEl>
                                        <p:attrNameLst>
                                          <p:attrName>style.visibility</p:attrName>
                                        </p:attrNameLst>
                                      </p:cBhvr>
                                      <p:to>
                                        <p:strVal val="visible"/>
                                      </p:to>
                                    </p:set>
                                    <p:animEffect transition="in" filter="dissolve">
                                      <p:cBhvr>
                                        <p:cTn id="12" dur="500"/>
                                        <p:tgtEl>
                                          <p:spTgt spid="12626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9D2F082F-1680-BF4A-BE14-F45C30D82D40}" type="slidenum">
              <a:rPr lang="en-US"/>
              <a:pPr/>
              <a:t>3</a:t>
            </a:fld>
            <a:endParaRPr lang="en-US"/>
          </a:p>
        </p:txBody>
      </p:sp>
      <p:sp>
        <p:nvSpPr>
          <p:cNvPr id="1235971" name="Rectangle 2"/>
          <p:cNvSpPr>
            <a:spLocks noGrp="1" noChangeArrowheads="1"/>
          </p:cNvSpPr>
          <p:nvPr>
            <p:ph type="title" idx="4294967295"/>
          </p:nvPr>
        </p:nvSpPr>
        <p:spPr/>
        <p:txBody>
          <a:bodyPr lIns="91440" tIns="45720" rIns="91440" bIns="45720" anchor="ctr"/>
          <a:lstStyle/>
          <a:p>
            <a:r>
              <a:rPr lang="en-US"/>
              <a:t>Outline</a:t>
            </a:r>
          </a:p>
        </p:txBody>
      </p:sp>
      <p:sp>
        <p:nvSpPr>
          <p:cNvPr id="1235972" name="Rectangle 3"/>
          <p:cNvSpPr>
            <a:spLocks noGrp="1" noChangeArrowheads="1"/>
          </p:cNvSpPr>
          <p:nvPr>
            <p:ph type="body" idx="4294967295"/>
          </p:nvPr>
        </p:nvSpPr>
        <p:spPr/>
        <p:txBody>
          <a:bodyPr lIns="91440" tIns="45720" rIns="91440" bIns="45720"/>
          <a:lstStyle/>
          <a:p>
            <a:r>
              <a:rPr lang="en-US" dirty="0" smtClean="0"/>
              <a:t>Principle of Locality</a:t>
            </a:r>
          </a:p>
          <a:p>
            <a:r>
              <a:rPr lang="en-US" dirty="0" smtClean="0"/>
              <a:t>Cache </a:t>
            </a:r>
            <a:r>
              <a:rPr lang="en-US" dirty="0"/>
              <a:t>Organization</a:t>
            </a:r>
          </a:p>
          <a:p>
            <a:r>
              <a:rPr lang="en-US" dirty="0"/>
              <a:t>Cache Read/Write Policies</a:t>
            </a:r>
          </a:p>
          <a:p>
            <a:pPr lvl="1"/>
            <a:r>
              <a:rPr lang="en-US" dirty="0"/>
              <a:t>Block replacement policies</a:t>
            </a:r>
          </a:p>
          <a:p>
            <a:pPr lvl="1"/>
            <a:r>
              <a:rPr lang="en-US" dirty="0"/>
              <a:t>Write-back vs. write-through caches</a:t>
            </a:r>
          </a:p>
          <a:p>
            <a:pPr lvl="1"/>
            <a:r>
              <a:rPr lang="en-US" dirty="0"/>
              <a:t>Write buffers</a:t>
            </a:r>
          </a:p>
          <a:p>
            <a:pPr lvl="1">
              <a:buFont typeface="Wingdings" charset="0"/>
              <a:buNone/>
            </a:pPr>
            <a:endParaRPr lang="en-US" dirty="0"/>
          </a:p>
          <a:p>
            <a:pPr lvl="1">
              <a:buFont typeface="Wingdings" charset="0"/>
              <a:buNone/>
            </a:pPr>
            <a:r>
              <a:rPr lang="en-US" dirty="0"/>
              <a:t>Read </a:t>
            </a:r>
            <a:r>
              <a:rPr lang="en-US" dirty="0" smtClean="0"/>
              <a:t>textbook Appendix B.1 through B</a:t>
            </a:r>
            <a:r>
              <a:rPr lang="en-US" dirty="0" smtClean="0"/>
              <a:t>.2</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3"/>
          <p:cNvSpPr>
            <a:spLocks noGrp="1"/>
          </p:cNvSpPr>
          <p:nvPr>
            <p:ph type="sldNum" sz="quarter" idx="10"/>
          </p:nvPr>
        </p:nvSpPr>
        <p:spPr/>
        <p:txBody>
          <a:bodyPr/>
          <a:lstStyle/>
          <a:p>
            <a:fld id="{BFB51013-B2C7-314C-921C-7EE28E0B378C}" type="slidenum">
              <a:rPr lang="en-US"/>
              <a:pPr/>
              <a:t>30</a:t>
            </a:fld>
            <a:endParaRPr lang="en-US"/>
          </a:p>
        </p:txBody>
      </p:sp>
      <p:grpSp>
        <p:nvGrpSpPr>
          <p:cNvPr id="1264642" name="Group 2"/>
          <p:cNvGrpSpPr>
            <a:grpSpLocks/>
          </p:cNvGrpSpPr>
          <p:nvPr/>
        </p:nvGrpSpPr>
        <p:grpSpPr bwMode="auto">
          <a:xfrm>
            <a:off x="2032000" y="774700"/>
            <a:ext cx="5003800" cy="1308100"/>
            <a:chOff x="1160" y="536"/>
            <a:chExt cx="3152" cy="824"/>
          </a:xfrm>
        </p:grpSpPr>
        <p:sp>
          <p:nvSpPr>
            <p:cNvPr id="1264643" name="Rectangle 3"/>
            <p:cNvSpPr>
              <a:spLocks noChangeArrowheads="1"/>
            </p:cNvSpPr>
            <p:nvPr/>
          </p:nvSpPr>
          <p:spPr bwMode="auto">
            <a:xfrm>
              <a:off x="1160" y="536"/>
              <a:ext cx="800" cy="60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64644" name="Rectangle 4"/>
            <p:cNvSpPr>
              <a:spLocks noChangeArrowheads="1"/>
            </p:cNvSpPr>
            <p:nvPr/>
          </p:nvSpPr>
          <p:spPr bwMode="auto">
            <a:xfrm>
              <a:off x="1235" y="716"/>
              <a:ext cx="64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Processor</a:t>
              </a:r>
            </a:p>
          </p:txBody>
        </p:sp>
        <p:sp>
          <p:nvSpPr>
            <p:cNvPr id="1264645" name="Rectangle 5"/>
            <p:cNvSpPr>
              <a:spLocks noChangeArrowheads="1"/>
            </p:cNvSpPr>
            <p:nvPr/>
          </p:nvSpPr>
          <p:spPr bwMode="auto">
            <a:xfrm>
              <a:off x="2696" y="536"/>
              <a:ext cx="560" cy="36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64646" name="Rectangle 6"/>
            <p:cNvSpPr>
              <a:spLocks noChangeArrowheads="1"/>
            </p:cNvSpPr>
            <p:nvPr/>
          </p:nvSpPr>
          <p:spPr bwMode="auto">
            <a:xfrm>
              <a:off x="2771" y="620"/>
              <a:ext cx="46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Cache</a:t>
              </a:r>
            </a:p>
          </p:txBody>
        </p:sp>
        <p:sp>
          <p:nvSpPr>
            <p:cNvPr id="1264647" name="Rectangle 7"/>
            <p:cNvSpPr>
              <a:spLocks noChangeArrowheads="1"/>
            </p:cNvSpPr>
            <p:nvPr/>
          </p:nvSpPr>
          <p:spPr bwMode="auto">
            <a:xfrm>
              <a:off x="2696" y="968"/>
              <a:ext cx="560"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64648" name="Line 8"/>
            <p:cNvSpPr>
              <a:spLocks noChangeShapeType="1"/>
            </p:cNvSpPr>
            <p:nvPr/>
          </p:nvSpPr>
          <p:spPr bwMode="auto">
            <a:xfrm>
              <a:off x="2832" y="968"/>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64649" name="Line 9"/>
            <p:cNvSpPr>
              <a:spLocks noChangeShapeType="1"/>
            </p:cNvSpPr>
            <p:nvPr/>
          </p:nvSpPr>
          <p:spPr bwMode="auto">
            <a:xfrm>
              <a:off x="2976" y="968"/>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64650" name="Line 10"/>
            <p:cNvSpPr>
              <a:spLocks noChangeShapeType="1"/>
            </p:cNvSpPr>
            <p:nvPr/>
          </p:nvSpPr>
          <p:spPr bwMode="auto">
            <a:xfrm>
              <a:off x="3120" y="968"/>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64651" name="Line 11"/>
            <p:cNvSpPr>
              <a:spLocks noChangeShapeType="1"/>
            </p:cNvSpPr>
            <p:nvPr/>
          </p:nvSpPr>
          <p:spPr bwMode="auto">
            <a:xfrm>
              <a:off x="2408" y="1056"/>
              <a:ext cx="272"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64652" name="Line 12"/>
            <p:cNvSpPr>
              <a:spLocks noChangeShapeType="1"/>
            </p:cNvSpPr>
            <p:nvPr/>
          </p:nvSpPr>
          <p:spPr bwMode="auto">
            <a:xfrm>
              <a:off x="1976" y="720"/>
              <a:ext cx="704" cy="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64653" name="Rectangle 13"/>
            <p:cNvSpPr>
              <a:spLocks noChangeArrowheads="1"/>
            </p:cNvSpPr>
            <p:nvPr/>
          </p:nvSpPr>
          <p:spPr bwMode="auto">
            <a:xfrm>
              <a:off x="2627" y="1148"/>
              <a:ext cx="83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Write Buffer</a:t>
              </a:r>
            </a:p>
          </p:txBody>
        </p:sp>
        <p:sp>
          <p:nvSpPr>
            <p:cNvPr id="1264654" name="Rectangle 14"/>
            <p:cNvSpPr>
              <a:spLocks noChangeArrowheads="1"/>
            </p:cNvSpPr>
            <p:nvPr/>
          </p:nvSpPr>
          <p:spPr bwMode="auto">
            <a:xfrm>
              <a:off x="3656" y="536"/>
              <a:ext cx="656" cy="60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64655" name="Rectangle 15"/>
            <p:cNvSpPr>
              <a:spLocks noChangeArrowheads="1"/>
            </p:cNvSpPr>
            <p:nvPr/>
          </p:nvSpPr>
          <p:spPr bwMode="auto">
            <a:xfrm>
              <a:off x="3731" y="716"/>
              <a:ext cx="5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DRAM</a:t>
              </a:r>
            </a:p>
          </p:txBody>
        </p:sp>
        <p:sp>
          <p:nvSpPr>
            <p:cNvPr id="1264656" name="Line 16"/>
            <p:cNvSpPr>
              <a:spLocks noChangeShapeType="1"/>
            </p:cNvSpPr>
            <p:nvPr/>
          </p:nvSpPr>
          <p:spPr bwMode="auto">
            <a:xfrm>
              <a:off x="3272" y="1056"/>
              <a:ext cx="368"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64657" name="Line 17"/>
            <p:cNvSpPr>
              <a:spLocks noChangeShapeType="1"/>
            </p:cNvSpPr>
            <p:nvPr/>
          </p:nvSpPr>
          <p:spPr bwMode="auto">
            <a:xfrm>
              <a:off x="3272" y="720"/>
              <a:ext cx="368" cy="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64658" name="Line 18"/>
            <p:cNvSpPr>
              <a:spLocks noChangeShapeType="1"/>
            </p:cNvSpPr>
            <p:nvPr/>
          </p:nvSpPr>
          <p:spPr bwMode="auto">
            <a:xfrm>
              <a:off x="2400" y="728"/>
              <a:ext cx="0" cy="32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grpSp>
      <p:grpSp>
        <p:nvGrpSpPr>
          <p:cNvPr id="1264659" name="Group 19"/>
          <p:cNvGrpSpPr>
            <a:grpSpLocks/>
          </p:cNvGrpSpPr>
          <p:nvPr/>
        </p:nvGrpSpPr>
        <p:grpSpPr bwMode="auto">
          <a:xfrm>
            <a:off x="1270000" y="5553075"/>
            <a:ext cx="6527800" cy="1308100"/>
            <a:chOff x="824" y="3320"/>
            <a:chExt cx="4112" cy="824"/>
          </a:xfrm>
        </p:grpSpPr>
        <p:sp>
          <p:nvSpPr>
            <p:cNvPr id="1264660" name="Rectangle 20"/>
            <p:cNvSpPr>
              <a:spLocks noChangeArrowheads="1"/>
            </p:cNvSpPr>
            <p:nvPr/>
          </p:nvSpPr>
          <p:spPr bwMode="auto">
            <a:xfrm>
              <a:off x="824" y="3320"/>
              <a:ext cx="800" cy="60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64661" name="Rectangle 21"/>
            <p:cNvSpPr>
              <a:spLocks noChangeArrowheads="1"/>
            </p:cNvSpPr>
            <p:nvPr/>
          </p:nvSpPr>
          <p:spPr bwMode="auto">
            <a:xfrm>
              <a:off x="899" y="3500"/>
              <a:ext cx="64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Processor</a:t>
              </a:r>
            </a:p>
          </p:txBody>
        </p:sp>
        <p:sp>
          <p:nvSpPr>
            <p:cNvPr id="1264662" name="Rectangle 22"/>
            <p:cNvSpPr>
              <a:spLocks noChangeArrowheads="1"/>
            </p:cNvSpPr>
            <p:nvPr/>
          </p:nvSpPr>
          <p:spPr bwMode="auto">
            <a:xfrm>
              <a:off x="2360" y="3320"/>
              <a:ext cx="560" cy="36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64663" name="Rectangle 23"/>
            <p:cNvSpPr>
              <a:spLocks noChangeArrowheads="1"/>
            </p:cNvSpPr>
            <p:nvPr/>
          </p:nvSpPr>
          <p:spPr bwMode="auto">
            <a:xfrm>
              <a:off x="2435" y="3404"/>
              <a:ext cx="46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Cache</a:t>
              </a:r>
            </a:p>
          </p:txBody>
        </p:sp>
        <p:sp>
          <p:nvSpPr>
            <p:cNvPr id="1264664" name="Rectangle 24"/>
            <p:cNvSpPr>
              <a:spLocks noChangeArrowheads="1"/>
            </p:cNvSpPr>
            <p:nvPr/>
          </p:nvSpPr>
          <p:spPr bwMode="auto">
            <a:xfrm>
              <a:off x="2360" y="3752"/>
              <a:ext cx="560"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64665" name="Line 25"/>
            <p:cNvSpPr>
              <a:spLocks noChangeShapeType="1"/>
            </p:cNvSpPr>
            <p:nvPr/>
          </p:nvSpPr>
          <p:spPr bwMode="auto">
            <a:xfrm>
              <a:off x="2496" y="3752"/>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64666" name="Line 26"/>
            <p:cNvSpPr>
              <a:spLocks noChangeShapeType="1"/>
            </p:cNvSpPr>
            <p:nvPr/>
          </p:nvSpPr>
          <p:spPr bwMode="auto">
            <a:xfrm>
              <a:off x="2640" y="3752"/>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64667" name="Line 27"/>
            <p:cNvSpPr>
              <a:spLocks noChangeShapeType="1"/>
            </p:cNvSpPr>
            <p:nvPr/>
          </p:nvSpPr>
          <p:spPr bwMode="auto">
            <a:xfrm>
              <a:off x="2784" y="3752"/>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64668" name="Line 28"/>
            <p:cNvSpPr>
              <a:spLocks noChangeShapeType="1"/>
            </p:cNvSpPr>
            <p:nvPr/>
          </p:nvSpPr>
          <p:spPr bwMode="auto">
            <a:xfrm>
              <a:off x="2072" y="3840"/>
              <a:ext cx="272"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64669" name="Line 29"/>
            <p:cNvSpPr>
              <a:spLocks noChangeShapeType="1"/>
            </p:cNvSpPr>
            <p:nvPr/>
          </p:nvSpPr>
          <p:spPr bwMode="auto">
            <a:xfrm>
              <a:off x="1640" y="3504"/>
              <a:ext cx="704" cy="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64670" name="Rectangle 30"/>
            <p:cNvSpPr>
              <a:spLocks noChangeArrowheads="1"/>
            </p:cNvSpPr>
            <p:nvPr/>
          </p:nvSpPr>
          <p:spPr bwMode="auto">
            <a:xfrm>
              <a:off x="2291" y="3932"/>
              <a:ext cx="83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Write Buffer</a:t>
              </a:r>
            </a:p>
          </p:txBody>
        </p:sp>
        <p:sp>
          <p:nvSpPr>
            <p:cNvPr id="1264671" name="Rectangle 31"/>
            <p:cNvSpPr>
              <a:spLocks noChangeArrowheads="1"/>
            </p:cNvSpPr>
            <p:nvPr/>
          </p:nvSpPr>
          <p:spPr bwMode="auto">
            <a:xfrm>
              <a:off x="4280" y="3320"/>
              <a:ext cx="656" cy="60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64672" name="Rectangle 32"/>
            <p:cNvSpPr>
              <a:spLocks noChangeArrowheads="1"/>
            </p:cNvSpPr>
            <p:nvPr/>
          </p:nvSpPr>
          <p:spPr bwMode="auto">
            <a:xfrm>
              <a:off x="4355" y="3500"/>
              <a:ext cx="5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DRAM</a:t>
              </a:r>
            </a:p>
          </p:txBody>
        </p:sp>
        <p:sp>
          <p:nvSpPr>
            <p:cNvPr id="1264673" name="Line 33"/>
            <p:cNvSpPr>
              <a:spLocks noChangeShapeType="1"/>
            </p:cNvSpPr>
            <p:nvPr/>
          </p:nvSpPr>
          <p:spPr bwMode="auto">
            <a:xfrm>
              <a:off x="2936" y="3840"/>
              <a:ext cx="368"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64674" name="Line 34"/>
            <p:cNvSpPr>
              <a:spLocks noChangeShapeType="1"/>
            </p:cNvSpPr>
            <p:nvPr/>
          </p:nvSpPr>
          <p:spPr bwMode="auto">
            <a:xfrm>
              <a:off x="2936" y="3504"/>
              <a:ext cx="368" cy="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64675" name="Line 35"/>
            <p:cNvSpPr>
              <a:spLocks noChangeShapeType="1"/>
            </p:cNvSpPr>
            <p:nvPr/>
          </p:nvSpPr>
          <p:spPr bwMode="auto">
            <a:xfrm>
              <a:off x="2064" y="3512"/>
              <a:ext cx="0" cy="32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64676" name="Rectangle 36"/>
            <p:cNvSpPr>
              <a:spLocks noChangeArrowheads="1"/>
            </p:cNvSpPr>
            <p:nvPr/>
          </p:nvSpPr>
          <p:spPr bwMode="auto">
            <a:xfrm>
              <a:off x="3320" y="3320"/>
              <a:ext cx="416" cy="60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264677" name="Rectangle 37"/>
            <p:cNvSpPr>
              <a:spLocks noChangeArrowheads="1"/>
            </p:cNvSpPr>
            <p:nvPr/>
          </p:nvSpPr>
          <p:spPr bwMode="auto">
            <a:xfrm>
              <a:off x="3299" y="3452"/>
              <a:ext cx="462"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ctr"/>
              <a:r>
                <a:rPr lang="en-US" sz="1600" b="1" dirty="0">
                  <a:latin typeface="Times New Roman" charset="0"/>
                  <a:ea typeface="Tahoma"/>
                </a:rPr>
                <a:t>L2</a:t>
              </a:r>
            </a:p>
            <a:p>
              <a:pPr algn="ctr"/>
              <a:r>
                <a:rPr lang="en-US" sz="1600" b="1" dirty="0">
                  <a:latin typeface="Times New Roman" charset="0"/>
                  <a:ea typeface="Tahoma"/>
                </a:rPr>
                <a:t>Cache</a:t>
              </a:r>
            </a:p>
          </p:txBody>
        </p:sp>
        <p:sp>
          <p:nvSpPr>
            <p:cNvPr id="1264678" name="Line 38"/>
            <p:cNvSpPr>
              <a:spLocks noChangeShapeType="1"/>
            </p:cNvSpPr>
            <p:nvPr/>
          </p:nvSpPr>
          <p:spPr bwMode="auto">
            <a:xfrm>
              <a:off x="3752" y="3600"/>
              <a:ext cx="512" cy="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grpSp>
      <p:sp>
        <p:nvSpPr>
          <p:cNvPr id="1264679" name="Rectangle 39"/>
          <p:cNvSpPr>
            <a:spLocks noGrp="1" noChangeArrowheads="1"/>
          </p:cNvSpPr>
          <p:nvPr>
            <p:ph type="title"/>
          </p:nvPr>
        </p:nvSpPr>
        <p:spPr/>
        <p:txBody>
          <a:bodyPr/>
          <a:lstStyle/>
          <a:p>
            <a:r>
              <a:rPr lang="en-US"/>
              <a:t>Write Buffer Saturation</a:t>
            </a:r>
          </a:p>
        </p:txBody>
      </p:sp>
      <p:sp>
        <p:nvSpPr>
          <p:cNvPr id="1264680" name="Rectangle 40"/>
          <p:cNvSpPr>
            <a:spLocks noGrp="1" noChangeArrowheads="1"/>
          </p:cNvSpPr>
          <p:nvPr>
            <p:ph type="body" idx="1"/>
          </p:nvPr>
        </p:nvSpPr>
        <p:spPr>
          <a:xfrm>
            <a:off x="0" y="2127250"/>
            <a:ext cx="9144000" cy="4730750"/>
          </a:xfrm>
        </p:spPr>
        <p:txBody>
          <a:bodyPr/>
          <a:lstStyle/>
          <a:p>
            <a:r>
              <a:rPr lang="en-US" sz="2400" dirty="0"/>
              <a:t>Store frequency (</a:t>
            </a:r>
            <a:r>
              <a:rPr lang="en-US" sz="2400" dirty="0" err="1"/>
              <a:t>w.r.t</a:t>
            </a:r>
            <a:r>
              <a:rPr lang="en-US" sz="2400" dirty="0"/>
              <a:t>. time) &gt;  1 / DRAM write cycle</a:t>
            </a:r>
          </a:p>
          <a:p>
            <a:pPr lvl="1"/>
            <a:r>
              <a:rPr lang="en-US" sz="2100" dirty="0"/>
              <a:t>If this condition exist for a long period of time (CPU cycle time too quick and/or too many store instructions in a row)</a:t>
            </a:r>
          </a:p>
          <a:p>
            <a:pPr lvl="2"/>
            <a:r>
              <a:rPr lang="en-US" sz="1800" dirty="0" smtClean="0"/>
              <a:t>Write buffer </a:t>
            </a:r>
            <a:r>
              <a:rPr lang="en-US" sz="1800" dirty="0" smtClean="0"/>
              <a:t>can always </a:t>
            </a:r>
            <a:r>
              <a:rPr lang="en-US" sz="1800" dirty="0" smtClean="0"/>
              <a:t>overflow </a:t>
            </a:r>
            <a:r>
              <a:rPr lang="en-US" sz="1800" dirty="0"/>
              <a:t>no matter how big you make it</a:t>
            </a:r>
          </a:p>
          <a:p>
            <a:pPr lvl="2"/>
            <a:r>
              <a:rPr lang="en-US" sz="1800" dirty="0"/>
              <a:t>CPU Cycle Time   &lt;&lt;  DRAM Write Cycle Time</a:t>
            </a:r>
          </a:p>
          <a:p>
            <a:r>
              <a:rPr lang="en-US" sz="2400" dirty="0"/>
              <a:t>Solutions for write buffer saturation</a:t>
            </a:r>
          </a:p>
          <a:p>
            <a:pPr lvl="1"/>
            <a:r>
              <a:rPr lang="en-US" sz="2100" dirty="0"/>
              <a:t>Use a write back cache</a:t>
            </a:r>
          </a:p>
          <a:p>
            <a:pPr lvl="1"/>
            <a:r>
              <a:rPr lang="en-US" sz="2100" dirty="0"/>
              <a:t>Install a second level (L2) cache</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64680">
                                            <p:txEl>
                                              <p:pRg st="5" end="5"/>
                                            </p:txEl>
                                          </p:spTgt>
                                        </p:tgtEl>
                                        <p:attrNameLst>
                                          <p:attrName>style.visibility</p:attrName>
                                        </p:attrNameLst>
                                      </p:cBhvr>
                                      <p:to>
                                        <p:strVal val="visible"/>
                                      </p:to>
                                    </p:set>
                                    <p:animEffect transition="in" filter="dissolve">
                                      <p:cBhvr>
                                        <p:cTn id="7" dur="500"/>
                                        <p:tgtEl>
                                          <p:spTgt spid="1264680">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264680">
                                            <p:txEl>
                                              <p:pRg st="6" end="6"/>
                                            </p:txEl>
                                          </p:spTgt>
                                        </p:tgtEl>
                                        <p:attrNameLst>
                                          <p:attrName>style.visibility</p:attrName>
                                        </p:attrNameLst>
                                      </p:cBhvr>
                                      <p:to>
                                        <p:strVal val="visible"/>
                                      </p:to>
                                    </p:set>
                                    <p:animEffect transition="in" filter="dissolve">
                                      <p:cBhvr>
                                        <p:cTn id="10" dur="500"/>
                                        <p:tgtEl>
                                          <p:spTgt spid="1264680">
                                            <p:txEl>
                                              <p:pRg st="6" end="6"/>
                                            </p:txEl>
                                          </p:spTgt>
                                        </p:tgtEl>
                                      </p:cBhvr>
                                    </p:animEffect>
                                  </p:childTnLst>
                                </p:cTn>
                              </p:par>
                            </p:childTnLst>
                          </p:cTn>
                        </p:par>
                        <p:par>
                          <p:cTn id="11" fill="hold" nodeType="afterGroup">
                            <p:stCondLst>
                              <p:cond delay="500"/>
                            </p:stCondLst>
                            <p:childTnLst>
                              <p:par>
                                <p:cTn id="12" presetID="9" presetClass="entr" presetSubtype="0" fill="hold" nodeType="afterEffect">
                                  <p:stCondLst>
                                    <p:cond delay="0"/>
                                  </p:stCondLst>
                                  <p:childTnLst>
                                    <p:set>
                                      <p:cBhvr>
                                        <p:cTn id="13" dur="1" fill="hold">
                                          <p:stCondLst>
                                            <p:cond delay="0"/>
                                          </p:stCondLst>
                                        </p:cTn>
                                        <p:tgtEl>
                                          <p:spTgt spid="1264659"/>
                                        </p:tgtEl>
                                        <p:attrNameLst>
                                          <p:attrName>style.visibility</p:attrName>
                                        </p:attrNameLst>
                                      </p:cBhvr>
                                      <p:to>
                                        <p:strVal val="visible"/>
                                      </p:to>
                                    </p:set>
                                    <p:animEffect transition="in" filter="dissolve">
                                      <p:cBhvr>
                                        <p:cTn id="14" dur="500"/>
                                        <p:tgtEl>
                                          <p:spTgt spid="1264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9A07E988-DC9C-844F-A942-9403A49E0CE3}" type="slidenum">
              <a:rPr lang="en-US"/>
              <a:pPr/>
              <a:t>31</a:t>
            </a:fld>
            <a:endParaRPr lang="en-US"/>
          </a:p>
        </p:txBody>
      </p:sp>
      <p:sp>
        <p:nvSpPr>
          <p:cNvPr id="1267715" name="Rectangle 2"/>
          <p:cNvSpPr>
            <a:spLocks noGrp="1" noChangeArrowheads="1"/>
          </p:cNvSpPr>
          <p:nvPr>
            <p:ph type="title" idx="4294967295"/>
          </p:nvPr>
        </p:nvSpPr>
        <p:spPr/>
        <p:txBody>
          <a:bodyPr lIns="91440" tIns="45720" rIns="91440" bIns="45720" anchor="ctr"/>
          <a:lstStyle/>
          <a:p>
            <a:r>
              <a:rPr lang="en-US"/>
              <a:t>On a Write Miss</a:t>
            </a:r>
          </a:p>
        </p:txBody>
      </p:sp>
      <p:sp>
        <p:nvSpPr>
          <p:cNvPr id="1267716" name="Rectangle 3"/>
          <p:cNvSpPr>
            <a:spLocks noGrp="1" noChangeArrowheads="1"/>
          </p:cNvSpPr>
          <p:nvPr>
            <p:ph type="body" idx="4294967295"/>
          </p:nvPr>
        </p:nvSpPr>
        <p:spPr/>
        <p:txBody>
          <a:bodyPr lIns="91440" tIns="45720" rIns="91440" bIns="45720"/>
          <a:lstStyle/>
          <a:p>
            <a:r>
              <a:rPr lang="en-US"/>
              <a:t>Write allocate – block is allocated in cache</a:t>
            </a:r>
          </a:p>
          <a:p>
            <a:endParaRPr lang="en-US"/>
          </a:p>
          <a:p>
            <a:endParaRPr lang="en-US"/>
          </a:p>
          <a:p>
            <a:r>
              <a:rPr lang="en-US"/>
              <a:t>No-write allocate – no cache block is allocated.  Write is only to main memory (or next level of hierarchy)</a:t>
            </a:r>
          </a:p>
          <a:p>
            <a:pPr>
              <a:buFont typeface="Wingdings 2" charset="0"/>
              <a:buNone/>
            </a:pPr>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p:cNvSpPr>
            <a:spLocks noGrp="1"/>
          </p:cNvSpPr>
          <p:nvPr>
            <p:ph type="sldNum" sz="quarter" idx="10"/>
          </p:nvPr>
        </p:nvSpPr>
        <p:spPr/>
        <p:txBody>
          <a:bodyPr/>
          <a:lstStyle/>
          <a:p>
            <a:fld id="{9F03E74D-FCDC-904D-B157-D7146548B483}" type="slidenum">
              <a:rPr lang="en-US"/>
              <a:pPr/>
              <a:t>32</a:t>
            </a:fld>
            <a:endParaRPr lang="en-US"/>
          </a:p>
        </p:txBody>
      </p:sp>
      <p:sp>
        <p:nvSpPr>
          <p:cNvPr id="1268739" name="Rectangle 2"/>
          <p:cNvSpPr>
            <a:spLocks noGrp="1" noChangeArrowheads="1"/>
          </p:cNvSpPr>
          <p:nvPr>
            <p:ph type="title" idx="4294967295"/>
          </p:nvPr>
        </p:nvSpPr>
        <p:spPr/>
        <p:txBody>
          <a:bodyPr lIns="91440" tIns="45720" rIns="91440" bIns="45720" anchor="ctr"/>
          <a:lstStyle/>
          <a:p>
            <a:r>
              <a:rPr lang="en-US" dirty="0" smtClean="0"/>
              <a:t>Example:  Opteron </a:t>
            </a:r>
            <a:r>
              <a:rPr lang="en-US" dirty="0"/>
              <a:t>Cache</a:t>
            </a:r>
          </a:p>
        </p:txBody>
      </p:sp>
      <p:pic>
        <p:nvPicPr>
          <p:cNvPr id="1268740" name="Picture 4" descr="AppC-fig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950" y="1079500"/>
            <a:ext cx="5922963" cy="554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8741" name="Text Box 5"/>
          <p:cNvSpPr txBox="1">
            <a:spLocks noChangeArrowheads="1"/>
          </p:cNvSpPr>
          <p:nvPr/>
        </p:nvSpPr>
        <p:spPr bwMode="auto">
          <a:xfrm>
            <a:off x="2916238" y="5875338"/>
            <a:ext cx="29947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latin typeface="Arial" charset="0"/>
                <a:ea typeface="Tahoma"/>
              </a:rPr>
              <a:t>64K bytes in 64 byte blocks</a:t>
            </a:r>
          </a:p>
        </p:txBody>
      </p:sp>
      <p:sp>
        <p:nvSpPr>
          <p:cNvPr id="1268742" name="Text Box 6"/>
          <p:cNvSpPr txBox="1">
            <a:spLocks noChangeArrowheads="1"/>
          </p:cNvSpPr>
          <p:nvPr/>
        </p:nvSpPr>
        <p:spPr bwMode="auto">
          <a:xfrm>
            <a:off x="130175" y="1271588"/>
            <a:ext cx="1708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latin typeface="Arial" charset="0"/>
                <a:ea typeface="Tahoma"/>
              </a:rPr>
              <a:t>40-bit physical address (1)</a:t>
            </a:r>
          </a:p>
        </p:txBody>
      </p:sp>
      <p:sp>
        <p:nvSpPr>
          <p:cNvPr id="1268743" name="Text Box 7"/>
          <p:cNvSpPr txBox="1">
            <a:spLocks noChangeArrowheads="1"/>
          </p:cNvSpPr>
          <p:nvPr/>
        </p:nvSpPr>
        <p:spPr bwMode="auto">
          <a:xfrm>
            <a:off x="768350" y="5473700"/>
            <a:ext cx="14684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latin typeface="Arial" charset="0"/>
                <a:ea typeface="Tahoma"/>
              </a:rPr>
              <a:t>2-way set associative.</a:t>
            </a:r>
          </a:p>
          <a:p>
            <a:r>
              <a:rPr lang="en-US" sz="1800" dirty="0">
                <a:latin typeface="Arial" charset="0"/>
                <a:ea typeface="Tahoma"/>
              </a:rPr>
              <a:t>LRU replacement</a:t>
            </a:r>
          </a:p>
        </p:txBody>
      </p:sp>
      <p:sp>
        <p:nvSpPr>
          <p:cNvPr id="1268744" name="Text Box 8"/>
          <p:cNvSpPr txBox="1">
            <a:spLocks noChangeArrowheads="1"/>
          </p:cNvSpPr>
          <p:nvPr/>
        </p:nvSpPr>
        <p:spPr bwMode="auto">
          <a:xfrm>
            <a:off x="7119938" y="2705100"/>
            <a:ext cx="1760537"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buFontTx/>
              <a:buChar char="•"/>
            </a:pPr>
            <a:r>
              <a:rPr lang="en-US" sz="1800" dirty="0">
                <a:latin typeface="Arial" charset="0"/>
                <a:ea typeface="Tahoma"/>
              </a:rPr>
              <a:t> Write back</a:t>
            </a:r>
          </a:p>
          <a:p>
            <a:pPr>
              <a:buFontTx/>
              <a:buChar char="•"/>
            </a:pPr>
            <a:r>
              <a:rPr lang="en-US" sz="1800" dirty="0">
                <a:latin typeface="Arial" charset="0"/>
                <a:ea typeface="Tahoma"/>
              </a:rPr>
              <a:t> Write allocate on miss</a:t>
            </a:r>
          </a:p>
          <a:p>
            <a:pPr>
              <a:buFontTx/>
              <a:buChar char="•"/>
            </a:pPr>
            <a:r>
              <a:rPr lang="en-US" sz="1800" dirty="0">
                <a:latin typeface="Arial" charset="0"/>
                <a:ea typeface="Tahoma"/>
              </a:rPr>
              <a:t> Dirty bit</a:t>
            </a:r>
          </a:p>
          <a:p>
            <a:pPr>
              <a:buFontTx/>
              <a:buChar char="•"/>
            </a:pPr>
            <a:r>
              <a:rPr lang="en-US" sz="1800" dirty="0">
                <a:latin typeface="Arial" charset="0"/>
                <a:ea typeface="Tahoma"/>
              </a:rPr>
              <a:t> </a:t>
            </a:r>
            <a:r>
              <a:rPr lang="en-US" sz="1800" i="1" dirty="0">
                <a:latin typeface="Arial" charset="0"/>
                <a:ea typeface="Tahoma"/>
              </a:rPr>
              <a:t>Victim buffer</a:t>
            </a:r>
            <a:r>
              <a:rPr lang="en-US" sz="1800" dirty="0">
                <a:latin typeface="Arial" charset="0"/>
                <a:ea typeface="Tahoma"/>
              </a:rPr>
              <a:t> for replaced blocks</a:t>
            </a:r>
          </a:p>
          <a:p>
            <a:pPr>
              <a:buFontTx/>
              <a:buChar char="•"/>
            </a:pPr>
            <a:r>
              <a:rPr lang="en-US" sz="1800" dirty="0">
                <a:latin typeface="Arial" charset="0"/>
                <a:ea typeface="Tahoma"/>
              </a:rPr>
              <a:t> 8 blocks</a:t>
            </a:r>
          </a:p>
        </p:txBody>
      </p:sp>
      <p:sp>
        <p:nvSpPr>
          <p:cNvPr id="1268745" name="Text Box 9"/>
          <p:cNvSpPr txBox="1">
            <a:spLocks noChangeArrowheads="1"/>
          </p:cNvSpPr>
          <p:nvPr/>
        </p:nvSpPr>
        <p:spPr bwMode="auto">
          <a:xfrm>
            <a:off x="138113" y="1960563"/>
            <a:ext cx="18796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latin typeface="Arial" charset="0"/>
                <a:ea typeface="Tahoma"/>
              </a:rPr>
              <a:t>Tags indexed (2) and compared (3). Note valid bit.</a:t>
            </a:r>
          </a:p>
          <a:p>
            <a:endParaRPr lang="en-US" sz="1800" dirty="0">
              <a:latin typeface="Arial" charset="0"/>
              <a:ea typeface="Tahoma"/>
            </a:endParaRPr>
          </a:p>
          <a:p>
            <a:r>
              <a:rPr lang="en-US" sz="1800" dirty="0">
                <a:latin typeface="Arial" charset="0"/>
                <a:ea typeface="Tahoma"/>
              </a:rPr>
              <a:t>2 clock read on hit.</a:t>
            </a:r>
          </a:p>
          <a:p>
            <a:endParaRPr lang="en-US" sz="1800" dirty="0">
              <a:latin typeface="Arial" charset="0"/>
              <a:ea typeface="Tahoma"/>
            </a:endParaRPr>
          </a:p>
          <a:p>
            <a:r>
              <a:rPr lang="en-US" sz="1800" dirty="0">
                <a:latin typeface="Arial" charset="0"/>
                <a:ea typeface="Tahoma"/>
              </a:rPr>
              <a:t>Miss, 7 </a:t>
            </a:r>
            <a:r>
              <a:rPr lang="en-US" sz="1800" dirty="0" err="1">
                <a:latin typeface="Arial" charset="0"/>
                <a:ea typeface="Tahoma"/>
              </a:rPr>
              <a:t>clks</a:t>
            </a:r>
            <a:r>
              <a:rPr lang="en-US" sz="1800" dirty="0">
                <a:latin typeface="Arial" charset="0"/>
                <a:ea typeface="Tahoma"/>
              </a:rPr>
              <a:t> for 1</a:t>
            </a:r>
            <a:r>
              <a:rPr lang="en-US" sz="1800" baseline="30000" dirty="0">
                <a:latin typeface="Arial" charset="0"/>
                <a:ea typeface="Tahoma"/>
              </a:rPr>
              <a:t>st</a:t>
            </a:r>
            <a:r>
              <a:rPr lang="en-US" sz="1800" dirty="0">
                <a:latin typeface="Arial" charset="0"/>
                <a:ea typeface="Tahoma"/>
              </a:rPr>
              <a:t> 8 bytes, then</a:t>
            </a:r>
          </a:p>
          <a:p>
            <a:r>
              <a:rPr lang="en-US" sz="1800" dirty="0">
                <a:latin typeface="Arial" charset="0"/>
                <a:ea typeface="Tahoma"/>
              </a:rPr>
              <a:t>2 </a:t>
            </a:r>
            <a:r>
              <a:rPr lang="en-US" sz="1800" dirty="0" err="1">
                <a:latin typeface="Arial" charset="0"/>
                <a:ea typeface="Tahoma"/>
              </a:rPr>
              <a:t>clk</a:t>
            </a:r>
            <a:r>
              <a:rPr lang="en-US" sz="1800" dirty="0">
                <a:latin typeface="Arial" charset="0"/>
                <a:ea typeface="Tahoma"/>
              </a:rPr>
              <a:t> / 8-bytes</a:t>
            </a:r>
          </a:p>
          <a:p>
            <a:r>
              <a:rPr lang="en-US" sz="1800" dirty="0">
                <a:latin typeface="Arial" charset="0"/>
                <a:ea typeface="Tahoma"/>
              </a:rPr>
              <a:t>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EE09625-89D8-254B-82F4-DF241B899880}" type="slidenum">
              <a:rPr lang="en-US"/>
              <a:pPr/>
              <a:t>33</a:t>
            </a:fld>
            <a:endParaRPr lang="en-US"/>
          </a:p>
        </p:txBody>
      </p:sp>
      <p:sp>
        <p:nvSpPr>
          <p:cNvPr id="1269763" name="Rectangle 2"/>
          <p:cNvSpPr>
            <a:spLocks noGrp="1" noChangeArrowheads="1"/>
          </p:cNvSpPr>
          <p:nvPr>
            <p:ph type="title" idx="4294967295"/>
          </p:nvPr>
        </p:nvSpPr>
        <p:spPr/>
        <p:txBody>
          <a:bodyPr lIns="91440" tIns="45720" rIns="91440" bIns="45720" anchor="ctr"/>
          <a:lstStyle/>
          <a:p>
            <a:r>
              <a:rPr lang="en-US" dirty="0"/>
              <a:t>Separate </a:t>
            </a:r>
            <a:r>
              <a:rPr lang="en-US" dirty="0" smtClean="0"/>
              <a:t>Instruction </a:t>
            </a:r>
            <a:r>
              <a:rPr lang="en-US" dirty="0"/>
              <a:t>&amp; </a:t>
            </a:r>
            <a:r>
              <a:rPr lang="en-US" dirty="0" smtClean="0"/>
              <a:t>Data Caches</a:t>
            </a:r>
            <a:endParaRPr lang="en-US" dirty="0"/>
          </a:p>
        </p:txBody>
      </p:sp>
      <p:sp>
        <p:nvSpPr>
          <p:cNvPr id="1269764" name="Rectangle 3"/>
          <p:cNvSpPr>
            <a:spLocks noGrp="1" noChangeArrowheads="1"/>
          </p:cNvSpPr>
          <p:nvPr>
            <p:ph type="body" idx="4294967295"/>
          </p:nvPr>
        </p:nvSpPr>
        <p:spPr/>
        <p:txBody>
          <a:bodyPr lIns="91440" tIns="45720" rIns="91440" bIns="45720"/>
          <a:lstStyle/>
          <a:p>
            <a:r>
              <a:rPr lang="en-US" dirty="0"/>
              <a:t>Commonly </a:t>
            </a:r>
            <a:r>
              <a:rPr lang="en-US" dirty="0" smtClean="0"/>
              <a:t>done</a:t>
            </a:r>
          </a:p>
          <a:p>
            <a:r>
              <a:rPr lang="en-US" dirty="0" smtClean="0"/>
              <a:t>Why?</a:t>
            </a:r>
            <a:endParaRPr lang="en-US" dirty="0"/>
          </a:p>
          <a:p>
            <a:pPr lvl="1"/>
            <a:r>
              <a:rPr lang="en-US" dirty="0"/>
              <a:t>Increases bandwidth to processor</a:t>
            </a:r>
          </a:p>
          <a:p>
            <a:pPr lvl="1"/>
            <a:r>
              <a:rPr lang="en-US" dirty="0" smtClean="0"/>
              <a:t>Allows </a:t>
            </a:r>
            <a:r>
              <a:rPr lang="en-US" dirty="0"/>
              <a:t>for the different access patterns of instructions and </a:t>
            </a:r>
            <a:r>
              <a:rPr lang="en-US" dirty="0" smtClean="0"/>
              <a:t>data</a:t>
            </a:r>
          </a:p>
          <a:p>
            <a:pPr lvl="2"/>
            <a:r>
              <a:rPr lang="en-US" dirty="0" smtClean="0"/>
              <a:t>why is this a good idea?</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fld id="{D4F4D81C-3938-2347-8464-5846EDCCC268}" type="slidenum">
              <a:rPr lang="en-US"/>
              <a:pPr/>
              <a:t>34</a:t>
            </a:fld>
            <a:endParaRPr lang="en-US"/>
          </a:p>
        </p:txBody>
      </p:sp>
      <p:sp>
        <p:nvSpPr>
          <p:cNvPr id="1146882" name="Rectangle 2"/>
          <p:cNvSpPr>
            <a:spLocks noGrp="1" noChangeArrowheads="1"/>
          </p:cNvSpPr>
          <p:nvPr>
            <p:ph type="title"/>
          </p:nvPr>
        </p:nvSpPr>
        <p:spPr/>
        <p:txBody>
          <a:bodyPr/>
          <a:lstStyle/>
          <a:p>
            <a:r>
              <a:rPr lang="en-US"/>
              <a:t>Cache Performance</a:t>
            </a:r>
          </a:p>
        </p:txBody>
      </p:sp>
      <p:graphicFrame>
        <p:nvGraphicFramePr>
          <p:cNvPr id="1146883" name="Object 3"/>
          <p:cNvGraphicFramePr>
            <a:graphicFrameLocks noChangeAspect="1"/>
          </p:cNvGraphicFramePr>
          <p:nvPr/>
        </p:nvGraphicFramePr>
        <p:xfrm>
          <a:off x="515938" y="1212850"/>
          <a:ext cx="8037512" cy="1214438"/>
        </p:xfrm>
        <a:graphic>
          <a:graphicData uri="http://schemas.openxmlformats.org/presentationml/2006/ole">
            <mc:AlternateContent xmlns:mc="http://schemas.openxmlformats.org/markup-compatibility/2006">
              <mc:Choice xmlns:v="urn:schemas-microsoft-com:vml" Requires="v">
                <p:oleObj spid="_x0000_s1146955" name="Equation" r:id="rId4" imgW="2844720" imgH="431640" progId="Equation.3">
                  <p:embed/>
                </p:oleObj>
              </mc:Choice>
              <mc:Fallback>
                <p:oleObj name="Equation" r:id="rId4" imgW="2844720" imgH="43164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938" y="1212850"/>
                        <a:ext cx="8037512" cy="1214438"/>
                      </a:xfrm>
                      <a:prstGeom prst="rect">
                        <a:avLst/>
                      </a:prstGeom>
                      <a:solidFill>
                        <a:srgbClr val="CC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46884" name="Object 4"/>
          <p:cNvGraphicFramePr>
            <a:graphicFrameLocks noChangeAspect="1"/>
          </p:cNvGraphicFramePr>
          <p:nvPr/>
        </p:nvGraphicFramePr>
        <p:xfrm>
          <a:off x="152400" y="2986088"/>
          <a:ext cx="8763000" cy="747712"/>
        </p:xfrm>
        <a:graphic>
          <a:graphicData uri="http://schemas.openxmlformats.org/presentationml/2006/ole">
            <mc:AlternateContent xmlns:mc="http://schemas.openxmlformats.org/markup-compatibility/2006">
              <mc:Choice xmlns:v="urn:schemas-microsoft-com:vml" Requires="v">
                <p:oleObj spid="_x0000_s1146956" name="Equation" r:id="rId6" imgW="5041800" imgH="431640" progId="Equation.3">
                  <p:embed/>
                </p:oleObj>
              </mc:Choice>
              <mc:Fallback>
                <p:oleObj name="Equation" r:id="rId6" imgW="5041800" imgH="43164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2986088"/>
                        <a:ext cx="8763000" cy="747712"/>
                      </a:xfrm>
                      <a:prstGeom prst="rect">
                        <a:avLst/>
                      </a:prstGeom>
                      <a:solidFill>
                        <a:srgbClr val="CC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46885" name="Object 5"/>
          <p:cNvGraphicFramePr>
            <a:graphicFrameLocks noChangeAspect="1"/>
          </p:cNvGraphicFramePr>
          <p:nvPr/>
        </p:nvGraphicFramePr>
        <p:xfrm>
          <a:off x="1600200" y="4495800"/>
          <a:ext cx="5562600" cy="814388"/>
        </p:xfrm>
        <a:graphic>
          <a:graphicData uri="http://schemas.openxmlformats.org/presentationml/2006/ole">
            <mc:AlternateContent xmlns:mc="http://schemas.openxmlformats.org/markup-compatibility/2006">
              <mc:Choice xmlns:v="urn:schemas-microsoft-com:vml" Requires="v">
                <p:oleObj spid="_x0000_s1146957" name="Equation" r:id="rId8" imgW="2679480" imgH="393480" progId="Equation.3">
                  <p:embed/>
                </p:oleObj>
              </mc:Choice>
              <mc:Fallback>
                <p:oleObj name="Equation" r:id="rId8" imgW="2679480" imgH="39348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4495800"/>
                        <a:ext cx="5562600" cy="814388"/>
                      </a:xfrm>
                      <a:prstGeom prst="rect">
                        <a:avLst/>
                      </a:prstGeom>
                      <a:solidFill>
                        <a:srgbClr val="CC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4"/>
          <p:cNvSpPr>
            <a:spLocks noGrp="1"/>
          </p:cNvSpPr>
          <p:nvPr>
            <p:ph type="sldNum" sz="quarter" idx="10"/>
          </p:nvPr>
        </p:nvSpPr>
        <p:spPr/>
        <p:txBody>
          <a:bodyPr/>
          <a:lstStyle/>
          <a:p>
            <a:fld id="{AFFB6E13-5BC1-9741-A162-A0CD60778414}" type="slidenum">
              <a:rPr lang="en-US"/>
              <a:pPr/>
              <a:t>35</a:t>
            </a:fld>
            <a:endParaRPr lang="en-US"/>
          </a:p>
        </p:txBody>
      </p:sp>
      <p:grpSp>
        <p:nvGrpSpPr>
          <p:cNvPr id="1148930" name="Group 2"/>
          <p:cNvGrpSpPr>
            <a:grpSpLocks/>
          </p:cNvGrpSpPr>
          <p:nvPr/>
        </p:nvGrpSpPr>
        <p:grpSpPr bwMode="auto">
          <a:xfrm>
            <a:off x="234950" y="4038600"/>
            <a:ext cx="2362201" cy="2197100"/>
            <a:chOff x="148" y="2712"/>
            <a:chExt cx="1488" cy="1384"/>
          </a:xfrm>
        </p:grpSpPr>
        <p:sp>
          <p:nvSpPr>
            <p:cNvPr id="1148931" name="Line 3"/>
            <p:cNvSpPr>
              <a:spLocks noChangeShapeType="1"/>
            </p:cNvSpPr>
            <p:nvPr/>
          </p:nvSpPr>
          <p:spPr bwMode="auto">
            <a:xfrm>
              <a:off x="384" y="2984"/>
              <a:ext cx="0" cy="896"/>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8932" name="Line 4"/>
            <p:cNvSpPr>
              <a:spLocks noChangeShapeType="1"/>
            </p:cNvSpPr>
            <p:nvPr/>
          </p:nvSpPr>
          <p:spPr bwMode="auto">
            <a:xfrm>
              <a:off x="392" y="3888"/>
              <a:ext cx="1232"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8933" name="Rectangle 5"/>
            <p:cNvSpPr>
              <a:spLocks noChangeArrowheads="1"/>
            </p:cNvSpPr>
            <p:nvPr/>
          </p:nvSpPr>
          <p:spPr bwMode="auto">
            <a:xfrm>
              <a:off x="148" y="2712"/>
              <a:ext cx="541" cy="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nSpc>
                  <a:spcPct val="85000"/>
                </a:lnSpc>
              </a:pPr>
              <a:r>
                <a:rPr lang="en-US" sz="1600" b="1" dirty="0">
                  <a:latin typeface="Helvetica" charset="0"/>
                  <a:ea typeface="Tahoma"/>
                </a:rPr>
                <a:t>Miss</a:t>
              </a:r>
            </a:p>
            <a:p>
              <a:pPr>
                <a:lnSpc>
                  <a:spcPct val="85000"/>
                </a:lnSpc>
              </a:pPr>
              <a:r>
                <a:rPr lang="en-US" sz="1600" b="1" dirty="0">
                  <a:latin typeface="Helvetica" charset="0"/>
                  <a:ea typeface="Tahoma"/>
                </a:rPr>
                <a:t>Penalty</a:t>
              </a:r>
            </a:p>
          </p:txBody>
        </p:sp>
        <p:sp>
          <p:nvSpPr>
            <p:cNvPr id="1148934" name="Line 6"/>
            <p:cNvSpPr>
              <a:spLocks noChangeShapeType="1"/>
            </p:cNvSpPr>
            <p:nvPr/>
          </p:nvSpPr>
          <p:spPr bwMode="auto">
            <a:xfrm flipV="1">
              <a:off x="392" y="3120"/>
              <a:ext cx="944" cy="48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8935" name="Rectangle 7"/>
            <p:cNvSpPr>
              <a:spLocks noChangeArrowheads="1"/>
            </p:cNvSpPr>
            <p:nvPr/>
          </p:nvSpPr>
          <p:spPr bwMode="auto">
            <a:xfrm>
              <a:off x="947" y="3884"/>
              <a:ext cx="68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Block Size</a:t>
              </a:r>
            </a:p>
          </p:txBody>
        </p:sp>
      </p:grpSp>
      <p:grpSp>
        <p:nvGrpSpPr>
          <p:cNvPr id="1148936" name="Group 8"/>
          <p:cNvGrpSpPr>
            <a:grpSpLocks/>
          </p:cNvGrpSpPr>
          <p:nvPr/>
        </p:nvGrpSpPr>
        <p:grpSpPr bwMode="auto">
          <a:xfrm>
            <a:off x="2597150" y="4019550"/>
            <a:ext cx="2987675" cy="2216150"/>
            <a:chOff x="1636" y="2700"/>
            <a:chExt cx="1882" cy="1396"/>
          </a:xfrm>
        </p:grpSpPr>
        <p:sp>
          <p:nvSpPr>
            <p:cNvPr id="1148937" name="Line 9"/>
            <p:cNvSpPr>
              <a:spLocks noChangeShapeType="1"/>
            </p:cNvSpPr>
            <p:nvPr/>
          </p:nvSpPr>
          <p:spPr bwMode="auto">
            <a:xfrm>
              <a:off x="1872" y="2984"/>
              <a:ext cx="0" cy="896"/>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8938" name="Line 10"/>
            <p:cNvSpPr>
              <a:spLocks noChangeShapeType="1"/>
            </p:cNvSpPr>
            <p:nvPr/>
          </p:nvSpPr>
          <p:spPr bwMode="auto">
            <a:xfrm>
              <a:off x="1880" y="3888"/>
              <a:ext cx="1232"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8939" name="Rectangle 11"/>
            <p:cNvSpPr>
              <a:spLocks noChangeArrowheads="1"/>
            </p:cNvSpPr>
            <p:nvPr/>
          </p:nvSpPr>
          <p:spPr bwMode="auto">
            <a:xfrm>
              <a:off x="1636" y="2700"/>
              <a:ext cx="404"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nSpc>
                  <a:spcPct val="85000"/>
                </a:lnSpc>
              </a:pPr>
              <a:r>
                <a:rPr lang="en-US" b="1" dirty="0">
                  <a:latin typeface="Helvetica" charset="0"/>
                  <a:ea typeface="Tahoma"/>
                </a:rPr>
                <a:t>Miss</a:t>
              </a:r>
            </a:p>
            <a:p>
              <a:pPr>
                <a:lnSpc>
                  <a:spcPct val="85000"/>
                </a:lnSpc>
              </a:pPr>
              <a:r>
                <a:rPr lang="en-US" b="1" dirty="0">
                  <a:latin typeface="Helvetica" charset="0"/>
                  <a:ea typeface="Tahoma"/>
                </a:rPr>
                <a:t>Rate</a:t>
              </a:r>
            </a:p>
          </p:txBody>
        </p:sp>
        <p:sp>
          <p:nvSpPr>
            <p:cNvPr id="1148940" name="Line 12"/>
            <p:cNvSpPr>
              <a:spLocks noChangeShapeType="1"/>
            </p:cNvSpPr>
            <p:nvPr/>
          </p:nvSpPr>
          <p:spPr bwMode="auto">
            <a:xfrm>
              <a:off x="1976" y="3128"/>
              <a:ext cx="80" cy="320"/>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8941" name="Line 13"/>
            <p:cNvSpPr>
              <a:spLocks noChangeShapeType="1"/>
            </p:cNvSpPr>
            <p:nvPr/>
          </p:nvSpPr>
          <p:spPr bwMode="auto">
            <a:xfrm>
              <a:off x="2072" y="3464"/>
              <a:ext cx="176" cy="272"/>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8942" name="Line 14"/>
            <p:cNvSpPr>
              <a:spLocks noChangeShapeType="1"/>
            </p:cNvSpPr>
            <p:nvPr/>
          </p:nvSpPr>
          <p:spPr bwMode="auto">
            <a:xfrm>
              <a:off x="2264" y="3752"/>
              <a:ext cx="224" cy="32"/>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8943" name="Line 15"/>
            <p:cNvSpPr>
              <a:spLocks noChangeShapeType="1"/>
            </p:cNvSpPr>
            <p:nvPr/>
          </p:nvSpPr>
          <p:spPr bwMode="auto">
            <a:xfrm>
              <a:off x="2504" y="3792"/>
              <a:ext cx="224" cy="0"/>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8944" name="Line 16"/>
            <p:cNvSpPr>
              <a:spLocks noChangeShapeType="1"/>
            </p:cNvSpPr>
            <p:nvPr/>
          </p:nvSpPr>
          <p:spPr bwMode="auto">
            <a:xfrm flipV="1">
              <a:off x="2744" y="3696"/>
              <a:ext cx="224" cy="96"/>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8945" name="Line 17"/>
            <p:cNvSpPr>
              <a:spLocks noChangeShapeType="1"/>
            </p:cNvSpPr>
            <p:nvPr/>
          </p:nvSpPr>
          <p:spPr bwMode="auto">
            <a:xfrm flipV="1">
              <a:off x="2164" y="2976"/>
              <a:ext cx="184" cy="528"/>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8946" name="Rectangle 18"/>
            <p:cNvSpPr>
              <a:spLocks noChangeArrowheads="1"/>
            </p:cNvSpPr>
            <p:nvPr/>
          </p:nvSpPr>
          <p:spPr bwMode="auto">
            <a:xfrm>
              <a:off x="2068" y="2856"/>
              <a:ext cx="1374"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nSpc>
                  <a:spcPct val="85000"/>
                </a:lnSpc>
              </a:pPr>
              <a:r>
                <a:rPr lang="en-US" sz="1600" dirty="0">
                  <a:latin typeface="Helvetica" charset="0"/>
                  <a:ea typeface="Tahoma"/>
                </a:rPr>
                <a:t>Exploits spatial locality</a:t>
              </a:r>
            </a:p>
          </p:txBody>
        </p:sp>
        <p:sp>
          <p:nvSpPr>
            <p:cNvPr id="1148947" name="Line 19"/>
            <p:cNvSpPr>
              <a:spLocks noChangeShapeType="1"/>
            </p:cNvSpPr>
            <p:nvPr/>
          </p:nvSpPr>
          <p:spPr bwMode="auto">
            <a:xfrm flipV="1">
              <a:off x="2884" y="3552"/>
              <a:ext cx="40" cy="144"/>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8948" name="Rectangle 20"/>
            <p:cNvSpPr>
              <a:spLocks noChangeArrowheads="1"/>
            </p:cNvSpPr>
            <p:nvPr/>
          </p:nvSpPr>
          <p:spPr bwMode="auto">
            <a:xfrm>
              <a:off x="2500" y="3144"/>
              <a:ext cx="1018"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nSpc>
                  <a:spcPct val="85000"/>
                </a:lnSpc>
              </a:pPr>
              <a:r>
                <a:rPr lang="en-US" sz="1600" dirty="0">
                  <a:latin typeface="Helvetica" charset="0"/>
                  <a:ea typeface="Tahoma"/>
                </a:rPr>
                <a:t>Fewer blocks: </a:t>
              </a:r>
            </a:p>
            <a:p>
              <a:pPr>
                <a:lnSpc>
                  <a:spcPct val="85000"/>
                </a:lnSpc>
              </a:pPr>
              <a:r>
                <a:rPr lang="en-US" sz="1600" dirty="0">
                  <a:latin typeface="Helvetica" charset="0"/>
                  <a:ea typeface="Tahoma"/>
                </a:rPr>
                <a:t>compromises</a:t>
              </a:r>
            </a:p>
            <a:p>
              <a:pPr>
                <a:lnSpc>
                  <a:spcPct val="85000"/>
                </a:lnSpc>
              </a:pPr>
              <a:r>
                <a:rPr lang="en-US" sz="1600" dirty="0">
                  <a:latin typeface="Helvetica" charset="0"/>
                  <a:ea typeface="Tahoma"/>
                </a:rPr>
                <a:t>temporal locality</a:t>
              </a:r>
            </a:p>
          </p:txBody>
        </p:sp>
        <p:sp>
          <p:nvSpPr>
            <p:cNvPr id="1148949" name="Rectangle 21"/>
            <p:cNvSpPr>
              <a:spLocks noChangeArrowheads="1"/>
            </p:cNvSpPr>
            <p:nvPr/>
          </p:nvSpPr>
          <p:spPr bwMode="auto">
            <a:xfrm>
              <a:off x="2387" y="3884"/>
              <a:ext cx="68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Block Size</a:t>
              </a:r>
            </a:p>
          </p:txBody>
        </p:sp>
      </p:grpSp>
      <p:grpSp>
        <p:nvGrpSpPr>
          <p:cNvPr id="1148950" name="Group 22"/>
          <p:cNvGrpSpPr>
            <a:grpSpLocks/>
          </p:cNvGrpSpPr>
          <p:nvPr/>
        </p:nvGrpSpPr>
        <p:grpSpPr bwMode="auto">
          <a:xfrm>
            <a:off x="5799139" y="3810000"/>
            <a:ext cx="2928939" cy="2425700"/>
            <a:chOff x="3653" y="2352"/>
            <a:chExt cx="1845" cy="1528"/>
          </a:xfrm>
        </p:grpSpPr>
        <p:sp>
          <p:nvSpPr>
            <p:cNvPr id="1148951" name="Rectangle 23"/>
            <p:cNvSpPr>
              <a:spLocks noChangeArrowheads="1"/>
            </p:cNvSpPr>
            <p:nvPr/>
          </p:nvSpPr>
          <p:spPr bwMode="auto">
            <a:xfrm>
              <a:off x="4081" y="2880"/>
              <a:ext cx="1417" cy="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gn="ctr">
                <a:lnSpc>
                  <a:spcPct val="85000"/>
                </a:lnSpc>
              </a:pPr>
              <a:r>
                <a:rPr lang="en-US" sz="1600" dirty="0">
                  <a:latin typeface="Helvetica" charset="0"/>
                  <a:ea typeface="Tahoma"/>
                </a:rPr>
                <a:t>Increased Miss Penalty</a:t>
              </a:r>
            </a:p>
            <a:p>
              <a:pPr algn="ctr">
                <a:lnSpc>
                  <a:spcPct val="85000"/>
                </a:lnSpc>
              </a:pPr>
              <a:r>
                <a:rPr lang="en-US" sz="1600" dirty="0">
                  <a:latin typeface="Helvetica" charset="0"/>
                  <a:ea typeface="Tahoma"/>
                </a:rPr>
                <a:t>&amp; Miss Rate</a:t>
              </a:r>
            </a:p>
          </p:txBody>
        </p:sp>
        <p:grpSp>
          <p:nvGrpSpPr>
            <p:cNvPr id="1148952" name="Group 24"/>
            <p:cNvGrpSpPr>
              <a:grpSpLocks/>
            </p:cNvGrpSpPr>
            <p:nvPr/>
          </p:nvGrpSpPr>
          <p:grpSpPr bwMode="auto">
            <a:xfrm>
              <a:off x="3653" y="2352"/>
              <a:ext cx="1523" cy="1528"/>
              <a:chOff x="3653" y="2520"/>
              <a:chExt cx="1523" cy="1528"/>
            </a:xfrm>
          </p:grpSpPr>
          <p:sp>
            <p:nvSpPr>
              <p:cNvPr id="1148953" name="Line 25"/>
              <p:cNvSpPr>
                <a:spLocks noChangeShapeType="1"/>
              </p:cNvSpPr>
              <p:nvPr/>
            </p:nvSpPr>
            <p:spPr bwMode="auto">
              <a:xfrm>
                <a:off x="3936" y="2936"/>
                <a:ext cx="0" cy="896"/>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8954" name="Line 26"/>
              <p:cNvSpPr>
                <a:spLocks noChangeShapeType="1"/>
              </p:cNvSpPr>
              <p:nvPr/>
            </p:nvSpPr>
            <p:spPr bwMode="auto">
              <a:xfrm>
                <a:off x="3944" y="3840"/>
                <a:ext cx="1232"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8955" name="Rectangle 27"/>
              <p:cNvSpPr>
                <a:spLocks noChangeArrowheads="1"/>
              </p:cNvSpPr>
              <p:nvPr/>
            </p:nvSpPr>
            <p:spPr bwMode="auto">
              <a:xfrm>
                <a:off x="3653" y="2520"/>
                <a:ext cx="590"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25400" rIns="63500" bIns="25400">
                <a:spAutoFit/>
              </a:bodyPr>
              <a:lstStyle/>
              <a:p>
                <a:pPr algn="ctr">
                  <a:lnSpc>
                    <a:spcPct val="85000"/>
                  </a:lnSpc>
                </a:pPr>
                <a:r>
                  <a:rPr lang="en-US" sz="1600" b="1" dirty="0">
                    <a:latin typeface="Helvetica" charset="0"/>
                    <a:ea typeface="Tahoma"/>
                  </a:rPr>
                  <a:t>Average</a:t>
                </a:r>
              </a:p>
              <a:p>
                <a:pPr algn="ctr">
                  <a:lnSpc>
                    <a:spcPct val="85000"/>
                  </a:lnSpc>
                </a:pPr>
                <a:r>
                  <a:rPr lang="en-US" sz="1600" b="1" dirty="0">
                    <a:latin typeface="Helvetica" charset="0"/>
                    <a:ea typeface="Tahoma"/>
                  </a:rPr>
                  <a:t>Access</a:t>
                </a:r>
              </a:p>
              <a:p>
                <a:pPr algn="ctr">
                  <a:lnSpc>
                    <a:spcPct val="85000"/>
                  </a:lnSpc>
                </a:pPr>
                <a:r>
                  <a:rPr lang="en-US" sz="1600" b="1" dirty="0">
                    <a:latin typeface="Helvetica" charset="0"/>
                    <a:ea typeface="Tahoma"/>
                  </a:rPr>
                  <a:t>Time</a:t>
                </a:r>
              </a:p>
            </p:txBody>
          </p:sp>
          <p:sp>
            <p:nvSpPr>
              <p:cNvPr id="1148956" name="Line 28"/>
              <p:cNvSpPr>
                <a:spLocks noChangeShapeType="1"/>
              </p:cNvSpPr>
              <p:nvPr/>
            </p:nvSpPr>
            <p:spPr bwMode="auto">
              <a:xfrm>
                <a:off x="4040" y="3080"/>
                <a:ext cx="80" cy="32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8957" name="Line 29"/>
              <p:cNvSpPr>
                <a:spLocks noChangeShapeType="1"/>
              </p:cNvSpPr>
              <p:nvPr/>
            </p:nvSpPr>
            <p:spPr bwMode="auto">
              <a:xfrm>
                <a:off x="4136" y="3416"/>
                <a:ext cx="176" cy="272"/>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8958" name="Line 30"/>
              <p:cNvSpPr>
                <a:spLocks noChangeShapeType="1"/>
              </p:cNvSpPr>
              <p:nvPr/>
            </p:nvSpPr>
            <p:spPr bwMode="auto">
              <a:xfrm>
                <a:off x="4328" y="3704"/>
                <a:ext cx="224" cy="32"/>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8959" name="Line 31"/>
              <p:cNvSpPr>
                <a:spLocks noChangeShapeType="1"/>
              </p:cNvSpPr>
              <p:nvPr/>
            </p:nvSpPr>
            <p:spPr bwMode="auto">
              <a:xfrm flipV="1">
                <a:off x="4568" y="3648"/>
                <a:ext cx="176" cy="96"/>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8960" name="Line 32"/>
              <p:cNvSpPr>
                <a:spLocks noChangeShapeType="1"/>
              </p:cNvSpPr>
              <p:nvPr/>
            </p:nvSpPr>
            <p:spPr bwMode="auto">
              <a:xfrm flipV="1">
                <a:off x="4760" y="3456"/>
                <a:ext cx="128" cy="192"/>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8961" name="Line 33"/>
              <p:cNvSpPr>
                <a:spLocks noChangeShapeType="1"/>
              </p:cNvSpPr>
              <p:nvPr/>
            </p:nvSpPr>
            <p:spPr bwMode="auto">
              <a:xfrm flipH="1" flipV="1">
                <a:off x="4752" y="3408"/>
                <a:ext cx="48" cy="192"/>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48962" name="Rectangle 34"/>
              <p:cNvSpPr>
                <a:spLocks noChangeArrowheads="1"/>
              </p:cNvSpPr>
              <p:nvPr/>
            </p:nvSpPr>
            <p:spPr bwMode="auto">
              <a:xfrm>
                <a:off x="4451" y="3836"/>
                <a:ext cx="68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Block Size</a:t>
                </a:r>
              </a:p>
            </p:txBody>
          </p:sp>
        </p:grpSp>
      </p:grpSp>
      <p:sp>
        <p:nvSpPr>
          <p:cNvPr id="1148963" name="Rectangle 35"/>
          <p:cNvSpPr>
            <a:spLocks noGrp="1" noChangeArrowheads="1"/>
          </p:cNvSpPr>
          <p:nvPr>
            <p:ph type="title"/>
          </p:nvPr>
        </p:nvSpPr>
        <p:spPr/>
        <p:txBody>
          <a:bodyPr/>
          <a:lstStyle/>
          <a:p>
            <a:r>
              <a:rPr lang="en-US"/>
              <a:t>Block Size Tradeoff</a:t>
            </a:r>
          </a:p>
        </p:txBody>
      </p:sp>
      <p:sp>
        <p:nvSpPr>
          <p:cNvPr id="1148964" name="Rectangle 36"/>
          <p:cNvSpPr>
            <a:spLocks noGrp="1" noChangeArrowheads="1"/>
          </p:cNvSpPr>
          <p:nvPr>
            <p:ph type="body" sz="half" idx="1"/>
          </p:nvPr>
        </p:nvSpPr>
        <p:spPr/>
        <p:txBody>
          <a:bodyPr/>
          <a:lstStyle/>
          <a:p>
            <a:pPr>
              <a:lnSpc>
                <a:spcPct val="90000"/>
              </a:lnSpc>
            </a:pPr>
            <a:r>
              <a:rPr lang="en-US" sz="2400"/>
              <a:t>In general, larger block size take advantage of spatial locality, </a:t>
            </a:r>
            <a:r>
              <a:rPr lang="en-US" sz="2400">
                <a:solidFill>
                  <a:schemeClr val="hlink"/>
                </a:solidFill>
              </a:rPr>
              <a:t>BUT:</a:t>
            </a:r>
            <a:endParaRPr lang="en-US" sz="2400"/>
          </a:p>
          <a:p>
            <a:pPr lvl="1">
              <a:lnSpc>
                <a:spcPct val="90000"/>
              </a:lnSpc>
            </a:pPr>
            <a:r>
              <a:rPr lang="en-US" sz="2100"/>
              <a:t>Larger block size means larger miss penalty</a:t>
            </a:r>
          </a:p>
          <a:p>
            <a:pPr lvl="2">
              <a:lnSpc>
                <a:spcPct val="90000"/>
              </a:lnSpc>
            </a:pPr>
            <a:r>
              <a:rPr lang="en-US" sz="1800"/>
              <a:t>Takes longer time to fill up the block</a:t>
            </a:r>
          </a:p>
          <a:p>
            <a:pPr lvl="1">
              <a:lnSpc>
                <a:spcPct val="90000"/>
              </a:lnSpc>
            </a:pPr>
            <a:r>
              <a:rPr lang="en-US" sz="2100"/>
              <a:t>If block size is too big relative to cache size, miss rate will go up</a:t>
            </a:r>
          </a:p>
          <a:p>
            <a:pPr lvl="2">
              <a:lnSpc>
                <a:spcPct val="90000"/>
              </a:lnSpc>
            </a:pPr>
            <a:r>
              <a:rPr lang="en-US" sz="1800"/>
              <a:t>Too few cache blocks</a:t>
            </a:r>
          </a:p>
          <a:p>
            <a:pPr>
              <a:lnSpc>
                <a:spcPct val="90000"/>
              </a:lnSpc>
            </a:pPr>
            <a:r>
              <a:rPr lang="en-US" sz="2400"/>
              <a:t>Average Access Time</a:t>
            </a:r>
          </a:p>
          <a:p>
            <a:pPr lvl="1">
              <a:lnSpc>
                <a:spcPct val="90000"/>
              </a:lnSpc>
            </a:pPr>
            <a:r>
              <a:rPr lang="en-US" sz="2100"/>
              <a:t>Hit Time +  Miss Penalty x Miss Rate</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48930"/>
                                        </p:tgtEl>
                                        <p:attrNameLst>
                                          <p:attrName>style.visibility</p:attrName>
                                        </p:attrNameLst>
                                      </p:cBhvr>
                                      <p:to>
                                        <p:strVal val="visible"/>
                                      </p:to>
                                    </p:set>
                                    <p:animEffect transition="in" filter="dissolve">
                                      <p:cBhvr>
                                        <p:cTn id="7" dur="500"/>
                                        <p:tgtEl>
                                          <p:spTgt spid="1148930"/>
                                        </p:tgtEl>
                                      </p:cBhvr>
                                    </p:animEffect>
                                  </p:childTnLst>
                                </p:cTn>
                              </p:par>
                              <p:par>
                                <p:cTn id="8" presetID="9" presetClass="entr" presetSubtype="0" fill="hold" nodeType="withEffect">
                                  <p:stCondLst>
                                    <p:cond delay="0"/>
                                  </p:stCondLst>
                                  <p:childTnLst>
                                    <p:set>
                                      <p:cBhvr>
                                        <p:cTn id="9" dur="1" fill="hold">
                                          <p:stCondLst>
                                            <p:cond delay="0"/>
                                          </p:stCondLst>
                                        </p:cTn>
                                        <p:tgtEl>
                                          <p:spTgt spid="1148936"/>
                                        </p:tgtEl>
                                        <p:attrNameLst>
                                          <p:attrName>style.visibility</p:attrName>
                                        </p:attrNameLst>
                                      </p:cBhvr>
                                      <p:to>
                                        <p:strVal val="visible"/>
                                      </p:to>
                                    </p:set>
                                    <p:animEffect transition="in" filter="dissolve">
                                      <p:cBhvr>
                                        <p:cTn id="10" dur="500"/>
                                        <p:tgtEl>
                                          <p:spTgt spid="1148936"/>
                                        </p:tgtEl>
                                      </p:cBhvr>
                                    </p:animEffect>
                                  </p:childTnLst>
                                </p:cTn>
                              </p:par>
                              <p:par>
                                <p:cTn id="11" presetID="9" presetClass="entr" presetSubtype="0" fill="hold" nodeType="withEffect">
                                  <p:stCondLst>
                                    <p:cond delay="0"/>
                                  </p:stCondLst>
                                  <p:childTnLst>
                                    <p:set>
                                      <p:cBhvr>
                                        <p:cTn id="12" dur="1" fill="hold">
                                          <p:stCondLst>
                                            <p:cond delay="0"/>
                                          </p:stCondLst>
                                        </p:cTn>
                                        <p:tgtEl>
                                          <p:spTgt spid="1148950"/>
                                        </p:tgtEl>
                                        <p:attrNameLst>
                                          <p:attrName>style.visibility</p:attrName>
                                        </p:attrNameLst>
                                      </p:cBhvr>
                                      <p:to>
                                        <p:strVal val="visible"/>
                                      </p:to>
                                    </p:set>
                                    <p:animEffect transition="in" filter="dissolve">
                                      <p:cBhvr>
                                        <p:cTn id="13" dur="500"/>
                                        <p:tgtEl>
                                          <p:spTgt spid="114895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48964">
                                            <p:txEl>
                                              <p:pRg st="0" end="0"/>
                                            </p:txEl>
                                          </p:spTgt>
                                        </p:tgtEl>
                                        <p:attrNameLst>
                                          <p:attrName>style.visibility</p:attrName>
                                        </p:attrNameLst>
                                      </p:cBhvr>
                                      <p:to>
                                        <p:strVal val="visible"/>
                                      </p:to>
                                    </p:set>
                                    <p:animEffect transition="in" filter="dissolve">
                                      <p:cBhvr>
                                        <p:cTn id="16" dur="500"/>
                                        <p:tgtEl>
                                          <p:spTgt spid="1148964">
                                            <p:txEl>
                                              <p:pRg st="0" end="0"/>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148964">
                                            <p:txEl>
                                              <p:pRg st="1" end="1"/>
                                            </p:txEl>
                                          </p:spTgt>
                                        </p:tgtEl>
                                        <p:attrNameLst>
                                          <p:attrName>style.visibility</p:attrName>
                                        </p:attrNameLst>
                                      </p:cBhvr>
                                      <p:to>
                                        <p:strVal val="visible"/>
                                      </p:to>
                                    </p:set>
                                    <p:animEffect transition="in" filter="dissolve">
                                      <p:cBhvr>
                                        <p:cTn id="19" dur="500"/>
                                        <p:tgtEl>
                                          <p:spTgt spid="1148964">
                                            <p:txEl>
                                              <p:pRg st="1" end="1"/>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148964">
                                            <p:txEl>
                                              <p:pRg st="2" end="2"/>
                                            </p:txEl>
                                          </p:spTgt>
                                        </p:tgtEl>
                                        <p:attrNameLst>
                                          <p:attrName>style.visibility</p:attrName>
                                        </p:attrNameLst>
                                      </p:cBhvr>
                                      <p:to>
                                        <p:strVal val="visible"/>
                                      </p:to>
                                    </p:set>
                                    <p:animEffect transition="in" filter="dissolve">
                                      <p:cBhvr>
                                        <p:cTn id="22" dur="500"/>
                                        <p:tgtEl>
                                          <p:spTgt spid="1148964">
                                            <p:txEl>
                                              <p:pRg st="2" end="2"/>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148964">
                                            <p:txEl>
                                              <p:pRg st="3" end="3"/>
                                            </p:txEl>
                                          </p:spTgt>
                                        </p:tgtEl>
                                        <p:attrNameLst>
                                          <p:attrName>style.visibility</p:attrName>
                                        </p:attrNameLst>
                                      </p:cBhvr>
                                      <p:to>
                                        <p:strVal val="visible"/>
                                      </p:to>
                                    </p:set>
                                    <p:animEffect transition="in" filter="dissolve">
                                      <p:cBhvr>
                                        <p:cTn id="25" dur="500"/>
                                        <p:tgtEl>
                                          <p:spTgt spid="1148964">
                                            <p:txEl>
                                              <p:pRg st="3" end="3"/>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148964">
                                            <p:txEl>
                                              <p:pRg st="4" end="4"/>
                                            </p:txEl>
                                          </p:spTgt>
                                        </p:tgtEl>
                                        <p:attrNameLst>
                                          <p:attrName>style.visibility</p:attrName>
                                        </p:attrNameLst>
                                      </p:cBhvr>
                                      <p:to>
                                        <p:strVal val="visible"/>
                                      </p:to>
                                    </p:set>
                                    <p:animEffect transition="in" filter="dissolve">
                                      <p:cBhvr>
                                        <p:cTn id="28" dur="500"/>
                                        <p:tgtEl>
                                          <p:spTgt spid="1148964">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148964">
                                            <p:txEl>
                                              <p:pRg st="5" end="5"/>
                                            </p:txEl>
                                          </p:spTgt>
                                        </p:tgtEl>
                                        <p:attrNameLst>
                                          <p:attrName>style.visibility</p:attrName>
                                        </p:attrNameLst>
                                      </p:cBhvr>
                                      <p:to>
                                        <p:strVal val="visible"/>
                                      </p:to>
                                    </p:set>
                                    <p:animEffect transition="in" filter="dissolve">
                                      <p:cBhvr>
                                        <p:cTn id="33" dur="500"/>
                                        <p:tgtEl>
                                          <p:spTgt spid="1148964">
                                            <p:txEl>
                                              <p:pRg st="5" end="5"/>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148964">
                                            <p:txEl>
                                              <p:pRg st="6" end="6"/>
                                            </p:txEl>
                                          </p:spTgt>
                                        </p:tgtEl>
                                        <p:attrNameLst>
                                          <p:attrName>style.visibility</p:attrName>
                                        </p:attrNameLst>
                                      </p:cBhvr>
                                      <p:to>
                                        <p:strVal val="visible"/>
                                      </p:to>
                                    </p:set>
                                    <p:animEffect transition="in" filter="dissolve">
                                      <p:cBhvr>
                                        <p:cTn id="36" dur="500"/>
                                        <p:tgtEl>
                                          <p:spTgt spid="114896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96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0D3E2EA-557D-8444-9D0D-CB9EFC8E0DE5}" type="slidenum">
              <a:rPr lang="en-US"/>
              <a:pPr/>
              <a:t>36</a:t>
            </a:fld>
            <a:endParaRPr lang="en-US"/>
          </a:p>
        </p:txBody>
      </p:sp>
      <p:sp>
        <p:nvSpPr>
          <p:cNvPr id="1150978" name="Rectangle 2"/>
          <p:cNvSpPr>
            <a:spLocks noGrp="1" noChangeArrowheads="1"/>
          </p:cNvSpPr>
          <p:nvPr>
            <p:ph type="title"/>
          </p:nvPr>
        </p:nvSpPr>
        <p:spPr/>
        <p:txBody>
          <a:bodyPr/>
          <a:lstStyle/>
          <a:p>
            <a:r>
              <a:rPr lang="en-US"/>
              <a:t> Sources of Cache Misses</a:t>
            </a:r>
          </a:p>
        </p:txBody>
      </p:sp>
      <p:sp>
        <p:nvSpPr>
          <p:cNvPr id="1150979" name="Rectangle 3"/>
          <p:cNvSpPr>
            <a:spLocks noGrp="1" noChangeArrowheads="1"/>
          </p:cNvSpPr>
          <p:nvPr>
            <p:ph type="body" idx="1"/>
          </p:nvPr>
        </p:nvSpPr>
        <p:spPr/>
        <p:txBody>
          <a:bodyPr/>
          <a:lstStyle/>
          <a:p>
            <a:r>
              <a:rPr lang="en-US"/>
              <a:t>Compulsory (cold start or process migration, first reference):  first access to a block</a:t>
            </a:r>
          </a:p>
          <a:p>
            <a:pPr lvl="1"/>
            <a:r>
              <a:rPr lang="ja-JP" altLang="en-US">
                <a:latin typeface="Arial"/>
              </a:rPr>
              <a:t>“</a:t>
            </a:r>
            <a:r>
              <a:rPr lang="en-US"/>
              <a:t>Cold</a:t>
            </a:r>
            <a:r>
              <a:rPr lang="ja-JP" altLang="en-US">
                <a:latin typeface="Arial"/>
              </a:rPr>
              <a:t>”</a:t>
            </a:r>
            <a:r>
              <a:rPr lang="en-US"/>
              <a:t> fact of life:  not a whole lot you can do about it</a:t>
            </a:r>
          </a:p>
          <a:p>
            <a:r>
              <a:rPr lang="en-US"/>
              <a:t>Conflict/Collision/Interference</a:t>
            </a:r>
          </a:p>
          <a:p>
            <a:pPr lvl="1"/>
            <a:r>
              <a:rPr lang="en-US"/>
              <a:t>Multiple mem locations mapped to the same cache location</a:t>
            </a:r>
          </a:p>
          <a:p>
            <a:pPr lvl="1"/>
            <a:r>
              <a:rPr lang="en-US"/>
              <a:t>Solution 1:  Increase cache size</a:t>
            </a:r>
          </a:p>
          <a:p>
            <a:pPr lvl="1"/>
            <a:r>
              <a:rPr lang="en-US"/>
              <a:t>Solution 2:  Increase associativity</a:t>
            </a:r>
          </a:p>
          <a:p>
            <a:r>
              <a:rPr lang="en-US"/>
              <a:t>Capacity</a:t>
            </a:r>
          </a:p>
          <a:p>
            <a:pPr lvl="1"/>
            <a:r>
              <a:rPr lang="en-US"/>
              <a:t>Cache cannot contain all blocks access by the program</a:t>
            </a:r>
          </a:p>
          <a:p>
            <a:pPr lvl="1"/>
            <a:r>
              <a:rPr lang="en-US"/>
              <a:t>Solution 1:  Increase cache size</a:t>
            </a:r>
          </a:p>
          <a:p>
            <a:pPr lvl="1"/>
            <a:r>
              <a:rPr lang="en-US"/>
              <a:t>Solution 2:  Restructure program</a:t>
            </a:r>
          </a:p>
          <a:p>
            <a:r>
              <a:rPr lang="en-US"/>
              <a:t>Coherence/Invalidation</a:t>
            </a:r>
          </a:p>
          <a:p>
            <a:pPr lvl="1"/>
            <a:r>
              <a:rPr lang="en-US"/>
              <a:t>Other process (e.g., I/O) updates memory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50979">
                                            <p:txEl>
                                              <p:pRg st="0" end="0"/>
                                            </p:txEl>
                                          </p:spTgt>
                                        </p:tgtEl>
                                        <p:attrNameLst>
                                          <p:attrName>style.visibility</p:attrName>
                                        </p:attrNameLst>
                                      </p:cBhvr>
                                      <p:to>
                                        <p:strVal val="visible"/>
                                      </p:to>
                                    </p:set>
                                    <p:animEffect transition="in" filter="dissolve">
                                      <p:cBhvr>
                                        <p:cTn id="7" dur="500"/>
                                        <p:tgtEl>
                                          <p:spTgt spid="115097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50979">
                                            <p:txEl>
                                              <p:pRg st="1" end="1"/>
                                            </p:txEl>
                                          </p:spTgt>
                                        </p:tgtEl>
                                        <p:attrNameLst>
                                          <p:attrName>style.visibility</p:attrName>
                                        </p:attrNameLst>
                                      </p:cBhvr>
                                      <p:to>
                                        <p:strVal val="visible"/>
                                      </p:to>
                                    </p:set>
                                    <p:animEffect transition="in" filter="dissolve">
                                      <p:cBhvr>
                                        <p:cTn id="10" dur="500"/>
                                        <p:tgtEl>
                                          <p:spTgt spid="115097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50979">
                                            <p:txEl>
                                              <p:pRg st="2" end="2"/>
                                            </p:txEl>
                                          </p:spTgt>
                                        </p:tgtEl>
                                        <p:attrNameLst>
                                          <p:attrName>style.visibility</p:attrName>
                                        </p:attrNameLst>
                                      </p:cBhvr>
                                      <p:to>
                                        <p:strVal val="visible"/>
                                      </p:to>
                                    </p:set>
                                    <p:animEffect transition="in" filter="dissolve">
                                      <p:cBhvr>
                                        <p:cTn id="15" dur="500"/>
                                        <p:tgtEl>
                                          <p:spTgt spid="1150979">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50979">
                                            <p:txEl>
                                              <p:pRg st="3" end="3"/>
                                            </p:txEl>
                                          </p:spTgt>
                                        </p:tgtEl>
                                        <p:attrNameLst>
                                          <p:attrName>style.visibility</p:attrName>
                                        </p:attrNameLst>
                                      </p:cBhvr>
                                      <p:to>
                                        <p:strVal val="visible"/>
                                      </p:to>
                                    </p:set>
                                    <p:animEffect transition="in" filter="dissolve">
                                      <p:cBhvr>
                                        <p:cTn id="18" dur="500"/>
                                        <p:tgtEl>
                                          <p:spTgt spid="1150979">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50979">
                                            <p:txEl>
                                              <p:pRg st="4" end="4"/>
                                            </p:txEl>
                                          </p:spTgt>
                                        </p:tgtEl>
                                        <p:attrNameLst>
                                          <p:attrName>style.visibility</p:attrName>
                                        </p:attrNameLst>
                                      </p:cBhvr>
                                      <p:to>
                                        <p:strVal val="visible"/>
                                      </p:to>
                                    </p:set>
                                    <p:animEffect transition="in" filter="dissolve">
                                      <p:cBhvr>
                                        <p:cTn id="21" dur="500"/>
                                        <p:tgtEl>
                                          <p:spTgt spid="1150979">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150979">
                                            <p:txEl>
                                              <p:pRg st="5" end="5"/>
                                            </p:txEl>
                                          </p:spTgt>
                                        </p:tgtEl>
                                        <p:attrNameLst>
                                          <p:attrName>style.visibility</p:attrName>
                                        </p:attrNameLst>
                                      </p:cBhvr>
                                      <p:to>
                                        <p:strVal val="visible"/>
                                      </p:to>
                                    </p:set>
                                    <p:animEffect transition="in" filter="dissolve">
                                      <p:cBhvr>
                                        <p:cTn id="24" dur="500"/>
                                        <p:tgtEl>
                                          <p:spTgt spid="1150979">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150979">
                                            <p:txEl>
                                              <p:pRg st="6" end="6"/>
                                            </p:txEl>
                                          </p:spTgt>
                                        </p:tgtEl>
                                        <p:attrNameLst>
                                          <p:attrName>style.visibility</p:attrName>
                                        </p:attrNameLst>
                                      </p:cBhvr>
                                      <p:to>
                                        <p:strVal val="visible"/>
                                      </p:to>
                                    </p:set>
                                    <p:animEffect transition="in" filter="dissolve">
                                      <p:cBhvr>
                                        <p:cTn id="29" dur="500"/>
                                        <p:tgtEl>
                                          <p:spTgt spid="1150979">
                                            <p:txEl>
                                              <p:pRg st="6" end="6"/>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150979">
                                            <p:txEl>
                                              <p:pRg st="7" end="7"/>
                                            </p:txEl>
                                          </p:spTgt>
                                        </p:tgtEl>
                                        <p:attrNameLst>
                                          <p:attrName>style.visibility</p:attrName>
                                        </p:attrNameLst>
                                      </p:cBhvr>
                                      <p:to>
                                        <p:strVal val="visible"/>
                                      </p:to>
                                    </p:set>
                                    <p:animEffect transition="in" filter="dissolve">
                                      <p:cBhvr>
                                        <p:cTn id="32" dur="500"/>
                                        <p:tgtEl>
                                          <p:spTgt spid="1150979">
                                            <p:txEl>
                                              <p:pRg st="7" end="7"/>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150979">
                                            <p:txEl>
                                              <p:pRg st="8" end="8"/>
                                            </p:txEl>
                                          </p:spTgt>
                                        </p:tgtEl>
                                        <p:attrNameLst>
                                          <p:attrName>style.visibility</p:attrName>
                                        </p:attrNameLst>
                                      </p:cBhvr>
                                      <p:to>
                                        <p:strVal val="visible"/>
                                      </p:to>
                                    </p:set>
                                    <p:animEffect transition="in" filter="dissolve">
                                      <p:cBhvr>
                                        <p:cTn id="35" dur="500"/>
                                        <p:tgtEl>
                                          <p:spTgt spid="1150979">
                                            <p:txEl>
                                              <p:pRg st="8" end="8"/>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150979">
                                            <p:txEl>
                                              <p:pRg st="9" end="9"/>
                                            </p:txEl>
                                          </p:spTgt>
                                        </p:tgtEl>
                                        <p:attrNameLst>
                                          <p:attrName>style.visibility</p:attrName>
                                        </p:attrNameLst>
                                      </p:cBhvr>
                                      <p:to>
                                        <p:strVal val="visible"/>
                                      </p:to>
                                    </p:set>
                                    <p:animEffect transition="in" filter="dissolve">
                                      <p:cBhvr>
                                        <p:cTn id="38" dur="500"/>
                                        <p:tgtEl>
                                          <p:spTgt spid="1150979">
                                            <p:txEl>
                                              <p:pRg st="9" end="9"/>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150979">
                                            <p:txEl>
                                              <p:pRg st="10" end="10"/>
                                            </p:txEl>
                                          </p:spTgt>
                                        </p:tgtEl>
                                        <p:attrNameLst>
                                          <p:attrName>style.visibility</p:attrName>
                                        </p:attrNameLst>
                                      </p:cBhvr>
                                      <p:to>
                                        <p:strVal val="visible"/>
                                      </p:to>
                                    </p:set>
                                    <p:animEffect transition="in" filter="dissolve">
                                      <p:cBhvr>
                                        <p:cTn id="43" dur="500"/>
                                        <p:tgtEl>
                                          <p:spTgt spid="1150979">
                                            <p:txEl>
                                              <p:pRg st="10" end="10"/>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150979">
                                            <p:txEl>
                                              <p:pRg st="11" end="11"/>
                                            </p:txEl>
                                          </p:spTgt>
                                        </p:tgtEl>
                                        <p:attrNameLst>
                                          <p:attrName>style.visibility</p:attrName>
                                        </p:attrNameLst>
                                      </p:cBhvr>
                                      <p:to>
                                        <p:strVal val="visible"/>
                                      </p:to>
                                    </p:set>
                                    <p:animEffect transition="in" filter="dissolve">
                                      <p:cBhvr>
                                        <p:cTn id="46" dur="500"/>
                                        <p:tgtEl>
                                          <p:spTgt spid="115097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097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C5F85E4-9CEE-3649-8E72-44717797D8A1}" type="slidenum">
              <a:rPr lang="en-US"/>
              <a:pPr/>
              <a:t>37</a:t>
            </a:fld>
            <a:endParaRPr lang="en-US"/>
          </a:p>
        </p:txBody>
      </p:sp>
      <p:sp>
        <p:nvSpPr>
          <p:cNvPr id="1153026" name="Rectangle 2"/>
          <p:cNvSpPr>
            <a:spLocks noGrp="1" noChangeArrowheads="1"/>
          </p:cNvSpPr>
          <p:nvPr>
            <p:ph type="title"/>
          </p:nvPr>
        </p:nvSpPr>
        <p:spPr/>
        <p:txBody>
          <a:bodyPr/>
          <a:lstStyle/>
          <a:p>
            <a:r>
              <a:rPr lang="en-US"/>
              <a:t>The 3C Model of Cache Misses</a:t>
            </a:r>
          </a:p>
        </p:txBody>
      </p:sp>
      <p:sp>
        <p:nvSpPr>
          <p:cNvPr id="1153027" name="Rectangle 3"/>
          <p:cNvSpPr>
            <a:spLocks noGrp="1" noChangeArrowheads="1"/>
          </p:cNvSpPr>
          <p:nvPr>
            <p:ph type="body" idx="1"/>
          </p:nvPr>
        </p:nvSpPr>
        <p:spPr/>
        <p:txBody>
          <a:bodyPr/>
          <a:lstStyle/>
          <a:p>
            <a:pPr>
              <a:lnSpc>
                <a:spcPct val="90000"/>
              </a:lnSpc>
            </a:pPr>
            <a:r>
              <a:rPr lang="en-US" sz="2400"/>
              <a:t>Based on comparison with another cache</a:t>
            </a:r>
          </a:p>
          <a:p>
            <a:pPr lvl="1">
              <a:lnSpc>
                <a:spcPct val="90000"/>
              </a:lnSpc>
            </a:pPr>
            <a:r>
              <a:rPr lang="en-US" sz="2100" b="1">
                <a:solidFill>
                  <a:schemeClr val="accent2"/>
                </a:solidFill>
              </a:rPr>
              <a:t>Compulsory:</a:t>
            </a:r>
            <a:r>
              <a:rPr lang="en-US" sz="2100">
                <a:solidFill>
                  <a:srgbClr val="FF99CC"/>
                </a:solidFill>
              </a:rPr>
              <a:t>  </a:t>
            </a:r>
            <a:r>
              <a:rPr lang="en-US" sz="2100"/>
              <a:t>The first access to a block is not in the cache, so the block must be brought into the cache. These are also called cold start misses or first reference misses.</a:t>
            </a:r>
            <a:br>
              <a:rPr lang="en-US" sz="2100"/>
            </a:br>
            <a:r>
              <a:rPr lang="en-US" sz="2100" b="1" i="1">
                <a:solidFill>
                  <a:schemeClr val="tx1"/>
                </a:solidFill>
                <a:latin typeface="Palatino Linotype" charset="0"/>
              </a:rPr>
              <a:t>(Misses in Infinite Cache)</a:t>
            </a:r>
          </a:p>
          <a:p>
            <a:pPr lvl="1">
              <a:lnSpc>
                <a:spcPct val="90000"/>
              </a:lnSpc>
            </a:pPr>
            <a:r>
              <a:rPr lang="en-US" sz="2100" b="1">
                <a:solidFill>
                  <a:schemeClr val="accent2"/>
                </a:solidFill>
              </a:rPr>
              <a:t>Capacity:</a:t>
            </a:r>
            <a:r>
              <a:rPr lang="en-US" sz="2100">
                <a:solidFill>
                  <a:srgbClr val="FF99CC"/>
                </a:solidFill>
              </a:rPr>
              <a:t> </a:t>
            </a:r>
            <a:r>
              <a:rPr lang="en-US" sz="2100"/>
              <a:t> If the cache cannot contain all the blocks needed during execution of a program (its working set), capacity misses will occur due to blocks being discarded and later retrieved.</a:t>
            </a:r>
            <a:br>
              <a:rPr lang="en-US" sz="2100"/>
            </a:br>
            <a:r>
              <a:rPr lang="en-US" sz="2100" b="1" i="1">
                <a:solidFill>
                  <a:schemeClr val="tx1"/>
                </a:solidFill>
                <a:latin typeface="Palatino Linotype" charset="0"/>
              </a:rPr>
              <a:t>(Misses in fully associative size X Cache)</a:t>
            </a:r>
          </a:p>
          <a:p>
            <a:pPr lvl="1">
              <a:lnSpc>
                <a:spcPct val="90000"/>
              </a:lnSpc>
            </a:pPr>
            <a:r>
              <a:rPr lang="en-US" sz="2100" b="1">
                <a:solidFill>
                  <a:schemeClr val="accent2"/>
                </a:solidFill>
              </a:rPr>
              <a:t>Conflict:</a:t>
            </a:r>
            <a:r>
              <a:rPr lang="en-US" sz="2100"/>
              <a:t>  If the block-placement strategy is set-associative or direct mapped, conflict misses (in addition to compulsory and capacity misses) will occur because a block can be discarded and later retrieved if too many blocks map to its set. These are also called collision misses or interference misses.</a:t>
            </a:r>
            <a:br>
              <a:rPr lang="en-US" sz="2100"/>
            </a:br>
            <a:r>
              <a:rPr lang="en-US" sz="2100" b="1" i="1">
                <a:solidFill>
                  <a:schemeClr val="tx1"/>
                </a:solidFill>
                <a:latin typeface="Palatino Linotype" charset="0"/>
              </a:rPr>
              <a:t>(Misses in A-way associative size X Cache but not in fully associative size X Cache)</a:t>
            </a:r>
          </a:p>
          <a:p>
            <a:pPr>
              <a:lnSpc>
                <a:spcPct val="90000"/>
              </a:lnSpc>
            </a:pPr>
            <a:r>
              <a:rPr lang="en-US" sz="2400">
                <a:solidFill>
                  <a:schemeClr val="accent2"/>
                </a:solidFill>
              </a:rPr>
              <a:t>Also: Coherence/Invalidation</a:t>
            </a:r>
          </a:p>
          <a:p>
            <a:pPr lvl="1">
              <a:lnSpc>
                <a:spcPct val="90000"/>
              </a:lnSpc>
            </a:pPr>
            <a:r>
              <a:rPr lang="en-US" sz="2100">
                <a:solidFill>
                  <a:schemeClr val="accent2"/>
                </a:solidFill>
              </a:rPr>
              <a:t>Other process (e.g., I/O) updates memory</a:t>
            </a:r>
            <a:endParaRPr lang="en-US" sz="1700" b="1" i="1">
              <a:solidFill>
                <a:schemeClr val="tx1"/>
              </a:solidFill>
              <a:latin typeface="Palatino Linotype"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955E246D-5064-1E4E-896A-8E7E9DA7A9A6}" type="slidenum">
              <a:rPr lang="en-US"/>
              <a:pPr/>
              <a:t>38</a:t>
            </a:fld>
            <a:endParaRPr lang="en-US"/>
          </a:p>
        </p:txBody>
      </p:sp>
      <p:sp>
        <p:nvSpPr>
          <p:cNvPr id="1272835" name="Rectangle 2"/>
          <p:cNvSpPr>
            <a:spLocks noGrp="1" noChangeArrowheads="1"/>
          </p:cNvSpPr>
          <p:nvPr>
            <p:ph type="title" idx="4294967295"/>
          </p:nvPr>
        </p:nvSpPr>
        <p:spPr/>
        <p:txBody>
          <a:bodyPr lIns="91440" tIns="45720" rIns="91440" bIns="45720" anchor="ctr"/>
          <a:lstStyle/>
          <a:p>
            <a:r>
              <a:rPr lang="en-US"/>
              <a:t>Possible Solutions</a:t>
            </a:r>
          </a:p>
        </p:txBody>
      </p:sp>
      <p:sp>
        <p:nvSpPr>
          <p:cNvPr id="1139715" name="Rectangle 3"/>
          <p:cNvSpPr>
            <a:spLocks noGrp="1" noChangeArrowheads="1"/>
          </p:cNvSpPr>
          <p:nvPr>
            <p:ph type="body" idx="4294967295"/>
          </p:nvPr>
        </p:nvSpPr>
        <p:spPr/>
        <p:txBody>
          <a:bodyPr lIns="91440" tIns="45720" rIns="91440" bIns="45720"/>
          <a:lstStyle/>
          <a:p>
            <a:r>
              <a:rPr lang="en-US" sz="2400"/>
              <a:t>Compulsory (cold start or process migration, first reference):  first access to a block</a:t>
            </a:r>
          </a:p>
          <a:p>
            <a:pPr lvl="1"/>
            <a:r>
              <a:rPr lang="ja-JP" altLang="en-US" sz="2100">
                <a:latin typeface="Arial"/>
              </a:rPr>
              <a:t>“</a:t>
            </a:r>
            <a:r>
              <a:rPr lang="en-US" sz="2100"/>
              <a:t>Cold</a:t>
            </a:r>
            <a:r>
              <a:rPr lang="ja-JP" altLang="en-US" sz="2100">
                <a:latin typeface="Arial"/>
              </a:rPr>
              <a:t>”</a:t>
            </a:r>
            <a:r>
              <a:rPr lang="en-US" sz="2100"/>
              <a:t> fact of life:  not a whole lot you can do about it</a:t>
            </a:r>
          </a:p>
          <a:p>
            <a:r>
              <a:rPr lang="en-US" sz="2400"/>
              <a:t>Conflict/Collision/Interference</a:t>
            </a:r>
          </a:p>
          <a:p>
            <a:pPr lvl="1"/>
            <a:r>
              <a:rPr lang="en-US" sz="2100"/>
              <a:t>Multiple mem locations mapped to the same cache location</a:t>
            </a:r>
          </a:p>
          <a:p>
            <a:pPr lvl="1"/>
            <a:r>
              <a:rPr lang="en-US" sz="2100"/>
              <a:t>Solution 1:  Increase cache size</a:t>
            </a:r>
          </a:p>
          <a:p>
            <a:pPr lvl="1"/>
            <a:r>
              <a:rPr lang="en-US" sz="2100"/>
              <a:t>Solution 2:  Increase associativity</a:t>
            </a:r>
          </a:p>
          <a:p>
            <a:r>
              <a:rPr lang="en-US" sz="2400"/>
              <a:t>Capacity</a:t>
            </a:r>
          </a:p>
          <a:p>
            <a:pPr lvl="1"/>
            <a:r>
              <a:rPr lang="en-US" sz="2100"/>
              <a:t>Cache cannot contain all blocks access by the program</a:t>
            </a:r>
          </a:p>
          <a:p>
            <a:pPr lvl="1"/>
            <a:r>
              <a:rPr lang="en-US" sz="2100"/>
              <a:t>Solution 1:  Increase cache size</a:t>
            </a:r>
          </a:p>
          <a:p>
            <a:pPr lvl="1"/>
            <a:r>
              <a:rPr lang="en-US" sz="2100"/>
              <a:t>Solution 2:  Restructure program</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39715">
                                            <p:txEl>
                                              <p:pRg st="0" end="0"/>
                                            </p:txEl>
                                          </p:spTgt>
                                        </p:tgtEl>
                                        <p:attrNameLst>
                                          <p:attrName>style.visibility</p:attrName>
                                        </p:attrNameLst>
                                      </p:cBhvr>
                                      <p:to>
                                        <p:strVal val="visible"/>
                                      </p:to>
                                    </p:set>
                                    <p:animEffect transition="in" filter="dissolve">
                                      <p:cBhvr>
                                        <p:cTn id="7" dur="500"/>
                                        <p:tgtEl>
                                          <p:spTgt spid="113971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39715">
                                            <p:txEl>
                                              <p:pRg st="1" end="1"/>
                                            </p:txEl>
                                          </p:spTgt>
                                        </p:tgtEl>
                                        <p:attrNameLst>
                                          <p:attrName>style.visibility</p:attrName>
                                        </p:attrNameLst>
                                      </p:cBhvr>
                                      <p:to>
                                        <p:strVal val="visible"/>
                                      </p:to>
                                    </p:set>
                                    <p:animEffect transition="in" filter="dissolve">
                                      <p:cBhvr>
                                        <p:cTn id="10" dur="500"/>
                                        <p:tgtEl>
                                          <p:spTgt spid="113971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39715">
                                            <p:txEl>
                                              <p:pRg st="2" end="2"/>
                                            </p:txEl>
                                          </p:spTgt>
                                        </p:tgtEl>
                                        <p:attrNameLst>
                                          <p:attrName>style.visibility</p:attrName>
                                        </p:attrNameLst>
                                      </p:cBhvr>
                                      <p:to>
                                        <p:strVal val="visible"/>
                                      </p:to>
                                    </p:set>
                                    <p:animEffect transition="in" filter="dissolve">
                                      <p:cBhvr>
                                        <p:cTn id="15" dur="500"/>
                                        <p:tgtEl>
                                          <p:spTgt spid="1139715">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39715">
                                            <p:txEl>
                                              <p:pRg st="3" end="3"/>
                                            </p:txEl>
                                          </p:spTgt>
                                        </p:tgtEl>
                                        <p:attrNameLst>
                                          <p:attrName>style.visibility</p:attrName>
                                        </p:attrNameLst>
                                      </p:cBhvr>
                                      <p:to>
                                        <p:strVal val="visible"/>
                                      </p:to>
                                    </p:set>
                                    <p:animEffect transition="in" filter="dissolve">
                                      <p:cBhvr>
                                        <p:cTn id="18" dur="500"/>
                                        <p:tgtEl>
                                          <p:spTgt spid="1139715">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39715">
                                            <p:txEl>
                                              <p:pRg st="4" end="4"/>
                                            </p:txEl>
                                          </p:spTgt>
                                        </p:tgtEl>
                                        <p:attrNameLst>
                                          <p:attrName>style.visibility</p:attrName>
                                        </p:attrNameLst>
                                      </p:cBhvr>
                                      <p:to>
                                        <p:strVal val="visible"/>
                                      </p:to>
                                    </p:set>
                                    <p:animEffect transition="in" filter="dissolve">
                                      <p:cBhvr>
                                        <p:cTn id="21" dur="500"/>
                                        <p:tgtEl>
                                          <p:spTgt spid="1139715">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139715">
                                            <p:txEl>
                                              <p:pRg st="5" end="5"/>
                                            </p:txEl>
                                          </p:spTgt>
                                        </p:tgtEl>
                                        <p:attrNameLst>
                                          <p:attrName>style.visibility</p:attrName>
                                        </p:attrNameLst>
                                      </p:cBhvr>
                                      <p:to>
                                        <p:strVal val="visible"/>
                                      </p:to>
                                    </p:set>
                                    <p:animEffect transition="in" filter="dissolve">
                                      <p:cBhvr>
                                        <p:cTn id="24" dur="500"/>
                                        <p:tgtEl>
                                          <p:spTgt spid="1139715">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139715">
                                            <p:txEl>
                                              <p:pRg st="6" end="6"/>
                                            </p:txEl>
                                          </p:spTgt>
                                        </p:tgtEl>
                                        <p:attrNameLst>
                                          <p:attrName>style.visibility</p:attrName>
                                        </p:attrNameLst>
                                      </p:cBhvr>
                                      <p:to>
                                        <p:strVal val="visible"/>
                                      </p:to>
                                    </p:set>
                                    <p:animEffect transition="in" filter="dissolve">
                                      <p:cBhvr>
                                        <p:cTn id="29" dur="500"/>
                                        <p:tgtEl>
                                          <p:spTgt spid="1139715">
                                            <p:txEl>
                                              <p:pRg st="6" end="6"/>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139715">
                                            <p:txEl>
                                              <p:pRg st="7" end="7"/>
                                            </p:txEl>
                                          </p:spTgt>
                                        </p:tgtEl>
                                        <p:attrNameLst>
                                          <p:attrName>style.visibility</p:attrName>
                                        </p:attrNameLst>
                                      </p:cBhvr>
                                      <p:to>
                                        <p:strVal val="visible"/>
                                      </p:to>
                                    </p:set>
                                    <p:animEffect transition="in" filter="dissolve">
                                      <p:cBhvr>
                                        <p:cTn id="32" dur="500"/>
                                        <p:tgtEl>
                                          <p:spTgt spid="1139715">
                                            <p:txEl>
                                              <p:pRg st="7" end="7"/>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139715">
                                            <p:txEl>
                                              <p:pRg st="8" end="8"/>
                                            </p:txEl>
                                          </p:spTgt>
                                        </p:tgtEl>
                                        <p:attrNameLst>
                                          <p:attrName>style.visibility</p:attrName>
                                        </p:attrNameLst>
                                      </p:cBhvr>
                                      <p:to>
                                        <p:strVal val="visible"/>
                                      </p:to>
                                    </p:set>
                                    <p:animEffect transition="in" filter="dissolve">
                                      <p:cBhvr>
                                        <p:cTn id="35" dur="500"/>
                                        <p:tgtEl>
                                          <p:spTgt spid="1139715">
                                            <p:txEl>
                                              <p:pRg st="8" end="8"/>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139715">
                                            <p:txEl>
                                              <p:pRg st="9" end="9"/>
                                            </p:txEl>
                                          </p:spTgt>
                                        </p:tgtEl>
                                        <p:attrNameLst>
                                          <p:attrName>style.visibility</p:attrName>
                                        </p:attrNameLst>
                                      </p:cBhvr>
                                      <p:to>
                                        <p:strVal val="visible"/>
                                      </p:to>
                                    </p:set>
                                    <p:animEffect transition="in" filter="dissolve">
                                      <p:cBhvr>
                                        <p:cTn id="38" dur="500"/>
                                        <p:tgtEl>
                                          <p:spTgt spid="11397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971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2"/>
          <p:cNvSpPr>
            <a:spLocks noGrp="1"/>
          </p:cNvSpPr>
          <p:nvPr>
            <p:ph type="sldNum" sz="quarter" idx="10"/>
          </p:nvPr>
        </p:nvSpPr>
        <p:spPr/>
        <p:txBody>
          <a:bodyPr/>
          <a:lstStyle/>
          <a:p>
            <a:fld id="{FB1B8318-0D70-FE4E-8132-B452144857E6}" type="slidenum">
              <a:rPr lang="en-US"/>
              <a:pPr/>
              <a:t>39</a:t>
            </a:fld>
            <a:endParaRPr lang="en-US"/>
          </a:p>
        </p:txBody>
      </p:sp>
      <p:sp>
        <p:nvSpPr>
          <p:cNvPr id="1155074" name="Rectangle 2"/>
          <p:cNvSpPr>
            <a:spLocks noGrp="1" noChangeArrowheads="1"/>
          </p:cNvSpPr>
          <p:nvPr>
            <p:ph type="title"/>
          </p:nvPr>
        </p:nvSpPr>
        <p:spPr/>
        <p:txBody>
          <a:bodyPr/>
          <a:lstStyle/>
          <a:p>
            <a:r>
              <a:rPr lang="en-US"/>
              <a:t>Sources of Cache Misses</a:t>
            </a:r>
          </a:p>
        </p:txBody>
      </p:sp>
      <p:sp>
        <p:nvSpPr>
          <p:cNvPr id="1155075" name="Rectangle 3"/>
          <p:cNvSpPr>
            <a:spLocks noChangeArrowheads="1"/>
          </p:cNvSpPr>
          <p:nvPr/>
        </p:nvSpPr>
        <p:spPr bwMode="auto">
          <a:xfrm>
            <a:off x="2646363" y="1593850"/>
            <a:ext cx="1509712"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Direct Mapped</a:t>
            </a:r>
          </a:p>
        </p:txBody>
      </p:sp>
      <p:sp>
        <p:nvSpPr>
          <p:cNvPr id="1155076" name="Rectangle 4"/>
          <p:cNvSpPr>
            <a:spLocks noChangeArrowheads="1"/>
          </p:cNvSpPr>
          <p:nvPr/>
        </p:nvSpPr>
        <p:spPr bwMode="auto">
          <a:xfrm>
            <a:off x="4322763" y="1593850"/>
            <a:ext cx="2103437"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N-way Set Associative</a:t>
            </a:r>
          </a:p>
        </p:txBody>
      </p:sp>
      <p:sp>
        <p:nvSpPr>
          <p:cNvPr id="1155077" name="Rectangle 5"/>
          <p:cNvSpPr>
            <a:spLocks noChangeArrowheads="1"/>
          </p:cNvSpPr>
          <p:nvPr/>
        </p:nvSpPr>
        <p:spPr bwMode="auto">
          <a:xfrm>
            <a:off x="6608763" y="1593850"/>
            <a:ext cx="167005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Fully Associative</a:t>
            </a:r>
          </a:p>
        </p:txBody>
      </p:sp>
      <p:sp>
        <p:nvSpPr>
          <p:cNvPr id="1155078" name="Rectangle 6"/>
          <p:cNvSpPr>
            <a:spLocks noChangeArrowheads="1"/>
          </p:cNvSpPr>
          <p:nvPr/>
        </p:nvSpPr>
        <p:spPr bwMode="auto">
          <a:xfrm>
            <a:off x="665163" y="2584450"/>
            <a:ext cx="1725612"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Compulsory Miss</a:t>
            </a:r>
          </a:p>
        </p:txBody>
      </p:sp>
      <p:sp>
        <p:nvSpPr>
          <p:cNvPr id="1155079" name="Rectangle 7"/>
          <p:cNvSpPr>
            <a:spLocks noChangeArrowheads="1"/>
          </p:cNvSpPr>
          <p:nvPr/>
        </p:nvSpPr>
        <p:spPr bwMode="auto">
          <a:xfrm>
            <a:off x="665163" y="2127250"/>
            <a:ext cx="113665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Cache Size</a:t>
            </a:r>
          </a:p>
        </p:txBody>
      </p:sp>
      <p:sp>
        <p:nvSpPr>
          <p:cNvPr id="1155080" name="Rectangle 8"/>
          <p:cNvSpPr>
            <a:spLocks noChangeArrowheads="1"/>
          </p:cNvSpPr>
          <p:nvPr/>
        </p:nvSpPr>
        <p:spPr bwMode="auto">
          <a:xfrm>
            <a:off x="665163" y="3879850"/>
            <a:ext cx="1482725"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Capacity  Miss</a:t>
            </a:r>
          </a:p>
        </p:txBody>
      </p:sp>
      <p:sp>
        <p:nvSpPr>
          <p:cNvPr id="1155081" name="Rectangle 9"/>
          <p:cNvSpPr>
            <a:spLocks noChangeArrowheads="1"/>
          </p:cNvSpPr>
          <p:nvPr/>
        </p:nvSpPr>
        <p:spPr bwMode="auto">
          <a:xfrm>
            <a:off x="665163" y="4413250"/>
            <a:ext cx="1766887"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Invalidation  Miss</a:t>
            </a:r>
          </a:p>
        </p:txBody>
      </p:sp>
      <p:sp>
        <p:nvSpPr>
          <p:cNvPr id="1155082" name="Line 10"/>
          <p:cNvSpPr>
            <a:spLocks noChangeShapeType="1"/>
          </p:cNvSpPr>
          <p:nvPr/>
        </p:nvSpPr>
        <p:spPr bwMode="auto">
          <a:xfrm>
            <a:off x="698500" y="2514600"/>
            <a:ext cx="7747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55083" name="Line 11"/>
          <p:cNvSpPr>
            <a:spLocks noChangeShapeType="1"/>
          </p:cNvSpPr>
          <p:nvPr/>
        </p:nvSpPr>
        <p:spPr bwMode="auto">
          <a:xfrm>
            <a:off x="698500" y="3124200"/>
            <a:ext cx="7747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55084" name="Line 12"/>
          <p:cNvSpPr>
            <a:spLocks noChangeShapeType="1"/>
          </p:cNvSpPr>
          <p:nvPr/>
        </p:nvSpPr>
        <p:spPr bwMode="auto">
          <a:xfrm>
            <a:off x="698500" y="4267200"/>
            <a:ext cx="7747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55085" name="Line 13"/>
          <p:cNvSpPr>
            <a:spLocks noChangeShapeType="1"/>
          </p:cNvSpPr>
          <p:nvPr/>
        </p:nvSpPr>
        <p:spPr bwMode="auto">
          <a:xfrm>
            <a:off x="698500" y="1905000"/>
            <a:ext cx="7747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55086" name="Line 14"/>
          <p:cNvSpPr>
            <a:spLocks noChangeShapeType="1"/>
          </p:cNvSpPr>
          <p:nvPr/>
        </p:nvSpPr>
        <p:spPr bwMode="auto">
          <a:xfrm>
            <a:off x="4191000" y="2222500"/>
            <a:ext cx="0" cy="2641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55087" name="Rectangle 15"/>
          <p:cNvSpPr>
            <a:spLocks noChangeArrowheads="1"/>
          </p:cNvSpPr>
          <p:nvPr/>
        </p:nvSpPr>
        <p:spPr bwMode="auto">
          <a:xfrm>
            <a:off x="698500" y="1460500"/>
            <a:ext cx="7747000" cy="34036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55088" name="Line 16"/>
          <p:cNvSpPr>
            <a:spLocks noChangeShapeType="1"/>
          </p:cNvSpPr>
          <p:nvPr/>
        </p:nvSpPr>
        <p:spPr bwMode="auto">
          <a:xfrm>
            <a:off x="6477000" y="1460500"/>
            <a:ext cx="0" cy="3403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55089" name="Line 17"/>
          <p:cNvSpPr>
            <a:spLocks noChangeShapeType="1"/>
          </p:cNvSpPr>
          <p:nvPr/>
        </p:nvSpPr>
        <p:spPr bwMode="auto">
          <a:xfrm>
            <a:off x="2514600" y="1460500"/>
            <a:ext cx="0" cy="3403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55090" name="Rectangle 18"/>
          <p:cNvSpPr>
            <a:spLocks noChangeArrowheads="1"/>
          </p:cNvSpPr>
          <p:nvPr/>
        </p:nvSpPr>
        <p:spPr bwMode="auto">
          <a:xfrm>
            <a:off x="3103563" y="2127250"/>
            <a:ext cx="487362"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Big</a:t>
            </a:r>
          </a:p>
        </p:txBody>
      </p:sp>
      <p:sp>
        <p:nvSpPr>
          <p:cNvPr id="1155091" name="Line 19"/>
          <p:cNvSpPr>
            <a:spLocks noChangeShapeType="1"/>
          </p:cNvSpPr>
          <p:nvPr/>
        </p:nvSpPr>
        <p:spPr bwMode="auto">
          <a:xfrm>
            <a:off x="4191000" y="1460500"/>
            <a:ext cx="0" cy="2946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55092" name="Rectangle 20"/>
          <p:cNvSpPr>
            <a:spLocks noChangeArrowheads="1"/>
          </p:cNvSpPr>
          <p:nvPr/>
        </p:nvSpPr>
        <p:spPr bwMode="auto">
          <a:xfrm>
            <a:off x="5008563" y="2127250"/>
            <a:ext cx="884237"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Medium</a:t>
            </a:r>
          </a:p>
        </p:txBody>
      </p:sp>
      <p:sp>
        <p:nvSpPr>
          <p:cNvPr id="1155093" name="Rectangle 21"/>
          <p:cNvSpPr>
            <a:spLocks noChangeArrowheads="1"/>
          </p:cNvSpPr>
          <p:nvPr/>
        </p:nvSpPr>
        <p:spPr bwMode="auto">
          <a:xfrm>
            <a:off x="7065963" y="2127250"/>
            <a:ext cx="669925"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Small</a:t>
            </a:r>
          </a:p>
        </p:txBody>
      </p:sp>
      <p:sp>
        <p:nvSpPr>
          <p:cNvPr id="1155094" name="Rectangle 22"/>
          <p:cNvSpPr>
            <a:spLocks noChangeArrowheads="1"/>
          </p:cNvSpPr>
          <p:nvPr/>
        </p:nvSpPr>
        <p:spPr bwMode="auto">
          <a:xfrm>
            <a:off x="284163" y="5153025"/>
            <a:ext cx="83851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b="1" dirty="0">
                <a:solidFill>
                  <a:schemeClr val="hlink"/>
                </a:solidFill>
                <a:latin typeface="Times New Roman" charset="0"/>
                <a:ea typeface="Tahoma"/>
              </a:rPr>
              <a:t>If you are going to run </a:t>
            </a:r>
            <a:r>
              <a:rPr lang="ja-JP" altLang="en-US" b="1" dirty="0">
                <a:solidFill>
                  <a:schemeClr val="hlink"/>
                </a:solidFill>
                <a:latin typeface="Arial"/>
                <a:ea typeface="Tahoma"/>
              </a:rPr>
              <a:t>“</a:t>
            </a:r>
            <a:r>
              <a:rPr lang="en-US" b="1" dirty="0">
                <a:solidFill>
                  <a:schemeClr val="hlink"/>
                </a:solidFill>
                <a:latin typeface="Times New Roman" charset="0"/>
                <a:ea typeface="Tahoma"/>
              </a:rPr>
              <a:t>billions</a:t>
            </a:r>
            <a:r>
              <a:rPr lang="ja-JP" altLang="en-US" b="1" dirty="0">
                <a:solidFill>
                  <a:schemeClr val="hlink"/>
                </a:solidFill>
                <a:latin typeface="Arial"/>
                <a:ea typeface="Tahoma"/>
              </a:rPr>
              <a:t>”</a:t>
            </a:r>
            <a:r>
              <a:rPr lang="en-US" b="1" dirty="0">
                <a:solidFill>
                  <a:schemeClr val="hlink"/>
                </a:solidFill>
                <a:latin typeface="Times New Roman" charset="0"/>
                <a:ea typeface="Tahoma"/>
              </a:rPr>
              <a:t> of instruction, compulsory misses are insignificant.</a:t>
            </a:r>
          </a:p>
        </p:txBody>
      </p:sp>
      <p:sp>
        <p:nvSpPr>
          <p:cNvPr id="1155095" name="Rectangle 23"/>
          <p:cNvSpPr>
            <a:spLocks noChangeArrowheads="1"/>
          </p:cNvSpPr>
          <p:nvPr/>
        </p:nvSpPr>
        <p:spPr bwMode="auto">
          <a:xfrm>
            <a:off x="3009900" y="2584450"/>
            <a:ext cx="646113"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ctr"/>
            <a:r>
              <a:rPr lang="en-US" sz="1600" dirty="0">
                <a:latin typeface="Times New Roman" charset="0"/>
                <a:ea typeface="Tahoma"/>
              </a:rPr>
              <a:t>Same</a:t>
            </a:r>
          </a:p>
        </p:txBody>
      </p:sp>
      <p:sp>
        <p:nvSpPr>
          <p:cNvPr id="1155096" name="Rectangle 24"/>
          <p:cNvSpPr>
            <a:spLocks noChangeArrowheads="1"/>
          </p:cNvSpPr>
          <p:nvPr/>
        </p:nvSpPr>
        <p:spPr bwMode="auto">
          <a:xfrm>
            <a:off x="5008563" y="2660650"/>
            <a:ext cx="646112"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Same</a:t>
            </a:r>
          </a:p>
        </p:txBody>
      </p:sp>
      <p:sp>
        <p:nvSpPr>
          <p:cNvPr id="1155097" name="Rectangle 25"/>
          <p:cNvSpPr>
            <a:spLocks noChangeArrowheads="1"/>
          </p:cNvSpPr>
          <p:nvPr/>
        </p:nvSpPr>
        <p:spPr bwMode="auto">
          <a:xfrm>
            <a:off x="7142163" y="2660650"/>
            <a:ext cx="646112"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Same</a:t>
            </a:r>
          </a:p>
        </p:txBody>
      </p:sp>
      <p:sp>
        <p:nvSpPr>
          <p:cNvPr id="1155098" name="Rectangle 26"/>
          <p:cNvSpPr>
            <a:spLocks noChangeArrowheads="1"/>
          </p:cNvSpPr>
          <p:nvPr/>
        </p:nvSpPr>
        <p:spPr bwMode="auto">
          <a:xfrm>
            <a:off x="665163" y="3346450"/>
            <a:ext cx="1354137"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Conflict Miss</a:t>
            </a:r>
          </a:p>
        </p:txBody>
      </p:sp>
      <p:sp>
        <p:nvSpPr>
          <p:cNvPr id="1155099" name="Line 27"/>
          <p:cNvSpPr>
            <a:spLocks noChangeShapeType="1"/>
          </p:cNvSpPr>
          <p:nvPr/>
        </p:nvSpPr>
        <p:spPr bwMode="auto">
          <a:xfrm>
            <a:off x="698500" y="3733800"/>
            <a:ext cx="7747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55100" name="Rectangle 28"/>
          <p:cNvSpPr>
            <a:spLocks noChangeArrowheads="1"/>
          </p:cNvSpPr>
          <p:nvPr/>
        </p:nvSpPr>
        <p:spPr bwMode="auto">
          <a:xfrm>
            <a:off x="3103563" y="3346450"/>
            <a:ext cx="600075"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High</a:t>
            </a:r>
          </a:p>
        </p:txBody>
      </p:sp>
      <p:sp>
        <p:nvSpPr>
          <p:cNvPr id="1155101" name="Rectangle 29"/>
          <p:cNvSpPr>
            <a:spLocks noChangeArrowheads="1"/>
          </p:cNvSpPr>
          <p:nvPr/>
        </p:nvSpPr>
        <p:spPr bwMode="auto">
          <a:xfrm>
            <a:off x="5008563" y="3346450"/>
            <a:ext cx="884237"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Medium</a:t>
            </a:r>
          </a:p>
        </p:txBody>
      </p:sp>
      <p:sp>
        <p:nvSpPr>
          <p:cNvPr id="1155102" name="Rectangle 30"/>
          <p:cNvSpPr>
            <a:spLocks noChangeArrowheads="1"/>
          </p:cNvSpPr>
          <p:nvPr/>
        </p:nvSpPr>
        <p:spPr bwMode="auto">
          <a:xfrm>
            <a:off x="7218363" y="3346450"/>
            <a:ext cx="57785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Zero</a:t>
            </a:r>
          </a:p>
        </p:txBody>
      </p:sp>
      <p:sp>
        <p:nvSpPr>
          <p:cNvPr id="1155103" name="Rectangle 31"/>
          <p:cNvSpPr>
            <a:spLocks noChangeArrowheads="1"/>
          </p:cNvSpPr>
          <p:nvPr/>
        </p:nvSpPr>
        <p:spPr bwMode="auto">
          <a:xfrm>
            <a:off x="3103563" y="3879850"/>
            <a:ext cx="860425"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Low(</a:t>
            </a:r>
            <a:r>
              <a:rPr lang="en-US" sz="1600" dirty="0" err="1">
                <a:latin typeface="Times New Roman" charset="0"/>
                <a:ea typeface="Tahoma"/>
              </a:rPr>
              <a:t>er</a:t>
            </a:r>
            <a:r>
              <a:rPr lang="en-US" sz="1600" dirty="0">
                <a:latin typeface="Times New Roman" charset="0"/>
                <a:ea typeface="Tahoma"/>
              </a:rPr>
              <a:t>)</a:t>
            </a:r>
          </a:p>
        </p:txBody>
      </p:sp>
      <p:sp>
        <p:nvSpPr>
          <p:cNvPr id="1155104" name="Rectangle 32"/>
          <p:cNvSpPr>
            <a:spLocks noChangeArrowheads="1"/>
          </p:cNvSpPr>
          <p:nvPr/>
        </p:nvSpPr>
        <p:spPr bwMode="auto">
          <a:xfrm>
            <a:off x="5008563" y="3879850"/>
            <a:ext cx="884237"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Medium</a:t>
            </a:r>
          </a:p>
        </p:txBody>
      </p:sp>
      <p:sp>
        <p:nvSpPr>
          <p:cNvPr id="1155105" name="Rectangle 33"/>
          <p:cNvSpPr>
            <a:spLocks noChangeArrowheads="1"/>
          </p:cNvSpPr>
          <p:nvPr/>
        </p:nvSpPr>
        <p:spPr bwMode="auto">
          <a:xfrm>
            <a:off x="7218363" y="3879850"/>
            <a:ext cx="600075"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High</a:t>
            </a:r>
          </a:p>
        </p:txBody>
      </p:sp>
      <p:sp>
        <p:nvSpPr>
          <p:cNvPr id="1155106" name="Rectangle 34"/>
          <p:cNvSpPr>
            <a:spLocks noChangeArrowheads="1"/>
          </p:cNvSpPr>
          <p:nvPr/>
        </p:nvSpPr>
        <p:spPr bwMode="auto">
          <a:xfrm>
            <a:off x="3027363" y="4413250"/>
            <a:ext cx="646112"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Same</a:t>
            </a:r>
          </a:p>
        </p:txBody>
      </p:sp>
      <p:sp>
        <p:nvSpPr>
          <p:cNvPr id="1155107" name="Rectangle 35"/>
          <p:cNvSpPr>
            <a:spLocks noChangeArrowheads="1"/>
          </p:cNvSpPr>
          <p:nvPr/>
        </p:nvSpPr>
        <p:spPr bwMode="auto">
          <a:xfrm>
            <a:off x="5084763" y="4413250"/>
            <a:ext cx="646112"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Same</a:t>
            </a:r>
          </a:p>
        </p:txBody>
      </p:sp>
      <p:sp>
        <p:nvSpPr>
          <p:cNvPr id="1155108" name="Rectangle 36"/>
          <p:cNvSpPr>
            <a:spLocks noChangeArrowheads="1"/>
          </p:cNvSpPr>
          <p:nvPr/>
        </p:nvSpPr>
        <p:spPr bwMode="auto">
          <a:xfrm>
            <a:off x="7218363" y="4413250"/>
            <a:ext cx="646112"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dirty="0">
                <a:latin typeface="Times New Roman" charset="0"/>
                <a:ea typeface="Tahoma"/>
              </a:rPr>
              <a:t>Same</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10"/>
          </p:nvPr>
        </p:nvSpPr>
        <p:spPr/>
        <p:txBody>
          <a:bodyPr/>
          <a:lstStyle/>
          <a:p>
            <a:fld id="{48A2CD01-B600-EB43-B456-4F63E1299C5C}" type="slidenum">
              <a:rPr lang="en-US"/>
              <a:pPr/>
              <a:t>4</a:t>
            </a:fld>
            <a:endParaRPr lang="en-US"/>
          </a:p>
        </p:txBody>
      </p:sp>
      <p:sp>
        <p:nvSpPr>
          <p:cNvPr id="1067010" name="Rectangle 2"/>
          <p:cNvSpPr>
            <a:spLocks noGrp="1" noChangeArrowheads="1"/>
          </p:cNvSpPr>
          <p:nvPr>
            <p:ph type="body" idx="1"/>
          </p:nvPr>
        </p:nvSpPr>
        <p:spPr/>
        <p:txBody>
          <a:bodyPr/>
          <a:lstStyle/>
          <a:p>
            <a:r>
              <a:rPr lang="en-US"/>
              <a:t>The Five Classic Components of a Computer</a:t>
            </a:r>
          </a:p>
          <a:p>
            <a:endParaRPr lang="en-US"/>
          </a:p>
          <a:p>
            <a:endParaRPr lang="en-US"/>
          </a:p>
          <a:p>
            <a:endParaRPr lang="en-US"/>
          </a:p>
          <a:p>
            <a:endParaRPr lang="en-US"/>
          </a:p>
          <a:p>
            <a:endParaRPr lang="en-US"/>
          </a:p>
          <a:p>
            <a:endParaRPr lang="en-US"/>
          </a:p>
          <a:p>
            <a:endParaRPr lang="en-US"/>
          </a:p>
          <a:p>
            <a:r>
              <a:rPr lang="en-US"/>
              <a:t>This lecture (and next few):  Memory System</a:t>
            </a:r>
          </a:p>
        </p:txBody>
      </p:sp>
      <p:grpSp>
        <p:nvGrpSpPr>
          <p:cNvPr id="1067011" name="Group 3"/>
          <p:cNvGrpSpPr>
            <a:grpSpLocks/>
          </p:cNvGrpSpPr>
          <p:nvPr/>
        </p:nvGrpSpPr>
        <p:grpSpPr bwMode="auto">
          <a:xfrm>
            <a:off x="1612900" y="2374900"/>
            <a:ext cx="1270000" cy="736600"/>
            <a:chOff x="1016" y="1496"/>
            <a:chExt cx="800" cy="464"/>
          </a:xfrm>
        </p:grpSpPr>
        <p:sp>
          <p:nvSpPr>
            <p:cNvPr id="1067012" name="Rectangle 4"/>
            <p:cNvSpPr>
              <a:spLocks noChangeArrowheads="1"/>
            </p:cNvSpPr>
            <p:nvPr/>
          </p:nvSpPr>
          <p:spPr bwMode="auto">
            <a:xfrm>
              <a:off x="1016" y="1496"/>
              <a:ext cx="800" cy="46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67013" name="Rectangle 5"/>
            <p:cNvSpPr>
              <a:spLocks noChangeArrowheads="1"/>
            </p:cNvSpPr>
            <p:nvPr/>
          </p:nvSpPr>
          <p:spPr bwMode="auto">
            <a:xfrm>
              <a:off x="1139" y="1639"/>
              <a:ext cx="549"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Control</a:t>
              </a:r>
            </a:p>
          </p:txBody>
        </p:sp>
      </p:grpSp>
      <p:grpSp>
        <p:nvGrpSpPr>
          <p:cNvPr id="1067014" name="Group 6"/>
          <p:cNvGrpSpPr>
            <a:grpSpLocks/>
          </p:cNvGrpSpPr>
          <p:nvPr/>
        </p:nvGrpSpPr>
        <p:grpSpPr bwMode="auto">
          <a:xfrm>
            <a:off x="1612900" y="3289300"/>
            <a:ext cx="1270000" cy="736600"/>
            <a:chOff x="1016" y="2072"/>
            <a:chExt cx="800" cy="464"/>
          </a:xfrm>
        </p:grpSpPr>
        <p:sp>
          <p:nvSpPr>
            <p:cNvPr id="1067015" name="Rectangle 7"/>
            <p:cNvSpPr>
              <a:spLocks noChangeArrowheads="1"/>
            </p:cNvSpPr>
            <p:nvPr/>
          </p:nvSpPr>
          <p:spPr bwMode="auto">
            <a:xfrm>
              <a:off x="1016" y="2072"/>
              <a:ext cx="800" cy="46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67016" name="Rectangle 8"/>
            <p:cNvSpPr>
              <a:spLocks noChangeArrowheads="1"/>
            </p:cNvSpPr>
            <p:nvPr/>
          </p:nvSpPr>
          <p:spPr bwMode="auto">
            <a:xfrm>
              <a:off x="1091" y="2189"/>
              <a:ext cx="634"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err="1">
                  <a:latin typeface="Times New Roman" charset="0"/>
                  <a:ea typeface="Tahoma"/>
                </a:rPr>
                <a:t>Datapath</a:t>
              </a:r>
              <a:endParaRPr lang="en-US" sz="1600" b="1" dirty="0">
                <a:latin typeface="Times New Roman" charset="0"/>
                <a:ea typeface="Tahoma"/>
              </a:endParaRPr>
            </a:p>
          </p:txBody>
        </p:sp>
      </p:grpSp>
      <p:sp>
        <p:nvSpPr>
          <p:cNvPr id="1067017" name="Rectangle 9"/>
          <p:cNvSpPr>
            <a:spLocks noChangeArrowheads="1"/>
          </p:cNvSpPr>
          <p:nvPr/>
        </p:nvSpPr>
        <p:spPr bwMode="auto">
          <a:xfrm>
            <a:off x="3213100" y="1993900"/>
            <a:ext cx="1041400" cy="2184400"/>
          </a:xfrm>
          <a:prstGeom prst="rect">
            <a:avLst/>
          </a:prstGeom>
          <a:noFill/>
          <a:ln w="254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67018" name="Rectangle 10"/>
          <p:cNvSpPr>
            <a:spLocks noChangeArrowheads="1"/>
          </p:cNvSpPr>
          <p:nvPr/>
        </p:nvSpPr>
        <p:spPr bwMode="auto">
          <a:xfrm>
            <a:off x="3278188" y="2840038"/>
            <a:ext cx="9398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Memory</a:t>
            </a:r>
          </a:p>
        </p:txBody>
      </p:sp>
      <p:sp>
        <p:nvSpPr>
          <p:cNvPr id="1067019" name="Rectangle 11"/>
          <p:cNvSpPr>
            <a:spLocks noChangeArrowheads="1"/>
          </p:cNvSpPr>
          <p:nvPr/>
        </p:nvSpPr>
        <p:spPr bwMode="auto">
          <a:xfrm>
            <a:off x="1460500" y="1993900"/>
            <a:ext cx="1574800" cy="21844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67020" name="Rectangle 12"/>
          <p:cNvSpPr>
            <a:spLocks noChangeArrowheads="1"/>
          </p:cNvSpPr>
          <p:nvPr/>
        </p:nvSpPr>
        <p:spPr bwMode="auto">
          <a:xfrm>
            <a:off x="1731963" y="1974850"/>
            <a:ext cx="10414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Processor</a:t>
            </a:r>
          </a:p>
        </p:txBody>
      </p:sp>
      <p:sp>
        <p:nvSpPr>
          <p:cNvPr id="1067021" name="Rectangle 13"/>
          <p:cNvSpPr>
            <a:spLocks noChangeArrowheads="1"/>
          </p:cNvSpPr>
          <p:nvPr/>
        </p:nvSpPr>
        <p:spPr bwMode="auto">
          <a:xfrm>
            <a:off x="4432300" y="1993900"/>
            <a:ext cx="1041400" cy="8890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67022" name="Rectangle 14"/>
          <p:cNvSpPr>
            <a:spLocks noChangeArrowheads="1"/>
          </p:cNvSpPr>
          <p:nvPr/>
        </p:nvSpPr>
        <p:spPr bwMode="auto">
          <a:xfrm>
            <a:off x="4606925" y="2279650"/>
            <a:ext cx="67945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ctr"/>
            <a:r>
              <a:rPr lang="en-US" sz="1600" b="1" dirty="0">
                <a:latin typeface="Times New Roman" charset="0"/>
                <a:ea typeface="Tahoma"/>
              </a:rPr>
              <a:t>Input</a:t>
            </a:r>
          </a:p>
        </p:txBody>
      </p:sp>
      <p:sp>
        <p:nvSpPr>
          <p:cNvPr id="1067023" name="Rectangle 15"/>
          <p:cNvSpPr>
            <a:spLocks noChangeArrowheads="1"/>
          </p:cNvSpPr>
          <p:nvPr/>
        </p:nvSpPr>
        <p:spPr bwMode="auto">
          <a:xfrm>
            <a:off x="4432300" y="3289300"/>
            <a:ext cx="1041400" cy="8890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67024" name="Rectangle 16"/>
          <p:cNvSpPr>
            <a:spLocks noChangeArrowheads="1"/>
          </p:cNvSpPr>
          <p:nvPr/>
        </p:nvSpPr>
        <p:spPr bwMode="auto">
          <a:xfrm>
            <a:off x="4533900" y="3575050"/>
            <a:ext cx="827088"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ctr"/>
            <a:r>
              <a:rPr lang="en-US" sz="1600" b="1" dirty="0">
                <a:latin typeface="Times New Roman" charset="0"/>
                <a:ea typeface="Tahoma"/>
              </a:rPr>
              <a:t>Output</a:t>
            </a:r>
          </a:p>
        </p:txBody>
      </p:sp>
      <p:sp>
        <p:nvSpPr>
          <p:cNvPr id="1067025" name="Rectangle 17"/>
          <p:cNvSpPr>
            <a:spLocks noGrp="1" noChangeArrowheads="1"/>
          </p:cNvSpPr>
          <p:nvPr>
            <p:ph type="title"/>
          </p:nvPr>
        </p:nvSpPr>
        <p:spPr/>
        <p:txBody>
          <a:bodyPr/>
          <a:lstStyle/>
          <a:p>
            <a:r>
              <a:rPr lang="en-US"/>
              <a:t>The Big Picture: Where are We Now?</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0"/>
          </p:nvPr>
        </p:nvSpPr>
        <p:spPr/>
        <p:txBody>
          <a:bodyPr/>
          <a:lstStyle/>
          <a:p>
            <a:fld id="{F927D83E-158F-094B-9EAE-6A86BA6C6DC8}" type="slidenum">
              <a:rPr lang="en-US"/>
              <a:pPr/>
              <a:t>40</a:t>
            </a:fld>
            <a:endParaRPr lang="en-US"/>
          </a:p>
        </p:txBody>
      </p:sp>
      <p:sp>
        <p:nvSpPr>
          <p:cNvPr id="1157122" name="Rectangle 2"/>
          <p:cNvSpPr>
            <a:spLocks noGrp="1" noChangeArrowheads="1"/>
          </p:cNvSpPr>
          <p:nvPr>
            <p:ph type="title"/>
          </p:nvPr>
        </p:nvSpPr>
        <p:spPr/>
        <p:txBody>
          <a:bodyPr/>
          <a:lstStyle/>
          <a:p>
            <a:r>
              <a:rPr lang="en-US"/>
              <a:t>3Cs Absolute Miss Rate</a:t>
            </a:r>
          </a:p>
        </p:txBody>
      </p:sp>
      <p:grpSp>
        <p:nvGrpSpPr>
          <p:cNvPr id="1157123" name="Group 3"/>
          <p:cNvGrpSpPr>
            <a:grpSpLocks/>
          </p:cNvGrpSpPr>
          <p:nvPr/>
        </p:nvGrpSpPr>
        <p:grpSpPr bwMode="auto">
          <a:xfrm>
            <a:off x="819150" y="977900"/>
            <a:ext cx="7442200" cy="5105400"/>
            <a:chOff x="516" y="616"/>
            <a:chExt cx="4688" cy="3216"/>
          </a:xfrm>
        </p:grpSpPr>
        <p:pic>
          <p:nvPicPr>
            <p:cNvPr id="1157124"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 y="616"/>
              <a:ext cx="4688" cy="321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57125" name="Rectangle 5"/>
            <p:cNvSpPr>
              <a:spLocks noChangeArrowheads="1"/>
            </p:cNvSpPr>
            <p:nvPr/>
          </p:nvSpPr>
          <p:spPr bwMode="auto">
            <a:xfrm>
              <a:off x="3038" y="1082"/>
              <a:ext cx="839" cy="291"/>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sz="2400" b="1" dirty="0">
                  <a:ea typeface="Tahoma"/>
                </a:rPr>
                <a:t>Conflict</a:t>
              </a:r>
            </a:p>
          </p:txBody>
        </p:sp>
        <p:sp>
          <p:nvSpPr>
            <p:cNvPr id="1157126" name="Line 6"/>
            <p:cNvSpPr>
              <a:spLocks noChangeShapeType="1"/>
            </p:cNvSpPr>
            <p:nvPr/>
          </p:nvSpPr>
          <p:spPr bwMode="auto">
            <a:xfrm>
              <a:off x="2352" y="1032"/>
              <a:ext cx="720" cy="144"/>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157127" name="Line 7"/>
            <p:cNvSpPr>
              <a:spLocks noChangeShapeType="1"/>
            </p:cNvSpPr>
            <p:nvPr/>
          </p:nvSpPr>
          <p:spPr bwMode="auto">
            <a:xfrm>
              <a:off x="3156" y="1308"/>
              <a:ext cx="204" cy="564"/>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9F0C400B-D2D8-5D46-9B2A-C22BFB198D28}" type="slidenum">
              <a:rPr lang="en-US"/>
              <a:pPr/>
              <a:t>41</a:t>
            </a:fld>
            <a:endParaRPr lang="en-US"/>
          </a:p>
        </p:txBody>
      </p:sp>
      <p:sp>
        <p:nvSpPr>
          <p:cNvPr id="1159170" name="Rectangle 2"/>
          <p:cNvSpPr>
            <a:spLocks noGrp="1" noChangeArrowheads="1"/>
          </p:cNvSpPr>
          <p:nvPr>
            <p:ph type="title"/>
          </p:nvPr>
        </p:nvSpPr>
        <p:spPr/>
        <p:txBody>
          <a:bodyPr/>
          <a:lstStyle/>
          <a:p>
            <a:r>
              <a:rPr lang="en-US"/>
              <a:t>3Cs Relative Miss Rate</a:t>
            </a:r>
          </a:p>
        </p:txBody>
      </p:sp>
      <p:pic>
        <p:nvPicPr>
          <p:cNvPr id="115917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5" y="923925"/>
            <a:ext cx="7812088" cy="555307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59172" name="Rectangle 4"/>
          <p:cNvSpPr>
            <a:spLocks noChangeArrowheads="1"/>
          </p:cNvSpPr>
          <p:nvPr/>
        </p:nvSpPr>
        <p:spPr bwMode="auto">
          <a:xfrm>
            <a:off x="7604125" y="1927225"/>
            <a:ext cx="1331394"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sz="2400" b="1" dirty="0">
                <a:ea typeface="Tahoma"/>
              </a:rPr>
              <a:t>Conflict</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02C61D1-95CB-C44E-91A4-DB9BC0818724}" type="slidenum">
              <a:rPr lang="en-US"/>
              <a:pPr/>
              <a:t>42</a:t>
            </a:fld>
            <a:endParaRPr lang="en-US"/>
          </a:p>
        </p:txBody>
      </p:sp>
      <p:sp>
        <p:nvSpPr>
          <p:cNvPr id="1161218" name="Rectangle 2"/>
          <p:cNvSpPr>
            <a:spLocks noGrp="1" noChangeArrowheads="1"/>
          </p:cNvSpPr>
          <p:nvPr>
            <p:ph type="title"/>
          </p:nvPr>
        </p:nvSpPr>
        <p:spPr>
          <a:xfrm>
            <a:off x="0" y="0"/>
            <a:ext cx="9144000" cy="646323"/>
          </a:xfrm>
        </p:spPr>
        <p:txBody>
          <a:bodyPr/>
          <a:lstStyle/>
          <a:p>
            <a:r>
              <a:rPr lang="en-US" sz="3600" dirty="0" smtClean="0"/>
              <a:t>Next:  How </a:t>
            </a:r>
            <a:r>
              <a:rPr lang="en-US" sz="3600" dirty="0"/>
              <a:t>to Improve Cache Performance</a:t>
            </a:r>
          </a:p>
        </p:txBody>
      </p:sp>
      <p:sp>
        <p:nvSpPr>
          <p:cNvPr id="1161219" name="Rectangle 3"/>
          <p:cNvSpPr>
            <a:spLocks noGrp="1" noChangeArrowheads="1"/>
          </p:cNvSpPr>
          <p:nvPr>
            <p:ph type="body" idx="1"/>
          </p:nvPr>
        </p:nvSpPr>
        <p:spPr/>
        <p:txBody>
          <a:bodyPr/>
          <a:lstStyle/>
          <a:p>
            <a:r>
              <a:rPr lang="en-US"/>
              <a:t>Latency</a:t>
            </a:r>
            <a:endParaRPr lang="en-US">
              <a:solidFill>
                <a:schemeClr val="hlink"/>
              </a:solidFill>
            </a:endParaRPr>
          </a:p>
          <a:p>
            <a:pPr lvl="1"/>
            <a:r>
              <a:rPr lang="en-US"/>
              <a:t>Reduce miss rate</a:t>
            </a:r>
          </a:p>
          <a:p>
            <a:pPr lvl="1"/>
            <a:r>
              <a:rPr lang="en-US"/>
              <a:t>Reduce miss penalty</a:t>
            </a:r>
          </a:p>
          <a:p>
            <a:pPr lvl="1"/>
            <a:r>
              <a:rPr lang="en-US"/>
              <a:t>Reduce hit time</a:t>
            </a:r>
          </a:p>
          <a:p>
            <a:r>
              <a:rPr lang="en-US"/>
              <a:t>Bandwidth</a:t>
            </a:r>
          </a:p>
          <a:p>
            <a:pPr lvl="1"/>
            <a:r>
              <a:rPr lang="en-US"/>
              <a:t>Increase hit bandwidth</a:t>
            </a:r>
          </a:p>
          <a:p>
            <a:pPr lvl="1"/>
            <a:r>
              <a:rPr lang="en-US"/>
              <a:t>Increase miss bandwidth</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Slide Number Placeholder 3"/>
          <p:cNvSpPr>
            <a:spLocks noGrp="1"/>
          </p:cNvSpPr>
          <p:nvPr>
            <p:ph type="sldNum" sz="quarter" idx="10"/>
          </p:nvPr>
        </p:nvSpPr>
        <p:spPr/>
        <p:txBody>
          <a:bodyPr/>
          <a:lstStyle/>
          <a:p>
            <a:fld id="{0AC70CC2-6A83-6F40-A995-A74DF17C9E23}" type="slidenum">
              <a:rPr lang="en-US"/>
              <a:pPr/>
              <a:t>5</a:t>
            </a:fld>
            <a:endParaRPr lang="en-US"/>
          </a:p>
        </p:txBody>
      </p:sp>
      <p:sp>
        <p:nvSpPr>
          <p:cNvPr id="1069058" name="Rectangle 2"/>
          <p:cNvSpPr>
            <a:spLocks noGrp="1" noChangeArrowheads="1"/>
          </p:cNvSpPr>
          <p:nvPr>
            <p:ph type="body" idx="1"/>
          </p:nvPr>
        </p:nvSpPr>
        <p:spPr/>
        <p:txBody>
          <a:bodyPr/>
          <a:lstStyle/>
          <a:p>
            <a:r>
              <a:rPr lang="en-US" dirty="0"/>
              <a:t>Motivation</a:t>
            </a:r>
          </a:p>
          <a:p>
            <a:pPr lvl="1"/>
            <a:r>
              <a:rPr lang="en-US" dirty="0"/>
              <a:t>Programmers want unlimited amounts of </a:t>
            </a:r>
            <a:r>
              <a:rPr lang="en-US" dirty="0" smtClean="0"/>
              <a:t>fast memory</a:t>
            </a:r>
          </a:p>
          <a:p>
            <a:pPr lvl="1"/>
            <a:r>
              <a:rPr lang="en-US" dirty="0"/>
              <a:t>Fast memory technology is more expensive per bit than slower </a:t>
            </a:r>
            <a:r>
              <a:rPr lang="en-US" dirty="0" smtClean="0"/>
              <a:t>memory</a:t>
            </a:r>
          </a:p>
          <a:p>
            <a:pPr lvl="2"/>
            <a:r>
              <a:rPr lang="en-US" dirty="0" smtClean="0"/>
              <a:t>Large </a:t>
            </a:r>
            <a:r>
              <a:rPr lang="en-US" dirty="0"/>
              <a:t>(cheap) memories (DRAM) are </a:t>
            </a:r>
            <a:r>
              <a:rPr lang="en-US" dirty="0" smtClean="0"/>
              <a:t>slow</a:t>
            </a:r>
          </a:p>
          <a:p>
            <a:pPr lvl="2"/>
            <a:r>
              <a:rPr lang="en-US" dirty="0" smtClean="0"/>
              <a:t>Small </a:t>
            </a:r>
            <a:r>
              <a:rPr lang="en-US" dirty="0"/>
              <a:t>(costly) memories (SRAM) are fast</a:t>
            </a:r>
          </a:p>
          <a:p>
            <a:r>
              <a:rPr lang="en-US" dirty="0"/>
              <a:t>Solution: </a:t>
            </a:r>
            <a:r>
              <a:rPr lang="en-US" dirty="0" smtClean="0"/>
              <a:t>organize </a:t>
            </a:r>
            <a:r>
              <a:rPr lang="en-US" dirty="0"/>
              <a:t>memory system into a hierarchy</a:t>
            </a:r>
          </a:p>
          <a:p>
            <a:pPr lvl="1"/>
            <a:r>
              <a:rPr lang="en-US" dirty="0" smtClean="0"/>
              <a:t>entire </a:t>
            </a:r>
            <a:r>
              <a:rPr lang="en-US" dirty="0"/>
              <a:t>addressable memory space </a:t>
            </a:r>
            <a:r>
              <a:rPr lang="en-US" dirty="0" smtClean="0"/>
              <a:t/>
            </a:r>
            <a:br>
              <a:rPr lang="en-US" dirty="0" smtClean="0"/>
            </a:br>
            <a:r>
              <a:rPr lang="en-US" dirty="0" smtClean="0"/>
              <a:t>available </a:t>
            </a:r>
            <a:r>
              <a:rPr lang="en-US" dirty="0"/>
              <a:t>in </a:t>
            </a:r>
            <a:r>
              <a:rPr lang="en-US" dirty="0" smtClean="0"/>
              <a:t>largest</a:t>
            </a:r>
            <a:r>
              <a:rPr lang="en-US" dirty="0"/>
              <a:t> </a:t>
            </a:r>
            <a:r>
              <a:rPr lang="en-US" dirty="0" smtClean="0"/>
              <a:t>memory</a:t>
            </a:r>
            <a:endParaRPr lang="en-US" dirty="0"/>
          </a:p>
          <a:p>
            <a:pPr lvl="1"/>
            <a:r>
              <a:rPr lang="en-US" sz="2400" dirty="0"/>
              <a:t>s</a:t>
            </a:r>
            <a:r>
              <a:rPr lang="en-US" sz="2400" dirty="0" smtClean="0"/>
              <a:t>maller, faster memory closer to </a:t>
            </a:r>
            <a:br>
              <a:rPr lang="en-US" sz="2400" dirty="0" smtClean="0"/>
            </a:br>
            <a:r>
              <a:rPr lang="en-US" sz="2400" dirty="0" smtClean="0"/>
              <a:t>the processor </a:t>
            </a:r>
            <a:r>
              <a:rPr lang="en-US" sz="2400" dirty="0" smtClean="0">
                <a:sym typeface="Wingdings"/>
              </a:rPr>
              <a:t> cache</a:t>
            </a:r>
          </a:p>
        </p:txBody>
      </p:sp>
      <p:grpSp>
        <p:nvGrpSpPr>
          <p:cNvPr id="1069060" name="Group 4"/>
          <p:cNvGrpSpPr>
            <a:grpSpLocks/>
          </p:cNvGrpSpPr>
          <p:nvPr/>
        </p:nvGrpSpPr>
        <p:grpSpPr bwMode="auto">
          <a:xfrm>
            <a:off x="4539905" y="4130675"/>
            <a:ext cx="4318000" cy="2432050"/>
            <a:chOff x="1496" y="2356"/>
            <a:chExt cx="2720" cy="1532"/>
          </a:xfrm>
        </p:grpSpPr>
        <p:sp>
          <p:nvSpPr>
            <p:cNvPr id="1069061" name="Rectangle 5"/>
            <p:cNvSpPr>
              <a:spLocks noChangeArrowheads="1"/>
            </p:cNvSpPr>
            <p:nvPr/>
          </p:nvSpPr>
          <p:spPr bwMode="auto">
            <a:xfrm>
              <a:off x="1496" y="3040"/>
              <a:ext cx="656" cy="368"/>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69062" name="Rectangle 6"/>
            <p:cNvSpPr>
              <a:spLocks noChangeArrowheads="1"/>
            </p:cNvSpPr>
            <p:nvPr/>
          </p:nvSpPr>
          <p:spPr bwMode="auto">
            <a:xfrm>
              <a:off x="2552" y="2560"/>
              <a:ext cx="1664" cy="1328"/>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69063" name="Rectangle 7"/>
            <p:cNvSpPr>
              <a:spLocks noChangeArrowheads="1"/>
            </p:cNvSpPr>
            <p:nvPr/>
          </p:nvSpPr>
          <p:spPr bwMode="auto">
            <a:xfrm>
              <a:off x="2648" y="2992"/>
              <a:ext cx="368" cy="464"/>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69064" name="Rectangle 8"/>
            <p:cNvSpPr>
              <a:spLocks noChangeArrowheads="1"/>
            </p:cNvSpPr>
            <p:nvPr/>
          </p:nvSpPr>
          <p:spPr bwMode="auto">
            <a:xfrm>
              <a:off x="3416" y="2608"/>
              <a:ext cx="752" cy="1232"/>
            </a:xfrm>
            <a:prstGeom prst="rect">
              <a:avLst/>
            </a:prstGeom>
            <a:noFill/>
            <a:ln w="254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69065" name="Line 9"/>
            <p:cNvSpPr>
              <a:spLocks noChangeShapeType="1"/>
            </p:cNvSpPr>
            <p:nvPr/>
          </p:nvSpPr>
          <p:spPr bwMode="auto">
            <a:xfrm>
              <a:off x="2168" y="3224"/>
              <a:ext cx="464" cy="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69066" name="Line 10"/>
            <p:cNvSpPr>
              <a:spLocks noChangeShapeType="1"/>
            </p:cNvSpPr>
            <p:nvPr/>
          </p:nvSpPr>
          <p:spPr bwMode="auto">
            <a:xfrm>
              <a:off x="3032" y="3224"/>
              <a:ext cx="368" cy="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69067" name="Rectangle 11"/>
            <p:cNvSpPr>
              <a:spLocks noChangeArrowheads="1"/>
            </p:cNvSpPr>
            <p:nvPr/>
          </p:nvSpPr>
          <p:spPr bwMode="auto">
            <a:xfrm>
              <a:off x="1523" y="3124"/>
              <a:ext cx="64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Processor</a:t>
              </a:r>
            </a:p>
          </p:txBody>
        </p:sp>
        <p:sp>
          <p:nvSpPr>
            <p:cNvPr id="1069068" name="Rectangle 12"/>
            <p:cNvSpPr>
              <a:spLocks noChangeArrowheads="1"/>
            </p:cNvSpPr>
            <p:nvPr/>
          </p:nvSpPr>
          <p:spPr bwMode="auto">
            <a:xfrm>
              <a:off x="2819" y="2356"/>
              <a:ext cx="100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Memory System</a:t>
              </a:r>
            </a:p>
          </p:txBody>
        </p:sp>
        <p:sp>
          <p:nvSpPr>
            <p:cNvPr id="1069069" name="Rectangle 13"/>
            <p:cNvSpPr>
              <a:spLocks noChangeArrowheads="1"/>
            </p:cNvSpPr>
            <p:nvPr/>
          </p:nvSpPr>
          <p:spPr bwMode="auto">
            <a:xfrm>
              <a:off x="2592" y="3172"/>
              <a:ext cx="46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solidFill>
                    <a:schemeClr val="accent2"/>
                  </a:solidFill>
                  <a:latin typeface="Times New Roman" charset="0"/>
                  <a:ea typeface="Tahoma"/>
                </a:rPr>
                <a:t>Cache</a:t>
              </a:r>
            </a:p>
          </p:txBody>
        </p:sp>
        <p:sp>
          <p:nvSpPr>
            <p:cNvPr id="1069070" name="Rectangle 14"/>
            <p:cNvSpPr>
              <a:spLocks noChangeArrowheads="1"/>
            </p:cNvSpPr>
            <p:nvPr/>
          </p:nvSpPr>
          <p:spPr bwMode="auto">
            <a:xfrm>
              <a:off x="3539" y="3124"/>
              <a:ext cx="5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solidFill>
                    <a:schemeClr val="hlink"/>
                  </a:solidFill>
                  <a:latin typeface="Times New Roman" charset="0"/>
                  <a:ea typeface="Tahoma"/>
                </a:rPr>
                <a:t>DRAM</a:t>
              </a:r>
            </a:p>
          </p:txBody>
        </p:sp>
      </p:grpSp>
      <p:sp>
        <p:nvSpPr>
          <p:cNvPr id="1069071" name="Rectangle 15"/>
          <p:cNvSpPr>
            <a:spLocks noGrp="1" noChangeArrowheads="1"/>
          </p:cNvSpPr>
          <p:nvPr>
            <p:ph type="title"/>
          </p:nvPr>
        </p:nvSpPr>
        <p:spPr/>
        <p:txBody>
          <a:bodyPr/>
          <a:lstStyle/>
          <a:p>
            <a:r>
              <a:rPr lang="en-US"/>
              <a:t>The Motivation for Caches</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90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6905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6905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6905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6905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6905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69058">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06905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9058"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Slide Number Placeholder 3"/>
          <p:cNvSpPr>
            <a:spLocks noGrp="1"/>
          </p:cNvSpPr>
          <p:nvPr>
            <p:ph type="sldNum" sz="quarter" idx="10"/>
          </p:nvPr>
        </p:nvSpPr>
        <p:spPr/>
        <p:txBody>
          <a:bodyPr/>
          <a:lstStyle/>
          <a:p>
            <a:fld id="{0AC70CC2-6A83-6F40-A995-A74DF17C9E23}" type="slidenum">
              <a:rPr lang="en-US"/>
              <a:pPr/>
              <a:t>6</a:t>
            </a:fld>
            <a:endParaRPr lang="en-US"/>
          </a:p>
        </p:txBody>
      </p:sp>
      <p:sp>
        <p:nvSpPr>
          <p:cNvPr id="1069058" name="Rectangle 2"/>
          <p:cNvSpPr>
            <a:spLocks noGrp="1" noChangeArrowheads="1"/>
          </p:cNvSpPr>
          <p:nvPr>
            <p:ph type="body" idx="1"/>
          </p:nvPr>
        </p:nvSpPr>
        <p:spPr/>
        <p:txBody>
          <a:bodyPr/>
          <a:lstStyle/>
          <a:p>
            <a:r>
              <a:rPr lang="en-US" dirty="0" smtClean="0"/>
              <a:t>Exploit:  Locality of Reference</a:t>
            </a:r>
          </a:p>
          <a:p>
            <a:pPr lvl="1"/>
            <a:r>
              <a:rPr lang="en-US" dirty="0"/>
              <a:t>service most accesses from </a:t>
            </a:r>
            <a:r>
              <a:rPr lang="en-US" dirty="0" smtClean="0"/>
              <a:t>the </a:t>
            </a:r>
            <a:r>
              <a:rPr lang="en-US" dirty="0"/>
              <a:t>small, fast memory</a:t>
            </a:r>
          </a:p>
          <a:p>
            <a:pPr lvl="1"/>
            <a:r>
              <a:rPr lang="en-US" dirty="0"/>
              <a:t>reduce the bandwidth required of the large </a:t>
            </a:r>
            <a:r>
              <a:rPr lang="en-US" dirty="0" smtClean="0"/>
              <a:t>memory</a:t>
            </a:r>
          </a:p>
          <a:p>
            <a:pPr lvl="1"/>
            <a:r>
              <a:rPr lang="en-US" dirty="0" smtClean="0"/>
              <a:t>often </a:t>
            </a:r>
            <a:r>
              <a:rPr lang="en-US" dirty="0"/>
              <a:t>multiple levels of </a:t>
            </a:r>
            <a:r>
              <a:rPr lang="en-US" dirty="0" smtClean="0"/>
              <a:t>caches</a:t>
            </a:r>
            <a:endParaRPr lang="en-US" dirty="0"/>
          </a:p>
          <a:p>
            <a:pPr lvl="1"/>
            <a:endParaRPr lang="en-US" dirty="0" smtClean="0"/>
          </a:p>
          <a:p>
            <a:pPr lvl="1"/>
            <a:endParaRPr lang="en-US" dirty="0" smtClean="0"/>
          </a:p>
          <a:p>
            <a:pPr marL="0" indent="0">
              <a:buNone/>
            </a:pPr>
            <a:endParaRPr lang="en-US" dirty="0"/>
          </a:p>
        </p:txBody>
      </p:sp>
      <p:grpSp>
        <p:nvGrpSpPr>
          <p:cNvPr id="1069060" name="Group 4"/>
          <p:cNvGrpSpPr>
            <a:grpSpLocks/>
          </p:cNvGrpSpPr>
          <p:nvPr/>
        </p:nvGrpSpPr>
        <p:grpSpPr bwMode="auto">
          <a:xfrm>
            <a:off x="2044700" y="3238500"/>
            <a:ext cx="4318000" cy="2432050"/>
            <a:chOff x="1496" y="2356"/>
            <a:chExt cx="2720" cy="1532"/>
          </a:xfrm>
        </p:grpSpPr>
        <p:sp>
          <p:nvSpPr>
            <p:cNvPr id="1069061" name="Rectangle 5"/>
            <p:cNvSpPr>
              <a:spLocks noChangeArrowheads="1"/>
            </p:cNvSpPr>
            <p:nvPr/>
          </p:nvSpPr>
          <p:spPr bwMode="auto">
            <a:xfrm>
              <a:off x="1496" y="3040"/>
              <a:ext cx="656" cy="368"/>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69062" name="Rectangle 6"/>
            <p:cNvSpPr>
              <a:spLocks noChangeArrowheads="1"/>
            </p:cNvSpPr>
            <p:nvPr/>
          </p:nvSpPr>
          <p:spPr bwMode="auto">
            <a:xfrm>
              <a:off x="2552" y="2560"/>
              <a:ext cx="1664" cy="1328"/>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69063" name="Rectangle 7"/>
            <p:cNvSpPr>
              <a:spLocks noChangeArrowheads="1"/>
            </p:cNvSpPr>
            <p:nvPr/>
          </p:nvSpPr>
          <p:spPr bwMode="auto">
            <a:xfrm>
              <a:off x="2648" y="2992"/>
              <a:ext cx="368" cy="464"/>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69064" name="Rectangle 8"/>
            <p:cNvSpPr>
              <a:spLocks noChangeArrowheads="1"/>
            </p:cNvSpPr>
            <p:nvPr/>
          </p:nvSpPr>
          <p:spPr bwMode="auto">
            <a:xfrm>
              <a:off x="3416" y="2608"/>
              <a:ext cx="752" cy="1232"/>
            </a:xfrm>
            <a:prstGeom prst="rect">
              <a:avLst/>
            </a:prstGeom>
            <a:noFill/>
            <a:ln w="254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69065" name="Line 9"/>
            <p:cNvSpPr>
              <a:spLocks noChangeShapeType="1"/>
            </p:cNvSpPr>
            <p:nvPr/>
          </p:nvSpPr>
          <p:spPr bwMode="auto">
            <a:xfrm>
              <a:off x="2168" y="3224"/>
              <a:ext cx="464" cy="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69066" name="Line 10"/>
            <p:cNvSpPr>
              <a:spLocks noChangeShapeType="1"/>
            </p:cNvSpPr>
            <p:nvPr/>
          </p:nvSpPr>
          <p:spPr bwMode="auto">
            <a:xfrm>
              <a:off x="3032" y="3224"/>
              <a:ext cx="368" cy="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ea typeface="Tahoma"/>
              </a:endParaRPr>
            </a:p>
          </p:txBody>
        </p:sp>
        <p:sp>
          <p:nvSpPr>
            <p:cNvPr id="1069067" name="Rectangle 11"/>
            <p:cNvSpPr>
              <a:spLocks noChangeArrowheads="1"/>
            </p:cNvSpPr>
            <p:nvPr/>
          </p:nvSpPr>
          <p:spPr bwMode="auto">
            <a:xfrm>
              <a:off x="1523" y="3124"/>
              <a:ext cx="64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Processor</a:t>
              </a:r>
            </a:p>
          </p:txBody>
        </p:sp>
        <p:sp>
          <p:nvSpPr>
            <p:cNvPr id="1069068" name="Rectangle 12"/>
            <p:cNvSpPr>
              <a:spLocks noChangeArrowheads="1"/>
            </p:cNvSpPr>
            <p:nvPr/>
          </p:nvSpPr>
          <p:spPr bwMode="auto">
            <a:xfrm>
              <a:off x="2819" y="2356"/>
              <a:ext cx="100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latin typeface="Times New Roman" charset="0"/>
                  <a:ea typeface="Tahoma"/>
                </a:rPr>
                <a:t>Memory System</a:t>
              </a:r>
            </a:p>
          </p:txBody>
        </p:sp>
        <p:sp>
          <p:nvSpPr>
            <p:cNvPr id="1069069" name="Rectangle 13"/>
            <p:cNvSpPr>
              <a:spLocks noChangeArrowheads="1"/>
            </p:cNvSpPr>
            <p:nvPr/>
          </p:nvSpPr>
          <p:spPr bwMode="auto">
            <a:xfrm>
              <a:off x="2592" y="3172"/>
              <a:ext cx="46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solidFill>
                    <a:schemeClr val="accent2"/>
                  </a:solidFill>
                  <a:latin typeface="Times New Roman" charset="0"/>
                  <a:ea typeface="Tahoma"/>
                </a:rPr>
                <a:t>Cache</a:t>
              </a:r>
            </a:p>
          </p:txBody>
        </p:sp>
        <p:sp>
          <p:nvSpPr>
            <p:cNvPr id="1069070" name="Rectangle 14"/>
            <p:cNvSpPr>
              <a:spLocks noChangeArrowheads="1"/>
            </p:cNvSpPr>
            <p:nvPr/>
          </p:nvSpPr>
          <p:spPr bwMode="auto">
            <a:xfrm>
              <a:off x="3539" y="3124"/>
              <a:ext cx="5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600" b="1" dirty="0">
                  <a:solidFill>
                    <a:schemeClr val="hlink"/>
                  </a:solidFill>
                  <a:latin typeface="Times New Roman" charset="0"/>
                  <a:ea typeface="Tahoma"/>
                </a:rPr>
                <a:t>DRAM</a:t>
              </a:r>
            </a:p>
          </p:txBody>
        </p:sp>
      </p:grpSp>
      <p:sp>
        <p:nvSpPr>
          <p:cNvPr id="1069071" name="Rectangle 15"/>
          <p:cNvSpPr>
            <a:spLocks noGrp="1" noChangeArrowheads="1"/>
          </p:cNvSpPr>
          <p:nvPr>
            <p:ph type="title"/>
          </p:nvPr>
        </p:nvSpPr>
        <p:spPr/>
        <p:txBody>
          <a:bodyPr/>
          <a:lstStyle/>
          <a:p>
            <a:r>
              <a:rPr lang="en-US"/>
              <a:t>The Motivation for Caches</a:t>
            </a:r>
          </a:p>
        </p:txBody>
      </p:sp>
    </p:spTree>
    <p:extLst>
      <p:ext uri="{BB962C8B-B14F-4D97-AF65-F5344CB8AC3E}">
        <p14:creationId xmlns:p14="http://schemas.microsoft.com/office/powerpoint/2010/main" val="99633167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The Memory Hierarchy</a:t>
            </a:r>
            <a:endParaRPr lang="en-US" dirty="0"/>
          </a:p>
        </p:txBody>
      </p:sp>
      <p:sp>
        <p:nvSpPr>
          <p:cNvPr id="4" name="Slide Number Placeholder 3"/>
          <p:cNvSpPr>
            <a:spLocks noGrp="1"/>
          </p:cNvSpPr>
          <p:nvPr>
            <p:ph type="sldNum" sz="quarter" idx="10"/>
          </p:nvPr>
        </p:nvSpPr>
        <p:spPr/>
        <p:txBody>
          <a:bodyPr/>
          <a:lstStyle/>
          <a:p>
            <a:fld id="{6EB58DED-0729-104C-9069-0336D6964516}" type="slidenum">
              <a:rPr lang="en-US" smtClean="0"/>
              <a:pPr/>
              <a:t>7</a:t>
            </a:fld>
            <a:endParaRPr lang="en-US"/>
          </a:p>
        </p:txBody>
      </p:sp>
      <p:sp>
        <p:nvSpPr>
          <p:cNvPr id="8" name="Rectangle 14"/>
          <p:cNvSpPr>
            <a:spLocks noChangeArrowheads="1"/>
          </p:cNvSpPr>
          <p:nvPr/>
        </p:nvSpPr>
        <p:spPr bwMode="auto">
          <a:xfrm>
            <a:off x="411163" y="5263093"/>
            <a:ext cx="82788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r>
              <a:rPr lang="en-GB" sz="1200" dirty="0"/>
              <a:t>Figure 2.1 The levels in a typical memory hierarchy in a server computer shown on top (a) and in a personal mobile</a:t>
            </a:r>
          </a:p>
          <a:p>
            <a:pPr eaLnBrk="0" hangingPunct="0"/>
            <a:r>
              <a:rPr lang="en-GB" sz="1200" dirty="0"/>
              <a:t>device (PMD) on the bottom (b).</a:t>
            </a:r>
            <a:r>
              <a:rPr lang="en-GB" sz="1200" b="0" dirty="0"/>
              <a:t> As we move farther away from the processor, the memory in the level below becomes </a:t>
            </a:r>
            <a:r>
              <a:rPr lang="en-GB" sz="1200" b="0" dirty="0" smtClean="0"/>
              <a:t>slower and </a:t>
            </a:r>
            <a:r>
              <a:rPr lang="en-GB" sz="1200" b="0" dirty="0"/>
              <a:t>larger. Note that the time units change by a factor of 10</a:t>
            </a:r>
            <a:r>
              <a:rPr lang="en-GB" sz="1200" b="0" baseline="30000" dirty="0"/>
              <a:t>9</a:t>
            </a:r>
            <a:r>
              <a:rPr lang="en-GB" sz="1200" b="0" dirty="0"/>
              <a:t>—from picoseconds to milliseconds—and that the size units </a:t>
            </a:r>
            <a:r>
              <a:rPr lang="en-GB" sz="1200" b="0" dirty="0" smtClean="0"/>
              <a:t>change by </a:t>
            </a:r>
            <a:r>
              <a:rPr lang="en-GB" sz="1200" b="0" dirty="0"/>
              <a:t>a factor of 10</a:t>
            </a:r>
            <a:r>
              <a:rPr lang="en-GB" sz="1200" b="0" baseline="30000" dirty="0"/>
              <a:t>12</a:t>
            </a:r>
            <a:r>
              <a:rPr lang="en-GB" sz="1200" b="0" dirty="0"/>
              <a:t>—from bytes to terabytes. The PMD has a slower clock rate and smaller caches and main memory. A key difference is that servers and desktops use disk storage as the lowest level in the hierarchy while PMDs use Flash, which is built from EEPROM technology.</a:t>
            </a:r>
            <a:r>
              <a:rPr lang="en-US" sz="1200" b="0" dirty="0"/>
              <a:t> </a:t>
            </a:r>
          </a:p>
        </p:txBody>
      </p:sp>
      <p:pic>
        <p:nvPicPr>
          <p:cNvPr id="6" name="Picture 2"/>
          <p:cNvPicPr>
            <a:picLocks noChangeAspect="1" noChangeArrowheads="1"/>
          </p:cNvPicPr>
          <p:nvPr/>
        </p:nvPicPr>
        <p:blipFill>
          <a:blip r:embed="rId2" cstate="print"/>
          <a:srcRect/>
          <a:stretch>
            <a:fillRect/>
          </a:stretch>
        </p:blipFill>
        <p:spPr bwMode="auto">
          <a:xfrm>
            <a:off x="1214730" y="769765"/>
            <a:ext cx="6760374" cy="4489311"/>
          </a:xfrm>
          <a:prstGeom prst="rect">
            <a:avLst/>
          </a:prstGeom>
          <a:noFill/>
          <a:ln w="9525">
            <a:noFill/>
            <a:miter lim="800000"/>
            <a:headEnd/>
            <a:tailEnd/>
          </a:ln>
        </p:spPr>
      </p:pic>
    </p:spTree>
    <p:extLst>
      <p:ext uri="{BB962C8B-B14F-4D97-AF65-F5344CB8AC3E}">
        <p14:creationId xmlns:p14="http://schemas.microsoft.com/office/powerpoint/2010/main" val="246507137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Memory Performance Gap</a:t>
            </a:r>
            <a:endParaRPr lang="en-AU" dirty="0"/>
          </a:p>
        </p:txBody>
      </p:sp>
      <p:pic>
        <p:nvPicPr>
          <p:cNvPr id="2050" name="Picture 2"/>
          <p:cNvPicPr>
            <a:picLocks noChangeAspect="1" noChangeArrowheads="1"/>
          </p:cNvPicPr>
          <p:nvPr/>
        </p:nvPicPr>
        <p:blipFill>
          <a:blip r:embed="rId3" cstate="print"/>
          <a:srcRect/>
          <a:stretch>
            <a:fillRect/>
          </a:stretch>
        </p:blipFill>
        <p:spPr bwMode="auto">
          <a:xfrm>
            <a:off x="170136" y="1412776"/>
            <a:ext cx="8434312" cy="4480476"/>
          </a:xfrm>
          <a:prstGeom prst="rect">
            <a:avLst/>
          </a:prstGeom>
          <a:noFill/>
          <a:ln w="9525">
            <a:noFill/>
            <a:miter lim="800000"/>
            <a:headEnd/>
            <a:tailEnd/>
          </a:ln>
        </p:spPr>
      </p:pic>
    </p:spTree>
    <p:extLst>
      <p:ext uri="{BB962C8B-B14F-4D97-AF65-F5344CB8AC3E}">
        <p14:creationId xmlns:p14="http://schemas.microsoft.com/office/powerpoint/2010/main" val="388124892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Memory Hierarchy Design</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800" dirty="0" smtClean="0"/>
              <a:t>Memory hierarchy design becomes more crucial with recent multi-core processors:</a:t>
            </a:r>
          </a:p>
          <a:p>
            <a:pPr lvl="1">
              <a:lnSpc>
                <a:spcPct val="90000"/>
              </a:lnSpc>
            </a:pPr>
            <a:r>
              <a:rPr lang="en-US" sz="2400" dirty="0" smtClean="0"/>
              <a:t>Aggregate peak bandwidth grows with # cores:</a:t>
            </a:r>
          </a:p>
          <a:p>
            <a:pPr lvl="2">
              <a:lnSpc>
                <a:spcPct val="90000"/>
              </a:lnSpc>
            </a:pPr>
            <a:r>
              <a:rPr lang="en-US" sz="2000" dirty="0" smtClean="0"/>
              <a:t>Intel Core i7 can generate two references per core per clock</a:t>
            </a:r>
          </a:p>
          <a:p>
            <a:pPr lvl="2">
              <a:lnSpc>
                <a:spcPct val="90000"/>
              </a:lnSpc>
            </a:pPr>
            <a:r>
              <a:rPr lang="en-US" sz="2000" dirty="0" smtClean="0"/>
              <a:t>Four cores and 3.2 GHz clock</a:t>
            </a:r>
          </a:p>
          <a:p>
            <a:pPr lvl="3">
              <a:lnSpc>
                <a:spcPct val="90000"/>
              </a:lnSpc>
            </a:pPr>
            <a:r>
              <a:rPr lang="en-US" dirty="0" smtClean="0"/>
              <a:t>25.6 billion 64-bit data references/second +</a:t>
            </a:r>
          </a:p>
          <a:p>
            <a:pPr lvl="3">
              <a:lnSpc>
                <a:spcPct val="90000"/>
              </a:lnSpc>
            </a:pPr>
            <a:r>
              <a:rPr lang="en-US" dirty="0" smtClean="0"/>
              <a:t>12.8 billion 128-bit instruction references</a:t>
            </a:r>
          </a:p>
          <a:p>
            <a:pPr lvl="3">
              <a:lnSpc>
                <a:spcPct val="90000"/>
              </a:lnSpc>
            </a:pPr>
            <a:r>
              <a:rPr lang="en-US" dirty="0" smtClean="0"/>
              <a:t>= 409.6 GB/s!</a:t>
            </a:r>
          </a:p>
          <a:p>
            <a:pPr lvl="2">
              <a:lnSpc>
                <a:spcPct val="90000"/>
              </a:lnSpc>
            </a:pPr>
            <a:r>
              <a:rPr lang="en-US" dirty="0" smtClean="0"/>
              <a:t>DRAM bandwidth is only 6% of this (25 GB/s)</a:t>
            </a:r>
          </a:p>
          <a:p>
            <a:pPr lvl="2">
              <a:lnSpc>
                <a:spcPct val="90000"/>
              </a:lnSpc>
            </a:pPr>
            <a:r>
              <a:rPr lang="en-US" dirty="0" smtClean="0"/>
              <a:t>Requires:</a:t>
            </a:r>
          </a:p>
          <a:p>
            <a:pPr lvl="3">
              <a:lnSpc>
                <a:spcPct val="90000"/>
              </a:lnSpc>
            </a:pPr>
            <a:r>
              <a:rPr lang="en-US" dirty="0" smtClean="0"/>
              <a:t>Multi-port, pipelined caches</a:t>
            </a:r>
          </a:p>
          <a:p>
            <a:pPr lvl="3">
              <a:lnSpc>
                <a:spcPct val="90000"/>
              </a:lnSpc>
            </a:pPr>
            <a:r>
              <a:rPr lang="en-US" dirty="0" smtClean="0"/>
              <a:t>Two levels of cache per core</a:t>
            </a:r>
          </a:p>
          <a:p>
            <a:pPr lvl="3">
              <a:lnSpc>
                <a:spcPct val="90000"/>
              </a:lnSpc>
            </a:pPr>
            <a:r>
              <a:rPr lang="en-US" dirty="0" smtClean="0"/>
              <a:t>Shared third-level cache on chip</a:t>
            </a:r>
          </a:p>
        </p:txBody>
      </p:sp>
    </p:spTree>
    <p:extLst>
      <p:ext uri="{BB962C8B-B14F-4D97-AF65-F5344CB8AC3E}">
        <p14:creationId xmlns:p14="http://schemas.microsoft.com/office/powerpoint/2010/main" val="416894182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proposal">
  <a:themeElements>
    <a:clrScheme name="proposal 15">
      <a:dk1>
        <a:srgbClr val="000000"/>
      </a:dk1>
      <a:lt1>
        <a:srgbClr val="FFFFFF"/>
      </a:lt1>
      <a:dk2>
        <a:srgbClr val="FFFFFF"/>
      </a:dk2>
      <a:lt2>
        <a:srgbClr val="000000"/>
      </a:lt2>
      <a:accent1>
        <a:srgbClr val="A50021"/>
      </a:accent1>
      <a:accent2>
        <a:srgbClr val="009900"/>
      </a:accent2>
      <a:accent3>
        <a:srgbClr val="FFFFFF"/>
      </a:accent3>
      <a:accent4>
        <a:srgbClr val="000000"/>
      </a:accent4>
      <a:accent5>
        <a:srgbClr val="CFAAAB"/>
      </a:accent5>
      <a:accent6>
        <a:srgbClr val="008A00"/>
      </a:accent6>
      <a:hlink>
        <a:srgbClr val="003399"/>
      </a:hlink>
      <a:folHlink>
        <a:srgbClr val="DDDDDD"/>
      </a:folHlink>
    </a:clrScheme>
    <a:fontScheme name="proposal">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b"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b"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proposal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proposal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proposa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posal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proposal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
      <a:clrScheme name="proposal 9">
        <a:dk1>
          <a:srgbClr val="001932"/>
        </a:dk1>
        <a:lt1>
          <a:srgbClr val="FFFFFF"/>
        </a:lt1>
        <a:dk2>
          <a:srgbClr val="1A6690"/>
        </a:dk2>
        <a:lt2>
          <a:srgbClr val="CCFFFF"/>
        </a:lt2>
        <a:accent1>
          <a:srgbClr val="99FFCC"/>
        </a:accent1>
        <a:accent2>
          <a:srgbClr val="01B0FF"/>
        </a:accent2>
        <a:accent3>
          <a:srgbClr val="ABB8C6"/>
        </a:accent3>
        <a:accent4>
          <a:srgbClr val="DADADA"/>
        </a:accent4>
        <a:accent5>
          <a:srgbClr val="CAFFE2"/>
        </a:accent5>
        <a:accent6>
          <a:srgbClr val="019FE7"/>
        </a:accent6>
        <a:hlink>
          <a:srgbClr val="FFCDC0"/>
        </a:hlink>
        <a:folHlink>
          <a:srgbClr val="165476"/>
        </a:folHlink>
      </a:clrScheme>
      <a:clrMap bg1="dk2" tx1="lt1" bg2="dk1" tx2="lt2" accent1="accent1" accent2="accent2" accent3="accent3" accent4="accent4" accent5="accent5" accent6="accent6" hlink="hlink" folHlink="folHlink"/>
    </a:extraClrScheme>
    <a:extraClrScheme>
      <a:clrScheme name="proposal 10">
        <a:dk1>
          <a:srgbClr val="000000"/>
        </a:dk1>
        <a:lt1>
          <a:srgbClr val="FFFFFF"/>
        </a:lt1>
        <a:dk2>
          <a:srgbClr val="114663"/>
        </a:dk2>
        <a:lt2>
          <a:srgbClr val="CCFFFF"/>
        </a:lt2>
        <a:accent1>
          <a:srgbClr val="99FFCC"/>
        </a:accent1>
        <a:accent2>
          <a:srgbClr val="01B0FF"/>
        </a:accent2>
        <a:accent3>
          <a:srgbClr val="AAB0B7"/>
        </a:accent3>
        <a:accent4>
          <a:srgbClr val="DADADA"/>
        </a:accent4>
        <a:accent5>
          <a:srgbClr val="CAFFE2"/>
        </a:accent5>
        <a:accent6>
          <a:srgbClr val="019FE7"/>
        </a:accent6>
        <a:hlink>
          <a:srgbClr val="FFCDC0"/>
        </a:hlink>
        <a:folHlink>
          <a:srgbClr val="165476"/>
        </a:folHlink>
      </a:clrScheme>
      <a:clrMap bg1="dk2" tx1="lt1" bg2="dk1" tx2="lt2" accent1="accent1" accent2="accent2" accent3="accent3" accent4="accent4" accent5="accent5" accent6="accent6" hlink="hlink" folHlink="folHlink"/>
    </a:extraClrScheme>
    <a:extraClrScheme>
      <a:clrScheme name="proposal 11">
        <a:dk1>
          <a:srgbClr val="000000"/>
        </a:dk1>
        <a:lt1>
          <a:srgbClr val="FFFFFF"/>
        </a:lt1>
        <a:dk2>
          <a:srgbClr val="114663"/>
        </a:dk2>
        <a:lt2>
          <a:srgbClr val="CCFFFF"/>
        </a:lt2>
        <a:accent1>
          <a:srgbClr val="99FFCC"/>
        </a:accent1>
        <a:accent2>
          <a:srgbClr val="01B0FF"/>
        </a:accent2>
        <a:accent3>
          <a:srgbClr val="AAB0B7"/>
        </a:accent3>
        <a:accent4>
          <a:srgbClr val="DADADA"/>
        </a:accent4>
        <a:accent5>
          <a:srgbClr val="CAFFE2"/>
        </a:accent5>
        <a:accent6>
          <a:srgbClr val="019FE7"/>
        </a:accent6>
        <a:hlink>
          <a:srgbClr val="FFBFAD"/>
        </a:hlink>
        <a:folHlink>
          <a:srgbClr val="0E364C"/>
        </a:folHlink>
      </a:clrScheme>
      <a:clrMap bg1="dk2" tx1="lt1" bg2="dk1" tx2="lt2" accent1="accent1" accent2="accent2" accent3="accent3" accent4="accent4" accent5="accent5" accent6="accent6" hlink="hlink" folHlink="folHlink"/>
    </a:extraClrScheme>
    <a:extraClrScheme>
      <a:clrScheme name="proposal 12">
        <a:dk1>
          <a:srgbClr val="000000"/>
        </a:dk1>
        <a:lt1>
          <a:srgbClr val="FFFFFF"/>
        </a:lt1>
        <a:dk2>
          <a:srgbClr val="FFFFFF"/>
        </a:dk2>
        <a:lt2>
          <a:srgbClr val="000000"/>
        </a:lt2>
        <a:accent1>
          <a:srgbClr val="A50021"/>
        </a:accent1>
        <a:accent2>
          <a:srgbClr val="01B0FF"/>
        </a:accent2>
        <a:accent3>
          <a:srgbClr val="FFFFFF"/>
        </a:accent3>
        <a:accent4>
          <a:srgbClr val="000000"/>
        </a:accent4>
        <a:accent5>
          <a:srgbClr val="CFAAAB"/>
        </a:accent5>
        <a:accent6>
          <a:srgbClr val="019FE7"/>
        </a:accent6>
        <a:hlink>
          <a:srgbClr val="0033CC"/>
        </a:hlink>
        <a:folHlink>
          <a:srgbClr val="0E364C"/>
        </a:folHlink>
      </a:clrScheme>
      <a:clrMap bg1="lt1" tx1="dk1" bg2="lt2" tx2="dk2" accent1="accent1" accent2="accent2" accent3="accent3" accent4="accent4" accent5="accent5" accent6="accent6" hlink="hlink" folHlink="folHlink"/>
    </a:extraClrScheme>
    <a:extraClrScheme>
      <a:clrScheme name="proposal 13">
        <a:dk1>
          <a:srgbClr val="000000"/>
        </a:dk1>
        <a:lt1>
          <a:srgbClr val="FFFFFF"/>
        </a:lt1>
        <a:dk2>
          <a:srgbClr val="FFFFFF"/>
        </a:dk2>
        <a:lt2>
          <a:srgbClr val="000000"/>
        </a:lt2>
        <a:accent1>
          <a:srgbClr val="A50021"/>
        </a:accent1>
        <a:accent2>
          <a:srgbClr val="01B0FF"/>
        </a:accent2>
        <a:accent3>
          <a:srgbClr val="FFFFFF"/>
        </a:accent3>
        <a:accent4>
          <a:srgbClr val="000000"/>
        </a:accent4>
        <a:accent5>
          <a:srgbClr val="CFAAAB"/>
        </a:accent5>
        <a:accent6>
          <a:srgbClr val="019FE7"/>
        </a:accent6>
        <a:hlink>
          <a:srgbClr val="003399"/>
        </a:hlink>
        <a:folHlink>
          <a:srgbClr val="0E364C"/>
        </a:folHlink>
      </a:clrScheme>
      <a:clrMap bg1="lt1" tx1="dk1" bg2="lt2" tx2="dk2" accent1="accent1" accent2="accent2" accent3="accent3" accent4="accent4" accent5="accent5" accent6="accent6" hlink="hlink" folHlink="folHlink"/>
    </a:extraClrScheme>
    <a:extraClrScheme>
      <a:clrScheme name="proposal 14">
        <a:dk1>
          <a:srgbClr val="000000"/>
        </a:dk1>
        <a:lt1>
          <a:srgbClr val="FFFFFF"/>
        </a:lt1>
        <a:dk2>
          <a:srgbClr val="FFFFFF"/>
        </a:dk2>
        <a:lt2>
          <a:srgbClr val="000000"/>
        </a:lt2>
        <a:accent1>
          <a:srgbClr val="A50021"/>
        </a:accent1>
        <a:accent2>
          <a:srgbClr val="01B0FF"/>
        </a:accent2>
        <a:accent3>
          <a:srgbClr val="FFFFFF"/>
        </a:accent3>
        <a:accent4>
          <a:srgbClr val="000000"/>
        </a:accent4>
        <a:accent5>
          <a:srgbClr val="CFAAAB"/>
        </a:accent5>
        <a:accent6>
          <a:srgbClr val="019FE7"/>
        </a:accent6>
        <a:hlink>
          <a:srgbClr val="003399"/>
        </a:hlink>
        <a:folHlink>
          <a:srgbClr val="DDDDDD"/>
        </a:folHlink>
      </a:clrScheme>
      <a:clrMap bg1="lt1" tx1="dk1" bg2="lt2" tx2="dk2" accent1="accent1" accent2="accent2" accent3="accent3" accent4="accent4" accent5="accent5" accent6="accent6" hlink="hlink" folHlink="folHlink"/>
    </a:extraClrScheme>
    <a:extraClrScheme>
      <a:clrScheme name="proposal 15">
        <a:dk1>
          <a:srgbClr val="000000"/>
        </a:dk1>
        <a:lt1>
          <a:srgbClr val="FFFFFF"/>
        </a:lt1>
        <a:dk2>
          <a:srgbClr val="FFFFFF"/>
        </a:dk2>
        <a:lt2>
          <a:srgbClr val="000000"/>
        </a:lt2>
        <a:accent1>
          <a:srgbClr val="A50021"/>
        </a:accent1>
        <a:accent2>
          <a:srgbClr val="009900"/>
        </a:accent2>
        <a:accent3>
          <a:srgbClr val="FFFFFF"/>
        </a:accent3>
        <a:accent4>
          <a:srgbClr val="000000"/>
        </a:accent4>
        <a:accent5>
          <a:srgbClr val="CFAAAB"/>
        </a:accent5>
        <a:accent6>
          <a:srgbClr val="008A00"/>
        </a:accent6>
        <a:hlink>
          <a:srgbClr val="003399"/>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27622</TotalTime>
  <Words>3195</Words>
  <Application>Microsoft Macintosh PowerPoint</Application>
  <PresentationFormat>Letter Paper (8.5x11 in)</PresentationFormat>
  <Paragraphs>757</Paragraphs>
  <Slides>42</Slides>
  <Notes>36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45" baseType="lpstr">
      <vt:lpstr>proposal</vt:lpstr>
      <vt:lpstr>Image</vt:lpstr>
      <vt:lpstr>Equation</vt:lpstr>
      <vt:lpstr>PowerPoint Presentation</vt:lpstr>
      <vt:lpstr>COMP 740: Computer Architecture and Implementation</vt:lpstr>
      <vt:lpstr>Outline</vt:lpstr>
      <vt:lpstr>The Big Picture: Where are We Now?</vt:lpstr>
      <vt:lpstr>The Motivation for Caches</vt:lpstr>
      <vt:lpstr>The Motivation for Caches</vt:lpstr>
      <vt:lpstr>The Memory Hierarchy</vt:lpstr>
      <vt:lpstr>Memory Performance Gap</vt:lpstr>
      <vt:lpstr>Memory Hierarchy Design</vt:lpstr>
      <vt:lpstr>The Principle of Locality</vt:lpstr>
      <vt:lpstr>Levels of the Memory Hierarchy</vt:lpstr>
      <vt:lpstr>Memory Hierarchy:  Basics</vt:lpstr>
      <vt:lpstr>Memory Hierarchy:  Principles of Operation</vt:lpstr>
      <vt:lpstr>Memory Hierarchy: Terminology</vt:lpstr>
      <vt:lpstr>Cache Addressing</vt:lpstr>
      <vt:lpstr>Cache Shapes</vt:lpstr>
      <vt:lpstr>Cache Organization</vt:lpstr>
      <vt:lpstr>Associativity</vt:lpstr>
      <vt:lpstr>4 Questions for Memory Hierarchy</vt:lpstr>
      <vt:lpstr>Example 1: 1KB, Direct-Mapped, 32B Blocks</vt:lpstr>
      <vt:lpstr>Example 1a:  Cache Miss; Empty Block</vt:lpstr>
      <vt:lpstr>Example 1b:  … Read in Data</vt:lpstr>
      <vt:lpstr>Example 1c:  Cache Hit</vt:lpstr>
      <vt:lpstr>Example 1d:  Cache Miss; Incorrect Block</vt:lpstr>
      <vt:lpstr>Example 1e:  … Replace Block</vt:lpstr>
      <vt:lpstr>Q3:  Which block should be replaced on a miss?</vt:lpstr>
      <vt:lpstr>Replacement Policy</vt:lpstr>
      <vt:lpstr>Q4:  What happens on a write?</vt:lpstr>
      <vt:lpstr>Write Buffer for Write Through</vt:lpstr>
      <vt:lpstr>Write Buffer Saturation</vt:lpstr>
      <vt:lpstr>On a Write Miss</vt:lpstr>
      <vt:lpstr>Example:  Opteron Cache</vt:lpstr>
      <vt:lpstr>Separate Instruction &amp; Data Caches</vt:lpstr>
      <vt:lpstr>Cache Performance</vt:lpstr>
      <vt:lpstr>Block Size Tradeoff</vt:lpstr>
      <vt:lpstr> Sources of Cache Misses</vt:lpstr>
      <vt:lpstr>The 3C Model of Cache Misses</vt:lpstr>
      <vt:lpstr>Possible Solutions</vt:lpstr>
      <vt:lpstr>Sources of Cache Misses</vt:lpstr>
      <vt:lpstr>3Cs Absolute Miss Rate</vt:lpstr>
      <vt:lpstr>3Cs Relative Miss Rate</vt:lpstr>
      <vt:lpstr>Next:  How to Improve Cache Performance</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11</dc:title>
  <dc:creator>Montek Singh</dc:creator>
  <cp:lastModifiedBy>Montek Singh</cp:lastModifiedBy>
  <cp:revision>324</cp:revision>
  <cp:lastPrinted>2001-06-17T20:25:10Z</cp:lastPrinted>
  <dcterms:created xsi:type="dcterms:W3CDTF">2000-03-13T02:52:39Z</dcterms:created>
  <dcterms:modified xsi:type="dcterms:W3CDTF">2016-09-12T17:22:28Z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Montek Singh</vt:lpwstr>
  </property>
  <property fmtid="{D5CDD505-2E9C-101B-9397-08002B2CF9AE}" pid="3" name="E-mail">
    <vt:lpwstr>montek@cs.unc.edu</vt:lpwstr>
  </property>
  <property fmtid="{D5CDD505-2E9C-101B-9397-08002B2CF9AE}" pid="4" name="Address">
    <vt:lpwstr>Dept. of Computer Science, UNC-Chapel Hill, Chapel Hill, NC 27599</vt:lpwstr>
  </property>
</Properties>
</file>