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8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1.xml" ContentType="application/vnd.openxmlformats-officedocument.presentationml.notesSlide+xml"/>
  <Override PartName="/ppt/embeddings/oleObject7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</p:sldMasterIdLst>
  <p:notesMasterIdLst>
    <p:notesMasterId r:id="rId37"/>
  </p:notesMasterIdLst>
  <p:handoutMasterIdLst>
    <p:handoutMasterId r:id="rId38"/>
  </p:handoutMasterIdLst>
  <p:sldIdLst>
    <p:sldId id="883" r:id="rId2"/>
    <p:sldId id="884" r:id="rId3"/>
    <p:sldId id="885" r:id="rId4"/>
    <p:sldId id="886" r:id="rId5"/>
    <p:sldId id="917" r:id="rId6"/>
    <p:sldId id="887" r:id="rId7"/>
    <p:sldId id="888" r:id="rId8"/>
    <p:sldId id="889" r:id="rId9"/>
    <p:sldId id="890" r:id="rId10"/>
    <p:sldId id="918" r:id="rId11"/>
    <p:sldId id="891" r:id="rId12"/>
    <p:sldId id="892" r:id="rId13"/>
    <p:sldId id="893" r:id="rId14"/>
    <p:sldId id="894" r:id="rId15"/>
    <p:sldId id="895" r:id="rId16"/>
    <p:sldId id="896" r:id="rId17"/>
    <p:sldId id="897" r:id="rId18"/>
    <p:sldId id="898" r:id="rId19"/>
    <p:sldId id="899" r:id="rId20"/>
    <p:sldId id="900" r:id="rId21"/>
    <p:sldId id="901" r:id="rId22"/>
    <p:sldId id="902" r:id="rId23"/>
    <p:sldId id="903" r:id="rId24"/>
    <p:sldId id="905" r:id="rId25"/>
    <p:sldId id="906" r:id="rId26"/>
    <p:sldId id="907" r:id="rId27"/>
    <p:sldId id="908" r:id="rId28"/>
    <p:sldId id="909" r:id="rId29"/>
    <p:sldId id="910" r:id="rId30"/>
    <p:sldId id="911" r:id="rId31"/>
    <p:sldId id="912" r:id="rId32"/>
    <p:sldId id="913" r:id="rId33"/>
    <p:sldId id="914" r:id="rId34"/>
    <p:sldId id="915" r:id="rId35"/>
    <p:sldId id="904" r:id="rId36"/>
  </p:sldIdLst>
  <p:sldSz cx="9144000" cy="6858000" type="letter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555"/>
    <a:srgbClr val="FFFF00"/>
    <a:srgbClr val="B2B2B2"/>
    <a:srgbClr val="808080"/>
    <a:srgbClr val="C0C0C0"/>
    <a:srgbClr val="FFFFFF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 snapToObjects="1">
      <p:cViewPr>
        <p:scale>
          <a:sx n="100" d="100"/>
          <a:sy n="100" d="100"/>
        </p:scale>
        <p:origin x="-264" y="-360"/>
      </p:cViewPr>
      <p:guideLst>
        <p:guide orient="horz" pos="216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2148" y="-9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Relationship Id="rId2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</a:defRPr>
            </a:lvl1pPr>
          </a:lstStyle>
          <a:p>
            <a:endParaRPr lang="en-US" dirty="0">
              <a:ea typeface="Tahoma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</a:defRPr>
            </a:lvl1pPr>
          </a:lstStyle>
          <a:p>
            <a:endParaRPr lang="en-US" dirty="0">
              <a:ea typeface="Tahoma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</a:defRPr>
            </a:lvl1pPr>
          </a:lstStyle>
          <a:p>
            <a:endParaRPr lang="en-US" dirty="0">
              <a:ea typeface="Tahoma"/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</a:defRPr>
            </a:lvl1pPr>
          </a:lstStyle>
          <a:p>
            <a:fld id="{9DE09805-2918-3549-BC55-9120BF9DB217}" type="slidenum">
              <a:rPr lang="en-US">
                <a:ea typeface="Tahoma"/>
              </a:rPr>
              <a:pPr/>
              <a:t>‹#›</a:t>
            </a:fld>
            <a:endParaRPr lang="en-US" dirty="0"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485341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Tahoma"/>
              </a:defRPr>
            </a:lvl1pPr>
          </a:lstStyle>
          <a:p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  <a:ea typeface="Tahoma"/>
              </a:defRPr>
            </a:lvl1pPr>
          </a:lstStyle>
          <a:p>
            <a:endParaRPr lang="en-US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imes New Roman" charset="0"/>
                <a:ea typeface="Tahoma"/>
              </a:defRPr>
            </a:lvl1pPr>
          </a:lstStyle>
          <a:p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Times New Roman" charset="0"/>
                <a:ea typeface="Tahoma"/>
              </a:defRPr>
            </a:lvl1pPr>
          </a:lstStyle>
          <a:p>
            <a:fld id="{5DA30776-5CB6-E04D-AC7E-C594F71357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Tahom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960A3-6329-C848-9553-1B1456A61341}" type="slidenum">
              <a:rPr lang="en-US"/>
              <a:pPr/>
              <a:t>1</a:t>
            </a:fld>
            <a:endParaRPr lang="en-US"/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0C15F-AC5B-5D41-8CE4-328DC900F7E6}" type="slidenum">
              <a:rPr lang="en-US"/>
              <a:pPr/>
              <a:t>12</a:t>
            </a:fld>
            <a:endParaRPr lang="en-US"/>
          </a:p>
        </p:txBody>
      </p:sp>
      <p:sp>
        <p:nvSpPr>
          <p:cNvPr id="101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ln/>
        </p:spPr>
        <p:txBody>
          <a:bodyPr wrap="square" lIns="97012" tIns="47684" rIns="97012" bIns="476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ECDEA-7B9E-1E42-A302-D0CB21ACFC53}" type="slidenum">
              <a:rPr lang="en-US"/>
              <a:pPr/>
              <a:t>13</a:t>
            </a:fld>
            <a:endParaRPr lang="en-US"/>
          </a:p>
        </p:txBody>
      </p:sp>
      <p:sp>
        <p:nvSpPr>
          <p:cNvPr id="101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ln/>
        </p:spPr>
        <p:txBody>
          <a:bodyPr wrap="square" lIns="97012" tIns="47684" rIns="97012" bIns="476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704D4-9177-664A-9E73-04419232C16E}" type="slidenum">
              <a:rPr lang="en-US"/>
              <a:pPr/>
              <a:t>14</a:t>
            </a:fld>
            <a:endParaRPr lang="en-US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ln/>
        </p:spPr>
        <p:txBody>
          <a:bodyPr wrap="square" lIns="97012" tIns="47684" rIns="97012" bIns="476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117471-C05F-EE43-A23B-BDD491A23F40}" type="slidenum">
              <a:rPr lang="en-US"/>
              <a:pPr/>
              <a:t>15</a:t>
            </a:fld>
            <a:endParaRPr lang="en-US"/>
          </a:p>
        </p:txBody>
      </p:sp>
      <p:sp>
        <p:nvSpPr>
          <p:cNvPr id="102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ln/>
        </p:spPr>
        <p:txBody>
          <a:bodyPr wrap="square" lIns="97012" tIns="47684" rIns="97012" bIns="476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38FDE-B398-2F48-B1F7-BD24151EEF1C}" type="slidenum">
              <a:rPr lang="en-US"/>
              <a:pPr/>
              <a:t>16</a:t>
            </a:fld>
            <a:endParaRPr lang="en-US"/>
          </a:p>
        </p:txBody>
      </p:sp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ln/>
        </p:spPr>
        <p:txBody>
          <a:bodyPr wrap="square" lIns="97012" tIns="47684" rIns="97012" bIns="476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81D6D-D5E1-B046-B1BC-23BDC18B625B}" type="slidenum">
              <a:rPr lang="en-US"/>
              <a:pPr/>
              <a:t>17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ln/>
        </p:spPr>
        <p:txBody>
          <a:bodyPr wrap="square" lIns="97012" tIns="47684" rIns="97012" bIns="476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AB730-3024-4749-A992-58799D195ABD}" type="slidenum">
              <a:rPr lang="en-US"/>
              <a:pPr/>
              <a:t>18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7C8DC-66C0-5E4C-8266-8FDA21220A77}" type="slidenum">
              <a:rPr lang="en-US"/>
              <a:pPr/>
              <a:t>19</a:t>
            </a:fld>
            <a:endParaRPr lang="en-US"/>
          </a:p>
        </p:txBody>
      </p:sp>
      <p:sp>
        <p:nvSpPr>
          <p:cNvPr id="104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6F588-FE2D-BF41-BD99-C10611232980}" type="slidenum">
              <a:rPr lang="en-US"/>
              <a:pPr/>
              <a:t>20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C89AA-DE22-CC4C-8ACC-8415B41834EC}" type="slidenum">
              <a:rPr lang="en-US"/>
              <a:pPr/>
              <a:t>21</a:t>
            </a:fld>
            <a:endParaRPr lang="en-US"/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E9D7A-1715-B54D-A207-C4F6D67DD286}" type="slidenum">
              <a:rPr lang="en-US"/>
              <a:pPr/>
              <a:t>2</a:t>
            </a:fld>
            <a:endParaRPr lang="en-US"/>
          </a:p>
        </p:txBody>
      </p:sp>
      <p:sp>
        <p:nvSpPr>
          <p:cNvPr id="103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0307C-F36E-A741-98DD-2891E3928A34}" type="slidenum">
              <a:rPr lang="en-US"/>
              <a:pPr/>
              <a:t>22</a:t>
            </a:fld>
            <a:endParaRPr lang="en-US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2DA61A-BEE4-C349-9B50-C1A3AF913090}" type="slidenum">
              <a:rPr lang="en-US"/>
              <a:pPr/>
              <a:t>23</a:t>
            </a:fld>
            <a:endParaRPr lang="en-US"/>
          </a:p>
        </p:txBody>
      </p:sp>
      <p:sp>
        <p:nvSpPr>
          <p:cNvPr id="104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3985B-E002-2F40-A250-A90238142FD8}" type="slidenum">
              <a:rPr lang="en-US"/>
              <a:pPr/>
              <a:t>24</a:t>
            </a:fld>
            <a:endParaRPr lang="en-US"/>
          </a:p>
        </p:txBody>
      </p:sp>
      <p:sp>
        <p:nvSpPr>
          <p:cNvPr id="1082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082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52FFE-71CB-2B4D-8667-4F6F8481C661}" type="slidenum">
              <a:rPr lang="en-US"/>
              <a:pPr/>
              <a:t>25</a:t>
            </a:fld>
            <a:endParaRPr lang="en-US"/>
          </a:p>
        </p:txBody>
      </p:sp>
      <p:sp>
        <p:nvSpPr>
          <p:cNvPr id="1084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084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CCC60-9D88-FC4F-8B82-BE2F7CCD119E}" type="slidenum">
              <a:rPr lang="en-US"/>
              <a:pPr/>
              <a:t>26</a:t>
            </a:fld>
            <a:endParaRPr lang="en-US"/>
          </a:p>
        </p:txBody>
      </p:sp>
      <p:sp>
        <p:nvSpPr>
          <p:cNvPr id="1086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086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CAC35-D691-FC49-9597-9A4C81B0DFDD}" type="slidenum">
              <a:rPr lang="en-US"/>
              <a:pPr/>
              <a:t>27</a:t>
            </a:fld>
            <a:endParaRPr lang="en-US"/>
          </a:p>
        </p:txBody>
      </p:sp>
      <p:sp>
        <p:nvSpPr>
          <p:cNvPr id="1088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088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0E34F-081B-1E40-9145-A8A076891FA0}" type="slidenum">
              <a:rPr lang="en-US"/>
              <a:pPr/>
              <a:t>28</a:t>
            </a:fld>
            <a:endParaRPr lang="en-US"/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090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BFCC1-1E5F-6040-82F4-B9F23E043754}" type="slidenum">
              <a:rPr lang="en-US"/>
              <a:pPr/>
              <a:t>29</a:t>
            </a:fld>
            <a:endParaRPr 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092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9D8D4-8AEA-F447-9D1D-E2A46CAA2238}" type="slidenum">
              <a:rPr lang="en-US"/>
              <a:pPr/>
              <a:t>30</a:t>
            </a:fld>
            <a:endParaRPr lang="en-US"/>
          </a:p>
        </p:txBody>
      </p:sp>
      <p:sp>
        <p:nvSpPr>
          <p:cNvPr id="1094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094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C3FD2-1565-B247-82D8-1DA5BC87BAC6}" type="slidenum">
              <a:rPr lang="en-US"/>
              <a:pPr/>
              <a:t>31</a:t>
            </a:fld>
            <a:endParaRPr lang="en-US"/>
          </a:p>
        </p:txBody>
      </p:sp>
      <p:sp>
        <p:nvSpPr>
          <p:cNvPr id="1096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0967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5CCDB-4D0A-574F-B416-E56F906F6AB2}" type="slidenum">
              <a:rPr lang="en-US"/>
              <a:pPr/>
              <a:t>3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2C189-CB22-A249-A050-D74458BFADAE}" type="slidenum">
              <a:rPr lang="en-US"/>
              <a:pPr/>
              <a:t>32</a:t>
            </a:fld>
            <a:endParaRPr lang="en-US"/>
          </a:p>
        </p:txBody>
      </p:sp>
      <p:sp>
        <p:nvSpPr>
          <p:cNvPr id="1098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0987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FC5B1-30F4-0949-BEF1-CA6BEA17F083}" type="slidenum">
              <a:rPr lang="en-US"/>
              <a:pPr/>
              <a:t>33</a:t>
            </a:fld>
            <a:endParaRPr lang="en-US"/>
          </a:p>
        </p:txBody>
      </p:sp>
      <p:sp>
        <p:nvSpPr>
          <p:cNvPr id="1100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38" y="4552950"/>
            <a:ext cx="5356225" cy="431641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7" tIns="46911" rIns="95497" bIns="46911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1008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65B08-3903-764E-9541-725E55A0EB74}" type="slidenum">
              <a:rPr lang="en-US"/>
              <a:pPr/>
              <a:t>35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6DE53-9292-1A49-8F38-5437EF97A118}" type="slidenum">
              <a:rPr lang="en-US"/>
              <a:pPr/>
              <a:t>4</a:t>
            </a:fld>
            <a:endParaRPr lang="en-US"/>
          </a:p>
        </p:txBody>
      </p:sp>
      <p:sp>
        <p:nvSpPr>
          <p:cNvPr id="103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EF244-FE4D-9F45-A4C3-DB005C0799AC}" type="slidenum">
              <a:rPr lang="en-US"/>
              <a:pPr/>
              <a:t>6</a:t>
            </a:fld>
            <a:endParaRPr lang="en-US"/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ADF23-550B-D54A-83BB-3BFF4169F49A}" type="slidenum">
              <a:rPr lang="en-US"/>
              <a:pPr/>
              <a:t>7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C34E6-C0BE-9A4B-ADF6-38C57D31F68A}" type="slidenum">
              <a:rPr lang="en-US"/>
              <a:pPr/>
              <a:t>8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246F5-8CFD-1C40-9F79-5B64B13134C7}" type="slidenum">
              <a:rPr lang="en-US"/>
              <a:pPr/>
              <a:t>9</a:t>
            </a:fld>
            <a:endParaRPr lang="en-US"/>
          </a:p>
        </p:txBody>
      </p:sp>
      <p:sp>
        <p:nvSpPr>
          <p:cNvPr id="101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 w="12700" cap="flat">
            <a:solidFill>
              <a:schemeClr val="tx1"/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ln/>
        </p:spPr>
        <p:txBody>
          <a:bodyPr wrap="square" lIns="97012" tIns="47684" rIns="97012" bIns="4768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953FB-E293-C54D-8D27-262365859415}" type="slidenum">
              <a:rPr lang="en-US"/>
              <a:pPr/>
              <a:t>11</a:t>
            </a:fld>
            <a:endParaRPr lang="en-US"/>
          </a:p>
        </p:txBody>
      </p:sp>
      <p:sp>
        <p:nvSpPr>
          <p:cNvPr id="104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86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0861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708612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70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946150"/>
            <a:ext cx="8534400" cy="177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1432" rIns="91432" anchor="b"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0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24250"/>
            <a:ext cx="8458200" cy="2587625"/>
          </a:xfrm>
        </p:spPr>
        <p:txBody>
          <a:bodyPr lIns="91432" tIns="45716" rIns="91432" bIns="45716"/>
          <a:lstStyle>
            <a:lvl1pPr marL="0" indent="0" algn="ctr">
              <a:buFont typeface="Wingdings 2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086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charset="0"/>
                <a:ea typeface="Tahoma"/>
              </a:defRPr>
            </a:lvl1pPr>
          </a:lstStyle>
          <a:p>
            <a:endParaRPr lang="en-US" dirty="0"/>
          </a:p>
        </p:txBody>
      </p:sp>
      <p:sp>
        <p:nvSpPr>
          <p:cNvPr id="7086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FFFFFF"/>
                </a:solidFill>
                <a:latin typeface="Arial Narrow" charset="0"/>
                <a:ea typeface="Tahoma"/>
              </a:defRPr>
            </a:lvl1pPr>
          </a:lstStyle>
          <a:p>
            <a:endParaRPr lang="en-US" dirty="0"/>
          </a:p>
        </p:txBody>
      </p:sp>
      <p:sp>
        <p:nvSpPr>
          <p:cNvPr id="70861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0" y="6400800"/>
            <a:ext cx="457200" cy="3810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B7A1ED-3B06-454D-AAF4-8F325E597B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08618" name="AutoShape 10"/>
          <p:cNvSpPr>
            <a:spLocks noChangeArrowheads="1"/>
          </p:cNvSpPr>
          <p:nvPr/>
        </p:nvSpPr>
        <p:spPr bwMode="auto">
          <a:xfrm flipH="1">
            <a:off x="381000" y="2949575"/>
            <a:ext cx="8763000" cy="430213"/>
          </a:xfrm>
          <a:prstGeom prst="homePlate">
            <a:avLst>
              <a:gd name="adj" fmla="val 0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8A5EB7-24C4-7644-B529-8B217761C4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77177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5A0C5A-B20E-AC4A-BE4B-8318D6081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23316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08025"/>
            <a:ext cx="9144000" cy="2998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859213"/>
            <a:ext cx="9144000" cy="2998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6800" y="6477000"/>
            <a:ext cx="381000" cy="304800"/>
          </a:xfrm>
        </p:spPr>
        <p:txBody>
          <a:bodyPr/>
          <a:lstStyle>
            <a:lvl1pPr>
              <a:defRPr/>
            </a:lvl1pPr>
          </a:lstStyle>
          <a:p>
            <a:fld id="{64049954-B60B-0744-82D1-5E70DE6ED9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4213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6CD2CA-AE44-8B4C-9270-AF15EE93F6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81515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845370-949F-0448-8EC1-3AD1E8D6C7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81830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08025"/>
            <a:ext cx="4495800" cy="614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EDE546-2B41-C340-B532-5E5CA4BA5E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578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791101-1562-D849-8E51-42BAE20151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31631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E032B2-D2BA-D446-9D92-9F283B39C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14844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5ADFE4-F975-C84B-AADF-CD10D30135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6593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8B414B-C013-9648-BB91-BFCA69D45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22969"/>
      </p:ext>
    </p:extLst>
  </p:cSld>
  <p:clrMapOvr>
    <a:masterClrMapping/>
  </p:clrMapOvr>
  <p:transition xmlns:p14="http://schemas.microsoft.com/office/powerpoint/2010/main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5105B9-1FA3-2D42-BEBB-CA6A48CEFD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3631"/>
      </p:ext>
    </p:extLst>
  </p:cSld>
  <p:clrMapOvr>
    <a:masterClrMapping/>
  </p:clrMapOvr>
  <p:transition xmlns:p14="http://schemas.microsoft.com/office/powerpoint/2010/main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16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63" tIns="45716" rIns="182863" bIns="4571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08025"/>
            <a:ext cx="914400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07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770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charset="0"/>
                <a:ea typeface="Tahoma"/>
              </a:defRPr>
            </a:lvl1pPr>
          </a:lstStyle>
          <a:p>
            <a:fld id="{D8599855-C84E-C943-B62B-DC2A02AA24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07589" name="Rectangle 5"/>
          <p:cNvSpPr>
            <a:spLocks noChangeArrowheads="1"/>
          </p:cNvSpPr>
          <p:nvPr/>
        </p:nvSpPr>
        <p:spPr bwMode="auto">
          <a:xfrm>
            <a:off x="463550" y="1812925"/>
            <a:ext cx="1905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ransition xmlns:p14="http://schemas.microsoft.com/office/powerpoint/2010/main">
    <p:pull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Tahom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ã"/>
        <a:defRPr kumimoji="1" sz="2800">
          <a:solidFill>
            <a:schemeClr val="accent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charset="0"/>
        <a:buChar char="l"/>
        <a:defRPr kumimoji="1" sz="2300">
          <a:solidFill>
            <a:schemeClr val="hlink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0"/>
        <a:buChar char="Ø"/>
        <a:defRPr kumimoji="1"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Tahom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F1C76E7-72FF-8041-9FBD-C12D4CB29C52}" type="slidenum">
              <a:rPr lang="en-US"/>
              <a:pPr/>
              <a:t>1</a:t>
            </a:fld>
            <a:endParaRPr lang="en-US"/>
          </a:p>
        </p:txBody>
      </p:sp>
      <p:sp>
        <p:nvSpPr>
          <p:cNvPr id="1004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740:</a:t>
            </a:r>
            <a:br>
              <a:rPr lang="en-US"/>
            </a:br>
            <a:r>
              <a:rPr lang="en-US"/>
              <a:t>Computer Architecture and Implementation</a:t>
            </a:r>
          </a:p>
        </p:txBody>
      </p:sp>
      <p:sp>
        <p:nvSpPr>
          <p:cNvPr id="1004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Montek Singh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Oct 31, 2016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</a:rPr>
              <a:t>Topic:  </a:t>
            </a:r>
            <a:r>
              <a:rPr lang="en-US" sz="2400" b="1" i="1" dirty="0">
                <a:solidFill>
                  <a:schemeClr val="hlink"/>
                </a:solidFill>
                <a:latin typeface="Palatino Linotype" charset="0"/>
              </a:rPr>
              <a:t>Instruction-Level Parallelism</a:t>
            </a:r>
          </a:p>
          <a:p>
            <a:pPr>
              <a:lnSpc>
                <a:spcPct val="120000"/>
              </a:lnSpc>
            </a:pPr>
            <a:r>
              <a:rPr lang="en-US" sz="2400" b="1" i="1" dirty="0">
                <a:solidFill>
                  <a:schemeClr val="hlink"/>
                </a:solidFill>
                <a:latin typeface="Palatino Linotype" charset="0"/>
              </a:rPr>
              <a:t>(Multiple-Issue, Speculation)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B311D-BD20-5F4C-9187-2A4B342B019A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Superscalar</a:t>
            </a:r>
          </a:p>
        </p:txBody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4-6 instructions/</a:t>
            </a:r>
            <a:r>
              <a:rPr lang="en-US" dirty="0" smtClean="0"/>
              <a:t>clock</a:t>
            </a:r>
          </a:p>
          <a:p>
            <a:pPr lvl="1"/>
            <a:r>
              <a:rPr lang="en-US" dirty="0" smtClean="0"/>
              <a:t>Intel Core series (i3/i5/i7):  4-way superscalar</a:t>
            </a:r>
            <a:endParaRPr lang="en-US" dirty="0"/>
          </a:p>
          <a:p>
            <a:r>
              <a:rPr lang="en-US" dirty="0"/>
              <a:t>Issue in </a:t>
            </a:r>
            <a:r>
              <a:rPr lang="en-US" dirty="0" smtClean="0"/>
              <a:t>fraction of clock </a:t>
            </a:r>
            <a:r>
              <a:rPr lang="en-US" dirty="0"/>
              <a:t>steps, and also include logic to deal with dependencies</a:t>
            </a:r>
          </a:p>
          <a:p>
            <a:r>
              <a:rPr lang="en-US" dirty="0"/>
              <a:t>Need to complete (i.e., write results of) multiple instructions per clock as well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60607-A4BC-684B-A733-C62CC8747A7F}" type="slidenum">
              <a:rPr lang="en-US"/>
              <a:pPr/>
              <a:t>11</a:t>
            </a:fld>
            <a:endParaRPr lang="en-US"/>
          </a:p>
        </p:txBody>
      </p:sp>
      <p:sp>
        <p:nvSpPr>
          <p:cNvPr id="101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Very Long Instruction Word (VLIW)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VLIW: </a:t>
            </a:r>
            <a:r>
              <a:rPr lang="en-US" dirty="0" smtClean="0"/>
              <a:t>trade off </a:t>
            </a:r>
            <a:r>
              <a:rPr lang="en-US" dirty="0"/>
              <a:t>instruction space for simple decoding</a:t>
            </a:r>
          </a:p>
          <a:p>
            <a:pPr lvl="1"/>
            <a:r>
              <a:rPr lang="en-US" dirty="0"/>
              <a:t>The long instruction word has room for many operations</a:t>
            </a:r>
          </a:p>
          <a:p>
            <a:pPr lvl="1"/>
            <a:r>
              <a:rPr lang="en-US" dirty="0"/>
              <a:t>By definition, all the operations the compiler puts in the long instruction word can execute in parallel</a:t>
            </a:r>
          </a:p>
          <a:p>
            <a:pPr lvl="1"/>
            <a:r>
              <a:rPr lang="en-US" dirty="0"/>
              <a:t>E.g., 2 integer operations, 2 FP operations, 2 memory references, 1 branch</a:t>
            </a:r>
          </a:p>
          <a:p>
            <a:pPr lvl="2"/>
            <a:r>
              <a:rPr lang="en-US" dirty="0"/>
              <a:t>16 to 24 bits per field =&gt; 7*16 or 112 bits to 7*24 or 168 bits wide</a:t>
            </a:r>
          </a:p>
          <a:p>
            <a:pPr lvl="1"/>
            <a:r>
              <a:rPr lang="en-US" dirty="0"/>
              <a:t>Need very sophisticated compiling technique …</a:t>
            </a:r>
          </a:p>
          <a:p>
            <a:pPr lvl="2"/>
            <a:r>
              <a:rPr lang="en-US" dirty="0"/>
              <a:t>… that schedules across several branches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8166-A0A4-4F44-B33D-FE41C3552502}" type="slidenum">
              <a:rPr lang="en-US"/>
              <a:pPr/>
              <a:t>12</a:t>
            </a:fld>
            <a:endParaRPr lang="en-US"/>
          </a:p>
        </p:txBody>
      </p:sp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Unrolling in VLIW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675" y="708025"/>
            <a:ext cx="8823325" cy="614997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2000" i="1" dirty="0">
                <a:latin typeface="Palatino Linotype" charset="0"/>
              </a:rPr>
              <a:t>Memory 	Memory	FP	FP	Int. op/	Clock</a:t>
            </a:r>
            <a:br>
              <a:rPr lang="en-US" sz="2000" i="1" dirty="0">
                <a:latin typeface="Palatino Linotype" charset="0"/>
              </a:rPr>
            </a:br>
            <a:r>
              <a:rPr lang="en-US" sz="2000" i="1" dirty="0">
                <a:latin typeface="Palatino Linotype" charset="0"/>
              </a:rPr>
              <a:t>reference 1	reference 2	operation 1	 op. 2 	branch</a:t>
            </a:r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endParaRPr lang="en-US" sz="1600" dirty="0"/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 dirty="0" smtClean="0"/>
              <a:t>L.D </a:t>
            </a:r>
            <a:r>
              <a:rPr lang="en-US" sz="1600" dirty="0">
                <a:solidFill>
                  <a:schemeClr val="hlink"/>
                </a:solidFill>
              </a:rPr>
              <a:t>F0</a:t>
            </a:r>
            <a:r>
              <a:rPr lang="en-US" sz="1600" dirty="0"/>
              <a:t>,0(R1)	</a:t>
            </a:r>
            <a:r>
              <a:rPr lang="en-US" sz="1600" dirty="0" smtClean="0"/>
              <a:t>L.D </a:t>
            </a:r>
            <a:r>
              <a:rPr lang="en-US" sz="1600" dirty="0"/>
              <a:t>F6,-8(R1)				1</a:t>
            </a:r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 dirty="0" smtClean="0"/>
              <a:t>L.D </a:t>
            </a:r>
            <a:r>
              <a:rPr lang="en-US" sz="1600" dirty="0"/>
              <a:t>F10,-16(R1)	</a:t>
            </a:r>
            <a:r>
              <a:rPr lang="en-US" sz="1600" dirty="0" smtClean="0"/>
              <a:t>L.D </a:t>
            </a:r>
            <a:r>
              <a:rPr lang="en-US" sz="1600" dirty="0"/>
              <a:t>F14,-24(R1)				2</a:t>
            </a:r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 dirty="0" smtClean="0"/>
              <a:t>L.D </a:t>
            </a:r>
            <a:r>
              <a:rPr lang="en-US" sz="1600" dirty="0"/>
              <a:t>F18,-32(R1)	</a:t>
            </a:r>
            <a:r>
              <a:rPr lang="en-US" sz="1600" dirty="0" smtClean="0"/>
              <a:t>L.D </a:t>
            </a:r>
            <a:r>
              <a:rPr lang="en-US" sz="1600" dirty="0"/>
              <a:t>F22,-40(R1)	</a:t>
            </a:r>
            <a:r>
              <a:rPr lang="en-US" sz="1600" dirty="0" smtClean="0"/>
              <a:t>ADD.D </a:t>
            </a:r>
            <a:r>
              <a:rPr lang="en-US" sz="1600" dirty="0">
                <a:solidFill>
                  <a:srgbClr val="009900"/>
                </a:solidFill>
              </a:rPr>
              <a:t>F4</a:t>
            </a:r>
            <a:r>
              <a:rPr lang="en-US" sz="1600" dirty="0"/>
              <a:t>,</a:t>
            </a:r>
            <a:r>
              <a:rPr lang="en-US" sz="1600" dirty="0">
                <a:solidFill>
                  <a:schemeClr val="hlink"/>
                </a:solidFill>
              </a:rPr>
              <a:t>F0</a:t>
            </a:r>
            <a:r>
              <a:rPr lang="en-US" sz="1600" dirty="0"/>
              <a:t>,F2	</a:t>
            </a:r>
            <a:r>
              <a:rPr lang="en-US" sz="1600" dirty="0" smtClean="0"/>
              <a:t>ADD.D </a:t>
            </a:r>
            <a:r>
              <a:rPr lang="en-US" sz="1600" dirty="0"/>
              <a:t>F8,F6,F2	3</a:t>
            </a:r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 dirty="0" smtClean="0"/>
              <a:t>L.D </a:t>
            </a:r>
            <a:r>
              <a:rPr lang="en-US" sz="1600" dirty="0"/>
              <a:t>F26,-48(R1)		</a:t>
            </a:r>
            <a:r>
              <a:rPr lang="en-US" sz="1600" dirty="0" smtClean="0"/>
              <a:t>ADD.D </a:t>
            </a:r>
            <a:r>
              <a:rPr lang="en-US" sz="1600" dirty="0"/>
              <a:t>F12,F10,F2	</a:t>
            </a:r>
            <a:r>
              <a:rPr lang="en-US" sz="1600" dirty="0" smtClean="0"/>
              <a:t>ADD.D </a:t>
            </a:r>
            <a:r>
              <a:rPr lang="en-US" sz="1600" dirty="0"/>
              <a:t>F16,F14,F2	4</a:t>
            </a:r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 dirty="0"/>
              <a:t>		</a:t>
            </a:r>
            <a:r>
              <a:rPr lang="en-US" sz="1600" dirty="0" smtClean="0"/>
              <a:t>ADD.D F20</a:t>
            </a:r>
            <a:r>
              <a:rPr lang="en-US" sz="1600" dirty="0"/>
              <a:t>,F18,F2	</a:t>
            </a:r>
            <a:r>
              <a:rPr lang="en-US" sz="1600" dirty="0" smtClean="0"/>
              <a:t>ADD.D </a:t>
            </a:r>
            <a:r>
              <a:rPr lang="en-US" sz="1600" dirty="0"/>
              <a:t>F24,F22,F2	5</a:t>
            </a:r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 dirty="0" smtClean="0"/>
              <a:t>S.D </a:t>
            </a:r>
            <a:r>
              <a:rPr lang="en-US" sz="1600" dirty="0"/>
              <a:t>0(R1),</a:t>
            </a:r>
            <a:r>
              <a:rPr lang="en-US" sz="1600" dirty="0">
                <a:solidFill>
                  <a:srgbClr val="009900"/>
                </a:solidFill>
              </a:rPr>
              <a:t>F4</a:t>
            </a:r>
            <a:r>
              <a:rPr lang="en-US" sz="1600" dirty="0"/>
              <a:t>	</a:t>
            </a:r>
            <a:r>
              <a:rPr lang="en-US" sz="1600" dirty="0" smtClean="0"/>
              <a:t>S.D </a:t>
            </a:r>
            <a:r>
              <a:rPr lang="en-US" sz="1600" dirty="0"/>
              <a:t>-8(R1),F8	</a:t>
            </a:r>
            <a:r>
              <a:rPr lang="en-US" sz="1600" dirty="0" smtClean="0"/>
              <a:t>ADD.D </a:t>
            </a:r>
            <a:r>
              <a:rPr lang="en-US" sz="1600" dirty="0"/>
              <a:t>F28,F26,F2			6</a:t>
            </a:r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 dirty="0" smtClean="0"/>
              <a:t>S.D </a:t>
            </a:r>
            <a:r>
              <a:rPr lang="en-US" sz="1600" dirty="0"/>
              <a:t>-16(R1),F12	</a:t>
            </a:r>
            <a:r>
              <a:rPr lang="en-US" sz="1600" dirty="0" smtClean="0"/>
              <a:t>S.D </a:t>
            </a:r>
            <a:r>
              <a:rPr lang="en-US" sz="1600" dirty="0"/>
              <a:t>-24(R1),F16				7</a:t>
            </a:r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 dirty="0" smtClean="0"/>
              <a:t>S.D </a:t>
            </a:r>
            <a:r>
              <a:rPr lang="en-US" sz="1600" dirty="0"/>
              <a:t>-32(R1),F20	</a:t>
            </a:r>
            <a:r>
              <a:rPr lang="en-US" sz="1600" dirty="0" smtClean="0"/>
              <a:t>S.D </a:t>
            </a:r>
            <a:r>
              <a:rPr lang="en-US" sz="1600" dirty="0"/>
              <a:t>-40(R1),F24			SUBI  R1,R1,#48	8</a:t>
            </a:r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 dirty="0" smtClean="0"/>
              <a:t>S.D </a:t>
            </a:r>
            <a:r>
              <a:rPr lang="en-US" sz="1600" dirty="0"/>
              <a:t>-0(R1),F28				BNEZ R1,LOOP	9</a:t>
            </a:r>
            <a:endParaRPr lang="en-US" sz="2400" dirty="0"/>
          </a:p>
          <a:p>
            <a:pPr marL="0" indent="0">
              <a:buFont typeface="Wingdings 2" charset="0"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endParaRPr lang="en-US" sz="2400" dirty="0"/>
          </a:p>
          <a:p>
            <a:pPr marL="0" indent="0"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Assumptions:  L.D takes 2 cycles, ADD.D takes 3</a:t>
            </a:r>
          </a:p>
          <a:p>
            <a:pPr marL="0" indent="0"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2400" dirty="0" smtClean="0"/>
              <a:t> </a:t>
            </a:r>
            <a:r>
              <a:rPr lang="en-US" sz="2400" dirty="0"/>
              <a:t>Unrolled 7 times to avoid delays</a:t>
            </a:r>
          </a:p>
          <a:p>
            <a:pPr marL="0" indent="0"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2400" dirty="0"/>
              <a:t> 7 results in 9 clocks, or 1.3 clocks per iteration</a:t>
            </a:r>
          </a:p>
          <a:p>
            <a:pPr marL="0" indent="0"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2400" dirty="0"/>
              <a:t> Need more registers in VLIW</a:t>
            </a:r>
          </a:p>
        </p:txBody>
      </p:sp>
      <p:sp>
        <p:nvSpPr>
          <p:cNvPr id="1014788" name="Line 4"/>
          <p:cNvSpPr>
            <a:spLocks noChangeShapeType="1"/>
          </p:cNvSpPr>
          <p:nvPr/>
        </p:nvSpPr>
        <p:spPr bwMode="auto">
          <a:xfrm>
            <a:off x="962025" y="1822450"/>
            <a:ext cx="3349625" cy="482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14789" name="Line 5"/>
          <p:cNvSpPr>
            <a:spLocks noChangeShapeType="1"/>
          </p:cNvSpPr>
          <p:nvPr/>
        </p:nvSpPr>
        <p:spPr bwMode="auto">
          <a:xfrm flipH="1">
            <a:off x="1508125" y="2524125"/>
            <a:ext cx="2616200" cy="7334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1D87A-C836-B24F-B91A-30EC03C3050A}" type="slidenum">
              <a:rPr lang="en-US"/>
              <a:pPr/>
              <a:t>13</a:t>
            </a:fld>
            <a:endParaRPr lang="en-US"/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Limits to Multi-Issue Machines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Inherent limitations of ILP</a:t>
            </a:r>
          </a:p>
          <a:p>
            <a:pPr lvl="1"/>
            <a:r>
              <a:rPr lang="en-US"/>
              <a:t>1 branch in 5 instructions: How to keep a 5-way VLIW busy?</a:t>
            </a:r>
          </a:p>
          <a:p>
            <a:pPr lvl="1"/>
            <a:r>
              <a:rPr lang="en-US"/>
              <a:t>Latencies of units: many operations must be scheduled</a:t>
            </a:r>
          </a:p>
          <a:p>
            <a:pPr lvl="1"/>
            <a:r>
              <a:rPr lang="en-US"/>
              <a:t>#independent instr. needed:  Pipeline Depth </a:t>
            </a:r>
            <a:r>
              <a:rPr lang="en-US">
                <a:sym typeface="Symbol" charset="0"/>
              </a:rPr>
              <a:t></a:t>
            </a:r>
            <a:r>
              <a:rPr lang="en-US"/>
              <a:t> Number of FU</a:t>
            </a:r>
          </a:p>
          <a:p>
            <a:pPr lvl="2"/>
            <a:r>
              <a:rPr lang="en-US"/>
              <a:t>~15-20 independent instructions!</a:t>
            </a:r>
          </a:p>
          <a:p>
            <a:r>
              <a:rPr lang="en-US"/>
              <a:t>Difficulties in building the underlying hardware</a:t>
            </a:r>
          </a:p>
          <a:p>
            <a:pPr lvl="1"/>
            <a:r>
              <a:rPr lang="en-US"/>
              <a:t>Large increase in bandwidth of memory and register-file</a:t>
            </a:r>
          </a:p>
          <a:p>
            <a:r>
              <a:rPr lang="en-US"/>
              <a:t>Limitations specific to either SS or VLIW implementation</a:t>
            </a:r>
          </a:p>
          <a:p>
            <a:pPr lvl="1"/>
            <a:r>
              <a:rPr lang="en-US"/>
              <a:t>Decode issue in SS</a:t>
            </a:r>
          </a:p>
          <a:p>
            <a:pPr lvl="1"/>
            <a:r>
              <a:rPr lang="en-US"/>
              <a:t>VLIW code size: unroll loops + wasted fields in VLIW</a:t>
            </a:r>
          </a:p>
          <a:p>
            <a:pPr lvl="1"/>
            <a:r>
              <a:rPr lang="en-US"/>
              <a:t>VLIW lock step </a:t>
            </a:r>
            <a:r>
              <a:rPr lang="en-US">
                <a:sym typeface="Symbol" charset="0"/>
              </a:rPr>
              <a:t></a:t>
            </a:r>
            <a:r>
              <a:rPr lang="en-US"/>
              <a:t> 1 hazard &amp; all instructions stall</a:t>
            </a:r>
          </a:p>
          <a:p>
            <a:pPr lvl="1"/>
            <a:r>
              <a:rPr lang="en-US"/>
              <a:t>VLIW &amp; binary compatibility is practical weakness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E9034-9D14-534A-95BA-92611D35D086}" type="slidenum">
              <a:rPr lang="en-US"/>
              <a:pPr/>
              <a:t>14</a:t>
            </a:fld>
            <a:endParaRPr lang="en-US"/>
          </a:p>
        </p:txBody>
      </p:sp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Support for More ILP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Avoid branch prediction by turning branches into conditionally executed instructions:</a:t>
            </a:r>
          </a:p>
          <a:p>
            <a:pPr lvl="2">
              <a:buFont typeface="Wingdings" charset="0"/>
              <a:buNone/>
            </a:pPr>
            <a:r>
              <a:rPr lang="en-US" dirty="0"/>
              <a:t>if (x) then A = B op C else NOP</a:t>
            </a:r>
          </a:p>
          <a:p>
            <a:pPr lvl="1"/>
            <a:r>
              <a:rPr lang="en-US" dirty="0"/>
              <a:t>If false, then do nothing at all</a:t>
            </a:r>
          </a:p>
          <a:p>
            <a:pPr lvl="2"/>
            <a:r>
              <a:rPr lang="en-US" dirty="0"/>
              <a:t>neither store result nor cause exception</a:t>
            </a:r>
          </a:p>
          <a:p>
            <a:pPr lvl="1"/>
            <a:r>
              <a:rPr lang="en-US" dirty="0"/>
              <a:t>Expanded ISA of Alpha, MIPS, PowerPC, SPARC have conditional </a:t>
            </a:r>
            <a:r>
              <a:rPr lang="en-US" dirty="0" smtClean="0"/>
              <a:t>move (CMOV)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Drawbacks to conditional instructions</a:t>
            </a:r>
          </a:p>
          <a:p>
            <a:pPr lvl="1"/>
            <a:r>
              <a:rPr lang="en-US" dirty="0"/>
              <a:t>Still takes a clock even if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annulled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Stall if condition evaluated late</a:t>
            </a:r>
          </a:p>
          <a:p>
            <a:pPr lvl="1"/>
            <a:r>
              <a:rPr lang="en-US" dirty="0"/>
              <a:t>Complex conditions reduce effectiveness; </a:t>
            </a:r>
            <a:br>
              <a:rPr lang="en-US" dirty="0"/>
            </a:br>
            <a:r>
              <a:rPr lang="en-US" dirty="0"/>
              <a:t>condition becomes known late in pipeline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585AC-A0DD-1F4F-A8E6-085B1DA9B21C}" type="slidenum">
              <a:rPr lang="en-US"/>
              <a:pPr/>
              <a:t>15</a:t>
            </a:fld>
            <a:endParaRPr lang="en-US"/>
          </a:p>
        </p:txBody>
      </p:sp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Support for More ILP</a:t>
            </a:r>
          </a:p>
        </p:txBody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Speculation:</a:t>
            </a:r>
            <a:r>
              <a:rPr lang="en-US" dirty="0"/>
              <a:t>  allow an instruction to issue that is dependent on branch predicted to be taken without any consequences (including exceptions) if branch is not actually taken </a:t>
            </a:r>
          </a:p>
          <a:p>
            <a:pPr lvl="1"/>
            <a:r>
              <a:rPr lang="en-US" dirty="0"/>
              <a:t>Hardware needs to provide 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undo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operation =  </a:t>
            </a:r>
            <a:r>
              <a:rPr lang="en-US" dirty="0">
                <a:solidFill>
                  <a:schemeClr val="accent2"/>
                </a:solidFill>
              </a:rPr>
              <a:t>squash</a:t>
            </a:r>
          </a:p>
          <a:p>
            <a:r>
              <a:rPr lang="en-US" dirty="0"/>
              <a:t>Often try to combine with dynamic scheduling</a:t>
            </a:r>
          </a:p>
          <a:p>
            <a:r>
              <a:rPr lang="en-US" dirty="0" err="1"/>
              <a:t>Tomasulo</a:t>
            </a:r>
            <a:r>
              <a:rPr lang="en-US" dirty="0"/>
              <a:t>: </a:t>
            </a:r>
            <a:r>
              <a:rPr lang="en-US" dirty="0" smtClean="0"/>
              <a:t>compute speculatively, “commit” later</a:t>
            </a:r>
            <a:endParaRPr lang="en-US" dirty="0"/>
          </a:p>
          <a:p>
            <a:pPr lvl="1"/>
            <a:r>
              <a:rPr lang="en-US" dirty="0"/>
              <a:t>When instruction no longer speculative, write results (instruction </a:t>
            </a:r>
            <a:r>
              <a:rPr lang="en-US" dirty="0">
                <a:solidFill>
                  <a:schemeClr val="accent2"/>
                </a:solidFill>
              </a:rPr>
              <a:t>commit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execute out-of-order but </a:t>
            </a:r>
            <a:r>
              <a:rPr lang="en-US" dirty="0">
                <a:solidFill>
                  <a:schemeClr val="accent2"/>
                </a:solidFill>
              </a:rPr>
              <a:t>commit in order</a:t>
            </a:r>
          </a:p>
          <a:p>
            <a:pPr lvl="1"/>
            <a:r>
              <a:rPr lang="en-US" dirty="0"/>
              <a:t>Example:  PowerPC 620, MIPS R10000, Intel P6, AMD K5 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1DD21-6B12-AB48-89E3-46D5E790849D}" type="slidenum">
              <a:rPr lang="en-US"/>
              <a:pPr/>
              <a:t>16</a:t>
            </a:fld>
            <a:endParaRPr lang="en-US"/>
          </a:p>
        </p:txBody>
      </p:sp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support for More ILP</a:t>
            </a:r>
          </a:p>
        </p:txBody>
      </p:sp>
      <p:sp>
        <p:nvSpPr>
          <p:cNvPr id="1022979" name="Rectangle 3"/>
          <p:cNvSpPr>
            <a:spLocks noChangeArrowheads="1"/>
          </p:cNvSpPr>
          <p:nvPr/>
        </p:nvSpPr>
        <p:spPr bwMode="auto">
          <a:xfrm>
            <a:off x="304800" y="1009650"/>
            <a:ext cx="4953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sz="2400" b="1" dirty="0">
                <a:ea typeface="Tahoma"/>
              </a:rPr>
              <a:t>Need HW buffer for results of uncommitted instructions: </a:t>
            </a:r>
            <a:r>
              <a:rPr lang="en-US" sz="2400" b="1" dirty="0">
                <a:solidFill>
                  <a:schemeClr val="hlink"/>
                </a:solidFill>
                <a:ea typeface="Tahoma"/>
              </a:rPr>
              <a:t>reorder buffer (ROB)</a:t>
            </a:r>
            <a:endParaRPr lang="en-US" sz="2000" b="1" dirty="0">
              <a:ea typeface="Tahoma"/>
            </a:endParaRP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ea typeface="Tahoma"/>
              </a:rPr>
              <a:t>Reorder buffer can be operand source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ea typeface="Tahoma"/>
              </a:rPr>
              <a:t>Once instruction commits, result is found in register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ea typeface="Tahoma"/>
              </a:rPr>
              <a:t>3 fields: instr. type, destination, value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ea typeface="Tahoma"/>
              </a:rPr>
              <a:t>Use reorder buffer number instead </a:t>
            </a:r>
            <a:br>
              <a:rPr lang="en-US" b="1" dirty="0">
                <a:ea typeface="Tahoma"/>
              </a:rPr>
            </a:br>
            <a:r>
              <a:rPr lang="en-US" b="1" dirty="0">
                <a:ea typeface="Tahoma"/>
              </a:rPr>
              <a:t>of reservation station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ea typeface="Tahoma"/>
              </a:rPr>
              <a:t>Instructions commit in order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b="1" dirty="0">
                <a:ea typeface="Tahoma"/>
              </a:rPr>
              <a:t>As a result, its easy to undo speculated instructions on </a:t>
            </a:r>
            <a:r>
              <a:rPr lang="en-US" b="1" dirty="0" err="1">
                <a:ea typeface="Tahoma"/>
              </a:rPr>
              <a:t>mispredicted</a:t>
            </a:r>
            <a:r>
              <a:rPr lang="en-US" b="1" dirty="0">
                <a:ea typeface="Tahoma"/>
              </a:rPr>
              <a:t> branches or on exceptions</a:t>
            </a:r>
          </a:p>
        </p:txBody>
      </p:sp>
      <p:sp>
        <p:nvSpPr>
          <p:cNvPr id="1022980" name="Rectangle 4"/>
          <p:cNvSpPr>
            <a:spLocks noChangeArrowheads="1"/>
          </p:cNvSpPr>
          <p:nvPr/>
        </p:nvSpPr>
        <p:spPr bwMode="auto">
          <a:xfrm>
            <a:off x="6654800" y="1987550"/>
            <a:ext cx="1663700" cy="1054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ea typeface="Tahoma"/>
              </a:rPr>
              <a:t>Reorder</a:t>
            </a:r>
          </a:p>
          <a:p>
            <a:pPr algn="ctr"/>
            <a:r>
              <a:rPr lang="en-US" dirty="0">
                <a:ea typeface="Tahoma"/>
              </a:rPr>
              <a:t>Buffer</a:t>
            </a:r>
          </a:p>
        </p:txBody>
      </p:sp>
      <p:sp>
        <p:nvSpPr>
          <p:cNvPr id="1022981" name="Rectangle 5"/>
          <p:cNvSpPr>
            <a:spLocks noChangeArrowheads="1"/>
          </p:cNvSpPr>
          <p:nvPr/>
        </p:nvSpPr>
        <p:spPr bwMode="auto">
          <a:xfrm>
            <a:off x="7378700" y="3282950"/>
            <a:ext cx="1130300" cy="501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ea typeface="Tahoma"/>
              </a:rPr>
              <a:t>FP </a:t>
            </a:r>
            <a:r>
              <a:rPr lang="en-US" dirty="0" err="1">
                <a:ea typeface="Tahoma"/>
              </a:rPr>
              <a:t>Regs</a:t>
            </a:r>
            <a:endParaRPr lang="en-US" dirty="0">
              <a:ea typeface="Tahoma"/>
            </a:endParaRPr>
          </a:p>
        </p:txBody>
      </p:sp>
      <p:sp>
        <p:nvSpPr>
          <p:cNvPr id="1022982" name="Rectangle 6"/>
          <p:cNvSpPr>
            <a:spLocks noChangeArrowheads="1"/>
          </p:cNvSpPr>
          <p:nvPr/>
        </p:nvSpPr>
        <p:spPr bwMode="auto">
          <a:xfrm>
            <a:off x="5264150" y="2482850"/>
            <a:ext cx="768350" cy="11874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dirty="0" err="1">
                <a:ea typeface="Tahoma"/>
              </a:rPr>
              <a:t>Instr</a:t>
            </a:r>
            <a:endParaRPr lang="en-US" dirty="0">
              <a:ea typeface="Tahoma"/>
            </a:endParaRPr>
          </a:p>
          <a:p>
            <a:pPr algn="ctr"/>
            <a:r>
              <a:rPr lang="en-US" dirty="0">
                <a:ea typeface="Tahoma"/>
              </a:rPr>
              <a:t>Queue</a:t>
            </a:r>
          </a:p>
        </p:txBody>
      </p:sp>
      <p:sp>
        <p:nvSpPr>
          <p:cNvPr id="1022983" name="Rectangle 7"/>
          <p:cNvSpPr>
            <a:spLocks noChangeArrowheads="1"/>
          </p:cNvSpPr>
          <p:nvPr/>
        </p:nvSpPr>
        <p:spPr bwMode="auto">
          <a:xfrm>
            <a:off x="5111750" y="4806950"/>
            <a:ext cx="10541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ea typeface="Tahoma"/>
              </a:rPr>
              <a:t>FP Adder</a:t>
            </a:r>
          </a:p>
        </p:txBody>
      </p:sp>
      <p:sp>
        <p:nvSpPr>
          <p:cNvPr id="1022984" name="Rectangle 8"/>
          <p:cNvSpPr>
            <a:spLocks noChangeArrowheads="1"/>
          </p:cNvSpPr>
          <p:nvPr/>
        </p:nvSpPr>
        <p:spPr bwMode="auto">
          <a:xfrm>
            <a:off x="7054850" y="4806950"/>
            <a:ext cx="1054100" cy="25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ea typeface="Tahoma"/>
              </a:rPr>
              <a:t>FP </a:t>
            </a:r>
            <a:r>
              <a:rPr lang="en-US" dirty="0" err="1">
                <a:ea typeface="Tahoma"/>
              </a:rPr>
              <a:t>Mult</a:t>
            </a:r>
            <a:endParaRPr lang="en-US" dirty="0">
              <a:ea typeface="Tahoma"/>
            </a:endParaRPr>
          </a:p>
        </p:txBody>
      </p:sp>
      <p:sp>
        <p:nvSpPr>
          <p:cNvPr id="1022985" name="Rectangle 9"/>
          <p:cNvSpPr>
            <a:spLocks noChangeArrowheads="1"/>
          </p:cNvSpPr>
          <p:nvPr/>
        </p:nvSpPr>
        <p:spPr bwMode="auto">
          <a:xfrm>
            <a:off x="4826000" y="4368800"/>
            <a:ext cx="1454150" cy="33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ea typeface="Tahoma"/>
              </a:rPr>
              <a:t>Res Stations</a:t>
            </a:r>
          </a:p>
        </p:txBody>
      </p:sp>
      <p:sp>
        <p:nvSpPr>
          <p:cNvPr id="1022986" name="Rectangle 10"/>
          <p:cNvSpPr>
            <a:spLocks noChangeArrowheads="1"/>
          </p:cNvSpPr>
          <p:nvPr/>
        </p:nvSpPr>
        <p:spPr bwMode="auto">
          <a:xfrm>
            <a:off x="6826250" y="4368800"/>
            <a:ext cx="1454150" cy="33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dirty="0">
                <a:ea typeface="Tahoma"/>
              </a:rPr>
              <a:t>Res Stations</a:t>
            </a:r>
          </a:p>
        </p:txBody>
      </p:sp>
      <p:sp>
        <p:nvSpPr>
          <p:cNvPr id="1022987" name="Line 11"/>
          <p:cNvSpPr>
            <a:spLocks noChangeShapeType="1"/>
          </p:cNvSpPr>
          <p:nvPr/>
        </p:nvSpPr>
        <p:spPr bwMode="auto">
          <a:xfrm>
            <a:off x="4743450" y="5410200"/>
            <a:ext cx="4095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88" name="Line 12"/>
          <p:cNvSpPr>
            <a:spLocks noChangeShapeType="1"/>
          </p:cNvSpPr>
          <p:nvPr/>
        </p:nvSpPr>
        <p:spPr bwMode="auto">
          <a:xfrm>
            <a:off x="8839200" y="1752600"/>
            <a:ext cx="0" cy="3638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89" name="Line 13"/>
          <p:cNvSpPr>
            <a:spLocks noChangeShapeType="1"/>
          </p:cNvSpPr>
          <p:nvPr/>
        </p:nvSpPr>
        <p:spPr bwMode="auto">
          <a:xfrm flipH="1">
            <a:off x="7467600" y="1752600"/>
            <a:ext cx="1390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90" name="Line 14"/>
          <p:cNvSpPr>
            <a:spLocks noChangeShapeType="1"/>
          </p:cNvSpPr>
          <p:nvPr/>
        </p:nvSpPr>
        <p:spPr bwMode="auto">
          <a:xfrm>
            <a:off x="7486650" y="1752600"/>
            <a:ext cx="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91" name="Line 15"/>
          <p:cNvSpPr>
            <a:spLocks noChangeShapeType="1"/>
          </p:cNvSpPr>
          <p:nvPr/>
        </p:nvSpPr>
        <p:spPr bwMode="auto">
          <a:xfrm>
            <a:off x="5638800" y="50482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92" name="Line 16"/>
          <p:cNvSpPr>
            <a:spLocks noChangeShapeType="1"/>
          </p:cNvSpPr>
          <p:nvPr/>
        </p:nvSpPr>
        <p:spPr bwMode="auto">
          <a:xfrm>
            <a:off x="7562850" y="50863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93" name="Line 17"/>
          <p:cNvSpPr>
            <a:spLocks noChangeShapeType="1"/>
          </p:cNvSpPr>
          <p:nvPr/>
        </p:nvSpPr>
        <p:spPr bwMode="auto">
          <a:xfrm>
            <a:off x="5600700" y="36766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94" name="Line 18"/>
          <p:cNvSpPr>
            <a:spLocks noChangeShapeType="1"/>
          </p:cNvSpPr>
          <p:nvPr/>
        </p:nvSpPr>
        <p:spPr bwMode="auto">
          <a:xfrm>
            <a:off x="5600700" y="3943350"/>
            <a:ext cx="1962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95" name="Line 19"/>
          <p:cNvSpPr>
            <a:spLocks noChangeShapeType="1"/>
          </p:cNvSpPr>
          <p:nvPr/>
        </p:nvSpPr>
        <p:spPr bwMode="auto">
          <a:xfrm>
            <a:off x="7562850" y="3943350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96" name="Line 20"/>
          <p:cNvSpPr>
            <a:spLocks noChangeShapeType="1"/>
          </p:cNvSpPr>
          <p:nvPr/>
        </p:nvSpPr>
        <p:spPr bwMode="auto">
          <a:xfrm>
            <a:off x="7048500" y="3048000"/>
            <a:ext cx="0" cy="895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97" name="Line 21"/>
          <p:cNvSpPr>
            <a:spLocks noChangeShapeType="1"/>
          </p:cNvSpPr>
          <p:nvPr/>
        </p:nvSpPr>
        <p:spPr bwMode="auto">
          <a:xfrm flipH="1">
            <a:off x="7067550" y="3505200"/>
            <a:ext cx="323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2998" name="Line 22"/>
          <p:cNvSpPr>
            <a:spLocks noChangeShapeType="1"/>
          </p:cNvSpPr>
          <p:nvPr/>
        </p:nvSpPr>
        <p:spPr bwMode="auto">
          <a:xfrm flipH="1">
            <a:off x="7524750" y="3943350"/>
            <a:ext cx="1314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23000" name="Line 24"/>
          <p:cNvSpPr>
            <a:spLocks noChangeShapeType="1"/>
          </p:cNvSpPr>
          <p:nvPr/>
        </p:nvSpPr>
        <p:spPr bwMode="auto">
          <a:xfrm>
            <a:off x="7686675" y="3057525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B98A-D04E-AC41-90C3-57C309B80B18}" type="slidenum">
              <a:rPr lang="en-US"/>
              <a:pPr/>
              <a:t>17</a:t>
            </a:fld>
            <a:endParaRPr lang="en-US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9438"/>
          </a:xfrm>
        </p:spPr>
        <p:txBody>
          <a:bodyPr/>
          <a:lstStyle/>
          <a:p>
            <a:r>
              <a:rPr lang="en-US" sz="3200"/>
              <a:t>Four Steps of Speculative Tomasulo Algorithm</a:t>
            </a:r>
          </a:p>
        </p:txBody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n-US"/>
              <a:t>1.	Issue—get instruction from FP Op Queue</a:t>
            </a:r>
          </a:p>
          <a:p>
            <a:pPr lvl="1"/>
            <a:r>
              <a:rPr lang="en-US"/>
              <a:t>If reservation station and reorder buffer slot free, issue instruction &amp; send operands &amp; reorder buffer no. for destination;  each RS now also has a field for ROB#.</a:t>
            </a:r>
          </a:p>
          <a:p>
            <a:pPr>
              <a:buFont typeface="Wingdings 2" charset="0"/>
              <a:buNone/>
            </a:pPr>
            <a:r>
              <a:rPr lang="en-US"/>
              <a:t>2.	Execution—operate on operands (EX)</a:t>
            </a:r>
          </a:p>
          <a:p>
            <a:pPr lvl="1"/>
            <a:r>
              <a:rPr lang="en-US"/>
              <a:t>When both operands ready then execute; if not ready, watch CDB for result; when both in reservation station, execute</a:t>
            </a:r>
          </a:p>
          <a:p>
            <a:pPr>
              <a:buFont typeface="Wingdings 2" charset="0"/>
              <a:buNone/>
            </a:pPr>
            <a:r>
              <a:rPr lang="en-US"/>
              <a:t>3.	Write result—finish execution (WB)</a:t>
            </a:r>
          </a:p>
          <a:p>
            <a:pPr lvl="1"/>
            <a:r>
              <a:rPr lang="en-US"/>
              <a:t>Write on Common Data Bus to all awaiting RS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&amp; ROB; mark RS available</a:t>
            </a:r>
          </a:p>
          <a:p>
            <a:pPr>
              <a:buFont typeface="Wingdings 2" charset="0"/>
              <a:buNone/>
            </a:pPr>
            <a:r>
              <a:rPr lang="en-US"/>
              <a:t>4.	Commit—update register with reorder result</a:t>
            </a:r>
          </a:p>
          <a:p>
            <a:pPr lvl="1"/>
            <a:r>
              <a:rPr lang="en-US"/>
              <a:t>When instruction at head of reorder buffer &amp; result present, update register with result (or store to memory) and remove instruction from reorder buffer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08A9E-C72A-B44E-BF0B-7196C6CA0B4A}" type="slidenum">
              <a:rPr lang="en-US"/>
              <a:pPr/>
              <a:t>18</a:t>
            </a:fld>
            <a:endParaRPr lang="en-US"/>
          </a:p>
        </p:txBody>
      </p:sp>
      <p:sp>
        <p:nvSpPr>
          <p:cNvPr id="102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1350"/>
          </a:xfrm>
        </p:spPr>
        <p:txBody>
          <a:bodyPr/>
          <a:lstStyle/>
          <a:p>
            <a:r>
              <a:rPr lang="en-US" sz="3600"/>
              <a:t>Result Shift Register and Reorder Buffer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General solution to three problems</a:t>
            </a:r>
          </a:p>
          <a:p>
            <a:pPr lvl="1"/>
            <a:r>
              <a:rPr lang="en-US" sz="2100"/>
              <a:t>Precise exceptions</a:t>
            </a:r>
          </a:p>
          <a:p>
            <a:pPr lvl="1"/>
            <a:r>
              <a:rPr lang="en-US" sz="2100"/>
              <a:t>Speculative execution</a:t>
            </a:r>
          </a:p>
          <a:p>
            <a:pPr lvl="1"/>
            <a:r>
              <a:rPr lang="en-US" sz="2100"/>
              <a:t>Register renaming</a:t>
            </a:r>
          </a:p>
          <a:p>
            <a:r>
              <a:rPr lang="en-US" sz="2400"/>
              <a:t>Solution in three steps</a:t>
            </a:r>
          </a:p>
          <a:p>
            <a:pPr lvl="1"/>
            <a:r>
              <a:rPr lang="en-US" sz="2100"/>
              <a:t>In-order initiation, out-of-order termination (using RSRa)</a:t>
            </a:r>
          </a:p>
          <a:p>
            <a:pPr lvl="1"/>
            <a:r>
              <a:rPr lang="en-US" sz="2100"/>
              <a:t>In-order initiation, in-order termination (using RSRb)</a:t>
            </a:r>
          </a:p>
          <a:p>
            <a:pPr lvl="1"/>
            <a:r>
              <a:rPr lang="en-US" sz="2100"/>
              <a:t>In-order initiation, in-order termination, with renaming (using ROB)</a:t>
            </a:r>
          </a:p>
          <a:p>
            <a:r>
              <a:rPr lang="en-US" sz="2400"/>
              <a:t>Architectural model</a:t>
            </a:r>
          </a:p>
          <a:p>
            <a:pPr lvl="1"/>
            <a:r>
              <a:rPr lang="en-US" sz="2100"/>
              <a:t>Essentially MIPS FP pipeline</a:t>
            </a:r>
          </a:p>
          <a:p>
            <a:pPr lvl="1"/>
            <a:r>
              <a:rPr lang="en-US" sz="2100"/>
              <a:t>FP add/sub takes 2 clock cycles, multiplication 5, division 10</a:t>
            </a:r>
          </a:p>
          <a:p>
            <a:pPr lvl="1"/>
            <a:r>
              <a:rPr lang="en-US" sz="2100"/>
              <a:t>Memory accesses take 1 clock cycle</a:t>
            </a:r>
          </a:p>
          <a:p>
            <a:pPr lvl="1"/>
            <a:r>
              <a:rPr lang="en-US" sz="2100"/>
              <a:t>Integer instructions take 1 clock cycle</a:t>
            </a:r>
          </a:p>
          <a:p>
            <a:pPr lvl="1"/>
            <a:r>
              <a:rPr lang="en-US" sz="2100"/>
              <a:t>1 branch delay slot, delayed branches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5D558-7978-AA45-A94A-5BFC5B4DF44D}" type="slidenum">
              <a:rPr lang="en-US"/>
              <a:pPr/>
              <a:t>19</a:t>
            </a:fld>
            <a:endParaRPr lang="en-US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9438"/>
          </a:xfrm>
        </p:spPr>
        <p:txBody>
          <a:bodyPr/>
          <a:lstStyle/>
          <a:p>
            <a:r>
              <a:rPr lang="en-US" sz="3200"/>
              <a:t>Step I:  I-O Initiation, O-O Termination (RSRa)</a:t>
            </a:r>
          </a:p>
        </p:txBody>
      </p:sp>
      <p:sp>
        <p:nvSpPr>
          <p:cNvPr id="1028099" name="Text Box 3"/>
          <p:cNvSpPr txBox="1">
            <a:spLocks noChangeArrowheads="1"/>
          </p:cNvSpPr>
          <p:nvPr/>
        </p:nvSpPr>
        <p:spPr bwMode="auto">
          <a:xfrm>
            <a:off x="76200" y="1156494"/>
            <a:ext cx="2413691" cy="2462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r>
              <a:rPr lang="en-US" sz="1400" b="1" dirty="0">
                <a:latin typeface="Courier New" charset="0"/>
                <a:ea typeface="Tahoma"/>
              </a:rPr>
              <a:t>LOOP: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LD	</a:t>
            </a:r>
            <a:r>
              <a:rPr lang="en-US" sz="1400" b="1" dirty="0">
                <a:solidFill>
                  <a:schemeClr val="hlink"/>
                </a:solidFill>
                <a:latin typeface="Courier New" charset="0"/>
                <a:ea typeface="Tahoma"/>
              </a:rPr>
              <a:t>F6</a:t>
            </a:r>
            <a:r>
              <a:rPr lang="en-US" sz="1400" b="1" dirty="0">
                <a:latin typeface="Courier New" charset="0"/>
                <a:ea typeface="Tahoma"/>
              </a:rPr>
              <a:t>, 32(R2)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LD	</a:t>
            </a:r>
            <a:r>
              <a:rPr lang="en-US" sz="1400" b="1" dirty="0">
                <a:solidFill>
                  <a:srgbClr val="009900"/>
                </a:solidFill>
                <a:latin typeface="Courier New" charset="0"/>
                <a:ea typeface="Tahoma"/>
              </a:rPr>
              <a:t>F2</a:t>
            </a:r>
            <a:r>
              <a:rPr lang="en-US" sz="1400" b="1" dirty="0">
                <a:latin typeface="Courier New" charset="0"/>
                <a:ea typeface="Tahoma"/>
              </a:rPr>
              <a:t>, 48(R3)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MULTD	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  <a:ea typeface="Tahoma"/>
              </a:rPr>
              <a:t>F0</a:t>
            </a:r>
            <a:r>
              <a:rPr lang="en-US" sz="1400" b="1" dirty="0">
                <a:latin typeface="Courier New" charset="0"/>
                <a:ea typeface="Tahoma"/>
              </a:rPr>
              <a:t>, </a:t>
            </a:r>
            <a:r>
              <a:rPr lang="en-US" sz="1400" b="1" dirty="0">
                <a:solidFill>
                  <a:srgbClr val="009900"/>
                </a:solidFill>
                <a:latin typeface="Courier New" charset="0"/>
                <a:ea typeface="Tahoma"/>
              </a:rPr>
              <a:t>F2</a:t>
            </a:r>
            <a:r>
              <a:rPr lang="en-US" sz="1400" b="1" dirty="0">
                <a:latin typeface="Courier New" charset="0"/>
                <a:ea typeface="Tahoma"/>
              </a:rPr>
              <a:t>, F4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ADDI	R2, R2, 8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ADDI	R3, R3, 8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SUBD	</a:t>
            </a:r>
            <a:r>
              <a:rPr lang="en-US" sz="1400" b="1" dirty="0">
                <a:solidFill>
                  <a:srgbClr val="CC00CC"/>
                </a:solidFill>
                <a:latin typeface="Courier New" charset="0"/>
                <a:ea typeface="Tahoma"/>
              </a:rPr>
              <a:t>F8</a:t>
            </a:r>
            <a:r>
              <a:rPr lang="en-US" sz="1400" b="1" dirty="0">
                <a:latin typeface="Courier New" charset="0"/>
                <a:ea typeface="Tahoma"/>
              </a:rPr>
              <a:t>, </a:t>
            </a:r>
            <a:r>
              <a:rPr lang="en-US" sz="1400" b="1" dirty="0">
                <a:solidFill>
                  <a:schemeClr val="hlink"/>
                </a:solidFill>
                <a:latin typeface="Courier New" charset="0"/>
                <a:ea typeface="Tahoma"/>
              </a:rPr>
              <a:t>F6</a:t>
            </a:r>
            <a:r>
              <a:rPr lang="en-US" sz="1400" b="1" dirty="0">
                <a:latin typeface="Courier New" charset="0"/>
                <a:ea typeface="Tahoma"/>
              </a:rPr>
              <a:t>, </a:t>
            </a:r>
            <a:r>
              <a:rPr lang="en-US" sz="1400" b="1" dirty="0">
                <a:solidFill>
                  <a:srgbClr val="009900"/>
                </a:solidFill>
                <a:latin typeface="Courier New" charset="0"/>
                <a:ea typeface="Tahoma"/>
              </a:rPr>
              <a:t>F2</a:t>
            </a:r>
            <a:endParaRPr lang="en-US" sz="1400" b="1" dirty="0">
              <a:latin typeface="Courier New" charset="0"/>
              <a:ea typeface="Tahoma"/>
            </a:endParaRPr>
          </a:p>
          <a:p>
            <a:r>
              <a:rPr lang="en-US" sz="1400" b="1" dirty="0">
                <a:latin typeface="Courier New" charset="0"/>
                <a:ea typeface="Tahoma"/>
              </a:rPr>
              <a:t>DIVD	F10, F10, 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  <a:ea typeface="Tahoma"/>
              </a:rPr>
              <a:t>F0</a:t>
            </a:r>
            <a:endParaRPr lang="en-US" sz="1400" b="1" dirty="0">
              <a:latin typeface="Courier New" charset="0"/>
              <a:ea typeface="Tahoma"/>
            </a:endParaRPr>
          </a:p>
          <a:p>
            <a:r>
              <a:rPr lang="en-US" sz="1400" b="1" dirty="0">
                <a:latin typeface="Courier New" charset="0"/>
                <a:ea typeface="Tahoma"/>
              </a:rPr>
              <a:t>ADDD	F6, </a:t>
            </a:r>
            <a:r>
              <a:rPr lang="en-US" sz="1400" b="1" dirty="0">
                <a:solidFill>
                  <a:srgbClr val="CC00CC"/>
                </a:solidFill>
                <a:latin typeface="Courier New" charset="0"/>
                <a:ea typeface="Tahoma"/>
              </a:rPr>
              <a:t>F8</a:t>
            </a:r>
            <a:r>
              <a:rPr lang="en-US" sz="1400" b="1" dirty="0">
                <a:latin typeface="Courier New" charset="0"/>
                <a:ea typeface="Tahoma"/>
              </a:rPr>
              <a:t>, F6</a:t>
            </a:r>
            <a:endParaRPr lang="en-US" sz="1400" b="1" dirty="0">
              <a:solidFill>
                <a:srgbClr val="009900"/>
              </a:solidFill>
              <a:latin typeface="Courier New" charset="0"/>
              <a:ea typeface="Tahoma"/>
            </a:endParaRPr>
          </a:p>
          <a:p>
            <a:r>
              <a:rPr lang="en-US" sz="1400" b="1" dirty="0">
                <a:latin typeface="Courier New" charset="0"/>
                <a:ea typeface="Tahoma"/>
              </a:rPr>
              <a:t>BLEZ	R4, LOOP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ADDI	R4, R4, 1</a:t>
            </a:r>
          </a:p>
        </p:txBody>
      </p:sp>
      <p:graphicFrame>
        <p:nvGraphicFramePr>
          <p:cNvPr id="1028100" name="Object 4"/>
          <p:cNvGraphicFramePr>
            <a:graphicFrameLocks noChangeAspect="1"/>
          </p:cNvGraphicFramePr>
          <p:nvPr/>
        </p:nvGraphicFramePr>
        <p:xfrm>
          <a:off x="2590800" y="1306513"/>
          <a:ext cx="6477000" cy="227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26" name="Worksheet" r:id="rId4" imgW="5705856" imgH="2143390" progId="Excel.Sheet.8">
                  <p:embed/>
                </p:oleObj>
              </mc:Choice>
              <mc:Fallback>
                <p:oleObj name="Worksheet" r:id="rId4" imgW="5705856" imgH="214339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306513"/>
                        <a:ext cx="6477000" cy="2271712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101" name="Group 5"/>
          <p:cNvGrpSpPr>
            <a:grpSpLocks/>
          </p:cNvGrpSpPr>
          <p:nvPr/>
        </p:nvGrpSpPr>
        <p:grpSpPr bwMode="auto">
          <a:xfrm>
            <a:off x="149225" y="3851275"/>
            <a:ext cx="8766175" cy="2622550"/>
            <a:chOff x="232" y="2504"/>
            <a:chExt cx="5288" cy="1400"/>
          </a:xfrm>
        </p:grpSpPr>
        <p:graphicFrame>
          <p:nvGraphicFramePr>
            <p:cNvPr id="1028102" name="Object 6"/>
            <p:cNvGraphicFramePr>
              <a:graphicFrameLocks/>
            </p:cNvGraphicFramePr>
            <p:nvPr/>
          </p:nvGraphicFramePr>
          <p:xfrm>
            <a:off x="232" y="2504"/>
            <a:ext cx="5288" cy="1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127" name="Worksheet" r:id="rId6" imgW="6848284" imgH="1809750" progId="Excel.Sheet.8">
                    <p:embed/>
                  </p:oleObj>
                </mc:Choice>
                <mc:Fallback>
                  <p:oleObj name="Worksheet" r:id="rId6" imgW="6848284" imgH="1809750" progId="Excel.Sheet.8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" y="2504"/>
                          <a:ext cx="5288" cy="1400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8103" name="Line 7"/>
            <p:cNvSpPr>
              <a:spLocks noChangeShapeType="1"/>
            </p:cNvSpPr>
            <p:nvPr/>
          </p:nvSpPr>
          <p:spPr bwMode="auto">
            <a:xfrm>
              <a:off x="2208" y="2832"/>
              <a:ext cx="96" cy="96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28104" name="Line 8"/>
            <p:cNvSpPr>
              <a:spLocks noChangeShapeType="1"/>
            </p:cNvSpPr>
            <p:nvPr/>
          </p:nvSpPr>
          <p:spPr bwMode="auto">
            <a:xfrm>
              <a:off x="3168" y="2976"/>
              <a:ext cx="96" cy="4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28105" name="Line 9"/>
            <p:cNvSpPr>
              <a:spLocks noChangeShapeType="1"/>
            </p:cNvSpPr>
            <p:nvPr/>
          </p:nvSpPr>
          <p:spPr bwMode="auto">
            <a:xfrm>
              <a:off x="3360" y="3312"/>
              <a:ext cx="96" cy="288"/>
            </a:xfrm>
            <a:prstGeom prst="line">
              <a:avLst/>
            </a:prstGeom>
            <a:noFill/>
            <a:ln w="28575">
              <a:solidFill>
                <a:srgbClr val="CC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4AF40-0D98-2D4F-BC8B-7D86750BE918}" type="slidenum">
              <a:rPr lang="en-US"/>
              <a:pPr/>
              <a:t>2</a:t>
            </a:fld>
            <a:endParaRPr lang="en-US"/>
          </a:p>
        </p:txBody>
      </p:sp>
      <p:sp>
        <p:nvSpPr>
          <p:cNvPr id="100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Multiple-Issue Architectures</a:t>
            </a:r>
          </a:p>
          <a:p>
            <a:pPr lvl="1"/>
            <a:r>
              <a:rPr lang="en-US" dirty="0"/>
              <a:t>Superscalar processors</a:t>
            </a:r>
          </a:p>
          <a:p>
            <a:pPr lvl="1"/>
            <a:r>
              <a:rPr lang="en-US" dirty="0"/>
              <a:t>VLIW (very long instruction word) processors</a:t>
            </a:r>
          </a:p>
          <a:p>
            <a:pPr>
              <a:buFont typeface="Wingdings 2" charset="0"/>
              <a:buNone/>
            </a:pPr>
            <a:endParaRPr lang="en-US" dirty="0"/>
          </a:p>
          <a:p>
            <a:r>
              <a:rPr lang="en-US" dirty="0"/>
              <a:t>Scheduling</a:t>
            </a:r>
          </a:p>
          <a:p>
            <a:pPr lvl="1"/>
            <a:r>
              <a:rPr lang="en-US" dirty="0"/>
              <a:t>Statically scheduled (using compiler techniques)</a:t>
            </a:r>
          </a:p>
          <a:p>
            <a:pPr lvl="1"/>
            <a:r>
              <a:rPr lang="en-US" dirty="0"/>
              <a:t>Dynamically scheduled (using variants of </a:t>
            </a:r>
            <a:r>
              <a:rPr lang="en-US" dirty="0" err="1"/>
              <a:t>Tomasulo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alg.)</a:t>
            </a:r>
          </a:p>
          <a:p>
            <a:pPr>
              <a:buFont typeface="Wingdings 2" charset="0"/>
              <a:buNone/>
            </a:pPr>
            <a:endParaRPr lang="en-US" dirty="0"/>
          </a:p>
          <a:p>
            <a:pPr algn="ctr">
              <a:buFont typeface="Wingdings 2" charset="0"/>
              <a:buNone/>
            </a:pPr>
            <a:r>
              <a:rPr lang="en-US" dirty="0"/>
              <a:t>Reading:  </a:t>
            </a:r>
            <a:r>
              <a:rPr lang="en-US" dirty="0" smtClean="0"/>
              <a:t>HP5, </a:t>
            </a:r>
            <a:r>
              <a:rPr lang="en-US" dirty="0"/>
              <a:t>Sections </a:t>
            </a:r>
            <a:r>
              <a:rPr lang="en-US" dirty="0" smtClean="0"/>
              <a:t>3.6-3.10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509FF-30E0-3E4D-9D5E-E5F8D022C90B}" type="slidenum">
              <a:rPr lang="en-US"/>
              <a:pPr/>
              <a:t>20</a:t>
            </a:fld>
            <a:endParaRPr lang="en-US"/>
          </a:p>
        </p:txBody>
      </p:sp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9438"/>
          </a:xfrm>
        </p:spPr>
        <p:txBody>
          <a:bodyPr/>
          <a:lstStyle/>
          <a:p>
            <a:r>
              <a:rPr lang="en-US" sz="3200"/>
              <a:t>Step II:  I-O Initiation, I-O Termination (RSRb)</a:t>
            </a:r>
          </a:p>
        </p:txBody>
      </p:sp>
      <p:graphicFrame>
        <p:nvGraphicFramePr>
          <p:cNvPr id="1029123" name="Object 3"/>
          <p:cNvGraphicFramePr>
            <a:graphicFrameLocks noChangeAspect="1"/>
          </p:cNvGraphicFramePr>
          <p:nvPr/>
        </p:nvGraphicFramePr>
        <p:xfrm>
          <a:off x="355600" y="990600"/>
          <a:ext cx="84836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45" name="Worksheet" r:id="rId4" imgW="7229946" imgH="2143390" progId="Excel.Sheet.8">
                  <p:embed/>
                </p:oleObj>
              </mc:Choice>
              <mc:Fallback>
                <p:oleObj name="Worksheet" r:id="rId4" imgW="7229946" imgH="214339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990600"/>
                        <a:ext cx="8483600" cy="25146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124" name="Object 4"/>
          <p:cNvGraphicFramePr>
            <a:graphicFrameLocks/>
          </p:cNvGraphicFramePr>
          <p:nvPr/>
        </p:nvGraphicFramePr>
        <p:xfrm>
          <a:off x="88900" y="3886200"/>
          <a:ext cx="8902700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46" name="Worksheet" r:id="rId6" imgW="8334632" imgH="1810062" progId="Excel.Sheet.8">
                  <p:embed/>
                </p:oleObj>
              </mc:Choice>
              <mc:Fallback>
                <p:oleObj name="Worksheet" r:id="rId6" imgW="8334632" imgH="1810062" progId="Excel.Shee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3886200"/>
                        <a:ext cx="8902700" cy="1931988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7CC39-1A02-EF40-962F-EDB18A539333}" type="slidenum">
              <a:rPr lang="en-US"/>
              <a:pPr/>
              <a:t>21</a:t>
            </a:fld>
            <a:endParaRPr lang="en-US"/>
          </a:p>
        </p:txBody>
      </p:sp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III:  Use Re-order Buffer (ROB)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Combine benefits of early issue and in-order update of state</a:t>
            </a:r>
          </a:p>
          <a:p>
            <a:r>
              <a:rPr lang="en-US" sz="2400" dirty="0"/>
              <a:t>Obtained from </a:t>
            </a:r>
            <a:r>
              <a:rPr lang="en-US" sz="2400" dirty="0" err="1"/>
              <a:t>RSRa</a:t>
            </a:r>
            <a:r>
              <a:rPr lang="en-US" sz="2400" dirty="0"/>
              <a:t> by adding a renaming mechanism to it</a:t>
            </a:r>
          </a:p>
          <a:p>
            <a:r>
              <a:rPr lang="en-US" sz="2400" dirty="0"/>
              <a:t>Add a FIFO to </a:t>
            </a:r>
            <a:r>
              <a:rPr lang="en-US" sz="2400" dirty="0" err="1"/>
              <a:t>RSRa</a:t>
            </a:r>
            <a:r>
              <a:rPr lang="en-US" sz="2400" dirty="0"/>
              <a:t> (implement as circular buffer)</a:t>
            </a:r>
          </a:p>
          <a:p>
            <a:r>
              <a:rPr lang="en-US" sz="2400" dirty="0"/>
              <a:t>When </a:t>
            </a:r>
            <a:r>
              <a:rPr lang="en-US" sz="2400" dirty="0" err="1"/>
              <a:t>RSRa</a:t>
            </a:r>
            <a:r>
              <a:rPr lang="en-US" sz="2400" dirty="0"/>
              <a:t> allows issuing of new instruction</a:t>
            </a:r>
          </a:p>
          <a:p>
            <a:pPr lvl="1"/>
            <a:r>
              <a:rPr lang="en-US" sz="2100" dirty="0"/>
              <a:t>Enter instruction at tail of circular buffer</a:t>
            </a:r>
          </a:p>
          <a:p>
            <a:pPr lvl="1"/>
            <a:r>
              <a:rPr lang="en-US" sz="2100" dirty="0"/>
              <a:t>Buffer entry has multiple fields</a:t>
            </a:r>
          </a:p>
          <a:p>
            <a:pPr lvl="2"/>
            <a:r>
              <a:rPr lang="en-US" sz="1800" dirty="0"/>
              <a:t>[Result; Valid Bit; Destination Register Name; PC value; Exceptions]</a:t>
            </a:r>
          </a:p>
          <a:p>
            <a:r>
              <a:rPr lang="en-US" sz="2400" dirty="0"/>
              <a:t>Termination happens when result is produced, broadcast on CDB, written into circular buffer (replace M with T)</a:t>
            </a:r>
          </a:p>
          <a:p>
            <a:pPr lvl="1"/>
            <a:r>
              <a:rPr lang="en-US" sz="2100" dirty="0"/>
              <a:t>Written ROB entry can serve as source of operands from now on</a:t>
            </a:r>
          </a:p>
          <a:p>
            <a:r>
              <a:rPr lang="en-US" sz="2400" dirty="0"/>
              <a:t>Commit happens when value is moved from circular buffer to register (replace W with C)</a:t>
            </a:r>
          </a:p>
          <a:p>
            <a:pPr lvl="1"/>
            <a:r>
              <a:rPr lang="en-US" sz="2100" dirty="0"/>
              <a:t>Happens when instruction reaches head of circular buffer and has completed execution with no exceptions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8E940-9C63-2842-8F15-929FF7672B88}" type="slidenum">
              <a:rPr lang="en-US"/>
              <a:pPr/>
              <a:t>22</a:t>
            </a:fld>
            <a:endParaRPr lang="en-US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ROB:  I-O Initiation, I-O Termination</a:t>
            </a:r>
          </a:p>
        </p:txBody>
      </p:sp>
      <p:sp>
        <p:nvSpPr>
          <p:cNvPr id="1031171" name="Text Box 3"/>
          <p:cNvSpPr txBox="1">
            <a:spLocks noChangeArrowheads="1"/>
          </p:cNvSpPr>
          <p:nvPr/>
        </p:nvSpPr>
        <p:spPr bwMode="auto">
          <a:xfrm>
            <a:off x="76200" y="753269"/>
            <a:ext cx="2413691" cy="2462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r>
              <a:rPr lang="en-US" sz="1400" b="1" dirty="0">
                <a:latin typeface="Courier New" charset="0"/>
                <a:ea typeface="Tahoma"/>
              </a:rPr>
              <a:t>LOOP: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LD	</a:t>
            </a:r>
            <a:r>
              <a:rPr lang="en-US" sz="1400" b="1" dirty="0">
                <a:solidFill>
                  <a:schemeClr val="hlink"/>
                </a:solidFill>
                <a:latin typeface="Courier New" charset="0"/>
                <a:ea typeface="Tahoma"/>
              </a:rPr>
              <a:t>F6</a:t>
            </a:r>
            <a:r>
              <a:rPr lang="en-US" sz="1400" b="1" dirty="0">
                <a:latin typeface="Courier New" charset="0"/>
                <a:ea typeface="Tahoma"/>
              </a:rPr>
              <a:t>, 32(R2)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LD	</a:t>
            </a:r>
            <a:r>
              <a:rPr lang="en-US" sz="1400" b="1" dirty="0">
                <a:solidFill>
                  <a:srgbClr val="009900"/>
                </a:solidFill>
                <a:latin typeface="Courier New" charset="0"/>
                <a:ea typeface="Tahoma"/>
              </a:rPr>
              <a:t>F2</a:t>
            </a:r>
            <a:r>
              <a:rPr lang="en-US" sz="1400" b="1" dirty="0">
                <a:latin typeface="Courier New" charset="0"/>
                <a:ea typeface="Tahoma"/>
              </a:rPr>
              <a:t>, 48(R3)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MULTD	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  <a:ea typeface="Tahoma"/>
              </a:rPr>
              <a:t>F0</a:t>
            </a:r>
            <a:r>
              <a:rPr lang="en-US" sz="1400" b="1" dirty="0">
                <a:latin typeface="Courier New" charset="0"/>
                <a:ea typeface="Tahoma"/>
              </a:rPr>
              <a:t>, </a:t>
            </a:r>
            <a:r>
              <a:rPr lang="en-US" sz="1400" b="1" dirty="0">
                <a:solidFill>
                  <a:srgbClr val="009900"/>
                </a:solidFill>
                <a:latin typeface="Courier New" charset="0"/>
                <a:ea typeface="Tahoma"/>
              </a:rPr>
              <a:t>F2</a:t>
            </a:r>
            <a:r>
              <a:rPr lang="en-US" sz="1400" b="1" dirty="0">
                <a:latin typeface="Courier New" charset="0"/>
                <a:ea typeface="Tahoma"/>
              </a:rPr>
              <a:t>, F4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ADDI	R2, R2, 8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ADDI	R3, R3, 8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SUBD	</a:t>
            </a:r>
            <a:r>
              <a:rPr lang="en-US" sz="1400" b="1" dirty="0">
                <a:solidFill>
                  <a:srgbClr val="CC00CC"/>
                </a:solidFill>
                <a:latin typeface="Courier New" charset="0"/>
                <a:ea typeface="Tahoma"/>
              </a:rPr>
              <a:t>F8</a:t>
            </a:r>
            <a:r>
              <a:rPr lang="en-US" sz="1400" b="1" dirty="0">
                <a:latin typeface="Courier New" charset="0"/>
                <a:ea typeface="Tahoma"/>
              </a:rPr>
              <a:t>, </a:t>
            </a:r>
            <a:r>
              <a:rPr lang="en-US" sz="1400" b="1" dirty="0">
                <a:solidFill>
                  <a:schemeClr val="hlink"/>
                </a:solidFill>
                <a:latin typeface="Courier New" charset="0"/>
                <a:ea typeface="Tahoma"/>
              </a:rPr>
              <a:t>F6</a:t>
            </a:r>
            <a:r>
              <a:rPr lang="en-US" sz="1400" b="1" dirty="0">
                <a:latin typeface="Courier New" charset="0"/>
                <a:ea typeface="Tahoma"/>
              </a:rPr>
              <a:t>, </a:t>
            </a:r>
            <a:r>
              <a:rPr lang="en-US" sz="1400" b="1" dirty="0">
                <a:solidFill>
                  <a:srgbClr val="009900"/>
                </a:solidFill>
                <a:latin typeface="Courier New" charset="0"/>
                <a:ea typeface="Tahoma"/>
              </a:rPr>
              <a:t>F2</a:t>
            </a:r>
            <a:endParaRPr lang="en-US" sz="1400" b="1" dirty="0">
              <a:latin typeface="Courier New" charset="0"/>
              <a:ea typeface="Tahoma"/>
            </a:endParaRPr>
          </a:p>
          <a:p>
            <a:r>
              <a:rPr lang="en-US" sz="1400" b="1" dirty="0">
                <a:latin typeface="Courier New" charset="0"/>
                <a:ea typeface="Tahoma"/>
              </a:rPr>
              <a:t>DIVD	F10, F10, 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  <a:ea typeface="Tahoma"/>
              </a:rPr>
              <a:t>F0</a:t>
            </a:r>
            <a:endParaRPr lang="en-US" sz="1400" b="1" dirty="0">
              <a:latin typeface="Courier New" charset="0"/>
              <a:ea typeface="Tahoma"/>
            </a:endParaRPr>
          </a:p>
          <a:p>
            <a:r>
              <a:rPr lang="en-US" sz="1400" b="1" dirty="0">
                <a:latin typeface="Courier New" charset="0"/>
                <a:ea typeface="Tahoma"/>
              </a:rPr>
              <a:t>ADDD	F6, </a:t>
            </a:r>
            <a:r>
              <a:rPr lang="en-US" sz="1400" b="1" dirty="0">
                <a:solidFill>
                  <a:srgbClr val="CC00CC"/>
                </a:solidFill>
                <a:latin typeface="Courier New" charset="0"/>
                <a:ea typeface="Tahoma"/>
              </a:rPr>
              <a:t>F8</a:t>
            </a:r>
            <a:r>
              <a:rPr lang="en-US" sz="1400" b="1" dirty="0">
                <a:latin typeface="Courier New" charset="0"/>
                <a:ea typeface="Tahoma"/>
              </a:rPr>
              <a:t>, F6</a:t>
            </a:r>
            <a:endParaRPr lang="en-US" sz="1400" b="1" dirty="0">
              <a:solidFill>
                <a:srgbClr val="009900"/>
              </a:solidFill>
              <a:latin typeface="Courier New" charset="0"/>
              <a:ea typeface="Tahoma"/>
            </a:endParaRPr>
          </a:p>
          <a:p>
            <a:r>
              <a:rPr lang="en-US" sz="1400" b="1" dirty="0">
                <a:latin typeface="Courier New" charset="0"/>
                <a:ea typeface="Tahoma"/>
              </a:rPr>
              <a:t>BLEZ	R4, LOOP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ADDI	R4, R4, 1</a:t>
            </a:r>
          </a:p>
        </p:txBody>
      </p:sp>
      <p:graphicFrame>
        <p:nvGraphicFramePr>
          <p:cNvPr id="1031172" name="Object 4"/>
          <p:cNvGraphicFramePr>
            <a:graphicFrameLocks noChangeAspect="1"/>
          </p:cNvGraphicFramePr>
          <p:nvPr/>
        </p:nvGraphicFramePr>
        <p:xfrm>
          <a:off x="2590800" y="815975"/>
          <a:ext cx="65278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94" name="Worksheet" r:id="rId4" imgW="6525158" imgH="2314918" progId="Excel.Sheet.8">
                  <p:embed/>
                </p:oleObj>
              </mc:Choice>
              <mc:Fallback>
                <p:oleObj name="Worksheet" r:id="rId4" imgW="6525158" imgH="2314918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815975"/>
                        <a:ext cx="6527800" cy="23114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173" name="Object 5"/>
          <p:cNvGraphicFramePr>
            <a:graphicFrameLocks/>
          </p:cNvGraphicFramePr>
          <p:nvPr/>
        </p:nvGraphicFramePr>
        <p:xfrm>
          <a:off x="152400" y="3365500"/>
          <a:ext cx="89027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95" name="Worksheet" r:id="rId6" imgW="7591913" imgH="2476718" progId="Excel.Sheet.8">
                  <p:embed/>
                </p:oleObj>
              </mc:Choice>
              <mc:Fallback>
                <p:oleObj name="Worksheet" r:id="rId6" imgW="7591913" imgH="2476718" progId="Excel.Shee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365500"/>
                        <a:ext cx="8902700" cy="28829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33E66-DAAC-8849-B0F2-645B09F3B6E2}" type="slidenum">
              <a:rPr lang="en-US"/>
              <a:pPr/>
              <a:t>23</a:t>
            </a:fld>
            <a:endParaRPr lang="en-US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 of Circular Reorder Buffer</a:t>
            </a:r>
          </a:p>
        </p:txBody>
      </p:sp>
      <p:sp>
        <p:nvSpPr>
          <p:cNvPr id="1032196" name="Text Box 4"/>
          <p:cNvSpPr txBox="1">
            <a:spLocks noChangeArrowheads="1"/>
          </p:cNvSpPr>
          <p:nvPr/>
        </p:nvSpPr>
        <p:spPr bwMode="auto">
          <a:xfrm>
            <a:off x="5562600" y="4106069"/>
            <a:ext cx="2413691" cy="2462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r>
              <a:rPr lang="en-US" sz="1400" b="1" dirty="0">
                <a:latin typeface="Courier New" charset="0"/>
                <a:ea typeface="Tahoma"/>
              </a:rPr>
              <a:t>LOOP: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LD	</a:t>
            </a:r>
            <a:r>
              <a:rPr lang="en-US" sz="1400" b="1" dirty="0">
                <a:solidFill>
                  <a:schemeClr val="hlink"/>
                </a:solidFill>
                <a:latin typeface="Courier New" charset="0"/>
                <a:ea typeface="Tahoma"/>
              </a:rPr>
              <a:t>F6</a:t>
            </a:r>
            <a:r>
              <a:rPr lang="en-US" sz="1400" b="1" dirty="0">
                <a:latin typeface="Courier New" charset="0"/>
                <a:ea typeface="Tahoma"/>
              </a:rPr>
              <a:t>, 32(R2)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LD	</a:t>
            </a:r>
            <a:r>
              <a:rPr lang="en-US" sz="1400" b="1" dirty="0">
                <a:solidFill>
                  <a:srgbClr val="009900"/>
                </a:solidFill>
                <a:latin typeface="Courier New" charset="0"/>
                <a:ea typeface="Tahoma"/>
              </a:rPr>
              <a:t>F2</a:t>
            </a:r>
            <a:r>
              <a:rPr lang="en-US" sz="1400" b="1" dirty="0">
                <a:latin typeface="Courier New" charset="0"/>
                <a:ea typeface="Tahoma"/>
              </a:rPr>
              <a:t>, 48(R3)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MULTD	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  <a:ea typeface="Tahoma"/>
              </a:rPr>
              <a:t>F0</a:t>
            </a:r>
            <a:r>
              <a:rPr lang="en-US" sz="1400" b="1" dirty="0">
                <a:latin typeface="Courier New" charset="0"/>
                <a:ea typeface="Tahoma"/>
              </a:rPr>
              <a:t>, </a:t>
            </a:r>
            <a:r>
              <a:rPr lang="en-US" sz="1400" b="1" dirty="0">
                <a:solidFill>
                  <a:srgbClr val="009900"/>
                </a:solidFill>
                <a:latin typeface="Courier New" charset="0"/>
                <a:ea typeface="Tahoma"/>
              </a:rPr>
              <a:t>F2</a:t>
            </a:r>
            <a:r>
              <a:rPr lang="en-US" sz="1400" b="1" dirty="0">
                <a:latin typeface="Courier New" charset="0"/>
                <a:ea typeface="Tahoma"/>
              </a:rPr>
              <a:t>, F4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ADDI	R2, R2, 8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ADDI	R3, R3, 8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SUBD	</a:t>
            </a:r>
            <a:r>
              <a:rPr lang="en-US" sz="1400" b="1" dirty="0">
                <a:solidFill>
                  <a:srgbClr val="CC00CC"/>
                </a:solidFill>
                <a:latin typeface="Courier New" charset="0"/>
                <a:ea typeface="Tahoma"/>
              </a:rPr>
              <a:t>F8</a:t>
            </a:r>
            <a:r>
              <a:rPr lang="en-US" sz="1400" b="1" dirty="0">
                <a:latin typeface="Courier New" charset="0"/>
                <a:ea typeface="Tahoma"/>
              </a:rPr>
              <a:t>, </a:t>
            </a:r>
            <a:r>
              <a:rPr lang="en-US" sz="1400" b="1" dirty="0">
                <a:solidFill>
                  <a:schemeClr val="hlink"/>
                </a:solidFill>
                <a:latin typeface="Courier New" charset="0"/>
                <a:ea typeface="Tahoma"/>
              </a:rPr>
              <a:t>F6</a:t>
            </a:r>
            <a:r>
              <a:rPr lang="en-US" sz="1400" b="1" dirty="0">
                <a:latin typeface="Courier New" charset="0"/>
                <a:ea typeface="Tahoma"/>
              </a:rPr>
              <a:t>, </a:t>
            </a:r>
            <a:r>
              <a:rPr lang="en-US" sz="1400" b="1" dirty="0">
                <a:solidFill>
                  <a:srgbClr val="009900"/>
                </a:solidFill>
                <a:latin typeface="Courier New" charset="0"/>
                <a:ea typeface="Tahoma"/>
              </a:rPr>
              <a:t>F2</a:t>
            </a:r>
            <a:endParaRPr lang="en-US" sz="1400" b="1" dirty="0">
              <a:latin typeface="Courier New" charset="0"/>
              <a:ea typeface="Tahoma"/>
            </a:endParaRPr>
          </a:p>
          <a:p>
            <a:r>
              <a:rPr lang="en-US" sz="1400" b="1" dirty="0">
                <a:latin typeface="Courier New" charset="0"/>
                <a:ea typeface="Tahoma"/>
              </a:rPr>
              <a:t>DIVD	F10, F10, 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  <a:ea typeface="Tahoma"/>
              </a:rPr>
              <a:t>F0</a:t>
            </a:r>
            <a:endParaRPr lang="en-US" sz="1400" b="1" dirty="0">
              <a:latin typeface="Courier New" charset="0"/>
              <a:ea typeface="Tahoma"/>
            </a:endParaRPr>
          </a:p>
          <a:p>
            <a:r>
              <a:rPr lang="en-US" sz="1400" b="1" dirty="0">
                <a:latin typeface="Courier New" charset="0"/>
                <a:ea typeface="Tahoma"/>
              </a:rPr>
              <a:t>ADDD	F6, </a:t>
            </a:r>
            <a:r>
              <a:rPr lang="en-US" sz="1400" b="1" dirty="0">
                <a:solidFill>
                  <a:srgbClr val="CC00CC"/>
                </a:solidFill>
                <a:latin typeface="Courier New" charset="0"/>
                <a:ea typeface="Tahoma"/>
              </a:rPr>
              <a:t>F8</a:t>
            </a:r>
            <a:r>
              <a:rPr lang="en-US" sz="1400" b="1" dirty="0">
                <a:latin typeface="Courier New" charset="0"/>
                <a:ea typeface="Tahoma"/>
              </a:rPr>
              <a:t>, F6</a:t>
            </a:r>
            <a:endParaRPr lang="en-US" sz="1400" b="1" dirty="0">
              <a:solidFill>
                <a:srgbClr val="009900"/>
              </a:solidFill>
              <a:latin typeface="Courier New" charset="0"/>
              <a:ea typeface="Tahoma"/>
            </a:endParaRPr>
          </a:p>
          <a:p>
            <a:r>
              <a:rPr lang="en-US" sz="1400" b="1" dirty="0">
                <a:latin typeface="Courier New" charset="0"/>
                <a:ea typeface="Tahoma"/>
              </a:rPr>
              <a:t>BLEZ	R4, LOOP</a:t>
            </a:r>
          </a:p>
          <a:p>
            <a:r>
              <a:rPr lang="en-US" sz="1400" b="1" dirty="0">
                <a:latin typeface="Courier New" charset="0"/>
                <a:ea typeface="Tahoma"/>
              </a:rPr>
              <a:t>ADDI	R4, R4, 1</a:t>
            </a:r>
          </a:p>
        </p:txBody>
      </p:sp>
      <p:graphicFrame>
        <p:nvGraphicFramePr>
          <p:cNvPr id="1032197" name="Object 5"/>
          <p:cNvGraphicFramePr>
            <a:graphicFrameLocks noChangeAspect="1"/>
          </p:cNvGraphicFramePr>
          <p:nvPr/>
        </p:nvGraphicFramePr>
        <p:xfrm>
          <a:off x="4648200" y="901700"/>
          <a:ext cx="36576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12" name="Worksheet" r:id="rId4" imgW="2743652" imgH="2314918" progId="Excel.Sheet.8">
                  <p:embed/>
                </p:oleObj>
              </mc:Choice>
              <mc:Fallback>
                <p:oleObj name="Worksheet" r:id="rId4" imgW="2743652" imgH="231491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901700"/>
                        <a:ext cx="3657600" cy="306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198" name="Text Box 6"/>
          <p:cNvSpPr txBox="1">
            <a:spLocks noChangeArrowheads="1"/>
          </p:cNvSpPr>
          <p:nvPr/>
        </p:nvSpPr>
        <p:spPr bwMode="auto">
          <a:xfrm>
            <a:off x="304800" y="4336446"/>
            <a:ext cx="51860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ea typeface="Tahoma"/>
              </a:rPr>
              <a:t>Entry in yellow is at head of buffer</a:t>
            </a:r>
          </a:p>
          <a:p>
            <a:pPr>
              <a:buFontTx/>
              <a:buChar char="•"/>
            </a:pPr>
            <a:r>
              <a:rPr lang="en-US" sz="2400" dirty="0">
                <a:ea typeface="Tahoma"/>
              </a:rPr>
              <a:t>Entry in green is tail of buffer,</a:t>
            </a:r>
          </a:p>
          <a:p>
            <a:r>
              <a:rPr lang="en-US" sz="2400" dirty="0">
                <a:ea typeface="Tahoma"/>
              </a:rPr>
              <a:t> i.e., next instruction goes here</a:t>
            </a:r>
          </a:p>
          <a:p>
            <a:pPr>
              <a:buFontTx/>
              <a:buChar char="•"/>
            </a:pPr>
            <a:r>
              <a:rPr lang="en-US" sz="2400" dirty="0">
                <a:ea typeface="Tahoma"/>
              </a:rPr>
              <a:t>Greyed instructions have committed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FAE7-3CFC-3A4C-9B6E-613BF8E096B2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1081346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81347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48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349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1350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351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52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53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432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81355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56" name="Text Box 12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1357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81358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81359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60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61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62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63" name="Text Box 19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81364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65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66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81367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81368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369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37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37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1372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373" name="Text Box 29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grpSp>
        <p:nvGrpSpPr>
          <p:cNvPr id="1081374" name="Group 30"/>
          <p:cNvGrpSpPr>
            <a:grpSpLocks/>
          </p:cNvGrpSpPr>
          <p:nvPr/>
        </p:nvGrpSpPr>
        <p:grpSpPr bwMode="auto">
          <a:xfrm>
            <a:off x="3505200" y="990600"/>
            <a:ext cx="3886200" cy="1219200"/>
            <a:chOff x="2208" y="576"/>
            <a:chExt cx="2448" cy="768"/>
          </a:xfrm>
        </p:grpSpPr>
        <p:sp>
          <p:nvSpPr>
            <p:cNvPr id="1081375" name="Rectangle 31"/>
            <p:cNvSpPr>
              <a:spLocks noChangeArrowheads="1"/>
            </p:cNvSpPr>
            <p:nvPr/>
          </p:nvSpPr>
          <p:spPr bwMode="auto">
            <a:xfrm>
              <a:off x="2208" y="5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76" name="Rectangle 32"/>
            <p:cNvSpPr>
              <a:spLocks noChangeArrowheads="1"/>
            </p:cNvSpPr>
            <p:nvPr/>
          </p:nvSpPr>
          <p:spPr bwMode="auto">
            <a:xfrm>
              <a:off x="2208" y="768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77" name="Rectangle 33"/>
            <p:cNvSpPr>
              <a:spLocks noChangeArrowheads="1"/>
            </p:cNvSpPr>
            <p:nvPr/>
          </p:nvSpPr>
          <p:spPr bwMode="auto">
            <a:xfrm>
              <a:off x="2448" y="5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78" name="Rectangle 34"/>
            <p:cNvSpPr>
              <a:spLocks noChangeArrowheads="1"/>
            </p:cNvSpPr>
            <p:nvPr/>
          </p:nvSpPr>
          <p:spPr bwMode="auto">
            <a:xfrm>
              <a:off x="2448" y="768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79" name="Rectangle 35"/>
            <p:cNvSpPr>
              <a:spLocks noChangeArrowheads="1"/>
            </p:cNvSpPr>
            <p:nvPr/>
          </p:nvSpPr>
          <p:spPr bwMode="auto">
            <a:xfrm>
              <a:off x="3072" y="5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0" name="Rectangle 36"/>
            <p:cNvSpPr>
              <a:spLocks noChangeArrowheads="1"/>
            </p:cNvSpPr>
            <p:nvPr/>
          </p:nvSpPr>
          <p:spPr bwMode="auto">
            <a:xfrm>
              <a:off x="3072" y="768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1" name="Rectangle 37"/>
            <p:cNvSpPr>
              <a:spLocks noChangeArrowheads="1"/>
            </p:cNvSpPr>
            <p:nvPr/>
          </p:nvSpPr>
          <p:spPr bwMode="auto">
            <a:xfrm>
              <a:off x="4416" y="5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2" name="Rectangle 38"/>
            <p:cNvSpPr>
              <a:spLocks noChangeArrowheads="1"/>
            </p:cNvSpPr>
            <p:nvPr/>
          </p:nvSpPr>
          <p:spPr bwMode="auto">
            <a:xfrm>
              <a:off x="4416" y="768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3" name="Rectangle 39"/>
            <p:cNvSpPr>
              <a:spLocks noChangeArrowheads="1"/>
            </p:cNvSpPr>
            <p:nvPr/>
          </p:nvSpPr>
          <p:spPr bwMode="auto">
            <a:xfrm>
              <a:off x="2208" y="960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4" name="Rectangle 40"/>
            <p:cNvSpPr>
              <a:spLocks noChangeArrowheads="1"/>
            </p:cNvSpPr>
            <p:nvPr/>
          </p:nvSpPr>
          <p:spPr bwMode="auto">
            <a:xfrm>
              <a:off x="2448" y="960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5" name="Rectangle 41"/>
            <p:cNvSpPr>
              <a:spLocks noChangeArrowheads="1"/>
            </p:cNvSpPr>
            <p:nvPr/>
          </p:nvSpPr>
          <p:spPr bwMode="auto">
            <a:xfrm>
              <a:off x="3072" y="960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6" name="Rectangle 42"/>
            <p:cNvSpPr>
              <a:spLocks noChangeArrowheads="1"/>
            </p:cNvSpPr>
            <p:nvPr/>
          </p:nvSpPr>
          <p:spPr bwMode="auto">
            <a:xfrm>
              <a:off x="4416" y="960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7" name="Rectangle 43"/>
            <p:cNvSpPr>
              <a:spLocks noChangeArrowheads="1"/>
            </p:cNvSpPr>
            <p:nvPr/>
          </p:nvSpPr>
          <p:spPr bwMode="auto">
            <a:xfrm>
              <a:off x="2208" y="115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8" name="Rectangle 44"/>
            <p:cNvSpPr>
              <a:spLocks noChangeArrowheads="1"/>
            </p:cNvSpPr>
            <p:nvPr/>
          </p:nvSpPr>
          <p:spPr bwMode="auto">
            <a:xfrm>
              <a:off x="2448" y="115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89" name="Rectangle 45"/>
            <p:cNvSpPr>
              <a:spLocks noChangeArrowheads="1"/>
            </p:cNvSpPr>
            <p:nvPr/>
          </p:nvSpPr>
          <p:spPr bwMode="auto">
            <a:xfrm>
              <a:off x="3072" y="115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1390" name="Rectangle 46"/>
            <p:cNvSpPr>
              <a:spLocks noChangeArrowheads="1"/>
            </p:cNvSpPr>
            <p:nvPr/>
          </p:nvSpPr>
          <p:spPr bwMode="auto">
            <a:xfrm>
              <a:off x="4416" y="115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</p:grpSp>
      <p:sp>
        <p:nvSpPr>
          <p:cNvPr id="1081391" name="Rectangle 47"/>
          <p:cNvSpPr>
            <a:spLocks noChangeArrowheads="1"/>
          </p:cNvSpPr>
          <p:nvPr/>
        </p:nvSpPr>
        <p:spPr bwMode="auto">
          <a:xfrm>
            <a:off x="3505200" y="22098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392" name="Rectangle 48"/>
          <p:cNvSpPr>
            <a:spLocks noChangeArrowheads="1"/>
          </p:cNvSpPr>
          <p:nvPr/>
        </p:nvSpPr>
        <p:spPr bwMode="auto">
          <a:xfrm>
            <a:off x="3505200" y="25146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393" name="Rectangle 49"/>
          <p:cNvSpPr>
            <a:spLocks noChangeArrowheads="1"/>
          </p:cNvSpPr>
          <p:nvPr/>
        </p:nvSpPr>
        <p:spPr bwMode="auto">
          <a:xfrm>
            <a:off x="3505200" y="28194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urier New" charset="0"/>
                <a:ea typeface="Tahoma"/>
              </a:rPr>
              <a:t>F0</a:t>
            </a:r>
          </a:p>
        </p:txBody>
      </p:sp>
      <p:sp>
        <p:nvSpPr>
          <p:cNvPr id="1081394" name="Rectangle 50"/>
          <p:cNvSpPr>
            <a:spLocks noChangeArrowheads="1"/>
          </p:cNvSpPr>
          <p:nvPr/>
        </p:nvSpPr>
        <p:spPr bwMode="auto">
          <a:xfrm>
            <a:off x="3886200" y="22098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395" name="Rectangle 51"/>
          <p:cNvSpPr>
            <a:spLocks noChangeArrowheads="1"/>
          </p:cNvSpPr>
          <p:nvPr/>
        </p:nvSpPr>
        <p:spPr bwMode="auto">
          <a:xfrm>
            <a:off x="3886200" y="25146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396" name="Rectangle 52"/>
          <p:cNvSpPr>
            <a:spLocks noChangeArrowheads="1"/>
          </p:cNvSpPr>
          <p:nvPr/>
        </p:nvSpPr>
        <p:spPr bwMode="auto">
          <a:xfrm>
            <a:off x="3886200" y="28194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397" name="Rectangle 53"/>
          <p:cNvSpPr>
            <a:spLocks noChangeArrowheads="1"/>
          </p:cNvSpPr>
          <p:nvPr/>
        </p:nvSpPr>
        <p:spPr bwMode="auto">
          <a:xfrm>
            <a:off x="4876800" y="22098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398" name="Rectangle 54"/>
          <p:cNvSpPr>
            <a:spLocks noChangeArrowheads="1"/>
          </p:cNvSpPr>
          <p:nvPr/>
        </p:nvSpPr>
        <p:spPr bwMode="auto">
          <a:xfrm>
            <a:off x="4876800" y="25146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399" name="Rectangle 55"/>
          <p:cNvSpPr>
            <a:spLocks noChangeArrowheads="1"/>
          </p:cNvSpPr>
          <p:nvPr/>
        </p:nvSpPr>
        <p:spPr bwMode="auto">
          <a:xfrm>
            <a:off x="4876800" y="28194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latin typeface="Courier New" charset="0"/>
                <a:ea typeface="Tahoma"/>
              </a:rPr>
              <a:t>LD F0,10(R2)</a:t>
            </a:r>
          </a:p>
        </p:txBody>
      </p:sp>
      <p:sp>
        <p:nvSpPr>
          <p:cNvPr id="1081400" name="Rectangle 56"/>
          <p:cNvSpPr>
            <a:spLocks noChangeArrowheads="1"/>
          </p:cNvSpPr>
          <p:nvPr/>
        </p:nvSpPr>
        <p:spPr bwMode="auto">
          <a:xfrm>
            <a:off x="7010400" y="22098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401" name="Rectangle 57"/>
          <p:cNvSpPr>
            <a:spLocks noChangeArrowheads="1"/>
          </p:cNvSpPr>
          <p:nvPr/>
        </p:nvSpPr>
        <p:spPr bwMode="auto">
          <a:xfrm>
            <a:off x="7010400" y="25146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1402" name="Rectangle 58"/>
          <p:cNvSpPr>
            <a:spLocks noChangeArrowheads="1"/>
          </p:cNvSpPr>
          <p:nvPr/>
        </p:nvSpPr>
        <p:spPr bwMode="auto">
          <a:xfrm>
            <a:off x="7010400" y="28194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urier New" charset="0"/>
                <a:ea typeface="Tahoma"/>
              </a:rPr>
              <a:t>N</a:t>
            </a:r>
          </a:p>
        </p:txBody>
      </p:sp>
      <p:sp>
        <p:nvSpPr>
          <p:cNvPr id="1081403" name="Line 59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404" name="Text Box 60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81405" name="Freeform 61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406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407" name="Line 63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408" name="Text Box 64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1409" name="Text Box 65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1410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411" name="Text Box 67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81412" name="Text Box 68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81413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81414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415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416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417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418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419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1420" name="Text Box 76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1421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grpSp>
        <p:nvGrpSpPr>
          <p:cNvPr id="1081422" name="Group 78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1081423" name="Rectangle 79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1</a:t>
              </a:r>
              <a:r>
                <a:rPr lang="en-US" b="1" dirty="0">
                  <a:latin typeface="Courier New" charset="0"/>
                  <a:ea typeface="Tahoma"/>
                </a:rPr>
                <a:t> 10+R2</a:t>
              </a:r>
            </a:p>
          </p:txBody>
        </p:sp>
        <p:sp>
          <p:nvSpPr>
            <p:cNvPr id="1081424" name="Rectangle 80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425" name="Rectangle 81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1426" name="Line 82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1427" name="Text Box 83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1428" name="Text Box 84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1429" name="Text Box 85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81430" name="Line 86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1431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75F87-D029-734F-9316-67CBC612D435}" type="slidenum">
              <a:rPr lang="en-US"/>
              <a:pPr/>
              <a:t>25</a:t>
            </a:fld>
            <a:endParaRPr lang="en-US"/>
          </a:p>
        </p:txBody>
      </p:sp>
      <p:grpSp>
        <p:nvGrpSpPr>
          <p:cNvPr id="1083394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83395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3396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397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3398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2</a:t>
            </a:r>
            <a:r>
              <a:rPr lang="en-US" b="1" dirty="0">
                <a:latin typeface="Courier New" charset="0"/>
                <a:ea typeface="Tahoma"/>
              </a:rPr>
              <a:t> ADDD R(F4),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ROB1</a:t>
            </a:r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3399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00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01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81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83403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04" name="Text Box 12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340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8340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83407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08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09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10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11" name="Text Box 19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83412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13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14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83415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8341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1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1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1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3420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21" name="Text Box 29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grpSp>
        <p:nvGrpSpPr>
          <p:cNvPr id="1083422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1083423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1083424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25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26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27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28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29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0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1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2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3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4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5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6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7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8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3439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</p:grpSp>
        <p:sp>
          <p:nvSpPr>
            <p:cNvPr id="1083440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3441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F10</a:t>
              </a:r>
            </a:p>
          </p:txBody>
        </p:sp>
        <p:sp>
          <p:nvSpPr>
            <p:cNvPr id="1083442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F0</a:t>
              </a:r>
            </a:p>
          </p:txBody>
        </p:sp>
        <p:sp>
          <p:nvSpPr>
            <p:cNvPr id="1083443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3444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3445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3446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3447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ADDD F10,F4,F0</a:t>
              </a:r>
            </a:p>
          </p:txBody>
        </p:sp>
        <p:sp>
          <p:nvSpPr>
            <p:cNvPr id="1083448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LD F0,10(R2)</a:t>
              </a:r>
            </a:p>
          </p:txBody>
        </p:sp>
        <p:sp>
          <p:nvSpPr>
            <p:cNvPr id="1083449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3450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83451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</p:grpSp>
      <p:sp>
        <p:nvSpPr>
          <p:cNvPr id="1083452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53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83454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55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56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57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3458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3459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60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83461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83462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83463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64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65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66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67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68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3469" name="Text Box 77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3470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grpSp>
        <p:nvGrpSpPr>
          <p:cNvPr id="1083471" name="Group 79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1083472" name="Rectangle 80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1</a:t>
              </a:r>
              <a:r>
                <a:rPr lang="en-US" b="1" dirty="0">
                  <a:latin typeface="Courier New" charset="0"/>
                  <a:ea typeface="Tahoma"/>
                </a:rPr>
                <a:t> 10+R2</a:t>
              </a:r>
            </a:p>
          </p:txBody>
        </p:sp>
        <p:sp>
          <p:nvSpPr>
            <p:cNvPr id="1083473" name="Rectangle 81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74" name="Rectangle 82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3475" name="Line 83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3476" name="Text Box 84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3477" name="Text Box 85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3478" name="Text Box 86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83479" name="Line 87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3480" name="Line 88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476E6-DD7F-2540-89DB-96A2A30BE8C1}" type="slidenum">
              <a:rPr lang="en-US"/>
              <a:pPr/>
              <a:t>26</a:t>
            </a:fld>
            <a:endParaRPr lang="en-US"/>
          </a:p>
        </p:txBody>
      </p:sp>
      <p:grpSp>
        <p:nvGrpSpPr>
          <p:cNvPr id="1085442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85443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3</a:t>
              </a:r>
              <a:r>
                <a:rPr lang="en-US" b="1" dirty="0">
                  <a:latin typeface="Courier New" charset="0"/>
                  <a:ea typeface="Tahoma"/>
                </a:rPr>
                <a:t> DIVD 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ROB2</a:t>
              </a:r>
              <a:r>
                <a:rPr lang="en-US" b="1" dirty="0">
                  <a:latin typeface="Courier New" charset="0"/>
                  <a:ea typeface="Tahoma"/>
                </a:rPr>
                <a:t>,R(F6)</a:t>
              </a:r>
            </a:p>
          </p:txBody>
        </p:sp>
        <p:sp>
          <p:nvSpPr>
            <p:cNvPr id="1085444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445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5446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2</a:t>
            </a:r>
            <a:r>
              <a:rPr lang="en-US" b="1" dirty="0">
                <a:latin typeface="Courier New" charset="0"/>
                <a:ea typeface="Tahoma"/>
              </a:rPr>
              <a:t> ADDD R(F4),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ROB1</a:t>
            </a:r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5447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48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49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529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85451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52" name="Text Box 12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5453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85454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85455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56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57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58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59" name="Text Box 19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85460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61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62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85463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85464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465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466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467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5468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469" name="Text Box 29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grpSp>
        <p:nvGrpSpPr>
          <p:cNvPr id="1085470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1085471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1085472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73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74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75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76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77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78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79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80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81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82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83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84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85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86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5487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</p:grpSp>
        <p:sp>
          <p:nvSpPr>
            <p:cNvPr id="1085488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F2</a:t>
              </a:r>
            </a:p>
          </p:txBody>
        </p:sp>
        <p:sp>
          <p:nvSpPr>
            <p:cNvPr id="1085489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F10</a:t>
              </a:r>
            </a:p>
          </p:txBody>
        </p:sp>
        <p:sp>
          <p:nvSpPr>
            <p:cNvPr id="1085490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F0</a:t>
              </a:r>
            </a:p>
          </p:txBody>
        </p:sp>
        <p:sp>
          <p:nvSpPr>
            <p:cNvPr id="1085491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5492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5493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5494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DIVD F2,F10,F6</a:t>
              </a:r>
            </a:p>
          </p:txBody>
        </p:sp>
        <p:sp>
          <p:nvSpPr>
            <p:cNvPr id="1085495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ADDD F10,F4,F0</a:t>
              </a:r>
            </a:p>
          </p:txBody>
        </p:sp>
        <p:sp>
          <p:nvSpPr>
            <p:cNvPr id="1085496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LD F0,10(R2)</a:t>
              </a:r>
            </a:p>
          </p:txBody>
        </p:sp>
        <p:sp>
          <p:nvSpPr>
            <p:cNvPr id="1085497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85498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85499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</p:grpSp>
      <p:sp>
        <p:nvSpPr>
          <p:cNvPr id="1085500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501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85502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503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504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505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5506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5507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508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85509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85510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85511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512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513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514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515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516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5517" name="Text Box 77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5518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grpSp>
        <p:nvGrpSpPr>
          <p:cNvPr id="1085519" name="Group 79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1085520" name="Rectangle 80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1</a:t>
              </a:r>
              <a:r>
                <a:rPr lang="en-US" b="1" dirty="0">
                  <a:latin typeface="Courier New" charset="0"/>
                  <a:ea typeface="Tahoma"/>
                </a:rPr>
                <a:t> 10+R2</a:t>
              </a:r>
            </a:p>
          </p:txBody>
        </p:sp>
        <p:sp>
          <p:nvSpPr>
            <p:cNvPr id="1085521" name="Rectangle 81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522" name="Rectangle 82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5523" name="Line 83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5524" name="Text Box 84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5525" name="Text Box 85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5526" name="Text Box 86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85527" name="Line 87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5528" name="Line 88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AB7C3-6583-2F44-BA84-920EB2F0E0E6}" type="slidenum">
              <a:rPr lang="en-US"/>
              <a:pPr/>
              <a:t>27</a:t>
            </a:fld>
            <a:endParaRPr lang="en-US"/>
          </a:p>
        </p:txBody>
      </p:sp>
      <p:grpSp>
        <p:nvGrpSpPr>
          <p:cNvPr id="1087490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87491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3</a:t>
              </a:r>
              <a:r>
                <a:rPr lang="en-US" b="1" dirty="0">
                  <a:latin typeface="Courier New" charset="0"/>
                  <a:ea typeface="Tahoma"/>
                </a:rPr>
                <a:t> DIVD 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ROB2</a:t>
              </a:r>
              <a:r>
                <a:rPr lang="en-US" b="1" dirty="0">
                  <a:latin typeface="Courier New" charset="0"/>
                  <a:ea typeface="Tahoma"/>
                </a:rPr>
                <a:t>,R(F6)</a:t>
              </a:r>
            </a:p>
          </p:txBody>
        </p:sp>
        <p:sp>
          <p:nvSpPr>
            <p:cNvPr id="1087492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7493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7494" name="Rectangle 6"/>
          <p:cNvSpPr>
            <a:spLocks noChangeArrowheads="1"/>
          </p:cNvSpPr>
          <p:nvPr/>
        </p:nvSpPr>
        <p:spPr bwMode="auto">
          <a:xfrm>
            <a:off x="29845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2</a:t>
            </a:r>
            <a:r>
              <a:rPr lang="en-US" b="1" dirty="0">
                <a:latin typeface="Courier New" charset="0"/>
                <a:ea typeface="Tahoma"/>
              </a:rPr>
              <a:t> ADDD R(F4),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ROB1</a:t>
            </a:r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7495" name="Rectangle 7"/>
          <p:cNvSpPr>
            <a:spLocks noChangeArrowheads="1"/>
          </p:cNvSpPr>
          <p:nvPr/>
        </p:nvSpPr>
        <p:spPr bwMode="auto">
          <a:xfrm>
            <a:off x="29845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solidFill>
                <a:schemeClr val="hlink"/>
              </a:solidFill>
              <a:latin typeface="Courier New" charset="0"/>
              <a:ea typeface="Tahoma"/>
            </a:endParaRPr>
          </a:p>
        </p:txBody>
      </p:sp>
      <p:sp>
        <p:nvSpPr>
          <p:cNvPr id="1087496" name="Rectangle 8"/>
          <p:cNvSpPr>
            <a:spLocks noChangeArrowheads="1"/>
          </p:cNvSpPr>
          <p:nvPr/>
        </p:nvSpPr>
        <p:spPr bwMode="auto">
          <a:xfrm>
            <a:off x="29845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497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77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87499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00" name="Text Box 12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7501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87502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87503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04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05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06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07" name="Text Box 19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87508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09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10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87511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87512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7513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7514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7515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7516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17" name="Text Box 29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grpSp>
        <p:nvGrpSpPr>
          <p:cNvPr id="1087518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1087519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1087520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21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22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23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24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25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26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27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  <p:sp>
            <p:nvSpPr>
              <p:cNvPr id="1087528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29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30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31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32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--</a:t>
                </a:r>
              </a:p>
            </p:txBody>
          </p:sp>
          <p:sp>
            <p:nvSpPr>
              <p:cNvPr id="1087533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7534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BNE F2,&lt;…&gt;</a:t>
                </a:r>
              </a:p>
            </p:txBody>
          </p:sp>
          <p:sp>
            <p:nvSpPr>
              <p:cNvPr id="1087535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</p:grpSp>
        <p:sp>
          <p:nvSpPr>
            <p:cNvPr id="1087536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F2</a:t>
              </a:r>
            </a:p>
          </p:txBody>
        </p:sp>
        <p:sp>
          <p:nvSpPr>
            <p:cNvPr id="1087537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F10</a:t>
              </a:r>
            </a:p>
          </p:txBody>
        </p:sp>
        <p:sp>
          <p:nvSpPr>
            <p:cNvPr id="1087538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F0</a:t>
              </a:r>
            </a:p>
          </p:txBody>
        </p:sp>
        <p:sp>
          <p:nvSpPr>
            <p:cNvPr id="1087539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7540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7541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7542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DIVD F2,F10,F6</a:t>
              </a:r>
            </a:p>
          </p:txBody>
        </p:sp>
        <p:sp>
          <p:nvSpPr>
            <p:cNvPr id="1087543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ADDD F10,F4,F0</a:t>
              </a:r>
            </a:p>
          </p:txBody>
        </p:sp>
        <p:sp>
          <p:nvSpPr>
            <p:cNvPr id="1087544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LD F0,10(R2)</a:t>
              </a:r>
            </a:p>
          </p:txBody>
        </p:sp>
        <p:sp>
          <p:nvSpPr>
            <p:cNvPr id="1087545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87546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87547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</p:grpSp>
      <p:sp>
        <p:nvSpPr>
          <p:cNvPr id="1087548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49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87550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51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52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53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7554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7555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56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87557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87558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87559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7560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7561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7562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7563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7564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7565" name="Text Box 77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7566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67" name="Rectangle 79"/>
          <p:cNvSpPr>
            <a:spLocks noChangeArrowheads="1"/>
          </p:cNvSpPr>
          <p:nvPr/>
        </p:nvSpPr>
        <p:spPr bwMode="auto">
          <a:xfrm>
            <a:off x="6400800" y="5334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1</a:t>
            </a:r>
            <a:r>
              <a:rPr lang="en-US" b="1" dirty="0">
                <a:latin typeface="Courier New" charset="0"/>
                <a:ea typeface="Tahoma"/>
              </a:rPr>
              <a:t> 10+R2</a:t>
            </a:r>
          </a:p>
        </p:txBody>
      </p:sp>
      <p:sp>
        <p:nvSpPr>
          <p:cNvPr id="1087568" name="Rectangle 80"/>
          <p:cNvSpPr>
            <a:spLocks noChangeArrowheads="1"/>
          </p:cNvSpPr>
          <p:nvPr/>
        </p:nvSpPr>
        <p:spPr bwMode="auto">
          <a:xfrm>
            <a:off x="6400800" y="5588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69" name="Text Box 81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7570" name="Text Box 82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7571" name="Text Box 83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87572" name="Line 84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73" name="Line 85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74" name="Rectangle 86"/>
          <p:cNvSpPr>
            <a:spLocks noChangeArrowheads="1"/>
          </p:cNvSpPr>
          <p:nvPr/>
        </p:nvSpPr>
        <p:spPr bwMode="auto">
          <a:xfrm>
            <a:off x="6400800" y="55626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7575" name="Rectangle 87"/>
          <p:cNvSpPr>
            <a:spLocks noChangeArrowheads="1"/>
          </p:cNvSpPr>
          <p:nvPr/>
        </p:nvSpPr>
        <p:spPr bwMode="auto">
          <a:xfrm>
            <a:off x="6400800" y="57912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7576" name="Line 88"/>
          <p:cNvSpPr>
            <a:spLocks noChangeShapeType="1"/>
          </p:cNvSpPr>
          <p:nvPr/>
        </p:nvSpPr>
        <p:spPr bwMode="auto">
          <a:xfrm>
            <a:off x="6756400" y="5334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4ECAC-1859-864B-B4B9-5ABC90E6BD03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1089538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89539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3</a:t>
              </a:r>
              <a:r>
                <a:rPr lang="en-US" b="1" dirty="0">
                  <a:latin typeface="Courier New" charset="0"/>
                  <a:ea typeface="Tahoma"/>
                </a:rPr>
                <a:t> DIVD 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ROB2</a:t>
              </a:r>
              <a:r>
                <a:rPr lang="en-US" b="1" dirty="0">
                  <a:latin typeface="Courier New" charset="0"/>
                  <a:ea typeface="Tahoma"/>
                </a:rPr>
                <a:t>,R(F6)</a:t>
              </a:r>
            </a:p>
          </p:txBody>
        </p:sp>
        <p:sp>
          <p:nvSpPr>
            <p:cNvPr id="1089540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9541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9542" name="Rectangle 6"/>
          <p:cNvSpPr>
            <a:spLocks noChangeArrowheads="1"/>
          </p:cNvSpPr>
          <p:nvPr/>
        </p:nvSpPr>
        <p:spPr bwMode="auto">
          <a:xfrm>
            <a:off x="29845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2</a:t>
            </a:r>
            <a:r>
              <a:rPr lang="en-US" b="1" dirty="0">
                <a:latin typeface="Courier New" charset="0"/>
                <a:ea typeface="Tahoma"/>
              </a:rPr>
              <a:t> ADDD R(F4),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ROB1</a:t>
            </a:r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89543" name="Rectangle 7"/>
          <p:cNvSpPr>
            <a:spLocks noChangeArrowheads="1"/>
          </p:cNvSpPr>
          <p:nvPr/>
        </p:nvSpPr>
        <p:spPr bwMode="auto">
          <a:xfrm>
            <a:off x="29845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b="1" dirty="0">
              <a:solidFill>
                <a:schemeClr val="hlink"/>
              </a:solidFill>
              <a:latin typeface="Courier New" charset="0"/>
              <a:ea typeface="Tahoma"/>
            </a:endParaRPr>
          </a:p>
        </p:txBody>
      </p:sp>
      <p:sp>
        <p:nvSpPr>
          <p:cNvPr id="1089544" name="Rectangle 8"/>
          <p:cNvSpPr>
            <a:spLocks noChangeArrowheads="1"/>
          </p:cNvSpPr>
          <p:nvPr/>
        </p:nvSpPr>
        <p:spPr bwMode="auto">
          <a:xfrm>
            <a:off x="29845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45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625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89547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48" name="Text Box 12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9549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89550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89551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52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53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54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55" name="Text Box 19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89556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57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58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89559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89560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9561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9562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9563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9564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65" name="Text Box 29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grpSp>
        <p:nvGrpSpPr>
          <p:cNvPr id="1089566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1089567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1089568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69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70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71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72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73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74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75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76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F4</a:t>
                </a:r>
              </a:p>
            </p:txBody>
          </p:sp>
          <p:sp>
            <p:nvSpPr>
              <p:cNvPr id="1089577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78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LD F4,0(R3)</a:t>
                </a:r>
              </a:p>
            </p:txBody>
          </p:sp>
          <p:sp>
            <p:nvSpPr>
              <p:cNvPr id="1089579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  <p:sp>
            <p:nvSpPr>
              <p:cNvPr id="1089580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--</a:t>
                </a:r>
              </a:p>
            </p:txBody>
          </p:sp>
          <p:sp>
            <p:nvSpPr>
              <p:cNvPr id="1089581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89582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BNE F2,&lt;…&gt;</a:t>
                </a:r>
              </a:p>
            </p:txBody>
          </p:sp>
          <p:sp>
            <p:nvSpPr>
              <p:cNvPr id="1089583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</p:grpSp>
        <p:sp>
          <p:nvSpPr>
            <p:cNvPr id="1089584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F2</a:t>
              </a:r>
            </a:p>
          </p:txBody>
        </p:sp>
        <p:sp>
          <p:nvSpPr>
            <p:cNvPr id="1089585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F10</a:t>
              </a:r>
            </a:p>
          </p:txBody>
        </p:sp>
        <p:sp>
          <p:nvSpPr>
            <p:cNvPr id="1089586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F0</a:t>
              </a:r>
            </a:p>
          </p:txBody>
        </p:sp>
        <p:sp>
          <p:nvSpPr>
            <p:cNvPr id="1089587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9588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9589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89590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DIVD F2,F10,F6</a:t>
              </a:r>
            </a:p>
          </p:txBody>
        </p:sp>
        <p:sp>
          <p:nvSpPr>
            <p:cNvPr id="1089591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ADDD F10,F4,F0</a:t>
              </a:r>
            </a:p>
          </p:txBody>
        </p:sp>
        <p:sp>
          <p:nvSpPr>
            <p:cNvPr id="1089592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LD F0,10(R2)</a:t>
              </a:r>
            </a:p>
          </p:txBody>
        </p:sp>
        <p:sp>
          <p:nvSpPr>
            <p:cNvPr id="1089593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89594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89595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</p:grpSp>
      <p:sp>
        <p:nvSpPr>
          <p:cNvPr id="1089596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97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89598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599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600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601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9602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9603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604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89605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89606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89607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9608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9609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9610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9611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89612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89613" name="Text Box 77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89614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615" name="Rectangle 79"/>
          <p:cNvSpPr>
            <a:spLocks noChangeArrowheads="1"/>
          </p:cNvSpPr>
          <p:nvPr/>
        </p:nvSpPr>
        <p:spPr bwMode="auto">
          <a:xfrm>
            <a:off x="6400800" y="5334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1</a:t>
            </a:r>
            <a:r>
              <a:rPr lang="en-US" b="1" dirty="0">
                <a:latin typeface="Courier New" charset="0"/>
                <a:ea typeface="Tahoma"/>
              </a:rPr>
              <a:t> 10+R2</a:t>
            </a:r>
          </a:p>
        </p:txBody>
      </p:sp>
      <p:sp>
        <p:nvSpPr>
          <p:cNvPr id="1089616" name="Rectangle 80"/>
          <p:cNvSpPr>
            <a:spLocks noChangeArrowheads="1"/>
          </p:cNvSpPr>
          <p:nvPr/>
        </p:nvSpPr>
        <p:spPr bwMode="auto">
          <a:xfrm>
            <a:off x="6400800" y="5588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617" name="Text Box 81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9618" name="Text Box 82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89619" name="Text Box 83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89620" name="Line 84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621" name="Line 85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622" name="Rectangle 86"/>
          <p:cNvSpPr>
            <a:spLocks noChangeArrowheads="1"/>
          </p:cNvSpPr>
          <p:nvPr/>
        </p:nvSpPr>
        <p:spPr bwMode="auto">
          <a:xfrm>
            <a:off x="6400800" y="55626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5</a:t>
            </a:r>
            <a:r>
              <a:rPr lang="en-US" b="1" dirty="0">
                <a:latin typeface="Courier New" charset="0"/>
                <a:ea typeface="Tahoma"/>
              </a:rPr>
              <a:t>  0+R3</a:t>
            </a:r>
          </a:p>
        </p:txBody>
      </p:sp>
      <p:sp>
        <p:nvSpPr>
          <p:cNvPr id="1089623" name="Rectangle 87"/>
          <p:cNvSpPr>
            <a:spLocks noChangeArrowheads="1"/>
          </p:cNvSpPr>
          <p:nvPr/>
        </p:nvSpPr>
        <p:spPr bwMode="auto">
          <a:xfrm>
            <a:off x="6400800" y="57912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89624" name="Line 88"/>
          <p:cNvSpPr>
            <a:spLocks noChangeShapeType="1"/>
          </p:cNvSpPr>
          <p:nvPr/>
        </p:nvSpPr>
        <p:spPr bwMode="auto">
          <a:xfrm>
            <a:off x="6756400" y="5334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BDDFD-1560-A44E-8E60-7CEA0BED5B75}" type="slidenum">
              <a:rPr lang="en-US"/>
              <a:pPr/>
              <a:t>29</a:t>
            </a:fld>
            <a:endParaRPr lang="en-US"/>
          </a:p>
        </p:txBody>
      </p:sp>
      <p:grpSp>
        <p:nvGrpSpPr>
          <p:cNvPr id="1091586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91587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3</a:t>
              </a:r>
              <a:r>
                <a:rPr lang="en-US" b="1" dirty="0">
                  <a:latin typeface="Courier New" charset="0"/>
                  <a:ea typeface="Tahoma"/>
                </a:rPr>
                <a:t> DIVD 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ROB2</a:t>
              </a:r>
              <a:r>
                <a:rPr lang="en-US" b="1" dirty="0">
                  <a:latin typeface="Courier New" charset="0"/>
                  <a:ea typeface="Tahoma"/>
                </a:rPr>
                <a:t>,R(F6)</a:t>
              </a:r>
            </a:p>
          </p:txBody>
        </p:sp>
        <p:sp>
          <p:nvSpPr>
            <p:cNvPr id="1091588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1589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1590" name="Rectangle 6"/>
          <p:cNvSpPr>
            <a:spLocks noChangeArrowheads="1"/>
          </p:cNvSpPr>
          <p:nvPr/>
        </p:nvSpPr>
        <p:spPr bwMode="auto">
          <a:xfrm>
            <a:off x="29845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2</a:t>
            </a:r>
            <a:r>
              <a:rPr lang="en-US" b="1" dirty="0">
                <a:latin typeface="Courier New" charset="0"/>
                <a:ea typeface="Tahoma"/>
              </a:rPr>
              <a:t> ADDD R(F4),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ROB1</a:t>
            </a:r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91591" name="Rectangle 7"/>
          <p:cNvSpPr>
            <a:spLocks noChangeArrowheads="1"/>
          </p:cNvSpPr>
          <p:nvPr/>
        </p:nvSpPr>
        <p:spPr bwMode="auto">
          <a:xfrm>
            <a:off x="29845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6</a:t>
            </a:r>
            <a:r>
              <a:rPr lang="en-US" b="1" dirty="0">
                <a:latin typeface="Courier New" charset="0"/>
                <a:ea typeface="Tahoma"/>
              </a:rPr>
              <a:t> ADDD 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ROB5, </a:t>
            </a:r>
            <a:r>
              <a:rPr lang="en-US" b="1" dirty="0">
                <a:latin typeface="Courier New" charset="0"/>
                <a:ea typeface="Tahoma"/>
              </a:rPr>
              <a:t>R(F6)</a:t>
            </a:r>
            <a:endParaRPr lang="en-US" b="1" dirty="0">
              <a:solidFill>
                <a:schemeClr val="hlink"/>
              </a:solidFill>
              <a:latin typeface="Courier New" charset="0"/>
              <a:ea typeface="Tahoma"/>
            </a:endParaRPr>
          </a:p>
        </p:txBody>
      </p:sp>
      <p:sp>
        <p:nvSpPr>
          <p:cNvPr id="1091592" name="Rectangle 8"/>
          <p:cNvSpPr>
            <a:spLocks noChangeArrowheads="1"/>
          </p:cNvSpPr>
          <p:nvPr/>
        </p:nvSpPr>
        <p:spPr bwMode="auto">
          <a:xfrm>
            <a:off x="29845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593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73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91595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596" name="Text Box 12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1597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91598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91599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00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01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02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03" name="Text Box 19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91604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05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06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91607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91608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1609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161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161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1612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13" name="Text Box 29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grpSp>
        <p:nvGrpSpPr>
          <p:cNvPr id="1091614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1091615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1091616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1617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F0</a:t>
                </a:r>
              </a:p>
            </p:txBody>
          </p:sp>
          <p:sp>
            <p:nvSpPr>
              <p:cNvPr id="1091618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1619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1620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1621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ADDD F0,F4,F6</a:t>
                </a:r>
              </a:p>
            </p:txBody>
          </p:sp>
          <p:sp>
            <p:nvSpPr>
              <p:cNvPr id="1091622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1623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  <p:sp>
            <p:nvSpPr>
              <p:cNvPr id="1091624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F4</a:t>
                </a:r>
              </a:p>
            </p:txBody>
          </p:sp>
          <p:sp>
            <p:nvSpPr>
              <p:cNvPr id="1091625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1626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LD F4,0(R3)</a:t>
                </a:r>
              </a:p>
            </p:txBody>
          </p:sp>
          <p:sp>
            <p:nvSpPr>
              <p:cNvPr id="1091627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  <p:sp>
            <p:nvSpPr>
              <p:cNvPr id="1091628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--</a:t>
                </a:r>
              </a:p>
            </p:txBody>
          </p:sp>
          <p:sp>
            <p:nvSpPr>
              <p:cNvPr id="1091629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1630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BNE F2,&lt;…&gt;</a:t>
                </a:r>
              </a:p>
            </p:txBody>
          </p:sp>
          <p:sp>
            <p:nvSpPr>
              <p:cNvPr id="1091631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</p:grpSp>
        <p:sp>
          <p:nvSpPr>
            <p:cNvPr id="1091632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F2</a:t>
              </a:r>
            </a:p>
          </p:txBody>
        </p:sp>
        <p:sp>
          <p:nvSpPr>
            <p:cNvPr id="1091633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F10</a:t>
              </a:r>
            </a:p>
          </p:txBody>
        </p:sp>
        <p:sp>
          <p:nvSpPr>
            <p:cNvPr id="1091634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F0</a:t>
              </a:r>
            </a:p>
          </p:txBody>
        </p:sp>
        <p:sp>
          <p:nvSpPr>
            <p:cNvPr id="1091635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1636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1637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1638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DIVD F2,F10,F6</a:t>
              </a:r>
            </a:p>
          </p:txBody>
        </p:sp>
        <p:sp>
          <p:nvSpPr>
            <p:cNvPr id="1091639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ADDD F10,F4,F0</a:t>
              </a:r>
            </a:p>
          </p:txBody>
        </p:sp>
        <p:sp>
          <p:nvSpPr>
            <p:cNvPr id="1091640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LD F0,10(R2)</a:t>
              </a:r>
            </a:p>
          </p:txBody>
        </p:sp>
        <p:sp>
          <p:nvSpPr>
            <p:cNvPr id="1091641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91642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91643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</p:grpSp>
      <p:sp>
        <p:nvSpPr>
          <p:cNvPr id="1091644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45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91646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47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48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49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1650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1651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52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91653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91654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91655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1656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1657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1658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1659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1660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1661" name="Text Box 77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1662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63" name="Rectangle 79"/>
          <p:cNvSpPr>
            <a:spLocks noChangeArrowheads="1"/>
          </p:cNvSpPr>
          <p:nvPr/>
        </p:nvSpPr>
        <p:spPr bwMode="auto">
          <a:xfrm>
            <a:off x="6400800" y="5334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1</a:t>
            </a:r>
            <a:r>
              <a:rPr lang="en-US" b="1" dirty="0">
                <a:latin typeface="Courier New" charset="0"/>
                <a:ea typeface="Tahoma"/>
              </a:rPr>
              <a:t> 10+R2</a:t>
            </a:r>
          </a:p>
        </p:txBody>
      </p:sp>
      <p:sp>
        <p:nvSpPr>
          <p:cNvPr id="1091664" name="Rectangle 80"/>
          <p:cNvSpPr>
            <a:spLocks noChangeArrowheads="1"/>
          </p:cNvSpPr>
          <p:nvPr/>
        </p:nvSpPr>
        <p:spPr bwMode="auto">
          <a:xfrm>
            <a:off x="6400800" y="5588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65" name="Text Box 81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1666" name="Text Box 82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1667" name="Text Box 83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91668" name="Line 84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69" name="Line 85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70" name="Rectangle 86"/>
          <p:cNvSpPr>
            <a:spLocks noChangeArrowheads="1"/>
          </p:cNvSpPr>
          <p:nvPr/>
        </p:nvSpPr>
        <p:spPr bwMode="auto">
          <a:xfrm>
            <a:off x="6400800" y="55626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5</a:t>
            </a:r>
            <a:r>
              <a:rPr lang="en-US" b="1" dirty="0">
                <a:latin typeface="Courier New" charset="0"/>
                <a:ea typeface="Tahoma"/>
              </a:rPr>
              <a:t>  0+R3</a:t>
            </a:r>
          </a:p>
        </p:txBody>
      </p:sp>
      <p:sp>
        <p:nvSpPr>
          <p:cNvPr id="1091671" name="Rectangle 87"/>
          <p:cNvSpPr>
            <a:spLocks noChangeArrowheads="1"/>
          </p:cNvSpPr>
          <p:nvPr/>
        </p:nvSpPr>
        <p:spPr bwMode="auto">
          <a:xfrm>
            <a:off x="6400800" y="57912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1672" name="Line 88"/>
          <p:cNvSpPr>
            <a:spLocks noChangeShapeType="1"/>
          </p:cNvSpPr>
          <p:nvPr/>
        </p:nvSpPr>
        <p:spPr bwMode="auto">
          <a:xfrm>
            <a:off x="6756400" y="5334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5297-8699-564E-AD1F-AF05FEB2A774}" type="slidenum">
              <a:rPr lang="en-US"/>
              <a:pPr/>
              <a:t>3</a:t>
            </a:fld>
            <a:endParaRPr lang="en-US"/>
          </a:p>
        </p:txBody>
      </p:sp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Issue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Eliminating data and control stalls can achieve CPI of 1</a:t>
            </a:r>
          </a:p>
          <a:p>
            <a:r>
              <a:rPr lang="en-US" sz="2400" dirty="0"/>
              <a:t>Can we decrease CPI below 1?</a:t>
            </a:r>
          </a:p>
          <a:p>
            <a:pPr lvl="1"/>
            <a:r>
              <a:rPr lang="en-US" sz="2100" dirty="0"/>
              <a:t>Not if we issue only one instruction per clock cycle</a:t>
            </a:r>
          </a:p>
          <a:p>
            <a:r>
              <a:rPr lang="en-US" sz="2400" dirty="0"/>
              <a:t>Multiple-issue processors allow multiple instructions to issue in a clock cycle</a:t>
            </a:r>
          </a:p>
          <a:p>
            <a:pPr lvl="1"/>
            <a:r>
              <a:rPr lang="en-US" sz="2100" dirty="0"/>
              <a:t>Superscalar: issue varying numbers of instructions per </a:t>
            </a:r>
            <a:r>
              <a:rPr lang="en-US" sz="2100" dirty="0" smtClean="0"/>
              <a:t>clock</a:t>
            </a:r>
            <a:endParaRPr lang="en-US" sz="2100" dirty="0"/>
          </a:p>
          <a:p>
            <a:pPr lvl="2"/>
            <a:r>
              <a:rPr lang="en-US" sz="1800" dirty="0"/>
              <a:t>Statically scheduled by </a:t>
            </a:r>
            <a:r>
              <a:rPr lang="en-US" sz="1800" dirty="0" smtClean="0"/>
              <a:t>compiler, OR</a:t>
            </a:r>
            <a:endParaRPr lang="en-US" sz="1800" dirty="0"/>
          </a:p>
          <a:p>
            <a:pPr lvl="2"/>
            <a:r>
              <a:rPr lang="en-US" sz="1800" dirty="0"/>
              <a:t>Dynamically scheduled by hardware</a:t>
            </a:r>
          </a:p>
          <a:p>
            <a:pPr lvl="1"/>
            <a:r>
              <a:rPr lang="en-US" sz="2100" dirty="0"/>
              <a:t>VLIW: issue fixed number of instructions per </a:t>
            </a:r>
            <a:r>
              <a:rPr lang="en-US" sz="2100" dirty="0" smtClean="0"/>
              <a:t>clock</a:t>
            </a:r>
            <a:endParaRPr lang="en-US" sz="2100" dirty="0"/>
          </a:p>
          <a:p>
            <a:pPr lvl="2"/>
            <a:r>
              <a:rPr lang="en-US" sz="1800" dirty="0"/>
              <a:t>Statically scheduled by compiler</a:t>
            </a:r>
          </a:p>
          <a:p>
            <a:r>
              <a:rPr lang="en-US" sz="2400" dirty="0"/>
              <a:t>Examples</a:t>
            </a:r>
          </a:p>
          <a:p>
            <a:pPr lvl="1"/>
            <a:r>
              <a:rPr lang="en-US" sz="2100" dirty="0"/>
              <a:t>Superscalar: IBM PowerPC, Sun </a:t>
            </a:r>
            <a:r>
              <a:rPr lang="en-US" sz="2100" dirty="0" err="1"/>
              <a:t>SuperSPARC</a:t>
            </a:r>
            <a:r>
              <a:rPr lang="en-US" sz="2100" dirty="0"/>
              <a:t>, DEC Alpha, HP </a:t>
            </a:r>
            <a:r>
              <a:rPr lang="en-US" sz="2100" dirty="0" smtClean="0"/>
              <a:t>8000</a:t>
            </a:r>
          </a:p>
          <a:p>
            <a:pPr lvl="2"/>
            <a:r>
              <a:rPr lang="en-US" sz="1800" dirty="0" smtClean="0"/>
              <a:t>Intel Core series:  4-way superscalar</a:t>
            </a:r>
            <a:endParaRPr lang="en-US" sz="1800" dirty="0"/>
          </a:p>
          <a:p>
            <a:pPr lvl="1"/>
            <a:r>
              <a:rPr lang="en-US" sz="2100" dirty="0"/>
              <a:t>VLIW: Intel/HP Itanium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48BFB-A923-F248-9D69-358A929ED90D}" type="slidenum">
              <a:rPr lang="en-US"/>
              <a:pPr/>
              <a:t>30</a:t>
            </a:fld>
            <a:endParaRPr lang="en-US"/>
          </a:p>
        </p:txBody>
      </p:sp>
      <p:grpSp>
        <p:nvGrpSpPr>
          <p:cNvPr id="1093634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93635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3</a:t>
              </a:r>
              <a:r>
                <a:rPr lang="en-US" b="1" dirty="0">
                  <a:latin typeface="Courier New" charset="0"/>
                  <a:ea typeface="Tahoma"/>
                </a:rPr>
                <a:t> DIVD 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ROB2</a:t>
              </a:r>
              <a:r>
                <a:rPr lang="en-US" b="1" dirty="0">
                  <a:latin typeface="Courier New" charset="0"/>
                  <a:ea typeface="Tahoma"/>
                </a:rPr>
                <a:t>,R(F6)</a:t>
              </a:r>
            </a:p>
          </p:txBody>
        </p:sp>
        <p:sp>
          <p:nvSpPr>
            <p:cNvPr id="1093636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3637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3638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2</a:t>
            </a:r>
            <a:r>
              <a:rPr lang="en-US" b="1" dirty="0">
                <a:latin typeface="Courier New" charset="0"/>
                <a:ea typeface="Tahoma"/>
              </a:rPr>
              <a:t> ADDD R(F4),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ROB1</a:t>
            </a:r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93639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6</a:t>
            </a:r>
            <a:r>
              <a:rPr lang="en-US" b="1" dirty="0">
                <a:latin typeface="Courier New" charset="0"/>
                <a:ea typeface="Tahoma"/>
              </a:rPr>
              <a:t> ADDD 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ROB5, </a:t>
            </a:r>
            <a:r>
              <a:rPr lang="en-US" b="1" dirty="0">
                <a:latin typeface="Courier New" charset="0"/>
                <a:ea typeface="Tahoma"/>
              </a:rPr>
              <a:t>R(F6)</a:t>
            </a:r>
          </a:p>
        </p:txBody>
      </p:sp>
      <p:sp>
        <p:nvSpPr>
          <p:cNvPr id="1093640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41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721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93643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44" name="Text Box 12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364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9364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93647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48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49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50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51" name="Text Box 19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93652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53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54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93655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9365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365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365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365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3660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61" name="Text Box 29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grpSp>
        <p:nvGrpSpPr>
          <p:cNvPr id="1093662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1093663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1093664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--</a:t>
                </a:r>
              </a:p>
            </p:txBody>
          </p:sp>
          <p:sp>
            <p:nvSpPr>
              <p:cNvPr id="1093665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F0</a:t>
                </a:r>
              </a:p>
            </p:txBody>
          </p:sp>
          <p:sp>
            <p:nvSpPr>
              <p:cNvPr id="1093666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solidFill>
                      <a:schemeClr val="hlink"/>
                    </a:solidFill>
                    <a:latin typeface="Courier New" charset="0"/>
                    <a:ea typeface="Tahoma"/>
                  </a:rPr>
                  <a:t>ROB5</a:t>
                </a:r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3667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 </a:t>
                </a:r>
              </a:p>
            </p:txBody>
          </p:sp>
          <p:sp>
            <p:nvSpPr>
              <p:cNvPr id="1093668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ST </a:t>
                </a:r>
                <a:r>
                  <a:rPr lang="en-US" b="1" dirty="0" smtClean="0">
                    <a:latin typeface="Courier New" charset="0"/>
                    <a:ea typeface="Tahoma"/>
                  </a:rPr>
                  <a:t>F4,0</a:t>
                </a:r>
                <a:r>
                  <a:rPr lang="en-US" b="1" dirty="0">
                    <a:latin typeface="Courier New" charset="0"/>
                    <a:ea typeface="Tahoma"/>
                  </a:rPr>
                  <a:t>(R3</a:t>
                </a:r>
                <a:r>
                  <a:rPr lang="en-US" b="1" dirty="0" smtClean="0">
                    <a:latin typeface="Courier New" charset="0"/>
                    <a:ea typeface="Tahoma"/>
                  </a:rPr>
                  <a:t>)</a:t>
                </a:r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3669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ADDD F0,F4,F6</a:t>
                </a:r>
              </a:p>
            </p:txBody>
          </p:sp>
          <p:sp>
            <p:nvSpPr>
              <p:cNvPr id="1093670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  <p:sp>
            <p:nvSpPr>
              <p:cNvPr id="1093671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  <p:sp>
            <p:nvSpPr>
              <p:cNvPr id="1093672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F4</a:t>
                </a:r>
              </a:p>
            </p:txBody>
          </p:sp>
          <p:sp>
            <p:nvSpPr>
              <p:cNvPr id="1093673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3674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LD F4,0(R3)</a:t>
                </a:r>
              </a:p>
            </p:txBody>
          </p:sp>
          <p:sp>
            <p:nvSpPr>
              <p:cNvPr id="1093675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  <p:sp>
            <p:nvSpPr>
              <p:cNvPr id="1093676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--</a:t>
                </a:r>
              </a:p>
            </p:txBody>
          </p:sp>
          <p:sp>
            <p:nvSpPr>
              <p:cNvPr id="1093677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3678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BNE F2,&lt;…&gt;</a:t>
                </a:r>
              </a:p>
            </p:txBody>
          </p:sp>
          <p:sp>
            <p:nvSpPr>
              <p:cNvPr id="1093679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</p:grpSp>
        <p:sp>
          <p:nvSpPr>
            <p:cNvPr id="1093680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F2</a:t>
              </a:r>
            </a:p>
          </p:txBody>
        </p:sp>
        <p:sp>
          <p:nvSpPr>
            <p:cNvPr id="1093681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F10</a:t>
              </a:r>
            </a:p>
          </p:txBody>
        </p:sp>
        <p:sp>
          <p:nvSpPr>
            <p:cNvPr id="1093682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F0</a:t>
              </a:r>
            </a:p>
          </p:txBody>
        </p:sp>
        <p:sp>
          <p:nvSpPr>
            <p:cNvPr id="1093683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3684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3685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3686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DIVD F2,F10,F6</a:t>
              </a:r>
            </a:p>
          </p:txBody>
        </p:sp>
        <p:sp>
          <p:nvSpPr>
            <p:cNvPr id="1093687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ADDD F10,F4,F0</a:t>
              </a:r>
            </a:p>
          </p:txBody>
        </p:sp>
        <p:sp>
          <p:nvSpPr>
            <p:cNvPr id="1093688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LD F0,10(R2)</a:t>
              </a:r>
            </a:p>
          </p:txBody>
        </p:sp>
        <p:sp>
          <p:nvSpPr>
            <p:cNvPr id="1093689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93690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93691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</p:grpSp>
      <p:sp>
        <p:nvSpPr>
          <p:cNvPr id="1093692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93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93694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95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96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697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3698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3699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700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93701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93702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93703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3704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3705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3706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3707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3708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3709" name="Text Box 77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3710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711" name="Text Box 79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3712" name="Text Box 80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3713" name="Text Box 81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93714" name="Line 82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715" name="Line 83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716" name="Rectangle 84"/>
          <p:cNvSpPr>
            <a:spLocks noChangeArrowheads="1"/>
          </p:cNvSpPr>
          <p:nvPr/>
        </p:nvSpPr>
        <p:spPr bwMode="auto">
          <a:xfrm>
            <a:off x="6400800" y="5334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1</a:t>
            </a:r>
            <a:r>
              <a:rPr lang="en-US" b="1" dirty="0">
                <a:latin typeface="Courier New" charset="0"/>
                <a:ea typeface="Tahoma"/>
              </a:rPr>
              <a:t> 10+R2</a:t>
            </a:r>
          </a:p>
        </p:txBody>
      </p:sp>
      <p:sp>
        <p:nvSpPr>
          <p:cNvPr id="1093717" name="Rectangle 85"/>
          <p:cNvSpPr>
            <a:spLocks noChangeArrowheads="1"/>
          </p:cNvSpPr>
          <p:nvPr/>
        </p:nvSpPr>
        <p:spPr bwMode="auto">
          <a:xfrm>
            <a:off x="6400800" y="5588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718" name="Rectangle 86"/>
          <p:cNvSpPr>
            <a:spLocks noChangeArrowheads="1"/>
          </p:cNvSpPr>
          <p:nvPr/>
        </p:nvSpPr>
        <p:spPr bwMode="auto">
          <a:xfrm>
            <a:off x="6400800" y="55626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5</a:t>
            </a:r>
            <a:r>
              <a:rPr lang="en-US" b="1" dirty="0">
                <a:latin typeface="Courier New" charset="0"/>
                <a:ea typeface="Tahoma"/>
              </a:rPr>
              <a:t>  0+R3</a:t>
            </a:r>
          </a:p>
        </p:txBody>
      </p:sp>
      <p:sp>
        <p:nvSpPr>
          <p:cNvPr id="1093719" name="Rectangle 87"/>
          <p:cNvSpPr>
            <a:spLocks noChangeArrowheads="1"/>
          </p:cNvSpPr>
          <p:nvPr/>
        </p:nvSpPr>
        <p:spPr bwMode="auto">
          <a:xfrm>
            <a:off x="6400800" y="57912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3720" name="Line 88"/>
          <p:cNvSpPr>
            <a:spLocks noChangeShapeType="1"/>
          </p:cNvSpPr>
          <p:nvPr/>
        </p:nvSpPr>
        <p:spPr bwMode="auto">
          <a:xfrm>
            <a:off x="6756400" y="5334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045AC-A8F4-D74C-B99E-817110387C3F}" type="slidenum">
              <a:rPr lang="en-US"/>
              <a:pPr/>
              <a:t>31</a:t>
            </a:fld>
            <a:endParaRPr lang="en-US"/>
          </a:p>
        </p:txBody>
      </p:sp>
      <p:grpSp>
        <p:nvGrpSpPr>
          <p:cNvPr id="1095682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95683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3</a:t>
              </a:r>
              <a:r>
                <a:rPr lang="en-US" b="1" dirty="0">
                  <a:latin typeface="Courier New" charset="0"/>
                  <a:ea typeface="Tahoma"/>
                </a:rPr>
                <a:t> DIVD 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ROB2</a:t>
              </a:r>
              <a:r>
                <a:rPr lang="en-US" b="1" dirty="0">
                  <a:latin typeface="Courier New" charset="0"/>
                  <a:ea typeface="Tahoma"/>
                </a:rPr>
                <a:t>,R(F6)</a:t>
              </a:r>
            </a:p>
          </p:txBody>
        </p:sp>
        <p:sp>
          <p:nvSpPr>
            <p:cNvPr id="1095684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685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5769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95687" name="Line 7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688" name="Text Box 8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5689" name="Rectangle 9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95690" name="Rectangle 10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95691" name="Line 11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692" name="Line 12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693" name="Line 13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694" name="Line 14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695" name="Text Box 15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95696" name="Line 16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697" name="Line 17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698" name="Text Box 18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95699" name="Group 19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95700" name="Rectangle 20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01" name="Rectangle 21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02" name="Rectangle 22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03" name="Rectangle 23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5704" name="Freeform 24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705" name="Text Box 25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grpSp>
        <p:nvGrpSpPr>
          <p:cNvPr id="1095706" name="Group 26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1095707" name="Group 27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1095708" name="Rectangle 28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--</a:t>
                </a:r>
              </a:p>
            </p:txBody>
          </p:sp>
          <p:sp>
            <p:nvSpPr>
              <p:cNvPr id="1095709" name="Rectangle 29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F0</a:t>
                </a:r>
              </a:p>
            </p:txBody>
          </p:sp>
          <p:sp>
            <p:nvSpPr>
              <p:cNvPr id="1095710" name="Rectangle 30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M[30]</a:t>
                </a:r>
              </a:p>
            </p:txBody>
          </p:sp>
          <p:sp>
            <p:nvSpPr>
              <p:cNvPr id="1095711" name="Rectangle 31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 </a:t>
                </a:r>
              </a:p>
            </p:txBody>
          </p:sp>
          <p:sp>
            <p:nvSpPr>
              <p:cNvPr id="1095712" name="Rectangle 32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ST 0(R3),F4</a:t>
                </a:r>
              </a:p>
            </p:txBody>
          </p:sp>
          <p:sp>
            <p:nvSpPr>
              <p:cNvPr id="1095713" name="Rectangle 33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ADDD F0,F4,F6</a:t>
                </a:r>
              </a:p>
            </p:txBody>
          </p:sp>
          <p:sp>
            <p:nvSpPr>
              <p:cNvPr id="1095714" name="Rectangle 34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Y</a:t>
                </a:r>
              </a:p>
            </p:txBody>
          </p:sp>
          <p:sp>
            <p:nvSpPr>
              <p:cNvPr id="1095715" name="Rectangle 35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  <p:sp>
            <p:nvSpPr>
              <p:cNvPr id="1095716" name="Rectangle 36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F4</a:t>
                </a:r>
              </a:p>
            </p:txBody>
          </p:sp>
          <p:sp>
            <p:nvSpPr>
              <p:cNvPr id="1095717" name="Rectangle 37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M[30]</a:t>
                </a:r>
              </a:p>
            </p:txBody>
          </p:sp>
          <p:sp>
            <p:nvSpPr>
              <p:cNvPr id="1095718" name="Rectangle 38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LD F4,0(R3)</a:t>
                </a:r>
              </a:p>
            </p:txBody>
          </p:sp>
          <p:sp>
            <p:nvSpPr>
              <p:cNvPr id="1095719" name="Rectangle 39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Y</a:t>
                </a:r>
              </a:p>
            </p:txBody>
          </p:sp>
          <p:sp>
            <p:nvSpPr>
              <p:cNvPr id="1095720" name="Rectangle 40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--</a:t>
                </a:r>
              </a:p>
            </p:txBody>
          </p:sp>
          <p:sp>
            <p:nvSpPr>
              <p:cNvPr id="1095721" name="Rectangle 4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5722" name="Rectangle 42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BNE F2,&lt;…&gt;</a:t>
                </a:r>
              </a:p>
            </p:txBody>
          </p:sp>
          <p:sp>
            <p:nvSpPr>
              <p:cNvPr id="1095723" name="Rectangle 4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</p:grpSp>
        <p:sp>
          <p:nvSpPr>
            <p:cNvPr id="1095724" name="Rectangle 44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F2</a:t>
              </a:r>
            </a:p>
          </p:txBody>
        </p:sp>
        <p:sp>
          <p:nvSpPr>
            <p:cNvPr id="1095725" name="Rectangle 45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F10</a:t>
              </a:r>
            </a:p>
          </p:txBody>
        </p:sp>
        <p:sp>
          <p:nvSpPr>
            <p:cNvPr id="1095726" name="Rectangle 46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F0</a:t>
              </a:r>
            </a:p>
          </p:txBody>
        </p:sp>
        <p:sp>
          <p:nvSpPr>
            <p:cNvPr id="1095727" name="Rectangle 47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5728" name="Rectangle 48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5729" name="Rectangle 49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5730" name="Rectangle 50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DIVD F2,F10,F6</a:t>
              </a:r>
            </a:p>
          </p:txBody>
        </p:sp>
        <p:sp>
          <p:nvSpPr>
            <p:cNvPr id="1095731" name="Rectangle 51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ADDD F10,F4,F0</a:t>
              </a:r>
            </a:p>
          </p:txBody>
        </p:sp>
        <p:sp>
          <p:nvSpPr>
            <p:cNvPr id="1095732" name="Rectangle 52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LD F0,10(R2)</a:t>
              </a:r>
            </a:p>
          </p:txBody>
        </p:sp>
        <p:sp>
          <p:nvSpPr>
            <p:cNvPr id="1095733" name="Rectangle 53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95734" name="Rectangle 54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95735" name="Rectangle 55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</p:grpSp>
      <p:sp>
        <p:nvSpPr>
          <p:cNvPr id="1095736" name="Line 56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737" name="Text Box 57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95738" name="Freeform 58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739" name="Line 59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740" name="Line 60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741" name="Text Box 61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5742" name="Text Box 62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5743" name="AutoShape 63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744" name="Text Box 64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95745" name="Text Box 65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95746" name="Group 66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95747" name="Rectangle 67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48" name="Rectangle 68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49" name="Rectangle 69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50" name="Rectangle 70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51" name="Rectangle 71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52" name="Rectangle 72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5753" name="Text Box 73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5754" name="Line 74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grpSp>
        <p:nvGrpSpPr>
          <p:cNvPr id="1095755" name="Group 75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1095756" name="Rectangle 76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1</a:t>
              </a:r>
              <a:r>
                <a:rPr lang="en-US" b="1" dirty="0">
                  <a:latin typeface="Courier New" charset="0"/>
                  <a:ea typeface="Tahoma"/>
                </a:rPr>
                <a:t> 10+R2</a:t>
              </a:r>
            </a:p>
          </p:txBody>
        </p:sp>
        <p:sp>
          <p:nvSpPr>
            <p:cNvPr id="1095757" name="Rectangle 77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58" name="Rectangle 78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5759" name="Line 79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5760" name="Text Box 80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5761" name="Text Box 81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5762" name="Text Box 82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95763" name="Line 83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764" name="Line 84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765" name="Rectangle 85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2</a:t>
            </a:r>
            <a:r>
              <a:rPr lang="en-US" b="1" dirty="0">
                <a:latin typeface="Courier New" charset="0"/>
                <a:ea typeface="Tahoma"/>
              </a:rPr>
              <a:t> ADDD R(F4),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ROB1</a:t>
            </a:r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95766" name="Rectangle 86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6</a:t>
            </a:r>
            <a:r>
              <a:rPr lang="en-US" b="1" dirty="0">
                <a:latin typeface="Courier New" charset="0"/>
                <a:ea typeface="Tahoma"/>
              </a:rPr>
              <a:t> ADDD M[30],R(F6)</a:t>
            </a:r>
          </a:p>
        </p:txBody>
      </p:sp>
      <p:sp>
        <p:nvSpPr>
          <p:cNvPr id="1095767" name="Rectangle 87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5768" name="Rectangle 88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950CB-9DEA-A146-99DA-713613570D20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1097730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97731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3</a:t>
              </a:r>
              <a:r>
                <a:rPr lang="en-US" b="1" dirty="0">
                  <a:latin typeface="Courier New" charset="0"/>
                  <a:ea typeface="Tahoma"/>
                </a:rPr>
                <a:t> DIVD 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ROB2</a:t>
              </a:r>
              <a:r>
                <a:rPr lang="en-US" b="1" dirty="0">
                  <a:latin typeface="Courier New" charset="0"/>
                  <a:ea typeface="Tahoma"/>
                </a:rPr>
                <a:t>,R(F6)</a:t>
              </a:r>
            </a:p>
          </p:txBody>
        </p:sp>
        <p:sp>
          <p:nvSpPr>
            <p:cNvPr id="1097732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733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7734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2</a:t>
            </a:r>
            <a:r>
              <a:rPr lang="en-US" b="1" dirty="0">
                <a:latin typeface="Courier New" charset="0"/>
                <a:ea typeface="Tahoma"/>
              </a:rPr>
              <a:t> ADDD R(F4),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ROB1</a:t>
            </a:r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97735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36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37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817" name="Rectangle 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97739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40" name="Text Box 12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7741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97742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97743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44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45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46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47" name="Text Box 19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97748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49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50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97751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97752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753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754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755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7756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57" name="Text Box 29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grpSp>
        <p:nvGrpSpPr>
          <p:cNvPr id="1097758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1097759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1097760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--</a:t>
                </a:r>
              </a:p>
            </p:txBody>
          </p:sp>
          <p:sp>
            <p:nvSpPr>
              <p:cNvPr id="1097761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F0</a:t>
                </a:r>
              </a:p>
            </p:txBody>
          </p:sp>
          <p:sp>
            <p:nvSpPr>
              <p:cNvPr id="1097762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M[30]</a:t>
                </a:r>
              </a:p>
            </p:txBody>
          </p:sp>
          <p:sp>
            <p:nvSpPr>
              <p:cNvPr id="1097763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&lt;val2&gt;</a:t>
                </a:r>
              </a:p>
            </p:txBody>
          </p:sp>
          <p:sp>
            <p:nvSpPr>
              <p:cNvPr id="1097764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ST 0(R3),F4</a:t>
                </a:r>
              </a:p>
            </p:txBody>
          </p:sp>
          <p:sp>
            <p:nvSpPr>
              <p:cNvPr id="1097765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ADDD F0,F4,F6</a:t>
                </a:r>
              </a:p>
            </p:txBody>
          </p:sp>
          <p:sp>
            <p:nvSpPr>
              <p:cNvPr id="1097766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Y</a:t>
                </a:r>
              </a:p>
            </p:txBody>
          </p:sp>
          <p:sp>
            <p:nvSpPr>
              <p:cNvPr id="1097767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Ex</a:t>
                </a:r>
              </a:p>
            </p:txBody>
          </p:sp>
          <p:sp>
            <p:nvSpPr>
              <p:cNvPr id="1097768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F4</a:t>
                </a:r>
              </a:p>
            </p:txBody>
          </p:sp>
          <p:sp>
            <p:nvSpPr>
              <p:cNvPr id="1097769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M[30]</a:t>
                </a:r>
              </a:p>
            </p:txBody>
          </p:sp>
          <p:sp>
            <p:nvSpPr>
              <p:cNvPr id="1097770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LD F4,0(R3)</a:t>
                </a:r>
              </a:p>
            </p:txBody>
          </p:sp>
          <p:sp>
            <p:nvSpPr>
              <p:cNvPr id="1097771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Y</a:t>
                </a:r>
              </a:p>
            </p:txBody>
          </p:sp>
          <p:sp>
            <p:nvSpPr>
              <p:cNvPr id="1097772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--</a:t>
                </a:r>
              </a:p>
            </p:txBody>
          </p:sp>
          <p:sp>
            <p:nvSpPr>
              <p:cNvPr id="1097773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endParaRPr lang="en-US" b="1" dirty="0">
                  <a:latin typeface="Courier New" charset="0"/>
                  <a:ea typeface="Tahoma"/>
                </a:endParaRPr>
              </a:p>
            </p:txBody>
          </p:sp>
          <p:sp>
            <p:nvSpPr>
              <p:cNvPr id="1097774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r>
                  <a:rPr lang="en-US" b="1" dirty="0">
                    <a:latin typeface="Courier New" charset="0"/>
                    <a:ea typeface="Tahoma"/>
                  </a:rPr>
                  <a:t>BNE F2,&lt;…&gt;</a:t>
                </a:r>
              </a:p>
            </p:txBody>
          </p:sp>
          <p:sp>
            <p:nvSpPr>
              <p:cNvPr id="1097775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b="1" dirty="0">
                    <a:latin typeface="Courier New" charset="0"/>
                    <a:ea typeface="Tahoma"/>
                  </a:rPr>
                  <a:t>N</a:t>
                </a:r>
              </a:p>
            </p:txBody>
          </p:sp>
        </p:grpSp>
        <p:sp>
          <p:nvSpPr>
            <p:cNvPr id="1097776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F2</a:t>
              </a:r>
            </a:p>
          </p:txBody>
        </p:sp>
        <p:sp>
          <p:nvSpPr>
            <p:cNvPr id="1097777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F10</a:t>
              </a:r>
            </a:p>
          </p:txBody>
        </p:sp>
        <p:sp>
          <p:nvSpPr>
            <p:cNvPr id="1097778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F0</a:t>
              </a:r>
            </a:p>
          </p:txBody>
        </p:sp>
        <p:sp>
          <p:nvSpPr>
            <p:cNvPr id="1097779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7780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7781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7782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DIVD F2,F10,F6</a:t>
              </a:r>
            </a:p>
          </p:txBody>
        </p:sp>
        <p:sp>
          <p:nvSpPr>
            <p:cNvPr id="1097783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ADDD F10,F4,F0</a:t>
              </a:r>
            </a:p>
          </p:txBody>
        </p:sp>
        <p:sp>
          <p:nvSpPr>
            <p:cNvPr id="1097784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LD F0,10(R2)</a:t>
              </a:r>
            </a:p>
          </p:txBody>
        </p:sp>
        <p:sp>
          <p:nvSpPr>
            <p:cNvPr id="1097785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97786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  <p:sp>
          <p:nvSpPr>
            <p:cNvPr id="1097787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</p:grpSp>
      <p:sp>
        <p:nvSpPr>
          <p:cNvPr id="1097788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89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97790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91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92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93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7794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7795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796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97797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97798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97799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800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801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802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803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804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7805" name="Text Box 77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7806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grpSp>
        <p:nvGrpSpPr>
          <p:cNvPr id="1097807" name="Group 79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1097808" name="Rectangle 80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1</a:t>
              </a:r>
              <a:r>
                <a:rPr lang="en-US" b="1" dirty="0">
                  <a:latin typeface="Courier New" charset="0"/>
                  <a:ea typeface="Tahoma"/>
                </a:rPr>
                <a:t> 10+R2</a:t>
              </a:r>
            </a:p>
          </p:txBody>
        </p:sp>
        <p:sp>
          <p:nvSpPr>
            <p:cNvPr id="1097809" name="Rectangle 81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810" name="Rectangle 82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7811" name="Line 83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7812" name="Text Box 84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7813" name="Text Box 85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7814" name="Text Box 86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97815" name="Line 87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7816" name="Line 88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519F-FCAB-CD41-B980-62CD899A1E45}" type="slidenum">
              <a:rPr lang="en-US"/>
              <a:pPr/>
              <a:t>33</a:t>
            </a:fld>
            <a:endParaRPr lang="en-US"/>
          </a:p>
        </p:txBody>
      </p:sp>
      <p:grpSp>
        <p:nvGrpSpPr>
          <p:cNvPr id="1099778" name="Group 2"/>
          <p:cNvGrpSpPr>
            <a:grpSpLocks/>
          </p:cNvGrpSpPr>
          <p:nvPr/>
        </p:nvGrpSpPr>
        <p:grpSpPr bwMode="auto">
          <a:xfrm>
            <a:off x="3505200" y="990600"/>
            <a:ext cx="3886200" cy="1219200"/>
            <a:chOff x="2208" y="576"/>
            <a:chExt cx="2448" cy="768"/>
          </a:xfrm>
        </p:grpSpPr>
        <p:sp>
          <p:nvSpPr>
            <p:cNvPr id="1099779" name="Rectangle 3"/>
            <p:cNvSpPr>
              <a:spLocks noChangeArrowheads="1"/>
            </p:cNvSpPr>
            <p:nvPr/>
          </p:nvSpPr>
          <p:spPr bwMode="auto">
            <a:xfrm>
              <a:off x="2208" y="5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--</a:t>
              </a:r>
            </a:p>
          </p:txBody>
        </p:sp>
        <p:sp>
          <p:nvSpPr>
            <p:cNvPr id="1099780" name="Rectangle 4"/>
            <p:cNvSpPr>
              <a:spLocks noChangeArrowheads="1"/>
            </p:cNvSpPr>
            <p:nvPr/>
          </p:nvSpPr>
          <p:spPr bwMode="auto">
            <a:xfrm>
              <a:off x="2208" y="768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F0</a:t>
              </a:r>
            </a:p>
          </p:txBody>
        </p:sp>
        <p:sp>
          <p:nvSpPr>
            <p:cNvPr id="1099781" name="Rectangle 5"/>
            <p:cNvSpPr>
              <a:spLocks noChangeArrowheads="1"/>
            </p:cNvSpPr>
            <p:nvPr/>
          </p:nvSpPr>
          <p:spPr bwMode="auto">
            <a:xfrm>
              <a:off x="2448" y="5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M[30]</a:t>
              </a:r>
            </a:p>
          </p:txBody>
        </p:sp>
        <p:sp>
          <p:nvSpPr>
            <p:cNvPr id="1099782" name="Rectangle 6"/>
            <p:cNvSpPr>
              <a:spLocks noChangeArrowheads="1"/>
            </p:cNvSpPr>
            <p:nvPr/>
          </p:nvSpPr>
          <p:spPr bwMode="auto">
            <a:xfrm>
              <a:off x="2448" y="768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&lt;val2&gt;</a:t>
              </a:r>
            </a:p>
          </p:txBody>
        </p:sp>
        <p:sp>
          <p:nvSpPr>
            <p:cNvPr id="1099783" name="Rectangle 7"/>
            <p:cNvSpPr>
              <a:spLocks noChangeArrowheads="1"/>
            </p:cNvSpPr>
            <p:nvPr/>
          </p:nvSpPr>
          <p:spPr bwMode="auto">
            <a:xfrm>
              <a:off x="3072" y="5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ST 0(R3),F4</a:t>
              </a:r>
            </a:p>
          </p:txBody>
        </p:sp>
        <p:sp>
          <p:nvSpPr>
            <p:cNvPr id="1099784" name="Rectangle 8"/>
            <p:cNvSpPr>
              <a:spLocks noChangeArrowheads="1"/>
            </p:cNvSpPr>
            <p:nvPr/>
          </p:nvSpPr>
          <p:spPr bwMode="auto">
            <a:xfrm>
              <a:off x="3072" y="768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ADDD F0,F4,F6</a:t>
              </a:r>
            </a:p>
          </p:txBody>
        </p:sp>
        <p:sp>
          <p:nvSpPr>
            <p:cNvPr id="1099785" name="Rectangle 9"/>
            <p:cNvSpPr>
              <a:spLocks noChangeArrowheads="1"/>
            </p:cNvSpPr>
            <p:nvPr/>
          </p:nvSpPr>
          <p:spPr bwMode="auto">
            <a:xfrm>
              <a:off x="4416" y="5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Y</a:t>
              </a:r>
            </a:p>
          </p:txBody>
        </p:sp>
        <p:sp>
          <p:nvSpPr>
            <p:cNvPr id="1099786" name="Rectangle 10"/>
            <p:cNvSpPr>
              <a:spLocks noChangeArrowheads="1"/>
            </p:cNvSpPr>
            <p:nvPr/>
          </p:nvSpPr>
          <p:spPr bwMode="auto">
            <a:xfrm>
              <a:off x="4416" y="768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Ex</a:t>
              </a:r>
            </a:p>
          </p:txBody>
        </p:sp>
        <p:sp>
          <p:nvSpPr>
            <p:cNvPr id="1099787" name="Rectangle 11"/>
            <p:cNvSpPr>
              <a:spLocks noChangeArrowheads="1"/>
            </p:cNvSpPr>
            <p:nvPr/>
          </p:nvSpPr>
          <p:spPr bwMode="auto">
            <a:xfrm>
              <a:off x="2208" y="960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F4</a:t>
              </a:r>
            </a:p>
          </p:txBody>
        </p:sp>
        <p:sp>
          <p:nvSpPr>
            <p:cNvPr id="1099788" name="Rectangle 12"/>
            <p:cNvSpPr>
              <a:spLocks noChangeArrowheads="1"/>
            </p:cNvSpPr>
            <p:nvPr/>
          </p:nvSpPr>
          <p:spPr bwMode="auto">
            <a:xfrm>
              <a:off x="2448" y="960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M[30]</a:t>
              </a:r>
            </a:p>
          </p:txBody>
        </p:sp>
        <p:sp>
          <p:nvSpPr>
            <p:cNvPr id="1099789" name="Rectangle 13"/>
            <p:cNvSpPr>
              <a:spLocks noChangeArrowheads="1"/>
            </p:cNvSpPr>
            <p:nvPr/>
          </p:nvSpPr>
          <p:spPr bwMode="auto">
            <a:xfrm>
              <a:off x="3072" y="960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LD F4,0(R3)</a:t>
              </a:r>
            </a:p>
          </p:txBody>
        </p:sp>
        <p:sp>
          <p:nvSpPr>
            <p:cNvPr id="1099790" name="Rectangle 14"/>
            <p:cNvSpPr>
              <a:spLocks noChangeArrowheads="1"/>
            </p:cNvSpPr>
            <p:nvPr/>
          </p:nvSpPr>
          <p:spPr bwMode="auto">
            <a:xfrm>
              <a:off x="4416" y="960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Y</a:t>
              </a:r>
            </a:p>
          </p:txBody>
        </p:sp>
        <p:sp>
          <p:nvSpPr>
            <p:cNvPr id="1099791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--</a:t>
              </a:r>
            </a:p>
          </p:txBody>
        </p:sp>
        <p:sp>
          <p:nvSpPr>
            <p:cNvPr id="1099792" name="Rectangle 16"/>
            <p:cNvSpPr>
              <a:spLocks noChangeArrowheads="1"/>
            </p:cNvSpPr>
            <p:nvPr/>
          </p:nvSpPr>
          <p:spPr bwMode="auto">
            <a:xfrm>
              <a:off x="2448" y="115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endParaRPr lang="en-US" b="1" dirty="0">
                <a:latin typeface="Courier New" charset="0"/>
                <a:ea typeface="Tahoma"/>
              </a:endParaRPr>
            </a:p>
          </p:txBody>
        </p:sp>
        <p:sp>
          <p:nvSpPr>
            <p:cNvPr id="1099793" name="Rectangle 17"/>
            <p:cNvSpPr>
              <a:spLocks noChangeArrowheads="1"/>
            </p:cNvSpPr>
            <p:nvPr/>
          </p:nvSpPr>
          <p:spPr bwMode="auto">
            <a:xfrm>
              <a:off x="3072" y="115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latin typeface="Courier New" charset="0"/>
                  <a:ea typeface="Tahoma"/>
                </a:rPr>
                <a:t>BNE F2,&lt;…&gt;</a:t>
              </a:r>
            </a:p>
          </p:txBody>
        </p:sp>
        <p:sp>
          <p:nvSpPr>
            <p:cNvPr id="1099794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Courier New" charset="0"/>
                  <a:ea typeface="Tahoma"/>
                </a:rPr>
                <a:t>N</a:t>
              </a:r>
            </a:p>
          </p:txBody>
        </p:sp>
      </p:grpSp>
      <p:grpSp>
        <p:nvGrpSpPr>
          <p:cNvPr id="1099795" name="Group 19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099796" name="Rectangle 20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3</a:t>
              </a:r>
              <a:r>
                <a:rPr lang="en-US" b="1" dirty="0">
                  <a:latin typeface="Courier New" charset="0"/>
                  <a:ea typeface="Tahoma"/>
                </a:rPr>
                <a:t> DIVD </a:t>
              </a:r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ROB2</a:t>
              </a:r>
              <a:r>
                <a:rPr lang="en-US" b="1" dirty="0">
                  <a:latin typeface="Courier New" charset="0"/>
                  <a:ea typeface="Tahoma"/>
                </a:rPr>
                <a:t>,R(F6)</a:t>
              </a:r>
            </a:p>
          </p:txBody>
        </p:sp>
        <p:sp>
          <p:nvSpPr>
            <p:cNvPr id="1099797" name="Rectangle 21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798" name="Rectangle 22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9799" name="Rectangle 23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2</a:t>
            </a:r>
            <a:r>
              <a:rPr lang="en-US" b="1" dirty="0">
                <a:latin typeface="Courier New" charset="0"/>
                <a:ea typeface="Tahoma"/>
              </a:rPr>
              <a:t> ADDD R(F4),</a:t>
            </a:r>
            <a:r>
              <a:rPr lang="en-US" b="1" dirty="0">
                <a:solidFill>
                  <a:schemeClr val="hlink"/>
                </a:solidFill>
                <a:latin typeface="Courier New" charset="0"/>
                <a:ea typeface="Tahoma"/>
              </a:rPr>
              <a:t>ROB1</a:t>
            </a:r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99800" name="Rectangle 24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01" name="Rectangle 25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02" name="Rectangle 26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68" name="Rectangle 9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Tomasulo With Reorder buffer:</a:t>
            </a:r>
          </a:p>
        </p:txBody>
      </p:sp>
      <p:sp>
        <p:nvSpPr>
          <p:cNvPr id="1099804" name="Line 28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05" name="Text Box 29"/>
          <p:cNvSpPr txBox="1">
            <a:spLocks noChangeArrowheads="1"/>
          </p:cNvSpPr>
          <p:nvPr/>
        </p:nvSpPr>
        <p:spPr bwMode="auto">
          <a:xfrm>
            <a:off x="6522526" y="373418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To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9806" name="Rectangle 30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adders</a:t>
            </a:r>
          </a:p>
        </p:txBody>
      </p:sp>
      <p:sp>
        <p:nvSpPr>
          <p:cNvPr id="1099807" name="Rectangle 31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1600" b="1" dirty="0">
                <a:latin typeface="Comic Sans MS" charset="0"/>
                <a:ea typeface="Tahoma"/>
              </a:rPr>
              <a:t>FP multipliers</a:t>
            </a:r>
          </a:p>
        </p:txBody>
      </p:sp>
      <p:sp>
        <p:nvSpPr>
          <p:cNvPr id="1099808" name="Line 32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09" name="Line 33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10" name="Line 34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11" name="Line 35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12" name="Text Box 36"/>
          <p:cNvSpPr txBox="1">
            <a:spLocks noChangeArrowheads="1"/>
          </p:cNvSpPr>
          <p:nvPr/>
        </p:nvSpPr>
        <p:spPr bwMode="auto">
          <a:xfrm>
            <a:off x="2698751" y="5282298"/>
            <a:ext cx="14700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Reservation 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Stations</a:t>
            </a:r>
          </a:p>
        </p:txBody>
      </p:sp>
      <p:sp>
        <p:nvSpPr>
          <p:cNvPr id="1099813" name="Line 37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14" name="Line 38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15" name="Text Box 39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FP Op</a:t>
            </a:r>
          </a:p>
          <a:p>
            <a:pPr algn="ctr"/>
            <a:r>
              <a:rPr lang="en-US" b="1" dirty="0">
                <a:latin typeface="Comic Sans MS" charset="0"/>
                <a:ea typeface="Tahoma"/>
              </a:rPr>
              <a:t>Queue</a:t>
            </a:r>
          </a:p>
        </p:txBody>
      </p:sp>
      <p:grpSp>
        <p:nvGrpSpPr>
          <p:cNvPr id="1099816" name="Group 40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099817" name="Rectangle 41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18" name="Rectangle 42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19" name="Rectangle 43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20" name="Rectangle 44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9821" name="Freeform 45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>
              <a:gd name="T0" fmla="*/ 0 w 1296"/>
              <a:gd name="T1" fmla="*/ 0 h 480"/>
              <a:gd name="T2" fmla="*/ 1296 w 1296"/>
              <a:gd name="T3" fmla="*/ 0 h 480"/>
              <a:gd name="T4" fmla="*/ 1296 w 1296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22" name="Text Box 46"/>
          <p:cNvSpPr txBox="1">
            <a:spLocks noChangeArrowheads="1"/>
          </p:cNvSpPr>
          <p:nvPr/>
        </p:nvSpPr>
        <p:spPr bwMode="auto">
          <a:xfrm>
            <a:off x="7385611" y="986309"/>
            <a:ext cx="671979" cy="220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ROB7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ROB6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ROB5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ROB4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ROB3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ROB2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chemeClr val="hlink"/>
                </a:solidFill>
                <a:latin typeface="Comic Sans MS" charset="0"/>
                <a:ea typeface="Tahoma"/>
              </a:rPr>
              <a:t>ROB1</a:t>
            </a:r>
          </a:p>
        </p:txBody>
      </p:sp>
      <p:sp>
        <p:nvSpPr>
          <p:cNvPr id="1099823" name="Rectangle 47"/>
          <p:cNvSpPr>
            <a:spLocks noChangeArrowheads="1"/>
          </p:cNvSpPr>
          <p:nvPr/>
        </p:nvSpPr>
        <p:spPr bwMode="auto">
          <a:xfrm>
            <a:off x="3505200" y="22098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urier New" charset="0"/>
                <a:ea typeface="Tahoma"/>
              </a:rPr>
              <a:t>F2</a:t>
            </a:r>
          </a:p>
        </p:txBody>
      </p:sp>
      <p:sp>
        <p:nvSpPr>
          <p:cNvPr id="1099824" name="Rectangle 48"/>
          <p:cNvSpPr>
            <a:spLocks noChangeArrowheads="1"/>
          </p:cNvSpPr>
          <p:nvPr/>
        </p:nvSpPr>
        <p:spPr bwMode="auto">
          <a:xfrm>
            <a:off x="3505200" y="25146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urier New" charset="0"/>
                <a:ea typeface="Tahoma"/>
              </a:rPr>
              <a:t>F10</a:t>
            </a:r>
          </a:p>
        </p:txBody>
      </p:sp>
      <p:sp>
        <p:nvSpPr>
          <p:cNvPr id="1099825" name="Rectangle 49"/>
          <p:cNvSpPr>
            <a:spLocks noChangeArrowheads="1"/>
          </p:cNvSpPr>
          <p:nvPr/>
        </p:nvSpPr>
        <p:spPr bwMode="auto">
          <a:xfrm>
            <a:off x="3505200" y="28194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urier New" charset="0"/>
                <a:ea typeface="Tahoma"/>
              </a:rPr>
              <a:t>F0</a:t>
            </a:r>
          </a:p>
        </p:txBody>
      </p:sp>
      <p:sp>
        <p:nvSpPr>
          <p:cNvPr id="1099826" name="Rectangle 50"/>
          <p:cNvSpPr>
            <a:spLocks noChangeArrowheads="1"/>
          </p:cNvSpPr>
          <p:nvPr/>
        </p:nvSpPr>
        <p:spPr bwMode="auto">
          <a:xfrm>
            <a:off x="3886200" y="22098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99827" name="Rectangle 51"/>
          <p:cNvSpPr>
            <a:spLocks noChangeArrowheads="1"/>
          </p:cNvSpPr>
          <p:nvPr/>
        </p:nvSpPr>
        <p:spPr bwMode="auto">
          <a:xfrm>
            <a:off x="3886200" y="25146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99828" name="Rectangle 52"/>
          <p:cNvSpPr>
            <a:spLocks noChangeArrowheads="1"/>
          </p:cNvSpPr>
          <p:nvPr/>
        </p:nvSpPr>
        <p:spPr bwMode="auto">
          <a:xfrm>
            <a:off x="3886200" y="28194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b="1" dirty="0">
              <a:latin typeface="Courier New" charset="0"/>
              <a:ea typeface="Tahoma"/>
            </a:endParaRPr>
          </a:p>
        </p:txBody>
      </p:sp>
      <p:sp>
        <p:nvSpPr>
          <p:cNvPr id="1099829" name="Rectangle 53"/>
          <p:cNvSpPr>
            <a:spLocks noChangeArrowheads="1"/>
          </p:cNvSpPr>
          <p:nvPr/>
        </p:nvSpPr>
        <p:spPr bwMode="auto">
          <a:xfrm>
            <a:off x="4876800" y="22098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latin typeface="Courier New" charset="0"/>
                <a:ea typeface="Tahoma"/>
              </a:rPr>
              <a:t>DIVD F2,F10,F6</a:t>
            </a:r>
          </a:p>
        </p:txBody>
      </p:sp>
      <p:sp>
        <p:nvSpPr>
          <p:cNvPr id="1099830" name="Rectangle 54"/>
          <p:cNvSpPr>
            <a:spLocks noChangeArrowheads="1"/>
          </p:cNvSpPr>
          <p:nvPr/>
        </p:nvSpPr>
        <p:spPr bwMode="auto">
          <a:xfrm>
            <a:off x="4876800" y="25146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latin typeface="Courier New" charset="0"/>
                <a:ea typeface="Tahoma"/>
              </a:rPr>
              <a:t>ADDD F10,F4,F0</a:t>
            </a:r>
          </a:p>
        </p:txBody>
      </p:sp>
      <p:sp>
        <p:nvSpPr>
          <p:cNvPr id="1099831" name="Rectangle 55"/>
          <p:cNvSpPr>
            <a:spLocks noChangeArrowheads="1"/>
          </p:cNvSpPr>
          <p:nvPr/>
        </p:nvSpPr>
        <p:spPr bwMode="auto">
          <a:xfrm>
            <a:off x="4876800" y="28194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r>
              <a:rPr lang="en-US" b="1" dirty="0">
                <a:latin typeface="Courier New" charset="0"/>
                <a:ea typeface="Tahoma"/>
              </a:rPr>
              <a:t>LD F0,10(R2)</a:t>
            </a:r>
          </a:p>
        </p:txBody>
      </p:sp>
      <p:sp>
        <p:nvSpPr>
          <p:cNvPr id="1099832" name="Rectangle 56"/>
          <p:cNvSpPr>
            <a:spLocks noChangeArrowheads="1"/>
          </p:cNvSpPr>
          <p:nvPr/>
        </p:nvSpPr>
        <p:spPr bwMode="auto">
          <a:xfrm>
            <a:off x="7010400" y="22098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urier New" charset="0"/>
                <a:ea typeface="Tahoma"/>
              </a:rPr>
              <a:t>N</a:t>
            </a:r>
          </a:p>
        </p:txBody>
      </p:sp>
      <p:sp>
        <p:nvSpPr>
          <p:cNvPr id="1099833" name="Rectangle 57"/>
          <p:cNvSpPr>
            <a:spLocks noChangeArrowheads="1"/>
          </p:cNvSpPr>
          <p:nvPr/>
        </p:nvSpPr>
        <p:spPr bwMode="auto">
          <a:xfrm>
            <a:off x="7010400" y="25146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urier New" charset="0"/>
                <a:ea typeface="Tahoma"/>
              </a:rPr>
              <a:t>N</a:t>
            </a:r>
          </a:p>
        </p:txBody>
      </p:sp>
      <p:sp>
        <p:nvSpPr>
          <p:cNvPr id="1099834" name="Rectangle 58"/>
          <p:cNvSpPr>
            <a:spLocks noChangeArrowheads="1"/>
          </p:cNvSpPr>
          <p:nvPr/>
        </p:nvSpPr>
        <p:spPr bwMode="auto">
          <a:xfrm>
            <a:off x="7010400" y="28194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>
                <a:latin typeface="Courier New" charset="0"/>
                <a:ea typeface="Tahoma"/>
              </a:rPr>
              <a:t>N</a:t>
            </a:r>
          </a:p>
        </p:txBody>
      </p:sp>
      <p:sp>
        <p:nvSpPr>
          <p:cNvPr id="1099835" name="Line 59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36" name="Text Box 60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Done?</a:t>
            </a:r>
          </a:p>
        </p:txBody>
      </p:sp>
      <p:sp>
        <p:nvSpPr>
          <p:cNvPr id="1099837" name="Freeform 61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>
              <a:gd name="T0" fmla="*/ 576 w 576"/>
              <a:gd name="T1" fmla="*/ 2832 h 2832"/>
              <a:gd name="T2" fmla="*/ 576 w 576"/>
              <a:gd name="T3" fmla="*/ 0 h 2832"/>
              <a:gd name="T4" fmla="*/ 0 w 576"/>
              <a:gd name="T5" fmla="*/ 0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38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39" name="Line 63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40" name="Text Box 64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9841" name="Text Box 65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9842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43" name="Text Box 67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Oldest</a:t>
            </a:r>
          </a:p>
        </p:txBody>
      </p:sp>
      <p:sp>
        <p:nvSpPr>
          <p:cNvPr id="1099844" name="Text Box 68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Newest</a:t>
            </a:r>
          </a:p>
        </p:txBody>
      </p:sp>
      <p:grpSp>
        <p:nvGrpSpPr>
          <p:cNvPr id="1099845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099846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47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48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49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50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51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9852" name="Text Box 76"/>
          <p:cNvSpPr txBox="1">
            <a:spLocks noChangeArrowheads="1"/>
          </p:cNvSpPr>
          <p:nvPr/>
        </p:nvSpPr>
        <p:spPr bwMode="auto">
          <a:xfrm>
            <a:off x="6555863" y="4375535"/>
            <a:ext cx="105671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Comic Sans MS" charset="0"/>
                <a:ea typeface="Tahoma"/>
              </a:rPr>
              <a:t>from </a:t>
            </a:r>
          </a:p>
          <a:p>
            <a:pPr algn="ctr">
              <a:lnSpc>
                <a:spcPct val="70000"/>
              </a:lnSpc>
            </a:pPr>
            <a:r>
              <a:rPr lang="en-US" b="1" dirty="0">
                <a:latin typeface="Comic Sans MS" charset="0"/>
                <a:ea typeface="Tahoma"/>
              </a:rPr>
              <a:t>Memory</a:t>
            </a:r>
          </a:p>
        </p:txBody>
      </p:sp>
      <p:sp>
        <p:nvSpPr>
          <p:cNvPr id="1099853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grpSp>
        <p:nvGrpSpPr>
          <p:cNvPr id="1099854" name="Group 78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1099855" name="Rectangle 79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r>
                <a:rPr lang="en-US" b="1" dirty="0">
                  <a:solidFill>
                    <a:schemeClr val="hlink"/>
                  </a:solidFill>
                  <a:latin typeface="Courier New" charset="0"/>
                  <a:ea typeface="Tahoma"/>
                </a:rPr>
                <a:t>1</a:t>
              </a:r>
              <a:r>
                <a:rPr lang="en-US" b="1" dirty="0">
                  <a:latin typeface="Courier New" charset="0"/>
                  <a:ea typeface="Tahoma"/>
                </a:rPr>
                <a:t> 10+R2</a:t>
              </a:r>
            </a:p>
          </p:txBody>
        </p:sp>
        <p:sp>
          <p:nvSpPr>
            <p:cNvPr id="1099856" name="Rectangle 80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57" name="Rectangle 81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  <p:sp>
          <p:nvSpPr>
            <p:cNvPr id="1099858" name="Line 82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  <p:sp>
        <p:nvSpPr>
          <p:cNvPr id="1099859" name="Text Box 83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1" dirty="0" err="1">
                <a:latin typeface="Comic Sans MS" charset="0"/>
                <a:ea typeface="Tahoma"/>
              </a:rPr>
              <a:t>Dest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9860" name="Text Box 84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Reorder Buffer</a:t>
            </a:r>
            <a:endParaRPr lang="en-US" b="1" dirty="0">
              <a:latin typeface="Comic Sans MS" charset="0"/>
              <a:ea typeface="Tahoma"/>
            </a:endParaRPr>
          </a:p>
        </p:txBody>
      </p:sp>
      <p:sp>
        <p:nvSpPr>
          <p:cNvPr id="1099861" name="Text Box 85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>
                <a:latin typeface="Comic Sans MS" charset="0"/>
                <a:ea typeface="Tahoma"/>
              </a:rPr>
              <a:t>Registers</a:t>
            </a:r>
          </a:p>
        </p:txBody>
      </p:sp>
      <p:sp>
        <p:nvSpPr>
          <p:cNvPr id="1099862" name="Line 86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sp>
        <p:nvSpPr>
          <p:cNvPr id="1099863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ea typeface="Tahoma"/>
            </a:endParaRPr>
          </a:p>
        </p:txBody>
      </p:sp>
      <p:grpSp>
        <p:nvGrpSpPr>
          <p:cNvPr id="1099864" name="Group 88"/>
          <p:cNvGrpSpPr>
            <a:grpSpLocks/>
          </p:cNvGrpSpPr>
          <p:nvPr/>
        </p:nvGrpSpPr>
        <p:grpSpPr bwMode="auto">
          <a:xfrm>
            <a:off x="60325" y="1536700"/>
            <a:ext cx="7712075" cy="4025900"/>
            <a:chOff x="38" y="968"/>
            <a:chExt cx="4858" cy="2536"/>
          </a:xfrm>
        </p:grpSpPr>
        <p:sp>
          <p:nvSpPr>
            <p:cNvPr id="1099865" name="Oval 89"/>
            <p:cNvSpPr>
              <a:spLocks noChangeArrowheads="1"/>
            </p:cNvSpPr>
            <p:nvPr/>
          </p:nvSpPr>
          <p:spPr bwMode="auto">
            <a:xfrm>
              <a:off x="3984" y="2016"/>
              <a:ext cx="912" cy="1488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 dirty="0">
                <a:latin typeface="Comic Sans MS" charset="0"/>
                <a:ea typeface="Tahoma"/>
              </a:endParaRPr>
            </a:p>
          </p:txBody>
        </p:sp>
        <p:sp>
          <p:nvSpPr>
            <p:cNvPr id="1099866" name="Text Box 90"/>
            <p:cNvSpPr txBox="1">
              <a:spLocks noChangeArrowheads="1"/>
            </p:cNvSpPr>
            <p:nvPr/>
          </p:nvSpPr>
          <p:spPr bwMode="auto">
            <a:xfrm>
              <a:off x="38" y="1725"/>
              <a:ext cx="202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/>
                  </a:solidFill>
                  <a:latin typeface="Comic Sans MS" charset="0"/>
                  <a:ea typeface="Tahoma"/>
                </a:rPr>
                <a:t>What about memory</a:t>
              </a:r>
            </a:p>
            <a:p>
              <a:pPr algn="ctr"/>
              <a:r>
                <a:rPr lang="en-US" sz="2400" b="1" dirty="0">
                  <a:solidFill>
                    <a:schemeClr val="accent1"/>
                  </a:solidFill>
                  <a:latin typeface="Comic Sans MS" charset="0"/>
                  <a:ea typeface="Tahoma"/>
                </a:rPr>
                <a:t>hazards???</a:t>
              </a:r>
            </a:p>
          </p:txBody>
        </p:sp>
        <p:sp>
          <p:nvSpPr>
            <p:cNvPr id="1099867" name="Freeform 91"/>
            <p:cNvSpPr>
              <a:spLocks/>
            </p:cNvSpPr>
            <p:nvPr/>
          </p:nvSpPr>
          <p:spPr bwMode="auto">
            <a:xfrm>
              <a:off x="1488" y="968"/>
              <a:ext cx="2544" cy="1336"/>
            </a:xfrm>
            <a:custGeom>
              <a:avLst/>
              <a:gdLst>
                <a:gd name="T0" fmla="*/ 0 w 2544"/>
                <a:gd name="T1" fmla="*/ 808 h 1336"/>
                <a:gd name="T2" fmla="*/ 960 w 2544"/>
                <a:gd name="T3" fmla="*/ 40 h 1336"/>
                <a:gd name="T4" fmla="*/ 1968 w 2544"/>
                <a:gd name="T5" fmla="*/ 568 h 1336"/>
                <a:gd name="T6" fmla="*/ 2544 w 2544"/>
                <a:gd name="T7" fmla="*/ 1336 h 1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44" h="1336">
                  <a:moveTo>
                    <a:pt x="0" y="808"/>
                  </a:moveTo>
                  <a:cubicBezTo>
                    <a:pt x="316" y="444"/>
                    <a:pt x="632" y="80"/>
                    <a:pt x="960" y="40"/>
                  </a:cubicBezTo>
                  <a:cubicBezTo>
                    <a:pt x="1288" y="0"/>
                    <a:pt x="1704" y="352"/>
                    <a:pt x="1968" y="568"/>
                  </a:cubicBezTo>
                  <a:cubicBezTo>
                    <a:pt x="2232" y="784"/>
                    <a:pt x="2388" y="1060"/>
                    <a:pt x="2544" y="1336"/>
                  </a:cubicBez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ea typeface="Tahom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94E2-638E-7443-AA00-4C6C93A9377C}" type="slidenum">
              <a:rPr lang="en-US"/>
              <a:pPr/>
              <a:t>34</a:t>
            </a:fld>
            <a:endParaRPr lang="en-US"/>
          </a:p>
        </p:txBody>
      </p:sp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Avoiding Memory Hazards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sz="2400"/>
              <a:t>WAW and WAR hazards through memory are eliminated because updating of memory occurs in order, when a store is at head of the ROB</a:t>
            </a:r>
          </a:p>
          <a:p>
            <a:pPr marL="762000" lvl="1" indent="-304800"/>
            <a:r>
              <a:rPr lang="en-US"/>
              <a:t> no earlier loads or stores can still be pending </a:t>
            </a:r>
          </a:p>
          <a:p>
            <a:pPr marL="381000" indent="-381000"/>
            <a:r>
              <a:rPr lang="en-US" sz="2400"/>
              <a:t>RAW hazards through memory are maintained by two restrictions: </a:t>
            </a:r>
          </a:p>
          <a:p>
            <a:pPr marL="762000" lvl="1" indent="-304800">
              <a:buFontTx/>
              <a:buAutoNum type="arabicPeriod"/>
            </a:pPr>
            <a:r>
              <a:rPr lang="en-US"/>
              <a:t>not allowing a load to initiate the second step of its execution if any active ROB entry occupied by a store has a Destination field that matches the value of the A field of the load, and </a:t>
            </a:r>
          </a:p>
          <a:p>
            <a:pPr marL="762000" lvl="1" indent="-304800">
              <a:buFontTx/>
              <a:buAutoNum type="arabicPeriod"/>
            </a:pPr>
            <a:r>
              <a:rPr lang="en-US"/>
              <a:t>maintaining the program order for the computation of an effective address of a load with respect to all earlier stores.</a:t>
            </a:r>
          </a:p>
          <a:p>
            <a:pPr marL="381000" indent="-381000"/>
            <a:r>
              <a:rPr lang="en-US" sz="2400"/>
              <a:t>So, load that accesses a memory location written to by an earlier store can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t perform the memory access until the store has written the data</a:t>
            </a:r>
          </a:p>
          <a:p>
            <a:pPr marL="381000" indent="-381000"/>
            <a:endParaRPr lang="en-US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75BA9-9E19-594F-908E-34F6D7A4A884}" type="slidenum">
              <a:rPr lang="en-US"/>
              <a:pPr/>
              <a:t>35</a:t>
            </a:fld>
            <a:endParaRPr lang="en-US"/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Complexity of ROB</a:t>
            </a:r>
          </a:p>
        </p:txBody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Assume dual-issue superscalar</a:t>
            </a:r>
          </a:p>
          <a:p>
            <a:pPr lvl="1">
              <a:lnSpc>
                <a:spcPct val="90000"/>
              </a:lnSpc>
            </a:pPr>
            <a:r>
              <a:rPr lang="en-US"/>
              <a:t>Load/Store machine with three-operand instructions</a:t>
            </a:r>
          </a:p>
          <a:p>
            <a:pPr lvl="1">
              <a:lnSpc>
                <a:spcPct val="90000"/>
              </a:lnSpc>
            </a:pPr>
            <a:r>
              <a:rPr lang="en-US"/>
              <a:t>64 registers</a:t>
            </a:r>
          </a:p>
          <a:p>
            <a:pPr lvl="1">
              <a:lnSpc>
                <a:spcPct val="90000"/>
              </a:lnSpc>
            </a:pPr>
            <a:r>
              <a:rPr lang="en-US"/>
              <a:t>16-entry circular buffer</a:t>
            </a:r>
          </a:p>
          <a:p>
            <a:pPr>
              <a:lnSpc>
                <a:spcPct val="90000"/>
              </a:lnSpc>
            </a:pPr>
            <a:r>
              <a:rPr lang="en-US"/>
              <a:t>Hardware support needed for ROB</a:t>
            </a:r>
          </a:p>
          <a:p>
            <a:pPr lvl="1">
              <a:lnSpc>
                <a:spcPct val="90000"/>
              </a:lnSpc>
            </a:pPr>
            <a:r>
              <a:rPr lang="en-US"/>
              <a:t>For each buffer entry</a:t>
            </a:r>
          </a:p>
          <a:p>
            <a:pPr lvl="2">
              <a:lnSpc>
                <a:spcPct val="90000"/>
              </a:lnSpc>
            </a:pPr>
            <a:r>
              <a:rPr lang="en-US"/>
              <a:t>One write port</a:t>
            </a:r>
          </a:p>
          <a:p>
            <a:pPr lvl="2">
              <a:lnSpc>
                <a:spcPct val="90000"/>
              </a:lnSpc>
            </a:pPr>
            <a:r>
              <a:rPr lang="en-US"/>
              <a:t>Four read ports (two source operands of two instructions)</a:t>
            </a:r>
          </a:p>
          <a:p>
            <a:pPr lvl="2">
              <a:lnSpc>
                <a:spcPct val="90000"/>
              </a:lnSpc>
            </a:pPr>
            <a:r>
              <a:rPr lang="en-US"/>
              <a:t>Four 6-bit comparators for associative lookup</a:t>
            </a:r>
          </a:p>
          <a:p>
            <a:pPr lvl="1">
              <a:lnSpc>
                <a:spcPct val="90000"/>
              </a:lnSpc>
            </a:pPr>
            <a:r>
              <a:rPr lang="en-US"/>
              <a:t>For each read port</a:t>
            </a:r>
          </a:p>
          <a:p>
            <a:pPr lvl="2">
              <a:lnSpc>
                <a:spcPct val="90000"/>
              </a:lnSpc>
            </a:pPr>
            <a:r>
              <a:rPr lang="en-US"/>
              <a:t>16-way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priority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encoder with wrap-around (to get latest value)</a:t>
            </a:r>
          </a:p>
          <a:p>
            <a:pPr>
              <a:lnSpc>
                <a:spcPct val="90000"/>
              </a:lnSpc>
            </a:pPr>
            <a:r>
              <a:rPr lang="en-US"/>
              <a:t>Limited capacity of ROB is a structural hazard </a:t>
            </a:r>
          </a:p>
          <a:p>
            <a:pPr>
              <a:lnSpc>
                <a:spcPct val="90000"/>
              </a:lnSpc>
            </a:pPr>
            <a:r>
              <a:rPr lang="en-US"/>
              <a:t>Repeated writes to same register actually happen </a:t>
            </a:r>
          </a:p>
          <a:p>
            <a:pPr lvl="1">
              <a:lnSpc>
                <a:spcPct val="90000"/>
              </a:lnSpc>
            </a:pPr>
            <a:r>
              <a:rPr lang="en-US"/>
              <a:t>This is not the case in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classical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Tomasulo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D8C90-87E3-AC4A-97E6-891E383E162B}" type="slidenum">
              <a:rPr lang="en-US"/>
              <a:pPr/>
              <a:t>4</a:t>
            </a:fld>
            <a:endParaRPr lang="en-US"/>
          </a:p>
        </p:txBody>
      </p:sp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Superscalar Version of MIPS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instructions can be issued per clock cycle</a:t>
            </a:r>
          </a:p>
          <a:p>
            <a:pPr lvl="1">
              <a:lnSpc>
                <a:spcPct val="90000"/>
              </a:lnSpc>
            </a:pPr>
            <a:r>
              <a:rPr lang="en-US"/>
              <a:t>One can be load/store/branch/integer operation</a:t>
            </a:r>
          </a:p>
          <a:p>
            <a:pPr lvl="1">
              <a:lnSpc>
                <a:spcPct val="90000"/>
              </a:lnSpc>
            </a:pPr>
            <a:r>
              <a:rPr lang="en-US"/>
              <a:t>Other can be any FP operation</a:t>
            </a:r>
          </a:p>
          <a:p>
            <a:pPr>
              <a:lnSpc>
                <a:spcPct val="90000"/>
              </a:lnSpc>
            </a:pPr>
            <a:r>
              <a:rPr lang="en-US"/>
              <a:t>Need to fetch and decode 64 bits per cycle</a:t>
            </a:r>
          </a:p>
          <a:p>
            <a:pPr lvl="1">
              <a:lnSpc>
                <a:spcPct val="90000"/>
              </a:lnSpc>
            </a:pPr>
            <a:r>
              <a:rPr lang="en-US"/>
              <a:t>Instructions paired and aligned on 64-bit boundary</a:t>
            </a:r>
          </a:p>
          <a:p>
            <a:pPr lvl="1">
              <a:lnSpc>
                <a:spcPct val="90000"/>
              </a:lnSpc>
            </a:pPr>
            <a:r>
              <a:rPr lang="en-US"/>
              <a:t>Integer instruction appears first</a:t>
            </a:r>
          </a:p>
          <a:p>
            <a:pPr>
              <a:lnSpc>
                <a:spcPct val="90000"/>
              </a:lnSpc>
            </a:pPr>
            <a:r>
              <a:rPr lang="en-US"/>
              <a:t>Dynamic issue</a:t>
            </a:r>
          </a:p>
          <a:p>
            <a:pPr lvl="1">
              <a:lnSpc>
                <a:spcPct val="90000"/>
              </a:lnSpc>
            </a:pPr>
            <a:r>
              <a:rPr lang="en-US"/>
              <a:t>First instruction issues if independent and satisfies other criteria</a:t>
            </a:r>
          </a:p>
          <a:p>
            <a:pPr lvl="1">
              <a:lnSpc>
                <a:spcPct val="90000"/>
              </a:lnSpc>
            </a:pPr>
            <a:r>
              <a:rPr lang="en-US"/>
              <a:t>Second instruction issues only if first one does, and is independent and satisfies similar criteria</a:t>
            </a:r>
          </a:p>
          <a:p>
            <a:pPr>
              <a:lnSpc>
                <a:spcPct val="90000"/>
              </a:lnSpc>
            </a:pPr>
            <a:r>
              <a:rPr lang="en-US"/>
              <a:t>Limitation</a:t>
            </a:r>
          </a:p>
          <a:p>
            <a:pPr lvl="1">
              <a:lnSpc>
                <a:spcPct val="90000"/>
              </a:lnSpc>
            </a:pPr>
            <a:r>
              <a:rPr lang="en-US"/>
              <a:t>One-cycle delay for loads and branches now turns into </a:t>
            </a:r>
            <a:r>
              <a:rPr lang="en-US" b="1" i="1">
                <a:solidFill>
                  <a:schemeClr val="tx1"/>
                </a:solidFill>
                <a:latin typeface="Palatino Linotype" charset="0"/>
              </a:rPr>
              <a:t>three-instruction delay!</a:t>
            </a:r>
          </a:p>
          <a:p>
            <a:pPr lvl="2">
              <a:lnSpc>
                <a:spcPct val="90000"/>
              </a:lnSpc>
            </a:pPr>
            <a:r>
              <a:rPr lang="en-US"/>
              <a:t>… because instructions are now squeezed closer together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7BA17-1D6F-7B47-A104-A95F2FBC3386}" type="slidenum">
              <a:rPr lang="en-US"/>
              <a:pPr/>
              <a:t>5</a:t>
            </a:fld>
            <a:endParaRPr lang="en-US"/>
          </a:p>
        </p:txBody>
      </p:sp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Superscalar MIPS</a:t>
            </a:r>
          </a:p>
        </p:txBody>
      </p:sp>
      <p:pic>
        <p:nvPicPr>
          <p:cNvPr id="1103876" name="Picture 4" descr="39~Figure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22"/>
          <a:stretch>
            <a:fillRect/>
          </a:stretch>
        </p:blipFill>
        <p:spPr bwMode="auto">
          <a:xfrm>
            <a:off x="341313" y="1266825"/>
            <a:ext cx="7615237" cy="488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8AFAD-574B-D347-A624-B182EB4F0ED5}" type="slidenum">
              <a:rPr lang="en-US"/>
              <a:pPr/>
              <a:t>6</a:t>
            </a:fld>
            <a:endParaRPr lang="en-US"/>
          </a:p>
        </p:txBody>
      </p:sp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of Static Superscalar</a:t>
            </a:r>
          </a:p>
        </p:txBody>
      </p:sp>
      <p:sp>
        <p:nvSpPr>
          <p:cNvPr id="1008643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2333625" cy="1571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r>
              <a:rPr lang="en-US" sz="1600" b="1" dirty="0">
                <a:latin typeface="Courier New" charset="0"/>
                <a:ea typeface="Tahoma"/>
              </a:rPr>
              <a:t>LOOP:</a:t>
            </a:r>
          </a:p>
          <a:p>
            <a:r>
              <a:rPr lang="en-US" sz="1600" b="1" dirty="0" smtClean="0">
                <a:latin typeface="Courier New" charset="0"/>
                <a:ea typeface="Tahoma"/>
              </a:rPr>
              <a:t>L.D</a:t>
            </a:r>
            <a:r>
              <a:rPr lang="en-US" sz="1600" b="1" dirty="0">
                <a:latin typeface="Courier New" charset="0"/>
                <a:ea typeface="Tahoma"/>
              </a:rPr>
              <a:t>	F0, 0(R1)</a:t>
            </a:r>
          </a:p>
          <a:p>
            <a:r>
              <a:rPr lang="en-US" sz="1600" b="1" dirty="0" smtClean="0">
                <a:latin typeface="Courier New" charset="0"/>
                <a:ea typeface="Tahoma"/>
              </a:rPr>
              <a:t>ADD.D</a:t>
            </a:r>
            <a:r>
              <a:rPr lang="en-US" sz="1600" b="1" dirty="0">
                <a:latin typeface="Courier New" charset="0"/>
                <a:ea typeface="Tahoma"/>
              </a:rPr>
              <a:t>	F4, F0, F2</a:t>
            </a:r>
          </a:p>
          <a:p>
            <a:r>
              <a:rPr lang="en-US" sz="1600" b="1" dirty="0" smtClean="0">
                <a:latin typeface="Courier New" charset="0"/>
                <a:ea typeface="Tahoma"/>
              </a:rPr>
              <a:t>S.D</a:t>
            </a:r>
            <a:r>
              <a:rPr lang="en-US" sz="1600" b="1" dirty="0">
                <a:latin typeface="Courier New" charset="0"/>
                <a:ea typeface="Tahoma"/>
              </a:rPr>
              <a:t>	0(R1), F4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SUBI	R1, R1, 8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BNEZ	R1, LOOP</a:t>
            </a:r>
          </a:p>
        </p:txBody>
      </p:sp>
      <p:sp>
        <p:nvSpPr>
          <p:cNvPr id="1008644" name="Text Box 4"/>
          <p:cNvSpPr txBox="1">
            <a:spLocks noChangeArrowheads="1"/>
          </p:cNvSpPr>
          <p:nvPr/>
        </p:nvSpPr>
        <p:spPr bwMode="auto">
          <a:xfrm>
            <a:off x="2894013" y="986344"/>
            <a:ext cx="6094336" cy="30469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spAutoFit/>
          </a:bodyPr>
          <a:lstStyle/>
          <a:p>
            <a:r>
              <a:rPr lang="en-US" sz="1600" b="1" dirty="0">
                <a:latin typeface="Courier New" charset="0"/>
                <a:ea typeface="Tahoma"/>
              </a:rPr>
              <a:t>LOOP:	</a:t>
            </a:r>
            <a:r>
              <a:rPr lang="en-US" sz="1600" b="1" dirty="0" smtClean="0">
                <a:latin typeface="Courier New" charset="0"/>
                <a:ea typeface="Tahoma"/>
              </a:rPr>
              <a:t>L.D </a:t>
            </a:r>
            <a:r>
              <a:rPr lang="en-US" sz="1600" b="1" dirty="0">
                <a:solidFill>
                  <a:schemeClr val="accent1"/>
                </a:solidFill>
                <a:latin typeface="Courier New" charset="0"/>
                <a:ea typeface="Tahoma"/>
              </a:rPr>
              <a:t>F0</a:t>
            </a:r>
            <a:r>
              <a:rPr lang="en-US" sz="1600" b="1" dirty="0">
                <a:latin typeface="Courier New" charset="0"/>
                <a:ea typeface="Tahoma"/>
              </a:rPr>
              <a:t>, 0(R1)	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</a:t>
            </a:r>
            <a:r>
              <a:rPr lang="en-US" sz="1600" b="1" dirty="0" smtClean="0">
                <a:latin typeface="Courier New" charset="0"/>
                <a:ea typeface="Tahoma"/>
              </a:rPr>
              <a:t>L.D </a:t>
            </a:r>
            <a:r>
              <a:rPr lang="en-US" sz="1600" b="1" dirty="0">
                <a:latin typeface="Courier New" charset="0"/>
                <a:ea typeface="Tahoma"/>
              </a:rPr>
              <a:t>F6, -8(R1)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</a:t>
            </a:r>
            <a:r>
              <a:rPr lang="en-US" sz="1600" b="1" dirty="0" smtClean="0">
                <a:latin typeface="Courier New" charset="0"/>
                <a:ea typeface="Tahoma"/>
              </a:rPr>
              <a:t>L.D </a:t>
            </a:r>
            <a:r>
              <a:rPr lang="en-US" sz="1600" b="1" dirty="0">
                <a:latin typeface="Courier New" charset="0"/>
                <a:ea typeface="Tahoma"/>
              </a:rPr>
              <a:t>F10, -16(R1)	</a:t>
            </a:r>
            <a:r>
              <a:rPr lang="en-US" sz="1600" b="1" dirty="0" smtClean="0">
                <a:latin typeface="Courier New" charset="0"/>
                <a:ea typeface="Tahoma"/>
              </a:rPr>
              <a:t>ADD.D </a:t>
            </a:r>
            <a:r>
              <a:rPr lang="en-US" sz="1600" b="1" dirty="0">
                <a:solidFill>
                  <a:srgbClr val="009900"/>
                </a:solidFill>
                <a:latin typeface="Courier New" charset="0"/>
                <a:ea typeface="Tahoma"/>
              </a:rPr>
              <a:t>F4</a:t>
            </a:r>
            <a:r>
              <a:rPr lang="en-US" sz="1600" b="1" dirty="0">
                <a:latin typeface="Courier New" charset="0"/>
                <a:ea typeface="Tahoma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charset="0"/>
                <a:ea typeface="Tahoma"/>
              </a:rPr>
              <a:t>F0</a:t>
            </a:r>
            <a:r>
              <a:rPr lang="en-US" sz="1600" b="1" dirty="0">
                <a:latin typeface="Courier New" charset="0"/>
                <a:ea typeface="Tahoma"/>
              </a:rPr>
              <a:t>, F2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</a:t>
            </a:r>
            <a:r>
              <a:rPr lang="en-US" sz="1600" b="1" dirty="0" smtClean="0">
                <a:latin typeface="Courier New" charset="0"/>
                <a:ea typeface="Tahoma"/>
              </a:rPr>
              <a:t>L.D </a:t>
            </a:r>
            <a:r>
              <a:rPr lang="en-US" sz="1600" b="1" dirty="0">
                <a:latin typeface="Courier New" charset="0"/>
                <a:ea typeface="Tahoma"/>
              </a:rPr>
              <a:t>F14, -24(R1)	</a:t>
            </a:r>
            <a:r>
              <a:rPr lang="en-US" sz="1600" b="1" dirty="0" smtClean="0">
                <a:latin typeface="Courier New" charset="0"/>
                <a:ea typeface="Tahoma"/>
              </a:rPr>
              <a:t>ADD.D </a:t>
            </a:r>
            <a:r>
              <a:rPr lang="en-US" sz="1600" b="1" dirty="0">
                <a:latin typeface="Courier New" charset="0"/>
                <a:ea typeface="Tahoma"/>
              </a:rPr>
              <a:t>F8, F6, F2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</a:t>
            </a:r>
            <a:r>
              <a:rPr lang="en-US" sz="1600" b="1" dirty="0" smtClean="0">
                <a:latin typeface="Courier New" charset="0"/>
                <a:ea typeface="Tahoma"/>
              </a:rPr>
              <a:t>L.D </a:t>
            </a:r>
            <a:r>
              <a:rPr lang="en-US" sz="1600" b="1" dirty="0">
                <a:latin typeface="Courier New" charset="0"/>
                <a:ea typeface="Tahoma"/>
              </a:rPr>
              <a:t>F18, -32(R1)	</a:t>
            </a:r>
            <a:r>
              <a:rPr lang="en-US" sz="1600" b="1" dirty="0" smtClean="0">
                <a:latin typeface="Courier New" charset="0"/>
                <a:ea typeface="Tahoma"/>
              </a:rPr>
              <a:t>ADD.D </a:t>
            </a:r>
            <a:r>
              <a:rPr lang="en-US" sz="1600" b="1" dirty="0">
                <a:latin typeface="Courier New" charset="0"/>
                <a:ea typeface="Tahoma"/>
              </a:rPr>
              <a:t>F12, F10, F2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</a:t>
            </a:r>
            <a:r>
              <a:rPr lang="en-US" sz="1600" b="1" dirty="0" smtClean="0">
                <a:latin typeface="Courier New" charset="0"/>
                <a:ea typeface="Tahoma"/>
              </a:rPr>
              <a:t>S.D </a:t>
            </a:r>
            <a:r>
              <a:rPr lang="en-US" sz="1600" b="1" dirty="0">
                <a:latin typeface="Courier New" charset="0"/>
                <a:ea typeface="Tahoma"/>
              </a:rPr>
              <a:t>0(R1), </a:t>
            </a:r>
            <a:r>
              <a:rPr lang="en-US" sz="1600" b="1" dirty="0">
                <a:solidFill>
                  <a:srgbClr val="009900"/>
                </a:solidFill>
                <a:latin typeface="Courier New" charset="0"/>
                <a:ea typeface="Tahoma"/>
              </a:rPr>
              <a:t>F4</a:t>
            </a:r>
            <a:r>
              <a:rPr lang="en-US" sz="1600" b="1" dirty="0">
                <a:latin typeface="Courier New" charset="0"/>
                <a:ea typeface="Tahoma"/>
              </a:rPr>
              <a:t>		</a:t>
            </a:r>
            <a:r>
              <a:rPr lang="en-US" sz="1600" b="1" dirty="0" smtClean="0">
                <a:latin typeface="Courier New" charset="0"/>
                <a:ea typeface="Tahoma"/>
              </a:rPr>
              <a:t>ADD.D </a:t>
            </a:r>
            <a:r>
              <a:rPr lang="en-US" sz="1600" b="1" dirty="0">
                <a:latin typeface="Courier New" charset="0"/>
                <a:ea typeface="Tahoma"/>
              </a:rPr>
              <a:t>F16, F14, F2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</a:t>
            </a:r>
            <a:r>
              <a:rPr lang="en-US" sz="1600" b="1" dirty="0" smtClean="0">
                <a:latin typeface="Courier New" charset="0"/>
                <a:ea typeface="Tahoma"/>
              </a:rPr>
              <a:t>S.D </a:t>
            </a:r>
            <a:r>
              <a:rPr lang="en-US" sz="1600" b="1" dirty="0">
                <a:latin typeface="Courier New" charset="0"/>
                <a:ea typeface="Tahoma"/>
              </a:rPr>
              <a:t>-8(R1), F8		</a:t>
            </a:r>
            <a:r>
              <a:rPr lang="en-US" sz="1600" b="1" dirty="0" smtClean="0">
                <a:latin typeface="Courier New" charset="0"/>
                <a:ea typeface="Tahoma"/>
              </a:rPr>
              <a:t>ADD.D </a:t>
            </a:r>
            <a:r>
              <a:rPr lang="en-US" sz="1600" b="1" dirty="0">
                <a:latin typeface="Courier New" charset="0"/>
                <a:ea typeface="Tahoma"/>
              </a:rPr>
              <a:t>F20, F18, F2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</a:t>
            </a:r>
            <a:r>
              <a:rPr lang="en-US" sz="1600" b="1" dirty="0" smtClean="0">
                <a:latin typeface="Courier New" charset="0"/>
                <a:ea typeface="Tahoma"/>
              </a:rPr>
              <a:t>S.D </a:t>
            </a:r>
            <a:r>
              <a:rPr lang="en-US" sz="1600" b="1" dirty="0">
                <a:latin typeface="Courier New" charset="0"/>
                <a:ea typeface="Tahoma"/>
              </a:rPr>
              <a:t>-16(R1), F12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SUBI R1, R1, 40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</a:t>
            </a:r>
            <a:r>
              <a:rPr lang="en-US" sz="1600" b="1" dirty="0" smtClean="0">
                <a:latin typeface="Courier New" charset="0"/>
                <a:ea typeface="Tahoma"/>
              </a:rPr>
              <a:t>S.D </a:t>
            </a:r>
            <a:r>
              <a:rPr lang="en-US" sz="1600" b="1" dirty="0">
                <a:latin typeface="Courier New" charset="0"/>
                <a:ea typeface="Tahoma"/>
              </a:rPr>
              <a:t>16(R1), F16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BNEZ R1, LOOP</a:t>
            </a:r>
          </a:p>
          <a:p>
            <a:r>
              <a:rPr lang="en-US" sz="1600" b="1" dirty="0">
                <a:latin typeface="Courier New" charset="0"/>
                <a:ea typeface="Tahoma"/>
              </a:rPr>
              <a:t>	</a:t>
            </a:r>
            <a:r>
              <a:rPr lang="en-US" sz="1600" b="1" dirty="0" smtClean="0">
                <a:latin typeface="Courier New" charset="0"/>
                <a:ea typeface="Tahoma"/>
              </a:rPr>
              <a:t>S.D </a:t>
            </a:r>
            <a:r>
              <a:rPr lang="en-US" sz="1600" b="1" dirty="0">
                <a:latin typeface="Courier New" charset="0"/>
                <a:ea typeface="Tahoma"/>
              </a:rPr>
              <a:t>8(R1), F20</a:t>
            </a:r>
          </a:p>
        </p:txBody>
      </p:sp>
      <p:sp>
        <p:nvSpPr>
          <p:cNvPr id="10086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4140200"/>
            <a:ext cx="9144000" cy="2717800"/>
          </a:xfrm>
        </p:spPr>
        <p:txBody>
          <a:bodyPr/>
          <a:lstStyle/>
          <a:p>
            <a:r>
              <a:rPr lang="en-US" sz="2400" dirty="0" smtClean="0"/>
              <a:t>Assumptions:  L.D takes 2 cycles, ADD.D takes 3</a:t>
            </a:r>
          </a:p>
          <a:p>
            <a:r>
              <a:rPr lang="en-US" sz="2400" dirty="0" smtClean="0"/>
              <a:t>Loop </a:t>
            </a:r>
            <a:r>
              <a:rPr lang="en-US" sz="2400" dirty="0"/>
              <a:t>unrolled five times and scheduled statically</a:t>
            </a:r>
          </a:p>
          <a:p>
            <a:pPr lvl="1"/>
            <a:r>
              <a:rPr lang="en-US" sz="2100" dirty="0"/>
              <a:t>6 cycles per element in original scheduled code</a:t>
            </a:r>
          </a:p>
          <a:p>
            <a:pPr lvl="1"/>
            <a:r>
              <a:rPr lang="en-US" sz="2100" dirty="0"/>
              <a:t>2.4 cycles per element in superscalar code (2.5x)</a:t>
            </a:r>
          </a:p>
          <a:p>
            <a:pPr lvl="1"/>
            <a:r>
              <a:rPr lang="en-US" sz="2100" dirty="0"/>
              <a:t>Loop unrolling gets us from 6 to 3.5 cycles per element (1.7x)</a:t>
            </a:r>
          </a:p>
          <a:p>
            <a:pPr lvl="1"/>
            <a:r>
              <a:rPr lang="en-US" sz="2100" dirty="0"/>
              <a:t>Superscalar execution from 3.5 to 2.4 cycles per element (1.5x)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70460-473E-C446-BC81-2FE765DBA198}" type="slidenum">
              <a:rPr lang="en-US"/>
              <a:pPr/>
              <a:t>7</a:t>
            </a:fld>
            <a:endParaRPr lang="en-US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1350"/>
          </a:xfrm>
        </p:spPr>
        <p:txBody>
          <a:bodyPr/>
          <a:lstStyle/>
          <a:p>
            <a:r>
              <a:rPr lang="en-US" sz="3600"/>
              <a:t>Multiple-Issue with Dynamic Scheduling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Extend Tomasulo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algorithm</a:t>
            </a:r>
          </a:p>
          <a:p>
            <a:pPr lvl="1"/>
            <a:r>
              <a:rPr lang="en-US"/>
              <a:t>support issuing 2 instr/cycle:  1 integer, 1 FP</a:t>
            </a:r>
          </a:p>
          <a:p>
            <a:r>
              <a:rPr lang="en-US"/>
              <a:t>Simple approach: </a:t>
            </a:r>
          </a:p>
          <a:p>
            <a:pPr lvl="1"/>
            <a:r>
              <a:rPr lang="en-US"/>
              <a:t>separate Tomasulo Control for Integer and FP units:</a:t>
            </a:r>
          </a:p>
          <a:p>
            <a:pPr lvl="2"/>
            <a:r>
              <a:rPr lang="en-US"/>
              <a:t>one set of reservation stations for Integer unit and one for FP unit</a:t>
            </a:r>
          </a:p>
          <a:p>
            <a:r>
              <a:rPr lang="en-US"/>
              <a:t>How to do instruction issue with two instructions and keep in-order instruction issue for Tomasulo?</a:t>
            </a:r>
          </a:p>
          <a:p>
            <a:pPr lvl="1"/>
            <a:r>
              <a:rPr lang="en-US"/>
              <a:t>issue logic runs in one-half clock cycle</a:t>
            </a:r>
          </a:p>
          <a:p>
            <a:pPr lvl="1"/>
            <a:r>
              <a:rPr lang="en-US"/>
              <a:t>can do two in-order issues in one clock cycle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BED0D-B7EB-3045-B5C2-01E3BB4FB5E2}" type="slidenum">
              <a:rPr lang="en-US"/>
              <a:pPr/>
              <a:t>8</a:t>
            </a:fld>
            <a:endParaRPr lang="en-US"/>
          </a:p>
        </p:txBody>
      </p:sp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of Dynamic Superscalar</a:t>
            </a:r>
          </a:p>
        </p:txBody>
      </p:sp>
      <p:sp>
        <p:nvSpPr>
          <p:cNvPr id="1010691" name="Rectangle 3"/>
          <p:cNvSpPr>
            <a:spLocks noChangeArrowheads="1"/>
          </p:cNvSpPr>
          <p:nvPr/>
        </p:nvSpPr>
        <p:spPr bwMode="auto">
          <a:xfrm>
            <a:off x="819150" y="1066800"/>
            <a:ext cx="748665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b="1" i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Tahoma"/>
              </a:rPr>
              <a:t>Iter</a:t>
            </a:r>
            <a:r>
              <a:rPr kumimoji="1"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Tahoma"/>
              </a:rPr>
              <a:t>. no.	Instructions	Issues 	Executes	Writes result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			                               </a:t>
            </a:r>
            <a:r>
              <a:rPr kumimoji="1"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 Linotype" charset="0"/>
                <a:ea typeface="Tahoma"/>
              </a:rPr>
              <a:t>(clock-cycle number)</a:t>
            </a:r>
            <a:endParaRPr kumimoji="1"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 Linotype" charset="0"/>
              <a:ea typeface="Tahoma"/>
            </a:endParaRP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endParaRPr kumimoji="1"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1	L.D   </a:t>
            </a:r>
            <a:r>
              <a:rPr kumimoji="1"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F0</a:t>
            </a: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,0(R1)	1	2	4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1	ADD.D </a:t>
            </a:r>
            <a:r>
              <a:rPr kumimoji="1" lang="en-US" sz="2000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F4</a:t>
            </a: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,</a:t>
            </a:r>
            <a:r>
              <a:rPr kumimoji="1" lang="en-US" sz="2000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F0</a:t>
            </a: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,F2	1	5	8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1	S.D   0(R1),</a:t>
            </a:r>
            <a:r>
              <a:rPr kumimoji="1" lang="en-US" sz="2000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F4</a:t>
            </a: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	2	9	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1	SUBI  R1,R1,8	3	4	5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1	BNEZ R1,LOOP	4	5	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2	L.D   F0,0(R1)	5	6	8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2	ADD.D F4,F0,F2	5	9	12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2	S.D   0(R1),F4	6	  13	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2	SUBI  R1,R1,8	7	8	9</a:t>
            </a:r>
          </a:p>
          <a:p>
            <a:pPr marL="1143000" indent="-1143000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2	BNEZ R1,LOOP	8	9	</a:t>
            </a:r>
          </a:p>
          <a:p>
            <a:pPr marL="1143000" indent="-1143000" algn="ctr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  <a:tabLst>
                <a:tab pos="1371600" algn="l"/>
                <a:tab pos="3657600" algn="ctr"/>
                <a:tab pos="4743450" algn="ctr"/>
                <a:tab pos="6229350" algn="ctr"/>
              </a:tabLst>
            </a:pPr>
            <a:r>
              <a:rPr kumimoji="1" lang="en-US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4 clocks per iteration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D31F1-013D-CD4E-8689-E2076DC1C401}" type="slidenum">
              <a:rPr lang="en-US"/>
              <a:pPr/>
              <a:t>9</a:t>
            </a:fld>
            <a:endParaRPr lang="en-US"/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Limits of Superscalar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While Integer/FP split is simple to implement, we get CPI of 0.5 only for programs with:</a:t>
            </a:r>
          </a:p>
          <a:p>
            <a:pPr lvl="1"/>
            <a:r>
              <a:rPr lang="en-US"/>
              <a:t>Exactly 50% FP operations</a:t>
            </a:r>
          </a:p>
          <a:p>
            <a:pPr lvl="1"/>
            <a:r>
              <a:rPr lang="en-US"/>
              <a:t>No hazards</a:t>
            </a:r>
          </a:p>
          <a:p>
            <a:r>
              <a:rPr lang="en-US"/>
              <a:t>If more instructions issue at same time, greater difficulty of decode and issue</a:t>
            </a:r>
          </a:p>
          <a:p>
            <a:pPr lvl="1"/>
            <a:r>
              <a:rPr lang="en-US"/>
              <a:t>Even 2-scalar machine has to do a lot of work</a:t>
            </a:r>
          </a:p>
          <a:p>
            <a:pPr lvl="2"/>
            <a:r>
              <a:rPr lang="en-US"/>
              <a:t>Examine 2 opcodes</a:t>
            </a:r>
          </a:p>
          <a:p>
            <a:pPr lvl="2"/>
            <a:r>
              <a:rPr lang="en-US"/>
              <a:t>Examine 6 register specifiers</a:t>
            </a:r>
          </a:p>
          <a:p>
            <a:pPr lvl="2"/>
            <a:r>
              <a:rPr lang="en-US"/>
              <a:t>Decide if 1 or 2 instructions can issue</a:t>
            </a:r>
          </a:p>
          <a:p>
            <a:pPr lvl="2"/>
            <a:r>
              <a:rPr lang="en-US"/>
              <a:t>If 2 are issuing, issue them in-order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15" grpId="0" build="p" autoUpdateAnimBg="0"/>
    </p:bldLst>
  </p:timing>
</p:sld>
</file>

<file path=ppt/theme/theme1.xml><?xml version="1.0" encoding="utf-8"?>
<a:theme xmlns:a="http://schemas.openxmlformats.org/drawingml/2006/main" name="proposal">
  <a:themeElements>
    <a:clrScheme name="proposal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A50021"/>
      </a:accent1>
      <a:accent2>
        <a:srgbClr val="009900"/>
      </a:accent2>
      <a:accent3>
        <a:srgbClr val="FFFFFF"/>
      </a:accent3>
      <a:accent4>
        <a:srgbClr val="000000"/>
      </a:accent4>
      <a:accent5>
        <a:srgbClr val="CFAAAB"/>
      </a:accent5>
      <a:accent6>
        <a:srgbClr val="008A00"/>
      </a:accent6>
      <a:hlink>
        <a:srgbClr val="003399"/>
      </a:hlink>
      <a:folHlink>
        <a:srgbClr val="DDDDDD"/>
      </a:folHlink>
    </a:clrScheme>
    <a:fontScheme name="proposal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roposal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9">
        <a:dk1>
          <a:srgbClr val="001932"/>
        </a:dk1>
        <a:lt1>
          <a:srgbClr val="FFFFFF"/>
        </a:lt1>
        <a:dk2>
          <a:srgbClr val="1A6690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B8C6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0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DC0"/>
        </a:hlink>
        <a:folHlink>
          <a:srgbClr val="1654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1">
        <a:dk1>
          <a:srgbClr val="000000"/>
        </a:dk1>
        <a:lt1>
          <a:srgbClr val="FFFFFF"/>
        </a:lt1>
        <a:dk2>
          <a:srgbClr val="114663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AB0B7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BFAD"/>
        </a:hlink>
        <a:folHlink>
          <a:srgbClr val="0E36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12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CC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0E36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1B0FF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19FE7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A50021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8A00"/>
        </a:accent6>
        <a:hlink>
          <a:srgbClr val="0033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28011</TotalTime>
  <Words>2814</Words>
  <Application>Microsoft Macintosh PowerPoint</Application>
  <PresentationFormat>Letter Paper (8.5x11 in)</PresentationFormat>
  <Paragraphs>822</Paragraphs>
  <Slides>35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proposal</vt:lpstr>
      <vt:lpstr>Worksheet</vt:lpstr>
      <vt:lpstr>COMP 740: Computer Architecture and Implementation</vt:lpstr>
      <vt:lpstr>Outline</vt:lpstr>
      <vt:lpstr>Multiple Issue</vt:lpstr>
      <vt:lpstr>A Superscalar Version of MIPS</vt:lpstr>
      <vt:lpstr>Simple Superscalar MIPS</vt:lpstr>
      <vt:lpstr>Performance of Static Superscalar</vt:lpstr>
      <vt:lpstr>Multiple-Issue with Dynamic Scheduling</vt:lpstr>
      <vt:lpstr>Performance of Dynamic Superscalar</vt:lpstr>
      <vt:lpstr>Limits of Superscalar</vt:lpstr>
      <vt:lpstr>Modern Superscalar</vt:lpstr>
      <vt:lpstr>Very Long Instruction Word (VLIW)</vt:lpstr>
      <vt:lpstr>Loop Unrolling in VLIW</vt:lpstr>
      <vt:lpstr>Limits to Multi-Issue Machines</vt:lpstr>
      <vt:lpstr>Hardware Support for More ILP</vt:lpstr>
      <vt:lpstr>Hardware Support for More ILP</vt:lpstr>
      <vt:lpstr>Hardware support for More ILP</vt:lpstr>
      <vt:lpstr>Four Steps of Speculative Tomasulo Algorithm</vt:lpstr>
      <vt:lpstr>Result Shift Register and Reorder Buffer</vt:lpstr>
      <vt:lpstr>Step I:  I-O Initiation, O-O Termination (RSRa)</vt:lpstr>
      <vt:lpstr>Step II:  I-O Initiation, I-O Termination (RSRb)</vt:lpstr>
      <vt:lpstr>Step III:  Use Re-order Buffer (ROB)</vt:lpstr>
      <vt:lpstr>ROB:  I-O Initiation, I-O Termination</vt:lpstr>
      <vt:lpstr>States of Circular Reorder Buffer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  <vt:lpstr>Avoiding Memory Hazards</vt:lpstr>
      <vt:lpstr>Complexity of ROB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</dc:title>
  <dc:creator>Montek Singh</dc:creator>
  <cp:lastModifiedBy>Montek Singh</cp:lastModifiedBy>
  <cp:revision>307</cp:revision>
  <cp:lastPrinted>2001-06-17T20:25:10Z</cp:lastPrinted>
  <dcterms:created xsi:type="dcterms:W3CDTF">2000-03-13T02:52:39Z</dcterms:created>
  <dcterms:modified xsi:type="dcterms:W3CDTF">2016-10-31T17:17:19Z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Montek Singh</vt:lpwstr>
  </property>
  <property fmtid="{D5CDD505-2E9C-101B-9397-08002B2CF9AE}" pid="3" name="E-mail">
    <vt:lpwstr>montek@cs.unc.edu</vt:lpwstr>
  </property>
  <property fmtid="{D5CDD505-2E9C-101B-9397-08002B2CF9AE}" pid="4" name="Address">
    <vt:lpwstr>Dept. of Computer Science, UNC-Chapel Hill, Chapel Hill, NC 27599</vt:lpwstr>
  </property>
</Properties>
</file>