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43"/>
  </p:notesMasterIdLst>
  <p:handoutMasterIdLst>
    <p:handoutMasterId r:id="rId44"/>
  </p:handoutMasterIdLst>
  <p:sldIdLst>
    <p:sldId id="920" r:id="rId2"/>
    <p:sldId id="963" r:id="rId3"/>
    <p:sldId id="923" r:id="rId4"/>
    <p:sldId id="924" r:id="rId5"/>
    <p:sldId id="925" r:id="rId6"/>
    <p:sldId id="926" r:id="rId7"/>
    <p:sldId id="927" r:id="rId8"/>
    <p:sldId id="928" r:id="rId9"/>
    <p:sldId id="929" r:id="rId10"/>
    <p:sldId id="930" r:id="rId11"/>
    <p:sldId id="931" r:id="rId12"/>
    <p:sldId id="932" r:id="rId13"/>
    <p:sldId id="933" r:id="rId14"/>
    <p:sldId id="934" r:id="rId15"/>
    <p:sldId id="935" r:id="rId16"/>
    <p:sldId id="936" r:id="rId17"/>
    <p:sldId id="937" r:id="rId18"/>
    <p:sldId id="938" r:id="rId19"/>
    <p:sldId id="939" r:id="rId20"/>
    <p:sldId id="940" r:id="rId21"/>
    <p:sldId id="941" r:id="rId22"/>
    <p:sldId id="942" r:id="rId23"/>
    <p:sldId id="943" r:id="rId24"/>
    <p:sldId id="944" r:id="rId25"/>
    <p:sldId id="945" r:id="rId26"/>
    <p:sldId id="946" r:id="rId27"/>
    <p:sldId id="947" r:id="rId28"/>
    <p:sldId id="948" r:id="rId29"/>
    <p:sldId id="949" r:id="rId30"/>
    <p:sldId id="950" r:id="rId31"/>
    <p:sldId id="951" r:id="rId32"/>
    <p:sldId id="952" r:id="rId33"/>
    <p:sldId id="953" r:id="rId34"/>
    <p:sldId id="954" r:id="rId35"/>
    <p:sldId id="955" r:id="rId36"/>
    <p:sldId id="956" r:id="rId37"/>
    <p:sldId id="957" r:id="rId38"/>
    <p:sldId id="958" r:id="rId39"/>
    <p:sldId id="959" r:id="rId40"/>
    <p:sldId id="960" r:id="rId41"/>
    <p:sldId id="961" r:id="rId42"/>
  </p:sldIdLst>
  <p:sldSz cx="9144000" cy="6858000" type="letter"/>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55"/>
    <a:srgbClr val="FFFF00"/>
    <a:srgbClr val="B2B2B2"/>
    <a:srgbClr val="808080"/>
    <a:srgbClr val="C0C0C0"/>
    <a:srgbClr val="FF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Grid="0" snapToObjects="1">
      <p:cViewPr>
        <p:scale>
          <a:sx n="100" d="100"/>
          <a:sy n="100" d="100"/>
        </p:scale>
        <p:origin x="-264" y="-360"/>
      </p:cViewPr>
      <p:guideLst>
        <p:guide orient="horz" pos="21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2148"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_rels/viewProps.xml.rels><?xml version="1.0" encoding="UTF-8" standalone="yes"?>
<Relationships xmlns="http://schemas.openxmlformats.org/package/2006/relationships"><Relationship Id="rId9" Type="http://schemas.openxmlformats.org/officeDocument/2006/relationships/slide" Target="slides/slide21.xml"/><Relationship Id="rId20" Type="http://schemas.openxmlformats.org/officeDocument/2006/relationships/slide" Target="slides/slide38.xml"/><Relationship Id="rId21" Type="http://schemas.openxmlformats.org/officeDocument/2006/relationships/slide" Target="slides/slide39.xml"/><Relationship Id="rId22" Type="http://schemas.openxmlformats.org/officeDocument/2006/relationships/slide" Target="slides/slide40.xml"/><Relationship Id="rId23" Type="http://schemas.openxmlformats.org/officeDocument/2006/relationships/slide" Target="slides/slide41.xml"/><Relationship Id="rId10" Type="http://schemas.openxmlformats.org/officeDocument/2006/relationships/slide" Target="slides/slide24.xml"/><Relationship Id="rId11" Type="http://schemas.openxmlformats.org/officeDocument/2006/relationships/slide" Target="slides/slide25.xml"/><Relationship Id="rId12" Type="http://schemas.openxmlformats.org/officeDocument/2006/relationships/slide" Target="slides/slide26.xml"/><Relationship Id="rId13" Type="http://schemas.openxmlformats.org/officeDocument/2006/relationships/slide" Target="slides/slide27.xml"/><Relationship Id="rId14" Type="http://schemas.openxmlformats.org/officeDocument/2006/relationships/slide" Target="slides/slide28.xml"/><Relationship Id="rId15" Type="http://schemas.openxmlformats.org/officeDocument/2006/relationships/slide" Target="slides/slide29.xml"/><Relationship Id="rId16" Type="http://schemas.openxmlformats.org/officeDocument/2006/relationships/slide" Target="slides/slide31.xml"/><Relationship Id="rId17" Type="http://schemas.openxmlformats.org/officeDocument/2006/relationships/slide" Target="slides/slide35.xml"/><Relationship Id="rId18" Type="http://schemas.openxmlformats.org/officeDocument/2006/relationships/slide" Target="slides/slide36.xml"/><Relationship Id="rId19" Type="http://schemas.openxmlformats.org/officeDocument/2006/relationships/slide" Target="slides/slide37.xml"/><Relationship Id="rId1" Type="http://schemas.openxmlformats.org/officeDocument/2006/relationships/slide" Target="slides/slide4.xml"/><Relationship Id="rId2" Type="http://schemas.openxmlformats.org/officeDocument/2006/relationships/slide" Target="slides/slide11.xml"/><Relationship Id="rId3" Type="http://schemas.openxmlformats.org/officeDocument/2006/relationships/slide" Target="slides/slide12.xml"/><Relationship Id="rId4" Type="http://schemas.openxmlformats.org/officeDocument/2006/relationships/slide" Target="slides/slide14.xml"/><Relationship Id="rId5" Type="http://schemas.openxmlformats.org/officeDocument/2006/relationships/slide" Target="slides/slide15.xml"/><Relationship Id="rId6" Type="http://schemas.openxmlformats.org/officeDocument/2006/relationships/slide" Target="slides/slide16.xml"/><Relationship Id="rId7" Type="http://schemas.openxmlformats.org/officeDocument/2006/relationships/slide" Target="slides/slide18.xml"/><Relationship Id="rId8"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defTabSz="965200">
              <a:defRPr sz="1300">
                <a:latin typeface="Times New Roman" charset="0"/>
              </a:defRPr>
            </a:lvl1pPr>
          </a:lstStyle>
          <a:p>
            <a:endParaRPr lang="en-US"/>
          </a:p>
        </p:txBody>
      </p:sp>
      <p:sp>
        <p:nvSpPr>
          <p:cNvPr id="59395" name="Rectangle 3"/>
          <p:cNvSpPr>
            <a:spLocks noGrp="1" noChangeArrowheads="1"/>
          </p:cNvSpPr>
          <p:nvPr>
            <p:ph type="dt" sz="quarter" idx="1"/>
          </p:nvPr>
        </p:nvSpPr>
        <p:spPr bwMode="auto">
          <a:xfrm>
            <a:off x="4138613" y="0"/>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algn="r" defTabSz="965200">
              <a:defRPr sz="1300">
                <a:latin typeface="Times New Roman" charset="0"/>
              </a:defRPr>
            </a:lvl1pPr>
          </a:lstStyle>
          <a:p>
            <a:endParaRPr lang="en-US"/>
          </a:p>
        </p:txBody>
      </p:sp>
      <p:sp>
        <p:nvSpPr>
          <p:cNvPr id="59396" name="Rectangle 4"/>
          <p:cNvSpPr>
            <a:spLocks noGrp="1" noChangeArrowheads="1"/>
          </p:cNvSpPr>
          <p:nvPr>
            <p:ph type="ftr" sz="quarter" idx="2"/>
          </p:nvPr>
        </p:nvSpPr>
        <p:spPr bwMode="auto">
          <a:xfrm>
            <a:off x="0" y="9109075"/>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defTabSz="965200">
              <a:defRPr sz="1300">
                <a:latin typeface="Times New Roman" charset="0"/>
              </a:defRPr>
            </a:lvl1pPr>
          </a:lstStyle>
          <a:p>
            <a:endParaRPr lang="en-US"/>
          </a:p>
        </p:txBody>
      </p:sp>
      <p:sp>
        <p:nvSpPr>
          <p:cNvPr id="59397" name="Rectangle 5"/>
          <p:cNvSpPr>
            <a:spLocks noGrp="1" noChangeArrowheads="1"/>
          </p:cNvSpPr>
          <p:nvPr>
            <p:ph type="sldNum" sz="quarter" idx="3"/>
          </p:nvPr>
        </p:nvSpPr>
        <p:spPr bwMode="auto">
          <a:xfrm>
            <a:off x="4138613" y="9109075"/>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algn="r" defTabSz="965200">
              <a:defRPr sz="1300">
                <a:latin typeface="Times New Roman" charset="0"/>
              </a:defRPr>
            </a:lvl1pPr>
          </a:lstStyle>
          <a:p>
            <a:fld id="{C60C85BA-1B41-1E44-A666-F3D85CBAE692}" type="slidenum">
              <a:rPr lang="en-US"/>
              <a:pPr/>
              <a:t>‹#›</a:t>
            </a:fld>
            <a:endParaRPr lang="en-US"/>
          </a:p>
        </p:txBody>
      </p:sp>
    </p:spTree>
    <p:extLst>
      <p:ext uri="{BB962C8B-B14F-4D97-AF65-F5344CB8AC3E}">
        <p14:creationId xmlns:p14="http://schemas.microsoft.com/office/powerpoint/2010/main" val="277267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defTabSz="965200">
              <a:defRPr sz="1300">
                <a:latin typeface="Times New Roman" charset="0"/>
              </a:defRPr>
            </a:lvl1pPr>
          </a:lstStyle>
          <a:p>
            <a:endParaRPr lang="en-US"/>
          </a:p>
        </p:txBody>
      </p:sp>
      <p:sp>
        <p:nvSpPr>
          <p:cNvPr id="61443" name="Rectangle 3"/>
          <p:cNvSpPr>
            <a:spLocks noGrp="1" noChangeArrowheads="1"/>
          </p:cNvSpPr>
          <p:nvPr>
            <p:ph type="dt" idx="1"/>
          </p:nvPr>
        </p:nvSpPr>
        <p:spPr bwMode="auto">
          <a:xfrm>
            <a:off x="4138613" y="0"/>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algn="r" defTabSz="965200">
              <a:defRPr sz="1300">
                <a:latin typeface="Times New Roman" charset="0"/>
              </a:defRPr>
            </a:lvl1pPr>
          </a:lstStyle>
          <a:p>
            <a:endParaRPr lang="en-US"/>
          </a:p>
        </p:txBody>
      </p:sp>
      <p:sp>
        <p:nvSpPr>
          <p:cNvPr id="61444" name="Rectangle 4"/>
          <p:cNvSpPr>
            <a:spLocks noGrp="1" noRot="1" noChangeAspect="1" noChangeArrowheads="1" noTextEdit="1"/>
          </p:cNvSpPr>
          <p:nvPr>
            <p:ph type="sldImg" idx="2"/>
          </p:nvPr>
        </p:nvSpPr>
        <p:spPr bwMode="auto">
          <a:xfrm>
            <a:off x="1255713" y="719138"/>
            <a:ext cx="4794250" cy="3595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74725" y="4554538"/>
            <a:ext cx="53530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9109075"/>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defTabSz="965200">
              <a:defRPr sz="1300">
                <a:latin typeface="Times New Roman" charset="0"/>
              </a:defRPr>
            </a:lvl1pPr>
          </a:lstStyle>
          <a:p>
            <a:endParaRPr lang="en-US"/>
          </a:p>
        </p:txBody>
      </p:sp>
      <p:sp>
        <p:nvSpPr>
          <p:cNvPr id="61447" name="Rectangle 7"/>
          <p:cNvSpPr>
            <a:spLocks noGrp="1" noChangeArrowheads="1"/>
          </p:cNvSpPr>
          <p:nvPr>
            <p:ph type="sldNum" sz="quarter" idx="5"/>
          </p:nvPr>
        </p:nvSpPr>
        <p:spPr bwMode="auto">
          <a:xfrm>
            <a:off x="4138613" y="9109075"/>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algn="r" defTabSz="965200">
              <a:defRPr sz="1300">
                <a:latin typeface="Times New Roman" charset="0"/>
              </a:defRPr>
            </a:lvl1pPr>
          </a:lstStyle>
          <a:p>
            <a:fld id="{0E10FB4F-46A1-694B-B183-7B632EA09A75}" type="slidenum">
              <a:rPr lang="en-US"/>
              <a:pPr/>
              <a:t>‹#›</a:t>
            </a:fld>
            <a:endParaRPr lang="en-US"/>
          </a:p>
        </p:txBody>
      </p:sp>
    </p:spTree>
    <p:extLst>
      <p:ext uri="{BB962C8B-B14F-4D97-AF65-F5344CB8AC3E}">
        <p14:creationId xmlns:p14="http://schemas.microsoft.com/office/powerpoint/2010/main" val="3497331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17615-5FCD-5247-9374-661508F422E5}" type="slidenum">
              <a:rPr lang="en-US"/>
              <a:pPr/>
              <a:t>2</a:t>
            </a:fld>
            <a:endParaRPr lang="en-US"/>
          </a:p>
        </p:txBody>
      </p:sp>
      <p:sp>
        <p:nvSpPr>
          <p:cNvPr id="117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0CB87-FB27-3447-A5B1-1210568D13E1}" type="slidenum">
              <a:rPr lang="en-US"/>
              <a:pPr/>
              <a:t>27</a:t>
            </a:fld>
            <a:endParaRPr lang="en-US"/>
          </a:p>
        </p:txBody>
      </p:sp>
      <p:sp>
        <p:nvSpPr>
          <p:cNvPr id="1149954" name="Rectangle 2"/>
          <p:cNvSpPr>
            <a:spLocks noGrp="1" noChangeArrowheads="1"/>
          </p:cNvSpPr>
          <p:nvPr>
            <p:ph type="body" idx="1"/>
          </p:nvPr>
        </p:nvSpPr>
        <p:spPr>
          <a:xfrm>
            <a:off x="973138" y="4552950"/>
            <a:ext cx="5356225" cy="4316413"/>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4240" tIns="46293" rIns="94240" bIns="46293"/>
          <a:lstStyle/>
          <a:p>
            <a:r>
              <a:rPr lang="en-US"/>
              <a:t>Cray 1; fastest scalar computer + 1st commercially successful vector computer, offered another 10X</a:t>
            </a:r>
          </a:p>
          <a:p>
            <a:r>
              <a:rPr lang="en-US"/>
              <a:t>6600 1st scoreboard</a:t>
            </a:r>
          </a:p>
          <a:p>
            <a:endParaRPr lang="en-US"/>
          </a:p>
          <a:p>
            <a:r>
              <a:rPr lang="en-US"/>
              <a:t>Cray XMP: 3 LSUs, Multiprocessor 4 way (not by Cray) </a:t>
            </a:r>
          </a:p>
          <a:p>
            <a:r>
              <a:rPr lang="en-US"/>
              <a:t>=&gt; YMP, C-90, T-90; 2X processors, 1.5X clock</a:t>
            </a:r>
          </a:p>
          <a:p>
            <a:r>
              <a:rPr lang="en-US"/>
              <a:t>Cray 2 went to DRAM to get more memory, not so great</a:t>
            </a:r>
          </a:p>
          <a:p>
            <a:r>
              <a:rPr lang="en-US"/>
              <a:t>Like parallel teams as Intel (486, PPro, Pentium, next one)</a:t>
            </a:r>
          </a:p>
          <a:p>
            <a:endParaRPr lang="en-US"/>
          </a:p>
          <a:p>
            <a:r>
              <a:rPr lang="en-US"/>
              <a:t>Japan</a:t>
            </a:r>
          </a:p>
          <a:p>
            <a:r>
              <a:rPr lang="en-US"/>
              <a:t>Fujitsu, vary number of registers elements (8x1024 or 32x256)</a:t>
            </a:r>
          </a:p>
          <a:p>
            <a:r>
              <a:rPr lang="en-US"/>
              <a:t>NEC, 8x256 + 8K of varying elements</a:t>
            </a:r>
          </a:p>
        </p:txBody>
      </p:sp>
      <p:sp>
        <p:nvSpPr>
          <p:cNvPr id="1149955" name="Rectangle 3"/>
          <p:cNvSpPr>
            <a:spLocks noGrp="1" noRot="1" noChangeAspect="1" noChangeArrowheads="1" noTextEdit="1"/>
          </p:cNvSpPr>
          <p:nvPr>
            <p:ph type="sldImg"/>
          </p:nvPr>
        </p:nvSpPr>
        <p:spPr>
          <a:xfrm>
            <a:off x="1254125" y="719138"/>
            <a:ext cx="4794250" cy="3595687"/>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62BE023-0819-B042-8DD3-D94A0EAE0D02}" type="slidenum">
              <a:rPr lang="en-US"/>
              <a:pPr/>
              <a:t>38</a:t>
            </a:fld>
            <a:endParaRPr lang="en-US"/>
          </a:p>
        </p:txBody>
      </p:sp>
      <p:sp>
        <p:nvSpPr>
          <p:cNvPr id="1162242" name="Rectangle 2"/>
          <p:cNvSpPr>
            <a:spLocks noChangeArrowheads="1"/>
          </p:cNvSpPr>
          <p:nvPr/>
        </p:nvSpPr>
        <p:spPr bwMode="auto">
          <a:xfrm>
            <a:off x="4138613" y="0"/>
            <a:ext cx="3163887"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2243" name="Rectangle 3"/>
          <p:cNvSpPr>
            <a:spLocks noChangeArrowheads="1"/>
          </p:cNvSpPr>
          <p:nvPr/>
        </p:nvSpPr>
        <p:spPr bwMode="auto">
          <a:xfrm>
            <a:off x="4138613" y="9110663"/>
            <a:ext cx="3163887"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840" tIns="0" rIns="19840" bIns="0" anchor="b"/>
          <a:lstStyle/>
          <a:p>
            <a:pPr algn="r" defTabSz="987425"/>
            <a:r>
              <a:rPr lang="en-US" sz="1100" i="1">
                <a:latin typeface="Times New Roman" charset="0"/>
              </a:rPr>
              <a:t>41</a:t>
            </a:r>
          </a:p>
        </p:txBody>
      </p:sp>
      <p:sp>
        <p:nvSpPr>
          <p:cNvPr id="1162244" name="Rectangle 4"/>
          <p:cNvSpPr>
            <a:spLocks noChangeArrowheads="1"/>
          </p:cNvSpPr>
          <p:nvPr/>
        </p:nvSpPr>
        <p:spPr bwMode="auto">
          <a:xfrm>
            <a:off x="0" y="9110663"/>
            <a:ext cx="3163888"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2245" name="Rectangle 5"/>
          <p:cNvSpPr>
            <a:spLocks noChangeArrowheads="1"/>
          </p:cNvSpPr>
          <p:nvPr/>
        </p:nvSpPr>
        <p:spPr bwMode="auto">
          <a:xfrm>
            <a:off x="0" y="0"/>
            <a:ext cx="3163888"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2246" name="Rectangle 6"/>
          <p:cNvSpPr>
            <a:spLocks noGrp="1" noRot="1" noChangeAspect="1" noChangeArrowheads="1" noTextEdit="1"/>
          </p:cNvSpPr>
          <p:nvPr>
            <p:ph type="sldImg"/>
          </p:nvPr>
        </p:nvSpPr>
        <p:spPr>
          <a:xfrm>
            <a:off x="1252538" y="719138"/>
            <a:ext cx="4794250" cy="3595687"/>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62247" name="Rectangle 7"/>
          <p:cNvSpPr>
            <a:spLocks noGrp="1" noChangeArrowheads="1"/>
          </p:cNvSpPr>
          <p:nvPr>
            <p:ph type="body" idx="1"/>
          </p:nvPr>
        </p:nvSpPr>
        <p:spPr>
          <a:xfrm>
            <a:off x="973138" y="4552950"/>
            <a:ext cx="5357812"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4240" tIns="46293" rIns="94240" bIns="4629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8FDB1DF-F7B4-4F42-A503-288807EF8E49}" type="slidenum">
              <a:rPr lang="en-US"/>
              <a:pPr/>
              <a:t>39</a:t>
            </a:fld>
            <a:endParaRPr lang="en-US"/>
          </a:p>
        </p:txBody>
      </p:sp>
      <p:sp>
        <p:nvSpPr>
          <p:cNvPr id="1164290" name="Rectangle 2"/>
          <p:cNvSpPr>
            <a:spLocks noChangeArrowheads="1"/>
          </p:cNvSpPr>
          <p:nvPr/>
        </p:nvSpPr>
        <p:spPr bwMode="auto">
          <a:xfrm>
            <a:off x="4138613" y="0"/>
            <a:ext cx="3163887"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4291" name="Rectangle 3"/>
          <p:cNvSpPr>
            <a:spLocks noChangeArrowheads="1"/>
          </p:cNvSpPr>
          <p:nvPr/>
        </p:nvSpPr>
        <p:spPr bwMode="auto">
          <a:xfrm>
            <a:off x="4138613" y="9110663"/>
            <a:ext cx="3163887"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840" tIns="0" rIns="19840" bIns="0" anchor="b"/>
          <a:lstStyle/>
          <a:p>
            <a:pPr algn="r" defTabSz="987425"/>
            <a:r>
              <a:rPr lang="en-US" sz="1100" i="1">
                <a:latin typeface="Times New Roman" charset="0"/>
              </a:rPr>
              <a:t>42</a:t>
            </a:r>
          </a:p>
        </p:txBody>
      </p:sp>
      <p:sp>
        <p:nvSpPr>
          <p:cNvPr id="1164292" name="Rectangle 4"/>
          <p:cNvSpPr>
            <a:spLocks noChangeArrowheads="1"/>
          </p:cNvSpPr>
          <p:nvPr/>
        </p:nvSpPr>
        <p:spPr bwMode="auto">
          <a:xfrm>
            <a:off x="0" y="9110663"/>
            <a:ext cx="3163888"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4293" name="Rectangle 5"/>
          <p:cNvSpPr>
            <a:spLocks noChangeArrowheads="1"/>
          </p:cNvSpPr>
          <p:nvPr/>
        </p:nvSpPr>
        <p:spPr bwMode="auto">
          <a:xfrm>
            <a:off x="0" y="0"/>
            <a:ext cx="3163888"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4294" name="Rectangle 6"/>
          <p:cNvSpPr>
            <a:spLocks noGrp="1" noRot="1" noChangeAspect="1" noChangeArrowheads="1" noTextEdit="1"/>
          </p:cNvSpPr>
          <p:nvPr>
            <p:ph type="sldImg"/>
          </p:nvPr>
        </p:nvSpPr>
        <p:spPr>
          <a:xfrm>
            <a:off x="1252538" y="719138"/>
            <a:ext cx="4794250" cy="3595687"/>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64295" name="Rectangle 7"/>
          <p:cNvSpPr>
            <a:spLocks noGrp="1" noChangeArrowheads="1"/>
          </p:cNvSpPr>
          <p:nvPr>
            <p:ph type="body" idx="1"/>
          </p:nvPr>
        </p:nvSpPr>
        <p:spPr>
          <a:xfrm>
            <a:off x="973138" y="4552950"/>
            <a:ext cx="5357812"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4240" tIns="46293" rIns="94240" bIns="46293"/>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098938D-323A-414C-ABF7-78448B129391}" type="slidenum">
              <a:rPr lang="en-US"/>
              <a:pPr/>
              <a:t>40</a:t>
            </a:fld>
            <a:endParaRPr lang="en-US"/>
          </a:p>
        </p:txBody>
      </p:sp>
      <p:sp>
        <p:nvSpPr>
          <p:cNvPr id="1166338" name="Rectangle 2"/>
          <p:cNvSpPr>
            <a:spLocks noChangeArrowheads="1"/>
          </p:cNvSpPr>
          <p:nvPr/>
        </p:nvSpPr>
        <p:spPr bwMode="auto">
          <a:xfrm>
            <a:off x="4138613" y="0"/>
            <a:ext cx="3163887"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6339" name="Rectangle 3"/>
          <p:cNvSpPr>
            <a:spLocks noChangeArrowheads="1"/>
          </p:cNvSpPr>
          <p:nvPr/>
        </p:nvSpPr>
        <p:spPr bwMode="auto">
          <a:xfrm>
            <a:off x="4138613" y="9110663"/>
            <a:ext cx="3163887"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840" tIns="0" rIns="19840" bIns="0" anchor="b"/>
          <a:lstStyle/>
          <a:p>
            <a:pPr algn="r" defTabSz="987425"/>
            <a:r>
              <a:rPr lang="en-US" sz="1100" i="1">
                <a:latin typeface="Times" charset="0"/>
              </a:rPr>
              <a:t>43</a:t>
            </a:r>
          </a:p>
        </p:txBody>
      </p:sp>
      <p:sp>
        <p:nvSpPr>
          <p:cNvPr id="1166340" name="Rectangle 4"/>
          <p:cNvSpPr>
            <a:spLocks noChangeArrowheads="1"/>
          </p:cNvSpPr>
          <p:nvPr/>
        </p:nvSpPr>
        <p:spPr bwMode="auto">
          <a:xfrm>
            <a:off x="0" y="9110663"/>
            <a:ext cx="3163888" cy="47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6341" name="Rectangle 5"/>
          <p:cNvSpPr>
            <a:spLocks noChangeArrowheads="1"/>
          </p:cNvSpPr>
          <p:nvPr/>
        </p:nvSpPr>
        <p:spPr bwMode="auto">
          <a:xfrm>
            <a:off x="0" y="0"/>
            <a:ext cx="3163888"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6342" name="Rectangle 6"/>
          <p:cNvSpPr>
            <a:spLocks noGrp="1" noRot="1" noChangeAspect="1" noChangeArrowheads="1" noTextEdit="1"/>
          </p:cNvSpPr>
          <p:nvPr>
            <p:ph type="sldImg"/>
          </p:nvPr>
        </p:nvSpPr>
        <p:spPr>
          <a:xfrm>
            <a:off x="1254125" y="719138"/>
            <a:ext cx="4794250" cy="3595687"/>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66343" name="Rectangle 7"/>
          <p:cNvSpPr>
            <a:spLocks noGrp="1" noChangeArrowheads="1"/>
          </p:cNvSpPr>
          <p:nvPr>
            <p:ph type="body" idx="1"/>
          </p:nvPr>
        </p:nvSpPr>
        <p:spPr>
          <a:xfrm>
            <a:off x="973138" y="4552950"/>
            <a:ext cx="5356225" cy="4316413"/>
          </a:xfrm>
          <a:ln/>
          <a:extLst>
            <a:ext uri="{91240B29-F687-4f45-9708-019B960494DF}">
              <a14:hiddenLine xmlns:a14="http://schemas.microsoft.com/office/drawing/2010/main" w="12700">
                <a:solidFill>
                  <a:schemeClr val="tx1"/>
                </a:solidFill>
                <a:miter lim="800000"/>
                <a:headEnd/>
                <a:tailEnd/>
              </a14:hiddenLine>
            </a:ext>
          </a:extLst>
        </p:spPr>
        <p:txBody>
          <a:bodyPr wrap="square" lIns="94240" tIns="46293" rIns="94240" bIns="4629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708610" name="Group 2"/>
          <p:cNvGrpSpPr>
            <a:grpSpLocks/>
          </p:cNvGrpSpPr>
          <p:nvPr/>
        </p:nvGrpSpPr>
        <p:grpSpPr bwMode="auto">
          <a:xfrm>
            <a:off x="0" y="0"/>
            <a:ext cx="9144000" cy="6858000"/>
            <a:chOff x="0" y="0"/>
            <a:chExt cx="5760" cy="4320"/>
          </a:xfrm>
        </p:grpSpPr>
        <p:sp>
          <p:nvSpPr>
            <p:cNvPr id="70861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861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708613" name="Rectangle 5"/>
          <p:cNvSpPr>
            <a:spLocks noGrp="1" noChangeArrowheads="1"/>
          </p:cNvSpPr>
          <p:nvPr>
            <p:ph type="ctrTitle"/>
          </p:nvPr>
        </p:nvSpPr>
        <p:spPr>
          <a:xfrm>
            <a:off x="304800" y="946150"/>
            <a:ext cx="8534400" cy="1778000"/>
          </a:xfrm>
          <a:noFill/>
          <a:extLst>
            <a:ext uri="{909E8E84-426E-40dd-AFC4-6F175D3DCCD1}">
              <a14:hiddenFill xmlns:a14="http://schemas.microsoft.com/office/drawing/2010/main">
                <a:solidFill>
                  <a:schemeClr val="accent1"/>
                </a:solidFill>
              </a14:hiddenFill>
            </a:ext>
          </a:extLst>
        </p:spPr>
        <p:txBody>
          <a:bodyPr lIns="91432" rIns="91432" anchor="b"/>
          <a:lstStyle>
            <a:lvl1pPr>
              <a:defRPr>
                <a:solidFill>
                  <a:schemeClr val="tx1"/>
                </a:solidFill>
                <a:effectLst>
                  <a:outerShdw blurRad="38100" dist="38100" dir="2700000" algn="tl">
                    <a:srgbClr val="DDDDDD"/>
                  </a:outerShdw>
                </a:effectLst>
              </a:defRPr>
            </a:lvl1pPr>
          </a:lstStyle>
          <a:p>
            <a:pPr lvl="0"/>
            <a:r>
              <a:rPr lang="en-US" noProof="0" smtClean="0"/>
              <a:t>Click to edit Master title style</a:t>
            </a:r>
          </a:p>
        </p:txBody>
      </p:sp>
      <p:sp>
        <p:nvSpPr>
          <p:cNvPr id="708614" name="Rectangle 6"/>
          <p:cNvSpPr>
            <a:spLocks noGrp="1" noChangeArrowheads="1"/>
          </p:cNvSpPr>
          <p:nvPr>
            <p:ph type="subTitle" idx="1"/>
          </p:nvPr>
        </p:nvSpPr>
        <p:spPr>
          <a:xfrm>
            <a:off x="381000" y="3524250"/>
            <a:ext cx="8458200" cy="2587625"/>
          </a:xfrm>
        </p:spPr>
        <p:txBody>
          <a:bodyPr lIns="91432" tIns="45716" rIns="91432" bIns="45716"/>
          <a:lstStyle>
            <a:lvl1pPr marL="0" indent="0" algn="ctr">
              <a:buFont typeface="Wingdings 2" charset="0"/>
              <a:buNone/>
              <a:defRPr/>
            </a:lvl1pPr>
          </a:lstStyle>
          <a:p>
            <a:pPr lvl="0"/>
            <a:r>
              <a:rPr lang="en-US" noProof="0" smtClean="0"/>
              <a:t>Click to edit Master subtitle style</a:t>
            </a:r>
          </a:p>
        </p:txBody>
      </p:sp>
      <p:sp>
        <p:nvSpPr>
          <p:cNvPr id="708615" name="Rectangle 7"/>
          <p:cNvSpPr>
            <a:spLocks noGrp="1" noChangeArrowheads="1"/>
          </p:cNvSpPr>
          <p:nvPr>
            <p:ph type="dt" sz="half" idx="2"/>
          </p:nvPr>
        </p:nvSpPr>
        <p:spPr bwMode="auto">
          <a:xfrm>
            <a:off x="1295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spcBef>
                <a:spcPct val="50000"/>
              </a:spcBef>
              <a:defRPr sz="1400">
                <a:solidFill>
                  <a:srgbClr val="FFFFFF"/>
                </a:solidFill>
                <a:latin typeface="Arial Narrow" charset="0"/>
              </a:defRPr>
            </a:lvl1pPr>
          </a:lstStyle>
          <a:p>
            <a:endParaRPr lang="en-US"/>
          </a:p>
        </p:txBody>
      </p:sp>
      <p:sp>
        <p:nvSpPr>
          <p:cNvPr id="708616" name="Rectangle 8"/>
          <p:cNvSpPr>
            <a:spLocks noGrp="1" noChangeArrowheads="1"/>
          </p:cNvSpPr>
          <p:nvPr>
            <p:ph type="ftr" sz="quarter" idx="3"/>
          </p:nvPr>
        </p:nvSpPr>
        <p:spPr bwMode="auto">
          <a:xfrm>
            <a:off x="37338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lgn="ctr">
              <a:spcBef>
                <a:spcPct val="50000"/>
              </a:spcBef>
              <a:defRPr sz="1400">
                <a:solidFill>
                  <a:srgbClr val="FFFFFF"/>
                </a:solidFill>
                <a:latin typeface="Arial Narrow" charset="0"/>
              </a:defRPr>
            </a:lvl1pPr>
          </a:lstStyle>
          <a:p>
            <a:endParaRPr lang="en-US"/>
          </a:p>
        </p:txBody>
      </p:sp>
      <p:sp>
        <p:nvSpPr>
          <p:cNvPr id="708617" name="Rectangle 9"/>
          <p:cNvSpPr>
            <a:spLocks noGrp="1" noChangeArrowheads="1"/>
          </p:cNvSpPr>
          <p:nvPr>
            <p:ph type="sldNum" sz="quarter" idx="4"/>
          </p:nvPr>
        </p:nvSpPr>
        <p:spPr>
          <a:xfrm>
            <a:off x="0" y="6400800"/>
            <a:ext cx="457200" cy="381000"/>
          </a:xfrm>
        </p:spPr>
        <p:txBody>
          <a:bodyPr/>
          <a:lstStyle>
            <a:lvl1pPr>
              <a:defRPr>
                <a:solidFill>
                  <a:srgbClr val="FFFFFF"/>
                </a:solidFill>
              </a:defRPr>
            </a:lvl1pPr>
          </a:lstStyle>
          <a:p>
            <a:fld id="{4FE8FA6B-938A-EB48-A041-2088022F95C7}" type="slidenum">
              <a:rPr lang="en-US"/>
              <a:pPr/>
              <a:t>‹#›</a:t>
            </a:fld>
            <a:endParaRPr lang="en-US"/>
          </a:p>
        </p:txBody>
      </p:sp>
      <p:sp>
        <p:nvSpPr>
          <p:cNvPr id="708618" name="AutoShape 10"/>
          <p:cNvSpPr>
            <a:spLocks noChangeArrowheads="1"/>
          </p:cNvSpPr>
          <p:nvPr/>
        </p:nvSpPr>
        <p:spPr bwMode="auto">
          <a:xfrm flipH="1">
            <a:off x="381000" y="2949575"/>
            <a:ext cx="8763000" cy="430213"/>
          </a:xfrm>
          <a:prstGeom prst="homePlate">
            <a:avLst>
              <a:gd name="adj" fmla="val 0"/>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3C1671-9BDD-034A-A789-371120EA75E3}" type="slidenum">
              <a:rPr lang="en-US"/>
              <a:pPr/>
              <a:t>‹#›</a:t>
            </a:fld>
            <a:endParaRPr lang="en-US"/>
          </a:p>
        </p:txBody>
      </p:sp>
    </p:spTree>
    <p:extLst>
      <p:ext uri="{BB962C8B-B14F-4D97-AF65-F5344CB8AC3E}">
        <p14:creationId xmlns:p14="http://schemas.microsoft.com/office/powerpoint/2010/main" val="126381768"/>
      </p:ext>
    </p:extLst>
  </p:cSld>
  <p:clrMapOvr>
    <a:masterClrMapping/>
  </p:clrMapOvr>
  <p:transition xmlns:p14="http://schemas.microsoft.com/office/powerpoint/2010/mai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7495D8-FBE4-A148-802B-59EC0F76F37A}" type="slidenum">
              <a:rPr lang="en-US"/>
              <a:pPr/>
              <a:t>‹#›</a:t>
            </a:fld>
            <a:endParaRPr lang="en-US"/>
          </a:p>
        </p:txBody>
      </p:sp>
    </p:spTree>
    <p:extLst>
      <p:ext uri="{BB962C8B-B14F-4D97-AF65-F5344CB8AC3E}">
        <p14:creationId xmlns:p14="http://schemas.microsoft.com/office/powerpoint/2010/main" val="3114254646"/>
      </p:ext>
    </p:extLst>
  </p:cSld>
  <p:clrMapOvr>
    <a:masterClrMapping/>
  </p:clrMapOvr>
  <p:transition xmlns:p14="http://schemas.microsoft.com/office/powerpoint/2010/mai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C28E93-E620-044E-9BAF-1CE8BE0E47CD}" type="slidenum">
              <a:rPr lang="en-US"/>
              <a:pPr/>
              <a:t>‹#›</a:t>
            </a:fld>
            <a:endParaRPr lang="en-US"/>
          </a:p>
        </p:txBody>
      </p:sp>
    </p:spTree>
    <p:extLst>
      <p:ext uri="{BB962C8B-B14F-4D97-AF65-F5344CB8AC3E}">
        <p14:creationId xmlns:p14="http://schemas.microsoft.com/office/powerpoint/2010/main" val="2550633262"/>
      </p:ext>
    </p:extLst>
  </p:cSld>
  <p:clrMapOvr>
    <a:masterClrMapping/>
  </p:clrMapOvr>
  <p:transition xmlns:p14="http://schemas.microsoft.com/office/powerpoint/2010/mai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AD493E-945B-C243-A198-762DFDDA99B6}" type="slidenum">
              <a:rPr lang="en-US"/>
              <a:pPr/>
              <a:t>‹#›</a:t>
            </a:fld>
            <a:endParaRPr lang="en-US"/>
          </a:p>
        </p:txBody>
      </p:sp>
    </p:spTree>
    <p:extLst>
      <p:ext uri="{BB962C8B-B14F-4D97-AF65-F5344CB8AC3E}">
        <p14:creationId xmlns:p14="http://schemas.microsoft.com/office/powerpoint/2010/main" val="3427120086"/>
      </p:ext>
    </p:extLst>
  </p:cSld>
  <p:clrMapOvr>
    <a:masterClrMapping/>
  </p:clrMapOvr>
  <p:transition xmlns:p14="http://schemas.microsoft.com/office/powerpoint/2010/mai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85FF80C-EB5B-B24B-ADC0-23B3A5CBFE7C}" type="slidenum">
              <a:rPr lang="en-US"/>
              <a:pPr/>
              <a:t>‹#›</a:t>
            </a:fld>
            <a:endParaRPr lang="en-US"/>
          </a:p>
        </p:txBody>
      </p:sp>
    </p:spTree>
    <p:extLst>
      <p:ext uri="{BB962C8B-B14F-4D97-AF65-F5344CB8AC3E}">
        <p14:creationId xmlns:p14="http://schemas.microsoft.com/office/powerpoint/2010/main" val="951966707"/>
      </p:ext>
    </p:extLst>
  </p:cSld>
  <p:clrMapOvr>
    <a:masterClrMapping/>
  </p:clrMapOvr>
  <p:transition xmlns:p14="http://schemas.microsoft.com/office/powerpoint/2010/mai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D073587-8999-5543-B870-E22BDFB8242E}" type="slidenum">
              <a:rPr lang="en-US"/>
              <a:pPr/>
              <a:t>‹#›</a:t>
            </a:fld>
            <a:endParaRPr lang="en-US"/>
          </a:p>
        </p:txBody>
      </p:sp>
    </p:spTree>
    <p:extLst>
      <p:ext uri="{BB962C8B-B14F-4D97-AF65-F5344CB8AC3E}">
        <p14:creationId xmlns:p14="http://schemas.microsoft.com/office/powerpoint/2010/main" val="2421736305"/>
      </p:ext>
    </p:extLst>
  </p:cSld>
  <p:clrMapOvr>
    <a:masterClrMapping/>
  </p:clrMapOvr>
  <p:transition xmlns:p14="http://schemas.microsoft.com/office/powerpoint/2010/mai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0D8D1E0-94CF-C34B-96C0-B59737AAAD3F}" type="slidenum">
              <a:rPr lang="en-US"/>
              <a:pPr/>
              <a:t>‹#›</a:t>
            </a:fld>
            <a:endParaRPr lang="en-US"/>
          </a:p>
        </p:txBody>
      </p:sp>
    </p:spTree>
    <p:extLst>
      <p:ext uri="{BB962C8B-B14F-4D97-AF65-F5344CB8AC3E}">
        <p14:creationId xmlns:p14="http://schemas.microsoft.com/office/powerpoint/2010/main" val="2151443092"/>
      </p:ext>
    </p:extLst>
  </p:cSld>
  <p:clrMapOvr>
    <a:masterClrMapping/>
  </p:clrMapOvr>
  <p:transition xmlns:p14="http://schemas.microsoft.com/office/powerpoint/2010/mai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6C6E930-CD4D-3E4E-A266-495967C7AD62}" type="slidenum">
              <a:rPr lang="en-US"/>
              <a:pPr/>
              <a:t>‹#›</a:t>
            </a:fld>
            <a:endParaRPr lang="en-US"/>
          </a:p>
        </p:txBody>
      </p:sp>
    </p:spTree>
    <p:extLst>
      <p:ext uri="{BB962C8B-B14F-4D97-AF65-F5344CB8AC3E}">
        <p14:creationId xmlns:p14="http://schemas.microsoft.com/office/powerpoint/2010/main" val="3352212988"/>
      </p:ext>
    </p:extLst>
  </p:cSld>
  <p:clrMapOvr>
    <a:masterClrMapping/>
  </p:clrMapOvr>
  <p:transition xmlns:p14="http://schemas.microsoft.com/office/powerpoint/2010/mai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6791DC-A8B3-5F40-A09D-0F8E04D654F9}" type="slidenum">
              <a:rPr lang="en-US"/>
              <a:pPr/>
              <a:t>‹#›</a:t>
            </a:fld>
            <a:endParaRPr lang="en-US"/>
          </a:p>
        </p:txBody>
      </p:sp>
    </p:spTree>
    <p:extLst>
      <p:ext uri="{BB962C8B-B14F-4D97-AF65-F5344CB8AC3E}">
        <p14:creationId xmlns:p14="http://schemas.microsoft.com/office/powerpoint/2010/main" val="2936938451"/>
      </p:ext>
    </p:extLst>
  </p:cSld>
  <p:clrMapOvr>
    <a:masterClrMapping/>
  </p:clrMapOvr>
  <p:transition xmlns:p14="http://schemas.microsoft.com/office/powerpoint/2010/mai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3817367-AD0A-7043-8BD8-1F94F4A3C672}" type="slidenum">
              <a:rPr lang="en-US"/>
              <a:pPr/>
              <a:t>‹#›</a:t>
            </a:fld>
            <a:endParaRPr lang="en-US"/>
          </a:p>
        </p:txBody>
      </p:sp>
    </p:spTree>
    <p:extLst>
      <p:ext uri="{BB962C8B-B14F-4D97-AF65-F5344CB8AC3E}">
        <p14:creationId xmlns:p14="http://schemas.microsoft.com/office/powerpoint/2010/main" val="50443436"/>
      </p:ext>
    </p:extLst>
  </p:cSld>
  <p:clrMapOvr>
    <a:masterClrMapping/>
  </p:clrMapOvr>
  <p:transition xmlns:p14="http://schemas.microsoft.com/office/powerpoint/2010/main">
    <p:pull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bwMode="auto">
          <a:xfrm>
            <a:off x="0" y="0"/>
            <a:ext cx="9144000" cy="701675"/>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82863" tIns="45716" rIns="182863" bIns="45716" numCol="1" anchor="t" anchorCtr="0" compatLnSpc="1">
            <a:prstTxWarp prst="textNoShape">
              <a:avLst/>
            </a:prstTxWarp>
            <a:spAutoFit/>
          </a:bodyPr>
          <a:lstStyle/>
          <a:p>
            <a:pPr lvl="0"/>
            <a:r>
              <a:rPr lang="en-US"/>
              <a:t>Click to edit Master title style</a:t>
            </a:r>
          </a:p>
        </p:txBody>
      </p:sp>
      <p:sp>
        <p:nvSpPr>
          <p:cNvPr id="707587" name="Rectangle 3"/>
          <p:cNvSpPr>
            <a:spLocks noGrp="1" noChangeArrowheads="1"/>
          </p:cNvSpPr>
          <p:nvPr>
            <p:ph type="body" idx="1"/>
          </p:nvPr>
        </p:nvSpPr>
        <p:spPr bwMode="auto">
          <a:xfrm>
            <a:off x="0" y="708025"/>
            <a:ext cx="9144000" cy="61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82863" tIns="137148" rIns="182863" bIns="1371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7588" name="Rectangle 4"/>
          <p:cNvSpPr>
            <a:spLocks noGrp="1" noChangeArrowheads="1"/>
          </p:cNvSpPr>
          <p:nvPr>
            <p:ph type="sldNum" sz="quarter" idx="4"/>
          </p:nvPr>
        </p:nvSpPr>
        <p:spPr bwMode="auto">
          <a:xfrm>
            <a:off x="8686800" y="6477000"/>
            <a:ext cx="381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lgn="r">
              <a:spcBef>
                <a:spcPct val="50000"/>
              </a:spcBef>
              <a:defRPr sz="1400">
                <a:latin typeface="Arial Narrow" charset="0"/>
              </a:defRPr>
            </a:lvl1pPr>
          </a:lstStyle>
          <a:p>
            <a:fld id="{7963AA5B-A811-8944-891C-871B2FFD1FD4}" type="slidenum">
              <a:rPr lang="en-US"/>
              <a:pPr/>
              <a:t>‹#›</a:t>
            </a:fld>
            <a:endParaRPr lang="en-US"/>
          </a:p>
        </p:txBody>
      </p:sp>
      <p:sp>
        <p:nvSpPr>
          <p:cNvPr id="707589" name="Rectangle 5"/>
          <p:cNvSpPr>
            <a:spLocks noChangeArrowheads="1"/>
          </p:cNvSpPr>
          <p:nvPr/>
        </p:nvSpPr>
        <p:spPr bwMode="auto">
          <a:xfrm>
            <a:off x="463550" y="1812925"/>
            <a:ext cx="190500"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p:pull dir="d"/>
  </p:transition>
  <p:hf hdr="0" ftr="0" dt="0"/>
  <p:txStyles>
    <p:title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85000"/>
        <a:buFont typeface="Wingdings 2" charset="0"/>
        <a:buChar char="ã"/>
        <a:defRPr kumimoji="1" sz="2800">
          <a:solidFill>
            <a:schemeClr val="accent1"/>
          </a:solidFill>
          <a:effectLst>
            <a:outerShdw blurRad="38100" dist="38100" dir="2700000" algn="tl">
              <a:srgbClr val="DDDDDD"/>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85000"/>
        <a:buFont typeface="Wingdings" charset="0"/>
        <a:buChar char="l"/>
        <a:defRPr kumimoji="1" sz="2300">
          <a:solidFill>
            <a:schemeClr val="hlink"/>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chemeClr val="tx1"/>
        </a:buClr>
        <a:buFont typeface="Wingdings" charset="0"/>
        <a:buChar char="Ø"/>
        <a:defRPr kumimoji="1" sz="20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5pPr>
      <a:lvl6pPr marL="25146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6pPr>
      <a:lvl7pPr marL="29718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7pPr>
      <a:lvl8pPr marL="34290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8pPr>
      <a:lvl9pPr marL="3886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05C7157-E75A-7C45-A4AD-264B557BF7DE}" type="slidenum">
              <a:rPr lang="en-US"/>
              <a:pPr/>
              <a:t>1</a:t>
            </a:fld>
            <a:endParaRPr lang="en-US"/>
          </a:p>
        </p:txBody>
      </p:sp>
      <p:pic>
        <p:nvPicPr>
          <p:cNvPr id="1121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09538"/>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1284" name="Text Box 4"/>
          <p:cNvSpPr txBox="1">
            <a:spLocks noChangeArrowheads="1"/>
          </p:cNvSpPr>
          <p:nvPr/>
        </p:nvSpPr>
        <p:spPr bwMode="auto">
          <a:xfrm>
            <a:off x="941388" y="5838825"/>
            <a:ext cx="74691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The Cray 1, a vector supercomputer.  The first model ran at 80MHz but could retire 2 instructions/cycle for a peak of 160 MIPS.  However, it could reach 250 MFLOPS using vectors.</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lide Number Placeholder 2"/>
          <p:cNvSpPr>
            <a:spLocks noGrp="1"/>
          </p:cNvSpPr>
          <p:nvPr>
            <p:ph type="sldNum" sz="quarter" idx="10"/>
          </p:nvPr>
        </p:nvSpPr>
        <p:spPr/>
        <p:txBody>
          <a:bodyPr/>
          <a:lstStyle/>
          <a:p>
            <a:fld id="{CBB24CF6-4A2B-8742-8271-0097AB1850F1}" type="slidenum">
              <a:rPr lang="en-US"/>
              <a:pPr/>
              <a:t>10</a:t>
            </a:fld>
            <a:endParaRPr lang="en-US"/>
          </a:p>
        </p:txBody>
      </p:sp>
      <p:sp>
        <p:nvSpPr>
          <p:cNvPr id="1131522" name="Rectangle 2"/>
          <p:cNvSpPr>
            <a:spLocks noGrp="1" noChangeArrowheads="1"/>
          </p:cNvSpPr>
          <p:nvPr>
            <p:ph type="title"/>
          </p:nvPr>
        </p:nvSpPr>
        <p:spPr/>
        <p:txBody>
          <a:bodyPr/>
          <a:lstStyle/>
          <a:p>
            <a:r>
              <a:rPr lang="en-US"/>
              <a:t>Vector Unit Structure</a:t>
            </a:r>
          </a:p>
        </p:txBody>
      </p:sp>
      <p:sp>
        <p:nvSpPr>
          <p:cNvPr id="1131523" name="Freeform 3"/>
          <p:cNvSpPr>
            <a:spLocks/>
          </p:cNvSpPr>
          <p:nvPr/>
        </p:nvSpPr>
        <p:spPr bwMode="auto">
          <a:xfrm>
            <a:off x="1828800" y="42672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524" name="Group 4"/>
          <p:cNvGrpSpPr>
            <a:grpSpLocks/>
          </p:cNvGrpSpPr>
          <p:nvPr/>
        </p:nvGrpSpPr>
        <p:grpSpPr bwMode="auto">
          <a:xfrm>
            <a:off x="1828800" y="5181600"/>
            <a:ext cx="993775" cy="76200"/>
            <a:chOff x="1536" y="2256"/>
            <a:chExt cx="626" cy="48"/>
          </a:xfrm>
        </p:grpSpPr>
        <p:sp>
          <p:nvSpPr>
            <p:cNvPr id="1131525" name="Rectangle 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26" name="Freeform 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27" name="Line 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28" name="Group 8"/>
          <p:cNvGrpSpPr>
            <a:grpSpLocks/>
          </p:cNvGrpSpPr>
          <p:nvPr/>
        </p:nvGrpSpPr>
        <p:grpSpPr bwMode="auto">
          <a:xfrm>
            <a:off x="1828800" y="4419600"/>
            <a:ext cx="993775" cy="76200"/>
            <a:chOff x="1536" y="2256"/>
            <a:chExt cx="626" cy="48"/>
          </a:xfrm>
        </p:grpSpPr>
        <p:sp>
          <p:nvSpPr>
            <p:cNvPr id="1131529" name="Rectangle 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30" name="Freeform 1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31" name="Line 1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32" name="Group 12"/>
          <p:cNvGrpSpPr>
            <a:grpSpLocks/>
          </p:cNvGrpSpPr>
          <p:nvPr/>
        </p:nvGrpSpPr>
        <p:grpSpPr bwMode="auto">
          <a:xfrm>
            <a:off x="1828800" y="4800600"/>
            <a:ext cx="993775" cy="76200"/>
            <a:chOff x="1536" y="2256"/>
            <a:chExt cx="626" cy="48"/>
          </a:xfrm>
        </p:grpSpPr>
        <p:sp>
          <p:nvSpPr>
            <p:cNvPr id="1131533" name="Rectangle 1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34" name="Freeform 1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35" name="Line 1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536" name="Line 16"/>
          <p:cNvSpPr>
            <a:spLocks noChangeShapeType="1"/>
          </p:cNvSpPr>
          <p:nvPr/>
        </p:nvSpPr>
        <p:spPr bwMode="auto">
          <a:xfrm>
            <a:off x="25908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37" name="Line 17"/>
          <p:cNvSpPr>
            <a:spLocks noChangeShapeType="1"/>
          </p:cNvSpPr>
          <p:nvPr/>
        </p:nvSpPr>
        <p:spPr bwMode="auto">
          <a:xfrm>
            <a:off x="19812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38" name="Freeform 18"/>
          <p:cNvSpPr>
            <a:spLocks/>
          </p:cNvSpPr>
          <p:nvPr/>
        </p:nvSpPr>
        <p:spPr bwMode="auto">
          <a:xfrm flipV="1">
            <a:off x="1828800" y="16764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539" name="Group 19"/>
          <p:cNvGrpSpPr>
            <a:grpSpLocks/>
          </p:cNvGrpSpPr>
          <p:nvPr/>
        </p:nvGrpSpPr>
        <p:grpSpPr bwMode="auto">
          <a:xfrm flipV="1">
            <a:off x="1828800" y="1752600"/>
            <a:ext cx="993775" cy="76200"/>
            <a:chOff x="1536" y="2256"/>
            <a:chExt cx="626" cy="48"/>
          </a:xfrm>
        </p:grpSpPr>
        <p:sp>
          <p:nvSpPr>
            <p:cNvPr id="1131540" name="Rectangle 2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41" name="Freeform 21"/>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42" name="Line 22"/>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43" name="Group 23"/>
          <p:cNvGrpSpPr>
            <a:grpSpLocks/>
          </p:cNvGrpSpPr>
          <p:nvPr/>
        </p:nvGrpSpPr>
        <p:grpSpPr bwMode="auto">
          <a:xfrm flipV="1">
            <a:off x="1828800" y="2514600"/>
            <a:ext cx="993775" cy="76200"/>
            <a:chOff x="1536" y="2256"/>
            <a:chExt cx="626" cy="48"/>
          </a:xfrm>
        </p:grpSpPr>
        <p:sp>
          <p:nvSpPr>
            <p:cNvPr id="1131544" name="Rectangle 2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45" name="Freeform 2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46" name="Line 2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47" name="Group 27"/>
          <p:cNvGrpSpPr>
            <a:grpSpLocks/>
          </p:cNvGrpSpPr>
          <p:nvPr/>
        </p:nvGrpSpPr>
        <p:grpSpPr bwMode="auto">
          <a:xfrm flipV="1">
            <a:off x="1828800" y="2133600"/>
            <a:ext cx="993775" cy="76200"/>
            <a:chOff x="1536" y="2256"/>
            <a:chExt cx="626" cy="48"/>
          </a:xfrm>
        </p:grpSpPr>
        <p:sp>
          <p:nvSpPr>
            <p:cNvPr id="1131548" name="Rectangle 2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49" name="Freeform 2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50" name="Line 3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551" name="Line 31"/>
          <p:cNvSpPr>
            <a:spLocks noChangeShapeType="1"/>
          </p:cNvSpPr>
          <p:nvPr/>
        </p:nvSpPr>
        <p:spPr bwMode="auto">
          <a:xfrm flipV="1">
            <a:off x="25908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52" name="Line 32"/>
          <p:cNvSpPr>
            <a:spLocks noChangeShapeType="1"/>
          </p:cNvSpPr>
          <p:nvPr/>
        </p:nvSpPr>
        <p:spPr bwMode="auto">
          <a:xfrm flipV="1">
            <a:off x="19812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53" name="Rectangle 33"/>
          <p:cNvSpPr>
            <a:spLocks noChangeArrowheads="1"/>
          </p:cNvSpPr>
          <p:nvPr/>
        </p:nvSpPr>
        <p:spPr bwMode="auto">
          <a:xfrm>
            <a:off x="1524000" y="2971800"/>
            <a:ext cx="1524000" cy="1066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54" name="Freeform 34"/>
          <p:cNvSpPr>
            <a:spLocks/>
          </p:cNvSpPr>
          <p:nvPr/>
        </p:nvSpPr>
        <p:spPr bwMode="auto">
          <a:xfrm>
            <a:off x="2286000" y="40386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555" name="Freeform 35"/>
          <p:cNvSpPr>
            <a:spLocks/>
          </p:cNvSpPr>
          <p:nvPr/>
        </p:nvSpPr>
        <p:spPr bwMode="auto">
          <a:xfrm flipV="1">
            <a:off x="2286000" y="15240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556" name="Line 36"/>
          <p:cNvSpPr>
            <a:spLocks noChangeShapeType="1"/>
          </p:cNvSpPr>
          <p:nvPr/>
        </p:nvSpPr>
        <p:spPr bwMode="auto">
          <a:xfrm flipV="1">
            <a:off x="16002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57" name="Line 37"/>
          <p:cNvSpPr>
            <a:spLocks noChangeShapeType="1"/>
          </p:cNvSpPr>
          <p:nvPr/>
        </p:nvSpPr>
        <p:spPr bwMode="auto">
          <a:xfrm>
            <a:off x="17526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58" name="Freeform 38"/>
          <p:cNvSpPr>
            <a:spLocks/>
          </p:cNvSpPr>
          <p:nvPr/>
        </p:nvSpPr>
        <p:spPr bwMode="auto">
          <a:xfrm>
            <a:off x="3733800" y="42672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559" name="Group 39"/>
          <p:cNvGrpSpPr>
            <a:grpSpLocks/>
          </p:cNvGrpSpPr>
          <p:nvPr/>
        </p:nvGrpSpPr>
        <p:grpSpPr bwMode="auto">
          <a:xfrm>
            <a:off x="3733800" y="5181600"/>
            <a:ext cx="993775" cy="76200"/>
            <a:chOff x="1536" y="2256"/>
            <a:chExt cx="626" cy="48"/>
          </a:xfrm>
        </p:grpSpPr>
        <p:sp>
          <p:nvSpPr>
            <p:cNvPr id="1131560" name="Rectangle 4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61" name="Freeform 41"/>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62" name="Line 42"/>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63" name="Group 43"/>
          <p:cNvGrpSpPr>
            <a:grpSpLocks/>
          </p:cNvGrpSpPr>
          <p:nvPr/>
        </p:nvGrpSpPr>
        <p:grpSpPr bwMode="auto">
          <a:xfrm>
            <a:off x="3733800" y="4419600"/>
            <a:ext cx="993775" cy="76200"/>
            <a:chOff x="1536" y="2256"/>
            <a:chExt cx="626" cy="48"/>
          </a:xfrm>
        </p:grpSpPr>
        <p:sp>
          <p:nvSpPr>
            <p:cNvPr id="1131564" name="Rectangle 4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65" name="Freeform 4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66" name="Line 4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67" name="Group 47"/>
          <p:cNvGrpSpPr>
            <a:grpSpLocks/>
          </p:cNvGrpSpPr>
          <p:nvPr/>
        </p:nvGrpSpPr>
        <p:grpSpPr bwMode="auto">
          <a:xfrm>
            <a:off x="3733800" y="4800600"/>
            <a:ext cx="993775" cy="76200"/>
            <a:chOff x="1536" y="2256"/>
            <a:chExt cx="626" cy="48"/>
          </a:xfrm>
        </p:grpSpPr>
        <p:sp>
          <p:nvSpPr>
            <p:cNvPr id="1131568" name="Rectangle 4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69" name="Freeform 4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70" name="Line 5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571" name="Line 51"/>
          <p:cNvSpPr>
            <a:spLocks noChangeShapeType="1"/>
          </p:cNvSpPr>
          <p:nvPr/>
        </p:nvSpPr>
        <p:spPr bwMode="auto">
          <a:xfrm>
            <a:off x="44958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72" name="Line 52"/>
          <p:cNvSpPr>
            <a:spLocks noChangeShapeType="1"/>
          </p:cNvSpPr>
          <p:nvPr/>
        </p:nvSpPr>
        <p:spPr bwMode="auto">
          <a:xfrm>
            <a:off x="38862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73" name="Freeform 53"/>
          <p:cNvSpPr>
            <a:spLocks/>
          </p:cNvSpPr>
          <p:nvPr/>
        </p:nvSpPr>
        <p:spPr bwMode="auto">
          <a:xfrm flipV="1">
            <a:off x="3733800" y="16764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574" name="Group 54"/>
          <p:cNvGrpSpPr>
            <a:grpSpLocks/>
          </p:cNvGrpSpPr>
          <p:nvPr/>
        </p:nvGrpSpPr>
        <p:grpSpPr bwMode="auto">
          <a:xfrm flipV="1">
            <a:off x="3733800" y="1752600"/>
            <a:ext cx="993775" cy="76200"/>
            <a:chOff x="1536" y="2256"/>
            <a:chExt cx="626" cy="48"/>
          </a:xfrm>
        </p:grpSpPr>
        <p:sp>
          <p:nvSpPr>
            <p:cNvPr id="1131575" name="Rectangle 5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76" name="Freeform 5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77" name="Line 5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78" name="Group 58"/>
          <p:cNvGrpSpPr>
            <a:grpSpLocks/>
          </p:cNvGrpSpPr>
          <p:nvPr/>
        </p:nvGrpSpPr>
        <p:grpSpPr bwMode="auto">
          <a:xfrm flipV="1">
            <a:off x="3733800" y="2514600"/>
            <a:ext cx="993775" cy="76200"/>
            <a:chOff x="1536" y="2256"/>
            <a:chExt cx="626" cy="48"/>
          </a:xfrm>
        </p:grpSpPr>
        <p:sp>
          <p:nvSpPr>
            <p:cNvPr id="1131579" name="Rectangle 5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80" name="Freeform 6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81" name="Line 6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82" name="Group 62"/>
          <p:cNvGrpSpPr>
            <a:grpSpLocks/>
          </p:cNvGrpSpPr>
          <p:nvPr/>
        </p:nvGrpSpPr>
        <p:grpSpPr bwMode="auto">
          <a:xfrm flipV="1">
            <a:off x="3733800" y="2133600"/>
            <a:ext cx="993775" cy="76200"/>
            <a:chOff x="1536" y="2256"/>
            <a:chExt cx="626" cy="48"/>
          </a:xfrm>
        </p:grpSpPr>
        <p:sp>
          <p:nvSpPr>
            <p:cNvPr id="1131583" name="Rectangle 6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84" name="Freeform 6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85" name="Line 6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586" name="Line 66"/>
          <p:cNvSpPr>
            <a:spLocks noChangeShapeType="1"/>
          </p:cNvSpPr>
          <p:nvPr/>
        </p:nvSpPr>
        <p:spPr bwMode="auto">
          <a:xfrm flipV="1">
            <a:off x="44958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87" name="Line 67"/>
          <p:cNvSpPr>
            <a:spLocks noChangeShapeType="1"/>
          </p:cNvSpPr>
          <p:nvPr/>
        </p:nvSpPr>
        <p:spPr bwMode="auto">
          <a:xfrm flipV="1">
            <a:off x="38862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88" name="Rectangle 68"/>
          <p:cNvSpPr>
            <a:spLocks noChangeArrowheads="1"/>
          </p:cNvSpPr>
          <p:nvPr/>
        </p:nvSpPr>
        <p:spPr bwMode="auto">
          <a:xfrm>
            <a:off x="3429000" y="2971800"/>
            <a:ext cx="1524000" cy="1066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89" name="Freeform 69"/>
          <p:cNvSpPr>
            <a:spLocks/>
          </p:cNvSpPr>
          <p:nvPr/>
        </p:nvSpPr>
        <p:spPr bwMode="auto">
          <a:xfrm>
            <a:off x="4191000" y="40386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590" name="Freeform 70"/>
          <p:cNvSpPr>
            <a:spLocks/>
          </p:cNvSpPr>
          <p:nvPr/>
        </p:nvSpPr>
        <p:spPr bwMode="auto">
          <a:xfrm flipV="1">
            <a:off x="4191000" y="15240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591" name="Line 71"/>
          <p:cNvSpPr>
            <a:spLocks noChangeShapeType="1"/>
          </p:cNvSpPr>
          <p:nvPr/>
        </p:nvSpPr>
        <p:spPr bwMode="auto">
          <a:xfrm flipV="1">
            <a:off x="35052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92" name="Line 72"/>
          <p:cNvSpPr>
            <a:spLocks noChangeShapeType="1"/>
          </p:cNvSpPr>
          <p:nvPr/>
        </p:nvSpPr>
        <p:spPr bwMode="auto">
          <a:xfrm>
            <a:off x="36576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593" name="Freeform 73"/>
          <p:cNvSpPr>
            <a:spLocks/>
          </p:cNvSpPr>
          <p:nvPr/>
        </p:nvSpPr>
        <p:spPr bwMode="auto">
          <a:xfrm>
            <a:off x="5638800" y="42672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594" name="Group 74"/>
          <p:cNvGrpSpPr>
            <a:grpSpLocks/>
          </p:cNvGrpSpPr>
          <p:nvPr/>
        </p:nvGrpSpPr>
        <p:grpSpPr bwMode="auto">
          <a:xfrm>
            <a:off x="5638800" y="5181600"/>
            <a:ext cx="993775" cy="76200"/>
            <a:chOff x="1536" y="2256"/>
            <a:chExt cx="626" cy="48"/>
          </a:xfrm>
        </p:grpSpPr>
        <p:sp>
          <p:nvSpPr>
            <p:cNvPr id="1131595" name="Rectangle 7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596" name="Freeform 7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597" name="Line 7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598" name="Group 78"/>
          <p:cNvGrpSpPr>
            <a:grpSpLocks/>
          </p:cNvGrpSpPr>
          <p:nvPr/>
        </p:nvGrpSpPr>
        <p:grpSpPr bwMode="auto">
          <a:xfrm>
            <a:off x="5638800" y="4419600"/>
            <a:ext cx="993775" cy="76200"/>
            <a:chOff x="1536" y="2256"/>
            <a:chExt cx="626" cy="48"/>
          </a:xfrm>
        </p:grpSpPr>
        <p:sp>
          <p:nvSpPr>
            <p:cNvPr id="1131599" name="Rectangle 7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00" name="Freeform 8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01" name="Line 8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02" name="Group 82"/>
          <p:cNvGrpSpPr>
            <a:grpSpLocks/>
          </p:cNvGrpSpPr>
          <p:nvPr/>
        </p:nvGrpSpPr>
        <p:grpSpPr bwMode="auto">
          <a:xfrm>
            <a:off x="5638800" y="4800600"/>
            <a:ext cx="993775" cy="76200"/>
            <a:chOff x="1536" y="2256"/>
            <a:chExt cx="626" cy="48"/>
          </a:xfrm>
        </p:grpSpPr>
        <p:sp>
          <p:nvSpPr>
            <p:cNvPr id="1131603" name="Rectangle 8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04" name="Freeform 8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05" name="Line 8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606" name="Line 86"/>
          <p:cNvSpPr>
            <a:spLocks noChangeShapeType="1"/>
          </p:cNvSpPr>
          <p:nvPr/>
        </p:nvSpPr>
        <p:spPr bwMode="auto">
          <a:xfrm>
            <a:off x="64008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07" name="Line 87"/>
          <p:cNvSpPr>
            <a:spLocks noChangeShapeType="1"/>
          </p:cNvSpPr>
          <p:nvPr/>
        </p:nvSpPr>
        <p:spPr bwMode="auto">
          <a:xfrm>
            <a:off x="57912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08" name="Freeform 88"/>
          <p:cNvSpPr>
            <a:spLocks/>
          </p:cNvSpPr>
          <p:nvPr/>
        </p:nvSpPr>
        <p:spPr bwMode="auto">
          <a:xfrm flipV="1">
            <a:off x="5638800" y="16764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609" name="Group 89"/>
          <p:cNvGrpSpPr>
            <a:grpSpLocks/>
          </p:cNvGrpSpPr>
          <p:nvPr/>
        </p:nvGrpSpPr>
        <p:grpSpPr bwMode="auto">
          <a:xfrm flipV="1">
            <a:off x="5638800" y="1752600"/>
            <a:ext cx="993775" cy="76200"/>
            <a:chOff x="1536" y="2256"/>
            <a:chExt cx="626" cy="48"/>
          </a:xfrm>
        </p:grpSpPr>
        <p:sp>
          <p:nvSpPr>
            <p:cNvPr id="1131610" name="Rectangle 9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11" name="Freeform 91"/>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12" name="Line 92"/>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13" name="Group 93"/>
          <p:cNvGrpSpPr>
            <a:grpSpLocks/>
          </p:cNvGrpSpPr>
          <p:nvPr/>
        </p:nvGrpSpPr>
        <p:grpSpPr bwMode="auto">
          <a:xfrm flipV="1">
            <a:off x="5638800" y="2514600"/>
            <a:ext cx="993775" cy="76200"/>
            <a:chOff x="1536" y="2256"/>
            <a:chExt cx="626" cy="48"/>
          </a:xfrm>
        </p:grpSpPr>
        <p:sp>
          <p:nvSpPr>
            <p:cNvPr id="1131614" name="Rectangle 9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15" name="Freeform 9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16" name="Line 9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17" name="Group 97"/>
          <p:cNvGrpSpPr>
            <a:grpSpLocks/>
          </p:cNvGrpSpPr>
          <p:nvPr/>
        </p:nvGrpSpPr>
        <p:grpSpPr bwMode="auto">
          <a:xfrm flipV="1">
            <a:off x="5638800" y="2133600"/>
            <a:ext cx="993775" cy="76200"/>
            <a:chOff x="1536" y="2256"/>
            <a:chExt cx="626" cy="48"/>
          </a:xfrm>
        </p:grpSpPr>
        <p:sp>
          <p:nvSpPr>
            <p:cNvPr id="1131618" name="Rectangle 9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19" name="Freeform 9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20" name="Line 10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621" name="Line 101"/>
          <p:cNvSpPr>
            <a:spLocks noChangeShapeType="1"/>
          </p:cNvSpPr>
          <p:nvPr/>
        </p:nvSpPr>
        <p:spPr bwMode="auto">
          <a:xfrm flipV="1">
            <a:off x="64008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22" name="Line 102"/>
          <p:cNvSpPr>
            <a:spLocks noChangeShapeType="1"/>
          </p:cNvSpPr>
          <p:nvPr/>
        </p:nvSpPr>
        <p:spPr bwMode="auto">
          <a:xfrm flipV="1">
            <a:off x="57912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23" name="Rectangle 103"/>
          <p:cNvSpPr>
            <a:spLocks noChangeArrowheads="1"/>
          </p:cNvSpPr>
          <p:nvPr/>
        </p:nvSpPr>
        <p:spPr bwMode="auto">
          <a:xfrm>
            <a:off x="5334000" y="2971800"/>
            <a:ext cx="1524000" cy="1066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24" name="Freeform 104"/>
          <p:cNvSpPr>
            <a:spLocks/>
          </p:cNvSpPr>
          <p:nvPr/>
        </p:nvSpPr>
        <p:spPr bwMode="auto">
          <a:xfrm>
            <a:off x="6096000" y="40386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625" name="Freeform 105"/>
          <p:cNvSpPr>
            <a:spLocks/>
          </p:cNvSpPr>
          <p:nvPr/>
        </p:nvSpPr>
        <p:spPr bwMode="auto">
          <a:xfrm flipV="1">
            <a:off x="6096000" y="15240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626" name="Line 106"/>
          <p:cNvSpPr>
            <a:spLocks noChangeShapeType="1"/>
          </p:cNvSpPr>
          <p:nvPr/>
        </p:nvSpPr>
        <p:spPr bwMode="auto">
          <a:xfrm flipV="1">
            <a:off x="54102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27" name="Line 107"/>
          <p:cNvSpPr>
            <a:spLocks noChangeShapeType="1"/>
          </p:cNvSpPr>
          <p:nvPr/>
        </p:nvSpPr>
        <p:spPr bwMode="auto">
          <a:xfrm>
            <a:off x="55626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28" name="Freeform 108"/>
          <p:cNvSpPr>
            <a:spLocks/>
          </p:cNvSpPr>
          <p:nvPr/>
        </p:nvSpPr>
        <p:spPr bwMode="auto">
          <a:xfrm>
            <a:off x="7543800" y="42672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629" name="Group 109"/>
          <p:cNvGrpSpPr>
            <a:grpSpLocks/>
          </p:cNvGrpSpPr>
          <p:nvPr/>
        </p:nvGrpSpPr>
        <p:grpSpPr bwMode="auto">
          <a:xfrm>
            <a:off x="7543800" y="5181600"/>
            <a:ext cx="993775" cy="76200"/>
            <a:chOff x="1536" y="2256"/>
            <a:chExt cx="626" cy="48"/>
          </a:xfrm>
        </p:grpSpPr>
        <p:sp>
          <p:nvSpPr>
            <p:cNvPr id="1131630" name="Rectangle 11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31" name="Freeform 111"/>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32" name="Line 112"/>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33" name="Group 113"/>
          <p:cNvGrpSpPr>
            <a:grpSpLocks/>
          </p:cNvGrpSpPr>
          <p:nvPr/>
        </p:nvGrpSpPr>
        <p:grpSpPr bwMode="auto">
          <a:xfrm>
            <a:off x="7543800" y="4419600"/>
            <a:ext cx="993775" cy="76200"/>
            <a:chOff x="1536" y="2256"/>
            <a:chExt cx="626" cy="48"/>
          </a:xfrm>
        </p:grpSpPr>
        <p:sp>
          <p:nvSpPr>
            <p:cNvPr id="1131634" name="Rectangle 11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35" name="Freeform 11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36" name="Line 11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37" name="Group 117"/>
          <p:cNvGrpSpPr>
            <a:grpSpLocks/>
          </p:cNvGrpSpPr>
          <p:nvPr/>
        </p:nvGrpSpPr>
        <p:grpSpPr bwMode="auto">
          <a:xfrm>
            <a:off x="7543800" y="4800600"/>
            <a:ext cx="993775" cy="76200"/>
            <a:chOff x="1536" y="2256"/>
            <a:chExt cx="626" cy="48"/>
          </a:xfrm>
        </p:grpSpPr>
        <p:sp>
          <p:nvSpPr>
            <p:cNvPr id="1131638" name="Rectangle 11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39" name="Freeform 11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40" name="Line 12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641" name="Line 121"/>
          <p:cNvSpPr>
            <a:spLocks noChangeShapeType="1"/>
          </p:cNvSpPr>
          <p:nvPr/>
        </p:nvSpPr>
        <p:spPr bwMode="auto">
          <a:xfrm>
            <a:off x="83058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42" name="Line 122"/>
          <p:cNvSpPr>
            <a:spLocks noChangeShapeType="1"/>
          </p:cNvSpPr>
          <p:nvPr/>
        </p:nvSpPr>
        <p:spPr bwMode="auto">
          <a:xfrm>
            <a:off x="7696200" y="40386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43" name="Freeform 123"/>
          <p:cNvSpPr>
            <a:spLocks/>
          </p:cNvSpPr>
          <p:nvPr/>
        </p:nvSpPr>
        <p:spPr bwMode="auto">
          <a:xfrm flipV="1">
            <a:off x="7543800" y="1676400"/>
            <a:ext cx="914400" cy="10668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1644" name="Group 124"/>
          <p:cNvGrpSpPr>
            <a:grpSpLocks/>
          </p:cNvGrpSpPr>
          <p:nvPr/>
        </p:nvGrpSpPr>
        <p:grpSpPr bwMode="auto">
          <a:xfrm flipV="1">
            <a:off x="7543800" y="1752600"/>
            <a:ext cx="993775" cy="76200"/>
            <a:chOff x="1536" y="2256"/>
            <a:chExt cx="626" cy="48"/>
          </a:xfrm>
        </p:grpSpPr>
        <p:sp>
          <p:nvSpPr>
            <p:cNvPr id="1131645" name="Rectangle 12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46" name="Freeform 12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47" name="Line 12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48" name="Group 128"/>
          <p:cNvGrpSpPr>
            <a:grpSpLocks/>
          </p:cNvGrpSpPr>
          <p:nvPr/>
        </p:nvGrpSpPr>
        <p:grpSpPr bwMode="auto">
          <a:xfrm flipV="1">
            <a:off x="7543800" y="2514600"/>
            <a:ext cx="993775" cy="76200"/>
            <a:chOff x="1536" y="2256"/>
            <a:chExt cx="626" cy="48"/>
          </a:xfrm>
        </p:grpSpPr>
        <p:sp>
          <p:nvSpPr>
            <p:cNvPr id="1131649" name="Rectangle 12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50" name="Freeform 13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51" name="Line 13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1652" name="Group 132"/>
          <p:cNvGrpSpPr>
            <a:grpSpLocks/>
          </p:cNvGrpSpPr>
          <p:nvPr/>
        </p:nvGrpSpPr>
        <p:grpSpPr bwMode="auto">
          <a:xfrm flipV="1">
            <a:off x="7543800" y="2133600"/>
            <a:ext cx="993775" cy="76200"/>
            <a:chOff x="1536" y="2256"/>
            <a:chExt cx="626" cy="48"/>
          </a:xfrm>
        </p:grpSpPr>
        <p:sp>
          <p:nvSpPr>
            <p:cNvPr id="1131653" name="Rectangle 13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54" name="Freeform 13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1655" name="Line 13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1656" name="Line 136"/>
          <p:cNvSpPr>
            <a:spLocks noChangeShapeType="1"/>
          </p:cNvSpPr>
          <p:nvPr/>
        </p:nvSpPr>
        <p:spPr bwMode="auto">
          <a:xfrm flipV="1">
            <a:off x="83058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57" name="Line 137"/>
          <p:cNvSpPr>
            <a:spLocks noChangeShapeType="1"/>
          </p:cNvSpPr>
          <p:nvPr/>
        </p:nvSpPr>
        <p:spPr bwMode="auto">
          <a:xfrm flipV="1">
            <a:off x="7696200" y="2743200"/>
            <a:ext cx="0" cy="228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58" name="Rectangle 138"/>
          <p:cNvSpPr>
            <a:spLocks noChangeArrowheads="1"/>
          </p:cNvSpPr>
          <p:nvPr/>
        </p:nvSpPr>
        <p:spPr bwMode="auto">
          <a:xfrm>
            <a:off x="7239000" y="2971800"/>
            <a:ext cx="1524000" cy="1066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59" name="Freeform 139"/>
          <p:cNvSpPr>
            <a:spLocks/>
          </p:cNvSpPr>
          <p:nvPr/>
        </p:nvSpPr>
        <p:spPr bwMode="auto">
          <a:xfrm>
            <a:off x="8001000" y="40386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660" name="Freeform 140"/>
          <p:cNvSpPr>
            <a:spLocks/>
          </p:cNvSpPr>
          <p:nvPr/>
        </p:nvSpPr>
        <p:spPr bwMode="auto">
          <a:xfrm flipV="1">
            <a:off x="8001000" y="1524000"/>
            <a:ext cx="685800" cy="1447800"/>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1661" name="Line 141"/>
          <p:cNvSpPr>
            <a:spLocks noChangeShapeType="1"/>
          </p:cNvSpPr>
          <p:nvPr/>
        </p:nvSpPr>
        <p:spPr bwMode="auto">
          <a:xfrm flipV="1">
            <a:off x="73152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62" name="Line 142"/>
          <p:cNvSpPr>
            <a:spLocks noChangeShapeType="1"/>
          </p:cNvSpPr>
          <p:nvPr/>
        </p:nvSpPr>
        <p:spPr bwMode="auto">
          <a:xfrm>
            <a:off x="7467600" y="4038600"/>
            <a:ext cx="0" cy="1981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31663" name="Group 143"/>
          <p:cNvGrpSpPr>
            <a:grpSpLocks/>
          </p:cNvGrpSpPr>
          <p:nvPr/>
        </p:nvGrpSpPr>
        <p:grpSpPr bwMode="auto">
          <a:xfrm>
            <a:off x="152400" y="1295400"/>
            <a:ext cx="3048000" cy="4435475"/>
            <a:chOff x="96" y="816"/>
            <a:chExt cx="1920" cy="2794"/>
          </a:xfrm>
        </p:grpSpPr>
        <p:sp>
          <p:nvSpPr>
            <p:cNvPr id="1131664" name="AutoShape 144"/>
            <p:cNvSpPr>
              <a:spLocks noChangeArrowheads="1"/>
            </p:cNvSpPr>
            <p:nvPr/>
          </p:nvSpPr>
          <p:spPr bwMode="auto">
            <a:xfrm>
              <a:off x="864" y="816"/>
              <a:ext cx="1152" cy="2736"/>
            </a:xfrm>
            <a:prstGeom prst="roundRect">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65" name="Line 145"/>
            <p:cNvSpPr>
              <a:spLocks noChangeShapeType="1"/>
            </p:cNvSpPr>
            <p:nvPr/>
          </p:nvSpPr>
          <p:spPr bwMode="auto">
            <a:xfrm flipH="1">
              <a:off x="576" y="3312"/>
              <a:ext cx="286" cy="15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66" name="Text Box 146"/>
            <p:cNvSpPr txBox="1">
              <a:spLocks noChangeArrowheads="1"/>
            </p:cNvSpPr>
            <p:nvPr/>
          </p:nvSpPr>
          <p:spPr bwMode="auto">
            <a:xfrm>
              <a:off x="96" y="3360"/>
              <a:ext cx="48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solidFill>
                    <a:schemeClr val="hlink"/>
                  </a:solidFill>
                </a:rPr>
                <a:t>Lane</a:t>
              </a:r>
            </a:p>
          </p:txBody>
        </p:sp>
      </p:grpSp>
      <p:grpSp>
        <p:nvGrpSpPr>
          <p:cNvPr id="1131667" name="Group 147"/>
          <p:cNvGrpSpPr>
            <a:grpSpLocks/>
          </p:cNvGrpSpPr>
          <p:nvPr/>
        </p:nvGrpSpPr>
        <p:grpSpPr bwMode="auto">
          <a:xfrm>
            <a:off x="1524000" y="874713"/>
            <a:ext cx="7391400" cy="1957388"/>
            <a:chOff x="960" y="551"/>
            <a:chExt cx="4656" cy="1233"/>
          </a:xfrm>
        </p:grpSpPr>
        <p:sp>
          <p:nvSpPr>
            <p:cNvPr id="1131668" name="AutoShape 148"/>
            <p:cNvSpPr>
              <a:spLocks noChangeArrowheads="1"/>
            </p:cNvSpPr>
            <p:nvPr/>
          </p:nvSpPr>
          <p:spPr bwMode="auto">
            <a:xfrm>
              <a:off x="960" y="920"/>
              <a:ext cx="4656" cy="864"/>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1669" name="Line 149"/>
            <p:cNvSpPr>
              <a:spLocks noChangeShapeType="1"/>
            </p:cNvSpPr>
            <p:nvPr/>
          </p:nvSpPr>
          <p:spPr bwMode="auto">
            <a:xfrm flipV="1">
              <a:off x="3504" y="768"/>
              <a:ext cx="240" cy="14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70" name="Text Box 150"/>
            <p:cNvSpPr txBox="1">
              <a:spLocks noChangeArrowheads="1"/>
            </p:cNvSpPr>
            <p:nvPr/>
          </p:nvSpPr>
          <p:spPr bwMode="auto">
            <a:xfrm>
              <a:off x="3144" y="551"/>
              <a:ext cx="2382"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dirty="0">
                  <a:solidFill>
                    <a:schemeClr val="accent1"/>
                  </a:solidFill>
                </a:rPr>
                <a:t>Functional </a:t>
              </a:r>
              <a:r>
                <a:rPr lang="en-US" sz="2000" b="1" i="1" dirty="0" smtClean="0">
                  <a:solidFill>
                    <a:schemeClr val="accent1"/>
                  </a:solidFill>
                </a:rPr>
                <a:t>Unit (e.g., adders)</a:t>
              </a:r>
              <a:endParaRPr lang="en-US" sz="2000" b="1" i="1" dirty="0">
                <a:solidFill>
                  <a:schemeClr val="accent1"/>
                </a:solidFill>
              </a:endParaRPr>
            </a:p>
          </p:txBody>
        </p:sp>
      </p:grpSp>
      <p:sp>
        <p:nvSpPr>
          <p:cNvPr id="1131671" name="Text Box 151"/>
          <p:cNvSpPr txBox="1">
            <a:spLocks noChangeArrowheads="1"/>
          </p:cNvSpPr>
          <p:nvPr/>
        </p:nvSpPr>
        <p:spPr bwMode="auto">
          <a:xfrm>
            <a:off x="0" y="2714625"/>
            <a:ext cx="13414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Vector</a:t>
            </a:r>
          </a:p>
          <a:p>
            <a:pPr algn="ctr"/>
            <a:r>
              <a:rPr lang="en-US" sz="2000" b="1" i="1"/>
              <a:t>Registers</a:t>
            </a:r>
          </a:p>
        </p:txBody>
      </p:sp>
      <p:sp>
        <p:nvSpPr>
          <p:cNvPr id="1131672" name="Line 152"/>
          <p:cNvSpPr>
            <a:spLocks noChangeShapeType="1"/>
          </p:cNvSpPr>
          <p:nvPr/>
        </p:nvSpPr>
        <p:spPr bwMode="auto">
          <a:xfrm flipH="1" flipV="1">
            <a:off x="1027113" y="3386138"/>
            <a:ext cx="496887" cy="169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1673" name="Rectangle 153"/>
          <p:cNvSpPr>
            <a:spLocks noChangeArrowheads="1"/>
          </p:cNvSpPr>
          <p:nvPr/>
        </p:nvSpPr>
        <p:spPr bwMode="auto">
          <a:xfrm>
            <a:off x="1447800" y="6019800"/>
            <a:ext cx="7315200" cy="533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i="1" dirty="0" smtClean="0"/>
              <a:t>Vector load-store unit (Memory Subsystem)</a:t>
            </a:r>
            <a:endParaRPr lang="en-US" sz="2000" b="1" i="1" dirty="0"/>
          </a:p>
        </p:txBody>
      </p:sp>
      <p:sp>
        <p:nvSpPr>
          <p:cNvPr id="1131674" name="Text Box 154"/>
          <p:cNvSpPr txBox="1">
            <a:spLocks noChangeArrowheads="1"/>
          </p:cNvSpPr>
          <p:nvPr/>
        </p:nvSpPr>
        <p:spPr bwMode="auto">
          <a:xfrm>
            <a:off x="1676400" y="3200400"/>
            <a:ext cx="123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Elements 0, 4, 8, …</a:t>
            </a:r>
          </a:p>
        </p:txBody>
      </p:sp>
      <p:sp>
        <p:nvSpPr>
          <p:cNvPr id="1131675" name="Text Box 155"/>
          <p:cNvSpPr txBox="1">
            <a:spLocks noChangeArrowheads="1"/>
          </p:cNvSpPr>
          <p:nvPr/>
        </p:nvSpPr>
        <p:spPr bwMode="auto">
          <a:xfrm>
            <a:off x="3581400" y="3200400"/>
            <a:ext cx="123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Elements 1, 5, 9, …</a:t>
            </a:r>
          </a:p>
        </p:txBody>
      </p:sp>
      <p:sp>
        <p:nvSpPr>
          <p:cNvPr id="1131676" name="Text Box 156"/>
          <p:cNvSpPr txBox="1">
            <a:spLocks noChangeArrowheads="1"/>
          </p:cNvSpPr>
          <p:nvPr/>
        </p:nvSpPr>
        <p:spPr bwMode="auto">
          <a:xfrm>
            <a:off x="5486400" y="3200400"/>
            <a:ext cx="123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Elements 2, 6, 10, …</a:t>
            </a:r>
          </a:p>
        </p:txBody>
      </p:sp>
      <p:sp>
        <p:nvSpPr>
          <p:cNvPr id="1131677" name="Text Box 157"/>
          <p:cNvSpPr txBox="1">
            <a:spLocks noChangeArrowheads="1"/>
          </p:cNvSpPr>
          <p:nvPr/>
        </p:nvSpPr>
        <p:spPr bwMode="auto">
          <a:xfrm>
            <a:off x="7391400" y="3200400"/>
            <a:ext cx="123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b="1"/>
              <a:t>Elements 3, 7, 11, …</a:t>
            </a:r>
          </a:p>
        </p:txBody>
      </p:sp>
      <p:sp>
        <p:nvSpPr>
          <p:cNvPr id="159" name="AutoShape 148"/>
          <p:cNvSpPr>
            <a:spLocks noChangeArrowheads="1"/>
          </p:cNvSpPr>
          <p:nvPr/>
        </p:nvSpPr>
        <p:spPr bwMode="auto">
          <a:xfrm>
            <a:off x="1524000" y="4165601"/>
            <a:ext cx="7391400" cy="1371600"/>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60" name="Line 149"/>
          <p:cNvSpPr>
            <a:spLocks noChangeShapeType="1"/>
          </p:cNvSpPr>
          <p:nvPr/>
        </p:nvSpPr>
        <p:spPr bwMode="auto">
          <a:xfrm>
            <a:off x="4191000" y="5537201"/>
            <a:ext cx="622300" cy="2794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61" name="Text Box 150"/>
          <p:cNvSpPr txBox="1">
            <a:spLocks noChangeArrowheads="1"/>
          </p:cNvSpPr>
          <p:nvPr/>
        </p:nvSpPr>
        <p:spPr bwMode="auto">
          <a:xfrm>
            <a:off x="4763336" y="5573683"/>
            <a:ext cx="42369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dirty="0">
                <a:solidFill>
                  <a:schemeClr val="accent1"/>
                </a:solidFill>
              </a:rPr>
              <a:t>Functional </a:t>
            </a:r>
            <a:r>
              <a:rPr lang="en-US" sz="2000" b="1" i="1" dirty="0" smtClean="0">
                <a:solidFill>
                  <a:schemeClr val="accent1"/>
                </a:solidFill>
              </a:rPr>
              <a:t>Unit (e.g., multipliers)</a:t>
            </a:r>
            <a:endParaRPr lang="en-US" sz="2000" b="1" i="1" dirty="0">
              <a:solidFill>
                <a:schemeClr val="accent1"/>
              </a:solidFill>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16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1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336965E4-4139-FA4D-A049-44D251599E0B}" type="slidenum">
              <a:rPr lang="en-US"/>
              <a:pPr/>
              <a:t>11</a:t>
            </a:fld>
            <a:endParaRPr lang="en-US"/>
          </a:p>
        </p:txBody>
      </p:sp>
      <p:sp>
        <p:nvSpPr>
          <p:cNvPr id="1132564" name="Rectangle 20"/>
          <p:cNvSpPr>
            <a:spLocks noGrp="1" noChangeArrowheads="1"/>
          </p:cNvSpPr>
          <p:nvPr>
            <p:ph type="title"/>
          </p:nvPr>
        </p:nvSpPr>
        <p:spPr>
          <a:xfrm>
            <a:off x="0" y="0"/>
            <a:ext cx="9144000" cy="641350"/>
          </a:xfrm>
        </p:spPr>
        <p:txBody>
          <a:bodyPr/>
          <a:lstStyle/>
          <a:p>
            <a:r>
              <a:rPr lang="en-US" sz="3600"/>
              <a:t>Vector Memory-Memory vs. Vector Register</a:t>
            </a:r>
          </a:p>
        </p:txBody>
      </p:sp>
      <p:sp>
        <p:nvSpPr>
          <p:cNvPr id="1132565" name="Rectangle 21"/>
          <p:cNvSpPr>
            <a:spLocks noGrp="1" noChangeArrowheads="1"/>
          </p:cNvSpPr>
          <p:nvPr>
            <p:ph type="body" idx="1"/>
          </p:nvPr>
        </p:nvSpPr>
        <p:spPr/>
        <p:txBody>
          <a:bodyPr/>
          <a:lstStyle/>
          <a:p>
            <a:r>
              <a:rPr lang="en-US" sz="2000"/>
              <a:t>Vector memory-memory instructions hold all vector operands in main memory</a:t>
            </a:r>
          </a:p>
          <a:p>
            <a:r>
              <a:rPr lang="en-US" sz="2000"/>
              <a:t>The first vector machines, CDC Star-100 (</a:t>
            </a:r>
            <a:r>
              <a:rPr lang="ja-JP" altLang="en-US" sz="2000">
                <a:latin typeface="Arial"/>
              </a:rPr>
              <a:t>‘</a:t>
            </a:r>
            <a:r>
              <a:rPr lang="en-US" sz="2000"/>
              <a:t>73) and TI ASC (</a:t>
            </a:r>
            <a:r>
              <a:rPr lang="ja-JP" altLang="en-US" sz="2000">
                <a:latin typeface="Arial"/>
              </a:rPr>
              <a:t>‘</a:t>
            </a:r>
            <a:r>
              <a:rPr lang="en-US" sz="2000"/>
              <a:t>71), were memory-memory machines</a:t>
            </a:r>
          </a:p>
          <a:p>
            <a:r>
              <a:rPr lang="en-US" sz="2000"/>
              <a:t>Cray-1 (</a:t>
            </a:r>
            <a:r>
              <a:rPr lang="ja-JP" altLang="en-US" sz="2000">
                <a:latin typeface="Arial"/>
              </a:rPr>
              <a:t>’</a:t>
            </a:r>
            <a:r>
              <a:rPr lang="en-US" sz="2000"/>
              <a:t>76) was first vector register machine</a:t>
            </a:r>
          </a:p>
        </p:txBody>
      </p:sp>
      <p:grpSp>
        <p:nvGrpSpPr>
          <p:cNvPr id="1132548" name="Group 4"/>
          <p:cNvGrpSpPr>
            <a:grpSpLocks/>
          </p:cNvGrpSpPr>
          <p:nvPr/>
        </p:nvGrpSpPr>
        <p:grpSpPr bwMode="auto">
          <a:xfrm>
            <a:off x="381000" y="3200400"/>
            <a:ext cx="3200400" cy="2163763"/>
            <a:chOff x="240" y="2016"/>
            <a:chExt cx="2016" cy="1363"/>
          </a:xfrm>
        </p:grpSpPr>
        <p:sp>
          <p:nvSpPr>
            <p:cNvPr id="1132549" name="Text Box 5"/>
            <p:cNvSpPr txBox="1">
              <a:spLocks noChangeArrowheads="1"/>
            </p:cNvSpPr>
            <p:nvPr/>
          </p:nvSpPr>
          <p:spPr bwMode="auto">
            <a:xfrm>
              <a:off x="288" y="2316"/>
              <a:ext cx="1931" cy="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20000"/>
                </a:spcBef>
              </a:pPr>
              <a:r>
                <a:rPr lang="en-US" b="1">
                  <a:latin typeface="Courier New" charset="0"/>
                </a:rPr>
                <a:t>for (i=0; i&lt;N; i++)</a:t>
              </a:r>
            </a:p>
            <a:p>
              <a:pPr>
                <a:spcBef>
                  <a:spcPct val="20000"/>
                </a:spcBef>
              </a:pPr>
              <a:r>
                <a:rPr lang="en-US" b="1">
                  <a:latin typeface="Courier New" charset="0"/>
                </a:rPr>
                <a:t>{</a:t>
              </a:r>
            </a:p>
            <a:p>
              <a:pPr>
                <a:spcBef>
                  <a:spcPct val="20000"/>
                </a:spcBef>
              </a:pPr>
              <a:r>
                <a:rPr lang="en-US" b="1">
                  <a:latin typeface="Courier New" charset="0"/>
                </a:rPr>
                <a:t>  C[i] = A[i] + B[i];</a:t>
              </a:r>
            </a:p>
            <a:p>
              <a:pPr>
                <a:spcBef>
                  <a:spcPct val="20000"/>
                </a:spcBef>
              </a:pPr>
              <a:r>
                <a:rPr lang="en-US" b="1">
                  <a:latin typeface="Courier New" charset="0"/>
                </a:rPr>
                <a:t>  D[i] = A[i] - B[i];</a:t>
              </a:r>
            </a:p>
            <a:p>
              <a:pPr>
                <a:spcBef>
                  <a:spcPct val="20000"/>
                </a:spcBef>
              </a:pPr>
              <a:r>
                <a:rPr lang="en-US" b="1">
                  <a:latin typeface="Courier New" charset="0"/>
                </a:rPr>
                <a:t>}</a:t>
              </a:r>
            </a:p>
          </p:txBody>
        </p:sp>
        <p:sp>
          <p:nvSpPr>
            <p:cNvPr id="1132550" name="Text Box 6"/>
            <p:cNvSpPr txBox="1">
              <a:spLocks noChangeArrowheads="1"/>
            </p:cNvSpPr>
            <p:nvPr/>
          </p:nvSpPr>
          <p:spPr bwMode="auto">
            <a:xfrm>
              <a:off x="240" y="2064"/>
              <a:ext cx="18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Example Source Code</a:t>
              </a:r>
            </a:p>
          </p:txBody>
        </p:sp>
        <p:sp>
          <p:nvSpPr>
            <p:cNvPr id="1132551" name="Rectangle 7"/>
            <p:cNvSpPr>
              <a:spLocks noChangeArrowheads="1"/>
            </p:cNvSpPr>
            <p:nvPr/>
          </p:nvSpPr>
          <p:spPr bwMode="auto">
            <a:xfrm>
              <a:off x="240" y="2016"/>
              <a:ext cx="2016" cy="134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2552" name="Group 8"/>
          <p:cNvGrpSpPr>
            <a:grpSpLocks/>
          </p:cNvGrpSpPr>
          <p:nvPr/>
        </p:nvGrpSpPr>
        <p:grpSpPr bwMode="auto">
          <a:xfrm>
            <a:off x="3581400" y="2859088"/>
            <a:ext cx="5334000" cy="1371600"/>
            <a:chOff x="2256" y="1801"/>
            <a:chExt cx="3360" cy="864"/>
          </a:xfrm>
        </p:grpSpPr>
        <p:grpSp>
          <p:nvGrpSpPr>
            <p:cNvPr id="1132553" name="Group 9"/>
            <p:cNvGrpSpPr>
              <a:grpSpLocks/>
            </p:cNvGrpSpPr>
            <p:nvPr/>
          </p:nvGrpSpPr>
          <p:grpSpPr bwMode="auto">
            <a:xfrm>
              <a:off x="3168" y="1801"/>
              <a:ext cx="2448" cy="864"/>
              <a:chOff x="3168" y="1801"/>
              <a:chExt cx="2448" cy="864"/>
            </a:xfrm>
          </p:grpSpPr>
          <p:sp>
            <p:nvSpPr>
              <p:cNvPr id="1132554" name="Text Box 10"/>
              <p:cNvSpPr txBox="1">
                <a:spLocks noChangeArrowheads="1"/>
              </p:cNvSpPr>
              <p:nvPr/>
            </p:nvSpPr>
            <p:spPr bwMode="auto">
              <a:xfrm>
                <a:off x="3696" y="2089"/>
                <a:ext cx="1153" cy="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20000"/>
                  </a:spcBef>
                </a:pPr>
                <a:r>
                  <a:rPr lang="en-US" b="1">
                    <a:latin typeface="Courier New" charset="0"/>
                  </a:rPr>
                  <a:t>ADDV C, A, B</a:t>
                </a:r>
              </a:p>
              <a:p>
                <a:pPr>
                  <a:spcBef>
                    <a:spcPct val="20000"/>
                  </a:spcBef>
                </a:pPr>
                <a:r>
                  <a:rPr lang="en-US" b="1">
                    <a:latin typeface="Courier New" charset="0"/>
                  </a:rPr>
                  <a:t>SUBV D, A, B</a:t>
                </a:r>
                <a:endParaRPr lang="en-US" b="1"/>
              </a:p>
            </p:txBody>
          </p:sp>
          <p:sp>
            <p:nvSpPr>
              <p:cNvPr id="1132555" name="Text Box 11"/>
              <p:cNvSpPr txBox="1">
                <a:spLocks noChangeArrowheads="1"/>
              </p:cNvSpPr>
              <p:nvPr/>
            </p:nvSpPr>
            <p:spPr bwMode="auto">
              <a:xfrm>
                <a:off x="3168" y="1801"/>
                <a:ext cx="238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Vector Memory-Memory Code</a:t>
                </a:r>
              </a:p>
            </p:txBody>
          </p:sp>
          <p:sp>
            <p:nvSpPr>
              <p:cNvPr id="1132556" name="Rectangle 12"/>
              <p:cNvSpPr>
                <a:spLocks noChangeArrowheads="1"/>
              </p:cNvSpPr>
              <p:nvPr/>
            </p:nvSpPr>
            <p:spPr bwMode="auto">
              <a:xfrm>
                <a:off x="3168" y="1801"/>
                <a:ext cx="2448" cy="86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2557" name="Line 13"/>
            <p:cNvSpPr>
              <a:spLocks noChangeShapeType="1"/>
            </p:cNvSpPr>
            <p:nvPr/>
          </p:nvSpPr>
          <p:spPr bwMode="auto">
            <a:xfrm flipV="1">
              <a:off x="2256" y="2233"/>
              <a:ext cx="912"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2558" name="Group 14"/>
          <p:cNvGrpSpPr>
            <a:grpSpLocks/>
          </p:cNvGrpSpPr>
          <p:nvPr/>
        </p:nvGrpSpPr>
        <p:grpSpPr bwMode="auto">
          <a:xfrm>
            <a:off x="3581400" y="4230688"/>
            <a:ext cx="5334000" cy="2511425"/>
            <a:chOff x="2256" y="2665"/>
            <a:chExt cx="3360" cy="1582"/>
          </a:xfrm>
        </p:grpSpPr>
        <p:grpSp>
          <p:nvGrpSpPr>
            <p:cNvPr id="1132559" name="Group 15"/>
            <p:cNvGrpSpPr>
              <a:grpSpLocks/>
            </p:cNvGrpSpPr>
            <p:nvPr/>
          </p:nvGrpSpPr>
          <p:grpSpPr bwMode="auto">
            <a:xfrm>
              <a:off x="3168" y="2688"/>
              <a:ext cx="2448" cy="1559"/>
              <a:chOff x="3168" y="2761"/>
              <a:chExt cx="2448" cy="1559"/>
            </a:xfrm>
          </p:grpSpPr>
          <p:sp>
            <p:nvSpPr>
              <p:cNvPr id="1132560" name="Text Box 16"/>
              <p:cNvSpPr txBox="1">
                <a:spLocks noChangeArrowheads="1"/>
              </p:cNvSpPr>
              <p:nvPr/>
            </p:nvSpPr>
            <p:spPr bwMode="auto">
              <a:xfrm>
                <a:off x="3648" y="3049"/>
                <a:ext cx="1412" cy="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20000"/>
                  </a:spcBef>
                </a:pPr>
                <a:r>
                  <a:rPr lang="en-US" b="1">
                    <a:latin typeface="Courier New" charset="0"/>
                  </a:rPr>
                  <a:t>LV V1, A</a:t>
                </a:r>
              </a:p>
              <a:p>
                <a:pPr>
                  <a:spcBef>
                    <a:spcPct val="20000"/>
                  </a:spcBef>
                </a:pPr>
                <a:r>
                  <a:rPr lang="en-US" b="1">
                    <a:latin typeface="Courier New" charset="0"/>
                  </a:rPr>
                  <a:t>LV V2, B</a:t>
                </a:r>
              </a:p>
              <a:p>
                <a:pPr>
                  <a:spcBef>
                    <a:spcPct val="20000"/>
                  </a:spcBef>
                </a:pPr>
                <a:r>
                  <a:rPr lang="en-US" b="1">
                    <a:latin typeface="Courier New" charset="0"/>
                  </a:rPr>
                  <a:t>ADDV V3, V1, V2</a:t>
                </a:r>
              </a:p>
              <a:p>
                <a:pPr>
                  <a:spcBef>
                    <a:spcPct val="20000"/>
                  </a:spcBef>
                </a:pPr>
                <a:r>
                  <a:rPr lang="en-US" b="1">
                    <a:latin typeface="Courier New" charset="0"/>
                  </a:rPr>
                  <a:t>SV V3, C</a:t>
                </a:r>
              </a:p>
              <a:p>
                <a:pPr>
                  <a:spcBef>
                    <a:spcPct val="20000"/>
                  </a:spcBef>
                </a:pPr>
                <a:r>
                  <a:rPr lang="en-US" b="1">
                    <a:latin typeface="Courier New" charset="0"/>
                  </a:rPr>
                  <a:t>SUBV V4, V1, V2</a:t>
                </a:r>
              </a:p>
              <a:p>
                <a:pPr>
                  <a:spcBef>
                    <a:spcPct val="20000"/>
                  </a:spcBef>
                </a:pPr>
                <a:r>
                  <a:rPr lang="en-US" b="1">
                    <a:latin typeface="Courier New" charset="0"/>
                  </a:rPr>
                  <a:t>SV V4, D</a:t>
                </a:r>
                <a:endParaRPr lang="en-US" b="1"/>
              </a:p>
            </p:txBody>
          </p:sp>
          <p:sp>
            <p:nvSpPr>
              <p:cNvPr id="1132561" name="Text Box 17"/>
              <p:cNvSpPr txBox="1">
                <a:spLocks noChangeArrowheads="1"/>
              </p:cNvSpPr>
              <p:nvPr/>
            </p:nvSpPr>
            <p:spPr bwMode="auto">
              <a:xfrm>
                <a:off x="3168" y="2761"/>
                <a:ext cx="174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Vector Register Code</a:t>
                </a:r>
              </a:p>
            </p:txBody>
          </p:sp>
          <p:sp>
            <p:nvSpPr>
              <p:cNvPr id="1132562" name="Rectangle 18"/>
              <p:cNvSpPr>
                <a:spLocks noChangeArrowheads="1"/>
              </p:cNvSpPr>
              <p:nvPr/>
            </p:nvSpPr>
            <p:spPr bwMode="auto">
              <a:xfrm>
                <a:off x="3168" y="2761"/>
                <a:ext cx="2448" cy="153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2563" name="Line 19"/>
            <p:cNvSpPr>
              <a:spLocks noChangeShapeType="1"/>
            </p:cNvSpPr>
            <p:nvPr/>
          </p:nvSpPr>
          <p:spPr bwMode="auto">
            <a:xfrm>
              <a:off x="2256" y="2665"/>
              <a:ext cx="912" cy="9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25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2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A0D4A87-7A8B-EF4D-B43B-25C566E6FA78}" type="slidenum">
              <a:rPr lang="en-US"/>
              <a:pPr/>
              <a:t>12</a:t>
            </a:fld>
            <a:endParaRPr lang="en-US"/>
          </a:p>
        </p:txBody>
      </p:sp>
      <p:sp>
        <p:nvSpPr>
          <p:cNvPr id="1133572" name="Rectangle 4"/>
          <p:cNvSpPr>
            <a:spLocks noGrp="1" noChangeArrowheads="1"/>
          </p:cNvSpPr>
          <p:nvPr>
            <p:ph type="title"/>
          </p:nvPr>
        </p:nvSpPr>
        <p:spPr>
          <a:xfrm>
            <a:off x="0" y="0"/>
            <a:ext cx="9144000" cy="641350"/>
          </a:xfrm>
        </p:spPr>
        <p:txBody>
          <a:bodyPr/>
          <a:lstStyle/>
          <a:p>
            <a:r>
              <a:rPr lang="en-US" sz="3600"/>
              <a:t>Vector Memory-Memory vs. Vector Register</a:t>
            </a:r>
          </a:p>
        </p:txBody>
      </p:sp>
      <p:sp>
        <p:nvSpPr>
          <p:cNvPr id="1133573" name="Rectangle 5"/>
          <p:cNvSpPr>
            <a:spLocks noGrp="1" noChangeArrowheads="1"/>
          </p:cNvSpPr>
          <p:nvPr>
            <p:ph type="body" idx="1"/>
          </p:nvPr>
        </p:nvSpPr>
        <p:spPr/>
        <p:txBody>
          <a:bodyPr/>
          <a:lstStyle/>
          <a:p>
            <a:r>
              <a:rPr lang="en-US"/>
              <a:t>Vector memory-memory architectures (VMMA) require greater main memory bandwidth, why?</a:t>
            </a:r>
          </a:p>
          <a:p>
            <a:pPr lvl="1"/>
            <a:r>
              <a:rPr lang="en-US"/>
              <a:t>All operands must be read in and out of memory</a:t>
            </a:r>
          </a:p>
          <a:p>
            <a:r>
              <a:rPr lang="en-US"/>
              <a:t>VMMAs make if difficult to overlap execution of multiple vector operations, why? </a:t>
            </a:r>
          </a:p>
          <a:p>
            <a:pPr lvl="1"/>
            <a:r>
              <a:rPr lang="en-US"/>
              <a:t>Must check dependencies on memory addresses</a:t>
            </a:r>
            <a:br>
              <a:rPr lang="en-US"/>
            </a:br>
            <a:endParaRPr lang="en-US"/>
          </a:p>
          <a:p>
            <a:pPr lvl="1">
              <a:buFont typeface="Wingdings" charset="0"/>
              <a:buNone/>
            </a:pPr>
            <a:r>
              <a:rPr lang="en-US">
                <a:sym typeface="Wingdings 3" charset="0"/>
              </a:rPr>
              <a:t></a:t>
            </a:r>
            <a:r>
              <a:rPr lang="en-US"/>
              <a:t>Apart from CDC follow-ons (Cyber-205, ETA-10) all major vector machines since Cray-1 have had vector register architectures</a:t>
            </a:r>
          </a:p>
          <a:p>
            <a:pPr lvl="1">
              <a:buFont typeface="Wingdings" charset="0"/>
              <a:buNone/>
            </a:pPr>
            <a:r>
              <a:rPr lang="en-US"/>
              <a:t>			</a:t>
            </a:r>
            <a:r>
              <a:rPr lang="en-US" sz="1900"/>
              <a:t>(we ignore vector memory-memory from now 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35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35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35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3357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3357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335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2"/>
          <p:cNvSpPr>
            <a:spLocks noGrp="1"/>
          </p:cNvSpPr>
          <p:nvPr>
            <p:ph type="sldNum" sz="quarter" idx="10"/>
          </p:nvPr>
        </p:nvSpPr>
        <p:spPr/>
        <p:txBody>
          <a:bodyPr/>
          <a:lstStyle/>
          <a:p>
            <a:fld id="{C6098496-4848-8049-9FBB-83998F12E41D}" type="slidenum">
              <a:rPr lang="en-US"/>
              <a:pPr/>
              <a:t>13</a:t>
            </a:fld>
            <a:endParaRPr lang="en-US"/>
          </a:p>
        </p:txBody>
      </p:sp>
      <p:sp>
        <p:nvSpPr>
          <p:cNvPr id="1134649" name="Rectangle 57"/>
          <p:cNvSpPr>
            <a:spLocks noGrp="1" noChangeArrowheads="1"/>
          </p:cNvSpPr>
          <p:nvPr>
            <p:ph type="title"/>
          </p:nvPr>
        </p:nvSpPr>
        <p:spPr/>
        <p:txBody>
          <a:bodyPr/>
          <a:lstStyle/>
          <a:p>
            <a:r>
              <a:rPr lang="en-US"/>
              <a:t>Automatic Code Vectorization</a:t>
            </a:r>
          </a:p>
        </p:txBody>
      </p:sp>
      <p:sp>
        <p:nvSpPr>
          <p:cNvPr id="1134595" name="Text Box 3"/>
          <p:cNvSpPr txBox="1">
            <a:spLocks noChangeArrowheads="1"/>
          </p:cNvSpPr>
          <p:nvPr/>
        </p:nvSpPr>
        <p:spPr bwMode="auto">
          <a:xfrm>
            <a:off x="2286000" y="685800"/>
            <a:ext cx="43910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10000"/>
              </a:spcBef>
            </a:pPr>
            <a:r>
              <a:rPr lang="en-US" sz="2400" b="1">
                <a:latin typeface="Courier New" charset="0"/>
              </a:rPr>
              <a:t>for (i=0; i &lt; N; i++)</a:t>
            </a:r>
          </a:p>
          <a:p>
            <a:pPr>
              <a:spcBef>
                <a:spcPct val="10000"/>
              </a:spcBef>
            </a:pPr>
            <a:r>
              <a:rPr lang="en-US" sz="2400" b="1">
                <a:latin typeface="Courier New" charset="0"/>
              </a:rPr>
              <a:t>    C[i] = A[i] + B[i];</a:t>
            </a:r>
          </a:p>
        </p:txBody>
      </p:sp>
      <p:grpSp>
        <p:nvGrpSpPr>
          <p:cNvPr id="1134596" name="Group 4"/>
          <p:cNvGrpSpPr>
            <a:grpSpLocks/>
          </p:cNvGrpSpPr>
          <p:nvPr/>
        </p:nvGrpSpPr>
        <p:grpSpPr bwMode="auto">
          <a:xfrm>
            <a:off x="-36513" y="1447800"/>
            <a:ext cx="3195638" cy="5257800"/>
            <a:chOff x="-23" y="912"/>
            <a:chExt cx="2013" cy="3312"/>
          </a:xfrm>
        </p:grpSpPr>
        <p:grpSp>
          <p:nvGrpSpPr>
            <p:cNvPr id="1134597" name="Group 5"/>
            <p:cNvGrpSpPr>
              <a:grpSpLocks/>
            </p:cNvGrpSpPr>
            <p:nvPr/>
          </p:nvGrpSpPr>
          <p:grpSpPr bwMode="auto">
            <a:xfrm>
              <a:off x="660" y="1248"/>
              <a:ext cx="1043" cy="1426"/>
              <a:chOff x="708" y="912"/>
              <a:chExt cx="1043" cy="1426"/>
            </a:xfrm>
          </p:grpSpPr>
          <p:sp>
            <p:nvSpPr>
              <p:cNvPr id="1134598" name="AutoShape 6"/>
              <p:cNvSpPr>
                <a:spLocks noChangeArrowheads="1"/>
              </p:cNvSpPr>
              <p:nvPr/>
            </p:nvSpPr>
            <p:spPr bwMode="auto">
              <a:xfrm>
                <a:off x="708" y="912"/>
                <a:ext cx="467"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599" name="AutoShape 7"/>
              <p:cNvSpPr>
                <a:spLocks noChangeArrowheads="1"/>
              </p:cNvSpPr>
              <p:nvPr/>
            </p:nvSpPr>
            <p:spPr bwMode="auto">
              <a:xfrm>
                <a:off x="1284" y="1200"/>
                <a:ext cx="467"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00" name="AutoShape 8"/>
              <p:cNvSpPr>
                <a:spLocks noChangeArrowheads="1"/>
              </p:cNvSpPr>
              <p:nvPr/>
            </p:nvSpPr>
            <p:spPr bwMode="auto">
              <a:xfrm>
                <a:off x="948" y="1632"/>
                <a:ext cx="422"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add</a:t>
                </a:r>
              </a:p>
            </p:txBody>
          </p:sp>
          <p:sp>
            <p:nvSpPr>
              <p:cNvPr id="1134601" name="AutoShape 9"/>
              <p:cNvSpPr>
                <a:spLocks noChangeArrowheads="1"/>
              </p:cNvSpPr>
              <p:nvPr/>
            </p:nvSpPr>
            <p:spPr bwMode="auto">
              <a:xfrm>
                <a:off x="916" y="2064"/>
                <a:ext cx="531"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store</a:t>
                </a:r>
              </a:p>
            </p:txBody>
          </p:sp>
          <p:sp>
            <p:nvSpPr>
              <p:cNvPr id="1134602"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03"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04"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4605" name="Group 13"/>
            <p:cNvGrpSpPr>
              <a:grpSpLocks/>
            </p:cNvGrpSpPr>
            <p:nvPr/>
          </p:nvGrpSpPr>
          <p:grpSpPr bwMode="auto">
            <a:xfrm>
              <a:off x="672" y="2736"/>
              <a:ext cx="1043" cy="1426"/>
              <a:chOff x="720" y="2400"/>
              <a:chExt cx="1043" cy="1426"/>
            </a:xfrm>
          </p:grpSpPr>
          <p:sp>
            <p:nvSpPr>
              <p:cNvPr id="1134606" name="AutoShape 14"/>
              <p:cNvSpPr>
                <a:spLocks noChangeArrowheads="1"/>
              </p:cNvSpPr>
              <p:nvPr/>
            </p:nvSpPr>
            <p:spPr bwMode="auto">
              <a:xfrm>
                <a:off x="720" y="2400"/>
                <a:ext cx="467"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07" name="AutoShape 15"/>
              <p:cNvSpPr>
                <a:spLocks noChangeArrowheads="1"/>
              </p:cNvSpPr>
              <p:nvPr/>
            </p:nvSpPr>
            <p:spPr bwMode="auto">
              <a:xfrm>
                <a:off x="1296" y="2688"/>
                <a:ext cx="467"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08" name="AutoShape 16"/>
              <p:cNvSpPr>
                <a:spLocks noChangeArrowheads="1"/>
              </p:cNvSpPr>
              <p:nvPr/>
            </p:nvSpPr>
            <p:spPr bwMode="auto">
              <a:xfrm>
                <a:off x="960" y="3120"/>
                <a:ext cx="422"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add</a:t>
                </a:r>
              </a:p>
            </p:txBody>
          </p:sp>
          <p:sp>
            <p:nvSpPr>
              <p:cNvPr id="1134609" name="AutoShape 17"/>
              <p:cNvSpPr>
                <a:spLocks noChangeArrowheads="1"/>
              </p:cNvSpPr>
              <p:nvPr/>
            </p:nvSpPr>
            <p:spPr bwMode="auto">
              <a:xfrm>
                <a:off x="928" y="3552"/>
                <a:ext cx="531"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store</a:t>
                </a:r>
              </a:p>
            </p:txBody>
          </p:sp>
          <p:sp>
            <p:nvSpPr>
              <p:cNvPr id="1134610"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11"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12"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4613"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14"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15" name="Text Box 23"/>
            <p:cNvSpPr txBox="1">
              <a:spLocks noChangeArrowheads="1"/>
            </p:cNvSpPr>
            <p:nvPr/>
          </p:nvSpPr>
          <p:spPr bwMode="auto">
            <a:xfrm>
              <a:off x="-23" y="1584"/>
              <a:ext cx="54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Iter. 1</a:t>
              </a:r>
            </a:p>
          </p:txBody>
        </p:sp>
        <p:sp>
          <p:nvSpPr>
            <p:cNvPr id="1134616" name="Text Box 24"/>
            <p:cNvSpPr txBox="1">
              <a:spLocks noChangeArrowheads="1"/>
            </p:cNvSpPr>
            <p:nvPr/>
          </p:nvSpPr>
          <p:spPr bwMode="auto">
            <a:xfrm>
              <a:off x="-23" y="3072"/>
              <a:ext cx="54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Iter. 2</a:t>
              </a:r>
            </a:p>
          </p:txBody>
        </p:sp>
        <p:sp>
          <p:nvSpPr>
            <p:cNvPr id="1134617" name="Text Box 25"/>
            <p:cNvSpPr txBox="1">
              <a:spLocks noChangeArrowheads="1"/>
            </p:cNvSpPr>
            <p:nvPr/>
          </p:nvSpPr>
          <p:spPr bwMode="auto">
            <a:xfrm>
              <a:off x="96" y="912"/>
              <a:ext cx="18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Scalar Sequential Code</a:t>
              </a:r>
            </a:p>
          </p:txBody>
        </p:sp>
      </p:grpSp>
      <p:sp>
        <p:nvSpPr>
          <p:cNvPr id="1134618" name="Text Box 26"/>
          <p:cNvSpPr txBox="1">
            <a:spLocks noChangeArrowheads="1"/>
          </p:cNvSpPr>
          <p:nvPr/>
        </p:nvSpPr>
        <p:spPr bwMode="auto">
          <a:xfrm>
            <a:off x="2590800" y="5305425"/>
            <a:ext cx="65532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400" b="1"/>
              <a:t>Vectorization is a massive compile-time reordering of operation sequencing</a:t>
            </a:r>
          </a:p>
          <a:p>
            <a:pPr algn="ctr"/>
            <a:r>
              <a:rPr lang="en-US" sz="2400" b="1">
                <a:sym typeface="Symbol" charset="0"/>
              </a:rPr>
              <a:t> </a:t>
            </a:r>
            <a:r>
              <a:rPr lang="en-US" sz="2400" b="1"/>
              <a:t>requires extensive loop dependence analysis</a:t>
            </a:r>
          </a:p>
        </p:txBody>
      </p:sp>
      <p:grpSp>
        <p:nvGrpSpPr>
          <p:cNvPr id="1134619" name="Group 27"/>
          <p:cNvGrpSpPr>
            <a:grpSpLocks/>
          </p:cNvGrpSpPr>
          <p:nvPr/>
        </p:nvGrpSpPr>
        <p:grpSpPr bwMode="auto">
          <a:xfrm>
            <a:off x="3048000" y="1371600"/>
            <a:ext cx="6094413" cy="3825875"/>
            <a:chOff x="1920" y="864"/>
            <a:chExt cx="3839" cy="2410"/>
          </a:xfrm>
        </p:grpSpPr>
        <p:sp>
          <p:nvSpPr>
            <p:cNvPr id="1134620" name="AutoShape 28"/>
            <p:cNvSpPr>
              <a:spLocks noChangeArrowheads="1"/>
            </p:cNvSpPr>
            <p:nvPr/>
          </p:nvSpPr>
          <p:spPr bwMode="auto">
            <a:xfrm>
              <a:off x="2352" y="1536"/>
              <a:ext cx="3168" cy="384"/>
            </a:xfrm>
            <a:prstGeom prst="roundRect">
              <a:avLst>
                <a:gd name="adj" fmla="val 16667"/>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21" name="AutoShape 29"/>
            <p:cNvSpPr>
              <a:spLocks noChangeArrowheads="1"/>
            </p:cNvSpPr>
            <p:nvPr/>
          </p:nvSpPr>
          <p:spPr bwMode="auto">
            <a:xfrm>
              <a:off x="2352" y="1138"/>
              <a:ext cx="3168" cy="365"/>
            </a:xfrm>
            <a:prstGeom prst="roundRect">
              <a:avLst>
                <a:gd name="adj" fmla="val 16667"/>
              </a:avLst>
            </a:prstGeom>
            <a:solidFill>
              <a:srgbClr val="CCFF3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endParaRPr lang="en-US" sz="2800" b="1"/>
            </a:p>
          </p:txBody>
        </p:sp>
        <p:sp>
          <p:nvSpPr>
            <p:cNvPr id="1134622" name="AutoShape 30"/>
            <p:cNvSpPr>
              <a:spLocks noChangeArrowheads="1"/>
            </p:cNvSpPr>
            <p:nvPr/>
          </p:nvSpPr>
          <p:spPr bwMode="auto">
            <a:xfrm>
              <a:off x="2352" y="1968"/>
              <a:ext cx="3168" cy="336"/>
            </a:xfrm>
            <a:prstGeom prst="roundRect">
              <a:avLst>
                <a:gd name="adj" fmla="val 16667"/>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23" name="AutoShape 31"/>
            <p:cNvSpPr>
              <a:spLocks noChangeArrowheads="1"/>
            </p:cNvSpPr>
            <p:nvPr/>
          </p:nvSpPr>
          <p:spPr bwMode="auto">
            <a:xfrm>
              <a:off x="2352" y="2400"/>
              <a:ext cx="3168" cy="288"/>
            </a:xfrm>
            <a:prstGeom prst="roundRect">
              <a:avLst>
                <a:gd name="adj" fmla="val 16667"/>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24" name="Text Box 32"/>
            <p:cNvSpPr txBox="1">
              <a:spLocks noChangeArrowheads="1"/>
            </p:cNvSpPr>
            <p:nvPr/>
          </p:nvSpPr>
          <p:spPr bwMode="auto">
            <a:xfrm>
              <a:off x="4548" y="3024"/>
              <a:ext cx="121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i="1"/>
                <a:t>Vector Instruction</a:t>
              </a:r>
            </a:p>
          </p:txBody>
        </p:sp>
        <p:sp>
          <p:nvSpPr>
            <p:cNvPr id="1134625" name="AutoShape 33"/>
            <p:cNvSpPr>
              <a:spLocks noChangeArrowheads="1"/>
            </p:cNvSpPr>
            <p:nvPr/>
          </p:nvSpPr>
          <p:spPr bwMode="auto">
            <a:xfrm>
              <a:off x="2640" y="1200"/>
              <a:ext cx="467"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26" name="AutoShape 34"/>
            <p:cNvSpPr>
              <a:spLocks noChangeArrowheads="1"/>
            </p:cNvSpPr>
            <p:nvPr/>
          </p:nvSpPr>
          <p:spPr bwMode="auto">
            <a:xfrm>
              <a:off x="3216" y="1584"/>
              <a:ext cx="467"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27" name="AutoShape 35"/>
            <p:cNvSpPr>
              <a:spLocks noChangeArrowheads="1"/>
            </p:cNvSpPr>
            <p:nvPr/>
          </p:nvSpPr>
          <p:spPr bwMode="auto">
            <a:xfrm>
              <a:off x="2880" y="2016"/>
              <a:ext cx="422"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add</a:t>
              </a:r>
            </a:p>
          </p:txBody>
        </p:sp>
        <p:sp>
          <p:nvSpPr>
            <p:cNvPr id="1134628" name="AutoShape 36"/>
            <p:cNvSpPr>
              <a:spLocks noChangeArrowheads="1"/>
            </p:cNvSpPr>
            <p:nvPr/>
          </p:nvSpPr>
          <p:spPr bwMode="auto">
            <a:xfrm>
              <a:off x="2848" y="2400"/>
              <a:ext cx="531" cy="274"/>
            </a:xfrm>
            <a:prstGeom prst="roundRect">
              <a:avLst>
                <a:gd name="adj" fmla="val 16667"/>
              </a:avLst>
            </a:prstGeom>
            <a:solidFill>
              <a:schemeClr val="hlink"/>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store</a:t>
              </a:r>
            </a:p>
          </p:txBody>
        </p:sp>
        <p:sp>
          <p:nvSpPr>
            <p:cNvPr id="1134629" name="Line 37"/>
            <p:cNvSpPr>
              <a:spLocks noChangeShapeType="1"/>
            </p:cNvSpPr>
            <p:nvPr/>
          </p:nvSpPr>
          <p:spPr bwMode="auto">
            <a:xfrm>
              <a:off x="2880" y="1488"/>
              <a:ext cx="144" cy="528"/>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0" name="Line 38"/>
            <p:cNvSpPr>
              <a:spLocks noChangeShapeType="1"/>
            </p:cNvSpPr>
            <p:nvPr/>
          </p:nvSpPr>
          <p:spPr bwMode="auto">
            <a:xfrm flipH="1">
              <a:off x="3168" y="1872"/>
              <a:ext cx="144"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1" name="Line 39"/>
            <p:cNvSpPr>
              <a:spLocks noChangeShapeType="1"/>
            </p:cNvSpPr>
            <p:nvPr/>
          </p:nvSpPr>
          <p:spPr bwMode="auto">
            <a:xfrm>
              <a:off x="3120" y="2304"/>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2" name="AutoShape 40"/>
            <p:cNvSpPr>
              <a:spLocks noChangeArrowheads="1"/>
            </p:cNvSpPr>
            <p:nvPr/>
          </p:nvSpPr>
          <p:spPr bwMode="auto">
            <a:xfrm>
              <a:off x="3840" y="1200"/>
              <a:ext cx="467"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33" name="AutoShape 41"/>
            <p:cNvSpPr>
              <a:spLocks noChangeArrowheads="1"/>
            </p:cNvSpPr>
            <p:nvPr/>
          </p:nvSpPr>
          <p:spPr bwMode="auto">
            <a:xfrm>
              <a:off x="4416" y="1584"/>
              <a:ext cx="467"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load</a:t>
              </a:r>
            </a:p>
          </p:txBody>
        </p:sp>
        <p:sp>
          <p:nvSpPr>
            <p:cNvPr id="1134634" name="AutoShape 42"/>
            <p:cNvSpPr>
              <a:spLocks noChangeArrowheads="1"/>
            </p:cNvSpPr>
            <p:nvPr/>
          </p:nvSpPr>
          <p:spPr bwMode="auto">
            <a:xfrm>
              <a:off x="4080" y="2016"/>
              <a:ext cx="422"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add</a:t>
              </a:r>
            </a:p>
          </p:txBody>
        </p:sp>
        <p:sp>
          <p:nvSpPr>
            <p:cNvPr id="1134635" name="AutoShape 43"/>
            <p:cNvSpPr>
              <a:spLocks noChangeArrowheads="1"/>
            </p:cNvSpPr>
            <p:nvPr/>
          </p:nvSpPr>
          <p:spPr bwMode="auto">
            <a:xfrm>
              <a:off x="4048" y="2400"/>
              <a:ext cx="531" cy="274"/>
            </a:xfrm>
            <a:prstGeom prst="roundRect">
              <a:avLst>
                <a:gd name="adj" fmla="val 16667"/>
              </a:avLst>
            </a:prstGeom>
            <a:solidFill>
              <a:schemeClr val="accent2"/>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solidFill>
                    <a:schemeClr val="bg1"/>
                  </a:solidFill>
                </a:rPr>
                <a:t>store</a:t>
              </a:r>
            </a:p>
          </p:txBody>
        </p:sp>
        <p:sp>
          <p:nvSpPr>
            <p:cNvPr id="1134636" name="Line 44"/>
            <p:cNvSpPr>
              <a:spLocks noChangeShapeType="1"/>
            </p:cNvSpPr>
            <p:nvPr/>
          </p:nvSpPr>
          <p:spPr bwMode="auto">
            <a:xfrm>
              <a:off x="4032" y="1488"/>
              <a:ext cx="192" cy="528"/>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7" name="Line 45"/>
            <p:cNvSpPr>
              <a:spLocks noChangeShapeType="1"/>
            </p:cNvSpPr>
            <p:nvPr/>
          </p:nvSpPr>
          <p:spPr bwMode="auto">
            <a:xfrm flipH="1">
              <a:off x="4368" y="1872"/>
              <a:ext cx="144"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8" name="Line 46"/>
            <p:cNvSpPr>
              <a:spLocks noChangeShapeType="1"/>
            </p:cNvSpPr>
            <p:nvPr/>
          </p:nvSpPr>
          <p:spPr bwMode="auto">
            <a:xfrm>
              <a:off x="4320" y="2304"/>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39" name="AutoShape 47"/>
            <p:cNvSpPr>
              <a:spLocks noChangeArrowheads="1"/>
            </p:cNvSpPr>
            <p:nvPr/>
          </p:nvSpPr>
          <p:spPr bwMode="auto">
            <a:xfrm>
              <a:off x="2496" y="1152"/>
              <a:ext cx="1248" cy="1632"/>
            </a:xfrm>
            <a:prstGeom prst="roundRect">
              <a:avLst>
                <a:gd name="adj" fmla="val 16667"/>
              </a:avLst>
            </a:prstGeom>
            <a:noFill/>
            <a:ln w="38100" cap="rnd">
              <a:solidFill>
                <a:schemeClr val="tx1"/>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40" name="AutoShape 48"/>
            <p:cNvSpPr>
              <a:spLocks noChangeArrowheads="1"/>
            </p:cNvSpPr>
            <p:nvPr/>
          </p:nvSpPr>
          <p:spPr bwMode="auto">
            <a:xfrm>
              <a:off x="3744" y="1152"/>
              <a:ext cx="1248" cy="1632"/>
            </a:xfrm>
            <a:prstGeom prst="roundRect">
              <a:avLst>
                <a:gd name="adj" fmla="val 16667"/>
              </a:avLst>
            </a:prstGeom>
            <a:noFill/>
            <a:ln w="38100" cap="rnd">
              <a:solidFill>
                <a:schemeClr val="tx1"/>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41" name="Text Box 49"/>
            <p:cNvSpPr txBox="1">
              <a:spLocks noChangeArrowheads="1"/>
            </p:cNvSpPr>
            <p:nvPr/>
          </p:nvSpPr>
          <p:spPr bwMode="auto">
            <a:xfrm>
              <a:off x="2496" y="2832"/>
              <a:ext cx="432"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Iter. 1</a:t>
              </a:r>
            </a:p>
          </p:txBody>
        </p:sp>
        <p:sp>
          <p:nvSpPr>
            <p:cNvPr id="1134642" name="Text Box 50"/>
            <p:cNvSpPr txBox="1">
              <a:spLocks noChangeArrowheads="1"/>
            </p:cNvSpPr>
            <p:nvPr/>
          </p:nvSpPr>
          <p:spPr bwMode="auto">
            <a:xfrm>
              <a:off x="3744" y="2832"/>
              <a:ext cx="432"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Iter. 2</a:t>
              </a:r>
            </a:p>
          </p:txBody>
        </p:sp>
        <p:sp>
          <p:nvSpPr>
            <p:cNvPr id="1134643" name="Text Box 51"/>
            <p:cNvSpPr txBox="1">
              <a:spLocks noChangeArrowheads="1"/>
            </p:cNvSpPr>
            <p:nvPr/>
          </p:nvSpPr>
          <p:spPr bwMode="auto">
            <a:xfrm>
              <a:off x="4080" y="864"/>
              <a:ext cx="13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Vectorized Code</a:t>
              </a:r>
            </a:p>
          </p:txBody>
        </p:sp>
        <p:sp>
          <p:nvSpPr>
            <p:cNvPr id="1134644" name="Line 52"/>
            <p:cNvSpPr>
              <a:spLocks noChangeShapeType="1"/>
            </p:cNvSpPr>
            <p:nvPr/>
          </p:nvSpPr>
          <p:spPr bwMode="auto">
            <a:xfrm>
              <a:off x="5088" y="2688"/>
              <a:ext cx="96" cy="38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4645" name="Line 53"/>
            <p:cNvSpPr>
              <a:spLocks noChangeShapeType="1"/>
            </p:cNvSpPr>
            <p:nvPr/>
          </p:nvSpPr>
          <p:spPr bwMode="auto">
            <a:xfrm>
              <a:off x="2160" y="1536"/>
              <a:ext cx="0" cy="100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4646" name="Text Box 54"/>
            <p:cNvSpPr txBox="1">
              <a:spLocks noChangeArrowheads="1"/>
            </p:cNvSpPr>
            <p:nvPr/>
          </p:nvSpPr>
          <p:spPr bwMode="auto">
            <a:xfrm rot="-5400000">
              <a:off x="1782" y="1818"/>
              <a:ext cx="5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US" sz="2400" b="1" i="1"/>
                <a:t>Time</a:t>
              </a:r>
            </a:p>
          </p:txBody>
        </p:sp>
        <p:sp>
          <p:nvSpPr>
            <p:cNvPr id="1134647" name="Line 55"/>
            <p:cNvSpPr>
              <a:spLocks noChangeShapeType="1"/>
            </p:cNvSpPr>
            <p:nvPr/>
          </p:nvSpPr>
          <p:spPr bwMode="auto">
            <a:xfrm>
              <a:off x="5088" y="1776"/>
              <a:ext cx="336"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4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46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4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Slide Number Placeholder 2"/>
          <p:cNvSpPr>
            <a:spLocks noGrp="1"/>
          </p:cNvSpPr>
          <p:nvPr>
            <p:ph type="sldNum" sz="quarter" idx="10"/>
          </p:nvPr>
        </p:nvSpPr>
        <p:spPr/>
        <p:txBody>
          <a:bodyPr/>
          <a:lstStyle/>
          <a:p>
            <a:fld id="{DE67BA0B-5762-AE4B-B351-6E75292430E5}" type="slidenum">
              <a:rPr lang="en-US"/>
              <a:pPr/>
              <a:t>14</a:t>
            </a:fld>
            <a:endParaRPr lang="en-US"/>
          </a:p>
        </p:txBody>
      </p:sp>
      <p:sp>
        <p:nvSpPr>
          <p:cNvPr id="1135618" name="Rectangle 2"/>
          <p:cNvSpPr>
            <a:spLocks noGrp="1" noChangeArrowheads="1"/>
          </p:cNvSpPr>
          <p:nvPr>
            <p:ph type="title"/>
          </p:nvPr>
        </p:nvSpPr>
        <p:spPr/>
        <p:txBody>
          <a:bodyPr/>
          <a:lstStyle/>
          <a:p>
            <a:r>
              <a:rPr lang="en-US"/>
              <a:t>Vector Strip Mining</a:t>
            </a:r>
          </a:p>
        </p:txBody>
      </p:sp>
      <p:sp>
        <p:nvSpPr>
          <p:cNvPr id="1135619" name="Rectangle 3"/>
          <p:cNvSpPr>
            <a:spLocks noGrp="1" noChangeArrowheads="1"/>
          </p:cNvSpPr>
          <p:nvPr>
            <p:ph type="body" idx="4294967295"/>
          </p:nvPr>
        </p:nvSpPr>
        <p:spPr>
          <a:xfrm>
            <a:off x="533400" y="592138"/>
            <a:ext cx="8610600" cy="1441450"/>
          </a:xfrm>
          <a:noFill/>
          <a:ln/>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buFont typeface="Wingdings 2" charset="0"/>
              <a:buNone/>
            </a:pPr>
            <a:r>
              <a:rPr lang="en-US" sz="2400"/>
              <a:t>Problem: Vector registers have finite length</a:t>
            </a:r>
          </a:p>
          <a:p>
            <a:pPr>
              <a:buFont typeface="Wingdings 2" charset="0"/>
              <a:buNone/>
            </a:pPr>
            <a:r>
              <a:rPr lang="en-US" sz="2400"/>
              <a:t>Solution: Break loops into pieces that fit into vector registers, </a:t>
            </a:r>
            <a:r>
              <a:rPr lang="ja-JP" altLang="en-US" sz="2400" i="1">
                <a:latin typeface="Arial"/>
              </a:rPr>
              <a:t>“</a:t>
            </a:r>
            <a:r>
              <a:rPr lang="en-US" sz="2400" i="1"/>
              <a:t>Strip mining</a:t>
            </a:r>
            <a:r>
              <a:rPr lang="ja-JP" altLang="en-US" sz="2400" i="1">
                <a:latin typeface="Arial"/>
              </a:rPr>
              <a:t>”</a:t>
            </a:r>
            <a:endParaRPr lang="en-US" sz="2400"/>
          </a:p>
        </p:txBody>
      </p:sp>
      <p:sp>
        <p:nvSpPr>
          <p:cNvPr id="1135620" name="Text Box 4"/>
          <p:cNvSpPr txBox="1">
            <a:spLocks noChangeArrowheads="1"/>
          </p:cNvSpPr>
          <p:nvPr/>
        </p:nvSpPr>
        <p:spPr bwMode="auto">
          <a:xfrm>
            <a:off x="3505200" y="1771650"/>
            <a:ext cx="6127750" cy="508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10000"/>
              </a:spcBef>
            </a:pPr>
            <a:r>
              <a:rPr lang="en-US" sz="2000" b="1" dirty="0">
                <a:latin typeface="Courier New" charset="0"/>
              </a:rPr>
              <a:t> ANDI R1, N, 63   # N mod 64</a:t>
            </a:r>
          </a:p>
          <a:p>
            <a:pPr>
              <a:spcBef>
                <a:spcPct val="10000"/>
              </a:spcBef>
            </a:pPr>
            <a:r>
              <a:rPr lang="en-US" sz="2000" b="1" dirty="0">
                <a:latin typeface="Courier New" charset="0"/>
              </a:rPr>
              <a:t> MTC1 VLR, R1     # Do remainder</a:t>
            </a:r>
          </a:p>
          <a:p>
            <a:pPr>
              <a:spcBef>
                <a:spcPct val="10000"/>
              </a:spcBef>
            </a:pPr>
            <a:r>
              <a:rPr lang="en-US" sz="2000" b="1" dirty="0">
                <a:latin typeface="Courier New" charset="0"/>
              </a:rPr>
              <a:t>loop:</a:t>
            </a:r>
          </a:p>
          <a:p>
            <a:pPr>
              <a:spcBef>
                <a:spcPct val="10000"/>
              </a:spcBef>
            </a:pPr>
            <a:r>
              <a:rPr lang="en-US" sz="2000" b="1" dirty="0">
                <a:latin typeface="Courier New" charset="0"/>
              </a:rPr>
              <a:t> LV V1, RA</a:t>
            </a:r>
          </a:p>
          <a:p>
            <a:pPr>
              <a:spcBef>
                <a:spcPct val="10000"/>
              </a:spcBef>
            </a:pPr>
            <a:r>
              <a:rPr lang="en-US" sz="2000" b="1" dirty="0">
                <a:latin typeface="Courier New" charset="0"/>
              </a:rPr>
              <a:t> DSLL R2, R1, 3	# Multiply by 8      </a:t>
            </a:r>
          </a:p>
          <a:p>
            <a:pPr>
              <a:spcBef>
                <a:spcPct val="10000"/>
              </a:spcBef>
            </a:pPr>
            <a:r>
              <a:rPr lang="en-US" sz="2000" b="1" dirty="0">
                <a:latin typeface="Courier New" charset="0"/>
              </a:rPr>
              <a:t> DADDU RA, RA, R2 # Bump pointer</a:t>
            </a:r>
          </a:p>
          <a:p>
            <a:pPr>
              <a:spcBef>
                <a:spcPct val="10000"/>
              </a:spcBef>
            </a:pPr>
            <a:r>
              <a:rPr lang="en-US" sz="2000" b="1" dirty="0">
                <a:latin typeface="Courier New" charset="0"/>
              </a:rPr>
              <a:t> LV V2, RB</a:t>
            </a:r>
          </a:p>
          <a:p>
            <a:pPr>
              <a:spcBef>
                <a:spcPct val="10000"/>
              </a:spcBef>
            </a:pPr>
            <a:r>
              <a:rPr lang="en-US" sz="2000" b="1" dirty="0">
                <a:latin typeface="Courier New" charset="0"/>
              </a:rPr>
              <a:t> DADDU RB, RB, R2 </a:t>
            </a:r>
          </a:p>
          <a:p>
            <a:pPr>
              <a:spcBef>
                <a:spcPct val="10000"/>
              </a:spcBef>
            </a:pPr>
            <a:r>
              <a:rPr lang="en-US" sz="2000" b="1" dirty="0">
                <a:latin typeface="Courier New" charset="0"/>
              </a:rPr>
              <a:t> ADDV.D V3, V1, V2</a:t>
            </a:r>
          </a:p>
          <a:p>
            <a:pPr>
              <a:spcBef>
                <a:spcPct val="10000"/>
              </a:spcBef>
            </a:pPr>
            <a:r>
              <a:rPr lang="en-US" sz="2000" b="1" dirty="0">
                <a:latin typeface="Courier New" charset="0"/>
              </a:rPr>
              <a:t> SV V3, RC</a:t>
            </a:r>
          </a:p>
          <a:p>
            <a:pPr>
              <a:spcBef>
                <a:spcPct val="10000"/>
              </a:spcBef>
            </a:pPr>
            <a:r>
              <a:rPr lang="en-US" sz="2000" b="1" dirty="0">
                <a:latin typeface="Courier New" charset="0"/>
              </a:rPr>
              <a:t> DADDU RC, RC, R2</a:t>
            </a:r>
          </a:p>
          <a:p>
            <a:pPr>
              <a:spcBef>
                <a:spcPct val="10000"/>
              </a:spcBef>
            </a:pPr>
            <a:r>
              <a:rPr lang="en-US" sz="2000" b="1" dirty="0">
                <a:latin typeface="Courier New" charset="0"/>
              </a:rPr>
              <a:t> DSUBU N, N, R1 # Subtract elements</a:t>
            </a:r>
          </a:p>
          <a:p>
            <a:pPr>
              <a:spcBef>
                <a:spcPct val="10000"/>
              </a:spcBef>
            </a:pPr>
            <a:r>
              <a:rPr lang="en-US" sz="2000" b="1" dirty="0">
                <a:latin typeface="Courier New" charset="0"/>
              </a:rPr>
              <a:t> LI R1, 64</a:t>
            </a:r>
          </a:p>
          <a:p>
            <a:pPr>
              <a:spcBef>
                <a:spcPct val="10000"/>
              </a:spcBef>
            </a:pPr>
            <a:r>
              <a:rPr lang="en-US" sz="2000" b="1" dirty="0">
                <a:latin typeface="Courier New" charset="0"/>
              </a:rPr>
              <a:t> MTC1 VLR, R1   # Reset full length</a:t>
            </a:r>
          </a:p>
          <a:p>
            <a:pPr>
              <a:spcBef>
                <a:spcPct val="10000"/>
              </a:spcBef>
            </a:pPr>
            <a:r>
              <a:rPr lang="en-US" sz="2000" b="1" dirty="0">
                <a:latin typeface="Courier New" charset="0"/>
              </a:rPr>
              <a:t> BGTZ N, loop   # Any more to do?</a:t>
            </a:r>
          </a:p>
        </p:txBody>
      </p:sp>
      <p:grpSp>
        <p:nvGrpSpPr>
          <p:cNvPr id="1135621" name="Group 5"/>
          <p:cNvGrpSpPr>
            <a:grpSpLocks/>
          </p:cNvGrpSpPr>
          <p:nvPr/>
        </p:nvGrpSpPr>
        <p:grpSpPr bwMode="auto">
          <a:xfrm>
            <a:off x="0" y="2133600"/>
            <a:ext cx="3619500" cy="4495800"/>
            <a:chOff x="0" y="1344"/>
            <a:chExt cx="2280" cy="2832"/>
          </a:xfrm>
        </p:grpSpPr>
        <p:sp>
          <p:nvSpPr>
            <p:cNvPr id="1135622" name="Text Box 6"/>
            <p:cNvSpPr txBox="1">
              <a:spLocks noChangeArrowheads="1"/>
            </p:cNvSpPr>
            <p:nvPr/>
          </p:nvSpPr>
          <p:spPr bwMode="auto">
            <a:xfrm>
              <a:off x="0" y="1344"/>
              <a:ext cx="2132"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10000"/>
                </a:spcBef>
              </a:pPr>
              <a:r>
                <a:rPr lang="en-US" sz="2000" b="1">
                  <a:latin typeface="Courier New" charset="0"/>
                </a:rPr>
                <a:t>for (i=0; i&lt;N; i++)</a:t>
              </a:r>
            </a:p>
            <a:p>
              <a:pPr>
                <a:spcBef>
                  <a:spcPct val="10000"/>
                </a:spcBef>
              </a:pPr>
              <a:r>
                <a:rPr lang="en-US" sz="2000" b="1">
                  <a:latin typeface="Courier New" charset="0"/>
                </a:rPr>
                <a:t>    C[i] = A[i]+B[i];</a:t>
              </a:r>
            </a:p>
          </p:txBody>
        </p:sp>
        <p:grpSp>
          <p:nvGrpSpPr>
            <p:cNvPr id="1135623" name="Group 7"/>
            <p:cNvGrpSpPr>
              <a:grpSpLocks/>
            </p:cNvGrpSpPr>
            <p:nvPr/>
          </p:nvGrpSpPr>
          <p:grpSpPr bwMode="auto">
            <a:xfrm>
              <a:off x="144" y="1824"/>
              <a:ext cx="2136" cy="2352"/>
              <a:chOff x="144" y="1392"/>
              <a:chExt cx="2136" cy="2352"/>
            </a:xfrm>
          </p:grpSpPr>
          <p:sp>
            <p:nvSpPr>
              <p:cNvPr id="1135624" name="Rectangle 8"/>
              <p:cNvSpPr>
                <a:spLocks noChangeArrowheads="1"/>
              </p:cNvSpPr>
              <p:nvPr/>
            </p:nvSpPr>
            <p:spPr bwMode="auto">
              <a:xfrm>
                <a:off x="192" y="1632"/>
                <a:ext cx="96" cy="211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25" name="Rectangle 9"/>
              <p:cNvSpPr>
                <a:spLocks noChangeArrowheads="1"/>
              </p:cNvSpPr>
              <p:nvPr/>
            </p:nvSpPr>
            <p:spPr bwMode="auto">
              <a:xfrm>
                <a:off x="480" y="1632"/>
                <a:ext cx="96" cy="211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26" name="Rectangle 10"/>
              <p:cNvSpPr>
                <a:spLocks noChangeArrowheads="1"/>
              </p:cNvSpPr>
              <p:nvPr/>
            </p:nvSpPr>
            <p:spPr bwMode="auto">
              <a:xfrm>
                <a:off x="1008" y="1632"/>
                <a:ext cx="96" cy="211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27" name="Rectangle 11"/>
              <p:cNvSpPr>
                <a:spLocks noChangeArrowheads="1"/>
              </p:cNvSpPr>
              <p:nvPr/>
            </p:nvSpPr>
            <p:spPr bwMode="auto">
              <a:xfrm>
                <a:off x="192" y="2016"/>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28" name="Rectangle 12"/>
              <p:cNvSpPr>
                <a:spLocks noChangeArrowheads="1"/>
              </p:cNvSpPr>
              <p:nvPr/>
            </p:nvSpPr>
            <p:spPr bwMode="auto">
              <a:xfrm>
                <a:off x="480" y="2016"/>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29" name="Rectangle 13"/>
              <p:cNvSpPr>
                <a:spLocks noChangeArrowheads="1"/>
              </p:cNvSpPr>
              <p:nvPr/>
            </p:nvSpPr>
            <p:spPr bwMode="auto">
              <a:xfrm>
                <a:off x="1008" y="2016"/>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30" name="Rectangle 14"/>
              <p:cNvSpPr>
                <a:spLocks noChangeArrowheads="1"/>
              </p:cNvSpPr>
              <p:nvPr/>
            </p:nvSpPr>
            <p:spPr bwMode="auto">
              <a:xfrm>
                <a:off x="192" y="2880"/>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31" name="Rectangle 15"/>
              <p:cNvSpPr>
                <a:spLocks noChangeArrowheads="1"/>
              </p:cNvSpPr>
              <p:nvPr/>
            </p:nvSpPr>
            <p:spPr bwMode="auto">
              <a:xfrm>
                <a:off x="480" y="2880"/>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32" name="Rectangle 16"/>
              <p:cNvSpPr>
                <a:spLocks noChangeArrowheads="1"/>
              </p:cNvSpPr>
              <p:nvPr/>
            </p:nvSpPr>
            <p:spPr bwMode="auto">
              <a:xfrm>
                <a:off x="1008" y="2880"/>
                <a:ext cx="96" cy="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33" name="Rectangle 17"/>
              <p:cNvSpPr>
                <a:spLocks noChangeArrowheads="1"/>
              </p:cNvSpPr>
              <p:nvPr/>
            </p:nvSpPr>
            <p:spPr bwMode="auto">
              <a:xfrm>
                <a:off x="192" y="1632"/>
                <a:ext cx="96" cy="3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34" name="Rectangle 18"/>
              <p:cNvSpPr>
                <a:spLocks noChangeArrowheads="1"/>
              </p:cNvSpPr>
              <p:nvPr/>
            </p:nvSpPr>
            <p:spPr bwMode="auto">
              <a:xfrm>
                <a:off x="480" y="1632"/>
                <a:ext cx="96" cy="3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5635" name="Rectangle 19"/>
              <p:cNvSpPr>
                <a:spLocks noChangeArrowheads="1"/>
              </p:cNvSpPr>
              <p:nvPr/>
            </p:nvSpPr>
            <p:spPr bwMode="auto">
              <a:xfrm>
                <a:off x="1008" y="1632"/>
                <a:ext cx="96" cy="3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35636" name="Group 20"/>
              <p:cNvGrpSpPr>
                <a:grpSpLocks/>
              </p:cNvGrpSpPr>
              <p:nvPr/>
            </p:nvGrpSpPr>
            <p:grpSpPr bwMode="auto">
              <a:xfrm>
                <a:off x="288" y="2304"/>
                <a:ext cx="720" cy="288"/>
                <a:chOff x="912" y="2736"/>
                <a:chExt cx="720" cy="288"/>
              </a:xfrm>
            </p:grpSpPr>
            <p:sp>
              <p:nvSpPr>
                <p:cNvPr id="1135637" name="Oval 21"/>
                <p:cNvSpPr>
                  <a:spLocks noChangeArrowheads="1"/>
                </p:cNvSpPr>
                <p:nvPr/>
              </p:nvSpPr>
              <p:spPr bwMode="auto">
                <a:xfrm>
                  <a:off x="1344" y="2784"/>
                  <a:ext cx="192" cy="188"/>
                </a:xfrm>
                <a:prstGeom prst="ellipse">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a:t>
                  </a:r>
                </a:p>
              </p:txBody>
            </p:sp>
            <p:sp>
              <p:nvSpPr>
                <p:cNvPr id="1135638" name="Line 22"/>
                <p:cNvSpPr>
                  <a:spLocks noChangeShapeType="1"/>
                </p:cNvSpPr>
                <p:nvPr/>
              </p:nvSpPr>
              <p:spPr bwMode="auto">
                <a:xfrm>
                  <a:off x="1200" y="2736"/>
                  <a:ext cx="19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39" name="Line 23"/>
                <p:cNvSpPr>
                  <a:spLocks noChangeShapeType="1"/>
                </p:cNvSpPr>
                <p:nvPr/>
              </p:nvSpPr>
              <p:spPr bwMode="auto">
                <a:xfrm flipV="1">
                  <a:off x="912" y="2928"/>
                  <a:ext cx="43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40" name="Line 24"/>
                <p:cNvSpPr>
                  <a:spLocks noChangeShapeType="1"/>
                </p:cNvSpPr>
                <p:nvPr/>
              </p:nvSpPr>
              <p:spPr bwMode="auto">
                <a:xfrm>
                  <a:off x="1536" y="2880"/>
                  <a:ext cx="96"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5641" name="Group 25"/>
              <p:cNvGrpSpPr>
                <a:grpSpLocks/>
              </p:cNvGrpSpPr>
              <p:nvPr/>
            </p:nvGrpSpPr>
            <p:grpSpPr bwMode="auto">
              <a:xfrm>
                <a:off x="288" y="3168"/>
                <a:ext cx="720" cy="288"/>
                <a:chOff x="912" y="2736"/>
                <a:chExt cx="720" cy="288"/>
              </a:xfrm>
            </p:grpSpPr>
            <p:sp>
              <p:nvSpPr>
                <p:cNvPr id="1135642" name="Oval 26"/>
                <p:cNvSpPr>
                  <a:spLocks noChangeArrowheads="1"/>
                </p:cNvSpPr>
                <p:nvPr/>
              </p:nvSpPr>
              <p:spPr bwMode="auto">
                <a:xfrm>
                  <a:off x="1344" y="2784"/>
                  <a:ext cx="192" cy="188"/>
                </a:xfrm>
                <a:prstGeom prst="ellipse">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a:t>
                  </a:r>
                </a:p>
              </p:txBody>
            </p:sp>
            <p:sp>
              <p:nvSpPr>
                <p:cNvPr id="1135643" name="Line 27"/>
                <p:cNvSpPr>
                  <a:spLocks noChangeShapeType="1"/>
                </p:cNvSpPr>
                <p:nvPr/>
              </p:nvSpPr>
              <p:spPr bwMode="auto">
                <a:xfrm>
                  <a:off x="1200" y="2736"/>
                  <a:ext cx="19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44" name="Line 28"/>
                <p:cNvSpPr>
                  <a:spLocks noChangeShapeType="1"/>
                </p:cNvSpPr>
                <p:nvPr/>
              </p:nvSpPr>
              <p:spPr bwMode="auto">
                <a:xfrm flipV="1">
                  <a:off x="912" y="2928"/>
                  <a:ext cx="43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45" name="Line 29"/>
                <p:cNvSpPr>
                  <a:spLocks noChangeShapeType="1"/>
                </p:cNvSpPr>
                <p:nvPr/>
              </p:nvSpPr>
              <p:spPr bwMode="auto">
                <a:xfrm>
                  <a:off x="1536" y="2880"/>
                  <a:ext cx="96"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5646" name="Group 30"/>
              <p:cNvGrpSpPr>
                <a:grpSpLocks/>
              </p:cNvGrpSpPr>
              <p:nvPr/>
            </p:nvGrpSpPr>
            <p:grpSpPr bwMode="auto">
              <a:xfrm>
                <a:off x="288" y="1680"/>
                <a:ext cx="720" cy="288"/>
                <a:chOff x="912" y="2736"/>
                <a:chExt cx="720" cy="288"/>
              </a:xfrm>
            </p:grpSpPr>
            <p:sp>
              <p:nvSpPr>
                <p:cNvPr id="1135647" name="Oval 31"/>
                <p:cNvSpPr>
                  <a:spLocks noChangeArrowheads="1"/>
                </p:cNvSpPr>
                <p:nvPr/>
              </p:nvSpPr>
              <p:spPr bwMode="auto">
                <a:xfrm>
                  <a:off x="1344" y="2784"/>
                  <a:ext cx="192" cy="188"/>
                </a:xfrm>
                <a:prstGeom prst="ellipse">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a:t>
                  </a:r>
                </a:p>
              </p:txBody>
            </p:sp>
            <p:sp>
              <p:nvSpPr>
                <p:cNvPr id="1135648" name="Line 32"/>
                <p:cNvSpPr>
                  <a:spLocks noChangeShapeType="1"/>
                </p:cNvSpPr>
                <p:nvPr/>
              </p:nvSpPr>
              <p:spPr bwMode="auto">
                <a:xfrm>
                  <a:off x="1200" y="2736"/>
                  <a:ext cx="19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49" name="Line 33"/>
                <p:cNvSpPr>
                  <a:spLocks noChangeShapeType="1"/>
                </p:cNvSpPr>
                <p:nvPr/>
              </p:nvSpPr>
              <p:spPr bwMode="auto">
                <a:xfrm flipV="1">
                  <a:off x="912" y="2928"/>
                  <a:ext cx="432"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5650" name="Line 34"/>
                <p:cNvSpPr>
                  <a:spLocks noChangeShapeType="1"/>
                </p:cNvSpPr>
                <p:nvPr/>
              </p:nvSpPr>
              <p:spPr bwMode="auto">
                <a:xfrm>
                  <a:off x="1536" y="2880"/>
                  <a:ext cx="96"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5651" name="Text Box 35"/>
              <p:cNvSpPr txBox="1">
                <a:spLocks noChangeArrowheads="1"/>
              </p:cNvSpPr>
              <p:nvPr/>
            </p:nvSpPr>
            <p:spPr bwMode="auto">
              <a:xfrm>
                <a:off x="144" y="1392"/>
                <a:ext cx="23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A</a:t>
                </a:r>
              </a:p>
            </p:txBody>
          </p:sp>
          <p:sp>
            <p:nvSpPr>
              <p:cNvPr id="1135652" name="Text Box 36"/>
              <p:cNvSpPr txBox="1">
                <a:spLocks noChangeArrowheads="1"/>
              </p:cNvSpPr>
              <p:nvPr/>
            </p:nvSpPr>
            <p:spPr bwMode="auto">
              <a:xfrm>
                <a:off x="432" y="1392"/>
                <a:ext cx="23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B</a:t>
                </a:r>
              </a:p>
            </p:txBody>
          </p:sp>
          <p:sp>
            <p:nvSpPr>
              <p:cNvPr id="1135653" name="Text Box 37"/>
              <p:cNvSpPr txBox="1">
                <a:spLocks noChangeArrowheads="1"/>
              </p:cNvSpPr>
              <p:nvPr/>
            </p:nvSpPr>
            <p:spPr bwMode="auto">
              <a:xfrm>
                <a:off x="960" y="1392"/>
                <a:ext cx="23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C</a:t>
                </a:r>
              </a:p>
            </p:txBody>
          </p:sp>
          <p:sp>
            <p:nvSpPr>
              <p:cNvPr id="1135654" name="AutoShape 38"/>
              <p:cNvSpPr>
                <a:spLocks/>
              </p:cNvSpPr>
              <p:nvPr/>
            </p:nvSpPr>
            <p:spPr bwMode="auto">
              <a:xfrm>
                <a:off x="1152" y="2064"/>
                <a:ext cx="144" cy="768"/>
              </a:xfrm>
              <a:prstGeom prst="rightBrace">
                <a:avLst>
                  <a:gd name="adj1" fmla="val 44444"/>
                  <a:gd name="adj2" fmla="val 50000"/>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endParaRPr lang="en-US" sz="2000" b="1"/>
              </a:p>
            </p:txBody>
          </p:sp>
          <p:sp>
            <p:nvSpPr>
              <p:cNvPr id="1135655" name="Text Box 39"/>
              <p:cNvSpPr txBox="1">
                <a:spLocks noChangeArrowheads="1"/>
              </p:cNvSpPr>
              <p:nvPr/>
            </p:nvSpPr>
            <p:spPr bwMode="auto">
              <a:xfrm>
                <a:off x="1248" y="2304"/>
                <a:ext cx="103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64 elements</a:t>
                </a:r>
              </a:p>
            </p:txBody>
          </p:sp>
          <p:sp>
            <p:nvSpPr>
              <p:cNvPr id="1135656" name="AutoShape 40"/>
              <p:cNvSpPr>
                <a:spLocks/>
              </p:cNvSpPr>
              <p:nvPr/>
            </p:nvSpPr>
            <p:spPr bwMode="auto">
              <a:xfrm>
                <a:off x="1152" y="1632"/>
                <a:ext cx="144" cy="384"/>
              </a:xfrm>
              <a:prstGeom prst="rightBrace">
                <a:avLst>
                  <a:gd name="adj1" fmla="val 22222"/>
                  <a:gd name="adj2" fmla="val 50000"/>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endParaRPr lang="en-US" sz="2000" b="1"/>
              </a:p>
            </p:txBody>
          </p:sp>
          <p:sp>
            <p:nvSpPr>
              <p:cNvPr id="1135657" name="Text Box 41"/>
              <p:cNvSpPr txBox="1">
                <a:spLocks noChangeArrowheads="1"/>
              </p:cNvSpPr>
              <p:nvPr/>
            </p:nvSpPr>
            <p:spPr bwMode="auto">
              <a:xfrm>
                <a:off x="1248" y="1680"/>
                <a:ext cx="94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Remainder</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5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5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356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35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19" grpId="0" build="p" autoUpdateAnimBg="0"/>
      <p:bldP spid="11356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lide Number Placeholder 3"/>
          <p:cNvSpPr>
            <a:spLocks noGrp="1"/>
          </p:cNvSpPr>
          <p:nvPr>
            <p:ph type="sldNum" sz="quarter" idx="10"/>
          </p:nvPr>
        </p:nvSpPr>
        <p:spPr/>
        <p:txBody>
          <a:bodyPr/>
          <a:lstStyle/>
          <a:p>
            <a:fld id="{C53956B9-DA3F-2D44-A2E5-0F092BAFDF5C}" type="slidenum">
              <a:rPr lang="en-US"/>
              <a:pPr/>
              <a:t>15</a:t>
            </a:fld>
            <a:endParaRPr lang="en-US"/>
          </a:p>
        </p:txBody>
      </p:sp>
      <p:grpSp>
        <p:nvGrpSpPr>
          <p:cNvPr id="1136642" name="Group 2"/>
          <p:cNvGrpSpPr>
            <a:grpSpLocks/>
          </p:cNvGrpSpPr>
          <p:nvPr/>
        </p:nvGrpSpPr>
        <p:grpSpPr bwMode="auto">
          <a:xfrm>
            <a:off x="685800" y="3352800"/>
            <a:ext cx="3276600" cy="1600200"/>
            <a:chOff x="432" y="2112"/>
            <a:chExt cx="2064" cy="1008"/>
          </a:xfrm>
        </p:grpSpPr>
        <p:grpSp>
          <p:nvGrpSpPr>
            <p:cNvPr id="1136643" name="Group 3"/>
            <p:cNvGrpSpPr>
              <a:grpSpLocks/>
            </p:cNvGrpSpPr>
            <p:nvPr/>
          </p:nvGrpSpPr>
          <p:grpSpPr bwMode="auto">
            <a:xfrm>
              <a:off x="960" y="2352"/>
              <a:ext cx="1536" cy="768"/>
              <a:chOff x="480" y="2352"/>
              <a:chExt cx="1536" cy="768"/>
            </a:xfrm>
          </p:grpSpPr>
          <p:grpSp>
            <p:nvGrpSpPr>
              <p:cNvPr id="1136644" name="Group 4"/>
              <p:cNvGrpSpPr>
                <a:grpSpLocks/>
              </p:cNvGrpSpPr>
              <p:nvPr/>
            </p:nvGrpSpPr>
            <p:grpSpPr bwMode="auto">
              <a:xfrm>
                <a:off x="1824" y="2352"/>
                <a:ext cx="192" cy="192"/>
                <a:chOff x="1824" y="2352"/>
                <a:chExt cx="192" cy="192"/>
              </a:xfrm>
            </p:grpSpPr>
            <p:sp>
              <p:nvSpPr>
                <p:cNvPr id="1136645" name="Rectangle 5"/>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46" name="Oval 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6647" name="Rectangle 7"/>
              <p:cNvSpPr>
                <a:spLocks noChangeArrowheads="1"/>
              </p:cNvSpPr>
              <p:nvPr/>
            </p:nvSpPr>
            <p:spPr bwMode="auto">
              <a:xfrm>
                <a:off x="480" y="2352"/>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6648" name="Group 8"/>
              <p:cNvGrpSpPr>
                <a:grpSpLocks/>
              </p:cNvGrpSpPr>
              <p:nvPr/>
            </p:nvGrpSpPr>
            <p:grpSpPr bwMode="auto">
              <a:xfrm>
                <a:off x="1824" y="2544"/>
                <a:ext cx="192" cy="192"/>
                <a:chOff x="1824" y="2352"/>
                <a:chExt cx="192" cy="192"/>
              </a:xfrm>
            </p:grpSpPr>
            <p:sp>
              <p:nvSpPr>
                <p:cNvPr id="1136649" name="Rectangle 9"/>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50" name="Oval 1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51" name="Group 11"/>
              <p:cNvGrpSpPr>
                <a:grpSpLocks/>
              </p:cNvGrpSpPr>
              <p:nvPr/>
            </p:nvGrpSpPr>
            <p:grpSpPr bwMode="auto">
              <a:xfrm>
                <a:off x="1824" y="2736"/>
                <a:ext cx="192" cy="192"/>
                <a:chOff x="1824" y="2352"/>
                <a:chExt cx="192" cy="192"/>
              </a:xfrm>
            </p:grpSpPr>
            <p:sp>
              <p:nvSpPr>
                <p:cNvPr id="1136652" name="Rectangle 12"/>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53" name="Oval 1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54" name="Group 14"/>
              <p:cNvGrpSpPr>
                <a:grpSpLocks/>
              </p:cNvGrpSpPr>
              <p:nvPr/>
            </p:nvGrpSpPr>
            <p:grpSpPr bwMode="auto">
              <a:xfrm>
                <a:off x="1824" y="2928"/>
                <a:ext cx="192" cy="192"/>
                <a:chOff x="1824" y="2352"/>
                <a:chExt cx="192" cy="192"/>
              </a:xfrm>
            </p:grpSpPr>
            <p:sp>
              <p:nvSpPr>
                <p:cNvPr id="1136655" name="Rectangle 15"/>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56" name="Oval 1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57" name="Group 17"/>
              <p:cNvGrpSpPr>
                <a:grpSpLocks/>
              </p:cNvGrpSpPr>
              <p:nvPr/>
            </p:nvGrpSpPr>
            <p:grpSpPr bwMode="auto">
              <a:xfrm>
                <a:off x="1632" y="2352"/>
                <a:ext cx="192" cy="192"/>
                <a:chOff x="1824" y="2352"/>
                <a:chExt cx="192" cy="192"/>
              </a:xfrm>
            </p:grpSpPr>
            <p:sp>
              <p:nvSpPr>
                <p:cNvPr id="1136658" name="Rectangle 18"/>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59" name="Oval 1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60" name="Group 20"/>
              <p:cNvGrpSpPr>
                <a:grpSpLocks/>
              </p:cNvGrpSpPr>
              <p:nvPr/>
            </p:nvGrpSpPr>
            <p:grpSpPr bwMode="auto">
              <a:xfrm>
                <a:off x="1632" y="2544"/>
                <a:ext cx="192" cy="192"/>
                <a:chOff x="1824" y="2352"/>
                <a:chExt cx="192" cy="192"/>
              </a:xfrm>
            </p:grpSpPr>
            <p:sp>
              <p:nvSpPr>
                <p:cNvPr id="1136661" name="Rectangle 21"/>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62" name="Oval 2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63" name="Group 23"/>
              <p:cNvGrpSpPr>
                <a:grpSpLocks/>
              </p:cNvGrpSpPr>
              <p:nvPr/>
            </p:nvGrpSpPr>
            <p:grpSpPr bwMode="auto">
              <a:xfrm>
                <a:off x="1632" y="2736"/>
                <a:ext cx="192" cy="192"/>
                <a:chOff x="1824" y="2352"/>
                <a:chExt cx="192" cy="192"/>
              </a:xfrm>
            </p:grpSpPr>
            <p:sp>
              <p:nvSpPr>
                <p:cNvPr id="1136664" name="Rectangle 24"/>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65" name="Oval 2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66" name="Group 26"/>
              <p:cNvGrpSpPr>
                <a:grpSpLocks/>
              </p:cNvGrpSpPr>
              <p:nvPr/>
            </p:nvGrpSpPr>
            <p:grpSpPr bwMode="auto">
              <a:xfrm>
                <a:off x="1632" y="2928"/>
                <a:ext cx="192" cy="192"/>
                <a:chOff x="1824" y="2352"/>
                <a:chExt cx="192" cy="192"/>
              </a:xfrm>
            </p:grpSpPr>
            <p:sp>
              <p:nvSpPr>
                <p:cNvPr id="1136667" name="Rectangle 27"/>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68" name="Oval 2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69" name="Group 29"/>
              <p:cNvGrpSpPr>
                <a:grpSpLocks/>
              </p:cNvGrpSpPr>
              <p:nvPr/>
            </p:nvGrpSpPr>
            <p:grpSpPr bwMode="auto">
              <a:xfrm>
                <a:off x="1440" y="2352"/>
                <a:ext cx="192" cy="192"/>
                <a:chOff x="1824" y="2352"/>
                <a:chExt cx="192" cy="192"/>
              </a:xfrm>
            </p:grpSpPr>
            <p:sp>
              <p:nvSpPr>
                <p:cNvPr id="1136670" name="Rectangle 30"/>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71" name="Oval 3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72" name="Group 32"/>
              <p:cNvGrpSpPr>
                <a:grpSpLocks/>
              </p:cNvGrpSpPr>
              <p:nvPr/>
            </p:nvGrpSpPr>
            <p:grpSpPr bwMode="auto">
              <a:xfrm>
                <a:off x="1440" y="2544"/>
                <a:ext cx="192" cy="192"/>
                <a:chOff x="1824" y="2352"/>
                <a:chExt cx="192" cy="192"/>
              </a:xfrm>
            </p:grpSpPr>
            <p:sp>
              <p:nvSpPr>
                <p:cNvPr id="1136673" name="Rectangle 33"/>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74" name="Oval 3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75" name="Group 35"/>
              <p:cNvGrpSpPr>
                <a:grpSpLocks/>
              </p:cNvGrpSpPr>
              <p:nvPr/>
            </p:nvGrpSpPr>
            <p:grpSpPr bwMode="auto">
              <a:xfrm>
                <a:off x="1440" y="2736"/>
                <a:ext cx="192" cy="192"/>
                <a:chOff x="1824" y="2352"/>
                <a:chExt cx="192" cy="192"/>
              </a:xfrm>
            </p:grpSpPr>
            <p:sp>
              <p:nvSpPr>
                <p:cNvPr id="1136676" name="Rectangle 36"/>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77" name="Oval 3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78" name="Group 38"/>
              <p:cNvGrpSpPr>
                <a:grpSpLocks/>
              </p:cNvGrpSpPr>
              <p:nvPr/>
            </p:nvGrpSpPr>
            <p:grpSpPr bwMode="auto">
              <a:xfrm>
                <a:off x="1440" y="2928"/>
                <a:ext cx="192" cy="192"/>
                <a:chOff x="1824" y="2352"/>
                <a:chExt cx="192" cy="192"/>
              </a:xfrm>
            </p:grpSpPr>
            <p:sp>
              <p:nvSpPr>
                <p:cNvPr id="1136679" name="Rectangle 39"/>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80" name="Oval 4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81" name="Group 41"/>
              <p:cNvGrpSpPr>
                <a:grpSpLocks/>
              </p:cNvGrpSpPr>
              <p:nvPr/>
            </p:nvGrpSpPr>
            <p:grpSpPr bwMode="auto">
              <a:xfrm>
                <a:off x="1248" y="2352"/>
                <a:ext cx="192" cy="192"/>
                <a:chOff x="1824" y="2352"/>
                <a:chExt cx="192" cy="192"/>
              </a:xfrm>
            </p:grpSpPr>
            <p:sp>
              <p:nvSpPr>
                <p:cNvPr id="1136682" name="Rectangle 42"/>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83" name="Oval 4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84" name="Group 44"/>
              <p:cNvGrpSpPr>
                <a:grpSpLocks/>
              </p:cNvGrpSpPr>
              <p:nvPr/>
            </p:nvGrpSpPr>
            <p:grpSpPr bwMode="auto">
              <a:xfrm>
                <a:off x="1248" y="2544"/>
                <a:ext cx="192" cy="192"/>
                <a:chOff x="1824" y="2352"/>
                <a:chExt cx="192" cy="192"/>
              </a:xfrm>
            </p:grpSpPr>
            <p:sp>
              <p:nvSpPr>
                <p:cNvPr id="1136685" name="Rectangle 45"/>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86" name="Oval 4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87" name="Group 47"/>
              <p:cNvGrpSpPr>
                <a:grpSpLocks/>
              </p:cNvGrpSpPr>
              <p:nvPr/>
            </p:nvGrpSpPr>
            <p:grpSpPr bwMode="auto">
              <a:xfrm>
                <a:off x="1248" y="2736"/>
                <a:ext cx="192" cy="192"/>
                <a:chOff x="1824" y="2352"/>
                <a:chExt cx="192" cy="192"/>
              </a:xfrm>
            </p:grpSpPr>
            <p:sp>
              <p:nvSpPr>
                <p:cNvPr id="1136688" name="Rectangle 48"/>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89" name="Oval 4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90" name="Group 50"/>
              <p:cNvGrpSpPr>
                <a:grpSpLocks/>
              </p:cNvGrpSpPr>
              <p:nvPr/>
            </p:nvGrpSpPr>
            <p:grpSpPr bwMode="auto">
              <a:xfrm>
                <a:off x="1248" y="2928"/>
                <a:ext cx="192" cy="192"/>
                <a:chOff x="1824" y="2352"/>
                <a:chExt cx="192" cy="192"/>
              </a:xfrm>
            </p:grpSpPr>
            <p:sp>
              <p:nvSpPr>
                <p:cNvPr id="1136691" name="Rectangle 51"/>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92" name="Oval 5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93" name="Group 53"/>
              <p:cNvGrpSpPr>
                <a:grpSpLocks/>
              </p:cNvGrpSpPr>
              <p:nvPr/>
            </p:nvGrpSpPr>
            <p:grpSpPr bwMode="auto">
              <a:xfrm>
                <a:off x="1056" y="2352"/>
                <a:ext cx="192" cy="192"/>
                <a:chOff x="1824" y="2352"/>
                <a:chExt cx="192" cy="192"/>
              </a:xfrm>
            </p:grpSpPr>
            <p:sp>
              <p:nvSpPr>
                <p:cNvPr id="1136694" name="Rectangle 54"/>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95" name="Oval 5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96" name="Group 56"/>
              <p:cNvGrpSpPr>
                <a:grpSpLocks/>
              </p:cNvGrpSpPr>
              <p:nvPr/>
            </p:nvGrpSpPr>
            <p:grpSpPr bwMode="auto">
              <a:xfrm>
                <a:off x="1056" y="2544"/>
                <a:ext cx="192" cy="192"/>
                <a:chOff x="1824" y="2352"/>
                <a:chExt cx="192" cy="192"/>
              </a:xfrm>
            </p:grpSpPr>
            <p:sp>
              <p:nvSpPr>
                <p:cNvPr id="1136697" name="Rectangle 57"/>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698" name="Oval 5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699" name="Group 59"/>
              <p:cNvGrpSpPr>
                <a:grpSpLocks/>
              </p:cNvGrpSpPr>
              <p:nvPr/>
            </p:nvGrpSpPr>
            <p:grpSpPr bwMode="auto">
              <a:xfrm>
                <a:off x="1056" y="2736"/>
                <a:ext cx="192" cy="192"/>
                <a:chOff x="1824" y="2352"/>
                <a:chExt cx="192" cy="192"/>
              </a:xfrm>
            </p:grpSpPr>
            <p:sp>
              <p:nvSpPr>
                <p:cNvPr id="1136700" name="Rectangle 60"/>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01" name="Oval 6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02" name="Group 62"/>
              <p:cNvGrpSpPr>
                <a:grpSpLocks/>
              </p:cNvGrpSpPr>
              <p:nvPr/>
            </p:nvGrpSpPr>
            <p:grpSpPr bwMode="auto">
              <a:xfrm>
                <a:off x="1056" y="2928"/>
                <a:ext cx="192" cy="192"/>
                <a:chOff x="1824" y="2352"/>
                <a:chExt cx="192" cy="192"/>
              </a:xfrm>
            </p:grpSpPr>
            <p:sp>
              <p:nvSpPr>
                <p:cNvPr id="1136703" name="Rectangle 63"/>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04" name="Oval 6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05" name="Group 65"/>
              <p:cNvGrpSpPr>
                <a:grpSpLocks/>
              </p:cNvGrpSpPr>
              <p:nvPr/>
            </p:nvGrpSpPr>
            <p:grpSpPr bwMode="auto">
              <a:xfrm>
                <a:off x="864" y="2352"/>
                <a:ext cx="192" cy="192"/>
                <a:chOff x="1824" y="2352"/>
                <a:chExt cx="192" cy="192"/>
              </a:xfrm>
            </p:grpSpPr>
            <p:sp>
              <p:nvSpPr>
                <p:cNvPr id="1136706" name="Rectangle 66"/>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07" name="Oval 6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08" name="Group 68"/>
              <p:cNvGrpSpPr>
                <a:grpSpLocks/>
              </p:cNvGrpSpPr>
              <p:nvPr/>
            </p:nvGrpSpPr>
            <p:grpSpPr bwMode="auto">
              <a:xfrm>
                <a:off x="864" y="2544"/>
                <a:ext cx="192" cy="192"/>
                <a:chOff x="1824" y="2352"/>
                <a:chExt cx="192" cy="192"/>
              </a:xfrm>
            </p:grpSpPr>
            <p:sp>
              <p:nvSpPr>
                <p:cNvPr id="1136709" name="Rectangle 69"/>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10" name="Oval 7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11" name="Group 71"/>
              <p:cNvGrpSpPr>
                <a:grpSpLocks/>
              </p:cNvGrpSpPr>
              <p:nvPr/>
            </p:nvGrpSpPr>
            <p:grpSpPr bwMode="auto">
              <a:xfrm>
                <a:off x="864" y="2736"/>
                <a:ext cx="192" cy="192"/>
                <a:chOff x="1824" y="2352"/>
                <a:chExt cx="192" cy="192"/>
              </a:xfrm>
            </p:grpSpPr>
            <p:sp>
              <p:nvSpPr>
                <p:cNvPr id="1136712" name="Rectangle 72"/>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13" name="Oval 7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14" name="Group 74"/>
              <p:cNvGrpSpPr>
                <a:grpSpLocks/>
              </p:cNvGrpSpPr>
              <p:nvPr/>
            </p:nvGrpSpPr>
            <p:grpSpPr bwMode="auto">
              <a:xfrm>
                <a:off x="864" y="2928"/>
                <a:ext cx="192" cy="192"/>
                <a:chOff x="1824" y="2352"/>
                <a:chExt cx="192" cy="192"/>
              </a:xfrm>
            </p:grpSpPr>
            <p:sp>
              <p:nvSpPr>
                <p:cNvPr id="1136715" name="Rectangle 75"/>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16" name="Oval 7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17" name="Group 77"/>
              <p:cNvGrpSpPr>
                <a:grpSpLocks/>
              </p:cNvGrpSpPr>
              <p:nvPr/>
            </p:nvGrpSpPr>
            <p:grpSpPr bwMode="auto">
              <a:xfrm>
                <a:off x="672" y="2352"/>
                <a:ext cx="192" cy="192"/>
                <a:chOff x="1824" y="2352"/>
                <a:chExt cx="192" cy="192"/>
              </a:xfrm>
            </p:grpSpPr>
            <p:sp>
              <p:nvSpPr>
                <p:cNvPr id="1136718" name="Rectangle 78"/>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19" name="Oval 7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20" name="Group 80"/>
              <p:cNvGrpSpPr>
                <a:grpSpLocks/>
              </p:cNvGrpSpPr>
              <p:nvPr/>
            </p:nvGrpSpPr>
            <p:grpSpPr bwMode="auto">
              <a:xfrm>
                <a:off x="672" y="2544"/>
                <a:ext cx="192" cy="192"/>
                <a:chOff x="1824" y="2352"/>
                <a:chExt cx="192" cy="192"/>
              </a:xfrm>
            </p:grpSpPr>
            <p:sp>
              <p:nvSpPr>
                <p:cNvPr id="1136721" name="Rectangle 81"/>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22" name="Oval 8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23" name="Group 83"/>
              <p:cNvGrpSpPr>
                <a:grpSpLocks/>
              </p:cNvGrpSpPr>
              <p:nvPr/>
            </p:nvGrpSpPr>
            <p:grpSpPr bwMode="auto">
              <a:xfrm>
                <a:off x="672" y="2736"/>
                <a:ext cx="192" cy="192"/>
                <a:chOff x="1824" y="2352"/>
                <a:chExt cx="192" cy="192"/>
              </a:xfrm>
            </p:grpSpPr>
            <p:sp>
              <p:nvSpPr>
                <p:cNvPr id="1136724" name="Rectangle 84"/>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25" name="Oval 8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26" name="Group 86"/>
              <p:cNvGrpSpPr>
                <a:grpSpLocks/>
              </p:cNvGrpSpPr>
              <p:nvPr/>
            </p:nvGrpSpPr>
            <p:grpSpPr bwMode="auto">
              <a:xfrm>
                <a:off x="672" y="2928"/>
                <a:ext cx="192" cy="192"/>
                <a:chOff x="1824" y="2352"/>
                <a:chExt cx="192" cy="192"/>
              </a:xfrm>
            </p:grpSpPr>
            <p:sp>
              <p:nvSpPr>
                <p:cNvPr id="1136727" name="Rectangle 87"/>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28" name="Oval 8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29" name="Group 89"/>
              <p:cNvGrpSpPr>
                <a:grpSpLocks/>
              </p:cNvGrpSpPr>
              <p:nvPr/>
            </p:nvGrpSpPr>
            <p:grpSpPr bwMode="auto">
              <a:xfrm>
                <a:off x="480" y="2352"/>
                <a:ext cx="192" cy="192"/>
                <a:chOff x="1824" y="2352"/>
                <a:chExt cx="192" cy="192"/>
              </a:xfrm>
            </p:grpSpPr>
            <p:sp>
              <p:nvSpPr>
                <p:cNvPr id="1136730" name="Rectangle 90"/>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31" name="Oval 9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32" name="Group 92"/>
              <p:cNvGrpSpPr>
                <a:grpSpLocks/>
              </p:cNvGrpSpPr>
              <p:nvPr/>
            </p:nvGrpSpPr>
            <p:grpSpPr bwMode="auto">
              <a:xfrm>
                <a:off x="480" y="2544"/>
                <a:ext cx="192" cy="192"/>
                <a:chOff x="1824" y="2352"/>
                <a:chExt cx="192" cy="192"/>
              </a:xfrm>
            </p:grpSpPr>
            <p:sp>
              <p:nvSpPr>
                <p:cNvPr id="1136733" name="Rectangle 93"/>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34" name="Oval 9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35" name="Group 95"/>
              <p:cNvGrpSpPr>
                <a:grpSpLocks/>
              </p:cNvGrpSpPr>
              <p:nvPr/>
            </p:nvGrpSpPr>
            <p:grpSpPr bwMode="auto">
              <a:xfrm>
                <a:off x="480" y="2736"/>
                <a:ext cx="192" cy="192"/>
                <a:chOff x="1824" y="2352"/>
                <a:chExt cx="192" cy="192"/>
              </a:xfrm>
            </p:grpSpPr>
            <p:sp>
              <p:nvSpPr>
                <p:cNvPr id="1136736" name="Rectangle 96"/>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37" name="Oval 9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38" name="Group 98"/>
              <p:cNvGrpSpPr>
                <a:grpSpLocks/>
              </p:cNvGrpSpPr>
              <p:nvPr/>
            </p:nvGrpSpPr>
            <p:grpSpPr bwMode="auto">
              <a:xfrm>
                <a:off x="480" y="2928"/>
                <a:ext cx="192" cy="192"/>
                <a:chOff x="1824" y="2352"/>
                <a:chExt cx="192" cy="192"/>
              </a:xfrm>
            </p:grpSpPr>
            <p:sp>
              <p:nvSpPr>
                <p:cNvPr id="1136739" name="Rectangle 99"/>
                <p:cNvSpPr>
                  <a:spLocks noChangeArrowheads="1"/>
                </p:cNvSpPr>
                <p:nvPr/>
              </p:nvSpPr>
              <p:spPr bwMode="auto">
                <a:xfrm>
                  <a:off x="1824" y="2352"/>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40" name="Oval 10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1136741" name="AutoShape 101"/>
            <p:cNvSpPr>
              <a:spLocks noChangeArrowheads="1"/>
            </p:cNvSpPr>
            <p:nvPr/>
          </p:nvSpPr>
          <p:spPr bwMode="auto">
            <a:xfrm>
              <a:off x="432" y="2112"/>
              <a:ext cx="528" cy="466"/>
            </a:xfrm>
            <a:prstGeom prst="rightArrow">
              <a:avLst>
                <a:gd name="adj1" fmla="val 50000"/>
                <a:gd name="adj2" fmla="val 28326"/>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load</a:t>
              </a:r>
            </a:p>
          </p:txBody>
        </p:sp>
      </p:grpSp>
      <p:sp>
        <p:nvSpPr>
          <p:cNvPr id="1136742" name="Rectangle 102"/>
          <p:cNvSpPr>
            <a:spLocks noGrp="1" noChangeArrowheads="1"/>
          </p:cNvSpPr>
          <p:nvPr>
            <p:ph type="title"/>
          </p:nvPr>
        </p:nvSpPr>
        <p:spPr/>
        <p:txBody>
          <a:bodyPr/>
          <a:lstStyle/>
          <a:p>
            <a:r>
              <a:rPr lang="en-US"/>
              <a:t>Vector Instruction Parallelism</a:t>
            </a:r>
          </a:p>
        </p:txBody>
      </p:sp>
      <p:sp>
        <p:nvSpPr>
          <p:cNvPr id="1136743" name="Rectangle 103"/>
          <p:cNvSpPr>
            <a:spLocks noGrp="1" noChangeArrowheads="1"/>
          </p:cNvSpPr>
          <p:nvPr>
            <p:ph type="body" idx="1"/>
          </p:nvPr>
        </p:nvSpPr>
        <p:spPr>
          <a:xfrm>
            <a:off x="-7937" y="671984"/>
            <a:ext cx="9151937" cy="1034105"/>
          </a:xfrm>
          <a:noFill/>
          <a:ln/>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buFont typeface="Wingdings 2" charset="0"/>
              <a:buNone/>
            </a:pPr>
            <a:r>
              <a:rPr lang="en-US" sz="2400" dirty="0"/>
              <a:t>Can overlap execution of multiple vector instructions</a:t>
            </a:r>
          </a:p>
          <a:p>
            <a:pPr lvl="1"/>
            <a:r>
              <a:rPr lang="en-US" sz="2100" dirty="0"/>
              <a:t>example machine has 32 elements per vector register and 8 lanes</a:t>
            </a:r>
          </a:p>
        </p:txBody>
      </p:sp>
      <p:grpSp>
        <p:nvGrpSpPr>
          <p:cNvPr id="1136744" name="Group 104"/>
          <p:cNvGrpSpPr>
            <a:grpSpLocks/>
          </p:cNvGrpSpPr>
          <p:nvPr/>
        </p:nvGrpSpPr>
        <p:grpSpPr bwMode="auto">
          <a:xfrm>
            <a:off x="685800" y="2182813"/>
            <a:ext cx="3276600" cy="1550987"/>
            <a:chOff x="432" y="1375"/>
            <a:chExt cx="2064" cy="977"/>
          </a:xfrm>
        </p:grpSpPr>
        <p:grpSp>
          <p:nvGrpSpPr>
            <p:cNvPr id="1136745" name="Group 105"/>
            <p:cNvGrpSpPr>
              <a:grpSpLocks/>
            </p:cNvGrpSpPr>
            <p:nvPr/>
          </p:nvGrpSpPr>
          <p:grpSpPr bwMode="auto">
            <a:xfrm>
              <a:off x="960" y="1584"/>
              <a:ext cx="1536" cy="768"/>
              <a:chOff x="480" y="1584"/>
              <a:chExt cx="1536" cy="768"/>
            </a:xfrm>
          </p:grpSpPr>
          <p:grpSp>
            <p:nvGrpSpPr>
              <p:cNvPr id="1136746" name="Group 106"/>
              <p:cNvGrpSpPr>
                <a:grpSpLocks/>
              </p:cNvGrpSpPr>
              <p:nvPr/>
            </p:nvGrpSpPr>
            <p:grpSpPr bwMode="auto">
              <a:xfrm>
                <a:off x="1824" y="1584"/>
                <a:ext cx="192" cy="192"/>
                <a:chOff x="1824" y="1584"/>
                <a:chExt cx="192" cy="192"/>
              </a:xfrm>
            </p:grpSpPr>
            <p:sp>
              <p:nvSpPr>
                <p:cNvPr id="1136747" name="Rectangle 107"/>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48" name="Oval 10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36749" name="Rectangle 109"/>
              <p:cNvSpPr>
                <a:spLocks noChangeArrowheads="1"/>
              </p:cNvSpPr>
              <p:nvPr/>
            </p:nvSpPr>
            <p:spPr bwMode="auto">
              <a:xfrm>
                <a:off x="480" y="1584"/>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6750" name="Group 110"/>
              <p:cNvGrpSpPr>
                <a:grpSpLocks/>
              </p:cNvGrpSpPr>
              <p:nvPr/>
            </p:nvGrpSpPr>
            <p:grpSpPr bwMode="auto">
              <a:xfrm>
                <a:off x="1824" y="1776"/>
                <a:ext cx="192" cy="192"/>
                <a:chOff x="1824" y="1584"/>
                <a:chExt cx="192" cy="192"/>
              </a:xfrm>
            </p:grpSpPr>
            <p:sp>
              <p:nvSpPr>
                <p:cNvPr id="1136751" name="Rectangle 111"/>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52" name="Oval 11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53" name="Group 113"/>
              <p:cNvGrpSpPr>
                <a:grpSpLocks/>
              </p:cNvGrpSpPr>
              <p:nvPr/>
            </p:nvGrpSpPr>
            <p:grpSpPr bwMode="auto">
              <a:xfrm>
                <a:off x="1824" y="1968"/>
                <a:ext cx="192" cy="192"/>
                <a:chOff x="1824" y="1584"/>
                <a:chExt cx="192" cy="192"/>
              </a:xfrm>
            </p:grpSpPr>
            <p:sp>
              <p:nvSpPr>
                <p:cNvPr id="1136754" name="Rectangle 114"/>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55" name="Oval 11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56" name="Group 116"/>
              <p:cNvGrpSpPr>
                <a:grpSpLocks/>
              </p:cNvGrpSpPr>
              <p:nvPr/>
            </p:nvGrpSpPr>
            <p:grpSpPr bwMode="auto">
              <a:xfrm>
                <a:off x="1824" y="2160"/>
                <a:ext cx="192" cy="192"/>
                <a:chOff x="1824" y="1584"/>
                <a:chExt cx="192" cy="192"/>
              </a:xfrm>
            </p:grpSpPr>
            <p:sp>
              <p:nvSpPr>
                <p:cNvPr id="1136757" name="Rectangle 117"/>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58" name="Oval 11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59" name="Group 119"/>
              <p:cNvGrpSpPr>
                <a:grpSpLocks/>
              </p:cNvGrpSpPr>
              <p:nvPr/>
            </p:nvGrpSpPr>
            <p:grpSpPr bwMode="auto">
              <a:xfrm>
                <a:off x="1632" y="1584"/>
                <a:ext cx="192" cy="192"/>
                <a:chOff x="1824" y="1584"/>
                <a:chExt cx="192" cy="192"/>
              </a:xfrm>
            </p:grpSpPr>
            <p:sp>
              <p:nvSpPr>
                <p:cNvPr id="1136760" name="Rectangle 120"/>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61" name="Oval 12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62" name="Group 122"/>
              <p:cNvGrpSpPr>
                <a:grpSpLocks/>
              </p:cNvGrpSpPr>
              <p:nvPr/>
            </p:nvGrpSpPr>
            <p:grpSpPr bwMode="auto">
              <a:xfrm>
                <a:off x="1632" y="1776"/>
                <a:ext cx="192" cy="192"/>
                <a:chOff x="1824" y="1584"/>
                <a:chExt cx="192" cy="192"/>
              </a:xfrm>
            </p:grpSpPr>
            <p:sp>
              <p:nvSpPr>
                <p:cNvPr id="1136763" name="Rectangle 123"/>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64" name="Oval 12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65" name="Group 125"/>
              <p:cNvGrpSpPr>
                <a:grpSpLocks/>
              </p:cNvGrpSpPr>
              <p:nvPr/>
            </p:nvGrpSpPr>
            <p:grpSpPr bwMode="auto">
              <a:xfrm>
                <a:off x="1632" y="1968"/>
                <a:ext cx="192" cy="192"/>
                <a:chOff x="1824" y="1584"/>
                <a:chExt cx="192" cy="192"/>
              </a:xfrm>
            </p:grpSpPr>
            <p:sp>
              <p:nvSpPr>
                <p:cNvPr id="1136766" name="Rectangle 126"/>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67" name="Oval 12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68" name="Group 128"/>
              <p:cNvGrpSpPr>
                <a:grpSpLocks/>
              </p:cNvGrpSpPr>
              <p:nvPr/>
            </p:nvGrpSpPr>
            <p:grpSpPr bwMode="auto">
              <a:xfrm>
                <a:off x="1632" y="2160"/>
                <a:ext cx="192" cy="192"/>
                <a:chOff x="1824" y="1584"/>
                <a:chExt cx="192" cy="192"/>
              </a:xfrm>
            </p:grpSpPr>
            <p:sp>
              <p:nvSpPr>
                <p:cNvPr id="1136769" name="Rectangle 129"/>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70" name="Oval 13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71" name="Group 131"/>
              <p:cNvGrpSpPr>
                <a:grpSpLocks/>
              </p:cNvGrpSpPr>
              <p:nvPr/>
            </p:nvGrpSpPr>
            <p:grpSpPr bwMode="auto">
              <a:xfrm>
                <a:off x="1440" y="1584"/>
                <a:ext cx="192" cy="192"/>
                <a:chOff x="1824" y="1584"/>
                <a:chExt cx="192" cy="192"/>
              </a:xfrm>
            </p:grpSpPr>
            <p:sp>
              <p:nvSpPr>
                <p:cNvPr id="1136772" name="Rectangle 132"/>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73" name="Oval 13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74" name="Group 134"/>
              <p:cNvGrpSpPr>
                <a:grpSpLocks/>
              </p:cNvGrpSpPr>
              <p:nvPr/>
            </p:nvGrpSpPr>
            <p:grpSpPr bwMode="auto">
              <a:xfrm>
                <a:off x="1440" y="1776"/>
                <a:ext cx="192" cy="192"/>
                <a:chOff x="1824" y="1584"/>
                <a:chExt cx="192" cy="192"/>
              </a:xfrm>
            </p:grpSpPr>
            <p:sp>
              <p:nvSpPr>
                <p:cNvPr id="1136775" name="Rectangle 135"/>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76" name="Oval 13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77" name="Group 137"/>
              <p:cNvGrpSpPr>
                <a:grpSpLocks/>
              </p:cNvGrpSpPr>
              <p:nvPr/>
            </p:nvGrpSpPr>
            <p:grpSpPr bwMode="auto">
              <a:xfrm>
                <a:off x="1440" y="1968"/>
                <a:ext cx="192" cy="192"/>
                <a:chOff x="1824" y="1584"/>
                <a:chExt cx="192" cy="192"/>
              </a:xfrm>
            </p:grpSpPr>
            <p:sp>
              <p:nvSpPr>
                <p:cNvPr id="1136778" name="Rectangle 138"/>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79" name="Oval 13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80" name="Group 140"/>
              <p:cNvGrpSpPr>
                <a:grpSpLocks/>
              </p:cNvGrpSpPr>
              <p:nvPr/>
            </p:nvGrpSpPr>
            <p:grpSpPr bwMode="auto">
              <a:xfrm>
                <a:off x="1440" y="2160"/>
                <a:ext cx="192" cy="192"/>
                <a:chOff x="1824" y="1584"/>
                <a:chExt cx="192" cy="192"/>
              </a:xfrm>
            </p:grpSpPr>
            <p:sp>
              <p:nvSpPr>
                <p:cNvPr id="1136781" name="Rectangle 141"/>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82" name="Oval 14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83" name="Group 143"/>
              <p:cNvGrpSpPr>
                <a:grpSpLocks/>
              </p:cNvGrpSpPr>
              <p:nvPr/>
            </p:nvGrpSpPr>
            <p:grpSpPr bwMode="auto">
              <a:xfrm>
                <a:off x="1248" y="1584"/>
                <a:ext cx="192" cy="192"/>
                <a:chOff x="1824" y="1584"/>
                <a:chExt cx="192" cy="192"/>
              </a:xfrm>
            </p:grpSpPr>
            <p:sp>
              <p:nvSpPr>
                <p:cNvPr id="1136784" name="Rectangle 144"/>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85" name="Oval 14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86" name="Group 146"/>
              <p:cNvGrpSpPr>
                <a:grpSpLocks/>
              </p:cNvGrpSpPr>
              <p:nvPr/>
            </p:nvGrpSpPr>
            <p:grpSpPr bwMode="auto">
              <a:xfrm>
                <a:off x="1248" y="1776"/>
                <a:ext cx="192" cy="192"/>
                <a:chOff x="1824" y="1584"/>
                <a:chExt cx="192" cy="192"/>
              </a:xfrm>
            </p:grpSpPr>
            <p:sp>
              <p:nvSpPr>
                <p:cNvPr id="1136787" name="Rectangle 147"/>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88" name="Oval 14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89" name="Group 149"/>
              <p:cNvGrpSpPr>
                <a:grpSpLocks/>
              </p:cNvGrpSpPr>
              <p:nvPr/>
            </p:nvGrpSpPr>
            <p:grpSpPr bwMode="auto">
              <a:xfrm>
                <a:off x="1248" y="1968"/>
                <a:ext cx="192" cy="192"/>
                <a:chOff x="1824" y="1584"/>
                <a:chExt cx="192" cy="192"/>
              </a:xfrm>
            </p:grpSpPr>
            <p:sp>
              <p:nvSpPr>
                <p:cNvPr id="1136790" name="Rectangle 150"/>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91" name="Oval 15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92" name="Group 152"/>
              <p:cNvGrpSpPr>
                <a:grpSpLocks/>
              </p:cNvGrpSpPr>
              <p:nvPr/>
            </p:nvGrpSpPr>
            <p:grpSpPr bwMode="auto">
              <a:xfrm>
                <a:off x="1248" y="2160"/>
                <a:ext cx="192" cy="192"/>
                <a:chOff x="1824" y="1584"/>
                <a:chExt cx="192" cy="192"/>
              </a:xfrm>
            </p:grpSpPr>
            <p:sp>
              <p:nvSpPr>
                <p:cNvPr id="1136793" name="Rectangle 153"/>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94" name="Oval 15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95" name="Group 155"/>
              <p:cNvGrpSpPr>
                <a:grpSpLocks/>
              </p:cNvGrpSpPr>
              <p:nvPr/>
            </p:nvGrpSpPr>
            <p:grpSpPr bwMode="auto">
              <a:xfrm>
                <a:off x="1056" y="1584"/>
                <a:ext cx="192" cy="192"/>
                <a:chOff x="1824" y="1584"/>
                <a:chExt cx="192" cy="192"/>
              </a:xfrm>
            </p:grpSpPr>
            <p:sp>
              <p:nvSpPr>
                <p:cNvPr id="1136796" name="Rectangle 156"/>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797" name="Oval 15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798" name="Group 158"/>
              <p:cNvGrpSpPr>
                <a:grpSpLocks/>
              </p:cNvGrpSpPr>
              <p:nvPr/>
            </p:nvGrpSpPr>
            <p:grpSpPr bwMode="auto">
              <a:xfrm>
                <a:off x="1056" y="1776"/>
                <a:ext cx="192" cy="192"/>
                <a:chOff x="1824" y="1584"/>
                <a:chExt cx="192" cy="192"/>
              </a:xfrm>
            </p:grpSpPr>
            <p:sp>
              <p:nvSpPr>
                <p:cNvPr id="1136799" name="Rectangle 159"/>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00" name="Oval 16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01" name="Group 161"/>
              <p:cNvGrpSpPr>
                <a:grpSpLocks/>
              </p:cNvGrpSpPr>
              <p:nvPr/>
            </p:nvGrpSpPr>
            <p:grpSpPr bwMode="auto">
              <a:xfrm>
                <a:off x="1056" y="1968"/>
                <a:ext cx="192" cy="192"/>
                <a:chOff x="1824" y="1584"/>
                <a:chExt cx="192" cy="192"/>
              </a:xfrm>
            </p:grpSpPr>
            <p:sp>
              <p:nvSpPr>
                <p:cNvPr id="1136802" name="Rectangle 162"/>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03" name="Oval 16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04" name="Group 164"/>
              <p:cNvGrpSpPr>
                <a:grpSpLocks/>
              </p:cNvGrpSpPr>
              <p:nvPr/>
            </p:nvGrpSpPr>
            <p:grpSpPr bwMode="auto">
              <a:xfrm>
                <a:off x="1056" y="2160"/>
                <a:ext cx="192" cy="192"/>
                <a:chOff x="1824" y="1584"/>
                <a:chExt cx="192" cy="192"/>
              </a:xfrm>
            </p:grpSpPr>
            <p:sp>
              <p:nvSpPr>
                <p:cNvPr id="1136805" name="Rectangle 165"/>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06" name="Oval 16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07" name="Group 167"/>
              <p:cNvGrpSpPr>
                <a:grpSpLocks/>
              </p:cNvGrpSpPr>
              <p:nvPr/>
            </p:nvGrpSpPr>
            <p:grpSpPr bwMode="auto">
              <a:xfrm>
                <a:off x="864" y="1584"/>
                <a:ext cx="192" cy="192"/>
                <a:chOff x="1824" y="1584"/>
                <a:chExt cx="192" cy="192"/>
              </a:xfrm>
            </p:grpSpPr>
            <p:sp>
              <p:nvSpPr>
                <p:cNvPr id="1136808" name="Rectangle 168"/>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09" name="Oval 16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10" name="Group 170"/>
              <p:cNvGrpSpPr>
                <a:grpSpLocks/>
              </p:cNvGrpSpPr>
              <p:nvPr/>
            </p:nvGrpSpPr>
            <p:grpSpPr bwMode="auto">
              <a:xfrm>
                <a:off x="864" y="1776"/>
                <a:ext cx="192" cy="192"/>
                <a:chOff x="1824" y="1584"/>
                <a:chExt cx="192" cy="192"/>
              </a:xfrm>
            </p:grpSpPr>
            <p:sp>
              <p:nvSpPr>
                <p:cNvPr id="1136811" name="Rectangle 171"/>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12" name="Oval 17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13" name="Group 173"/>
              <p:cNvGrpSpPr>
                <a:grpSpLocks/>
              </p:cNvGrpSpPr>
              <p:nvPr/>
            </p:nvGrpSpPr>
            <p:grpSpPr bwMode="auto">
              <a:xfrm>
                <a:off x="864" y="1968"/>
                <a:ext cx="192" cy="192"/>
                <a:chOff x="1824" y="1584"/>
                <a:chExt cx="192" cy="192"/>
              </a:xfrm>
            </p:grpSpPr>
            <p:sp>
              <p:nvSpPr>
                <p:cNvPr id="1136814" name="Rectangle 174"/>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15" name="Oval 17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16" name="Group 176"/>
              <p:cNvGrpSpPr>
                <a:grpSpLocks/>
              </p:cNvGrpSpPr>
              <p:nvPr/>
            </p:nvGrpSpPr>
            <p:grpSpPr bwMode="auto">
              <a:xfrm>
                <a:off x="864" y="2160"/>
                <a:ext cx="192" cy="192"/>
                <a:chOff x="1824" y="1584"/>
                <a:chExt cx="192" cy="192"/>
              </a:xfrm>
            </p:grpSpPr>
            <p:sp>
              <p:nvSpPr>
                <p:cNvPr id="1136817" name="Rectangle 177"/>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18" name="Oval 17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19" name="Group 179"/>
              <p:cNvGrpSpPr>
                <a:grpSpLocks/>
              </p:cNvGrpSpPr>
              <p:nvPr/>
            </p:nvGrpSpPr>
            <p:grpSpPr bwMode="auto">
              <a:xfrm>
                <a:off x="672" y="1584"/>
                <a:ext cx="192" cy="192"/>
                <a:chOff x="1824" y="1584"/>
                <a:chExt cx="192" cy="192"/>
              </a:xfrm>
            </p:grpSpPr>
            <p:sp>
              <p:nvSpPr>
                <p:cNvPr id="1136820" name="Rectangle 180"/>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21" name="Oval 18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22" name="Group 182"/>
              <p:cNvGrpSpPr>
                <a:grpSpLocks/>
              </p:cNvGrpSpPr>
              <p:nvPr/>
            </p:nvGrpSpPr>
            <p:grpSpPr bwMode="auto">
              <a:xfrm>
                <a:off x="672" y="1776"/>
                <a:ext cx="192" cy="192"/>
                <a:chOff x="1824" y="1584"/>
                <a:chExt cx="192" cy="192"/>
              </a:xfrm>
            </p:grpSpPr>
            <p:sp>
              <p:nvSpPr>
                <p:cNvPr id="1136823" name="Rectangle 183"/>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24" name="Oval 18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25" name="Group 185"/>
              <p:cNvGrpSpPr>
                <a:grpSpLocks/>
              </p:cNvGrpSpPr>
              <p:nvPr/>
            </p:nvGrpSpPr>
            <p:grpSpPr bwMode="auto">
              <a:xfrm>
                <a:off x="672" y="1968"/>
                <a:ext cx="192" cy="192"/>
                <a:chOff x="1824" y="1584"/>
                <a:chExt cx="192" cy="192"/>
              </a:xfrm>
            </p:grpSpPr>
            <p:sp>
              <p:nvSpPr>
                <p:cNvPr id="1136826" name="Rectangle 186"/>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27" name="Oval 18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28" name="Group 188"/>
              <p:cNvGrpSpPr>
                <a:grpSpLocks/>
              </p:cNvGrpSpPr>
              <p:nvPr/>
            </p:nvGrpSpPr>
            <p:grpSpPr bwMode="auto">
              <a:xfrm>
                <a:off x="672" y="2160"/>
                <a:ext cx="192" cy="192"/>
                <a:chOff x="1824" y="1584"/>
                <a:chExt cx="192" cy="192"/>
              </a:xfrm>
            </p:grpSpPr>
            <p:sp>
              <p:nvSpPr>
                <p:cNvPr id="1136829" name="Rectangle 189"/>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30" name="Oval 19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31" name="Group 191"/>
              <p:cNvGrpSpPr>
                <a:grpSpLocks/>
              </p:cNvGrpSpPr>
              <p:nvPr/>
            </p:nvGrpSpPr>
            <p:grpSpPr bwMode="auto">
              <a:xfrm>
                <a:off x="480" y="1584"/>
                <a:ext cx="192" cy="192"/>
                <a:chOff x="1824" y="1584"/>
                <a:chExt cx="192" cy="192"/>
              </a:xfrm>
            </p:grpSpPr>
            <p:sp>
              <p:nvSpPr>
                <p:cNvPr id="1136832" name="Rectangle 192"/>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33" name="Oval 19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34" name="Group 194"/>
              <p:cNvGrpSpPr>
                <a:grpSpLocks/>
              </p:cNvGrpSpPr>
              <p:nvPr/>
            </p:nvGrpSpPr>
            <p:grpSpPr bwMode="auto">
              <a:xfrm>
                <a:off x="480" y="1776"/>
                <a:ext cx="192" cy="192"/>
                <a:chOff x="1824" y="1584"/>
                <a:chExt cx="192" cy="192"/>
              </a:xfrm>
            </p:grpSpPr>
            <p:sp>
              <p:nvSpPr>
                <p:cNvPr id="1136835" name="Rectangle 195"/>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36" name="Oval 19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37" name="Group 197"/>
              <p:cNvGrpSpPr>
                <a:grpSpLocks/>
              </p:cNvGrpSpPr>
              <p:nvPr/>
            </p:nvGrpSpPr>
            <p:grpSpPr bwMode="auto">
              <a:xfrm>
                <a:off x="480" y="1968"/>
                <a:ext cx="192" cy="192"/>
                <a:chOff x="1824" y="1584"/>
                <a:chExt cx="192" cy="192"/>
              </a:xfrm>
            </p:grpSpPr>
            <p:sp>
              <p:nvSpPr>
                <p:cNvPr id="1136838" name="Rectangle 198"/>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39" name="Oval 19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36840" name="Group 200"/>
              <p:cNvGrpSpPr>
                <a:grpSpLocks/>
              </p:cNvGrpSpPr>
              <p:nvPr/>
            </p:nvGrpSpPr>
            <p:grpSpPr bwMode="auto">
              <a:xfrm>
                <a:off x="480" y="2160"/>
                <a:ext cx="192" cy="192"/>
                <a:chOff x="1824" y="1584"/>
                <a:chExt cx="192" cy="192"/>
              </a:xfrm>
            </p:grpSpPr>
            <p:sp>
              <p:nvSpPr>
                <p:cNvPr id="1136841" name="Rectangle 201"/>
                <p:cNvSpPr>
                  <a:spLocks noChangeArrowheads="1"/>
                </p:cNvSpPr>
                <p:nvPr/>
              </p:nvSpPr>
              <p:spPr bwMode="auto">
                <a:xfrm>
                  <a:off x="1824" y="158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42" name="Oval 20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1136843" name="AutoShape 203"/>
            <p:cNvSpPr>
              <a:spLocks noChangeArrowheads="1"/>
            </p:cNvSpPr>
            <p:nvPr/>
          </p:nvSpPr>
          <p:spPr bwMode="auto">
            <a:xfrm>
              <a:off x="432" y="1375"/>
              <a:ext cx="528" cy="466"/>
            </a:xfrm>
            <a:prstGeom prst="rightArrow">
              <a:avLst>
                <a:gd name="adj1" fmla="val 50000"/>
                <a:gd name="adj2" fmla="val 28326"/>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load</a:t>
              </a:r>
            </a:p>
          </p:txBody>
        </p:sp>
      </p:grpSp>
      <p:grpSp>
        <p:nvGrpSpPr>
          <p:cNvPr id="1136844" name="Group 204"/>
          <p:cNvGrpSpPr>
            <a:grpSpLocks/>
          </p:cNvGrpSpPr>
          <p:nvPr/>
        </p:nvGrpSpPr>
        <p:grpSpPr bwMode="auto">
          <a:xfrm>
            <a:off x="3200400" y="2438400"/>
            <a:ext cx="3200400" cy="1600200"/>
            <a:chOff x="2016" y="1536"/>
            <a:chExt cx="2016" cy="1008"/>
          </a:xfrm>
        </p:grpSpPr>
        <p:grpSp>
          <p:nvGrpSpPr>
            <p:cNvPr id="1136845" name="Group 205"/>
            <p:cNvGrpSpPr>
              <a:grpSpLocks/>
            </p:cNvGrpSpPr>
            <p:nvPr/>
          </p:nvGrpSpPr>
          <p:grpSpPr bwMode="auto">
            <a:xfrm>
              <a:off x="2496" y="1776"/>
              <a:ext cx="1536" cy="768"/>
              <a:chOff x="2016" y="1776"/>
              <a:chExt cx="1536" cy="768"/>
            </a:xfrm>
          </p:grpSpPr>
          <p:grpSp>
            <p:nvGrpSpPr>
              <p:cNvPr id="1136846" name="Group 206"/>
              <p:cNvGrpSpPr>
                <a:grpSpLocks/>
              </p:cNvGrpSpPr>
              <p:nvPr/>
            </p:nvGrpSpPr>
            <p:grpSpPr bwMode="auto">
              <a:xfrm>
                <a:off x="2016" y="1776"/>
                <a:ext cx="192" cy="192"/>
                <a:chOff x="2016" y="1776"/>
                <a:chExt cx="192" cy="192"/>
              </a:xfrm>
            </p:grpSpPr>
            <p:sp>
              <p:nvSpPr>
                <p:cNvPr id="1136847" name="Rectangle 207"/>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48" name="Freeform 20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sp>
            <p:nvSpPr>
              <p:cNvPr id="1136849" name="Rectangle 209"/>
              <p:cNvSpPr>
                <a:spLocks noChangeArrowheads="1"/>
              </p:cNvSpPr>
              <p:nvPr/>
            </p:nvSpPr>
            <p:spPr bwMode="auto">
              <a:xfrm>
                <a:off x="2016" y="1776"/>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6850" name="Group 210"/>
              <p:cNvGrpSpPr>
                <a:grpSpLocks/>
              </p:cNvGrpSpPr>
              <p:nvPr/>
            </p:nvGrpSpPr>
            <p:grpSpPr bwMode="auto">
              <a:xfrm>
                <a:off x="2016" y="1968"/>
                <a:ext cx="192" cy="192"/>
                <a:chOff x="2016" y="1776"/>
                <a:chExt cx="192" cy="192"/>
              </a:xfrm>
            </p:grpSpPr>
            <p:sp>
              <p:nvSpPr>
                <p:cNvPr id="1136851" name="Rectangle 211"/>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52" name="Freeform 21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53" name="Group 213"/>
              <p:cNvGrpSpPr>
                <a:grpSpLocks/>
              </p:cNvGrpSpPr>
              <p:nvPr/>
            </p:nvGrpSpPr>
            <p:grpSpPr bwMode="auto">
              <a:xfrm>
                <a:off x="2016" y="2160"/>
                <a:ext cx="192" cy="192"/>
                <a:chOff x="2016" y="1776"/>
                <a:chExt cx="192" cy="192"/>
              </a:xfrm>
            </p:grpSpPr>
            <p:sp>
              <p:nvSpPr>
                <p:cNvPr id="1136854" name="Rectangle 214"/>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55" name="Freeform 21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56" name="Group 216"/>
              <p:cNvGrpSpPr>
                <a:grpSpLocks/>
              </p:cNvGrpSpPr>
              <p:nvPr/>
            </p:nvGrpSpPr>
            <p:grpSpPr bwMode="auto">
              <a:xfrm>
                <a:off x="2016" y="2352"/>
                <a:ext cx="192" cy="192"/>
                <a:chOff x="2016" y="1776"/>
                <a:chExt cx="192" cy="192"/>
              </a:xfrm>
            </p:grpSpPr>
            <p:sp>
              <p:nvSpPr>
                <p:cNvPr id="1136857" name="Rectangle 217"/>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58" name="Freeform 21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59" name="Group 219"/>
              <p:cNvGrpSpPr>
                <a:grpSpLocks/>
              </p:cNvGrpSpPr>
              <p:nvPr/>
            </p:nvGrpSpPr>
            <p:grpSpPr bwMode="auto">
              <a:xfrm>
                <a:off x="2208" y="1776"/>
                <a:ext cx="192" cy="192"/>
                <a:chOff x="2016" y="1776"/>
                <a:chExt cx="192" cy="192"/>
              </a:xfrm>
            </p:grpSpPr>
            <p:sp>
              <p:nvSpPr>
                <p:cNvPr id="1136860" name="Rectangle 220"/>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61" name="Freeform 22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62" name="Group 222"/>
              <p:cNvGrpSpPr>
                <a:grpSpLocks/>
              </p:cNvGrpSpPr>
              <p:nvPr/>
            </p:nvGrpSpPr>
            <p:grpSpPr bwMode="auto">
              <a:xfrm>
                <a:off x="2208" y="1968"/>
                <a:ext cx="192" cy="192"/>
                <a:chOff x="2016" y="1776"/>
                <a:chExt cx="192" cy="192"/>
              </a:xfrm>
            </p:grpSpPr>
            <p:sp>
              <p:nvSpPr>
                <p:cNvPr id="1136863" name="Rectangle 223"/>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64" name="Freeform 22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65" name="Group 225"/>
              <p:cNvGrpSpPr>
                <a:grpSpLocks/>
              </p:cNvGrpSpPr>
              <p:nvPr/>
            </p:nvGrpSpPr>
            <p:grpSpPr bwMode="auto">
              <a:xfrm>
                <a:off x="2208" y="2160"/>
                <a:ext cx="192" cy="192"/>
                <a:chOff x="2016" y="1776"/>
                <a:chExt cx="192" cy="192"/>
              </a:xfrm>
            </p:grpSpPr>
            <p:sp>
              <p:nvSpPr>
                <p:cNvPr id="1136866" name="Rectangle 226"/>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67" name="Freeform 22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68" name="Group 228"/>
              <p:cNvGrpSpPr>
                <a:grpSpLocks/>
              </p:cNvGrpSpPr>
              <p:nvPr/>
            </p:nvGrpSpPr>
            <p:grpSpPr bwMode="auto">
              <a:xfrm>
                <a:off x="2208" y="2352"/>
                <a:ext cx="192" cy="192"/>
                <a:chOff x="2016" y="1776"/>
                <a:chExt cx="192" cy="192"/>
              </a:xfrm>
            </p:grpSpPr>
            <p:sp>
              <p:nvSpPr>
                <p:cNvPr id="1136869" name="Rectangle 229"/>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70" name="Freeform 23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71" name="Group 231"/>
              <p:cNvGrpSpPr>
                <a:grpSpLocks/>
              </p:cNvGrpSpPr>
              <p:nvPr/>
            </p:nvGrpSpPr>
            <p:grpSpPr bwMode="auto">
              <a:xfrm>
                <a:off x="2400" y="1776"/>
                <a:ext cx="192" cy="192"/>
                <a:chOff x="2016" y="1776"/>
                <a:chExt cx="192" cy="192"/>
              </a:xfrm>
            </p:grpSpPr>
            <p:sp>
              <p:nvSpPr>
                <p:cNvPr id="1136872" name="Rectangle 232"/>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73" name="Freeform 23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74" name="Group 234"/>
              <p:cNvGrpSpPr>
                <a:grpSpLocks/>
              </p:cNvGrpSpPr>
              <p:nvPr/>
            </p:nvGrpSpPr>
            <p:grpSpPr bwMode="auto">
              <a:xfrm>
                <a:off x="2400" y="1968"/>
                <a:ext cx="192" cy="192"/>
                <a:chOff x="2016" y="1776"/>
                <a:chExt cx="192" cy="192"/>
              </a:xfrm>
            </p:grpSpPr>
            <p:sp>
              <p:nvSpPr>
                <p:cNvPr id="1136875" name="Rectangle 235"/>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76" name="Freeform 23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77" name="Group 237"/>
              <p:cNvGrpSpPr>
                <a:grpSpLocks/>
              </p:cNvGrpSpPr>
              <p:nvPr/>
            </p:nvGrpSpPr>
            <p:grpSpPr bwMode="auto">
              <a:xfrm>
                <a:off x="2400" y="2160"/>
                <a:ext cx="192" cy="192"/>
                <a:chOff x="2016" y="1776"/>
                <a:chExt cx="192" cy="192"/>
              </a:xfrm>
            </p:grpSpPr>
            <p:sp>
              <p:nvSpPr>
                <p:cNvPr id="1136878" name="Rectangle 238"/>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79" name="Freeform 23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80" name="Group 240"/>
              <p:cNvGrpSpPr>
                <a:grpSpLocks/>
              </p:cNvGrpSpPr>
              <p:nvPr/>
            </p:nvGrpSpPr>
            <p:grpSpPr bwMode="auto">
              <a:xfrm>
                <a:off x="2400" y="2352"/>
                <a:ext cx="192" cy="192"/>
                <a:chOff x="2016" y="1776"/>
                <a:chExt cx="192" cy="192"/>
              </a:xfrm>
            </p:grpSpPr>
            <p:sp>
              <p:nvSpPr>
                <p:cNvPr id="1136881" name="Rectangle 241"/>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82" name="Freeform 24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83" name="Group 243"/>
              <p:cNvGrpSpPr>
                <a:grpSpLocks/>
              </p:cNvGrpSpPr>
              <p:nvPr/>
            </p:nvGrpSpPr>
            <p:grpSpPr bwMode="auto">
              <a:xfrm>
                <a:off x="2592" y="1776"/>
                <a:ext cx="192" cy="192"/>
                <a:chOff x="2016" y="1776"/>
                <a:chExt cx="192" cy="192"/>
              </a:xfrm>
            </p:grpSpPr>
            <p:sp>
              <p:nvSpPr>
                <p:cNvPr id="1136884" name="Rectangle 244"/>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85" name="Freeform 24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86" name="Group 246"/>
              <p:cNvGrpSpPr>
                <a:grpSpLocks/>
              </p:cNvGrpSpPr>
              <p:nvPr/>
            </p:nvGrpSpPr>
            <p:grpSpPr bwMode="auto">
              <a:xfrm>
                <a:off x="2592" y="1968"/>
                <a:ext cx="192" cy="192"/>
                <a:chOff x="2016" y="1776"/>
                <a:chExt cx="192" cy="192"/>
              </a:xfrm>
            </p:grpSpPr>
            <p:sp>
              <p:nvSpPr>
                <p:cNvPr id="1136887" name="Rectangle 247"/>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88" name="Freeform 24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89" name="Group 249"/>
              <p:cNvGrpSpPr>
                <a:grpSpLocks/>
              </p:cNvGrpSpPr>
              <p:nvPr/>
            </p:nvGrpSpPr>
            <p:grpSpPr bwMode="auto">
              <a:xfrm>
                <a:off x="2592" y="2160"/>
                <a:ext cx="192" cy="192"/>
                <a:chOff x="2016" y="1776"/>
                <a:chExt cx="192" cy="192"/>
              </a:xfrm>
            </p:grpSpPr>
            <p:sp>
              <p:nvSpPr>
                <p:cNvPr id="1136890" name="Rectangle 250"/>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91" name="Freeform 25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92" name="Group 252"/>
              <p:cNvGrpSpPr>
                <a:grpSpLocks/>
              </p:cNvGrpSpPr>
              <p:nvPr/>
            </p:nvGrpSpPr>
            <p:grpSpPr bwMode="auto">
              <a:xfrm>
                <a:off x="2592" y="2352"/>
                <a:ext cx="192" cy="192"/>
                <a:chOff x="2016" y="1776"/>
                <a:chExt cx="192" cy="192"/>
              </a:xfrm>
            </p:grpSpPr>
            <p:sp>
              <p:nvSpPr>
                <p:cNvPr id="1136893" name="Rectangle 253"/>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94" name="Freeform 25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95" name="Group 255"/>
              <p:cNvGrpSpPr>
                <a:grpSpLocks/>
              </p:cNvGrpSpPr>
              <p:nvPr/>
            </p:nvGrpSpPr>
            <p:grpSpPr bwMode="auto">
              <a:xfrm>
                <a:off x="2784" y="1776"/>
                <a:ext cx="192" cy="192"/>
                <a:chOff x="2016" y="1776"/>
                <a:chExt cx="192" cy="192"/>
              </a:xfrm>
            </p:grpSpPr>
            <p:sp>
              <p:nvSpPr>
                <p:cNvPr id="1136896" name="Rectangle 256"/>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897" name="Freeform 25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898" name="Group 258"/>
              <p:cNvGrpSpPr>
                <a:grpSpLocks/>
              </p:cNvGrpSpPr>
              <p:nvPr/>
            </p:nvGrpSpPr>
            <p:grpSpPr bwMode="auto">
              <a:xfrm>
                <a:off x="2784" y="1968"/>
                <a:ext cx="192" cy="192"/>
                <a:chOff x="2016" y="1776"/>
                <a:chExt cx="192" cy="192"/>
              </a:xfrm>
            </p:grpSpPr>
            <p:sp>
              <p:nvSpPr>
                <p:cNvPr id="1136899" name="Rectangle 259"/>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00" name="Freeform 26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01" name="Group 261"/>
              <p:cNvGrpSpPr>
                <a:grpSpLocks/>
              </p:cNvGrpSpPr>
              <p:nvPr/>
            </p:nvGrpSpPr>
            <p:grpSpPr bwMode="auto">
              <a:xfrm>
                <a:off x="2784" y="2160"/>
                <a:ext cx="192" cy="192"/>
                <a:chOff x="2016" y="1776"/>
                <a:chExt cx="192" cy="192"/>
              </a:xfrm>
            </p:grpSpPr>
            <p:sp>
              <p:nvSpPr>
                <p:cNvPr id="1136902" name="Rectangle 262"/>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03" name="Freeform 26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04" name="Group 264"/>
              <p:cNvGrpSpPr>
                <a:grpSpLocks/>
              </p:cNvGrpSpPr>
              <p:nvPr/>
            </p:nvGrpSpPr>
            <p:grpSpPr bwMode="auto">
              <a:xfrm>
                <a:off x="2784" y="2352"/>
                <a:ext cx="192" cy="192"/>
                <a:chOff x="2016" y="1776"/>
                <a:chExt cx="192" cy="192"/>
              </a:xfrm>
            </p:grpSpPr>
            <p:sp>
              <p:nvSpPr>
                <p:cNvPr id="1136905" name="Rectangle 265"/>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06" name="Freeform 26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07" name="Group 267"/>
              <p:cNvGrpSpPr>
                <a:grpSpLocks/>
              </p:cNvGrpSpPr>
              <p:nvPr/>
            </p:nvGrpSpPr>
            <p:grpSpPr bwMode="auto">
              <a:xfrm>
                <a:off x="2976" y="1776"/>
                <a:ext cx="192" cy="192"/>
                <a:chOff x="2016" y="1776"/>
                <a:chExt cx="192" cy="192"/>
              </a:xfrm>
            </p:grpSpPr>
            <p:sp>
              <p:nvSpPr>
                <p:cNvPr id="1136908" name="Rectangle 268"/>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09" name="Freeform 26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10" name="Group 270"/>
              <p:cNvGrpSpPr>
                <a:grpSpLocks/>
              </p:cNvGrpSpPr>
              <p:nvPr/>
            </p:nvGrpSpPr>
            <p:grpSpPr bwMode="auto">
              <a:xfrm>
                <a:off x="2976" y="1968"/>
                <a:ext cx="192" cy="192"/>
                <a:chOff x="2016" y="1776"/>
                <a:chExt cx="192" cy="192"/>
              </a:xfrm>
            </p:grpSpPr>
            <p:sp>
              <p:nvSpPr>
                <p:cNvPr id="1136911" name="Rectangle 271"/>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12" name="Freeform 27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13" name="Group 273"/>
              <p:cNvGrpSpPr>
                <a:grpSpLocks/>
              </p:cNvGrpSpPr>
              <p:nvPr/>
            </p:nvGrpSpPr>
            <p:grpSpPr bwMode="auto">
              <a:xfrm>
                <a:off x="2976" y="2160"/>
                <a:ext cx="192" cy="192"/>
                <a:chOff x="2016" y="1776"/>
                <a:chExt cx="192" cy="192"/>
              </a:xfrm>
            </p:grpSpPr>
            <p:sp>
              <p:nvSpPr>
                <p:cNvPr id="1136914" name="Rectangle 274"/>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15" name="Freeform 27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16" name="Group 276"/>
              <p:cNvGrpSpPr>
                <a:grpSpLocks/>
              </p:cNvGrpSpPr>
              <p:nvPr/>
            </p:nvGrpSpPr>
            <p:grpSpPr bwMode="auto">
              <a:xfrm>
                <a:off x="2976" y="2352"/>
                <a:ext cx="192" cy="192"/>
                <a:chOff x="2016" y="1776"/>
                <a:chExt cx="192" cy="192"/>
              </a:xfrm>
            </p:grpSpPr>
            <p:sp>
              <p:nvSpPr>
                <p:cNvPr id="1136917" name="Rectangle 277"/>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18" name="Freeform 27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19" name="Group 279"/>
              <p:cNvGrpSpPr>
                <a:grpSpLocks/>
              </p:cNvGrpSpPr>
              <p:nvPr/>
            </p:nvGrpSpPr>
            <p:grpSpPr bwMode="auto">
              <a:xfrm>
                <a:off x="3168" y="1776"/>
                <a:ext cx="192" cy="192"/>
                <a:chOff x="2016" y="1776"/>
                <a:chExt cx="192" cy="192"/>
              </a:xfrm>
            </p:grpSpPr>
            <p:sp>
              <p:nvSpPr>
                <p:cNvPr id="1136920" name="Rectangle 280"/>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21" name="Freeform 28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22" name="Group 282"/>
              <p:cNvGrpSpPr>
                <a:grpSpLocks/>
              </p:cNvGrpSpPr>
              <p:nvPr/>
            </p:nvGrpSpPr>
            <p:grpSpPr bwMode="auto">
              <a:xfrm>
                <a:off x="3168" y="1968"/>
                <a:ext cx="192" cy="192"/>
                <a:chOff x="2016" y="1776"/>
                <a:chExt cx="192" cy="192"/>
              </a:xfrm>
            </p:grpSpPr>
            <p:sp>
              <p:nvSpPr>
                <p:cNvPr id="1136923" name="Rectangle 283"/>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24" name="Freeform 28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25" name="Group 285"/>
              <p:cNvGrpSpPr>
                <a:grpSpLocks/>
              </p:cNvGrpSpPr>
              <p:nvPr/>
            </p:nvGrpSpPr>
            <p:grpSpPr bwMode="auto">
              <a:xfrm>
                <a:off x="3168" y="2160"/>
                <a:ext cx="192" cy="192"/>
                <a:chOff x="2016" y="1776"/>
                <a:chExt cx="192" cy="192"/>
              </a:xfrm>
            </p:grpSpPr>
            <p:sp>
              <p:nvSpPr>
                <p:cNvPr id="1136926" name="Rectangle 286"/>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27" name="Freeform 28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28" name="Group 288"/>
              <p:cNvGrpSpPr>
                <a:grpSpLocks/>
              </p:cNvGrpSpPr>
              <p:nvPr/>
            </p:nvGrpSpPr>
            <p:grpSpPr bwMode="auto">
              <a:xfrm>
                <a:off x="3168" y="2352"/>
                <a:ext cx="192" cy="192"/>
                <a:chOff x="2016" y="1776"/>
                <a:chExt cx="192" cy="192"/>
              </a:xfrm>
            </p:grpSpPr>
            <p:sp>
              <p:nvSpPr>
                <p:cNvPr id="1136929" name="Rectangle 289"/>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30" name="Freeform 29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31" name="Group 291"/>
              <p:cNvGrpSpPr>
                <a:grpSpLocks/>
              </p:cNvGrpSpPr>
              <p:nvPr/>
            </p:nvGrpSpPr>
            <p:grpSpPr bwMode="auto">
              <a:xfrm>
                <a:off x="3360" y="1776"/>
                <a:ext cx="192" cy="192"/>
                <a:chOff x="2016" y="1776"/>
                <a:chExt cx="192" cy="192"/>
              </a:xfrm>
            </p:grpSpPr>
            <p:sp>
              <p:nvSpPr>
                <p:cNvPr id="1136932" name="Rectangle 292"/>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33" name="Freeform 29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34" name="Group 294"/>
              <p:cNvGrpSpPr>
                <a:grpSpLocks/>
              </p:cNvGrpSpPr>
              <p:nvPr/>
            </p:nvGrpSpPr>
            <p:grpSpPr bwMode="auto">
              <a:xfrm>
                <a:off x="3360" y="1968"/>
                <a:ext cx="192" cy="192"/>
                <a:chOff x="2016" y="1776"/>
                <a:chExt cx="192" cy="192"/>
              </a:xfrm>
            </p:grpSpPr>
            <p:sp>
              <p:nvSpPr>
                <p:cNvPr id="1136935" name="Rectangle 295"/>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36" name="Freeform 29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37" name="Group 297"/>
              <p:cNvGrpSpPr>
                <a:grpSpLocks/>
              </p:cNvGrpSpPr>
              <p:nvPr/>
            </p:nvGrpSpPr>
            <p:grpSpPr bwMode="auto">
              <a:xfrm>
                <a:off x="3360" y="2160"/>
                <a:ext cx="192" cy="192"/>
                <a:chOff x="2016" y="1776"/>
                <a:chExt cx="192" cy="192"/>
              </a:xfrm>
            </p:grpSpPr>
            <p:sp>
              <p:nvSpPr>
                <p:cNvPr id="1136938" name="Rectangle 298"/>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39" name="Freeform 29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40" name="Group 300"/>
              <p:cNvGrpSpPr>
                <a:grpSpLocks/>
              </p:cNvGrpSpPr>
              <p:nvPr/>
            </p:nvGrpSpPr>
            <p:grpSpPr bwMode="auto">
              <a:xfrm>
                <a:off x="3360" y="2352"/>
                <a:ext cx="192" cy="192"/>
                <a:chOff x="2016" y="1776"/>
                <a:chExt cx="192" cy="192"/>
              </a:xfrm>
            </p:grpSpPr>
            <p:sp>
              <p:nvSpPr>
                <p:cNvPr id="1136941" name="Rectangle 301"/>
                <p:cNvSpPr>
                  <a:spLocks noChangeArrowheads="1"/>
                </p:cNvSpPr>
                <p:nvPr/>
              </p:nvSpPr>
              <p:spPr bwMode="auto">
                <a:xfrm>
                  <a:off x="2016" y="177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42" name="Freeform 30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sp>
          <p:nvSpPr>
            <p:cNvPr id="1136943" name="AutoShape 303"/>
            <p:cNvSpPr>
              <a:spLocks noChangeArrowheads="1"/>
            </p:cNvSpPr>
            <p:nvPr/>
          </p:nvSpPr>
          <p:spPr bwMode="auto">
            <a:xfrm>
              <a:off x="2016" y="1536"/>
              <a:ext cx="480" cy="466"/>
            </a:xfrm>
            <a:prstGeom prst="rightArrow">
              <a:avLst>
                <a:gd name="adj1" fmla="val 50000"/>
                <a:gd name="adj2" fmla="val 2575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mul</a:t>
              </a:r>
            </a:p>
          </p:txBody>
        </p:sp>
      </p:grpSp>
      <p:grpSp>
        <p:nvGrpSpPr>
          <p:cNvPr id="1136944" name="Group 304"/>
          <p:cNvGrpSpPr>
            <a:grpSpLocks/>
          </p:cNvGrpSpPr>
          <p:nvPr/>
        </p:nvGrpSpPr>
        <p:grpSpPr bwMode="auto">
          <a:xfrm>
            <a:off x="3200400" y="3657600"/>
            <a:ext cx="3200400" cy="1600200"/>
            <a:chOff x="2016" y="2304"/>
            <a:chExt cx="2016" cy="1008"/>
          </a:xfrm>
        </p:grpSpPr>
        <p:grpSp>
          <p:nvGrpSpPr>
            <p:cNvPr id="1136945" name="Group 305"/>
            <p:cNvGrpSpPr>
              <a:grpSpLocks/>
            </p:cNvGrpSpPr>
            <p:nvPr/>
          </p:nvGrpSpPr>
          <p:grpSpPr bwMode="auto">
            <a:xfrm>
              <a:off x="2496" y="2544"/>
              <a:ext cx="1536" cy="768"/>
              <a:chOff x="2016" y="2544"/>
              <a:chExt cx="1536" cy="768"/>
            </a:xfrm>
          </p:grpSpPr>
          <p:grpSp>
            <p:nvGrpSpPr>
              <p:cNvPr id="1136946" name="Group 306"/>
              <p:cNvGrpSpPr>
                <a:grpSpLocks/>
              </p:cNvGrpSpPr>
              <p:nvPr/>
            </p:nvGrpSpPr>
            <p:grpSpPr bwMode="auto">
              <a:xfrm>
                <a:off x="2016" y="2544"/>
                <a:ext cx="192" cy="192"/>
                <a:chOff x="2016" y="2544"/>
                <a:chExt cx="192" cy="192"/>
              </a:xfrm>
            </p:grpSpPr>
            <p:sp>
              <p:nvSpPr>
                <p:cNvPr id="1136947" name="Rectangle 307"/>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48" name="Freeform 30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sp>
            <p:nvSpPr>
              <p:cNvPr id="1136949" name="Rectangle 309"/>
              <p:cNvSpPr>
                <a:spLocks noChangeArrowheads="1"/>
              </p:cNvSpPr>
              <p:nvPr/>
            </p:nvSpPr>
            <p:spPr bwMode="auto">
              <a:xfrm>
                <a:off x="2016" y="2544"/>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6950" name="Group 310"/>
              <p:cNvGrpSpPr>
                <a:grpSpLocks/>
              </p:cNvGrpSpPr>
              <p:nvPr/>
            </p:nvGrpSpPr>
            <p:grpSpPr bwMode="auto">
              <a:xfrm>
                <a:off x="2016" y="2736"/>
                <a:ext cx="192" cy="192"/>
                <a:chOff x="2016" y="2544"/>
                <a:chExt cx="192" cy="192"/>
              </a:xfrm>
            </p:grpSpPr>
            <p:sp>
              <p:nvSpPr>
                <p:cNvPr id="1136951" name="Rectangle 311"/>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52" name="Freeform 31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53" name="Group 313"/>
              <p:cNvGrpSpPr>
                <a:grpSpLocks/>
              </p:cNvGrpSpPr>
              <p:nvPr/>
            </p:nvGrpSpPr>
            <p:grpSpPr bwMode="auto">
              <a:xfrm>
                <a:off x="2016" y="2928"/>
                <a:ext cx="192" cy="192"/>
                <a:chOff x="2016" y="2544"/>
                <a:chExt cx="192" cy="192"/>
              </a:xfrm>
            </p:grpSpPr>
            <p:sp>
              <p:nvSpPr>
                <p:cNvPr id="1136954" name="Rectangle 314"/>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55" name="Freeform 31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56" name="Group 316"/>
              <p:cNvGrpSpPr>
                <a:grpSpLocks/>
              </p:cNvGrpSpPr>
              <p:nvPr/>
            </p:nvGrpSpPr>
            <p:grpSpPr bwMode="auto">
              <a:xfrm>
                <a:off x="2016" y="3120"/>
                <a:ext cx="192" cy="192"/>
                <a:chOff x="2016" y="2544"/>
                <a:chExt cx="192" cy="192"/>
              </a:xfrm>
            </p:grpSpPr>
            <p:sp>
              <p:nvSpPr>
                <p:cNvPr id="1136957" name="Rectangle 317"/>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58" name="Freeform 31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59" name="Group 319"/>
              <p:cNvGrpSpPr>
                <a:grpSpLocks/>
              </p:cNvGrpSpPr>
              <p:nvPr/>
            </p:nvGrpSpPr>
            <p:grpSpPr bwMode="auto">
              <a:xfrm>
                <a:off x="2208" y="2544"/>
                <a:ext cx="192" cy="192"/>
                <a:chOff x="2016" y="2544"/>
                <a:chExt cx="192" cy="192"/>
              </a:xfrm>
            </p:grpSpPr>
            <p:sp>
              <p:nvSpPr>
                <p:cNvPr id="1136960" name="Rectangle 320"/>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61" name="Freeform 32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62" name="Group 322"/>
              <p:cNvGrpSpPr>
                <a:grpSpLocks/>
              </p:cNvGrpSpPr>
              <p:nvPr/>
            </p:nvGrpSpPr>
            <p:grpSpPr bwMode="auto">
              <a:xfrm>
                <a:off x="2208" y="2736"/>
                <a:ext cx="192" cy="192"/>
                <a:chOff x="2016" y="2544"/>
                <a:chExt cx="192" cy="192"/>
              </a:xfrm>
            </p:grpSpPr>
            <p:sp>
              <p:nvSpPr>
                <p:cNvPr id="1136963" name="Rectangle 323"/>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64" name="Freeform 32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65" name="Group 325"/>
              <p:cNvGrpSpPr>
                <a:grpSpLocks/>
              </p:cNvGrpSpPr>
              <p:nvPr/>
            </p:nvGrpSpPr>
            <p:grpSpPr bwMode="auto">
              <a:xfrm>
                <a:off x="2208" y="2928"/>
                <a:ext cx="192" cy="192"/>
                <a:chOff x="2016" y="2544"/>
                <a:chExt cx="192" cy="192"/>
              </a:xfrm>
            </p:grpSpPr>
            <p:sp>
              <p:nvSpPr>
                <p:cNvPr id="1136966" name="Rectangle 326"/>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67" name="Freeform 32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68" name="Group 328"/>
              <p:cNvGrpSpPr>
                <a:grpSpLocks/>
              </p:cNvGrpSpPr>
              <p:nvPr/>
            </p:nvGrpSpPr>
            <p:grpSpPr bwMode="auto">
              <a:xfrm>
                <a:off x="2208" y="3120"/>
                <a:ext cx="192" cy="192"/>
                <a:chOff x="2016" y="2544"/>
                <a:chExt cx="192" cy="192"/>
              </a:xfrm>
            </p:grpSpPr>
            <p:sp>
              <p:nvSpPr>
                <p:cNvPr id="1136969" name="Rectangle 329"/>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70" name="Freeform 33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71" name="Group 331"/>
              <p:cNvGrpSpPr>
                <a:grpSpLocks/>
              </p:cNvGrpSpPr>
              <p:nvPr/>
            </p:nvGrpSpPr>
            <p:grpSpPr bwMode="auto">
              <a:xfrm>
                <a:off x="2400" y="2544"/>
                <a:ext cx="192" cy="192"/>
                <a:chOff x="2016" y="2544"/>
                <a:chExt cx="192" cy="192"/>
              </a:xfrm>
            </p:grpSpPr>
            <p:sp>
              <p:nvSpPr>
                <p:cNvPr id="1136972" name="Rectangle 332"/>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73" name="Freeform 33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74" name="Group 334"/>
              <p:cNvGrpSpPr>
                <a:grpSpLocks/>
              </p:cNvGrpSpPr>
              <p:nvPr/>
            </p:nvGrpSpPr>
            <p:grpSpPr bwMode="auto">
              <a:xfrm>
                <a:off x="2400" y="2736"/>
                <a:ext cx="192" cy="192"/>
                <a:chOff x="2016" y="2544"/>
                <a:chExt cx="192" cy="192"/>
              </a:xfrm>
            </p:grpSpPr>
            <p:sp>
              <p:nvSpPr>
                <p:cNvPr id="1136975" name="Rectangle 335"/>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76" name="Freeform 33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77" name="Group 337"/>
              <p:cNvGrpSpPr>
                <a:grpSpLocks/>
              </p:cNvGrpSpPr>
              <p:nvPr/>
            </p:nvGrpSpPr>
            <p:grpSpPr bwMode="auto">
              <a:xfrm>
                <a:off x="2400" y="2928"/>
                <a:ext cx="192" cy="192"/>
                <a:chOff x="2016" y="2544"/>
                <a:chExt cx="192" cy="192"/>
              </a:xfrm>
            </p:grpSpPr>
            <p:sp>
              <p:nvSpPr>
                <p:cNvPr id="1136978" name="Rectangle 338"/>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79" name="Freeform 33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80" name="Group 340"/>
              <p:cNvGrpSpPr>
                <a:grpSpLocks/>
              </p:cNvGrpSpPr>
              <p:nvPr/>
            </p:nvGrpSpPr>
            <p:grpSpPr bwMode="auto">
              <a:xfrm>
                <a:off x="2400" y="3120"/>
                <a:ext cx="192" cy="192"/>
                <a:chOff x="2016" y="2544"/>
                <a:chExt cx="192" cy="192"/>
              </a:xfrm>
            </p:grpSpPr>
            <p:sp>
              <p:nvSpPr>
                <p:cNvPr id="1136981" name="Rectangle 341"/>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82" name="Freeform 34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83" name="Group 343"/>
              <p:cNvGrpSpPr>
                <a:grpSpLocks/>
              </p:cNvGrpSpPr>
              <p:nvPr/>
            </p:nvGrpSpPr>
            <p:grpSpPr bwMode="auto">
              <a:xfrm>
                <a:off x="2592" y="2544"/>
                <a:ext cx="192" cy="192"/>
                <a:chOff x="2016" y="2544"/>
                <a:chExt cx="192" cy="192"/>
              </a:xfrm>
            </p:grpSpPr>
            <p:sp>
              <p:nvSpPr>
                <p:cNvPr id="1136984" name="Rectangle 344"/>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85" name="Freeform 34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86" name="Group 346"/>
              <p:cNvGrpSpPr>
                <a:grpSpLocks/>
              </p:cNvGrpSpPr>
              <p:nvPr/>
            </p:nvGrpSpPr>
            <p:grpSpPr bwMode="auto">
              <a:xfrm>
                <a:off x="2592" y="2736"/>
                <a:ext cx="192" cy="192"/>
                <a:chOff x="2016" y="2544"/>
                <a:chExt cx="192" cy="192"/>
              </a:xfrm>
            </p:grpSpPr>
            <p:sp>
              <p:nvSpPr>
                <p:cNvPr id="1136987" name="Rectangle 347"/>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88" name="Freeform 34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89" name="Group 349"/>
              <p:cNvGrpSpPr>
                <a:grpSpLocks/>
              </p:cNvGrpSpPr>
              <p:nvPr/>
            </p:nvGrpSpPr>
            <p:grpSpPr bwMode="auto">
              <a:xfrm>
                <a:off x="2592" y="2928"/>
                <a:ext cx="192" cy="192"/>
                <a:chOff x="2016" y="2544"/>
                <a:chExt cx="192" cy="192"/>
              </a:xfrm>
            </p:grpSpPr>
            <p:sp>
              <p:nvSpPr>
                <p:cNvPr id="1136990" name="Rectangle 350"/>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91" name="Freeform 35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92" name="Group 352"/>
              <p:cNvGrpSpPr>
                <a:grpSpLocks/>
              </p:cNvGrpSpPr>
              <p:nvPr/>
            </p:nvGrpSpPr>
            <p:grpSpPr bwMode="auto">
              <a:xfrm>
                <a:off x="2592" y="3120"/>
                <a:ext cx="192" cy="192"/>
                <a:chOff x="2016" y="2544"/>
                <a:chExt cx="192" cy="192"/>
              </a:xfrm>
            </p:grpSpPr>
            <p:sp>
              <p:nvSpPr>
                <p:cNvPr id="1136993" name="Rectangle 353"/>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94" name="Freeform 35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95" name="Group 355"/>
              <p:cNvGrpSpPr>
                <a:grpSpLocks/>
              </p:cNvGrpSpPr>
              <p:nvPr/>
            </p:nvGrpSpPr>
            <p:grpSpPr bwMode="auto">
              <a:xfrm>
                <a:off x="2784" y="2544"/>
                <a:ext cx="192" cy="192"/>
                <a:chOff x="2016" y="2544"/>
                <a:chExt cx="192" cy="192"/>
              </a:xfrm>
            </p:grpSpPr>
            <p:sp>
              <p:nvSpPr>
                <p:cNvPr id="1136996" name="Rectangle 356"/>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6997" name="Freeform 35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6998" name="Group 358"/>
              <p:cNvGrpSpPr>
                <a:grpSpLocks/>
              </p:cNvGrpSpPr>
              <p:nvPr/>
            </p:nvGrpSpPr>
            <p:grpSpPr bwMode="auto">
              <a:xfrm>
                <a:off x="2784" y="2736"/>
                <a:ext cx="192" cy="192"/>
                <a:chOff x="2016" y="2544"/>
                <a:chExt cx="192" cy="192"/>
              </a:xfrm>
            </p:grpSpPr>
            <p:sp>
              <p:nvSpPr>
                <p:cNvPr id="1136999" name="Rectangle 359"/>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00" name="Freeform 36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01" name="Group 361"/>
              <p:cNvGrpSpPr>
                <a:grpSpLocks/>
              </p:cNvGrpSpPr>
              <p:nvPr/>
            </p:nvGrpSpPr>
            <p:grpSpPr bwMode="auto">
              <a:xfrm>
                <a:off x="2784" y="2928"/>
                <a:ext cx="192" cy="192"/>
                <a:chOff x="2016" y="2544"/>
                <a:chExt cx="192" cy="192"/>
              </a:xfrm>
            </p:grpSpPr>
            <p:sp>
              <p:nvSpPr>
                <p:cNvPr id="1137002" name="Rectangle 362"/>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03" name="Freeform 36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04" name="Group 364"/>
              <p:cNvGrpSpPr>
                <a:grpSpLocks/>
              </p:cNvGrpSpPr>
              <p:nvPr/>
            </p:nvGrpSpPr>
            <p:grpSpPr bwMode="auto">
              <a:xfrm>
                <a:off x="2784" y="3120"/>
                <a:ext cx="192" cy="192"/>
                <a:chOff x="2016" y="2544"/>
                <a:chExt cx="192" cy="192"/>
              </a:xfrm>
            </p:grpSpPr>
            <p:sp>
              <p:nvSpPr>
                <p:cNvPr id="1137005" name="Rectangle 365"/>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06" name="Freeform 36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07" name="Group 367"/>
              <p:cNvGrpSpPr>
                <a:grpSpLocks/>
              </p:cNvGrpSpPr>
              <p:nvPr/>
            </p:nvGrpSpPr>
            <p:grpSpPr bwMode="auto">
              <a:xfrm>
                <a:off x="2976" y="2544"/>
                <a:ext cx="192" cy="192"/>
                <a:chOff x="2016" y="2544"/>
                <a:chExt cx="192" cy="192"/>
              </a:xfrm>
            </p:grpSpPr>
            <p:sp>
              <p:nvSpPr>
                <p:cNvPr id="1137008" name="Rectangle 368"/>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09" name="Freeform 36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10" name="Group 370"/>
              <p:cNvGrpSpPr>
                <a:grpSpLocks/>
              </p:cNvGrpSpPr>
              <p:nvPr/>
            </p:nvGrpSpPr>
            <p:grpSpPr bwMode="auto">
              <a:xfrm>
                <a:off x="2976" y="2736"/>
                <a:ext cx="192" cy="192"/>
                <a:chOff x="2016" y="2544"/>
                <a:chExt cx="192" cy="192"/>
              </a:xfrm>
            </p:grpSpPr>
            <p:sp>
              <p:nvSpPr>
                <p:cNvPr id="1137011" name="Rectangle 371"/>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12" name="Freeform 37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13" name="Group 373"/>
              <p:cNvGrpSpPr>
                <a:grpSpLocks/>
              </p:cNvGrpSpPr>
              <p:nvPr/>
            </p:nvGrpSpPr>
            <p:grpSpPr bwMode="auto">
              <a:xfrm>
                <a:off x="2976" y="2928"/>
                <a:ext cx="192" cy="192"/>
                <a:chOff x="2016" y="2544"/>
                <a:chExt cx="192" cy="192"/>
              </a:xfrm>
            </p:grpSpPr>
            <p:sp>
              <p:nvSpPr>
                <p:cNvPr id="1137014" name="Rectangle 374"/>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15" name="Freeform 37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16" name="Group 376"/>
              <p:cNvGrpSpPr>
                <a:grpSpLocks/>
              </p:cNvGrpSpPr>
              <p:nvPr/>
            </p:nvGrpSpPr>
            <p:grpSpPr bwMode="auto">
              <a:xfrm>
                <a:off x="2976" y="3120"/>
                <a:ext cx="192" cy="192"/>
                <a:chOff x="2016" y="2544"/>
                <a:chExt cx="192" cy="192"/>
              </a:xfrm>
            </p:grpSpPr>
            <p:sp>
              <p:nvSpPr>
                <p:cNvPr id="1137017" name="Rectangle 377"/>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18" name="Freeform 37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19" name="Group 379"/>
              <p:cNvGrpSpPr>
                <a:grpSpLocks/>
              </p:cNvGrpSpPr>
              <p:nvPr/>
            </p:nvGrpSpPr>
            <p:grpSpPr bwMode="auto">
              <a:xfrm>
                <a:off x="3168" y="2544"/>
                <a:ext cx="192" cy="192"/>
                <a:chOff x="2016" y="2544"/>
                <a:chExt cx="192" cy="192"/>
              </a:xfrm>
            </p:grpSpPr>
            <p:sp>
              <p:nvSpPr>
                <p:cNvPr id="1137020" name="Rectangle 380"/>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21" name="Freeform 38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22" name="Group 382"/>
              <p:cNvGrpSpPr>
                <a:grpSpLocks/>
              </p:cNvGrpSpPr>
              <p:nvPr/>
            </p:nvGrpSpPr>
            <p:grpSpPr bwMode="auto">
              <a:xfrm>
                <a:off x="3168" y="2736"/>
                <a:ext cx="192" cy="192"/>
                <a:chOff x="2016" y="2544"/>
                <a:chExt cx="192" cy="192"/>
              </a:xfrm>
            </p:grpSpPr>
            <p:sp>
              <p:nvSpPr>
                <p:cNvPr id="1137023" name="Rectangle 383"/>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24" name="Freeform 38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25" name="Group 385"/>
              <p:cNvGrpSpPr>
                <a:grpSpLocks/>
              </p:cNvGrpSpPr>
              <p:nvPr/>
            </p:nvGrpSpPr>
            <p:grpSpPr bwMode="auto">
              <a:xfrm>
                <a:off x="3168" y="2928"/>
                <a:ext cx="192" cy="192"/>
                <a:chOff x="2016" y="2544"/>
                <a:chExt cx="192" cy="192"/>
              </a:xfrm>
            </p:grpSpPr>
            <p:sp>
              <p:nvSpPr>
                <p:cNvPr id="1137026" name="Rectangle 386"/>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27" name="Freeform 38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28" name="Group 388"/>
              <p:cNvGrpSpPr>
                <a:grpSpLocks/>
              </p:cNvGrpSpPr>
              <p:nvPr/>
            </p:nvGrpSpPr>
            <p:grpSpPr bwMode="auto">
              <a:xfrm>
                <a:off x="3168" y="3120"/>
                <a:ext cx="192" cy="192"/>
                <a:chOff x="2016" y="2544"/>
                <a:chExt cx="192" cy="192"/>
              </a:xfrm>
            </p:grpSpPr>
            <p:sp>
              <p:nvSpPr>
                <p:cNvPr id="1137029" name="Rectangle 389"/>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30" name="Freeform 39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31" name="Group 391"/>
              <p:cNvGrpSpPr>
                <a:grpSpLocks/>
              </p:cNvGrpSpPr>
              <p:nvPr/>
            </p:nvGrpSpPr>
            <p:grpSpPr bwMode="auto">
              <a:xfrm>
                <a:off x="3360" y="2544"/>
                <a:ext cx="192" cy="192"/>
                <a:chOff x="2016" y="2544"/>
                <a:chExt cx="192" cy="192"/>
              </a:xfrm>
            </p:grpSpPr>
            <p:sp>
              <p:nvSpPr>
                <p:cNvPr id="1137032" name="Rectangle 392"/>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33" name="Freeform 39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34" name="Group 394"/>
              <p:cNvGrpSpPr>
                <a:grpSpLocks/>
              </p:cNvGrpSpPr>
              <p:nvPr/>
            </p:nvGrpSpPr>
            <p:grpSpPr bwMode="auto">
              <a:xfrm>
                <a:off x="3360" y="2736"/>
                <a:ext cx="192" cy="192"/>
                <a:chOff x="2016" y="2544"/>
                <a:chExt cx="192" cy="192"/>
              </a:xfrm>
            </p:grpSpPr>
            <p:sp>
              <p:nvSpPr>
                <p:cNvPr id="1137035" name="Rectangle 395"/>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36" name="Freeform 39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37" name="Group 397"/>
              <p:cNvGrpSpPr>
                <a:grpSpLocks/>
              </p:cNvGrpSpPr>
              <p:nvPr/>
            </p:nvGrpSpPr>
            <p:grpSpPr bwMode="auto">
              <a:xfrm>
                <a:off x="3360" y="2928"/>
                <a:ext cx="192" cy="192"/>
                <a:chOff x="2016" y="2544"/>
                <a:chExt cx="192" cy="192"/>
              </a:xfrm>
            </p:grpSpPr>
            <p:sp>
              <p:nvSpPr>
                <p:cNvPr id="1137038" name="Rectangle 398"/>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39" name="Freeform 39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137040" name="Group 400"/>
              <p:cNvGrpSpPr>
                <a:grpSpLocks/>
              </p:cNvGrpSpPr>
              <p:nvPr/>
            </p:nvGrpSpPr>
            <p:grpSpPr bwMode="auto">
              <a:xfrm>
                <a:off x="3360" y="3120"/>
                <a:ext cx="192" cy="192"/>
                <a:chOff x="2016" y="2544"/>
                <a:chExt cx="192" cy="192"/>
              </a:xfrm>
            </p:grpSpPr>
            <p:sp>
              <p:nvSpPr>
                <p:cNvPr id="1137041" name="Rectangle 401"/>
                <p:cNvSpPr>
                  <a:spLocks noChangeArrowheads="1"/>
                </p:cNvSpPr>
                <p:nvPr/>
              </p:nvSpPr>
              <p:spPr bwMode="auto">
                <a:xfrm>
                  <a:off x="2016" y="2544"/>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42" name="Freeform 40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Lst>
                  <a:ahLst/>
                  <a:cxnLst>
                    <a:cxn ang="0">
                      <a:pos x="T0" y="T1"/>
                    </a:cxn>
                    <a:cxn ang="0">
                      <a:pos x="T2" y="T3"/>
                    </a:cxn>
                    <a:cxn ang="0">
                      <a:pos x="T4" y="T5"/>
                    </a:cxn>
                    <a:cxn ang="0">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sp>
          <p:nvSpPr>
            <p:cNvPr id="1137043" name="AutoShape 403"/>
            <p:cNvSpPr>
              <a:spLocks noChangeArrowheads="1"/>
            </p:cNvSpPr>
            <p:nvPr/>
          </p:nvSpPr>
          <p:spPr bwMode="auto">
            <a:xfrm>
              <a:off x="2016" y="2304"/>
              <a:ext cx="480" cy="466"/>
            </a:xfrm>
            <a:prstGeom prst="rightArrow">
              <a:avLst>
                <a:gd name="adj1" fmla="val 50000"/>
                <a:gd name="adj2" fmla="val 2575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mul</a:t>
              </a:r>
            </a:p>
          </p:txBody>
        </p:sp>
      </p:grpSp>
      <p:grpSp>
        <p:nvGrpSpPr>
          <p:cNvPr id="1137044" name="Group 404"/>
          <p:cNvGrpSpPr>
            <a:grpSpLocks/>
          </p:cNvGrpSpPr>
          <p:nvPr/>
        </p:nvGrpSpPr>
        <p:grpSpPr bwMode="auto">
          <a:xfrm>
            <a:off x="5638800" y="2819400"/>
            <a:ext cx="3200400" cy="1524000"/>
            <a:chOff x="3552" y="1776"/>
            <a:chExt cx="2016" cy="960"/>
          </a:xfrm>
        </p:grpSpPr>
        <p:grpSp>
          <p:nvGrpSpPr>
            <p:cNvPr id="1137045" name="Group 405"/>
            <p:cNvGrpSpPr>
              <a:grpSpLocks/>
            </p:cNvGrpSpPr>
            <p:nvPr/>
          </p:nvGrpSpPr>
          <p:grpSpPr bwMode="auto">
            <a:xfrm>
              <a:off x="4032" y="1968"/>
              <a:ext cx="1536" cy="768"/>
              <a:chOff x="3552" y="1968"/>
              <a:chExt cx="1536" cy="768"/>
            </a:xfrm>
          </p:grpSpPr>
          <p:sp>
            <p:nvSpPr>
              <p:cNvPr id="1137046" name="Rectangle 406"/>
              <p:cNvSpPr>
                <a:spLocks noChangeArrowheads="1"/>
              </p:cNvSpPr>
              <p:nvPr/>
            </p:nvSpPr>
            <p:spPr bwMode="auto">
              <a:xfrm>
                <a:off x="3552" y="1968"/>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7047" name="Group 407"/>
              <p:cNvGrpSpPr>
                <a:grpSpLocks/>
              </p:cNvGrpSpPr>
              <p:nvPr/>
            </p:nvGrpSpPr>
            <p:grpSpPr bwMode="auto">
              <a:xfrm>
                <a:off x="3552" y="1968"/>
                <a:ext cx="192" cy="192"/>
                <a:chOff x="3552" y="1968"/>
                <a:chExt cx="192" cy="192"/>
              </a:xfrm>
            </p:grpSpPr>
            <p:sp>
              <p:nvSpPr>
                <p:cNvPr id="1137048" name="Rectangle 408"/>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49" name="Rectangle 40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50" name="Group 410"/>
              <p:cNvGrpSpPr>
                <a:grpSpLocks/>
              </p:cNvGrpSpPr>
              <p:nvPr/>
            </p:nvGrpSpPr>
            <p:grpSpPr bwMode="auto">
              <a:xfrm>
                <a:off x="3552" y="2160"/>
                <a:ext cx="192" cy="192"/>
                <a:chOff x="3552" y="1968"/>
                <a:chExt cx="192" cy="192"/>
              </a:xfrm>
            </p:grpSpPr>
            <p:sp>
              <p:nvSpPr>
                <p:cNvPr id="1137051" name="Rectangle 411"/>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52" name="Rectangle 41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53" name="Group 413"/>
              <p:cNvGrpSpPr>
                <a:grpSpLocks/>
              </p:cNvGrpSpPr>
              <p:nvPr/>
            </p:nvGrpSpPr>
            <p:grpSpPr bwMode="auto">
              <a:xfrm>
                <a:off x="3552" y="2352"/>
                <a:ext cx="192" cy="192"/>
                <a:chOff x="3552" y="1968"/>
                <a:chExt cx="192" cy="192"/>
              </a:xfrm>
            </p:grpSpPr>
            <p:sp>
              <p:nvSpPr>
                <p:cNvPr id="1137054" name="Rectangle 414"/>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55" name="Rectangle 41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56" name="Group 416"/>
              <p:cNvGrpSpPr>
                <a:grpSpLocks/>
              </p:cNvGrpSpPr>
              <p:nvPr/>
            </p:nvGrpSpPr>
            <p:grpSpPr bwMode="auto">
              <a:xfrm>
                <a:off x="3552" y="2544"/>
                <a:ext cx="192" cy="192"/>
                <a:chOff x="3552" y="1968"/>
                <a:chExt cx="192" cy="192"/>
              </a:xfrm>
            </p:grpSpPr>
            <p:sp>
              <p:nvSpPr>
                <p:cNvPr id="1137057" name="Rectangle 417"/>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58" name="Rectangle 41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59" name="Group 419"/>
              <p:cNvGrpSpPr>
                <a:grpSpLocks/>
              </p:cNvGrpSpPr>
              <p:nvPr/>
            </p:nvGrpSpPr>
            <p:grpSpPr bwMode="auto">
              <a:xfrm>
                <a:off x="3744" y="1968"/>
                <a:ext cx="192" cy="192"/>
                <a:chOff x="3552" y="1968"/>
                <a:chExt cx="192" cy="192"/>
              </a:xfrm>
            </p:grpSpPr>
            <p:sp>
              <p:nvSpPr>
                <p:cNvPr id="1137060" name="Rectangle 420"/>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61" name="Rectangle 42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62" name="Group 422"/>
              <p:cNvGrpSpPr>
                <a:grpSpLocks/>
              </p:cNvGrpSpPr>
              <p:nvPr/>
            </p:nvGrpSpPr>
            <p:grpSpPr bwMode="auto">
              <a:xfrm>
                <a:off x="3744" y="2160"/>
                <a:ext cx="192" cy="192"/>
                <a:chOff x="3552" y="1968"/>
                <a:chExt cx="192" cy="192"/>
              </a:xfrm>
            </p:grpSpPr>
            <p:sp>
              <p:nvSpPr>
                <p:cNvPr id="1137063" name="Rectangle 423"/>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64" name="Rectangle 42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65" name="Group 425"/>
              <p:cNvGrpSpPr>
                <a:grpSpLocks/>
              </p:cNvGrpSpPr>
              <p:nvPr/>
            </p:nvGrpSpPr>
            <p:grpSpPr bwMode="auto">
              <a:xfrm>
                <a:off x="3744" y="2352"/>
                <a:ext cx="192" cy="192"/>
                <a:chOff x="3552" y="1968"/>
                <a:chExt cx="192" cy="192"/>
              </a:xfrm>
            </p:grpSpPr>
            <p:sp>
              <p:nvSpPr>
                <p:cNvPr id="1137066" name="Rectangle 426"/>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67" name="Rectangle 42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68" name="Group 428"/>
              <p:cNvGrpSpPr>
                <a:grpSpLocks/>
              </p:cNvGrpSpPr>
              <p:nvPr/>
            </p:nvGrpSpPr>
            <p:grpSpPr bwMode="auto">
              <a:xfrm>
                <a:off x="3744" y="2544"/>
                <a:ext cx="192" cy="192"/>
                <a:chOff x="3552" y="1968"/>
                <a:chExt cx="192" cy="192"/>
              </a:xfrm>
            </p:grpSpPr>
            <p:sp>
              <p:nvSpPr>
                <p:cNvPr id="1137069" name="Rectangle 429"/>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70" name="Rectangle 43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71" name="Group 431"/>
              <p:cNvGrpSpPr>
                <a:grpSpLocks/>
              </p:cNvGrpSpPr>
              <p:nvPr/>
            </p:nvGrpSpPr>
            <p:grpSpPr bwMode="auto">
              <a:xfrm>
                <a:off x="3936" y="1968"/>
                <a:ext cx="192" cy="192"/>
                <a:chOff x="3552" y="1968"/>
                <a:chExt cx="192" cy="192"/>
              </a:xfrm>
            </p:grpSpPr>
            <p:sp>
              <p:nvSpPr>
                <p:cNvPr id="1137072" name="Rectangle 432"/>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73" name="Rectangle 43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74" name="Group 434"/>
              <p:cNvGrpSpPr>
                <a:grpSpLocks/>
              </p:cNvGrpSpPr>
              <p:nvPr/>
            </p:nvGrpSpPr>
            <p:grpSpPr bwMode="auto">
              <a:xfrm>
                <a:off x="3936" y="2160"/>
                <a:ext cx="192" cy="192"/>
                <a:chOff x="3552" y="1968"/>
                <a:chExt cx="192" cy="192"/>
              </a:xfrm>
            </p:grpSpPr>
            <p:sp>
              <p:nvSpPr>
                <p:cNvPr id="1137075" name="Rectangle 435"/>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76" name="Rectangle 43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77" name="Group 437"/>
              <p:cNvGrpSpPr>
                <a:grpSpLocks/>
              </p:cNvGrpSpPr>
              <p:nvPr/>
            </p:nvGrpSpPr>
            <p:grpSpPr bwMode="auto">
              <a:xfrm>
                <a:off x="3936" y="2352"/>
                <a:ext cx="192" cy="192"/>
                <a:chOff x="3552" y="1968"/>
                <a:chExt cx="192" cy="192"/>
              </a:xfrm>
            </p:grpSpPr>
            <p:sp>
              <p:nvSpPr>
                <p:cNvPr id="1137078" name="Rectangle 438"/>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79" name="Rectangle 43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80" name="Group 440"/>
              <p:cNvGrpSpPr>
                <a:grpSpLocks/>
              </p:cNvGrpSpPr>
              <p:nvPr/>
            </p:nvGrpSpPr>
            <p:grpSpPr bwMode="auto">
              <a:xfrm>
                <a:off x="3936" y="2544"/>
                <a:ext cx="192" cy="192"/>
                <a:chOff x="3552" y="1968"/>
                <a:chExt cx="192" cy="192"/>
              </a:xfrm>
            </p:grpSpPr>
            <p:sp>
              <p:nvSpPr>
                <p:cNvPr id="1137081" name="Rectangle 441"/>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82" name="Rectangle 44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83" name="Group 443"/>
              <p:cNvGrpSpPr>
                <a:grpSpLocks/>
              </p:cNvGrpSpPr>
              <p:nvPr/>
            </p:nvGrpSpPr>
            <p:grpSpPr bwMode="auto">
              <a:xfrm>
                <a:off x="4128" y="1968"/>
                <a:ext cx="192" cy="192"/>
                <a:chOff x="3552" y="1968"/>
                <a:chExt cx="192" cy="192"/>
              </a:xfrm>
            </p:grpSpPr>
            <p:sp>
              <p:nvSpPr>
                <p:cNvPr id="1137084" name="Rectangle 444"/>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85" name="Rectangle 44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86" name="Group 446"/>
              <p:cNvGrpSpPr>
                <a:grpSpLocks/>
              </p:cNvGrpSpPr>
              <p:nvPr/>
            </p:nvGrpSpPr>
            <p:grpSpPr bwMode="auto">
              <a:xfrm>
                <a:off x="4128" y="2160"/>
                <a:ext cx="192" cy="192"/>
                <a:chOff x="3552" y="1968"/>
                <a:chExt cx="192" cy="192"/>
              </a:xfrm>
            </p:grpSpPr>
            <p:sp>
              <p:nvSpPr>
                <p:cNvPr id="1137087" name="Rectangle 447"/>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88" name="Rectangle 44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89" name="Group 449"/>
              <p:cNvGrpSpPr>
                <a:grpSpLocks/>
              </p:cNvGrpSpPr>
              <p:nvPr/>
            </p:nvGrpSpPr>
            <p:grpSpPr bwMode="auto">
              <a:xfrm>
                <a:off x="4128" y="2352"/>
                <a:ext cx="192" cy="192"/>
                <a:chOff x="3552" y="1968"/>
                <a:chExt cx="192" cy="192"/>
              </a:xfrm>
            </p:grpSpPr>
            <p:sp>
              <p:nvSpPr>
                <p:cNvPr id="1137090" name="Rectangle 450"/>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91" name="Rectangle 45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92" name="Group 452"/>
              <p:cNvGrpSpPr>
                <a:grpSpLocks/>
              </p:cNvGrpSpPr>
              <p:nvPr/>
            </p:nvGrpSpPr>
            <p:grpSpPr bwMode="auto">
              <a:xfrm>
                <a:off x="4128" y="2544"/>
                <a:ext cx="192" cy="192"/>
                <a:chOff x="3552" y="1968"/>
                <a:chExt cx="192" cy="192"/>
              </a:xfrm>
            </p:grpSpPr>
            <p:sp>
              <p:nvSpPr>
                <p:cNvPr id="1137093" name="Rectangle 453"/>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94" name="Rectangle 45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95" name="Group 455"/>
              <p:cNvGrpSpPr>
                <a:grpSpLocks/>
              </p:cNvGrpSpPr>
              <p:nvPr/>
            </p:nvGrpSpPr>
            <p:grpSpPr bwMode="auto">
              <a:xfrm>
                <a:off x="4320" y="1968"/>
                <a:ext cx="192" cy="192"/>
                <a:chOff x="3552" y="1968"/>
                <a:chExt cx="192" cy="192"/>
              </a:xfrm>
            </p:grpSpPr>
            <p:sp>
              <p:nvSpPr>
                <p:cNvPr id="1137096" name="Rectangle 456"/>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097" name="Rectangle 45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098" name="Group 458"/>
              <p:cNvGrpSpPr>
                <a:grpSpLocks/>
              </p:cNvGrpSpPr>
              <p:nvPr/>
            </p:nvGrpSpPr>
            <p:grpSpPr bwMode="auto">
              <a:xfrm>
                <a:off x="4320" y="2160"/>
                <a:ext cx="192" cy="192"/>
                <a:chOff x="3552" y="1968"/>
                <a:chExt cx="192" cy="192"/>
              </a:xfrm>
            </p:grpSpPr>
            <p:sp>
              <p:nvSpPr>
                <p:cNvPr id="1137099" name="Rectangle 459"/>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00" name="Rectangle 46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01" name="Group 461"/>
              <p:cNvGrpSpPr>
                <a:grpSpLocks/>
              </p:cNvGrpSpPr>
              <p:nvPr/>
            </p:nvGrpSpPr>
            <p:grpSpPr bwMode="auto">
              <a:xfrm>
                <a:off x="4320" y="2352"/>
                <a:ext cx="192" cy="192"/>
                <a:chOff x="3552" y="1968"/>
                <a:chExt cx="192" cy="192"/>
              </a:xfrm>
            </p:grpSpPr>
            <p:sp>
              <p:nvSpPr>
                <p:cNvPr id="1137102" name="Rectangle 462"/>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03" name="Rectangle 46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04" name="Group 464"/>
              <p:cNvGrpSpPr>
                <a:grpSpLocks/>
              </p:cNvGrpSpPr>
              <p:nvPr/>
            </p:nvGrpSpPr>
            <p:grpSpPr bwMode="auto">
              <a:xfrm>
                <a:off x="4320" y="2544"/>
                <a:ext cx="192" cy="192"/>
                <a:chOff x="3552" y="1968"/>
                <a:chExt cx="192" cy="192"/>
              </a:xfrm>
            </p:grpSpPr>
            <p:sp>
              <p:nvSpPr>
                <p:cNvPr id="1137105" name="Rectangle 465"/>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06" name="Rectangle 46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07" name="Group 467"/>
              <p:cNvGrpSpPr>
                <a:grpSpLocks/>
              </p:cNvGrpSpPr>
              <p:nvPr/>
            </p:nvGrpSpPr>
            <p:grpSpPr bwMode="auto">
              <a:xfrm>
                <a:off x="4512" y="1968"/>
                <a:ext cx="192" cy="192"/>
                <a:chOff x="3552" y="1968"/>
                <a:chExt cx="192" cy="192"/>
              </a:xfrm>
            </p:grpSpPr>
            <p:sp>
              <p:nvSpPr>
                <p:cNvPr id="1137108" name="Rectangle 468"/>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09" name="Rectangle 46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10" name="Group 470"/>
              <p:cNvGrpSpPr>
                <a:grpSpLocks/>
              </p:cNvGrpSpPr>
              <p:nvPr/>
            </p:nvGrpSpPr>
            <p:grpSpPr bwMode="auto">
              <a:xfrm>
                <a:off x="4512" y="2160"/>
                <a:ext cx="192" cy="192"/>
                <a:chOff x="3552" y="1968"/>
                <a:chExt cx="192" cy="192"/>
              </a:xfrm>
            </p:grpSpPr>
            <p:sp>
              <p:nvSpPr>
                <p:cNvPr id="1137111" name="Rectangle 471"/>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12" name="Rectangle 47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13" name="Group 473"/>
              <p:cNvGrpSpPr>
                <a:grpSpLocks/>
              </p:cNvGrpSpPr>
              <p:nvPr/>
            </p:nvGrpSpPr>
            <p:grpSpPr bwMode="auto">
              <a:xfrm>
                <a:off x="4512" y="2352"/>
                <a:ext cx="192" cy="192"/>
                <a:chOff x="3552" y="1968"/>
                <a:chExt cx="192" cy="192"/>
              </a:xfrm>
            </p:grpSpPr>
            <p:sp>
              <p:nvSpPr>
                <p:cNvPr id="1137114" name="Rectangle 474"/>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15" name="Rectangle 47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16" name="Group 476"/>
              <p:cNvGrpSpPr>
                <a:grpSpLocks/>
              </p:cNvGrpSpPr>
              <p:nvPr/>
            </p:nvGrpSpPr>
            <p:grpSpPr bwMode="auto">
              <a:xfrm>
                <a:off x="4512" y="2544"/>
                <a:ext cx="192" cy="192"/>
                <a:chOff x="3552" y="1968"/>
                <a:chExt cx="192" cy="192"/>
              </a:xfrm>
            </p:grpSpPr>
            <p:sp>
              <p:nvSpPr>
                <p:cNvPr id="1137117" name="Rectangle 477"/>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18" name="Rectangle 47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19" name="Group 479"/>
              <p:cNvGrpSpPr>
                <a:grpSpLocks/>
              </p:cNvGrpSpPr>
              <p:nvPr/>
            </p:nvGrpSpPr>
            <p:grpSpPr bwMode="auto">
              <a:xfrm>
                <a:off x="4704" y="1968"/>
                <a:ext cx="192" cy="192"/>
                <a:chOff x="3552" y="1968"/>
                <a:chExt cx="192" cy="192"/>
              </a:xfrm>
            </p:grpSpPr>
            <p:sp>
              <p:nvSpPr>
                <p:cNvPr id="1137120" name="Rectangle 480"/>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21" name="Rectangle 48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22" name="Group 482"/>
              <p:cNvGrpSpPr>
                <a:grpSpLocks/>
              </p:cNvGrpSpPr>
              <p:nvPr/>
            </p:nvGrpSpPr>
            <p:grpSpPr bwMode="auto">
              <a:xfrm>
                <a:off x="4704" y="2160"/>
                <a:ext cx="192" cy="192"/>
                <a:chOff x="3552" y="1968"/>
                <a:chExt cx="192" cy="192"/>
              </a:xfrm>
            </p:grpSpPr>
            <p:sp>
              <p:nvSpPr>
                <p:cNvPr id="1137123" name="Rectangle 483"/>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24" name="Rectangle 48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25" name="Group 485"/>
              <p:cNvGrpSpPr>
                <a:grpSpLocks/>
              </p:cNvGrpSpPr>
              <p:nvPr/>
            </p:nvGrpSpPr>
            <p:grpSpPr bwMode="auto">
              <a:xfrm>
                <a:off x="4704" y="2352"/>
                <a:ext cx="192" cy="192"/>
                <a:chOff x="3552" y="1968"/>
                <a:chExt cx="192" cy="192"/>
              </a:xfrm>
            </p:grpSpPr>
            <p:sp>
              <p:nvSpPr>
                <p:cNvPr id="1137126" name="Rectangle 486"/>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27" name="Rectangle 48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28" name="Group 488"/>
              <p:cNvGrpSpPr>
                <a:grpSpLocks/>
              </p:cNvGrpSpPr>
              <p:nvPr/>
            </p:nvGrpSpPr>
            <p:grpSpPr bwMode="auto">
              <a:xfrm>
                <a:off x="4704" y="2544"/>
                <a:ext cx="192" cy="192"/>
                <a:chOff x="3552" y="1968"/>
                <a:chExt cx="192" cy="192"/>
              </a:xfrm>
            </p:grpSpPr>
            <p:sp>
              <p:nvSpPr>
                <p:cNvPr id="1137129" name="Rectangle 489"/>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30" name="Rectangle 49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31" name="Group 491"/>
              <p:cNvGrpSpPr>
                <a:grpSpLocks/>
              </p:cNvGrpSpPr>
              <p:nvPr/>
            </p:nvGrpSpPr>
            <p:grpSpPr bwMode="auto">
              <a:xfrm>
                <a:off x="4896" y="1968"/>
                <a:ext cx="192" cy="192"/>
                <a:chOff x="3552" y="1968"/>
                <a:chExt cx="192" cy="192"/>
              </a:xfrm>
            </p:grpSpPr>
            <p:sp>
              <p:nvSpPr>
                <p:cNvPr id="1137132" name="Rectangle 492"/>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33" name="Rectangle 49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34" name="Group 494"/>
              <p:cNvGrpSpPr>
                <a:grpSpLocks/>
              </p:cNvGrpSpPr>
              <p:nvPr/>
            </p:nvGrpSpPr>
            <p:grpSpPr bwMode="auto">
              <a:xfrm>
                <a:off x="4896" y="2160"/>
                <a:ext cx="192" cy="192"/>
                <a:chOff x="3552" y="1968"/>
                <a:chExt cx="192" cy="192"/>
              </a:xfrm>
            </p:grpSpPr>
            <p:sp>
              <p:nvSpPr>
                <p:cNvPr id="1137135" name="Rectangle 495"/>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36" name="Rectangle 49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37" name="Group 497"/>
              <p:cNvGrpSpPr>
                <a:grpSpLocks/>
              </p:cNvGrpSpPr>
              <p:nvPr/>
            </p:nvGrpSpPr>
            <p:grpSpPr bwMode="auto">
              <a:xfrm>
                <a:off x="4896" y="2352"/>
                <a:ext cx="192" cy="192"/>
                <a:chOff x="3552" y="1968"/>
                <a:chExt cx="192" cy="192"/>
              </a:xfrm>
            </p:grpSpPr>
            <p:sp>
              <p:nvSpPr>
                <p:cNvPr id="1137138" name="Rectangle 498"/>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39" name="Rectangle 49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40" name="Group 500"/>
              <p:cNvGrpSpPr>
                <a:grpSpLocks/>
              </p:cNvGrpSpPr>
              <p:nvPr/>
            </p:nvGrpSpPr>
            <p:grpSpPr bwMode="auto">
              <a:xfrm>
                <a:off x="4896" y="2544"/>
                <a:ext cx="192" cy="192"/>
                <a:chOff x="3552" y="1968"/>
                <a:chExt cx="192" cy="192"/>
              </a:xfrm>
            </p:grpSpPr>
            <p:sp>
              <p:nvSpPr>
                <p:cNvPr id="1137141" name="Rectangle 501"/>
                <p:cNvSpPr>
                  <a:spLocks noChangeArrowheads="1"/>
                </p:cNvSpPr>
                <p:nvPr/>
              </p:nvSpPr>
              <p:spPr bwMode="auto">
                <a:xfrm>
                  <a:off x="3552" y="1968"/>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42" name="Rectangle 50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sp>
          <p:nvSpPr>
            <p:cNvPr id="1137143" name="AutoShape 503"/>
            <p:cNvSpPr>
              <a:spLocks noChangeArrowheads="1"/>
            </p:cNvSpPr>
            <p:nvPr/>
          </p:nvSpPr>
          <p:spPr bwMode="auto">
            <a:xfrm>
              <a:off x="3552" y="1776"/>
              <a:ext cx="480" cy="466"/>
            </a:xfrm>
            <a:prstGeom prst="rightArrow">
              <a:avLst>
                <a:gd name="adj1" fmla="val 50000"/>
                <a:gd name="adj2" fmla="val 2575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add</a:t>
              </a:r>
            </a:p>
          </p:txBody>
        </p:sp>
      </p:grpSp>
      <p:grpSp>
        <p:nvGrpSpPr>
          <p:cNvPr id="1137144" name="Group 504"/>
          <p:cNvGrpSpPr>
            <a:grpSpLocks/>
          </p:cNvGrpSpPr>
          <p:nvPr/>
        </p:nvGrpSpPr>
        <p:grpSpPr bwMode="auto">
          <a:xfrm>
            <a:off x="5638800" y="4038600"/>
            <a:ext cx="3200400" cy="1524000"/>
            <a:chOff x="3552" y="2544"/>
            <a:chExt cx="2016" cy="960"/>
          </a:xfrm>
        </p:grpSpPr>
        <p:grpSp>
          <p:nvGrpSpPr>
            <p:cNvPr id="1137145" name="Group 505"/>
            <p:cNvGrpSpPr>
              <a:grpSpLocks/>
            </p:cNvGrpSpPr>
            <p:nvPr/>
          </p:nvGrpSpPr>
          <p:grpSpPr bwMode="auto">
            <a:xfrm>
              <a:off x="4032" y="2736"/>
              <a:ext cx="1536" cy="768"/>
              <a:chOff x="3552" y="2736"/>
              <a:chExt cx="1536" cy="768"/>
            </a:xfrm>
          </p:grpSpPr>
          <p:sp>
            <p:nvSpPr>
              <p:cNvPr id="1137146" name="Rectangle 506"/>
              <p:cNvSpPr>
                <a:spLocks noChangeArrowheads="1"/>
              </p:cNvSpPr>
              <p:nvPr/>
            </p:nvSpPr>
            <p:spPr bwMode="auto">
              <a:xfrm>
                <a:off x="3552" y="2736"/>
                <a:ext cx="1536" cy="76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37147" name="Group 507"/>
              <p:cNvGrpSpPr>
                <a:grpSpLocks/>
              </p:cNvGrpSpPr>
              <p:nvPr/>
            </p:nvGrpSpPr>
            <p:grpSpPr bwMode="auto">
              <a:xfrm>
                <a:off x="3552" y="2736"/>
                <a:ext cx="192" cy="192"/>
                <a:chOff x="3552" y="2736"/>
                <a:chExt cx="192" cy="192"/>
              </a:xfrm>
            </p:grpSpPr>
            <p:sp>
              <p:nvSpPr>
                <p:cNvPr id="1137148" name="Rectangle 508"/>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49" name="Rectangle 50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50" name="Group 510"/>
              <p:cNvGrpSpPr>
                <a:grpSpLocks/>
              </p:cNvGrpSpPr>
              <p:nvPr/>
            </p:nvGrpSpPr>
            <p:grpSpPr bwMode="auto">
              <a:xfrm>
                <a:off x="3552" y="2928"/>
                <a:ext cx="192" cy="192"/>
                <a:chOff x="3552" y="2736"/>
                <a:chExt cx="192" cy="192"/>
              </a:xfrm>
            </p:grpSpPr>
            <p:sp>
              <p:nvSpPr>
                <p:cNvPr id="1137151" name="Rectangle 511"/>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52" name="Rectangle 51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53" name="Group 513"/>
              <p:cNvGrpSpPr>
                <a:grpSpLocks/>
              </p:cNvGrpSpPr>
              <p:nvPr/>
            </p:nvGrpSpPr>
            <p:grpSpPr bwMode="auto">
              <a:xfrm>
                <a:off x="3552" y="3120"/>
                <a:ext cx="192" cy="192"/>
                <a:chOff x="3552" y="2736"/>
                <a:chExt cx="192" cy="192"/>
              </a:xfrm>
            </p:grpSpPr>
            <p:sp>
              <p:nvSpPr>
                <p:cNvPr id="1137154" name="Rectangle 514"/>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55" name="Rectangle 51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56" name="Group 516"/>
              <p:cNvGrpSpPr>
                <a:grpSpLocks/>
              </p:cNvGrpSpPr>
              <p:nvPr/>
            </p:nvGrpSpPr>
            <p:grpSpPr bwMode="auto">
              <a:xfrm>
                <a:off x="3552" y="3312"/>
                <a:ext cx="192" cy="192"/>
                <a:chOff x="3552" y="2736"/>
                <a:chExt cx="192" cy="192"/>
              </a:xfrm>
            </p:grpSpPr>
            <p:sp>
              <p:nvSpPr>
                <p:cNvPr id="1137157" name="Rectangle 517"/>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58" name="Rectangle 51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59" name="Group 519"/>
              <p:cNvGrpSpPr>
                <a:grpSpLocks/>
              </p:cNvGrpSpPr>
              <p:nvPr/>
            </p:nvGrpSpPr>
            <p:grpSpPr bwMode="auto">
              <a:xfrm>
                <a:off x="3744" y="2736"/>
                <a:ext cx="192" cy="192"/>
                <a:chOff x="3552" y="2736"/>
                <a:chExt cx="192" cy="192"/>
              </a:xfrm>
            </p:grpSpPr>
            <p:sp>
              <p:nvSpPr>
                <p:cNvPr id="1137160" name="Rectangle 520"/>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61" name="Rectangle 52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62" name="Group 522"/>
              <p:cNvGrpSpPr>
                <a:grpSpLocks/>
              </p:cNvGrpSpPr>
              <p:nvPr/>
            </p:nvGrpSpPr>
            <p:grpSpPr bwMode="auto">
              <a:xfrm>
                <a:off x="3744" y="2928"/>
                <a:ext cx="192" cy="192"/>
                <a:chOff x="3552" y="2736"/>
                <a:chExt cx="192" cy="192"/>
              </a:xfrm>
            </p:grpSpPr>
            <p:sp>
              <p:nvSpPr>
                <p:cNvPr id="1137163" name="Rectangle 523"/>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64" name="Rectangle 52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65" name="Group 525"/>
              <p:cNvGrpSpPr>
                <a:grpSpLocks/>
              </p:cNvGrpSpPr>
              <p:nvPr/>
            </p:nvGrpSpPr>
            <p:grpSpPr bwMode="auto">
              <a:xfrm>
                <a:off x="3744" y="3120"/>
                <a:ext cx="192" cy="192"/>
                <a:chOff x="3552" y="2736"/>
                <a:chExt cx="192" cy="192"/>
              </a:xfrm>
            </p:grpSpPr>
            <p:sp>
              <p:nvSpPr>
                <p:cNvPr id="1137166" name="Rectangle 526"/>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67" name="Rectangle 52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68" name="Group 528"/>
              <p:cNvGrpSpPr>
                <a:grpSpLocks/>
              </p:cNvGrpSpPr>
              <p:nvPr/>
            </p:nvGrpSpPr>
            <p:grpSpPr bwMode="auto">
              <a:xfrm>
                <a:off x="3744" y="3312"/>
                <a:ext cx="192" cy="192"/>
                <a:chOff x="3552" y="2736"/>
                <a:chExt cx="192" cy="192"/>
              </a:xfrm>
            </p:grpSpPr>
            <p:sp>
              <p:nvSpPr>
                <p:cNvPr id="1137169" name="Rectangle 529"/>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70" name="Rectangle 53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71" name="Group 531"/>
              <p:cNvGrpSpPr>
                <a:grpSpLocks/>
              </p:cNvGrpSpPr>
              <p:nvPr/>
            </p:nvGrpSpPr>
            <p:grpSpPr bwMode="auto">
              <a:xfrm>
                <a:off x="3936" y="2736"/>
                <a:ext cx="192" cy="192"/>
                <a:chOff x="3552" y="2736"/>
                <a:chExt cx="192" cy="192"/>
              </a:xfrm>
            </p:grpSpPr>
            <p:sp>
              <p:nvSpPr>
                <p:cNvPr id="1137172" name="Rectangle 532"/>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73" name="Rectangle 53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74" name="Group 534"/>
              <p:cNvGrpSpPr>
                <a:grpSpLocks/>
              </p:cNvGrpSpPr>
              <p:nvPr/>
            </p:nvGrpSpPr>
            <p:grpSpPr bwMode="auto">
              <a:xfrm>
                <a:off x="3936" y="2928"/>
                <a:ext cx="192" cy="192"/>
                <a:chOff x="3552" y="2736"/>
                <a:chExt cx="192" cy="192"/>
              </a:xfrm>
            </p:grpSpPr>
            <p:sp>
              <p:nvSpPr>
                <p:cNvPr id="1137175" name="Rectangle 535"/>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76" name="Rectangle 53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77" name="Group 537"/>
              <p:cNvGrpSpPr>
                <a:grpSpLocks/>
              </p:cNvGrpSpPr>
              <p:nvPr/>
            </p:nvGrpSpPr>
            <p:grpSpPr bwMode="auto">
              <a:xfrm>
                <a:off x="3936" y="3120"/>
                <a:ext cx="192" cy="192"/>
                <a:chOff x="3552" y="2736"/>
                <a:chExt cx="192" cy="192"/>
              </a:xfrm>
            </p:grpSpPr>
            <p:sp>
              <p:nvSpPr>
                <p:cNvPr id="1137178" name="Rectangle 538"/>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79" name="Rectangle 53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80" name="Group 540"/>
              <p:cNvGrpSpPr>
                <a:grpSpLocks/>
              </p:cNvGrpSpPr>
              <p:nvPr/>
            </p:nvGrpSpPr>
            <p:grpSpPr bwMode="auto">
              <a:xfrm>
                <a:off x="3936" y="3312"/>
                <a:ext cx="192" cy="192"/>
                <a:chOff x="3552" y="2736"/>
                <a:chExt cx="192" cy="192"/>
              </a:xfrm>
            </p:grpSpPr>
            <p:sp>
              <p:nvSpPr>
                <p:cNvPr id="1137181" name="Rectangle 541"/>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82" name="Rectangle 54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83" name="Group 543"/>
              <p:cNvGrpSpPr>
                <a:grpSpLocks/>
              </p:cNvGrpSpPr>
              <p:nvPr/>
            </p:nvGrpSpPr>
            <p:grpSpPr bwMode="auto">
              <a:xfrm>
                <a:off x="4128" y="2736"/>
                <a:ext cx="192" cy="192"/>
                <a:chOff x="3552" y="2736"/>
                <a:chExt cx="192" cy="192"/>
              </a:xfrm>
            </p:grpSpPr>
            <p:sp>
              <p:nvSpPr>
                <p:cNvPr id="1137184" name="Rectangle 544"/>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85" name="Rectangle 54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86" name="Group 546"/>
              <p:cNvGrpSpPr>
                <a:grpSpLocks/>
              </p:cNvGrpSpPr>
              <p:nvPr/>
            </p:nvGrpSpPr>
            <p:grpSpPr bwMode="auto">
              <a:xfrm>
                <a:off x="4128" y="2928"/>
                <a:ext cx="192" cy="192"/>
                <a:chOff x="3552" y="2736"/>
                <a:chExt cx="192" cy="192"/>
              </a:xfrm>
            </p:grpSpPr>
            <p:sp>
              <p:nvSpPr>
                <p:cNvPr id="1137187" name="Rectangle 547"/>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88" name="Rectangle 54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89" name="Group 549"/>
              <p:cNvGrpSpPr>
                <a:grpSpLocks/>
              </p:cNvGrpSpPr>
              <p:nvPr/>
            </p:nvGrpSpPr>
            <p:grpSpPr bwMode="auto">
              <a:xfrm>
                <a:off x="4128" y="3120"/>
                <a:ext cx="192" cy="192"/>
                <a:chOff x="3552" y="2736"/>
                <a:chExt cx="192" cy="192"/>
              </a:xfrm>
            </p:grpSpPr>
            <p:sp>
              <p:nvSpPr>
                <p:cNvPr id="1137190" name="Rectangle 550"/>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91" name="Rectangle 55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92" name="Group 552"/>
              <p:cNvGrpSpPr>
                <a:grpSpLocks/>
              </p:cNvGrpSpPr>
              <p:nvPr/>
            </p:nvGrpSpPr>
            <p:grpSpPr bwMode="auto">
              <a:xfrm>
                <a:off x="4128" y="3312"/>
                <a:ext cx="192" cy="192"/>
                <a:chOff x="3552" y="2736"/>
                <a:chExt cx="192" cy="192"/>
              </a:xfrm>
            </p:grpSpPr>
            <p:sp>
              <p:nvSpPr>
                <p:cNvPr id="1137193" name="Rectangle 553"/>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94" name="Rectangle 55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95" name="Group 555"/>
              <p:cNvGrpSpPr>
                <a:grpSpLocks/>
              </p:cNvGrpSpPr>
              <p:nvPr/>
            </p:nvGrpSpPr>
            <p:grpSpPr bwMode="auto">
              <a:xfrm>
                <a:off x="4320" y="2736"/>
                <a:ext cx="192" cy="192"/>
                <a:chOff x="3552" y="2736"/>
                <a:chExt cx="192" cy="192"/>
              </a:xfrm>
            </p:grpSpPr>
            <p:sp>
              <p:nvSpPr>
                <p:cNvPr id="1137196" name="Rectangle 556"/>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197" name="Rectangle 55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198" name="Group 558"/>
              <p:cNvGrpSpPr>
                <a:grpSpLocks/>
              </p:cNvGrpSpPr>
              <p:nvPr/>
            </p:nvGrpSpPr>
            <p:grpSpPr bwMode="auto">
              <a:xfrm>
                <a:off x="4320" y="2928"/>
                <a:ext cx="192" cy="192"/>
                <a:chOff x="3552" y="2736"/>
                <a:chExt cx="192" cy="192"/>
              </a:xfrm>
            </p:grpSpPr>
            <p:sp>
              <p:nvSpPr>
                <p:cNvPr id="1137199" name="Rectangle 559"/>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00" name="Rectangle 56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01" name="Group 561"/>
              <p:cNvGrpSpPr>
                <a:grpSpLocks/>
              </p:cNvGrpSpPr>
              <p:nvPr/>
            </p:nvGrpSpPr>
            <p:grpSpPr bwMode="auto">
              <a:xfrm>
                <a:off x="4320" y="3120"/>
                <a:ext cx="192" cy="192"/>
                <a:chOff x="3552" y="2736"/>
                <a:chExt cx="192" cy="192"/>
              </a:xfrm>
            </p:grpSpPr>
            <p:sp>
              <p:nvSpPr>
                <p:cNvPr id="1137202" name="Rectangle 562"/>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03" name="Rectangle 56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04" name="Group 564"/>
              <p:cNvGrpSpPr>
                <a:grpSpLocks/>
              </p:cNvGrpSpPr>
              <p:nvPr/>
            </p:nvGrpSpPr>
            <p:grpSpPr bwMode="auto">
              <a:xfrm>
                <a:off x="4320" y="3312"/>
                <a:ext cx="192" cy="192"/>
                <a:chOff x="3552" y="2736"/>
                <a:chExt cx="192" cy="192"/>
              </a:xfrm>
            </p:grpSpPr>
            <p:sp>
              <p:nvSpPr>
                <p:cNvPr id="1137205" name="Rectangle 565"/>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06" name="Rectangle 56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07" name="Group 567"/>
              <p:cNvGrpSpPr>
                <a:grpSpLocks/>
              </p:cNvGrpSpPr>
              <p:nvPr/>
            </p:nvGrpSpPr>
            <p:grpSpPr bwMode="auto">
              <a:xfrm>
                <a:off x="4512" y="2736"/>
                <a:ext cx="192" cy="192"/>
                <a:chOff x="3552" y="2736"/>
                <a:chExt cx="192" cy="192"/>
              </a:xfrm>
            </p:grpSpPr>
            <p:sp>
              <p:nvSpPr>
                <p:cNvPr id="1137208" name="Rectangle 568"/>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09" name="Rectangle 56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10" name="Group 570"/>
              <p:cNvGrpSpPr>
                <a:grpSpLocks/>
              </p:cNvGrpSpPr>
              <p:nvPr/>
            </p:nvGrpSpPr>
            <p:grpSpPr bwMode="auto">
              <a:xfrm>
                <a:off x="4512" y="2928"/>
                <a:ext cx="192" cy="192"/>
                <a:chOff x="3552" y="2736"/>
                <a:chExt cx="192" cy="192"/>
              </a:xfrm>
            </p:grpSpPr>
            <p:sp>
              <p:nvSpPr>
                <p:cNvPr id="1137211" name="Rectangle 571"/>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12" name="Rectangle 57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13" name="Group 573"/>
              <p:cNvGrpSpPr>
                <a:grpSpLocks/>
              </p:cNvGrpSpPr>
              <p:nvPr/>
            </p:nvGrpSpPr>
            <p:grpSpPr bwMode="auto">
              <a:xfrm>
                <a:off x="4512" y="3120"/>
                <a:ext cx="192" cy="192"/>
                <a:chOff x="3552" y="2736"/>
                <a:chExt cx="192" cy="192"/>
              </a:xfrm>
            </p:grpSpPr>
            <p:sp>
              <p:nvSpPr>
                <p:cNvPr id="1137214" name="Rectangle 574"/>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15" name="Rectangle 57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16" name="Group 576"/>
              <p:cNvGrpSpPr>
                <a:grpSpLocks/>
              </p:cNvGrpSpPr>
              <p:nvPr/>
            </p:nvGrpSpPr>
            <p:grpSpPr bwMode="auto">
              <a:xfrm>
                <a:off x="4512" y="3312"/>
                <a:ext cx="192" cy="192"/>
                <a:chOff x="3552" y="2736"/>
                <a:chExt cx="192" cy="192"/>
              </a:xfrm>
            </p:grpSpPr>
            <p:sp>
              <p:nvSpPr>
                <p:cNvPr id="1137217" name="Rectangle 577"/>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18" name="Rectangle 57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19" name="Group 579"/>
              <p:cNvGrpSpPr>
                <a:grpSpLocks/>
              </p:cNvGrpSpPr>
              <p:nvPr/>
            </p:nvGrpSpPr>
            <p:grpSpPr bwMode="auto">
              <a:xfrm>
                <a:off x="4704" y="2736"/>
                <a:ext cx="192" cy="192"/>
                <a:chOff x="3552" y="2736"/>
                <a:chExt cx="192" cy="192"/>
              </a:xfrm>
            </p:grpSpPr>
            <p:sp>
              <p:nvSpPr>
                <p:cNvPr id="1137220" name="Rectangle 580"/>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21" name="Rectangle 58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22" name="Group 582"/>
              <p:cNvGrpSpPr>
                <a:grpSpLocks/>
              </p:cNvGrpSpPr>
              <p:nvPr/>
            </p:nvGrpSpPr>
            <p:grpSpPr bwMode="auto">
              <a:xfrm>
                <a:off x="4704" y="2928"/>
                <a:ext cx="192" cy="192"/>
                <a:chOff x="3552" y="2736"/>
                <a:chExt cx="192" cy="192"/>
              </a:xfrm>
            </p:grpSpPr>
            <p:sp>
              <p:nvSpPr>
                <p:cNvPr id="1137223" name="Rectangle 583"/>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24" name="Rectangle 58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25" name="Group 585"/>
              <p:cNvGrpSpPr>
                <a:grpSpLocks/>
              </p:cNvGrpSpPr>
              <p:nvPr/>
            </p:nvGrpSpPr>
            <p:grpSpPr bwMode="auto">
              <a:xfrm>
                <a:off x="4704" y="3120"/>
                <a:ext cx="192" cy="192"/>
                <a:chOff x="3552" y="2736"/>
                <a:chExt cx="192" cy="192"/>
              </a:xfrm>
            </p:grpSpPr>
            <p:sp>
              <p:nvSpPr>
                <p:cNvPr id="1137226" name="Rectangle 586"/>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27" name="Rectangle 58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28" name="Group 588"/>
              <p:cNvGrpSpPr>
                <a:grpSpLocks/>
              </p:cNvGrpSpPr>
              <p:nvPr/>
            </p:nvGrpSpPr>
            <p:grpSpPr bwMode="auto">
              <a:xfrm>
                <a:off x="4704" y="3312"/>
                <a:ext cx="192" cy="192"/>
                <a:chOff x="3552" y="2736"/>
                <a:chExt cx="192" cy="192"/>
              </a:xfrm>
            </p:grpSpPr>
            <p:sp>
              <p:nvSpPr>
                <p:cNvPr id="1137229" name="Rectangle 589"/>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30" name="Rectangle 59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31" name="Group 591"/>
              <p:cNvGrpSpPr>
                <a:grpSpLocks/>
              </p:cNvGrpSpPr>
              <p:nvPr/>
            </p:nvGrpSpPr>
            <p:grpSpPr bwMode="auto">
              <a:xfrm>
                <a:off x="4896" y="2736"/>
                <a:ext cx="192" cy="192"/>
                <a:chOff x="3552" y="2736"/>
                <a:chExt cx="192" cy="192"/>
              </a:xfrm>
            </p:grpSpPr>
            <p:sp>
              <p:nvSpPr>
                <p:cNvPr id="1137232" name="Rectangle 592"/>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33" name="Rectangle 59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34" name="Group 594"/>
              <p:cNvGrpSpPr>
                <a:grpSpLocks/>
              </p:cNvGrpSpPr>
              <p:nvPr/>
            </p:nvGrpSpPr>
            <p:grpSpPr bwMode="auto">
              <a:xfrm>
                <a:off x="4896" y="2928"/>
                <a:ext cx="192" cy="192"/>
                <a:chOff x="3552" y="2736"/>
                <a:chExt cx="192" cy="192"/>
              </a:xfrm>
            </p:grpSpPr>
            <p:sp>
              <p:nvSpPr>
                <p:cNvPr id="1137235" name="Rectangle 595"/>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36" name="Rectangle 59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37" name="Group 597"/>
              <p:cNvGrpSpPr>
                <a:grpSpLocks/>
              </p:cNvGrpSpPr>
              <p:nvPr/>
            </p:nvGrpSpPr>
            <p:grpSpPr bwMode="auto">
              <a:xfrm>
                <a:off x="4896" y="3120"/>
                <a:ext cx="192" cy="192"/>
                <a:chOff x="3552" y="2736"/>
                <a:chExt cx="192" cy="192"/>
              </a:xfrm>
            </p:grpSpPr>
            <p:sp>
              <p:nvSpPr>
                <p:cNvPr id="1137238" name="Rectangle 598"/>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39" name="Rectangle 59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240" name="Group 600"/>
              <p:cNvGrpSpPr>
                <a:grpSpLocks/>
              </p:cNvGrpSpPr>
              <p:nvPr/>
            </p:nvGrpSpPr>
            <p:grpSpPr bwMode="auto">
              <a:xfrm>
                <a:off x="4896" y="3312"/>
                <a:ext cx="192" cy="192"/>
                <a:chOff x="3552" y="2736"/>
                <a:chExt cx="192" cy="192"/>
              </a:xfrm>
            </p:grpSpPr>
            <p:sp>
              <p:nvSpPr>
                <p:cNvPr id="1137241" name="Rectangle 601"/>
                <p:cNvSpPr>
                  <a:spLocks noChangeArrowheads="1"/>
                </p:cNvSpPr>
                <p:nvPr/>
              </p:nvSpPr>
              <p:spPr bwMode="auto">
                <a:xfrm>
                  <a:off x="3552" y="2736"/>
                  <a:ext cx="192" cy="19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42" name="Rectangle 60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sp>
          <p:nvSpPr>
            <p:cNvPr id="1137243" name="AutoShape 603"/>
            <p:cNvSpPr>
              <a:spLocks noChangeArrowheads="1"/>
            </p:cNvSpPr>
            <p:nvPr/>
          </p:nvSpPr>
          <p:spPr bwMode="auto">
            <a:xfrm>
              <a:off x="3552" y="2544"/>
              <a:ext cx="480" cy="466"/>
            </a:xfrm>
            <a:prstGeom prst="rightArrow">
              <a:avLst>
                <a:gd name="adj1" fmla="val 50000"/>
                <a:gd name="adj2" fmla="val 2575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add</a:t>
              </a:r>
            </a:p>
          </p:txBody>
        </p:sp>
      </p:grpSp>
      <p:sp>
        <p:nvSpPr>
          <p:cNvPr id="1137244" name="Text Box 604"/>
          <p:cNvSpPr txBox="1">
            <a:spLocks noChangeArrowheads="1"/>
          </p:cNvSpPr>
          <p:nvPr/>
        </p:nvSpPr>
        <p:spPr bwMode="auto">
          <a:xfrm>
            <a:off x="2057400" y="1981200"/>
            <a:ext cx="1355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Load Unit</a:t>
            </a:r>
          </a:p>
        </p:txBody>
      </p:sp>
      <p:sp>
        <p:nvSpPr>
          <p:cNvPr id="1137245" name="Text Box 605"/>
          <p:cNvSpPr txBox="1">
            <a:spLocks noChangeArrowheads="1"/>
          </p:cNvSpPr>
          <p:nvPr/>
        </p:nvSpPr>
        <p:spPr bwMode="auto">
          <a:xfrm>
            <a:off x="4341813" y="1981200"/>
            <a:ext cx="1708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Multiply Unit</a:t>
            </a:r>
          </a:p>
        </p:txBody>
      </p:sp>
      <p:sp>
        <p:nvSpPr>
          <p:cNvPr id="1137246" name="Text Box 606"/>
          <p:cNvSpPr txBox="1">
            <a:spLocks noChangeArrowheads="1"/>
          </p:cNvSpPr>
          <p:nvPr/>
        </p:nvSpPr>
        <p:spPr bwMode="auto">
          <a:xfrm>
            <a:off x="7010400" y="1981200"/>
            <a:ext cx="1241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Add Unit</a:t>
            </a:r>
          </a:p>
        </p:txBody>
      </p:sp>
      <p:sp>
        <p:nvSpPr>
          <p:cNvPr id="1137247" name="Line 607"/>
          <p:cNvSpPr>
            <a:spLocks noChangeShapeType="1"/>
          </p:cNvSpPr>
          <p:nvPr/>
        </p:nvSpPr>
        <p:spPr bwMode="auto">
          <a:xfrm>
            <a:off x="228600" y="28956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248" name="Text Box 608"/>
          <p:cNvSpPr txBox="1">
            <a:spLocks noChangeArrowheads="1"/>
          </p:cNvSpPr>
          <p:nvPr/>
        </p:nvSpPr>
        <p:spPr bwMode="auto">
          <a:xfrm>
            <a:off x="228600" y="3124200"/>
            <a:ext cx="706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time</a:t>
            </a:r>
          </a:p>
        </p:txBody>
      </p:sp>
      <p:sp>
        <p:nvSpPr>
          <p:cNvPr id="1137249" name="AutoShape 609"/>
          <p:cNvSpPr>
            <a:spLocks noChangeArrowheads="1"/>
          </p:cNvSpPr>
          <p:nvPr/>
        </p:nvSpPr>
        <p:spPr bwMode="auto">
          <a:xfrm>
            <a:off x="838200" y="5105400"/>
            <a:ext cx="1447800" cy="1108075"/>
          </a:xfrm>
          <a:prstGeom prst="rightArrow">
            <a:avLst>
              <a:gd name="adj1" fmla="val 50000"/>
              <a:gd name="adj2" fmla="val 32665"/>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b="1" i="1"/>
              <a:t>Instruction issue</a:t>
            </a:r>
          </a:p>
        </p:txBody>
      </p:sp>
      <p:sp>
        <p:nvSpPr>
          <p:cNvPr id="1137250" name="Text Box 610"/>
          <p:cNvSpPr txBox="1">
            <a:spLocks noChangeArrowheads="1"/>
          </p:cNvSpPr>
          <p:nvPr/>
        </p:nvSpPr>
        <p:spPr bwMode="auto">
          <a:xfrm>
            <a:off x="2239963" y="5680075"/>
            <a:ext cx="65405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Complete 24 operations/cycle while issuing 1 short instruction/cycle</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6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68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370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366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369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371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37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25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2"/>
          <p:cNvSpPr>
            <a:spLocks noGrp="1"/>
          </p:cNvSpPr>
          <p:nvPr>
            <p:ph type="sldNum" sz="quarter" idx="10"/>
          </p:nvPr>
        </p:nvSpPr>
        <p:spPr/>
        <p:txBody>
          <a:bodyPr/>
          <a:lstStyle/>
          <a:p>
            <a:fld id="{5232F30F-C4DB-7546-8FA9-14B44026A1A3}" type="slidenum">
              <a:rPr lang="en-US"/>
              <a:pPr/>
              <a:t>16</a:t>
            </a:fld>
            <a:endParaRPr lang="en-US"/>
          </a:p>
        </p:txBody>
      </p:sp>
      <p:sp>
        <p:nvSpPr>
          <p:cNvPr id="1137666" name="Rectangle 2"/>
          <p:cNvSpPr>
            <a:spLocks noGrp="1" noChangeArrowheads="1"/>
          </p:cNvSpPr>
          <p:nvPr>
            <p:ph type="title"/>
          </p:nvPr>
        </p:nvSpPr>
        <p:spPr/>
        <p:txBody>
          <a:bodyPr/>
          <a:lstStyle/>
          <a:p>
            <a:r>
              <a:rPr lang="en-US"/>
              <a:t>Vector Chaining</a:t>
            </a:r>
          </a:p>
        </p:txBody>
      </p:sp>
      <p:sp>
        <p:nvSpPr>
          <p:cNvPr id="1137667" name="Rectangle 3"/>
          <p:cNvSpPr>
            <a:spLocks noGrp="1" noChangeArrowheads="1"/>
          </p:cNvSpPr>
          <p:nvPr>
            <p:ph type="body" idx="4294967295"/>
          </p:nvPr>
        </p:nvSpPr>
        <p:spPr>
          <a:xfrm>
            <a:off x="0" y="701675"/>
            <a:ext cx="6329363" cy="1120775"/>
          </a:xfrm>
          <a:noFill/>
          <a:ln/>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t>Vector version of register bypassing</a:t>
            </a:r>
          </a:p>
          <a:p>
            <a:pPr lvl="1"/>
            <a:r>
              <a:rPr lang="en-US"/>
              <a:t>introduced with Cray-1</a:t>
            </a:r>
          </a:p>
        </p:txBody>
      </p:sp>
      <p:grpSp>
        <p:nvGrpSpPr>
          <p:cNvPr id="1137668" name="Group 4"/>
          <p:cNvGrpSpPr>
            <a:grpSpLocks/>
          </p:cNvGrpSpPr>
          <p:nvPr/>
        </p:nvGrpSpPr>
        <p:grpSpPr bwMode="auto">
          <a:xfrm>
            <a:off x="2895600" y="2209800"/>
            <a:ext cx="1547813" cy="3733800"/>
            <a:chOff x="1824" y="1392"/>
            <a:chExt cx="975" cy="2352"/>
          </a:xfrm>
        </p:grpSpPr>
        <p:sp>
          <p:nvSpPr>
            <p:cNvPr id="1137669" name="Rectangle 5"/>
            <p:cNvSpPr>
              <a:spLocks noChangeArrowheads="1"/>
            </p:cNvSpPr>
            <p:nvPr/>
          </p:nvSpPr>
          <p:spPr bwMode="auto">
            <a:xfrm>
              <a:off x="1824" y="3456"/>
              <a:ext cx="76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Memory</a:t>
              </a:r>
            </a:p>
          </p:txBody>
        </p:sp>
        <p:sp>
          <p:nvSpPr>
            <p:cNvPr id="1137670" name="Rectangle 6"/>
            <p:cNvSpPr>
              <a:spLocks noChangeArrowheads="1"/>
            </p:cNvSpPr>
            <p:nvPr/>
          </p:nvSpPr>
          <p:spPr bwMode="auto">
            <a:xfrm>
              <a:off x="2496" y="1392"/>
              <a:ext cx="303" cy="8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V1</a:t>
              </a:r>
            </a:p>
          </p:txBody>
        </p:sp>
        <p:sp>
          <p:nvSpPr>
            <p:cNvPr id="1137671" name="Rectangle 7"/>
            <p:cNvSpPr>
              <a:spLocks noChangeArrowheads="1"/>
            </p:cNvSpPr>
            <p:nvPr/>
          </p:nvSpPr>
          <p:spPr bwMode="auto">
            <a:xfrm>
              <a:off x="1872" y="2824"/>
              <a:ext cx="714" cy="4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Load Unit</a:t>
              </a:r>
            </a:p>
          </p:txBody>
        </p:sp>
        <p:sp>
          <p:nvSpPr>
            <p:cNvPr id="1137672" name="Line 8"/>
            <p:cNvSpPr>
              <a:spLocks noChangeShapeType="1"/>
            </p:cNvSpPr>
            <p:nvPr/>
          </p:nvSpPr>
          <p:spPr bwMode="auto">
            <a:xfrm flipV="1">
              <a:off x="2256" y="2208"/>
              <a:ext cx="403" cy="6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73" name="Line 9"/>
            <p:cNvSpPr>
              <a:spLocks noChangeShapeType="1"/>
            </p:cNvSpPr>
            <p:nvPr/>
          </p:nvSpPr>
          <p:spPr bwMode="auto">
            <a:xfrm flipV="1">
              <a:off x="2208" y="3264"/>
              <a:ext cx="1"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674" name="Group 10"/>
          <p:cNvGrpSpPr>
            <a:grpSpLocks/>
          </p:cNvGrpSpPr>
          <p:nvPr/>
        </p:nvGrpSpPr>
        <p:grpSpPr bwMode="auto">
          <a:xfrm>
            <a:off x="3886200" y="2209800"/>
            <a:ext cx="2514600" cy="3810000"/>
            <a:chOff x="2448" y="1392"/>
            <a:chExt cx="1584" cy="2400"/>
          </a:xfrm>
        </p:grpSpPr>
        <p:grpSp>
          <p:nvGrpSpPr>
            <p:cNvPr id="1137675" name="Group 11"/>
            <p:cNvGrpSpPr>
              <a:grpSpLocks/>
            </p:cNvGrpSpPr>
            <p:nvPr/>
          </p:nvGrpSpPr>
          <p:grpSpPr bwMode="auto">
            <a:xfrm>
              <a:off x="3120" y="2880"/>
              <a:ext cx="720" cy="912"/>
              <a:chOff x="3120" y="2880"/>
              <a:chExt cx="720" cy="912"/>
            </a:xfrm>
          </p:grpSpPr>
          <p:sp>
            <p:nvSpPr>
              <p:cNvPr id="1137676" name="Freeform 12"/>
              <p:cNvSpPr>
                <a:spLocks/>
              </p:cNvSpPr>
              <p:nvPr/>
            </p:nvSpPr>
            <p:spPr bwMode="auto">
              <a:xfrm>
                <a:off x="3120" y="3024"/>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7677" name="Group 13"/>
              <p:cNvGrpSpPr>
                <a:grpSpLocks/>
              </p:cNvGrpSpPr>
              <p:nvPr/>
            </p:nvGrpSpPr>
            <p:grpSpPr bwMode="auto">
              <a:xfrm>
                <a:off x="3120" y="3600"/>
                <a:ext cx="626" cy="48"/>
                <a:chOff x="1536" y="2256"/>
                <a:chExt cx="626" cy="48"/>
              </a:xfrm>
            </p:grpSpPr>
            <p:sp>
              <p:nvSpPr>
                <p:cNvPr id="1137678" name="Rectangle 14"/>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79" name="Freeform 1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680" name="Line 16"/>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681" name="Group 17"/>
              <p:cNvGrpSpPr>
                <a:grpSpLocks/>
              </p:cNvGrpSpPr>
              <p:nvPr/>
            </p:nvGrpSpPr>
            <p:grpSpPr bwMode="auto">
              <a:xfrm>
                <a:off x="3120" y="3120"/>
                <a:ext cx="626" cy="48"/>
                <a:chOff x="1536" y="2256"/>
                <a:chExt cx="626" cy="48"/>
              </a:xfrm>
            </p:grpSpPr>
            <p:sp>
              <p:nvSpPr>
                <p:cNvPr id="1137682" name="Rectangle 18"/>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83" name="Freeform 1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684" name="Line 20"/>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685" name="Group 21"/>
              <p:cNvGrpSpPr>
                <a:grpSpLocks/>
              </p:cNvGrpSpPr>
              <p:nvPr/>
            </p:nvGrpSpPr>
            <p:grpSpPr bwMode="auto">
              <a:xfrm>
                <a:off x="3120" y="3360"/>
                <a:ext cx="626" cy="48"/>
                <a:chOff x="1536" y="2256"/>
                <a:chExt cx="626" cy="48"/>
              </a:xfrm>
            </p:grpSpPr>
            <p:sp>
              <p:nvSpPr>
                <p:cNvPr id="1137686" name="Rectangle 22"/>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87" name="Freeform 23"/>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688" name="Line 24"/>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7689" name="Line 25"/>
              <p:cNvSpPr>
                <a:spLocks noChangeShapeType="1"/>
              </p:cNvSpPr>
              <p:nvPr/>
            </p:nvSpPr>
            <p:spPr bwMode="auto">
              <a:xfrm>
                <a:off x="3600" y="2880"/>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690" name="Line 26"/>
              <p:cNvSpPr>
                <a:spLocks noChangeShapeType="1"/>
              </p:cNvSpPr>
              <p:nvPr/>
            </p:nvSpPr>
            <p:spPr bwMode="auto">
              <a:xfrm>
                <a:off x="3216" y="2880"/>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691" name="Freeform 27"/>
              <p:cNvSpPr>
                <a:spLocks/>
              </p:cNvSpPr>
              <p:nvPr/>
            </p:nvSpPr>
            <p:spPr bwMode="auto">
              <a:xfrm>
                <a:off x="3408" y="2880"/>
                <a:ext cx="432" cy="912"/>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7692" name="Text Box 28"/>
              <p:cNvSpPr txBox="1">
                <a:spLocks noChangeArrowheads="1"/>
              </p:cNvSpPr>
              <p:nvPr/>
            </p:nvSpPr>
            <p:spPr bwMode="auto">
              <a:xfrm>
                <a:off x="3140" y="3168"/>
                <a:ext cx="48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Mult.</a:t>
                </a:r>
              </a:p>
            </p:txBody>
          </p:sp>
        </p:grpSp>
        <p:sp>
          <p:nvSpPr>
            <p:cNvPr id="1137693" name="Line 29"/>
            <p:cNvSpPr>
              <a:spLocks noChangeShapeType="1"/>
            </p:cNvSpPr>
            <p:nvPr/>
          </p:nvSpPr>
          <p:spPr bwMode="auto">
            <a:xfrm>
              <a:off x="2448" y="2544"/>
              <a:ext cx="768" cy="336"/>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94" name="Rectangle 30"/>
            <p:cNvSpPr>
              <a:spLocks noChangeArrowheads="1"/>
            </p:cNvSpPr>
            <p:nvPr/>
          </p:nvSpPr>
          <p:spPr bwMode="auto">
            <a:xfrm>
              <a:off x="3408" y="1392"/>
              <a:ext cx="288" cy="8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V2</a:t>
              </a:r>
            </a:p>
          </p:txBody>
        </p:sp>
        <p:sp>
          <p:nvSpPr>
            <p:cNvPr id="1137695" name="Line 31"/>
            <p:cNvSpPr>
              <a:spLocks noChangeShapeType="1"/>
            </p:cNvSpPr>
            <p:nvPr/>
          </p:nvSpPr>
          <p:spPr bwMode="auto">
            <a:xfrm>
              <a:off x="3600" y="2208"/>
              <a:ext cx="0"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96" name="Rectangle 32"/>
            <p:cNvSpPr>
              <a:spLocks noChangeArrowheads="1"/>
            </p:cNvSpPr>
            <p:nvPr/>
          </p:nvSpPr>
          <p:spPr bwMode="auto">
            <a:xfrm>
              <a:off x="3744" y="1392"/>
              <a:ext cx="288" cy="8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V3</a:t>
              </a:r>
            </a:p>
          </p:txBody>
        </p:sp>
        <p:sp>
          <p:nvSpPr>
            <p:cNvPr id="1137697" name="Line 33"/>
            <p:cNvSpPr>
              <a:spLocks noChangeShapeType="1"/>
            </p:cNvSpPr>
            <p:nvPr/>
          </p:nvSpPr>
          <p:spPr bwMode="auto">
            <a:xfrm flipV="1">
              <a:off x="3840" y="2208"/>
              <a:ext cx="48"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698" name="Text Box 34"/>
            <p:cNvSpPr txBox="1">
              <a:spLocks noChangeArrowheads="1"/>
            </p:cNvSpPr>
            <p:nvPr/>
          </p:nvSpPr>
          <p:spPr bwMode="auto">
            <a:xfrm>
              <a:off x="2688" y="2496"/>
              <a:ext cx="56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solidFill>
                    <a:schemeClr val="hlink"/>
                  </a:solidFill>
                </a:rPr>
                <a:t>Chain</a:t>
              </a:r>
            </a:p>
          </p:txBody>
        </p:sp>
      </p:grpSp>
      <p:grpSp>
        <p:nvGrpSpPr>
          <p:cNvPr id="1137699" name="Group 35"/>
          <p:cNvGrpSpPr>
            <a:grpSpLocks/>
          </p:cNvGrpSpPr>
          <p:nvPr/>
        </p:nvGrpSpPr>
        <p:grpSpPr bwMode="auto">
          <a:xfrm>
            <a:off x="6096000" y="2209800"/>
            <a:ext cx="2133600" cy="3810000"/>
            <a:chOff x="3840" y="1392"/>
            <a:chExt cx="1344" cy="2400"/>
          </a:xfrm>
        </p:grpSpPr>
        <p:grpSp>
          <p:nvGrpSpPr>
            <p:cNvPr id="1137700" name="Group 36"/>
            <p:cNvGrpSpPr>
              <a:grpSpLocks/>
            </p:cNvGrpSpPr>
            <p:nvPr/>
          </p:nvGrpSpPr>
          <p:grpSpPr bwMode="auto">
            <a:xfrm>
              <a:off x="4176" y="2880"/>
              <a:ext cx="720" cy="912"/>
              <a:chOff x="4176" y="2880"/>
              <a:chExt cx="720" cy="912"/>
            </a:xfrm>
          </p:grpSpPr>
          <p:sp>
            <p:nvSpPr>
              <p:cNvPr id="1137701" name="Freeform 37"/>
              <p:cNvSpPr>
                <a:spLocks/>
              </p:cNvSpPr>
              <p:nvPr/>
            </p:nvSpPr>
            <p:spPr bwMode="auto">
              <a:xfrm>
                <a:off x="4176" y="3024"/>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7702" name="Group 38"/>
              <p:cNvGrpSpPr>
                <a:grpSpLocks/>
              </p:cNvGrpSpPr>
              <p:nvPr/>
            </p:nvGrpSpPr>
            <p:grpSpPr bwMode="auto">
              <a:xfrm>
                <a:off x="4176" y="3600"/>
                <a:ext cx="626" cy="48"/>
                <a:chOff x="1536" y="2256"/>
                <a:chExt cx="626" cy="48"/>
              </a:xfrm>
            </p:grpSpPr>
            <p:sp>
              <p:nvSpPr>
                <p:cNvPr id="1137703" name="Rectangle 39"/>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704" name="Freeform 4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705" name="Line 41"/>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706" name="Group 42"/>
              <p:cNvGrpSpPr>
                <a:grpSpLocks/>
              </p:cNvGrpSpPr>
              <p:nvPr/>
            </p:nvGrpSpPr>
            <p:grpSpPr bwMode="auto">
              <a:xfrm>
                <a:off x="4176" y="3120"/>
                <a:ext cx="626" cy="48"/>
                <a:chOff x="1536" y="2256"/>
                <a:chExt cx="626" cy="48"/>
              </a:xfrm>
            </p:grpSpPr>
            <p:sp>
              <p:nvSpPr>
                <p:cNvPr id="1137707" name="Rectangle 43"/>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708" name="Freeform 4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709" name="Line 45"/>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7710" name="Group 46"/>
              <p:cNvGrpSpPr>
                <a:grpSpLocks/>
              </p:cNvGrpSpPr>
              <p:nvPr/>
            </p:nvGrpSpPr>
            <p:grpSpPr bwMode="auto">
              <a:xfrm>
                <a:off x="4176" y="3360"/>
                <a:ext cx="626" cy="48"/>
                <a:chOff x="1536" y="2256"/>
                <a:chExt cx="626" cy="48"/>
              </a:xfrm>
            </p:grpSpPr>
            <p:sp>
              <p:nvSpPr>
                <p:cNvPr id="1137711" name="Rectangle 47"/>
                <p:cNvSpPr>
                  <a:spLocks noChangeArrowheads="1"/>
                </p:cNvSpPr>
                <p:nvPr/>
              </p:nvSpPr>
              <p:spPr bwMode="auto">
                <a:xfrm>
                  <a:off x="1536" y="2256"/>
                  <a:ext cx="576"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712" name="Freeform 48"/>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7713" name="Line 49"/>
                <p:cNvSpPr>
                  <a:spLocks noChangeShapeType="1"/>
                </p:cNvSpPr>
                <p:nvPr/>
              </p:nvSpPr>
              <p:spPr bwMode="auto">
                <a:xfrm>
                  <a:off x="2114" y="228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7714" name="Line 50"/>
              <p:cNvSpPr>
                <a:spLocks noChangeShapeType="1"/>
              </p:cNvSpPr>
              <p:nvPr/>
            </p:nvSpPr>
            <p:spPr bwMode="auto">
              <a:xfrm>
                <a:off x="4656" y="2880"/>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715" name="Line 51"/>
              <p:cNvSpPr>
                <a:spLocks noChangeShapeType="1"/>
              </p:cNvSpPr>
              <p:nvPr/>
            </p:nvSpPr>
            <p:spPr bwMode="auto">
              <a:xfrm>
                <a:off x="4272" y="2880"/>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716" name="Freeform 52"/>
              <p:cNvSpPr>
                <a:spLocks/>
              </p:cNvSpPr>
              <p:nvPr/>
            </p:nvSpPr>
            <p:spPr bwMode="auto">
              <a:xfrm>
                <a:off x="4464" y="2880"/>
                <a:ext cx="432" cy="912"/>
              </a:xfrm>
              <a:custGeom>
                <a:avLst/>
                <a:gdLst>
                  <a:gd name="T0" fmla="*/ 0 w 432"/>
                  <a:gd name="T1" fmla="*/ 816 h 912"/>
                  <a:gd name="T2" fmla="*/ 0 w 432"/>
                  <a:gd name="T3" fmla="*/ 912 h 912"/>
                  <a:gd name="T4" fmla="*/ 432 w 432"/>
                  <a:gd name="T5" fmla="*/ 912 h 912"/>
                  <a:gd name="T6" fmla="*/ 432 w 432"/>
                  <a:gd name="T7" fmla="*/ 0 h 912"/>
                </a:gdLst>
                <a:ahLst/>
                <a:cxnLst>
                  <a:cxn ang="0">
                    <a:pos x="T0" y="T1"/>
                  </a:cxn>
                  <a:cxn ang="0">
                    <a:pos x="T2" y="T3"/>
                  </a:cxn>
                  <a:cxn ang="0">
                    <a:pos x="T4" y="T5"/>
                  </a:cxn>
                  <a:cxn ang="0">
                    <a:pos x="T6" y="T7"/>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37717" name="Text Box 53"/>
              <p:cNvSpPr txBox="1">
                <a:spLocks noChangeArrowheads="1"/>
              </p:cNvSpPr>
              <p:nvPr/>
            </p:nvSpPr>
            <p:spPr bwMode="auto">
              <a:xfrm>
                <a:off x="4272" y="3168"/>
                <a:ext cx="42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Add</a:t>
                </a:r>
              </a:p>
            </p:txBody>
          </p:sp>
        </p:grpSp>
        <p:sp>
          <p:nvSpPr>
            <p:cNvPr id="1137718" name="Rectangle 54"/>
            <p:cNvSpPr>
              <a:spLocks noChangeArrowheads="1"/>
            </p:cNvSpPr>
            <p:nvPr/>
          </p:nvSpPr>
          <p:spPr bwMode="auto">
            <a:xfrm>
              <a:off x="4464" y="1392"/>
              <a:ext cx="288" cy="8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V4</a:t>
              </a:r>
            </a:p>
          </p:txBody>
        </p:sp>
        <p:sp>
          <p:nvSpPr>
            <p:cNvPr id="1137719" name="Rectangle 55"/>
            <p:cNvSpPr>
              <a:spLocks noChangeArrowheads="1"/>
            </p:cNvSpPr>
            <p:nvPr/>
          </p:nvSpPr>
          <p:spPr bwMode="auto">
            <a:xfrm>
              <a:off x="4896" y="1392"/>
              <a:ext cx="288" cy="8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V5</a:t>
              </a:r>
            </a:p>
          </p:txBody>
        </p:sp>
        <p:sp>
          <p:nvSpPr>
            <p:cNvPr id="1137720" name="Line 56"/>
            <p:cNvSpPr>
              <a:spLocks noChangeShapeType="1"/>
            </p:cNvSpPr>
            <p:nvPr/>
          </p:nvSpPr>
          <p:spPr bwMode="auto">
            <a:xfrm>
              <a:off x="3840" y="2640"/>
              <a:ext cx="432"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721" name="Line 57"/>
            <p:cNvSpPr>
              <a:spLocks noChangeShapeType="1"/>
            </p:cNvSpPr>
            <p:nvPr/>
          </p:nvSpPr>
          <p:spPr bwMode="auto">
            <a:xfrm>
              <a:off x="4656" y="2208"/>
              <a:ext cx="0"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722" name="Line 58"/>
            <p:cNvSpPr>
              <a:spLocks noChangeShapeType="1"/>
            </p:cNvSpPr>
            <p:nvPr/>
          </p:nvSpPr>
          <p:spPr bwMode="auto">
            <a:xfrm flipV="1">
              <a:off x="4896" y="2208"/>
              <a:ext cx="144"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7723" name="Text Box 59"/>
            <p:cNvSpPr txBox="1">
              <a:spLocks noChangeArrowheads="1"/>
            </p:cNvSpPr>
            <p:nvPr/>
          </p:nvSpPr>
          <p:spPr bwMode="auto">
            <a:xfrm>
              <a:off x="3936" y="2544"/>
              <a:ext cx="56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solidFill>
                    <a:schemeClr val="hlink"/>
                  </a:solidFill>
                </a:rPr>
                <a:t>Chain</a:t>
              </a:r>
              <a:endParaRPr lang="en-US" sz="2000" b="1" i="1"/>
            </a:p>
          </p:txBody>
        </p:sp>
      </p:grpSp>
      <p:sp>
        <p:nvSpPr>
          <p:cNvPr id="1137724" name="Text Box 60"/>
          <p:cNvSpPr txBox="1">
            <a:spLocks noChangeArrowheads="1"/>
          </p:cNvSpPr>
          <p:nvPr/>
        </p:nvSpPr>
        <p:spPr bwMode="auto">
          <a:xfrm>
            <a:off x="533400" y="2667000"/>
            <a:ext cx="247015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latin typeface="Courier New" charset="0"/>
              </a:rPr>
              <a:t>LV   v1</a:t>
            </a:r>
          </a:p>
          <a:p>
            <a:pPr>
              <a:spcBef>
                <a:spcPct val="50000"/>
              </a:spcBef>
            </a:pPr>
            <a:r>
              <a:rPr lang="en-US" sz="2000" b="1">
                <a:latin typeface="Courier New" charset="0"/>
              </a:rPr>
              <a:t>MULV v3,v1,v2</a:t>
            </a:r>
          </a:p>
          <a:p>
            <a:pPr>
              <a:spcBef>
                <a:spcPct val="50000"/>
              </a:spcBef>
            </a:pPr>
            <a:r>
              <a:rPr lang="en-US" sz="2000" b="1">
                <a:latin typeface="Courier New" charset="0"/>
              </a:rPr>
              <a:t>ADDV v5, v3, v4</a:t>
            </a:r>
          </a:p>
        </p:txBody>
      </p:sp>
      <p:sp>
        <p:nvSpPr>
          <p:cNvPr id="1137725" name="Line 61"/>
          <p:cNvSpPr>
            <a:spLocks noChangeShapeType="1"/>
          </p:cNvSpPr>
          <p:nvPr/>
        </p:nvSpPr>
        <p:spPr bwMode="auto">
          <a:xfrm>
            <a:off x="1676400" y="2971800"/>
            <a:ext cx="228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7726" name="Line 62"/>
          <p:cNvSpPr>
            <a:spLocks noChangeShapeType="1"/>
          </p:cNvSpPr>
          <p:nvPr/>
        </p:nvSpPr>
        <p:spPr bwMode="auto">
          <a:xfrm>
            <a:off x="1676400" y="3429000"/>
            <a:ext cx="3048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7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7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3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fld id="{51386AFC-1372-DC46-A3A6-48E39B776A42}" type="slidenum">
              <a:rPr lang="en-US"/>
              <a:pPr/>
              <a:t>17</a:t>
            </a:fld>
            <a:endParaRPr lang="en-US"/>
          </a:p>
        </p:txBody>
      </p:sp>
      <p:sp>
        <p:nvSpPr>
          <p:cNvPr id="1138690" name="Rectangle 2"/>
          <p:cNvSpPr>
            <a:spLocks noGrp="1" noChangeArrowheads="1"/>
          </p:cNvSpPr>
          <p:nvPr>
            <p:ph type="title"/>
          </p:nvPr>
        </p:nvSpPr>
        <p:spPr/>
        <p:txBody>
          <a:bodyPr/>
          <a:lstStyle/>
          <a:p>
            <a:r>
              <a:rPr lang="en-US"/>
              <a:t>Vector Chaining Advantage</a:t>
            </a:r>
          </a:p>
        </p:txBody>
      </p:sp>
      <p:grpSp>
        <p:nvGrpSpPr>
          <p:cNvPr id="1138691" name="Group 3"/>
          <p:cNvGrpSpPr>
            <a:grpSpLocks/>
          </p:cNvGrpSpPr>
          <p:nvPr/>
        </p:nvGrpSpPr>
        <p:grpSpPr bwMode="auto">
          <a:xfrm>
            <a:off x="304800" y="3886200"/>
            <a:ext cx="8534400" cy="2228850"/>
            <a:chOff x="192" y="2448"/>
            <a:chExt cx="5376" cy="1404"/>
          </a:xfrm>
        </p:grpSpPr>
        <p:sp>
          <p:nvSpPr>
            <p:cNvPr id="1138692" name="Rectangle 4"/>
            <p:cNvSpPr>
              <a:spLocks noChangeArrowheads="1"/>
            </p:cNvSpPr>
            <p:nvPr/>
          </p:nvSpPr>
          <p:spPr bwMode="auto">
            <a:xfrm>
              <a:off x="192" y="2448"/>
              <a:ext cx="537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342900" indent="-342900">
                <a:spcBef>
                  <a:spcPct val="20000"/>
                </a:spcBef>
                <a:buClr>
                  <a:schemeClr val="accent1"/>
                </a:buClr>
                <a:buSzPct val="85000"/>
                <a:buFont typeface="Wingdings 2" charset="0"/>
                <a:buChar char="ã"/>
              </a:pPr>
              <a:r>
                <a:rPr kumimoji="1" lang="en-US" sz="2800">
                  <a:solidFill>
                    <a:schemeClr val="accent1"/>
                  </a:solidFill>
                  <a:effectLst>
                    <a:outerShdw blurRad="38100" dist="38100" dir="2700000" algn="tl">
                      <a:srgbClr val="DDDDDD"/>
                    </a:outerShdw>
                  </a:effectLst>
                  <a:latin typeface="Tahoma" charset="0"/>
                </a:rPr>
                <a:t>With chaining, can start dependent instruction as soon as first result appears</a:t>
              </a:r>
            </a:p>
          </p:txBody>
        </p:sp>
        <p:grpSp>
          <p:nvGrpSpPr>
            <p:cNvPr id="1138693" name="Group 5"/>
            <p:cNvGrpSpPr>
              <a:grpSpLocks/>
            </p:cNvGrpSpPr>
            <p:nvPr/>
          </p:nvGrpSpPr>
          <p:grpSpPr bwMode="auto">
            <a:xfrm>
              <a:off x="816" y="3120"/>
              <a:ext cx="2064" cy="732"/>
              <a:chOff x="816" y="3120"/>
              <a:chExt cx="2064" cy="732"/>
            </a:xfrm>
          </p:grpSpPr>
          <p:sp>
            <p:nvSpPr>
              <p:cNvPr id="1138694" name="Rectangle 6"/>
              <p:cNvSpPr>
                <a:spLocks noChangeArrowheads="1"/>
              </p:cNvSpPr>
              <p:nvPr/>
            </p:nvSpPr>
            <p:spPr bwMode="auto">
              <a:xfrm>
                <a:off x="816" y="3120"/>
                <a:ext cx="1536" cy="240"/>
              </a:xfrm>
              <a:prstGeom prst="rect">
                <a:avLst/>
              </a:prstGeom>
              <a:solidFill>
                <a:srgbClr val="9999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Load</a:t>
                </a:r>
              </a:p>
            </p:txBody>
          </p:sp>
          <p:sp>
            <p:nvSpPr>
              <p:cNvPr id="1138695" name="Rectangle 7"/>
              <p:cNvSpPr>
                <a:spLocks noChangeArrowheads="1"/>
              </p:cNvSpPr>
              <p:nvPr/>
            </p:nvSpPr>
            <p:spPr bwMode="auto">
              <a:xfrm>
                <a:off x="1104" y="3360"/>
                <a:ext cx="1536" cy="240"/>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Mul</a:t>
                </a:r>
              </a:p>
            </p:txBody>
          </p:sp>
          <p:sp>
            <p:nvSpPr>
              <p:cNvPr id="1138696" name="Rectangle 8"/>
              <p:cNvSpPr>
                <a:spLocks noChangeArrowheads="1"/>
              </p:cNvSpPr>
              <p:nvPr/>
            </p:nvSpPr>
            <p:spPr bwMode="auto">
              <a:xfrm>
                <a:off x="1344" y="3600"/>
                <a:ext cx="1536" cy="252"/>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Add</a:t>
                </a:r>
              </a:p>
            </p:txBody>
          </p:sp>
        </p:grpSp>
      </p:grpSp>
      <p:grpSp>
        <p:nvGrpSpPr>
          <p:cNvPr id="1138697" name="Group 9"/>
          <p:cNvGrpSpPr>
            <a:grpSpLocks/>
          </p:cNvGrpSpPr>
          <p:nvPr/>
        </p:nvGrpSpPr>
        <p:grpSpPr bwMode="auto">
          <a:xfrm>
            <a:off x="304800" y="1295400"/>
            <a:ext cx="8534400" cy="2152650"/>
            <a:chOff x="192" y="816"/>
            <a:chExt cx="5376" cy="1356"/>
          </a:xfrm>
        </p:grpSpPr>
        <p:grpSp>
          <p:nvGrpSpPr>
            <p:cNvPr id="1138698" name="Group 10"/>
            <p:cNvGrpSpPr>
              <a:grpSpLocks/>
            </p:cNvGrpSpPr>
            <p:nvPr/>
          </p:nvGrpSpPr>
          <p:grpSpPr bwMode="auto">
            <a:xfrm>
              <a:off x="624" y="1440"/>
              <a:ext cx="4608" cy="732"/>
              <a:chOff x="624" y="1440"/>
              <a:chExt cx="4608" cy="732"/>
            </a:xfrm>
          </p:grpSpPr>
          <p:grpSp>
            <p:nvGrpSpPr>
              <p:cNvPr id="1138699" name="Group 11"/>
              <p:cNvGrpSpPr>
                <a:grpSpLocks/>
              </p:cNvGrpSpPr>
              <p:nvPr/>
            </p:nvGrpSpPr>
            <p:grpSpPr bwMode="auto">
              <a:xfrm>
                <a:off x="624" y="1440"/>
                <a:ext cx="4608" cy="732"/>
                <a:chOff x="624" y="1440"/>
                <a:chExt cx="4608" cy="732"/>
              </a:xfrm>
            </p:grpSpPr>
            <p:sp>
              <p:nvSpPr>
                <p:cNvPr id="1138700" name="Rectangle 12"/>
                <p:cNvSpPr>
                  <a:spLocks noChangeArrowheads="1"/>
                </p:cNvSpPr>
                <p:nvPr/>
              </p:nvSpPr>
              <p:spPr bwMode="auto">
                <a:xfrm>
                  <a:off x="624" y="1440"/>
                  <a:ext cx="1536" cy="240"/>
                </a:xfrm>
                <a:prstGeom prst="rect">
                  <a:avLst/>
                </a:prstGeom>
                <a:solidFill>
                  <a:srgbClr val="9999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Load</a:t>
                  </a:r>
                </a:p>
              </p:txBody>
            </p:sp>
            <p:sp>
              <p:nvSpPr>
                <p:cNvPr id="1138701" name="Rectangle 13"/>
                <p:cNvSpPr>
                  <a:spLocks noChangeArrowheads="1"/>
                </p:cNvSpPr>
                <p:nvPr/>
              </p:nvSpPr>
              <p:spPr bwMode="auto">
                <a:xfrm>
                  <a:off x="2160" y="1680"/>
                  <a:ext cx="1536" cy="240"/>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Mul</a:t>
                  </a:r>
                </a:p>
              </p:txBody>
            </p:sp>
            <p:sp>
              <p:nvSpPr>
                <p:cNvPr id="1138702" name="Rectangle 14"/>
                <p:cNvSpPr>
                  <a:spLocks noChangeArrowheads="1"/>
                </p:cNvSpPr>
                <p:nvPr/>
              </p:nvSpPr>
              <p:spPr bwMode="auto">
                <a:xfrm>
                  <a:off x="3696" y="1920"/>
                  <a:ext cx="1536" cy="252"/>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solidFill>
                        <a:schemeClr val="bg1"/>
                      </a:solidFill>
                    </a:rPr>
                    <a:t>Add</a:t>
                  </a:r>
                </a:p>
              </p:txBody>
            </p:sp>
          </p:grpSp>
          <p:grpSp>
            <p:nvGrpSpPr>
              <p:cNvPr id="1138703" name="Group 15"/>
              <p:cNvGrpSpPr>
                <a:grpSpLocks/>
              </p:cNvGrpSpPr>
              <p:nvPr/>
            </p:nvGrpSpPr>
            <p:grpSpPr bwMode="auto">
              <a:xfrm>
                <a:off x="1100" y="1891"/>
                <a:ext cx="820" cy="250"/>
                <a:chOff x="1100" y="1891"/>
                <a:chExt cx="820" cy="250"/>
              </a:xfrm>
            </p:grpSpPr>
            <p:sp>
              <p:nvSpPr>
                <p:cNvPr id="1138704" name="Line 16"/>
                <p:cNvSpPr>
                  <a:spLocks noChangeShapeType="1"/>
                </p:cNvSpPr>
                <p:nvPr/>
              </p:nvSpPr>
              <p:spPr bwMode="auto">
                <a:xfrm flipV="1">
                  <a:off x="1584" y="201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8705" name="Text Box 17"/>
                <p:cNvSpPr txBox="1">
                  <a:spLocks noChangeArrowheads="1"/>
                </p:cNvSpPr>
                <p:nvPr/>
              </p:nvSpPr>
              <p:spPr bwMode="auto">
                <a:xfrm>
                  <a:off x="1100" y="1891"/>
                  <a:ext cx="48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Time</a:t>
                  </a:r>
                </a:p>
              </p:txBody>
            </p:sp>
          </p:grpSp>
        </p:grpSp>
        <p:sp>
          <p:nvSpPr>
            <p:cNvPr id="1138706" name="Rectangle 18"/>
            <p:cNvSpPr>
              <a:spLocks noChangeArrowheads="1"/>
            </p:cNvSpPr>
            <p:nvPr/>
          </p:nvSpPr>
          <p:spPr bwMode="auto">
            <a:xfrm>
              <a:off x="192" y="816"/>
              <a:ext cx="5376"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nSpc>
                  <a:spcPct val="90000"/>
                </a:lnSpc>
                <a:spcBef>
                  <a:spcPct val="30000"/>
                </a:spcBef>
                <a:buSzPct val="100000"/>
                <a:buFontTx/>
                <a:buChar char="•"/>
              </a:pPr>
              <a:r>
                <a:rPr lang="en-US" sz="2400" b="1"/>
                <a:t>Without chaining, must wait for last element of result to be written before starting dependent instruction</a:t>
              </a:r>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1A2C08C-82A9-8640-AC1C-D8CB309738BF}" type="slidenum">
              <a:rPr lang="en-US"/>
              <a:pPr/>
              <a:t>18</a:t>
            </a:fld>
            <a:endParaRPr lang="en-US"/>
          </a:p>
        </p:txBody>
      </p:sp>
      <p:sp>
        <p:nvSpPr>
          <p:cNvPr id="1139714" name="Rectangle 2"/>
          <p:cNvSpPr>
            <a:spLocks noChangeArrowheads="1"/>
          </p:cNvSpPr>
          <p:nvPr/>
        </p:nvSpPr>
        <p:spPr bwMode="auto">
          <a:xfrm>
            <a:off x="7237413" y="6399213"/>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r"/>
            <a:r>
              <a:rPr lang="en-US" sz="1400">
                <a:solidFill>
                  <a:srgbClr val="0000FF"/>
                </a:solidFill>
              </a:rPr>
              <a:t>32</a:t>
            </a:r>
          </a:p>
        </p:txBody>
      </p:sp>
      <p:sp>
        <p:nvSpPr>
          <p:cNvPr id="1139717" name="Rectangle 5"/>
          <p:cNvSpPr>
            <a:spLocks noGrp="1" noChangeArrowheads="1"/>
          </p:cNvSpPr>
          <p:nvPr>
            <p:ph type="title"/>
          </p:nvPr>
        </p:nvSpPr>
        <p:spPr/>
        <p:txBody>
          <a:bodyPr/>
          <a:lstStyle/>
          <a:p>
            <a:r>
              <a:rPr lang="en-US"/>
              <a:t>Memory operations</a:t>
            </a:r>
          </a:p>
        </p:txBody>
      </p:sp>
      <p:sp>
        <p:nvSpPr>
          <p:cNvPr id="1139718" name="Rectangle 6"/>
          <p:cNvSpPr>
            <a:spLocks noGrp="1" noChangeArrowheads="1"/>
          </p:cNvSpPr>
          <p:nvPr>
            <p:ph type="body" idx="1"/>
          </p:nvPr>
        </p:nvSpPr>
        <p:spPr/>
        <p:txBody>
          <a:bodyPr/>
          <a:lstStyle/>
          <a:p>
            <a:r>
              <a:rPr lang="en-US" dirty="0"/>
              <a:t>Load/store operations move groups of data between registers and memory</a:t>
            </a:r>
          </a:p>
          <a:p>
            <a:r>
              <a:rPr lang="en-US" dirty="0"/>
              <a:t>Types of addressing</a:t>
            </a:r>
          </a:p>
          <a:p>
            <a:pPr lvl="1"/>
            <a:r>
              <a:rPr lang="en-US" dirty="0"/>
              <a:t>Unit stride</a:t>
            </a:r>
          </a:p>
          <a:p>
            <a:pPr lvl="2"/>
            <a:r>
              <a:rPr lang="en-US" dirty="0"/>
              <a:t>Contiguous block of information in memory</a:t>
            </a:r>
          </a:p>
          <a:p>
            <a:pPr lvl="2"/>
            <a:r>
              <a:rPr lang="en-US" dirty="0"/>
              <a:t>Fastest: always possible to optimize </a:t>
            </a:r>
            <a:r>
              <a:rPr lang="en-US" dirty="0" smtClean="0"/>
              <a:t>this</a:t>
            </a:r>
          </a:p>
          <a:p>
            <a:pPr lvl="3"/>
            <a:r>
              <a:rPr lang="en-US" dirty="0" smtClean="0"/>
              <a:t>LV </a:t>
            </a:r>
            <a:r>
              <a:rPr lang="en-US" dirty="0"/>
              <a:t>v1, r1</a:t>
            </a:r>
          </a:p>
          <a:p>
            <a:pPr lvl="2"/>
            <a:endParaRPr lang="en-US" dirty="0"/>
          </a:p>
          <a:p>
            <a:pPr lvl="1"/>
            <a:r>
              <a:rPr lang="en-US" dirty="0"/>
              <a:t>Non-unit (constant) stride</a:t>
            </a:r>
          </a:p>
          <a:p>
            <a:pPr lvl="2"/>
            <a:r>
              <a:rPr lang="en-US" dirty="0"/>
              <a:t>Harder to optimize memory system for all possible strides</a:t>
            </a:r>
          </a:p>
          <a:p>
            <a:pPr lvl="2"/>
            <a:r>
              <a:rPr lang="en-US" dirty="0"/>
              <a:t>Prime number of data banks makes it easier to support different strides at full </a:t>
            </a:r>
            <a:r>
              <a:rPr lang="en-US" dirty="0" smtClean="0"/>
              <a:t>bandwidth</a:t>
            </a:r>
          </a:p>
          <a:p>
            <a:pPr lvl="3"/>
            <a:r>
              <a:rPr lang="en-US" dirty="0"/>
              <a:t>LVWS v1, (r1, r2)</a:t>
            </a:r>
          </a:p>
          <a:p>
            <a:pPr marL="914400" lvl="2" indent="0">
              <a:buNone/>
            </a:pPr>
            <a:endParaRPr lang="en-US" dirty="0"/>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0"/>
          </p:nvPr>
        </p:nvSpPr>
        <p:spPr/>
        <p:txBody>
          <a:bodyPr/>
          <a:lstStyle/>
          <a:p>
            <a:fld id="{C98E1305-51F4-734A-905B-0D5B7A20F0D8}" type="slidenum">
              <a:rPr lang="en-US"/>
              <a:pPr/>
              <a:t>19</a:t>
            </a:fld>
            <a:endParaRPr lang="en-US"/>
          </a:p>
        </p:txBody>
      </p:sp>
      <p:sp>
        <p:nvSpPr>
          <p:cNvPr id="1140738" name="Rectangle 2"/>
          <p:cNvSpPr>
            <a:spLocks noChangeArrowheads="1"/>
          </p:cNvSpPr>
          <p:nvPr/>
        </p:nvSpPr>
        <p:spPr bwMode="auto">
          <a:xfrm>
            <a:off x="838200" y="152400"/>
            <a:ext cx="716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a:lnSpc>
                <a:spcPct val="90000"/>
              </a:lnSpc>
            </a:pPr>
            <a:endParaRPr lang="en-US" sz="3600" b="1">
              <a:solidFill>
                <a:schemeClr val="tx2"/>
              </a:solidFill>
            </a:endParaRPr>
          </a:p>
        </p:txBody>
      </p:sp>
      <p:grpSp>
        <p:nvGrpSpPr>
          <p:cNvPr id="1140739" name="Group 3"/>
          <p:cNvGrpSpPr>
            <a:grpSpLocks/>
          </p:cNvGrpSpPr>
          <p:nvPr/>
        </p:nvGrpSpPr>
        <p:grpSpPr bwMode="auto">
          <a:xfrm>
            <a:off x="381000" y="2603500"/>
            <a:ext cx="8534400" cy="3719513"/>
            <a:chOff x="288" y="816"/>
            <a:chExt cx="5376" cy="2343"/>
          </a:xfrm>
        </p:grpSpPr>
        <p:grpSp>
          <p:nvGrpSpPr>
            <p:cNvPr id="1140740" name="Group 4"/>
            <p:cNvGrpSpPr>
              <a:grpSpLocks/>
            </p:cNvGrpSpPr>
            <p:nvPr/>
          </p:nvGrpSpPr>
          <p:grpSpPr bwMode="auto">
            <a:xfrm>
              <a:off x="288" y="1200"/>
              <a:ext cx="4616" cy="1895"/>
              <a:chOff x="524" y="2016"/>
              <a:chExt cx="4616" cy="1895"/>
            </a:xfrm>
          </p:grpSpPr>
          <p:sp>
            <p:nvSpPr>
              <p:cNvPr id="1140741" name="Rectangle 5"/>
              <p:cNvSpPr>
                <a:spLocks noChangeArrowheads="1"/>
              </p:cNvSpPr>
              <p:nvPr/>
            </p:nvSpPr>
            <p:spPr bwMode="auto">
              <a:xfrm>
                <a:off x="524"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0</a:t>
                </a:r>
              </a:p>
            </p:txBody>
          </p:sp>
          <p:sp>
            <p:nvSpPr>
              <p:cNvPr id="1140742" name="Rectangle 6"/>
              <p:cNvSpPr>
                <a:spLocks noChangeArrowheads="1"/>
              </p:cNvSpPr>
              <p:nvPr/>
            </p:nvSpPr>
            <p:spPr bwMode="auto">
              <a:xfrm>
                <a:off x="816"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1</a:t>
                </a:r>
              </a:p>
            </p:txBody>
          </p:sp>
          <p:sp>
            <p:nvSpPr>
              <p:cNvPr id="1140743" name="Rectangle 7"/>
              <p:cNvSpPr>
                <a:spLocks noChangeArrowheads="1"/>
              </p:cNvSpPr>
              <p:nvPr/>
            </p:nvSpPr>
            <p:spPr bwMode="auto">
              <a:xfrm>
                <a:off x="1104"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2</a:t>
                </a:r>
              </a:p>
            </p:txBody>
          </p:sp>
          <p:sp>
            <p:nvSpPr>
              <p:cNvPr id="1140744" name="Rectangle 8"/>
              <p:cNvSpPr>
                <a:spLocks noChangeArrowheads="1"/>
              </p:cNvSpPr>
              <p:nvPr/>
            </p:nvSpPr>
            <p:spPr bwMode="auto">
              <a:xfrm>
                <a:off x="1392"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3</a:t>
                </a:r>
              </a:p>
            </p:txBody>
          </p:sp>
          <p:sp>
            <p:nvSpPr>
              <p:cNvPr id="1140745" name="Rectangle 9"/>
              <p:cNvSpPr>
                <a:spLocks noChangeArrowheads="1"/>
              </p:cNvSpPr>
              <p:nvPr/>
            </p:nvSpPr>
            <p:spPr bwMode="auto">
              <a:xfrm>
                <a:off x="1676"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4</a:t>
                </a:r>
              </a:p>
            </p:txBody>
          </p:sp>
          <p:sp>
            <p:nvSpPr>
              <p:cNvPr id="1140746" name="Rectangle 10"/>
              <p:cNvSpPr>
                <a:spLocks noChangeArrowheads="1"/>
              </p:cNvSpPr>
              <p:nvPr/>
            </p:nvSpPr>
            <p:spPr bwMode="auto">
              <a:xfrm>
                <a:off x="1968"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5</a:t>
                </a:r>
              </a:p>
            </p:txBody>
          </p:sp>
          <p:sp>
            <p:nvSpPr>
              <p:cNvPr id="1140747" name="Rectangle 11"/>
              <p:cNvSpPr>
                <a:spLocks noChangeArrowheads="1"/>
              </p:cNvSpPr>
              <p:nvPr/>
            </p:nvSpPr>
            <p:spPr bwMode="auto">
              <a:xfrm>
                <a:off x="2256"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6</a:t>
                </a:r>
              </a:p>
            </p:txBody>
          </p:sp>
          <p:sp>
            <p:nvSpPr>
              <p:cNvPr id="1140748" name="Rectangle 12"/>
              <p:cNvSpPr>
                <a:spLocks noChangeArrowheads="1"/>
              </p:cNvSpPr>
              <p:nvPr/>
            </p:nvSpPr>
            <p:spPr bwMode="auto">
              <a:xfrm>
                <a:off x="2544"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7</a:t>
                </a:r>
              </a:p>
            </p:txBody>
          </p:sp>
          <p:sp>
            <p:nvSpPr>
              <p:cNvPr id="1140749" name="Rectangle 13"/>
              <p:cNvSpPr>
                <a:spLocks noChangeArrowheads="1"/>
              </p:cNvSpPr>
              <p:nvPr/>
            </p:nvSpPr>
            <p:spPr bwMode="auto">
              <a:xfrm>
                <a:off x="2828"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8</a:t>
                </a:r>
              </a:p>
            </p:txBody>
          </p:sp>
          <p:sp>
            <p:nvSpPr>
              <p:cNvPr id="1140750" name="Rectangle 14"/>
              <p:cNvSpPr>
                <a:spLocks noChangeArrowheads="1"/>
              </p:cNvSpPr>
              <p:nvPr/>
            </p:nvSpPr>
            <p:spPr bwMode="auto">
              <a:xfrm>
                <a:off x="3120"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9</a:t>
                </a:r>
              </a:p>
            </p:txBody>
          </p:sp>
          <p:sp>
            <p:nvSpPr>
              <p:cNvPr id="1140751" name="Rectangle 15"/>
              <p:cNvSpPr>
                <a:spLocks noChangeArrowheads="1"/>
              </p:cNvSpPr>
              <p:nvPr/>
            </p:nvSpPr>
            <p:spPr bwMode="auto">
              <a:xfrm>
                <a:off x="3408"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A</a:t>
                </a:r>
              </a:p>
            </p:txBody>
          </p:sp>
          <p:sp>
            <p:nvSpPr>
              <p:cNvPr id="1140752" name="Rectangle 16"/>
              <p:cNvSpPr>
                <a:spLocks noChangeArrowheads="1"/>
              </p:cNvSpPr>
              <p:nvPr/>
            </p:nvSpPr>
            <p:spPr bwMode="auto">
              <a:xfrm>
                <a:off x="3696"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B</a:t>
                </a:r>
              </a:p>
            </p:txBody>
          </p:sp>
          <p:sp>
            <p:nvSpPr>
              <p:cNvPr id="1140753" name="Rectangle 17"/>
              <p:cNvSpPr>
                <a:spLocks noChangeArrowheads="1"/>
              </p:cNvSpPr>
              <p:nvPr/>
            </p:nvSpPr>
            <p:spPr bwMode="auto">
              <a:xfrm>
                <a:off x="3980"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C</a:t>
                </a:r>
              </a:p>
            </p:txBody>
          </p:sp>
          <p:sp>
            <p:nvSpPr>
              <p:cNvPr id="1140754" name="Rectangle 18"/>
              <p:cNvSpPr>
                <a:spLocks noChangeArrowheads="1"/>
              </p:cNvSpPr>
              <p:nvPr/>
            </p:nvSpPr>
            <p:spPr bwMode="auto">
              <a:xfrm>
                <a:off x="4272"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D</a:t>
                </a:r>
              </a:p>
            </p:txBody>
          </p:sp>
          <p:sp>
            <p:nvSpPr>
              <p:cNvPr id="1140755" name="Rectangle 19"/>
              <p:cNvSpPr>
                <a:spLocks noChangeArrowheads="1"/>
              </p:cNvSpPr>
              <p:nvPr/>
            </p:nvSpPr>
            <p:spPr bwMode="auto">
              <a:xfrm>
                <a:off x="4560"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E</a:t>
                </a:r>
              </a:p>
            </p:txBody>
          </p:sp>
          <p:sp>
            <p:nvSpPr>
              <p:cNvPr id="1140756" name="Rectangle 20"/>
              <p:cNvSpPr>
                <a:spLocks noChangeArrowheads="1"/>
              </p:cNvSpPr>
              <p:nvPr/>
            </p:nvSpPr>
            <p:spPr bwMode="auto">
              <a:xfrm>
                <a:off x="4848" y="3072"/>
                <a:ext cx="292" cy="83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800" b="1"/>
                  <a:t>F</a:t>
                </a:r>
              </a:p>
            </p:txBody>
          </p:sp>
          <p:grpSp>
            <p:nvGrpSpPr>
              <p:cNvPr id="1140757" name="Group 21"/>
              <p:cNvGrpSpPr>
                <a:grpSpLocks/>
              </p:cNvGrpSpPr>
              <p:nvPr/>
            </p:nvGrpSpPr>
            <p:grpSpPr bwMode="auto">
              <a:xfrm>
                <a:off x="2544" y="2544"/>
                <a:ext cx="626" cy="48"/>
                <a:chOff x="1536" y="2256"/>
                <a:chExt cx="626" cy="48"/>
              </a:xfrm>
            </p:grpSpPr>
            <p:sp>
              <p:nvSpPr>
                <p:cNvPr id="1140758" name="Rectangle 22"/>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59" name="Freeform 23"/>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60" name="Line 24"/>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0761" name="Line 25"/>
              <p:cNvSpPr>
                <a:spLocks noChangeShapeType="1"/>
              </p:cNvSpPr>
              <p:nvPr/>
            </p:nvSpPr>
            <p:spPr bwMode="auto">
              <a:xfrm flipV="1">
                <a:off x="672" y="2592"/>
                <a:ext cx="2112"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2" name="Line 26"/>
              <p:cNvSpPr>
                <a:spLocks noChangeShapeType="1"/>
              </p:cNvSpPr>
              <p:nvPr/>
            </p:nvSpPr>
            <p:spPr bwMode="auto">
              <a:xfrm flipV="1">
                <a:off x="1008" y="2592"/>
                <a:ext cx="1776"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3" name="Line 27"/>
              <p:cNvSpPr>
                <a:spLocks noChangeShapeType="1"/>
              </p:cNvSpPr>
              <p:nvPr/>
            </p:nvSpPr>
            <p:spPr bwMode="auto">
              <a:xfrm flipV="1">
                <a:off x="1248" y="2592"/>
                <a:ext cx="1536"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4" name="Line 28"/>
              <p:cNvSpPr>
                <a:spLocks noChangeShapeType="1"/>
              </p:cNvSpPr>
              <p:nvPr/>
            </p:nvSpPr>
            <p:spPr bwMode="auto">
              <a:xfrm flipV="1">
                <a:off x="1536" y="2592"/>
                <a:ext cx="1248"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5" name="Line 29"/>
              <p:cNvSpPr>
                <a:spLocks noChangeShapeType="1"/>
              </p:cNvSpPr>
              <p:nvPr/>
            </p:nvSpPr>
            <p:spPr bwMode="auto">
              <a:xfrm flipV="1">
                <a:off x="1824" y="2592"/>
                <a:ext cx="960"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6" name="Line 30"/>
              <p:cNvSpPr>
                <a:spLocks noChangeShapeType="1"/>
              </p:cNvSpPr>
              <p:nvPr/>
            </p:nvSpPr>
            <p:spPr bwMode="auto">
              <a:xfrm flipV="1">
                <a:off x="2112" y="2592"/>
                <a:ext cx="672"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7" name="Line 31"/>
              <p:cNvSpPr>
                <a:spLocks noChangeShapeType="1"/>
              </p:cNvSpPr>
              <p:nvPr/>
            </p:nvSpPr>
            <p:spPr bwMode="auto">
              <a:xfrm flipV="1">
                <a:off x="2400" y="2592"/>
                <a:ext cx="384"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8" name="Line 32"/>
              <p:cNvSpPr>
                <a:spLocks noChangeShapeType="1"/>
              </p:cNvSpPr>
              <p:nvPr/>
            </p:nvSpPr>
            <p:spPr bwMode="auto">
              <a:xfrm flipV="1">
                <a:off x="2688" y="2592"/>
                <a:ext cx="96"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69" name="Line 33"/>
              <p:cNvSpPr>
                <a:spLocks noChangeShapeType="1"/>
              </p:cNvSpPr>
              <p:nvPr/>
            </p:nvSpPr>
            <p:spPr bwMode="auto">
              <a:xfrm flipH="1" flipV="1">
                <a:off x="2784" y="2592"/>
                <a:ext cx="192"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0" name="Line 34"/>
              <p:cNvSpPr>
                <a:spLocks noChangeShapeType="1"/>
              </p:cNvSpPr>
              <p:nvPr/>
            </p:nvSpPr>
            <p:spPr bwMode="auto">
              <a:xfrm flipH="1" flipV="1">
                <a:off x="2784" y="2592"/>
                <a:ext cx="480"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1" name="Line 35"/>
              <p:cNvSpPr>
                <a:spLocks noChangeShapeType="1"/>
              </p:cNvSpPr>
              <p:nvPr/>
            </p:nvSpPr>
            <p:spPr bwMode="auto">
              <a:xfrm flipH="1" flipV="1">
                <a:off x="2784" y="2592"/>
                <a:ext cx="768"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2" name="Line 36"/>
              <p:cNvSpPr>
                <a:spLocks noChangeShapeType="1"/>
              </p:cNvSpPr>
              <p:nvPr/>
            </p:nvSpPr>
            <p:spPr bwMode="auto">
              <a:xfrm flipH="1" flipV="1">
                <a:off x="2784" y="2592"/>
                <a:ext cx="1056"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3" name="Line 37"/>
              <p:cNvSpPr>
                <a:spLocks noChangeShapeType="1"/>
              </p:cNvSpPr>
              <p:nvPr/>
            </p:nvSpPr>
            <p:spPr bwMode="auto">
              <a:xfrm flipH="1" flipV="1">
                <a:off x="2784" y="2592"/>
                <a:ext cx="1344"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4" name="Line 38"/>
              <p:cNvSpPr>
                <a:spLocks noChangeShapeType="1"/>
              </p:cNvSpPr>
              <p:nvPr/>
            </p:nvSpPr>
            <p:spPr bwMode="auto">
              <a:xfrm flipH="1" flipV="1">
                <a:off x="2784" y="2592"/>
                <a:ext cx="1632"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75" name="Line 39"/>
              <p:cNvSpPr>
                <a:spLocks noChangeShapeType="1"/>
              </p:cNvSpPr>
              <p:nvPr/>
            </p:nvSpPr>
            <p:spPr bwMode="auto">
              <a:xfrm flipH="1" flipV="1">
                <a:off x="2784" y="2592"/>
                <a:ext cx="1920"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76" name="Line 40"/>
              <p:cNvSpPr>
                <a:spLocks noChangeShapeType="1"/>
              </p:cNvSpPr>
              <p:nvPr/>
            </p:nvSpPr>
            <p:spPr bwMode="auto">
              <a:xfrm flipH="1" flipV="1">
                <a:off x="2784" y="2592"/>
                <a:ext cx="2208" cy="48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77" name="Line 41"/>
              <p:cNvSpPr>
                <a:spLocks noChangeShapeType="1"/>
              </p:cNvSpPr>
              <p:nvPr/>
            </p:nvSpPr>
            <p:spPr bwMode="auto">
              <a:xfrm flipH="1">
                <a:off x="2784" y="2016"/>
                <a:ext cx="0" cy="52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40778" name="Freeform 42"/>
            <p:cNvSpPr>
              <a:spLocks/>
            </p:cNvSpPr>
            <p:nvPr/>
          </p:nvSpPr>
          <p:spPr bwMode="auto">
            <a:xfrm>
              <a:off x="4896" y="1488"/>
              <a:ext cx="576" cy="24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79" name="Line 43"/>
            <p:cNvSpPr>
              <a:spLocks noChangeShapeType="1"/>
            </p:cNvSpPr>
            <p:nvPr/>
          </p:nvSpPr>
          <p:spPr bwMode="auto">
            <a:xfrm>
              <a:off x="5184" y="1728"/>
              <a:ext cx="1"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40780" name="Group 44"/>
            <p:cNvGrpSpPr>
              <a:grpSpLocks/>
            </p:cNvGrpSpPr>
            <p:nvPr/>
          </p:nvGrpSpPr>
          <p:grpSpPr bwMode="auto">
            <a:xfrm>
              <a:off x="4800" y="1296"/>
              <a:ext cx="338" cy="48"/>
              <a:chOff x="1536" y="2256"/>
              <a:chExt cx="626" cy="48"/>
            </a:xfrm>
          </p:grpSpPr>
          <p:sp>
            <p:nvSpPr>
              <p:cNvPr id="1140781" name="Rectangle 4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82" name="Freeform 4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83" name="Line 4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40784" name="Group 48"/>
            <p:cNvGrpSpPr>
              <a:grpSpLocks/>
            </p:cNvGrpSpPr>
            <p:nvPr/>
          </p:nvGrpSpPr>
          <p:grpSpPr bwMode="auto">
            <a:xfrm>
              <a:off x="5232" y="1296"/>
              <a:ext cx="338" cy="48"/>
              <a:chOff x="1536" y="2256"/>
              <a:chExt cx="626" cy="48"/>
            </a:xfrm>
          </p:grpSpPr>
          <p:sp>
            <p:nvSpPr>
              <p:cNvPr id="1140785" name="Rectangle 4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86" name="Freeform 5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87" name="Line 5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0788" name="Line 52"/>
            <p:cNvSpPr>
              <a:spLocks noChangeShapeType="1"/>
            </p:cNvSpPr>
            <p:nvPr/>
          </p:nvSpPr>
          <p:spPr bwMode="auto">
            <a:xfrm flipH="1">
              <a:off x="4992" y="1344"/>
              <a:ext cx="1"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89" name="Line 53"/>
            <p:cNvSpPr>
              <a:spLocks noChangeShapeType="1"/>
            </p:cNvSpPr>
            <p:nvPr/>
          </p:nvSpPr>
          <p:spPr bwMode="auto">
            <a:xfrm>
              <a:off x="5376" y="1344"/>
              <a:ext cx="1"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90" name="Text Box 54"/>
            <p:cNvSpPr txBox="1">
              <a:spLocks noChangeArrowheads="1"/>
            </p:cNvSpPr>
            <p:nvPr/>
          </p:nvSpPr>
          <p:spPr bwMode="auto">
            <a:xfrm>
              <a:off x="5088" y="1440"/>
              <a:ext cx="24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800" b="1"/>
                <a:t>+</a:t>
              </a:r>
            </a:p>
          </p:txBody>
        </p:sp>
        <p:grpSp>
          <p:nvGrpSpPr>
            <p:cNvPr id="1140791" name="Group 55"/>
            <p:cNvGrpSpPr>
              <a:grpSpLocks/>
            </p:cNvGrpSpPr>
            <p:nvPr/>
          </p:nvGrpSpPr>
          <p:grpSpPr bwMode="auto">
            <a:xfrm>
              <a:off x="5040" y="1872"/>
              <a:ext cx="338" cy="48"/>
              <a:chOff x="1536" y="2256"/>
              <a:chExt cx="626" cy="48"/>
            </a:xfrm>
          </p:grpSpPr>
          <p:sp>
            <p:nvSpPr>
              <p:cNvPr id="1140792" name="Rectangle 56"/>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0793" name="Freeform 57"/>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94" name="Line 58"/>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0795" name="Freeform 59"/>
            <p:cNvSpPr>
              <a:spLocks/>
            </p:cNvSpPr>
            <p:nvPr/>
          </p:nvSpPr>
          <p:spPr bwMode="auto">
            <a:xfrm>
              <a:off x="4608" y="1200"/>
              <a:ext cx="576" cy="576"/>
            </a:xfrm>
            <a:custGeom>
              <a:avLst/>
              <a:gdLst>
                <a:gd name="T0" fmla="*/ 576 w 576"/>
                <a:gd name="T1" fmla="*/ 576 h 576"/>
                <a:gd name="T2" fmla="*/ 0 w 576"/>
                <a:gd name="T3" fmla="*/ 576 h 576"/>
                <a:gd name="T4" fmla="*/ 0 w 576"/>
                <a:gd name="T5" fmla="*/ 0 h 576"/>
                <a:gd name="T6" fmla="*/ 288 w 576"/>
                <a:gd name="T7" fmla="*/ 0 h 576"/>
                <a:gd name="T8" fmla="*/ 288 w 576"/>
                <a:gd name="T9" fmla="*/ 96 h 576"/>
              </a:gdLst>
              <a:ahLst/>
              <a:cxnLst>
                <a:cxn ang="0">
                  <a:pos x="T0" y="T1"/>
                </a:cxn>
                <a:cxn ang="0">
                  <a:pos x="T2" y="T3"/>
                </a:cxn>
                <a:cxn ang="0">
                  <a:pos x="T4" y="T5"/>
                </a:cxn>
                <a:cxn ang="0">
                  <a:pos x="T6" y="T7"/>
                </a:cxn>
                <a:cxn ang="0">
                  <a:pos x="T8" y="T9"/>
                </a:cxn>
              </a:cxnLst>
              <a:rect l="0" t="0" r="r" b="b"/>
              <a:pathLst>
                <a:path w="576" h="576">
                  <a:moveTo>
                    <a:pt x="576" y="576"/>
                  </a:moveTo>
                  <a:lnTo>
                    <a:pt x="0" y="576"/>
                  </a:lnTo>
                  <a:lnTo>
                    <a:pt x="0" y="0"/>
                  </a:lnTo>
                  <a:lnTo>
                    <a:pt x="288" y="0"/>
                  </a:lnTo>
                  <a:lnTo>
                    <a:pt x="288" y="96"/>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0796" name="Line 60"/>
            <p:cNvSpPr>
              <a:spLocks noChangeShapeType="1"/>
            </p:cNvSpPr>
            <p:nvPr/>
          </p:nvSpPr>
          <p:spPr bwMode="auto">
            <a:xfrm>
              <a:off x="5040" y="1008"/>
              <a:ext cx="1"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97" name="Line 61"/>
            <p:cNvSpPr>
              <a:spLocks noChangeShapeType="1"/>
            </p:cNvSpPr>
            <p:nvPr/>
          </p:nvSpPr>
          <p:spPr bwMode="auto">
            <a:xfrm>
              <a:off x="5376" y="1008"/>
              <a:ext cx="1"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0798" name="Text Box 62"/>
            <p:cNvSpPr txBox="1">
              <a:spLocks noChangeArrowheads="1"/>
            </p:cNvSpPr>
            <p:nvPr/>
          </p:nvSpPr>
          <p:spPr bwMode="auto">
            <a:xfrm>
              <a:off x="4704" y="816"/>
              <a:ext cx="4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b="1" i="1"/>
                <a:t>Base</a:t>
              </a:r>
            </a:p>
          </p:txBody>
        </p:sp>
        <p:sp>
          <p:nvSpPr>
            <p:cNvPr id="1140799" name="Text Box 63"/>
            <p:cNvSpPr txBox="1">
              <a:spLocks noChangeArrowheads="1"/>
            </p:cNvSpPr>
            <p:nvPr/>
          </p:nvSpPr>
          <p:spPr bwMode="auto">
            <a:xfrm>
              <a:off x="5136" y="816"/>
              <a:ext cx="52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b="1" i="1"/>
                <a:t>Stride</a:t>
              </a:r>
            </a:p>
          </p:txBody>
        </p:sp>
        <p:sp>
          <p:nvSpPr>
            <p:cNvPr id="1140800" name="Freeform 64"/>
            <p:cNvSpPr>
              <a:spLocks/>
            </p:cNvSpPr>
            <p:nvPr/>
          </p:nvSpPr>
          <p:spPr bwMode="auto">
            <a:xfrm>
              <a:off x="4896" y="1920"/>
              <a:ext cx="288" cy="768"/>
            </a:xfrm>
            <a:custGeom>
              <a:avLst/>
              <a:gdLst>
                <a:gd name="T0" fmla="*/ 288 w 288"/>
                <a:gd name="T1" fmla="*/ 0 h 768"/>
                <a:gd name="T2" fmla="*/ 288 w 288"/>
                <a:gd name="T3" fmla="*/ 768 h 768"/>
                <a:gd name="T4" fmla="*/ 0 w 288"/>
                <a:gd name="T5" fmla="*/ 768 h 768"/>
              </a:gdLst>
              <a:ahLst/>
              <a:cxnLst>
                <a:cxn ang="0">
                  <a:pos x="T0" y="T1"/>
                </a:cxn>
                <a:cxn ang="0">
                  <a:pos x="T2" y="T3"/>
                </a:cxn>
                <a:cxn ang="0">
                  <a:pos x="T4" y="T5"/>
                </a:cxn>
              </a:cxnLst>
              <a:rect l="0" t="0" r="r" b="b"/>
              <a:pathLst>
                <a:path w="288" h="768">
                  <a:moveTo>
                    <a:pt x="288" y="0"/>
                  </a:moveTo>
                  <a:lnTo>
                    <a:pt x="288" y="768"/>
                  </a:lnTo>
                  <a:lnTo>
                    <a:pt x="0" y="768"/>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40801" name="Text Box 65"/>
            <p:cNvSpPr txBox="1">
              <a:spLocks noChangeArrowheads="1"/>
            </p:cNvSpPr>
            <p:nvPr/>
          </p:nvSpPr>
          <p:spPr bwMode="auto">
            <a:xfrm>
              <a:off x="1920" y="912"/>
              <a:ext cx="12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b="1" i="1"/>
                <a:t>Vector Registers</a:t>
              </a:r>
            </a:p>
          </p:txBody>
        </p:sp>
        <p:sp>
          <p:nvSpPr>
            <p:cNvPr id="1140802" name="Text Box 66"/>
            <p:cNvSpPr txBox="1">
              <a:spLocks noChangeArrowheads="1"/>
            </p:cNvSpPr>
            <p:nvPr/>
          </p:nvSpPr>
          <p:spPr bwMode="auto">
            <a:xfrm>
              <a:off x="2016" y="2928"/>
              <a:ext cx="11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b="1" i="1"/>
                <a:t>Memory Banks</a:t>
              </a:r>
            </a:p>
          </p:txBody>
        </p:sp>
        <p:sp>
          <p:nvSpPr>
            <p:cNvPr id="1140803" name="Text Box 67"/>
            <p:cNvSpPr txBox="1">
              <a:spLocks noChangeArrowheads="1"/>
            </p:cNvSpPr>
            <p:nvPr/>
          </p:nvSpPr>
          <p:spPr bwMode="auto">
            <a:xfrm>
              <a:off x="3744" y="1296"/>
              <a:ext cx="81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b="1" i="1"/>
                <a:t>Address Generator</a:t>
              </a:r>
            </a:p>
          </p:txBody>
        </p:sp>
      </p:grpSp>
      <p:sp>
        <p:nvSpPr>
          <p:cNvPr id="1140804" name="Text Box 68"/>
          <p:cNvSpPr txBox="1">
            <a:spLocks noChangeArrowheads="1"/>
          </p:cNvSpPr>
          <p:nvPr/>
        </p:nvSpPr>
        <p:spPr bwMode="auto">
          <a:xfrm>
            <a:off x="279400" y="1238250"/>
            <a:ext cx="8588375"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400" b="1"/>
              <a:t>Cray-1, 16 banks, 4 cycle bank busy time, 12 cycle latency</a:t>
            </a:r>
            <a:endParaRPr lang="en-US" b="1" i="1"/>
          </a:p>
          <a:p>
            <a:pPr lvl="1">
              <a:spcBef>
                <a:spcPct val="50000"/>
              </a:spcBef>
              <a:buFontTx/>
              <a:buChar char="•"/>
            </a:pPr>
            <a:r>
              <a:rPr lang="en-US" b="1" i="1"/>
              <a:t> Bank busy time</a:t>
            </a:r>
            <a:r>
              <a:rPr lang="en-US" b="1"/>
              <a:t>: Cycles between accesses to same bank</a:t>
            </a:r>
          </a:p>
        </p:txBody>
      </p:sp>
      <p:sp>
        <p:nvSpPr>
          <p:cNvPr id="1140805" name="Rectangle 69"/>
          <p:cNvSpPr>
            <a:spLocks noGrp="1" noChangeArrowheads="1"/>
          </p:cNvSpPr>
          <p:nvPr>
            <p:ph type="title"/>
          </p:nvPr>
        </p:nvSpPr>
        <p:spPr/>
        <p:txBody>
          <a:bodyPr/>
          <a:lstStyle/>
          <a:p>
            <a:r>
              <a:rPr lang="en-US"/>
              <a:t>Vector Memory System</a:t>
            </a:r>
          </a:p>
        </p:txBody>
      </p:sp>
    </p:spTree>
  </p:cSld>
  <p:clrMapOvr>
    <a:masterClrMapping/>
  </p:clrMapOvr>
  <p:transition xmlns:p14="http://schemas.microsoft.com/office/powerpoint/2010/mai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4"/>
          </p:nvPr>
        </p:nvSpPr>
        <p:spPr/>
        <p:txBody>
          <a:bodyPr/>
          <a:lstStyle/>
          <a:p>
            <a:fld id="{CA6FAE17-F3E1-0242-B5B3-0D956E9378FB}" type="slidenum">
              <a:rPr lang="en-US"/>
              <a:pPr/>
              <a:t>2</a:t>
            </a:fld>
            <a:endParaRPr lang="en-US"/>
          </a:p>
        </p:txBody>
      </p:sp>
      <p:sp>
        <p:nvSpPr>
          <p:cNvPr id="1169410" name="Rectangle 2"/>
          <p:cNvSpPr>
            <a:spLocks noGrp="1" noChangeArrowheads="1"/>
          </p:cNvSpPr>
          <p:nvPr>
            <p:ph type="ctrTitle"/>
          </p:nvPr>
        </p:nvSpPr>
        <p:spPr/>
        <p:txBody>
          <a:bodyPr/>
          <a:lstStyle/>
          <a:p>
            <a:r>
              <a:rPr lang="en-US"/>
              <a:t>COMP 740:</a:t>
            </a:r>
            <a:br>
              <a:rPr lang="en-US"/>
            </a:br>
            <a:r>
              <a:rPr lang="en-US"/>
              <a:t>Computer Architecture and Implementation</a:t>
            </a:r>
          </a:p>
        </p:txBody>
      </p:sp>
      <p:sp>
        <p:nvSpPr>
          <p:cNvPr id="1169411" name="Rectangle 3"/>
          <p:cNvSpPr>
            <a:spLocks noGrp="1" noChangeArrowheads="1"/>
          </p:cNvSpPr>
          <p:nvPr>
            <p:ph type="subTitle" idx="1"/>
          </p:nvPr>
        </p:nvSpPr>
        <p:spPr/>
        <p:txBody>
          <a:bodyPr/>
          <a:lstStyle/>
          <a:p>
            <a:r>
              <a:rPr lang="en-US" dirty="0"/>
              <a:t>Montek Singh</a:t>
            </a:r>
          </a:p>
          <a:p>
            <a:pPr>
              <a:lnSpc>
                <a:spcPct val="120000"/>
              </a:lnSpc>
            </a:pPr>
            <a:r>
              <a:rPr lang="en-US" sz="2400" dirty="0" smtClean="0">
                <a:solidFill>
                  <a:schemeClr val="tx1"/>
                </a:solidFill>
              </a:rPr>
              <a:t>Nov 16, 2016</a:t>
            </a:r>
            <a:endParaRPr lang="en-US" sz="2400" dirty="0">
              <a:solidFill>
                <a:schemeClr val="tx1"/>
              </a:solidFill>
            </a:endParaRPr>
          </a:p>
          <a:p>
            <a:pPr>
              <a:lnSpc>
                <a:spcPct val="120000"/>
              </a:lnSpc>
            </a:pPr>
            <a:endParaRPr lang="en-US" sz="2400" dirty="0">
              <a:solidFill>
                <a:schemeClr val="tx1"/>
              </a:solidFill>
            </a:endParaRPr>
          </a:p>
          <a:p>
            <a:pPr>
              <a:lnSpc>
                <a:spcPct val="120000"/>
              </a:lnSpc>
            </a:pPr>
            <a:r>
              <a:rPr lang="en-US" sz="2400" dirty="0">
                <a:solidFill>
                  <a:schemeClr val="tx1"/>
                </a:solidFill>
              </a:rPr>
              <a:t>Topic:  </a:t>
            </a:r>
            <a:r>
              <a:rPr lang="en-US" sz="2400" b="1" i="1" dirty="0">
                <a:solidFill>
                  <a:schemeClr val="hlink"/>
                </a:solidFill>
                <a:latin typeface="Palatino Linotype" charset="0"/>
              </a:rPr>
              <a:t>Vector Processing</a:t>
            </a:r>
          </a:p>
          <a:p>
            <a:pPr>
              <a:lnSpc>
                <a:spcPct val="120000"/>
              </a:lnSpc>
            </a:pPr>
            <a:r>
              <a:rPr lang="en-US" sz="2400" b="1" i="1" dirty="0">
                <a:solidFill>
                  <a:schemeClr val="hlink"/>
                </a:solidFill>
                <a:latin typeface="Palatino Linotype" charset="0"/>
              </a:rPr>
              <a:t> </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2AD6A5F-99AF-944C-83C3-F83E7F35D93E}" type="slidenum">
              <a:rPr lang="en-US"/>
              <a:pPr/>
              <a:t>20</a:t>
            </a:fld>
            <a:endParaRPr lang="en-US"/>
          </a:p>
        </p:txBody>
      </p:sp>
      <p:sp>
        <p:nvSpPr>
          <p:cNvPr id="1141764" name="Rectangle 4"/>
          <p:cNvSpPr>
            <a:spLocks noGrp="1" noChangeArrowheads="1"/>
          </p:cNvSpPr>
          <p:nvPr>
            <p:ph type="title"/>
          </p:nvPr>
        </p:nvSpPr>
        <p:spPr/>
        <p:txBody>
          <a:bodyPr/>
          <a:lstStyle/>
          <a:p>
            <a:r>
              <a:rPr lang="en-US"/>
              <a:t>Interleaved Memory Layout</a:t>
            </a:r>
          </a:p>
        </p:txBody>
      </p:sp>
      <p:sp>
        <p:nvSpPr>
          <p:cNvPr id="1141765" name="Rectangle 5"/>
          <p:cNvSpPr>
            <a:spLocks noGrp="1" noChangeArrowheads="1"/>
          </p:cNvSpPr>
          <p:nvPr>
            <p:ph type="body" idx="1"/>
          </p:nvPr>
        </p:nvSpPr>
        <p:spPr/>
        <p:txBody>
          <a:bodyPr/>
          <a:lstStyle/>
          <a:p>
            <a:r>
              <a:rPr lang="en-US"/>
              <a:t>Great for unit stride: </a:t>
            </a:r>
          </a:p>
          <a:p>
            <a:pPr lvl="1"/>
            <a:r>
              <a:rPr lang="en-US"/>
              <a:t>Contiguous elements in different DRAMs</a:t>
            </a:r>
          </a:p>
          <a:p>
            <a:pPr lvl="1"/>
            <a:r>
              <a:rPr lang="en-US"/>
              <a:t>Startup time for vector operation is latency of single read</a:t>
            </a:r>
          </a:p>
          <a:p>
            <a:r>
              <a:rPr lang="en-US"/>
              <a:t>What about non-unit stride?</a:t>
            </a:r>
          </a:p>
          <a:p>
            <a:pPr lvl="1"/>
            <a:r>
              <a:rPr lang="en-US"/>
              <a:t>Above good for strides that are relatively prime to 16</a:t>
            </a:r>
          </a:p>
          <a:p>
            <a:pPr lvl="1"/>
            <a:r>
              <a:rPr lang="en-US"/>
              <a:t>Bad for: 2, 4, 8</a:t>
            </a:r>
          </a:p>
          <a:p>
            <a:pPr lvl="1"/>
            <a:r>
              <a:rPr lang="en-US"/>
              <a:t>Better: prime number of banks…!</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39DD57A-C739-4744-8853-68FE492FB9B4}" type="slidenum">
              <a:rPr lang="en-US"/>
              <a:pPr/>
              <a:t>21</a:t>
            </a:fld>
            <a:endParaRPr lang="en-US"/>
          </a:p>
        </p:txBody>
      </p:sp>
      <p:sp>
        <p:nvSpPr>
          <p:cNvPr id="1142786" name="Rectangle 2"/>
          <p:cNvSpPr>
            <a:spLocks noGrp="1" noChangeArrowheads="1"/>
          </p:cNvSpPr>
          <p:nvPr>
            <p:ph type="title"/>
          </p:nvPr>
        </p:nvSpPr>
        <p:spPr/>
        <p:txBody>
          <a:bodyPr/>
          <a:lstStyle/>
          <a:p>
            <a:r>
              <a:rPr lang="en-US"/>
              <a:t>Vector Scatter/Gather</a:t>
            </a:r>
          </a:p>
        </p:txBody>
      </p:sp>
      <p:sp>
        <p:nvSpPr>
          <p:cNvPr id="1142787" name="Rectangle 3"/>
          <p:cNvSpPr>
            <a:spLocks noGrp="1" noChangeArrowheads="1"/>
          </p:cNvSpPr>
          <p:nvPr>
            <p:ph type="body" idx="1"/>
          </p:nvPr>
        </p:nvSpPr>
        <p:spPr>
          <a:xfrm>
            <a:off x="533400" y="1330325"/>
            <a:ext cx="8610600" cy="4578350"/>
          </a:xfrm>
          <a:noFill/>
          <a:ln/>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a:buFont typeface="Wingdings 2" charset="0"/>
              <a:buNone/>
            </a:pPr>
            <a:r>
              <a:rPr lang="en-US"/>
              <a:t>Want to vectorize loops with indirect accesses:</a:t>
            </a:r>
          </a:p>
          <a:p>
            <a:pPr marL="800100" lvl="1" indent="-342900">
              <a:buFont typeface="Wingdings" charset="0"/>
              <a:buNone/>
            </a:pPr>
            <a:r>
              <a:rPr lang="en-US">
                <a:latin typeface="Courier New" charset="0"/>
              </a:rPr>
              <a:t>for (i=0; i&lt;N; i++)</a:t>
            </a:r>
          </a:p>
          <a:p>
            <a:pPr marL="800100" lvl="1" indent="-342900">
              <a:buFont typeface="Wingdings" charset="0"/>
              <a:buNone/>
            </a:pPr>
            <a:r>
              <a:rPr lang="en-US">
                <a:latin typeface="Courier New" charset="0"/>
              </a:rPr>
              <a:t>    A[i] = B[i] + C[D[i]]</a:t>
            </a:r>
          </a:p>
          <a:p>
            <a:pPr marL="457200" indent="-457200">
              <a:buFont typeface="Wingdings 2" charset="0"/>
              <a:buNone/>
            </a:pPr>
            <a:r>
              <a:rPr lang="en-US"/>
              <a:t>Indexed load instruction (</a:t>
            </a:r>
            <a:r>
              <a:rPr lang="en-US" i="1"/>
              <a:t>Gather</a:t>
            </a:r>
            <a:r>
              <a:rPr lang="en-US"/>
              <a:t>)</a:t>
            </a:r>
          </a:p>
          <a:p>
            <a:pPr marL="800100" lvl="1" indent="-342900">
              <a:buFont typeface="Wingdings" charset="0"/>
              <a:buNone/>
            </a:pPr>
            <a:r>
              <a:rPr lang="en-US">
                <a:latin typeface="Courier New" charset="0"/>
              </a:rPr>
              <a:t>LV vD, rD       # Load indices in D vector</a:t>
            </a:r>
          </a:p>
          <a:p>
            <a:pPr marL="800100" lvl="1" indent="-342900">
              <a:buFont typeface="Wingdings" charset="0"/>
              <a:buNone/>
            </a:pPr>
            <a:r>
              <a:rPr lang="en-US">
                <a:latin typeface="Courier New" charset="0"/>
              </a:rPr>
              <a:t>LVI vC, rC, vD  # Load indirect from rC base</a:t>
            </a:r>
          </a:p>
          <a:p>
            <a:pPr marL="800100" lvl="1" indent="-342900">
              <a:buFont typeface="Wingdings" charset="0"/>
              <a:buNone/>
            </a:pPr>
            <a:r>
              <a:rPr lang="en-US">
                <a:latin typeface="Courier New" charset="0"/>
              </a:rPr>
              <a:t>LV vB, rB       # Load B vector</a:t>
            </a:r>
          </a:p>
          <a:p>
            <a:pPr marL="800100" lvl="1" indent="-342900">
              <a:buFont typeface="Wingdings" charset="0"/>
              <a:buNone/>
            </a:pPr>
            <a:r>
              <a:rPr lang="en-US">
                <a:latin typeface="Courier New" charset="0"/>
              </a:rPr>
              <a:t>ADDV.D vA, vB, vC # Do add</a:t>
            </a:r>
          </a:p>
          <a:p>
            <a:pPr marL="800100" lvl="1" indent="-342900">
              <a:buFont typeface="Wingdings" charset="0"/>
              <a:buNone/>
            </a:pPr>
            <a:r>
              <a:rPr lang="en-US">
                <a:latin typeface="Courier New" charset="0"/>
              </a:rPr>
              <a:t>SV vA, rA       # Store result</a:t>
            </a:r>
          </a:p>
          <a:p>
            <a:pPr marL="800100" lvl="1" indent="-342900">
              <a:buFont typeface="Wingdings" charset="0"/>
              <a:buNone/>
            </a:pPr>
            <a:endParaRPr lang="en-US">
              <a:latin typeface="Courier New"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1DFD3A2-1BC3-3943-A4DB-624718D1ABE3}" type="slidenum">
              <a:rPr lang="en-US"/>
              <a:pPr/>
              <a:t>22</a:t>
            </a:fld>
            <a:endParaRPr lang="en-US"/>
          </a:p>
        </p:txBody>
      </p:sp>
      <p:sp>
        <p:nvSpPr>
          <p:cNvPr id="1143815" name="Rectangle 7"/>
          <p:cNvSpPr>
            <a:spLocks noGrp="1" noChangeArrowheads="1"/>
          </p:cNvSpPr>
          <p:nvPr>
            <p:ph type="title"/>
          </p:nvPr>
        </p:nvSpPr>
        <p:spPr/>
        <p:txBody>
          <a:bodyPr/>
          <a:lstStyle/>
          <a:p>
            <a:r>
              <a:rPr lang="en-US"/>
              <a:t>Vector Conditional Execution</a:t>
            </a:r>
          </a:p>
        </p:txBody>
      </p:sp>
      <p:sp>
        <p:nvSpPr>
          <p:cNvPr id="1143811" name="Rectangle 3"/>
          <p:cNvSpPr>
            <a:spLocks noChangeArrowheads="1"/>
          </p:cNvSpPr>
          <p:nvPr/>
        </p:nvSpPr>
        <p:spPr bwMode="auto">
          <a:xfrm>
            <a:off x="381000" y="1487488"/>
            <a:ext cx="8507413" cy="454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342900" indent="-342900">
              <a:spcBef>
                <a:spcPct val="20000"/>
              </a:spcBef>
              <a:buClr>
                <a:schemeClr val="accent1"/>
              </a:buClr>
              <a:buSzPct val="85000"/>
              <a:buFont typeface="Wingdings 2" charset="0"/>
              <a:buNone/>
            </a:pPr>
            <a:r>
              <a:rPr kumimoji="1" lang="en-US" sz="2400">
                <a:solidFill>
                  <a:schemeClr val="accent1"/>
                </a:solidFill>
                <a:effectLst>
                  <a:outerShdw blurRad="38100" dist="38100" dir="2700000" algn="tl">
                    <a:srgbClr val="DDDDDD"/>
                  </a:outerShdw>
                </a:effectLst>
                <a:latin typeface="Tahoma" charset="0"/>
              </a:rPr>
              <a:t>Problem: Want to vectorize loops with conditional code:</a:t>
            </a:r>
          </a:p>
          <a:p>
            <a:pPr marL="1600200" lvl="3" indent="-228600">
              <a:spcBef>
                <a:spcPct val="10000"/>
              </a:spcBef>
            </a:pPr>
            <a:r>
              <a:rPr kumimoji="1" lang="en-US" sz="2400">
                <a:effectLst>
                  <a:outerShdw blurRad="38100" dist="38100" dir="2700000" algn="tl">
                    <a:srgbClr val="DDDDDD"/>
                  </a:outerShdw>
                </a:effectLst>
                <a:latin typeface="Courier New" charset="0"/>
              </a:rPr>
              <a:t>for (i=0; i&lt;N; i++)</a:t>
            </a:r>
          </a:p>
          <a:p>
            <a:pPr marL="1600200" lvl="3" indent="-228600">
              <a:spcBef>
                <a:spcPct val="10000"/>
              </a:spcBef>
            </a:pPr>
            <a:r>
              <a:rPr kumimoji="1" lang="en-US" sz="2400">
                <a:effectLst>
                  <a:outerShdw blurRad="38100" dist="38100" dir="2700000" algn="tl">
                    <a:srgbClr val="DDDDDD"/>
                  </a:outerShdw>
                </a:effectLst>
                <a:latin typeface="Courier New" charset="0"/>
              </a:rPr>
              <a:t>    if (A[i]&gt;0) then</a:t>
            </a:r>
          </a:p>
          <a:p>
            <a:pPr marL="1600200" lvl="3" indent="-228600">
              <a:spcBef>
                <a:spcPct val="10000"/>
              </a:spcBef>
            </a:pPr>
            <a:r>
              <a:rPr kumimoji="1" lang="en-US" sz="2400">
                <a:effectLst>
                  <a:outerShdw blurRad="38100" dist="38100" dir="2700000" algn="tl">
                    <a:srgbClr val="DDDDDD"/>
                  </a:outerShdw>
                </a:effectLst>
                <a:latin typeface="Courier New" charset="0"/>
              </a:rPr>
              <a:t>        A[i] = B[i];</a:t>
            </a:r>
          </a:p>
          <a:p>
            <a:pPr marL="1600200" lvl="3" indent="-228600">
              <a:spcBef>
                <a:spcPct val="10000"/>
              </a:spcBef>
            </a:pPr>
            <a:r>
              <a:rPr kumimoji="1" lang="en-US" sz="2400">
                <a:effectLst>
                  <a:outerShdw blurRad="38100" dist="38100" dir="2700000" algn="tl">
                    <a:srgbClr val="DDDDDD"/>
                  </a:outerShdw>
                </a:effectLst>
                <a:latin typeface="Courier New" charset="0"/>
              </a:rPr>
              <a:t>    </a:t>
            </a:r>
            <a:endParaRPr kumimoji="1" lang="en-US" sz="2400">
              <a:effectLst>
                <a:outerShdw blurRad="38100" dist="38100" dir="2700000" algn="tl">
                  <a:srgbClr val="DDDDDD"/>
                </a:outerShdw>
              </a:effectLst>
              <a:latin typeface="Tahoma" charset="0"/>
            </a:endParaRPr>
          </a:p>
          <a:p>
            <a:pPr marL="342900" indent="-342900">
              <a:spcBef>
                <a:spcPct val="10000"/>
              </a:spcBef>
              <a:buClr>
                <a:schemeClr val="accent1"/>
              </a:buClr>
              <a:buSzPct val="85000"/>
              <a:buFont typeface="Wingdings 2" charset="0"/>
              <a:buNone/>
            </a:pPr>
            <a:r>
              <a:rPr kumimoji="1" lang="en-US" sz="2400">
                <a:solidFill>
                  <a:schemeClr val="accent1"/>
                </a:solidFill>
                <a:effectLst>
                  <a:outerShdw blurRad="38100" dist="38100" dir="2700000" algn="tl">
                    <a:srgbClr val="DDDDDD"/>
                  </a:outerShdw>
                </a:effectLst>
                <a:latin typeface="Tahoma" charset="0"/>
              </a:rPr>
              <a:t>Solution: Add vector </a:t>
            </a:r>
            <a:r>
              <a:rPr kumimoji="1" lang="en-US" sz="2400" i="1">
                <a:solidFill>
                  <a:schemeClr val="accent1"/>
                </a:solidFill>
                <a:effectLst>
                  <a:outerShdw blurRad="38100" dist="38100" dir="2700000" algn="tl">
                    <a:srgbClr val="DDDDDD"/>
                  </a:outerShdw>
                </a:effectLst>
                <a:latin typeface="Tahoma" charset="0"/>
              </a:rPr>
              <a:t>mask</a:t>
            </a:r>
            <a:r>
              <a:rPr kumimoji="1" lang="en-US" sz="2400">
                <a:solidFill>
                  <a:schemeClr val="accent1"/>
                </a:solidFill>
                <a:effectLst>
                  <a:outerShdw blurRad="38100" dist="38100" dir="2700000" algn="tl">
                    <a:srgbClr val="DDDDDD"/>
                  </a:outerShdw>
                </a:effectLst>
                <a:latin typeface="Tahoma" charset="0"/>
              </a:rPr>
              <a:t> (or </a:t>
            </a:r>
            <a:r>
              <a:rPr kumimoji="1" lang="en-US" sz="2400" i="1">
                <a:solidFill>
                  <a:schemeClr val="accent1"/>
                </a:solidFill>
                <a:effectLst>
                  <a:outerShdw blurRad="38100" dist="38100" dir="2700000" algn="tl">
                    <a:srgbClr val="DDDDDD"/>
                  </a:outerShdw>
                </a:effectLst>
                <a:latin typeface="Tahoma" charset="0"/>
              </a:rPr>
              <a:t>flag</a:t>
            </a:r>
            <a:r>
              <a:rPr kumimoji="1" lang="en-US" sz="2400">
                <a:solidFill>
                  <a:schemeClr val="accent1"/>
                </a:solidFill>
                <a:effectLst>
                  <a:outerShdw blurRad="38100" dist="38100" dir="2700000" algn="tl">
                    <a:srgbClr val="DDDDDD"/>
                  </a:outerShdw>
                </a:effectLst>
                <a:latin typeface="Tahoma" charset="0"/>
              </a:rPr>
              <a:t>) registers</a:t>
            </a:r>
          </a:p>
          <a:p>
            <a:pPr marL="742950" lvl="1" indent="-285750">
              <a:spcBef>
                <a:spcPct val="10000"/>
              </a:spcBef>
              <a:buClr>
                <a:schemeClr val="hlink"/>
              </a:buClr>
              <a:buSzPct val="85000"/>
              <a:buFont typeface="Wingdings" charset="0"/>
              <a:buChar char="l"/>
            </a:pPr>
            <a:r>
              <a:rPr kumimoji="1" lang="en-US" sz="2100">
                <a:solidFill>
                  <a:schemeClr val="hlink"/>
                </a:solidFill>
                <a:effectLst>
                  <a:outerShdw blurRad="38100" dist="38100" dir="2700000" algn="tl">
                    <a:srgbClr val="DDDDDD"/>
                  </a:outerShdw>
                </a:effectLst>
                <a:latin typeface="Tahoma" charset="0"/>
              </a:rPr>
              <a:t>vector version of predicate registers, 1 bit per element</a:t>
            </a:r>
          </a:p>
          <a:p>
            <a:pPr marL="342900" indent="-342900">
              <a:spcBef>
                <a:spcPct val="10000"/>
              </a:spcBef>
              <a:buClr>
                <a:schemeClr val="accent1"/>
              </a:buClr>
              <a:buSzPct val="85000"/>
              <a:buFont typeface="Wingdings 2" charset="0"/>
              <a:buNone/>
            </a:pPr>
            <a:r>
              <a:rPr kumimoji="1" lang="en-US" sz="2400">
                <a:solidFill>
                  <a:schemeClr val="accent1"/>
                </a:solidFill>
                <a:effectLst>
                  <a:outerShdw blurRad="38100" dist="38100" dir="2700000" algn="tl">
                    <a:srgbClr val="DDDDDD"/>
                  </a:outerShdw>
                </a:effectLst>
                <a:latin typeface="Tahoma" charset="0"/>
              </a:rPr>
              <a:t>…and </a:t>
            </a:r>
            <a:r>
              <a:rPr kumimoji="1" lang="en-US" sz="2400" i="1">
                <a:solidFill>
                  <a:schemeClr val="accent1"/>
                </a:solidFill>
                <a:effectLst>
                  <a:outerShdw blurRad="38100" dist="38100" dir="2700000" algn="tl">
                    <a:srgbClr val="DDDDDD"/>
                  </a:outerShdw>
                </a:effectLst>
                <a:latin typeface="Tahoma" charset="0"/>
              </a:rPr>
              <a:t>maskable</a:t>
            </a:r>
            <a:r>
              <a:rPr kumimoji="1" lang="en-US" sz="2400">
                <a:solidFill>
                  <a:schemeClr val="accent1"/>
                </a:solidFill>
                <a:effectLst>
                  <a:outerShdw blurRad="38100" dist="38100" dir="2700000" algn="tl">
                    <a:srgbClr val="DDDDDD"/>
                  </a:outerShdw>
                </a:effectLst>
                <a:latin typeface="Tahoma" charset="0"/>
              </a:rPr>
              <a:t> vector instructions</a:t>
            </a:r>
          </a:p>
          <a:p>
            <a:pPr marL="742950" lvl="1" indent="-285750">
              <a:spcBef>
                <a:spcPct val="10000"/>
              </a:spcBef>
              <a:buClr>
                <a:schemeClr val="hlink"/>
              </a:buClr>
              <a:buSzPct val="85000"/>
              <a:buFont typeface="Wingdings" charset="0"/>
              <a:buChar char="l"/>
            </a:pPr>
            <a:r>
              <a:rPr kumimoji="1" lang="en-US" sz="2100">
                <a:solidFill>
                  <a:schemeClr val="hlink"/>
                </a:solidFill>
                <a:effectLst>
                  <a:outerShdw blurRad="38100" dist="38100" dir="2700000" algn="tl">
                    <a:srgbClr val="DDDDDD"/>
                  </a:outerShdw>
                </a:effectLst>
                <a:latin typeface="Tahoma" charset="0"/>
              </a:rPr>
              <a:t>vector operation becomes NOP at elements where mask bit is clear</a:t>
            </a:r>
            <a:endParaRPr kumimoji="1" lang="en-US" sz="2100">
              <a:solidFill>
                <a:schemeClr val="hlink"/>
              </a:solidFill>
              <a:effectLst>
                <a:outerShdw blurRad="38100" dist="38100" dir="2700000" algn="tl">
                  <a:srgbClr val="DDDDDD"/>
                </a:outerShdw>
              </a:effectLst>
              <a:latin typeface="Courier New" charset="0"/>
            </a:endParaRPr>
          </a:p>
          <a:p>
            <a:pPr marL="342900" indent="-342900">
              <a:spcBef>
                <a:spcPct val="20000"/>
              </a:spcBef>
              <a:buClr>
                <a:schemeClr val="accent1"/>
              </a:buClr>
              <a:buSzPct val="85000"/>
              <a:buFont typeface="Wingdings 2" charset="0"/>
              <a:buNone/>
            </a:pPr>
            <a:endParaRPr kumimoji="1" lang="en-US" sz="2400">
              <a:solidFill>
                <a:schemeClr val="accent1"/>
              </a:solidFill>
              <a:effectLst>
                <a:outerShdw blurRad="38100" dist="38100" dir="2700000" algn="tl">
                  <a:srgbClr val="DDDDDD"/>
                </a:outerShdw>
              </a:effectLst>
              <a:latin typeface="Courier New"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2"/>
          <p:cNvSpPr>
            <a:spLocks noGrp="1"/>
          </p:cNvSpPr>
          <p:nvPr>
            <p:ph type="sldNum" sz="quarter" idx="10"/>
          </p:nvPr>
        </p:nvSpPr>
        <p:spPr/>
        <p:txBody>
          <a:bodyPr/>
          <a:lstStyle/>
          <a:p>
            <a:fld id="{C0A235F2-D0D7-744D-8012-C741D92305E9}" type="slidenum">
              <a:rPr lang="en-US"/>
              <a:pPr/>
              <a:t>23</a:t>
            </a:fld>
            <a:endParaRPr lang="en-US"/>
          </a:p>
        </p:txBody>
      </p:sp>
      <p:sp>
        <p:nvSpPr>
          <p:cNvPr id="1144834" name="Rectangle 2"/>
          <p:cNvSpPr>
            <a:spLocks noGrp="1" noChangeArrowheads="1"/>
          </p:cNvSpPr>
          <p:nvPr>
            <p:ph type="title"/>
          </p:nvPr>
        </p:nvSpPr>
        <p:spPr/>
        <p:txBody>
          <a:bodyPr/>
          <a:lstStyle/>
          <a:p>
            <a:r>
              <a:rPr lang="en-US"/>
              <a:t>Masked Vector Instructions</a:t>
            </a:r>
          </a:p>
        </p:txBody>
      </p:sp>
      <p:grpSp>
        <p:nvGrpSpPr>
          <p:cNvPr id="1144835" name="Group 3"/>
          <p:cNvGrpSpPr>
            <a:grpSpLocks/>
          </p:cNvGrpSpPr>
          <p:nvPr/>
        </p:nvGrpSpPr>
        <p:grpSpPr bwMode="auto">
          <a:xfrm>
            <a:off x="4267200" y="1471613"/>
            <a:ext cx="4724400" cy="4114800"/>
            <a:chOff x="2688" y="692"/>
            <a:chExt cx="2976" cy="2592"/>
          </a:xfrm>
        </p:grpSpPr>
        <p:grpSp>
          <p:nvGrpSpPr>
            <p:cNvPr id="1144836" name="Group 4"/>
            <p:cNvGrpSpPr>
              <a:grpSpLocks/>
            </p:cNvGrpSpPr>
            <p:nvPr/>
          </p:nvGrpSpPr>
          <p:grpSpPr bwMode="auto">
            <a:xfrm>
              <a:off x="3072" y="1392"/>
              <a:ext cx="2377" cy="1892"/>
              <a:chOff x="3072" y="1392"/>
              <a:chExt cx="2377" cy="1892"/>
            </a:xfrm>
          </p:grpSpPr>
          <p:sp>
            <p:nvSpPr>
              <p:cNvPr id="1144837" name="Freeform 5"/>
              <p:cNvSpPr>
                <a:spLocks/>
              </p:cNvSpPr>
              <p:nvPr/>
            </p:nvSpPr>
            <p:spPr bwMode="auto">
              <a:xfrm>
                <a:off x="4224" y="2016"/>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44838" name="Group 6"/>
              <p:cNvGrpSpPr>
                <a:grpSpLocks/>
              </p:cNvGrpSpPr>
              <p:nvPr/>
            </p:nvGrpSpPr>
            <p:grpSpPr bwMode="auto">
              <a:xfrm>
                <a:off x="4224" y="2592"/>
                <a:ext cx="626" cy="48"/>
                <a:chOff x="1536" y="2256"/>
                <a:chExt cx="626" cy="48"/>
              </a:xfrm>
            </p:grpSpPr>
            <p:sp>
              <p:nvSpPr>
                <p:cNvPr id="1144839" name="Rectangle 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40" name="Freeform 8"/>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41" name="Line 9"/>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44842" name="Group 10"/>
              <p:cNvGrpSpPr>
                <a:grpSpLocks/>
              </p:cNvGrpSpPr>
              <p:nvPr/>
            </p:nvGrpSpPr>
            <p:grpSpPr bwMode="auto">
              <a:xfrm>
                <a:off x="4224" y="2112"/>
                <a:ext cx="626" cy="48"/>
                <a:chOff x="1536" y="2256"/>
                <a:chExt cx="626" cy="48"/>
              </a:xfrm>
            </p:grpSpPr>
            <p:sp>
              <p:nvSpPr>
                <p:cNvPr id="1144843" name="Rectangle 11"/>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44" name="Freeform 12"/>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45" name="Line 13"/>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44846" name="Group 14"/>
              <p:cNvGrpSpPr>
                <a:grpSpLocks/>
              </p:cNvGrpSpPr>
              <p:nvPr/>
            </p:nvGrpSpPr>
            <p:grpSpPr bwMode="auto">
              <a:xfrm>
                <a:off x="4224" y="2352"/>
                <a:ext cx="626" cy="48"/>
                <a:chOff x="1536" y="2256"/>
                <a:chExt cx="626" cy="48"/>
              </a:xfrm>
            </p:grpSpPr>
            <p:sp>
              <p:nvSpPr>
                <p:cNvPr id="1144847" name="Rectangle 1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48" name="Freeform 1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49" name="Line 1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4850" name="Text Box 18"/>
              <p:cNvSpPr txBox="1">
                <a:spLocks noChangeArrowheads="1"/>
              </p:cNvSpPr>
              <p:nvPr/>
            </p:nvSpPr>
            <p:spPr bwMode="auto">
              <a:xfrm>
                <a:off x="4320" y="235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C[4]</a:t>
                </a:r>
              </a:p>
            </p:txBody>
          </p:sp>
          <p:sp>
            <p:nvSpPr>
              <p:cNvPr id="1144851" name="Text Box 19"/>
              <p:cNvSpPr txBox="1">
                <a:spLocks noChangeArrowheads="1"/>
              </p:cNvSpPr>
              <p:nvPr/>
            </p:nvSpPr>
            <p:spPr bwMode="auto">
              <a:xfrm>
                <a:off x="4320" y="211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C[5]</a:t>
                </a:r>
              </a:p>
            </p:txBody>
          </p:sp>
          <p:sp>
            <p:nvSpPr>
              <p:cNvPr id="1144852" name="Text Box 20"/>
              <p:cNvSpPr txBox="1">
                <a:spLocks noChangeArrowheads="1"/>
              </p:cNvSpPr>
              <p:nvPr/>
            </p:nvSpPr>
            <p:spPr bwMode="auto">
              <a:xfrm>
                <a:off x="4525" y="283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C[1]</a:t>
                </a:r>
              </a:p>
            </p:txBody>
          </p:sp>
          <p:sp>
            <p:nvSpPr>
              <p:cNvPr id="1144853" name="Line 21"/>
              <p:cNvSpPr>
                <a:spLocks noChangeShapeType="1"/>
              </p:cNvSpPr>
              <p:nvPr/>
            </p:nvSpPr>
            <p:spPr bwMode="auto">
              <a:xfrm>
                <a:off x="4525" y="2688"/>
                <a:ext cx="0"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54" name="Line 22"/>
              <p:cNvSpPr>
                <a:spLocks noChangeShapeType="1"/>
              </p:cNvSpPr>
              <p:nvPr/>
            </p:nvSpPr>
            <p:spPr bwMode="auto">
              <a:xfrm>
                <a:off x="4704" y="1872"/>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55" name="Line 23"/>
              <p:cNvSpPr>
                <a:spLocks noChangeShapeType="1"/>
              </p:cNvSpPr>
              <p:nvPr/>
            </p:nvSpPr>
            <p:spPr bwMode="auto">
              <a:xfrm>
                <a:off x="4320" y="1872"/>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56" name="Text Box 24"/>
              <p:cNvSpPr txBox="1">
                <a:spLocks noChangeArrowheads="1"/>
              </p:cNvSpPr>
              <p:nvPr/>
            </p:nvSpPr>
            <p:spPr bwMode="auto">
              <a:xfrm>
                <a:off x="4430" y="3072"/>
                <a:ext cx="1019"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i="1"/>
                  <a:t>Write data port</a:t>
                </a:r>
              </a:p>
            </p:txBody>
          </p:sp>
          <p:sp>
            <p:nvSpPr>
              <p:cNvPr id="1144857" name="Text Box 25"/>
              <p:cNvSpPr txBox="1">
                <a:spLocks noChangeArrowheads="1"/>
              </p:cNvSpPr>
              <p:nvPr/>
            </p:nvSpPr>
            <p:spPr bwMode="auto">
              <a:xfrm>
                <a:off x="4080" y="163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A[7]</a:t>
                </a:r>
              </a:p>
            </p:txBody>
          </p:sp>
          <p:sp>
            <p:nvSpPr>
              <p:cNvPr id="1144858" name="Text Box 26"/>
              <p:cNvSpPr txBox="1">
                <a:spLocks noChangeArrowheads="1"/>
              </p:cNvSpPr>
              <p:nvPr/>
            </p:nvSpPr>
            <p:spPr bwMode="auto">
              <a:xfrm>
                <a:off x="4512" y="163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B[7]</a:t>
                </a:r>
              </a:p>
            </p:txBody>
          </p:sp>
          <p:sp>
            <p:nvSpPr>
              <p:cNvPr id="1144859" name="Text Box 27"/>
              <p:cNvSpPr txBox="1">
                <a:spLocks noChangeArrowheads="1"/>
              </p:cNvSpPr>
              <p:nvPr/>
            </p:nvSpPr>
            <p:spPr bwMode="auto">
              <a:xfrm>
                <a:off x="3072" y="2160"/>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M[3]=0</a:t>
                </a:r>
              </a:p>
            </p:txBody>
          </p:sp>
          <p:sp>
            <p:nvSpPr>
              <p:cNvPr id="1144860" name="Text Box 28"/>
              <p:cNvSpPr txBox="1">
                <a:spLocks noChangeArrowheads="1"/>
              </p:cNvSpPr>
              <p:nvPr/>
            </p:nvSpPr>
            <p:spPr bwMode="auto">
              <a:xfrm>
                <a:off x="3072" y="1968"/>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M[4]=1</a:t>
                </a:r>
              </a:p>
            </p:txBody>
          </p:sp>
          <p:sp>
            <p:nvSpPr>
              <p:cNvPr id="1144861" name="Text Box 29"/>
              <p:cNvSpPr txBox="1">
                <a:spLocks noChangeArrowheads="1"/>
              </p:cNvSpPr>
              <p:nvPr/>
            </p:nvSpPr>
            <p:spPr bwMode="auto">
              <a:xfrm>
                <a:off x="3072" y="1776"/>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M[5]=1</a:t>
                </a:r>
              </a:p>
            </p:txBody>
          </p:sp>
          <p:sp>
            <p:nvSpPr>
              <p:cNvPr id="1144862" name="Text Box 30"/>
              <p:cNvSpPr txBox="1">
                <a:spLocks noChangeArrowheads="1"/>
              </p:cNvSpPr>
              <p:nvPr/>
            </p:nvSpPr>
            <p:spPr bwMode="auto">
              <a:xfrm>
                <a:off x="3072" y="1584"/>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M[6]=0</a:t>
                </a:r>
              </a:p>
            </p:txBody>
          </p:sp>
          <p:sp>
            <p:nvSpPr>
              <p:cNvPr id="1144863" name="Text Box 31"/>
              <p:cNvSpPr txBox="1">
                <a:spLocks noChangeArrowheads="1"/>
              </p:cNvSpPr>
              <p:nvPr/>
            </p:nvSpPr>
            <p:spPr bwMode="auto">
              <a:xfrm>
                <a:off x="3072" y="2352"/>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M[2]=0</a:t>
                </a:r>
              </a:p>
            </p:txBody>
          </p:sp>
          <p:sp>
            <p:nvSpPr>
              <p:cNvPr id="1144864" name="Text Box 32"/>
              <p:cNvSpPr txBox="1">
                <a:spLocks noChangeArrowheads="1"/>
              </p:cNvSpPr>
              <p:nvPr/>
            </p:nvSpPr>
            <p:spPr bwMode="auto">
              <a:xfrm>
                <a:off x="3072" y="2544"/>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M[1]=1</a:t>
                </a:r>
              </a:p>
            </p:txBody>
          </p:sp>
          <p:sp>
            <p:nvSpPr>
              <p:cNvPr id="1144865" name="Text Box 33"/>
              <p:cNvSpPr txBox="1">
                <a:spLocks noChangeArrowheads="1"/>
              </p:cNvSpPr>
              <p:nvPr/>
            </p:nvSpPr>
            <p:spPr bwMode="auto">
              <a:xfrm>
                <a:off x="3072" y="2736"/>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M[0]=0</a:t>
                </a:r>
              </a:p>
            </p:txBody>
          </p:sp>
          <p:sp>
            <p:nvSpPr>
              <p:cNvPr id="1144866" name="Text Box 34"/>
              <p:cNvSpPr txBox="1">
                <a:spLocks noChangeArrowheads="1"/>
              </p:cNvSpPr>
              <p:nvPr/>
            </p:nvSpPr>
            <p:spPr bwMode="auto">
              <a:xfrm>
                <a:off x="3072" y="1392"/>
                <a:ext cx="52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M[7]=1</a:t>
                </a:r>
              </a:p>
            </p:txBody>
          </p:sp>
          <p:sp>
            <p:nvSpPr>
              <p:cNvPr id="1144867" name="Line 35"/>
              <p:cNvSpPr>
                <a:spLocks noChangeShapeType="1"/>
              </p:cNvSpPr>
              <p:nvPr/>
            </p:nvSpPr>
            <p:spPr bwMode="auto">
              <a:xfrm>
                <a:off x="3600" y="2640"/>
                <a:ext cx="816"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68" name="Line 36"/>
              <p:cNvSpPr>
                <a:spLocks noChangeShapeType="1"/>
              </p:cNvSpPr>
              <p:nvPr/>
            </p:nvSpPr>
            <p:spPr bwMode="auto">
              <a:xfrm>
                <a:off x="3552" y="2064"/>
                <a:ext cx="672"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69" name="Line 37"/>
              <p:cNvSpPr>
                <a:spLocks noChangeShapeType="1"/>
              </p:cNvSpPr>
              <p:nvPr/>
            </p:nvSpPr>
            <p:spPr bwMode="auto">
              <a:xfrm>
                <a:off x="3552" y="1872"/>
                <a:ext cx="576" cy="38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70" name="Line 38"/>
              <p:cNvSpPr>
                <a:spLocks noChangeShapeType="1"/>
              </p:cNvSpPr>
              <p:nvPr/>
            </p:nvSpPr>
            <p:spPr bwMode="auto">
              <a:xfrm>
                <a:off x="3600" y="1536"/>
                <a:ext cx="480" cy="19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4871" name="Rectangle 39"/>
            <p:cNvSpPr>
              <a:spLocks noChangeArrowheads="1"/>
            </p:cNvSpPr>
            <p:nvPr/>
          </p:nvSpPr>
          <p:spPr bwMode="auto">
            <a:xfrm>
              <a:off x="2688" y="692"/>
              <a:ext cx="2976"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342900" indent="-342900" algn="ctr">
                <a:spcBef>
                  <a:spcPct val="20000"/>
                </a:spcBef>
                <a:buClr>
                  <a:schemeClr val="accent1"/>
                </a:buClr>
                <a:buSzPct val="85000"/>
                <a:buFont typeface="Wingdings 2" charset="0"/>
                <a:buNone/>
              </a:pPr>
              <a:r>
                <a:rPr kumimoji="1" lang="en-US" sz="2000">
                  <a:solidFill>
                    <a:schemeClr val="accent1"/>
                  </a:solidFill>
                  <a:effectLst>
                    <a:outerShdw blurRad="38100" dist="38100" dir="2700000" algn="tl">
                      <a:srgbClr val="DDDDDD"/>
                    </a:outerShdw>
                  </a:effectLst>
                  <a:latin typeface="Tahoma" charset="0"/>
                </a:rPr>
                <a:t>Density-Time Implementation</a:t>
              </a:r>
            </a:p>
            <a:p>
              <a:pPr marL="742950" lvl="1" indent="-285750">
                <a:spcBef>
                  <a:spcPct val="20000"/>
                </a:spcBef>
                <a:buClr>
                  <a:schemeClr val="hlink"/>
                </a:buClr>
                <a:buSzPct val="85000"/>
                <a:buFont typeface="Wingdings" charset="0"/>
                <a:buChar char="l"/>
              </a:pPr>
              <a:r>
                <a:rPr kumimoji="1" lang="en-US">
                  <a:solidFill>
                    <a:schemeClr val="hlink"/>
                  </a:solidFill>
                  <a:effectLst>
                    <a:outerShdw blurRad="38100" dist="38100" dir="2700000" algn="tl">
                      <a:srgbClr val="DDDDDD"/>
                    </a:outerShdw>
                  </a:effectLst>
                  <a:latin typeface="Tahoma" charset="0"/>
                </a:rPr>
                <a:t>scan mask vector and only execute elements with non-zero masks</a:t>
              </a:r>
            </a:p>
          </p:txBody>
        </p:sp>
      </p:grpSp>
      <p:grpSp>
        <p:nvGrpSpPr>
          <p:cNvPr id="1144872" name="Group 40"/>
          <p:cNvGrpSpPr>
            <a:grpSpLocks/>
          </p:cNvGrpSpPr>
          <p:nvPr/>
        </p:nvGrpSpPr>
        <p:grpSpPr bwMode="auto">
          <a:xfrm>
            <a:off x="-190500" y="1447800"/>
            <a:ext cx="4953000" cy="4953000"/>
            <a:chOff x="-240" y="672"/>
            <a:chExt cx="3120" cy="3120"/>
          </a:xfrm>
        </p:grpSpPr>
        <p:grpSp>
          <p:nvGrpSpPr>
            <p:cNvPr id="1144873" name="Group 41"/>
            <p:cNvGrpSpPr>
              <a:grpSpLocks/>
            </p:cNvGrpSpPr>
            <p:nvPr/>
          </p:nvGrpSpPr>
          <p:grpSpPr bwMode="auto">
            <a:xfrm>
              <a:off x="432" y="1411"/>
              <a:ext cx="1723" cy="2381"/>
              <a:chOff x="432" y="1411"/>
              <a:chExt cx="1723" cy="2381"/>
            </a:xfrm>
          </p:grpSpPr>
          <p:sp>
            <p:nvSpPr>
              <p:cNvPr id="1144874" name="Freeform 42"/>
              <p:cNvSpPr>
                <a:spLocks/>
              </p:cNvSpPr>
              <p:nvPr/>
            </p:nvSpPr>
            <p:spPr bwMode="auto">
              <a:xfrm>
                <a:off x="1043" y="2544"/>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44875" name="Group 43"/>
              <p:cNvGrpSpPr>
                <a:grpSpLocks/>
              </p:cNvGrpSpPr>
              <p:nvPr/>
            </p:nvGrpSpPr>
            <p:grpSpPr bwMode="auto">
              <a:xfrm>
                <a:off x="1043" y="3120"/>
                <a:ext cx="626" cy="48"/>
                <a:chOff x="1536" y="2256"/>
                <a:chExt cx="626" cy="48"/>
              </a:xfrm>
            </p:grpSpPr>
            <p:sp>
              <p:nvSpPr>
                <p:cNvPr id="1144876" name="Rectangle 4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77" name="Freeform 4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78" name="Line 4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44879" name="Group 47"/>
              <p:cNvGrpSpPr>
                <a:grpSpLocks/>
              </p:cNvGrpSpPr>
              <p:nvPr/>
            </p:nvGrpSpPr>
            <p:grpSpPr bwMode="auto">
              <a:xfrm>
                <a:off x="1043" y="2640"/>
                <a:ext cx="626" cy="48"/>
                <a:chOff x="1536" y="2256"/>
                <a:chExt cx="626" cy="48"/>
              </a:xfrm>
            </p:grpSpPr>
            <p:sp>
              <p:nvSpPr>
                <p:cNvPr id="1144880" name="Rectangle 4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81" name="Freeform 4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82" name="Line 5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44883" name="Group 51"/>
              <p:cNvGrpSpPr>
                <a:grpSpLocks/>
              </p:cNvGrpSpPr>
              <p:nvPr/>
            </p:nvGrpSpPr>
            <p:grpSpPr bwMode="auto">
              <a:xfrm>
                <a:off x="1043" y="2880"/>
                <a:ext cx="626" cy="48"/>
                <a:chOff x="1536" y="2256"/>
                <a:chExt cx="626" cy="48"/>
              </a:xfrm>
            </p:grpSpPr>
            <p:sp>
              <p:nvSpPr>
                <p:cNvPr id="1144884" name="Rectangle 52"/>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4885" name="Freeform 53"/>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886" name="Line 54"/>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44887" name="Text Box 55"/>
              <p:cNvSpPr txBox="1">
                <a:spLocks noChangeArrowheads="1"/>
              </p:cNvSpPr>
              <p:nvPr/>
            </p:nvSpPr>
            <p:spPr bwMode="auto">
              <a:xfrm>
                <a:off x="1170" y="2899"/>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C[1]</a:t>
                </a:r>
              </a:p>
            </p:txBody>
          </p:sp>
          <p:sp>
            <p:nvSpPr>
              <p:cNvPr id="1144888" name="Text Box 56"/>
              <p:cNvSpPr txBox="1">
                <a:spLocks noChangeArrowheads="1"/>
              </p:cNvSpPr>
              <p:nvPr/>
            </p:nvSpPr>
            <p:spPr bwMode="auto">
              <a:xfrm>
                <a:off x="1170" y="2659"/>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C[2]</a:t>
                </a:r>
              </a:p>
            </p:txBody>
          </p:sp>
          <p:sp>
            <p:nvSpPr>
              <p:cNvPr id="1144889" name="Text Box 57"/>
              <p:cNvSpPr txBox="1">
                <a:spLocks noChangeArrowheads="1"/>
              </p:cNvSpPr>
              <p:nvPr/>
            </p:nvSpPr>
            <p:spPr bwMode="auto">
              <a:xfrm>
                <a:off x="1375" y="3379"/>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C[0]</a:t>
                </a:r>
              </a:p>
            </p:txBody>
          </p:sp>
          <p:sp>
            <p:nvSpPr>
              <p:cNvPr id="1144890" name="Line 58"/>
              <p:cNvSpPr>
                <a:spLocks noChangeShapeType="1"/>
              </p:cNvSpPr>
              <p:nvPr/>
            </p:nvSpPr>
            <p:spPr bwMode="auto">
              <a:xfrm>
                <a:off x="1344" y="3216"/>
                <a:ext cx="0"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91" name="Line 59"/>
              <p:cNvSpPr>
                <a:spLocks noChangeShapeType="1"/>
              </p:cNvSpPr>
              <p:nvPr/>
            </p:nvSpPr>
            <p:spPr bwMode="auto">
              <a:xfrm>
                <a:off x="1523" y="2400"/>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92" name="Line 60"/>
              <p:cNvSpPr>
                <a:spLocks noChangeShapeType="1"/>
              </p:cNvSpPr>
              <p:nvPr/>
            </p:nvSpPr>
            <p:spPr bwMode="auto">
              <a:xfrm>
                <a:off x="1139" y="2400"/>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4893" name="Text Box 61"/>
              <p:cNvSpPr txBox="1">
                <a:spLocks noChangeArrowheads="1"/>
              </p:cNvSpPr>
              <p:nvPr/>
            </p:nvSpPr>
            <p:spPr bwMode="auto">
              <a:xfrm>
                <a:off x="930" y="2179"/>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A[3]</a:t>
                </a:r>
              </a:p>
            </p:txBody>
          </p:sp>
          <p:sp>
            <p:nvSpPr>
              <p:cNvPr id="1144894" name="Text Box 62"/>
              <p:cNvSpPr txBox="1">
                <a:spLocks noChangeArrowheads="1"/>
              </p:cNvSpPr>
              <p:nvPr/>
            </p:nvSpPr>
            <p:spPr bwMode="auto">
              <a:xfrm>
                <a:off x="1362" y="2179"/>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B[3]</a:t>
                </a:r>
              </a:p>
            </p:txBody>
          </p:sp>
          <p:sp>
            <p:nvSpPr>
              <p:cNvPr id="1144895" name="Text Box 63"/>
              <p:cNvSpPr txBox="1">
                <a:spLocks noChangeArrowheads="1"/>
              </p:cNvSpPr>
              <p:nvPr/>
            </p:nvSpPr>
            <p:spPr bwMode="auto">
              <a:xfrm>
                <a:off x="930" y="1987"/>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A[4]</a:t>
                </a:r>
              </a:p>
            </p:txBody>
          </p:sp>
          <p:sp>
            <p:nvSpPr>
              <p:cNvPr id="1144896" name="Text Box 64"/>
              <p:cNvSpPr txBox="1">
                <a:spLocks noChangeArrowheads="1"/>
              </p:cNvSpPr>
              <p:nvPr/>
            </p:nvSpPr>
            <p:spPr bwMode="auto">
              <a:xfrm>
                <a:off x="1362" y="1987"/>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B[4]</a:t>
                </a:r>
              </a:p>
            </p:txBody>
          </p:sp>
          <p:sp>
            <p:nvSpPr>
              <p:cNvPr id="1144897" name="Text Box 65"/>
              <p:cNvSpPr txBox="1">
                <a:spLocks noChangeArrowheads="1"/>
              </p:cNvSpPr>
              <p:nvPr/>
            </p:nvSpPr>
            <p:spPr bwMode="auto">
              <a:xfrm>
                <a:off x="930" y="1795"/>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A[5]</a:t>
                </a:r>
              </a:p>
            </p:txBody>
          </p:sp>
          <p:sp>
            <p:nvSpPr>
              <p:cNvPr id="1144898" name="Text Box 66"/>
              <p:cNvSpPr txBox="1">
                <a:spLocks noChangeArrowheads="1"/>
              </p:cNvSpPr>
              <p:nvPr/>
            </p:nvSpPr>
            <p:spPr bwMode="auto">
              <a:xfrm>
                <a:off x="1362" y="1795"/>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B[5]</a:t>
                </a:r>
              </a:p>
            </p:txBody>
          </p:sp>
          <p:sp>
            <p:nvSpPr>
              <p:cNvPr id="1144899" name="Text Box 67"/>
              <p:cNvSpPr txBox="1">
                <a:spLocks noChangeArrowheads="1"/>
              </p:cNvSpPr>
              <p:nvPr/>
            </p:nvSpPr>
            <p:spPr bwMode="auto">
              <a:xfrm>
                <a:off x="930" y="1603"/>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A[6]</a:t>
                </a:r>
              </a:p>
            </p:txBody>
          </p:sp>
          <p:sp>
            <p:nvSpPr>
              <p:cNvPr id="1144900" name="Text Box 68"/>
              <p:cNvSpPr txBox="1">
                <a:spLocks noChangeArrowheads="1"/>
              </p:cNvSpPr>
              <p:nvPr/>
            </p:nvSpPr>
            <p:spPr bwMode="auto">
              <a:xfrm>
                <a:off x="1362" y="1603"/>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B[6]</a:t>
                </a:r>
              </a:p>
            </p:txBody>
          </p:sp>
          <p:sp>
            <p:nvSpPr>
              <p:cNvPr id="1144901" name="Text Box 69"/>
              <p:cNvSpPr txBox="1">
                <a:spLocks noChangeArrowheads="1"/>
              </p:cNvSpPr>
              <p:nvPr/>
            </p:nvSpPr>
            <p:spPr bwMode="auto">
              <a:xfrm>
                <a:off x="436" y="2179"/>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M[3]=0</a:t>
                </a:r>
              </a:p>
            </p:txBody>
          </p:sp>
          <p:sp>
            <p:nvSpPr>
              <p:cNvPr id="1144902" name="Text Box 70"/>
              <p:cNvSpPr txBox="1">
                <a:spLocks noChangeArrowheads="1"/>
              </p:cNvSpPr>
              <p:nvPr/>
            </p:nvSpPr>
            <p:spPr bwMode="auto">
              <a:xfrm>
                <a:off x="436" y="1987"/>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M[4]=1</a:t>
                </a:r>
              </a:p>
            </p:txBody>
          </p:sp>
          <p:sp>
            <p:nvSpPr>
              <p:cNvPr id="1144903" name="Text Box 71"/>
              <p:cNvSpPr txBox="1">
                <a:spLocks noChangeArrowheads="1"/>
              </p:cNvSpPr>
              <p:nvPr/>
            </p:nvSpPr>
            <p:spPr bwMode="auto">
              <a:xfrm>
                <a:off x="436" y="1795"/>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M[5]=1</a:t>
                </a:r>
              </a:p>
            </p:txBody>
          </p:sp>
          <p:sp>
            <p:nvSpPr>
              <p:cNvPr id="1144904" name="Text Box 72"/>
              <p:cNvSpPr txBox="1">
                <a:spLocks noChangeArrowheads="1"/>
              </p:cNvSpPr>
              <p:nvPr/>
            </p:nvSpPr>
            <p:spPr bwMode="auto">
              <a:xfrm>
                <a:off x="436" y="1603"/>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M[6]=0</a:t>
                </a:r>
              </a:p>
            </p:txBody>
          </p:sp>
          <p:sp>
            <p:nvSpPr>
              <p:cNvPr id="1144905" name="Text Box 73"/>
              <p:cNvSpPr txBox="1">
                <a:spLocks noChangeArrowheads="1"/>
              </p:cNvSpPr>
              <p:nvPr/>
            </p:nvSpPr>
            <p:spPr bwMode="auto">
              <a:xfrm>
                <a:off x="436" y="2659"/>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M[2]=0</a:t>
                </a:r>
              </a:p>
            </p:txBody>
          </p:sp>
          <p:sp>
            <p:nvSpPr>
              <p:cNvPr id="1144906" name="Text Box 74"/>
              <p:cNvSpPr txBox="1">
                <a:spLocks noChangeArrowheads="1"/>
              </p:cNvSpPr>
              <p:nvPr/>
            </p:nvSpPr>
            <p:spPr bwMode="auto">
              <a:xfrm>
                <a:off x="436" y="2899"/>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M[1]=1</a:t>
                </a:r>
              </a:p>
            </p:txBody>
          </p:sp>
          <p:sp>
            <p:nvSpPr>
              <p:cNvPr id="1144907" name="Text Box 75"/>
              <p:cNvSpPr txBox="1">
                <a:spLocks noChangeArrowheads="1"/>
              </p:cNvSpPr>
              <p:nvPr/>
            </p:nvSpPr>
            <p:spPr bwMode="auto">
              <a:xfrm>
                <a:off x="436" y="3379"/>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M[0]=0</a:t>
                </a:r>
              </a:p>
            </p:txBody>
          </p:sp>
          <p:sp>
            <p:nvSpPr>
              <p:cNvPr id="1144908" name="Freeform 76"/>
              <p:cNvSpPr>
                <a:spLocks/>
              </p:cNvSpPr>
              <p:nvPr/>
            </p:nvSpPr>
            <p:spPr bwMode="auto">
              <a:xfrm>
                <a:off x="912" y="3456"/>
                <a:ext cx="96" cy="192"/>
              </a:xfrm>
              <a:custGeom>
                <a:avLst/>
                <a:gdLst>
                  <a:gd name="T0" fmla="*/ 0 w 240"/>
                  <a:gd name="T1" fmla="*/ 0 h 192"/>
                  <a:gd name="T2" fmla="*/ 240 w 240"/>
                  <a:gd name="T3" fmla="*/ 0 h 192"/>
                  <a:gd name="T4" fmla="*/ 240 w 240"/>
                  <a:gd name="T5" fmla="*/ 192 h 192"/>
                </a:gdLst>
                <a:ahLst/>
                <a:cxnLst>
                  <a:cxn ang="0">
                    <a:pos x="T0" y="T1"/>
                  </a:cxn>
                  <a:cxn ang="0">
                    <a:pos x="T2" y="T3"/>
                  </a:cxn>
                  <a:cxn ang="0">
                    <a:pos x="T4" y="T5"/>
                  </a:cxn>
                </a:cxnLst>
                <a:rect l="0" t="0" r="r" b="b"/>
                <a:pathLst>
                  <a:path w="240" h="192">
                    <a:moveTo>
                      <a:pt x="0" y="0"/>
                    </a:moveTo>
                    <a:lnTo>
                      <a:pt x="240" y="0"/>
                    </a:lnTo>
                    <a:lnTo>
                      <a:pt x="240" y="192"/>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44909" name="Text Box 77"/>
              <p:cNvSpPr txBox="1">
                <a:spLocks noChangeArrowheads="1"/>
              </p:cNvSpPr>
              <p:nvPr/>
            </p:nvSpPr>
            <p:spPr bwMode="auto">
              <a:xfrm>
                <a:off x="1361" y="3619"/>
                <a:ext cx="79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i="1"/>
                  <a:t>Write data port</a:t>
                </a:r>
              </a:p>
            </p:txBody>
          </p:sp>
          <p:sp>
            <p:nvSpPr>
              <p:cNvPr id="1144910" name="Text Box 78"/>
              <p:cNvSpPr txBox="1">
                <a:spLocks noChangeArrowheads="1"/>
              </p:cNvSpPr>
              <p:nvPr/>
            </p:nvSpPr>
            <p:spPr bwMode="auto">
              <a:xfrm>
                <a:off x="432" y="3619"/>
                <a:ext cx="69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i="1"/>
                  <a:t>Write Enable</a:t>
                </a:r>
              </a:p>
            </p:txBody>
          </p:sp>
          <p:sp>
            <p:nvSpPr>
              <p:cNvPr id="1144911" name="Text Box 79"/>
              <p:cNvSpPr txBox="1">
                <a:spLocks noChangeArrowheads="1"/>
              </p:cNvSpPr>
              <p:nvPr/>
            </p:nvSpPr>
            <p:spPr bwMode="auto">
              <a:xfrm>
                <a:off x="930" y="1411"/>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A[7]</a:t>
                </a:r>
              </a:p>
            </p:txBody>
          </p:sp>
          <p:sp>
            <p:nvSpPr>
              <p:cNvPr id="1144912" name="Text Box 80"/>
              <p:cNvSpPr txBox="1">
                <a:spLocks noChangeArrowheads="1"/>
              </p:cNvSpPr>
              <p:nvPr/>
            </p:nvSpPr>
            <p:spPr bwMode="auto">
              <a:xfrm>
                <a:off x="1362" y="1411"/>
                <a:ext cx="30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B[7]</a:t>
                </a:r>
              </a:p>
            </p:txBody>
          </p:sp>
          <p:sp>
            <p:nvSpPr>
              <p:cNvPr id="1144913" name="Text Box 81"/>
              <p:cNvSpPr txBox="1">
                <a:spLocks noChangeArrowheads="1"/>
              </p:cNvSpPr>
              <p:nvPr/>
            </p:nvSpPr>
            <p:spPr bwMode="auto">
              <a:xfrm>
                <a:off x="436" y="1411"/>
                <a:ext cx="4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200" b="1"/>
                  <a:t>M[7]=1</a:t>
                </a:r>
              </a:p>
            </p:txBody>
          </p:sp>
        </p:grpSp>
        <p:sp>
          <p:nvSpPr>
            <p:cNvPr id="1144914" name="Rectangle 82"/>
            <p:cNvSpPr>
              <a:spLocks noChangeArrowheads="1"/>
            </p:cNvSpPr>
            <p:nvPr/>
          </p:nvSpPr>
          <p:spPr bwMode="auto">
            <a:xfrm>
              <a:off x="-240" y="672"/>
              <a:ext cx="3120" cy="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gn="ctr">
                <a:lnSpc>
                  <a:spcPct val="90000"/>
                </a:lnSpc>
                <a:spcBef>
                  <a:spcPct val="30000"/>
                </a:spcBef>
                <a:buSzPct val="100000"/>
              </a:pPr>
              <a:r>
                <a:rPr lang="en-US" sz="2400" b="1"/>
                <a:t>Simple Implementation</a:t>
              </a:r>
            </a:p>
            <a:p>
              <a:pPr marL="685800" lvl="1" indent="-228600">
                <a:lnSpc>
                  <a:spcPct val="90000"/>
                </a:lnSpc>
                <a:spcBef>
                  <a:spcPct val="30000"/>
                </a:spcBef>
                <a:buSzPct val="100000"/>
                <a:buFontTx/>
                <a:buChar char="–"/>
              </a:pPr>
              <a:r>
                <a:rPr lang="en-US" b="1"/>
                <a:t>execute all N operations, turn off result writeback according to mask</a:t>
              </a:r>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4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3"/>
          <p:cNvSpPr>
            <a:spLocks noGrp="1"/>
          </p:cNvSpPr>
          <p:nvPr>
            <p:ph type="sldNum" sz="quarter" idx="10"/>
          </p:nvPr>
        </p:nvSpPr>
        <p:spPr/>
        <p:txBody>
          <a:bodyPr/>
          <a:lstStyle/>
          <a:p>
            <a:fld id="{47043F7C-3EFB-C546-8AD0-4CB727176EC6}" type="slidenum">
              <a:rPr lang="en-US"/>
              <a:pPr/>
              <a:t>24</a:t>
            </a:fld>
            <a:endParaRPr lang="en-US"/>
          </a:p>
        </p:txBody>
      </p:sp>
      <p:sp>
        <p:nvSpPr>
          <p:cNvPr id="1145929" name="Rectangle 73"/>
          <p:cNvSpPr>
            <a:spLocks noGrp="1" noChangeArrowheads="1"/>
          </p:cNvSpPr>
          <p:nvPr>
            <p:ph type="title"/>
          </p:nvPr>
        </p:nvSpPr>
        <p:spPr/>
        <p:txBody>
          <a:bodyPr/>
          <a:lstStyle/>
          <a:p>
            <a:r>
              <a:rPr lang="en-US"/>
              <a:t>Compress/Expand Operations</a:t>
            </a:r>
          </a:p>
        </p:txBody>
      </p:sp>
      <p:sp>
        <p:nvSpPr>
          <p:cNvPr id="1145930" name="Rectangle 74"/>
          <p:cNvSpPr>
            <a:spLocks noGrp="1" noChangeArrowheads="1"/>
          </p:cNvSpPr>
          <p:nvPr>
            <p:ph type="body" idx="1"/>
          </p:nvPr>
        </p:nvSpPr>
        <p:spPr/>
        <p:txBody>
          <a:bodyPr/>
          <a:lstStyle/>
          <a:p>
            <a:r>
              <a:rPr lang="en-US" sz="2400"/>
              <a:t>Compress packs non-masked elements from one vector register contiguously at start of destination vector register</a:t>
            </a:r>
          </a:p>
          <a:p>
            <a:pPr lvl="1"/>
            <a:r>
              <a:rPr lang="en-US" sz="2100"/>
              <a:t>population count of mask vector gives packed vector length</a:t>
            </a:r>
          </a:p>
          <a:p>
            <a:r>
              <a:rPr lang="en-US" sz="2400"/>
              <a:t>Expand performs inverse operation</a:t>
            </a:r>
          </a:p>
        </p:txBody>
      </p:sp>
      <p:grpSp>
        <p:nvGrpSpPr>
          <p:cNvPr id="1145860" name="Group 4"/>
          <p:cNvGrpSpPr>
            <a:grpSpLocks/>
          </p:cNvGrpSpPr>
          <p:nvPr/>
        </p:nvGrpSpPr>
        <p:grpSpPr bwMode="auto">
          <a:xfrm>
            <a:off x="1981200" y="3067050"/>
            <a:ext cx="1725613" cy="2473325"/>
            <a:chOff x="1248" y="1536"/>
            <a:chExt cx="1087" cy="1558"/>
          </a:xfrm>
        </p:grpSpPr>
        <p:grpSp>
          <p:nvGrpSpPr>
            <p:cNvPr id="1145861" name="Group 5"/>
            <p:cNvGrpSpPr>
              <a:grpSpLocks/>
            </p:cNvGrpSpPr>
            <p:nvPr/>
          </p:nvGrpSpPr>
          <p:grpSpPr bwMode="auto">
            <a:xfrm>
              <a:off x="1248" y="1536"/>
              <a:ext cx="527" cy="1558"/>
              <a:chOff x="1248" y="1536"/>
              <a:chExt cx="527" cy="1558"/>
            </a:xfrm>
          </p:grpSpPr>
          <p:sp>
            <p:nvSpPr>
              <p:cNvPr id="1145862" name="Text Box 6"/>
              <p:cNvSpPr txBox="1">
                <a:spLocks noChangeArrowheads="1"/>
              </p:cNvSpPr>
              <p:nvPr/>
            </p:nvSpPr>
            <p:spPr bwMode="auto">
              <a:xfrm>
                <a:off x="1248" y="2304"/>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M[3]=0</a:t>
                </a:r>
              </a:p>
            </p:txBody>
          </p:sp>
          <p:sp>
            <p:nvSpPr>
              <p:cNvPr id="1145863" name="Text Box 7"/>
              <p:cNvSpPr txBox="1">
                <a:spLocks noChangeArrowheads="1"/>
              </p:cNvSpPr>
              <p:nvPr/>
            </p:nvSpPr>
            <p:spPr bwMode="auto">
              <a:xfrm>
                <a:off x="1248" y="2112"/>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M[4]=1</a:t>
                </a:r>
              </a:p>
            </p:txBody>
          </p:sp>
          <p:sp>
            <p:nvSpPr>
              <p:cNvPr id="1145864" name="Text Box 8"/>
              <p:cNvSpPr txBox="1">
                <a:spLocks noChangeArrowheads="1"/>
              </p:cNvSpPr>
              <p:nvPr/>
            </p:nvSpPr>
            <p:spPr bwMode="auto">
              <a:xfrm>
                <a:off x="1248" y="1920"/>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M[5]=1</a:t>
                </a:r>
              </a:p>
            </p:txBody>
          </p:sp>
          <p:sp>
            <p:nvSpPr>
              <p:cNvPr id="1145865" name="Text Box 9"/>
              <p:cNvSpPr txBox="1">
                <a:spLocks noChangeArrowheads="1"/>
              </p:cNvSpPr>
              <p:nvPr/>
            </p:nvSpPr>
            <p:spPr bwMode="auto">
              <a:xfrm>
                <a:off x="1248" y="1728"/>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M[6]=0</a:t>
                </a:r>
              </a:p>
            </p:txBody>
          </p:sp>
          <p:sp>
            <p:nvSpPr>
              <p:cNvPr id="1145866" name="Text Box 10"/>
              <p:cNvSpPr txBox="1">
                <a:spLocks noChangeArrowheads="1"/>
              </p:cNvSpPr>
              <p:nvPr/>
            </p:nvSpPr>
            <p:spPr bwMode="auto">
              <a:xfrm>
                <a:off x="1248" y="2496"/>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M[2]=0</a:t>
                </a:r>
              </a:p>
            </p:txBody>
          </p:sp>
          <p:sp>
            <p:nvSpPr>
              <p:cNvPr id="1145867" name="Text Box 11"/>
              <p:cNvSpPr txBox="1">
                <a:spLocks noChangeArrowheads="1"/>
              </p:cNvSpPr>
              <p:nvPr/>
            </p:nvSpPr>
            <p:spPr bwMode="auto">
              <a:xfrm>
                <a:off x="1248" y="2688"/>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M[1]=1</a:t>
                </a:r>
              </a:p>
            </p:txBody>
          </p:sp>
          <p:sp>
            <p:nvSpPr>
              <p:cNvPr id="1145868" name="Text Box 12"/>
              <p:cNvSpPr txBox="1">
                <a:spLocks noChangeArrowheads="1"/>
              </p:cNvSpPr>
              <p:nvPr/>
            </p:nvSpPr>
            <p:spPr bwMode="auto">
              <a:xfrm>
                <a:off x="1248" y="2880"/>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M[0]=0</a:t>
                </a:r>
              </a:p>
            </p:txBody>
          </p:sp>
          <p:sp>
            <p:nvSpPr>
              <p:cNvPr id="1145869" name="Text Box 13"/>
              <p:cNvSpPr txBox="1">
                <a:spLocks noChangeArrowheads="1"/>
              </p:cNvSpPr>
              <p:nvPr/>
            </p:nvSpPr>
            <p:spPr bwMode="auto">
              <a:xfrm>
                <a:off x="1248" y="1536"/>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M[7]=1</a:t>
                </a:r>
              </a:p>
            </p:txBody>
          </p:sp>
        </p:grpSp>
        <p:grpSp>
          <p:nvGrpSpPr>
            <p:cNvPr id="1145870" name="Group 14"/>
            <p:cNvGrpSpPr>
              <a:grpSpLocks/>
            </p:cNvGrpSpPr>
            <p:nvPr/>
          </p:nvGrpSpPr>
          <p:grpSpPr bwMode="auto">
            <a:xfrm>
              <a:off x="1776" y="1536"/>
              <a:ext cx="559" cy="1558"/>
              <a:chOff x="1776" y="1536"/>
              <a:chExt cx="559" cy="1558"/>
            </a:xfrm>
          </p:grpSpPr>
          <p:grpSp>
            <p:nvGrpSpPr>
              <p:cNvPr id="1145871" name="Group 15"/>
              <p:cNvGrpSpPr>
                <a:grpSpLocks/>
              </p:cNvGrpSpPr>
              <p:nvPr/>
            </p:nvGrpSpPr>
            <p:grpSpPr bwMode="auto">
              <a:xfrm>
                <a:off x="1968" y="1536"/>
                <a:ext cx="367" cy="1558"/>
                <a:chOff x="1968" y="1536"/>
                <a:chExt cx="367" cy="1558"/>
              </a:xfrm>
            </p:grpSpPr>
            <p:sp>
              <p:nvSpPr>
                <p:cNvPr id="1145872" name="Text Box 16"/>
                <p:cNvSpPr txBox="1">
                  <a:spLocks noChangeArrowheads="1"/>
                </p:cNvSpPr>
                <p:nvPr/>
              </p:nvSpPr>
              <p:spPr bwMode="auto">
                <a:xfrm>
                  <a:off x="1968" y="2304"/>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A[3]</a:t>
                  </a:r>
                </a:p>
              </p:txBody>
            </p:sp>
            <p:sp>
              <p:nvSpPr>
                <p:cNvPr id="1145873" name="Text Box 17"/>
                <p:cNvSpPr txBox="1">
                  <a:spLocks noChangeArrowheads="1"/>
                </p:cNvSpPr>
                <p:nvPr/>
              </p:nvSpPr>
              <p:spPr bwMode="auto">
                <a:xfrm>
                  <a:off x="1968" y="2112"/>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A[4]</a:t>
                  </a:r>
                </a:p>
              </p:txBody>
            </p:sp>
            <p:sp>
              <p:nvSpPr>
                <p:cNvPr id="1145874" name="Text Box 18"/>
                <p:cNvSpPr txBox="1">
                  <a:spLocks noChangeArrowheads="1"/>
                </p:cNvSpPr>
                <p:nvPr/>
              </p:nvSpPr>
              <p:spPr bwMode="auto">
                <a:xfrm>
                  <a:off x="1968" y="192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A[5]</a:t>
                  </a:r>
                </a:p>
              </p:txBody>
            </p:sp>
            <p:sp>
              <p:nvSpPr>
                <p:cNvPr id="1145875" name="Text Box 19"/>
                <p:cNvSpPr txBox="1">
                  <a:spLocks noChangeArrowheads="1"/>
                </p:cNvSpPr>
                <p:nvPr/>
              </p:nvSpPr>
              <p:spPr bwMode="auto">
                <a:xfrm>
                  <a:off x="1968" y="172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A[6]</a:t>
                  </a:r>
                </a:p>
              </p:txBody>
            </p:sp>
            <p:sp>
              <p:nvSpPr>
                <p:cNvPr id="1145876" name="Text Box 20"/>
                <p:cNvSpPr txBox="1">
                  <a:spLocks noChangeArrowheads="1"/>
                </p:cNvSpPr>
                <p:nvPr/>
              </p:nvSpPr>
              <p:spPr bwMode="auto">
                <a:xfrm>
                  <a:off x="1968" y="1536"/>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A[7]</a:t>
                  </a:r>
                </a:p>
              </p:txBody>
            </p:sp>
            <p:sp>
              <p:nvSpPr>
                <p:cNvPr id="1145877" name="Text Box 21"/>
                <p:cNvSpPr txBox="1">
                  <a:spLocks noChangeArrowheads="1"/>
                </p:cNvSpPr>
                <p:nvPr/>
              </p:nvSpPr>
              <p:spPr bwMode="auto">
                <a:xfrm>
                  <a:off x="1968" y="288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A[0]</a:t>
                  </a:r>
                </a:p>
              </p:txBody>
            </p:sp>
            <p:sp>
              <p:nvSpPr>
                <p:cNvPr id="1145878" name="Text Box 22"/>
                <p:cNvSpPr txBox="1">
                  <a:spLocks noChangeArrowheads="1"/>
                </p:cNvSpPr>
                <p:nvPr/>
              </p:nvSpPr>
              <p:spPr bwMode="auto">
                <a:xfrm>
                  <a:off x="1968" y="268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a:t>
                  </a:r>
                </a:p>
              </p:txBody>
            </p:sp>
            <p:sp>
              <p:nvSpPr>
                <p:cNvPr id="1145879" name="Text Box 23"/>
                <p:cNvSpPr txBox="1">
                  <a:spLocks noChangeArrowheads="1"/>
                </p:cNvSpPr>
                <p:nvPr/>
              </p:nvSpPr>
              <p:spPr bwMode="auto">
                <a:xfrm>
                  <a:off x="1968" y="2496"/>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a:t>
                  </a:r>
                </a:p>
              </p:txBody>
            </p:sp>
          </p:grpSp>
          <p:sp>
            <p:nvSpPr>
              <p:cNvPr id="1145880" name="Line 24"/>
              <p:cNvSpPr>
                <a:spLocks noChangeShapeType="1"/>
              </p:cNvSpPr>
              <p:nvPr/>
            </p:nvSpPr>
            <p:spPr bwMode="auto">
              <a:xfrm>
                <a:off x="1776" y="2784"/>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881" name="Line 25"/>
              <p:cNvSpPr>
                <a:spLocks noChangeShapeType="1"/>
              </p:cNvSpPr>
              <p:nvPr/>
            </p:nvSpPr>
            <p:spPr bwMode="auto">
              <a:xfrm>
                <a:off x="1776" y="2208"/>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5882" name="Line 26"/>
              <p:cNvSpPr>
                <a:spLocks noChangeShapeType="1"/>
              </p:cNvSpPr>
              <p:nvPr/>
            </p:nvSpPr>
            <p:spPr bwMode="auto">
              <a:xfrm>
                <a:off x="1776" y="2016"/>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5883" name="Line 27"/>
              <p:cNvSpPr>
                <a:spLocks noChangeShapeType="1"/>
              </p:cNvSpPr>
              <p:nvPr/>
            </p:nvSpPr>
            <p:spPr bwMode="auto">
              <a:xfrm>
                <a:off x="1776" y="1632"/>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grpSp>
        <p:nvGrpSpPr>
          <p:cNvPr id="1145884" name="Group 28"/>
          <p:cNvGrpSpPr>
            <a:grpSpLocks/>
          </p:cNvGrpSpPr>
          <p:nvPr/>
        </p:nvGrpSpPr>
        <p:grpSpPr bwMode="auto">
          <a:xfrm>
            <a:off x="4648200" y="3067050"/>
            <a:ext cx="2513013" cy="2987675"/>
            <a:chOff x="2928" y="1536"/>
            <a:chExt cx="1583" cy="1882"/>
          </a:xfrm>
        </p:grpSpPr>
        <p:grpSp>
          <p:nvGrpSpPr>
            <p:cNvPr id="1145885" name="Group 29"/>
            <p:cNvGrpSpPr>
              <a:grpSpLocks/>
            </p:cNvGrpSpPr>
            <p:nvPr/>
          </p:nvGrpSpPr>
          <p:grpSpPr bwMode="auto">
            <a:xfrm>
              <a:off x="3984" y="1536"/>
              <a:ext cx="527" cy="1558"/>
              <a:chOff x="3984" y="1536"/>
              <a:chExt cx="527" cy="1558"/>
            </a:xfrm>
          </p:grpSpPr>
          <p:sp>
            <p:nvSpPr>
              <p:cNvPr id="1145886" name="Text Box 30"/>
              <p:cNvSpPr txBox="1">
                <a:spLocks noChangeArrowheads="1"/>
              </p:cNvSpPr>
              <p:nvPr/>
            </p:nvSpPr>
            <p:spPr bwMode="auto">
              <a:xfrm>
                <a:off x="3984" y="2304"/>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M[3]=0</a:t>
                </a:r>
              </a:p>
            </p:txBody>
          </p:sp>
          <p:sp>
            <p:nvSpPr>
              <p:cNvPr id="1145887" name="Text Box 31"/>
              <p:cNvSpPr txBox="1">
                <a:spLocks noChangeArrowheads="1"/>
              </p:cNvSpPr>
              <p:nvPr/>
            </p:nvSpPr>
            <p:spPr bwMode="auto">
              <a:xfrm>
                <a:off x="3984" y="2112"/>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M[4]=1</a:t>
                </a:r>
              </a:p>
            </p:txBody>
          </p:sp>
          <p:sp>
            <p:nvSpPr>
              <p:cNvPr id="1145888" name="Text Box 32"/>
              <p:cNvSpPr txBox="1">
                <a:spLocks noChangeArrowheads="1"/>
              </p:cNvSpPr>
              <p:nvPr/>
            </p:nvSpPr>
            <p:spPr bwMode="auto">
              <a:xfrm>
                <a:off x="3984" y="1920"/>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M[5]=1</a:t>
                </a:r>
              </a:p>
            </p:txBody>
          </p:sp>
          <p:sp>
            <p:nvSpPr>
              <p:cNvPr id="1145889" name="Text Box 33"/>
              <p:cNvSpPr txBox="1">
                <a:spLocks noChangeArrowheads="1"/>
              </p:cNvSpPr>
              <p:nvPr/>
            </p:nvSpPr>
            <p:spPr bwMode="auto">
              <a:xfrm>
                <a:off x="3984" y="1728"/>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M[6]=0</a:t>
                </a:r>
              </a:p>
            </p:txBody>
          </p:sp>
          <p:sp>
            <p:nvSpPr>
              <p:cNvPr id="1145890" name="Text Box 34"/>
              <p:cNvSpPr txBox="1">
                <a:spLocks noChangeArrowheads="1"/>
              </p:cNvSpPr>
              <p:nvPr/>
            </p:nvSpPr>
            <p:spPr bwMode="auto">
              <a:xfrm>
                <a:off x="3984" y="2496"/>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M[2]=0</a:t>
                </a:r>
              </a:p>
            </p:txBody>
          </p:sp>
          <p:sp>
            <p:nvSpPr>
              <p:cNvPr id="1145891" name="Text Box 35"/>
              <p:cNvSpPr txBox="1">
                <a:spLocks noChangeArrowheads="1"/>
              </p:cNvSpPr>
              <p:nvPr/>
            </p:nvSpPr>
            <p:spPr bwMode="auto">
              <a:xfrm>
                <a:off x="3984" y="2688"/>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M[1]=1</a:t>
                </a:r>
              </a:p>
            </p:txBody>
          </p:sp>
          <p:sp>
            <p:nvSpPr>
              <p:cNvPr id="1145892" name="Text Box 36"/>
              <p:cNvSpPr txBox="1">
                <a:spLocks noChangeArrowheads="1"/>
              </p:cNvSpPr>
              <p:nvPr/>
            </p:nvSpPr>
            <p:spPr bwMode="auto">
              <a:xfrm>
                <a:off x="3984" y="2880"/>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M[0]=0</a:t>
                </a:r>
              </a:p>
            </p:txBody>
          </p:sp>
          <p:sp>
            <p:nvSpPr>
              <p:cNvPr id="1145893" name="Text Box 37"/>
              <p:cNvSpPr txBox="1">
                <a:spLocks noChangeArrowheads="1"/>
              </p:cNvSpPr>
              <p:nvPr/>
            </p:nvSpPr>
            <p:spPr bwMode="auto">
              <a:xfrm>
                <a:off x="3984" y="1536"/>
                <a:ext cx="52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M[7]=1</a:t>
                </a:r>
              </a:p>
            </p:txBody>
          </p:sp>
        </p:grpSp>
        <p:grpSp>
          <p:nvGrpSpPr>
            <p:cNvPr id="1145894" name="Group 38"/>
            <p:cNvGrpSpPr>
              <a:grpSpLocks/>
            </p:cNvGrpSpPr>
            <p:nvPr/>
          </p:nvGrpSpPr>
          <p:grpSpPr bwMode="auto">
            <a:xfrm>
              <a:off x="2928" y="1536"/>
              <a:ext cx="1056" cy="1882"/>
              <a:chOff x="2928" y="1536"/>
              <a:chExt cx="1056" cy="1882"/>
            </a:xfrm>
          </p:grpSpPr>
          <p:grpSp>
            <p:nvGrpSpPr>
              <p:cNvPr id="1145895" name="Group 39"/>
              <p:cNvGrpSpPr>
                <a:grpSpLocks/>
              </p:cNvGrpSpPr>
              <p:nvPr/>
            </p:nvGrpSpPr>
            <p:grpSpPr bwMode="auto">
              <a:xfrm>
                <a:off x="2976" y="1536"/>
                <a:ext cx="1008" cy="1558"/>
                <a:chOff x="2976" y="1536"/>
                <a:chExt cx="1008" cy="1558"/>
              </a:xfrm>
            </p:grpSpPr>
            <p:sp>
              <p:nvSpPr>
                <p:cNvPr id="1145896" name="Line 40"/>
                <p:cNvSpPr>
                  <a:spLocks noChangeShapeType="1"/>
                </p:cNvSpPr>
                <p:nvPr/>
              </p:nvSpPr>
              <p:spPr bwMode="auto">
                <a:xfrm flipV="1">
                  <a:off x="3024" y="1632"/>
                  <a:ext cx="384" cy="768"/>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897" name="Line 41"/>
                <p:cNvSpPr>
                  <a:spLocks noChangeShapeType="1"/>
                </p:cNvSpPr>
                <p:nvPr/>
              </p:nvSpPr>
              <p:spPr bwMode="auto">
                <a:xfrm flipV="1">
                  <a:off x="3024" y="2016"/>
                  <a:ext cx="384" cy="57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898" name="Line 42"/>
                <p:cNvSpPr>
                  <a:spLocks noChangeShapeType="1"/>
                </p:cNvSpPr>
                <p:nvPr/>
              </p:nvSpPr>
              <p:spPr bwMode="auto">
                <a:xfrm flipV="1">
                  <a:off x="2976" y="2208"/>
                  <a:ext cx="432" cy="57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899" name="Line 43"/>
                <p:cNvSpPr>
                  <a:spLocks noChangeShapeType="1"/>
                </p:cNvSpPr>
                <p:nvPr/>
              </p:nvSpPr>
              <p:spPr bwMode="auto">
                <a:xfrm flipV="1">
                  <a:off x="3024" y="2784"/>
                  <a:ext cx="384" cy="19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1145900" name="Group 44"/>
                <p:cNvGrpSpPr>
                  <a:grpSpLocks/>
                </p:cNvGrpSpPr>
                <p:nvPr/>
              </p:nvGrpSpPr>
              <p:grpSpPr bwMode="auto">
                <a:xfrm>
                  <a:off x="3408" y="1536"/>
                  <a:ext cx="576" cy="1558"/>
                  <a:chOff x="3408" y="1536"/>
                  <a:chExt cx="576" cy="1558"/>
                </a:xfrm>
              </p:grpSpPr>
              <p:grpSp>
                <p:nvGrpSpPr>
                  <p:cNvPr id="1145901" name="Group 45"/>
                  <p:cNvGrpSpPr>
                    <a:grpSpLocks/>
                  </p:cNvGrpSpPr>
                  <p:nvPr/>
                </p:nvGrpSpPr>
                <p:grpSpPr bwMode="auto">
                  <a:xfrm>
                    <a:off x="3408" y="1536"/>
                    <a:ext cx="367" cy="1558"/>
                    <a:chOff x="3408" y="1536"/>
                    <a:chExt cx="367" cy="1558"/>
                  </a:xfrm>
                </p:grpSpPr>
                <p:sp>
                  <p:nvSpPr>
                    <p:cNvPr id="1145902" name="Text Box 46"/>
                    <p:cNvSpPr txBox="1">
                      <a:spLocks noChangeArrowheads="1"/>
                    </p:cNvSpPr>
                    <p:nvPr/>
                  </p:nvSpPr>
                  <p:spPr bwMode="auto">
                    <a:xfrm>
                      <a:off x="3408" y="2304"/>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B[3]</a:t>
                      </a:r>
                    </a:p>
                  </p:txBody>
                </p:sp>
                <p:sp>
                  <p:nvSpPr>
                    <p:cNvPr id="1145903" name="Text Box 47"/>
                    <p:cNvSpPr txBox="1">
                      <a:spLocks noChangeArrowheads="1"/>
                    </p:cNvSpPr>
                    <p:nvPr/>
                  </p:nvSpPr>
                  <p:spPr bwMode="auto">
                    <a:xfrm>
                      <a:off x="3408" y="2112"/>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A[4]</a:t>
                      </a:r>
                    </a:p>
                  </p:txBody>
                </p:sp>
                <p:sp>
                  <p:nvSpPr>
                    <p:cNvPr id="1145904" name="Text Box 48"/>
                    <p:cNvSpPr txBox="1">
                      <a:spLocks noChangeArrowheads="1"/>
                    </p:cNvSpPr>
                    <p:nvPr/>
                  </p:nvSpPr>
                  <p:spPr bwMode="auto">
                    <a:xfrm>
                      <a:off x="3408" y="192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A[5]</a:t>
                      </a:r>
                    </a:p>
                  </p:txBody>
                </p:sp>
                <p:sp>
                  <p:nvSpPr>
                    <p:cNvPr id="1145905" name="Text Box 49"/>
                    <p:cNvSpPr txBox="1">
                      <a:spLocks noChangeArrowheads="1"/>
                    </p:cNvSpPr>
                    <p:nvPr/>
                  </p:nvSpPr>
                  <p:spPr bwMode="auto">
                    <a:xfrm>
                      <a:off x="3408" y="172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B[6]</a:t>
                      </a:r>
                    </a:p>
                  </p:txBody>
                </p:sp>
                <p:sp>
                  <p:nvSpPr>
                    <p:cNvPr id="1145906" name="Text Box 50"/>
                    <p:cNvSpPr txBox="1">
                      <a:spLocks noChangeArrowheads="1"/>
                    </p:cNvSpPr>
                    <p:nvPr/>
                  </p:nvSpPr>
                  <p:spPr bwMode="auto">
                    <a:xfrm>
                      <a:off x="3408" y="1536"/>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A[7]</a:t>
                      </a:r>
                    </a:p>
                  </p:txBody>
                </p:sp>
                <p:sp>
                  <p:nvSpPr>
                    <p:cNvPr id="1145907" name="Text Box 51"/>
                    <p:cNvSpPr txBox="1">
                      <a:spLocks noChangeArrowheads="1"/>
                    </p:cNvSpPr>
                    <p:nvPr/>
                  </p:nvSpPr>
                  <p:spPr bwMode="auto">
                    <a:xfrm>
                      <a:off x="3408" y="288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B[0]</a:t>
                      </a:r>
                    </a:p>
                  </p:txBody>
                </p:sp>
                <p:sp>
                  <p:nvSpPr>
                    <p:cNvPr id="1145908" name="Text Box 52"/>
                    <p:cNvSpPr txBox="1">
                      <a:spLocks noChangeArrowheads="1"/>
                    </p:cNvSpPr>
                    <p:nvPr/>
                  </p:nvSpPr>
                  <p:spPr bwMode="auto">
                    <a:xfrm>
                      <a:off x="3408" y="268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a:t>
                      </a:r>
                    </a:p>
                  </p:txBody>
                </p:sp>
                <p:sp>
                  <p:nvSpPr>
                    <p:cNvPr id="1145909" name="Text Box 53"/>
                    <p:cNvSpPr txBox="1">
                      <a:spLocks noChangeArrowheads="1"/>
                    </p:cNvSpPr>
                    <p:nvPr/>
                  </p:nvSpPr>
                  <p:spPr bwMode="auto">
                    <a:xfrm>
                      <a:off x="3408" y="2496"/>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a:t>
                      </a:r>
                    </a:p>
                  </p:txBody>
                </p:sp>
              </p:grpSp>
              <p:sp>
                <p:nvSpPr>
                  <p:cNvPr id="1145910" name="Line 54"/>
                  <p:cNvSpPr>
                    <a:spLocks noChangeShapeType="1"/>
                  </p:cNvSpPr>
                  <p:nvPr/>
                </p:nvSpPr>
                <p:spPr bwMode="auto">
                  <a:xfrm flipH="1">
                    <a:off x="3792" y="2784"/>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911" name="Line 55"/>
                  <p:cNvSpPr>
                    <a:spLocks noChangeShapeType="1"/>
                  </p:cNvSpPr>
                  <p:nvPr/>
                </p:nvSpPr>
                <p:spPr bwMode="auto">
                  <a:xfrm flipH="1">
                    <a:off x="3792" y="2208"/>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5912" name="Line 56"/>
                  <p:cNvSpPr>
                    <a:spLocks noChangeShapeType="1"/>
                  </p:cNvSpPr>
                  <p:nvPr/>
                </p:nvSpPr>
                <p:spPr bwMode="auto">
                  <a:xfrm flipH="1">
                    <a:off x="3792" y="2016"/>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5913" name="Line 57"/>
                  <p:cNvSpPr>
                    <a:spLocks noChangeShapeType="1"/>
                  </p:cNvSpPr>
                  <p:nvPr/>
                </p:nvSpPr>
                <p:spPr bwMode="auto">
                  <a:xfrm flipH="1">
                    <a:off x="3792" y="1632"/>
                    <a:ext cx="192"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1145914" name="Text Box 58"/>
              <p:cNvSpPr txBox="1">
                <a:spLocks noChangeArrowheads="1"/>
              </p:cNvSpPr>
              <p:nvPr/>
            </p:nvSpPr>
            <p:spPr bwMode="auto">
              <a:xfrm>
                <a:off x="2928" y="3168"/>
                <a:ext cx="6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Expand</a:t>
                </a:r>
              </a:p>
            </p:txBody>
          </p:sp>
        </p:grpSp>
      </p:grpSp>
      <p:grpSp>
        <p:nvGrpSpPr>
          <p:cNvPr id="1145915" name="Group 59"/>
          <p:cNvGrpSpPr>
            <a:grpSpLocks/>
          </p:cNvGrpSpPr>
          <p:nvPr/>
        </p:nvGrpSpPr>
        <p:grpSpPr bwMode="auto">
          <a:xfrm>
            <a:off x="3048000" y="2990850"/>
            <a:ext cx="1725613" cy="3063875"/>
            <a:chOff x="1920" y="1488"/>
            <a:chExt cx="1087" cy="1930"/>
          </a:xfrm>
        </p:grpSpPr>
        <p:sp>
          <p:nvSpPr>
            <p:cNvPr id="1145916" name="Text Box 60"/>
            <p:cNvSpPr txBox="1">
              <a:spLocks noChangeArrowheads="1"/>
            </p:cNvSpPr>
            <p:nvPr/>
          </p:nvSpPr>
          <p:spPr bwMode="auto">
            <a:xfrm>
              <a:off x="2640" y="2304"/>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A[7]</a:t>
              </a:r>
            </a:p>
          </p:txBody>
        </p:sp>
        <p:sp>
          <p:nvSpPr>
            <p:cNvPr id="1145917" name="Text Box 61"/>
            <p:cNvSpPr txBox="1">
              <a:spLocks noChangeArrowheads="1"/>
            </p:cNvSpPr>
            <p:nvPr/>
          </p:nvSpPr>
          <p:spPr bwMode="auto">
            <a:xfrm>
              <a:off x="2640" y="288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a:t>
              </a:r>
            </a:p>
          </p:txBody>
        </p:sp>
        <p:sp>
          <p:nvSpPr>
            <p:cNvPr id="1145918" name="Text Box 62"/>
            <p:cNvSpPr txBox="1">
              <a:spLocks noChangeArrowheads="1"/>
            </p:cNvSpPr>
            <p:nvPr/>
          </p:nvSpPr>
          <p:spPr bwMode="auto">
            <a:xfrm>
              <a:off x="2640" y="268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A[4]</a:t>
              </a:r>
            </a:p>
          </p:txBody>
        </p:sp>
        <p:sp>
          <p:nvSpPr>
            <p:cNvPr id="1145919" name="Text Box 63"/>
            <p:cNvSpPr txBox="1">
              <a:spLocks noChangeArrowheads="1"/>
            </p:cNvSpPr>
            <p:nvPr/>
          </p:nvSpPr>
          <p:spPr bwMode="auto">
            <a:xfrm>
              <a:off x="2640" y="2496"/>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A[5]</a:t>
              </a:r>
            </a:p>
          </p:txBody>
        </p:sp>
        <p:sp>
          <p:nvSpPr>
            <p:cNvPr id="1145920" name="Line 64"/>
            <p:cNvSpPr>
              <a:spLocks noChangeShapeType="1"/>
            </p:cNvSpPr>
            <p:nvPr/>
          </p:nvSpPr>
          <p:spPr bwMode="auto">
            <a:xfrm>
              <a:off x="2352" y="2784"/>
              <a:ext cx="288" cy="19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921" name="Line 65"/>
            <p:cNvSpPr>
              <a:spLocks noChangeShapeType="1"/>
            </p:cNvSpPr>
            <p:nvPr/>
          </p:nvSpPr>
          <p:spPr bwMode="auto">
            <a:xfrm>
              <a:off x="2352" y="2208"/>
              <a:ext cx="288" cy="57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922" name="Line 66"/>
            <p:cNvSpPr>
              <a:spLocks noChangeShapeType="1"/>
            </p:cNvSpPr>
            <p:nvPr/>
          </p:nvSpPr>
          <p:spPr bwMode="auto">
            <a:xfrm>
              <a:off x="2352" y="2016"/>
              <a:ext cx="288" cy="57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923" name="Line 67"/>
            <p:cNvSpPr>
              <a:spLocks noChangeShapeType="1"/>
            </p:cNvSpPr>
            <p:nvPr/>
          </p:nvSpPr>
          <p:spPr bwMode="auto">
            <a:xfrm>
              <a:off x="2352" y="1632"/>
              <a:ext cx="288" cy="81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5924" name="Text Box 68"/>
            <p:cNvSpPr txBox="1">
              <a:spLocks noChangeArrowheads="1"/>
            </p:cNvSpPr>
            <p:nvPr/>
          </p:nvSpPr>
          <p:spPr bwMode="auto">
            <a:xfrm>
              <a:off x="1920" y="3168"/>
              <a:ext cx="89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i="1"/>
                <a:t>Compress</a:t>
              </a:r>
            </a:p>
          </p:txBody>
        </p:sp>
        <p:sp>
          <p:nvSpPr>
            <p:cNvPr id="1145925" name="Text Box 69"/>
            <p:cNvSpPr txBox="1">
              <a:spLocks noChangeArrowheads="1"/>
            </p:cNvSpPr>
            <p:nvPr/>
          </p:nvSpPr>
          <p:spPr bwMode="auto">
            <a:xfrm>
              <a:off x="2640" y="1488"/>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solidFill>
                    <a:schemeClr val="bg1"/>
                  </a:solidFill>
                </a:rPr>
                <a:t>A[7]</a:t>
              </a:r>
            </a:p>
          </p:txBody>
        </p:sp>
        <p:sp>
          <p:nvSpPr>
            <p:cNvPr id="1145926" name="Text Box 70"/>
            <p:cNvSpPr txBox="1">
              <a:spLocks noChangeArrowheads="1"/>
            </p:cNvSpPr>
            <p:nvPr/>
          </p:nvSpPr>
          <p:spPr bwMode="auto">
            <a:xfrm>
              <a:off x="2640" y="2064"/>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solidFill>
                    <a:schemeClr val="bg1"/>
                  </a:solidFill>
                </a:rPr>
                <a:t>A[1]</a:t>
              </a:r>
            </a:p>
          </p:txBody>
        </p:sp>
        <p:sp>
          <p:nvSpPr>
            <p:cNvPr id="1145927" name="Text Box 71"/>
            <p:cNvSpPr txBox="1">
              <a:spLocks noChangeArrowheads="1"/>
            </p:cNvSpPr>
            <p:nvPr/>
          </p:nvSpPr>
          <p:spPr bwMode="auto">
            <a:xfrm>
              <a:off x="2640" y="1872"/>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solidFill>
                    <a:schemeClr val="bg1"/>
                  </a:solidFill>
                </a:rPr>
                <a:t>A[4]</a:t>
              </a:r>
            </a:p>
          </p:txBody>
        </p:sp>
        <p:sp>
          <p:nvSpPr>
            <p:cNvPr id="1145928" name="Text Box 72"/>
            <p:cNvSpPr txBox="1">
              <a:spLocks noChangeArrowheads="1"/>
            </p:cNvSpPr>
            <p:nvPr/>
          </p:nvSpPr>
          <p:spPr bwMode="auto">
            <a:xfrm>
              <a:off x="2640" y="1680"/>
              <a:ext cx="367" cy="2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solidFill>
                    <a:schemeClr val="bg1"/>
                  </a:solidFill>
                </a:rPr>
                <a:t>A[5]</a:t>
              </a:r>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5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459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45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D91C6422-5E11-2C48-B0A2-8B8DF1747848}" type="slidenum">
              <a:rPr lang="en-US"/>
              <a:pPr/>
              <a:t>25</a:t>
            </a:fld>
            <a:endParaRPr lang="en-US"/>
          </a:p>
        </p:txBody>
      </p:sp>
      <p:sp>
        <p:nvSpPr>
          <p:cNvPr id="1146882" name="Rectangle 2"/>
          <p:cNvSpPr>
            <a:spLocks noGrp="1" noChangeArrowheads="1"/>
          </p:cNvSpPr>
          <p:nvPr>
            <p:ph type="title"/>
          </p:nvPr>
        </p:nvSpPr>
        <p:spPr/>
        <p:txBody>
          <a:bodyPr/>
          <a:lstStyle/>
          <a:p>
            <a:r>
              <a:rPr lang="en-US"/>
              <a:t>Vector Reductions</a:t>
            </a:r>
          </a:p>
        </p:txBody>
      </p:sp>
      <p:sp>
        <p:nvSpPr>
          <p:cNvPr id="1146883" name="Rectangle 3"/>
          <p:cNvSpPr>
            <a:spLocks noGrp="1" noChangeArrowheads="1"/>
          </p:cNvSpPr>
          <p:nvPr>
            <p:ph type="body" idx="4294967295"/>
          </p:nvPr>
        </p:nvSpPr>
        <p:spPr>
          <a:xfrm>
            <a:off x="0" y="1189038"/>
            <a:ext cx="9144000" cy="5210175"/>
          </a:xfrm>
          <a:noFill/>
          <a:ln/>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buFont typeface="Wingdings 2" charset="0"/>
              <a:buNone/>
            </a:pPr>
            <a:r>
              <a:rPr lang="en-US" sz="2000"/>
              <a:t>Problem: Loop-carried dependence on reduction variables</a:t>
            </a:r>
          </a:p>
          <a:p>
            <a:pPr lvl="1">
              <a:buFont typeface="Wingdings" charset="0"/>
              <a:buNone/>
            </a:pPr>
            <a:r>
              <a:rPr lang="en-US" sz="1800">
                <a:latin typeface="Courier New" charset="0"/>
              </a:rPr>
              <a:t>sum = 0;</a:t>
            </a:r>
          </a:p>
          <a:p>
            <a:pPr lvl="1">
              <a:buFont typeface="Wingdings" charset="0"/>
              <a:buNone/>
            </a:pPr>
            <a:r>
              <a:rPr lang="en-US" sz="1800">
                <a:latin typeface="Courier New" charset="0"/>
              </a:rPr>
              <a:t>for (i=0; i&lt;N; i++)</a:t>
            </a:r>
          </a:p>
          <a:p>
            <a:pPr lvl="1">
              <a:buFont typeface="Wingdings" charset="0"/>
              <a:buNone/>
            </a:pPr>
            <a:r>
              <a:rPr lang="en-US" sz="1800">
                <a:latin typeface="Courier New" charset="0"/>
              </a:rPr>
              <a:t>    sum += A[i];  # Loop-carried dependence on sum</a:t>
            </a:r>
            <a:endParaRPr lang="en-US" sz="1800"/>
          </a:p>
          <a:p>
            <a:pPr>
              <a:buFont typeface="Wingdings 2" charset="0"/>
              <a:buNone/>
            </a:pPr>
            <a:r>
              <a:rPr lang="en-US" sz="2000"/>
              <a:t>Solution: Re-associate operations if possible, use binary tree to perform reduction</a:t>
            </a:r>
            <a:endParaRPr lang="en-US" sz="2000">
              <a:latin typeface="Courier New" charset="0"/>
            </a:endParaRPr>
          </a:p>
          <a:p>
            <a:pPr lvl="1">
              <a:buFont typeface="Wingdings" charset="0"/>
              <a:buNone/>
            </a:pPr>
            <a:r>
              <a:rPr lang="en-US" sz="1800">
                <a:latin typeface="Courier New" charset="0"/>
              </a:rPr>
              <a:t># Rearrange as:</a:t>
            </a:r>
          </a:p>
          <a:p>
            <a:pPr lvl="1">
              <a:buFont typeface="Wingdings" charset="0"/>
              <a:buNone/>
            </a:pPr>
            <a:r>
              <a:rPr lang="en-US" sz="1800">
                <a:latin typeface="Courier New" charset="0"/>
              </a:rPr>
              <a:t>sum[0:VL-1] = 0                 # Vector of VL partial sums</a:t>
            </a:r>
          </a:p>
          <a:p>
            <a:pPr lvl="1">
              <a:buFont typeface="Wingdings" charset="0"/>
              <a:buNone/>
            </a:pPr>
            <a:r>
              <a:rPr lang="en-US" sz="1800">
                <a:latin typeface="Courier New" charset="0"/>
              </a:rPr>
              <a:t>for(i=0; i&lt;N; i+=VL)            # Stripmine VL-sized chunks</a:t>
            </a:r>
          </a:p>
          <a:p>
            <a:pPr lvl="1">
              <a:buFont typeface="Wingdings" charset="0"/>
              <a:buNone/>
            </a:pPr>
            <a:r>
              <a:rPr lang="en-US" sz="1800">
                <a:latin typeface="Courier New" charset="0"/>
              </a:rPr>
              <a:t>    sum[0:VL-1] += A[i:i+VL-1]; # Vector sum</a:t>
            </a:r>
          </a:p>
          <a:p>
            <a:pPr lvl="1">
              <a:buFont typeface="Wingdings" charset="0"/>
              <a:buNone/>
            </a:pPr>
            <a:r>
              <a:rPr lang="en-US" sz="1800">
                <a:latin typeface="Courier New" charset="0"/>
              </a:rPr>
              <a:t># Now have VL partial sums in one vector register</a:t>
            </a:r>
          </a:p>
          <a:p>
            <a:pPr lvl="1">
              <a:buFont typeface="Wingdings" charset="0"/>
              <a:buNone/>
            </a:pPr>
            <a:r>
              <a:rPr lang="en-US" sz="1800">
                <a:latin typeface="Courier New" charset="0"/>
              </a:rPr>
              <a:t>do {</a:t>
            </a:r>
          </a:p>
          <a:p>
            <a:pPr lvl="1">
              <a:buFont typeface="Wingdings" charset="0"/>
              <a:buNone/>
            </a:pPr>
            <a:r>
              <a:rPr lang="en-US" sz="1800">
                <a:latin typeface="Courier New" charset="0"/>
              </a:rPr>
              <a:t>    VL = VL/2;                    # Halve vector length</a:t>
            </a:r>
          </a:p>
          <a:p>
            <a:pPr lvl="1">
              <a:buFont typeface="Wingdings" charset="0"/>
              <a:buNone/>
            </a:pPr>
            <a:r>
              <a:rPr lang="en-US" sz="1800">
                <a:latin typeface="Courier New" charset="0"/>
              </a:rPr>
              <a:t>    sum[0:VL-1] += sum[VL:2*VL-1] # Halve no. of partials</a:t>
            </a:r>
          </a:p>
          <a:p>
            <a:pPr lvl="1">
              <a:buFont typeface="Wingdings" charset="0"/>
              <a:buNone/>
            </a:pPr>
            <a:r>
              <a:rPr lang="en-US" sz="1800">
                <a:latin typeface="Courier New" charset="0"/>
              </a:rPr>
              <a:t>} while (VL&gt;1)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468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468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468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46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46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468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468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4688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4688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4688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4688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4688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1468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fld id="{57F838E4-419C-9F4F-8665-F192C1E57EF5}" type="slidenum">
              <a:rPr lang="en-US"/>
              <a:pPr/>
              <a:t>26</a:t>
            </a:fld>
            <a:endParaRPr lang="en-US"/>
          </a:p>
        </p:txBody>
      </p:sp>
      <p:sp>
        <p:nvSpPr>
          <p:cNvPr id="1147914" name="Rectangle 10"/>
          <p:cNvSpPr>
            <a:spLocks noGrp="1" noChangeArrowheads="1"/>
          </p:cNvSpPr>
          <p:nvPr>
            <p:ph type="title"/>
          </p:nvPr>
        </p:nvSpPr>
        <p:spPr/>
        <p:txBody>
          <a:bodyPr/>
          <a:lstStyle/>
          <a:p>
            <a:r>
              <a:rPr lang="en-US"/>
              <a:t>Vector Execution Time</a:t>
            </a:r>
          </a:p>
        </p:txBody>
      </p:sp>
      <p:sp>
        <p:nvSpPr>
          <p:cNvPr id="1147907" name="Rectangle 3"/>
          <p:cNvSpPr>
            <a:spLocks noGrp="1" noChangeArrowheads="1"/>
          </p:cNvSpPr>
          <p:nvPr>
            <p:ph type="body" idx="4294967295"/>
          </p:nvPr>
        </p:nvSpPr>
        <p:spPr>
          <a:xfrm>
            <a:off x="728663" y="1366838"/>
            <a:ext cx="8415337" cy="331152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sz="2000"/>
              <a:t>Time = f(vector length, data dependencies, struct. hazards) </a:t>
            </a:r>
          </a:p>
          <a:p>
            <a:pPr>
              <a:lnSpc>
                <a:spcPct val="90000"/>
              </a:lnSpc>
            </a:pPr>
            <a:r>
              <a:rPr lang="en-US" sz="2000" i="1">
                <a:solidFill>
                  <a:schemeClr val="hlink"/>
                </a:solidFill>
              </a:rPr>
              <a:t>Initiation rate</a:t>
            </a:r>
            <a:r>
              <a:rPr lang="en-US" sz="2000"/>
              <a:t>: rate that FU consumes vector elements </a:t>
            </a:r>
            <a:br>
              <a:rPr lang="en-US" sz="2000"/>
            </a:br>
            <a:r>
              <a:rPr lang="en-US" sz="2000"/>
              <a:t>(= number of lanes; usually 1 or  2 on Cray T-90)</a:t>
            </a:r>
          </a:p>
          <a:p>
            <a:pPr>
              <a:lnSpc>
                <a:spcPct val="90000"/>
              </a:lnSpc>
            </a:pPr>
            <a:r>
              <a:rPr lang="en-US" sz="2000" i="1">
                <a:solidFill>
                  <a:schemeClr val="hlink"/>
                </a:solidFill>
              </a:rPr>
              <a:t>Convoy</a:t>
            </a:r>
            <a:r>
              <a:rPr lang="en-US" sz="2000"/>
              <a:t>: set of vector instructions that can begin execution in same clock (no struct. or data hazards)</a:t>
            </a:r>
          </a:p>
          <a:p>
            <a:pPr>
              <a:lnSpc>
                <a:spcPct val="90000"/>
              </a:lnSpc>
            </a:pPr>
            <a:r>
              <a:rPr lang="en-US" sz="2000" i="1">
                <a:solidFill>
                  <a:schemeClr val="hlink"/>
                </a:solidFill>
              </a:rPr>
              <a:t>Chime</a:t>
            </a:r>
            <a:r>
              <a:rPr lang="en-US" sz="2000"/>
              <a:t>: approx. time for a vector operation</a:t>
            </a:r>
          </a:p>
          <a:p>
            <a:pPr>
              <a:lnSpc>
                <a:spcPct val="90000"/>
              </a:lnSpc>
            </a:pPr>
            <a:r>
              <a:rPr lang="en-US" sz="2000" i="1" u="sng">
                <a:solidFill>
                  <a:schemeClr val="hlink"/>
                </a:solidFill>
              </a:rPr>
              <a:t>m</a:t>
            </a:r>
            <a:r>
              <a:rPr lang="en-US" sz="2000" u="sng">
                <a:solidFill>
                  <a:schemeClr val="hlink"/>
                </a:solidFill>
              </a:rPr>
              <a:t> convoys take </a:t>
            </a:r>
            <a:r>
              <a:rPr lang="en-US" sz="2000" i="1" u="sng">
                <a:solidFill>
                  <a:schemeClr val="hlink"/>
                </a:solidFill>
              </a:rPr>
              <a:t>m</a:t>
            </a:r>
            <a:r>
              <a:rPr lang="en-US" sz="2000" u="sng">
                <a:solidFill>
                  <a:schemeClr val="hlink"/>
                </a:solidFill>
              </a:rPr>
              <a:t> chimes</a:t>
            </a:r>
            <a:r>
              <a:rPr lang="en-US" sz="2000"/>
              <a:t>; if each vector length is n, then they take approx. </a:t>
            </a:r>
            <a:r>
              <a:rPr lang="en-US" sz="2000" i="1"/>
              <a:t>m</a:t>
            </a:r>
            <a:r>
              <a:rPr lang="en-US" sz="2000"/>
              <a:t> x </a:t>
            </a:r>
            <a:r>
              <a:rPr lang="en-US" sz="2000" i="1"/>
              <a:t>n</a:t>
            </a:r>
            <a:r>
              <a:rPr lang="en-US" sz="2000"/>
              <a:t> clock cycles (ignores overhead; good approximization for long vectors)</a:t>
            </a:r>
          </a:p>
        </p:txBody>
      </p:sp>
      <p:sp>
        <p:nvSpPr>
          <p:cNvPr id="1147908" name="Rectangle 4"/>
          <p:cNvSpPr>
            <a:spLocks noChangeArrowheads="1"/>
          </p:cNvSpPr>
          <p:nvPr/>
        </p:nvSpPr>
        <p:spPr bwMode="auto">
          <a:xfrm>
            <a:off x="5167313" y="4656138"/>
            <a:ext cx="3724275" cy="100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7000"/>
              </a:lnSpc>
            </a:pPr>
            <a:r>
              <a:rPr lang="en-US" sz="2400" b="1"/>
              <a:t>4 convoys, 1 lane, VL=64</a:t>
            </a:r>
          </a:p>
          <a:p>
            <a:pPr>
              <a:lnSpc>
                <a:spcPct val="87000"/>
              </a:lnSpc>
            </a:pPr>
            <a:r>
              <a:rPr lang="en-US" sz="2400" b="1"/>
              <a:t>=&gt; 4 x 64 = 256 clocks</a:t>
            </a:r>
          </a:p>
          <a:p>
            <a:pPr>
              <a:lnSpc>
                <a:spcPct val="87000"/>
              </a:lnSpc>
            </a:pPr>
            <a:r>
              <a:rPr lang="en-US" sz="2400" b="1"/>
              <a:t>(or 4 clocks per result)</a:t>
            </a:r>
          </a:p>
        </p:txBody>
      </p:sp>
      <p:grpSp>
        <p:nvGrpSpPr>
          <p:cNvPr id="1147909" name="Group 5"/>
          <p:cNvGrpSpPr>
            <a:grpSpLocks/>
          </p:cNvGrpSpPr>
          <p:nvPr/>
        </p:nvGrpSpPr>
        <p:grpSpPr bwMode="auto">
          <a:xfrm>
            <a:off x="282575" y="4473575"/>
            <a:ext cx="4787900" cy="1684338"/>
            <a:chOff x="248" y="3179"/>
            <a:chExt cx="3016" cy="1061"/>
          </a:xfrm>
        </p:grpSpPr>
        <p:sp>
          <p:nvSpPr>
            <p:cNvPr id="1147910" name="Rectangle 6"/>
            <p:cNvSpPr>
              <a:spLocks noChangeArrowheads="1"/>
            </p:cNvSpPr>
            <p:nvPr/>
          </p:nvSpPr>
          <p:spPr bwMode="auto">
            <a:xfrm>
              <a:off x="248" y="3179"/>
              <a:ext cx="3016" cy="10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500" tIns="25400" rIns="63500" bIns="25400">
              <a:spAutoFit/>
            </a:bodyPr>
            <a:lstStyle/>
            <a:p>
              <a:pPr marL="342900" indent="-342900">
                <a:lnSpc>
                  <a:spcPct val="86000"/>
                </a:lnSpc>
                <a:spcBef>
                  <a:spcPct val="41000"/>
                </a:spcBef>
                <a:tabLst>
                  <a:tab pos="1092200" algn="l"/>
                  <a:tab pos="2235200" algn="l"/>
                </a:tabLst>
              </a:pPr>
              <a:r>
                <a:rPr lang="en-US" b="1"/>
                <a:t>1:	LV     	</a:t>
              </a:r>
              <a:r>
                <a:rPr lang="en-US" b="1" u="sng">
                  <a:solidFill>
                    <a:schemeClr val="accent2"/>
                  </a:solidFill>
                </a:rPr>
                <a:t>V1</a:t>
              </a:r>
              <a:r>
                <a:rPr lang="en-US" b="1"/>
                <a:t>,Rx	;load vector X</a:t>
              </a:r>
            </a:p>
            <a:p>
              <a:pPr marL="342900" indent="-342900">
                <a:lnSpc>
                  <a:spcPct val="86000"/>
                </a:lnSpc>
                <a:spcBef>
                  <a:spcPct val="41000"/>
                </a:spcBef>
                <a:tabLst>
                  <a:tab pos="1092200" algn="l"/>
                  <a:tab pos="2235200" algn="l"/>
                </a:tabLst>
              </a:pPr>
              <a:r>
                <a:rPr lang="en-US" b="1"/>
                <a:t>2:	MULV 	</a:t>
              </a:r>
              <a:r>
                <a:rPr lang="en-US" b="1" u="sng">
                  <a:solidFill>
                    <a:schemeClr val="accent2"/>
                  </a:solidFill>
                </a:rPr>
                <a:t>V2</a:t>
              </a:r>
              <a:r>
                <a:rPr lang="en-US" b="1"/>
                <a:t>,F0,</a:t>
              </a:r>
              <a:r>
                <a:rPr lang="en-US" b="1" i="1" u="sng">
                  <a:solidFill>
                    <a:schemeClr val="hlink"/>
                  </a:solidFill>
                </a:rPr>
                <a:t>V1</a:t>
              </a:r>
              <a:r>
                <a:rPr lang="en-US" b="1"/>
                <a:t> 	;vector-scalar mult.</a:t>
              </a:r>
            </a:p>
            <a:p>
              <a:pPr marL="342900" indent="-342900">
                <a:lnSpc>
                  <a:spcPct val="86000"/>
                </a:lnSpc>
                <a:spcBef>
                  <a:spcPct val="41000"/>
                </a:spcBef>
                <a:tabLst>
                  <a:tab pos="1092200" algn="l"/>
                  <a:tab pos="2235200" algn="l"/>
                </a:tabLst>
              </a:pPr>
              <a:r>
                <a:rPr lang="en-US" b="1"/>
                <a:t>	LV	V3,Ry	;load vector Y</a:t>
              </a:r>
            </a:p>
            <a:p>
              <a:pPr marL="342900" indent="-342900">
                <a:lnSpc>
                  <a:spcPct val="86000"/>
                </a:lnSpc>
                <a:spcBef>
                  <a:spcPct val="41000"/>
                </a:spcBef>
                <a:tabLst>
                  <a:tab pos="1092200" algn="l"/>
                  <a:tab pos="2235200" algn="l"/>
                </a:tabLst>
              </a:pPr>
              <a:r>
                <a:rPr lang="en-US" b="1"/>
                <a:t>3:	ADDV	</a:t>
              </a:r>
              <a:r>
                <a:rPr lang="en-US" b="1" u="sng">
                  <a:solidFill>
                    <a:schemeClr val="accent2"/>
                  </a:solidFill>
                </a:rPr>
                <a:t>V4</a:t>
              </a:r>
              <a:r>
                <a:rPr lang="en-US" b="1"/>
                <a:t>,</a:t>
              </a:r>
              <a:r>
                <a:rPr lang="en-US" b="1" i="1" u="sng">
                  <a:solidFill>
                    <a:schemeClr val="hlink"/>
                  </a:solidFill>
                </a:rPr>
                <a:t>V2</a:t>
              </a:r>
              <a:r>
                <a:rPr lang="en-US" b="1"/>
                <a:t>,V3	;add</a:t>
              </a:r>
            </a:p>
            <a:p>
              <a:pPr marL="342900" indent="-342900">
                <a:lnSpc>
                  <a:spcPct val="86000"/>
                </a:lnSpc>
                <a:spcBef>
                  <a:spcPct val="41000"/>
                </a:spcBef>
                <a:tabLst>
                  <a:tab pos="1092200" algn="l"/>
                  <a:tab pos="2235200" algn="l"/>
                </a:tabLst>
              </a:pPr>
              <a:r>
                <a:rPr lang="en-US" b="1"/>
                <a:t>4:	SV	Ry,</a:t>
              </a:r>
              <a:r>
                <a:rPr lang="en-US" b="1" i="1" u="sng">
                  <a:solidFill>
                    <a:schemeClr val="hlink"/>
                  </a:solidFill>
                </a:rPr>
                <a:t>V4</a:t>
              </a:r>
              <a:r>
                <a:rPr lang="en-US" b="1"/>
                <a:t>	;store the result</a:t>
              </a:r>
            </a:p>
          </p:txBody>
        </p:sp>
        <p:sp>
          <p:nvSpPr>
            <p:cNvPr id="1147911" name="Line 7"/>
            <p:cNvSpPr>
              <a:spLocks noChangeShapeType="1"/>
            </p:cNvSpPr>
            <p:nvPr/>
          </p:nvSpPr>
          <p:spPr bwMode="auto">
            <a:xfrm>
              <a:off x="1024" y="3292"/>
              <a:ext cx="376"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912" name="Line 8"/>
            <p:cNvSpPr>
              <a:spLocks noChangeShapeType="1"/>
            </p:cNvSpPr>
            <p:nvPr/>
          </p:nvSpPr>
          <p:spPr bwMode="auto">
            <a:xfrm>
              <a:off x="976" y="3532"/>
              <a:ext cx="280" cy="2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913" name="Line 9"/>
            <p:cNvSpPr>
              <a:spLocks noChangeShapeType="1"/>
            </p:cNvSpPr>
            <p:nvPr/>
          </p:nvSpPr>
          <p:spPr bwMode="auto">
            <a:xfrm>
              <a:off x="976" y="3964"/>
              <a:ext cx="232"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47909"/>
                                        </p:tgtEl>
                                        <p:attrNameLst>
                                          <p:attrName>style.visibility</p:attrName>
                                        </p:attrNameLst>
                                      </p:cBhvr>
                                      <p:to>
                                        <p:strVal val="visible"/>
                                      </p:to>
                                    </p:set>
                                    <p:anim calcmode="lin" valueType="num">
                                      <p:cBhvr additive="base">
                                        <p:cTn id="7" dur="500" fill="hold"/>
                                        <p:tgtEl>
                                          <p:spTgt spid="1147909"/>
                                        </p:tgtEl>
                                        <p:attrNameLst>
                                          <p:attrName>ppt_x</p:attrName>
                                        </p:attrNameLst>
                                      </p:cBhvr>
                                      <p:tavLst>
                                        <p:tav tm="0">
                                          <p:val>
                                            <p:strVal val="1+#ppt_w/2"/>
                                          </p:val>
                                        </p:tav>
                                        <p:tav tm="100000">
                                          <p:val>
                                            <p:strVal val="#ppt_x"/>
                                          </p:val>
                                        </p:tav>
                                      </p:tavLst>
                                    </p:anim>
                                    <p:anim calcmode="lin" valueType="num">
                                      <p:cBhvr additive="base">
                                        <p:cTn id="8" dur="500" fill="hold"/>
                                        <p:tgtEl>
                                          <p:spTgt spid="11479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47908"/>
                                        </p:tgtEl>
                                        <p:attrNameLst>
                                          <p:attrName>style.visibility</p:attrName>
                                        </p:attrNameLst>
                                      </p:cBhvr>
                                      <p:to>
                                        <p:strVal val="visible"/>
                                      </p:to>
                                    </p:set>
                                    <p:anim calcmode="lin" valueType="num">
                                      <p:cBhvr additive="base">
                                        <p:cTn id="13" dur="500" fill="hold"/>
                                        <p:tgtEl>
                                          <p:spTgt spid="1147908"/>
                                        </p:tgtEl>
                                        <p:attrNameLst>
                                          <p:attrName>ppt_x</p:attrName>
                                        </p:attrNameLst>
                                      </p:cBhvr>
                                      <p:tavLst>
                                        <p:tav tm="0">
                                          <p:val>
                                            <p:strVal val="1+#ppt_w/2"/>
                                          </p:val>
                                        </p:tav>
                                        <p:tav tm="100000">
                                          <p:val>
                                            <p:strVal val="#ppt_x"/>
                                          </p:val>
                                        </p:tav>
                                      </p:tavLst>
                                    </p:anim>
                                    <p:anim calcmode="lin" valueType="num">
                                      <p:cBhvr additive="base">
                                        <p:cTn id="14" dur="500" fill="hold"/>
                                        <p:tgtEl>
                                          <p:spTgt spid="1147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0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6491319D-32CD-1E4A-989C-2EFFFE7FA4A8}" type="slidenum">
              <a:rPr lang="en-US"/>
              <a:pPr/>
              <a:t>27</a:t>
            </a:fld>
            <a:endParaRPr lang="en-US"/>
          </a:p>
        </p:txBody>
      </p:sp>
      <p:sp>
        <p:nvSpPr>
          <p:cNvPr id="1148932" name="Rectangle 4"/>
          <p:cNvSpPr>
            <a:spLocks noGrp="1" noChangeArrowheads="1"/>
          </p:cNvSpPr>
          <p:nvPr>
            <p:ph type="title"/>
          </p:nvPr>
        </p:nvSpPr>
        <p:spPr/>
        <p:txBody>
          <a:bodyPr/>
          <a:lstStyle/>
          <a:p>
            <a:r>
              <a:rPr lang="en-US"/>
              <a:t>Older Vector Machines</a:t>
            </a:r>
          </a:p>
        </p:txBody>
      </p:sp>
      <p:sp>
        <p:nvSpPr>
          <p:cNvPr id="1148931" name="Rectangle 3"/>
          <p:cNvSpPr>
            <a:spLocks noGrp="1" noChangeArrowheads="1"/>
          </p:cNvSpPr>
          <p:nvPr>
            <p:ph type="body" idx="4294967295"/>
          </p:nvPr>
        </p:nvSpPr>
        <p:spPr>
          <a:xfrm>
            <a:off x="1009650" y="1427163"/>
            <a:ext cx="8134350" cy="515937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u="sng">
                <a:solidFill>
                  <a:schemeClr val="hlink"/>
                </a:solidFill>
              </a:rPr>
              <a:t>Machine         Year     Clock              	Regs  Elements  	FUs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Cray 1	1976	80 MHz	8	64	6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Cray XMP	1983	120 MHz	8	64	8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Cray YMP	1988	166 MHz	8	64	8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Cray C-90	1991	240 MHz	8	128	8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Cray T-90	1996	455 MHz	8	128	8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Convex C-1	1984	10 MHz	8	128	4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Convex C-4	1994	133 MHz	16	128	3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Fuj. VP200	1982	133 MHz	8-256	32-1024	3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Fuj. VP300	1996	100 MHz	8-256	32-1024	3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NEC SX/2	1984	160 MHz	8+8K	256+var	16	</a:t>
            </a:r>
          </a:p>
          <a:p>
            <a:pPr marL="285750" indent="-285750">
              <a:lnSpc>
                <a:spcPct val="80000"/>
              </a:lnSpc>
              <a:buFont typeface="Wingdings 2" charset="0"/>
              <a:buNone/>
              <a:tabLst>
                <a:tab pos="1943100" algn="l"/>
                <a:tab pos="3943350" algn="r"/>
                <a:tab pos="4629150" algn="ctr"/>
                <a:tab pos="5829300" algn="ctr"/>
                <a:tab pos="6972300" algn="ctr"/>
                <a:tab pos="7715250" algn="ctr"/>
              </a:tabLst>
            </a:pPr>
            <a:r>
              <a:rPr lang="en-US" sz="2000"/>
              <a:t>NEC SX/3	1995	400 MHz	8+8K	256+var	16	</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0EBBBE8-4EDB-7E48-B06A-A3CF0491F8C9}" type="slidenum">
              <a:rPr lang="en-US"/>
              <a:pPr/>
              <a:t>28</a:t>
            </a:fld>
            <a:endParaRPr lang="en-US"/>
          </a:p>
        </p:txBody>
      </p:sp>
      <p:sp>
        <p:nvSpPr>
          <p:cNvPr id="1150978" name="Rectangle 2"/>
          <p:cNvSpPr>
            <a:spLocks noGrp="1" noChangeArrowheads="1"/>
          </p:cNvSpPr>
          <p:nvPr>
            <p:ph type="title"/>
          </p:nvPr>
        </p:nvSpPr>
        <p:spPr/>
        <p:txBody>
          <a:bodyPr/>
          <a:lstStyle/>
          <a:p>
            <a:r>
              <a:rPr lang="en-US"/>
              <a:t>Newer Vector Computers</a:t>
            </a:r>
          </a:p>
        </p:txBody>
      </p:sp>
      <p:sp>
        <p:nvSpPr>
          <p:cNvPr id="1150979" name="Rectangle 3"/>
          <p:cNvSpPr>
            <a:spLocks noGrp="1" noChangeArrowheads="1"/>
          </p:cNvSpPr>
          <p:nvPr>
            <p:ph type="body" idx="1"/>
          </p:nvPr>
        </p:nvSpPr>
        <p:spPr/>
        <p:txBody>
          <a:bodyPr/>
          <a:lstStyle/>
          <a:p>
            <a:r>
              <a:rPr lang="en-US"/>
              <a:t>Cray X1 &amp; X1E</a:t>
            </a:r>
          </a:p>
          <a:p>
            <a:pPr lvl="1"/>
            <a:r>
              <a:rPr lang="en-US"/>
              <a:t>MIPS like ISA + Vector in CMOS</a:t>
            </a:r>
          </a:p>
          <a:p>
            <a:r>
              <a:rPr lang="en-US"/>
              <a:t>NEC Earth Simulator</a:t>
            </a:r>
          </a:p>
          <a:p>
            <a:pPr lvl="1"/>
            <a:r>
              <a:rPr lang="en-US"/>
              <a:t>Fastest computer in world for 3 years; 40 TFLOPS</a:t>
            </a:r>
          </a:p>
          <a:p>
            <a:pPr lvl="1"/>
            <a:r>
              <a:rPr lang="en-US"/>
              <a:t>640 CMOS vector nodes</a:t>
            </a:r>
          </a:p>
        </p:txBody>
      </p:sp>
    </p:spTree>
  </p:cSld>
  <p:clrMapOvr>
    <a:masterClrMapping/>
  </p:clrMapOvr>
  <p:transition xmlns:p14="http://schemas.microsoft.com/office/powerpoint/2010/main">
    <p:pull dir="d"/>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5CB0ADF-A064-124C-BAF4-B770F97BC361}" type="slidenum">
              <a:rPr lang="en-US"/>
              <a:pPr/>
              <a:t>29</a:t>
            </a:fld>
            <a:endParaRPr lang="en-US"/>
          </a:p>
        </p:txBody>
      </p:sp>
      <p:sp>
        <p:nvSpPr>
          <p:cNvPr id="1152004" name="Rectangle 4"/>
          <p:cNvSpPr>
            <a:spLocks noGrp="1" noChangeArrowheads="1"/>
          </p:cNvSpPr>
          <p:nvPr>
            <p:ph type="title"/>
          </p:nvPr>
        </p:nvSpPr>
        <p:spPr/>
        <p:txBody>
          <a:bodyPr/>
          <a:lstStyle/>
          <a:p>
            <a:r>
              <a:rPr lang="en-US"/>
              <a:t>Key Architectural Features of X1</a:t>
            </a:r>
          </a:p>
        </p:txBody>
      </p:sp>
      <p:sp>
        <p:nvSpPr>
          <p:cNvPr id="1152005" name="Rectangle 5"/>
          <p:cNvSpPr>
            <a:spLocks noGrp="1" noChangeArrowheads="1"/>
          </p:cNvSpPr>
          <p:nvPr>
            <p:ph type="body" idx="1"/>
          </p:nvPr>
        </p:nvSpPr>
        <p:spPr/>
        <p:txBody>
          <a:bodyPr/>
          <a:lstStyle/>
          <a:p>
            <a:pPr>
              <a:lnSpc>
                <a:spcPct val="80000"/>
              </a:lnSpc>
            </a:pPr>
            <a:r>
              <a:rPr lang="en-US" sz="2400"/>
              <a:t>New vector instruction set architecture (ISA)</a:t>
            </a:r>
          </a:p>
          <a:p>
            <a:pPr lvl="1">
              <a:lnSpc>
                <a:spcPct val="80000"/>
              </a:lnSpc>
            </a:pPr>
            <a:r>
              <a:rPr lang="en-US" sz="2100"/>
              <a:t>Much larger register set (32x64 vector, 64+64 scalar)</a:t>
            </a:r>
          </a:p>
          <a:p>
            <a:pPr lvl="1">
              <a:lnSpc>
                <a:spcPct val="80000"/>
              </a:lnSpc>
            </a:pPr>
            <a:r>
              <a:rPr lang="en-US" sz="2100"/>
              <a:t>64- and 32-bit memory and IEEE arithmetic</a:t>
            </a:r>
          </a:p>
          <a:p>
            <a:pPr lvl="1">
              <a:lnSpc>
                <a:spcPct val="80000"/>
              </a:lnSpc>
            </a:pPr>
            <a:r>
              <a:rPr lang="en-US" sz="2100"/>
              <a:t>Based on 25 years of experience compiling with Cray1 ISA</a:t>
            </a:r>
          </a:p>
          <a:p>
            <a:pPr>
              <a:lnSpc>
                <a:spcPct val="80000"/>
              </a:lnSpc>
            </a:pPr>
            <a:r>
              <a:rPr lang="en-US" sz="2400"/>
              <a:t>Decoupled Execution</a:t>
            </a:r>
          </a:p>
          <a:p>
            <a:pPr lvl="1">
              <a:lnSpc>
                <a:spcPct val="80000"/>
              </a:lnSpc>
            </a:pPr>
            <a:r>
              <a:rPr lang="en-US" sz="2100"/>
              <a:t>Scalar unit runs ahead of vector unit, doing addressing and control</a:t>
            </a:r>
          </a:p>
          <a:p>
            <a:pPr lvl="1">
              <a:lnSpc>
                <a:spcPct val="80000"/>
              </a:lnSpc>
            </a:pPr>
            <a:r>
              <a:rPr lang="en-US" sz="2100"/>
              <a:t>Hardware dynamically unrolls loops, and issues multiple loops concurrently</a:t>
            </a:r>
          </a:p>
          <a:p>
            <a:pPr lvl="1">
              <a:lnSpc>
                <a:spcPct val="80000"/>
              </a:lnSpc>
            </a:pPr>
            <a:r>
              <a:rPr lang="en-US" sz="2100"/>
              <a:t>Special sync operations keep pipeline full, even across barriers</a:t>
            </a:r>
          </a:p>
          <a:p>
            <a:pPr lvl="1">
              <a:lnSpc>
                <a:spcPct val="80000"/>
              </a:lnSpc>
            </a:pPr>
            <a:r>
              <a:rPr lang="en-US" sz="2100">
                <a:sym typeface="Symbol" charset="0"/>
              </a:rPr>
              <a:t> </a:t>
            </a:r>
            <a:r>
              <a:rPr lang="en-US" sz="2100"/>
              <a:t>Allows the processor to perform well on short nested loops</a:t>
            </a:r>
          </a:p>
          <a:p>
            <a:pPr>
              <a:lnSpc>
                <a:spcPct val="80000"/>
              </a:lnSpc>
            </a:pPr>
            <a:r>
              <a:rPr lang="en-US" sz="2400"/>
              <a:t>Scalable, distributed shared memory (DSM) architecture</a:t>
            </a:r>
          </a:p>
          <a:p>
            <a:pPr lvl="1">
              <a:lnSpc>
                <a:spcPct val="80000"/>
              </a:lnSpc>
            </a:pPr>
            <a:r>
              <a:rPr lang="en-US" sz="2100"/>
              <a:t>Memory hierarchy: caches, local memory, remote memory</a:t>
            </a:r>
          </a:p>
          <a:p>
            <a:pPr lvl="1">
              <a:lnSpc>
                <a:spcPct val="80000"/>
              </a:lnSpc>
            </a:pPr>
            <a:r>
              <a:rPr lang="en-US" sz="2100"/>
              <a:t>Low latency, load/store access to entire machine (tens of TBs)</a:t>
            </a:r>
          </a:p>
          <a:p>
            <a:pPr lvl="1">
              <a:lnSpc>
                <a:spcPct val="80000"/>
              </a:lnSpc>
            </a:pPr>
            <a:r>
              <a:rPr lang="en-US" sz="2100"/>
              <a:t>Processors support 1000</a:t>
            </a:r>
            <a:r>
              <a:rPr lang="ja-JP" altLang="en-US" sz="2100">
                <a:latin typeface="Arial"/>
              </a:rPr>
              <a:t>’</a:t>
            </a:r>
            <a:r>
              <a:rPr lang="en-US" sz="2100"/>
              <a:t>s of outstanding refs with flexible addressing</a:t>
            </a:r>
          </a:p>
          <a:p>
            <a:pPr lvl="1">
              <a:lnSpc>
                <a:spcPct val="80000"/>
              </a:lnSpc>
            </a:pPr>
            <a:r>
              <a:rPr lang="en-US" sz="2100"/>
              <a:t>Very high bandwidth network</a:t>
            </a:r>
          </a:p>
          <a:p>
            <a:pPr lvl="1">
              <a:lnSpc>
                <a:spcPct val="80000"/>
              </a:lnSpc>
            </a:pPr>
            <a:r>
              <a:rPr lang="en-US" sz="2100"/>
              <a:t>Coherence protocol, addressing and synchronization optimized for DM</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20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520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520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520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5200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520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520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5200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5200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5200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5200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5200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152005">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152005">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15200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C3CDBF-4F9D-764E-B062-2681BB05AD43}" type="slidenum">
              <a:rPr lang="en-US"/>
              <a:pPr/>
              <a:t>3</a:t>
            </a:fld>
            <a:endParaRPr lang="en-US"/>
          </a:p>
        </p:txBody>
      </p:sp>
      <p:sp>
        <p:nvSpPr>
          <p:cNvPr id="1124358" name="Rectangle 6"/>
          <p:cNvSpPr>
            <a:spLocks noGrp="1" noChangeArrowheads="1"/>
          </p:cNvSpPr>
          <p:nvPr>
            <p:ph type="title"/>
          </p:nvPr>
        </p:nvSpPr>
        <p:spPr/>
        <p:txBody>
          <a:bodyPr/>
          <a:lstStyle/>
          <a:p>
            <a:r>
              <a:rPr lang="en-US"/>
              <a:t>Traditional Supercomputer Applications</a:t>
            </a:r>
          </a:p>
        </p:txBody>
      </p:sp>
      <p:sp>
        <p:nvSpPr>
          <p:cNvPr id="1124359" name="Rectangle 7"/>
          <p:cNvSpPr>
            <a:spLocks noGrp="1" noChangeArrowheads="1"/>
          </p:cNvSpPr>
          <p:nvPr>
            <p:ph type="body" idx="1"/>
          </p:nvPr>
        </p:nvSpPr>
        <p:spPr/>
        <p:txBody>
          <a:bodyPr/>
          <a:lstStyle/>
          <a:p>
            <a:r>
              <a:rPr lang="en-US"/>
              <a:t> Typical application areas</a:t>
            </a:r>
          </a:p>
          <a:p>
            <a:pPr lvl="1"/>
            <a:r>
              <a:rPr lang="en-US"/>
              <a:t> Military research (nuclear weapons, cryptography)</a:t>
            </a:r>
          </a:p>
          <a:p>
            <a:pPr lvl="1"/>
            <a:r>
              <a:rPr lang="en-US"/>
              <a:t> Scientific research</a:t>
            </a:r>
          </a:p>
          <a:p>
            <a:pPr lvl="1"/>
            <a:r>
              <a:rPr lang="en-US"/>
              <a:t> Weather forecasting</a:t>
            </a:r>
          </a:p>
          <a:p>
            <a:pPr lvl="1"/>
            <a:r>
              <a:rPr lang="en-US"/>
              <a:t> Oil exploration</a:t>
            </a:r>
          </a:p>
          <a:p>
            <a:pPr lvl="1"/>
            <a:r>
              <a:rPr lang="en-US"/>
              <a:t> Industrial design (car crash simulation)</a:t>
            </a:r>
          </a:p>
          <a:p>
            <a:endParaRPr lang="en-US"/>
          </a:p>
          <a:p>
            <a:r>
              <a:rPr lang="en-US"/>
              <a:t>All involve huge computations on large data sets</a:t>
            </a:r>
          </a:p>
          <a:p>
            <a:endParaRPr lang="en-US"/>
          </a:p>
          <a:p>
            <a:r>
              <a:rPr lang="en-US"/>
              <a:t>In 70s-80s, Supercomputer </a:t>
            </a:r>
            <a:r>
              <a:rPr lang="en-US">
                <a:sym typeface="Symbol" charset="0"/>
              </a:rPr>
              <a:t></a:t>
            </a:r>
            <a:r>
              <a:rPr lang="en-US"/>
              <a:t> Vector Machine</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E87F830-CC93-E14D-8F47-0EC194A1743F}" type="slidenum">
              <a:rPr lang="en-US"/>
              <a:pPr/>
              <a:t>30</a:t>
            </a:fld>
            <a:endParaRPr lang="en-US"/>
          </a:p>
        </p:txBody>
      </p:sp>
      <p:sp>
        <p:nvSpPr>
          <p:cNvPr id="1153033" name="Rectangle 9"/>
          <p:cNvSpPr>
            <a:spLocks noGrp="1" noChangeArrowheads="1"/>
          </p:cNvSpPr>
          <p:nvPr>
            <p:ph type="title"/>
          </p:nvPr>
        </p:nvSpPr>
        <p:spPr/>
        <p:txBody>
          <a:bodyPr/>
          <a:lstStyle/>
          <a:p>
            <a:r>
              <a:rPr lang="en-US"/>
              <a:t>Cray X1E Mid-life Enhancement</a:t>
            </a:r>
          </a:p>
        </p:txBody>
      </p:sp>
      <p:sp>
        <p:nvSpPr>
          <p:cNvPr id="1153034" name="Rectangle 10"/>
          <p:cNvSpPr>
            <a:spLocks noGrp="1" noChangeArrowheads="1"/>
          </p:cNvSpPr>
          <p:nvPr>
            <p:ph type="body" idx="1"/>
          </p:nvPr>
        </p:nvSpPr>
        <p:spPr/>
        <p:txBody>
          <a:bodyPr/>
          <a:lstStyle/>
          <a:p>
            <a:r>
              <a:rPr lang="en-US"/>
              <a:t>Technology refresh of the X1 (0.13</a:t>
            </a:r>
            <a:r>
              <a:rPr lang="en-US">
                <a:sym typeface="Symbol" charset="0"/>
              </a:rPr>
              <a:t></a:t>
            </a:r>
            <a:r>
              <a:rPr lang="en-US"/>
              <a:t>m)</a:t>
            </a:r>
          </a:p>
          <a:p>
            <a:pPr lvl="1"/>
            <a:r>
              <a:rPr lang="en-US"/>
              <a:t>~50% faster processors</a:t>
            </a:r>
          </a:p>
          <a:p>
            <a:pPr lvl="1"/>
            <a:r>
              <a:rPr lang="en-US"/>
              <a:t>Scalar performance enhancements</a:t>
            </a:r>
          </a:p>
          <a:p>
            <a:pPr lvl="1"/>
            <a:r>
              <a:rPr lang="en-US"/>
              <a:t>Doubling processor density</a:t>
            </a:r>
          </a:p>
          <a:p>
            <a:pPr lvl="1"/>
            <a:r>
              <a:rPr lang="en-US"/>
              <a:t>Modest increase in memory system bandwidth</a:t>
            </a:r>
          </a:p>
          <a:p>
            <a:pPr lvl="1"/>
            <a:r>
              <a:rPr lang="en-US"/>
              <a:t>Same interconnect and I/O</a:t>
            </a:r>
          </a:p>
          <a:p>
            <a:r>
              <a:rPr lang="en-US"/>
              <a:t>Machine upgradeable</a:t>
            </a:r>
          </a:p>
          <a:p>
            <a:pPr lvl="1"/>
            <a:r>
              <a:rPr lang="en-US"/>
              <a:t>Can replace Cray X1 nodes with X1E nodes</a:t>
            </a:r>
          </a:p>
          <a:p>
            <a:endParaRPr lang="en-US"/>
          </a:p>
        </p:txBody>
      </p:sp>
    </p:spTree>
  </p:cSld>
  <p:clrMapOvr>
    <a:masterClrMapping/>
  </p:clrMapOvr>
  <p:transition xmlns:p14="http://schemas.microsoft.com/office/powerpoint/2010/main">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25C3A9FC-62FA-B54E-874C-C6A2BE8D4B2F}" type="slidenum">
              <a:rPr lang="en-US"/>
              <a:pPr/>
              <a:t>31</a:t>
            </a:fld>
            <a:endParaRPr lang="en-US"/>
          </a:p>
        </p:txBody>
      </p:sp>
      <p:sp>
        <p:nvSpPr>
          <p:cNvPr id="1154050" name="Rectangle 2"/>
          <p:cNvSpPr>
            <a:spLocks noGrp="1" noChangeArrowheads="1"/>
          </p:cNvSpPr>
          <p:nvPr>
            <p:ph type="title"/>
          </p:nvPr>
        </p:nvSpPr>
        <p:spPr/>
        <p:txBody>
          <a:bodyPr/>
          <a:lstStyle/>
          <a:p>
            <a:r>
              <a:rPr lang="en-US"/>
              <a:t>Earth Simulator</a:t>
            </a:r>
          </a:p>
        </p:txBody>
      </p:sp>
      <p:sp>
        <p:nvSpPr>
          <p:cNvPr id="1154051" name="Rectangle 3"/>
          <p:cNvSpPr>
            <a:spLocks noGrp="1" noChangeArrowheads="1"/>
          </p:cNvSpPr>
          <p:nvPr>
            <p:ph type="body" idx="4294967295"/>
          </p:nvPr>
        </p:nvSpPr>
        <p:spPr>
          <a:xfrm>
            <a:off x="836613" y="1408113"/>
            <a:ext cx="8307387" cy="5130800"/>
          </a:xfrm>
        </p:spPr>
        <p:txBody>
          <a:bodyPr/>
          <a:lstStyle/>
          <a:p>
            <a:pPr marL="381000" indent="-381000">
              <a:lnSpc>
                <a:spcPct val="90000"/>
              </a:lnSpc>
              <a:buFontTx/>
              <a:buAutoNum type="arabicPeriod"/>
            </a:pPr>
            <a:r>
              <a:rPr lang="en-US" sz="2000">
                <a:latin typeface="Times New Roman" charset="0"/>
              </a:rPr>
              <a:t>Processor Nodes (PN) Total number of processor nodes is 640. Each processor node consists of eight vector processors of 8 GFLOPS and 16GB shared memories. Therefore, total numbers of processors is 5,120 and total peak performance and main memory of the system are 40 TFLOPS and 10 TB, respectively.  Two nodes are installed into one cabinet, size is 40</a:t>
            </a:r>
            <a:r>
              <a:rPr lang="ja-JP" altLang="en-US" sz="2000">
                <a:latin typeface="Arial"/>
              </a:rPr>
              <a:t>”</a:t>
            </a:r>
            <a:r>
              <a:rPr lang="en-US" sz="2000">
                <a:latin typeface="Times New Roman" charset="0"/>
              </a:rPr>
              <a:t>x56</a:t>
            </a:r>
            <a:r>
              <a:rPr lang="ja-JP" altLang="en-US" sz="2000">
                <a:latin typeface="Arial"/>
              </a:rPr>
              <a:t>”</a:t>
            </a:r>
            <a:r>
              <a:rPr lang="en-US" sz="2000">
                <a:latin typeface="Times New Roman" charset="0"/>
              </a:rPr>
              <a:t>x80</a:t>
            </a:r>
            <a:r>
              <a:rPr lang="ja-JP" altLang="en-US" sz="2000">
                <a:latin typeface="Arial"/>
              </a:rPr>
              <a:t>”</a:t>
            </a:r>
            <a:r>
              <a:rPr lang="en-US" sz="2000">
                <a:latin typeface="Times New Roman" charset="0"/>
              </a:rPr>
              <a:t>. 16 nodes are in a cluster. Power consumption per cabinet is approximately 20 KW.</a:t>
            </a:r>
          </a:p>
          <a:p>
            <a:pPr marL="381000" indent="-381000">
              <a:lnSpc>
                <a:spcPct val="90000"/>
              </a:lnSpc>
              <a:buFont typeface="Wingdings 2" charset="0"/>
              <a:buNone/>
            </a:pPr>
            <a:r>
              <a:rPr lang="en-US" sz="2000">
                <a:latin typeface="Times New Roman" charset="0"/>
              </a:rPr>
              <a:t>2) Interconnection Network (IN): Each node is coupled together with more than 83,000 copper cables via single-stage crossbar switches of 16GB/s x2 (Load + Store). The total length of the cables is approximately 1,800 miles.</a:t>
            </a:r>
          </a:p>
          <a:p>
            <a:pPr marL="381000" indent="-381000">
              <a:lnSpc>
                <a:spcPct val="90000"/>
              </a:lnSpc>
              <a:buFont typeface="Wingdings 2" charset="0"/>
              <a:buNone/>
            </a:pPr>
            <a:r>
              <a:rPr lang="en-US" sz="2000">
                <a:latin typeface="Times New Roman" charset="0"/>
              </a:rPr>
              <a:t>3) Hard Disk. Raid disks are used for the system. The capacities are 450 TB for the systems operations and 250 TB for users.</a:t>
            </a:r>
          </a:p>
          <a:p>
            <a:pPr marL="381000" indent="-381000">
              <a:lnSpc>
                <a:spcPct val="90000"/>
              </a:lnSpc>
              <a:buFont typeface="Wingdings 2" charset="0"/>
              <a:buNone/>
            </a:pPr>
            <a:r>
              <a:rPr lang="en-US" sz="2000">
                <a:latin typeface="Times New Roman" charset="0"/>
              </a:rPr>
              <a:t>4) Mass Storage system: 12 Automatic Cartridge Systems (STK PowderHorn9310);  total storage capacity is approximately 1.6 PB. </a:t>
            </a:r>
          </a:p>
        </p:txBody>
      </p:sp>
      <p:sp>
        <p:nvSpPr>
          <p:cNvPr id="1154052" name="Text Box 4"/>
          <p:cNvSpPr txBox="1">
            <a:spLocks noChangeArrowheads="1"/>
          </p:cNvSpPr>
          <p:nvPr/>
        </p:nvSpPr>
        <p:spPr bwMode="auto">
          <a:xfrm>
            <a:off x="5486400" y="5857875"/>
            <a:ext cx="3657600" cy="72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spAutoFit/>
          </a:bodyPr>
          <a:lstStyle/>
          <a:p>
            <a:r>
              <a:rPr lang="en-US" sz="1400" i="1"/>
              <a:t>From Horst D. Simon, NERSC/LBNL, May 15, 2002, </a:t>
            </a:r>
            <a:r>
              <a:rPr lang="ja-JP" altLang="en-US" sz="1400" i="1">
                <a:latin typeface="Arial"/>
              </a:rPr>
              <a:t>“</a:t>
            </a:r>
            <a:r>
              <a:rPr lang="en-US" sz="1400" i="1">
                <a:solidFill>
                  <a:srgbClr val="00279F"/>
                </a:solidFill>
              </a:rPr>
              <a:t>ESS Rapid Response Meeting</a:t>
            </a:r>
            <a:r>
              <a:rPr lang="ja-JP" altLang="en-US" sz="1400" i="1">
                <a:solidFill>
                  <a:srgbClr val="00279F"/>
                </a:solidFill>
                <a:latin typeface="Arial"/>
              </a:rPr>
              <a:t>”</a:t>
            </a:r>
            <a:endParaRPr lang="en-US" sz="1400" i="1"/>
          </a:p>
          <a:p>
            <a:pPr>
              <a:spcBef>
                <a:spcPct val="20000"/>
              </a:spcBef>
              <a:buClr>
                <a:schemeClr val="tx1"/>
              </a:buClr>
              <a:buSzPct val="100000"/>
            </a:pPr>
            <a:endParaRPr lang="en-US" sz="1400" i="1"/>
          </a:p>
        </p:txBody>
      </p:sp>
      <p:sp>
        <p:nvSpPr>
          <p:cNvPr id="1154057" name="Text Box 9"/>
          <p:cNvSpPr txBox="1">
            <a:spLocks noChangeArrowheads="1"/>
          </p:cNvSpPr>
          <p:nvPr/>
        </p:nvSpPr>
        <p:spPr bwMode="auto">
          <a:xfrm>
            <a:off x="346075" y="808038"/>
            <a:ext cx="371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r>
              <a:rPr lang="en-US"/>
              <a:t>A general-purpose supercomputer:</a:t>
            </a:r>
          </a:p>
        </p:txBody>
      </p:sp>
    </p:spTree>
  </p:cSld>
  <p:clrMapOvr>
    <a:masterClrMapping/>
  </p:clrMapOvr>
  <p:transition xmlns:p14="http://schemas.microsoft.com/office/powerpoint/2010/main">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6BFC844-04B3-004B-8BD4-18A3A218B69E}" type="slidenum">
              <a:rPr lang="en-US"/>
              <a:pPr/>
              <a:t>32</a:t>
            </a:fld>
            <a:endParaRPr lang="en-US"/>
          </a:p>
        </p:txBody>
      </p:sp>
      <p:pic>
        <p:nvPicPr>
          <p:cNvPr id="1155074" name="Picture 2"/>
          <p:cNvPicPr>
            <a:picLocks noChangeAspect="1" noChangeArrowheads="1"/>
          </p:cNvPicPr>
          <p:nvPr/>
        </p:nvPicPr>
        <p:blipFill>
          <a:blip r:embed="rId2">
            <a:extLst>
              <a:ext uri="{28A0092B-C50C-407E-A947-70E740481C1C}">
                <a14:useLocalDpi xmlns:a14="http://schemas.microsoft.com/office/drawing/2010/main" val="0"/>
              </a:ext>
            </a:extLst>
          </a:blip>
          <a:srcRect b="51645"/>
          <a:stretch>
            <a:fillRect/>
          </a:stretch>
        </p:blipFill>
        <p:spPr bwMode="auto">
          <a:xfrm>
            <a:off x="1260475" y="1695450"/>
            <a:ext cx="6450013" cy="3630613"/>
          </a:xfrm>
          <a:prstGeom prst="rect">
            <a:avLst/>
          </a:prstGeom>
          <a:noFill/>
          <a:extLst>
            <a:ext uri="{909E8E84-426E-40dd-AFC4-6F175D3DCCD1}">
              <a14:hiddenFill xmlns:a14="http://schemas.microsoft.com/office/drawing/2010/main">
                <a:solidFill>
                  <a:srgbClr val="FFFFFF"/>
                </a:solidFill>
              </a14:hiddenFill>
            </a:ext>
          </a:extLst>
        </p:spPr>
      </p:pic>
      <p:sp>
        <p:nvSpPr>
          <p:cNvPr id="1155076" name="Rectangle 4"/>
          <p:cNvSpPr>
            <a:spLocks noGrp="1" noChangeArrowheads="1"/>
          </p:cNvSpPr>
          <p:nvPr>
            <p:ph type="title"/>
          </p:nvPr>
        </p:nvSpPr>
        <p:spPr/>
        <p:txBody>
          <a:bodyPr/>
          <a:lstStyle/>
          <a:p>
            <a:r>
              <a:rPr lang="en-US"/>
              <a:t>Earth Simulator</a:t>
            </a:r>
          </a:p>
        </p:txBody>
      </p:sp>
    </p:spTree>
  </p:cSld>
  <p:clrMapOvr>
    <a:masterClrMapping/>
  </p:clrMapOvr>
  <p:transition xmlns:p14="http://schemas.microsoft.com/office/powerpoint/2010/main">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A832996-D3A8-194E-8A94-EEC7F2112F73}" type="slidenum">
              <a:rPr lang="en-US"/>
              <a:pPr/>
              <a:t>33</a:t>
            </a:fld>
            <a:endParaRPr lang="en-US"/>
          </a:p>
        </p:txBody>
      </p:sp>
      <p:pic>
        <p:nvPicPr>
          <p:cNvPr id="1156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368425"/>
            <a:ext cx="6986587" cy="5159375"/>
          </a:xfrm>
          <a:prstGeom prst="rect">
            <a:avLst/>
          </a:prstGeom>
          <a:noFill/>
          <a:extLst>
            <a:ext uri="{909E8E84-426E-40dd-AFC4-6F175D3DCCD1}">
              <a14:hiddenFill xmlns:a14="http://schemas.microsoft.com/office/drawing/2010/main">
                <a:solidFill>
                  <a:srgbClr val="FFFFFF"/>
                </a:solidFill>
              </a14:hiddenFill>
            </a:ext>
          </a:extLst>
        </p:spPr>
      </p:pic>
      <p:sp>
        <p:nvSpPr>
          <p:cNvPr id="1156101" name="Rectangle 5"/>
          <p:cNvSpPr>
            <a:spLocks noGrp="1" noChangeArrowheads="1"/>
          </p:cNvSpPr>
          <p:nvPr>
            <p:ph type="title"/>
          </p:nvPr>
        </p:nvSpPr>
        <p:spPr/>
        <p:txBody>
          <a:bodyPr/>
          <a:lstStyle/>
          <a:p>
            <a:r>
              <a:rPr lang="en-US"/>
              <a:t>Earth Simulator Building</a:t>
            </a:r>
          </a:p>
        </p:txBody>
      </p:sp>
    </p:spTree>
  </p:cSld>
  <p:clrMapOvr>
    <a:masterClrMapping/>
  </p:clrMapOvr>
  <p:transition xmlns:p14="http://schemas.microsoft.com/office/powerpoint/2010/main">
    <p:pull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BBA0E7FD-2C56-0745-9ACC-B2236C4E2E1F}" type="slidenum">
              <a:rPr lang="en-US"/>
              <a:pPr/>
              <a:t>34</a:t>
            </a:fld>
            <a:endParaRPr lang="en-US"/>
          </a:p>
        </p:txBody>
      </p:sp>
      <p:sp>
        <p:nvSpPr>
          <p:cNvPr id="1157122" name="Rectangle 2"/>
          <p:cNvSpPr>
            <a:spLocks noGrp="1" noChangeArrowheads="1"/>
          </p:cNvSpPr>
          <p:nvPr>
            <p:ph type="title"/>
          </p:nvPr>
        </p:nvSpPr>
        <p:spPr>
          <a:xfrm>
            <a:off x="0" y="0"/>
            <a:ext cx="9144000" cy="641350"/>
          </a:xfrm>
        </p:spPr>
        <p:txBody>
          <a:bodyPr/>
          <a:lstStyle/>
          <a:p>
            <a:r>
              <a:rPr lang="en-US" sz="3600"/>
              <a:t>ESS – complete system installed 4/1/2002</a:t>
            </a:r>
          </a:p>
        </p:txBody>
      </p:sp>
      <p:pic>
        <p:nvPicPr>
          <p:cNvPr id="1157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3436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56B471-A5C8-D74F-846A-ECAF4E0E4783}" type="slidenum">
              <a:rPr lang="en-US"/>
              <a:pPr/>
              <a:t>35</a:t>
            </a:fld>
            <a:endParaRPr lang="en-US"/>
          </a:p>
        </p:txBody>
      </p:sp>
      <p:sp>
        <p:nvSpPr>
          <p:cNvPr id="1158148" name="Rectangle 4"/>
          <p:cNvSpPr>
            <a:spLocks noGrp="1" noChangeArrowheads="1"/>
          </p:cNvSpPr>
          <p:nvPr>
            <p:ph type="title"/>
          </p:nvPr>
        </p:nvSpPr>
        <p:spPr/>
        <p:txBody>
          <a:bodyPr/>
          <a:lstStyle/>
          <a:p>
            <a:r>
              <a:rPr lang="en-US"/>
              <a:t>Multimedia Extensions</a:t>
            </a:r>
          </a:p>
        </p:txBody>
      </p:sp>
      <p:sp>
        <p:nvSpPr>
          <p:cNvPr id="1158149" name="Rectangle 5"/>
          <p:cNvSpPr>
            <a:spLocks noGrp="1" noChangeArrowheads="1"/>
          </p:cNvSpPr>
          <p:nvPr>
            <p:ph type="body" idx="1"/>
          </p:nvPr>
        </p:nvSpPr>
        <p:spPr/>
        <p:txBody>
          <a:bodyPr/>
          <a:lstStyle/>
          <a:p>
            <a:pPr>
              <a:lnSpc>
                <a:spcPct val="90000"/>
              </a:lnSpc>
            </a:pPr>
            <a:r>
              <a:rPr lang="en-US" sz="2400"/>
              <a:t>Very short vectors added to existing ISAs for micros</a:t>
            </a:r>
          </a:p>
          <a:p>
            <a:pPr>
              <a:lnSpc>
                <a:spcPct val="90000"/>
              </a:lnSpc>
            </a:pPr>
            <a:r>
              <a:rPr lang="en-US" sz="2400"/>
              <a:t>Usually 64-bit registers split into 2x32b or 4x16b or 8x8b</a:t>
            </a:r>
          </a:p>
          <a:p>
            <a:pPr>
              <a:lnSpc>
                <a:spcPct val="90000"/>
              </a:lnSpc>
            </a:pPr>
            <a:r>
              <a:rPr lang="en-US" sz="2400"/>
              <a:t>Newer designs have 128-bit registers (Altivec, SSE2)</a:t>
            </a:r>
          </a:p>
          <a:p>
            <a:pPr>
              <a:lnSpc>
                <a:spcPct val="90000"/>
              </a:lnSpc>
            </a:pPr>
            <a:r>
              <a:rPr lang="en-US" sz="2400"/>
              <a:t>Limited instruction set:</a:t>
            </a:r>
          </a:p>
          <a:p>
            <a:pPr lvl="1">
              <a:lnSpc>
                <a:spcPct val="90000"/>
              </a:lnSpc>
            </a:pPr>
            <a:r>
              <a:rPr lang="en-US" sz="2100"/>
              <a:t>no vector length control</a:t>
            </a:r>
          </a:p>
          <a:p>
            <a:pPr lvl="1">
              <a:lnSpc>
                <a:spcPct val="90000"/>
              </a:lnSpc>
            </a:pPr>
            <a:r>
              <a:rPr lang="en-US" sz="2100"/>
              <a:t>no strided load/store or scatter/gather</a:t>
            </a:r>
          </a:p>
          <a:p>
            <a:pPr lvl="1">
              <a:lnSpc>
                <a:spcPct val="90000"/>
              </a:lnSpc>
            </a:pPr>
            <a:r>
              <a:rPr lang="en-US" sz="2100"/>
              <a:t>unit-stride loads must be aligned to 64/128-bit boundary</a:t>
            </a:r>
          </a:p>
          <a:p>
            <a:pPr>
              <a:lnSpc>
                <a:spcPct val="90000"/>
              </a:lnSpc>
            </a:pPr>
            <a:r>
              <a:rPr lang="en-US" sz="2400"/>
              <a:t>Limited vector register length:</a:t>
            </a:r>
          </a:p>
          <a:p>
            <a:pPr lvl="1">
              <a:lnSpc>
                <a:spcPct val="90000"/>
              </a:lnSpc>
            </a:pPr>
            <a:r>
              <a:rPr lang="en-US" sz="2100"/>
              <a:t>requires superscalar dispatch to keep multiply/add/load units busy</a:t>
            </a:r>
          </a:p>
          <a:p>
            <a:pPr lvl="1">
              <a:lnSpc>
                <a:spcPct val="90000"/>
              </a:lnSpc>
            </a:pPr>
            <a:r>
              <a:rPr lang="en-US" sz="2100"/>
              <a:t>loop unrolling to hide latencies increases register pressure</a:t>
            </a:r>
          </a:p>
          <a:p>
            <a:pPr>
              <a:lnSpc>
                <a:spcPct val="90000"/>
              </a:lnSpc>
            </a:pPr>
            <a:r>
              <a:rPr lang="en-US" sz="2400"/>
              <a:t>Trend towards fuller vector support in microprocessors</a:t>
            </a:r>
          </a:p>
        </p:txBody>
      </p:sp>
    </p:spTree>
  </p:cSld>
  <p:clrMapOvr>
    <a:masterClrMapping/>
  </p:clrMapOvr>
  <p:transition xmlns:p14="http://schemas.microsoft.com/office/powerpoint/2010/main">
    <p:pull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6A9E9B4-4455-E549-9BCB-BC0795B7550B}" type="slidenum">
              <a:rPr lang="en-US"/>
              <a:pPr/>
              <a:t>36</a:t>
            </a:fld>
            <a:endParaRPr lang="en-US"/>
          </a:p>
        </p:txBody>
      </p:sp>
      <p:sp>
        <p:nvSpPr>
          <p:cNvPr id="1159172" name="Rectangle 4"/>
          <p:cNvSpPr>
            <a:spLocks noGrp="1" noChangeArrowheads="1"/>
          </p:cNvSpPr>
          <p:nvPr>
            <p:ph type="title"/>
          </p:nvPr>
        </p:nvSpPr>
        <p:spPr/>
        <p:txBody>
          <a:bodyPr/>
          <a:lstStyle/>
          <a:p>
            <a:r>
              <a:rPr lang="en-US"/>
              <a:t>Vector Instruction Set Advantages</a:t>
            </a:r>
          </a:p>
        </p:txBody>
      </p:sp>
      <p:sp>
        <p:nvSpPr>
          <p:cNvPr id="1159173" name="Rectangle 5"/>
          <p:cNvSpPr>
            <a:spLocks noGrp="1" noChangeArrowheads="1"/>
          </p:cNvSpPr>
          <p:nvPr>
            <p:ph type="body" idx="1"/>
          </p:nvPr>
        </p:nvSpPr>
        <p:spPr/>
        <p:txBody>
          <a:bodyPr/>
          <a:lstStyle/>
          <a:p>
            <a:r>
              <a:rPr lang="en-US" dirty="0"/>
              <a:t>Compact</a:t>
            </a:r>
          </a:p>
          <a:p>
            <a:pPr lvl="1"/>
            <a:r>
              <a:rPr lang="en-US" dirty="0"/>
              <a:t>one short instruction encodes N operations</a:t>
            </a:r>
          </a:p>
          <a:p>
            <a:r>
              <a:rPr lang="en-US" dirty="0"/>
              <a:t>Expressive, tells hardware that these N operations:</a:t>
            </a:r>
          </a:p>
          <a:p>
            <a:pPr lvl="1"/>
            <a:r>
              <a:rPr lang="en-US" dirty="0"/>
              <a:t>are independent</a:t>
            </a:r>
          </a:p>
          <a:p>
            <a:pPr lvl="1"/>
            <a:r>
              <a:rPr lang="en-US" dirty="0"/>
              <a:t>use the same functional unit</a:t>
            </a:r>
          </a:p>
          <a:p>
            <a:pPr lvl="1"/>
            <a:r>
              <a:rPr lang="en-US" dirty="0"/>
              <a:t>access disjoint registers</a:t>
            </a:r>
          </a:p>
          <a:p>
            <a:pPr lvl="1"/>
            <a:r>
              <a:rPr lang="en-US" dirty="0"/>
              <a:t>access registers in the same pattern as previous instructions</a:t>
            </a:r>
          </a:p>
          <a:p>
            <a:pPr lvl="1"/>
            <a:r>
              <a:rPr lang="en-US" dirty="0"/>
              <a:t>access a contiguous block of memory (unit-stride load/store)</a:t>
            </a:r>
          </a:p>
          <a:p>
            <a:pPr lvl="1"/>
            <a:r>
              <a:rPr lang="en-US" dirty="0"/>
              <a:t>access memory in a known pattern (</a:t>
            </a:r>
            <a:r>
              <a:rPr lang="en-US" dirty="0" err="1"/>
              <a:t>strided</a:t>
            </a:r>
            <a:r>
              <a:rPr lang="en-US" dirty="0"/>
              <a:t> load/store) </a:t>
            </a:r>
          </a:p>
          <a:p>
            <a:r>
              <a:rPr lang="en-US" dirty="0"/>
              <a:t>Scalable</a:t>
            </a:r>
          </a:p>
          <a:p>
            <a:pPr lvl="1"/>
            <a:r>
              <a:rPr lang="en-US" dirty="0"/>
              <a:t>can run same object code on more parallel pipelines or lanes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4881557D-F517-4B4F-8861-EAABF47C0C34}" type="slidenum">
              <a:rPr lang="en-US"/>
              <a:pPr/>
              <a:t>37</a:t>
            </a:fld>
            <a:endParaRPr lang="en-US"/>
          </a:p>
        </p:txBody>
      </p:sp>
      <p:sp>
        <p:nvSpPr>
          <p:cNvPr id="1160200" name="Rectangle 8"/>
          <p:cNvSpPr>
            <a:spLocks noGrp="1" noChangeArrowheads="1"/>
          </p:cNvSpPr>
          <p:nvPr>
            <p:ph type="title"/>
          </p:nvPr>
        </p:nvSpPr>
        <p:spPr>
          <a:xfrm>
            <a:off x="0" y="0"/>
            <a:ext cx="9144000" cy="1311275"/>
          </a:xfrm>
        </p:spPr>
        <p:txBody>
          <a:bodyPr/>
          <a:lstStyle/>
          <a:p>
            <a:r>
              <a:rPr lang="en-US"/>
              <a:t>Operation &amp; Instruction Count: </a:t>
            </a:r>
            <a:br>
              <a:rPr lang="en-US"/>
            </a:br>
            <a:r>
              <a:rPr lang="en-US"/>
              <a:t>RISC v. Vector Processor</a:t>
            </a:r>
          </a:p>
        </p:txBody>
      </p:sp>
      <p:sp>
        <p:nvSpPr>
          <p:cNvPr id="1160194" name="Rectangle 2"/>
          <p:cNvSpPr>
            <a:spLocks noGrp="1" noChangeArrowheads="1"/>
          </p:cNvSpPr>
          <p:nvPr>
            <p:ph type="body" sz="half" idx="4294967295"/>
          </p:nvPr>
        </p:nvSpPr>
        <p:spPr>
          <a:xfrm>
            <a:off x="0" y="1514475"/>
            <a:ext cx="9094788" cy="4114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marL="285750" indent="-285750">
              <a:buFont typeface="Wingdings 2" charset="0"/>
              <a:buNone/>
              <a:tabLst>
                <a:tab pos="2400300" algn="dec"/>
                <a:tab pos="3543300" algn="dec"/>
                <a:tab pos="4343400" algn="dec"/>
                <a:tab pos="6115050" algn="dec"/>
                <a:tab pos="7029450" algn="dec"/>
                <a:tab pos="8743950" algn="dec"/>
              </a:tabLst>
            </a:pPr>
            <a:r>
              <a:rPr lang="en-US" sz="2000" b="1" dirty="0">
                <a:solidFill>
                  <a:schemeClr val="hlink"/>
                </a:solidFill>
              </a:rPr>
              <a:t>Spec92fp   	  Operations (Millions)	   Instructions (Millions)</a:t>
            </a:r>
          </a:p>
          <a:p>
            <a:pPr marL="285750" indent="-285750">
              <a:buFont typeface="Wingdings 2" charset="0"/>
              <a:buNone/>
              <a:tabLst>
                <a:tab pos="2400300" algn="dec"/>
                <a:tab pos="3543300" algn="dec"/>
                <a:tab pos="4343400" algn="dec"/>
                <a:tab pos="6115050" algn="dec"/>
                <a:tab pos="7029450" algn="dec"/>
                <a:tab pos="8743950" algn="dec"/>
              </a:tabLst>
            </a:pPr>
            <a:r>
              <a:rPr lang="en-US" sz="2000" b="1" u="sng" dirty="0">
                <a:solidFill>
                  <a:schemeClr val="hlink"/>
                </a:solidFill>
              </a:rPr>
              <a:t>Program     </a:t>
            </a:r>
            <a:r>
              <a:rPr lang="en-US" sz="2000" b="1" u="sng" dirty="0" smtClean="0">
                <a:solidFill>
                  <a:schemeClr val="hlink"/>
                </a:solidFill>
              </a:rPr>
              <a:t>     RISC      Vector      R</a:t>
            </a:r>
            <a:r>
              <a:rPr lang="en-US" sz="2000" b="1" u="sng" dirty="0">
                <a:solidFill>
                  <a:schemeClr val="hlink"/>
                </a:solidFill>
              </a:rPr>
              <a:t>/V       </a:t>
            </a:r>
            <a:r>
              <a:rPr lang="en-US" sz="2000" b="1" u="sng" dirty="0" smtClean="0">
                <a:solidFill>
                  <a:schemeClr val="hlink"/>
                </a:solidFill>
              </a:rPr>
              <a:t>    RISC       Vector        R</a:t>
            </a:r>
            <a:r>
              <a:rPr lang="en-US" sz="2000" b="1" u="sng" dirty="0">
                <a:solidFill>
                  <a:schemeClr val="hlink"/>
                </a:solidFill>
              </a:rPr>
              <a:t>/V</a:t>
            </a:r>
            <a:endParaRPr lang="en-US" sz="2000" b="1" dirty="0"/>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swim256	115	95	 1.1x	115	</a:t>
            </a:r>
            <a:r>
              <a:rPr lang="en-US" sz="2000" b="1" dirty="0" smtClean="0"/>
              <a:t>0.8	142x</a:t>
            </a:r>
            <a:endParaRPr lang="en-US" sz="2000" b="1" dirty="0"/>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hydro2d	58	40	1.4x	    58	0.8 	 71x</a:t>
            </a:r>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nasa7	69	41	1.7x	    69	2.2	 31x</a:t>
            </a:r>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su2cor	51	35	1.4x	    51	1.8	 29x</a:t>
            </a:r>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err="1"/>
              <a:t>tomcatv</a:t>
            </a:r>
            <a:r>
              <a:rPr lang="en-US" sz="2000" b="1" dirty="0"/>
              <a:t>	15	10	1.4x	    15	1.3 	 11x</a:t>
            </a:r>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wave5	27	25	1.1x	    27	7.2	  4x</a:t>
            </a:r>
          </a:p>
          <a:p>
            <a:pPr marL="285750" indent="-285750">
              <a:buFont typeface="Wingdings 2" charset="0"/>
              <a:buNone/>
              <a:tabLst>
                <a:tab pos="2400300" algn="dec"/>
                <a:tab pos="3543300" algn="dec"/>
                <a:tab pos="4343400" algn="dec"/>
                <a:tab pos="6115050" algn="dec"/>
                <a:tab pos="7029450" algn="dec"/>
                <a:tab pos="8743950" algn="dec"/>
              </a:tabLst>
            </a:pPr>
            <a:r>
              <a:rPr lang="en-US" sz="2000" b="1" dirty="0"/>
              <a:t>mdljdp2	32	52	0.6x	    32	15.8	  2x</a:t>
            </a:r>
          </a:p>
          <a:p>
            <a:pPr marL="285750" indent="-285750">
              <a:buFont typeface="Wingdings 2" charset="0"/>
              <a:buNone/>
              <a:tabLst>
                <a:tab pos="2400300" algn="dec"/>
                <a:tab pos="3543300" algn="dec"/>
                <a:tab pos="4343400" algn="dec"/>
                <a:tab pos="6115050" algn="dec"/>
                <a:tab pos="7029450" algn="dec"/>
                <a:tab pos="8743950" algn="dec"/>
              </a:tabLst>
            </a:pPr>
            <a:endParaRPr lang="en-US" sz="2000" b="1" dirty="0"/>
          </a:p>
        </p:txBody>
      </p:sp>
      <p:sp>
        <p:nvSpPr>
          <p:cNvPr id="1160196" name="Line 4"/>
          <p:cNvSpPr>
            <a:spLocks noChangeShapeType="1"/>
          </p:cNvSpPr>
          <p:nvPr/>
        </p:nvSpPr>
        <p:spPr bwMode="auto">
          <a:xfrm>
            <a:off x="5181600" y="2133600"/>
            <a:ext cx="0" cy="333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0197" name="Line 5"/>
          <p:cNvSpPr>
            <a:spLocks noChangeShapeType="1"/>
          </p:cNvSpPr>
          <p:nvPr/>
        </p:nvSpPr>
        <p:spPr bwMode="auto">
          <a:xfrm>
            <a:off x="1663700" y="2209800"/>
            <a:ext cx="0" cy="3429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0198" name="Rectangle 6"/>
          <p:cNvSpPr>
            <a:spLocks noChangeArrowheads="1"/>
          </p:cNvSpPr>
          <p:nvPr/>
        </p:nvSpPr>
        <p:spPr bwMode="auto">
          <a:xfrm>
            <a:off x="134938" y="5813425"/>
            <a:ext cx="8932862" cy="576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3200">
                <a:solidFill>
                  <a:srgbClr val="FC0128"/>
                </a:solidFill>
              </a:rPr>
              <a:t> Vector reduces ops by 1.2X, instructions by 20X</a:t>
            </a:r>
          </a:p>
        </p:txBody>
      </p:sp>
      <p:sp>
        <p:nvSpPr>
          <p:cNvPr id="1160201" name="Text Box 9"/>
          <p:cNvSpPr txBox="1">
            <a:spLocks noChangeArrowheads="1"/>
          </p:cNvSpPr>
          <p:nvPr/>
        </p:nvSpPr>
        <p:spPr bwMode="auto">
          <a:xfrm>
            <a:off x="2974975" y="6275388"/>
            <a:ext cx="356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r>
              <a:rPr kumimoji="1" lang="en-US">
                <a:effectLst>
                  <a:outerShdw blurRad="38100" dist="38100" dir="2700000" algn="tl">
                    <a:srgbClr val="DDDDDD"/>
                  </a:outerShdw>
                </a:effectLst>
              </a:rPr>
              <a:t>(from F. Quintana, U. Barcelona.)</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BB5C61F5-EC0E-3840-929B-EDECB83B8342}" type="slidenum">
              <a:rPr lang="en-US"/>
              <a:pPr/>
              <a:t>38</a:t>
            </a:fld>
            <a:endParaRPr lang="en-US"/>
          </a:p>
        </p:txBody>
      </p:sp>
      <p:sp>
        <p:nvSpPr>
          <p:cNvPr id="1161225" name="Rectangle 9"/>
          <p:cNvSpPr>
            <a:spLocks noGrp="1" noChangeArrowheads="1"/>
          </p:cNvSpPr>
          <p:nvPr>
            <p:ph type="title"/>
          </p:nvPr>
        </p:nvSpPr>
        <p:spPr/>
        <p:txBody>
          <a:bodyPr/>
          <a:lstStyle/>
          <a:p>
            <a:r>
              <a:rPr lang="en-US"/>
              <a:t>Vectors Lower Power</a:t>
            </a:r>
          </a:p>
        </p:txBody>
      </p:sp>
      <p:sp>
        <p:nvSpPr>
          <p:cNvPr id="1161219" name="Rectangle 3"/>
          <p:cNvSpPr>
            <a:spLocks noGrp="1" noChangeArrowheads="1"/>
          </p:cNvSpPr>
          <p:nvPr>
            <p:ph type="body" idx="4294967295"/>
          </p:nvPr>
        </p:nvSpPr>
        <p:spPr>
          <a:xfrm>
            <a:off x="5281613" y="1295400"/>
            <a:ext cx="3862387" cy="4876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lnSpc>
                <a:spcPct val="80000"/>
              </a:lnSpc>
              <a:buFont typeface="Wingdings 2" charset="0"/>
              <a:buNone/>
            </a:pPr>
            <a:r>
              <a:rPr lang="en-US" sz="2400">
                <a:solidFill>
                  <a:srgbClr val="FF3300"/>
                </a:solidFill>
              </a:rPr>
              <a:t>Vector</a:t>
            </a:r>
            <a:endParaRPr lang="en-US" sz="2000"/>
          </a:p>
          <a:p>
            <a:pPr>
              <a:lnSpc>
                <a:spcPct val="80000"/>
              </a:lnSpc>
            </a:pPr>
            <a:r>
              <a:rPr lang="en-US" sz="2000"/>
              <a:t>One inst fetch, decode, dispatch per vector</a:t>
            </a:r>
          </a:p>
          <a:p>
            <a:pPr>
              <a:lnSpc>
                <a:spcPct val="80000"/>
              </a:lnSpc>
            </a:pPr>
            <a:r>
              <a:rPr lang="en-US" sz="2000"/>
              <a:t>Structured register accesses</a:t>
            </a:r>
          </a:p>
          <a:p>
            <a:pPr>
              <a:lnSpc>
                <a:spcPct val="80000"/>
              </a:lnSpc>
            </a:pPr>
            <a:r>
              <a:rPr lang="en-US" sz="2000"/>
              <a:t>Smaller code for high performance, less power in instruction cache misses</a:t>
            </a:r>
          </a:p>
          <a:p>
            <a:pPr>
              <a:lnSpc>
                <a:spcPct val="80000"/>
              </a:lnSpc>
            </a:pPr>
            <a:endParaRPr lang="en-US" sz="2000"/>
          </a:p>
          <a:p>
            <a:pPr>
              <a:lnSpc>
                <a:spcPct val="80000"/>
              </a:lnSpc>
            </a:pPr>
            <a:r>
              <a:rPr lang="en-US" sz="2000"/>
              <a:t>Bypass cache</a:t>
            </a:r>
            <a:br>
              <a:rPr lang="en-US" sz="2000"/>
            </a:br>
            <a:endParaRPr lang="en-US" sz="2000"/>
          </a:p>
          <a:p>
            <a:pPr>
              <a:lnSpc>
                <a:spcPct val="80000"/>
              </a:lnSpc>
            </a:pPr>
            <a:r>
              <a:rPr lang="en-US" sz="2000"/>
              <a:t>One TLB lookup per</a:t>
            </a:r>
            <a:br>
              <a:rPr lang="en-US" sz="2000"/>
            </a:br>
            <a:r>
              <a:rPr lang="en-US" sz="2000"/>
              <a:t>group of loads or stores</a:t>
            </a:r>
          </a:p>
          <a:p>
            <a:pPr>
              <a:lnSpc>
                <a:spcPct val="80000"/>
              </a:lnSpc>
            </a:pPr>
            <a:r>
              <a:rPr lang="en-US" sz="2000"/>
              <a:t>Move only necessary data</a:t>
            </a:r>
            <a:br>
              <a:rPr lang="en-US" sz="2000"/>
            </a:br>
            <a:r>
              <a:rPr lang="en-US" sz="2000"/>
              <a:t>across chip boundary</a:t>
            </a:r>
          </a:p>
        </p:txBody>
      </p:sp>
      <p:sp>
        <p:nvSpPr>
          <p:cNvPr id="1161220" name="Rectangle 4"/>
          <p:cNvSpPr>
            <a:spLocks noChangeArrowheads="1"/>
          </p:cNvSpPr>
          <p:nvPr/>
        </p:nvSpPr>
        <p:spPr bwMode="auto">
          <a:xfrm>
            <a:off x="228600" y="1295400"/>
            <a:ext cx="497205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pPr>
            <a:r>
              <a:rPr lang="en-US" sz="2800" b="1">
                <a:solidFill>
                  <a:srgbClr val="FF3300"/>
                </a:solidFill>
                <a:latin typeface="Comic Sans MS" charset="0"/>
              </a:rPr>
              <a:t>Single-issue Scalar</a:t>
            </a:r>
            <a:endParaRPr lang="en-US" sz="2000" b="1">
              <a:latin typeface="Comic Sans MS" charset="0"/>
            </a:endParaRPr>
          </a:p>
          <a:p>
            <a:pPr marL="342900" indent="-342900">
              <a:spcBef>
                <a:spcPct val="20000"/>
              </a:spcBef>
              <a:buClr>
                <a:schemeClr val="tx1"/>
              </a:buClr>
              <a:buSzPct val="70000"/>
              <a:buFontTx/>
              <a:buChar char="•"/>
            </a:pPr>
            <a:r>
              <a:rPr lang="en-US" sz="2000" b="1">
                <a:latin typeface="Comic Sans MS" charset="0"/>
              </a:rPr>
              <a:t>One instruction fetch, decode, dispatch per operation</a:t>
            </a:r>
          </a:p>
          <a:p>
            <a:pPr marL="342900" indent="-342900">
              <a:spcBef>
                <a:spcPct val="20000"/>
              </a:spcBef>
              <a:buClr>
                <a:schemeClr val="tx1"/>
              </a:buClr>
              <a:buSzPct val="70000"/>
              <a:buFontTx/>
              <a:buChar char="•"/>
            </a:pPr>
            <a:r>
              <a:rPr lang="en-US" sz="2000" b="1">
                <a:latin typeface="Comic Sans MS" charset="0"/>
              </a:rPr>
              <a:t>Arbitrary register accesses,</a:t>
            </a:r>
            <a:br>
              <a:rPr lang="en-US" sz="2000" b="1">
                <a:latin typeface="Comic Sans MS" charset="0"/>
              </a:rPr>
            </a:br>
            <a:r>
              <a:rPr lang="en-US" sz="2000" b="1">
                <a:latin typeface="Comic Sans MS" charset="0"/>
              </a:rPr>
              <a:t>adds area and power</a:t>
            </a:r>
          </a:p>
          <a:p>
            <a:pPr marL="342900" indent="-342900">
              <a:spcBef>
                <a:spcPct val="20000"/>
              </a:spcBef>
              <a:buClr>
                <a:schemeClr val="tx1"/>
              </a:buClr>
              <a:buSzPct val="70000"/>
              <a:buFontTx/>
              <a:buChar char="•"/>
            </a:pPr>
            <a:r>
              <a:rPr lang="en-US" sz="2000" b="1">
                <a:latin typeface="Comic Sans MS" charset="0"/>
              </a:rPr>
              <a:t>Loop unrolling and software pipelining for high performance increases instruction cache footprint</a:t>
            </a:r>
          </a:p>
          <a:p>
            <a:pPr marL="342900" indent="-342900">
              <a:spcBef>
                <a:spcPct val="20000"/>
              </a:spcBef>
              <a:buClr>
                <a:schemeClr val="tx1"/>
              </a:buClr>
              <a:buSzPct val="70000"/>
              <a:buFontTx/>
              <a:buChar char="•"/>
            </a:pPr>
            <a:r>
              <a:rPr lang="en-US" sz="2000" b="1">
                <a:latin typeface="Comic Sans MS" charset="0"/>
              </a:rPr>
              <a:t>All data passes through cache; waste power if no temporal locality</a:t>
            </a:r>
          </a:p>
          <a:p>
            <a:pPr marL="342900" indent="-342900">
              <a:spcBef>
                <a:spcPct val="20000"/>
              </a:spcBef>
              <a:buClr>
                <a:schemeClr val="tx1"/>
              </a:buClr>
              <a:buSzPct val="70000"/>
              <a:buFontTx/>
              <a:buChar char="•"/>
            </a:pPr>
            <a:r>
              <a:rPr lang="en-US" sz="2000" b="1">
                <a:latin typeface="Comic Sans MS" charset="0"/>
              </a:rPr>
              <a:t>One TLB lookup per load or store</a:t>
            </a:r>
          </a:p>
          <a:p>
            <a:pPr marL="342900" indent="-342900">
              <a:spcBef>
                <a:spcPct val="20000"/>
              </a:spcBef>
              <a:buClr>
                <a:schemeClr val="tx1"/>
              </a:buClr>
              <a:buSzPct val="70000"/>
              <a:buFontTx/>
              <a:buChar char="•"/>
            </a:pPr>
            <a:r>
              <a:rPr lang="en-US" sz="2000" b="1">
                <a:latin typeface="Comic Sans MS" charset="0"/>
              </a:rPr>
              <a:t>Off-chip access in whole cache lines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A5E2268B-8F3C-DE48-A84B-F89D20B44541}" type="slidenum">
              <a:rPr lang="en-US"/>
              <a:pPr/>
              <a:t>39</a:t>
            </a:fld>
            <a:endParaRPr lang="en-US"/>
          </a:p>
        </p:txBody>
      </p:sp>
      <p:sp>
        <p:nvSpPr>
          <p:cNvPr id="1163269" name="Rectangle 5"/>
          <p:cNvSpPr>
            <a:spLocks noGrp="1" noChangeArrowheads="1"/>
          </p:cNvSpPr>
          <p:nvPr>
            <p:ph type="title"/>
          </p:nvPr>
        </p:nvSpPr>
        <p:spPr/>
        <p:txBody>
          <a:bodyPr/>
          <a:lstStyle/>
          <a:p>
            <a:r>
              <a:rPr lang="en-US"/>
              <a:t>Superscalar:  Worse Energy Efficiency</a:t>
            </a:r>
          </a:p>
        </p:txBody>
      </p:sp>
      <p:sp>
        <p:nvSpPr>
          <p:cNvPr id="1163267" name="Rectangle 3"/>
          <p:cNvSpPr>
            <a:spLocks noGrp="1" noChangeArrowheads="1"/>
          </p:cNvSpPr>
          <p:nvPr>
            <p:ph type="body" idx="4294967295"/>
          </p:nvPr>
        </p:nvSpPr>
        <p:spPr>
          <a:xfrm>
            <a:off x="4719638" y="1539875"/>
            <a:ext cx="4424362" cy="4876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lnSpc>
                <a:spcPct val="80000"/>
              </a:lnSpc>
              <a:buFont typeface="Wingdings 2" charset="0"/>
              <a:buNone/>
            </a:pPr>
            <a:r>
              <a:rPr lang="en-US">
                <a:solidFill>
                  <a:srgbClr val="FF3300"/>
                </a:solidFill>
              </a:rPr>
              <a:t>Vector</a:t>
            </a:r>
            <a:endParaRPr lang="en-US"/>
          </a:p>
          <a:p>
            <a:pPr>
              <a:lnSpc>
                <a:spcPct val="80000"/>
              </a:lnSpc>
            </a:pPr>
            <a:r>
              <a:rPr lang="en-US" sz="2400"/>
              <a:t>Control logic grows</a:t>
            </a:r>
            <a:br>
              <a:rPr lang="en-US" sz="2400"/>
            </a:br>
            <a:r>
              <a:rPr lang="en-US" sz="2400"/>
              <a:t>linearly with issue width</a:t>
            </a:r>
          </a:p>
          <a:p>
            <a:pPr>
              <a:lnSpc>
                <a:spcPct val="80000"/>
              </a:lnSpc>
            </a:pPr>
            <a:r>
              <a:rPr lang="en-US" sz="2400"/>
              <a:t>Vector unit switches</a:t>
            </a:r>
            <a:br>
              <a:rPr lang="en-US" sz="2400"/>
            </a:br>
            <a:r>
              <a:rPr lang="en-US" sz="2400"/>
              <a:t>off when not in use</a:t>
            </a:r>
          </a:p>
          <a:p>
            <a:pPr>
              <a:lnSpc>
                <a:spcPct val="80000"/>
              </a:lnSpc>
            </a:pPr>
            <a:r>
              <a:rPr lang="en-US" sz="2400"/>
              <a:t>Vector instructions expose parallelism without speculation</a:t>
            </a:r>
          </a:p>
          <a:p>
            <a:pPr>
              <a:lnSpc>
                <a:spcPct val="80000"/>
              </a:lnSpc>
            </a:pPr>
            <a:r>
              <a:rPr lang="en-US" sz="2400"/>
              <a:t>Software control of</a:t>
            </a:r>
            <a:br>
              <a:rPr lang="en-US" sz="2400"/>
            </a:br>
            <a:r>
              <a:rPr lang="en-US" sz="2400"/>
              <a:t>speculation when desired:</a:t>
            </a:r>
          </a:p>
          <a:p>
            <a:pPr lvl="1">
              <a:lnSpc>
                <a:spcPct val="80000"/>
              </a:lnSpc>
            </a:pPr>
            <a:r>
              <a:rPr lang="en-US" sz="2100"/>
              <a:t>Whether to use vector mask or compress/expand for conditionals</a:t>
            </a:r>
          </a:p>
        </p:txBody>
      </p:sp>
      <p:sp>
        <p:nvSpPr>
          <p:cNvPr id="1163268" name="Rectangle 4"/>
          <p:cNvSpPr>
            <a:spLocks noChangeArrowheads="1"/>
          </p:cNvSpPr>
          <p:nvPr/>
        </p:nvSpPr>
        <p:spPr bwMode="auto">
          <a:xfrm>
            <a:off x="171450" y="1539875"/>
            <a:ext cx="4179888"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ctr">
              <a:spcBef>
                <a:spcPct val="20000"/>
              </a:spcBef>
            </a:pPr>
            <a:r>
              <a:rPr lang="en-US" sz="2800" b="1">
                <a:solidFill>
                  <a:srgbClr val="FF3300"/>
                </a:solidFill>
                <a:latin typeface="Tahoma" charset="0"/>
              </a:rPr>
              <a:t>Superscalar</a:t>
            </a:r>
            <a:endParaRPr lang="en-US" sz="2800" b="1">
              <a:latin typeface="Tahoma" charset="0"/>
            </a:endParaRPr>
          </a:p>
          <a:p>
            <a:pPr marL="342900" indent="-342900">
              <a:spcBef>
                <a:spcPct val="20000"/>
              </a:spcBef>
              <a:buClr>
                <a:schemeClr val="tx1"/>
              </a:buClr>
              <a:buSzPct val="70000"/>
              <a:buFontTx/>
              <a:buChar char="•"/>
            </a:pPr>
            <a:r>
              <a:rPr lang="en-US" sz="2400" b="1">
                <a:latin typeface="Tahoma" charset="0"/>
              </a:rPr>
              <a:t>Control logic grows quadratically with issue width</a:t>
            </a:r>
          </a:p>
          <a:p>
            <a:pPr marL="342900" indent="-342900">
              <a:spcBef>
                <a:spcPct val="20000"/>
              </a:spcBef>
              <a:buClr>
                <a:schemeClr val="tx1"/>
              </a:buClr>
              <a:buSzPct val="70000"/>
              <a:buFontTx/>
              <a:buChar char="•"/>
            </a:pPr>
            <a:r>
              <a:rPr lang="en-US" sz="2400" b="1">
                <a:latin typeface="Tahoma" charset="0"/>
              </a:rPr>
              <a:t>Control logic consumes energy regardless of available parallelism</a:t>
            </a:r>
          </a:p>
          <a:p>
            <a:pPr marL="342900" indent="-342900">
              <a:spcBef>
                <a:spcPct val="20000"/>
              </a:spcBef>
              <a:buClr>
                <a:schemeClr val="tx1"/>
              </a:buClr>
              <a:buSzPct val="70000"/>
              <a:buFontTx/>
              <a:buChar char="•"/>
            </a:pPr>
            <a:r>
              <a:rPr lang="en-US" sz="2400" b="1">
                <a:latin typeface="Tahoma" charset="0"/>
              </a:rPr>
              <a:t>Speculation to increase visible parallelism wastes energy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91BA68-A86C-6C4E-BD32-54610234A501}" type="slidenum">
              <a:rPr lang="en-US"/>
              <a:pPr/>
              <a:t>4</a:t>
            </a:fld>
            <a:endParaRPr lang="en-US"/>
          </a:p>
        </p:txBody>
      </p:sp>
      <p:sp>
        <p:nvSpPr>
          <p:cNvPr id="1125382" name="Rectangle 6"/>
          <p:cNvSpPr>
            <a:spLocks noGrp="1" noChangeArrowheads="1"/>
          </p:cNvSpPr>
          <p:nvPr>
            <p:ph type="title"/>
          </p:nvPr>
        </p:nvSpPr>
        <p:spPr/>
        <p:txBody>
          <a:bodyPr/>
          <a:lstStyle/>
          <a:p>
            <a:r>
              <a:rPr lang="en-US"/>
              <a:t>Vector Supercomputers</a:t>
            </a:r>
          </a:p>
        </p:txBody>
      </p:sp>
      <p:sp>
        <p:nvSpPr>
          <p:cNvPr id="1125383" name="Rectangle 7"/>
          <p:cNvSpPr>
            <a:spLocks noGrp="1" noChangeArrowheads="1"/>
          </p:cNvSpPr>
          <p:nvPr>
            <p:ph type="body" idx="1"/>
          </p:nvPr>
        </p:nvSpPr>
        <p:spPr/>
        <p:txBody>
          <a:bodyPr/>
          <a:lstStyle/>
          <a:p>
            <a:r>
              <a:rPr lang="en-US"/>
              <a:t>Epitomized by Cray-1, 1976:</a:t>
            </a:r>
          </a:p>
          <a:p>
            <a:pPr lvl="1"/>
            <a:r>
              <a:rPr lang="en-US"/>
              <a:t>Scalar Unit + Vector Extensions</a:t>
            </a:r>
          </a:p>
          <a:p>
            <a:pPr lvl="2"/>
            <a:r>
              <a:rPr lang="en-US"/>
              <a:t>Load/Store Architecture</a:t>
            </a:r>
          </a:p>
          <a:p>
            <a:pPr lvl="2"/>
            <a:r>
              <a:rPr lang="en-US"/>
              <a:t>Vector Registers</a:t>
            </a:r>
          </a:p>
          <a:p>
            <a:pPr lvl="2"/>
            <a:r>
              <a:rPr lang="en-US"/>
              <a:t>Vector Instructions</a:t>
            </a:r>
          </a:p>
          <a:p>
            <a:pPr lvl="2"/>
            <a:r>
              <a:rPr lang="en-US"/>
              <a:t>Hardwired Control</a:t>
            </a:r>
          </a:p>
          <a:p>
            <a:pPr lvl="2"/>
            <a:r>
              <a:rPr lang="en-US"/>
              <a:t>Highly Pipelined Functional Units</a:t>
            </a:r>
          </a:p>
          <a:p>
            <a:pPr lvl="2"/>
            <a:r>
              <a:rPr lang="en-US"/>
              <a:t>Interleaved Memory System</a:t>
            </a:r>
          </a:p>
          <a:p>
            <a:pPr lvl="2"/>
            <a:r>
              <a:rPr lang="en-US"/>
              <a:t>No Data Caches</a:t>
            </a:r>
          </a:p>
          <a:p>
            <a:pPr lvl="2"/>
            <a:r>
              <a:rPr lang="en-US"/>
              <a:t>No Virtual Memory</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E88D2A-5950-B248-AB3D-9887A9EF8BA1}" type="slidenum">
              <a:rPr lang="en-US"/>
              <a:pPr/>
              <a:t>40</a:t>
            </a:fld>
            <a:endParaRPr lang="en-US"/>
          </a:p>
        </p:txBody>
      </p:sp>
      <p:sp>
        <p:nvSpPr>
          <p:cNvPr id="1165316" name="Rectangle 4"/>
          <p:cNvSpPr>
            <a:spLocks noGrp="1" noChangeArrowheads="1"/>
          </p:cNvSpPr>
          <p:nvPr>
            <p:ph type="title"/>
          </p:nvPr>
        </p:nvSpPr>
        <p:spPr/>
        <p:txBody>
          <a:bodyPr/>
          <a:lstStyle/>
          <a:p>
            <a:r>
              <a:rPr lang="en-US"/>
              <a:t>Vector Applications</a:t>
            </a:r>
          </a:p>
        </p:txBody>
      </p:sp>
      <p:sp>
        <p:nvSpPr>
          <p:cNvPr id="1165317" name="Rectangle 5"/>
          <p:cNvSpPr>
            <a:spLocks noGrp="1" noChangeArrowheads="1"/>
          </p:cNvSpPr>
          <p:nvPr>
            <p:ph type="body" idx="1"/>
          </p:nvPr>
        </p:nvSpPr>
        <p:spPr/>
        <p:txBody>
          <a:bodyPr/>
          <a:lstStyle/>
          <a:p>
            <a:r>
              <a:rPr lang="en-US"/>
              <a:t>Limited to scientific computing?  No!</a:t>
            </a:r>
          </a:p>
          <a:p>
            <a:pPr lvl="1"/>
            <a:r>
              <a:rPr lang="en-US"/>
              <a:t>Multimedia Processing (compress., graphics, audio synth, image proc.)</a:t>
            </a:r>
          </a:p>
          <a:p>
            <a:pPr lvl="1"/>
            <a:r>
              <a:rPr lang="en-US"/>
              <a:t>Standard benchmark kernels (Matrix Multiply, FFT, Convolution, Sort)</a:t>
            </a:r>
          </a:p>
          <a:p>
            <a:pPr lvl="1"/>
            <a:r>
              <a:rPr lang="en-US"/>
              <a:t>Lossy Compression (JPEG, MPEG video and audio)</a:t>
            </a:r>
          </a:p>
          <a:p>
            <a:pPr lvl="1"/>
            <a:r>
              <a:rPr lang="en-US"/>
              <a:t>Lossless Compression (Zero removal, RLE, Differencing, LZW)</a:t>
            </a:r>
          </a:p>
          <a:p>
            <a:pPr lvl="1"/>
            <a:r>
              <a:rPr lang="en-US"/>
              <a:t>Cryptography (RSA, DES/IDEA, SHA/MD5)</a:t>
            </a:r>
          </a:p>
          <a:p>
            <a:pPr lvl="1"/>
            <a:r>
              <a:rPr lang="en-US"/>
              <a:t>Speech and handwriting recognition</a:t>
            </a:r>
          </a:p>
          <a:p>
            <a:pPr lvl="1"/>
            <a:r>
              <a:rPr lang="en-US"/>
              <a:t>Operating systems/Networking (memcpy, memset, parity, checksum)</a:t>
            </a:r>
          </a:p>
          <a:p>
            <a:pPr lvl="1"/>
            <a:r>
              <a:rPr lang="en-US"/>
              <a:t>Databases (hash/join, data mining, image/video serving)</a:t>
            </a:r>
          </a:p>
          <a:p>
            <a:pPr lvl="1"/>
            <a:r>
              <a:rPr lang="en-US"/>
              <a:t>Language run-time support (stdlib, garbage collection)</a:t>
            </a:r>
          </a:p>
          <a:p>
            <a:pPr lvl="1"/>
            <a:r>
              <a:rPr lang="en-US"/>
              <a:t>even SPECint95</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B7E47A-739F-4A4F-A6B6-5805C28E291A}" type="slidenum">
              <a:rPr lang="en-US"/>
              <a:pPr/>
              <a:t>41</a:t>
            </a:fld>
            <a:endParaRPr lang="en-US"/>
          </a:p>
        </p:txBody>
      </p:sp>
      <p:sp>
        <p:nvSpPr>
          <p:cNvPr id="1167364" name="Rectangle 4"/>
          <p:cNvSpPr>
            <a:spLocks noGrp="1" noChangeArrowheads="1"/>
          </p:cNvSpPr>
          <p:nvPr>
            <p:ph type="title"/>
          </p:nvPr>
        </p:nvSpPr>
        <p:spPr/>
        <p:txBody>
          <a:bodyPr/>
          <a:lstStyle/>
          <a:p>
            <a:r>
              <a:rPr lang="en-US"/>
              <a:t>Vector Summary</a:t>
            </a:r>
          </a:p>
        </p:txBody>
      </p:sp>
      <p:sp>
        <p:nvSpPr>
          <p:cNvPr id="1167365" name="Rectangle 5"/>
          <p:cNvSpPr>
            <a:spLocks noGrp="1" noChangeArrowheads="1"/>
          </p:cNvSpPr>
          <p:nvPr>
            <p:ph type="body" idx="1"/>
          </p:nvPr>
        </p:nvSpPr>
        <p:spPr/>
        <p:txBody>
          <a:bodyPr/>
          <a:lstStyle/>
          <a:p>
            <a:r>
              <a:rPr lang="en-US"/>
              <a:t>Vector is alternative model for exploiting ILP</a:t>
            </a:r>
          </a:p>
          <a:p>
            <a:r>
              <a:rPr lang="en-US"/>
              <a:t>If code is vectorizable, then simpler hardware, more energy efficient, and better real-time model than Out-of-order machines</a:t>
            </a:r>
          </a:p>
          <a:p>
            <a:r>
              <a:rPr lang="en-US"/>
              <a:t>Design issues include number of lanes, number of functional units, number of vector registers, length of vector registers, exception handling, conditional operations</a:t>
            </a:r>
          </a:p>
          <a:p>
            <a:r>
              <a:rPr lang="en-US"/>
              <a:t>Fundamental design issue is memory bandwidth</a:t>
            </a:r>
          </a:p>
          <a:p>
            <a:r>
              <a:rPr lang="en-US"/>
              <a:t>Will multimedia popularity revive vector architectures?</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1A862D6-B3FD-714F-AD15-E67D2E9E341E}" type="slidenum">
              <a:rPr lang="en-US"/>
              <a:pPr/>
              <a:t>5</a:t>
            </a:fld>
            <a:endParaRPr lang="en-US"/>
          </a:p>
        </p:txBody>
      </p:sp>
      <p:pic>
        <p:nvPicPr>
          <p:cNvPr id="1126403" name="Picture 3" descr="cr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1524000"/>
            <a:ext cx="2638425" cy="2973388"/>
          </a:xfrm>
          <a:prstGeom prst="rect">
            <a:avLst/>
          </a:prstGeom>
          <a:noFill/>
          <a:extLst>
            <a:ext uri="{909E8E84-426E-40dd-AFC4-6F175D3DCCD1}">
              <a14:hiddenFill xmlns:a14="http://schemas.microsoft.com/office/drawing/2010/main">
                <a:solidFill>
                  <a:srgbClr val="FFFFFF"/>
                </a:solidFill>
              </a14:hiddenFill>
            </a:ext>
          </a:extLst>
        </p:spPr>
      </p:pic>
      <p:pic>
        <p:nvPicPr>
          <p:cNvPr id="1126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1509713"/>
            <a:ext cx="29337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406" name="Rectangle 6"/>
          <p:cNvSpPr>
            <a:spLocks noGrp="1" noChangeArrowheads="1"/>
          </p:cNvSpPr>
          <p:nvPr>
            <p:ph type="title"/>
          </p:nvPr>
        </p:nvSpPr>
        <p:spPr/>
        <p:txBody>
          <a:bodyPr/>
          <a:lstStyle/>
          <a:p>
            <a:r>
              <a:rPr lang="en-US"/>
              <a:t>Cray-1 (1976)</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lide Number Placeholder 2"/>
          <p:cNvSpPr>
            <a:spLocks noGrp="1"/>
          </p:cNvSpPr>
          <p:nvPr>
            <p:ph type="sldNum" sz="quarter" idx="10"/>
          </p:nvPr>
        </p:nvSpPr>
        <p:spPr/>
        <p:txBody>
          <a:bodyPr/>
          <a:lstStyle/>
          <a:p>
            <a:fld id="{6C46C5EC-BCD5-3A4B-974D-516E2916CC1E}" type="slidenum">
              <a:rPr lang="en-US"/>
              <a:pPr/>
              <a:t>6</a:t>
            </a:fld>
            <a:endParaRPr lang="en-US"/>
          </a:p>
        </p:txBody>
      </p:sp>
      <p:grpSp>
        <p:nvGrpSpPr>
          <p:cNvPr id="1127426" name="Group 2"/>
          <p:cNvGrpSpPr>
            <a:grpSpLocks/>
          </p:cNvGrpSpPr>
          <p:nvPr/>
        </p:nvGrpSpPr>
        <p:grpSpPr bwMode="auto">
          <a:xfrm>
            <a:off x="228600" y="3124200"/>
            <a:ext cx="8686800" cy="1676400"/>
            <a:chOff x="144" y="1968"/>
            <a:chExt cx="5472" cy="1056"/>
          </a:xfrm>
        </p:grpSpPr>
        <p:sp>
          <p:nvSpPr>
            <p:cNvPr id="1127427" name="Rectangle 3"/>
            <p:cNvSpPr>
              <a:spLocks noChangeArrowheads="1"/>
            </p:cNvSpPr>
            <p:nvPr/>
          </p:nvSpPr>
          <p:spPr bwMode="auto">
            <a:xfrm>
              <a:off x="2400" y="2640"/>
              <a:ext cx="2592"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28" name="Rectangle 4"/>
            <p:cNvSpPr>
              <a:spLocks noChangeArrowheads="1"/>
            </p:cNvSpPr>
            <p:nvPr/>
          </p:nvSpPr>
          <p:spPr bwMode="auto">
            <a:xfrm>
              <a:off x="2400" y="2064"/>
              <a:ext cx="2592"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29" name="Rectangle 5"/>
            <p:cNvSpPr>
              <a:spLocks noChangeArrowheads="1"/>
            </p:cNvSpPr>
            <p:nvPr/>
          </p:nvSpPr>
          <p:spPr bwMode="auto">
            <a:xfrm>
              <a:off x="2400" y="2208"/>
              <a:ext cx="2592"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27430" name="Group 6"/>
            <p:cNvGrpSpPr>
              <a:grpSpLocks/>
            </p:cNvGrpSpPr>
            <p:nvPr/>
          </p:nvGrpSpPr>
          <p:grpSpPr bwMode="auto">
            <a:xfrm>
              <a:off x="2400" y="2640"/>
              <a:ext cx="2160" cy="48"/>
              <a:chOff x="1824" y="2928"/>
              <a:chExt cx="2160" cy="48"/>
            </a:xfrm>
          </p:grpSpPr>
          <p:sp>
            <p:nvSpPr>
              <p:cNvPr id="1127431" name="Rectangle 7"/>
              <p:cNvSpPr>
                <a:spLocks noChangeArrowheads="1"/>
              </p:cNvSpPr>
              <p:nvPr/>
            </p:nvSpPr>
            <p:spPr bwMode="auto">
              <a:xfrm>
                <a:off x="1824" y="292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2" name="Rectangle 8"/>
              <p:cNvSpPr>
                <a:spLocks noChangeArrowheads="1"/>
              </p:cNvSpPr>
              <p:nvPr/>
            </p:nvSpPr>
            <p:spPr bwMode="auto">
              <a:xfrm>
                <a:off x="2256" y="292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3" name="Rectangle 9"/>
              <p:cNvSpPr>
                <a:spLocks noChangeArrowheads="1"/>
              </p:cNvSpPr>
              <p:nvPr/>
            </p:nvSpPr>
            <p:spPr bwMode="auto">
              <a:xfrm>
                <a:off x="2688" y="292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4" name="Rectangle 10"/>
              <p:cNvSpPr>
                <a:spLocks noChangeArrowheads="1"/>
              </p:cNvSpPr>
              <p:nvPr/>
            </p:nvSpPr>
            <p:spPr bwMode="auto">
              <a:xfrm>
                <a:off x="3120" y="292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5" name="Rectangle 11"/>
              <p:cNvSpPr>
                <a:spLocks noChangeArrowheads="1"/>
              </p:cNvSpPr>
              <p:nvPr/>
            </p:nvSpPr>
            <p:spPr bwMode="auto">
              <a:xfrm>
                <a:off x="3552" y="292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436" name="Rectangle 12"/>
            <p:cNvSpPr>
              <a:spLocks noChangeArrowheads="1"/>
            </p:cNvSpPr>
            <p:nvPr/>
          </p:nvSpPr>
          <p:spPr bwMode="auto">
            <a:xfrm>
              <a:off x="4560" y="26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7" name="Rectangle 13"/>
            <p:cNvSpPr>
              <a:spLocks noChangeArrowheads="1"/>
            </p:cNvSpPr>
            <p:nvPr/>
          </p:nvSpPr>
          <p:spPr bwMode="auto">
            <a:xfrm>
              <a:off x="2400"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8" name="Rectangle 14"/>
            <p:cNvSpPr>
              <a:spLocks noChangeArrowheads="1"/>
            </p:cNvSpPr>
            <p:nvPr/>
          </p:nvSpPr>
          <p:spPr bwMode="auto">
            <a:xfrm>
              <a:off x="2832"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39" name="Rectangle 15"/>
            <p:cNvSpPr>
              <a:spLocks noChangeArrowheads="1"/>
            </p:cNvSpPr>
            <p:nvPr/>
          </p:nvSpPr>
          <p:spPr bwMode="auto">
            <a:xfrm>
              <a:off x="3264"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0" name="Rectangle 16"/>
            <p:cNvSpPr>
              <a:spLocks noChangeArrowheads="1"/>
            </p:cNvSpPr>
            <p:nvPr/>
          </p:nvSpPr>
          <p:spPr bwMode="auto">
            <a:xfrm>
              <a:off x="3696"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1" name="Rectangle 17"/>
            <p:cNvSpPr>
              <a:spLocks noChangeArrowheads="1"/>
            </p:cNvSpPr>
            <p:nvPr/>
          </p:nvSpPr>
          <p:spPr bwMode="auto">
            <a:xfrm>
              <a:off x="4128"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2" name="Rectangle 18"/>
            <p:cNvSpPr>
              <a:spLocks noChangeArrowheads="1"/>
            </p:cNvSpPr>
            <p:nvPr/>
          </p:nvSpPr>
          <p:spPr bwMode="auto">
            <a:xfrm>
              <a:off x="4560" y="2208"/>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3" name="Rectangle 19"/>
            <p:cNvSpPr>
              <a:spLocks noChangeArrowheads="1"/>
            </p:cNvSpPr>
            <p:nvPr/>
          </p:nvSpPr>
          <p:spPr bwMode="auto">
            <a:xfrm>
              <a:off x="2400"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4" name="Rectangle 20"/>
            <p:cNvSpPr>
              <a:spLocks noChangeArrowheads="1"/>
            </p:cNvSpPr>
            <p:nvPr/>
          </p:nvSpPr>
          <p:spPr bwMode="auto">
            <a:xfrm>
              <a:off x="2832"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5" name="Rectangle 21"/>
            <p:cNvSpPr>
              <a:spLocks noChangeArrowheads="1"/>
            </p:cNvSpPr>
            <p:nvPr/>
          </p:nvSpPr>
          <p:spPr bwMode="auto">
            <a:xfrm>
              <a:off x="3264"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6" name="Rectangle 22"/>
            <p:cNvSpPr>
              <a:spLocks noChangeArrowheads="1"/>
            </p:cNvSpPr>
            <p:nvPr/>
          </p:nvSpPr>
          <p:spPr bwMode="auto">
            <a:xfrm>
              <a:off x="3696"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7" name="Rectangle 23"/>
            <p:cNvSpPr>
              <a:spLocks noChangeArrowheads="1"/>
            </p:cNvSpPr>
            <p:nvPr/>
          </p:nvSpPr>
          <p:spPr bwMode="auto">
            <a:xfrm>
              <a:off x="4128"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48" name="Rectangle 24"/>
            <p:cNvSpPr>
              <a:spLocks noChangeArrowheads="1"/>
            </p:cNvSpPr>
            <p:nvPr/>
          </p:nvSpPr>
          <p:spPr bwMode="auto">
            <a:xfrm>
              <a:off x="4560" y="2064"/>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27449" name="Group 25"/>
            <p:cNvGrpSpPr>
              <a:grpSpLocks/>
            </p:cNvGrpSpPr>
            <p:nvPr/>
          </p:nvGrpSpPr>
          <p:grpSpPr bwMode="auto">
            <a:xfrm>
              <a:off x="2544" y="2112"/>
              <a:ext cx="192" cy="528"/>
              <a:chOff x="1968" y="2400"/>
              <a:chExt cx="192" cy="528"/>
            </a:xfrm>
          </p:grpSpPr>
          <p:sp>
            <p:nvSpPr>
              <p:cNvPr id="1127450" name="Oval 26"/>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51" name="Line 27"/>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52" name="Line 28"/>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53" name="Line 29"/>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7454" name="Group 30"/>
            <p:cNvGrpSpPr>
              <a:grpSpLocks/>
            </p:cNvGrpSpPr>
            <p:nvPr/>
          </p:nvGrpSpPr>
          <p:grpSpPr bwMode="auto">
            <a:xfrm>
              <a:off x="2976" y="2112"/>
              <a:ext cx="192" cy="528"/>
              <a:chOff x="1968" y="2400"/>
              <a:chExt cx="192" cy="528"/>
            </a:xfrm>
          </p:grpSpPr>
          <p:sp>
            <p:nvSpPr>
              <p:cNvPr id="1127455" name="Oval 31"/>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56" name="Line 32"/>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57" name="Line 33"/>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58" name="Line 34"/>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7459" name="Group 35"/>
            <p:cNvGrpSpPr>
              <a:grpSpLocks/>
            </p:cNvGrpSpPr>
            <p:nvPr/>
          </p:nvGrpSpPr>
          <p:grpSpPr bwMode="auto">
            <a:xfrm>
              <a:off x="3408" y="2112"/>
              <a:ext cx="192" cy="528"/>
              <a:chOff x="1968" y="2400"/>
              <a:chExt cx="192" cy="528"/>
            </a:xfrm>
          </p:grpSpPr>
          <p:sp>
            <p:nvSpPr>
              <p:cNvPr id="1127460" name="Oval 36"/>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61" name="Line 37"/>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62" name="Line 38"/>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63" name="Line 39"/>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7464" name="Group 40"/>
            <p:cNvGrpSpPr>
              <a:grpSpLocks/>
            </p:cNvGrpSpPr>
            <p:nvPr/>
          </p:nvGrpSpPr>
          <p:grpSpPr bwMode="auto">
            <a:xfrm>
              <a:off x="3840" y="2112"/>
              <a:ext cx="192" cy="528"/>
              <a:chOff x="1968" y="2400"/>
              <a:chExt cx="192" cy="528"/>
            </a:xfrm>
          </p:grpSpPr>
          <p:sp>
            <p:nvSpPr>
              <p:cNvPr id="1127465" name="Oval 41"/>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66" name="Line 42"/>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67" name="Line 43"/>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68" name="Line 44"/>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7469" name="Group 45"/>
            <p:cNvGrpSpPr>
              <a:grpSpLocks/>
            </p:cNvGrpSpPr>
            <p:nvPr/>
          </p:nvGrpSpPr>
          <p:grpSpPr bwMode="auto">
            <a:xfrm>
              <a:off x="4272" y="2112"/>
              <a:ext cx="192" cy="528"/>
              <a:chOff x="1968" y="2400"/>
              <a:chExt cx="192" cy="528"/>
            </a:xfrm>
          </p:grpSpPr>
          <p:sp>
            <p:nvSpPr>
              <p:cNvPr id="1127470" name="Oval 46"/>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71" name="Line 47"/>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72" name="Line 48"/>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73" name="Line 49"/>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7474" name="Group 50"/>
            <p:cNvGrpSpPr>
              <a:grpSpLocks/>
            </p:cNvGrpSpPr>
            <p:nvPr/>
          </p:nvGrpSpPr>
          <p:grpSpPr bwMode="auto">
            <a:xfrm>
              <a:off x="4704" y="2112"/>
              <a:ext cx="192" cy="528"/>
              <a:chOff x="1968" y="2400"/>
              <a:chExt cx="192" cy="528"/>
            </a:xfrm>
          </p:grpSpPr>
          <p:sp>
            <p:nvSpPr>
              <p:cNvPr id="1127475" name="Oval 51"/>
              <p:cNvSpPr>
                <a:spLocks noChangeArrowheads="1"/>
              </p:cNvSpPr>
              <p:nvPr/>
            </p:nvSpPr>
            <p:spPr bwMode="auto">
              <a:xfrm>
                <a:off x="1968" y="2640"/>
                <a:ext cx="185" cy="192"/>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a:t>+</a:t>
                </a:r>
              </a:p>
            </p:txBody>
          </p:sp>
          <p:sp>
            <p:nvSpPr>
              <p:cNvPr id="1127476" name="Line 52"/>
              <p:cNvSpPr>
                <a:spLocks noChangeShapeType="1"/>
              </p:cNvSpPr>
              <p:nvPr/>
            </p:nvSpPr>
            <p:spPr bwMode="auto">
              <a:xfrm>
                <a:off x="1968" y="2544"/>
                <a:ext cx="48"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77" name="Line 53"/>
              <p:cNvSpPr>
                <a:spLocks noChangeShapeType="1"/>
              </p:cNvSpPr>
              <p:nvPr/>
            </p:nvSpPr>
            <p:spPr bwMode="auto">
              <a:xfrm flipH="1">
                <a:off x="2112" y="2400"/>
                <a:ext cx="48" cy="24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78" name="Line 54"/>
              <p:cNvSpPr>
                <a:spLocks noChangeShapeType="1"/>
              </p:cNvSpPr>
              <p:nvPr/>
            </p:nvSpPr>
            <p:spPr bwMode="auto">
              <a:xfrm>
                <a:off x="2064" y="2832"/>
                <a:ext cx="0" cy="96"/>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27479" name="Text Box 55"/>
            <p:cNvSpPr txBox="1">
              <a:spLocks noChangeArrowheads="1"/>
            </p:cNvSpPr>
            <p:nvPr/>
          </p:nvSpPr>
          <p:spPr bwMode="auto">
            <a:xfrm>
              <a:off x="2496" y="2736"/>
              <a:ext cx="3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[0]</a:t>
              </a:r>
            </a:p>
          </p:txBody>
        </p:sp>
        <p:sp>
          <p:nvSpPr>
            <p:cNvPr id="1127480" name="Text Box 56"/>
            <p:cNvSpPr txBox="1">
              <a:spLocks noChangeArrowheads="1"/>
            </p:cNvSpPr>
            <p:nvPr/>
          </p:nvSpPr>
          <p:spPr bwMode="auto">
            <a:xfrm>
              <a:off x="2928" y="2736"/>
              <a:ext cx="3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[1]</a:t>
              </a:r>
            </a:p>
          </p:txBody>
        </p:sp>
        <p:sp>
          <p:nvSpPr>
            <p:cNvPr id="1127481" name="Text Box 57"/>
            <p:cNvSpPr txBox="1">
              <a:spLocks noChangeArrowheads="1"/>
            </p:cNvSpPr>
            <p:nvPr/>
          </p:nvSpPr>
          <p:spPr bwMode="auto">
            <a:xfrm>
              <a:off x="4470" y="2736"/>
              <a:ext cx="68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[VLR-1]</a:t>
              </a:r>
            </a:p>
          </p:txBody>
        </p:sp>
        <p:sp>
          <p:nvSpPr>
            <p:cNvPr id="1127482" name="Text Box 58"/>
            <p:cNvSpPr txBox="1">
              <a:spLocks noChangeArrowheads="1"/>
            </p:cNvSpPr>
            <p:nvPr/>
          </p:nvSpPr>
          <p:spPr bwMode="auto">
            <a:xfrm>
              <a:off x="288" y="2064"/>
              <a:ext cx="1728" cy="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2000" b="1"/>
                <a:t>Vector Arithmetic Instructions</a:t>
              </a:r>
            </a:p>
            <a:p>
              <a:pPr algn="ctr">
                <a:spcBef>
                  <a:spcPct val="50000"/>
                </a:spcBef>
              </a:pPr>
              <a:r>
                <a:rPr lang="en-US" sz="2000" b="1"/>
                <a:t>ADDV v3, v1, v2</a:t>
              </a:r>
            </a:p>
          </p:txBody>
        </p:sp>
        <p:sp>
          <p:nvSpPr>
            <p:cNvPr id="1127483" name="Text Box 59"/>
            <p:cNvSpPr txBox="1">
              <a:spLocks noChangeArrowheads="1"/>
            </p:cNvSpPr>
            <p:nvPr/>
          </p:nvSpPr>
          <p:spPr bwMode="auto">
            <a:xfrm>
              <a:off x="2112" y="2544"/>
              <a:ext cx="2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v3</a:t>
              </a:r>
            </a:p>
          </p:txBody>
        </p:sp>
        <p:sp>
          <p:nvSpPr>
            <p:cNvPr id="1127484" name="Text Box 60"/>
            <p:cNvSpPr txBox="1">
              <a:spLocks noChangeArrowheads="1"/>
            </p:cNvSpPr>
            <p:nvPr/>
          </p:nvSpPr>
          <p:spPr bwMode="auto">
            <a:xfrm>
              <a:off x="2112" y="2112"/>
              <a:ext cx="2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v2</a:t>
              </a:r>
            </a:p>
          </p:txBody>
        </p:sp>
        <p:sp>
          <p:nvSpPr>
            <p:cNvPr id="1127485" name="Text Box 61"/>
            <p:cNvSpPr txBox="1">
              <a:spLocks noChangeArrowheads="1"/>
            </p:cNvSpPr>
            <p:nvPr/>
          </p:nvSpPr>
          <p:spPr bwMode="auto">
            <a:xfrm>
              <a:off x="2112" y="1968"/>
              <a:ext cx="2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v1</a:t>
              </a:r>
            </a:p>
          </p:txBody>
        </p:sp>
        <p:sp>
          <p:nvSpPr>
            <p:cNvPr id="1127486" name="AutoShape 62"/>
            <p:cNvSpPr>
              <a:spLocks noChangeArrowheads="1"/>
            </p:cNvSpPr>
            <p:nvPr/>
          </p:nvSpPr>
          <p:spPr bwMode="auto">
            <a:xfrm>
              <a:off x="144" y="2016"/>
              <a:ext cx="5472" cy="1008"/>
            </a:xfrm>
            <a:prstGeom prst="roundRect">
              <a:avLst>
                <a:gd name="adj" fmla="val 16667"/>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127487" name="Group 63"/>
          <p:cNvGrpSpPr>
            <a:grpSpLocks/>
          </p:cNvGrpSpPr>
          <p:nvPr/>
        </p:nvGrpSpPr>
        <p:grpSpPr bwMode="auto">
          <a:xfrm>
            <a:off x="228600" y="838200"/>
            <a:ext cx="8686800" cy="2209800"/>
            <a:chOff x="144" y="528"/>
            <a:chExt cx="5472" cy="1392"/>
          </a:xfrm>
        </p:grpSpPr>
        <p:grpSp>
          <p:nvGrpSpPr>
            <p:cNvPr id="1127488" name="Group 64"/>
            <p:cNvGrpSpPr>
              <a:grpSpLocks/>
            </p:cNvGrpSpPr>
            <p:nvPr/>
          </p:nvGrpSpPr>
          <p:grpSpPr bwMode="auto">
            <a:xfrm>
              <a:off x="768" y="768"/>
              <a:ext cx="429" cy="624"/>
              <a:chOff x="864" y="912"/>
              <a:chExt cx="528" cy="768"/>
            </a:xfrm>
          </p:grpSpPr>
          <p:sp>
            <p:nvSpPr>
              <p:cNvPr id="1127489" name="Rectangle 65"/>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0" name="Rectangle 66"/>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1" name="Rectangle 67"/>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2" name="Rectangle 68"/>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3" name="Rectangle 69"/>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4" name="Rectangle 70"/>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5" name="Rectangle 71"/>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6" name="Rectangle 72"/>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7" name="Rectangle 73"/>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8" name="Rectangle 74"/>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499" name="Rectangle 75"/>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00" name="Rectangle 76"/>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01" name="Rectangle 77"/>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02" name="Rectangle 78"/>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03" name="Rectangle 79"/>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04" name="Rectangle 80"/>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505" name="Text Box 81"/>
            <p:cNvSpPr txBox="1">
              <a:spLocks noChangeArrowheads="1"/>
            </p:cNvSpPr>
            <p:nvPr/>
          </p:nvSpPr>
          <p:spPr bwMode="auto">
            <a:xfrm>
              <a:off x="288" y="528"/>
              <a:ext cx="1119"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i="1"/>
                <a:t>Scalar Registers</a:t>
              </a:r>
            </a:p>
          </p:txBody>
        </p:sp>
        <p:sp>
          <p:nvSpPr>
            <p:cNvPr id="1127506" name="Text Box 82"/>
            <p:cNvSpPr txBox="1">
              <a:spLocks noChangeArrowheads="1"/>
            </p:cNvSpPr>
            <p:nvPr/>
          </p:nvSpPr>
          <p:spPr bwMode="auto">
            <a:xfrm>
              <a:off x="550" y="1248"/>
              <a:ext cx="26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r0</a:t>
              </a:r>
            </a:p>
          </p:txBody>
        </p:sp>
        <p:sp>
          <p:nvSpPr>
            <p:cNvPr id="1127507" name="Text Box 83"/>
            <p:cNvSpPr txBox="1">
              <a:spLocks noChangeArrowheads="1"/>
            </p:cNvSpPr>
            <p:nvPr/>
          </p:nvSpPr>
          <p:spPr bwMode="auto">
            <a:xfrm>
              <a:off x="454" y="672"/>
              <a:ext cx="35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r15</a:t>
              </a:r>
            </a:p>
          </p:txBody>
        </p:sp>
        <p:sp>
          <p:nvSpPr>
            <p:cNvPr id="1127508" name="Text Box 84"/>
            <p:cNvSpPr txBox="1">
              <a:spLocks noChangeArrowheads="1"/>
            </p:cNvSpPr>
            <p:nvPr/>
          </p:nvSpPr>
          <p:spPr bwMode="auto">
            <a:xfrm>
              <a:off x="3024" y="528"/>
              <a:ext cx="113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i="1"/>
                <a:t>Vector Registers</a:t>
              </a:r>
            </a:p>
          </p:txBody>
        </p:sp>
        <p:sp>
          <p:nvSpPr>
            <p:cNvPr id="1127509" name="Text Box 85"/>
            <p:cNvSpPr txBox="1">
              <a:spLocks noChangeArrowheads="1"/>
            </p:cNvSpPr>
            <p:nvPr/>
          </p:nvSpPr>
          <p:spPr bwMode="auto">
            <a:xfrm>
              <a:off x="1536" y="1248"/>
              <a:ext cx="2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v0</a:t>
              </a:r>
            </a:p>
          </p:txBody>
        </p:sp>
        <p:sp>
          <p:nvSpPr>
            <p:cNvPr id="1127510" name="Text Box 86"/>
            <p:cNvSpPr txBox="1">
              <a:spLocks noChangeArrowheads="1"/>
            </p:cNvSpPr>
            <p:nvPr/>
          </p:nvSpPr>
          <p:spPr bwMode="auto">
            <a:xfrm>
              <a:off x="1440" y="672"/>
              <a:ext cx="38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v15</a:t>
              </a:r>
            </a:p>
          </p:txBody>
        </p:sp>
        <p:grpSp>
          <p:nvGrpSpPr>
            <p:cNvPr id="1127511" name="Group 87"/>
            <p:cNvGrpSpPr>
              <a:grpSpLocks/>
            </p:cNvGrpSpPr>
            <p:nvPr/>
          </p:nvGrpSpPr>
          <p:grpSpPr bwMode="auto">
            <a:xfrm>
              <a:off x="1776" y="768"/>
              <a:ext cx="429" cy="624"/>
              <a:chOff x="864" y="912"/>
              <a:chExt cx="528" cy="768"/>
            </a:xfrm>
          </p:grpSpPr>
          <p:sp>
            <p:nvSpPr>
              <p:cNvPr id="1127512" name="Rectangle 88"/>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3" name="Rectangle 89"/>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4" name="Rectangle 90"/>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5" name="Rectangle 91"/>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6" name="Rectangle 92"/>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7" name="Rectangle 93"/>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8" name="Rectangle 94"/>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19" name="Rectangle 95"/>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0" name="Rectangle 96"/>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1" name="Rectangle 97"/>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2" name="Rectangle 98"/>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3" name="Rectangle 99"/>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4" name="Rectangle 100"/>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5" name="Rectangle 101"/>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6" name="Rectangle 102"/>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27" name="Rectangle 103"/>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528" name="Text Box 104"/>
            <p:cNvSpPr txBox="1">
              <a:spLocks noChangeArrowheads="1"/>
            </p:cNvSpPr>
            <p:nvPr/>
          </p:nvSpPr>
          <p:spPr bwMode="auto">
            <a:xfrm>
              <a:off x="1835" y="1344"/>
              <a:ext cx="3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[0]</a:t>
              </a:r>
            </a:p>
          </p:txBody>
        </p:sp>
        <p:grpSp>
          <p:nvGrpSpPr>
            <p:cNvPr id="1127529" name="Group 105"/>
            <p:cNvGrpSpPr>
              <a:grpSpLocks/>
            </p:cNvGrpSpPr>
            <p:nvPr/>
          </p:nvGrpSpPr>
          <p:grpSpPr bwMode="auto">
            <a:xfrm>
              <a:off x="2208" y="768"/>
              <a:ext cx="429" cy="624"/>
              <a:chOff x="864" y="912"/>
              <a:chExt cx="528" cy="768"/>
            </a:xfrm>
          </p:grpSpPr>
          <p:sp>
            <p:nvSpPr>
              <p:cNvPr id="1127530" name="Rectangle 106"/>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1" name="Rectangle 107"/>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2" name="Rectangle 108"/>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3" name="Rectangle 109"/>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4" name="Rectangle 110"/>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5" name="Rectangle 111"/>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6" name="Rectangle 112"/>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7" name="Rectangle 113"/>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8" name="Rectangle 114"/>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39" name="Rectangle 115"/>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0" name="Rectangle 116"/>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1" name="Rectangle 117"/>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2" name="Rectangle 118"/>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3" name="Rectangle 119"/>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4" name="Rectangle 120"/>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5" name="Rectangle 121"/>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546" name="Text Box 122"/>
            <p:cNvSpPr txBox="1">
              <a:spLocks noChangeArrowheads="1"/>
            </p:cNvSpPr>
            <p:nvPr/>
          </p:nvSpPr>
          <p:spPr bwMode="auto">
            <a:xfrm>
              <a:off x="2267" y="1344"/>
              <a:ext cx="3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[1]</a:t>
              </a:r>
            </a:p>
          </p:txBody>
        </p:sp>
        <p:grpSp>
          <p:nvGrpSpPr>
            <p:cNvPr id="1127547" name="Group 123"/>
            <p:cNvGrpSpPr>
              <a:grpSpLocks/>
            </p:cNvGrpSpPr>
            <p:nvPr/>
          </p:nvGrpSpPr>
          <p:grpSpPr bwMode="auto">
            <a:xfrm>
              <a:off x="2640" y="768"/>
              <a:ext cx="429" cy="624"/>
              <a:chOff x="864" y="912"/>
              <a:chExt cx="528" cy="768"/>
            </a:xfrm>
          </p:grpSpPr>
          <p:sp>
            <p:nvSpPr>
              <p:cNvPr id="1127548" name="Rectangle 124"/>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49" name="Rectangle 125"/>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0" name="Rectangle 126"/>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1" name="Rectangle 127"/>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2" name="Rectangle 128"/>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3" name="Rectangle 129"/>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4" name="Rectangle 130"/>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5" name="Rectangle 131"/>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6" name="Rectangle 132"/>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7" name="Rectangle 133"/>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8" name="Rectangle 134"/>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59" name="Rectangle 135"/>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0" name="Rectangle 136"/>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1" name="Rectangle 137"/>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2" name="Rectangle 138"/>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3" name="Rectangle 139"/>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564" name="Text Box 140"/>
            <p:cNvSpPr txBox="1">
              <a:spLocks noChangeArrowheads="1"/>
            </p:cNvSpPr>
            <p:nvPr/>
          </p:nvSpPr>
          <p:spPr bwMode="auto">
            <a:xfrm>
              <a:off x="2699" y="1344"/>
              <a:ext cx="3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[2]</a:t>
              </a:r>
            </a:p>
          </p:txBody>
        </p:sp>
        <p:grpSp>
          <p:nvGrpSpPr>
            <p:cNvPr id="1127565" name="Group 141"/>
            <p:cNvGrpSpPr>
              <a:grpSpLocks/>
            </p:cNvGrpSpPr>
            <p:nvPr/>
          </p:nvGrpSpPr>
          <p:grpSpPr bwMode="auto">
            <a:xfrm>
              <a:off x="3072" y="768"/>
              <a:ext cx="429" cy="624"/>
              <a:chOff x="864" y="912"/>
              <a:chExt cx="528" cy="768"/>
            </a:xfrm>
          </p:grpSpPr>
          <p:sp>
            <p:nvSpPr>
              <p:cNvPr id="1127566" name="Rectangle 142"/>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7" name="Rectangle 143"/>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8" name="Rectangle 144"/>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69" name="Rectangle 145"/>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0" name="Rectangle 146"/>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1" name="Rectangle 147"/>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2" name="Rectangle 148"/>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3" name="Rectangle 149"/>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4" name="Rectangle 150"/>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5" name="Rectangle 151"/>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6" name="Rectangle 152"/>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7" name="Rectangle 153"/>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8" name="Rectangle 154"/>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79" name="Rectangle 155"/>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0" name="Rectangle 156"/>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1" name="Rectangle 157"/>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582" name="Text Box 158"/>
            <p:cNvSpPr txBox="1">
              <a:spLocks noChangeArrowheads="1"/>
            </p:cNvSpPr>
            <p:nvPr/>
          </p:nvSpPr>
          <p:spPr bwMode="auto">
            <a:xfrm>
              <a:off x="3228" y="1344"/>
              <a:ext cx="1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000" b="1"/>
            </a:p>
          </p:txBody>
        </p:sp>
        <p:grpSp>
          <p:nvGrpSpPr>
            <p:cNvPr id="1127583" name="Group 159"/>
            <p:cNvGrpSpPr>
              <a:grpSpLocks/>
            </p:cNvGrpSpPr>
            <p:nvPr/>
          </p:nvGrpSpPr>
          <p:grpSpPr bwMode="auto">
            <a:xfrm>
              <a:off x="3504" y="768"/>
              <a:ext cx="429" cy="624"/>
              <a:chOff x="864" y="912"/>
              <a:chExt cx="528" cy="768"/>
            </a:xfrm>
          </p:grpSpPr>
          <p:sp>
            <p:nvSpPr>
              <p:cNvPr id="1127584" name="Rectangle 160"/>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5" name="Rectangle 161"/>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6" name="Rectangle 162"/>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7" name="Rectangle 163"/>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8" name="Rectangle 164"/>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89" name="Rectangle 165"/>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0" name="Rectangle 166"/>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1" name="Rectangle 167"/>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2" name="Rectangle 168"/>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3" name="Rectangle 169"/>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4" name="Rectangle 170"/>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5" name="Rectangle 171"/>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6" name="Rectangle 172"/>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7" name="Rectangle 173"/>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8" name="Rectangle 174"/>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599" name="Rectangle 175"/>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600" name="Text Box 176"/>
            <p:cNvSpPr txBox="1">
              <a:spLocks noChangeArrowheads="1"/>
            </p:cNvSpPr>
            <p:nvPr/>
          </p:nvSpPr>
          <p:spPr bwMode="auto">
            <a:xfrm>
              <a:off x="3660" y="1344"/>
              <a:ext cx="1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000" b="1"/>
            </a:p>
          </p:txBody>
        </p:sp>
        <p:grpSp>
          <p:nvGrpSpPr>
            <p:cNvPr id="1127601" name="Group 177"/>
            <p:cNvGrpSpPr>
              <a:grpSpLocks/>
            </p:cNvGrpSpPr>
            <p:nvPr/>
          </p:nvGrpSpPr>
          <p:grpSpPr bwMode="auto">
            <a:xfrm>
              <a:off x="3936" y="768"/>
              <a:ext cx="429" cy="624"/>
              <a:chOff x="864" y="912"/>
              <a:chExt cx="528" cy="768"/>
            </a:xfrm>
          </p:grpSpPr>
          <p:sp>
            <p:nvSpPr>
              <p:cNvPr id="1127602" name="Rectangle 178"/>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3" name="Rectangle 179"/>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4" name="Rectangle 180"/>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5" name="Rectangle 181"/>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6" name="Rectangle 182"/>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7" name="Rectangle 183"/>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8" name="Rectangle 184"/>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09" name="Rectangle 185"/>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0" name="Rectangle 186"/>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1" name="Rectangle 187"/>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2" name="Rectangle 188"/>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3" name="Rectangle 189"/>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4" name="Rectangle 190"/>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5" name="Rectangle 191"/>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6" name="Rectangle 192"/>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17" name="Rectangle 193"/>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618" name="Text Box 194"/>
            <p:cNvSpPr txBox="1">
              <a:spLocks noChangeArrowheads="1"/>
            </p:cNvSpPr>
            <p:nvPr/>
          </p:nvSpPr>
          <p:spPr bwMode="auto">
            <a:xfrm>
              <a:off x="4092" y="1344"/>
              <a:ext cx="1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000" b="1"/>
            </a:p>
          </p:txBody>
        </p:sp>
        <p:grpSp>
          <p:nvGrpSpPr>
            <p:cNvPr id="1127619" name="Group 195"/>
            <p:cNvGrpSpPr>
              <a:grpSpLocks/>
            </p:cNvGrpSpPr>
            <p:nvPr/>
          </p:nvGrpSpPr>
          <p:grpSpPr bwMode="auto">
            <a:xfrm>
              <a:off x="4368" y="768"/>
              <a:ext cx="429" cy="624"/>
              <a:chOff x="864" y="912"/>
              <a:chExt cx="528" cy="768"/>
            </a:xfrm>
          </p:grpSpPr>
          <p:sp>
            <p:nvSpPr>
              <p:cNvPr id="1127620" name="Rectangle 196"/>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1" name="Rectangle 197"/>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2" name="Rectangle 198"/>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3" name="Rectangle 199"/>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4" name="Rectangle 200"/>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5" name="Rectangle 201"/>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6" name="Rectangle 202"/>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7" name="Rectangle 203"/>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8" name="Rectangle 204"/>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29" name="Rectangle 205"/>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0" name="Rectangle 206"/>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1" name="Rectangle 207"/>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2" name="Rectangle 208"/>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3" name="Rectangle 209"/>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4" name="Rectangle 210"/>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5" name="Rectangle 211"/>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636" name="Text Box 212"/>
            <p:cNvSpPr txBox="1">
              <a:spLocks noChangeArrowheads="1"/>
            </p:cNvSpPr>
            <p:nvPr/>
          </p:nvSpPr>
          <p:spPr bwMode="auto">
            <a:xfrm>
              <a:off x="4524" y="1344"/>
              <a:ext cx="1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endParaRPr lang="en-US" sz="2000" b="1"/>
            </a:p>
          </p:txBody>
        </p:sp>
        <p:grpSp>
          <p:nvGrpSpPr>
            <p:cNvPr id="1127637" name="Group 213"/>
            <p:cNvGrpSpPr>
              <a:grpSpLocks/>
            </p:cNvGrpSpPr>
            <p:nvPr/>
          </p:nvGrpSpPr>
          <p:grpSpPr bwMode="auto">
            <a:xfrm>
              <a:off x="4800" y="768"/>
              <a:ext cx="429" cy="624"/>
              <a:chOff x="864" y="912"/>
              <a:chExt cx="528" cy="768"/>
            </a:xfrm>
          </p:grpSpPr>
          <p:sp>
            <p:nvSpPr>
              <p:cNvPr id="1127638" name="Rectangle 214"/>
              <p:cNvSpPr>
                <a:spLocks noChangeArrowheads="1"/>
              </p:cNvSpPr>
              <p:nvPr/>
            </p:nvSpPr>
            <p:spPr bwMode="auto">
              <a:xfrm>
                <a:off x="864" y="91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39" name="Rectangle 215"/>
              <p:cNvSpPr>
                <a:spLocks noChangeArrowheads="1"/>
              </p:cNvSpPr>
              <p:nvPr/>
            </p:nvSpPr>
            <p:spPr bwMode="auto">
              <a:xfrm>
                <a:off x="864" y="96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0" name="Rectangle 216"/>
              <p:cNvSpPr>
                <a:spLocks noChangeArrowheads="1"/>
              </p:cNvSpPr>
              <p:nvPr/>
            </p:nvSpPr>
            <p:spPr bwMode="auto">
              <a:xfrm>
                <a:off x="864" y="100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1" name="Rectangle 217"/>
              <p:cNvSpPr>
                <a:spLocks noChangeArrowheads="1"/>
              </p:cNvSpPr>
              <p:nvPr/>
            </p:nvSpPr>
            <p:spPr bwMode="auto">
              <a:xfrm>
                <a:off x="864" y="105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2" name="Rectangle 218"/>
              <p:cNvSpPr>
                <a:spLocks noChangeArrowheads="1"/>
              </p:cNvSpPr>
              <p:nvPr/>
            </p:nvSpPr>
            <p:spPr bwMode="auto">
              <a:xfrm>
                <a:off x="864" y="110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3" name="Rectangle 219"/>
              <p:cNvSpPr>
                <a:spLocks noChangeArrowheads="1"/>
              </p:cNvSpPr>
              <p:nvPr/>
            </p:nvSpPr>
            <p:spPr bwMode="auto">
              <a:xfrm>
                <a:off x="864" y="115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4" name="Rectangle 220"/>
              <p:cNvSpPr>
                <a:spLocks noChangeArrowheads="1"/>
              </p:cNvSpPr>
              <p:nvPr/>
            </p:nvSpPr>
            <p:spPr bwMode="auto">
              <a:xfrm>
                <a:off x="864" y="120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5" name="Rectangle 221"/>
              <p:cNvSpPr>
                <a:spLocks noChangeArrowheads="1"/>
              </p:cNvSpPr>
              <p:nvPr/>
            </p:nvSpPr>
            <p:spPr bwMode="auto">
              <a:xfrm>
                <a:off x="864" y="124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6" name="Rectangle 222"/>
              <p:cNvSpPr>
                <a:spLocks noChangeArrowheads="1"/>
              </p:cNvSpPr>
              <p:nvPr/>
            </p:nvSpPr>
            <p:spPr bwMode="auto">
              <a:xfrm>
                <a:off x="864" y="129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7" name="Rectangle 223"/>
              <p:cNvSpPr>
                <a:spLocks noChangeArrowheads="1"/>
              </p:cNvSpPr>
              <p:nvPr/>
            </p:nvSpPr>
            <p:spPr bwMode="auto">
              <a:xfrm>
                <a:off x="864" y="134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8" name="Rectangle 224"/>
              <p:cNvSpPr>
                <a:spLocks noChangeArrowheads="1"/>
              </p:cNvSpPr>
              <p:nvPr/>
            </p:nvSpPr>
            <p:spPr bwMode="auto">
              <a:xfrm>
                <a:off x="864" y="139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49" name="Rectangle 225"/>
              <p:cNvSpPr>
                <a:spLocks noChangeArrowheads="1"/>
              </p:cNvSpPr>
              <p:nvPr/>
            </p:nvSpPr>
            <p:spPr bwMode="auto">
              <a:xfrm>
                <a:off x="864" y="1440"/>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50" name="Rectangle 226"/>
              <p:cNvSpPr>
                <a:spLocks noChangeArrowheads="1"/>
              </p:cNvSpPr>
              <p:nvPr/>
            </p:nvSpPr>
            <p:spPr bwMode="auto">
              <a:xfrm>
                <a:off x="864" y="1488"/>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51" name="Rectangle 227"/>
              <p:cNvSpPr>
                <a:spLocks noChangeArrowheads="1"/>
              </p:cNvSpPr>
              <p:nvPr/>
            </p:nvSpPr>
            <p:spPr bwMode="auto">
              <a:xfrm>
                <a:off x="864" y="1536"/>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52" name="Rectangle 228"/>
              <p:cNvSpPr>
                <a:spLocks noChangeArrowheads="1"/>
              </p:cNvSpPr>
              <p:nvPr/>
            </p:nvSpPr>
            <p:spPr bwMode="auto">
              <a:xfrm>
                <a:off x="864" y="1584"/>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53" name="Rectangle 229"/>
              <p:cNvSpPr>
                <a:spLocks noChangeArrowheads="1"/>
              </p:cNvSpPr>
              <p:nvPr/>
            </p:nvSpPr>
            <p:spPr bwMode="auto">
              <a:xfrm>
                <a:off x="864" y="1632"/>
                <a:ext cx="528"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27654" name="Text Box 230"/>
            <p:cNvSpPr txBox="1">
              <a:spLocks noChangeArrowheads="1"/>
            </p:cNvSpPr>
            <p:nvPr/>
          </p:nvSpPr>
          <p:spPr bwMode="auto">
            <a:xfrm>
              <a:off x="4464" y="1344"/>
              <a:ext cx="10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[VLRMAX-1]</a:t>
              </a:r>
            </a:p>
          </p:txBody>
        </p:sp>
        <p:sp>
          <p:nvSpPr>
            <p:cNvPr id="1127655" name="Rectangle 231"/>
            <p:cNvSpPr>
              <a:spLocks noChangeArrowheads="1"/>
            </p:cNvSpPr>
            <p:nvPr/>
          </p:nvSpPr>
          <p:spPr bwMode="auto">
            <a:xfrm>
              <a:off x="3984" y="1728"/>
              <a:ext cx="720" cy="150"/>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2000" b="1"/>
                <a:t>VLR</a:t>
              </a:r>
            </a:p>
          </p:txBody>
        </p:sp>
        <p:sp>
          <p:nvSpPr>
            <p:cNvPr id="1127656" name="AutoShape 232"/>
            <p:cNvSpPr>
              <a:spLocks noChangeArrowheads="1"/>
            </p:cNvSpPr>
            <p:nvPr/>
          </p:nvSpPr>
          <p:spPr bwMode="auto">
            <a:xfrm>
              <a:off x="144" y="528"/>
              <a:ext cx="5472" cy="1392"/>
            </a:xfrm>
            <a:prstGeom prst="roundRect">
              <a:avLst>
                <a:gd name="adj" fmla="val 16667"/>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57" name="Text Box 233"/>
            <p:cNvSpPr txBox="1">
              <a:spLocks noChangeArrowheads="1"/>
            </p:cNvSpPr>
            <p:nvPr/>
          </p:nvSpPr>
          <p:spPr bwMode="auto">
            <a:xfrm>
              <a:off x="2448" y="1680"/>
              <a:ext cx="15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i="1"/>
                <a:t>Vector Length Register</a:t>
              </a:r>
            </a:p>
          </p:txBody>
        </p:sp>
      </p:grpSp>
      <p:grpSp>
        <p:nvGrpSpPr>
          <p:cNvPr id="1127658" name="Group 234"/>
          <p:cNvGrpSpPr>
            <a:grpSpLocks/>
          </p:cNvGrpSpPr>
          <p:nvPr/>
        </p:nvGrpSpPr>
        <p:grpSpPr bwMode="auto">
          <a:xfrm>
            <a:off x="228600" y="4876800"/>
            <a:ext cx="8686800" cy="1844675"/>
            <a:chOff x="144" y="3072"/>
            <a:chExt cx="5472" cy="1162"/>
          </a:xfrm>
        </p:grpSpPr>
        <p:sp>
          <p:nvSpPr>
            <p:cNvPr id="1127659" name="Rectangle 235"/>
            <p:cNvSpPr>
              <a:spLocks noChangeArrowheads="1"/>
            </p:cNvSpPr>
            <p:nvPr/>
          </p:nvSpPr>
          <p:spPr bwMode="auto">
            <a:xfrm>
              <a:off x="2784" y="3360"/>
              <a:ext cx="2592" cy="4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0" name="Rectangle 236"/>
            <p:cNvSpPr>
              <a:spLocks noChangeArrowheads="1"/>
            </p:cNvSpPr>
            <p:nvPr/>
          </p:nvSpPr>
          <p:spPr bwMode="auto">
            <a:xfrm>
              <a:off x="2784"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1" name="Rectangle 237"/>
            <p:cNvSpPr>
              <a:spLocks noChangeArrowheads="1"/>
            </p:cNvSpPr>
            <p:nvPr/>
          </p:nvSpPr>
          <p:spPr bwMode="auto">
            <a:xfrm>
              <a:off x="3216"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2" name="Rectangle 238"/>
            <p:cNvSpPr>
              <a:spLocks noChangeArrowheads="1"/>
            </p:cNvSpPr>
            <p:nvPr/>
          </p:nvSpPr>
          <p:spPr bwMode="auto">
            <a:xfrm>
              <a:off x="3648"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3" name="Rectangle 239"/>
            <p:cNvSpPr>
              <a:spLocks noChangeArrowheads="1"/>
            </p:cNvSpPr>
            <p:nvPr/>
          </p:nvSpPr>
          <p:spPr bwMode="auto">
            <a:xfrm>
              <a:off x="4080"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4" name="Rectangle 240"/>
            <p:cNvSpPr>
              <a:spLocks noChangeArrowheads="1"/>
            </p:cNvSpPr>
            <p:nvPr/>
          </p:nvSpPr>
          <p:spPr bwMode="auto">
            <a:xfrm>
              <a:off x="4512"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5" name="Rectangle 241"/>
            <p:cNvSpPr>
              <a:spLocks noChangeArrowheads="1"/>
            </p:cNvSpPr>
            <p:nvPr/>
          </p:nvSpPr>
          <p:spPr bwMode="auto">
            <a:xfrm>
              <a:off x="4944" y="336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6" name="Rectangle 242"/>
            <p:cNvSpPr>
              <a:spLocks noChangeArrowheads="1"/>
            </p:cNvSpPr>
            <p:nvPr/>
          </p:nvSpPr>
          <p:spPr bwMode="auto">
            <a:xfrm>
              <a:off x="624"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7" name="Rectangle 243"/>
            <p:cNvSpPr>
              <a:spLocks noChangeArrowheads="1"/>
            </p:cNvSpPr>
            <p:nvPr/>
          </p:nvSpPr>
          <p:spPr bwMode="auto">
            <a:xfrm>
              <a:off x="1056"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8" name="Rectangle 244"/>
            <p:cNvSpPr>
              <a:spLocks noChangeArrowheads="1"/>
            </p:cNvSpPr>
            <p:nvPr/>
          </p:nvSpPr>
          <p:spPr bwMode="auto">
            <a:xfrm>
              <a:off x="1488"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69" name="Rectangle 245"/>
            <p:cNvSpPr>
              <a:spLocks noChangeArrowheads="1"/>
            </p:cNvSpPr>
            <p:nvPr/>
          </p:nvSpPr>
          <p:spPr bwMode="auto">
            <a:xfrm>
              <a:off x="1920"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0" name="Rectangle 246"/>
            <p:cNvSpPr>
              <a:spLocks noChangeArrowheads="1"/>
            </p:cNvSpPr>
            <p:nvPr/>
          </p:nvSpPr>
          <p:spPr bwMode="auto">
            <a:xfrm>
              <a:off x="2352"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1" name="Rectangle 247"/>
            <p:cNvSpPr>
              <a:spLocks noChangeArrowheads="1"/>
            </p:cNvSpPr>
            <p:nvPr/>
          </p:nvSpPr>
          <p:spPr bwMode="auto">
            <a:xfrm>
              <a:off x="2784"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2" name="Rectangle 248"/>
            <p:cNvSpPr>
              <a:spLocks noChangeArrowheads="1"/>
            </p:cNvSpPr>
            <p:nvPr/>
          </p:nvSpPr>
          <p:spPr bwMode="auto">
            <a:xfrm>
              <a:off x="3216"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3" name="Rectangle 249"/>
            <p:cNvSpPr>
              <a:spLocks noChangeArrowheads="1"/>
            </p:cNvSpPr>
            <p:nvPr/>
          </p:nvSpPr>
          <p:spPr bwMode="auto">
            <a:xfrm>
              <a:off x="3648"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4" name="Rectangle 250"/>
            <p:cNvSpPr>
              <a:spLocks noChangeArrowheads="1"/>
            </p:cNvSpPr>
            <p:nvPr/>
          </p:nvSpPr>
          <p:spPr bwMode="auto">
            <a:xfrm>
              <a:off x="4080"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5" name="Rectangle 251"/>
            <p:cNvSpPr>
              <a:spLocks noChangeArrowheads="1"/>
            </p:cNvSpPr>
            <p:nvPr/>
          </p:nvSpPr>
          <p:spPr bwMode="auto">
            <a:xfrm>
              <a:off x="4512"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6" name="Rectangle 252"/>
            <p:cNvSpPr>
              <a:spLocks noChangeArrowheads="1"/>
            </p:cNvSpPr>
            <p:nvPr/>
          </p:nvSpPr>
          <p:spPr bwMode="auto">
            <a:xfrm>
              <a:off x="4944"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77" name="Line 253"/>
            <p:cNvSpPr>
              <a:spLocks noChangeShapeType="1"/>
            </p:cNvSpPr>
            <p:nvPr/>
          </p:nvSpPr>
          <p:spPr bwMode="auto">
            <a:xfrm flipV="1">
              <a:off x="864" y="3408"/>
              <a:ext cx="2160"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78" name="Line 254"/>
            <p:cNvSpPr>
              <a:spLocks noChangeShapeType="1"/>
            </p:cNvSpPr>
            <p:nvPr/>
          </p:nvSpPr>
          <p:spPr bwMode="auto">
            <a:xfrm flipV="1">
              <a:off x="1728" y="3408"/>
              <a:ext cx="1680"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79" name="Line 255"/>
            <p:cNvSpPr>
              <a:spLocks noChangeShapeType="1"/>
            </p:cNvSpPr>
            <p:nvPr/>
          </p:nvSpPr>
          <p:spPr bwMode="auto">
            <a:xfrm flipV="1">
              <a:off x="2592" y="3408"/>
              <a:ext cx="1296"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0" name="Line 256"/>
            <p:cNvSpPr>
              <a:spLocks noChangeShapeType="1"/>
            </p:cNvSpPr>
            <p:nvPr/>
          </p:nvSpPr>
          <p:spPr bwMode="auto">
            <a:xfrm flipV="1">
              <a:off x="3408" y="3408"/>
              <a:ext cx="864"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1" name="Line 257"/>
            <p:cNvSpPr>
              <a:spLocks noChangeShapeType="1"/>
            </p:cNvSpPr>
            <p:nvPr/>
          </p:nvSpPr>
          <p:spPr bwMode="auto">
            <a:xfrm flipV="1">
              <a:off x="4272" y="3408"/>
              <a:ext cx="432"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2" name="Line 258"/>
            <p:cNvSpPr>
              <a:spLocks noChangeShapeType="1"/>
            </p:cNvSpPr>
            <p:nvPr/>
          </p:nvSpPr>
          <p:spPr bwMode="auto">
            <a:xfrm flipV="1">
              <a:off x="5136" y="3408"/>
              <a:ext cx="0" cy="43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3" name="Text Box 259"/>
            <p:cNvSpPr txBox="1">
              <a:spLocks noChangeArrowheads="1"/>
            </p:cNvSpPr>
            <p:nvPr/>
          </p:nvSpPr>
          <p:spPr bwMode="auto">
            <a:xfrm>
              <a:off x="2496" y="3216"/>
              <a:ext cx="2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v1</a:t>
              </a:r>
            </a:p>
          </p:txBody>
        </p:sp>
        <p:sp>
          <p:nvSpPr>
            <p:cNvPr id="1127684" name="Text Box 260"/>
            <p:cNvSpPr txBox="1">
              <a:spLocks noChangeArrowheads="1"/>
            </p:cNvSpPr>
            <p:nvPr/>
          </p:nvSpPr>
          <p:spPr bwMode="auto">
            <a:xfrm>
              <a:off x="240" y="3083"/>
              <a:ext cx="1907" cy="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50000"/>
                </a:spcBef>
              </a:pPr>
              <a:r>
                <a:rPr lang="en-US" b="1" dirty="0"/>
                <a:t>Vector </a:t>
              </a:r>
              <a:r>
                <a:rPr lang="en-US" b="1" dirty="0" smtClean="0"/>
                <a:t>Load/Store </a:t>
              </a:r>
              <a:r>
                <a:rPr lang="en-US" b="1" dirty="0" err="1" smtClean="0"/>
                <a:t>instr</a:t>
              </a:r>
              <a:endParaRPr lang="en-US" b="1" dirty="0"/>
            </a:p>
            <a:p>
              <a:pPr algn="ctr">
                <a:lnSpc>
                  <a:spcPct val="60000"/>
                </a:lnSpc>
                <a:spcBef>
                  <a:spcPct val="50000"/>
                </a:spcBef>
              </a:pPr>
              <a:r>
                <a:rPr lang="en-US" b="1" dirty="0"/>
                <a:t>LVWS v1, (r1, r2)</a:t>
              </a:r>
            </a:p>
            <a:p>
              <a:pPr algn="ctr">
                <a:lnSpc>
                  <a:spcPct val="60000"/>
                </a:lnSpc>
                <a:spcBef>
                  <a:spcPct val="50000"/>
                </a:spcBef>
              </a:pPr>
              <a:r>
                <a:rPr lang="en-US" b="1" dirty="0" smtClean="0"/>
                <a:t>LV </a:t>
              </a:r>
              <a:r>
                <a:rPr lang="en-US" b="1" dirty="0"/>
                <a:t>v1, </a:t>
              </a:r>
              <a:r>
                <a:rPr lang="en-US" b="1" dirty="0" smtClean="0"/>
                <a:t>r1</a:t>
              </a:r>
              <a:endParaRPr lang="en-US" b="1" dirty="0"/>
            </a:p>
          </p:txBody>
        </p:sp>
        <p:sp>
          <p:nvSpPr>
            <p:cNvPr id="1127685" name="Line 261"/>
            <p:cNvSpPr>
              <a:spLocks noChangeShapeType="1"/>
            </p:cNvSpPr>
            <p:nvPr/>
          </p:nvSpPr>
          <p:spPr bwMode="auto">
            <a:xfrm flipV="1">
              <a:off x="624" y="388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86" name="Text Box 262"/>
            <p:cNvSpPr txBox="1">
              <a:spLocks noChangeArrowheads="1"/>
            </p:cNvSpPr>
            <p:nvPr/>
          </p:nvSpPr>
          <p:spPr bwMode="auto">
            <a:xfrm>
              <a:off x="336" y="3984"/>
              <a:ext cx="7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Base, r1</a:t>
              </a:r>
            </a:p>
          </p:txBody>
        </p:sp>
        <p:sp>
          <p:nvSpPr>
            <p:cNvPr id="1127687" name="Line 263"/>
            <p:cNvSpPr>
              <a:spLocks noChangeShapeType="1"/>
            </p:cNvSpPr>
            <p:nvPr/>
          </p:nvSpPr>
          <p:spPr bwMode="auto">
            <a:xfrm>
              <a:off x="1488" y="3936"/>
              <a:ext cx="0"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8" name="Line 264"/>
            <p:cNvSpPr>
              <a:spLocks noChangeShapeType="1"/>
            </p:cNvSpPr>
            <p:nvPr/>
          </p:nvSpPr>
          <p:spPr bwMode="auto">
            <a:xfrm>
              <a:off x="2352" y="3936"/>
              <a:ext cx="0"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7689" name="Line 265"/>
            <p:cNvSpPr>
              <a:spLocks noChangeShapeType="1"/>
            </p:cNvSpPr>
            <p:nvPr/>
          </p:nvSpPr>
          <p:spPr bwMode="auto">
            <a:xfrm>
              <a:off x="1488" y="3984"/>
              <a:ext cx="864"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90" name="Text Box 266"/>
            <p:cNvSpPr txBox="1">
              <a:spLocks noChangeArrowheads="1"/>
            </p:cNvSpPr>
            <p:nvPr/>
          </p:nvSpPr>
          <p:spPr bwMode="auto">
            <a:xfrm>
              <a:off x="1535" y="3984"/>
              <a:ext cx="81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t>Stride, r2</a:t>
              </a:r>
            </a:p>
          </p:txBody>
        </p:sp>
        <p:sp>
          <p:nvSpPr>
            <p:cNvPr id="1127691" name="AutoShape 267"/>
            <p:cNvSpPr>
              <a:spLocks noChangeArrowheads="1"/>
            </p:cNvSpPr>
            <p:nvPr/>
          </p:nvSpPr>
          <p:spPr bwMode="auto">
            <a:xfrm>
              <a:off x="144" y="3072"/>
              <a:ext cx="5472" cy="1152"/>
            </a:xfrm>
            <a:prstGeom prst="roundRect">
              <a:avLst>
                <a:gd name="adj" fmla="val 16667"/>
              </a:avLst>
            </a:pr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92" name="Text Box 268"/>
            <p:cNvSpPr txBox="1">
              <a:spLocks noChangeArrowheads="1"/>
            </p:cNvSpPr>
            <p:nvPr/>
          </p:nvSpPr>
          <p:spPr bwMode="auto">
            <a:xfrm>
              <a:off x="3456" y="3888"/>
              <a:ext cx="66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b="1" i="1"/>
                <a:t>Memory</a:t>
              </a:r>
            </a:p>
          </p:txBody>
        </p:sp>
        <p:sp>
          <p:nvSpPr>
            <p:cNvPr id="1127693" name="Rectangle 269"/>
            <p:cNvSpPr>
              <a:spLocks noChangeArrowheads="1"/>
            </p:cNvSpPr>
            <p:nvPr/>
          </p:nvSpPr>
          <p:spPr bwMode="auto">
            <a:xfrm>
              <a:off x="192" y="3840"/>
              <a:ext cx="432"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7694" name="Text Box 270"/>
            <p:cNvSpPr txBox="1">
              <a:spLocks noChangeArrowheads="1"/>
            </p:cNvSpPr>
            <p:nvPr/>
          </p:nvSpPr>
          <p:spPr bwMode="auto">
            <a:xfrm>
              <a:off x="3296" y="3120"/>
              <a:ext cx="1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b="1" i="1"/>
                <a:t>Vector Register</a:t>
              </a:r>
            </a:p>
          </p:txBody>
        </p:sp>
      </p:grpSp>
      <p:sp>
        <p:nvSpPr>
          <p:cNvPr id="1127695" name="Rectangle 271"/>
          <p:cNvSpPr>
            <a:spLocks noGrp="1" noChangeArrowheads="1"/>
          </p:cNvSpPr>
          <p:nvPr>
            <p:ph type="title"/>
          </p:nvPr>
        </p:nvSpPr>
        <p:spPr/>
        <p:txBody>
          <a:bodyPr/>
          <a:lstStyle/>
          <a:p>
            <a:r>
              <a:rPr lang="en-US"/>
              <a:t>Vector Programming Model</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4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74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fld id="{1720623D-0411-6242-A99D-5058A77F3214}" type="slidenum">
              <a:rPr lang="en-US"/>
              <a:pPr/>
              <a:t>7</a:t>
            </a:fld>
            <a:endParaRPr lang="en-US"/>
          </a:p>
        </p:txBody>
      </p:sp>
      <p:sp>
        <p:nvSpPr>
          <p:cNvPr id="1128450" name="Rectangle 2"/>
          <p:cNvSpPr>
            <a:spLocks noGrp="1" noChangeArrowheads="1"/>
          </p:cNvSpPr>
          <p:nvPr>
            <p:ph type="title"/>
          </p:nvPr>
        </p:nvSpPr>
        <p:spPr/>
        <p:txBody>
          <a:bodyPr/>
          <a:lstStyle/>
          <a:p>
            <a:r>
              <a:rPr lang="en-US"/>
              <a:t>Vector Code Example</a:t>
            </a:r>
          </a:p>
        </p:txBody>
      </p:sp>
      <p:grpSp>
        <p:nvGrpSpPr>
          <p:cNvPr id="1128451" name="Group 3"/>
          <p:cNvGrpSpPr>
            <a:grpSpLocks/>
          </p:cNvGrpSpPr>
          <p:nvPr/>
        </p:nvGrpSpPr>
        <p:grpSpPr bwMode="auto">
          <a:xfrm>
            <a:off x="3352800" y="1600200"/>
            <a:ext cx="2743200" cy="4038600"/>
            <a:chOff x="2112" y="1008"/>
            <a:chExt cx="1728" cy="2544"/>
          </a:xfrm>
        </p:grpSpPr>
        <p:sp>
          <p:nvSpPr>
            <p:cNvPr id="1128452" name="Rectangle 4"/>
            <p:cNvSpPr>
              <a:spLocks noChangeArrowheads="1"/>
            </p:cNvSpPr>
            <p:nvPr/>
          </p:nvSpPr>
          <p:spPr bwMode="auto">
            <a:xfrm>
              <a:off x="2112" y="1008"/>
              <a:ext cx="1728" cy="2544"/>
            </a:xfrm>
            <a:prstGeom prst="rect">
              <a:avLst/>
            </a:prstGeom>
            <a:solidFill>
              <a:srgbClr val="FFFFFF"/>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8453" name="Text Box 5"/>
            <p:cNvSpPr txBox="1">
              <a:spLocks noChangeArrowheads="1"/>
            </p:cNvSpPr>
            <p:nvPr/>
          </p:nvSpPr>
          <p:spPr bwMode="auto">
            <a:xfrm>
              <a:off x="2112" y="1056"/>
              <a:ext cx="1671" cy="2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nSpc>
                  <a:spcPct val="70000"/>
                </a:lnSpc>
                <a:spcBef>
                  <a:spcPct val="50000"/>
                </a:spcBef>
              </a:pPr>
              <a:r>
                <a:rPr lang="en-US" b="1">
                  <a:latin typeface="Courier New" charset="0"/>
                </a:rPr>
                <a:t># Scalar Code</a:t>
              </a:r>
            </a:p>
            <a:p>
              <a:pPr>
                <a:lnSpc>
                  <a:spcPct val="70000"/>
                </a:lnSpc>
                <a:spcBef>
                  <a:spcPct val="50000"/>
                </a:spcBef>
              </a:pPr>
              <a:r>
                <a:rPr lang="en-US" b="1">
                  <a:latin typeface="Courier New" charset="0"/>
                </a:rPr>
                <a:t>  LI R4, 64</a:t>
              </a:r>
            </a:p>
            <a:p>
              <a:pPr>
                <a:lnSpc>
                  <a:spcPct val="70000"/>
                </a:lnSpc>
                <a:spcBef>
                  <a:spcPct val="50000"/>
                </a:spcBef>
              </a:pPr>
              <a:r>
                <a:rPr lang="en-US" b="1">
                  <a:latin typeface="Courier New" charset="0"/>
                </a:rPr>
                <a:t>loop:</a:t>
              </a:r>
            </a:p>
            <a:p>
              <a:pPr>
                <a:lnSpc>
                  <a:spcPct val="70000"/>
                </a:lnSpc>
                <a:spcBef>
                  <a:spcPct val="50000"/>
                </a:spcBef>
              </a:pPr>
              <a:r>
                <a:rPr lang="en-US" b="1">
                  <a:latin typeface="Courier New" charset="0"/>
                </a:rPr>
                <a:t>  L.D F0, 0(R1)</a:t>
              </a:r>
            </a:p>
            <a:p>
              <a:pPr>
                <a:lnSpc>
                  <a:spcPct val="70000"/>
                </a:lnSpc>
                <a:spcBef>
                  <a:spcPct val="50000"/>
                </a:spcBef>
              </a:pPr>
              <a:r>
                <a:rPr lang="en-US" b="1">
                  <a:latin typeface="Courier New" charset="0"/>
                </a:rPr>
                <a:t>  L.D F2, 0(R2)</a:t>
              </a:r>
            </a:p>
            <a:p>
              <a:pPr>
                <a:lnSpc>
                  <a:spcPct val="70000"/>
                </a:lnSpc>
                <a:spcBef>
                  <a:spcPct val="50000"/>
                </a:spcBef>
              </a:pPr>
              <a:r>
                <a:rPr lang="en-US" b="1">
                  <a:latin typeface="Courier New" charset="0"/>
                </a:rPr>
                <a:t>  ADD.D F4, F2, F0</a:t>
              </a:r>
            </a:p>
            <a:p>
              <a:pPr>
                <a:lnSpc>
                  <a:spcPct val="70000"/>
                </a:lnSpc>
                <a:spcBef>
                  <a:spcPct val="50000"/>
                </a:spcBef>
              </a:pPr>
              <a:r>
                <a:rPr lang="en-US" b="1">
                  <a:latin typeface="Courier New" charset="0"/>
                </a:rPr>
                <a:t>  S.D F4, 0(R3)</a:t>
              </a:r>
            </a:p>
            <a:p>
              <a:pPr>
                <a:lnSpc>
                  <a:spcPct val="70000"/>
                </a:lnSpc>
                <a:spcBef>
                  <a:spcPct val="50000"/>
                </a:spcBef>
              </a:pPr>
              <a:r>
                <a:rPr lang="en-US" b="1">
                  <a:latin typeface="Courier New" charset="0"/>
                </a:rPr>
                <a:t>  DADDIU R1, 8</a:t>
              </a:r>
            </a:p>
            <a:p>
              <a:pPr>
                <a:lnSpc>
                  <a:spcPct val="70000"/>
                </a:lnSpc>
                <a:spcBef>
                  <a:spcPct val="50000"/>
                </a:spcBef>
              </a:pPr>
              <a:r>
                <a:rPr lang="en-US" b="1">
                  <a:latin typeface="Courier New" charset="0"/>
                </a:rPr>
                <a:t>  DADDIU R2, 8</a:t>
              </a:r>
            </a:p>
            <a:p>
              <a:pPr>
                <a:lnSpc>
                  <a:spcPct val="70000"/>
                </a:lnSpc>
                <a:spcBef>
                  <a:spcPct val="50000"/>
                </a:spcBef>
              </a:pPr>
              <a:r>
                <a:rPr lang="en-US" b="1">
                  <a:latin typeface="Courier New" charset="0"/>
                </a:rPr>
                <a:t>  DADDIU R3, 8</a:t>
              </a:r>
            </a:p>
            <a:p>
              <a:pPr>
                <a:lnSpc>
                  <a:spcPct val="70000"/>
                </a:lnSpc>
                <a:spcBef>
                  <a:spcPct val="50000"/>
                </a:spcBef>
              </a:pPr>
              <a:r>
                <a:rPr lang="en-US" b="1">
                  <a:latin typeface="Courier New" charset="0"/>
                </a:rPr>
                <a:t>  DSUBIU R4, 1</a:t>
              </a:r>
            </a:p>
            <a:p>
              <a:pPr>
                <a:lnSpc>
                  <a:spcPct val="70000"/>
                </a:lnSpc>
                <a:spcBef>
                  <a:spcPct val="50000"/>
                </a:spcBef>
              </a:pPr>
              <a:r>
                <a:rPr lang="en-US" b="1">
                  <a:latin typeface="Courier New" charset="0"/>
                </a:rPr>
                <a:t>  BNEZ R4, loop</a:t>
              </a:r>
            </a:p>
          </p:txBody>
        </p:sp>
      </p:grpSp>
      <p:grpSp>
        <p:nvGrpSpPr>
          <p:cNvPr id="1128454" name="Group 6"/>
          <p:cNvGrpSpPr>
            <a:grpSpLocks/>
          </p:cNvGrpSpPr>
          <p:nvPr/>
        </p:nvGrpSpPr>
        <p:grpSpPr bwMode="auto">
          <a:xfrm>
            <a:off x="6019800" y="1600200"/>
            <a:ext cx="2790825" cy="4038600"/>
            <a:chOff x="3792" y="1008"/>
            <a:chExt cx="1758" cy="2544"/>
          </a:xfrm>
        </p:grpSpPr>
        <p:sp>
          <p:nvSpPr>
            <p:cNvPr id="1128455" name="Rectangle 7"/>
            <p:cNvSpPr>
              <a:spLocks noChangeArrowheads="1"/>
            </p:cNvSpPr>
            <p:nvPr/>
          </p:nvSpPr>
          <p:spPr bwMode="auto">
            <a:xfrm>
              <a:off x="3840" y="1008"/>
              <a:ext cx="1680" cy="2544"/>
            </a:xfrm>
            <a:prstGeom prst="rect">
              <a:avLst/>
            </a:prstGeom>
            <a:solidFill>
              <a:srgbClr val="FFFFFF"/>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8456" name="Text Box 8"/>
            <p:cNvSpPr txBox="1">
              <a:spLocks noChangeArrowheads="1"/>
            </p:cNvSpPr>
            <p:nvPr/>
          </p:nvSpPr>
          <p:spPr bwMode="auto">
            <a:xfrm>
              <a:off x="3792" y="1056"/>
              <a:ext cx="1758" cy="1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nSpc>
                  <a:spcPct val="70000"/>
                </a:lnSpc>
                <a:spcBef>
                  <a:spcPct val="50000"/>
                </a:spcBef>
              </a:pPr>
              <a:r>
                <a:rPr lang="en-US" b="1">
                  <a:latin typeface="Courier New" charset="0"/>
                </a:rPr>
                <a:t># Vector Code</a:t>
              </a:r>
            </a:p>
            <a:p>
              <a:pPr>
                <a:lnSpc>
                  <a:spcPct val="70000"/>
                </a:lnSpc>
                <a:spcBef>
                  <a:spcPct val="50000"/>
                </a:spcBef>
              </a:pPr>
              <a:r>
                <a:rPr lang="en-US" b="1">
                  <a:latin typeface="Courier New" charset="0"/>
                </a:rPr>
                <a:t>  LI VLR, 64 </a:t>
              </a:r>
            </a:p>
            <a:p>
              <a:pPr>
                <a:lnSpc>
                  <a:spcPct val="70000"/>
                </a:lnSpc>
                <a:spcBef>
                  <a:spcPct val="50000"/>
                </a:spcBef>
              </a:pPr>
              <a:r>
                <a:rPr lang="en-US" b="1">
                  <a:latin typeface="Courier New" charset="0"/>
                </a:rPr>
                <a:t>  LV V1, R1</a:t>
              </a:r>
            </a:p>
            <a:p>
              <a:pPr>
                <a:lnSpc>
                  <a:spcPct val="70000"/>
                </a:lnSpc>
                <a:spcBef>
                  <a:spcPct val="50000"/>
                </a:spcBef>
              </a:pPr>
              <a:r>
                <a:rPr lang="en-US" b="1">
                  <a:latin typeface="Courier New" charset="0"/>
                </a:rPr>
                <a:t>  LV V2, R2</a:t>
              </a:r>
            </a:p>
            <a:p>
              <a:pPr>
                <a:lnSpc>
                  <a:spcPct val="70000"/>
                </a:lnSpc>
                <a:spcBef>
                  <a:spcPct val="50000"/>
                </a:spcBef>
              </a:pPr>
              <a:r>
                <a:rPr lang="en-US" b="1">
                  <a:latin typeface="Courier New" charset="0"/>
                </a:rPr>
                <a:t>  ADDV.D V3, V1, V2</a:t>
              </a:r>
            </a:p>
            <a:p>
              <a:pPr>
                <a:lnSpc>
                  <a:spcPct val="70000"/>
                </a:lnSpc>
                <a:spcBef>
                  <a:spcPct val="50000"/>
                </a:spcBef>
              </a:pPr>
              <a:r>
                <a:rPr lang="en-US" b="1">
                  <a:latin typeface="Courier New" charset="0"/>
                </a:rPr>
                <a:t>  SV V3, R3</a:t>
              </a:r>
            </a:p>
          </p:txBody>
        </p:sp>
      </p:grpSp>
      <p:grpSp>
        <p:nvGrpSpPr>
          <p:cNvPr id="1128457" name="Group 9"/>
          <p:cNvGrpSpPr>
            <a:grpSpLocks/>
          </p:cNvGrpSpPr>
          <p:nvPr/>
        </p:nvGrpSpPr>
        <p:grpSpPr bwMode="auto">
          <a:xfrm>
            <a:off x="381000" y="1600200"/>
            <a:ext cx="3065463" cy="4038600"/>
            <a:chOff x="240" y="1008"/>
            <a:chExt cx="1931" cy="2544"/>
          </a:xfrm>
        </p:grpSpPr>
        <p:sp>
          <p:nvSpPr>
            <p:cNvPr id="1128458" name="Rectangle 10"/>
            <p:cNvSpPr>
              <a:spLocks noChangeArrowheads="1"/>
            </p:cNvSpPr>
            <p:nvPr/>
          </p:nvSpPr>
          <p:spPr bwMode="auto">
            <a:xfrm>
              <a:off x="240" y="1008"/>
              <a:ext cx="1872" cy="2544"/>
            </a:xfrm>
            <a:prstGeom prst="rect">
              <a:avLst/>
            </a:prstGeom>
            <a:solidFill>
              <a:srgbClr val="FFFFFF"/>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8459" name="Text Box 11"/>
            <p:cNvSpPr txBox="1">
              <a:spLocks noChangeArrowheads="1"/>
            </p:cNvSpPr>
            <p:nvPr/>
          </p:nvSpPr>
          <p:spPr bwMode="auto">
            <a:xfrm>
              <a:off x="240" y="1104"/>
              <a:ext cx="1931" cy="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nSpc>
                  <a:spcPct val="70000"/>
                </a:lnSpc>
                <a:spcBef>
                  <a:spcPct val="50000"/>
                </a:spcBef>
              </a:pPr>
              <a:r>
                <a:rPr lang="en-US" b="1">
                  <a:latin typeface="Courier New" charset="0"/>
                </a:rPr>
                <a:t># C code</a:t>
              </a:r>
            </a:p>
            <a:p>
              <a:pPr>
                <a:lnSpc>
                  <a:spcPct val="70000"/>
                </a:lnSpc>
                <a:spcBef>
                  <a:spcPct val="50000"/>
                </a:spcBef>
              </a:pPr>
              <a:r>
                <a:rPr lang="en-US" b="1">
                  <a:latin typeface="Courier New" charset="0"/>
                </a:rPr>
                <a:t>for (i=0; i&lt;64; i++)</a:t>
              </a:r>
            </a:p>
            <a:p>
              <a:pPr>
                <a:lnSpc>
                  <a:spcPct val="70000"/>
                </a:lnSpc>
                <a:spcBef>
                  <a:spcPct val="50000"/>
                </a:spcBef>
              </a:pPr>
              <a:r>
                <a:rPr lang="en-US" b="1">
                  <a:latin typeface="Courier New" charset="0"/>
                </a:rPr>
                <a:t>  C[i] = A[i] + B[i];</a:t>
              </a:r>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p:txBody>
          <a:bodyPr/>
          <a:lstStyle/>
          <a:p>
            <a:fld id="{F8932AEE-7D0A-0D4D-A96E-B370720398BC}" type="slidenum">
              <a:rPr lang="en-US"/>
              <a:pPr/>
              <a:t>8</a:t>
            </a:fld>
            <a:endParaRPr lang="en-US"/>
          </a:p>
        </p:txBody>
      </p:sp>
      <p:sp>
        <p:nvSpPr>
          <p:cNvPr id="1129474" name="Rectangle 2"/>
          <p:cNvSpPr>
            <a:spLocks noChangeArrowheads="1"/>
          </p:cNvSpPr>
          <p:nvPr/>
        </p:nvSpPr>
        <p:spPr bwMode="auto">
          <a:xfrm>
            <a:off x="152400" y="1547813"/>
            <a:ext cx="5562600"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nSpc>
                <a:spcPct val="90000"/>
              </a:lnSpc>
              <a:spcBef>
                <a:spcPct val="30000"/>
              </a:spcBef>
              <a:buFontTx/>
              <a:buChar char="•"/>
            </a:pPr>
            <a:r>
              <a:rPr lang="en-US" sz="2400" b="1"/>
              <a:t>Use deep pipeline (=&gt; fast clock) to execute element operations</a:t>
            </a:r>
          </a:p>
          <a:p>
            <a:pPr marL="285750" indent="-285750">
              <a:lnSpc>
                <a:spcPct val="90000"/>
              </a:lnSpc>
              <a:spcBef>
                <a:spcPct val="30000"/>
              </a:spcBef>
              <a:buFontTx/>
              <a:buChar char="•"/>
            </a:pPr>
            <a:r>
              <a:rPr lang="en-US" sz="2400" b="1"/>
              <a:t>Simplifies control of deep pipeline because elements in vector are independent (=&gt; no hazards!) </a:t>
            </a:r>
            <a:endParaRPr lang="en-US" b="1"/>
          </a:p>
        </p:txBody>
      </p:sp>
      <p:sp>
        <p:nvSpPr>
          <p:cNvPr id="1129475" name="Freeform 3"/>
          <p:cNvSpPr>
            <a:spLocks/>
          </p:cNvSpPr>
          <p:nvPr/>
        </p:nvSpPr>
        <p:spPr bwMode="auto">
          <a:xfrm>
            <a:off x="6477000" y="2971800"/>
            <a:ext cx="914400" cy="2286000"/>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grpSp>
        <p:nvGrpSpPr>
          <p:cNvPr id="1129476" name="Group 4"/>
          <p:cNvGrpSpPr>
            <a:grpSpLocks/>
          </p:cNvGrpSpPr>
          <p:nvPr/>
        </p:nvGrpSpPr>
        <p:grpSpPr bwMode="auto">
          <a:xfrm>
            <a:off x="6477000" y="3886200"/>
            <a:ext cx="993775" cy="76200"/>
            <a:chOff x="1536" y="2256"/>
            <a:chExt cx="626" cy="48"/>
          </a:xfrm>
        </p:grpSpPr>
        <p:sp>
          <p:nvSpPr>
            <p:cNvPr id="1129477" name="Rectangle 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478" name="Freeform 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479" name="Line 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9480" name="Group 8"/>
          <p:cNvGrpSpPr>
            <a:grpSpLocks/>
          </p:cNvGrpSpPr>
          <p:nvPr/>
        </p:nvGrpSpPr>
        <p:grpSpPr bwMode="auto">
          <a:xfrm>
            <a:off x="6477000" y="3124200"/>
            <a:ext cx="993775" cy="76200"/>
            <a:chOff x="1536" y="2256"/>
            <a:chExt cx="626" cy="48"/>
          </a:xfrm>
        </p:grpSpPr>
        <p:sp>
          <p:nvSpPr>
            <p:cNvPr id="1129481" name="Rectangle 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482" name="Freeform 1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483" name="Line 1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9484" name="Group 12"/>
          <p:cNvGrpSpPr>
            <a:grpSpLocks/>
          </p:cNvGrpSpPr>
          <p:nvPr/>
        </p:nvGrpSpPr>
        <p:grpSpPr bwMode="auto">
          <a:xfrm>
            <a:off x="6477000" y="3505200"/>
            <a:ext cx="993775" cy="76200"/>
            <a:chOff x="1536" y="2256"/>
            <a:chExt cx="626" cy="48"/>
          </a:xfrm>
        </p:grpSpPr>
        <p:sp>
          <p:nvSpPr>
            <p:cNvPr id="1129485" name="Rectangle 1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486" name="Freeform 1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487" name="Line 1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29488" name="Line 16"/>
          <p:cNvSpPr>
            <a:spLocks noChangeShapeType="1"/>
          </p:cNvSpPr>
          <p:nvPr/>
        </p:nvSpPr>
        <p:spPr bwMode="auto">
          <a:xfrm>
            <a:off x="7239000" y="2667000"/>
            <a:ext cx="0" cy="3048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9489" name="Line 17"/>
          <p:cNvSpPr>
            <a:spLocks noChangeShapeType="1"/>
          </p:cNvSpPr>
          <p:nvPr/>
        </p:nvSpPr>
        <p:spPr bwMode="auto">
          <a:xfrm>
            <a:off x="6629400" y="2667000"/>
            <a:ext cx="0" cy="3048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29490" name="Freeform 18"/>
          <p:cNvSpPr>
            <a:spLocks/>
          </p:cNvSpPr>
          <p:nvPr/>
        </p:nvSpPr>
        <p:spPr bwMode="auto">
          <a:xfrm>
            <a:off x="6934200" y="2667000"/>
            <a:ext cx="762000" cy="2743200"/>
          </a:xfrm>
          <a:custGeom>
            <a:avLst/>
            <a:gdLst>
              <a:gd name="T0" fmla="*/ 0 w 482"/>
              <a:gd name="T1" fmla="*/ 1490 h 1584"/>
              <a:gd name="T2" fmla="*/ 2 w 482"/>
              <a:gd name="T3" fmla="*/ 1584 h 1584"/>
              <a:gd name="T4" fmla="*/ 482 w 482"/>
              <a:gd name="T5" fmla="*/ 1584 h 1584"/>
              <a:gd name="T6" fmla="*/ 482 w 482"/>
              <a:gd name="T7" fmla="*/ 0 h 1584"/>
            </a:gdLst>
            <a:ahLst/>
            <a:cxnLst>
              <a:cxn ang="0">
                <a:pos x="T0" y="T1"/>
              </a:cxn>
              <a:cxn ang="0">
                <a:pos x="T2" y="T3"/>
              </a:cxn>
              <a:cxn ang="0">
                <a:pos x="T4" y="T5"/>
              </a:cxn>
              <a:cxn ang="0">
                <a:pos x="T6" y="T7"/>
              </a:cxn>
            </a:cxnLst>
            <a:rect l="0" t="0" r="r" b="b"/>
            <a:pathLst>
              <a:path w="482" h="1584">
                <a:moveTo>
                  <a:pt x="0" y="1490"/>
                </a:moveTo>
                <a:lnTo>
                  <a:pt x="2" y="1584"/>
                </a:lnTo>
                <a:lnTo>
                  <a:pt x="482" y="1584"/>
                </a:lnTo>
                <a:lnTo>
                  <a:pt x="482" y="0"/>
                </a:lnTo>
              </a:path>
            </a:pathLst>
          </a:custGeom>
          <a:noFill/>
          <a:ln w="31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491" name="Rectangle 19"/>
          <p:cNvSpPr>
            <a:spLocks noChangeArrowheads="1"/>
          </p:cNvSpPr>
          <p:nvPr/>
        </p:nvSpPr>
        <p:spPr bwMode="auto">
          <a:xfrm>
            <a:off x="6400800" y="1371600"/>
            <a:ext cx="457200" cy="13049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dirty="0"/>
              <a:t>V1</a:t>
            </a:r>
          </a:p>
        </p:txBody>
      </p:sp>
      <p:sp>
        <p:nvSpPr>
          <p:cNvPr id="1129492" name="Rectangle 20"/>
          <p:cNvSpPr>
            <a:spLocks noChangeArrowheads="1"/>
          </p:cNvSpPr>
          <p:nvPr/>
        </p:nvSpPr>
        <p:spPr bwMode="auto">
          <a:xfrm>
            <a:off x="6934200" y="1371600"/>
            <a:ext cx="457200" cy="13049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dirty="0"/>
              <a:t>V2</a:t>
            </a:r>
          </a:p>
        </p:txBody>
      </p:sp>
      <p:sp>
        <p:nvSpPr>
          <p:cNvPr id="1129493" name="Rectangle 21"/>
          <p:cNvSpPr>
            <a:spLocks noChangeArrowheads="1"/>
          </p:cNvSpPr>
          <p:nvPr/>
        </p:nvSpPr>
        <p:spPr bwMode="auto">
          <a:xfrm>
            <a:off x="7467600" y="1371600"/>
            <a:ext cx="457200" cy="13049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pPr>
            <a:r>
              <a:rPr lang="en-US" sz="1600" b="1" dirty="0"/>
              <a:t>V3</a:t>
            </a:r>
          </a:p>
        </p:txBody>
      </p:sp>
      <p:sp>
        <p:nvSpPr>
          <p:cNvPr id="1129494" name="Text Box 22"/>
          <p:cNvSpPr txBox="1">
            <a:spLocks noChangeArrowheads="1"/>
          </p:cNvSpPr>
          <p:nvPr/>
        </p:nvSpPr>
        <p:spPr bwMode="auto">
          <a:xfrm>
            <a:off x="5943600" y="5638800"/>
            <a:ext cx="21653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latin typeface="Courier New" charset="0"/>
              </a:rPr>
              <a:t>V3 &lt;- v1 * v2</a:t>
            </a:r>
          </a:p>
        </p:txBody>
      </p:sp>
      <p:grpSp>
        <p:nvGrpSpPr>
          <p:cNvPr id="1129495" name="Group 23"/>
          <p:cNvGrpSpPr>
            <a:grpSpLocks/>
          </p:cNvGrpSpPr>
          <p:nvPr/>
        </p:nvGrpSpPr>
        <p:grpSpPr bwMode="auto">
          <a:xfrm>
            <a:off x="6477000" y="5029200"/>
            <a:ext cx="993775" cy="76200"/>
            <a:chOff x="1536" y="2256"/>
            <a:chExt cx="626" cy="48"/>
          </a:xfrm>
        </p:grpSpPr>
        <p:sp>
          <p:nvSpPr>
            <p:cNvPr id="1129496" name="Rectangle 2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497" name="Freeform 25"/>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498" name="Line 26"/>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9499" name="Group 27"/>
          <p:cNvGrpSpPr>
            <a:grpSpLocks/>
          </p:cNvGrpSpPr>
          <p:nvPr/>
        </p:nvGrpSpPr>
        <p:grpSpPr bwMode="auto">
          <a:xfrm>
            <a:off x="6477000" y="4267200"/>
            <a:ext cx="993775" cy="76200"/>
            <a:chOff x="1536" y="2256"/>
            <a:chExt cx="626" cy="48"/>
          </a:xfrm>
        </p:grpSpPr>
        <p:sp>
          <p:nvSpPr>
            <p:cNvPr id="1129500" name="Rectangle 2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501" name="Freeform 2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502" name="Line 3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29503" name="Group 31"/>
          <p:cNvGrpSpPr>
            <a:grpSpLocks/>
          </p:cNvGrpSpPr>
          <p:nvPr/>
        </p:nvGrpSpPr>
        <p:grpSpPr bwMode="auto">
          <a:xfrm>
            <a:off x="6477000" y="4648200"/>
            <a:ext cx="993775" cy="76200"/>
            <a:chOff x="1536" y="2256"/>
            <a:chExt cx="626" cy="48"/>
          </a:xfrm>
        </p:grpSpPr>
        <p:sp>
          <p:nvSpPr>
            <p:cNvPr id="1129504" name="Rectangle 32"/>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505" name="Freeform 33"/>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29506" name="Line 34"/>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29507" name="Text Box 35"/>
          <p:cNvSpPr txBox="1">
            <a:spLocks noChangeArrowheads="1"/>
          </p:cNvSpPr>
          <p:nvPr/>
        </p:nvSpPr>
        <p:spPr bwMode="auto">
          <a:xfrm>
            <a:off x="3733800" y="3962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endParaRPr lang="en-US" sz="1600" b="1">
              <a:latin typeface="Courier" charset="0"/>
            </a:endParaRPr>
          </a:p>
        </p:txBody>
      </p:sp>
      <p:sp>
        <p:nvSpPr>
          <p:cNvPr id="1129508" name="Text Box 36"/>
          <p:cNvSpPr txBox="1">
            <a:spLocks noChangeArrowheads="1"/>
          </p:cNvSpPr>
          <p:nvPr/>
        </p:nvSpPr>
        <p:spPr bwMode="auto">
          <a:xfrm>
            <a:off x="2743200" y="4495800"/>
            <a:ext cx="305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US" b="1" i="1"/>
              <a:t>Six stage multiply pipeline</a:t>
            </a:r>
          </a:p>
        </p:txBody>
      </p:sp>
      <p:sp>
        <p:nvSpPr>
          <p:cNvPr id="1129509" name="Line 37"/>
          <p:cNvSpPr>
            <a:spLocks noChangeShapeType="1"/>
          </p:cNvSpPr>
          <p:nvPr/>
        </p:nvSpPr>
        <p:spPr bwMode="auto">
          <a:xfrm flipV="1">
            <a:off x="5715000" y="4343400"/>
            <a:ext cx="76200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29510" name="Rectangle 38"/>
          <p:cNvSpPr>
            <a:spLocks noGrp="1" noChangeArrowheads="1"/>
          </p:cNvSpPr>
          <p:nvPr>
            <p:ph type="title"/>
          </p:nvPr>
        </p:nvSpPr>
        <p:spPr/>
        <p:txBody>
          <a:bodyPr/>
          <a:lstStyle/>
          <a:p>
            <a:r>
              <a:rPr lang="en-US"/>
              <a:t>Vector Arithmetic Execution</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laceholder 2"/>
          <p:cNvSpPr>
            <a:spLocks noGrp="1"/>
          </p:cNvSpPr>
          <p:nvPr>
            <p:ph type="sldNum" sz="quarter" idx="10"/>
          </p:nvPr>
        </p:nvSpPr>
        <p:spPr/>
        <p:txBody>
          <a:bodyPr/>
          <a:lstStyle/>
          <a:p>
            <a:fld id="{0D0533A4-0927-084D-B424-88C55ABA9FAF}" type="slidenum">
              <a:rPr lang="en-US"/>
              <a:pPr/>
              <a:t>9</a:t>
            </a:fld>
            <a:endParaRPr lang="en-US"/>
          </a:p>
        </p:txBody>
      </p:sp>
      <p:sp>
        <p:nvSpPr>
          <p:cNvPr id="1130498" name="Rectangle 2"/>
          <p:cNvSpPr>
            <a:spLocks noGrp="1" noChangeArrowheads="1"/>
          </p:cNvSpPr>
          <p:nvPr>
            <p:ph type="title"/>
          </p:nvPr>
        </p:nvSpPr>
        <p:spPr/>
        <p:txBody>
          <a:bodyPr/>
          <a:lstStyle/>
          <a:p>
            <a:r>
              <a:rPr lang="en-US"/>
              <a:t>Vector Instruction Execution</a:t>
            </a:r>
          </a:p>
        </p:txBody>
      </p:sp>
      <p:sp>
        <p:nvSpPr>
          <p:cNvPr id="1130499" name="Text Box 3"/>
          <p:cNvSpPr txBox="1">
            <a:spLocks noChangeArrowheads="1"/>
          </p:cNvSpPr>
          <p:nvPr/>
        </p:nvSpPr>
        <p:spPr bwMode="auto">
          <a:xfrm>
            <a:off x="2971800" y="838200"/>
            <a:ext cx="1708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a:latin typeface="Courier New" charset="0"/>
              </a:rPr>
              <a:t>ADDV C,A,B</a:t>
            </a:r>
            <a:endParaRPr lang="en-US" sz="2000" b="1"/>
          </a:p>
        </p:txBody>
      </p:sp>
      <p:grpSp>
        <p:nvGrpSpPr>
          <p:cNvPr id="1130500" name="Group 4"/>
          <p:cNvGrpSpPr>
            <a:grpSpLocks/>
          </p:cNvGrpSpPr>
          <p:nvPr/>
        </p:nvGrpSpPr>
        <p:grpSpPr bwMode="auto">
          <a:xfrm>
            <a:off x="762000" y="1295400"/>
            <a:ext cx="2743200" cy="4832350"/>
            <a:chOff x="480" y="816"/>
            <a:chExt cx="1728" cy="3044"/>
          </a:xfrm>
        </p:grpSpPr>
        <p:grpSp>
          <p:nvGrpSpPr>
            <p:cNvPr id="1130501" name="Group 5"/>
            <p:cNvGrpSpPr>
              <a:grpSpLocks/>
            </p:cNvGrpSpPr>
            <p:nvPr/>
          </p:nvGrpSpPr>
          <p:grpSpPr bwMode="auto">
            <a:xfrm>
              <a:off x="659" y="1872"/>
              <a:ext cx="797" cy="1988"/>
              <a:chOff x="816" y="1392"/>
              <a:chExt cx="797" cy="1988"/>
            </a:xfrm>
          </p:grpSpPr>
          <p:sp>
            <p:nvSpPr>
              <p:cNvPr id="1130502" name="Freeform 6"/>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0503" name="Group 7"/>
              <p:cNvGrpSpPr>
                <a:grpSpLocks/>
              </p:cNvGrpSpPr>
              <p:nvPr/>
            </p:nvGrpSpPr>
            <p:grpSpPr bwMode="auto">
              <a:xfrm>
                <a:off x="960" y="2928"/>
                <a:ext cx="626" cy="48"/>
                <a:chOff x="1536" y="2256"/>
                <a:chExt cx="626" cy="48"/>
              </a:xfrm>
            </p:grpSpPr>
            <p:sp>
              <p:nvSpPr>
                <p:cNvPr id="1130504" name="Rectangle 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05" name="Freeform 9"/>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06" name="Line 10"/>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07" name="Group 11"/>
              <p:cNvGrpSpPr>
                <a:grpSpLocks/>
              </p:cNvGrpSpPr>
              <p:nvPr/>
            </p:nvGrpSpPr>
            <p:grpSpPr bwMode="auto">
              <a:xfrm>
                <a:off x="960" y="2448"/>
                <a:ext cx="626" cy="48"/>
                <a:chOff x="1536" y="2256"/>
                <a:chExt cx="626" cy="48"/>
              </a:xfrm>
            </p:grpSpPr>
            <p:sp>
              <p:nvSpPr>
                <p:cNvPr id="1130508" name="Rectangle 12"/>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09" name="Freeform 13"/>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10" name="Line 14"/>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11" name="Group 15"/>
              <p:cNvGrpSpPr>
                <a:grpSpLocks/>
              </p:cNvGrpSpPr>
              <p:nvPr/>
            </p:nvGrpSpPr>
            <p:grpSpPr bwMode="auto">
              <a:xfrm>
                <a:off x="960" y="2688"/>
                <a:ext cx="626" cy="48"/>
                <a:chOff x="1536" y="2256"/>
                <a:chExt cx="626" cy="48"/>
              </a:xfrm>
            </p:grpSpPr>
            <p:sp>
              <p:nvSpPr>
                <p:cNvPr id="1130512" name="Rectangle 16"/>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13" name="Freeform 17"/>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14" name="Line 18"/>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0515" name="Text Box 19"/>
              <p:cNvSpPr txBox="1">
                <a:spLocks noChangeArrowheads="1"/>
              </p:cNvSpPr>
              <p:nvPr/>
            </p:nvSpPr>
            <p:spPr bwMode="auto">
              <a:xfrm>
                <a:off x="1056" y="268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C[1]</a:t>
                </a:r>
              </a:p>
            </p:txBody>
          </p:sp>
          <p:sp>
            <p:nvSpPr>
              <p:cNvPr id="1130516" name="Text Box 20"/>
              <p:cNvSpPr txBox="1">
                <a:spLocks noChangeArrowheads="1"/>
              </p:cNvSpPr>
              <p:nvPr/>
            </p:nvSpPr>
            <p:spPr bwMode="auto">
              <a:xfrm>
                <a:off x="1056" y="244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C[2]</a:t>
                </a:r>
              </a:p>
            </p:txBody>
          </p:sp>
          <p:sp>
            <p:nvSpPr>
              <p:cNvPr id="1130517" name="Text Box 21"/>
              <p:cNvSpPr txBox="1">
                <a:spLocks noChangeArrowheads="1"/>
              </p:cNvSpPr>
              <p:nvPr/>
            </p:nvSpPr>
            <p:spPr bwMode="auto">
              <a:xfrm>
                <a:off x="1056" y="31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C[0]</a:t>
                </a:r>
              </a:p>
            </p:txBody>
          </p:sp>
          <p:sp>
            <p:nvSpPr>
              <p:cNvPr id="1130518" name="Line 22"/>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19" name="Line 23"/>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20" name="Line 24"/>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21" name="Text Box 25"/>
              <p:cNvSpPr txBox="1">
                <a:spLocks noChangeArrowheads="1"/>
              </p:cNvSpPr>
              <p:nvPr/>
            </p:nvSpPr>
            <p:spPr bwMode="auto">
              <a:xfrm>
                <a:off x="816" y="19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A[3]</a:t>
                </a:r>
              </a:p>
            </p:txBody>
          </p:sp>
          <p:sp>
            <p:nvSpPr>
              <p:cNvPr id="1130522" name="Text Box 26"/>
              <p:cNvSpPr txBox="1">
                <a:spLocks noChangeArrowheads="1"/>
              </p:cNvSpPr>
              <p:nvPr/>
            </p:nvSpPr>
            <p:spPr bwMode="auto">
              <a:xfrm>
                <a:off x="1248" y="19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B[3]</a:t>
                </a:r>
              </a:p>
            </p:txBody>
          </p:sp>
          <p:sp>
            <p:nvSpPr>
              <p:cNvPr id="1130523" name="Text Box 27"/>
              <p:cNvSpPr txBox="1">
                <a:spLocks noChangeArrowheads="1"/>
              </p:cNvSpPr>
              <p:nvPr/>
            </p:nvSpPr>
            <p:spPr bwMode="auto">
              <a:xfrm>
                <a:off x="816" y="1776"/>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A[4]</a:t>
                </a:r>
              </a:p>
            </p:txBody>
          </p:sp>
          <p:sp>
            <p:nvSpPr>
              <p:cNvPr id="1130524" name="Text Box 28"/>
              <p:cNvSpPr txBox="1">
                <a:spLocks noChangeArrowheads="1"/>
              </p:cNvSpPr>
              <p:nvPr/>
            </p:nvSpPr>
            <p:spPr bwMode="auto">
              <a:xfrm>
                <a:off x="1248" y="1776"/>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B[4]</a:t>
                </a:r>
              </a:p>
            </p:txBody>
          </p:sp>
          <p:sp>
            <p:nvSpPr>
              <p:cNvPr id="1130525" name="Text Box 29"/>
              <p:cNvSpPr txBox="1">
                <a:spLocks noChangeArrowheads="1"/>
              </p:cNvSpPr>
              <p:nvPr/>
            </p:nvSpPr>
            <p:spPr bwMode="auto">
              <a:xfrm>
                <a:off x="816" y="1584"/>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A[5]</a:t>
                </a:r>
              </a:p>
            </p:txBody>
          </p:sp>
          <p:sp>
            <p:nvSpPr>
              <p:cNvPr id="1130526" name="Text Box 30"/>
              <p:cNvSpPr txBox="1">
                <a:spLocks noChangeArrowheads="1"/>
              </p:cNvSpPr>
              <p:nvPr/>
            </p:nvSpPr>
            <p:spPr bwMode="auto">
              <a:xfrm>
                <a:off x="1248" y="1584"/>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B[5]</a:t>
                </a:r>
              </a:p>
            </p:txBody>
          </p:sp>
          <p:sp>
            <p:nvSpPr>
              <p:cNvPr id="1130527" name="Text Box 31"/>
              <p:cNvSpPr txBox="1">
                <a:spLocks noChangeArrowheads="1"/>
              </p:cNvSpPr>
              <p:nvPr/>
            </p:nvSpPr>
            <p:spPr bwMode="auto">
              <a:xfrm>
                <a:off x="816" y="139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A[6]</a:t>
                </a:r>
              </a:p>
            </p:txBody>
          </p:sp>
          <p:sp>
            <p:nvSpPr>
              <p:cNvPr id="1130528" name="Text Box 32"/>
              <p:cNvSpPr txBox="1">
                <a:spLocks noChangeArrowheads="1"/>
              </p:cNvSpPr>
              <p:nvPr/>
            </p:nvSpPr>
            <p:spPr bwMode="auto">
              <a:xfrm>
                <a:off x="1248" y="1392"/>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B[6]</a:t>
                </a:r>
              </a:p>
            </p:txBody>
          </p:sp>
        </p:grpSp>
        <p:sp>
          <p:nvSpPr>
            <p:cNvPr id="1130529" name="Line 33"/>
            <p:cNvSpPr>
              <a:spLocks noChangeShapeType="1"/>
            </p:cNvSpPr>
            <p:nvPr/>
          </p:nvSpPr>
          <p:spPr bwMode="auto">
            <a:xfrm flipH="1">
              <a:off x="1152" y="816"/>
              <a:ext cx="1008" cy="10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30" name="Oval 34"/>
            <p:cNvSpPr>
              <a:spLocks noChangeArrowheads="1"/>
            </p:cNvSpPr>
            <p:nvPr/>
          </p:nvSpPr>
          <p:spPr bwMode="auto">
            <a:xfrm>
              <a:off x="480" y="912"/>
              <a:ext cx="1728" cy="714"/>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b="1" i="1"/>
                <a:t>Execution using one pipelined functional unit</a:t>
              </a:r>
            </a:p>
          </p:txBody>
        </p:sp>
      </p:grpSp>
      <p:grpSp>
        <p:nvGrpSpPr>
          <p:cNvPr id="1130531" name="Group 35"/>
          <p:cNvGrpSpPr>
            <a:grpSpLocks/>
          </p:cNvGrpSpPr>
          <p:nvPr/>
        </p:nvGrpSpPr>
        <p:grpSpPr bwMode="auto">
          <a:xfrm>
            <a:off x="3200400" y="1295400"/>
            <a:ext cx="5340350" cy="4832350"/>
            <a:chOff x="2016" y="816"/>
            <a:chExt cx="3364" cy="3044"/>
          </a:xfrm>
        </p:grpSpPr>
        <p:grpSp>
          <p:nvGrpSpPr>
            <p:cNvPr id="1130532" name="Group 36"/>
            <p:cNvGrpSpPr>
              <a:grpSpLocks/>
            </p:cNvGrpSpPr>
            <p:nvPr/>
          </p:nvGrpSpPr>
          <p:grpSpPr bwMode="auto">
            <a:xfrm>
              <a:off x="2016" y="1872"/>
              <a:ext cx="868" cy="1988"/>
              <a:chOff x="781" y="1392"/>
              <a:chExt cx="868" cy="1988"/>
            </a:xfrm>
          </p:grpSpPr>
          <p:sp>
            <p:nvSpPr>
              <p:cNvPr id="1130533" name="Freeform 37"/>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0534" name="Group 38"/>
              <p:cNvGrpSpPr>
                <a:grpSpLocks/>
              </p:cNvGrpSpPr>
              <p:nvPr/>
            </p:nvGrpSpPr>
            <p:grpSpPr bwMode="auto">
              <a:xfrm>
                <a:off x="960" y="2928"/>
                <a:ext cx="626" cy="48"/>
                <a:chOff x="1536" y="2256"/>
                <a:chExt cx="626" cy="48"/>
              </a:xfrm>
            </p:grpSpPr>
            <p:sp>
              <p:nvSpPr>
                <p:cNvPr id="1130535" name="Rectangle 3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36" name="Freeform 4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37" name="Line 4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38" name="Group 42"/>
              <p:cNvGrpSpPr>
                <a:grpSpLocks/>
              </p:cNvGrpSpPr>
              <p:nvPr/>
            </p:nvGrpSpPr>
            <p:grpSpPr bwMode="auto">
              <a:xfrm>
                <a:off x="960" y="2448"/>
                <a:ext cx="626" cy="48"/>
                <a:chOff x="1536" y="2256"/>
                <a:chExt cx="626" cy="48"/>
              </a:xfrm>
            </p:grpSpPr>
            <p:sp>
              <p:nvSpPr>
                <p:cNvPr id="1130539" name="Rectangle 4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40" name="Freeform 4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41" name="Line 4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42" name="Group 46"/>
              <p:cNvGrpSpPr>
                <a:grpSpLocks/>
              </p:cNvGrpSpPr>
              <p:nvPr/>
            </p:nvGrpSpPr>
            <p:grpSpPr bwMode="auto">
              <a:xfrm>
                <a:off x="960" y="2688"/>
                <a:ext cx="626" cy="48"/>
                <a:chOff x="1536" y="2256"/>
                <a:chExt cx="626" cy="48"/>
              </a:xfrm>
            </p:grpSpPr>
            <p:sp>
              <p:nvSpPr>
                <p:cNvPr id="1130543" name="Rectangle 4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44" name="Freeform 48"/>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45" name="Line 49"/>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0546" name="Text Box 50"/>
              <p:cNvSpPr txBox="1">
                <a:spLocks noChangeArrowheads="1"/>
              </p:cNvSpPr>
              <p:nvPr/>
            </p:nvSpPr>
            <p:spPr bwMode="auto">
              <a:xfrm>
                <a:off x="1056" y="268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C[4]</a:t>
                </a:r>
              </a:p>
            </p:txBody>
          </p:sp>
          <p:sp>
            <p:nvSpPr>
              <p:cNvPr id="1130547" name="Text Box 51"/>
              <p:cNvSpPr txBox="1">
                <a:spLocks noChangeArrowheads="1"/>
              </p:cNvSpPr>
              <p:nvPr/>
            </p:nvSpPr>
            <p:spPr bwMode="auto">
              <a:xfrm>
                <a:off x="1056" y="244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C[8]</a:t>
                </a:r>
              </a:p>
            </p:txBody>
          </p:sp>
          <p:sp>
            <p:nvSpPr>
              <p:cNvPr id="1130548" name="Text Box 52"/>
              <p:cNvSpPr txBox="1">
                <a:spLocks noChangeArrowheads="1"/>
              </p:cNvSpPr>
              <p:nvPr/>
            </p:nvSpPr>
            <p:spPr bwMode="auto">
              <a:xfrm>
                <a:off x="1056" y="31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C[0]</a:t>
                </a:r>
              </a:p>
            </p:txBody>
          </p:sp>
          <p:sp>
            <p:nvSpPr>
              <p:cNvPr id="1130549" name="Line 53"/>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50" name="Line 54"/>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51" name="Line 55"/>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52" name="Text Box 56"/>
              <p:cNvSpPr txBox="1">
                <a:spLocks noChangeArrowheads="1"/>
              </p:cNvSpPr>
              <p:nvPr/>
            </p:nvSpPr>
            <p:spPr bwMode="auto">
              <a:xfrm>
                <a:off x="781"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A[12]</a:t>
                </a:r>
              </a:p>
            </p:txBody>
          </p:sp>
          <p:sp>
            <p:nvSpPr>
              <p:cNvPr id="1130553" name="Text Box 57"/>
              <p:cNvSpPr txBox="1">
                <a:spLocks noChangeArrowheads="1"/>
              </p:cNvSpPr>
              <p:nvPr/>
            </p:nvSpPr>
            <p:spPr bwMode="auto">
              <a:xfrm>
                <a:off x="1213"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B[12]</a:t>
                </a:r>
              </a:p>
            </p:txBody>
          </p:sp>
          <p:sp>
            <p:nvSpPr>
              <p:cNvPr id="1130554" name="Text Box 58"/>
              <p:cNvSpPr txBox="1">
                <a:spLocks noChangeArrowheads="1"/>
              </p:cNvSpPr>
              <p:nvPr/>
            </p:nvSpPr>
            <p:spPr bwMode="auto">
              <a:xfrm>
                <a:off x="781"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A[16]</a:t>
                </a:r>
              </a:p>
            </p:txBody>
          </p:sp>
          <p:sp>
            <p:nvSpPr>
              <p:cNvPr id="1130555" name="Text Box 59"/>
              <p:cNvSpPr txBox="1">
                <a:spLocks noChangeArrowheads="1"/>
              </p:cNvSpPr>
              <p:nvPr/>
            </p:nvSpPr>
            <p:spPr bwMode="auto">
              <a:xfrm>
                <a:off x="1213"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B[16]</a:t>
                </a:r>
              </a:p>
            </p:txBody>
          </p:sp>
          <p:sp>
            <p:nvSpPr>
              <p:cNvPr id="1130556" name="Text Box 60"/>
              <p:cNvSpPr txBox="1">
                <a:spLocks noChangeArrowheads="1"/>
              </p:cNvSpPr>
              <p:nvPr/>
            </p:nvSpPr>
            <p:spPr bwMode="auto">
              <a:xfrm>
                <a:off x="781"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A[20]</a:t>
                </a:r>
              </a:p>
            </p:txBody>
          </p:sp>
          <p:sp>
            <p:nvSpPr>
              <p:cNvPr id="1130557" name="Text Box 61"/>
              <p:cNvSpPr txBox="1">
                <a:spLocks noChangeArrowheads="1"/>
              </p:cNvSpPr>
              <p:nvPr/>
            </p:nvSpPr>
            <p:spPr bwMode="auto">
              <a:xfrm>
                <a:off x="1213"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B[20]</a:t>
                </a:r>
              </a:p>
            </p:txBody>
          </p:sp>
          <p:sp>
            <p:nvSpPr>
              <p:cNvPr id="1130558" name="Text Box 62"/>
              <p:cNvSpPr txBox="1">
                <a:spLocks noChangeArrowheads="1"/>
              </p:cNvSpPr>
              <p:nvPr/>
            </p:nvSpPr>
            <p:spPr bwMode="auto">
              <a:xfrm>
                <a:off x="781"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A[24]</a:t>
                </a:r>
              </a:p>
            </p:txBody>
          </p:sp>
          <p:sp>
            <p:nvSpPr>
              <p:cNvPr id="1130559" name="Text Box 63"/>
              <p:cNvSpPr txBox="1">
                <a:spLocks noChangeArrowheads="1"/>
              </p:cNvSpPr>
              <p:nvPr/>
            </p:nvSpPr>
            <p:spPr bwMode="auto">
              <a:xfrm>
                <a:off x="1213"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B[24]</a:t>
                </a:r>
              </a:p>
            </p:txBody>
          </p:sp>
        </p:grpSp>
        <p:grpSp>
          <p:nvGrpSpPr>
            <p:cNvPr id="1130560" name="Group 64"/>
            <p:cNvGrpSpPr>
              <a:grpSpLocks/>
            </p:cNvGrpSpPr>
            <p:nvPr/>
          </p:nvGrpSpPr>
          <p:grpSpPr bwMode="auto">
            <a:xfrm>
              <a:off x="2880" y="1872"/>
              <a:ext cx="868" cy="1988"/>
              <a:chOff x="781" y="1392"/>
              <a:chExt cx="868" cy="1988"/>
            </a:xfrm>
          </p:grpSpPr>
          <p:sp>
            <p:nvSpPr>
              <p:cNvPr id="1130561" name="Freeform 65"/>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0562" name="Group 66"/>
              <p:cNvGrpSpPr>
                <a:grpSpLocks/>
              </p:cNvGrpSpPr>
              <p:nvPr/>
            </p:nvGrpSpPr>
            <p:grpSpPr bwMode="auto">
              <a:xfrm>
                <a:off x="960" y="2928"/>
                <a:ext cx="626" cy="48"/>
                <a:chOff x="1536" y="2256"/>
                <a:chExt cx="626" cy="48"/>
              </a:xfrm>
            </p:grpSpPr>
            <p:sp>
              <p:nvSpPr>
                <p:cNvPr id="1130563" name="Rectangle 6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64" name="Freeform 68"/>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65" name="Line 69"/>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66" name="Group 70"/>
              <p:cNvGrpSpPr>
                <a:grpSpLocks/>
              </p:cNvGrpSpPr>
              <p:nvPr/>
            </p:nvGrpSpPr>
            <p:grpSpPr bwMode="auto">
              <a:xfrm>
                <a:off x="960" y="2448"/>
                <a:ext cx="626" cy="48"/>
                <a:chOff x="1536" y="2256"/>
                <a:chExt cx="626" cy="48"/>
              </a:xfrm>
            </p:grpSpPr>
            <p:sp>
              <p:nvSpPr>
                <p:cNvPr id="1130567" name="Rectangle 71"/>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68" name="Freeform 72"/>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69" name="Line 73"/>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70" name="Group 74"/>
              <p:cNvGrpSpPr>
                <a:grpSpLocks/>
              </p:cNvGrpSpPr>
              <p:nvPr/>
            </p:nvGrpSpPr>
            <p:grpSpPr bwMode="auto">
              <a:xfrm>
                <a:off x="960" y="2688"/>
                <a:ext cx="626" cy="48"/>
                <a:chOff x="1536" y="2256"/>
                <a:chExt cx="626" cy="48"/>
              </a:xfrm>
            </p:grpSpPr>
            <p:sp>
              <p:nvSpPr>
                <p:cNvPr id="1130571" name="Rectangle 7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72" name="Freeform 7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73" name="Line 7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0574" name="Text Box 78"/>
              <p:cNvSpPr txBox="1">
                <a:spLocks noChangeArrowheads="1"/>
              </p:cNvSpPr>
              <p:nvPr/>
            </p:nvSpPr>
            <p:spPr bwMode="auto">
              <a:xfrm>
                <a:off x="1056" y="268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C[5]</a:t>
                </a:r>
              </a:p>
            </p:txBody>
          </p:sp>
          <p:sp>
            <p:nvSpPr>
              <p:cNvPr id="1130575" name="Text Box 79"/>
              <p:cNvSpPr txBox="1">
                <a:spLocks noChangeArrowheads="1"/>
              </p:cNvSpPr>
              <p:nvPr/>
            </p:nvSpPr>
            <p:spPr bwMode="auto">
              <a:xfrm>
                <a:off x="1056" y="244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C[9]</a:t>
                </a:r>
              </a:p>
            </p:txBody>
          </p:sp>
          <p:sp>
            <p:nvSpPr>
              <p:cNvPr id="1130576" name="Text Box 80"/>
              <p:cNvSpPr txBox="1">
                <a:spLocks noChangeArrowheads="1"/>
              </p:cNvSpPr>
              <p:nvPr/>
            </p:nvSpPr>
            <p:spPr bwMode="auto">
              <a:xfrm>
                <a:off x="1056" y="31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C[1]</a:t>
                </a:r>
              </a:p>
            </p:txBody>
          </p:sp>
          <p:sp>
            <p:nvSpPr>
              <p:cNvPr id="1130577" name="Line 81"/>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78" name="Line 82"/>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79" name="Line 83"/>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580" name="Text Box 84"/>
              <p:cNvSpPr txBox="1">
                <a:spLocks noChangeArrowheads="1"/>
              </p:cNvSpPr>
              <p:nvPr/>
            </p:nvSpPr>
            <p:spPr bwMode="auto">
              <a:xfrm>
                <a:off x="781"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A[13]</a:t>
                </a:r>
              </a:p>
            </p:txBody>
          </p:sp>
          <p:sp>
            <p:nvSpPr>
              <p:cNvPr id="1130581" name="Text Box 85"/>
              <p:cNvSpPr txBox="1">
                <a:spLocks noChangeArrowheads="1"/>
              </p:cNvSpPr>
              <p:nvPr/>
            </p:nvSpPr>
            <p:spPr bwMode="auto">
              <a:xfrm>
                <a:off x="1213"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B[13]</a:t>
                </a:r>
              </a:p>
            </p:txBody>
          </p:sp>
          <p:sp>
            <p:nvSpPr>
              <p:cNvPr id="1130582" name="Text Box 86"/>
              <p:cNvSpPr txBox="1">
                <a:spLocks noChangeArrowheads="1"/>
              </p:cNvSpPr>
              <p:nvPr/>
            </p:nvSpPr>
            <p:spPr bwMode="auto">
              <a:xfrm>
                <a:off x="781"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A[17]</a:t>
                </a:r>
              </a:p>
            </p:txBody>
          </p:sp>
          <p:sp>
            <p:nvSpPr>
              <p:cNvPr id="1130583" name="Text Box 87"/>
              <p:cNvSpPr txBox="1">
                <a:spLocks noChangeArrowheads="1"/>
              </p:cNvSpPr>
              <p:nvPr/>
            </p:nvSpPr>
            <p:spPr bwMode="auto">
              <a:xfrm>
                <a:off x="1213"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B[17]</a:t>
                </a:r>
              </a:p>
            </p:txBody>
          </p:sp>
          <p:sp>
            <p:nvSpPr>
              <p:cNvPr id="1130584" name="Text Box 88"/>
              <p:cNvSpPr txBox="1">
                <a:spLocks noChangeArrowheads="1"/>
              </p:cNvSpPr>
              <p:nvPr/>
            </p:nvSpPr>
            <p:spPr bwMode="auto">
              <a:xfrm>
                <a:off x="781"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A[21]</a:t>
                </a:r>
              </a:p>
            </p:txBody>
          </p:sp>
          <p:sp>
            <p:nvSpPr>
              <p:cNvPr id="1130585" name="Text Box 89"/>
              <p:cNvSpPr txBox="1">
                <a:spLocks noChangeArrowheads="1"/>
              </p:cNvSpPr>
              <p:nvPr/>
            </p:nvSpPr>
            <p:spPr bwMode="auto">
              <a:xfrm>
                <a:off x="1213"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B[21]</a:t>
                </a:r>
              </a:p>
            </p:txBody>
          </p:sp>
          <p:sp>
            <p:nvSpPr>
              <p:cNvPr id="1130586" name="Text Box 90"/>
              <p:cNvSpPr txBox="1">
                <a:spLocks noChangeArrowheads="1"/>
              </p:cNvSpPr>
              <p:nvPr/>
            </p:nvSpPr>
            <p:spPr bwMode="auto">
              <a:xfrm>
                <a:off x="781"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A[25]</a:t>
                </a:r>
              </a:p>
            </p:txBody>
          </p:sp>
          <p:sp>
            <p:nvSpPr>
              <p:cNvPr id="1130587" name="Text Box 91"/>
              <p:cNvSpPr txBox="1">
                <a:spLocks noChangeArrowheads="1"/>
              </p:cNvSpPr>
              <p:nvPr/>
            </p:nvSpPr>
            <p:spPr bwMode="auto">
              <a:xfrm>
                <a:off x="1213"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B[25]</a:t>
                </a:r>
              </a:p>
            </p:txBody>
          </p:sp>
        </p:grpSp>
        <p:grpSp>
          <p:nvGrpSpPr>
            <p:cNvPr id="1130588" name="Group 92"/>
            <p:cNvGrpSpPr>
              <a:grpSpLocks/>
            </p:cNvGrpSpPr>
            <p:nvPr/>
          </p:nvGrpSpPr>
          <p:grpSpPr bwMode="auto">
            <a:xfrm>
              <a:off x="3696" y="1872"/>
              <a:ext cx="868" cy="1988"/>
              <a:chOff x="781" y="1392"/>
              <a:chExt cx="868" cy="1988"/>
            </a:xfrm>
          </p:grpSpPr>
          <p:sp>
            <p:nvSpPr>
              <p:cNvPr id="1130589" name="Freeform 93"/>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0590" name="Group 94"/>
              <p:cNvGrpSpPr>
                <a:grpSpLocks/>
              </p:cNvGrpSpPr>
              <p:nvPr/>
            </p:nvGrpSpPr>
            <p:grpSpPr bwMode="auto">
              <a:xfrm>
                <a:off x="960" y="2928"/>
                <a:ext cx="626" cy="48"/>
                <a:chOff x="1536" y="2256"/>
                <a:chExt cx="626" cy="48"/>
              </a:xfrm>
            </p:grpSpPr>
            <p:sp>
              <p:nvSpPr>
                <p:cNvPr id="1130591" name="Rectangle 9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92" name="Freeform 96"/>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93" name="Line 97"/>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94" name="Group 98"/>
              <p:cNvGrpSpPr>
                <a:grpSpLocks/>
              </p:cNvGrpSpPr>
              <p:nvPr/>
            </p:nvGrpSpPr>
            <p:grpSpPr bwMode="auto">
              <a:xfrm>
                <a:off x="960" y="2448"/>
                <a:ext cx="626" cy="48"/>
                <a:chOff x="1536" y="2256"/>
                <a:chExt cx="626" cy="48"/>
              </a:xfrm>
            </p:grpSpPr>
            <p:sp>
              <p:nvSpPr>
                <p:cNvPr id="1130595" name="Rectangle 9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596" name="Freeform 100"/>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597" name="Line 101"/>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598" name="Group 102"/>
              <p:cNvGrpSpPr>
                <a:grpSpLocks/>
              </p:cNvGrpSpPr>
              <p:nvPr/>
            </p:nvGrpSpPr>
            <p:grpSpPr bwMode="auto">
              <a:xfrm>
                <a:off x="960" y="2688"/>
                <a:ext cx="626" cy="48"/>
                <a:chOff x="1536" y="2256"/>
                <a:chExt cx="626" cy="48"/>
              </a:xfrm>
            </p:grpSpPr>
            <p:sp>
              <p:nvSpPr>
                <p:cNvPr id="1130599" name="Rectangle 10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600" name="Freeform 10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601" name="Line 10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0602" name="Text Box 106"/>
              <p:cNvSpPr txBox="1">
                <a:spLocks noChangeArrowheads="1"/>
              </p:cNvSpPr>
              <p:nvPr/>
            </p:nvSpPr>
            <p:spPr bwMode="auto">
              <a:xfrm>
                <a:off x="1056" y="268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C[6]</a:t>
                </a:r>
              </a:p>
            </p:txBody>
          </p:sp>
          <p:sp>
            <p:nvSpPr>
              <p:cNvPr id="1130603" name="Text Box 107"/>
              <p:cNvSpPr txBox="1">
                <a:spLocks noChangeArrowheads="1"/>
              </p:cNvSpPr>
              <p:nvPr/>
            </p:nvSpPr>
            <p:spPr bwMode="auto">
              <a:xfrm>
                <a:off x="1021" y="244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C[10]</a:t>
                </a:r>
              </a:p>
            </p:txBody>
          </p:sp>
          <p:sp>
            <p:nvSpPr>
              <p:cNvPr id="1130604" name="Text Box 108"/>
              <p:cNvSpPr txBox="1">
                <a:spLocks noChangeArrowheads="1"/>
              </p:cNvSpPr>
              <p:nvPr/>
            </p:nvSpPr>
            <p:spPr bwMode="auto">
              <a:xfrm>
                <a:off x="1056" y="31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C[2]</a:t>
                </a:r>
              </a:p>
            </p:txBody>
          </p:sp>
          <p:sp>
            <p:nvSpPr>
              <p:cNvPr id="1130605" name="Line 109"/>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06" name="Line 110"/>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07" name="Line 111"/>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08" name="Text Box 112"/>
              <p:cNvSpPr txBox="1">
                <a:spLocks noChangeArrowheads="1"/>
              </p:cNvSpPr>
              <p:nvPr/>
            </p:nvSpPr>
            <p:spPr bwMode="auto">
              <a:xfrm>
                <a:off x="781"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A[14]</a:t>
                </a:r>
              </a:p>
            </p:txBody>
          </p:sp>
          <p:sp>
            <p:nvSpPr>
              <p:cNvPr id="1130609" name="Text Box 113"/>
              <p:cNvSpPr txBox="1">
                <a:spLocks noChangeArrowheads="1"/>
              </p:cNvSpPr>
              <p:nvPr/>
            </p:nvSpPr>
            <p:spPr bwMode="auto">
              <a:xfrm>
                <a:off x="1213"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B[14]</a:t>
                </a:r>
              </a:p>
            </p:txBody>
          </p:sp>
          <p:sp>
            <p:nvSpPr>
              <p:cNvPr id="1130610" name="Text Box 114"/>
              <p:cNvSpPr txBox="1">
                <a:spLocks noChangeArrowheads="1"/>
              </p:cNvSpPr>
              <p:nvPr/>
            </p:nvSpPr>
            <p:spPr bwMode="auto">
              <a:xfrm>
                <a:off x="781"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A[18]</a:t>
                </a:r>
              </a:p>
            </p:txBody>
          </p:sp>
          <p:sp>
            <p:nvSpPr>
              <p:cNvPr id="1130611" name="Text Box 115"/>
              <p:cNvSpPr txBox="1">
                <a:spLocks noChangeArrowheads="1"/>
              </p:cNvSpPr>
              <p:nvPr/>
            </p:nvSpPr>
            <p:spPr bwMode="auto">
              <a:xfrm>
                <a:off x="1213"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B[18]</a:t>
                </a:r>
              </a:p>
            </p:txBody>
          </p:sp>
          <p:sp>
            <p:nvSpPr>
              <p:cNvPr id="1130612" name="Text Box 116"/>
              <p:cNvSpPr txBox="1">
                <a:spLocks noChangeArrowheads="1"/>
              </p:cNvSpPr>
              <p:nvPr/>
            </p:nvSpPr>
            <p:spPr bwMode="auto">
              <a:xfrm>
                <a:off x="781"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A[22]</a:t>
                </a:r>
              </a:p>
            </p:txBody>
          </p:sp>
          <p:sp>
            <p:nvSpPr>
              <p:cNvPr id="1130613" name="Text Box 117"/>
              <p:cNvSpPr txBox="1">
                <a:spLocks noChangeArrowheads="1"/>
              </p:cNvSpPr>
              <p:nvPr/>
            </p:nvSpPr>
            <p:spPr bwMode="auto">
              <a:xfrm>
                <a:off x="1213"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B[22]</a:t>
                </a:r>
              </a:p>
            </p:txBody>
          </p:sp>
          <p:sp>
            <p:nvSpPr>
              <p:cNvPr id="1130614" name="Text Box 118"/>
              <p:cNvSpPr txBox="1">
                <a:spLocks noChangeArrowheads="1"/>
              </p:cNvSpPr>
              <p:nvPr/>
            </p:nvSpPr>
            <p:spPr bwMode="auto">
              <a:xfrm>
                <a:off x="781"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A[26]</a:t>
                </a:r>
              </a:p>
            </p:txBody>
          </p:sp>
          <p:sp>
            <p:nvSpPr>
              <p:cNvPr id="1130615" name="Text Box 119"/>
              <p:cNvSpPr txBox="1">
                <a:spLocks noChangeArrowheads="1"/>
              </p:cNvSpPr>
              <p:nvPr/>
            </p:nvSpPr>
            <p:spPr bwMode="auto">
              <a:xfrm>
                <a:off x="1213"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B[26]</a:t>
                </a:r>
              </a:p>
            </p:txBody>
          </p:sp>
        </p:grpSp>
        <p:grpSp>
          <p:nvGrpSpPr>
            <p:cNvPr id="1130616" name="Group 120"/>
            <p:cNvGrpSpPr>
              <a:grpSpLocks/>
            </p:cNvGrpSpPr>
            <p:nvPr/>
          </p:nvGrpSpPr>
          <p:grpSpPr bwMode="auto">
            <a:xfrm>
              <a:off x="4512" y="1872"/>
              <a:ext cx="868" cy="1988"/>
              <a:chOff x="781" y="1392"/>
              <a:chExt cx="868" cy="1988"/>
            </a:xfrm>
          </p:grpSpPr>
          <p:sp>
            <p:nvSpPr>
              <p:cNvPr id="1130617" name="Freeform 121"/>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130618" name="Group 122"/>
              <p:cNvGrpSpPr>
                <a:grpSpLocks/>
              </p:cNvGrpSpPr>
              <p:nvPr/>
            </p:nvGrpSpPr>
            <p:grpSpPr bwMode="auto">
              <a:xfrm>
                <a:off x="960" y="2928"/>
                <a:ext cx="626" cy="48"/>
                <a:chOff x="1536" y="2256"/>
                <a:chExt cx="626" cy="48"/>
              </a:xfrm>
            </p:grpSpPr>
            <p:sp>
              <p:nvSpPr>
                <p:cNvPr id="1130619" name="Rectangle 12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620" name="Freeform 124"/>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621" name="Line 125"/>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622" name="Group 126"/>
              <p:cNvGrpSpPr>
                <a:grpSpLocks/>
              </p:cNvGrpSpPr>
              <p:nvPr/>
            </p:nvGrpSpPr>
            <p:grpSpPr bwMode="auto">
              <a:xfrm>
                <a:off x="960" y="2448"/>
                <a:ext cx="626" cy="48"/>
                <a:chOff x="1536" y="2256"/>
                <a:chExt cx="626" cy="48"/>
              </a:xfrm>
            </p:grpSpPr>
            <p:sp>
              <p:nvSpPr>
                <p:cNvPr id="1130623" name="Rectangle 12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624" name="Freeform 128"/>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625" name="Line 129"/>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nvGrpSpPr>
              <p:cNvPr id="1130626" name="Group 130"/>
              <p:cNvGrpSpPr>
                <a:grpSpLocks/>
              </p:cNvGrpSpPr>
              <p:nvPr/>
            </p:nvGrpSpPr>
            <p:grpSpPr bwMode="auto">
              <a:xfrm>
                <a:off x="960" y="2688"/>
                <a:ext cx="626" cy="48"/>
                <a:chOff x="1536" y="2256"/>
                <a:chExt cx="626" cy="48"/>
              </a:xfrm>
            </p:grpSpPr>
            <p:sp>
              <p:nvSpPr>
                <p:cNvPr id="1130627" name="Rectangle 131"/>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30628" name="Freeform 132"/>
                <p:cNvSpPr>
                  <a:spLocks/>
                </p:cNvSpPr>
                <p:nvPr/>
              </p:nvSpPr>
              <p:spPr bwMode="auto">
                <a:xfrm>
                  <a:off x="2064" y="2256"/>
                  <a:ext cx="48" cy="48"/>
                </a:xfrm>
                <a:custGeom>
                  <a:avLst/>
                  <a:gdLst>
                    <a:gd name="T0" fmla="*/ 48 w 48"/>
                    <a:gd name="T1" fmla="*/ 96 h 96"/>
                    <a:gd name="T2" fmla="*/ 0 w 48"/>
                    <a:gd name="T3" fmla="*/ 48 h 96"/>
                    <a:gd name="T4" fmla="*/ 48 w 48"/>
                    <a:gd name="T5" fmla="*/ 0 h 96"/>
                    <a:gd name="T6" fmla="*/ 48 w 48"/>
                    <a:gd name="T7" fmla="*/ 96 h 96"/>
                  </a:gdLst>
                  <a:ahLst/>
                  <a:cxnLst>
                    <a:cxn ang="0">
                      <a:pos x="T0" y="T1"/>
                    </a:cxn>
                    <a:cxn ang="0">
                      <a:pos x="T2" y="T3"/>
                    </a:cxn>
                    <a:cxn ang="0">
                      <a:pos x="T4" y="T5"/>
                    </a:cxn>
                    <a:cxn ang="0">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130629" name="Line 133"/>
                <p:cNvSpPr>
                  <a:spLocks noChangeShapeType="1"/>
                </p:cNvSpPr>
                <p:nvPr/>
              </p:nvSpPr>
              <p:spPr bwMode="auto">
                <a:xfrm>
                  <a:off x="2114" y="2280"/>
                  <a:ext cx="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sp>
            <p:nvSpPr>
              <p:cNvPr id="1130630" name="Text Box 134"/>
              <p:cNvSpPr txBox="1">
                <a:spLocks noChangeArrowheads="1"/>
              </p:cNvSpPr>
              <p:nvPr/>
            </p:nvSpPr>
            <p:spPr bwMode="auto">
              <a:xfrm>
                <a:off x="1056" y="268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C[7]</a:t>
                </a:r>
              </a:p>
            </p:txBody>
          </p:sp>
          <p:sp>
            <p:nvSpPr>
              <p:cNvPr id="1130631" name="Text Box 135"/>
              <p:cNvSpPr txBox="1">
                <a:spLocks noChangeArrowheads="1"/>
              </p:cNvSpPr>
              <p:nvPr/>
            </p:nvSpPr>
            <p:spPr bwMode="auto">
              <a:xfrm>
                <a:off x="1021" y="244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C[11]</a:t>
                </a:r>
              </a:p>
            </p:txBody>
          </p:sp>
          <p:sp>
            <p:nvSpPr>
              <p:cNvPr id="1130632" name="Text Box 136"/>
              <p:cNvSpPr txBox="1">
                <a:spLocks noChangeArrowheads="1"/>
              </p:cNvSpPr>
              <p:nvPr/>
            </p:nvSpPr>
            <p:spPr bwMode="auto">
              <a:xfrm>
                <a:off x="1056" y="3168"/>
                <a:ext cx="3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C[3]</a:t>
                </a:r>
              </a:p>
            </p:txBody>
          </p:sp>
          <p:sp>
            <p:nvSpPr>
              <p:cNvPr id="1130633" name="Line 137"/>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34" name="Line 138"/>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35" name="Line 139"/>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36" name="Text Box 140"/>
              <p:cNvSpPr txBox="1">
                <a:spLocks noChangeArrowheads="1"/>
              </p:cNvSpPr>
              <p:nvPr/>
            </p:nvSpPr>
            <p:spPr bwMode="auto">
              <a:xfrm>
                <a:off x="781"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A[15]</a:t>
                </a:r>
              </a:p>
            </p:txBody>
          </p:sp>
          <p:sp>
            <p:nvSpPr>
              <p:cNvPr id="1130637" name="Text Box 141"/>
              <p:cNvSpPr txBox="1">
                <a:spLocks noChangeArrowheads="1"/>
              </p:cNvSpPr>
              <p:nvPr/>
            </p:nvSpPr>
            <p:spPr bwMode="auto">
              <a:xfrm>
                <a:off x="1213" y="1968"/>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B[15]</a:t>
                </a:r>
              </a:p>
            </p:txBody>
          </p:sp>
          <p:sp>
            <p:nvSpPr>
              <p:cNvPr id="1130638" name="Text Box 142"/>
              <p:cNvSpPr txBox="1">
                <a:spLocks noChangeArrowheads="1"/>
              </p:cNvSpPr>
              <p:nvPr/>
            </p:nvSpPr>
            <p:spPr bwMode="auto">
              <a:xfrm>
                <a:off x="781"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A[19]</a:t>
                </a:r>
              </a:p>
            </p:txBody>
          </p:sp>
          <p:sp>
            <p:nvSpPr>
              <p:cNvPr id="1130639" name="Text Box 143"/>
              <p:cNvSpPr txBox="1">
                <a:spLocks noChangeArrowheads="1"/>
              </p:cNvSpPr>
              <p:nvPr/>
            </p:nvSpPr>
            <p:spPr bwMode="auto">
              <a:xfrm>
                <a:off x="1213" y="1776"/>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B[19]</a:t>
                </a:r>
              </a:p>
            </p:txBody>
          </p:sp>
          <p:sp>
            <p:nvSpPr>
              <p:cNvPr id="1130640" name="Text Box 144"/>
              <p:cNvSpPr txBox="1">
                <a:spLocks noChangeArrowheads="1"/>
              </p:cNvSpPr>
              <p:nvPr/>
            </p:nvSpPr>
            <p:spPr bwMode="auto">
              <a:xfrm>
                <a:off x="781"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A[23]</a:t>
                </a:r>
              </a:p>
            </p:txBody>
          </p:sp>
          <p:sp>
            <p:nvSpPr>
              <p:cNvPr id="1130641" name="Text Box 145"/>
              <p:cNvSpPr txBox="1">
                <a:spLocks noChangeArrowheads="1"/>
              </p:cNvSpPr>
              <p:nvPr/>
            </p:nvSpPr>
            <p:spPr bwMode="auto">
              <a:xfrm>
                <a:off x="1213" y="1584"/>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B[23]</a:t>
                </a:r>
              </a:p>
            </p:txBody>
          </p:sp>
          <p:sp>
            <p:nvSpPr>
              <p:cNvPr id="1130642" name="Text Box 146"/>
              <p:cNvSpPr txBox="1">
                <a:spLocks noChangeArrowheads="1"/>
              </p:cNvSpPr>
              <p:nvPr/>
            </p:nvSpPr>
            <p:spPr bwMode="auto">
              <a:xfrm>
                <a:off x="781"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A[27]</a:t>
                </a:r>
              </a:p>
            </p:txBody>
          </p:sp>
          <p:sp>
            <p:nvSpPr>
              <p:cNvPr id="1130643" name="Text Box 147"/>
              <p:cNvSpPr txBox="1">
                <a:spLocks noChangeArrowheads="1"/>
              </p:cNvSpPr>
              <p:nvPr/>
            </p:nvSpPr>
            <p:spPr bwMode="auto">
              <a:xfrm>
                <a:off x="1213" y="1392"/>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1600" b="1"/>
                  <a:t>B[27]</a:t>
                </a:r>
              </a:p>
            </p:txBody>
          </p:sp>
        </p:grpSp>
        <p:sp>
          <p:nvSpPr>
            <p:cNvPr id="1130644" name="Line 148"/>
            <p:cNvSpPr>
              <a:spLocks noChangeShapeType="1"/>
            </p:cNvSpPr>
            <p:nvPr/>
          </p:nvSpPr>
          <p:spPr bwMode="auto">
            <a:xfrm>
              <a:off x="2736" y="816"/>
              <a:ext cx="912" cy="10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30645" name="Oval 149"/>
            <p:cNvSpPr>
              <a:spLocks noChangeArrowheads="1"/>
            </p:cNvSpPr>
            <p:nvPr/>
          </p:nvSpPr>
          <p:spPr bwMode="auto">
            <a:xfrm flipH="1">
              <a:off x="2304" y="912"/>
              <a:ext cx="1728" cy="714"/>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b="1" i="1"/>
                <a:t>Execution using four pipelined functional units</a:t>
              </a:r>
            </a:p>
          </p:txBody>
        </p:sp>
      </p:gr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0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0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posal">
  <a:themeElements>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fontScheme name="proposa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oposal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proposal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proposa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posal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proposal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
      <a:clrScheme name="proposal 9">
        <a:dk1>
          <a:srgbClr val="001932"/>
        </a:dk1>
        <a:lt1>
          <a:srgbClr val="FFFFFF"/>
        </a:lt1>
        <a:dk2>
          <a:srgbClr val="1A6690"/>
        </a:dk2>
        <a:lt2>
          <a:srgbClr val="CCFFFF"/>
        </a:lt2>
        <a:accent1>
          <a:srgbClr val="99FFCC"/>
        </a:accent1>
        <a:accent2>
          <a:srgbClr val="01B0FF"/>
        </a:accent2>
        <a:accent3>
          <a:srgbClr val="ABB8C6"/>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0">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1">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BFAD"/>
        </a:hlink>
        <a:folHlink>
          <a:srgbClr val="0E364C"/>
        </a:folHlink>
      </a:clrScheme>
      <a:clrMap bg1="dk2" tx1="lt1" bg2="dk1" tx2="lt2" accent1="accent1" accent2="accent2" accent3="accent3" accent4="accent4" accent5="accent5" accent6="accent6" hlink="hlink" folHlink="folHlink"/>
    </a:extraClrScheme>
    <a:extraClrScheme>
      <a:clrScheme name="proposal 12">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CC"/>
        </a:hlink>
        <a:folHlink>
          <a:srgbClr val="0E364C"/>
        </a:folHlink>
      </a:clrScheme>
      <a:clrMap bg1="lt1" tx1="dk1" bg2="lt2" tx2="dk2" accent1="accent1" accent2="accent2" accent3="accent3" accent4="accent4" accent5="accent5" accent6="accent6" hlink="hlink" folHlink="folHlink"/>
    </a:extraClrScheme>
    <a:extraClrScheme>
      <a:clrScheme name="proposal 13">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0E364C"/>
        </a:folHlink>
      </a:clrScheme>
      <a:clrMap bg1="lt1" tx1="dk1" bg2="lt2" tx2="dk2" accent1="accent1" accent2="accent2" accent3="accent3" accent4="accent4" accent5="accent5" accent6="accent6" hlink="hlink" folHlink="folHlink"/>
    </a:extraClrScheme>
    <a:extraClrScheme>
      <a:clrScheme name="proposal 14">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DDDDDD"/>
        </a:folHlink>
      </a:clrScheme>
      <a:clrMap bg1="lt1" tx1="dk1" bg2="lt2" tx2="dk2" accent1="accent1" accent2="accent2" accent3="accent3" accent4="accent4" accent5="accent5" accent6="accent6" hlink="hlink" folHlink="folHlink"/>
    </a:extraClrScheme>
    <a:extraClrScheme>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28019</TotalTime>
  <Words>3358</Words>
  <Application>Microsoft Macintosh PowerPoint</Application>
  <PresentationFormat>Letter Paper (8.5x11 in)</PresentationFormat>
  <Paragraphs>669</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proposal</vt:lpstr>
      <vt:lpstr>PowerPoint Presentation</vt:lpstr>
      <vt:lpstr>COMP 740: Computer Architecture and Implementation</vt:lpstr>
      <vt:lpstr>Traditional Supercomputer Applications</vt:lpstr>
      <vt:lpstr>Vector Supercomputers</vt:lpstr>
      <vt:lpstr>Cray-1 (1976)</vt:lpstr>
      <vt:lpstr>Vector Programming Model</vt:lpstr>
      <vt:lpstr>Vector Code Example</vt:lpstr>
      <vt:lpstr>Vector Arithmetic Execution</vt:lpstr>
      <vt:lpstr>Vector Instruction Execution</vt:lpstr>
      <vt:lpstr>Vector Unit Structure</vt:lpstr>
      <vt:lpstr>Vector Memory-Memory vs. Vector Register</vt:lpstr>
      <vt:lpstr>Vector Memory-Memory vs. Vector Register</vt:lpstr>
      <vt:lpstr>Automatic Code Vectorization</vt:lpstr>
      <vt:lpstr>Vector Strip Mining</vt:lpstr>
      <vt:lpstr>Vector Instruction Parallelism</vt:lpstr>
      <vt:lpstr>Vector Chaining</vt:lpstr>
      <vt:lpstr>Vector Chaining Advantage</vt:lpstr>
      <vt:lpstr>Memory operations</vt:lpstr>
      <vt:lpstr>Vector Memory System</vt:lpstr>
      <vt:lpstr>Interleaved Memory Layout</vt:lpstr>
      <vt:lpstr>Vector Scatter/Gather</vt:lpstr>
      <vt:lpstr>Vector Conditional Execution</vt:lpstr>
      <vt:lpstr>Masked Vector Instructions</vt:lpstr>
      <vt:lpstr>Compress/Expand Operations</vt:lpstr>
      <vt:lpstr>Vector Reductions</vt:lpstr>
      <vt:lpstr>Vector Execution Time</vt:lpstr>
      <vt:lpstr>Older Vector Machines</vt:lpstr>
      <vt:lpstr>Newer Vector Computers</vt:lpstr>
      <vt:lpstr>Key Architectural Features of X1</vt:lpstr>
      <vt:lpstr>Cray X1E Mid-life Enhancement</vt:lpstr>
      <vt:lpstr>Earth Simulator</vt:lpstr>
      <vt:lpstr>Earth Simulator</vt:lpstr>
      <vt:lpstr>Earth Simulator Building</vt:lpstr>
      <vt:lpstr>ESS – complete system installed 4/1/2002</vt:lpstr>
      <vt:lpstr>Multimedia Extensions</vt:lpstr>
      <vt:lpstr>Vector Instruction Set Advantages</vt:lpstr>
      <vt:lpstr>Operation &amp; Instruction Count:  RISC v. Vector Processor</vt:lpstr>
      <vt:lpstr>Vectors Lower Power</vt:lpstr>
      <vt:lpstr>Superscalar:  Worse Energy Efficiency</vt:lpstr>
      <vt:lpstr>Vector Applications</vt:lpstr>
      <vt:lpstr>Vector 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dc:title>
  <dc:creator>Montek Singh</dc:creator>
  <cp:lastModifiedBy>Montek Singh</cp:lastModifiedBy>
  <cp:revision>306</cp:revision>
  <cp:lastPrinted>2001-06-17T20:25:10Z</cp:lastPrinted>
  <dcterms:created xsi:type="dcterms:W3CDTF">2000-03-13T02:52:39Z</dcterms:created>
  <dcterms:modified xsi:type="dcterms:W3CDTF">2016-11-21T18:24:57Z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Montek Singh</vt:lpwstr>
  </property>
  <property fmtid="{D5CDD505-2E9C-101B-9397-08002B2CF9AE}" pid="3" name="E-mail">
    <vt:lpwstr>montek@cs.unc.edu</vt:lpwstr>
  </property>
  <property fmtid="{D5CDD505-2E9C-101B-9397-08002B2CF9AE}" pid="4" name="Address">
    <vt:lpwstr>Dept. of Computer Science, UNC-Chapel Hill, Chapel Hill, NC 27599</vt:lpwstr>
  </property>
</Properties>
</file>