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16" r:id="rId3"/>
    <p:sldId id="322" r:id="rId4"/>
    <p:sldId id="288" r:id="rId5"/>
    <p:sldId id="289" r:id="rId6"/>
    <p:sldId id="290" r:id="rId7"/>
    <p:sldId id="291" r:id="rId8"/>
    <p:sldId id="292" r:id="rId9"/>
    <p:sldId id="293" r:id="rId10"/>
    <p:sldId id="267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271" r:id="rId34"/>
    <p:sldId id="276" r:id="rId35"/>
    <p:sldId id="277" r:id="rId36"/>
    <p:sldId id="268" r:id="rId37"/>
    <p:sldId id="320" r:id="rId38"/>
    <p:sldId id="283" r:id="rId39"/>
    <p:sldId id="281" r:id="rId40"/>
    <p:sldId id="282" r:id="rId41"/>
    <p:sldId id="284" r:id="rId42"/>
    <p:sldId id="285" r:id="rId43"/>
    <p:sldId id="323" r:id="rId44"/>
    <p:sldId id="270" r:id="rId45"/>
    <p:sldId id="273" r:id="rId46"/>
    <p:sldId id="274" r:id="rId47"/>
    <p:sldId id="317" r:id="rId48"/>
    <p:sldId id="272" r:id="rId49"/>
    <p:sldId id="278" r:id="rId50"/>
    <p:sldId id="318" r:id="rId51"/>
    <p:sldId id="279" r:id="rId52"/>
    <p:sldId id="280" r:id="rId53"/>
    <p:sldId id="286" r:id="rId54"/>
    <p:sldId id="321" r:id="rId55"/>
    <p:sldId id="28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2565" autoAdjust="0"/>
  </p:normalViewPr>
  <p:slideViewPr>
    <p:cSldViewPr>
      <p:cViewPr varScale="1">
        <p:scale>
          <a:sx n="92" d="100"/>
          <a:sy n="92" d="100"/>
        </p:scale>
        <p:origin x="1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497C-7000-6D43-8BB4-0C3A962819F8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3A2D-27E2-4B49-9089-836CF80E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after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6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it isn’t on this list, I don’t want to hear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Philosophical</a:t>
            </a:r>
            <a:r>
              <a:rPr lang="en-US" baseline="0" dirty="0"/>
              <a:t> issue for any CS degree holder</a:t>
            </a:r>
          </a:p>
          <a:p>
            <a:r>
              <a:rPr lang="en-US" baseline="0" dirty="0"/>
              <a:t>By the end of the course, you should understand what happens when you type a command, from the hardware through the OS and into the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B60-6473-F545-9385-A53D94CCB13B}" type="datetime1">
              <a:rPr lang="en-US" smtClean="0"/>
              <a:t>8/17/20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046-62EF-4D4D-AD96-2915163B9D13}" type="datetime1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96B-6DF5-4640-A835-939C44573CE8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A137-3534-A441-BE38-646B5A2330AF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590-E106-BF42-9475-757C87E8D19F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FFF-A25F-F045-BE21-54E0B4D0B1E0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B54D-5E7C-6249-A11F-0891812158ED}" type="datetime1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BDC2-49CA-8A45-88A4-075285359B0D}" type="datetime1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BF4B-3B43-7E45-BFA1-7F06C1AE9EC4}" type="datetime1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1E46-F9CF-714B-8015-1F124156698C}" type="datetime1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C665-E041-EC46-95BD-3B4331C0A93C}" type="datetime1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25A-C783-D44D-A205-9DEE32559E14}" type="datetime1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BF0-DA1D-E244-9598-2ACCAF7CF53B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7BAF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5292080" y="116632"/>
            <a:ext cx="3851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 530: Operating Systems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106119"/>
            <a:ext cx="1944216" cy="5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stonybrook.edu/~porter/courses/cse306/s1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remzi/OSTE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cse506ta@cs.stonybrook.edu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Welcome to COMP 530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/>
          </a:bodyPr>
          <a:lstStyle/>
          <a:p>
            <a:pPr>
              <a:spcAft>
                <a:spcPts val="1080"/>
              </a:spcAft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080"/>
              </a:spcAft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Don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Operating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Goal: Demystify how computers work</a:t>
            </a:r>
          </a:p>
          <a:p>
            <a:pPr lvl="1"/>
            <a:r>
              <a:rPr lang="en-US" dirty="0"/>
              <a:t>Lots of abstractions and heuristics between your application and the hardware</a:t>
            </a:r>
          </a:p>
          <a:p>
            <a:pPr lvl="1"/>
            <a:r>
              <a:rPr lang="en-US" dirty="0"/>
              <a:t>A good computer scientist should understand what happens inside the system when one types a command</a:t>
            </a:r>
          </a:p>
          <a:p>
            <a:r>
              <a:rPr lang="en-US" dirty="0"/>
              <a:t>Secondary: Learn how to write robust programs</a:t>
            </a:r>
          </a:p>
          <a:p>
            <a:pPr lvl="1"/>
            <a:r>
              <a:rPr lang="en-US" dirty="0" err="1"/>
              <a:t>OSes</a:t>
            </a:r>
            <a:r>
              <a:rPr lang="en-US" dirty="0"/>
              <a:t> like Linux have many users and work on a wide range of hardware</a:t>
            </a:r>
          </a:p>
          <a:p>
            <a:pPr lvl="1"/>
            <a:r>
              <a:rPr lang="en-US" dirty="0"/>
              <a:t>Deal with subtle issues: concurrency, consistency,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CPUs have 2 modes: user and supervisor</a:t>
            </a:r>
          </a:p>
          <a:p>
            <a:pPr lvl="1"/>
            <a:r>
              <a:rPr lang="en-US" dirty="0"/>
              <a:t>Sometimes more, but </a:t>
            </a:r>
            <a:r>
              <a:rPr lang="en-US" dirty="0" err="1"/>
              <a:t>whatevs</a:t>
            </a:r>
            <a:endParaRPr lang="en-US" dirty="0"/>
          </a:p>
          <a:p>
            <a:r>
              <a:rPr lang="en-US" dirty="0"/>
              <a:t>Supervisor mode: </a:t>
            </a:r>
          </a:p>
          <a:p>
            <a:pPr lvl="1"/>
            <a:r>
              <a:rPr lang="en-US" dirty="0"/>
              <a:t>Issue commands to hardware devices</a:t>
            </a:r>
          </a:p>
          <a:p>
            <a:pPr lvl="1"/>
            <a:r>
              <a:rPr lang="en-US" dirty="0"/>
              <a:t>Power off, Reboot, Suspend</a:t>
            </a:r>
          </a:p>
          <a:p>
            <a:pPr lvl="1"/>
            <a:r>
              <a:rPr lang="en-US" dirty="0"/>
              <a:t>Launch missiles, Do awesome stuff</a:t>
            </a:r>
          </a:p>
          <a:p>
            <a:r>
              <a:rPr lang="en-US" dirty="0"/>
              <a:t>User mode: </a:t>
            </a:r>
          </a:p>
          <a:p>
            <a:pPr lvl="1"/>
            <a:r>
              <a:rPr lang="en-US" dirty="0"/>
              <a:t>Run other code, hardware tattles if you try anything reserved for the supervisor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69097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102594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#2: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</a:p>
          <a:p>
            <a:pPr lvl="1"/>
            <a:r>
              <a:rPr lang="en-US" dirty="0"/>
              <a:t>Win32 (Windows)</a:t>
            </a:r>
          </a:p>
          <a:p>
            <a:pPr lvl="1"/>
            <a:r>
              <a:rPr lang="en-US" dirty="0"/>
              <a:t>POSIX (Unix/Linux)</a:t>
            </a:r>
          </a:p>
          <a:p>
            <a:pPr lvl="1"/>
            <a:r>
              <a:rPr lang="en-US" dirty="0"/>
              <a:t>Cocoa/Cocoa Touch (Mac OS/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r>
              <a:rPr lang="en-US" dirty="0"/>
              <a:t>Application-facing functions provided by libraries</a:t>
            </a:r>
          </a:p>
          <a:p>
            <a:pPr lvl="1"/>
            <a:r>
              <a:rPr lang="en-US" dirty="0"/>
              <a:t>Injected by the OS into each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94858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83568" y="2492896"/>
            <a:ext cx="1296144" cy="1080120"/>
          </a:xfrm>
          <a:prstGeom prst="wedgeRoundRectCallout">
            <a:avLst>
              <a:gd name="adj1" fmla="val 91848"/>
              <a:gd name="adj2" fmla="val 413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Win32</a:t>
            </a:r>
          </a:p>
          <a:p>
            <a:pPr algn="ctr"/>
            <a:r>
              <a:rPr lang="en-US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25870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Famous libraries, anyone?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Windows: </a:t>
            </a:r>
            <a:r>
              <a:rPr lang="en-US" dirty="0" err="1"/>
              <a:t>ntdll.dll</a:t>
            </a:r>
            <a:r>
              <a:rPr lang="en-US" dirty="0"/>
              <a:t>, kernel32.dll, user32.dll, gdi32.dll</a:t>
            </a:r>
          </a:p>
          <a:p>
            <a:r>
              <a:rPr lang="en-US" dirty="0"/>
              <a:t>Linux/Unix: </a:t>
            </a:r>
            <a:r>
              <a:rPr lang="en-US" dirty="0" err="1"/>
              <a:t>libc.so</a:t>
            </a:r>
            <a:r>
              <a:rPr lang="en-US" dirty="0"/>
              <a:t>, </a:t>
            </a:r>
            <a:r>
              <a:rPr lang="en-US" dirty="0" err="1"/>
              <a:t>ld.so</a:t>
            </a:r>
            <a:r>
              <a:rPr lang="en-US" dirty="0"/>
              <a:t>, </a:t>
            </a:r>
            <a:r>
              <a:rPr lang="en-US" dirty="0" err="1"/>
              <a:t>libpthread.so</a:t>
            </a:r>
            <a:r>
              <a:rPr lang="en-US" dirty="0"/>
              <a:t>, </a:t>
            </a:r>
            <a:r>
              <a:rPr lang="en-US" dirty="0" err="1"/>
              <a:t>libm.so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Libraries include a lot of code for common functions</a:t>
            </a:r>
          </a:p>
          <a:p>
            <a:pPr lvl="1"/>
            <a:r>
              <a:rPr lang="en-US" dirty="0"/>
              <a:t>Why bother </a:t>
            </a:r>
            <a:r>
              <a:rPr lang="en-US" dirty="0" err="1"/>
              <a:t>reimplementing</a:t>
            </a:r>
            <a:r>
              <a:rPr lang="en-US" dirty="0"/>
              <a:t> </a:t>
            </a:r>
            <a:r>
              <a:rPr lang="en-US" dirty="0" err="1"/>
              <a:t>sqrt</a:t>
            </a:r>
            <a:r>
              <a:rPr lang="en-US" dirty="0"/>
              <a:t>?</a:t>
            </a:r>
          </a:p>
          <a:p>
            <a:r>
              <a:rPr lang="en-US" dirty="0"/>
              <a:t>They also give high-level abstractions of hardware</a:t>
            </a:r>
          </a:p>
          <a:p>
            <a:pPr lvl="1"/>
            <a:r>
              <a:rPr lang="en-US" dirty="0"/>
              <a:t>Files, printer, dancing Homer Simpson USB doll</a:t>
            </a:r>
          </a:p>
          <a:p>
            <a:r>
              <a:rPr lang="en-US" dirty="0"/>
              <a:t>How does this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instruction to switch from user to supervisor mode</a:t>
            </a:r>
          </a:p>
          <a:p>
            <a:r>
              <a:rPr lang="en-US" dirty="0"/>
              <a:t>Transfers CPU control to the kernel</a:t>
            </a:r>
          </a:p>
          <a:p>
            <a:pPr lvl="1"/>
            <a:r>
              <a:rPr lang="en-US" dirty="0"/>
              <a:t>One of a small-</a:t>
            </a:r>
            <a:r>
              <a:rPr lang="en-US" dirty="0" err="1"/>
              <a:t>ish</a:t>
            </a:r>
            <a:r>
              <a:rPr lang="en-US" dirty="0"/>
              <a:t> number of well-defined functions</a:t>
            </a:r>
          </a:p>
          <a:p>
            <a:r>
              <a:rPr lang="en-US" dirty="0"/>
              <a:t>How many system calls does Windows or Linux have?</a:t>
            </a:r>
          </a:p>
          <a:p>
            <a:pPr lvl="1"/>
            <a:r>
              <a:rPr lang="en-US" dirty="0"/>
              <a:t>Windows ~1200</a:t>
            </a:r>
          </a:p>
          <a:p>
            <a:pPr lvl="1"/>
            <a:r>
              <a:rPr lang="en-US" dirty="0"/>
              <a:t>Linux ~350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goals:</a:t>
            </a:r>
          </a:p>
          <a:p>
            <a:pPr lvl="1"/>
            <a:r>
              <a:rPr lang="en-US" dirty="0"/>
              <a:t>Give you a flavor of my teaching style with a mini-lecture</a:t>
            </a:r>
          </a:p>
          <a:p>
            <a:pPr lvl="1"/>
            <a:r>
              <a:rPr lang="en-US" dirty="0"/>
              <a:t>Cover course organization</a:t>
            </a:r>
          </a:p>
          <a:p>
            <a:r>
              <a:rPr lang="en-US" dirty="0"/>
              <a:t>My high-level goals for the class:</a:t>
            </a:r>
          </a:p>
          <a:p>
            <a:pPr lvl="1"/>
            <a:r>
              <a:rPr lang="en-US" dirty="0"/>
              <a:t>Demystify how computers work (No magic)</a:t>
            </a:r>
          </a:p>
          <a:p>
            <a:pPr lvl="1"/>
            <a:r>
              <a:rPr lang="en-US" dirty="0"/>
              <a:t>Learn core principles: secure multiplexing, scheduling, concurrency, performance analysis</a:t>
            </a:r>
          </a:p>
          <a:p>
            <a:pPr lvl="1"/>
            <a:r>
              <a:rPr lang="en-US" u="sng" dirty="0"/>
              <a:t>This is a class for everyone, not just gurus</a:t>
            </a:r>
          </a:p>
          <a:p>
            <a:pPr lvl="1"/>
            <a:r>
              <a:rPr lang="en-US" b="1" dirty="0"/>
              <a:t>Challenging, but supportive,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4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37321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789040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71703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18335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678123"/>
            <a:ext cx="15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861048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339752" y="3356992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323528" y="1484784"/>
            <a:ext cx="1728192" cy="1512168"/>
          </a:xfrm>
          <a:prstGeom prst="wedgeRoundRectCallout">
            <a:avLst>
              <a:gd name="adj1" fmla="val 73966"/>
              <a:gd name="adj2" fmla="val 86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file “hw1.txt”</a:t>
            </a:r>
          </a:p>
        </p:txBody>
      </p:sp>
      <p:sp>
        <p:nvSpPr>
          <p:cNvPr id="20" name="Down Arrow 19"/>
          <p:cNvSpPr/>
          <p:nvPr/>
        </p:nvSpPr>
        <p:spPr>
          <a:xfrm rot="10963839">
            <a:off x="2792097" y="3296500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275856" y="1412776"/>
            <a:ext cx="1728192" cy="1512168"/>
          </a:xfrm>
          <a:prstGeom prst="wedgeRoundRectCallout">
            <a:avLst>
              <a:gd name="adj1" fmla="val -59781"/>
              <a:gd name="adj2" fmla="val 1154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here’s handle 4</a:t>
            </a:r>
          </a:p>
        </p:txBody>
      </p:sp>
    </p:spTree>
    <p:extLst>
      <p:ext uri="{BB962C8B-B14F-4D97-AF65-F5344CB8AC3E}">
        <p14:creationId xmlns:p14="http://schemas.microsoft.com/office/powerpoint/2010/main" val="37979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libraries also call special apps provided by the OS, called a </a:t>
            </a:r>
            <a:r>
              <a:rPr lang="en-US" b="1" i="1" dirty="0"/>
              <a:t>daemon (or service)</a:t>
            </a:r>
          </a:p>
          <a:p>
            <a:pPr lvl="1"/>
            <a:r>
              <a:rPr lang="en-US" dirty="0"/>
              <a:t>Communicate through kernel-provided API</a:t>
            </a:r>
          </a:p>
          <a:p>
            <a:r>
              <a:rPr lang="en-US" dirty="0"/>
              <a:t>Example: Print spooler</a:t>
            </a:r>
          </a:p>
          <a:p>
            <a:pPr lvl="1"/>
            <a:r>
              <a:rPr lang="en-US" dirty="0"/>
              <a:t>App sends </a:t>
            </a:r>
            <a:r>
              <a:rPr lang="en-US" dirty="0" err="1"/>
              <a:t>pdf</a:t>
            </a:r>
            <a:r>
              <a:rPr lang="en-US" dirty="0"/>
              <a:t> to spooler</a:t>
            </a:r>
          </a:p>
          <a:p>
            <a:pPr lvl="1"/>
            <a:r>
              <a:rPr lang="en-US" dirty="0"/>
              <a:t>Spooler checks quotas, etc.</a:t>
            </a:r>
          </a:p>
          <a:p>
            <a:pPr lvl="1"/>
            <a:r>
              <a:rPr lang="en-US" dirty="0"/>
              <a:t>Turns </a:t>
            </a:r>
            <a:r>
              <a:rPr lang="en-US" dirty="0" err="1"/>
              <a:t>pdf</a:t>
            </a:r>
            <a:r>
              <a:rPr lang="en-US" dirty="0"/>
              <a:t> into printer-specific format</a:t>
            </a:r>
          </a:p>
          <a:p>
            <a:pPr lvl="1"/>
            <a:r>
              <a:rPr lang="en-US" dirty="0"/>
              <a:t>Sends reformatted document to device via OS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229200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645024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573016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03934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534107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628800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717032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</p:spTree>
    <p:extLst>
      <p:ext uri="{BB962C8B-B14F-4D97-AF65-F5344CB8AC3E}">
        <p14:creationId xmlns:p14="http://schemas.microsoft.com/office/powerpoint/2010/main" val="97741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3: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 kernels are programmed at a higher low level of abstraction</a:t>
            </a:r>
          </a:p>
          <a:p>
            <a:pPr lvl="1"/>
            <a:r>
              <a:rPr lang="en-US" dirty="0"/>
              <a:t>Disk blocks vs. specific types of disks</a:t>
            </a:r>
          </a:p>
          <a:p>
            <a:r>
              <a:rPr lang="en-US" dirty="0"/>
              <a:t>For most types of hardware, the kernel has a “lowest common denominator” interface</a:t>
            </a:r>
          </a:p>
          <a:p>
            <a:pPr lvl="1"/>
            <a:r>
              <a:rPr lang="en-US" dirty="0"/>
              <a:t>E.g., Disks, video cards, network cards, keyboard</a:t>
            </a:r>
          </a:p>
          <a:p>
            <a:pPr lvl="1"/>
            <a:r>
              <a:rPr lang="en-US" dirty="0"/>
              <a:t>Think Java abstract class</a:t>
            </a:r>
          </a:p>
          <a:p>
            <a:pPr lvl="1"/>
            <a:r>
              <a:rPr lang="en-US" dirty="0"/>
              <a:t>Sometimes called a hardware abstraction layer (HAL)</a:t>
            </a:r>
          </a:p>
          <a:p>
            <a:r>
              <a:rPr lang="en-US" dirty="0"/>
              <a:t>Each specific device (</a:t>
            </a:r>
            <a:r>
              <a:rPr lang="en-US" dirty="0" err="1"/>
              <a:t>Nvidia</a:t>
            </a:r>
            <a:r>
              <a:rPr lang="en-US" dirty="0"/>
              <a:t> GeForce 600) needs to implement the abstract class</a:t>
            </a:r>
          </a:p>
          <a:p>
            <a:pPr lvl="1"/>
            <a:r>
              <a:rPr lang="en-US" dirty="0"/>
              <a:t>Each implementation is called a </a:t>
            </a:r>
            <a:r>
              <a:rPr lang="en-US" b="1" dirty="0"/>
              <a:t>device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73325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356992"/>
            <a:ext cx="5832648" cy="22322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284984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275131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246075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340768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429000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7704" y="4653136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2112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03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605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</p:spTree>
    <p:extLst>
      <p:ext uri="{BB962C8B-B14F-4D97-AF65-F5344CB8AC3E}">
        <p14:creationId xmlns:p14="http://schemas.microsoft.com/office/powerpoint/2010/main" val="424073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User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desktop?</a:t>
            </a:r>
          </a:p>
          <a:p>
            <a:r>
              <a:rPr lang="en-US" dirty="0"/>
              <a:t>Really just a special daemon that interacts closely with keyboard, mouse, and display drivers</a:t>
            </a:r>
          </a:p>
          <a:p>
            <a:pPr lvl="1"/>
            <a:r>
              <a:rPr lang="en-US" dirty="0"/>
              <a:t>Launches programs when you double click, etc.</a:t>
            </a:r>
          </a:p>
          <a:p>
            <a:pPr lvl="1"/>
            <a:r>
              <a:rPr lang="en-US" dirty="0"/>
              <a:t>Some program libraries call desktop daemon to render content,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types of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users a desktop environment </a:t>
            </a:r>
          </a:p>
          <a:p>
            <a:pPr marL="914400" lvl="1" indent="-514350"/>
            <a:r>
              <a:rPr lang="en-US" dirty="0"/>
              <a:t>Desktop, or window manager, or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applications a more usable abstraction of the hardware</a:t>
            </a:r>
          </a:p>
          <a:p>
            <a:pPr marL="914400" lvl="1" indent="-514350"/>
            <a:r>
              <a:rPr lang="en-US" dirty="0"/>
              <a:t>Libraries (+ system calls and daemons)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hardware manufacturers an abstraction of the applications </a:t>
            </a:r>
          </a:p>
          <a:p>
            <a:pPr marL="914400" lvl="1" indent="-514350"/>
            <a:r>
              <a:rPr lang="en-US" dirty="0"/>
              <a:t>Device Driver API (or HAL)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applications may need to share the hardware</a:t>
            </a:r>
          </a:p>
          <a:p>
            <a:r>
              <a:rPr lang="en-US" dirty="0"/>
              <a:t>Different strategies based on the device:</a:t>
            </a:r>
          </a:p>
          <a:p>
            <a:pPr lvl="1"/>
            <a:r>
              <a:rPr lang="en-US" dirty="0"/>
              <a:t>Time sharing: CPUs, disk arm</a:t>
            </a:r>
          </a:p>
          <a:p>
            <a:pPr lvl="2"/>
            <a:r>
              <a:rPr lang="en-US" dirty="0"/>
              <a:t>Each app gets the resource for a while and passes it on</a:t>
            </a:r>
          </a:p>
          <a:p>
            <a:pPr lvl="1"/>
            <a:r>
              <a:rPr lang="en-US" dirty="0"/>
              <a:t>Space sharing: RAM, disk space</a:t>
            </a:r>
          </a:p>
          <a:p>
            <a:pPr lvl="2"/>
            <a:r>
              <a:rPr lang="en-US" dirty="0"/>
              <a:t>Each app gets part of the resource all the time</a:t>
            </a:r>
          </a:p>
          <a:p>
            <a:pPr lvl="1"/>
            <a:r>
              <a:rPr lang="en-US" dirty="0"/>
              <a:t>Exclusive use: mouse, keyboard, video card</a:t>
            </a:r>
          </a:p>
          <a:p>
            <a:pPr lvl="2"/>
            <a:r>
              <a:rPr lang="en-US" dirty="0"/>
              <a:t>One app has exclusive use for an indefinite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8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just an OS kernel </a:t>
            </a:r>
          </a:p>
          <a:p>
            <a:pPr lvl="1"/>
            <a:r>
              <a:rPr lang="en-US" dirty="0"/>
              <a:t>Including lots of device drivers</a:t>
            </a:r>
          </a:p>
          <a:p>
            <a:r>
              <a:rPr lang="en-US" dirty="0"/>
              <a:t>Conflated with environment consisting of:</a:t>
            </a:r>
          </a:p>
          <a:p>
            <a:pPr lvl="1"/>
            <a:r>
              <a:rPr lang="en-US" dirty="0"/>
              <a:t>Linux kernel</a:t>
            </a:r>
          </a:p>
          <a:p>
            <a:pPr lvl="1"/>
            <a:r>
              <a:rPr lang="en-US" dirty="0"/>
              <a:t>Gnu </a:t>
            </a:r>
            <a:r>
              <a:rPr lang="en-US" dirty="0" err="1"/>
              <a:t>libc</a:t>
            </a:r>
            <a:endParaRPr lang="en-US" dirty="0"/>
          </a:p>
          <a:p>
            <a:pPr lvl="1"/>
            <a:r>
              <a:rPr lang="en-US" dirty="0"/>
              <a:t>X window manager daemon</a:t>
            </a:r>
          </a:p>
          <a:p>
            <a:pPr lvl="1"/>
            <a:r>
              <a:rPr lang="en-US" dirty="0"/>
              <a:t>CUPS printer manager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Ubuntu?  Centos?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distribution:</a:t>
            </a:r>
            <a:r>
              <a:rPr lang="en-US" dirty="0"/>
              <a:t> bundles all of that stuff together</a:t>
            </a:r>
          </a:p>
          <a:p>
            <a:pPr lvl="1"/>
            <a:r>
              <a:rPr lang="en-US" dirty="0"/>
              <a:t>Pick versions that are tested to work together</a:t>
            </a:r>
          </a:p>
          <a:p>
            <a:pPr lvl="1"/>
            <a:r>
              <a:rPr lang="en-US" dirty="0"/>
              <a:t>Usually also includes a software update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Waiting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trying to get into the class, please fill out the form(s) on the course website: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www.cs.unc.edu</a:t>
            </a:r>
            <a:r>
              <a:rPr lang="en-US" dirty="0"/>
              <a:t>/~porter/courses/comp530/f20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66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OSX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iOS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basic kernel (a few different compile options)</a:t>
            </a:r>
          </a:p>
          <a:p>
            <a:r>
              <a:rPr lang="en-US" dirty="0"/>
              <a:t>Different window manager and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Unix?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old OS (1970s), innovative, still in use</a:t>
            </a:r>
          </a:p>
          <a:p>
            <a:r>
              <a:rPr lang="en-US" dirty="0"/>
              <a:t>Innovations:</a:t>
            </a:r>
          </a:p>
          <a:p>
            <a:pPr lvl="1"/>
            <a:r>
              <a:rPr lang="en-US" dirty="0"/>
              <a:t>Kernel written in C (first one not in assembly)</a:t>
            </a:r>
          </a:p>
          <a:p>
            <a:pPr lvl="2"/>
            <a:r>
              <a:rPr lang="en-US" dirty="0"/>
              <a:t>Co-designed C language with Unix</a:t>
            </a:r>
          </a:p>
          <a:p>
            <a:pPr lvl="1"/>
            <a:r>
              <a:rPr lang="en-US" dirty="0"/>
              <a:t>Several nice API abstractions </a:t>
            </a:r>
          </a:p>
          <a:p>
            <a:pPr lvl="2"/>
            <a:r>
              <a:rPr lang="en-US" dirty="0"/>
              <a:t>Fork, pipes, everything a file</a:t>
            </a:r>
          </a:p>
          <a:p>
            <a:r>
              <a:rPr lang="en-US" dirty="0"/>
              <a:t>Several implementations: *BSDs, Solaris, etc.</a:t>
            </a:r>
          </a:p>
          <a:p>
            <a:pPr lvl="1"/>
            <a:r>
              <a:rPr lang="en-US" dirty="0"/>
              <a:t>Linux is a Unix-like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POSIX?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 for Unix compatibility</a:t>
            </a:r>
          </a:p>
          <a:p>
            <a:r>
              <a:rPr lang="en-US" dirty="0"/>
              <a:t>Even Windows is POSIX compliant!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Syllabus, schedule, homework, etc. posted on course website</a:t>
            </a:r>
          </a:p>
          <a:p>
            <a:r>
              <a:rPr lang="en-US" dirty="0">
                <a:hlinkClick r:id="rId2"/>
              </a:rPr>
              <a:t>www.cs.unc.edu/~porter/courses/comp530/f20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68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 210 – Data Structures</a:t>
            </a:r>
          </a:p>
          <a:p>
            <a:pPr lvl="1"/>
            <a:r>
              <a:rPr lang="en-US" dirty="0"/>
              <a:t>Or 410 in the old numbering</a:t>
            </a:r>
          </a:p>
          <a:p>
            <a:r>
              <a:rPr lang="en-US" dirty="0"/>
              <a:t>COMP 311 – Computer Organization</a:t>
            </a:r>
          </a:p>
          <a:p>
            <a:pPr lvl="1"/>
            <a:r>
              <a:rPr lang="en-US" dirty="0"/>
              <a:t>Or 411 in the old numbering</a:t>
            </a:r>
          </a:p>
          <a:p>
            <a:r>
              <a:rPr lang="en-US" dirty="0">
                <a:solidFill>
                  <a:srgbClr val="FF0000"/>
                </a:solidFill>
              </a:rPr>
              <a:t>The background courses are necessary</a:t>
            </a:r>
          </a:p>
          <a:p>
            <a:r>
              <a:rPr lang="en-US" dirty="0"/>
              <a:t>In some cases, industry experience is ok</a:t>
            </a:r>
          </a:p>
          <a:p>
            <a:r>
              <a:rPr lang="en-US" dirty="0"/>
              <a:t>C programming</a:t>
            </a:r>
          </a:p>
          <a:p>
            <a:r>
              <a:rPr lang="en-US" dirty="0"/>
              <a:t>Basic Unix command-line proficiency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01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have learned C in the prerequisite courses</a:t>
            </a:r>
          </a:p>
          <a:p>
            <a:pPr lvl="1"/>
            <a:r>
              <a:rPr lang="en-US" dirty="0"/>
              <a:t>Ok if you are not a C guru (you will be)</a:t>
            </a:r>
          </a:p>
          <a:p>
            <a:r>
              <a:rPr lang="en-US" dirty="0"/>
              <a:t>A very good resource is “The C Programming Language” by Kernighan and Ritchie</a:t>
            </a:r>
          </a:p>
          <a:p>
            <a:pPr lvl="1"/>
            <a:r>
              <a:rPr lang="en-US" dirty="0"/>
              <a:t>Relatively short, and lots of useful exercises</a:t>
            </a:r>
          </a:p>
          <a:p>
            <a:r>
              <a:rPr lang="en-US" dirty="0"/>
              <a:t>If you find yourself struggling with C, consider adding some work from this book to be able to complete this course on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95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Labs: Learn by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is </a:t>
            </a:r>
            <a:r>
              <a:rPr lang="en-US" b="1" dirty="0">
                <a:solidFill>
                  <a:srgbClr val="FF0000"/>
                </a:solidFill>
              </a:rPr>
              <a:t>coding intensive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You should know C, or be prepared to remediate quickly</a:t>
            </a:r>
          </a:p>
          <a:p>
            <a:pPr lvl="1"/>
            <a:r>
              <a:rPr lang="en-US" dirty="0"/>
              <a:t>You must learn on your own/with lab partner</a:t>
            </a:r>
          </a:p>
          <a:p>
            <a:r>
              <a:rPr lang="en-US" dirty="0"/>
              <a:t>You will write several user-level utilities that exercise OS functionality</a:t>
            </a:r>
          </a:p>
          <a:p>
            <a:pPr lvl="1"/>
            <a:r>
              <a:rPr lang="en-US" dirty="0"/>
              <a:t>Challenging work, but a very marketable skill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2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022B-B48D-6348-A263-F09F0481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BAFA-1874-F745-998B-CCE28004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may do assignments alone, or with up to 3 teammates</a:t>
            </a:r>
          </a:p>
          <a:p>
            <a:r>
              <a:rPr lang="en-US" b="1" dirty="0"/>
              <a:t>You must list all teammates in code</a:t>
            </a:r>
          </a:p>
          <a:p>
            <a:r>
              <a:rPr lang="en-US" dirty="0"/>
              <a:t>Caveat: All teammates must understand code</a:t>
            </a:r>
          </a:p>
          <a:p>
            <a:pPr lvl="1"/>
            <a:r>
              <a:rPr lang="en-US" dirty="0"/>
              <a:t>I reserve right to ask you about the code; if you can’t explain it to my satisfaction, you will lose points</a:t>
            </a:r>
          </a:p>
          <a:p>
            <a:pPr lvl="1"/>
            <a:r>
              <a:rPr lang="en-US" dirty="0"/>
              <a:t>Also, there may be exam questions on programming assignments</a:t>
            </a:r>
          </a:p>
          <a:p>
            <a:r>
              <a:rPr lang="en-US" dirty="0"/>
              <a:t>You may change groups on each assignment</a:t>
            </a:r>
          </a:p>
          <a:p>
            <a:pPr lvl="1"/>
            <a:r>
              <a:rPr lang="en-US" dirty="0"/>
              <a:t>Except Labs 0 and 1, where Lab 1 builds on Lab 0</a:t>
            </a:r>
          </a:p>
          <a:p>
            <a:pPr lvl="2"/>
            <a:r>
              <a:rPr lang="en-US" dirty="0"/>
              <a:t>Changes still possible with instructor permission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FE2CC-AC22-9F46-BF8C-FADAABB2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9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Productive Frustration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“meta skills” that distinguishes an excellent programmer is the ability to get un-stuck</a:t>
            </a:r>
          </a:p>
          <a:p>
            <a:pPr lvl="1"/>
            <a:r>
              <a:rPr lang="en-US" dirty="0"/>
              <a:t>Fixing a “</a:t>
            </a:r>
            <a:r>
              <a:rPr lang="en-US" dirty="0" err="1"/>
              <a:t>heisenbug</a:t>
            </a:r>
            <a:r>
              <a:rPr lang="en-US" dirty="0"/>
              <a:t>” has this property</a:t>
            </a:r>
          </a:p>
          <a:p>
            <a:r>
              <a:rPr lang="en-US" dirty="0"/>
              <a:t>How do you learn this skill?</a:t>
            </a:r>
          </a:p>
          <a:p>
            <a:pPr lvl="1"/>
            <a:r>
              <a:rPr lang="en-US" dirty="0"/>
              <a:t>Get stuck on a hard, but solvable problem</a:t>
            </a:r>
          </a:p>
          <a:p>
            <a:pPr lvl="1"/>
            <a:r>
              <a:rPr lang="en-US" dirty="0"/>
              <a:t>Learn which strategies will get you moving again</a:t>
            </a:r>
          </a:p>
          <a:p>
            <a:r>
              <a:rPr lang="en-US" dirty="0"/>
              <a:t>If you take a quick cheat, you won’t learn the skills to solve truly hard problems</a:t>
            </a:r>
          </a:p>
        </p:txBody>
      </p:sp>
    </p:spTree>
    <p:extLst>
      <p:ext uri="{BB962C8B-B14F-4D97-AF65-F5344CB8AC3E}">
        <p14:creationId xmlns:p14="http://schemas.microsoft.com/office/powerpoint/2010/main" val="9757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take cheating very seriously.  It can end your career.</a:t>
            </a:r>
          </a:p>
          <a:p>
            <a:pPr lvl="1"/>
            <a:r>
              <a:rPr lang="en-US" dirty="0"/>
              <a:t>I check, and report to Honor Court</a:t>
            </a:r>
          </a:p>
          <a:p>
            <a:r>
              <a:rPr lang="en-US" dirty="0"/>
              <a:t>In a gray area, it is your job to stay on right side of line</a:t>
            </a:r>
          </a:p>
          <a:p>
            <a:r>
              <a:rPr lang="en-US" dirty="0"/>
              <a:t>Never show your code to anyone except your team and course staff</a:t>
            </a:r>
          </a:p>
          <a:p>
            <a:r>
              <a:rPr lang="en-US" dirty="0"/>
              <a:t>Never look at anyone else’s code (incl. other universities or past sections)</a:t>
            </a:r>
          </a:p>
          <a:p>
            <a:r>
              <a:rPr lang="en-US" dirty="0"/>
              <a:t>Do not discuss code; do not debug each other’s code</a:t>
            </a:r>
          </a:p>
          <a:p>
            <a:r>
              <a:rPr lang="en-US" dirty="0"/>
              <a:t>Acknowledge students that give you good ideas</a:t>
            </a:r>
          </a:p>
          <a:p>
            <a:pPr lvl="1"/>
            <a:r>
              <a:rPr lang="en-US" dirty="0"/>
              <a:t>Note liberal group and lateness policies</a:t>
            </a:r>
          </a:p>
        </p:txBody>
      </p:sp>
    </p:spTree>
    <p:extLst>
      <p:ext uri="{BB962C8B-B14F-4D97-AF65-F5344CB8AC3E}">
        <p14:creationId xmlns:p14="http://schemas.microsoft.com/office/powerpoint/2010/main" val="105914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an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1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Analogy: This is the programming dojo</a:t>
            </a:r>
          </a:p>
          <a:p>
            <a:pPr lvl="1"/>
            <a:r>
              <a:rPr lang="en-US" dirty="0"/>
              <a:t>If you don’t do your exercises, you will be unprepared for battle</a:t>
            </a:r>
          </a:p>
          <a:p>
            <a:pPr lvl="1"/>
            <a:r>
              <a:rPr lang="en-US" dirty="0"/>
              <a:t>You’ve wasted your money and both of our time</a:t>
            </a:r>
          </a:p>
          <a:p>
            <a:pPr lvl="1"/>
            <a:r>
              <a:rPr lang="en-US" dirty="0"/>
              <a:t>It brings dishonor on the dojo when you lose every battle</a:t>
            </a:r>
          </a:p>
          <a:p>
            <a:r>
              <a:rPr lang="en-US" dirty="0"/>
              <a:t>Similarly, a lot of what I teach (and what will make you a valuable employee when you graduate) has no short cut</a:t>
            </a:r>
          </a:p>
          <a:p>
            <a:pPr lvl="1"/>
            <a:r>
              <a:rPr lang="en-US" dirty="0"/>
              <a:t>How do you learn to punch through a board?</a:t>
            </a:r>
          </a:p>
          <a:p>
            <a:pPr lvl="1"/>
            <a:r>
              <a:rPr lang="en-US" dirty="0"/>
              <a:t>You punch a board over and over until your fist goes through it</a:t>
            </a:r>
          </a:p>
        </p:txBody>
      </p:sp>
    </p:spTree>
    <p:extLst>
      <p:ext uri="{BB962C8B-B14F-4D97-AF65-F5344CB8AC3E}">
        <p14:creationId xmlns:p14="http://schemas.microsoft.com/office/powerpoint/2010/main" val="17502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Integrity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Exercises applying course policies and ethics to several situations</a:t>
            </a:r>
          </a:p>
          <a:p>
            <a:r>
              <a:rPr lang="en-US" dirty="0"/>
              <a:t>Due in class Tues 8/18, in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Note: no other assignments will be graded for you until this is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6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student gets 72 late hours for programming </a:t>
            </a:r>
            <a:r>
              <a:rPr lang="en-US" dirty="0" err="1"/>
              <a:t>hw</a:t>
            </a:r>
            <a:endParaRPr lang="en-US" dirty="0"/>
          </a:p>
          <a:p>
            <a:pPr lvl="1"/>
            <a:r>
              <a:rPr lang="en-US" dirty="0"/>
              <a:t>List how many you use in </a:t>
            </a:r>
            <a:r>
              <a:rPr lang="en-US" dirty="0" err="1"/>
              <a:t>slack.txt</a:t>
            </a:r>
            <a:endParaRPr lang="en-US" dirty="0"/>
          </a:p>
          <a:p>
            <a:pPr lvl="1"/>
            <a:r>
              <a:rPr lang="en-US" dirty="0"/>
              <a:t>Each day after these are gone costs a full letter grade on the assignment</a:t>
            </a:r>
          </a:p>
          <a:p>
            <a:pPr lvl="1"/>
            <a:r>
              <a:rPr lang="en-US" dirty="0"/>
              <a:t>If you work in a team, each member loses 1 hour for each hour late</a:t>
            </a:r>
          </a:p>
          <a:p>
            <a:r>
              <a:rPr lang="en-US" dirty="0"/>
              <a:t>It is your responsibility to use these to manage:</a:t>
            </a:r>
          </a:p>
          <a:p>
            <a:pPr lvl="1"/>
            <a:r>
              <a:rPr lang="en-US" dirty="0"/>
              <a:t>Holidays, weddings, research deadlines, conference travel, Buffy marathons, release of the next Zelda game, etc.</a:t>
            </a:r>
          </a:p>
          <a:p>
            <a:r>
              <a:rPr lang="en-US" dirty="0"/>
              <a:t>3 Exceptions: illness (need doctor’s note), death in immediate family, accommodation for disability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D82C-BAAE-FD46-8C18-3C3EE866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Lateness,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2443-0035-3946-98B1-7244C2A4A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lateness penalty is a ‘D’ on the assignment</a:t>
            </a:r>
          </a:p>
          <a:p>
            <a:r>
              <a:rPr lang="en-US" dirty="0"/>
              <a:t>Anything may be turned in up until LDOC for up to 60% credit</a:t>
            </a:r>
          </a:p>
          <a:p>
            <a:pPr lvl="1"/>
            <a:r>
              <a:rPr lang="en-US" dirty="0"/>
              <a:t>Challenge problems may be turned in up until LDOC</a:t>
            </a:r>
          </a:p>
          <a:p>
            <a:r>
              <a:rPr lang="en-US" dirty="0"/>
              <a:t>After midnight on LDOC, remaining late hours may be used, but no other late submissions will be accepted</a:t>
            </a:r>
          </a:p>
          <a:p>
            <a:r>
              <a:rPr lang="en-US" dirty="0"/>
              <a:t>Resubmissions are allowed, including late ones</a:t>
            </a:r>
          </a:p>
          <a:p>
            <a:pPr lvl="1"/>
            <a:r>
              <a:rPr lang="en-US" dirty="0"/>
              <a:t>We will just grade (and penalize if late) the most recent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45DF8-5DDC-AD4F-B797-E08436A3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0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lab may include challenge problems, which you may complete for bonus points (generally 5—10 points out of 100)</a:t>
            </a:r>
          </a:p>
          <a:p>
            <a:pPr lvl="1"/>
            <a:r>
              <a:rPr lang="en-US" dirty="0"/>
              <a:t>Unwise to turn in a lab late to do challenge problems</a:t>
            </a:r>
          </a:p>
          <a:p>
            <a:pPr lvl="1"/>
            <a:r>
              <a:rPr lang="en-US" dirty="0"/>
              <a:t>Can complete challenge problems at any point in the semester---even on old labs</a:t>
            </a:r>
          </a:p>
          <a:p>
            <a:r>
              <a:rPr lang="en-US" dirty="0"/>
              <a:t>Indicate any challenge problems completed in </a:t>
            </a:r>
            <a:r>
              <a:rPr lang="en-US" dirty="0" err="1"/>
              <a:t>challenge.txt</a:t>
            </a:r>
            <a:r>
              <a:rPr lang="en-US" dirty="0"/>
              <a:t> file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64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and supplement reading material</a:t>
            </a:r>
          </a:p>
          <a:p>
            <a:r>
              <a:rPr lang="en-US" dirty="0"/>
              <a:t>An important chance to clarify issues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Questions are encouraged!</a:t>
            </a:r>
            <a:endParaRPr lang="en-US" dirty="0"/>
          </a:p>
          <a:p>
            <a:r>
              <a:rPr lang="en-US" dirty="0"/>
              <a:t>I expect you to arrive prepared to answer and ask questions about the reading material</a:t>
            </a:r>
          </a:p>
          <a:p>
            <a:r>
              <a:rPr lang="en-US" dirty="0"/>
              <a:t>Everything in lectures may appear on the exams, even if not in the book</a:t>
            </a:r>
          </a:p>
          <a:p>
            <a:endParaRPr lang="en-US" dirty="0"/>
          </a:p>
          <a:p>
            <a:r>
              <a:rPr lang="en-US" dirty="0"/>
              <a:t>I need you here: Digressions are common to fill in “gaps” and to integrate material from other classes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19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usually record lectures for students to review later</a:t>
            </a:r>
          </a:p>
          <a:p>
            <a:pPr lvl="1"/>
            <a:r>
              <a:rPr lang="en-US" dirty="0"/>
              <a:t>I will share on MS Stream</a:t>
            </a:r>
          </a:p>
          <a:p>
            <a:pPr lvl="1"/>
            <a:r>
              <a:rPr lang="en-US" dirty="0"/>
              <a:t>All students in the course should be given access via your ONYEN</a:t>
            </a:r>
          </a:p>
          <a:p>
            <a:r>
              <a:rPr lang="en-US" dirty="0"/>
              <a:t>Recordings are </a:t>
            </a:r>
            <a:r>
              <a:rPr lang="en-US" b="1" dirty="0">
                <a:solidFill>
                  <a:srgbClr val="FF0000"/>
                </a:solidFill>
              </a:rPr>
              <a:t>best effort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Recordings may fail, be unwatchable, or get deleted by accident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Or be discontinued if too many students stop attending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 need your facial expressions and questions to know if lectures make sense</a:t>
            </a:r>
          </a:p>
          <a:p>
            <a:r>
              <a:rPr lang="en-US" dirty="0">
                <a:solidFill>
                  <a:srgbClr val="000000"/>
                </a:solidFill>
              </a:rPr>
              <a:t>Do not use this as a substitute for class 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268760"/>
            <a:ext cx="3156857" cy="494116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5410944" cy="4896544"/>
          </a:xfrm>
        </p:spPr>
        <p:txBody>
          <a:bodyPr/>
          <a:lstStyle/>
          <a:p>
            <a:r>
              <a:rPr lang="en-US" dirty="0"/>
              <a:t>Free online at: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http://pages.cs.wisc.edu/~remzi/OSTEP/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You can buy a hard-copy or </a:t>
            </a:r>
            <a:r>
              <a:rPr lang="en-US" dirty="0" err="1"/>
              <a:t>ebook</a:t>
            </a:r>
            <a:r>
              <a:rPr lang="en-US" dirty="0"/>
              <a:t> format online if you want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optional references, definitely not required</a:t>
            </a:r>
          </a:p>
        </p:txBody>
      </p:sp>
    </p:spTree>
    <p:extLst>
      <p:ext uri="{BB962C8B-B14F-4D97-AF65-F5344CB8AC3E}">
        <p14:creationId xmlns:p14="http://schemas.microsoft.com/office/powerpoint/2010/main" val="3463371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lectures aren’t perfect; some concepts are subtle</a:t>
            </a:r>
          </a:p>
          <a:p>
            <a:pPr lvl="1"/>
            <a:r>
              <a:rPr lang="en-US" dirty="0"/>
              <a:t>Reading other words can be helpful for reinforcement and clarification</a:t>
            </a:r>
          </a:p>
          <a:p>
            <a:r>
              <a:rPr lang="en-US" dirty="0"/>
              <a:t>You will learn more in class if you read before class</a:t>
            </a:r>
          </a:p>
          <a:p>
            <a:pPr lvl="1"/>
            <a:r>
              <a:rPr lang="en-US" dirty="0"/>
              <a:t>Can’t ask the textbook questions</a:t>
            </a:r>
          </a:p>
          <a:p>
            <a:pPr lvl="1"/>
            <a:endParaRPr lang="en-US" dirty="0"/>
          </a:p>
          <a:p>
            <a:r>
              <a:rPr lang="en-US" dirty="0"/>
              <a:t>1—2 papers will be posted and discussed; these you should read before class</a:t>
            </a:r>
          </a:p>
        </p:txBody>
      </p:sp>
    </p:spTree>
    <p:extLst>
      <p:ext uri="{BB962C8B-B14F-4D97-AF65-F5344CB8AC3E}">
        <p14:creationId xmlns:p14="http://schemas.microsoft.com/office/powerpoint/2010/main" val="3526325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email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use Piazza this semester.  Link on course website</a:t>
            </a:r>
          </a:p>
          <a:p>
            <a:r>
              <a:rPr lang="en-US" dirty="0"/>
              <a:t>Will help scale up to a large class</a:t>
            </a:r>
          </a:p>
          <a:p>
            <a:r>
              <a:rPr lang="en-US" dirty="0"/>
              <a:t>This is the primary announcement medium</a:t>
            </a:r>
          </a:p>
          <a:p>
            <a:r>
              <a:rPr lang="en-US" dirty="0"/>
              <a:t>And for discussions about course work </a:t>
            </a:r>
          </a:p>
          <a:p>
            <a:pPr lvl="1"/>
            <a:r>
              <a:rPr lang="en-US" dirty="0"/>
              <a:t>Do not post code here or other solutions</a:t>
            </a:r>
          </a:p>
          <a:p>
            <a:pPr lvl="1"/>
            <a:r>
              <a:rPr lang="en-US" dirty="0"/>
              <a:t>Goal: Everyone can learn from general questions</a:t>
            </a:r>
          </a:p>
          <a:p>
            <a:r>
              <a:rPr lang="en-US" dirty="0"/>
              <a:t>Material discussed on the mailing list can be an exam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7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3467250" cy="260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28800"/>
            <a:ext cx="360680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33056"/>
            <a:ext cx="3228708" cy="2582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149080"/>
            <a:ext cx="2996456" cy="23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7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get worksheets throughout the semester</a:t>
            </a:r>
          </a:p>
          <a:p>
            <a:pPr lvl="1"/>
            <a:r>
              <a:rPr lang="en-US" dirty="0"/>
              <a:t>And randomly assigned teams</a:t>
            </a:r>
          </a:p>
          <a:p>
            <a:r>
              <a:rPr lang="en-US" dirty="0"/>
              <a:t>These will not be graded, except for participation</a:t>
            </a:r>
          </a:p>
          <a:p>
            <a:r>
              <a:rPr lang="en-US" dirty="0"/>
              <a:t>But are valuable practice for the exams</a:t>
            </a:r>
          </a:p>
          <a:p>
            <a:endParaRPr lang="en-US" dirty="0"/>
          </a:p>
          <a:p>
            <a:r>
              <a:rPr lang="en-US" dirty="0"/>
              <a:t>Do not save these until right before the exam</a:t>
            </a:r>
          </a:p>
          <a:p>
            <a:pPr lvl="1"/>
            <a:r>
              <a:rPr lang="en-US" dirty="0"/>
              <a:t>A lot of work</a:t>
            </a:r>
          </a:p>
          <a:p>
            <a:pPr lvl="1"/>
            <a:r>
              <a:rPr lang="en-US" dirty="0"/>
              <a:t>The material is cumulative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9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administrative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syllabus completely</a:t>
            </a:r>
          </a:p>
          <a:p>
            <a:r>
              <a:rPr lang="en-US" dirty="0"/>
              <a:t>Subscribe to the class piazza forum</a:t>
            </a:r>
          </a:p>
          <a:p>
            <a:r>
              <a:rPr lang="en-US" dirty="0"/>
              <a:t>3 exams cover: lectures, labs, mailing list</a:t>
            </a:r>
          </a:p>
          <a:p>
            <a:r>
              <a:rPr lang="en-US" dirty="0"/>
              <a:t>All staff email goes to </a:t>
            </a:r>
            <a:r>
              <a:rPr lang="en-US" dirty="0">
                <a:hlinkClick r:id="rId2"/>
              </a:rPr>
              <a:t>comp530ta@cs.unc.edu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Except private issues for instructor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57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Offer!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write your own exam questions</a:t>
            </a:r>
          </a:p>
          <a:p>
            <a:pPr lvl="1"/>
            <a:r>
              <a:rPr lang="en-US" dirty="0"/>
              <a:t>Send them to me in advance of the test, if I like them, I will use them</a:t>
            </a:r>
          </a:p>
          <a:p>
            <a:pPr lvl="1"/>
            <a:r>
              <a:rPr lang="en-US" dirty="0"/>
              <a:t>Do NOT share with anyone else</a:t>
            </a:r>
          </a:p>
        </p:txBody>
      </p:sp>
    </p:spTree>
    <p:extLst>
      <p:ext uri="{BB962C8B-B14F-4D97-AF65-F5344CB8AC3E}">
        <p14:creationId xmlns:p14="http://schemas.microsoft.com/office/powerpoint/2010/main" val="517003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TA’s will keep office hours </a:t>
            </a:r>
          </a:p>
          <a:p>
            <a:pPr lvl="1"/>
            <a:r>
              <a:rPr lang="en-US" dirty="0"/>
              <a:t>See course calendar for times and zoom links</a:t>
            </a:r>
          </a:p>
          <a:p>
            <a:r>
              <a:rPr lang="en-US" dirty="0"/>
              <a:t>Instructor keeps office hours</a:t>
            </a:r>
          </a:p>
          <a:p>
            <a:pPr lvl="1"/>
            <a:r>
              <a:rPr lang="en-US" dirty="0"/>
              <a:t>Note that “by appointment” means more time available on demand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4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A5EC-23EB-D946-8A47-F4C54041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Github</a:t>
            </a:r>
            <a:r>
              <a:rPr lang="en-US" dirty="0"/>
              <a:t>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78D5-F18C-6D4B-B3A5-99E63B96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semester: Experiment with </a:t>
            </a:r>
            <a:r>
              <a:rPr lang="en-US" dirty="0" err="1"/>
              <a:t>github</a:t>
            </a:r>
            <a:r>
              <a:rPr lang="en-US" dirty="0"/>
              <a:t> classroom</a:t>
            </a:r>
          </a:p>
          <a:p>
            <a:pPr lvl="1"/>
            <a:r>
              <a:rPr lang="en-US" dirty="0"/>
              <a:t>Worked pretty well in last 530 class</a:t>
            </a:r>
          </a:p>
          <a:p>
            <a:r>
              <a:rPr lang="en-US" dirty="0"/>
              <a:t>Git/</a:t>
            </a:r>
            <a:r>
              <a:rPr lang="en-US" dirty="0" err="1"/>
              <a:t>github</a:t>
            </a:r>
            <a:r>
              <a:rPr lang="en-US" dirty="0"/>
              <a:t> are powerful and common industry tools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Bear with us as we work out any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AC02-9362-C644-971C-6BA9B5E6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</a:t>
            </a:r>
          </a:p>
          <a:p>
            <a:pPr lvl="1"/>
            <a:r>
              <a:rPr lang="en-US" dirty="0"/>
              <a:t>Do academic honesty homework</a:t>
            </a:r>
          </a:p>
          <a:p>
            <a:pPr lvl="1"/>
            <a:r>
              <a:rPr lang="en-US" dirty="0"/>
              <a:t>Lab 0 coming soon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simple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23629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less happy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7"/>
            <a:ext cx="7344816" cy="3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which one is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all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constituencies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users: a desktop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Application Developers: More usable abstractions of the hardware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Hardware manufacturers: An abstraction of the applications to the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12250</TotalTime>
  <Words>2745</Words>
  <Application>Microsoft Macintosh PowerPoint</Application>
  <PresentationFormat>On-screen Show (4:3)</PresentationFormat>
  <Paragraphs>467</Paragraphs>
  <Slides>55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Welcome to COMP 530</vt:lpstr>
      <vt:lpstr>Welcome!</vt:lpstr>
      <vt:lpstr>Waiting List</vt:lpstr>
      <vt:lpstr>So what is an OS?</vt:lpstr>
      <vt:lpstr>One view of an OS</vt:lpstr>
      <vt:lpstr>Another simple view of an OS</vt:lpstr>
      <vt:lpstr>A less happy view of an OS</vt:lpstr>
      <vt:lpstr>So which one is right?</vt:lpstr>
      <vt:lpstr>An OS serves three constituencies</vt:lpstr>
      <vt:lpstr>Why Study Operating Systems?</vt:lpstr>
      <vt:lpstr>Background (1)</vt:lpstr>
      <vt:lpstr>OS architecture</vt:lpstr>
      <vt:lpstr>OS architecture</vt:lpstr>
      <vt:lpstr>User #2: Applications</vt:lpstr>
      <vt:lpstr>OS architecture</vt:lpstr>
      <vt:lpstr>OS architecture</vt:lpstr>
      <vt:lpstr>Famous libraries, anyone?</vt:lpstr>
      <vt:lpstr>Caveat 1</vt:lpstr>
      <vt:lpstr>System Call</vt:lpstr>
      <vt:lpstr>OS architecture</vt:lpstr>
      <vt:lpstr>Caveat 2</vt:lpstr>
      <vt:lpstr>OS architecture</vt:lpstr>
      <vt:lpstr>User 3: Hardware</vt:lpstr>
      <vt:lpstr>OS architecture</vt:lpstr>
      <vt:lpstr>What about User 1</vt:lpstr>
      <vt:lpstr>An OS serves three types of users</vt:lpstr>
      <vt:lpstr>Multiplexing Resources</vt:lpstr>
      <vt:lpstr>So what is Linux?</vt:lpstr>
      <vt:lpstr>So what is Ubuntu?  Centos?</vt:lpstr>
      <vt:lpstr>OSX vs iOS?</vt:lpstr>
      <vt:lpstr>What is Unix?</vt:lpstr>
      <vt:lpstr>What is POSIX?</vt:lpstr>
      <vt:lpstr>Administrative</vt:lpstr>
      <vt:lpstr>Prerequisites</vt:lpstr>
      <vt:lpstr>C Programming</vt:lpstr>
      <vt:lpstr>Labs: Learn by doing</vt:lpstr>
      <vt:lpstr>Group Policy</vt:lpstr>
      <vt:lpstr>Productive Frustration</vt:lpstr>
      <vt:lpstr>Academic Integrity</vt:lpstr>
      <vt:lpstr>Why do we care?</vt:lpstr>
      <vt:lpstr>Integrity Homework</vt:lpstr>
      <vt:lpstr>Lateness</vt:lpstr>
      <vt:lpstr>Lateness, continued</vt:lpstr>
      <vt:lpstr>Challenge Problems</vt:lpstr>
      <vt:lpstr>Lectures</vt:lpstr>
      <vt:lpstr>Recordings</vt:lpstr>
      <vt:lpstr>Textbook</vt:lpstr>
      <vt:lpstr>Readings</vt:lpstr>
      <vt:lpstr>Course email list</vt:lpstr>
      <vt:lpstr>Worksheets</vt:lpstr>
      <vt:lpstr>Other administrative notes</vt:lpstr>
      <vt:lpstr>Special Offer!</vt:lpstr>
      <vt:lpstr>Getting help</vt:lpstr>
      <vt:lpstr>Github Classroom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What is it, and how is it related to Computer Science anyway?</dc:title>
  <dc:creator>mike</dc:creator>
  <cp:lastModifiedBy>Porter, Donald</cp:lastModifiedBy>
  <cp:revision>242</cp:revision>
  <dcterms:created xsi:type="dcterms:W3CDTF">2012-09-21T01:57:31Z</dcterms:created>
  <dcterms:modified xsi:type="dcterms:W3CDTF">2020-08-17T12:29:53Z</dcterms:modified>
</cp:coreProperties>
</file>