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7" r:id="rId3"/>
    <p:sldId id="286" r:id="rId4"/>
    <p:sldId id="267" r:id="rId5"/>
    <p:sldId id="270" r:id="rId6"/>
    <p:sldId id="283" r:id="rId7"/>
    <p:sldId id="268" r:id="rId8"/>
    <p:sldId id="269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3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5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3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5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1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8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0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1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6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0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AA7C9-F3BD-46B6-95A7-13D919F759AF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5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491" y="11672"/>
            <a:ext cx="11498157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Notes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on Linked Cells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11" y="1093208"/>
            <a:ext cx="11248515" cy="542951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400" b="1" dirty="0"/>
              <a:t>Your code has several classes, most notably the class that represents the entire </a:t>
            </a:r>
            <a:r>
              <a:rPr lang="en-US" sz="2400" b="1" dirty="0" smtClean="0"/>
              <a:t>List </a:t>
            </a:r>
            <a:r>
              <a:rPr lang="en-US" sz="2400" b="1" dirty="0"/>
              <a:t>data structure, and the class that is a </a:t>
            </a:r>
            <a:r>
              <a:rPr lang="en-US" sz="2400" b="1" i="1" dirty="0"/>
              <a:t>linked cell</a:t>
            </a:r>
            <a:r>
              <a:rPr lang="en-US" sz="2400" b="1" dirty="0"/>
              <a:t> (an element in the </a:t>
            </a:r>
            <a:r>
              <a:rPr lang="en-US" sz="2400" b="1" dirty="0" smtClean="0"/>
              <a:t>list).  </a:t>
            </a:r>
            <a:endParaRPr lang="en-US" sz="2400" b="1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public class Demo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public static void main (String[] </a:t>
            </a:r>
            <a:r>
              <a:rPr lang="en-US" sz="1600" dirty="0" err="1" smtClean="0">
                <a:latin typeface="Consolas" panose="020B0609020204030204" pitchFamily="49" charset="0"/>
              </a:rPr>
              <a:t>args</a:t>
            </a:r>
            <a:r>
              <a:rPr lang="en-US" sz="1600" dirty="0" smtClean="0">
                <a:latin typeface="Consolas" panose="020B0609020204030204" pitchFamily="49" charset="0"/>
              </a:rPr>
              <a:t>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</a:t>
            </a:r>
            <a:r>
              <a:rPr lang="en-US" sz="1600" b="1" dirty="0" err="1" smtClean="0">
                <a:solidFill>
                  <a:srgbClr val="C00000"/>
                </a:solidFill>
                <a:latin typeface="Consolas" panose="020B0609020204030204" pitchFamily="49" charset="0"/>
              </a:rPr>
              <a:t>SomeDS</a:t>
            </a:r>
            <a:r>
              <a:rPr lang="en-US" sz="1600" b="1" dirty="0" smtClean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 smtClean="0">
                <a:solidFill>
                  <a:srgbClr val="C00000"/>
                </a:solidFill>
                <a:latin typeface="Consolas" panose="020B0609020204030204" pitchFamily="49" charset="0"/>
              </a:rPr>
              <a:t>myDS</a:t>
            </a:r>
            <a:r>
              <a:rPr lang="en-US" sz="1600" b="1" dirty="0" smtClean="0">
                <a:solidFill>
                  <a:srgbClr val="C00000"/>
                </a:solidFill>
                <a:latin typeface="Consolas" panose="020B0609020204030204" pitchFamily="49" charset="0"/>
              </a:rPr>
              <a:t> = new </a:t>
            </a:r>
            <a:r>
              <a:rPr lang="en-US" sz="1600" b="1" dirty="0" err="1" smtClean="0">
                <a:solidFill>
                  <a:srgbClr val="C00000"/>
                </a:solidFill>
                <a:latin typeface="Consolas" panose="020B0609020204030204" pitchFamily="49" charset="0"/>
              </a:rPr>
              <a:t>SomeDS</a:t>
            </a:r>
            <a:r>
              <a:rPr lang="en-US" sz="1600" b="1" dirty="0" smtClean="0">
                <a:solidFill>
                  <a:srgbClr val="C00000"/>
                </a:solidFill>
                <a:latin typeface="Consolas" panose="020B0609020204030204" pitchFamily="49" charset="0"/>
              </a:rPr>
              <a:t>();</a:t>
            </a:r>
            <a:endParaRPr lang="en-US" sz="16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  </a:t>
            </a:r>
            <a:r>
              <a:rPr lang="en-US" sz="1600" b="1" dirty="0" err="1" smtClean="0">
                <a:solidFill>
                  <a:srgbClr val="C00000"/>
                </a:solidFill>
                <a:latin typeface="Consolas" panose="020B0609020204030204" pitchFamily="49" charset="0"/>
              </a:rPr>
              <a:t>myDS.add</a:t>
            </a:r>
            <a:r>
              <a:rPr lang="en-US" sz="1600" b="1" dirty="0" smtClean="0">
                <a:solidFill>
                  <a:srgbClr val="C00000"/>
                </a:solidFill>
                <a:latin typeface="Consolas" panose="020B0609020204030204" pitchFamily="49" charset="0"/>
              </a:rPr>
              <a:t>(17);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400" b="1" dirty="0" smtClean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</a:t>
            </a:r>
            <a:r>
              <a:rPr lang="en-US" sz="1600" dirty="0" err="1" smtClean="0">
                <a:latin typeface="Consolas" panose="020B0609020204030204" pitchFamily="49" charset="0"/>
              </a:rPr>
              <a:t>myDS.add</a:t>
            </a:r>
            <a:r>
              <a:rPr lang="en-US" sz="1600" dirty="0" smtClean="0">
                <a:latin typeface="Consolas" panose="020B0609020204030204" pitchFamily="49" charset="0"/>
              </a:rPr>
              <a:t>(35);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p</a:t>
            </a:r>
            <a:r>
              <a:rPr lang="en-US" sz="1600" dirty="0" smtClean="0">
                <a:latin typeface="Consolas" panose="020B0609020204030204" pitchFamily="49" charset="0"/>
              </a:rPr>
              <a:t>ublic class </a:t>
            </a:r>
            <a:r>
              <a:rPr lang="en-US" sz="1600" dirty="0" err="1" smtClean="0">
                <a:latin typeface="Consolas" panose="020B0609020204030204" pitchFamily="49" charset="0"/>
              </a:rPr>
              <a:t>SomeDS</a:t>
            </a:r>
            <a:r>
              <a:rPr lang="en-US" sz="1600" dirty="0" smtClean="0">
                <a:latin typeface="Consolas" panose="020B0609020204030204" pitchFamily="49" charset="0"/>
              </a:rPr>
              <a:t> {  // the whole DS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Node cells = null;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latin typeface="Consolas" panose="020B0609020204030204" pitchFamily="49" charset="0"/>
              </a:rPr>
              <a:t>nElts</a:t>
            </a:r>
            <a:r>
              <a:rPr lang="en-US" sz="1600" dirty="0" smtClean="0">
                <a:latin typeface="Consolas" panose="020B0609020204030204" pitchFamily="49" charset="0"/>
              </a:rPr>
              <a:t> = 0;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</a:t>
            </a:r>
            <a:endParaRPr lang="en-US" sz="1050" dirty="0" smtClean="0">
              <a:latin typeface="Consolas" panose="020B06090202040302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latin typeface="Consolas" panose="020B0609020204030204" pitchFamily="49" charset="0"/>
              </a:rPr>
              <a:t>SomeDS</a:t>
            </a:r>
            <a:r>
              <a:rPr lang="en-US" sz="1600" dirty="0" smtClean="0">
                <a:latin typeface="Consolas" panose="020B0609020204030204" pitchFamily="49" charset="0"/>
              </a:rPr>
              <a:t>() {  } // default constructor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900" dirty="0">
              <a:latin typeface="Consolas" panose="020B06090202040302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  </a:t>
            </a:r>
            <a:r>
              <a:rPr lang="en-US" sz="1600" dirty="0" smtClean="0">
                <a:latin typeface="Consolas" panose="020B0609020204030204" pitchFamily="49" charset="0"/>
              </a:rPr>
              <a:t>void add </a:t>
            </a:r>
            <a:r>
              <a:rPr lang="en-US" sz="1600" dirty="0" smtClean="0">
                <a:latin typeface="Consolas" panose="020B0609020204030204" pitchFamily="49" charset="0"/>
              </a:rPr>
              <a:t>(</a:t>
            </a:r>
            <a:r>
              <a:rPr lang="en-US" sz="1600" dirty="0" err="1" smtClean="0">
                <a:latin typeface="Consolas" panose="020B0609020204030204" pitchFamily="49" charset="0"/>
              </a:rPr>
              <a:t>int</a:t>
            </a:r>
            <a:r>
              <a:rPr lang="en-US" sz="1600" dirty="0" smtClean="0">
                <a:latin typeface="Consolas" panose="020B0609020204030204" pitchFamily="49" charset="0"/>
              </a:rPr>
              <a:t> </a:t>
            </a:r>
            <a:r>
              <a:rPr lang="en-US" sz="1600" dirty="0" err="1" smtClean="0">
                <a:latin typeface="Consolas" panose="020B0609020204030204" pitchFamily="49" charset="0"/>
              </a:rPr>
              <a:t>val</a:t>
            </a:r>
            <a:r>
              <a:rPr lang="en-US" sz="1600" dirty="0" smtClean="0">
                <a:latin typeface="Consolas" panose="020B0609020204030204" pitchFamily="49" charset="0"/>
              </a:rPr>
              <a:t>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Node cur; Node </a:t>
            </a:r>
            <a:r>
              <a:rPr lang="en-US" sz="1600" dirty="0" err="1" smtClean="0">
                <a:latin typeface="Consolas" panose="020B0609020204030204" pitchFamily="49" charset="0"/>
              </a:rPr>
              <a:t>tmp</a:t>
            </a:r>
            <a:r>
              <a:rPr lang="en-US" sz="1600" dirty="0" smtClean="0"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if (cells==null) { cells = new Node(</a:t>
            </a:r>
            <a:r>
              <a:rPr lang="en-US" sz="1600" dirty="0" err="1" smtClean="0">
                <a:latin typeface="Consolas" panose="020B0609020204030204" pitchFamily="49" charset="0"/>
              </a:rPr>
              <a:t>val</a:t>
            </a:r>
            <a:r>
              <a:rPr lang="en-US" sz="1600" dirty="0" smtClean="0">
                <a:latin typeface="Consolas" panose="020B0609020204030204" pitchFamily="49" charset="0"/>
              </a:rPr>
              <a:t>); return;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// walk down cell links, find the end to hook in new cell, </a:t>
            </a:r>
            <a:r>
              <a:rPr lang="en-US" sz="1600" dirty="0" err="1" smtClean="0">
                <a:latin typeface="Consolas" panose="020B0609020204030204" pitchFamily="49" charset="0"/>
              </a:rPr>
              <a:t>etc</a:t>
            </a:r>
            <a:endParaRPr lang="en-US" sz="1600" dirty="0" smtClean="0">
              <a:latin typeface="Consolas" panose="020B06090202040302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26480" y="2775815"/>
            <a:ext cx="6065520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</a:rPr>
              <a:t>p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ublic class Node { // cells, many of these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 </a:t>
            </a:r>
            <a:r>
              <a:rPr lang="en-US" b="1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value;        // linked to each </a:t>
            </a:r>
            <a:r>
              <a:rPr lang="en-US" b="1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obj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of</a:t>
            </a:r>
          </a:p>
          <a:p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Node next = null; // type </a:t>
            </a:r>
            <a:r>
              <a:rPr lang="en-US" b="1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SomeDS</a:t>
            </a:r>
            <a:endParaRPr lang="en-US" b="1" dirty="0" smtClean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endParaRPr lang="en-US" sz="700" b="1" dirty="0" smtClean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 Node(</a:t>
            </a:r>
            <a:r>
              <a:rPr lang="en-US" b="1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) { value = </a:t>
            </a:r>
            <a:r>
              <a:rPr lang="en-US" b="1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val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; }  </a:t>
            </a:r>
          </a:p>
          <a:p>
            <a:r>
              <a:rPr lang="en-US" sz="800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endParaRPr lang="en-US" sz="600" b="1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 // getters, </a:t>
            </a:r>
            <a:r>
              <a:rPr lang="en-US" b="1" smtClean="0">
                <a:solidFill>
                  <a:srgbClr val="0070C0"/>
                </a:solidFill>
                <a:latin typeface="Consolas" panose="020B0609020204030204" pitchFamily="49" charset="0"/>
              </a:rPr>
              <a:t>setters </a:t>
            </a:r>
            <a:r>
              <a:rPr lang="en-US" b="1" smtClean="0">
                <a:solidFill>
                  <a:srgbClr val="0070C0"/>
                </a:solidFill>
                <a:latin typeface="Consolas" panose="020B0609020204030204" pitchFamily="49" charset="0"/>
              </a:rPr>
              <a:t>like in </a:t>
            </a:r>
            <a:r>
              <a:rPr lang="en-US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A2</a:t>
            </a:r>
          </a:p>
          <a:p>
            <a:r>
              <a:rPr lang="en-US" b="1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6809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924171" y="223520"/>
            <a:ext cx="6967698" cy="6507433"/>
          </a:xfrm>
          <a:prstGeom prst="rect">
            <a:avLst/>
          </a:prstGeom>
          <a:solidFill>
            <a:schemeClr val="accent3">
              <a:lumMod val="20000"/>
              <a:lumOff val="80000"/>
              <a:alpha val="26000"/>
            </a:schemeClr>
          </a:solidFill>
          <a:ln w="15875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136812" y="2702560"/>
            <a:ext cx="1821273" cy="4027088"/>
          </a:xfrm>
          <a:prstGeom prst="rect">
            <a:avLst/>
          </a:prstGeom>
          <a:solidFill>
            <a:schemeClr val="accent3">
              <a:lumMod val="20000"/>
              <a:lumOff val="80000"/>
              <a:alpha val="26000"/>
            </a:schemeClr>
          </a:solidFill>
          <a:ln w="15875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491" y="11672"/>
            <a:ext cx="11498157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Notes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on Linked Cells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92" y="1070002"/>
            <a:ext cx="10786922" cy="282058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In Java, the “</a:t>
            </a:r>
            <a:r>
              <a:rPr lang="en-US" sz="2600" b="1" dirty="0" smtClean="0">
                <a:solidFill>
                  <a:srgbClr val="C00000"/>
                </a:solidFill>
              </a:rPr>
              <a:t>cell</a:t>
            </a:r>
            <a:r>
              <a:rPr lang="en-US" sz="2600" dirty="0" smtClean="0"/>
              <a:t>” is an object, and a “</a:t>
            </a:r>
            <a:r>
              <a:rPr lang="en-US" sz="2600" b="1" dirty="0" smtClean="0">
                <a:solidFill>
                  <a:srgbClr val="C00000"/>
                </a:solidFill>
              </a:rPr>
              <a:t>link</a:t>
            </a:r>
            <a:r>
              <a:rPr lang="en-US" sz="2600" dirty="0" smtClean="0"/>
              <a:t>” is the address of an object.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We draw here a “link” as a </a:t>
            </a:r>
            <a:r>
              <a:rPr lang="en-US" sz="2600" b="1" dirty="0" smtClean="0">
                <a:solidFill>
                  <a:srgbClr val="0070C0"/>
                </a:solidFill>
              </a:rPr>
              <a:t>blue arrow </a:t>
            </a:r>
            <a:r>
              <a:rPr lang="en-US" sz="26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US" sz="2600" dirty="0" smtClean="0"/>
              <a:t>going to an object in the heap, and coming from a field (in an object in the heap) or a variable (in a call frame on the runtime stack)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We will also use the term “</a:t>
            </a:r>
            <a:r>
              <a:rPr lang="en-US" sz="2600" b="1" dirty="0" smtClean="0">
                <a:solidFill>
                  <a:srgbClr val="C00000"/>
                </a:solidFill>
              </a:rPr>
              <a:t>pointer</a:t>
            </a:r>
            <a:r>
              <a:rPr lang="en-US" sz="2600" dirty="0" smtClean="0"/>
              <a:t>” like we do “link”… to mean a reference to an object in the heap… the heap address where the object is found.</a:t>
            </a:r>
            <a:endParaRPr lang="en-US" sz="2600" dirty="0"/>
          </a:p>
        </p:txBody>
      </p:sp>
      <p:sp>
        <p:nvSpPr>
          <p:cNvPr id="38" name="TextBox 43"/>
          <p:cNvSpPr txBox="1"/>
          <p:nvPr/>
        </p:nvSpPr>
        <p:spPr>
          <a:xfrm>
            <a:off x="2157184" y="6249883"/>
            <a:ext cx="737582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myDS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Box 92"/>
          <p:cNvSpPr txBox="1"/>
          <p:nvPr/>
        </p:nvSpPr>
        <p:spPr>
          <a:xfrm>
            <a:off x="6658929" y="5671267"/>
            <a:ext cx="952203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nElts</a:t>
            </a:r>
            <a:r>
              <a:rPr lang="en-US" sz="1600" b="1" kern="12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b="1" kern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476CFB-9FC0-4F94-95C0-2FF01F3CEA09}"/>
              </a:ext>
            </a:extLst>
          </p:cNvPr>
          <p:cNvSpPr/>
          <p:nvPr/>
        </p:nvSpPr>
        <p:spPr>
          <a:xfrm>
            <a:off x="6732194" y="6062288"/>
            <a:ext cx="1353436" cy="399841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5154582" y="4354666"/>
            <a:ext cx="2923347" cy="2041318"/>
            <a:chOff x="6667787" y="4343144"/>
            <a:chExt cx="2923347" cy="2041318"/>
          </a:xfrm>
        </p:grpSpPr>
        <p:sp>
          <p:nvSpPr>
            <p:cNvPr id="48" name="Rectangle 47"/>
            <p:cNvSpPr/>
            <p:nvPr/>
          </p:nvSpPr>
          <p:spPr>
            <a:xfrm>
              <a:off x="8245400" y="4343144"/>
              <a:ext cx="1345734" cy="39969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245400" y="4734374"/>
              <a:ext cx="1345734" cy="44257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245400" y="5176952"/>
              <a:ext cx="1345734" cy="4251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25"/>
            <p:cNvSpPr txBox="1"/>
            <p:nvPr/>
          </p:nvSpPr>
          <p:spPr>
            <a:xfrm>
              <a:off x="7780113" y="4359188"/>
              <a:ext cx="1097665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cells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Box 30"/>
            <p:cNvSpPr txBox="1"/>
            <p:nvPr/>
          </p:nvSpPr>
          <p:spPr>
            <a:xfrm>
              <a:off x="8408020" y="4785722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TextBox 40"/>
            <p:cNvSpPr txBox="1"/>
            <p:nvPr/>
          </p:nvSpPr>
          <p:spPr>
            <a:xfrm>
              <a:off x="8408020" y="5193817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TextBox 41"/>
            <p:cNvSpPr txBox="1"/>
            <p:nvPr/>
          </p:nvSpPr>
          <p:spPr>
            <a:xfrm>
              <a:off x="6667787" y="5192512"/>
              <a:ext cx="149630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dd, rem</a:t>
              </a:r>
              <a:r>
                <a:rPr lang="en-US" sz="1600" b="1" kern="1200" dirty="0" smtClean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TextBox 42"/>
            <p:cNvSpPr txBox="1"/>
            <p:nvPr/>
          </p:nvSpPr>
          <p:spPr>
            <a:xfrm>
              <a:off x="6919755" y="4785722"/>
              <a:ext cx="1244335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253100" y="5614791"/>
              <a:ext cx="1338033" cy="44928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TextBox 92">
              <a:extLst>
                <a:ext uri="{FF2B5EF4-FFF2-40B4-BE49-F238E27FC236}">
                  <a16:creationId xmlns:a16="http://schemas.microsoft.com/office/drawing/2014/main" id="{3549D1AE-F09D-4948-941F-C917A9DEFE9B}"/>
                </a:ext>
              </a:extLst>
            </p:cNvPr>
            <p:cNvSpPr txBox="1"/>
            <p:nvPr/>
          </p:nvSpPr>
          <p:spPr>
            <a:xfrm>
              <a:off x="7701822" y="6044580"/>
              <a:ext cx="115562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tc…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2131195" y="6241204"/>
            <a:ext cx="1821273" cy="468051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5" name="TextBox 42"/>
          <p:cNvSpPr txBox="1"/>
          <p:nvPr/>
        </p:nvSpPr>
        <p:spPr>
          <a:xfrm>
            <a:off x="1423456" y="3751532"/>
            <a:ext cx="1809829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i="1" kern="1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 time stack</a:t>
            </a:r>
            <a:endParaRPr lang="en-US" sz="1400" i="1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6" name="TextBox 42"/>
          <p:cNvSpPr txBox="1"/>
          <p:nvPr/>
        </p:nvSpPr>
        <p:spPr>
          <a:xfrm>
            <a:off x="4082158" y="3736656"/>
            <a:ext cx="1244335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2000" b="1" i="1" kern="1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heap</a:t>
            </a:r>
            <a:endParaRPr lang="en-US" sz="1600" i="1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136811" y="5540358"/>
            <a:ext cx="18212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920240" y="5533699"/>
            <a:ext cx="0" cy="117190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1448493" y="5773732"/>
            <a:ext cx="477520" cy="4115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42"/>
          <p:cNvSpPr txBox="1"/>
          <p:nvPr/>
        </p:nvSpPr>
        <p:spPr>
          <a:xfrm>
            <a:off x="179121" y="5556493"/>
            <a:ext cx="1244335" cy="6732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Frame for main</a:t>
            </a:r>
            <a:endParaRPr lang="en-US" sz="1200" i="1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8348687" y="4432772"/>
            <a:ext cx="2923347" cy="2034932"/>
            <a:chOff x="6667787" y="4342005"/>
            <a:chExt cx="2923347" cy="2034932"/>
          </a:xfrm>
        </p:grpSpPr>
        <p:sp>
          <p:nvSpPr>
            <p:cNvPr id="63" name="Rectangle 62"/>
            <p:cNvSpPr/>
            <p:nvPr/>
          </p:nvSpPr>
          <p:spPr>
            <a:xfrm>
              <a:off x="8245400" y="4343144"/>
              <a:ext cx="1345734" cy="39969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245400" y="4742180"/>
              <a:ext cx="1345734" cy="44257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245400" y="5176952"/>
              <a:ext cx="1345734" cy="4251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TextBox 25"/>
            <p:cNvSpPr txBox="1"/>
            <p:nvPr/>
          </p:nvSpPr>
          <p:spPr>
            <a:xfrm>
              <a:off x="7835505" y="4342005"/>
              <a:ext cx="1593008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alue   </a:t>
              </a:r>
              <a:r>
                <a:rPr lang="en-US" sz="1600" b="1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17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TextBox 30"/>
            <p:cNvSpPr txBox="1"/>
            <p:nvPr/>
          </p:nvSpPr>
          <p:spPr>
            <a:xfrm>
              <a:off x="8408020" y="4785722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8" name="TextBox 40"/>
            <p:cNvSpPr txBox="1"/>
            <p:nvPr/>
          </p:nvSpPr>
          <p:spPr>
            <a:xfrm>
              <a:off x="8408020" y="5193817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9" name="TextBox 41"/>
            <p:cNvSpPr txBox="1"/>
            <p:nvPr/>
          </p:nvSpPr>
          <p:spPr>
            <a:xfrm>
              <a:off x="6667787" y="5192512"/>
              <a:ext cx="149630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getters</a:t>
              </a:r>
              <a:r>
                <a:rPr lang="en-US" sz="1600" b="1" kern="1200" dirty="0" smtClean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0" name="TextBox 42"/>
            <p:cNvSpPr txBox="1"/>
            <p:nvPr/>
          </p:nvSpPr>
          <p:spPr>
            <a:xfrm>
              <a:off x="6919755" y="4785722"/>
              <a:ext cx="1244335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8245399" y="5602059"/>
              <a:ext cx="1345735" cy="44257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TextBox 93"/>
            <p:cNvSpPr txBox="1"/>
            <p:nvPr/>
          </p:nvSpPr>
          <p:spPr>
            <a:xfrm>
              <a:off x="8373239" y="5576586"/>
              <a:ext cx="768336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3" name="TextBox 40">
              <a:extLst>
                <a:ext uri="{FF2B5EF4-FFF2-40B4-BE49-F238E27FC236}">
                  <a16:creationId xmlns:a16="http://schemas.microsoft.com/office/drawing/2014/main" id="{99DAF730-2248-4413-877D-E286D4D35A22}"/>
                </a:ext>
              </a:extLst>
            </p:cNvPr>
            <p:cNvSpPr txBox="1"/>
            <p:nvPr/>
          </p:nvSpPr>
          <p:spPr>
            <a:xfrm>
              <a:off x="8367532" y="6037055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75" name="TextBox 25"/>
          <p:cNvSpPr txBox="1"/>
          <p:nvPr/>
        </p:nvSpPr>
        <p:spPr>
          <a:xfrm>
            <a:off x="9516405" y="5735712"/>
            <a:ext cx="1552519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    </a:t>
            </a:r>
            <a:r>
              <a:rPr lang="en-US" sz="16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endParaRPr lang="en-US" sz="1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3545840" y="4307890"/>
            <a:ext cx="3112745" cy="2174240"/>
          </a:xfrm>
          <a:custGeom>
            <a:avLst/>
            <a:gdLst>
              <a:gd name="connsiteX0" fmla="*/ 0 w 2834640"/>
              <a:gd name="connsiteY0" fmla="*/ 2174240 h 2174240"/>
              <a:gd name="connsiteX1" fmla="*/ 233680 w 2834640"/>
              <a:gd name="connsiteY1" fmla="*/ 2164080 h 2174240"/>
              <a:gd name="connsiteX2" fmla="*/ 264160 w 2834640"/>
              <a:gd name="connsiteY2" fmla="*/ 2143760 h 2174240"/>
              <a:gd name="connsiteX3" fmla="*/ 355600 w 2834640"/>
              <a:gd name="connsiteY3" fmla="*/ 2103120 h 2174240"/>
              <a:gd name="connsiteX4" fmla="*/ 416560 w 2834640"/>
              <a:gd name="connsiteY4" fmla="*/ 2042160 h 2174240"/>
              <a:gd name="connsiteX5" fmla="*/ 467360 w 2834640"/>
              <a:gd name="connsiteY5" fmla="*/ 2001520 h 2174240"/>
              <a:gd name="connsiteX6" fmla="*/ 518160 w 2834640"/>
              <a:gd name="connsiteY6" fmla="*/ 1910080 h 2174240"/>
              <a:gd name="connsiteX7" fmla="*/ 538480 w 2834640"/>
              <a:gd name="connsiteY7" fmla="*/ 1879600 h 2174240"/>
              <a:gd name="connsiteX8" fmla="*/ 548640 w 2834640"/>
              <a:gd name="connsiteY8" fmla="*/ 1849120 h 2174240"/>
              <a:gd name="connsiteX9" fmla="*/ 558800 w 2834640"/>
              <a:gd name="connsiteY9" fmla="*/ 1798320 h 2174240"/>
              <a:gd name="connsiteX10" fmla="*/ 568960 w 2834640"/>
              <a:gd name="connsiteY10" fmla="*/ 1757680 h 2174240"/>
              <a:gd name="connsiteX11" fmla="*/ 579120 w 2834640"/>
              <a:gd name="connsiteY11" fmla="*/ 1452880 h 2174240"/>
              <a:gd name="connsiteX12" fmla="*/ 589280 w 2834640"/>
              <a:gd name="connsiteY12" fmla="*/ 1402080 h 2174240"/>
              <a:gd name="connsiteX13" fmla="*/ 599440 w 2834640"/>
              <a:gd name="connsiteY13" fmla="*/ 1330960 h 2174240"/>
              <a:gd name="connsiteX14" fmla="*/ 609600 w 2834640"/>
              <a:gd name="connsiteY14" fmla="*/ 1229360 h 2174240"/>
              <a:gd name="connsiteX15" fmla="*/ 629920 w 2834640"/>
              <a:gd name="connsiteY15" fmla="*/ 1188720 h 2174240"/>
              <a:gd name="connsiteX16" fmla="*/ 640080 w 2834640"/>
              <a:gd name="connsiteY16" fmla="*/ 1158240 h 2174240"/>
              <a:gd name="connsiteX17" fmla="*/ 650240 w 2834640"/>
              <a:gd name="connsiteY17" fmla="*/ 1097280 h 2174240"/>
              <a:gd name="connsiteX18" fmla="*/ 660400 w 2834640"/>
              <a:gd name="connsiteY18" fmla="*/ 1066800 h 2174240"/>
              <a:gd name="connsiteX19" fmla="*/ 670560 w 2834640"/>
              <a:gd name="connsiteY19" fmla="*/ 1026160 h 2174240"/>
              <a:gd name="connsiteX20" fmla="*/ 690880 w 2834640"/>
              <a:gd name="connsiteY20" fmla="*/ 965200 h 2174240"/>
              <a:gd name="connsiteX21" fmla="*/ 701040 w 2834640"/>
              <a:gd name="connsiteY21" fmla="*/ 934720 h 2174240"/>
              <a:gd name="connsiteX22" fmla="*/ 731520 w 2834640"/>
              <a:gd name="connsiteY22" fmla="*/ 843280 h 2174240"/>
              <a:gd name="connsiteX23" fmla="*/ 751840 w 2834640"/>
              <a:gd name="connsiteY23" fmla="*/ 772160 h 2174240"/>
              <a:gd name="connsiteX24" fmla="*/ 822960 w 2834640"/>
              <a:gd name="connsiteY24" fmla="*/ 680720 h 2174240"/>
              <a:gd name="connsiteX25" fmla="*/ 863600 w 2834640"/>
              <a:gd name="connsiteY25" fmla="*/ 619760 h 2174240"/>
              <a:gd name="connsiteX26" fmla="*/ 924560 w 2834640"/>
              <a:gd name="connsiteY26" fmla="*/ 528320 h 2174240"/>
              <a:gd name="connsiteX27" fmla="*/ 955040 w 2834640"/>
              <a:gd name="connsiteY27" fmla="*/ 487680 h 2174240"/>
              <a:gd name="connsiteX28" fmla="*/ 985520 w 2834640"/>
              <a:gd name="connsiteY28" fmla="*/ 467360 h 2174240"/>
              <a:gd name="connsiteX29" fmla="*/ 1066800 w 2834640"/>
              <a:gd name="connsiteY29" fmla="*/ 396240 h 2174240"/>
              <a:gd name="connsiteX30" fmla="*/ 1127760 w 2834640"/>
              <a:gd name="connsiteY30" fmla="*/ 335280 h 2174240"/>
              <a:gd name="connsiteX31" fmla="*/ 1168400 w 2834640"/>
              <a:gd name="connsiteY31" fmla="*/ 304800 h 2174240"/>
              <a:gd name="connsiteX32" fmla="*/ 1198880 w 2834640"/>
              <a:gd name="connsiteY32" fmla="*/ 284480 h 2174240"/>
              <a:gd name="connsiteX33" fmla="*/ 1259840 w 2834640"/>
              <a:gd name="connsiteY33" fmla="*/ 233680 h 2174240"/>
              <a:gd name="connsiteX34" fmla="*/ 1290320 w 2834640"/>
              <a:gd name="connsiteY34" fmla="*/ 223520 h 2174240"/>
              <a:gd name="connsiteX35" fmla="*/ 1320800 w 2834640"/>
              <a:gd name="connsiteY35" fmla="*/ 203200 h 2174240"/>
              <a:gd name="connsiteX36" fmla="*/ 1351280 w 2834640"/>
              <a:gd name="connsiteY36" fmla="*/ 193040 h 2174240"/>
              <a:gd name="connsiteX37" fmla="*/ 1412240 w 2834640"/>
              <a:gd name="connsiteY37" fmla="*/ 152400 h 2174240"/>
              <a:gd name="connsiteX38" fmla="*/ 1442720 w 2834640"/>
              <a:gd name="connsiteY38" fmla="*/ 142240 h 2174240"/>
              <a:gd name="connsiteX39" fmla="*/ 1503680 w 2834640"/>
              <a:gd name="connsiteY39" fmla="*/ 101600 h 2174240"/>
              <a:gd name="connsiteX40" fmla="*/ 1564640 w 2834640"/>
              <a:gd name="connsiteY40" fmla="*/ 81280 h 2174240"/>
              <a:gd name="connsiteX41" fmla="*/ 1595120 w 2834640"/>
              <a:gd name="connsiteY41" fmla="*/ 60960 h 2174240"/>
              <a:gd name="connsiteX42" fmla="*/ 1635760 w 2834640"/>
              <a:gd name="connsiteY42" fmla="*/ 50800 h 2174240"/>
              <a:gd name="connsiteX43" fmla="*/ 1696720 w 2834640"/>
              <a:gd name="connsiteY43" fmla="*/ 30480 h 2174240"/>
              <a:gd name="connsiteX44" fmla="*/ 1737360 w 2834640"/>
              <a:gd name="connsiteY44" fmla="*/ 20320 h 2174240"/>
              <a:gd name="connsiteX45" fmla="*/ 1767840 w 2834640"/>
              <a:gd name="connsiteY45" fmla="*/ 10160 h 2174240"/>
              <a:gd name="connsiteX46" fmla="*/ 1940560 w 2834640"/>
              <a:gd name="connsiteY46" fmla="*/ 0 h 2174240"/>
              <a:gd name="connsiteX47" fmla="*/ 2448560 w 2834640"/>
              <a:gd name="connsiteY47" fmla="*/ 20320 h 2174240"/>
              <a:gd name="connsiteX48" fmla="*/ 2560320 w 2834640"/>
              <a:gd name="connsiteY48" fmla="*/ 30480 h 2174240"/>
              <a:gd name="connsiteX49" fmla="*/ 2590800 w 2834640"/>
              <a:gd name="connsiteY49" fmla="*/ 40640 h 2174240"/>
              <a:gd name="connsiteX50" fmla="*/ 2834640 w 2834640"/>
              <a:gd name="connsiteY50" fmla="*/ 50800 h 217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834640" h="2174240">
                <a:moveTo>
                  <a:pt x="0" y="2174240"/>
                </a:moveTo>
                <a:cubicBezTo>
                  <a:pt x="77893" y="2170853"/>
                  <a:pt x="156227" y="2173017"/>
                  <a:pt x="233680" y="2164080"/>
                </a:cubicBezTo>
                <a:cubicBezTo>
                  <a:pt x="245810" y="2162680"/>
                  <a:pt x="253002" y="2148719"/>
                  <a:pt x="264160" y="2143760"/>
                </a:cubicBezTo>
                <a:cubicBezTo>
                  <a:pt x="372976" y="2095397"/>
                  <a:pt x="286620" y="2149107"/>
                  <a:pt x="355600" y="2103120"/>
                </a:cubicBezTo>
                <a:cubicBezTo>
                  <a:pt x="403488" y="2031288"/>
                  <a:pt x="340947" y="2117773"/>
                  <a:pt x="416560" y="2042160"/>
                </a:cubicBezTo>
                <a:cubicBezTo>
                  <a:pt x="462516" y="1996204"/>
                  <a:pt x="408022" y="2021299"/>
                  <a:pt x="467360" y="2001520"/>
                </a:cubicBezTo>
                <a:cubicBezTo>
                  <a:pt x="485243" y="1947872"/>
                  <a:pt x="471579" y="1979951"/>
                  <a:pt x="518160" y="1910080"/>
                </a:cubicBezTo>
                <a:cubicBezTo>
                  <a:pt x="524933" y="1899920"/>
                  <a:pt x="534619" y="1891184"/>
                  <a:pt x="538480" y="1879600"/>
                </a:cubicBezTo>
                <a:cubicBezTo>
                  <a:pt x="541867" y="1869440"/>
                  <a:pt x="546043" y="1859510"/>
                  <a:pt x="548640" y="1849120"/>
                </a:cubicBezTo>
                <a:cubicBezTo>
                  <a:pt x="552828" y="1832367"/>
                  <a:pt x="555054" y="1815177"/>
                  <a:pt x="558800" y="1798320"/>
                </a:cubicBezTo>
                <a:cubicBezTo>
                  <a:pt x="561829" y="1784689"/>
                  <a:pt x="565573" y="1771227"/>
                  <a:pt x="568960" y="1757680"/>
                </a:cubicBezTo>
                <a:cubicBezTo>
                  <a:pt x="572347" y="1656080"/>
                  <a:pt x="573321" y="1554371"/>
                  <a:pt x="579120" y="1452880"/>
                </a:cubicBezTo>
                <a:cubicBezTo>
                  <a:pt x="580105" y="1435639"/>
                  <a:pt x="586441" y="1419114"/>
                  <a:pt x="589280" y="1402080"/>
                </a:cubicBezTo>
                <a:cubicBezTo>
                  <a:pt x="593217" y="1378458"/>
                  <a:pt x="596642" y="1354743"/>
                  <a:pt x="599440" y="1330960"/>
                </a:cubicBezTo>
                <a:cubicBezTo>
                  <a:pt x="603417" y="1297158"/>
                  <a:pt x="602469" y="1262640"/>
                  <a:pt x="609600" y="1229360"/>
                </a:cubicBezTo>
                <a:cubicBezTo>
                  <a:pt x="612773" y="1214551"/>
                  <a:pt x="623954" y="1202641"/>
                  <a:pt x="629920" y="1188720"/>
                </a:cubicBezTo>
                <a:cubicBezTo>
                  <a:pt x="634139" y="1178876"/>
                  <a:pt x="637757" y="1168695"/>
                  <a:pt x="640080" y="1158240"/>
                </a:cubicBezTo>
                <a:cubicBezTo>
                  <a:pt x="644549" y="1138130"/>
                  <a:pt x="645771" y="1117390"/>
                  <a:pt x="650240" y="1097280"/>
                </a:cubicBezTo>
                <a:cubicBezTo>
                  <a:pt x="652563" y="1086825"/>
                  <a:pt x="657458" y="1077098"/>
                  <a:pt x="660400" y="1066800"/>
                </a:cubicBezTo>
                <a:cubicBezTo>
                  <a:pt x="664236" y="1053374"/>
                  <a:pt x="666548" y="1039535"/>
                  <a:pt x="670560" y="1026160"/>
                </a:cubicBezTo>
                <a:cubicBezTo>
                  <a:pt x="676715" y="1005644"/>
                  <a:pt x="684107" y="985520"/>
                  <a:pt x="690880" y="965200"/>
                </a:cubicBezTo>
                <a:cubicBezTo>
                  <a:pt x="694267" y="955040"/>
                  <a:pt x="698940" y="945222"/>
                  <a:pt x="701040" y="934720"/>
                </a:cubicBezTo>
                <a:cubicBezTo>
                  <a:pt x="723306" y="823392"/>
                  <a:pt x="695465" y="939427"/>
                  <a:pt x="731520" y="843280"/>
                </a:cubicBezTo>
                <a:cubicBezTo>
                  <a:pt x="737591" y="827092"/>
                  <a:pt x="742393" y="789165"/>
                  <a:pt x="751840" y="772160"/>
                </a:cubicBezTo>
                <a:cubicBezTo>
                  <a:pt x="782221" y="717474"/>
                  <a:pt x="785936" y="717744"/>
                  <a:pt x="822960" y="680720"/>
                </a:cubicBezTo>
                <a:cubicBezTo>
                  <a:pt x="842391" y="622427"/>
                  <a:pt x="819205" y="676839"/>
                  <a:pt x="863600" y="619760"/>
                </a:cubicBezTo>
                <a:cubicBezTo>
                  <a:pt x="934720" y="528320"/>
                  <a:pt x="878840" y="589280"/>
                  <a:pt x="924560" y="528320"/>
                </a:cubicBezTo>
                <a:cubicBezTo>
                  <a:pt x="934720" y="514773"/>
                  <a:pt x="943066" y="499654"/>
                  <a:pt x="955040" y="487680"/>
                </a:cubicBezTo>
                <a:cubicBezTo>
                  <a:pt x="963674" y="479046"/>
                  <a:pt x="975360" y="474133"/>
                  <a:pt x="985520" y="467360"/>
                </a:cubicBezTo>
                <a:cubicBezTo>
                  <a:pt x="1043093" y="381000"/>
                  <a:pt x="948267" y="514773"/>
                  <a:pt x="1066800" y="396240"/>
                </a:cubicBezTo>
                <a:cubicBezTo>
                  <a:pt x="1087120" y="375920"/>
                  <a:pt x="1104771" y="352522"/>
                  <a:pt x="1127760" y="335280"/>
                </a:cubicBezTo>
                <a:cubicBezTo>
                  <a:pt x="1141307" y="325120"/>
                  <a:pt x="1154621" y="314642"/>
                  <a:pt x="1168400" y="304800"/>
                </a:cubicBezTo>
                <a:cubicBezTo>
                  <a:pt x="1178336" y="297703"/>
                  <a:pt x="1189499" y="292297"/>
                  <a:pt x="1198880" y="284480"/>
                </a:cubicBezTo>
                <a:cubicBezTo>
                  <a:pt x="1232585" y="256393"/>
                  <a:pt x="1222002" y="252599"/>
                  <a:pt x="1259840" y="233680"/>
                </a:cubicBezTo>
                <a:cubicBezTo>
                  <a:pt x="1269419" y="228891"/>
                  <a:pt x="1280741" y="228309"/>
                  <a:pt x="1290320" y="223520"/>
                </a:cubicBezTo>
                <a:cubicBezTo>
                  <a:pt x="1301242" y="218059"/>
                  <a:pt x="1309878" y="208661"/>
                  <a:pt x="1320800" y="203200"/>
                </a:cubicBezTo>
                <a:cubicBezTo>
                  <a:pt x="1330379" y="198411"/>
                  <a:pt x="1341918" y="198241"/>
                  <a:pt x="1351280" y="193040"/>
                </a:cubicBezTo>
                <a:cubicBezTo>
                  <a:pt x="1372628" y="181180"/>
                  <a:pt x="1389072" y="160123"/>
                  <a:pt x="1412240" y="152400"/>
                </a:cubicBezTo>
                <a:cubicBezTo>
                  <a:pt x="1422400" y="149013"/>
                  <a:pt x="1433358" y="147441"/>
                  <a:pt x="1442720" y="142240"/>
                </a:cubicBezTo>
                <a:cubicBezTo>
                  <a:pt x="1464068" y="130380"/>
                  <a:pt x="1480512" y="109323"/>
                  <a:pt x="1503680" y="101600"/>
                </a:cubicBezTo>
                <a:cubicBezTo>
                  <a:pt x="1524000" y="94827"/>
                  <a:pt x="1546818" y="93161"/>
                  <a:pt x="1564640" y="81280"/>
                </a:cubicBezTo>
                <a:cubicBezTo>
                  <a:pt x="1574800" y="74507"/>
                  <a:pt x="1583897" y="65770"/>
                  <a:pt x="1595120" y="60960"/>
                </a:cubicBezTo>
                <a:cubicBezTo>
                  <a:pt x="1607955" y="55459"/>
                  <a:pt x="1622385" y="54812"/>
                  <a:pt x="1635760" y="50800"/>
                </a:cubicBezTo>
                <a:cubicBezTo>
                  <a:pt x="1656276" y="44645"/>
                  <a:pt x="1675940" y="35675"/>
                  <a:pt x="1696720" y="30480"/>
                </a:cubicBezTo>
                <a:cubicBezTo>
                  <a:pt x="1710267" y="27093"/>
                  <a:pt x="1723934" y="24156"/>
                  <a:pt x="1737360" y="20320"/>
                </a:cubicBezTo>
                <a:cubicBezTo>
                  <a:pt x="1747658" y="17378"/>
                  <a:pt x="1757184" y="11226"/>
                  <a:pt x="1767840" y="10160"/>
                </a:cubicBezTo>
                <a:cubicBezTo>
                  <a:pt x="1825227" y="4421"/>
                  <a:pt x="1882987" y="3387"/>
                  <a:pt x="1940560" y="0"/>
                </a:cubicBezTo>
                <a:lnTo>
                  <a:pt x="2448560" y="20320"/>
                </a:lnTo>
                <a:cubicBezTo>
                  <a:pt x="2485902" y="22517"/>
                  <a:pt x="2523067" y="27093"/>
                  <a:pt x="2560320" y="30480"/>
                </a:cubicBezTo>
                <a:cubicBezTo>
                  <a:pt x="2570480" y="33867"/>
                  <a:pt x="2580139" y="39625"/>
                  <a:pt x="2590800" y="40640"/>
                </a:cubicBezTo>
                <a:cubicBezTo>
                  <a:pt x="2709315" y="51927"/>
                  <a:pt x="2740800" y="50800"/>
                  <a:pt x="2834640" y="50800"/>
                </a:cubicBezTo>
              </a:path>
            </a:pathLst>
          </a:custGeom>
          <a:noFill/>
          <a:ln w="38100"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7762240" y="4084320"/>
            <a:ext cx="2103120" cy="487680"/>
          </a:xfrm>
          <a:custGeom>
            <a:avLst/>
            <a:gdLst>
              <a:gd name="connsiteX0" fmla="*/ 0 w 2103120"/>
              <a:gd name="connsiteY0" fmla="*/ 487680 h 487680"/>
              <a:gd name="connsiteX1" fmla="*/ 325120 w 2103120"/>
              <a:gd name="connsiteY1" fmla="*/ 457200 h 487680"/>
              <a:gd name="connsiteX2" fmla="*/ 447040 w 2103120"/>
              <a:gd name="connsiteY2" fmla="*/ 396240 h 487680"/>
              <a:gd name="connsiteX3" fmla="*/ 508000 w 2103120"/>
              <a:gd name="connsiteY3" fmla="*/ 345440 h 487680"/>
              <a:gd name="connsiteX4" fmla="*/ 558800 w 2103120"/>
              <a:gd name="connsiteY4" fmla="*/ 294640 h 487680"/>
              <a:gd name="connsiteX5" fmla="*/ 650240 w 2103120"/>
              <a:gd name="connsiteY5" fmla="*/ 223520 h 487680"/>
              <a:gd name="connsiteX6" fmla="*/ 690880 w 2103120"/>
              <a:gd name="connsiteY6" fmla="*/ 203200 h 487680"/>
              <a:gd name="connsiteX7" fmla="*/ 721360 w 2103120"/>
              <a:gd name="connsiteY7" fmla="*/ 172720 h 487680"/>
              <a:gd name="connsiteX8" fmla="*/ 741680 w 2103120"/>
              <a:gd name="connsiteY8" fmla="*/ 142240 h 487680"/>
              <a:gd name="connsiteX9" fmla="*/ 782320 w 2103120"/>
              <a:gd name="connsiteY9" fmla="*/ 132080 h 487680"/>
              <a:gd name="connsiteX10" fmla="*/ 843280 w 2103120"/>
              <a:gd name="connsiteY10" fmla="*/ 91440 h 487680"/>
              <a:gd name="connsiteX11" fmla="*/ 873760 w 2103120"/>
              <a:gd name="connsiteY11" fmla="*/ 81280 h 487680"/>
              <a:gd name="connsiteX12" fmla="*/ 904240 w 2103120"/>
              <a:gd name="connsiteY12" fmla="*/ 60960 h 487680"/>
              <a:gd name="connsiteX13" fmla="*/ 944880 w 2103120"/>
              <a:gd name="connsiteY13" fmla="*/ 50800 h 487680"/>
              <a:gd name="connsiteX14" fmla="*/ 985520 w 2103120"/>
              <a:gd name="connsiteY14" fmla="*/ 30480 h 487680"/>
              <a:gd name="connsiteX15" fmla="*/ 1046480 w 2103120"/>
              <a:gd name="connsiteY15" fmla="*/ 20320 h 487680"/>
              <a:gd name="connsiteX16" fmla="*/ 1117600 w 2103120"/>
              <a:gd name="connsiteY16" fmla="*/ 0 h 487680"/>
              <a:gd name="connsiteX17" fmla="*/ 1219200 w 2103120"/>
              <a:gd name="connsiteY17" fmla="*/ 10160 h 487680"/>
              <a:gd name="connsiteX18" fmla="*/ 1249680 w 2103120"/>
              <a:gd name="connsiteY18" fmla="*/ 20320 h 487680"/>
              <a:gd name="connsiteX19" fmla="*/ 1330960 w 2103120"/>
              <a:gd name="connsiteY19" fmla="*/ 40640 h 487680"/>
              <a:gd name="connsiteX20" fmla="*/ 1432560 w 2103120"/>
              <a:gd name="connsiteY20" fmla="*/ 71120 h 487680"/>
              <a:gd name="connsiteX21" fmla="*/ 1463040 w 2103120"/>
              <a:gd name="connsiteY21" fmla="*/ 81280 h 487680"/>
              <a:gd name="connsiteX22" fmla="*/ 1493520 w 2103120"/>
              <a:gd name="connsiteY22" fmla="*/ 91440 h 487680"/>
              <a:gd name="connsiteX23" fmla="*/ 1534160 w 2103120"/>
              <a:gd name="connsiteY23" fmla="*/ 111760 h 487680"/>
              <a:gd name="connsiteX24" fmla="*/ 1564640 w 2103120"/>
              <a:gd name="connsiteY24" fmla="*/ 121920 h 487680"/>
              <a:gd name="connsiteX25" fmla="*/ 1595120 w 2103120"/>
              <a:gd name="connsiteY25" fmla="*/ 142240 h 487680"/>
              <a:gd name="connsiteX26" fmla="*/ 1656080 w 2103120"/>
              <a:gd name="connsiteY26" fmla="*/ 162560 h 487680"/>
              <a:gd name="connsiteX27" fmla="*/ 1727200 w 2103120"/>
              <a:gd name="connsiteY27" fmla="*/ 182880 h 487680"/>
              <a:gd name="connsiteX28" fmla="*/ 1757680 w 2103120"/>
              <a:gd name="connsiteY28" fmla="*/ 203200 h 487680"/>
              <a:gd name="connsiteX29" fmla="*/ 1798320 w 2103120"/>
              <a:gd name="connsiteY29" fmla="*/ 213360 h 487680"/>
              <a:gd name="connsiteX30" fmla="*/ 1859280 w 2103120"/>
              <a:gd name="connsiteY30" fmla="*/ 233680 h 487680"/>
              <a:gd name="connsiteX31" fmla="*/ 1899920 w 2103120"/>
              <a:gd name="connsiteY31" fmla="*/ 243840 h 487680"/>
              <a:gd name="connsiteX32" fmla="*/ 1960880 w 2103120"/>
              <a:gd name="connsiteY32" fmla="*/ 264160 h 487680"/>
              <a:gd name="connsiteX33" fmla="*/ 1991360 w 2103120"/>
              <a:gd name="connsiteY33" fmla="*/ 274320 h 487680"/>
              <a:gd name="connsiteX34" fmla="*/ 2021840 w 2103120"/>
              <a:gd name="connsiteY34" fmla="*/ 294640 h 487680"/>
              <a:gd name="connsiteX35" fmla="*/ 2052320 w 2103120"/>
              <a:gd name="connsiteY35" fmla="*/ 304800 h 487680"/>
              <a:gd name="connsiteX36" fmla="*/ 2103120 w 2103120"/>
              <a:gd name="connsiteY36" fmla="*/ 31496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103120" h="487680">
                <a:moveTo>
                  <a:pt x="0" y="487680"/>
                </a:moveTo>
                <a:cubicBezTo>
                  <a:pt x="108373" y="477520"/>
                  <a:pt x="217202" y="471400"/>
                  <a:pt x="325120" y="457200"/>
                </a:cubicBezTo>
                <a:cubicBezTo>
                  <a:pt x="363182" y="452192"/>
                  <a:pt x="420782" y="422498"/>
                  <a:pt x="447040" y="396240"/>
                </a:cubicBezTo>
                <a:cubicBezTo>
                  <a:pt x="486154" y="357126"/>
                  <a:pt x="465565" y="373730"/>
                  <a:pt x="508000" y="345440"/>
                </a:cubicBezTo>
                <a:cubicBezTo>
                  <a:pt x="545253" y="289560"/>
                  <a:pt x="508000" y="336973"/>
                  <a:pt x="558800" y="294640"/>
                </a:cubicBezTo>
                <a:cubicBezTo>
                  <a:pt x="608973" y="252829"/>
                  <a:pt x="573204" y="262038"/>
                  <a:pt x="650240" y="223520"/>
                </a:cubicBezTo>
                <a:cubicBezTo>
                  <a:pt x="663787" y="216747"/>
                  <a:pt x="678555" y="212003"/>
                  <a:pt x="690880" y="203200"/>
                </a:cubicBezTo>
                <a:cubicBezTo>
                  <a:pt x="702572" y="194849"/>
                  <a:pt x="712162" y="183758"/>
                  <a:pt x="721360" y="172720"/>
                </a:cubicBezTo>
                <a:cubicBezTo>
                  <a:pt x="729177" y="163339"/>
                  <a:pt x="731520" y="149013"/>
                  <a:pt x="741680" y="142240"/>
                </a:cubicBezTo>
                <a:cubicBezTo>
                  <a:pt x="753298" y="134494"/>
                  <a:pt x="768773" y="135467"/>
                  <a:pt x="782320" y="132080"/>
                </a:cubicBezTo>
                <a:cubicBezTo>
                  <a:pt x="802640" y="118533"/>
                  <a:pt x="820112" y="99163"/>
                  <a:pt x="843280" y="91440"/>
                </a:cubicBezTo>
                <a:cubicBezTo>
                  <a:pt x="853440" y="88053"/>
                  <a:pt x="864181" y="86069"/>
                  <a:pt x="873760" y="81280"/>
                </a:cubicBezTo>
                <a:cubicBezTo>
                  <a:pt x="884682" y="75819"/>
                  <a:pt x="893017" y="65770"/>
                  <a:pt x="904240" y="60960"/>
                </a:cubicBezTo>
                <a:cubicBezTo>
                  <a:pt x="917075" y="55459"/>
                  <a:pt x="931805" y="55703"/>
                  <a:pt x="944880" y="50800"/>
                </a:cubicBezTo>
                <a:cubicBezTo>
                  <a:pt x="959061" y="45482"/>
                  <a:pt x="971013" y="34832"/>
                  <a:pt x="985520" y="30480"/>
                </a:cubicBezTo>
                <a:cubicBezTo>
                  <a:pt x="1005251" y="24561"/>
                  <a:pt x="1026280" y="24360"/>
                  <a:pt x="1046480" y="20320"/>
                </a:cubicBezTo>
                <a:cubicBezTo>
                  <a:pt x="1078374" y="13941"/>
                  <a:pt x="1088550" y="9683"/>
                  <a:pt x="1117600" y="0"/>
                </a:cubicBezTo>
                <a:cubicBezTo>
                  <a:pt x="1151467" y="3387"/>
                  <a:pt x="1185560" y="4985"/>
                  <a:pt x="1219200" y="10160"/>
                </a:cubicBezTo>
                <a:cubicBezTo>
                  <a:pt x="1229785" y="11788"/>
                  <a:pt x="1239348" y="17502"/>
                  <a:pt x="1249680" y="20320"/>
                </a:cubicBezTo>
                <a:cubicBezTo>
                  <a:pt x="1276623" y="27668"/>
                  <a:pt x="1303867" y="33867"/>
                  <a:pt x="1330960" y="40640"/>
                </a:cubicBezTo>
                <a:cubicBezTo>
                  <a:pt x="1392380" y="55995"/>
                  <a:pt x="1358353" y="46384"/>
                  <a:pt x="1432560" y="71120"/>
                </a:cubicBezTo>
                <a:lnTo>
                  <a:pt x="1463040" y="81280"/>
                </a:lnTo>
                <a:cubicBezTo>
                  <a:pt x="1473200" y="84667"/>
                  <a:pt x="1483941" y="86651"/>
                  <a:pt x="1493520" y="91440"/>
                </a:cubicBezTo>
                <a:cubicBezTo>
                  <a:pt x="1507067" y="98213"/>
                  <a:pt x="1520239" y="105794"/>
                  <a:pt x="1534160" y="111760"/>
                </a:cubicBezTo>
                <a:cubicBezTo>
                  <a:pt x="1544004" y="115979"/>
                  <a:pt x="1555061" y="117131"/>
                  <a:pt x="1564640" y="121920"/>
                </a:cubicBezTo>
                <a:cubicBezTo>
                  <a:pt x="1575562" y="127381"/>
                  <a:pt x="1583962" y="137281"/>
                  <a:pt x="1595120" y="142240"/>
                </a:cubicBezTo>
                <a:cubicBezTo>
                  <a:pt x="1614693" y="150939"/>
                  <a:pt x="1635760" y="155787"/>
                  <a:pt x="1656080" y="162560"/>
                </a:cubicBezTo>
                <a:cubicBezTo>
                  <a:pt x="1699807" y="177136"/>
                  <a:pt x="1676170" y="170123"/>
                  <a:pt x="1727200" y="182880"/>
                </a:cubicBezTo>
                <a:cubicBezTo>
                  <a:pt x="1737360" y="189653"/>
                  <a:pt x="1746457" y="198390"/>
                  <a:pt x="1757680" y="203200"/>
                </a:cubicBezTo>
                <a:cubicBezTo>
                  <a:pt x="1770515" y="208701"/>
                  <a:pt x="1784945" y="209348"/>
                  <a:pt x="1798320" y="213360"/>
                </a:cubicBezTo>
                <a:cubicBezTo>
                  <a:pt x="1818836" y="219515"/>
                  <a:pt x="1838500" y="228485"/>
                  <a:pt x="1859280" y="233680"/>
                </a:cubicBezTo>
                <a:cubicBezTo>
                  <a:pt x="1872827" y="237067"/>
                  <a:pt x="1886545" y="239828"/>
                  <a:pt x="1899920" y="243840"/>
                </a:cubicBezTo>
                <a:cubicBezTo>
                  <a:pt x="1920436" y="249995"/>
                  <a:pt x="1940560" y="257387"/>
                  <a:pt x="1960880" y="264160"/>
                </a:cubicBezTo>
                <a:cubicBezTo>
                  <a:pt x="1971040" y="267547"/>
                  <a:pt x="1982449" y="268379"/>
                  <a:pt x="1991360" y="274320"/>
                </a:cubicBezTo>
                <a:cubicBezTo>
                  <a:pt x="2001520" y="281093"/>
                  <a:pt x="2010918" y="289179"/>
                  <a:pt x="2021840" y="294640"/>
                </a:cubicBezTo>
                <a:cubicBezTo>
                  <a:pt x="2031419" y="299429"/>
                  <a:pt x="2042022" y="301858"/>
                  <a:pt x="2052320" y="304800"/>
                </a:cubicBezTo>
                <a:cubicBezTo>
                  <a:pt x="2090755" y="315781"/>
                  <a:pt x="2080328" y="314960"/>
                  <a:pt x="2103120" y="31496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8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924171" y="223520"/>
            <a:ext cx="6967698" cy="6507433"/>
          </a:xfrm>
          <a:prstGeom prst="rect">
            <a:avLst/>
          </a:prstGeom>
          <a:solidFill>
            <a:schemeClr val="accent3">
              <a:lumMod val="20000"/>
              <a:lumOff val="80000"/>
              <a:alpha val="26000"/>
            </a:schemeClr>
          </a:solidFill>
          <a:ln w="15875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2136812" y="2854960"/>
            <a:ext cx="1821273" cy="3874688"/>
          </a:xfrm>
          <a:prstGeom prst="rect">
            <a:avLst/>
          </a:prstGeom>
          <a:solidFill>
            <a:schemeClr val="accent3">
              <a:lumMod val="20000"/>
              <a:lumOff val="80000"/>
              <a:alpha val="26000"/>
            </a:schemeClr>
          </a:solidFill>
          <a:ln w="15875" cmpd="sng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491" y="11672"/>
            <a:ext cx="11498157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Notes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on Linked Cells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91" y="1113298"/>
            <a:ext cx="4152121" cy="251803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After adding a second cell to the sequence of linked cells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dirty="0" err="1" smtClean="0">
                <a:solidFill>
                  <a:srgbClr val="C00000"/>
                </a:solidFill>
                <a:latin typeface="Consolas" panose="020B0609020204030204" pitchFamily="49" charset="0"/>
              </a:rPr>
              <a:t>SomeDS</a:t>
            </a:r>
            <a:r>
              <a:rPr lang="en-US" sz="1800" b="1" dirty="0" smtClean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myDS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 = new </a:t>
            </a:r>
            <a:r>
              <a:rPr lang="en-US" sz="18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SomeDS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dirty="0" err="1" smtClean="0">
                <a:solidFill>
                  <a:srgbClr val="C00000"/>
                </a:solidFill>
                <a:latin typeface="Consolas" panose="020B0609020204030204" pitchFamily="49" charset="0"/>
              </a:rPr>
              <a:t>myDS.add</a:t>
            </a:r>
            <a:r>
              <a:rPr lang="en-US" sz="1800" b="1" dirty="0" smtClean="0">
                <a:solidFill>
                  <a:srgbClr val="C00000"/>
                </a:solidFill>
                <a:latin typeface="Consolas" panose="020B0609020204030204" pitchFamily="49" charset="0"/>
              </a:rPr>
              <a:t>(17</a:t>
            </a:r>
            <a:r>
              <a:rPr lang="en-US" sz="1800" b="1" dirty="0">
                <a:solidFill>
                  <a:srgbClr val="C00000"/>
                </a:solidFill>
                <a:latin typeface="Consolas" panose="020B0609020204030204" pitchFamily="49" charset="0"/>
              </a:rPr>
              <a:t>);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500" b="1" dirty="0">
              <a:solidFill>
                <a:srgbClr val="C00000"/>
              </a:solidFill>
              <a:latin typeface="Consolas" panose="020B0609020204030204" pitchFamily="49" charset="0"/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dirty="0" err="1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myDS.add</a:t>
            </a:r>
            <a:r>
              <a:rPr lang="en-US" sz="1800" b="1" dirty="0" smtClean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(35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);</a:t>
            </a:r>
            <a:endParaRPr lang="en-US" sz="2800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8" name="TextBox 43"/>
          <p:cNvSpPr txBox="1"/>
          <p:nvPr/>
        </p:nvSpPr>
        <p:spPr>
          <a:xfrm>
            <a:off x="2157184" y="6249883"/>
            <a:ext cx="737582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err="1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myDS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6" name="TextBox 92"/>
          <p:cNvSpPr txBox="1"/>
          <p:nvPr/>
        </p:nvSpPr>
        <p:spPr>
          <a:xfrm>
            <a:off x="6658929" y="5671267"/>
            <a:ext cx="952203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 err="1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nElts</a:t>
            </a:r>
            <a:r>
              <a:rPr lang="en-US" sz="1600" b="1" kern="1200" dirty="0" smtClean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b="1" kern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476CFB-9FC0-4F94-95C0-2FF01F3CEA09}"/>
              </a:ext>
            </a:extLst>
          </p:cNvPr>
          <p:cNvSpPr/>
          <p:nvPr/>
        </p:nvSpPr>
        <p:spPr>
          <a:xfrm>
            <a:off x="6732194" y="6062288"/>
            <a:ext cx="1353436" cy="399841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5154582" y="4354666"/>
            <a:ext cx="2923347" cy="2041318"/>
            <a:chOff x="6667787" y="4343144"/>
            <a:chExt cx="2923347" cy="2041318"/>
          </a:xfrm>
        </p:grpSpPr>
        <p:sp>
          <p:nvSpPr>
            <p:cNvPr id="48" name="Rectangle 47"/>
            <p:cNvSpPr/>
            <p:nvPr/>
          </p:nvSpPr>
          <p:spPr>
            <a:xfrm>
              <a:off x="8245400" y="4343144"/>
              <a:ext cx="1345734" cy="39969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8245400" y="4734374"/>
              <a:ext cx="1345734" cy="44257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245400" y="5176952"/>
              <a:ext cx="1345734" cy="4251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TextBox 25"/>
            <p:cNvSpPr txBox="1"/>
            <p:nvPr/>
          </p:nvSpPr>
          <p:spPr>
            <a:xfrm>
              <a:off x="7780113" y="4359188"/>
              <a:ext cx="1097665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cells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Box 30"/>
            <p:cNvSpPr txBox="1"/>
            <p:nvPr/>
          </p:nvSpPr>
          <p:spPr>
            <a:xfrm>
              <a:off x="8408020" y="4785722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TextBox 40"/>
            <p:cNvSpPr txBox="1"/>
            <p:nvPr/>
          </p:nvSpPr>
          <p:spPr>
            <a:xfrm>
              <a:off x="8408020" y="5193817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TextBox 41"/>
            <p:cNvSpPr txBox="1"/>
            <p:nvPr/>
          </p:nvSpPr>
          <p:spPr>
            <a:xfrm>
              <a:off x="6667787" y="5192512"/>
              <a:ext cx="149630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dd, rem</a:t>
              </a:r>
              <a:r>
                <a:rPr lang="en-US" sz="1600" b="1" kern="1200" dirty="0" smtClean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TextBox 42"/>
            <p:cNvSpPr txBox="1"/>
            <p:nvPr/>
          </p:nvSpPr>
          <p:spPr>
            <a:xfrm>
              <a:off x="6919755" y="4785722"/>
              <a:ext cx="1244335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253100" y="5614791"/>
              <a:ext cx="1338033" cy="44928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TextBox 92">
              <a:extLst>
                <a:ext uri="{FF2B5EF4-FFF2-40B4-BE49-F238E27FC236}">
                  <a16:creationId xmlns:a16="http://schemas.microsoft.com/office/drawing/2014/main" id="{3549D1AE-F09D-4948-941F-C917A9DEFE9B}"/>
                </a:ext>
              </a:extLst>
            </p:cNvPr>
            <p:cNvSpPr txBox="1"/>
            <p:nvPr/>
          </p:nvSpPr>
          <p:spPr>
            <a:xfrm>
              <a:off x="7701822" y="6044580"/>
              <a:ext cx="115562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tc…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1" name="Rectangle 50"/>
          <p:cNvSpPr/>
          <p:nvPr/>
        </p:nvSpPr>
        <p:spPr>
          <a:xfrm>
            <a:off x="2131195" y="6241204"/>
            <a:ext cx="1821273" cy="468051"/>
          </a:xfrm>
          <a:prstGeom prst="rect">
            <a:avLst/>
          </a:prstGeom>
          <a:solidFill>
            <a:schemeClr val="accent2">
              <a:lumMod val="60000"/>
              <a:lumOff val="40000"/>
              <a:alpha val="28000"/>
            </a:schemeClr>
          </a:solidFill>
          <a:ln w="254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/>
          </a:p>
        </p:txBody>
      </p:sp>
      <p:sp>
        <p:nvSpPr>
          <p:cNvPr id="55" name="TextBox 42"/>
          <p:cNvSpPr txBox="1"/>
          <p:nvPr/>
        </p:nvSpPr>
        <p:spPr>
          <a:xfrm>
            <a:off x="1423456" y="3751532"/>
            <a:ext cx="1809829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b="1" i="1" kern="1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 time stack</a:t>
            </a:r>
            <a:endParaRPr lang="en-US" sz="1400" i="1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6" name="TextBox 42"/>
          <p:cNvSpPr txBox="1"/>
          <p:nvPr/>
        </p:nvSpPr>
        <p:spPr>
          <a:xfrm>
            <a:off x="4082158" y="3736656"/>
            <a:ext cx="1244335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2000" b="1" i="1" kern="1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heap</a:t>
            </a:r>
            <a:endParaRPr lang="en-US" sz="1600" i="1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136811" y="5540358"/>
            <a:ext cx="18212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920240" y="5533699"/>
            <a:ext cx="0" cy="117190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 flipV="1">
            <a:off x="1448493" y="5773732"/>
            <a:ext cx="477520" cy="4115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42"/>
          <p:cNvSpPr txBox="1"/>
          <p:nvPr/>
        </p:nvSpPr>
        <p:spPr>
          <a:xfrm>
            <a:off x="179121" y="5556493"/>
            <a:ext cx="1244335" cy="6732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Frame for main</a:t>
            </a:r>
            <a:endParaRPr lang="en-US" sz="1200" i="1" dirty="0"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8348687" y="4432772"/>
            <a:ext cx="2923347" cy="2034932"/>
            <a:chOff x="6667787" y="4342005"/>
            <a:chExt cx="2923347" cy="2034932"/>
          </a:xfrm>
        </p:grpSpPr>
        <p:sp>
          <p:nvSpPr>
            <p:cNvPr id="63" name="Rectangle 62"/>
            <p:cNvSpPr/>
            <p:nvPr/>
          </p:nvSpPr>
          <p:spPr>
            <a:xfrm>
              <a:off x="8245400" y="4343144"/>
              <a:ext cx="1345734" cy="39969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245400" y="4742180"/>
              <a:ext cx="1345734" cy="44257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8245400" y="5176952"/>
              <a:ext cx="1345734" cy="4251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TextBox 25"/>
            <p:cNvSpPr txBox="1"/>
            <p:nvPr/>
          </p:nvSpPr>
          <p:spPr>
            <a:xfrm>
              <a:off x="7835505" y="4342005"/>
              <a:ext cx="1593008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alue   </a:t>
              </a:r>
              <a:r>
                <a:rPr lang="en-US" sz="1600" b="1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17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TextBox 30"/>
            <p:cNvSpPr txBox="1"/>
            <p:nvPr/>
          </p:nvSpPr>
          <p:spPr>
            <a:xfrm>
              <a:off x="8408020" y="4785722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8" name="TextBox 40"/>
            <p:cNvSpPr txBox="1"/>
            <p:nvPr/>
          </p:nvSpPr>
          <p:spPr>
            <a:xfrm>
              <a:off x="8408020" y="5193817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9" name="TextBox 41"/>
            <p:cNvSpPr txBox="1"/>
            <p:nvPr/>
          </p:nvSpPr>
          <p:spPr>
            <a:xfrm>
              <a:off x="6667787" y="5192512"/>
              <a:ext cx="149630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getters</a:t>
              </a:r>
              <a:r>
                <a:rPr lang="en-US" sz="1600" b="1" kern="1200" dirty="0" smtClean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0" name="TextBox 42"/>
            <p:cNvSpPr txBox="1"/>
            <p:nvPr/>
          </p:nvSpPr>
          <p:spPr>
            <a:xfrm>
              <a:off x="6919755" y="4785722"/>
              <a:ext cx="1244335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8245399" y="5602059"/>
              <a:ext cx="1345735" cy="44257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TextBox 93"/>
            <p:cNvSpPr txBox="1"/>
            <p:nvPr/>
          </p:nvSpPr>
          <p:spPr>
            <a:xfrm>
              <a:off x="8373239" y="5576586"/>
              <a:ext cx="768336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3" name="TextBox 40">
              <a:extLst>
                <a:ext uri="{FF2B5EF4-FFF2-40B4-BE49-F238E27FC236}">
                  <a16:creationId xmlns:a16="http://schemas.microsoft.com/office/drawing/2014/main" id="{99DAF730-2248-4413-877D-E286D4D35A22}"/>
                </a:ext>
              </a:extLst>
            </p:cNvPr>
            <p:cNvSpPr txBox="1"/>
            <p:nvPr/>
          </p:nvSpPr>
          <p:spPr>
            <a:xfrm>
              <a:off x="8367532" y="6037055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75" name="TextBox 25"/>
          <p:cNvSpPr txBox="1"/>
          <p:nvPr/>
        </p:nvSpPr>
        <p:spPr>
          <a:xfrm>
            <a:off x="9516405" y="5735712"/>
            <a:ext cx="1552519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endParaRPr lang="en-US" sz="1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3545840" y="4307890"/>
            <a:ext cx="3112745" cy="2174240"/>
          </a:xfrm>
          <a:custGeom>
            <a:avLst/>
            <a:gdLst>
              <a:gd name="connsiteX0" fmla="*/ 0 w 2834640"/>
              <a:gd name="connsiteY0" fmla="*/ 2174240 h 2174240"/>
              <a:gd name="connsiteX1" fmla="*/ 233680 w 2834640"/>
              <a:gd name="connsiteY1" fmla="*/ 2164080 h 2174240"/>
              <a:gd name="connsiteX2" fmla="*/ 264160 w 2834640"/>
              <a:gd name="connsiteY2" fmla="*/ 2143760 h 2174240"/>
              <a:gd name="connsiteX3" fmla="*/ 355600 w 2834640"/>
              <a:gd name="connsiteY3" fmla="*/ 2103120 h 2174240"/>
              <a:gd name="connsiteX4" fmla="*/ 416560 w 2834640"/>
              <a:gd name="connsiteY4" fmla="*/ 2042160 h 2174240"/>
              <a:gd name="connsiteX5" fmla="*/ 467360 w 2834640"/>
              <a:gd name="connsiteY5" fmla="*/ 2001520 h 2174240"/>
              <a:gd name="connsiteX6" fmla="*/ 518160 w 2834640"/>
              <a:gd name="connsiteY6" fmla="*/ 1910080 h 2174240"/>
              <a:gd name="connsiteX7" fmla="*/ 538480 w 2834640"/>
              <a:gd name="connsiteY7" fmla="*/ 1879600 h 2174240"/>
              <a:gd name="connsiteX8" fmla="*/ 548640 w 2834640"/>
              <a:gd name="connsiteY8" fmla="*/ 1849120 h 2174240"/>
              <a:gd name="connsiteX9" fmla="*/ 558800 w 2834640"/>
              <a:gd name="connsiteY9" fmla="*/ 1798320 h 2174240"/>
              <a:gd name="connsiteX10" fmla="*/ 568960 w 2834640"/>
              <a:gd name="connsiteY10" fmla="*/ 1757680 h 2174240"/>
              <a:gd name="connsiteX11" fmla="*/ 579120 w 2834640"/>
              <a:gd name="connsiteY11" fmla="*/ 1452880 h 2174240"/>
              <a:gd name="connsiteX12" fmla="*/ 589280 w 2834640"/>
              <a:gd name="connsiteY12" fmla="*/ 1402080 h 2174240"/>
              <a:gd name="connsiteX13" fmla="*/ 599440 w 2834640"/>
              <a:gd name="connsiteY13" fmla="*/ 1330960 h 2174240"/>
              <a:gd name="connsiteX14" fmla="*/ 609600 w 2834640"/>
              <a:gd name="connsiteY14" fmla="*/ 1229360 h 2174240"/>
              <a:gd name="connsiteX15" fmla="*/ 629920 w 2834640"/>
              <a:gd name="connsiteY15" fmla="*/ 1188720 h 2174240"/>
              <a:gd name="connsiteX16" fmla="*/ 640080 w 2834640"/>
              <a:gd name="connsiteY16" fmla="*/ 1158240 h 2174240"/>
              <a:gd name="connsiteX17" fmla="*/ 650240 w 2834640"/>
              <a:gd name="connsiteY17" fmla="*/ 1097280 h 2174240"/>
              <a:gd name="connsiteX18" fmla="*/ 660400 w 2834640"/>
              <a:gd name="connsiteY18" fmla="*/ 1066800 h 2174240"/>
              <a:gd name="connsiteX19" fmla="*/ 670560 w 2834640"/>
              <a:gd name="connsiteY19" fmla="*/ 1026160 h 2174240"/>
              <a:gd name="connsiteX20" fmla="*/ 690880 w 2834640"/>
              <a:gd name="connsiteY20" fmla="*/ 965200 h 2174240"/>
              <a:gd name="connsiteX21" fmla="*/ 701040 w 2834640"/>
              <a:gd name="connsiteY21" fmla="*/ 934720 h 2174240"/>
              <a:gd name="connsiteX22" fmla="*/ 731520 w 2834640"/>
              <a:gd name="connsiteY22" fmla="*/ 843280 h 2174240"/>
              <a:gd name="connsiteX23" fmla="*/ 751840 w 2834640"/>
              <a:gd name="connsiteY23" fmla="*/ 772160 h 2174240"/>
              <a:gd name="connsiteX24" fmla="*/ 822960 w 2834640"/>
              <a:gd name="connsiteY24" fmla="*/ 680720 h 2174240"/>
              <a:gd name="connsiteX25" fmla="*/ 863600 w 2834640"/>
              <a:gd name="connsiteY25" fmla="*/ 619760 h 2174240"/>
              <a:gd name="connsiteX26" fmla="*/ 924560 w 2834640"/>
              <a:gd name="connsiteY26" fmla="*/ 528320 h 2174240"/>
              <a:gd name="connsiteX27" fmla="*/ 955040 w 2834640"/>
              <a:gd name="connsiteY27" fmla="*/ 487680 h 2174240"/>
              <a:gd name="connsiteX28" fmla="*/ 985520 w 2834640"/>
              <a:gd name="connsiteY28" fmla="*/ 467360 h 2174240"/>
              <a:gd name="connsiteX29" fmla="*/ 1066800 w 2834640"/>
              <a:gd name="connsiteY29" fmla="*/ 396240 h 2174240"/>
              <a:gd name="connsiteX30" fmla="*/ 1127760 w 2834640"/>
              <a:gd name="connsiteY30" fmla="*/ 335280 h 2174240"/>
              <a:gd name="connsiteX31" fmla="*/ 1168400 w 2834640"/>
              <a:gd name="connsiteY31" fmla="*/ 304800 h 2174240"/>
              <a:gd name="connsiteX32" fmla="*/ 1198880 w 2834640"/>
              <a:gd name="connsiteY32" fmla="*/ 284480 h 2174240"/>
              <a:gd name="connsiteX33" fmla="*/ 1259840 w 2834640"/>
              <a:gd name="connsiteY33" fmla="*/ 233680 h 2174240"/>
              <a:gd name="connsiteX34" fmla="*/ 1290320 w 2834640"/>
              <a:gd name="connsiteY34" fmla="*/ 223520 h 2174240"/>
              <a:gd name="connsiteX35" fmla="*/ 1320800 w 2834640"/>
              <a:gd name="connsiteY35" fmla="*/ 203200 h 2174240"/>
              <a:gd name="connsiteX36" fmla="*/ 1351280 w 2834640"/>
              <a:gd name="connsiteY36" fmla="*/ 193040 h 2174240"/>
              <a:gd name="connsiteX37" fmla="*/ 1412240 w 2834640"/>
              <a:gd name="connsiteY37" fmla="*/ 152400 h 2174240"/>
              <a:gd name="connsiteX38" fmla="*/ 1442720 w 2834640"/>
              <a:gd name="connsiteY38" fmla="*/ 142240 h 2174240"/>
              <a:gd name="connsiteX39" fmla="*/ 1503680 w 2834640"/>
              <a:gd name="connsiteY39" fmla="*/ 101600 h 2174240"/>
              <a:gd name="connsiteX40" fmla="*/ 1564640 w 2834640"/>
              <a:gd name="connsiteY40" fmla="*/ 81280 h 2174240"/>
              <a:gd name="connsiteX41" fmla="*/ 1595120 w 2834640"/>
              <a:gd name="connsiteY41" fmla="*/ 60960 h 2174240"/>
              <a:gd name="connsiteX42" fmla="*/ 1635760 w 2834640"/>
              <a:gd name="connsiteY42" fmla="*/ 50800 h 2174240"/>
              <a:gd name="connsiteX43" fmla="*/ 1696720 w 2834640"/>
              <a:gd name="connsiteY43" fmla="*/ 30480 h 2174240"/>
              <a:gd name="connsiteX44" fmla="*/ 1737360 w 2834640"/>
              <a:gd name="connsiteY44" fmla="*/ 20320 h 2174240"/>
              <a:gd name="connsiteX45" fmla="*/ 1767840 w 2834640"/>
              <a:gd name="connsiteY45" fmla="*/ 10160 h 2174240"/>
              <a:gd name="connsiteX46" fmla="*/ 1940560 w 2834640"/>
              <a:gd name="connsiteY46" fmla="*/ 0 h 2174240"/>
              <a:gd name="connsiteX47" fmla="*/ 2448560 w 2834640"/>
              <a:gd name="connsiteY47" fmla="*/ 20320 h 2174240"/>
              <a:gd name="connsiteX48" fmla="*/ 2560320 w 2834640"/>
              <a:gd name="connsiteY48" fmla="*/ 30480 h 2174240"/>
              <a:gd name="connsiteX49" fmla="*/ 2590800 w 2834640"/>
              <a:gd name="connsiteY49" fmla="*/ 40640 h 2174240"/>
              <a:gd name="connsiteX50" fmla="*/ 2834640 w 2834640"/>
              <a:gd name="connsiteY50" fmla="*/ 50800 h 2174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834640" h="2174240">
                <a:moveTo>
                  <a:pt x="0" y="2174240"/>
                </a:moveTo>
                <a:cubicBezTo>
                  <a:pt x="77893" y="2170853"/>
                  <a:pt x="156227" y="2173017"/>
                  <a:pt x="233680" y="2164080"/>
                </a:cubicBezTo>
                <a:cubicBezTo>
                  <a:pt x="245810" y="2162680"/>
                  <a:pt x="253002" y="2148719"/>
                  <a:pt x="264160" y="2143760"/>
                </a:cubicBezTo>
                <a:cubicBezTo>
                  <a:pt x="372976" y="2095397"/>
                  <a:pt x="286620" y="2149107"/>
                  <a:pt x="355600" y="2103120"/>
                </a:cubicBezTo>
                <a:cubicBezTo>
                  <a:pt x="403488" y="2031288"/>
                  <a:pt x="340947" y="2117773"/>
                  <a:pt x="416560" y="2042160"/>
                </a:cubicBezTo>
                <a:cubicBezTo>
                  <a:pt x="462516" y="1996204"/>
                  <a:pt x="408022" y="2021299"/>
                  <a:pt x="467360" y="2001520"/>
                </a:cubicBezTo>
                <a:cubicBezTo>
                  <a:pt x="485243" y="1947872"/>
                  <a:pt x="471579" y="1979951"/>
                  <a:pt x="518160" y="1910080"/>
                </a:cubicBezTo>
                <a:cubicBezTo>
                  <a:pt x="524933" y="1899920"/>
                  <a:pt x="534619" y="1891184"/>
                  <a:pt x="538480" y="1879600"/>
                </a:cubicBezTo>
                <a:cubicBezTo>
                  <a:pt x="541867" y="1869440"/>
                  <a:pt x="546043" y="1859510"/>
                  <a:pt x="548640" y="1849120"/>
                </a:cubicBezTo>
                <a:cubicBezTo>
                  <a:pt x="552828" y="1832367"/>
                  <a:pt x="555054" y="1815177"/>
                  <a:pt x="558800" y="1798320"/>
                </a:cubicBezTo>
                <a:cubicBezTo>
                  <a:pt x="561829" y="1784689"/>
                  <a:pt x="565573" y="1771227"/>
                  <a:pt x="568960" y="1757680"/>
                </a:cubicBezTo>
                <a:cubicBezTo>
                  <a:pt x="572347" y="1656080"/>
                  <a:pt x="573321" y="1554371"/>
                  <a:pt x="579120" y="1452880"/>
                </a:cubicBezTo>
                <a:cubicBezTo>
                  <a:pt x="580105" y="1435639"/>
                  <a:pt x="586441" y="1419114"/>
                  <a:pt x="589280" y="1402080"/>
                </a:cubicBezTo>
                <a:cubicBezTo>
                  <a:pt x="593217" y="1378458"/>
                  <a:pt x="596642" y="1354743"/>
                  <a:pt x="599440" y="1330960"/>
                </a:cubicBezTo>
                <a:cubicBezTo>
                  <a:pt x="603417" y="1297158"/>
                  <a:pt x="602469" y="1262640"/>
                  <a:pt x="609600" y="1229360"/>
                </a:cubicBezTo>
                <a:cubicBezTo>
                  <a:pt x="612773" y="1214551"/>
                  <a:pt x="623954" y="1202641"/>
                  <a:pt x="629920" y="1188720"/>
                </a:cubicBezTo>
                <a:cubicBezTo>
                  <a:pt x="634139" y="1178876"/>
                  <a:pt x="637757" y="1168695"/>
                  <a:pt x="640080" y="1158240"/>
                </a:cubicBezTo>
                <a:cubicBezTo>
                  <a:pt x="644549" y="1138130"/>
                  <a:pt x="645771" y="1117390"/>
                  <a:pt x="650240" y="1097280"/>
                </a:cubicBezTo>
                <a:cubicBezTo>
                  <a:pt x="652563" y="1086825"/>
                  <a:pt x="657458" y="1077098"/>
                  <a:pt x="660400" y="1066800"/>
                </a:cubicBezTo>
                <a:cubicBezTo>
                  <a:pt x="664236" y="1053374"/>
                  <a:pt x="666548" y="1039535"/>
                  <a:pt x="670560" y="1026160"/>
                </a:cubicBezTo>
                <a:cubicBezTo>
                  <a:pt x="676715" y="1005644"/>
                  <a:pt x="684107" y="985520"/>
                  <a:pt x="690880" y="965200"/>
                </a:cubicBezTo>
                <a:cubicBezTo>
                  <a:pt x="694267" y="955040"/>
                  <a:pt x="698940" y="945222"/>
                  <a:pt x="701040" y="934720"/>
                </a:cubicBezTo>
                <a:cubicBezTo>
                  <a:pt x="723306" y="823392"/>
                  <a:pt x="695465" y="939427"/>
                  <a:pt x="731520" y="843280"/>
                </a:cubicBezTo>
                <a:cubicBezTo>
                  <a:pt x="737591" y="827092"/>
                  <a:pt x="742393" y="789165"/>
                  <a:pt x="751840" y="772160"/>
                </a:cubicBezTo>
                <a:cubicBezTo>
                  <a:pt x="782221" y="717474"/>
                  <a:pt x="785936" y="717744"/>
                  <a:pt x="822960" y="680720"/>
                </a:cubicBezTo>
                <a:cubicBezTo>
                  <a:pt x="842391" y="622427"/>
                  <a:pt x="819205" y="676839"/>
                  <a:pt x="863600" y="619760"/>
                </a:cubicBezTo>
                <a:cubicBezTo>
                  <a:pt x="934720" y="528320"/>
                  <a:pt x="878840" y="589280"/>
                  <a:pt x="924560" y="528320"/>
                </a:cubicBezTo>
                <a:cubicBezTo>
                  <a:pt x="934720" y="514773"/>
                  <a:pt x="943066" y="499654"/>
                  <a:pt x="955040" y="487680"/>
                </a:cubicBezTo>
                <a:cubicBezTo>
                  <a:pt x="963674" y="479046"/>
                  <a:pt x="975360" y="474133"/>
                  <a:pt x="985520" y="467360"/>
                </a:cubicBezTo>
                <a:cubicBezTo>
                  <a:pt x="1043093" y="381000"/>
                  <a:pt x="948267" y="514773"/>
                  <a:pt x="1066800" y="396240"/>
                </a:cubicBezTo>
                <a:cubicBezTo>
                  <a:pt x="1087120" y="375920"/>
                  <a:pt x="1104771" y="352522"/>
                  <a:pt x="1127760" y="335280"/>
                </a:cubicBezTo>
                <a:cubicBezTo>
                  <a:pt x="1141307" y="325120"/>
                  <a:pt x="1154621" y="314642"/>
                  <a:pt x="1168400" y="304800"/>
                </a:cubicBezTo>
                <a:cubicBezTo>
                  <a:pt x="1178336" y="297703"/>
                  <a:pt x="1189499" y="292297"/>
                  <a:pt x="1198880" y="284480"/>
                </a:cubicBezTo>
                <a:cubicBezTo>
                  <a:pt x="1232585" y="256393"/>
                  <a:pt x="1222002" y="252599"/>
                  <a:pt x="1259840" y="233680"/>
                </a:cubicBezTo>
                <a:cubicBezTo>
                  <a:pt x="1269419" y="228891"/>
                  <a:pt x="1280741" y="228309"/>
                  <a:pt x="1290320" y="223520"/>
                </a:cubicBezTo>
                <a:cubicBezTo>
                  <a:pt x="1301242" y="218059"/>
                  <a:pt x="1309878" y="208661"/>
                  <a:pt x="1320800" y="203200"/>
                </a:cubicBezTo>
                <a:cubicBezTo>
                  <a:pt x="1330379" y="198411"/>
                  <a:pt x="1341918" y="198241"/>
                  <a:pt x="1351280" y="193040"/>
                </a:cubicBezTo>
                <a:cubicBezTo>
                  <a:pt x="1372628" y="181180"/>
                  <a:pt x="1389072" y="160123"/>
                  <a:pt x="1412240" y="152400"/>
                </a:cubicBezTo>
                <a:cubicBezTo>
                  <a:pt x="1422400" y="149013"/>
                  <a:pt x="1433358" y="147441"/>
                  <a:pt x="1442720" y="142240"/>
                </a:cubicBezTo>
                <a:cubicBezTo>
                  <a:pt x="1464068" y="130380"/>
                  <a:pt x="1480512" y="109323"/>
                  <a:pt x="1503680" y="101600"/>
                </a:cubicBezTo>
                <a:cubicBezTo>
                  <a:pt x="1524000" y="94827"/>
                  <a:pt x="1546818" y="93161"/>
                  <a:pt x="1564640" y="81280"/>
                </a:cubicBezTo>
                <a:cubicBezTo>
                  <a:pt x="1574800" y="74507"/>
                  <a:pt x="1583897" y="65770"/>
                  <a:pt x="1595120" y="60960"/>
                </a:cubicBezTo>
                <a:cubicBezTo>
                  <a:pt x="1607955" y="55459"/>
                  <a:pt x="1622385" y="54812"/>
                  <a:pt x="1635760" y="50800"/>
                </a:cubicBezTo>
                <a:cubicBezTo>
                  <a:pt x="1656276" y="44645"/>
                  <a:pt x="1675940" y="35675"/>
                  <a:pt x="1696720" y="30480"/>
                </a:cubicBezTo>
                <a:cubicBezTo>
                  <a:pt x="1710267" y="27093"/>
                  <a:pt x="1723934" y="24156"/>
                  <a:pt x="1737360" y="20320"/>
                </a:cubicBezTo>
                <a:cubicBezTo>
                  <a:pt x="1747658" y="17378"/>
                  <a:pt x="1757184" y="11226"/>
                  <a:pt x="1767840" y="10160"/>
                </a:cubicBezTo>
                <a:cubicBezTo>
                  <a:pt x="1825227" y="4421"/>
                  <a:pt x="1882987" y="3387"/>
                  <a:pt x="1940560" y="0"/>
                </a:cubicBezTo>
                <a:lnTo>
                  <a:pt x="2448560" y="20320"/>
                </a:lnTo>
                <a:cubicBezTo>
                  <a:pt x="2485902" y="22517"/>
                  <a:pt x="2523067" y="27093"/>
                  <a:pt x="2560320" y="30480"/>
                </a:cubicBezTo>
                <a:cubicBezTo>
                  <a:pt x="2570480" y="33867"/>
                  <a:pt x="2580139" y="39625"/>
                  <a:pt x="2590800" y="40640"/>
                </a:cubicBezTo>
                <a:cubicBezTo>
                  <a:pt x="2709315" y="51927"/>
                  <a:pt x="2740800" y="50800"/>
                  <a:pt x="2834640" y="50800"/>
                </a:cubicBezTo>
              </a:path>
            </a:pathLst>
          </a:custGeom>
          <a:noFill/>
          <a:ln w="38100">
            <a:headEnd type="oval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>
            <a:off x="7762240" y="4084320"/>
            <a:ext cx="2103120" cy="487680"/>
          </a:xfrm>
          <a:custGeom>
            <a:avLst/>
            <a:gdLst>
              <a:gd name="connsiteX0" fmla="*/ 0 w 2103120"/>
              <a:gd name="connsiteY0" fmla="*/ 487680 h 487680"/>
              <a:gd name="connsiteX1" fmla="*/ 325120 w 2103120"/>
              <a:gd name="connsiteY1" fmla="*/ 457200 h 487680"/>
              <a:gd name="connsiteX2" fmla="*/ 447040 w 2103120"/>
              <a:gd name="connsiteY2" fmla="*/ 396240 h 487680"/>
              <a:gd name="connsiteX3" fmla="*/ 508000 w 2103120"/>
              <a:gd name="connsiteY3" fmla="*/ 345440 h 487680"/>
              <a:gd name="connsiteX4" fmla="*/ 558800 w 2103120"/>
              <a:gd name="connsiteY4" fmla="*/ 294640 h 487680"/>
              <a:gd name="connsiteX5" fmla="*/ 650240 w 2103120"/>
              <a:gd name="connsiteY5" fmla="*/ 223520 h 487680"/>
              <a:gd name="connsiteX6" fmla="*/ 690880 w 2103120"/>
              <a:gd name="connsiteY6" fmla="*/ 203200 h 487680"/>
              <a:gd name="connsiteX7" fmla="*/ 721360 w 2103120"/>
              <a:gd name="connsiteY7" fmla="*/ 172720 h 487680"/>
              <a:gd name="connsiteX8" fmla="*/ 741680 w 2103120"/>
              <a:gd name="connsiteY8" fmla="*/ 142240 h 487680"/>
              <a:gd name="connsiteX9" fmla="*/ 782320 w 2103120"/>
              <a:gd name="connsiteY9" fmla="*/ 132080 h 487680"/>
              <a:gd name="connsiteX10" fmla="*/ 843280 w 2103120"/>
              <a:gd name="connsiteY10" fmla="*/ 91440 h 487680"/>
              <a:gd name="connsiteX11" fmla="*/ 873760 w 2103120"/>
              <a:gd name="connsiteY11" fmla="*/ 81280 h 487680"/>
              <a:gd name="connsiteX12" fmla="*/ 904240 w 2103120"/>
              <a:gd name="connsiteY12" fmla="*/ 60960 h 487680"/>
              <a:gd name="connsiteX13" fmla="*/ 944880 w 2103120"/>
              <a:gd name="connsiteY13" fmla="*/ 50800 h 487680"/>
              <a:gd name="connsiteX14" fmla="*/ 985520 w 2103120"/>
              <a:gd name="connsiteY14" fmla="*/ 30480 h 487680"/>
              <a:gd name="connsiteX15" fmla="*/ 1046480 w 2103120"/>
              <a:gd name="connsiteY15" fmla="*/ 20320 h 487680"/>
              <a:gd name="connsiteX16" fmla="*/ 1117600 w 2103120"/>
              <a:gd name="connsiteY16" fmla="*/ 0 h 487680"/>
              <a:gd name="connsiteX17" fmla="*/ 1219200 w 2103120"/>
              <a:gd name="connsiteY17" fmla="*/ 10160 h 487680"/>
              <a:gd name="connsiteX18" fmla="*/ 1249680 w 2103120"/>
              <a:gd name="connsiteY18" fmla="*/ 20320 h 487680"/>
              <a:gd name="connsiteX19" fmla="*/ 1330960 w 2103120"/>
              <a:gd name="connsiteY19" fmla="*/ 40640 h 487680"/>
              <a:gd name="connsiteX20" fmla="*/ 1432560 w 2103120"/>
              <a:gd name="connsiteY20" fmla="*/ 71120 h 487680"/>
              <a:gd name="connsiteX21" fmla="*/ 1463040 w 2103120"/>
              <a:gd name="connsiteY21" fmla="*/ 81280 h 487680"/>
              <a:gd name="connsiteX22" fmla="*/ 1493520 w 2103120"/>
              <a:gd name="connsiteY22" fmla="*/ 91440 h 487680"/>
              <a:gd name="connsiteX23" fmla="*/ 1534160 w 2103120"/>
              <a:gd name="connsiteY23" fmla="*/ 111760 h 487680"/>
              <a:gd name="connsiteX24" fmla="*/ 1564640 w 2103120"/>
              <a:gd name="connsiteY24" fmla="*/ 121920 h 487680"/>
              <a:gd name="connsiteX25" fmla="*/ 1595120 w 2103120"/>
              <a:gd name="connsiteY25" fmla="*/ 142240 h 487680"/>
              <a:gd name="connsiteX26" fmla="*/ 1656080 w 2103120"/>
              <a:gd name="connsiteY26" fmla="*/ 162560 h 487680"/>
              <a:gd name="connsiteX27" fmla="*/ 1727200 w 2103120"/>
              <a:gd name="connsiteY27" fmla="*/ 182880 h 487680"/>
              <a:gd name="connsiteX28" fmla="*/ 1757680 w 2103120"/>
              <a:gd name="connsiteY28" fmla="*/ 203200 h 487680"/>
              <a:gd name="connsiteX29" fmla="*/ 1798320 w 2103120"/>
              <a:gd name="connsiteY29" fmla="*/ 213360 h 487680"/>
              <a:gd name="connsiteX30" fmla="*/ 1859280 w 2103120"/>
              <a:gd name="connsiteY30" fmla="*/ 233680 h 487680"/>
              <a:gd name="connsiteX31" fmla="*/ 1899920 w 2103120"/>
              <a:gd name="connsiteY31" fmla="*/ 243840 h 487680"/>
              <a:gd name="connsiteX32" fmla="*/ 1960880 w 2103120"/>
              <a:gd name="connsiteY32" fmla="*/ 264160 h 487680"/>
              <a:gd name="connsiteX33" fmla="*/ 1991360 w 2103120"/>
              <a:gd name="connsiteY33" fmla="*/ 274320 h 487680"/>
              <a:gd name="connsiteX34" fmla="*/ 2021840 w 2103120"/>
              <a:gd name="connsiteY34" fmla="*/ 294640 h 487680"/>
              <a:gd name="connsiteX35" fmla="*/ 2052320 w 2103120"/>
              <a:gd name="connsiteY35" fmla="*/ 304800 h 487680"/>
              <a:gd name="connsiteX36" fmla="*/ 2103120 w 2103120"/>
              <a:gd name="connsiteY36" fmla="*/ 314960 h 487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103120" h="487680">
                <a:moveTo>
                  <a:pt x="0" y="487680"/>
                </a:moveTo>
                <a:cubicBezTo>
                  <a:pt x="108373" y="477520"/>
                  <a:pt x="217202" y="471400"/>
                  <a:pt x="325120" y="457200"/>
                </a:cubicBezTo>
                <a:cubicBezTo>
                  <a:pt x="363182" y="452192"/>
                  <a:pt x="420782" y="422498"/>
                  <a:pt x="447040" y="396240"/>
                </a:cubicBezTo>
                <a:cubicBezTo>
                  <a:pt x="486154" y="357126"/>
                  <a:pt x="465565" y="373730"/>
                  <a:pt x="508000" y="345440"/>
                </a:cubicBezTo>
                <a:cubicBezTo>
                  <a:pt x="545253" y="289560"/>
                  <a:pt x="508000" y="336973"/>
                  <a:pt x="558800" y="294640"/>
                </a:cubicBezTo>
                <a:cubicBezTo>
                  <a:pt x="608973" y="252829"/>
                  <a:pt x="573204" y="262038"/>
                  <a:pt x="650240" y="223520"/>
                </a:cubicBezTo>
                <a:cubicBezTo>
                  <a:pt x="663787" y="216747"/>
                  <a:pt x="678555" y="212003"/>
                  <a:pt x="690880" y="203200"/>
                </a:cubicBezTo>
                <a:cubicBezTo>
                  <a:pt x="702572" y="194849"/>
                  <a:pt x="712162" y="183758"/>
                  <a:pt x="721360" y="172720"/>
                </a:cubicBezTo>
                <a:cubicBezTo>
                  <a:pt x="729177" y="163339"/>
                  <a:pt x="731520" y="149013"/>
                  <a:pt x="741680" y="142240"/>
                </a:cubicBezTo>
                <a:cubicBezTo>
                  <a:pt x="753298" y="134494"/>
                  <a:pt x="768773" y="135467"/>
                  <a:pt x="782320" y="132080"/>
                </a:cubicBezTo>
                <a:cubicBezTo>
                  <a:pt x="802640" y="118533"/>
                  <a:pt x="820112" y="99163"/>
                  <a:pt x="843280" y="91440"/>
                </a:cubicBezTo>
                <a:cubicBezTo>
                  <a:pt x="853440" y="88053"/>
                  <a:pt x="864181" y="86069"/>
                  <a:pt x="873760" y="81280"/>
                </a:cubicBezTo>
                <a:cubicBezTo>
                  <a:pt x="884682" y="75819"/>
                  <a:pt x="893017" y="65770"/>
                  <a:pt x="904240" y="60960"/>
                </a:cubicBezTo>
                <a:cubicBezTo>
                  <a:pt x="917075" y="55459"/>
                  <a:pt x="931805" y="55703"/>
                  <a:pt x="944880" y="50800"/>
                </a:cubicBezTo>
                <a:cubicBezTo>
                  <a:pt x="959061" y="45482"/>
                  <a:pt x="971013" y="34832"/>
                  <a:pt x="985520" y="30480"/>
                </a:cubicBezTo>
                <a:cubicBezTo>
                  <a:pt x="1005251" y="24561"/>
                  <a:pt x="1026280" y="24360"/>
                  <a:pt x="1046480" y="20320"/>
                </a:cubicBezTo>
                <a:cubicBezTo>
                  <a:pt x="1078374" y="13941"/>
                  <a:pt x="1088550" y="9683"/>
                  <a:pt x="1117600" y="0"/>
                </a:cubicBezTo>
                <a:cubicBezTo>
                  <a:pt x="1151467" y="3387"/>
                  <a:pt x="1185560" y="4985"/>
                  <a:pt x="1219200" y="10160"/>
                </a:cubicBezTo>
                <a:cubicBezTo>
                  <a:pt x="1229785" y="11788"/>
                  <a:pt x="1239348" y="17502"/>
                  <a:pt x="1249680" y="20320"/>
                </a:cubicBezTo>
                <a:cubicBezTo>
                  <a:pt x="1276623" y="27668"/>
                  <a:pt x="1303867" y="33867"/>
                  <a:pt x="1330960" y="40640"/>
                </a:cubicBezTo>
                <a:cubicBezTo>
                  <a:pt x="1392380" y="55995"/>
                  <a:pt x="1358353" y="46384"/>
                  <a:pt x="1432560" y="71120"/>
                </a:cubicBezTo>
                <a:lnTo>
                  <a:pt x="1463040" y="81280"/>
                </a:lnTo>
                <a:cubicBezTo>
                  <a:pt x="1473200" y="84667"/>
                  <a:pt x="1483941" y="86651"/>
                  <a:pt x="1493520" y="91440"/>
                </a:cubicBezTo>
                <a:cubicBezTo>
                  <a:pt x="1507067" y="98213"/>
                  <a:pt x="1520239" y="105794"/>
                  <a:pt x="1534160" y="111760"/>
                </a:cubicBezTo>
                <a:cubicBezTo>
                  <a:pt x="1544004" y="115979"/>
                  <a:pt x="1555061" y="117131"/>
                  <a:pt x="1564640" y="121920"/>
                </a:cubicBezTo>
                <a:cubicBezTo>
                  <a:pt x="1575562" y="127381"/>
                  <a:pt x="1583962" y="137281"/>
                  <a:pt x="1595120" y="142240"/>
                </a:cubicBezTo>
                <a:cubicBezTo>
                  <a:pt x="1614693" y="150939"/>
                  <a:pt x="1635760" y="155787"/>
                  <a:pt x="1656080" y="162560"/>
                </a:cubicBezTo>
                <a:cubicBezTo>
                  <a:pt x="1699807" y="177136"/>
                  <a:pt x="1676170" y="170123"/>
                  <a:pt x="1727200" y="182880"/>
                </a:cubicBezTo>
                <a:cubicBezTo>
                  <a:pt x="1737360" y="189653"/>
                  <a:pt x="1746457" y="198390"/>
                  <a:pt x="1757680" y="203200"/>
                </a:cubicBezTo>
                <a:cubicBezTo>
                  <a:pt x="1770515" y="208701"/>
                  <a:pt x="1784945" y="209348"/>
                  <a:pt x="1798320" y="213360"/>
                </a:cubicBezTo>
                <a:cubicBezTo>
                  <a:pt x="1818836" y="219515"/>
                  <a:pt x="1838500" y="228485"/>
                  <a:pt x="1859280" y="233680"/>
                </a:cubicBezTo>
                <a:cubicBezTo>
                  <a:pt x="1872827" y="237067"/>
                  <a:pt x="1886545" y="239828"/>
                  <a:pt x="1899920" y="243840"/>
                </a:cubicBezTo>
                <a:cubicBezTo>
                  <a:pt x="1920436" y="249995"/>
                  <a:pt x="1940560" y="257387"/>
                  <a:pt x="1960880" y="264160"/>
                </a:cubicBezTo>
                <a:cubicBezTo>
                  <a:pt x="1971040" y="267547"/>
                  <a:pt x="1982449" y="268379"/>
                  <a:pt x="1991360" y="274320"/>
                </a:cubicBezTo>
                <a:cubicBezTo>
                  <a:pt x="2001520" y="281093"/>
                  <a:pt x="2010918" y="289179"/>
                  <a:pt x="2021840" y="294640"/>
                </a:cubicBezTo>
                <a:cubicBezTo>
                  <a:pt x="2031419" y="299429"/>
                  <a:pt x="2042022" y="301858"/>
                  <a:pt x="2052320" y="304800"/>
                </a:cubicBezTo>
                <a:cubicBezTo>
                  <a:pt x="2090755" y="315781"/>
                  <a:pt x="2080328" y="314960"/>
                  <a:pt x="2103120" y="31496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8464625" y="1454989"/>
            <a:ext cx="2923347" cy="2034932"/>
            <a:chOff x="6667787" y="4342005"/>
            <a:chExt cx="2923347" cy="2034932"/>
          </a:xfrm>
        </p:grpSpPr>
        <p:sp>
          <p:nvSpPr>
            <p:cNvPr id="52" name="Rectangle 51"/>
            <p:cNvSpPr/>
            <p:nvPr/>
          </p:nvSpPr>
          <p:spPr>
            <a:xfrm>
              <a:off x="8245400" y="4343144"/>
              <a:ext cx="1345734" cy="399692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8245400" y="4742180"/>
              <a:ext cx="1345734" cy="44257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245400" y="5176952"/>
              <a:ext cx="1345734" cy="42510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TextBox 25"/>
            <p:cNvSpPr txBox="1"/>
            <p:nvPr/>
          </p:nvSpPr>
          <p:spPr>
            <a:xfrm>
              <a:off x="7835505" y="4342005"/>
              <a:ext cx="1593008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45720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alue   </a:t>
              </a:r>
              <a:r>
                <a:rPr lang="en-US" sz="1600" b="1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35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9" name="TextBox 30"/>
            <p:cNvSpPr txBox="1"/>
            <p:nvPr/>
          </p:nvSpPr>
          <p:spPr>
            <a:xfrm>
              <a:off x="8408020" y="4785722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0" name="TextBox 40"/>
            <p:cNvSpPr txBox="1"/>
            <p:nvPr/>
          </p:nvSpPr>
          <p:spPr>
            <a:xfrm>
              <a:off x="8408020" y="5193817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1" kern="12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functions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1" name="TextBox 41"/>
            <p:cNvSpPr txBox="1"/>
            <p:nvPr/>
          </p:nvSpPr>
          <p:spPr>
            <a:xfrm>
              <a:off x="6667787" y="5192512"/>
              <a:ext cx="149630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smtClean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getters</a:t>
              </a:r>
              <a:r>
                <a:rPr lang="en-US" sz="1600" b="1" kern="1200" dirty="0" smtClean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etc.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2" name="TextBox 42"/>
            <p:cNvSpPr txBox="1"/>
            <p:nvPr/>
          </p:nvSpPr>
          <p:spPr>
            <a:xfrm>
              <a:off x="6919755" y="4785722"/>
              <a:ext cx="1244335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constructor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8245399" y="5602059"/>
              <a:ext cx="1345735" cy="44257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TextBox 93"/>
            <p:cNvSpPr txBox="1"/>
            <p:nvPr/>
          </p:nvSpPr>
          <p:spPr>
            <a:xfrm>
              <a:off x="8373239" y="5576586"/>
              <a:ext cx="768336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5" name="TextBox 40">
              <a:extLst>
                <a:ext uri="{FF2B5EF4-FFF2-40B4-BE49-F238E27FC236}">
                  <a16:creationId xmlns:a16="http://schemas.microsoft.com/office/drawing/2014/main" id="{99DAF730-2248-4413-877D-E286D4D35A22}"/>
                </a:ext>
              </a:extLst>
            </p:cNvPr>
            <p:cNvSpPr txBox="1"/>
            <p:nvPr/>
          </p:nvSpPr>
          <p:spPr>
            <a:xfrm>
              <a:off x="8367532" y="6037055"/>
              <a:ext cx="1020493" cy="33988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86" name="TextBox 25"/>
          <p:cNvSpPr txBox="1"/>
          <p:nvPr/>
        </p:nvSpPr>
        <p:spPr>
          <a:xfrm>
            <a:off x="9682942" y="2749213"/>
            <a:ext cx="1552519" cy="3398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b="1" dirty="0" smtClean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    </a:t>
            </a:r>
            <a:r>
              <a:rPr lang="en-US" sz="16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null</a:t>
            </a:r>
            <a:endParaRPr lang="en-US" sz="1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8392160" y="1391920"/>
            <a:ext cx="3151597" cy="4531360"/>
          </a:xfrm>
          <a:custGeom>
            <a:avLst/>
            <a:gdLst>
              <a:gd name="connsiteX0" fmla="*/ 2621280 w 3151597"/>
              <a:gd name="connsiteY0" fmla="*/ 4531360 h 4531360"/>
              <a:gd name="connsiteX1" fmla="*/ 2997200 w 3151597"/>
              <a:gd name="connsiteY1" fmla="*/ 4348480 h 4531360"/>
              <a:gd name="connsiteX2" fmla="*/ 3007360 w 3151597"/>
              <a:gd name="connsiteY2" fmla="*/ 4307840 h 4531360"/>
              <a:gd name="connsiteX3" fmla="*/ 3037840 w 3151597"/>
              <a:gd name="connsiteY3" fmla="*/ 4216400 h 4531360"/>
              <a:gd name="connsiteX4" fmla="*/ 3048000 w 3151597"/>
              <a:gd name="connsiteY4" fmla="*/ 4185920 h 4531360"/>
              <a:gd name="connsiteX5" fmla="*/ 3058160 w 3151597"/>
              <a:gd name="connsiteY5" fmla="*/ 4155440 h 4531360"/>
              <a:gd name="connsiteX6" fmla="*/ 3078480 w 3151597"/>
              <a:gd name="connsiteY6" fmla="*/ 4124960 h 4531360"/>
              <a:gd name="connsiteX7" fmla="*/ 3088640 w 3151597"/>
              <a:gd name="connsiteY7" fmla="*/ 4074160 h 4531360"/>
              <a:gd name="connsiteX8" fmla="*/ 3108960 w 3151597"/>
              <a:gd name="connsiteY8" fmla="*/ 3992880 h 4531360"/>
              <a:gd name="connsiteX9" fmla="*/ 3139440 w 3151597"/>
              <a:gd name="connsiteY9" fmla="*/ 3860800 h 4531360"/>
              <a:gd name="connsiteX10" fmla="*/ 3139440 w 3151597"/>
              <a:gd name="connsiteY10" fmla="*/ 3403600 h 4531360"/>
              <a:gd name="connsiteX11" fmla="*/ 3119120 w 3151597"/>
              <a:gd name="connsiteY11" fmla="*/ 3108960 h 4531360"/>
              <a:gd name="connsiteX12" fmla="*/ 3098800 w 3151597"/>
              <a:gd name="connsiteY12" fmla="*/ 2875280 h 4531360"/>
              <a:gd name="connsiteX13" fmla="*/ 3088640 w 3151597"/>
              <a:gd name="connsiteY13" fmla="*/ 2834640 h 4531360"/>
              <a:gd name="connsiteX14" fmla="*/ 3068320 w 3151597"/>
              <a:gd name="connsiteY14" fmla="*/ 2794000 h 4531360"/>
              <a:gd name="connsiteX15" fmla="*/ 3048000 w 3151597"/>
              <a:gd name="connsiteY15" fmla="*/ 2733040 h 4531360"/>
              <a:gd name="connsiteX16" fmla="*/ 2946400 w 3151597"/>
              <a:gd name="connsiteY16" fmla="*/ 2590800 h 4531360"/>
              <a:gd name="connsiteX17" fmla="*/ 2915920 w 3151597"/>
              <a:gd name="connsiteY17" fmla="*/ 2550160 h 4531360"/>
              <a:gd name="connsiteX18" fmla="*/ 2885440 w 3151597"/>
              <a:gd name="connsiteY18" fmla="*/ 2509520 h 4531360"/>
              <a:gd name="connsiteX19" fmla="*/ 2743200 w 3151597"/>
              <a:gd name="connsiteY19" fmla="*/ 2418080 h 4531360"/>
              <a:gd name="connsiteX20" fmla="*/ 2712720 w 3151597"/>
              <a:gd name="connsiteY20" fmla="*/ 2397760 h 4531360"/>
              <a:gd name="connsiteX21" fmla="*/ 2672080 w 3151597"/>
              <a:gd name="connsiteY21" fmla="*/ 2367280 h 4531360"/>
              <a:gd name="connsiteX22" fmla="*/ 2580640 w 3151597"/>
              <a:gd name="connsiteY22" fmla="*/ 2336800 h 4531360"/>
              <a:gd name="connsiteX23" fmla="*/ 2489200 w 3151597"/>
              <a:gd name="connsiteY23" fmla="*/ 2306320 h 4531360"/>
              <a:gd name="connsiteX24" fmla="*/ 2458720 w 3151597"/>
              <a:gd name="connsiteY24" fmla="*/ 2296160 h 4531360"/>
              <a:gd name="connsiteX25" fmla="*/ 2428240 w 3151597"/>
              <a:gd name="connsiteY25" fmla="*/ 2286000 h 4531360"/>
              <a:gd name="connsiteX26" fmla="*/ 2377440 w 3151597"/>
              <a:gd name="connsiteY26" fmla="*/ 2275840 h 4531360"/>
              <a:gd name="connsiteX27" fmla="*/ 2326640 w 3151597"/>
              <a:gd name="connsiteY27" fmla="*/ 2255520 h 4531360"/>
              <a:gd name="connsiteX28" fmla="*/ 2286000 w 3151597"/>
              <a:gd name="connsiteY28" fmla="*/ 2245360 h 4531360"/>
              <a:gd name="connsiteX29" fmla="*/ 2255520 w 3151597"/>
              <a:gd name="connsiteY29" fmla="*/ 2235200 h 4531360"/>
              <a:gd name="connsiteX30" fmla="*/ 2164080 w 3151597"/>
              <a:gd name="connsiteY30" fmla="*/ 2214880 h 4531360"/>
              <a:gd name="connsiteX31" fmla="*/ 2123440 w 3151597"/>
              <a:gd name="connsiteY31" fmla="*/ 2194560 h 4531360"/>
              <a:gd name="connsiteX32" fmla="*/ 2072640 w 3151597"/>
              <a:gd name="connsiteY32" fmla="*/ 2184400 h 4531360"/>
              <a:gd name="connsiteX33" fmla="*/ 2021840 w 3151597"/>
              <a:gd name="connsiteY33" fmla="*/ 2164080 h 4531360"/>
              <a:gd name="connsiteX34" fmla="*/ 1960880 w 3151597"/>
              <a:gd name="connsiteY34" fmla="*/ 2143760 h 4531360"/>
              <a:gd name="connsiteX35" fmla="*/ 1920240 w 3151597"/>
              <a:gd name="connsiteY35" fmla="*/ 2133600 h 4531360"/>
              <a:gd name="connsiteX36" fmla="*/ 1828800 w 3151597"/>
              <a:gd name="connsiteY36" fmla="*/ 2103120 h 4531360"/>
              <a:gd name="connsiteX37" fmla="*/ 1778000 w 3151597"/>
              <a:gd name="connsiteY37" fmla="*/ 2072640 h 4531360"/>
              <a:gd name="connsiteX38" fmla="*/ 1717040 w 3151597"/>
              <a:gd name="connsiteY38" fmla="*/ 2062480 h 4531360"/>
              <a:gd name="connsiteX39" fmla="*/ 1686560 w 3151597"/>
              <a:gd name="connsiteY39" fmla="*/ 2052320 h 4531360"/>
              <a:gd name="connsiteX40" fmla="*/ 1524000 w 3151597"/>
              <a:gd name="connsiteY40" fmla="*/ 2021840 h 4531360"/>
              <a:gd name="connsiteX41" fmla="*/ 1432560 w 3151597"/>
              <a:gd name="connsiteY41" fmla="*/ 1991360 h 4531360"/>
              <a:gd name="connsiteX42" fmla="*/ 1402080 w 3151597"/>
              <a:gd name="connsiteY42" fmla="*/ 1981200 h 4531360"/>
              <a:gd name="connsiteX43" fmla="*/ 1371600 w 3151597"/>
              <a:gd name="connsiteY43" fmla="*/ 1971040 h 4531360"/>
              <a:gd name="connsiteX44" fmla="*/ 1320800 w 3151597"/>
              <a:gd name="connsiteY44" fmla="*/ 1960880 h 4531360"/>
              <a:gd name="connsiteX45" fmla="*/ 1249680 w 3151597"/>
              <a:gd name="connsiteY45" fmla="*/ 1950720 h 4531360"/>
              <a:gd name="connsiteX46" fmla="*/ 1209040 w 3151597"/>
              <a:gd name="connsiteY46" fmla="*/ 1940560 h 4531360"/>
              <a:gd name="connsiteX47" fmla="*/ 1178560 w 3151597"/>
              <a:gd name="connsiteY47" fmla="*/ 1920240 h 4531360"/>
              <a:gd name="connsiteX48" fmla="*/ 1107440 w 3151597"/>
              <a:gd name="connsiteY48" fmla="*/ 1899920 h 4531360"/>
              <a:gd name="connsiteX49" fmla="*/ 1066800 w 3151597"/>
              <a:gd name="connsiteY49" fmla="*/ 1879600 h 4531360"/>
              <a:gd name="connsiteX50" fmla="*/ 1036320 w 3151597"/>
              <a:gd name="connsiteY50" fmla="*/ 1859280 h 4531360"/>
              <a:gd name="connsiteX51" fmla="*/ 934720 w 3151597"/>
              <a:gd name="connsiteY51" fmla="*/ 1828800 h 4531360"/>
              <a:gd name="connsiteX52" fmla="*/ 904240 w 3151597"/>
              <a:gd name="connsiteY52" fmla="*/ 1808480 h 4531360"/>
              <a:gd name="connsiteX53" fmla="*/ 853440 w 3151597"/>
              <a:gd name="connsiteY53" fmla="*/ 1788160 h 4531360"/>
              <a:gd name="connsiteX54" fmla="*/ 731520 w 3151597"/>
              <a:gd name="connsiteY54" fmla="*/ 1727200 h 4531360"/>
              <a:gd name="connsiteX55" fmla="*/ 690880 w 3151597"/>
              <a:gd name="connsiteY55" fmla="*/ 1706880 h 4531360"/>
              <a:gd name="connsiteX56" fmla="*/ 660400 w 3151597"/>
              <a:gd name="connsiteY56" fmla="*/ 1686560 h 4531360"/>
              <a:gd name="connsiteX57" fmla="*/ 629920 w 3151597"/>
              <a:gd name="connsiteY57" fmla="*/ 1676400 h 4531360"/>
              <a:gd name="connsiteX58" fmla="*/ 528320 w 3151597"/>
              <a:gd name="connsiteY58" fmla="*/ 1605280 h 4531360"/>
              <a:gd name="connsiteX59" fmla="*/ 497840 w 3151597"/>
              <a:gd name="connsiteY59" fmla="*/ 1584960 h 4531360"/>
              <a:gd name="connsiteX60" fmla="*/ 426720 w 3151597"/>
              <a:gd name="connsiteY60" fmla="*/ 1534160 h 4531360"/>
              <a:gd name="connsiteX61" fmla="*/ 396240 w 3151597"/>
              <a:gd name="connsiteY61" fmla="*/ 1483360 h 4531360"/>
              <a:gd name="connsiteX62" fmla="*/ 325120 w 3151597"/>
              <a:gd name="connsiteY62" fmla="*/ 1402080 h 4531360"/>
              <a:gd name="connsiteX63" fmla="*/ 284480 w 3151597"/>
              <a:gd name="connsiteY63" fmla="*/ 1341120 h 4531360"/>
              <a:gd name="connsiteX64" fmla="*/ 264160 w 3151597"/>
              <a:gd name="connsiteY64" fmla="*/ 1300480 h 4531360"/>
              <a:gd name="connsiteX65" fmla="*/ 243840 w 3151597"/>
              <a:gd name="connsiteY65" fmla="*/ 1270000 h 4531360"/>
              <a:gd name="connsiteX66" fmla="*/ 213360 w 3151597"/>
              <a:gd name="connsiteY66" fmla="*/ 1188720 h 4531360"/>
              <a:gd name="connsiteX67" fmla="*/ 182880 w 3151597"/>
              <a:gd name="connsiteY67" fmla="*/ 1148080 h 4531360"/>
              <a:gd name="connsiteX68" fmla="*/ 162560 w 3151597"/>
              <a:gd name="connsiteY68" fmla="*/ 1097280 h 4531360"/>
              <a:gd name="connsiteX69" fmla="*/ 142240 w 3151597"/>
              <a:gd name="connsiteY69" fmla="*/ 1056640 h 4531360"/>
              <a:gd name="connsiteX70" fmla="*/ 121920 w 3151597"/>
              <a:gd name="connsiteY70" fmla="*/ 1005840 h 4531360"/>
              <a:gd name="connsiteX71" fmla="*/ 81280 w 3151597"/>
              <a:gd name="connsiteY71" fmla="*/ 934720 h 4531360"/>
              <a:gd name="connsiteX72" fmla="*/ 71120 w 3151597"/>
              <a:gd name="connsiteY72" fmla="*/ 904240 h 4531360"/>
              <a:gd name="connsiteX73" fmla="*/ 30480 w 3151597"/>
              <a:gd name="connsiteY73" fmla="*/ 822960 h 4531360"/>
              <a:gd name="connsiteX74" fmla="*/ 0 w 3151597"/>
              <a:gd name="connsiteY74" fmla="*/ 731520 h 4531360"/>
              <a:gd name="connsiteX75" fmla="*/ 10160 w 3151597"/>
              <a:gd name="connsiteY75" fmla="*/ 457200 h 4531360"/>
              <a:gd name="connsiteX76" fmla="*/ 50800 w 3151597"/>
              <a:gd name="connsiteY76" fmla="*/ 345440 h 4531360"/>
              <a:gd name="connsiteX77" fmla="*/ 71120 w 3151597"/>
              <a:gd name="connsiteY77" fmla="*/ 314960 h 4531360"/>
              <a:gd name="connsiteX78" fmla="*/ 91440 w 3151597"/>
              <a:gd name="connsiteY78" fmla="*/ 254000 h 4531360"/>
              <a:gd name="connsiteX79" fmla="*/ 121920 w 3151597"/>
              <a:gd name="connsiteY79" fmla="*/ 223520 h 4531360"/>
              <a:gd name="connsiteX80" fmla="*/ 172720 w 3151597"/>
              <a:gd name="connsiteY80" fmla="*/ 162560 h 4531360"/>
              <a:gd name="connsiteX81" fmla="*/ 233680 w 3151597"/>
              <a:gd name="connsiteY81" fmla="*/ 132080 h 4531360"/>
              <a:gd name="connsiteX82" fmla="*/ 274320 w 3151597"/>
              <a:gd name="connsiteY82" fmla="*/ 111760 h 4531360"/>
              <a:gd name="connsiteX83" fmla="*/ 304800 w 3151597"/>
              <a:gd name="connsiteY83" fmla="*/ 101600 h 4531360"/>
              <a:gd name="connsiteX84" fmla="*/ 396240 w 3151597"/>
              <a:gd name="connsiteY84" fmla="*/ 81280 h 4531360"/>
              <a:gd name="connsiteX85" fmla="*/ 538480 w 3151597"/>
              <a:gd name="connsiteY85" fmla="*/ 60960 h 4531360"/>
              <a:gd name="connsiteX86" fmla="*/ 670560 w 3151597"/>
              <a:gd name="connsiteY86" fmla="*/ 30480 h 4531360"/>
              <a:gd name="connsiteX87" fmla="*/ 792480 w 3151597"/>
              <a:gd name="connsiteY87" fmla="*/ 0 h 4531360"/>
              <a:gd name="connsiteX88" fmla="*/ 1056640 w 3151597"/>
              <a:gd name="connsiteY88" fmla="*/ 10160 h 4531360"/>
              <a:gd name="connsiteX89" fmla="*/ 1087120 w 3151597"/>
              <a:gd name="connsiteY89" fmla="*/ 20320 h 4531360"/>
              <a:gd name="connsiteX90" fmla="*/ 1148080 w 3151597"/>
              <a:gd name="connsiteY90" fmla="*/ 30480 h 4531360"/>
              <a:gd name="connsiteX91" fmla="*/ 1239520 w 3151597"/>
              <a:gd name="connsiteY91" fmla="*/ 50800 h 4531360"/>
              <a:gd name="connsiteX92" fmla="*/ 1310640 w 3151597"/>
              <a:gd name="connsiteY92" fmla="*/ 60960 h 4531360"/>
              <a:gd name="connsiteX93" fmla="*/ 1341120 w 3151597"/>
              <a:gd name="connsiteY93" fmla="*/ 71120 h 4531360"/>
              <a:gd name="connsiteX94" fmla="*/ 1473200 w 3151597"/>
              <a:gd name="connsiteY94" fmla="*/ 101600 h 4531360"/>
              <a:gd name="connsiteX95" fmla="*/ 1544320 w 3151597"/>
              <a:gd name="connsiteY95" fmla="*/ 132080 h 4531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3151597" h="4531360">
                <a:moveTo>
                  <a:pt x="2621280" y="4531360"/>
                </a:moveTo>
                <a:cubicBezTo>
                  <a:pt x="2746587" y="4470400"/>
                  <a:pt x="2876605" y="4418298"/>
                  <a:pt x="2997200" y="4348480"/>
                </a:cubicBezTo>
                <a:cubicBezTo>
                  <a:pt x="3009284" y="4341484"/>
                  <a:pt x="3003348" y="4321215"/>
                  <a:pt x="3007360" y="4307840"/>
                </a:cubicBezTo>
                <a:cubicBezTo>
                  <a:pt x="3016592" y="4277066"/>
                  <a:pt x="3027680" y="4246880"/>
                  <a:pt x="3037840" y="4216400"/>
                </a:cubicBezTo>
                <a:lnTo>
                  <a:pt x="3048000" y="4185920"/>
                </a:lnTo>
                <a:cubicBezTo>
                  <a:pt x="3051387" y="4175760"/>
                  <a:pt x="3052219" y="4164351"/>
                  <a:pt x="3058160" y="4155440"/>
                </a:cubicBezTo>
                <a:lnTo>
                  <a:pt x="3078480" y="4124960"/>
                </a:lnTo>
                <a:cubicBezTo>
                  <a:pt x="3081867" y="4108027"/>
                  <a:pt x="3084757" y="4090986"/>
                  <a:pt x="3088640" y="4074160"/>
                </a:cubicBezTo>
                <a:cubicBezTo>
                  <a:pt x="3094920" y="4046948"/>
                  <a:pt x="3103483" y="4020265"/>
                  <a:pt x="3108960" y="3992880"/>
                </a:cubicBezTo>
                <a:cubicBezTo>
                  <a:pt x="3131380" y="3880778"/>
                  <a:pt x="3118358" y="3924045"/>
                  <a:pt x="3139440" y="3860800"/>
                </a:cubicBezTo>
                <a:cubicBezTo>
                  <a:pt x="3156271" y="3641995"/>
                  <a:pt x="3155018" y="3720352"/>
                  <a:pt x="3139440" y="3403600"/>
                </a:cubicBezTo>
                <a:cubicBezTo>
                  <a:pt x="3134604" y="3305272"/>
                  <a:pt x="3124581" y="3207255"/>
                  <a:pt x="3119120" y="3108960"/>
                </a:cubicBezTo>
                <a:cubicBezTo>
                  <a:pt x="3110900" y="2961007"/>
                  <a:pt x="3120114" y="2971193"/>
                  <a:pt x="3098800" y="2875280"/>
                </a:cubicBezTo>
                <a:cubicBezTo>
                  <a:pt x="3095771" y="2861649"/>
                  <a:pt x="3093543" y="2847715"/>
                  <a:pt x="3088640" y="2834640"/>
                </a:cubicBezTo>
                <a:cubicBezTo>
                  <a:pt x="3083322" y="2820459"/>
                  <a:pt x="3073945" y="2808062"/>
                  <a:pt x="3068320" y="2794000"/>
                </a:cubicBezTo>
                <a:cubicBezTo>
                  <a:pt x="3060365" y="2774113"/>
                  <a:pt x="3059881" y="2750862"/>
                  <a:pt x="3048000" y="2733040"/>
                </a:cubicBezTo>
                <a:cubicBezTo>
                  <a:pt x="2988574" y="2643901"/>
                  <a:pt x="3022013" y="2691617"/>
                  <a:pt x="2946400" y="2590800"/>
                </a:cubicBezTo>
                <a:lnTo>
                  <a:pt x="2915920" y="2550160"/>
                </a:lnTo>
                <a:cubicBezTo>
                  <a:pt x="2905760" y="2536613"/>
                  <a:pt x="2899799" y="2518495"/>
                  <a:pt x="2885440" y="2509520"/>
                </a:cubicBezTo>
                <a:cubicBezTo>
                  <a:pt x="2783451" y="2445777"/>
                  <a:pt x="2830744" y="2476443"/>
                  <a:pt x="2743200" y="2418080"/>
                </a:cubicBezTo>
                <a:cubicBezTo>
                  <a:pt x="2733040" y="2411307"/>
                  <a:pt x="2722489" y="2405086"/>
                  <a:pt x="2712720" y="2397760"/>
                </a:cubicBezTo>
                <a:cubicBezTo>
                  <a:pt x="2699173" y="2387600"/>
                  <a:pt x="2687226" y="2374853"/>
                  <a:pt x="2672080" y="2367280"/>
                </a:cubicBezTo>
                <a:lnTo>
                  <a:pt x="2580640" y="2336800"/>
                </a:lnTo>
                <a:lnTo>
                  <a:pt x="2489200" y="2306320"/>
                </a:lnTo>
                <a:lnTo>
                  <a:pt x="2458720" y="2296160"/>
                </a:lnTo>
                <a:cubicBezTo>
                  <a:pt x="2448560" y="2292773"/>
                  <a:pt x="2438742" y="2288100"/>
                  <a:pt x="2428240" y="2286000"/>
                </a:cubicBezTo>
                <a:cubicBezTo>
                  <a:pt x="2411307" y="2282613"/>
                  <a:pt x="2393980" y="2280802"/>
                  <a:pt x="2377440" y="2275840"/>
                </a:cubicBezTo>
                <a:cubicBezTo>
                  <a:pt x="2359971" y="2270599"/>
                  <a:pt x="2343942" y="2261287"/>
                  <a:pt x="2326640" y="2255520"/>
                </a:cubicBezTo>
                <a:cubicBezTo>
                  <a:pt x="2313393" y="2251104"/>
                  <a:pt x="2299426" y="2249196"/>
                  <a:pt x="2286000" y="2245360"/>
                </a:cubicBezTo>
                <a:cubicBezTo>
                  <a:pt x="2275702" y="2242418"/>
                  <a:pt x="2265910" y="2237797"/>
                  <a:pt x="2255520" y="2235200"/>
                </a:cubicBezTo>
                <a:cubicBezTo>
                  <a:pt x="2236208" y="2230372"/>
                  <a:pt x="2184940" y="2222702"/>
                  <a:pt x="2164080" y="2214880"/>
                </a:cubicBezTo>
                <a:cubicBezTo>
                  <a:pt x="2149899" y="2209562"/>
                  <a:pt x="2137808" y="2199349"/>
                  <a:pt x="2123440" y="2194560"/>
                </a:cubicBezTo>
                <a:cubicBezTo>
                  <a:pt x="2107057" y="2189099"/>
                  <a:pt x="2089180" y="2189362"/>
                  <a:pt x="2072640" y="2184400"/>
                </a:cubicBezTo>
                <a:cubicBezTo>
                  <a:pt x="2055171" y="2179159"/>
                  <a:pt x="2038980" y="2170313"/>
                  <a:pt x="2021840" y="2164080"/>
                </a:cubicBezTo>
                <a:cubicBezTo>
                  <a:pt x="2001710" y="2156760"/>
                  <a:pt x="1981660" y="2148955"/>
                  <a:pt x="1960880" y="2143760"/>
                </a:cubicBezTo>
                <a:cubicBezTo>
                  <a:pt x="1947333" y="2140373"/>
                  <a:pt x="1933487" y="2138016"/>
                  <a:pt x="1920240" y="2133600"/>
                </a:cubicBezTo>
                <a:cubicBezTo>
                  <a:pt x="1805463" y="2095341"/>
                  <a:pt x="1926190" y="2127468"/>
                  <a:pt x="1828800" y="2103120"/>
                </a:cubicBezTo>
                <a:cubicBezTo>
                  <a:pt x="1811867" y="2092960"/>
                  <a:pt x="1796559" y="2079389"/>
                  <a:pt x="1778000" y="2072640"/>
                </a:cubicBezTo>
                <a:cubicBezTo>
                  <a:pt x="1758640" y="2065600"/>
                  <a:pt x="1737150" y="2066949"/>
                  <a:pt x="1717040" y="2062480"/>
                </a:cubicBezTo>
                <a:cubicBezTo>
                  <a:pt x="1706585" y="2060157"/>
                  <a:pt x="1697015" y="2054643"/>
                  <a:pt x="1686560" y="2052320"/>
                </a:cubicBezTo>
                <a:cubicBezTo>
                  <a:pt x="1631198" y="2040017"/>
                  <a:pt x="1579299" y="2040273"/>
                  <a:pt x="1524000" y="2021840"/>
                </a:cubicBezTo>
                <a:lnTo>
                  <a:pt x="1432560" y="1991360"/>
                </a:lnTo>
                <a:lnTo>
                  <a:pt x="1402080" y="1981200"/>
                </a:lnTo>
                <a:cubicBezTo>
                  <a:pt x="1391920" y="1977813"/>
                  <a:pt x="1382102" y="1973140"/>
                  <a:pt x="1371600" y="1971040"/>
                </a:cubicBezTo>
                <a:cubicBezTo>
                  <a:pt x="1354667" y="1967653"/>
                  <a:pt x="1337834" y="1963719"/>
                  <a:pt x="1320800" y="1960880"/>
                </a:cubicBezTo>
                <a:cubicBezTo>
                  <a:pt x="1297178" y="1956943"/>
                  <a:pt x="1273241" y="1955004"/>
                  <a:pt x="1249680" y="1950720"/>
                </a:cubicBezTo>
                <a:cubicBezTo>
                  <a:pt x="1235942" y="1948222"/>
                  <a:pt x="1222587" y="1943947"/>
                  <a:pt x="1209040" y="1940560"/>
                </a:cubicBezTo>
                <a:cubicBezTo>
                  <a:pt x="1198880" y="1933787"/>
                  <a:pt x="1189482" y="1925701"/>
                  <a:pt x="1178560" y="1920240"/>
                </a:cubicBezTo>
                <a:cubicBezTo>
                  <a:pt x="1153998" y="1907959"/>
                  <a:pt x="1133482" y="1909686"/>
                  <a:pt x="1107440" y="1899920"/>
                </a:cubicBezTo>
                <a:cubicBezTo>
                  <a:pt x="1093259" y="1894602"/>
                  <a:pt x="1079950" y="1887114"/>
                  <a:pt x="1066800" y="1879600"/>
                </a:cubicBezTo>
                <a:cubicBezTo>
                  <a:pt x="1056198" y="1873542"/>
                  <a:pt x="1047753" y="1863567"/>
                  <a:pt x="1036320" y="1859280"/>
                </a:cubicBezTo>
                <a:cubicBezTo>
                  <a:pt x="922105" y="1816449"/>
                  <a:pt x="1049640" y="1886260"/>
                  <a:pt x="934720" y="1828800"/>
                </a:cubicBezTo>
                <a:cubicBezTo>
                  <a:pt x="923798" y="1823339"/>
                  <a:pt x="915162" y="1813941"/>
                  <a:pt x="904240" y="1808480"/>
                </a:cubicBezTo>
                <a:cubicBezTo>
                  <a:pt x="887928" y="1800324"/>
                  <a:pt x="869999" y="1795803"/>
                  <a:pt x="853440" y="1788160"/>
                </a:cubicBezTo>
                <a:lnTo>
                  <a:pt x="731520" y="1727200"/>
                </a:lnTo>
                <a:cubicBezTo>
                  <a:pt x="717973" y="1720427"/>
                  <a:pt x="703482" y="1715281"/>
                  <a:pt x="690880" y="1706880"/>
                </a:cubicBezTo>
                <a:cubicBezTo>
                  <a:pt x="680720" y="1700107"/>
                  <a:pt x="671322" y="1692021"/>
                  <a:pt x="660400" y="1686560"/>
                </a:cubicBezTo>
                <a:cubicBezTo>
                  <a:pt x="650821" y="1681771"/>
                  <a:pt x="640080" y="1679787"/>
                  <a:pt x="629920" y="1676400"/>
                </a:cubicBezTo>
                <a:cubicBezTo>
                  <a:pt x="569743" y="1631267"/>
                  <a:pt x="603369" y="1655313"/>
                  <a:pt x="528320" y="1605280"/>
                </a:cubicBezTo>
                <a:cubicBezTo>
                  <a:pt x="518160" y="1598507"/>
                  <a:pt x="506474" y="1593594"/>
                  <a:pt x="497840" y="1584960"/>
                </a:cubicBezTo>
                <a:cubicBezTo>
                  <a:pt x="456650" y="1543770"/>
                  <a:pt x="480211" y="1560906"/>
                  <a:pt x="426720" y="1534160"/>
                </a:cubicBezTo>
                <a:cubicBezTo>
                  <a:pt x="416560" y="1517227"/>
                  <a:pt x="407564" y="1499538"/>
                  <a:pt x="396240" y="1483360"/>
                </a:cubicBezTo>
                <a:cubicBezTo>
                  <a:pt x="367297" y="1442013"/>
                  <a:pt x="357236" y="1434196"/>
                  <a:pt x="325120" y="1402080"/>
                </a:cubicBezTo>
                <a:cubicBezTo>
                  <a:pt x="303326" y="1336697"/>
                  <a:pt x="332046" y="1407712"/>
                  <a:pt x="284480" y="1341120"/>
                </a:cubicBezTo>
                <a:cubicBezTo>
                  <a:pt x="275677" y="1328795"/>
                  <a:pt x="271674" y="1313630"/>
                  <a:pt x="264160" y="1300480"/>
                </a:cubicBezTo>
                <a:cubicBezTo>
                  <a:pt x="258102" y="1289878"/>
                  <a:pt x="250613" y="1280160"/>
                  <a:pt x="243840" y="1270000"/>
                </a:cubicBezTo>
                <a:cubicBezTo>
                  <a:pt x="234089" y="1230994"/>
                  <a:pt x="235497" y="1224140"/>
                  <a:pt x="213360" y="1188720"/>
                </a:cubicBezTo>
                <a:cubicBezTo>
                  <a:pt x="204385" y="1174361"/>
                  <a:pt x="191104" y="1162882"/>
                  <a:pt x="182880" y="1148080"/>
                </a:cubicBezTo>
                <a:cubicBezTo>
                  <a:pt x="174023" y="1132137"/>
                  <a:pt x="169967" y="1113946"/>
                  <a:pt x="162560" y="1097280"/>
                </a:cubicBezTo>
                <a:cubicBezTo>
                  <a:pt x="156409" y="1083440"/>
                  <a:pt x="148391" y="1070480"/>
                  <a:pt x="142240" y="1056640"/>
                </a:cubicBezTo>
                <a:cubicBezTo>
                  <a:pt x="134833" y="1039974"/>
                  <a:pt x="130076" y="1022152"/>
                  <a:pt x="121920" y="1005840"/>
                </a:cubicBezTo>
                <a:cubicBezTo>
                  <a:pt x="70902" y="903804"/>
                  <a:pt x="134717" y="1059405"/>
                  <a:pt x="81280" y="934720"/>
                </a:cubicBezTo>
                <a:cubicBezTo>
                  <a:pt x="77061" y="924876"/>
                  <a:pt x="75552" y="913990"/>
                  <a:pt x="71120" y="904240"/>
                </a:cubicBezTo>
                <a:cubicBezTo>
                  <a:pt x="58585" y="876664"/>
                  <a:pt x="40059" y="851697"/>
                  <a:pt x="30480" y="822960"/>
                </a:cubicBezTo>
                <a:lnTo>
                  <a:pt x="0" y="731520"/>
                </a:lnTo>
                <a:cubicBezTo>
                  <a:pt x="3387" y="640080"/>
                  <a:pt x="1876" y="548327"/>
                  <a:pt x="10160" y="457200"/>
                </a:cubicBezTo>
                <a:cubicBezTo>
                  <a:pt x="11214" y="445609"/>
                  <a:pt x="43840" y="359359"/>
                  <a:pt x="50800" y="345440"/>
                </a:cubicBezTo>
                <a:cubicBezTo>
                  <a:pt x="56261" y="334518"/>
                  <a:pt x="66161" y="326118"/>
                  <a:pt x="71120" y="314960"/>
                </a:cubicBezTo>
                <a:cubicBezTo>
                  <a:pt x="79819" y="295387"/>
                  <a:pt x="76294" y="269146"/>
                  <a:pt x="91440" y="254000"/>
                </a:cubicBezTo>
                <a:cubicBezTo>
                  <a:pt x="101600" y="243840"/>
                  <a:pt x="112722" y="234558"/>
                  <a:pt x="121920" y="223520"/>
                </a:cubicBezTo>
                <a:cubicBezTo>
                  <a:pt x="158247" y="179927"/>
                  <a:pt x="124148" y="203036"/>
                  <a:pt x="172720" y="162560"/>
                </a:cubicBezTo>
                <a:cubicBezTo>
                  <a:pt x="207176" y="133847"/>
                  <a:pt x="195944" y="148253"/>
                  <a:pt x="233680" y="132080"/>
                </a:cubicBezTo>
                <a:cubicBezTo>
                  <a:pt x="247601" y="126114"/>
                  <a:pt x="260399" y="117726"/>
                  <a:pt x="274320" y="111760"/>
                </a:cubicBezTo>
                <a:cubicBezTo>
                  <a:pt x="284164" y="107541"/>
                  <a:pt x="294502" y="104542"/>
                  <a:pt x="304800" y="101600"/>
                </a:cubicBezTo>
                <a:cubicBezTo>
                  <a:pt x="348162" y="89211"/>
                  <a:pt x="349100" y="91756"/>
                  <a:pt x="396240" y="81280"/>
                </a:cubicBezTo>
                <a:cubicBezTo>
                  <a:pt x="486640" y="61191"/>
                  <a:pt x="382181" y="76590"/>
                  <a:pt x="538480" y="60960"/>
                </a:cubicBezTo>
                <a:cubicBezTo>
                  <a:pt x="614239" y="35707"/>
                  <a:pt x="518102" y="66353"/>
                  <a:pt x="670560" y="30480"/>
                </a:cubicBezTo>
                <a:cubicBezTo>
                  <a:pt x="883605" y="-19648"/>
                  <a:pt x="629729" y="32550"/>
                  <a:pt x="792480" y="0"/>
                </a:cubicBezTo>
                <a:cubicBezTo>
                  <a:pt x="880533" y="3387"/>
                  <a:pt x="968730" y="4097"/>
                  <a:pt x="1056640" y="10160"/>
                </a:cubicBezTo>
                <a:cubicBezTo>
                  <a:pt x="1067324" y="10897"/>
                  <a:pt x="1076665" y="17997"/>
                  <a:pt x="1087120" y="20320"/>
                </a:cubicBezTo>
                <a:cubicBezTo>
                  <a:pt x="1107230" y="24789"/>
                  <a:pt x="1127880" y="26440"/>
                  <a:pt x="1148080" y="30480"/>
                </a:cubicBezTo>
                <a:cubicBezTo>
                  <a:pt x="1239414" y="48747"/>
                  <a:pt x="1133053" y="33056"/>
                  <a:pt x="1239520" y="50800"/>
                </a:cubicBezTo>
                <a:cubicBezTo>
                  <a:pt x="1263142" y="54737"/>
                  <a:pt x="1286933" y="57573"/>
                  <a:pt x="1310640" y="60960"/>
                </a:cubicBezTo>
                <a:cubicBezTo>
                  <a:pt x="1320800" y="64347"/>
                  <a:pt x="1330730" y="68523"/>
                  <a:pt x="1341120" y="71120"/>
                </a:cubicBezTo>
                <a:cubicBezTo>
                  <a:pt x="1405597" y="87239"/>
                  <a:pt x="1397335" y="76312"/>
                  <a:pt x="1473200" y="101600"/>
                </a:cubicBezTo>
                <a:cubicBezTo>
                  <a:pt x="1538704" y="123435"/>
                  <a:pt x="1519014" y="106774"/>
                  <a:pt x="1544320" y="132080"/>
                </a:cubicBezTo>
              </a:path>
            </a:pathLst>
          </a:custGeom>
          <a:noFill/>
          <a:ln w="38100"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3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994" y="365126"/>
            <a:ext cx="10846806" cy="967286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“Pointers” in Java code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20" y="1332411"/>
            <a:ext cx="10538058" cy="1673789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200" dirty="0">
                <a:latin typeface="Franklin Gothic Medium" panose="020B0603020102020204" pitchFamily="34" charset="0"/>
              </a:rPr>
              <a:t>An arrow in box-arrow diagram, I call a </a:t>
            </a: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“pointer”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Franklin Gothic Medium" panose="020B0603020102020204" pitchFamily="34" charset="0"/>
              </a:rPr>
              <a:t>In Java this is a </a:t>
            </a:r>
            <a:r>
              <a:rPr lang="en-US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reference to an object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(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or just an object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Reference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dirty="0">
                <a:latin typeface="Franklin Gothic Medium" panose="020B0603020102020204" pitchFamily="34" charset="0"/>
              </a:rPr>
              <a:t>is the address in memory where the object storage is located</a:t>
            </a:r>
          </a:p>
          <a:p>
            <a:pPr marL="0" indent="0">
              <a:spcBef>
                <a:spcPts val="1800"/>
              </a:spcBef>
              <a:buNone/>
            </a:pPr>
            <a:endParaRPr lang="en-US" sz="3200" dirty="0">
              <a:solidFill>
                <a:srgbClr val="C00000"/>
              </a:solidFill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6" name="Rectangle 2"/>
          <p:cNvSpPr>
            <a:spLocks noChangeArrowheads="1"/>
          </p:cNvSpPr>
          <p:nvPr/>
        </p:nvSpPr>
        <p:spPr bwMode="auto">
          <a:xfrm>
            <a:off x="356289" y="3489853"/>
            <a:ext cx="45331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 class Node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double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Node next </a:t>
            </a:r>
            <a:r>
              <a:rPr kumimoji="0" lang="en-US" altLang="en-US" sz="2400" b="1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  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. .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}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086675" y="3370458"/>
            <a:ext cx="7460074" cy="2725248"/>
            <a:chOff x="4303958" y="3116961"/>
            <a:chExt cx="7460074" cy="2725248"/>
          </a:xfrm>
        </p:grpSpPr>
        <p:grpSp>
          <p:nvGrpSpPr>
            <p:cNvPr id="10" name="Group 9"/>
            <p:cNvGrpSpPr/>
            <p:nvPr/>
          </p:nvGrpSpPr>
          <p:grpSpPr>
            <a:xfrm>
              <a:off x="4303958" y="3116961"/>
              <a:ext cx="7460074" cy="2725248"/>
              <a:chOff x="4303958" y="3116961"/>
              <a:chExt cx="7460074" cy="2725248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4303958" y="3116961"/>
                <a:ext cx="4688074" cy="2725248"/>
                <a:chOff x="6335822" y="2660825"/>
                <a:chExt cx="4246376" cy="2306832"/>
              </a:xfrm>
            </p:grpSpPr>
            <p:grpSp>
              <p:nvGrpSpPr>
                <p:cNvPr id="45" name="Group 44"/>
                <p:cNvGrpSpPr/>
                <p:nvPr/>
              </p:nvGrpSpPr>
              <p:grpSpPr>
                <a:xfrm>
                  <a:off x="6335822" y="2660825"/>
                  <a:ext cx="4246376" cy="1658476"/>
                  <a:chOff x="6031022" y="1447904"/>
                  <a:chExt cx="4246376" cy="1387622"/>
                </a:xfrm>
              </p:grpSpPr>
              <p:grpSp>
                <p:nvGrpSpPr>
                  <p:cNvPr id="59" name="Group 58"/>
                  <p:cNvGrpSpPr/>
                  <p:nvPr/>
                </p:nvGrpSpPr>
                <p:grpSpPr>
                  <a:xfrm>
                    <a:off x="6031022" y="1926449"/>
                    <a:ext cx="1896512" cy="909077"/>
                    <a:chOff x="3637048" y="1955250"/>
                    <a:chExt cx="1896512" cy="909077"/>
                  </a:xfrm>
                </p:grpSpPr>
                <p:sp>
                  <p:nvSpPr>
                    <p:cNvPr id="77" name="Rectangle 76"/>
                    <p:cNvSpPr/>
                    <p:nvPr/>
                  </p:nvSpPr>
                  <p:spPr>
                    <a:xfrm>
                      <a:off x="4272676" y="195525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Rectangle 77"/>
                    <p:cNvSpPr/>
                    <p:nvPr/>
                  </p:nvSpPr>
                  <p:spPr>
                    <a:xfrm>
                      <a:off x="4272676" y="241313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TextBox 53"/>
                    <p:cNvSpPr txBox="1"/>
                    <p:nvPr/>
                  </p:nvSpPr>
                  <p:spPr>
                    <a:xfrm>
                      <a:off x="4366404" y="2012301"/>
                      <a:ext cx="719891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1" name="TextBox 43"/>
                    <p:cNvSpPr txBox="1"/>
                    <p:nvPr/>
                  </p:nvSpPr>
                  <p:spPr>
                    <a:xfrm>
                      <a:off x="3643051" y="2041526"/>
                      <a:ext cx="611308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="1" kern="12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2" name="TextBox 43"/>
                    <p:cNvSpPr txBox="1"/>
                    <p:nvPr/>
                  </p:nvSpPr>
                  <p:spPr>
                    <a:xfrm>
                      <a:off x="3637048" y="2459435"/>
                      <a:ext cx="611308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65" name="Group 64"/>
                  <p:cNvGrpSpPr/>
                  <p:nvPr/>
                </p:nvGrpSpPr>
                <p:grpSpPr>
                  <a:xfrm>
                    <a:off x="8447402" y="1926449"/>
                    <a:ext cx="1829996" cy="909077"/>
                    <a:chOff x="3461720" y="1955250"/>
                    <a:chExt cx="1829996" cy="909077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4030832" y="195525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Rectangle 70"/>
                    <p:cNvSpPr/>
                    <p:nvPr/>
                  </p:nvSpPr>
                  <p:spPr>
                    <a:xfrm>
                      <a:off x="4030832" y="241313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3" name="TextBox 53"/>
                    <p:cNvSpPr txBox="1"/>
                    <p:nvPr/>
                  </p:nvSpPr>
                  <p:spPr>
                    <a:xfrm>
                      <a:off x="4369508" y="2035635"/>
                      <a:ext cx="719891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-17.8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3461721" y="2001521"/>
                      <a:ext cx="611308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="1" kern="12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5" name="TextBox 43"/>
                    <p:cNvSpPr txBox="1"/>
                    <p:nvPr/>
                  </p:nvSpPr>
                  <p:spPr>
                    <a:xfrm>
                      <a:off x="3461720" y="2461842"/>
                      <a:ext cx="611308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67" name="Freeform 66"/>
                  <p:cNvSpPr/>
                  <p:nvPr/>
                </p:nvSpPr>
                <p:spPr>
                  <a:xfrm>
                    <a:off x="7760021" y="1447904"/>
                    <a:ext cx="1392852" cy="1129643"/>
                  </a:xfrm>
                  <a:custGeom>
                    <a:avLst/>
                    <a:gdLst>
                      <a:gd name="connsiteX0" fmla="*/ 0 w 1485900"/>
                      <a:gd name="connsiteY0" fmla="*/ 596900 h 596900"/>
                      <a:gd name="connsiteX1" fmla="*/ 165100 w 1485900"/>
                      <a:gd name="connsiteY1" fmla="*/ 571500 h 596900"/>
                      <a:gd name="connsiteX2" fmla="*/ 241300 w 1485900"/>
                      <a:gd name="connsiteY2" fmla="*/ 546100 h 596900"/>
                      <a:gd name="connsiteX3" fmla="*/ 279400 w 1485900"/>
                      <a:gd name="connsiteY3" fmla="*/ 533400 h 596900"/>
                      <a:gd name="connsiteX4" fmla="*/ 317500 w 1485900"/>
                      <a:gd name="connsiteY4" fmla="*/ 508000 h 596900"/>
                      <a:gd name="connsiteX5" fmla="*/ 355600 w 1485900"/>
                      <a:gd name="connsiteY5" fmla="*/ 495300 h 596900"/>
                      <a:gd name="connsiteX6" fmla="*/ 431800 w 1485900"/>
                      <a:gd name="connsiteY6" fmla="*/ 431800 h 596900"/>
                      <a:gd name="connsiteX7" fmla="*/ 469900 w 1485900"/>
                      <a:gd name="connsiteY7" fmla="*/ 406400 h 596900"/>
                      <a:gd name="connsiteX8" fmla="*/ 495300 w 1485900"/>
                      <a:gd name="connsiteY8" fmla="*/ 368300 h 596900"/>
                      <a:gd name="connsiteX9" fmla="*/ 533400 w 1485900"/>
                      <a:gd name="connsiteY9" fmla="*/ 317500 h 596900"/>
                      <a:gd name="connsiteX10" fmla="*/ 558800 w 1485900"/>
                      <a:gd name="connsiteY10" fmla="*/ 266700 h 596900"/>
                      <a:gd name="connsiteX11" fmla="*/ 584200 w 1485900"/>
                      <a:gd name="connsiteY11" fmla="*/ 228600 h 596900"/>
                      <a:gd name="connsiteX12" fmla="*/ 596900 w 1485900"/>
                      <a:gd name="connsiteY12" fmla="*/ 190500 h 596900"/>
                      <a:gd name="connsiteX13" fmla="*/ 622300 w 1485900"/>
                      <a:gd name="connsiteY13" fmla="*/ 152400 h 596900"/>
                      <a:gd name="connsiteX14" fmla="*/ 635000 w 1485900"/>
                      <a:gd name="connsiteY14" fmla="*/ 114300 h 596900"/>
                      <a:gd name="connsiteX15" fmla="*/ 698500 w 1485900"/>
                      <a:gd name="connsiteY15" fmla="*/ 38100 h 596900"/>
                      <a:gd name="connsiteX16" fmla="*/ 736600 w 1485900"/>
                      <a:gd name="connsiteY16" fmla="*/ 12700 h 596900"/>
                      <a:gd name="connsiteX17" fmla="*/ 774700 w 1485900"/>
                      <a:gd name="connsiteY17" fmla="*/ 0 h 596900"/>
                      <a:gd name="connsiteX18" fmla="*/ 1181100 w 1485900"/>
                      <a:gd name="connsiteY18" fmla="*/ 25400 h 596900"/>
                      <a:gd name="connsiteX19" fmla="*/ 1270000 w 1485900"/>
                      <a:gd name="connsiteY19" fmla="*/ 50800 h 596900"/>
                      <a:gd name="connsiteX20" fmla="*/ 1384300 w 1485900"/>
                      <a:gd name="connsiteY20" fmla="*/ 139700 h 596900"/>
                      <a:gd name="connsiteX21" fmla="*/ 1447800 w 1485900"/>
                      <a:gd name="connsiteY21" fmla="*/ 203200 h 596900"/>
                      <a:gd name="connsiteX22" fmla="*/ 1485900 w 1485900"/>
                      <a:gd name="connsiteY22" fmla="*/ 254000 h 596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1485900" h="596900">
                        <a:moveTo>
                          <a:pt x="0" y="596900"/>
                        </a:moveTo>
                        <a:cubicBezTo>
                          <a:pt x="47539" y="590958"/>
                          <a:pt x="115870" y="584926"/>
                          <a:pt x="165100" y="571500"/>
                        </a:cubicBezTo>
                        <a:cubicBezTo>
                          <a:pt x="190931" y="564455"/>
                          <a:pt x="215900" y="554567"/>
                          <a:pt x="241300" y="546100"/>
                        </a:cubicBezTo>
                        <a:cubicBezTo>
                          <a:pt x="254000" y="541867"/>
                          <a:pt x="268261" y="540826"/>
                          <a:pt x="279400" y="533400"/>
                        </a:cubicBezTo>
                        <a:cubicBezTo>
                          <a:pt x="292100" y="524933"/>
                          <a:pt x="303848" y="514826"/>
                          <a:pt x="317500" y="508000"/>
                        </a:cubicBezTo>
                        <a:cubicBezTo>
                          <a:pt x="329474" y="502013"/>
                          <a:pt x="343626" y="501287"/>
                          <a:pt x="355600" y="495300"/>
                        </a:cubicBezTo>
                        <a:cubicBezTo>
                          <a:pt x="402898" y="471651"/>
                          <a:pt x="389669" y="466909"/>
                          <a:pt x="431800" y="431800"/>
                        </a:cubicBezTo>
                        <a:cubicBezTo>
                          <a:pt x="443526" y="422029"/>
                          <a:pt x="457200" y="414867"/>
                          <a:pt x="469900" y="406400"/>
                        </a:cubicBezTo>
                        <a:cubicBezTo>
                          <a:pt x="478367" y="393700"/>
                          <a:pt x="486428" y="380720"/>
                          <a:pt x="495300" y="368300"/>
                        </a:cubicBezTo>
                        <a:cubicBezTo>
                          <a:pt x="507603" y="351076"/>
                          <a:pt x="522182" y="335449"/>
                          <a:pt x="533400" y="317500"/>
                        </a:cubicBezTo>
                        <a:cubicBezTo>
                          <a:pt x="543434" y="301446"/>
                          <a:pt x="549407" y="283138"/>
                          <a:pt x="558800" y="266700"/>
                        </a:cubicBezTo>
                        <a:cubicBezTo>
                          <a:pt x="566373" y="253448"/>
                          <a:pt x="577374" y="242252"/>
                          <a:pt x="584200" y="228600"/>
                        </a:cubicBezTo>
                        <a:cubicBezTo>
                          <a:pt x="590187" y="216626"/>
                          <a:pt x="590913" y="202474"/>
                          <a:pt x="596900" y="190500"/>
                        </a:cubicBezTo>
                        <a:cubicBezTo>
                          <a:pt x="603726" y="176848"/>
                          <a:pt x="615474" y="166052"/>
                          <a:pt x="622300" y="152400"/>
                        </a:cubicBezTo>
                        <a:cubicBezTo>
                          <a:pt x="628287" y="140426"/>
                          <a:pt x="629013" y="126274"/>
                          <a:pt x="635000" y="114300"/>
                        </a:cubicBezTo>
                        <a:cubicBezTo>
                          <a:pt x="649271" y="85757"/>
                          <a:pt x="674425" y="58162"/>
                          <a:pt x="698500" y="38100"/>
                        </a:cubicBezTo>
                        <a:cubicBezTo>
                          <a:pt x="710226" y="28329"/>
                          <a:pt x="722948" y="19526"/>
                          <a:pt x="736600" y="12700"/>
                        </a:cubicBezTo>
                        <a:cubicBezTo>
                          <a:pt x="748574" y="6713"/>
                          <a:pt x="762000" y="4233"/>
                          <a:pt x="774700" y="0"/>
                        </a:cubicBezTo>
                        <a:cubicBezTo>
                          <a:pt x="967471" y="7414"/>
                          <a:pt x="1034394" y="-3941"/>
                          <a:pt x="1181100" y="25400"/>
                        </a:cubicBezTo>
                        <a:cubicBezTo>
                          <a:pt x="1191376" y="27455"/>
                          <a:pt x="1256383" y="43235"/>
                          <a:pt x="1270000" y="50800"/>
                        </a:cubicBezTo>
                        <a:cubicBezTo>
                          <a:pt x="1313946" y="75215"/>
                          <a:pt x="1352383" y="101400"/>
                          <a:pt x="1384300" y="139700"/>
                        </a:cubicBezTo>
                        <a:cubicBezTo>
                          <a:pt x="1437217" y="203200"/>
                          <a:pt x="1377950" y="156633"/>
                          <a:pt x="1447800" y="203200"/>
                        </a:cubicBezTo>
                        <a:cubicBezTo>
                          <a:pt x="1463493" y="250280"/>
                          <a:pt x="1448526" y="235313"/>
                          <a:pt x="1485900" y="254000"/>
                        </a:cubicBezTo>
                      </a:path>
                    </a:pathLst>
                  </a:custGeom>
                  <a:noFill/>
                  <a:ln w="38100">
                    <a:headEnd type="oval"/>
                    <a:tailEnd type="triangle" w="lg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6" name="TextBox 53"/>
                <p:cNvSpPr txBox="1"/>
                <p:nvPr/>
              </p:nvSpPr>
              <p:spPr>
                <a:xfrm>
                  <a:off x="7379797" y="4541376"/>
                  <a:ext cx="444190" cy="42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chemeClr val="accent6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en-US" sz="1200" b="1" dirty="0">
                    <a:solidFill>
                      <a:schemeClr val="accent6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7" name="TextBox 53"/>
                <p:cNvSpPr txBox="1"/>
                <p:nvPr/>
              </p:nvSpPr>
              <p:spPr>
                <a:xfrm>
                  <a:off x="9797840" y="4534880"/>
                  <a:ext cx="444190" cy="42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chemeClr val="accent6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US" sz="1200" b="1" dirty="0">
                    <a:solidFill>
                      <a:schemeClr val="accent6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D205D1E4-2672-4708-B7AD-9838CAA28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81678" y="4720532"/>
                <a:ext cx="782354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headEnd type="oval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33AEE61-CE62-436A-B5F3-EDA432EAE433}"/>
                  </a:ext>
                </a:extLst>
              </p:cNvPr>
              <p:cNvSpPr/>
              <p:nvPr/>
            </p:nvSpPr>
            <p:spPr>
              <a:xfrm>
                <a:off x="9960311" y="3781634"/>
                <a:ext cx="1392038" cy="63708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6305F0D-DE00-4C46-AE9B-7AD2F659C9B3}"/>
                  </a:ext>
                </a:extLst>
              </p:cNvPr>
              <p:cNvSpPr/>
              <p:nvPr/>
            </p:nvSpPr>
            <p:spPr>
              <a:xfrm>
                <a:off x="9960311" y="4414402"/>
                <a:ext cx="1392038" cy="63708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59DFE8-FF06-4F69-A62F-A89683AE6119}"/>
                  </a:ext>
                </a:extLst>
              </p:cNvPr>
              <p:cNvSpPr txBox="1"/>
              <p:nvPr/>
            </p:nvSpPr>
            <p:spPr>
              <a:xfrm>
                <a:off x="9399501" y="3906157"/>
                <a:ext cx="674895" cy="46262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TextBox 43">
                <a:extLst>
                  <a:ext uri="{FF2B5EF4-FFF2-40B4-BE49-F238E27FC236}">
                    <a16:creationId xmlns:a16="http://schemas.microsoft.com/office/drawing/2014/main" id="{36228CA5-533F-490F-9487-0495A61954C4}"/>
                  </a:ext>
                </a:extLst>
              </p:cNvPr>
              <p:cNvSpPr txBox="1"/>
              <p:nvPr/>
            </p:nvSpPr>
            <p:spPr>
              <a:xfrm>
                <a:off x="9371543" y="4543237"/>
                <a:ext cx="674895" cy="46262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TextBox 53">
                <a:extLst>
                  <a:ext uri="{FF2B5EF4-FFF2-40B4-BE49-F238E27FC236}">
                    <a16:creationId xmlns:a16="http://schemas.microsoft.com/office/drawing/2014/main" id="{3AFA52D4-5F9B-4BCA-9AF3-E2EE8F82FDB9}"/>
                  </a:ext>
                </a:extLst>
              </p:cNvPr>
              <p:cNvSpPr txBox="1"/>
              <p:nvPr/>
            </p:nvSpPr>
            <p:spPr>
              <a:xfrm>
                <a:off x="10315986" y="3898114"/>
                <a:ext cx="794772" cy="46262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23</a:t>
                </a: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.74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55CA5BD9-CC07-44D4-91E2-3447C59E6852}"/>
                  </a:ext>
                </a:extLst>
              </p:cNvPr>
              <p:cNvSpPr/>
              <p:nvPr/>
            </p:nvSpPr>
            <p:spPr>
              <a:xfrm>
                <a:off x="8788893" y="3400148"/>
                <a:ext cx="1336290" cy="1358283"/>
              </a:xfrm>
              <a:custGeom>
                <a:avLst/>
                <a:gdLst>
                  <a:gd name="connsiteX0" fmla="*/ 0 w 1336290"/>
                  <a:gd name="connsiteY0" fmla="*/ 1358283 h 1358283"/>
                  <a:gd name="connsiteX1" fmla="*/ 150921 w 1336290"/>
                  <a:gd name="connsiteY1" fmla="*/ 1340528 h 1358283"/>
                  <a:gd name="connsiteX2" fmla="*/ 177554 w 1336290"/>
                  <a:gd name="connsiteY2" fmla="*/ 1322772 h 1358283"/>
                  <a:gd name="connsiteX3" fmla="*/ 221942 w 1336290"/>
                  <a:gd name="connsiteY3" fmla="*/ 1313895 h 1358283"/>
                  <a:gd name="connsiteX4" fmla="*/ 275208 w 1336290"/>
                  <a:gd name="connsiteY4" fmla="*/ 1296139 h 1358283"/>
                  <a:gd name="connsiteX5" fmla="*/ 301841 w 1336290"/>
                  <a:gd name="connsiteY5" fmla="*/ 1269506 h 1358283"/>
                  <a:gd name="connsiteX6" fmla="*/ 328474 w 1336290"/>
                  <a:gd name="connsiteY6" fmla="*/ 1251751 h 1358283"/>
                  <a:gd name="connsiteX7" fmla="*/ 363985 w 1336290"/>
                  <a:gd name="connsiteY7" fmla="*/ 1180730 h 1358283"/>
                  <a:gd name="connsiteX8" fmla="*/ 372862 w 1336290"/>
                  <a:gd name="connsiteY8" fmla="*/ 1154097 h 1358283"/>
                  <a:gd name="connsiteX9" fmla="*/ 390618 w 1336290"/>
                  <a:gd name="connsiteY9" fmla="*/ 1136341 h 1358283"/>
                  <a:gd name="connsiteX10" fmla="*/ 399495 w 1336290"/>
                  <a:gd name="connsiteY10" fmla="*/ 1083075 h 1358283"/>
                  <a:gd name="connsiteX11" fmla="*/ 408373 w 1336290"/>
                  <a:gd name="connsiteY11" fmla="*/ 1056442 h 1358283"/>
                  <a:gd name="connsiteX12" fmla="*/ 426128 w 1336290"/>
                  <a:gd name="connsiteY12" fmla="*/ 985421 h 1358283"/>
                  <a:gd name="connsiteX13" fmla="*/ 443884 w 1336290"/>
                  <a:gd name="connsiteY13" fmla="*/ 905522 h 1358283"/>
                  <a:gd name="connsiteX14" fmla="*/ 452761 w 1336290"/>
                  <a:gd name="connsiteY14" fmla="*/ 621436 h 1358283"/>
                  <a:gd name="connsiteX15" fmla="*/ 470517 w 1336290"/>
                  <a:gd name="connsiteY15" fmla="*/ 550415 h 1358283"/>
                  <a:gd name="connsiteX16" fmla="*/ 479394 w 1336290"/>
                  <a:gd name="connsiteY16" fmla="*/ 514904 h 1358283"/>
                  <a:gd name="connsiteX17" fmla="*/ 488272 w 1336290"/>
                  <a:gd name="connsiteY17" fmla="*/ 470516 h 1358283"/>
                  <a:gd name="connsiteX18" fmla="*/ 497150 w 1336290"/>
                  <a:gd name="connsiteY18" fmla="*/ 443883 h 1358283"/>
                  <a:gd name="connsiteX19" fmla="*/ 514905 w 1336290"/>
                  <a:gd name="connsiteY19" fmla="*/ 381739 h 1358283"/>
                  <a:gd name="connsiteX20" fmla="*/ 523783 w 1336290"/>
                  <a:gd name="connsiteY20" fmla="*/ 310718 h 1358283"/>
                  <a:gd name="connsiteX21" fmla="*/ 541538 w 1336290"/>
                  <a:gd name="connsiteY21" fmla="*/ 257452 h 1358283"/>
                  <a:gd name="connsiteX22" fmla="*/ 550416 w 1336290"/>
                  <a:gd name="connsiteY22" fmla="*/ 230819 h 1358283"/>
                  <a:gd name="connsiteX23" fmla="*/ 559293 w 1336290"/>
                  <a:gd name="connsiteY23" fmla="*/ 204186 h 1358283"/>
                  <a:gd name="connsiteX24" fmla="*/ 577049 w 1336290"/>
                  <a:gd name="connsiteY24" fmla="*/ 168675 h 1358283"/>
                  <a:gd name="connsiteX25" fmla="*/ 612559 w 1336290"/>
                  <a:gd name="connsiteY25" fmla="*/ 88776 h 1358283"/>
                  <a:gd name="connsiteX26" fmla="*/ 656948 w 1336290"/>
                  <a:gd name="connsiteY26" fmla="*/ 53266 h 1358283"/>
                  <a:gd name="connsiteX27" fmla="*/ 701336 w 1336290"/>
                  <a:gd name="connsiteY27" fmla="*/ 17755 h 1358283"/>
                  <a:gd name="connsiteX28" fmla="*/ 754602 w 1336290"/>
                  <a:gd name="connsiteY28" fmla="*/ 0 h 1358283"/>
                  <a:gd name="connsiteX29" fmla="*/ 949911 w 1336290"/>
                  <a:gd name="connsiteY29" fmla="*/ 8877 h 1358283"/>
                  <a:gd name="connsiteX30" fmla="*/ 1047565 w 1336290"/>
                  <a:gd name="connsiteY30" fmla="*/ 35510 h 1358283"/>
                  <a:gd name="connsiteX31" fmla="*/ 1109709 w 1336290"/>
                  <a:gd name="connsiteY31" fmla="*/ 44388 h 1358283"/>
                  <a:gd name="connsiteX32" fmla="*/ 1162975 w 1336290"/>
                  <a:gd name="connsiteY32" fmla="*/ 62143 h 1358283"/>
                  <a:gd name="connsiteX33" fmla="*/ 1189608 w 1336290"/>
                  <a:gd name="connsiteY33" fmla="*/ 79899 h 1358283"/>
                  <a:gd name="connsiteX34" fmla="*/ 1242874 w 1336290"/>
                  <a:gd name="connsiteY34" fmla="*/ 97654 h 1358283"/>
                  <a:gd name="connsiteX35" fmla="*/ 1260629 w 1336290"/>
                  <a:gd name="connsiteY35" fmla="*/ 124287 h 1358283"/>
                  <a:gd name="connsiteX36" fmla="*/ 1296140 w 1336290"/>
                  <a:gd name="connsiteY36" fmla="*/ 168675 h 1358283"/>
                  <a:gd name="connsiteX37" fmla="*/ 1322773 w 1336290"/>
                  <a:gd name="connsiteY37" fmla="*/ 213064 h 1358283"/>
                  <a:gd name="connsiteX38" fmla="*/ 1331651 w 1336290"/>
                  <a:gd name="connsiteY38" fmla="*/ 381739 h 1358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336290" h="1358283">
                    <a:moveTo>
                      <a:pt x="0" y="1358283"/>
                    </a:moveTo>
                    <a:cubicBezTo>
                      <a:pt x="19619" y="1356882"/>
                      <a:pt x="110569" y="1360704"/>
                      <a:pt x="150921" y="1340528"/>
                    </a:cubicBezTo>
                    <a:cubicBezTo>
                      <a:pt x="160464" y="1335756"/>
                      <a:pt x="167564" y="1326518"/>
                      <a:pt x="177554" y="1322772"/>
                    </a:cubicBezTo>
                    <a:cubicBezTo>
                      <a:pt x="191682" y="1317474"/>
                      <a:pt x="207385" y="1317865"/>
                      <a:pt x="221942" y="1313895"/>
                    </a:cubicBezTo>
                    <a:cubicBezTo>
                      <a:pt x="239998" y="1308971"/>
                      <a:pt x="275208" y="1296139"/>
                      <a:pt x="275208" y="1296139"/>
                    </a:cubicBezTo>
                    <a:cubicBezTo>
                      <a:pt x="284086" y="1287261"/>
                      <a:pt x="292196" y="1277543"/>
                      <a:pt x="301841" y="1269506"/>
                    </a:cubicBezTo>
                    <a:cubicBezTo>
                      <a:pt x="310038" y="1262676"/>
                      <a:pt x="322819" y="1260799"/>
                      <a:pt x="328474" y="1251751"/>
                    </a:cubicBezTo>
                    <a:cubicBezTo>
                      <a:pt x="396477" y="1142946"/>
                      <a:pt x="311707" y="1233006"/>
                      <a:pt x="363985" y="1180730"/>
                    </a:cubicBezTo>
                    <a:cubicBezTo>
                      <a:pt x="366944" y="1171852"/>
                      <a:pt x="368047" y="1162121"/>
                      <a:pt x="372862" y="1154097"/>
                    </a:cubicBezTo>
                    <a:cubicBezTo>
                      <a:pt x="377168" y="1146920"/>
                      <a:pt x="387679" y="1144178"/>
                      <a:pt x="390618" y="1136341"/>
                    </a:cubicBezTo>
                    <a:cubicBezTo>
                      <a:pt x="396938" y="1119487"/>
                      <a:pt x="395590" y="1100647"/>
                      <a:pt x="399495" y="1083075"/>
                    </a:cubicBezTo>
                    <a:cubicBezTo>
                      <a:pt x="401525" y="1073940"/>
                      <a:pt x="405911" y="1065470"/>
                      <a:pt x="408373" y="1056442"/>
                    </a:cubicBezTo>
                    <a:cubicBezTo>
                      <a:pt x="414794" y="1032900"/>
                      <a:pt x="421342" y="1009349"/>
                      <a:pt x="426128" y="985421"/>
                    </a:cubicBezTo>
                    <a:cubicBezTo>
                      <a:pt x="437399" y="929069"/>
                      <a:pt x="431346" y="955671"/>
                      <a:pt x="443884" y="905522"/>
                    </a:cubicBezTo>
                    <a:cubicBezTo>
                      <a:pt x="446843" y="810827"/>
                      <a:pt x="445675" y="715912"/>
                      <a:pt x="452761" y="621436"/>
                    </a:cubicBezTo>
                    <a:cubicBezTo>
                      <a:pt x="454586" y="597102"/>
                      <a:pt x="464599" y="574089"/>
                      <a:pt x="470517" y="550415"/>
                    </a:cubicBezTo>
                    <a:cubicBezTo>
                      <a:pt x="473476" y="538578"/>
                      <a:pt x="477001" y="526868"/>
                      <a:pt x="479394" y="514904"/>
                    </a:cubicBezTo>
                    <a:cubicBezTo>
                      <a:pt x="482353" y="500108"/>
                      <a:pt x="484612" y="485154"/>
                      <a:pt x="488272" y="470516"/>
                    </a:cubicBezTo>
                    <a:cubicBezTo>
                      <a:pt x="490542" y="461438"/>
                      <a:pt x="494579" y="452881"/>
                      <a:pt x="497150" y="443883"/>
                    </a:cubicBezTo>
                    <a:cubicBezTo>
                      <a:pt x="519444" y="365852"/>
                      <a:pt x="493619" y="445596"/>
                      <a:pt x="514905" y="381739"/>
                    </a:cubicBezTo>
                    <a:cubicBezTo>
                      <a:pt x="517864" y="358065"/>
                      <a:pt x="518784" y="334046"/>
                      <a:pt x="523783" y="310718"/>
                    </a:cubicBezTo>
                    <a:cubicBezTo>
                      <a:pt x="527704" y="292418"/>
                      <a:pt x="535620" y="275207"/>
                      <a:pt x="541538" y="257452"/>
                    </a:cubicBezTo>
                    <a:lnTo>
                      <a:pt x="550416" y="230819"/>
                    </a:lnTo>
                    <a:cubicBezTo>
                      <a:pt x="553375" y="221941"/>
                      <a:pt x="555108" y="212556"/>
                      <a:pt x="559293" y="204186"/>
                    </a:cubicBezTo>
                    <a:cubicBezTo>
                      <a:pt x="565212" y="192349"/>
                      <a:pt x="572134" y="180963"/>
                      <a:pt x="577049" y="168675"/>
                    </a:cubicBezTo>
                    <a:cubicBezTo>
                      <a:pt x="596758" y="119403"/>
                      <a:pt x="585232" y="122934"/>
                      <a:pt x="612559" y="88776"/>
                    </a:cubicBezTo>
                    <a:cubicBezTo>
                      <a:pt x="631612" y="64960"/>
                      <a:pt x="631315" y="73773"/>
                      <a:pt x="656948" y="53266"/>
                    </a:cubicBezTo>
                    <a:cubicBezTo>
                      <a:pt x="680009" y="34817"/>
                      <a:pt x="670592" y="31419"/>
                      <a:pt x="701336" y="17755"/>
                    </a:cubicBezTo>
                    <a:cubicBezTo>
                      <a:pt x="718439" y="10154"/>
                      <a:pt x="754602" y="0"/>
                      <a:pt x="754602" y="0"/>
                    </a:cubicBezTo>
                    <a:cubicBezTo>
                      <a:pt x="819705" y="2959"/>
                      <a:pt x="885064" y="2392"/>
                      <a:pt x="949911" y="8877"/>
                    </a:cubicBezTo>
                    <a:cubicBezTo>
                      <a:pt x="1082921" y="22178"/>
                      <a:pt x="977491" y="21496"/>
                      <a:pt x="1047565" y="35510"/>
                    </a:cubicBezTo>
                    <a:cubicBezTo>
                      <a:pt x="1068084" y="39614"/>
                      <a:pt x="1088994" y="41429"/>
                      <a:pt x="1109709" y="44388"/>
                    </a:cubicBezTo>
                    <a:cubicBezTo>
                      <a:pt x="1127464" y="50306"/>
                      <a:pt x="1147403" y="51761"/>
                      <a:pt x="1162975" y="62143"/>
                    </a:cubicBezTo>
                    <a:cubicBezTo>
                      <a:pt x="1171853" y="68062"/>
                      <a:pt x="1179858" y="75566"/>
                      <a:pt x="1189608" y="79899"/>
                    </a:cubicBezTo>
                    <a:cubicBezTo>
                      <a:pt x="1206711" y="87500"/>
                      <a:pt x="1242874" y="97654"/>
                      <a:pt x="1242874" y="97654"/>
                    </a:cubicBezTo>
                    <a:cubicBezTo>
                      <a:pt x="1248792" y="106532"/>
                      <a:pt x="1253964" y="115956"/>
                      <a:pt x="1260629" y="124287"/>
                    </a:cubicBezTo>
                    <a:cubicBezTo>
                      <a:pt x="1282652" y="151815"/>
                      <a:pt x="1277921" y="132237"/>
                      <a:pt x="1296140" y="168675"/>
                    </a:cubicBezTo>
                    <a:cubicBezTo>
                      <a:pt x="1319189" y="214773"/>
                      <a:pt x="1288093" y="178383"/>
                      <a:pt x="1322773" y="213064"/>
                    </a:cubicBezTo>
                    <a:cubicBezTo>
                      <a:pt x="1346624" y="284614"/>
                      <a:pt x="1331651" y="230339"/>
                      <a:pt x="1331651" y="381739"/>
                    </a:cubicBezTo>
                  </a:path>
                </a:pathLst>
              </a:custGeom>
              <a:noFill/>
              <a:ln w="31750">
                <a:solidFill>
                  <a:schemeClr val="accent1">
                    <a:lumMod val="50000"/>
                  </a:schemeClr>
                </a:solidFill>
                <a:headEnd type="oval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53"/>
            <p:cNvSpPr txBox="1"/>
            <p:nvPr/>
          </p:nvSpPr>
          <p:spPr>
            <a:xfrm>
              <a:off x="10468175" y="5330934"/>
              <a:ext cx="490394" cy="503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300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Back to “pointers” in Java code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94" y="1400140"/>
            <a:ext cx="10781834" cy="140915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rbel" panose="020B0503020204020204" pitchFamily="34" charset="0"/>
              </a:rPr>
              <a:t>An arrow in box-arrow diagram, I call a </a:t>
            </a:r>
            <a:r>
              <a:rPr lang="en-US" dirty="0">
                <a:solidFill>
                  <a:srgbClr val="C00000"/>
                </a:solidFill>
                <a:latin typeface="Corbel" panose="020B0503020204020204" pitchFamily="34" charset="0"/>
              </a:rPr>
              <a:t>“pointer”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rbel" panose="020B0503020204020204" pitchFamily="34" charset="0"/>
              </a:rPr>
              <a:t>In Java this is a </a:t>
            </a:r>
            <a:r>
              <a:rPr lang="en-US" dirty="0">
                <a:solidFill>
                  <a:srgbClr val="C00000"/>
                </a:solidFill>
                <a:latin typeface="Corbel" panose="020B0503020204020204" pitchFamily="34" charset="0"/>
              </a:rPr>
              <a:t>reference to an object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(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or just an object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)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400" dirty="0">
              <a:solidFill>
                <a:srgbClr val="C00000"/>
              </a:solidFill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5243142" y="3131130"/>
            <a:ext cx="6646103" cy="3275111"/>
            <a:chOff x="5106034" y="3452425"/>
            <a:chExt cx="6019925" cy="2772272"/>
          </a:xfrm>
        </p:grpSpPr>
        <p:grpSp>
          <p:nvGrpSpPr>
            <p:cNvPr id="44" name="Group 43"/>
            <p:cNvGrpSpPr/>
            <p:nvPr/>
          </p:nvGrpSpPr>
          <p:grpSpPr>
            <a:xfrm>
              <a:off x="5106034" y="3452425"/>
              <a:ext cx="5172430" cy="2772272"/>
              <a:chOff x="5562600" y="2647433"/>
              <a:chExt cx="5172430" cy="2772272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5562600" y="2647433"/>
                <a:ext cx="5172430" cy="2772272"/>
                <a:chOff x="5257800" y="1436699"/>
                <a:chExt cx="5172430" cy="2319519"/>
              </a:xfrm>
            </p:grpSpPr>
            <p:grpSp>
              <p:nvGrpSpPr>
                <p:cNvPr id="59" name="Group 58"/>
                <p:cNvGrpSpPr/>
                <p:nvPr/>
              </p:nvGrpSpPr>
              <p:grpSpPr>
                <a:xfrm>
                  <a:off x="6062317" y="1920245"/>
                  <a:ext cx="1776205" cy="1373195"/>
                  <a:chOff x="3668343" y="1949046"/>
                  <a:chExt cx="1776205" cy="1373195"/>
                </a:xfrm>
              </p:grpSpPr>
              <p:sp>
                <p:nvSpPr>
                  <p:cNvPr id="77" name="Rectangle 76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Rectangle 78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TextBox 53"/>
                  <p:cNvSpPr txBox="1"/>
                  <p:nvPr/>
                </p:nvSpPr>
                <p:spPr>
                  <a:xfrm>
                    <a:off x="4451072" y="2040625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12.5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1" name="TextBox 43"/>
                  <p:cNvSpPr txBox="1"/>
                  <p:nvPr/>
                </p:nvSpPr>
                <p:spPr>
                  <a:xfrm>
                    <a:off x="3668343" y="2057451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2" name="TextBox 43"/>
                  <p:cNvSpPr txBox="1"/>
                  <p:nvPr/>
                </p:nvSpPr>
                <p:spPr>
                  <a:xfrm>
                    <a:off x="3702025" y="2476635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3" name="TextBox 43"/>
                  <p:cNvSpPr txBox="1"/>
                  <p:nvPr/>
                </p:nvSpPr>
                <p:spPr>
                  <a:xfrm>
                    <a:off x="3717978" y="2895818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3" name="Freeform 62"/>
                <p:cNvSpPr/>
                <p:nvPr/>
              </p:nvSpPr>
              <p:spPr>
                <a:xfrm>
                  <a:off x="5257800" y="3111500"/>
                  <a:ext cx="16764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Group 64"/>
                <p:cNvGrpSpPr/>
                <p:nvPr/>
              </p:nvGrpSpPr>
              <p:grpSpPr>
                <a:xfrm>
                  <a:off x="8650943" y="1920245"/>
                  <a:ext cx="1779287" cy="1373195"/>
                  <a:chOff x="3665261" y="1949046"/>
                  <a:chExt cx="1779287" cy="1373195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Box 53"/>
                  <p:cNvSpPr txBox="1"/>
                  <p:nvPr/>
                </p:nvSpPr>
                <p:spPr>
                  <a:xfrm>
                    <a:off x="4454161" y="2052118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.74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3665261" y="2029314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43"/>
                  <p:cNvSpPr txBox="1"/>
                  <p:nvPr/>
                </p:nvSpPr>
                <p:spPr>
                  <a:xfrm>
                    <a:off x="3732878" y="2477836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6" name="TextBox 43"/>
                  <p:cNvSpPr txBox="1"/>
                  <p:nvPr/>
                </p:nvSpPr>
                <p:spPr>
                  <a:xfrm>
                    <a:off x="3732877" y="2901497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6" name="Freeform 65"/>
                <p:cNvSpPr/>
                <p:nvPr/>
              </p:nvSpPr>
              <p:spPr>
                <a:xfrm>
                  <a:off x="7696200" y="3050706"/>
                  <a:ext cx="18288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Freeform 66"/>
                <p:cNvSpPr/>
                <p:nvPr/>
              </p:nvSpPr>
              <p:spPr>
                <a:xfrm>
                  <a:off x="7638175" y="1436699"/>
                  <a:ext cx="1618456" cy="1129643"/>
                </a:xfrm>
                <a:custGeom>
                  <a:avLst/>
                  <a:gdLst>
                    <a:gd name="connsiteX0" fmla="*/ 0 w 1485900"/>
                    <a:gd name="connsiteY0" fmla="*/ 596900 h 596900"/>
                    <a:gd name="connsiteX1" fmla="*/ 165100 w 1485900"/>
                    <a:gd name="connsiteY1" fmla="*/ 571500 h 596900"/>
                    <a:gd name="connsiteX2" fmla="*/ 241300 w 1485900"/>
                    <a:gd name="connsiteY2" fmla="*/ 546100 h 596900"/>
                    <a:gd name="connsiteX3" fmla="*/ 279400 w 1485900"/>
                    <a:gd name="connsiteY3" fmla="*/ 533400 h 596900"/>
                    <a:gd name="connsiteX4" fmla="*/ 317500 w 1485900"/>
                    <a:gd name="connsiteY4" fmla="*/ 508000 h 596900"/>
                    <a:gd name="connsiteX5" fmla="*/ 355600 w 1485900"/>
                    <a:gd name="connsiteY5" fmla="*/ 495300 h 596900"/>
                    <a:gd name="connsiteX6" fmla="*/ 431800 w 1485900"/>
                    <a:gd name="connsiteY6" fmla="*/ 431800 h 596900"/>
                    <a:gd name="connsiteX7" fmla="*/ 469900 w 1485900"/>
                    <a:gd name="connsiteY7" fmla="*/ 406400 h 596900"/>
                    <a:gd name="connsiteX8" fmla="*/ 495300 w 1485900"/>
                    <a:gd name="connsiteY8" fmla="*/ 368300 h 596900"/>
                    <a:gd name="connsiteX9" fmla="*/ 533400 w 1485900"/>
                    <a:gd name="connsiteY9" fmla="*/ 317500 h 596900"/>
                    <a:gd name="connsiteX10" fmla="*/ 558800 w 1485900"/>
                    <a:gd name="connsiteY10" fmla="*/ 266700 h 596900"/>
                    <a:gd name="connsiteX11" fmla="*/ 584200 w 1485900"/>
                    <a:gd name="connsiteY11" fmla="*/ 228600 h 596900"/>
                    <a:gd name="connsiteX12" fmla="*/ 596900 w 1485900"/>
                    <a:gd name="connsiteY12" fmla="*/ 190500 h 596900"/>
                    <a:gd name="connsiteX13" fmla="*/ 622300 w 1485900"/>
                    <a:gd name="connsiteY13" fmla="*/ 152400 h 596900"/>
                    <a:gd name="connsiteX14" fmla="*/ 635000 w 1485900"/>
                    <a:gd name="connsiteY14" fmla="*/ 114300 h 596900"/>
                    <a:gd name="connsiteX15" fmla="*/ 698500 w 1485900"/>
                    <a:gd name="connsiteY15" fmla="*/ 38100 h 596900"/>
                    <a:gd name="connsiteX16" fmla="*/ 736600 w 1485900"/>
                    <a:gd name="connsiteY16" fmla="*/ 12700 h 596900"/>
                    <a:gd name="connsiteX17" fmla="*/ 774700 w 1485900"/>
                    <a:gd name="connsiteY17" fmla="*/ 0 h 596900"/>
                    <a:gd name="connsiteX18" fmla="*/ 1181100 w 1485900"/>
                    <a:gd name="connsiteY18" fmla="*/ 25400 h 596900"/>
                    <a:gd name="connsiteX19" fmla="*/ 1270000 w 1485900"/>
                    <a:gd name="connsiteY19" fmla="*/ 50800 h 596900"/>
                    <a:gd name="connsiteX20" fmla="*/ 1384300 w 1485900"/>
                    <a:gd name="connsiteY20" fmla="*/ 139700 h 596900"/>
                    <a:gd name="connsiteX21" fmla="*/ 1447800 w 1485900"/>
                    <a:gd name="connsiteY21" fmla="*/ 203200 h 596900"/>
                    <a:gd name="connsiteX22" fmla="*/ 1485900 w 1485900"/>
                    <a:gd name="connsiteY22" fmla="*/ 254000 h 596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485900" h="596900">
                      <a:moveTo>
                        <a:pt x="0" y="596900"/>
                      </a:moveTo>
                      <a:cubicBezTo>
                        <a:pt x="47539" y="590958"/>
                        <a:pt x="115870" y="584926"/>
                        <a:pt x="165100" y="571500"/>
                      </a:cubicBezTo>
                      <a:cubicBezTo>
                        <a:pt x="190931" y="564455"/>
                        <a:pt x="215900" y="554567"/>
                        <a:pt x="241300" y="546100"/>
                      </a:cubicBezTo>
                      <a:cubicBezTo>
                        <a:pt x="254000" y="541867"/>
                        <a:pt x="268261" y="540826"/>
                        <a:pt x="279400" y="533400"/>
                      </a:cubicBezTo>
                      <a:cubicBezTo>
                        <a:pt x="292100" y="524933"/>
                        <a:pt x="303848" y="514826"/>
                        <a:pt x="317500" y="508000"/>
                      </a:cubicBezTo>
                      <a:cubicBezTo>
                        <a:pt x="329474" y="502013"/>
                        <a:pt x="343626" y="501287"/>
                        <a:pt x="355600" y="495300"/>
                      </a:cubicBezTo>
                      <a:cubicBezTo>
                        <a:pt x="402898" y="471651"/>
                        <a:pt x="389669" y="466909"/>
                        <a:pt x="431800" y="431800"/>
                      </a:cubicBezTo>
                      <a:cubicBezTo>
                        <a:pt x="443526" y="422029"/>
                        <a:pt x="457200" y="414867"/>
                        <a:pt x="469900" y="406400"/>
                      </a:cubicBezTo>
                      <a:cubicBezTo>
                        <a:pt x="478367" y="393700"/>
                        <a:pt x="486428" y="380720"/>
                        <a:pt x="495300" y="368300"/>
                      </a:cubicBezTo>
                      <a:cubicBezTo>
                        <a:pt x="507603" y="351076"/>
                        <a:pt x="522182" y="335449"/>
                        <a:pt x="533400" y="317500"/>
                      </a:cubicBezTo>
                      <a:cubicBezTo>
                        <a:pt x="543434" y="301446"/>
                        <a:pt x="549407" y="283138"/>
                        <a:pt x="558800" y="266700"/>
                      </a:cubicBezTo>
                      <a:cubicBezTo>
                        <a:pt x="566373" y="253448"/>
                        <a:pt x="577374" y="242252"/>
                        <a:pt x="584200" y="228600"/>
                      </a:cubicBezTo>
                      <a:cubicBezTo>
                        <a:pt x="590187" y="216626"/>
                        <a:pt x="590913" y="202474"/>
                        <a:pt x="596900" y="190500"/>
                      </a:cubicBezTo>
                      <a:cubicBezTo>
                        <a:pt x="603726" y="176848"/>
                        <a:pt x="615474" y="166052"/>
                        <a:pt x="622300" y="152400"/>
                      </a:cubicBezTo>
                      <a:cubicBezTo>
                        <a:pt x="628287" y="140426"/>
                        <a:pt x="629013" y="126274"/>
                        <a:pt x="635000" y="114300"/>
                      </a:cubicBezTo>
                      <a:cubicBezTo>
                        <a:pt x="649271" y="85757"/>
                        <a:pt x="674425" y="58162"/>
                        <a:pt x="698500" y="38100"/>
                      </a:cubicBezTo>
                      <a:cubicBezTo>
                        <a:pt x="710226" y="28329"/>
                        <a:pt x="722948" y="19526"/>
                        <a:pt x="736600" y="12700"/>
                      </a:cubicBezTo>
                      <a:cubicBezTo>
                        <a:pt x="748574" y="6713"/>
                        <a:pt x="762000" y="4233"/>
                        <a:pt x="774700" y="0"/>
                      </a:cubicBezTo>
                      <a:cubicBezTo>
                        <a:pt x="967471" y="7414"/>
                        <a:pt x="1034394" y="-3941"/>
                        <a:pt x="1181100" y="25400"/>
                      </a:cubicBezTo>
                      <a:cubicBezTo>
                        <a:pt x="1191376" y="27455"/>
                        <a:pt x="1256383" y="43235"/>
                        <a:pt x="1270000" y="50800"/>
                      </a:cubicBezTo>
                      <a:cubicBezTo>
                        <a:pt x="1313946" y="75215"/>
                        <a:pt x="1352383" y="101400"/>
                        <a:pt x="1384300" y="139700"/>
                      </a:cubicBezTo>
                      <a:cubicBezTo>
                        <a:pt x="1437217" y="203200"/>
                        <a:pt x="1377950" y="156633"/>
                        <a:pt x="1447800" y="203200"/>
                      </a:cubicBezTo>
                      <a:cubicBezTo>
                        <a:pt x="1463493" y="250280"/>
                        <a:pt x="1448526" y="235313"/>
                        <a:pt x="1485900" y="2540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53"/>
              <p:cNvSpPr txBox="1"/>
              <p:nvPr/>
            </p:nvSpPr>
            <p:spPr>
              <a:xfrm>
                <a:off x="7353579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7" name="TextBox 53"/>
              <p:cNvSpPr txBox="1"/>
              <p:nvPr/>
            </p:nvSpPr>
            <p:spPr>
              <a:xfrm>
                <a:off x="9882493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91" name="Freeform 90"/>
            <p:cNvSpPr/>
            <p:nvPr/>
          </p:nvSpPr>
          <p:spPr>
            <a:xfrm>
              <a:off x="9944859" y="4210946"/>
              <a:ext cx="1181100" cy="640923"/>
            </a:xfrm>
            <a:custGeom>
              <a:avLst/>
              <a:gdLst>
                <a:gd name="connsiteX0" fmla="*/ 0 w 1181100"/>
                <a:gd name="connsiteY0" fmla="*/ 601576 h 640923"/>
                <a:gd name="connsiteX1" fmla="*/ 47625 w 1181100"/>
                <a:gd name="connsiteY1" fmla="*/ 630151 h 640923"/>
                <a:gd name="connsiteX2" fmla="*/ 314325 w 1181100"/>
                <a:gd name="connsiteY2" fmla="*/ 620626 h 640923"/>
                <a:gd name="connsiteX3" fmla="*/ 352425 w 1181100"/>
                <a:gd name="connsiteY3" fmla="*/ 611101 h 640923"/>
                <a:gd name="connsiteX4" fmla="*/ 400050 w 1181100"/>
                <a:gd name="connsiteY4" fmla="*/ 582526 h 640923"/>
                <a:gd name="connsiteX5" fmla="*/ 428625 w 1181100"/>
                <a:gd name="connsiteY5" fmla="*/ 563476 h 640923"/>
                <a:gd name="connsiteX6" fmla="*/ 457200 w 1181100"/>
                <a:gd name="connsiteY6" fmla="*/ 553951 h 640923"/>
                <a:gd name="connsiteX7" fmla="*/ 523875 w 1181100"/>
                <a:gd name="connsiteY7" fmla="*/ 506326 h 640923"/>
                <a:gd name="connsiteX8" fmla="*/ 552450 w 1181100"/>
                <a:gd name="connsiteY8" fmla="*/ 496801 h 640923"/>
                <a:gd name="connsiteX9" fmla="*/ 628650 w 1181100"/>
                <a:gd name="connsiteY9" fmla="*/ 430126 h 640923"/>
                <a:gd name="connsiteX10" fmla="*/ 638175 w 1181100"/>
                <a:gd name="connsiteY10" fmla="*/ 401551 h 640923"/>
                <a:gd name="connsiteX11" fmla="*/ 695325 w 1181100"/>
                <a:gd name="connsiteY11" fmla="*/ 296776 h 640923"/>
                <a:gd name="connsiteX12" fmla="*/ 714375 w 1181100"/>
                <a:gd name="connsiteY12" fmla="*/ 230101 h 640923"/>
                <a:gd name="connsiteX13" fmla="*/ 752475 w 1181100"/>
                <a:gd name="connsiteY13" fmla="*/ 201526 h 640923"/>
                <a:gd name="connsiteX14" fmla="*/ 771525 w 1181100"/>
                <a:gd name="connsiteY14" fmla="*/ 144376 h 640923"/>
                <a:gd name="connsiteX15" fmla="*/ 819150 w 1181100"/>
                <a:gd name="connsiteY15" fmla="*/ 125326 h 640923"/>
                <a:gd name="connsiteX16" fmla="*/ 876300 w 1181100"/>
                <a:gd name="connsiteY16" fmla="*/ 87226 h 640923"/>
                <a:gd name="connsiteX17" fmla="*/ 904875 w 1181100"/>
                <a:gd name="connsiteY17" fmla="*/ 58651 h 640923"/>
                <a:gd name="connsiteX18" fmla="*/ 942975 w 1181100"/>
                <a:gd name="connsiteY18" fmla="*/ 49126 h 640923"/>
                <a:gd name="connsiteX19" fmla="*/ 971550 w 1181100"/>
                <a:gd name="connsiteY19" fmla="*/ 39601 h 640923"/>
                <a:gd name="connsiteX20" fmla="*/ 1009650 w 1181100"/>
                <a:gd name="connsiteY20" fmla="*/ 30076 h 640923"/>
                <a:gd name="connsiteX21" fmla="*/ 1057275 w 1181100"/>
                <a:gd name="connsiteY21" fmla="*/ 20551 h 640923"/>
                <a:gd name="connsiteX22" fmla="*/ 1114425 w 1181100"/>
                <a:gd name="connsiteY22" fmla="*/ 1501 h 640923"/>
                <a:gd name="connsiteX23" fmla="*/ 1181100 w 1181100"/>
                <a:gd name="connsiteY23" fmla="*/ 1501 h 640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81100" h="640923">
                  <a:moveTo>
                    <a:pt x="0" y="601576"/>
                  </a:moveTo>
                  <a:cubicBezTo>
                    <a:pt x="15875" y="611101"/>
                    <a:pt x="29509" y="626337"/>
                    <a:pt x="47625" y="630151"/>
                  </a:cubicBezTo>
                  <a:cubicBezTo>
                    <a:pt x="148953" y="651483"/>
                    <a:pt x="214252" y="637305"/>
                    <a:pt x="314325" y="620626"/>
                  </a:cubicBezTo>
                  <a:cubicBezTo>
                    <a:pt x="327238" y="618474"/>
                    <a:pt x="339725" y="614276"/>
                    <a:pt x="352425" y="611101"/>
                  </a:cubicBezTo>
                  <a:cubicBezTo>
                    <a:pt x="368300" y="601576"/>
                    <a:pt x="384351" y="592338"/>
                    <a:pt x="400050" y="582526"/>
                  </a:cubicBezTo>
                  <a:cubicBezTo>
                    <a:pt x="409758" y="576459"/>
                    <a:pt x="418386" y="568596"/>
                    <a:pt x="428625" y="563476"/>
                  </a:cubicBezTo>
                  <a:cubicBezTo>
                    <a:pt x="437605" y="558986"/>
                    <a:pt x="447675" y="557126"/>
                    <a:pt x="457200" y="553951"/>
                  </a:cubicBezTo>
                  <a:cubicBezTo>
                    <a:pt x="479425" y="538076"/>
                    <a:pt x="500455" y="520378"/>
                    <a:pt x="523875" y="506326"/>
                  </a:cubicBezTo>
                  <a:cubicBezTo>
                    <a:pt x="532484" y="501160"/>
                    <a:pt x="543936" y="502122"/>
                    <a:pt x="552450" y="496801"/>
                  </a:cubicBezTo>
                  <a:cubicBezTo>
                    <a:pt x="583460" y="477420"/>
                    <a:pt x="603678" y="455098"/>
                    <a:pt x="628650" y="430126"/>
                  </a:cubicBezTo>
                  <a:cubicBezTo>
                    <a:pt x="631825" y="420601"/>
                    <a:pt x="634220" y="410779"/>
                    <a:pt x="638175" y="401551"/>
                  </a:cubicBezTo>
                  <a:cubicBezTo>
                    <a:pt x="651245" y="371053"/>
                    <a:pt x="681598" y="320799"/>
                    <a:pt x="695325" y="296776"/>
                  </a:cubicBezTo>
                  <a:cubicBezTo>
                    <a:pt x="695832" y="294750"/>
                    <a:pt x="709495" y="235957"/>
                    <a:pt x="714375" y="230101"/>
                  </a:cubicBezTo>
                  <a:cubicBezTo>
                    <a:pt x="724538" y="217905"/>
                    <a:pt x="739775" y="211051"/>
                    <a:pt x="752475" y="201526"/>
                  </a:cubicBezTo>
                  <a:cubicBezTo>
                    <a:pt x="758825" y="182476"/>
                    <a:pt x="758302" y="159488"/>
                    <a:pt x="771525" y="144376"/>
                  </a:cubicBezTo>
                  <a:cubicBezTo>
                    <a:pt x="782784" y="131509"/>
                    <a:pt x="804140" y="133513"/>
                    <a:pt x="819150" y="125326"/>
                  </a:cubicBezTo>
                  <a:cubicBezTo>
                    <a:pt x="839250" y="114363"/>
                    <a:pt x="858228" y="101282"/>
                    <a:pt x="876300" y="87226"/>
                  </a:cubicBezTo>
                  <a:cubicBezTo>
                    <a:pt x="886933" y="78956"/>
                    <a:pt x="893179" y="65334"/>
                    <a:pt x="904875" y="58651"/>
                  </a:cubicBezTo>
                  <a:cubicBezTo>
                    <a:pt x="916241" y="52156"/>
                    <a:pt x="930388" y="52722"/>
                    <a:pt x="942975" y="49126"/>
                  </a:cubicBezTo>
                  <a:cubicBezTo>
                    <a:pt x="952629" y="46368"/>
                    <a:pt x="961896" y="42359"/>
                    <a:pt x="971550" y="39601"/>
                  </a:cubicBezTo>
                  <a:cubicBezTo>
                    <a:pt x="984137" y="36005"/>
                    <a:pt x="996871" y="32916"/>
                    <a:pt x="1009650" y="30076"/>
                  </a:cubicBezTo>
                  <a:cubicBezTo>
                    <a:pt x="1025454" y="26564"/>
                    <a:pt x="1041656" y="24811"/>
                    <a:pt x="1057275" y="20551"/>
                  </a:cubicBezTo>
                  <a:cubicBezTo>
                    <a:pt x="1076648" y="15267"/>
                    <a:pt x="1094578" y="4554"/>
                    <a:pt x="1114425" y="1501"/>
                  </a:cubicBezTo>
                  <a:cubicBezTo>
                    <a:pt x="1136392" y="-1878"/>
                    <a:pt x="1158875" y="1501"/>
                    <a:pt x="1181100" y="1501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Rectangle 2"/>
          <p:cNvSpPr>
            <a:spLocks noChangeArrowheads="1"/>
          </p:cNvSpPr>
          <p:nvPr/>
        </p:nvSpPr>
        <p:spPr bwMode="auto">
          <a:xfrm>
            <a:off x="533310" y="3217214"/>
            <a:ext cx="453315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 class Node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double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nx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pv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. .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} </a:t>
            </a:r>
          </a:p>
        </p:txBody>
      </p:sp>
    </p:spTree>
    <p:extLst>
      <p:ext uri="{BB962C8B-B14F-4D97-AF65-F5344CB8AC3E}">
        <p14:creationId xmlns:p14="http://schemas.microsoft.com/office/powerpoint/2010/main" val="340578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543" y="248745"/>
            <a:ext cx="10515600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Side note… this is a doubly linked list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44" y="1428750"/>
            <a:ext cx="10781834" cy="1577450"/>
          </a:xfr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>
                <a:latin typeface="Corbel" panose="020B0503020204020204" pitchFamily="34" charset="0"/>
              </a:rPr>
              <a:t>In this code, we have a data cell with 2 links… 2 pointers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b="1" dirty="0" err="1">
                <a:solidFill>
                  <a:srgbClr val="C00000"/>
                </a:solidFill>
                <a:latin typeface="Corbel" panose="020B0503020204020204" pitchFamily="34" charset="0"/>
              </a:rPr>
              <a:t>nx</a:t>
            </a:r>
            <a:r>
              <a:rPr lang="en-US" dirty="0">
                <a:latin typeface="Corbel" panose="020B0503020204020204" pitchFamily="34" charset="0"/>
              </a:rPr>
              <a:t> points to the next cell in the list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b="1" dirty="0" err="1">
                <a:solidFill>
                  <a:srgbClr val="C00000"/>
                </a:solidFill>
                <a:latin typeface="Corbel" panose="020B0503020204020204" pitchFamily="34" charset="0"/>
              </a:rPr>
              <a:t>pv</a:t>
            </a:r>
            <a:r>
              <a:rPr lang="en-US" dirty="0">
                <a:latin typeface="Corbel" panose="020B0503020204020204" pitchFamily="34" charset="0"/>
              </a:rPr>
              <a:t> points to the previous cell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5243142" y="3131130"/>
            <a:ext cx="6646103" cy="3275111"/>
            <a:chOff x="5106034" y="3452425"/>
            <a:chExt cx="6019925" cy="2772272"/>
          </a:xfrm>
        </p:grpSpPr>
        <p:grpSp>
          <p:nvGrpSpPr>
            <p:cNvPr id="44" name="Group 43"/>
            <p:cNvGrpSpPr/>
            <p:nvPr/>
          </p:nvGrpSpPr>
          <p:grpSpPr>
            <a:xfrm>
              <a:off x="5106034" y="3452425"/>
              <a:ext cx="5172430" cy="2772272"/>
              <a:chOff x="5562600" y="2647433"/>
              <a:chExt cx="5172430" cy="2772272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5562600" y="2647433"/>
                <a:ext cx="5172430" cy="2772272"/>
                <a:chOff x="5257800" y="1436699"/>
                <a:chExt cx="5172430" cy="2319519"/>
              </a:xfrm>
            </p:grpSpPr>
            <p:grpSp>
              <p:nvGrpSpPr>
                <p:cNvPr id="59" name="Group 58"/>
                <p:cNvGrpSpPr/>
                <p:nvPr/>
              </p:nvGrpSpPr>
              <p:grpSpPr>
                <a:xfrm>
                  <a:off x="6062317" y="1920245"/>
                  <a:ext cx="1776205" cy="1373195"/>
                  <a:chOff x="3668343" y="1949046"/>
                  <a:chExt cx="1776205" cy="1373195"/>
                </a:xfrm>
              </p:grpSpPr>
              <p:sp>
                <p:nvSpPr>
                  <p:cNvPr id="77" name="Rectangle 76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Rectangle 78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TextBox 53"/>
                  <p:cNvSpPr txBox="1"/>
                  <p:nvPr/>
                </p:nvSpPr>
                <p:spPr>
                  <a:xfrm>
                    <a:off x="4451072" y="2040625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12.5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1" name="TextBox 43"/>
                  <p:cNvSpPr txBox="1"/>
                  <p:nvPr/>
                </p:nvSpPr>
                <p:spPr>
                  <a:xfrm>
                    <a:off x="3668343" y="2057451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2" name="TextBox 43"/>
                  <p:cNvSpPr txBox="1"/>
                  <p:nvPr/>
                </p:nvSpPr>
                <p:spPr>
                  <a:xfrm>
                    <a:off x="3702025" y="2476635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3" name="TextBox 43"/>
                  <p:cNvSpPr txBox="1"/>
                  <p:nvPr/>
                </p:nvSpPr>
                <p:spPr>
                  <a:xfrm>
                    <a:off x="3717978" y="2895818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3" name="Freeform 62"/>
                <p:cNvSpPr/>
                <p:nvPr/>
              </p:nvSpPr>
              <p:spPr>
                <a:xfrm>
                  <a:off x="5257800" y="3111500"/>
                  <a:ext cx="16764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Group 64"/>
                <p:cNvGrpSpPr/>
                <p:nvPr/>
              </p:nvGrpSpPr>
              <p:grpSpPr>
                <a:xfrm>
                  <a:off x="8650943" y="1920245"/>
                  <a:ext cx="1779287" cy="1373195"/>
                  <a:chOff x="3665261" y="1949046"/>
                  <a:chExt cx="1779287" cy="1373195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Box 53"/>
                  <p:cNvSpPr txBox="1"/>
                  <p:nvPr/>
                </p:nvSpPr>
                <p:spPr>
                  <a:xfrm>
                    <a:off x="4454161" y="2052118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.74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3665261" y="2029314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43"/>
                  <p:cNvSpPr txBox="1"/>
                  <p:nvPr/>
                </p:nvSpPr>
                <p:spPr>
                  <a:xfrm>
                    <a:off x="3732878" y="2477836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6" name="TextBox 43"/>
                  <p:cNvSpPr txBox="1"/>
                  <p:nvPr/>
                </p:nvSpPr>
                <p:spPr>
                  <a:xfrm>
                    <a:off x="3732877" y="2901497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6" name="Freeform 65"/>
                <p:cNvSpPr/>
                <p:nvPr/>
              </p:nvSpPr>
              <p:spPr>
                <a:xfrm>
                  <a:off x="7696200" y="3050706"/>
                  <a:ext cx="18288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Freeform 66"/>
                <p:cNvSpPr/>
                <p:nvPr/>
              </p:nvSpPr>
              <p:spPr>
                <a:xfrm>
                  <a:off x="7638175" y="1436699"/>
                  <a:ext cx="1618456" cy="1129643"/>
                </a:xfrm>
                <a:custGeom>
                  <a:avLst/>
                  <a:gdLst>
                    <a:gd name="connsiteX0" fmla="*/ 0 w 1485900"/>
                    <a:gd name="connsiteY0" fmla="*/ 596900 h 596900"/>
                    <a:gd name="connsiteX1" fmla="*/ 165100 w 1485900"/>
                    <a:gd name="connsiteY1" fmla="*/ 571500 h 596900"/>
                    <a:gd name="connsiteX2" fmla="*/ 241300 w 1485900"/>
                    <a:gd name="connsiteY2" fmla="*/ 546100 h 596900"/>
                    <a:gd name="connsiteX3" fmla="*/ 279400 w 1485900"/>
                    <a:gd name="connsiteY3" fmla="*/ 533400 h 596900"/>
                    <a:gd name="connsiteX4" fmla="*/ 317500 w 1485900"/>
                    <a:gd name="connsiteY4" fmla="*/ 508000 h 596900"/>
                    <a:gd name="connsiteX5" fmla="*/ 355600 w 1485900"/>
                    <a:gd name="connsiteY5" fmla="*/ 495300 h 596900"/>
                    <a:gd name="connsiteX6" fmla="*/ 431800 w 1485900"/>
                    <a:gd name="connsiteY6" fmla="*/ 431800 h 596900"/>
                    <a:gd name="connsiteX7" fmla="*/ 469900 w 1485900"/>
                    <a:gd name="connsiteY7" fmla="*/ 406400 h 596900"/>
                    <a:gd name="connsiteX8" fmla="*/ 495300 w 1485900"/>
                    <a:gd name="connsiteY8" fmla="*/ 368300 h 596900"/>
                    <a:gd name="connsiteX9" fmla="*/ 533400 w 1485900"/>
                    <a:gd name="connsiteY9" fmla="*/ 317500 h 596900"/>
                    <a:gd name="connsiteX10" fmla="*/ 558800 w 1485900"/>
                    <a:gd name="connsiteY10" fmla="*/ 266700 h 596900"/>
                    <a:gd name="connsiteX11" fmla="*/ 584200 w 1485900"/>
                    <a:gd name="connsiteY11" fmla="*/ 228600 h 596900"/>
                    <a:gd name="connsiteX12" fmla="*/ 596900 w 1485900"/>
                    <a:gd name="connsiteY12" fmla="*/ 190500 h 596900"/>
                    <a:gd name="connsiteX13" fmla="*/ 622300 w 1485900"/>
                    <a:gd name="connsiteY13" fmla="*/ 152400 h 596900"/>
                    <a:gd name="connsiteX14" fmla="*/ 635000 w 1485900"/>
                    <a:gd name="connsiteY14" fmla="*/ 114300 h 596900"/>
                    <a:gd name="connsiteX15" fmla="*/ 698500 w 1485900"/>
                    <a:gd name="connsiteY15" fmla="*/ 38100 h 596900"/>
                    <a:gd name="connsiteX16" fmla="*/ 736600 w 1485900"/>
                    <a:gd name="connsiteY16" fmla="*/ 12700 h 596900"/>
                    <a:gd name="connsiteX17" fmla="*/ 774700 w 1485900"/>
                    <a:gd name="connsiteY17" fmla="*/ 0 h 596900"/>
                    <a:gd name="connsiteX18" fmla="*/ 1181100 w 1485900"/>
                    <a:gd name="connsiteY18" fmla="*/ 25400 h 596900"/>
                    <a:gd name="connsiteX19" fmla="*/ 1270000 w 1485900"/>
                    <a:gd name="connsiteY19" fmla="*/ 50800 h 596900"/>
                    <a:gd name="connsiteX20" fmla="*/ 1384300 w 1485900"/>
                    <a:gd name="connsiteY20" fmla="*/ 139700 h 596900"/>
                    <a:gd name="connsiteX21" fmla="*/ 1447800 w 1485900"/>
                    <a:gd name="connsiteY21" fmla="*/ 203200 h 596900"/>
                    <a:gd name="connsiteX22" fmla="*/ 1485900 w 1485900"/>
                    <a:gd name="connsiteY22" fmla="*/ 254000 h 596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485900" h="596900">
                      <a:moveTo>
                        <a:pt x="0" y="596900"/>
                      </a:moveTo>
                      <a:cubicBezTo>
                        <a:pt x="47539" y="590958"/>
                        <a:pt x="115870" y="584926"/>
                        <a:pt x="165100" y="571500"/>
                      </a:cubicBezTo>
                      <a:cubicBezTo>
                        <a:pt x="190931" y="564455"/>
                        <a:pt x="215900" y="554567"/>
                        <a:pt x="241300" y="546100"/>
                      </a:cubicBezTo>
                      <a:cubicBezTo>
                        <a:pt x="254000" y="541867"/>
                        <a:pt x="268261" y="540826"/>
                        <a:pt x="279400" y="533400"/>
                      </a:cubicBezTo>
                      <a:cubicBezTo>
                        <a:pt x="292100" y="524933"/>
                        <a:pt x="303848" y="514826"/>
                        <a:pt x="317500" y="508000"/>
                      </a:cubicBezTo>
                      <a:cubicBezTo>
                        <a:pt x="329474" y="502013"/>
                        <a:pt x="343626" y="501287"/>
                        <a:pt x="355600" y="495300"/>
                      </a:cubicBezTo>
                      <a:cubicBezTo>
                        <a:pt x="402898" y="471651"/>
                        <a:pt x="389669" y="466909"/>
                        <a:pt x="431800" y="431800"/>
                      </a:cubicBezTo>
                      <a:cubicBezTo>
                        <a:pt x="443526" y="422029"/>
                        <a:pt x="457200" y="414867"/>
                        <a:pt x="469900" y="406400"/>
                      </a:cubicBezTo>
                      <a:cubicBezTo>
                        <a:pt x="478367" y="393700"/>
                        <a:pt x="486428" y="380720"/>
                        <a:pt x="495300" y="368300"/>
                      </a:cubicBezTo>
                      <a:cubicBezTo>
                        <a:pt x="507603" y="351076"/>
                        <a:pt x="522182" y="335449"/>
                        <a:pt x="533400" y="317500"/>
                      </a:cubicBezTo>
                      <a:cubicBezTo>
                        <a:pt x="543434" y="301446"/>
                        <a:pt x="549407" y="283138"/>
                        <a:pt x="558800" y="266700"/>
                      </a:cubicBezTo>
                      <a:cubicBezTo>
                        <a:pt x="566373" y="253448"/>
                        <a:pt x="577374" y="242252"/>
                        <a:pt x="584200" y="228600"/>
                      </a:cubicBezTo>
                      <a:cubicBezTo>
                        <a:pt x="590187" y="216626"/>
                        <a:pt x="590913" y="202474"/>
                        <a:pt x="596900" y="190500"/>
                      </a:cubicBezTo>
                      <a:cubicBezTo>
                        <a:pt x="603726" y="176848"/>
                        <a:pt x="615474" y="166052"/>
                        <a:pt x="622300" y="152400"/>
                      </a:cubicBezTo>
                      <a:cubicBezTo>
                        <a:pt x="628287" y="140426"/>
                        <a:pt x="629013" y="126274"/>
                        <a:pt x="635000" y="114300"/>
                      </a:cubicBezTo>
                      <a:cubicBezTo>
                        <a:pt x="649271" y="85757"/>
                        <a:pt x="674425" y="58162"/>
                        <a:pt x="698500" y="38100"/>
                      </a:cubicBezTo>
                      <a:cubicBezTo>
                        <a:pt x="710226" y="28329"/>
                        <a:pt x="722948" y="19526"/>
                        <a:pt x="736600" y="12700"/>
                      </a:cubicBezTo>
                      <a:cubicBezTo>
                        <a:pt x="748574" y="6713"/>
                        <a:pt x="762000" y="4233"/>
                        <a:pt x="774700" y="0"/>
                      </a:cubicBezTo>
                      <a:cubicBezTo>
                        <a:pt x="967471" y="7414"/>
                        <a:pt x="1034394" y="-3941"/>
                        <a:pt x="1181100" y="25400"/>
                      </a:cubicBezTo>
                      <a:cubicBezTo>
                        <a:pt x="1191376" y="27455"/>
                        <a:pt x="1256383" y="43235"/>
                        <a:pt x="1270000" y="50800"/>
                      </a:cubicBezTo>
                      <a:cubicBezTo>
                        <a:pt x="1313946" y="75215"/>
                        <a:pt x="1352383" y="101400"/>
                        <a:pt x="1384300" y="139700"/>
                      </a:cubicBezTo>
                      <a:cubicBezTo>
                        <a:pt x="1437217" y="203200"/>
                        <a:pt x="1377950" y="156633"/>
                        <a:pt x="1447800" y="203200"/>
                      </a:cubicBezTo>
                      <a:cubicBezTo>
                        <a:pt x="1463493" y="250280"/>
                        <a:pt x="1448526" y="235313"/>
                        <a:pt x="1485900" y="2540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53"/>
              <p:cNvSpPr txBox="1"/>
              <p:nvPr/>
            </p:nvSpPr>
            <p:spPr>
              <a:xfrm>
                <a:off x="7353579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7" name="TextBox 53"/>
              <p:cNvSpPr txBox="1"/>
              <p:nvPr/>
            </p:nvSpPr>
            <p:spPr>
              <a:xfrm>
                <a:off x="9882493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91" name="Freeform 90"/>
            <p:cNvSpPr/>
            <p:nvPr/>
          </p:nvSpPr>
          <p:spPr>
            <a:xfrm>
              <a:off x="9944859" y="4210946"/>
              <a:ext cx="1181100" cy="640923"/>
            </a:xfrm>
            <a:custGeom>
              <a:avLst/>
              <a:gdLst>
                <a:gd name="connsiteX0" fmla="*/ 0 w 1181100"/>
                <a:gd name="connsiteY0" fmla="*/ 601576 h 640923"/>
                <a:gd name="connsiteX1" fmla="*/ 47625 w 1181100"/>
                <a:gd name="connsiteY1" fmla="*/ 630151 h 640923"/>
                <a:gd name="connsiteX2" fmla="*/ 314325 w 1181100"/>
                <a:gd name="connsiteY2" fmla="*/ 620626 h 640923"/>
                <a:gd name="connsiteX3" fmla="*/ 352425 w 1181100"/>
                <a:gd name="connsiteY3" fmla="*/ 611101 h 640923"/>
                <a:gd name="connsiteX4" fmla="*/ 400050 w 1181100"/>
                <a:gd name="connsiteY4" fmla="*/ 582526 h 640923"/>
                <a:gd name="connsiteX5" fmla="*/ 428625 w 1181100"/>
                <a:gd name="connsiteY5" fmla="*/ 563476 h 640923"/>
                <a:gd name="connsiteX6" fmla="*/ 457200 w 1181100"/>
                <a:gd name="connsiteY6" fmla="*/ 553951 h 640923"/>
                <a:gd name="connsiteX7" fmla="*/ 523875 w 1181100"/>
                <a:gd name="connsiteY7" fmla="*/ 506326 h 640923"/>
                <a:gd name="connsiteX8" fmla="*/ 552450 w 1181100"/>
                <a:gd name="connsiteY8" fmla="*/ 496801 h 640923"/>
                <a:gd name="connsiteX9" fmla="*/ 628650 w 1181100"/>
                <a:gd name="connsiteY9" fmla="*/ 430126 h 640923"/>
                <a:gd name="connsiteX10" fmla="*/ 638175 w 1181100"/>
                <a:gd name="connsiteY10" fmla="*/ 401551 h 640923"/>
                <a:gd name="connsiteX11" fmla="*/ 695325 w 1181100"/>
                <a:gd name="connsiteY11" fmla="*/ 296776 h 640923"/>
                <a:gd name="connsiteX12" fmla="*/ 714375 w 1181100"/>
                <a:gd name="connsiteY12" fmla="*/ 230101 h 640923"/>
                <a:gd name="connsiteX13" fmla="*/ 752475 w 1181100"/>
                <a:gd name="connsiteY13" fmla="*/ 201526 h 640923"/>
                <a:gd name="connsiteX14" fmla="*/ 771525 w 1181100"/>
                <a:gd name="connsiteY14" fmla="*/ 144376 h 640923"/>
                <a:gd name="connsiteX15" fmla="*/ 819150 w 1181100"/>
                <a:gd name="connsiteY15" fmla="*/ 125326 h 640923"/>
                <a:gd name="connsiteX16" fmla="*/ 876300 w 1181100"/>
                <a:gd name="connsiteY16" fmla="*/ 87226 h 640923"/>
                <a:gd name="connsiteX17" fmla="*/ 904875 w 1181100"/>
                <a:gd name="connsiteY17" fmla="*/ 58651 h 640923"/>
                <a:gd name="connsiteX18" fmla="*/ 942975 w 1181100"/>
                <a:gd name="connsiteY18" fmla="*/ 49126 h 640923"/>
                <a:gd name="connsiteX19" fmla="*/ 971550 w 1181100"/>
                <a:gd name="connsiteY19" fmla="*/ 39601 h 640923"/>
                <a:gd name="connsiteX20" fmla="*/ 1009650 w 1181100"/>
                <a:gd name="connsiteY20" fmla="*/ 30076 h 640923"/>
                <a:gd name="connsiteX21" fmla="*/ 1057275 w 1181100"/>
                <a:gd name="connsiteY21" fmla="*/ 20551 h 640923"/>
                <a:gd name="connsiteX22" fmla="*/ 1114425 w 1181100"/>
                <a:gd name="connsiteY22" fmla="*/ 1501 h 640923"/>
                <a:gd name="connsiteX23" fmla="*/ 1181100 w 1181100"/>
                <a:gd name="connsiteY23" fmla="*/ 1501 h 640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81100" h="640923">
                  <a:moveTo>
                    <a:pt x="0" y="601576"/>
                  </a:moveTo>
                  <a:cubicBezTo>
                    <a:pt x="15875" y="611101"/>
                    <a:pt x="29509" y="626337"/>
                    <a:pt x="47625" y="630151"/>
                  </a:cubicBezTo>
                  <a:cubicBezTo>
                    <a:pt x="148953" y="651483"/>
                    <a:pt x="214252" y="637305"/>
                    <a:pt x="314325" y="620626"/>
                  </a:cubicBezTo>
                  <a:cubicBezTo>
                    <a:pt x="327238" y="618474"/>
                    <a:pt x="339725" y="614276"/>
                    <a:pt x="352425" y="611101"/>
                  </a:cubicBezTo>
                  <a:cubicBezTo>
                    <a:pt x="368300" y="601576"/>
                    <a:pt x="384351" y="592338"/>
                    <a:pt x="400050" y="582526"/>
                  </a:cubicBezTo>
                  <a:cubicBezTo>
                    <a:pt x="409758" y="576459"/>
                    <a:pt x="418386" y="568596"/>
                    <a:pt x="428625" y="563476"/>
                  </a:cubicBezTo>
                  <a:cubicBezTo>
                    <a:pt x="437605" y="558986"/>
                    <a:pt x="447675" y="557126"/>
                    <a:pt x="457200" y="553951"/>
                  </a:cubicBezTo>
                  <a:cubicBezTo>
                    <a:pt x="479425" y="538076"/>
                    <a:pt x="500455" y="520378"/>
                    <a:pt x="523875" y="506326"/>
                  </a:cubicBezTo>
                  <a:cubicBezTo>
                    <a:pt x="532484" y="501160"/>
                    <a:pt x="543936" y="502122"/>
                    <a:pt x="552450" y="496801"/>
                  </a:cubicBezTo>
                  <a:cubicBezTo>
                    <a:pt x="583460" y="477420"/>
                    <a:pt x="603678" y="455098"/>
                    <a:pt x="628650" y="430126"/>
                  </a:cubicBezTo>
                  <a:cubicBezTo>
                    <a:pt x="631825" y="420601"/>
                    <a:pt x="634220" y="410779"/>
                    <a:pt x="638175" y="401551"/>
                  </a:cubicBezTo>
                  <a:cubicBezTo>
                    <a:pt x="651245" y="371053"/>
                    <a:pt x="681598" y="320799"/>
                    <a:pt x="695325" y="296776"/>
                  </a:cubicBezTo>
                  <a:cubicBezTo>
                    <a:pt x="695832" y="294750"/>
                    <a:pt x="709495" y="235957"/>
                    <a:pt x="714375" y="230101"/>
                  </a:cubicBezTo>
                  <a:cubicBezTo>
                    <a:pt x="724538" y="217905"/>
                    <a:pt x="739775" y="211051"/>
                    <a:pt x="752475" y="201526"/>
                  </a:cubicBezTo>
                  <a:cubicBezTo>
                    <a:pt x="758825" y="182476"/>
                    <a:pt x="758302" y="159488"/>
                    <a:pt x="771525" y="144376"/>
                  </a:cubicBezTo>
                  <a:cubicBezTo>
                    <a:pt x="782784" y="131509"/>
                    <a:pt x="804140" y="133513"/>
                    <a:pt x="819150" y="125326"/>
                  </a:cubicBezTo>
                  <a:cubicBezTo>
                    <a:pt x="839250" y="114363"/>
                    <a:pt x="858228" y="101282"/>
                    <a:pt x="876300" y="87226"/>
                  </a:cubicBezTo>
                  <a:cubicBezTo>
                    <a:pt x="886933" y="78956"/>
                    <a:pt x="893179" y="65334"/>
                    <a:pt x="904875" y="58651"/>
                  </a:cubicBezTo>
                  <a:cubicBezTo>
                    <a:pt x="916241" y="52156"/>
                    <a:pt x="930388" y="52722"/>
                    <a:pt x="942975" y="49126"/>
                  </a:cubicBezTo>
                  <a:cubicBezTo>
                    <a:pt x="952629" y="46368"/>
                    <a:pt x="961896" y="42359"/>
                    <a:pt x="971550" y="39601"/>
                  </a:cubicBezTo>
                  <a:cubicBezTo>
                    <a:pt x="984137" y="36005"/>
                    <a:pt x="996871" y="32916"/>
                    <a:pt x="1009650" y="30076"/>
                  </a:cubicBezTo>
                  <a:cubicBezTo>
                    <a:pt x="1025454" y="26564"/>
                    <a:pt x="1041656" y="24811"/>
                    <a:pt x="1057275" y="20551"/>
                  </a:cubicBezTo>
                  <a:cubicBezTo>
                    <a:pt x="1076648" y="15267"/>
                    <a:pt x="1094578" y="4554"/>
                    <a:pt x="1114425" y="1501"/>
                  </a:cubicBezTo>
                  <a:cubicBezTo>
                    <a:pt x="1136392" y="-1878"/>
                    <a:pt x="1158875" y="1501"/>
                    <a:pt x="1181100" y="1501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Rectangle 2"/>
          <p:cNvSpPr>
            <a:spLocks noChangeArrowheads="1"/>
          </p:cNvSpPr>
          <p:nvPr/>
        </p:nvSpPr>
        <p:spPr bwMode="auto">
          <a:xfrm>
            <a:off x="533310" y="3217214"/>
            <a:ext cx="453315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 class Node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double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nx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pv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. .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}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8320" y="1315684"/>
            <a:ext cx="7153584" cy="5255022"/>
            <a:chOff x="-861634" y="1297160"/>
            <a:chExt cx="8506123" cy="4400550"/>
          </a:xfrm>
        </p:grpSpPr>
        <p:sp>
          <p:nvSpPr>
            <p:cNvPr id="4" name="Rounded Rectangle 3"/>
            <p:cNvSpPr/>
            <p:nvPr/>
          </p:nvSpPr>
          <p:spPr>
            <a:xfrm>
              <a:off x="-861634" y="1297160"/>
              <a:ext cx="8506123" cy="440055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-268518" y="1393099"/>
              <a:ext cx="7614374" cy="3685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A doubly linked list lets you go forwards and backwards in a list or sequence of linked cells</a:t>
              </a:r>
            </a:p>
            <a:p>
              <a:endParaRPr lang="en-US" sz="2800" dirty="0"/>
            </a:p>
            <a:p>
              <a:r>
                <a:rPr lang="en-US" sz="2800" dirty="0"/>
                <a:t>This is useful in many list applications, </a:t>
              </a:r>
              <a:r>
                <a:rPr lang="en-US" sz="2800" dirty="0" smtClean="0"/>
                <a:t>and can improve access efficiency for some data structures</a:t>
              </a:r>
              <a:endParaRPr lang="en-US" sz="2800" dirty="0"/>
            </a:p>
            <a:p>
              <a:endParaRPr lang="en-US" sz="2800" dirty="0"/>
            </a:p>
            <a:p>
              <a:r>
                <a:rPr lang="en-US" sz="2800" dirty="0"/>
                <a:t>So our Assignment </a:t>
              </a:r>
              <a:r>
                <a:rPr lang="en-US" sz="2800" dirty="0" smtClean="0"/>
                <a:t>2 </a:t>
              </a:r>
              <a:r>
                <a:rPr lang="en-US" sz="2800" dirty="0"/>
                <a:t>code has nodes with just a </a:t>
              </a:r>
              <a:r>
                <a:rPr lang="en-US" sz="2800" b="1" dirty="0">
                  <a:solidFill>
                    <a:srgbClr val="C00000"/>
                  </a:solidFill>
                </a:rPr>
                <a:t>next</a:t>
              </a:r>
              <a:r>
                <a:rPr lang="en-US" sz="2800" dirty="0"/>
                <a:t> link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305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Walking down a linked list of cells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34" y="1294567"/>
            <a:ext cx="9801601" cy="1297355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400" dirty="0">
                <a:latin typeface="Franklin Gothic Medium" panose="020B0603020102020204" pitchFamily="34" charset="0"/>
              </a:rPr>
              <a:t>Need some variables to hold </a:t>
            </a:r>
            <a:r>
              <a:rPr lang="en-US" sz="3400" dirty="0" err="1">
                <a:latin typeface="Franklin Gothic Medium" panose="020B0603020102020204" pitchFamily="34" charset="0"/>
              </a:rPr>
              <a:t>obj</a:t>
            </a:r>
            <a:r>
              <a:rPr lang="en-US" sz="3400" dirty="0">
                <a:latin typeface="Franklin Gothic Medium" panose="020B0603020102020204" pitchFamily="34" charset="0"/>
              </a:rPr>
              <a:t> refs (hold pointers)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head (type Node) </a:t>
            </a:r>
            <a:r>
              <a:rPr lang="en-US" sz="3200" i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never changes, always references “the list” (first cell in list)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200" dirty="0" err="1">
                <a:solidFill>
                  <a:srgbClr val="C00000"/>
                </a:solidFill>
                <a:latin typeface="Franklin Gothic Medium" panose="020B0603020102020204" pitchFamily="34" charset="0"/>
              </a:rPr>
              <a:t>curr</a:t>
            </a: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 (type Node) </a:t>
            </a:r>
            <a:r>
              <a:rPr lang="en-US" sz="3200" i="1" dirty="0">
                <a:solidFill>
                  <a:schemeClr val="accent5">
                    <a:lumMod val="75000"/>
                  </a:schemeClr>
                </a:solidFill>
                <a:latin typeface="Franklin Gothic Medium" panose="020B0603020102020204" pitchFamily="34" charset="0"/>
              </a:rPr>
              <a:t>where we currently are as we “walk” down the cells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75B3923-4825-43DD-B356-EA2E59A930FA}"/>
              </a:ext>
            </a:extLst>
          </p:cNvPr>
          <p:cNvGrpSpPr/>
          <p:nvPr/>
        </p:nvGrpSpPr>
        <p:grpSpPr>
          <a:xfrm>
            <a:off x="1275786" y="4816501"/>
            <a:ext cx="1311970" cy="1190581"/>
            <a:chOff x="4249805" y="3669863"/>
            <a:chExt cx="1311970" cy="1190581"/>
          </a:xfrm>
        </p:grpSpPr>
        <p:sp>
          <p:nvSpPr>
            <p:cNvPr id="70" name="Rectangle 69"/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TextBox 53"/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23</a:t>
              </a: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.74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5" name="TextBox 43"/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6" name="TextBox 43"/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46" name="TextBox 53"/>
          <p:cNvSpPr txBox="1"/>
          <p:nvPr/>
        </p:nvSpPr>
        <p:spPr>
          <a:xfrm>
            <a:off x="1664743" y="5933769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7" name="TextBox 53"/>
          <p:cNvSpPr txBox="1"/>
          <p:nvPr/>
        </p:nvSpPr>
        <p:spPr>
          <a:xfrm>
            <a:off x="3122859" y="5971092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2200183" y="4905952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328E614-1999-4D71-ADE7-9294C0486E19}"/>
              </a:ext>
            </a:extLst>
          </p:cNvPr>
          <p:cNvGrpSpPr/>
          <p:nvPr/>
        </p:nvGrpSpPr>
        <p:grpSpPr>
          <a:xfrm>
            <a:off x="2759939" y="4822634"/>
            <a:ext cx="1311970" cy="1190581"/>
            <a:chOff x="4249805" y="3669863"/>
            <a:chExt cx="1311970" cy="1190581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9DCC7F8-4858-4D9F-9540-F61D803508AB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47ABC6D-2D29-4F6D-BAA8-D9A0E5F0726E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E774784-0473-421B-940C-A777CD52D990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3">
              <a:extLst>
                <a:ext uri="{FF2B5EF4-FFF2-40B4-BE49-F238E27FC236}">
                  <a16:creationId xmlns:a16="http://schemas.microsoft.com/office/drawing/2014/main" id="{91196E14-4871-4742-AE83-85ADC187D364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3.61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DC5C3A4-23A7-48D7-8C63-BEBBC58C74F7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TextBox 43">
              <a:extLst>
                <a:ext uri="{FF2B5EF4-FFF2-40B4-BE49-F238E27FC236}">
                  <a16:creationId xmlns:a16="http://schemas.microsoft.com/office/drawing/2014/main" id="{5D0C1ACE-BBC0-40DE-8FB5-CF3A0E6DDB3F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TextBox 43">
              <a:extLst>
                <a:ext uri="{FF2B5EF4-FFF2-40B4-BE49-F238E27FC236}">
                  <a16:creationId xmlns:a16="http://schemas.microsoft.com/office/drawing/2014/main" id="{472AEA9D-9390-4221-821B-3266A9FF6248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CBEAF9A-9F34-4B60-8CFC-1EBF2D4BAAF0}"/>
              </a:ext>
            </a:extLst>
          </p:cNvPr>
          <p:cNvGrpSpPr/>
          <p:nvPr/>
        </p:nvGrpSpPr>
        <p:grpSpPr>
          <a:xfrm>
            <a:off x="4225182" y="4833734"/>
            <a:ext cx="1311970" cy="1190581"/>
            <a:chOff x="4249805" y="3669863"/>
            <a:chExt cx="1311970" cy="1190581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835F9B4-C9D8-4F6A-B200-4B02B98ADFCC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7EA971E-B019-4524-9656-20EE4CEED370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3D109C5F-E2AB-4EA9-9FB8-E76909F74BAF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TextBox 53">
              <a:extLst>
                <a:ext uri="{FF2B5EF4-FFF2-40B4-BE49-F238E27FC236}">
                  <a16:creationId xmlns:a16="http://schemas.microsoft.com/office/drawing/2014/main" id="{E2D17080-1E9C-4C08-B9FB-7FC055D8FFAE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0.454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572BCAF-4680-4FB0-8BCE-714BFDC4F5C6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4" name="TextBox 43">
              <a:extLst>
                <a:ext uri="{FF2B5EF4-FFF2-40B4-BE49-F238E27FC236}">
                  <a16:creationId xmlns:a16="http://schemas.microsoft.com/office/drawing/2014/main" id="{3C65CBB3-7490-4A5C-B6E6-CB10DE51D1F4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5" name="TextBox 43">
              <a:extLst>
                <a:ext uri="{FF2B5EF4-FFF2-40B4-BE49-F238E27FC236}">
                  <a16:creationId xmlns:a16="http://schemas.microsoft.com/office/drawing/2014/main" id="{EC46FEE7-5AA3-4D5E-AD40-E4E273CFED1B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47C7C8A0-6B1C-4A9D-B31E-540D1C781775}"/>
              </a:ext>
            </a:extLst>
          </p:cNvPr>
          <p:cNvGrpSpPr/>
          <p:nvPr/>
        </p:nvGrpSpPr>
        <p:grpSpPr>
          <a:xfrm>
            <a:off x="5725445" y="4834954"/>
            <a:ext cx="1311970" cy="1190581"/>
            <a:chOff x="4249805" y="3669863"/>
            <a:chExt cx="1311970" cy="1190581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35AD7D3-7269-468C-B8D4-F1F3A68BB1D5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4D5766D-0D85-41E4-BEAB-07C15DB25EB0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9FF58D4D-15B7-4C40-8C69-05AF411F273A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TextBox 53">
              <a:extLst>
                <a:ext uri="{FF2B5EF4-FFF2-40B4-BE49-F238E27FC236}">
                  <a16:creationId xmlns:a16="http://schemas.microsoft.com/office/drawing/2014/main" id="{16FD7A33-3755-4534-97A1-6991CAB05AE6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41.2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116AEFF3-CF4E-485C-84C5-BC9A7A8250BE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4" name="TextBox 43">
              <a:extLst>
                <a:ext uri="{FF2B5EF4-FFF2-40B4-BE49-F238E27FC236}">
                  <a16:creationId xmlns:a16="http://schemas.microsoft.com/office/drawing/2014/main" id="{5E6F5F12-BF56-4BA5-92BD-38E26FBABB85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5" name="TextBox 43">
              <a:extLst>
                <a:ext uri="{FF2B5EF4-FFF2-40B4-BE49-F238E27FC236}">
                  <a16:creationId xmlns:a16="http://schemas.microsoft.com/office/drawing/2014/main" id="{E6ABC699-C232-4792-9134-F29C93224A97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793C445C-A927-4B3A-A860-EE03AE603178}"/>
              </a:ext>
            </a:extLst>
          </p:cNvPr>
          <p:cNvGrpSpPr/>
          <p:nvPr/>
        </p:nvGrpSpPr>
        <p:grpSpPr>
          <a:xfrm>
            <a:off x="7218516" y="4821457"/>
            <a:ext cx="1311970" cy="1190581"/>
            <a:chOff x="4249805" y="3669863"/>
            <a:chExt cx="1311970" cy="1190581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FA42F0AC-ED5D-474E-9C01-7F2E703C7ECD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0D66F95-86F2-4E69-BF24-6DBA6E8AF747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6FC5A73-079E-4424-BE9D-0BD0B40AFC15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TextBox 53">
              <a:extLst>
                <a:ext uri="{FF2B5EF4-FFF2-40B4-BE49-F238E27FC236}">
                  <a16:creationId xmlns:a16="http://schemas.microsoft.com/office/drawing/2014/main" id="{BC9E9500-2E34-4D87-B0F5-8DEF6FC6F4B1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7.31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A2655B7-7C9C-44D2-9DAC-75ECD1C98086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TextBox 43">
              <a:extLst>
                <a:ext uri="{FF2B5EF4-FFF2-40B4-BE49-F238E27FC236}">
                  <a16:creationId xmlns:a16="http://schemas.microsoft.com/office/drawing/2014/main" id="{FF8F2F67-368E-4E33-808D-AC9AC8B449E8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TextBox 43">
              <a:extLst>
                <a:ext uri="{FF2B5EF4-FFF2-40B4-BE49-F238E27FC236}">
                  <a16:creationId xmlns:a16="http://schemas.microsoft.com/office/drawing/2014/main" id="{325CF47F-5A9B-4A25-B9B6-ED3602ADAB5E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5" name="Freeform 90">
            <a:extLst>
              <a:ext uri="{FF2B5EF4-FFF2-40B4-BE49-F238E27FC236}">
                <a16:creationId xmlns:a16="http://schemas.microsoft.com/office/drawing/2014/main" id="{7EDD220B-C144-496B-9921-701257B4D958}"/>
              </a:ext>
            </a:extLst>
          </p:cNvPr>
          <p:cNvSpPr/>
          <p:nvPr/>
        </p:nvSpPr>
        <p:spPr>
          <a:xfrm>
            <a:off x="3700088" y="4913043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90">
            <a:extLst>
              <a:ext uri="{FF2B5EF4-FFF2-40B4-BE49-F238E27FC236}">
                <a16:creationId xmlns:a16="http://schemas.microsoft.com/office/drawing/2014/main" id="{C96C9C90-6CDE-4D4F-89BB-998E785ED2FE}"/>
              </a:ext>
            </a:extLst>
          </p:cNvPr>
          <p:cNvSpPr/>
          <p:nvPr/>
        </p:nvSpPr>
        <p:spPr>
          <a:xfrm>
            <a:off x="5178173" y="4918989"/>
            <a:ext cx="587942" cy="590493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90">
            <a:extLst>
              <a:ext uri="{FF2B5EF4-FFF2-40B4-BE49-F238E27FC236}">
                <a16:creationId xmlns:a16="http://schemas.microsoft.com/office/drawing/2014/main" id="{63BFE4FB-9B57-4071-B92E-B6CFC42A980C}"/>
              </a:ext>
            </a:extLst>
          </p:cNvPr>
          <p:cNvSpPr/>
          <p:nvPr/>
        </p:nvSpPr>
        <p:spPr>
          <a:xfrm>
            <a:off x="6658193" y="4911745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90">
            <a:extLst>
              <a:ext uri="{FF2B5EF4-FFF2-40B4-BE49-F238E27FC236}">
                <a16:creationId xmlns:a16="http://schemas.microsoft.com/office/drawing/2014/main" id="{B30DB8A5-34E3-4483-8937-643EE96BEB69}"/>
              </a:ext>
            </a:extLst>
          </p:cNvPr>
          <p:cNvSpPr/>
          <p:nvPr/>
        </p:nvSpPr>
        <p:spPr>
          <a:xfrm>
            <a:off x="8101052" y="4905952"/>
            <a:ext cx="980759" cy="562669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43">
            <a:extLst>
              <a:ext uri="{FF2B5EF4-FFF2-40B4-BE49-F238E27FC236}">
                <a16:creationId xmlns:a16="http://schemas.microsoft.com/office/drawing/2014/main" id="{5948B676-8D78-4C4C-91C0-A60A3743D878}"/>
              </a:ext>
            </a:extLst>
          </p:cNvPr>
          <p:cNvSpPr txBox="1"/>
          <p:nvPr/>
        </p:nvSpPr>
        <p:spPr>
          <a:xfrm>
            <a:off x="9081811" y="4465744"/>
            <a:ext cx="932224" cy="5891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Sentinel, or null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0" name="TextBox 43">
            <a:extLst>
              <a:ext uri="{FF2B5EF4-FFF2-40B4-BE49-F238E27FC236}">
                <a16:creationId xmlns:a16="http://schemas.microsoft.com/office/drawing/2014/main" id="{B4237270-3AFA-467F-AC29-0B6757F97EF5}"/>
              </a:ext>
            </a:extLst>
          </p:cNvPr>
          <p:cNvSpPr txBox="1"/>
          <p:nvPr/>
        </p:nvSpPr>
        <p:spPr>
          <a:xfrm>
            <a:off x="304518" y="3784375"/>
            <a:ext cx="932224" cy="462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1" name="Freeform 90">
            <a:extLst>
              <a:ext uri="{FF2B5EF4-FFF2-40B4-BE49-F238E27FC236}">
                <a16:creationId xmlns:a16="http://schemas.microsoft.com/office/drawing/2014/main" id="{D88FF0AC-DFD5-4DFA-B38A-5AFD06ED9266}"/>
              </a:ext>
            </a:extLst>
          </p:cNvPr>
          <p:cNvSpPr/>
          <p:nvPr/>
        </p:nvSpPr>
        <p:spPr>
          <a:xfrm flipV="1">
            <a:off x="1044179" y="4028209"/>
            <a:ext cx="385126" cy="706765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90">
            <a:extLst>
              <a:ext uri="{FF2B5EF4-FFF2-40B4-BE49-F238E27FC236}">
                <a16:creationId xmlns:a16="http://schemas.microsoft.com/office/drawing/2014/main" id="{1D4158B8-5509-4013-8A7E-663894C65C56}"/>
              </a:ext>
            </a:extLst>
          </p:cNvPr>
          <p:cNvSpPr/>
          <p:nvPr/>
        </p:nvSpPr>
        <p:spPr>
          <a:xfrm>
            <a:off x="5178173" y="4918990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90">
            <a:extLst>
              <a:ext uri="{FF2B5EF4-FFF2-40B4-BE49-F238E27FC236}">
                <a16:creationId xmlns:a16="http://schemas.microsoft.com/office/drawing/2014/main" id="{5A767714-3F77-4A49-9484-946153A58127}"/>
              </a:ext>
            </a:extLst>
          </p:cNvPr>
          <p:cNvSpPr/>
          <p:nvPr/>
        </p:nvSpPr>
        <p:spPr>
          <a:xfrm rot="12129061">
            <a:off x="6792186" y="5654780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90">
            <a:extLst>
              <a:ext uri="{FF2B5EF4-FFF2-40B4-BE49-F238E27FC236}">
                <a16:creationId xmlns:a16="http://schemas.microsoft.com/office/drawing/2014/main" id="{C6C7C359-ED6A-4DF8-91F7-9AF72491EE3E}"/>
              </a:ext>
            </a:extLst>
          </p:cNvPr>
          <p:cNvSpPr/>
          <p:nvPr/>
        </p:nvSpPr>
        <p:spPr>
          <a:xfrm rot="12129061">
            <a:off x="5276149" y="5686373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90">
            <a:extLst>
              <a:ext uri="{FF2B5EF4-FFF2-40B4-BE49-F238E27FC236}">
                <a16:creationId xmlns:a16="http://schemas.microsoft.com/office/drawing/2014/main" id="{EC27F718-F477-4704-84C0-F350513FDD03}"/>
              </a:ext>
            </a:extLst>
          </p:cNvPr>
          <p:cNvSpPr/>
          <p:nvPr/>
        </p:nvSpPr>
        <p:spPr>
          <a:xfrm rot="12129061">
            <a:off x="3847186" y="5647175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90">
            <a:extLst>
              <a:ext uri="{FF2B5EF4-FFF2-40B4-BE49-F238E27FC236}">
                <a16:creationId xmlns:a16="http://schemas.microsoft.com/office/drawing/2014/main" id="{5D84BE68-BA58-4403-BA54-DBD7AC8C3D93}"/>
              </a:ext>
            </a:extLst>
          </p:cNvPr>
          <p:cNvSpPr/>
          <p:nvPr/>
        </p:nvSpPr>
        <p:spPr>
          <a:xfrm rot="12129061">
            <a:off x="2330014" y="5622464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43">
            <a:extLst>
              <a:ext uri="{FF2B5EF4-FFF2-40B4-BE49-F238E27FC236}">
                <a16:creationId xmlns:a16="http://schemas.microsoft.com/office/drawing/2014/main" id="{A3C7BFD2-2256-407F-8319-B0CC94DAAE5B}"/>
              </a:ext>
            </a:extLst>
          </p:cNvPr>
          <p:cNvSpPr txBox="1"/>
          <p:nvPr/>
        </p:nvSpPr>
        <p:spPr>
          <a:xfrm>
            <a:off x="247242" y="5920116"/>
            <a:ext cx="932224" cy="5545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Sentinel, or null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0" name="Freeform 90">
            <a:extLst>
              <a:ext uri="{FF2B5EF4-FFF2-40B4-BE49-F238E27FC236}">
                <a16:creationId xmlns:a16="http://schemas.microsoft.com/office/drawing/2014/main" id="{B3847BFA-848D-4464-9D6F-A6EDE5DE277D}"/>
              </a:ext>
            </a:extLst>
          </p:cNvPr>
          <p:cNvSpPr/>
          <p:nvPr/>
        </p:nvSpPr>
        <p:spPr>
          <a:xfrm rot="9960624">
            <a:off x="950719" y="5814636"/>
            <a:ext cx="498603" cy="105690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43">
            <a:extLst>
              <a:ext uri="{FF2B5EF4-FFF2-40B4-BE49-F238E27FC236}">
                <a16:creationId xmlns:a16="http://schemas.microsoft.com/office/drawing/2014/main" id="{0536B27E-74EB-442A-95FF-D53AF278FD81}"/>
              </a:ext>
            </a:extLst>
          </p:cNvPr>
          <p:cNvSpPr txBox="1"/>
          <p:nvPr/>
        </p:nvSpPr>
        <p:spPr>
          <a:xfrm>
            <a:off x="3477935" y="3340741"/>
            <a:ext cx="932224" cy="462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" name="Content Placeholder 2">
            <a:extLst>
              <a:ext uri="{FF2B5EF4-FFF2-40B4-BE49-F238E27FC236}">
                <a16:creationId xmlns:a16="http://schemas.microsoft.com/office/drawing/2014/main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389325" y="2553553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>
                <a:latin typeface="Consolas" panose="020B0609020204030204" pitchFamily="49" charset="0"/>
              </a:rPr>
              <a:t>curr</a:t>
            </a:r>
            <a:r>
              <a:rPr lang="en-US" sz="2000" dirty="0">
                <a:latin typeface="Consolas" panose="020B0609020204030204" pitchFamily="49" charset="0"/>
              </a:rPr>
              <a:t> = head;</a:t>
            </a:r>
          </a:p>
        </p:txBody>
      </p:sp>
      <p:sp>
        <p:nvSpPr>
          <p:cNvPr id="124" name="Freeform 90">
            <a:extLst>
              <a:ext uri="{FF2B5EF4-FFF2-40B4-BE49-F238E27FC236}">
                <a16:creationId xmlns:a16="http://schemas.microsoft.com/office/drawing/2014/main" id="{59FD44DE-23E8-45D6-9C13-39DF26E78AA5}"/>
              </a:ext>
            </a:extLst>
          </p:cNvPr>
          <p:cNvSpPr/>
          <p:nvPr/>
        </p:nvSpPr>
        <p:spPr>
          <a:xfrm rot="19789886" flipH="1" flipV="1">
            <a:off x="2077743" y="4062947"/>
            <a:ext cx="1539786" cy="337646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6575185" y="2363059"/>
            <a:ext cx="4633946" cy="191925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while (</a:t>
            </a:r>
            <a:r>
              <a:rPr lang="en-US" sz="2000" dirty="0" err="1">
                <a:latin typeface="Consolas" panose="020B0609020204030204" pitchFamily="49" charset="0"/>
              </a:rPr>
              <a:t>curr</a:t>
            </a:r>
            <a:r>
              <a:rPr lang="en-US" sz="2000" dirty="0">
                <a:latin typeface="Consolas" panose="020B0609020204030204" pitchFamily="49" charset="0"/>
              </a:rPr>
              <a:t> !== sentinel) {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  count++;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err="1">
                <a:latin typeface="Consolas" panose="020B0609020204030204" pitchFamily="49" charset="0"/>
              </a:rPr>
              <a:t>curr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curr.nx</a:t>
            </a:r>
            <a:r>
              <a:rPr lang="en-US" sz="2000" dirty="0">
                <a:latin typeface="Consolas" panose="020B0609020204030204" pitchFamily="49" charset="0"/>
              </a:rPr>
              <a:t>; </a:t>
            </a:r>
            <a:r>
              <a:rPr lang="en-US" sz="2000" dirty="0" smtClean="0">
                <a:latin typeface="Consolas" panose="020B0609020204030204" pitchFamily="49" charset="0"/>
              </a:rPr>
              <a:t>// so link in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// the cell pointed to by </a:t>
            </a:r>
            <a:r>
              <a:rPr lang="en-US" sz="2000" dirty="0" err="1" smtClean="0">
                <a:latin typeface="Consolas" panose="020B0609020204030204" pitchFamily="49" charset="0"/>
              </a:rPr>
              <a:t>curr</a:t>
            </a:r>
            <a:endParaRPr lang="en-US" sz="2000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// becomes the new value in </a:t>
            </a:r>
            <a:r>
              <a:rPr lang="en-US" sz="2000" dirty="0" err="1" smtClean="0">
                <a:latin typeface="Consolas" panose="020B0609020204030204" pitchFamily="49" charset="0"/>
              </a:rPr>
              <a:t>curr</a:t>
            </a:r>
            <a:endParaRPr lang="en-US" sz="2000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// so </a:t>
            </a:r>
            <a:r>
              <a:rPr lang="en-US" sz="2000" dirty="0" err="1" smtClean="0">
                <a:latin typeface="Consolas" panose="020B0609020204030204" pitchFamily="49" charset="0"/>
              </a:rPr>
              <a:t>curr</a:t>
            </a:r>
            <a:r>
              <a:rPr lang="en-US" sz="2000" dirty="0" smtClean="0">
                <a:latin typeface="Consolas" panose="020B0609020204030204" pitchFamily="49" charset="0"/>
              </a:rPr>
              <a:t> points to the cell that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// follows </a:t>
            </a:r>
            <a:r>
              <a:rPr lang="en-US" sz="2000" dirty="0" err="1" smtClean="0">
                <a:latin typeface="Consolas" panose="020B0609020204030204" pitchFamily="49" charset="0"/>
              </a:rPr>
              <a:t>curr</a:t>
            </a:r>
            <a:r>
              <a:rPr lang="en-US" sz="2000" dirty="0" smtClean="0">
                <a:latin typeface="Consolas" panose="020B0609020204030204" pitchFamily="49" charset="0"/>
              </a:rPr>
              <a:t> originally</a:t>
            </a:r>
            <a:endParaRPr lang="en-US" sz="20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6" name="Freeform 90">
            <a:extLst>
              <a:ext uri="{FF2B5EF4-FFF2-40B4-BE49-F238E27FC236}">
                <a16:creationId xmlns:a16="http://schemas.microsoft.com/office/drawing/2014/main" id="{0D139AC6-B065-43D9-A155-EFCAC985BBCA}"/>
              </a:ext>
            </a:extLst>
          </p:cNvPr>
          <p:cNvSpPr/>
          <p:nvPr/>
        </p:nvSpPr>
        <p:spPr>
          <a:xfrm rot="12960254">
            <a:off x="3269455" y="3641990"/>
            <a:ext cx="45719" cy="1283216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90">
            <a:extLst>
              <a:ext uri="{FF2B5EF4-FFF2-40B4-BE49-F238E27FC236}">
                <a16:creationId xmlns:a16="http://schemas.microsoft.com/office/drawing/2014/main" id="{DE32557F-554C-43EE-B378-85AEEF0DB46E}"/>
              </a:ext>
            </a:extLst>
          </p:cNvPr>
          <p:cNvSpPr/>
          <p:nvPr/>
        </p:nvSpPr>
        <p:spPr>
          <a:xfrm rot="12960254" flipH="1">
            <a:off x="3757430" y="3979742"/>
            <a:ext cx="834301" cy="521947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90">
            <a:extLst>
              <a:ext uri="{FF2B5EF4-FFF2-40B4-BE49-F238E27FC236}">
                <a16:creationId xmlns:a16="http://schemas.microsoft.com/office/drawing/2014/main" id="{8CC2924A-9469-4BA4-8692-09E2A0AAF1F2}"/>
              </a:ext>
            </a:extLst>
          </p:cNvPr>
          <p:cNvSpPr/>
          <p:nvPr/>
        </p:nvSpPr>
        <p:spPr>
          <a:xfrm rot="13129227" flipH="1" flipV="1">
            <a:off x="4175812" y="3914261"/>
            <a:ext cx="2312111" cy="63128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90">
            <a:extLst>
              <a:ext uri="{FF2B5EF4-FFF2-40B4-BE49-F238E27FC236}">
                <a16:creationId xmlns:a16="http://schemas.microsoft.com/office/drawing/2014/main" id="{15129EAD-991F-4F8D-9D38-40DFB5FFC9BC}"/>
              </a:ext>
            </a:extLst>
          </p:cNvPr>
          <p:cNvSpPr/>
          <p:nvPr/>
        </p:nvSpPr>
        <p:spPr>
          <a:xfrm rot="13129227" flipH="1" flipV="1">
            <a:off x="4195882" y="3530852"/>
            <a:ext cx="3149487" cy="1394739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90">
            <a:extLst>
              <a:ext uri="{FF2B5EF4-FFF2-40B4-BE49-F238E27FC236}">
                <a16:creationId xmlns:a16="http://schemas.microsoft.com/office/drawing/2014/main" id="{751804A9-6DDE-423E-9A82-24BAE32D1764}"/>
              </a:ext>
            </a:extLst>
          </p:cNvPr>
          <p:cNvSpPr/>
          <p:nvPr/>
        </p:nvSpPr>
        <p:spPr>
          <a:xfrm rot="12179414" flipH="1" flipV="1">
            <a:off x="4273194" y="3500108"/>
            <a:ext cx="4726431" cy="1073303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2320394" y="2566478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count = 0;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8951378" y="5639438"/>
            <a:ext cx="2451696" cy="615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</a:rPr>
              <a:t>So count is 5 </a:t>
            </a:r>
          </a:p>
        </p:txBody>
      </p:sp>
      <p:sp>
        <p:nvSpPr>
          <p:cNvPr id="79" name="TextBox 53"/>
          <p:cNvSpPr txBox="1"/>
          <p:nvPr/>
        </p:nvSpPr>
        <p:spPr>
          <a:xfrm>
            <a:off x="6117323" y="5971092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0" name="TextBox 53"/>
          <p:cNvSpPr txBox="1"/>
          <p:nvPr/>
        </p:nvSpPr>
        <p:spPr>
          <a:xfrm>
            <a:off x="4600699" y="5963005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" name="TextBox 53"/>
          <p:cNvSpPr txBox="1"/>
          <p:nvPr/>
        </p:nvSpPr>
        <p:spPr>
          <a:xfrm>
            <a:off x="7558232" y="5947179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45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2" grpId="0"/>
      <p:bldP spid="123" grpId="0" build="p"/>
      <p:bldP spid="124" grpId="0" animBg="1"/>
      <p:bldP spid="124" grpId="1" animBg="1"/>
      <p:bldP spid="125" grpId="0" uiExpand="1" build="p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31" grpId="0" animBg="1"/>
      <p:bldP spid="131" grpId="1" animBg="1"/>
      <p:bldP spid="132" grpId="0" animBg="1"/>
      <p:bldP spid="77" grpId="0" build="p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" y="64848"/>
            <a:ext cx="4598385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Adding a new cell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2" name="TextBox 43">
            <a:extLst>
              <a:ext uri="{FF2B5EF4-FFF2-40B4-BE49-F238E27FC236}">
                <a16:creationId xmlns:a16="http://schemas.microsoft.com/office/drawing/2014/main" id="{0536B27E-74EB-442A-95FF-D53AF278FD81}"/>
              </a:ext>
            </a:extLst>
          </p:cNvPr>
          <p:cNvSpPr txBox="1"/>
          <p:nvPr/>
        </p:nvSpPr>
        <p:spPr>
          <a:xfrm>
            <a:off x="2529624" y="1796814"/>
            <a:ext cx="932224" cy="462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" name="Content Placeholder 2">
            <a:extLst>
              <a:ext uri="{FF2B5EF4-FFF2-40B4-BE49-F238E27FC236}">
                <a16:creationId xmlns:a16="http://schemas.microsoft.com/office/drawing/2014/main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5285033" y="473163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 = head;</a:t>
            </a:r>
          </a:p>
        </p:txBody>
      </p:sp>
      <p:sp>
        <p:nvSpPr>
          <p:cNvPr id="125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6957721" y="972612"/>
            <a:ext cx="4914211" cy="1848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while (</a:t>
            </a: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 !== sentinel)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 if (</a:t>
            </a:r>
            <a:r>
              <a:rPr lang="en-US" sz="1800" dirty="0" err="1">
                <a:latin typeface="Consolas" panose="020B0609020204030204" pitchFamily="49" charset="0"/>
              </a:rPr>
              <a:t>ct</a:t>
            </a:r>
            <a:r>
              <a:rPr lang="en-US" sz="1800" dirty="0">
                <a:latin typeface="Consolas" panose="020B0609020204030204" pitchFamily="49" charset="0"/>
              </a:rPr>
              <a:t> &lt; 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2</a:t>
            </a:r>
            <a:r>
              <a:rPr lang="en-US" sz="1800" dirty="0">
                <a:latin typeface="Consolas" panose="020B0609020204030204" pitchFamily="49" charset="0"/>
              </a:rPr>
              <a:t>) { </a:t>
            </a: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=</a:t>
            </a:r>
            <a:r>
              <a:rPr lang="en-US" sz="1800" dirty="0" err="1">
                <a:latin typeface="Consolas" panose="020B0609020204030204" pitchFamily="49" charset="0"/>
              </a:rPr>
              <a:t>curr.nx</a:t>
            </a:r>
            <a:r>
              <a:rPr lang="en-US" sz="1800" dirty="0">
                <a:latin typeface="Consolas" panose="020B0609020204030204" pitchFamily="49" charset="0"/>
              </a:rPr>
              <a:t>; </a:t>
            </a:r>
            <a:r>
              <a:rPr lang="en-US" sz="1800" dirty="0" err="1">
                <a:latin typeface="Consolas" panose="020B0609020204030204" pitchFamily="49" charset="0"/>
              </a:rPr>
              <a:t>ct</a:t>
            </a:r>
            <a:r>
              <a:rPr lang="en-US" sz="1800" dirty="0">
                <a:latin typeface="Consolas" panose="020B0609020204030204" pitchFamily="49" charset="0"/>
              </a:rPr>
              <a:t>++; }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 else { break;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// here, </a:t>
            </a: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 is </a:t>
            </a:r>
            <a:r>
              <a:rPr lang="en-US" sz="1800" dirty="0" err="1">
                <a:latin typeface="Consolas" panose="020B0609020204030204" pitchFamily="49" charset="0"/>
              </a:rPr>
              <a:t>loc</a:t>
            </a:r>
            <a:r>
              <a:rPr lang="en-US" sz="1800" dirty="0">
                <a:latin typeface="Consolas" panose="020B0609020204030204" pitchFamily="49" charset="0"/>
              </a:rPr>
              <a:t> of new cell</a:t>
            </a:r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6936625" y="485440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err="1">
                <a:latin typeface="Consolas" panose="020B0609020204030204" pitchFamily="49" charset="0"/>
              </a:rPr>
              <a:t>ct</a:t>
            </a:r>
            <a:r>
              <a:rPr lang="en-US" sz="1800" dirty="0">
                <a:latin typeface="Consolas" panose="020B0609020204030204" pitchFamily="49" charset="0"/>
              </a:rPr>
              <a:t> = 0;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2920622" y="1111627"/>
            <a:ext cx="2029228" cy="45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0070C0"/>
                </a:solidFill>
              </a:rPr>
              <a:t>insert ( 6.8, 2 )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2994" y="2063976"/>
            <a:ext cx="9314833" cy="2635636"/>
            <a:chOff x="399905" y="3954241"/>
            <a:chExt cx="9314833" cy="2635636"/>
          </a:xfrm>
        </p:grpSpPr>
        <p:sp>
          <p:nvSpPr>
            <p:cNvPr id="46" name="TextBox 53"/>
            <p:cNvSpPr txBox="1"/>
            <p:nvPr/>
          </p:nvSpPr>
          <p:spPr>
            <a:xfrm>
              <a:off x="1664743" y="5933769"/>
              <a:ext cx="490394" cy="503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TextBox 53"/>
            <p:cNvSpPr txBox="1"/>
            <p:nvPr/>
          </p:nvSpPr>
          <p:spPr>
            <a:xfrm>
              <a:off x="3122859" y="5971092"/>
              <a:ext cx="490394" cy="503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99905" y="3954241"/>
              <a:ext cx="9314833" cy="2635636"/>
              <a:chOff x="399905" y="3954241"/>
              <a:chExt cx="9314833" cy="2635636"/>
            </a:xfrm>
          </p:grpSpPr>
          <p:sp>
            <p:nvSpPr>
              <p:cNvPr id="91" name="Freeform 90"/>
              <p:cNvSpPr/>
              <p:nvPr/>
            </p:nvSpPr>
            <p:spPr>
              <a:xfrm>
                <a:off x="2200183" y="4905952"/>
                <a:ext cx="587942" cy="582058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1275786" y="4816501"/>
                <a:ext cx="7254700" cy="1209034"/>
                <a:chOff x="1275786" y="4816501"/>
                <a:chExt cx="7254700" cy="1209034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875B3923-4825-43DD-B356-EA2E59A930FA}"/>
                    </a:ext>
                  </a:extLst>
                </p:cNvPr>
                <p:cNvGrpSpPr/>
                <p:nvPr/>
              </p:nvGrpSpPr>
              <p:grpSpPr>
                <a:xfrm>
                  <a:off x="1275786" y="4816501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Box 53"/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.74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43"/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6" name="TextBox 43"/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E328E614-1999-4D71-ADE7-9294C0486E19}"/>
                    </a:ext>
                  </a:extLst>
                </p:cNvPr>
                <p:cNvGrpSpPr/>
                <p:nvPr/>
              </p:nvGrpSpPr>
              <p:grpSpPr>
                <a:xfrm>
                  <a:off x="2759939" y="4822634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F9DCC7F8-4858-4D9F-9540-F61D803508AB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747ABC6D-2D29-4F6D-BAA8-D9A0E5F0726E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DE774784-0473-421B-940C-A777CD52D990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TextBox 53">
                    <a:extLst>
                      <a:ext uri="{FF2B5EF4-FFF2-40B4-BE49-F238E27FC236}">
                        <a16:creationId xmlns:a16="http://schemas.microsoft.com/office/drawing/2014/main" id="{91196E14-4871-4742-AE83-85ADC187D364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3.61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5DC5C3A4-23A7-48D7-8C63-BEBBC58C74F7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7" name="TextBox 43">
                    <a:extLst>
                      <a:ext uri="{FF2B5EF4-FFF2-40B4-BE49-F238E27FC236}">
                        <a16:creationId xmlns:a16="http://schemas.microsoft.com/office/drawing/2014/main" id="{5D0C1ACE-BBC0-40DE-8FB5-CF3A0E6DDB3F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8" name="TextBox 43">
                    <a:extLst>
                      <a:ext uri="{FF2B5EF4-FFF2-40B4-BE49-F238E27FC236}">
                        <a16:creationId xmlns:a16="http://schemas.microsoft.com/office/drawing/2014/main" id="{472AEA9D-9390-4221-821B-3266A9FF6248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0CBEAF9A-9F34-4B60-8CFC-1EBF2D4BAAF0}"/>
                    </a:ext>
                  </a:extLst>
                </p:cNvPr>
                <p:cNvGrpSpPr/>
                <p:nvPr/>
              </p:nvGrpSpPr>
              <p:grpSpPr>
                <a:xfrm>
                  <a:off x="4225182" y="4833734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F835F9B4-C9D8-4F6A-B200-4B02B98ADFCC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57EA971E-B019-4524-9656-20EE4CEED370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3D109C5F-E2AB-4EA9-9FB8-E76909F74BAF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" name="TextBox 53">
                    <a:extLst>
                      <a:ext uri="{FF2B5EF4-FFF2-40B4-BE49-F238E27FC236}">
                        <a16:creationId xmlns:a16="http://schemas.microsoft.com/office/drawing/2014/main" id="{E2D17080-1E9C-4C08-B9FB-7FC055D8FFAE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0.454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A572BCAF-4680-4FB0-8BCE-714BFDC4F5C6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4" name="TextBox 43">
                    <a:extLst>
                      <a:ext uri="{FF2B5EF4-FFF2-40B4-BE49-F238E27FC236}">
                        <a16:creationId xmlns:a16="http://schemas.microsoft.com/office/drawing/2014/main" id="{3C65CBB3-7490-4A5C-B6E6-CB10DE51D1F4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5" name="TextBox 43">
                    <a:extLst>
                      <a:ext uri="{FF2B5EF4-FFF2-40B4-BE49-F238E27FC236}">
                        <a16:creationId xmlns:a16="http://schemas.microsoft.com/office/drawing/2014/main" id="{EC46FEE7-5AA3-4D5E-AD40-E4E273CFED1B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47C7C8A0-6B1C-4A9D-B31E-540D1C781775}"/>
                    </a:ext>
                  </a:extLst>
                </p:cNvPr>
                <p:cNvGrpSpPr/>
                <p:nvPr/>
              </p:nvGrpSpPr>
              <p:grpSpPr>
                <a:xfrm>
                  <a:off x="5725445" y="4834954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135AD7D3-7269-468C-B8D4-F1F3A68BB1D5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94D5766D-0D85-41E4-BEAB-07C15DB25EB0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9FF58D4D-15B7-4C40-8C69-05AF411F273A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0" name="TextBox 53">
                    <a:extLst>
                      <a:ext uri="{FF2B5EF4-FFF2-40B4-BE49-F238E27FC236}">
                        <a16:creationId xmlns:a16="http://schemas.microsoft.com/office/drawing/2014/main" id="{16FD7A33-3755-4534-97A1-6991CAB05AE6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41.2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116AEFF3-CF4E-485C-84C5-BC9A7A8250BE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4" name="TextBox 43">
                    <a:extLst>
                      <a:ext uri="{FF2B5EF4-FFF2-40B4-BE49-F238E27FC236}">
                        <a16:creationId xmlns:a16="http://schemas.microsoft.com/office/drawing/2014/main" id="{5E6F5F12-BF56-4BA5-92BD-38E26FBABB85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5" name="TextBox 43">
                    <a:extLst>
                      <a:ext uri="{FF2B5EF4-FFF2-40B4-BE49-F238E27FC236}">
                        <a16:creationId xmlns:a16="http://schemas.microsoft.com/office/drawing/2014/main" id="{E6ABC699-C232-4792-9134-F29C93224A97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793C445C-A927-4B3A-A860-EE03AE603178}"/>
                    </a:ext>
                  </a:extLst>
                </p:cNvPr>
                <p:cNvGrpSpPr/>
                <p:nvPr/>
              </p:nvGrpSpPr>
              <p:grpSpPr>
                <a:xfrm>
                  <a:off x="7218516" y="4821457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FA42F0AC-ED5D-474E-9C01-7F2E703C7ECD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B0D66F95-86F2-4E69-BF24-6DBA6E8AF747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B6FC5A73-079E-4424-BE9D-0BD0B40AFC15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TextBox 53">
                    <a:extLst>
                      <a:ext uri="{FF2B5EF4-FFF2-40B4-BE49-F238E27FC236}">
                        <a16:creationId xmlns:a16="http://schemas.microsoft.com/office/drawing/2014/main" id="{BC9E9500-2E34-4D87-B0F5-8DEF6FC6F4B1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7.31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9A2655B7-7C9C-44D2-9DAC-75ECD1C98086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3" name="TextBox 43">
                    <a:extLst>
                      <a:ext uri="{FF2B5EF4-FFF2-40B4-BE49-F238E27FC236}">
                        <a16:creationId xmlns:a16="http://schemas.microsoft.com/office/drawing/2014/main" id="{FF8F2F67-368E-4E33-808D-AC9AC8B449E8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4" name="TextBox 43">
                    <a:extLst>
                      <a:ext uri="{FF2B5EF4-FFF2-40B4-BE49-F238E27FC236}">
                        <a16:creationId xmlns:a16="http://schemas.microsoft.com/office/drawing/2014/main" id="{325CF47F-5A9B-4A25-B9B6-ED3602ADAB5E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107" name="Freeform 90">
                <a:extLst>
                  <a:ext uri="{FF2B5EF4-FFF2-40B4-BE49-F238E27FC236}">
                    <a16:creationId xmlns:a16="http://schemas.microsoft.com/office/drawing/2014/main" id="{63BFE4FB-9B57-4071-B92E-B6CFC42A980C}"/>
                  </a:ext>
                </a:extLst>
              </p:cNvPr>
              <p:cNvSpPr/>
              <p:nvPr/>
            </p:nvSpPr>
            <p:spPr>
              <a:xfrm>
                <a:off x="6658193" y="4911745"/>
                <a:ext cx="587942" cy="582058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Freeform 90">
                <a:extLst>
                  <a:ext uri="{FF2B5EF4-FFF2-40B4-BE49-F238E27FC236}">
                    <a16:creationId xmlns:a16="http://schemas.microsoft.com/office/drawing/2014/main" id="{B30DB8A5-34E3-4483-8937-643EE96BEB69}"/>
                  </a:ext>
                </a:extLst>
              </p:cNvPr>
              <p:cNvSpPr/>
              <p:nvPr/>
            </p:nvSpPr>
            <p:spPr>
              <a:xfrm>
                <a:off x="8193039" y="5246695"/>
                <a:ext cx="560760" cy="221926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extBox 43">
                <a:extLst>
                  <a:ext uri="{FF2B5EF4-FFF2-40B4-BE49-F238E27FC236}">
                    <a16:creationId xmlns:a16="http://schemas.microsoft.com/office/drawing/2014/main" id="{5948B676-8D78-4C4C-91C0-A60A3743D878}"/>
                  </a:ext>
                </a:extLst>
              </p:cNvPr>
              <p:cNvSpPr txBox="1"/>
              <p:nvPr/>
            </p:nvSpPr>
            <p:spPr>
              <a:xfrm>
                <a:off x="8782514" y="4993391"/>
                <a:ext cx="932224" cy="62289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Sentinel, or null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0" name="TextBox 43">
                <a:extLst>
                  <a:ext uri="{FF2B5EF4-FFF2-40B4-BE49-F238E27FC236}">
                    <a16:creationId xmlns:a16="http://schemas.microsoft.com/office/drawing/2014/main" id="{B4237270-3AFA-467F-AC29-0B6757F97EF5}"/>
                  </a:ext>
                </a:extLst>
              </p:cNvPr>
              <p:cNvSpPr txBox="1"/>
              <p:nvPr/>
            </p:nvSpPr>
            <p:spPr>
              <a:xfrm>
                <a:off x="795677" y="3954241"/>
                <a:ext cx="932224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head</a:t>
                </a:r>
                <a:endParaRPr lang="en-US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1" name="Freeform 90">
                <a:extLst>
                  <a:ext uri="{FF2B5EF4-FFF2-40B4-BE49-F238E27FC236}">
                    <a16:creationId xmlns:a16="http://schemas.microsoft.com/office/drawing/2014/main" id="{D88FF0AC-DFD5-4DFA-B38A-5AFD06ED9266}"/>
                  </a:ext>
                </a:extLst>
              </p:cNvPr>
              <p:cNvSpPr/>
              <p:nvPr/>
            </p:nvSpPr>
            <p:spPr>
              <a:xfrm rot="16501964" flipH="1" flipV="1">
                <a:off x="885081" y="4107640"/>
                <a:ext cx="487320" cy="764644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Freeform 90">
                <a:extLst>
                  <a:ext uri="{FF2B5EF4-FFF2-40B4-BE49-F238E27FC236}">
                    <a16:creationId xmlns:a16="http://schemas.microsoft.com/office/drawing/2014/main" id="{1D4158B8-5509-4013-8A7E-663894C65C56}"/>
                  </a:ext>
                </a:extLst>
              </p:cNvPr>
              <p:cNvSpPr/>
              <p:nvPr/>
            </p:nvSpPr>
            <p:spPr>
              <a:xfrm>
                <a:off x="5178173" y="4918990"/>
                <a:ext cx="587942" cy="582058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Freeform 90">
                <a:extLst>
                  <a:ext uri="{FF2B5EF4-FFF2-40B4-BE49-F238E27FC236}">
                    <a16:creationId xmlns:a16="http://schemas.microsoft.com/office/drawing/2014/main" id="{5A767714-3F77-4A49-9484-946153A58127}"/>
                  </a:ext>
                </a:extLst>
              </p:cNvPr>
              <p:cNvSpPr/>
              <p:nvPr/>
            </p:nvSpPr>
            <p:spPr>
              <a:xfrm rot="12129061">
                <a:off x="6792186" y="5654780"/>
                <a:ext cx="575816" cy="224442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Freeform 90">
                <a:extLst>
                  <a:ext uri="{FF2B5EF4-FFF2-40B4-BE49-F238E27FC236}">
                    <a16:creationId xmlns:a16="http://schemas.microsoft.com/office/drawing/2014/main" id="{C6C7C359-ED6A-4DF8-91F7-9AF72491EE3E}"/>
                  </a:ext>
                </a:extLst>
              </p:cNvPr>
              <p:cNvSpPr/>
              <p:nvPr/>
            </p:nvSpPr>
            <p:spPr>
              <a:xfrm rot="12129061">
                <a:off x="5276149" y="5686373"/>
                <a:ext cx="575816" cy="224442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Freeform 90">
                <a:extLst>
                  <a:ext uri="{FF2B5EF4-FFF2-40B4-BE49-F238E27FC236}">
                    <a16:creationId xmlns:a16="http://schemas.microsoft.com/office/drawing/2014/main" id="{5D84BE68-BA58-4403-BA54-DBD7AC8C3D93}"/>
                  </a:ext>
                </a:extLst>
              </p:cNvPr>
              <p:cNvSpPr/>
              <p:nvPr/>
            </p:nvSpPr>
            <p:spPr>
              <a:xfrm rot="12129061">
                <a:off x="2330014" y="5622464"/>
                <a:ext cx="575816" cy="224442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43">
                <a:extLst>
                  <a:ext uri="{FF2B5EF4-FFF2-40B4-BE49-F238E27FC236}">
                    <a16:creationId xmlns:a16="http://schemas.microsoft.com/office/drawing/2014/main" id="{A3C7BFD2-2256-407F-8319-B0CC94DAAE5B}"/>
                  </a:ext>
                </a:extLst>
              </p:cNvPr>
              <p:cNvSpPr txBox="1"/>
              <p:nvPr/>
            </p:nvSpPr>
            <p:spPr>
              <a:xfrm>
                <a:off x="399905" y="5998691"/>
                <a:ext cx="932224" cy="59118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Sentinel, or null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0" name="Freeform 90">
                <a:extLst>
                  <a:ext uri="{FF2B5EF4-FFF2-40B4-BE49-F238E27FC236}">
                    <a16:creationId xmlns:a16="http://schemas.microsoft.com/office/drawing/2014/main" id="{B3847BFA-848D-4464-9D6F-A6EDE5DE277D}"/>
                  </a:ext>
                </a:extLst>
              </p:cNvPr>
              <p:cNvSpPr/>
              <p:nvPr/>
            </p:nvSpPr>
            <p:spPr>
              <a:xfrm rot="9960624">
                <a:off x="950719" y="5814636"/>
                <a:ext cx="498603" cy="105690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76" name="Freeform 90">
            <a:extLst>
              <a:ext uri="{FF2B5EF4-FFF2-40B4-BE49-F238E27FC236}">
                <a16:creationId xmlns:a16="http://schemas.microsoft.com/office/drawing/2014/main" id="{59FD44DE-23E8-45D6-9C13-39DF26E78AA5}"/>
              </a:ext>
            </a:extLst>
          </p:cNvPr>
          <p:cNvSpPr/>
          <p:nvPr/>
        </p:nvSpPr>
        <p:spPr>
          <a:xfrm rot="19789886" flipH="1" flipV="1">
            <a:off x="1796272" y="2309038"/>
            <a:ext cx="833664" cy="35158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Freeform 90">
            <a:extLst>
              <a:ext uri="{FF2B5EF4-FFF2-40B4-BE49-F238E27FC236}">
                <a16:creationId xmlns:a16="http://schemas.microsoft.com/office/drawing/2014/main" id="{0D139AC6-B065-43D9-A155-EFCAC985BBCA}"/>
              </a:ext>
            </a:extLst>
          </p:cNvPr>
          <p:cNvSpPr/>
          <p:nvPr/>
        </p:nvSpPr>
        <p:spPr>
          <a:xfrm rot="8011709">
            <a:off x="2599845" y="2331701"/>
            <a:ext cx="412207" cy="436604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Freeform 90">
            <a:extLst>
              <a:ext uri="{FF2B5EF4-FFF2-40B4-BE49-F238E27FC236}">
                <a16:creationId xmlns:a16="http://schemas.microsoft.com/office/drawing/2014/main" id="{DE32557F-554C-43EE-B378-85AEEF0DB46E}"/>
              </a:ext>
            </a:extLst>
          </p:cNvPr>
          <p:cNvSpPr/>
          <p:nvPr/>
        </p:nvSpPr>
        <p:spPr>
          <a:xfrm rot="12960254" flipH="1">
            <a:off x="3107817" y="2495238"/>
            <a:ext cx="1112123" cy="45719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8325710" y="4387726"/>
            <a:ext cx="3262123" cy="459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Node c = new Node(6.8);</a:t>
            </a:r>
          </a:p>
        </p:txBody>
      </p:sp>
      <p:sp>
        <p:nvSpPr>
          <p:cNvPr id="291" name="TextBox 43">
            <a:extLst>
              <a:ext uri="{FF2B5EF4-FFF2-40B4-BE49-F238E27FC236}">
                <a16:creationId xmlns:a16="http://schemas.microsoft.com/office/drawing/2014/main" id="{0536B27E-74EB-442A-95FF-D53AF278FD81}"/>
              </a:ext>
            </a:extLst>
          </p:cNvPr>
          <p:cNvSpPr txBox="1"/>
          <p:nvPr/>
        </p:nvSpPr>
        <p:spPr>
          <a:xfrm>
            <a:off x="5313467" y="6020288"/>
            <a:ext cx="432514" cy="5370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2" name="Freeform 90">
            <a:extLst>
              <a:ext uri="{FF2B5EF4-FFF2-40B4-BE49-F238E27FC236}">
                <a16:creationId xmlns:a16="http://schemas.microsoft.com/office/drawing/2014/main" id="{1D4158B8-5509-4013-8A7E-663894C65C56}"/>
              </a:ext>
            </a:extLst>
          </p:cNvPr>
          <p:cNvSpPr/>
          <p:nvPr/>
        </p:nvSpPr>
        <p:spPr>
          <a:xfrm flipH="1">
            <a:off x="4326888" y="5874045"/>
            <a:ext cx="920666" cy="301614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8325710" y="4871443"/>
            <a:ext cx="2637368" cy="1478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c.pv = curr.pv;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curr.pv = 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latin typeface="Consolas" panose="020B0609020204030204" pitchFamily="49" charset="0"/>
              </a:rPr>
              <a:t>c.pv.nx</a:t>
            </a:r>
            <a:r>
              <a:rPr lang="en-US" sz="1800" dirty="0">
                <a:latin typeface="Consolas" panose="020B0609020204030204" pitchFamily="49" charset="0"/>
              </a:rPr>
              <a:t> = 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latin typeface="Consolas" panose="020B0609020204030204" pitchFamily="49" charset="0"/>
              </a:rPr>
              <a:t>c.nx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42536" y="4781992"/>
            <a:ext cx="1187248" cy="1179777"/>
            <a:chOff x="3242536" y="4781992"/>
            <a:chExt cx="1187248" cy="1179777"/>
          </a:xfrm>
        </p:grpSpPr>
        <p:grpSp>
          <p:nvGrpSpPr>
            <p:cNvPr id="9" name="Group 8"/>
            <p:cNvGrpSpPr/>
            <p:nvPr/>
          </p:nvGrpSpPr>
          <p:grpSpPr>
            <a:xfrm>
              <a:off x="3243708" y="4781992"/>
              <a:ext cx="1186076" cy="1086382"/>
              <a:chOff x="3252248" y="4933907"/>
              <a:chExt cx="1186076" cy="1086382"/>
            </a:xfrm>
          </p:grpSpPr>
          <p:sp>
            <p:nvSpPr>
              <p:cNvPr id="286" name="Rectangle 285">
                <a:extLst>
                  <a:ext uri="{FF2B5EF4-FFF2-40B4-BE49-F238E27FC236}">
                    <a16:creationId xmlns:a16="http://schemas.microsoft.com/office/drawing/2014/main" id="{FA42F0AC-ED5D-474E-9C01-7F2E703C7ECD}"/>
                  </a:ext>
                </a:extLst>
              </p:cNvPr>
              <p:cNvSpPr/>
              <p:nvPr/>
            </p:nvSpPr>
            <p:spPr>
              <a:xfrm>
                <a:off x="3287268" y="4933907"/>
                <a:ext cx="996520" cy="49986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B6FC5A73-079E-4424-BE9D-0BD0B40AFC15}"/>
                  </a:ext>
                </a:extLst>
              </p:cNvPr>
              <p:cNvSpPr/>
              <p:nvPr/>
            </p:nvSpPr>
            <p:spPr>
              <a:xfrm>
                <a:off x="3287268" y="5716460"/>
                <a:ext cx="996520" cy="30382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8" name="TextBox 53">
                <a:extLst>
                  <a:ext uri="{FF2B5EF4-FFF2-40B4-BE49-F238E27FC236}">
                    <a16:creationId xmlns:a16="http://schemas.microsoft.com/office/drawing/2014/main" id="{BC9E9500-2E34-4D87-B0F5-8DEF6FC6F4B1}"/>
                  </a:ext>
                </a:extLst>
              </p:cNvPr>
              <p:cNvSpPr txBox="1"/>
              <p:nvPr/>
            </p:nvSpPr>
            <p:spPr>
              <a:xfrm>
                <a:off x="3643552" y="5023358"/>
                <a:ext cx="794772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6.8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89" name="TextBox 288">
                <a:extLst>
                  <a:ext uri="{FF2B5EF4-FFF2-40B4-BE49-F238E27FC236}">
                    <a16:creationId xmlns:a16="http://schemas.microsoft.com/office/drawing/2014/main" id="{9A2655B7-7C9C-44D2-9DAC-75ECD1C98086}"/>
                  </a:ext>
                </a:extLst>
              </p:cNvPr>
              <p:cNvSpPr txBox="1"/>
              <p:nvPr/>
            </p:nvSpPr>
            <p:spPr>
              <a:xfrm>
                <a:off x="3252248" y="5011081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 err="1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90" name="Rectangle 289">
                <a:extLst>
                  <a:ext uri="{FF2B5EF4-FFF2-40B4-BE49-F238E27FC236}">
                    <a16:creationId xmlns:a16="http://schemas.microsoft.com/office/drawing/2014/main" id="{B6FC5A73-079E-4424-BE9D-0BD0B40AFC15}"/>
                  </a:ext>
                </a:extLst>
              </p:cNvPr>
              <p:cNvSpPr/>
              <p:nvPr/>
            </p:nvSpPr>
            <p:spPr>
              <a:xfrm>
                <a:off x="3286907" y="5419748"/>
                <a:ext cx="996520" cy="30382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9" name="TextBox 43">
              <a:extLst>
                <a:ext uri="{FF2B5EF4-FFF2-40B4-BE49-F238E27FC236}">
                  <a16:creationId xmlns:a16="http://schemas.microsoft.com/office/drawing/2014/main" id="{3C65CBB3-7490-4A5C-B6E6-CB10DE51D1F4}"/>
                </a:ext>
              </a:extLst>
            </p:cNvPr>
            <p:cNvSpPr txBox="1"/>
            <p:nvPr/>
          </p:nvSpPr>
          <p:spPr>
            <a:xfrm>
              <a:off x="3242536" y="5208287"/>
              <a:ext cx="396879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0" name="TextBox 43">
              <a:extLst>
                <a:ext uri="{FF2B5EF4-FFF2-40B4-BE49-F238E27FC236}">
                  <a16:creationId xmlns:a16="http://schemas.microsoft.com/office/drawing/2014/main" id="{EC46FEE7-5AA3-4D5E-AD40-E4E273CFED1B}"/>
                </a:ext>
              </a:extLst>
            </p:cNvPr>
            <p:cNvSpPr txBox="1"/>
            <p:nvPr/>
          </p:nvSpPr>
          <p:spPr>
            <a:xfrm>
              <a:off x="3893202" y="5499145"/>
              <a:ext cx="432514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2" name="Freeform 11"/>
          <p:cNvSpPr/>
          <p:nvPr/>
        </p:nvSpPr>
        <p:spPr>
          <a:xfrm>
            <a:off x="2524218" y="4120179"/>
            <a:ext cx="864441" cy="1613647"/>
          </a:xfrm>
          <a:custGeom>
            <a:avLst/>
            <a:gdLst>
              <a:gd name="connsiteX0" fmla="*/ 864441 w 864441"/>
              <a:gd name="connsiteY0" fmla="*/ 1613647 h 1613647"/>
              <a:gd name="connsiteX1" fmla="*/ 649288 w 864441"/>
              <a:gd name="connsiteY1" fmla="*/ 1602889 h 1613647"/>
              <a:gd name="connsiteX2" fmla="*/ 530954 w 864441"/>
              <a:gd name="connsiteY2" fmla="*/ 1559859 h 1613647"/>
              <a:gd name="connsiteX3" fmla="*/ 466408 w 864441"/>
              <a:gd name="connsiteY3" fmla="*/ 1549101 h 1613647"/>
              <a:gd name="connsiteX4" fmla="*/ 423377 w 864441"/>
              <a:gd name="connsiteY4" fmla="*/ 1538343 h 1613647"/>
              <a:gd name="connsiteX5" fmla="*/ 358831 w 864441"/>
              <a:gd name="connsiteY5" fmla="*/ 1484555 h 1613647"/>
              <a:gd name="connsiteX6" fmla="*/ 229740 w 864441"/>
              <a:gd name="connsiteY6" fmla="*/ 1398494 h 1613647"/>
              <a:gd name="connsiteX7" fmla="*/ 197467 w 864441"/>
              <a:gd name="connsiteY7" fmla="*/ 1344706 h 1613647"/>
              <a:gd name="connsiteX8" fmla="*/ 122163 w 864441"/>
              <a:gd name="connsiteY8" fmla="*/ 1204856 h 1613647"/>
              <a:gd name="connsiteX9" fmla="*/ 79133 w 864441"/>
              <a:gd name="connsiteY9" fmla="*/ 957430 h 1613647"/>
              <a:gd name="connsiteX10" fmla="*/ 57617 w 864441"/>
              <a:gd name="connsiteY10" fmla="*/ 839096 h 1613647"/>
              <a:gd name="connsiteX11" fmla="*/ 14587 w 864441"/>
              <a:gd name="connsiteY11" fmla="*/ 720762 h 1613647"/>
              <a:gd name="connsiteX12" fmla="*/ 14587 w 864441"/>
              <a:gd name="connsiteY12" fmla="*/ 247426 h 1613647"/>
              <a:gd name="connsiteX13" fmla="*/ 36102 w 864441"/>
              <a:gd name="connsiteY13" fmla="*/ 204395 h 1613647"/>
              <a:gd name="connsiteX14" fmla="*/ 46860 w 864441"/>
              <a:gd name="connsiteY14" fmla="*/ 161365 h 1613647"/>
              <a:gd name="connsiteX15" fmla="*/ 100648 w 864441"/>
              <a:gd name="connsiteY15" fmla="*/ 75303 h 1613647"/>
              <a:gd name="connsiteX16" fmla="*/ 100648 w 864441"/>
              <a:gd name="connsiteY16" fmla="*/ 0 h 161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64441" h="1613647">
                <a:moveTo>
                  <a:pt x="864441" y="1613647"/>
                </a:moveTo>
                <a:cubicBezTo>
                  <a:pt x="792723" y="1610061"/>
                  <a:pt x="720867" y="1608615"/>
                  <a:pt x="649288" y="1602889"/>
                </a:cubicBezTo>
                <a:cubicBezTo>
                  <a:pt x="568106" y="1596394"/>
                  <a:pt x="616862" y="1588495"/>
                  <a:pt x="530954" y="1559859"/>
                </a:cubicBezTo>
                <a:cubicBezTo>
                  <a:pt x="510261" y="1552961"/>
                  <a:pt x="487797" y="1553379"/>
                  <a:pt x="466408" y="1549101"/>
                </a:cubicBezTo>
                <a:cubicBezTo>
                  <a:pt x="451910" y="1546201"/>
                  <a:pt x="437721" y="1541929"/>
                  <a:pt x="423377" y="1538343"/>
                </a:cubicBezTo>
                <a:cubicBezTo>
                  <a:pt x="401862" y="1520414"/>
                  <a:pt x="381858" y="1500497"/>
                  <a:pt x="358831" y="1484555"/>
                </a:cubicBezTo>
                <a:cubicBezTo>
                  <a:pt x="156707" y="1344624"/>
                  <a:pt x="390993" y="1527498"/>
                  <a:pt x="229740" y="1398494"/>
                </a:cubicBezTo>
                <a:cubicBezTo>
                  <a:pt x="218982" y="1380565"/>
                  <a:pt x="206818" y="1363408"/>
                  <a:pt x="197467" y="1344706"/>
                </a:cubicBezTo>
                <a:cubicBezTo>
                  <a:pt x="127884" y="1205541"/>
                  <a:pt x="177030" y="1259725"/>
                  <a:pt x="122163" y="1204856"/>
                </a:cubicBezTo>
                <a:cubicBezTo>
                  <a:pt x="103917" y="1022387"/>
                  <a:pt x="123132" y="1168622"/>
                  <a:pt x="79133" y="957430"/>
                </a:cubicBezTo>
                <a:cubicBezTo>
                  <a:pt x="70956" y="918181"/>
                  <a:pt x="68166" y="877775"/>
                  <a:pt x="57617" y="839096"/>
                </a:cubicBezTo>
                <a:cubicBezTo>
                  <a:pt x="46574" y="798603"/>
                  <a:pt x="28930" y="760207"/>
                  <a:pt x="14587" y="720762"/>
                </a:cubicBezTo>
                <a:cubicBezTo>
                  <a:pt x="-1911" y="522795"/>
                  <a:pt x="-7608" y="513769"/>
                  <a:pt x="14587" y="247426"/>
                </a:cubicBezTo>
                <a:cubicBezTo>
                  <a:pt x="15919" y="231445"/>
                  <a:pt x="30471" y="219411"/>
                  <a:pt x="36102" y="204395"/>
                </a:cubicBezTo>
                <a:cubicBezTo>
                  <a:pt x="41293" y="190552"/>
                  <a:pt x="41036" y="174954"/>
                  <a:pt x="46860" y="161365"/>
                </a:cubicBezTo>
                <a:cubicBezTo>
                  <a:pt x="62833" y="124094"/>
                  <a:pt x="89443" y="120125"/>
                  <a:pt x="100648" y="75303"/>
                </a:cubicBezTo>
                <a:cubicBezTo>
                  <a:pt x="106736" y="50951"/>
                  <a:pt x="100648" y="25101"/>
                  <a:pt x="100648" y="0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Freeform 90">
            <a:extLst>
              <a:ext uri="{FF2B5EF4-FFF2-40B4-BE49-F238E27FC236}">
                <a16:creationId xmlns:a16="http://schemas.microsoft.com/office/drawing/2014/main" id="{EC27F718-F477-4704-84C0-F350513FDD03}"/>
              </a:ext>
            </a:extLst>
          </p:cNvPr>
          <p:cNvSpPr/>
          <p:nvPr/>
        </p:nvSpPr>
        <p:spPr>
          <a:xfrm rot="12129061" flipH="1">
            <a:off x="4010076" y="3844322"/>
            <a:ext cx="149250" cy="889440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8454" y="4040733"/>
            <a:ext cx="806532" cy="1405496"/>
          </a:xfrm>
          <a:custGeom>
            <a:avLst/>
            <a:gdLst>
              <a:gd name="connsiteX0" fmla="*/ 0 w 806532"/>
              <a:gd name="connsiteY0" fmla="*/ 1364776 h 1405496"/>
              <a:gd name="connsiteX1" fmla="*/ 341194 w 806532"/>
              <a:gd name="connsiteY1" fmla="*/ 1351128 h 1405496"/>
              <a:gd name="connsiteX2" fmla="*/ 409433 w 806532"/>
              <a:gd name="connsiteY2" fmla="*/ 1282890 h 1405496"/>
              <a:gd name="connsiteX3" fmla="*/ 464024 w 806532"/>
              <a:gd name="connsiteY3" fmla="*/ 1255594 h 1405496"/>
              <a:gd name="connsiteX4" fmla="*/ 477671 w 806532"/>
              <a:gd name="connsiteY4" fmla="*/ 1214651 h 1405496"/>
              <a:gd name="connsiteX5" fmla="*/ 518615 w 806532"/>
              <a:gd name="connsiteY5" fmla="*/ 1201003 h 1405496"/>
              <a:gd name="connsiteX6" fmla="*/ 614149 w 806532"/>
              <a:gd name="connsiteY6" fmla="*/ 1132764 h 1405496"/>
              <a:gd name="connsiteX7" fmla="*/ 655092 w 806532"/>
              <a:gd name="connsiteY7" fmla="*/ 1064525 h 1405496"/>
              <a:gd name="connsiteX8" fmla="*/ 696036 w 806532"/>
              <a:gd name="connsiteY8" fmla="*/ 1009934 h 1405496"/>
              <a:gd name="connsiteX9" fmla="*/ 750627 w 806532"/>
              <a:gd name="connsiteY9" fmla="*/ 914400 h 1405496"/>
              <a:gd name="connsiteX10" fmla="*/ 764274 w 806532"/>
              <a:gd name="connsiteY10" fmla="*/ 723331 h 1405496"/>
              <a:gd name="connsiteX11" fmla="*/ 777922 w 806532"/>
              <a:gd name="connsiteY11" fmla="*/ 573206 h 1405496"/>
              <a:gd name="connsiteX12" fmla="*/ 723331 w 806532"/>
              <a:gd name="connsiteY12" fmla="*/ 0 h 1405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6532" h="1405496">
                <a:moveTo>
                  <a:pt x="0" y="1364776"/>
                </a:moveTo>
                <a:cubicBezTo>
                  <a:pt x="134977" y="1418768"/>
                  <a:pt x="114178" y="1423773"/>
                  <a:pt x="341194" y="1351128"/>
                </a:cubicBezTo>
                <a:cubicBezTo>
                  <a:pt x="371832" y="1341324"/>
                  <a:pt x="384041" y="1302639"/>
                  <a:pt x="409433" y="1282890"/>
                </a:cubicBezTo>
                <a:cubicBezTo>
                  <a:pt x="425492" y="1270399"/>
                  <a:pt x="445827" y="1264693"/>
                  <a:pt x="464024" y="1255594"/>
                </a:cubicBezTo>
                <a:cubicBezTo>
                  <a:pt x="468573" y="1241946"/>
                  <a:pt x="467499" y="1224823"/>
                  <a:pt x="477671" y="1214651"/>
                </a:cubicBezTo>
                <a:cubicBezTo>
                  <a:pt x="487844" y="1204478"/>
                  <a:pt x="505748" y="1207437"/>
                  <a:pt x="518615" y="1201003"/>
                </a:cubicBezTo>
                <a:cubicBezTo>
                  <a:pt x="538575" y="1191023"/>
                  <a:pt x="601781" y="1142040"/>
                  <a:pt x="614149" y="1132764"/>
                </a:cubicBezTo>
                <a:cubicBezTo>
                  <a:pt x="627797" y="1110018"/>
                  <a:pt x="640378" y="1086596"/>
                  <a:pt x="655092" y="1064525"/>
                </a:cubicBezTo>
                <a:cubicBezTo>
                  <a:pt x="667709" y="1045599"/>
                  <a:pt x="683824" y="1029124"/>
                  <a:pt x="696036" y="1009934"/>
                </a:cubicBezTo>
                <a:cubicBezTo>
                  <a:pt x="715727" y="978991"/>
                  <a:pt x="732430" y="946245"/>
                  <a:pt x="750627" y="914400"/>
                </a:cubicBezTo>
                <a:cubicBezTo>
                  <a:pt x="755176" y="850710"/>
                  <a:pt x="759182" y="786980"/>
                  <a:pt x="764274" y="723331"/>
                </a:cubicBezTo>
                <a:cubicBezTo>
                  <a:pt x="768281" y="673243"/>
                  <a:pt x="778907" y="623444"/>
                  <a:pt x="777922" y="573206"/>
                </a:cubicBezTo>
                <a:cubicBezTo>
                  <a:pt x="767306" y="31766"/>
                  <a:pt x="878237" y="154906"/>
                  <a:pt x="723331" y="0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920621" y="3616657"/>
            <a:ext cx="627797" cy="1091821"/>
          </a:xfrm>
          <a:custGeom>
            <a:avLst/>
            <a:gdLst>
              <a:gd name="connsiteX0" fmla="*/ 0 w 627797"/>
              <a:gd name="connsiteY0" fmla="*/ 0 h 1091821"/>
              <a:gd name="connsiteX1" fmla="*/ 27295 w 627797"/>
              <a:gd name="connsiteY1" fmla="*/ 68239 h 1091821"/>
              <a:gd name="connsiteX2" fmla="*/ 40943 w 627797"/>
              <a:gd name="connsiteY2" fmla="*/ 109182 h 1091821"/>
              <a:gd name="connsiteX3" fmla="*/ 81886 w 627797"/>
              <a:gd name="connsiteY3" fmla="*/ 177421 h 1091821"/>
              <a:gd name="connsiteX4" fmla="*/ 109182 w 627797"/>
              <a:gd name="connsiteY4" fmla="*/ 259307 h 1091821"/>
              <a:gd name="connsiteX5" fmla="*/ 163773 w 627797"/>
              <a:gd name="connsiteY5" fmla="*/ 354842 h 1091821"/>
              <a:gd name="connsiteX6" fmla="*/ 191069 w 627797"/>
              <a:gd name="connsiteY6" fmla="*/ 409433 h 1091821"/>
              <a:gd name="connsiteX7" fmla="*/ 232012 w 627797"/>
              <a:gd name="connsiteY7" fmla="*/ 450376 h 1091821"/>
              <a:gd name="connsiteX8" fmla="*/ 272955 w 627797"/>
              <a:gd name="connsiteY8" fmla="*/ 518615 h 1091821"/>
              <a:gd name="connsiteX9" fmla="*/ 313898 w 627797"/>
              <a:gd name="connsiteY9" fmla="*/ 627797 h 1091821"/>
              <a:gd name="connsiteX10" fmla="*/ 354842 w 627797"/>
              <a:gd name="connsiteY10" fmla="*/ 668740 h 1091821"/>
              <a:gd name="connsiteX11" fmla="*/ 368489 w 627797"/>
              <a:gd name="connsiteY11" fmla="*/ 709683 h 1091821"/>
              <a:gd name="connsiteX12" fmla="*/ 382137 w 627797"/>
              <a:gd name="connsiteY12" fmla="*/ 777922 h 1091821"/>
              <a:gd name="connsiteX13" fmla="*/ 532263 w 627797"/>
              <a:gd name="connsiteY13" fmla="*/ 941695 h 1091821"/>
              <a:gd name="connsiteX14" fmla="*/ 600501 w 627797"/>
              <a:gd name="connsiteY14" fmla="*/ 1050877 h 1091821"/>
              <a:gd name="connsiteX15" fmla="*/ 627797 w 627797"/>
              <a:gd name="connsiteY15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27797" h="1091821">
                <a:moveTo>
                  <a:pt x="0" y="0"/>
                </a:moveTo>
                <a:cubicBezTo>
                  <a:pt x="9098" y="22746"/>
                  <a:pt x="18693" y="45300"/>
                  <a:pt x="27295" y="68239"/>
                </a:cubicBezTo>
                <a:cubicBezTo>
                  <a:pt x="32346" y="81709"/>
                  <a:pt x="34509" y="96315"/>
                  <a:pt x="40943" y="109182"/>
                </a:cubicBezTo>
                <a:cubicBezTo>
                  <a:pt x="52806" y="132908"/>
                  <a:pt x="70909" y="153272"/>
                  <a:pt x="81886" y="177421"/>
                </a:cubicBezTo>
                <a:cubicBezTo>
                  <a:pt x="93792" y="203614"/>
                  <a:pt x="98496" y="232593"/>
                  <a:pt x="109182" y="259307"/>
                </a:cubicBezTo>
                <a:cubicBezTo>
                  <a:pt x="136674" y="328036"/>
                  <a:pt x="130949" y="297399"/>
                  <a:pt x="163773" y="354842"/>
                </a:cubicBezTo>
                <a:cubicBezTo>
                  <a:pt x="173867" y="372506"/>
                  <a:pt x="179244" y="392878"/>
                  <a:pt x="191069" y="409433"/>
                </a:cubicBezTo>
                <a:cubicBezTo>
                  <a:pt x="202287" y="425139"/>
                  <a:pt x="220432" y="434935"/>
                  <a:pt x="232012" y="450376"/>
                </a:cubicBezTo>
                <a:cubicBezTo>
                  <a:pt x="247928" y="471597"/>
                  <a:pt x="261092" y="494889"/>
                  <a:pt x="272955" y="518615"/>
                </a:cubicBezTo>
                <a:cubicBezTo>
                  <a:pt x="304709" y="582123"/>
                  <a:pt x="263620" y="547352"/>
                  <a:pt x="313898" y="627797"/>
                </a:cubicBezTo>
                <a:cubicBezTo>
                  <a:pt x="324128" y="644164"/>
                  <a:pt x="341194" y="655092"/>
                  <a:pt x="354842" y="668740"/>
                </a:cubicBezTo>
                <a:cubicBezTo>
                  <a:pt x="359391" y="682388"/>
                  <a:pt x="365000" y="695727"/>
                  <a:pt x="368489" y="709683"/>
                </a:cubicBezTo>
                <a:cubicBezTo>
                  <a:pt x="374115" y="732187"/>
                  <a:pt x="371763" y="757174"/>
                  <a:pt x="382137" y="777922"/>
                </a:cubicBezTo>
                <a:cubicBezTo>
                  <a:pt x="444238" y="902123"/>
                  <a:pt x="440427" y="886594"/>
                  <a:pt x="532263" y="941695"/>
                </a:cubicBezTo>
                <a:cubicBezTo>
                  <a:pt x="555009" y="978089"/>
                  <a:pt x="577460" y="1014669"/>
                  <a:pt x="600501" y="1050877"/>
                </a:cubicBezTo>
                <a:cubicBezTo>
                  <a:pt x="609307" y="1064715"/>
                  <a:pt x="627797" y="1091821"/>
                  <a:pt x="627797" y="109182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Freeform 90">
            <a:extLst>
              <a:ext uri="{FF2B5EF4-FFF2-40B4-BE49-F238E27FC236}">
                <a16:creationId xmlns:a16="http://schemas.microsoft.com/office/drawing/2014/main" id="{EC27F718-F477-4704-84C0-F350513FDD03}"/>
              </a:ext>
            </a:extLst>
          </p:cNvPr>
          <p:cNvSpPr/>
          <p:nvPr/>
        </p:nvSpPr>
        <p:spPr>
          <a:xfrm rot="12129061">
            <a:off x="3527923" y="3762497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Freeform 90">
            <a:extLst>
              <a:ext uri="{FF2B5EF4-FFF2-40B4-BE49-F238E27FC236}">
                <a16:creationId xmlns:a16="http://schemas.microsoft.com/office/drawing/2014/main" id="{7EDD220B-C144-496B-9921-701257B4D958}"/>
              </a:ext>
            </a:extLst>
          </p:cNvPr>
          <p:cNvSpPr/>
          <p:nvPr/>
        </p:nvSpPr>
        <p:spPr>
          <a:xfrm>
            <a:off x="3333599" y="3043409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TextBox 53"/>
          <p:cNvSpPr txBox="1"/>
          <p:nvPr/>
        </p:nvSpPr>
        <p:spPr>
          <a:xfrm>
            <a:off x="4272152" y="4098856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" name="TextBox 53"/>
          <p:cNvSpPr txBox="1"/>
          <p:nvPr/>
        </p:nvSpPr>
        <p:spPr>
          <a:xfrm>
            <a:off x="5825750" y="4147128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9" name="TextBox 53"/>
          <p:cNvSpPr txBox="1"/>
          <p:nvPr/>
        </p:nvSpPr>
        <p:spPr>
          <a:xfrm>
            <a:off x="7175682" y="4139500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0" name="TextBox 53"/>
          <p:cNvSpPr txBox="1"/>
          <p:nvPr/>
        </p:nvSpPr>
        <p:spPr>
          <a:xfrm>
            <a:off x="7385733" y="4135926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1" name="TextBox 53"/>
          <p:cNvSpPr txBox="1"/>
          <p:nvPr/>
        </p:nvSpPr>
        <p:spPr>
          <a:xfrm>
            <a:off x="5709732" y="4138343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2" name="TextBox 53"/>
          <p:cNvSpPr txBox="1"/>
          <p:nvPr/>
        </p:nvSpPr>
        <p:spPr>
          <a:xfrm>
            <a:off x="4387753" y="4080827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3" name="TextBox 53"/>
          <p:cNvSpPr txBox="1"/>
          <p:nvPr/>
        </p:nvSpPr>
        <p:spPr>
          <a:xfrm>
            <a:off x="3558582" y="5918920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 build="p"/>
      <p:bldP spid="125" grpId="0" uiExpand="1" build="p"/>
      <p:bldP spid="77" grpId="0" build="p"/>
      <p:bldP spid="78" grpId="0"/>
      <p:bldP spid="276" grpId="0" animBg="1"/>
      <p:bldP spid="276" grpId="1" animBg="1"/>
      <p:bldP spid="277" grpId="0" animBg="1"/>
      <p:bldP spid="277" grpId="1" animBg="1"/>
      <p:bldP spid="278" grpId="0" animBg="1"/>
      <p:bldP spid="279" grpId="0" build="p"/>
      <p:bldP spid="291" grpId="0"/>
      <p:bldP spid="292" grpId="0" animBg="1"/>
      <p:bldP spid="298" grpId="0" uiExpand="1" build="p"/>
      <p:bldP spid="12" grpId="0" animBg="1"/>
      <p:bldP spid="303" grpId="0" animBg="1"/>
      <p:bldP spid="14" grpId="0" animBg="1"/>
      <p:bldP spid="16" grpId="0" animBg="1"/>
      <p:bldP spid="305" grpId="0" animBg="1"/>
      <p:bldP spid="306" grpId="0" animBg="1"/>
      <p:bldP spid="307" grpId="0"/>
      <p:bldP spid="308" grpId="0"/>
      <p:bldP spid="309" grpId="0"/>
      <p:bldP spid="310" grpId="0"/>
      <p:bldP spid="311" grpId="0"/>
      <p:bldP spid="312" grpId="0"/>
      <p:bldP spid="3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491" y="11672"/>
            <a:ext cx="11498157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Direct access, vs. getter and setter access</a:t>
            </a:r>
            <a:endParaRPr lang="en-US" sz="4000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11" y="1093208"/>
            <a:ext cx="11248515" cy="5348232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en-US" sz="2000" i="1" dirty="0" smtClean="0"/>
              <a:t>In this demo my point was to show how you “walk” down a linked list, by using a temp variable to point to some cell, and then getting the next link out of that cell for the new value of the temp.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I did this by direct access in the cell objects to the link field “next”.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</a:t>
            </a:r>
            <a:r>
              <a:rPr lang="en-US" sz="2000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curr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</a:rPr>
              <a:t>= </a:t>
            </a:r>
            <a:r>
              <a:rPr lang="en-US" sz="2000" dirty="0" err="1">
                <a:solidFill>
                  <a:srgbClr val="0070C0"/>
                </a:solidFill>
                <a:latin typeface="Consolas" panose="020B0609020204030204" pitchFamily="49" charset="0"/>
              </a:rPr>
              <a:t>curr.nx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</a:rPr>
              <a:t>;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This violates encapsulation.  It reaches into the cell and grabs the value of “</a:t>
            </a:r>
            <a:r>
              <a:rPr lang="en-US" sz="2000" b="1" dirty="0" err="1" smtClean="0">
                <a:solidFill>
                  <a:srgbClr val="C00000"/>
                </a:solidFill>
              </a:rPr>
              <a:t>nx</a:t>
            </a:r>
            <a:r>
              <a:rPr lang="en-US" sz="2000" b="1" dirty="0" smtClean="0">
                <a:solidFill>
                  <a:srgbClr val="C00000"/>
                </a:solidFill>
              </a:rPr>
              <a:t>”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 your A2 code you have private fields in the cells.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You have getters and setters for access to these link fields.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The basics of the “walking” are the same.  Your code will look a bit more complex ...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2000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curr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</a:rPr>
              <a:t>= </a:t>
            </a:r>
            <a:r>
              <a:rPr lang="en-US" sz="2000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curr.getNext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();  // </a:t>
            </a:r>
            <a:r>
              <a:rPr lang="en-US" sz="2000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curr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is a variable, make it point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                         // the cell that follows the current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 temp = new Node(35);    // temp is a variable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 </a:t>
            </a:r>
            <a:r>
              <a:rPr lang="en-US" sz="2000" dirty="0" err="1" smtClean="0">
                <a:solidFill>
                  <a:srgbClr val="0070C0"/>
                </a:solidFill>
                <a:latin typeface="Consolas" panose="020B0609020204030204" pitchFamily="49" charset="0"/>
              </a:rPr>
              <a:t>curr.setNext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(temp);     // make the next field of a cell point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Consolas" panose="020B0609020204030204" pitchFamily="49" charset="0"/>
              </a:rPr>
              <a:t>                          // to the node temp points to</a:t>
            </a:r>
            <a:endParaRPr lang="en-US" sz="2000" dirty="0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56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</TotalTime>
  <Words>1149</Words>
  <Application>Microsoft Office PowerPoint</Application>
  <PresentationFormat>Widescreen</PresentationFormat>
  <Paragraphs>258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Corbel</vt:lpstr>
      <vt:lpstr>Franklin Gothic Medium</vt:lpstr>
      <vt:lpstr>Segoe Print</vt:lpstr>
      <vt:lpstr>Times New Roman</vt:lpstr>
      <vt:lpstr>Verdana</vt:lpstr>
      <vt:lpstr>Wingdings</vt:lpstr>
      <vt:lpstr>Office Theme</vt:lpstr>
      <vt:lpstr>Notes on Linked Cells in Java</vt:lpstr>
      <vt:lpstr>Notes on Linked Cells in Java</vt:lpstr>
      <vt:lpstr>Notes on Linked Cells in Java</vt:lpstr>
      <vt:lpstr>“Pointers” in Java code</vt:lpstr>
      <vt:lpstr>Back to “pointers” in Java code</vt:lpstr>
      <vt:lpstr>Side note… this is a doubly linked list</vt:lpstr>
      <vt:lpstr>Walking down a linked list of cells</vt:lpstr>
      <vt:lpstr>Adding a new cell</vt:lpstr>
      <vt:lpstr>Direct access, vs. getter and setter access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Stotts</dc:creator>
  <cp:lastModifiedBy>David Stotts</cp:lastModifiedBy>
  <cp:revision>147</cp:revision>
  <dcterms:created xsi:type="dcterms:W3CDTF">2017-08-29T21:43:11Z</dcterms:created>
  <dcterms:modified xsi:type="dcterms:W3CDTF">2021-02-17T02:23:02Z</dcterms:modified>
</cp:coreProperties>
</file>