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49"/>
  </p:notesMasterIdLst>
  <p:sldIdLst>
    <p:sldId id="415" r:id="rId5"/>
    <p:sldId id="353" r:id="rId6"/>
    <p:sldId id="354" r:id="rId7"/>
    <p:sldId id="355" r:id="rId8"/>
    <p:sldId id="356" r:id="rId9"/>
    <p:sldId id="357" r:id="rId10"/>
    <p:sldId id="358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72" r:id="rId20"/>
    <p:sldId id="373" r:id="rId21"/>
    <p:sldId id="374" r:id="rId22"/>
    <p:sldId id="375" r:id="rId23"/>
    <p:sldId id="408" r:id="rId24"/>
    <p:sldId id="376" r:id="rId25"/>
    <p:sldId id="377" r:id="rId26"/>
    <p:sldId id="378" r:id="rId27"/>
    <p:sldId id="379" r:id="rId28"/>
    <p:sldId id="380" r:id="rId29"/>
    <p:sldId id="381" r:id="rId30"/>
    <p:sldId id="409" r:id="rId31"/>
    <p:sldId id="382" r:id="rId32"/>
    <p:sldId id="383" r:id="rId33"/>
    <p:sldId id="384" r:id="rId34"/>
    <p:sldId id="385" r:id="rId35"/>
    <p:sldId id="386" r:id="rId36"/>
    <p:sldId id="387" r:id="rId37"/>
    <p:sldId id="388" r:id="rId38"/>
    <p:sldId id="389" r:id="rId39"/>
    <p:sldId id="390" r:id="rId40"/>
    <p:sldId id="410" r:id="rId41"/>
    <p:sldId id="391" r:id="rId42"/>
    <p:sldId id="359" r:id="rId43"/>
    <p:sldId id="360" r:id="rId44"/>
    <p:sldId id="411" r:id="rId45"/>
    <p:sldId id="412" r:id="rId46"/>
    <p:sldId id="413" r:id="rId47"/>
    <p:sldId id="414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" userDrawn="1">
          <p15:clr>
            <a:srgbClr val="A4A3A4"/>
          </p15:clr>
        </p15:guide>
        <p15:guide id="2" pos="36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A0E3"/>
    <a:srgbClr val="102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19"/>
    <p:restoredTop sz="96327"/>
  </p:normalViewPr>
  <p:slideViewPr>
    <p:cSldViewPr snapToGrid="0">
      <p:cViewPr varScale="1">
        <p:scale>
          <a:sx n="107" d="100"/>
          <a:sy n="107" d="100"/>
        </p:scale>
        <p:origin x="78" y="384"/>
      </p:cViewPr>
      <p:guideLst>
        <p:guide orient="horz" pos="312"/>
        <p:guide pos="36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E3D9B-55F6-3845-A687-D71E28B9CFB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C3214-2C6F-5E4A-A72C-CAF5B0E98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4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7C3214-2C6F-5E4A-A72C-CAF5B0E98F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69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1CA8E-538D-C94D-9D47-2CD310751B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380273-5BB9-584B-9749-7FCDD9111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F5231-7FD0-C44F-9DCF-3C60A7337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7F046-D0E8-4346-BDD8-6FB25E34C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7E4F0-7A3E-B248-95F3-74729529F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00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6E76B-887D-0549-A3A7-FA011C00E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76D95E-AFE1-FD49-B748-A5D148351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4F8BA-264D-A344-A2B4-EB1981BAC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49199-F22E-034C-9BC9-8BCFF5193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3892A-FF16-7D4B-BA13-C5458DB17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5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53370B-249B-7742-9A79-31E1DD01B1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C23452-B0F8-5942-8BAF-3CAC97271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B5832-E397-8B4F-9DB8-FD2A542FA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CA9D9-6587-2F48-AF10-6AE6847CB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286BF-2061-B148-AE30-59E19DAED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48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A62A0-D89F-DA4E-A18B-8C6D7956B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3872B-7C84-A744-B917-09B955EA1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D6759-213F-984F-B870-EE62B5FA2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BB981-1608-2F43-9AD5-FC7E9408A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3284D-C3FA-2A4B-8B9F-3C8EA7268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2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11901-FA33-AE4B-B6A8-6EC801953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61A1F4-41BC-D54E-9CDD-8D761F8FB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F8C11-3DEB-5D46-8797-3ECB580DD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10F3E-5F8D-E54F-B021-138D84B7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94CC4F-BED0-DE4B-B0E4-3D917DAE3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4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3B8E2-C5B8-CF40-99E4-32CD82234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4FC79-2134-4540-97D2-C82A6CE343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B4D10-F93C-5C45-9C5D-2857AC1C8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E05B82-DD22-C14B-A6C2-7CD18D510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BF366B-7A62-1F4C-BA7D-A134CA4F3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715162-EAD1-E349-B74A-6EB79A5DF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83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FB2F9-7AE5-2448-A5D4-75AFC155D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CE6318-CC42-C74D-90AD-1C9C83EDD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250048-0953-4042-8596-5E9E9DEE2A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DBA9C5-B8EF-6947-A941-4D7D637746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D3DC73-4B07-3A42-AFDC-347874A75A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EAE7E5-7F58-FB4E-84FC-398D0CA74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C26FF3-9F0F-AD48-9052-3575073EF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21B6EF-7527-1C43-A2C9-3EF88546C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73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06535-FE4E-CF4B-BCCD-2688245FB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462968-F1E8-614E-ACBD-C50F17EAA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74D8C2-D41E-254F-9012-01AC75935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F30E23-3904-A24F-B126-DF5560F13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05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E27F3B-3B4D-1848-8C87-EF8F557C8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577A1F-2AEB-1F4A-A08A-2B73DC7B4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4B02EB-D26D-114C-B4B0-1F475939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0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7E2B3-10A3-D94E-8B37-22DB08866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BD726-B6A6-B240-9637-78183B43E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B2703-6376-2C4A-A1FC-FEE8FFFFA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24F357-BAA1-F14F-88B7-0F3450965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8D7C9-9515-3340-A654-BB8B4D847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03852-89EA-334C-8ECD-EE0323014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6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3DD7E-081C-F346-A3EA-00FE9F4D8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064A3B-DB59-DD40-999F-DB1287636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23CA57-4DE8-7248-A74E-940DB8B3C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5D072C-D5C6-3C48-9725-73249B52B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85AA8A-3240-0245-8017-F4E1F9554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C4C31-BE00-A14A-97F4-2AE29750B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7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A8F65F-FE16-6247-9270-C700237A1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B50D4-A0F5-3F4E-98D8-ADF4E7C2C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CA5CA-12E4-6240-93AB-0EC1957A49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47C1D-C80A-B44E-ABE6-13E42125B23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08769-7CF2-234F-8425-E3EE70DE27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955370-97B3-C14A-97CB-E70B911709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70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Arrays.html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D8E8BA5B-CEDA-6143-BDCE-BFD54A8939E9}"/>
              </a:ext>
            </a:extLst>
          </p:cNvPr>
          <p:cNvSpPr txBox="1">
            <a:spLocks/>
          </p:cNvSpPr>
          <p:nvPr/>
        </p:nvSpPr>
        <p:spPr>
          <a:xfrm>
            <a:off x="921325" y="3752602"/>
            <a:ext cx="10515600" cy="1836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600" i="1" dirty="0">
                <a:solidFill>
                  <a:schemeClr val="bg1"/>
                </a:solidFill>
                <a:latin typeface="Baskerville BT"/>
                <a:cs typeface="Poppins" pitchFamily="2" charset="77"/>
              </a:rPr>
              <a:t>Oedipus the King</a:t>
            </a:r>
            <a:r>
              <a:rPr lang="en-US" sz="3600" dirty="0">
                <a:solidFill>
                  <a:schemeClr val="bg1"/>
                </a:solidFill>
                <a:latin typeface="Baskerville BT"/>
                <a:cs typeface="Poppins" pitchFamily="2" charset="77"/>
              </a:rPr>
              <a:t>, </a:t>
            </a:r>
            <a:r>
              <a:rPr lang="en-US" sz="3600" dirty="0">
                <a:latin typeface="Baskerville BT" panose="02020602070506020303" pitchFamily="18" charset="0"/>
                <a:cs typeface="Poppins" pitchFamily="2" charset="77"/>
              </a:rPr>
              <a:t/>
            </a:r>
            <a:br>
              <a:rPr lang="en-US" sz="3600" dirty="0">
                <a:latin typeface="Baskerville BT" panose="02020602070506020303" pitchFamily="18" charset="0"/>
                <a:cs typeface="Poppins" pitchFamily="2" charset="77"/>
              </a:rPr>
            </a:br>
            <a:r>
              <a:rPr lang="en-US" sz="3600" dirty="0">
                <a:solidFill>
                  <a:schemeClr val="bg1"/>
                </a:solidFill>
                <a:latin typeface="Baskerville BT"/>
                <a:cs typeface="Poppins" pitchFamily="2" charset="77"/>
              </a:rPr>
              <a:t>and the First Phases of Analysis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39B7C5F-276A-8643-A1E6-43CE7527B6F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70855" y="-181029"/>
            <a:ext cx="12192000" cy="6858000"/>
          </a:xfrm>
          <a:prstGeom prst="rect">
            <a:avLst/>
          </a:prstGeom>
        </p:spPr>
      </p:pic>
      <p:sp>
        <p:nvSpPr>
          <p:cNvPr id="37" name="Title 1">
            <a:extLst>
              <a:ext uri="{FF2B5EF4-FFF2-40B4-BE49-F238E27FC236}">
                <a16:creationId xmlns:a16="http://schemas.microsoft.com/office/drawing/2014/main" id="{18B70C97-0C13-DE4C-931C-6A5A68BB175E}"/>
              </a:ext>
            </a:extLst>
          </p:cNvPr>
          <p:cNvSpPr txBox="1">
            <a:spLocks/>
          </p:cNvSpPr>
          <p:nvPr/>
        </p:nvSpPr>
        <p:spPr>
          <a:xfrm>
            <a:off x="3491308" y="2639374"/>
            <a:ext cx="5751094" cy="1009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rgbClr val="10284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Java Basics – Part </a:t>
            </a:r>
            <a:r>
              <a:rPr lang="en-US" sz="4800" dirty="0" smtClean="0">
                <a:solidFill>
                  <a:srgbClr val="10284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endParaRPr lang="en-US" sz="4800" dirty="0">
              <a:solidFill>
                <a:srgbClr val="10284B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45E049-A79B-6040-B838-AE8140393D8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3202" b="40131"/>
          <a:stretch/>
        </p:blipFill>
        <p:spPr>
          <a:xfrm>
            <a:off x="0" y="3648635"/>
            <a:ext cx="12192000" cy="45720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1724571" y="342341"/>
            <a:ext cx="8909108" cy="1470315"/>
            <a:chOff x="1724569" y="538959"/>
            <a:chExt cx="8909108" cy="1470315"/>
          </a:xfrm>
        </p:grpSpPr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D34AC3AB-3945-394A-80D2-5A9358EA86B8}"/>
                </a:ext>
              </a:extLst>
            </p:cNvPr>
            <p:cNvSpPr txBox="1">
              <a:spLocks/>
            </p:cNvSpPr>
            <p:nvPr/>
          </p:nvSpPr>
          <p:spPr>
            <a:xfrm>
              <a:off x="3325222" y="827998"/>
              <a:ext cx="5707801" cy="100926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7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5400" b="1" dirty="0">
                  <a:solidFill>
                    <a:schemeClr val="accent1">
                      <a:lumMod val="75000"/>
                    </a:schemeClr>
                  </a:solidFill>
                  <a:latin typeface="Franklin Gothic Demi" panose="020B0603020102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COMP 210</a:t>
              </a:r>
            </a:p>
            <a:p>
              <a:pPr algn="ctr"/>
              <a:r>
                <a:rPr lang="en-US" sz="5400" b="1" dirty="0">
                  <a:solidFill>
                    <a:schemeClr val="accent1">
                      <a:lumMod val="75000"/>
                    </a:schemeClr>
                  </a:solidFill>
                  <a:latin typeface="Franklin Gothic Demi" panose="020B0603020102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Data Structures</a:t>
              </a:r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A4B59D7A-F359-8B41-953B-D9ED242D8D3C}"/>
                </a:ext>
              </a:extLst>
            </p:cNvPr>
            <p:cNvSpPr/>
            <p:nvPr/>
          </p:nvSpPr>
          <p:spPr>
            <a:xfrm>
              <a:off x="1724569" y="538959"/>
              <a:ext cx="8909108" cy="1470315"/>
            </a:xfrm>
            <a:prstGeom prst="rect">
              <a:avLst/>
            </a:prstGeom>
            <a:noFill/>
            <a:ln w="4762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18B70C97-0C13-DE4C-931C-6A5A68BB175E}"/>
              </a:ext>
            </a:extLst>
          </p:cNvPr>
          <p:cNvSpPr txBox="1">
            <a:spLocks/>
          </p:cNvSpPr>
          <p:nvPr/>
        </p:nvSpPr>
        <p:spPr>
          <a:xfrm>
            <a:off x="4037488" y="4331654"/>
            <a:ext cx="4117024" cy="1009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i="1" dirty="0" smtClean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 adapted from K. Mayer-Patel, F’20 )</a:t>
            </a:r>
            <a:endParaRPr lang="en-US" sz="2000" i="1" dirty="0">
              <a:solidFill>
                <a:schemeClr val="bg1">
                  <a:lumMod val="65000"/>
                </a:schemeClr>
              </a:solidFill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244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39995" y="1717527"/>
            <a:ext cx="3038483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196023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0</a:t>
            </a:r>
          </a:p>
          <a:p>
            <a:r>
              <a:rPr lang="en-US" dirty="0"/>
              <a:t>          [1]: 0</a:t>
            </a:r>
          </a:p>
          <a:p>
            <a:r>
              <a:rPr lang="en-US" dirty="0"/>
              <a:t>          [2]: 0</a:t>
            </a:r>
          </a:p>
        </p:txBody>
      </p:sp>
    </p:spTree>
    <p:extLst>
      <p:ext uri="{BB962C8B-B14F-4D97-AF65-F5344CB8AC3E}">
        <p14:creationId xmlns:p14="http://schemas.microsoft.com/office/powerpoint/2010/main" val="1230402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69986" y="1717526"/>
            <a:ext cx="2993158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196023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3</a:t>
            </a:r>
          </a:p>
          <a:p>
            <a:r>
              <a:rPr lang="en-US" dirty="0"/>
              <a:t>          [1]: 0</a:t>
            </a:r>
          </a:p>
          <a:p>
            <a:r>
              <a:rPr lang="en-US" dirty="0"/>
              <a:t>          [2]: 0</a:t>
            </a:r>
          </a:p>
        </p:txBody>
      </p:sp>
    </p:spTree>
    <p:extLst>
      <p:ext uri="{BB962C8B-B14F-4D97-AF65-F5344CB8AC3E}">
        <p14:creationId xmlns:p14="http://schemas.microsoft.com/office/powerpoint/2010/main" val="1865906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11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16284" y="1717526"/>
            <a:ext cx="2979517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196023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3</a:t>
            </a:r>
          </a:p>
          <a:p>
            <a:r>
              <a:rPr lang="en-US" dirty="0"/>
              <a:t>          [1]: 5</a:t>
            </a:r>
          </a:p>
          <a:p>
            <a:r>
              <a:rPr lang="en-US" dirty="0"/>
              <a:t>          [2]: 0</a:t>
            </a:r>
          </a:p>
        </p:txBody>
      </p:sp>
    </p:spTree>
    <p:extLst>
      <p:ext uri="{BB962C8B-B14F-4D97-AF65-F5344CB8AC3E}">
        <p14:creationId xmlns:p14="http://schemas.microsoft.com/office/powerpoint/2010/main" val="1659125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12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6"/>
            <a:ext cx="2984382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3</a:t>
            </a:r>
          </a:p>
          <a:p>
            <a:r>
              <a:rPr lang="en-US" dirty="0"/>
              <a:t>          [1]: 5</a:t>
            </a:r>
          </a:p>
          <a:p>
            <a:r>
              <a:rPr lang="en-US" dirty="0"/>
              <a:t>          [2]: 10</a:t>
            </a:r>
          </a:p>
        </p:txBody>
      </p:sp>
    </p:spTree>
    <p:extLst>
      <p:ext uri="{BB962C8B-B14F-4D97-AF65-F5344CB8AC3E}">
        <p14:creationId xmlns:p14="http://schemas.microsoft.com/office/powerpoint/2010/main" val="1649337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14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51726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3</a:t>
            </a:r>
          </a:p>
          <a:p>
            <a:r>
              <a:rPr lang="en-US" dirty="0"/>
              <a:t>          [1]: 5</a:t>
            </a:r>
          </a:p>
          <a:p>
            <a:r>
              <a:rPr lang="en-US" dirty="0"/>
              <a:t>          [2]: 10</a:t>
            </a:r>
          </a:p>
        </p:txBody>
      </p:sp>
    </p:spTree>
    <p:extLst>
      <p:ext uri="{BB962C8B-B14F-4D97-AF65-F5344CB8AC3E}">
        <p14:creationId xmlns:p14="http://schemas.microsoft.com/office/powerpoint/2010/main" val="4059171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16, part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3</a:t>
            </a:r>
          </a:p>
          <a:p>
            <a:r>
              <a:rPr lang="en-US" dirty="0"/>
              <a:t>          [1]: 5</a:t>
            </a:r>
          </a:p>
          <a:p>
            <a:r>
              <a:rPr lang="en-US" dirty="0"/>
              <a:t>          [2]: 10</a:t>
            </a:r>
          </a:p>
        </p:txBody>
      </p:sp>
    </p:spTree>
    <p:extLst>
      <p:ext uri="{BB962C8B-B14F-4D97-AF65-F5344CB8AC3E}">
        <p14:creationId xmlns:p14="http://schemas.microsoft.com/office/powerpoint/2010/main" val="3218825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33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6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3</a:t>
            </a:r>
          </a:p>
          <a:p>
            <a:r>
              <a:rPr lang="en-US" dirty="0"/>
              <a:t>          [1]: 5</a:t>
            </a:r>
          </a:p>
          <a:p>
            <a:r>
              <a:rPr lang="en-US" dirty="0"/>
              <a:t>          [2]: 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990" y="3748852"/>
            <a:ext cx="2921488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0x23ac4f</a:t>
            </a:r>
          </a:p>
          <a:p>
            <a:r>
              <a:rPr lang="en-US" dirty="0" err="1"/>
              <a:t>i</a:t>
            </a:r>
            <a:r>
              <a:rPr lang="en-US" dirty="0"/>
              <a:t>		0</a:t>
            </a:r>
          </a:p>
          <a:p>
            <a:r>
              <a:rPr lang="en-US" dirty="0"/>
              <a:t>j		1</a:t>
            </a:r>
          </a:p>
        </p:txBody>
      </p:sp>
    </p:spTree>
    <p:extLst>
      <p:ext uri="{BB962C8B-B14F-4D97-AF65-F5344CB8AC3E}">
        <p14:creationId xmlns:p14="http://schemas.microsoft.com/office/powerpoint/2010/main" val="763249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34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3</a:t>
            </a:r>
          </a:p>
          <a:p>
            <a:r>
              <a:rPr lang="en-US" dirty="0"/>
              <a:t>          [1]: 5</a:t>
            </a:r>
          </a:p>
          <a:p>
            <a:r>
              <a:rPr lang="en-US" dirty="0"/>
              <a:t>          [2]: 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990" y="3480982"/>
            <a:ext cx="2921488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0x23ac4f</a:t>
            </a:r>
          </a:p>
          <a:p>
            <a:r>
              <a:rPr lang="en-US" dirty="0" err="1"/>
              <a:t>i</a:t>
            </a:r>
            <a:r>
              <a:rPr lang="en-US" dirty="0"/>
              <a:t>		0</a:t>
            </a:r>
          </a:p>
          <a:p>
            <a:r>
              <a:rPr lang="en-US" dirty="0"/>
              <a:t>j		1</a:t>
            </a:r>
          </a:p>
          <a:p>
            <a:r>
              <a:rPr lang="en-US" dirty="0" err="1"/>
              <a:t>tmp</a:t>
            </a:r>
            <a:r>
              <a:rPr lang="en-US" dirty="0"/>
              <a:t>		3</a:t>
            </a:r>
          </a:p>
        </p:txBody>
      </p:sp>
    </p:spTree>
    <p:extLst>
      <p:ext uri="{BB962C8B-B14F-4D97-AF65-F5344CB8AC3E}">
        <p14:creationId xmlns:p14="http://schemas.microsoft.com/office/powerpoint/2010/main" val="42905755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35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89" y="1717527"/>
            <a:ext cx="2921489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5</a:t>
            </a:r>
          </a:p>
          <a:p>
            <a:r>
              <a:rPr lang="en-US" dirty="0"/>
              <a:t>          [2]: 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989" y="3471853"/>
            <a:ext cx="2921489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0x23ac4f</a:t>
            </a:r>
          </a:p>
          <a:p>
            <a:r>
              <a:rPr lang="en-US" dirty="0" err="1"/>
              <a:t>i</a:t>
            </a:r>
            <a:r>
              <a:rPr lang="en-US" dirty="0"/>
              <a:t>		0</a:t>
            </a:r>
          </a:p>
          <a:p>
            <a:r>
              <a:rPr lang="en-US" dirty="0"/>
              <a:t>j		1</a:t>
            </a:r>
          </a:p>
          <a:p>
            <a:r>
              <a:rPr lang="en-US" dirty="0" err="1"/>
              <a:t>tmp</a:t>
            </a:r>
            <a:r>
              <a:rPr lang="en-US" dirty="0"/>
              <a:t>		3</a:t>
            </a:r>
          </a:p>
        </p:txBody>
      </p:sp>
    </p:spTree>
    <p:extLst>
      <p:ext uri="{BB962C8B-B14F-4D97-AF65-F5344CB8AC3E}">
        <p14:creationId xmlns:p14="http://schemas.microsoft.com/office/powerpoint/2010/main" val="711645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36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3</a:t>
            </a:r>
          </a:p>
          <a:p>
            <a:r>
              <a:rPr lang="en-US" dirty="0"/>
              <a:t>          [2]: 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990" y="3480985"/>
            <a:ext cx="2921487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0x23ac4f</a:t>
            </a:r>
          </a:p>
          <a:p>
            <a:r>
              <a:rPr lang="en-US" dirty="0" err="1"/>
              <a:t>i</a:t>
            </a:r>
            <a:r>
              <a:rPr lang="en-US" dirty="0"/>
              <a:t>		0</a:t>
            </a:r>
          </a:p>
          <a:p>
            <a:r>
              <a:rPr lang="en-US" dirty="0"/>
              <a:t>j		1</a:t>
            </a:r>
          </a:p>
          <a:p>
            <a:r>
              <a:rPr lang="en-US" dirty="0" err="1"/>
              <a:t>tmp</a:t>
            </a:r>
            <a:r>
              <a:rPr lang="en-US" dirty="0"/>
              <a:t>		3</a:t>
            </a:r>
          </a:p>
        </p:txBody>
      </p:sp>
    </p:spTree>
    <p:extLst>
      <p:ext uri="{BB962C8B-B14F-4D97-AF65-F5344CB8AC3E}">
        <p14:creationId xmlns:p14="http://schemas.microsoft.com/office/powerpoint/2010/main" val="3824270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372324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Arrays hold an indexed sequence of values</a:t>
            </a:r>
          </a:p>
          <a:p>
            <a:pPr lvl="1"/>
            <a:r>
              <a:rPr lang="en-US" dirty="0"/>
              <a:t>Indices start at 0</a:t>
            </a:r>
          </a:p>
          <a:p>
            <a:r>
              <a:rPr lang="en-US" dirty="0"/>
              <a:t>Another object type … with a twist</a:t>
            </a:r>
          </a:p>
          <a:p>
            <a:pPr lvl="1"/>
            <a:r>
              <a:rPr lang="en-US" dirty="0"/>
              <a:t>A little different because it is a type that combines with another type.</a:t>
            </a:r>
          </a:p>
          <a:p>
            <a:pPr lvl="2"/>
            <a:r>
              <a:rPr lang="en-US" dirty="0"/>
              <a:t>The array structure itself is of type Array, but the type of the individual elements must also be specified.</a:t>
            </a:r>
          </a:p>
          <a:p>
            <a:pPr lvl="3"/>
            <a:r>
              <a:rPr lang="en-US" dirty="0"/>
              <a:t>Can’t have an array of different types mixed together.</a:t>
            </a:r>
          </a:p>
          <a:p>
            <a:pPr lvl="1"/>
            <a:r>
              <a:rPr lang="en-US" dirty="0"/>
              <a:t>Also different from other objects in its creation syntax.</a:t>
            </a:r>
          </a:p>
          <a:p>
            <a:r>
              <a:rPr lang="en-US" dirty="0"/>
              <a:t>Arrays are fixed length.</a:t>
            </a:r>
          </a:p>
          <a:p>
            <a:pPr lvl="1"/>
            <a:r>
              <a:rPr lang="en-US" dirty="0"/>
              <a:t>Must be specified when created.</a:t>
            </a:r>
          </a:p>
          <a:p>
            <a:pPr lvl="1"/>
            <a:r>
              <a:rPr lang="en-US" dirty="0"/>
              <a:t>Once created, can not be resized.</a:t>
            </a:r>
          </a:p>
        </p:txBody>
      </p:sp>
    </p:spTree>
    <p:extLst>
      <p:ext uri="{BB962C8B-B14F-4D97-AF65-F5344CB8AC3E}">
        <p14:creationId xmlns:p14="http://schemas.microsoft.com/office/powerpoint/2010/main" val="18095402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38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3</a:t>
            </a:r>
          </a:p>
          <a:p>
            <a:r>
              <a:rPr lang="en-US" dirty="0"/>
              <a:t>          [2]: 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990" y="3480985"/>
            <a:ext cx="2921488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0x23ac4f</a:t>
            </a:r>
          </a:p>
          <a:p>
            <a:r>
              <a:rPr lang="en-US" dirty="0" err="1"/>
              <a:t>i</a:t>
            </a:r>
            <a:r>
              <a:rPr lang="en-US" dirty="0"/>
              <a:t>		0</a:t>
            </a:r>
          </a:p>
          <a:p>
            <a:r>
              <a:rPr lang="en-US" dirty="0"/>
              <a:t>j		1</a:t>
            </a:r>
          </a:p>
          <a:p>
            <a:r>
              <a:rPr lang="en-US" dirty="0" err="1"/>
              <a:t>tmp</a:t>
            </a:r>
            <a:r>
              <a:rPr lang="en-US" dirty="0"/>
              <a:t>		3</a:t>
            </a:r>
          </a:p>
          <a:p>
            <a:endParaRPr lang="en-US" dirty="0"/>
          </a:p>
          <a:p>
            <a:r>
              <a:rPr lang="en-US" i="1" dirty="0"/>
              <a:t>return 8</a:t>
            </a:r>
          </a:p>
        </p:txBody>
      </p:sp>
    </p:spTree>
    <p:extLst>
      <p:ext uri="{BB962C8B-B14F-4D97-AF65-F5344CB8AC3E}">
        <p14:creationId xmlns:p14="http://schemas.microsoft.com/office/powerpoint/2010/main" val="23461058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16, part 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3</a:t>
            </a:r>
          </a:p>
          <a:p>
            <a:r>
              <a:rPr lang="en-US" dirty="0"/>
              <a:t>          [2]: 10</a:t>
            </a:r>
          </a:p>
        </p:txBody>
      </p:sp>
    </p:spTree>
    <p:extLst>
      <p:ext uri="{BB962C8B-B14F-4D97-AF65-F5344CB8AC3E}">
        <p14:creationId xmlns:p14="http://schemas.microsoft.com/office/powerpoint/2010/main" val="41762442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17, part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1170" y="1717527"/>
            <a:ext cx="3267307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	8</a:t>
            </a:r>
          </a:p>
          <a:p>
            <a:r>
              <a:rPr lang="en-US" dirty="0"/>
              <a:t>d	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3</a:t>
            </a:r>
          </a:p>
          <a:p>
            <a:r>
              <a:rPr lang="en-US" dirty="0"/>
              <a:t>          [2]: 10</a:t>
            </a:r>
          </a:p>
        </p:txBody>
      </p:sp>
    </p:spTree>
    <p:extLst>
      <p:ext uri="{BB962C8B-B14F-4D97-AF65-F5344CB8AC3E}">
        <p14:creationId xmlns:p14="http://schemas.microsoft.com/office/powerpoint/2010/main" val="3756464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33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98958" y="1717527"/>
            <a:ext cx="2479519" cy="31393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	0x6a312a</a:t>
            </a:r>
          </a:p>
          <a:p>
            <a:r>
              <a:rPr lang="en-US" dirty="0"/>
              <a:t>a			0x23ac4f</a:t>
            </a:r>
          </a:p>
          <a:p>
            <a:r>
              <a:rPr lang="en-US" dirty="0"/>
              <a:t>b			0x23ac4f</a:t>
            </a:r>
          </a:p>
          <a:p>
            <a:r>
              <a:rPr lang="en-US" dirty="0"/>
              <a:t>c	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3</a:t>
            </a:r>
          </a:p>
          <a:p>
            <a:r>
              <a:rPr lang="en-US" dirty="0"/>
              <a:t>          [2]: 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991" y="3756593"/>
            <a:ext cx="2925026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0x23ac4f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  <a:p>
            <a:r>
              <a:rPr lang="en-US" dirty="0"/>
              <a:t>j		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83C6CC-16CD-244B-9DCF-5AEA59F15EE3}"/>
              </a:ext>
            </a:extLst>
          </p:cNvPr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???</a:t>
            </a:r>
          </a:p>
        </p:txBody>
      </p:sp>
    </p:spTree>
    <p:extLst>
      <p:ext uri="{BB962C8B-B14F-4D97-AF65-F5344CB8AC3E}">
        <p14:creationId xmlns:p14="http://schemas.microsoft.com/office/powerpoint/2010/main" val="13361043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34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98958" y="1717527"/>
            <a:ext cx="2479519" cy="31393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	0x6a312a</a:t>
            </a:r>
          </a:p>
          <a:p>
            <a:r>
              <a:rPr lang="en-US" dirty="0"/>
              <a:t>a			0x23ac4f</a:t>
            </a:r>
          </a:p>
          <a:p>
            <a:r>
              <a:rPr lang="en-US" dirty="0"/>
              <a:t>b			0x23ac4f</a:t>
            </a:r>
          </a:p>
          <a:p>
            <a:r>
              <a:rPr lang="en-US" dirty="0"/>
              <a:t>c	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3</a:t>
            </a:r>
          </a:p>
          <a:p>
            <a:r>
              <a:rPr lang="en-US" dirty="0"/>
              <a:t>          [2]: 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989" y="3748852"/>
            <a:ext cx="2921487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0x23ac4f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  <a:p>
            <a:r>
              <a:rPr lang="en-US" dirty="0"/>
              <a:t>j		2</a:t>
            </a:r>
          </a:p>
          <a:p>
            <a:r>
              <a:rPr lang="en-US" dirty="0" err="1"/>
              <a:t>tmp</a:t>
            </a:r>
            <a:r>
              <a:rPr lang="en-US" dirty="0"/>
              <a:t>		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F0C097-F9CF-434A-97AC-795355D3EBD7}"/>
              </a:ext>
            </a:extLst>
          </p:cNvPr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???</a:t>
            </a:r>
          </a:p>
        </p:txBody>
      </p:sp>
    </p:spTree>
    <p:extLst>
      <p:ext uri="{BB962C8B-B14F-4D97-AF65-F5344CB8AC3E}">
        <p14:creationId xmlns:p14="http://schemas.microsoft.com/office/powerpoint/2010/main" val="11269875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35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98958" y="1717527"/>
            <a:ext cx="2479519" cy="31393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	0x6a312a</a:t>
            </a:r>
          </a:p>
          <a:p>
            <a:r>
              <a:rPr lang="en-US" dirty="0"/>
              <a:t>a			0x23ac4f</a:t>
            </a:r>
          </a:p>
          <a:p>
            <a:r>
              <a:rPr lang="en-US" dirty="0"/>
              <a:t>b			0x23ac4f</a:t>
            </a:r>
          </a:p>
          <a:p>
            <a:r>
              <a:rPr lang="en-US" dirty="0"/>
              <a:t>c	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990" y="3748852"/>
            <a:ext cx="2921488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0x23ac4f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  <a:p>
            <a:r>
              <a:rPr lang="en-US" dirty="0"/>
              <a:t>j		2</a:t>
            </a:r>
          </a:p>
          <a:p>
            <a:r>
              <a:rPr lang="en-US" dirty="0" err="1"/>
              <a:t>tmp</a:t>
            </a:r>
            <a:r>
              <a:rPr lang="en-US" dirty="0"/>
              <a:t>		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ADA681-2B01-C84A-BF2D-028F5A14E324}"/>
              </a:ext>
            </a:extLst>
          </p:cNvPr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???</a:t>
            </a:r>
          </a:p>
        </p:txBody>
      </p:sp>
    </p:spTree>
    <p:extLst>
      <p:ext uri="{BB962C8B-B14F-4D97-AF65-F5344CB8AC3E}">
        <p14:creationId xmlns:p14="http://schemas.microsoft.com/office/powerpoint/2010/main" val="42234863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36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98958" y="1717527"/>
            <a:ext cx="2479519" cy="31393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	0x6a312a</a:t>
            </a:r>
          </a:p>
          <a:p>
            <a:r>
              <a:rPr lang="en-US" dirty="0"/>
              <a:t>a			0x23ac4f</a:t>
            </a:r>
          </a:p>
          <a:p>
            <a:r>
              <a:rPr lang="en-US" dirty="0"/>
              <a:t>b			0x23ac4f</a:t>
            </a:r>
          </a:p>
          <a:p>
            <a:r>
              <a:rPr lang="en-US" dirty="0"/>
              <a:t>c	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989" y="3765295"/>
            <a:ext cx="2921487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0x23ac4f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  <a:p>
            <a:r>
              <a:rPr lang="en-US" dirty="0"/>
              <a:t>j		2</a:t>
            </a:r>
          </a:p>
          <a:p>
            <a:r>
              <a:rPr lang="en-US" dirty="0" err="1"/>
              <a:t>tmp</a:t>
            </a:r>
            <a:r>
              <a:rPr lang="en-US" dirty="0"/>
              <a:t>		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CEC580-C99B-954F-8683-DD6F9AF7AEBB}"/>
              </a:ext>
            </a:extLst>
          </p:cNvPr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???</a:t>
            </a:r>
          </a:p>
        </p:txBody>
      </p:sp>
    </p:spTree>
    <p:extLst>
      <p:ext uri="{BB962C8B-B14F-4D97-AF65-F5344CB8AC3E}">
        <p14:creationId xmlns:p14="http://schemas.microsoft.com/office/powerpoint/2010/main" val="23101041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38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98958" y="1717527"/>
            <a:ext cx="2479519" cy="31393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	0x6a312a</a:t>
            </a:r>
          </a:p>
          <a:p>
            <a:r>
              <a:rPr lang="en-US" dirty="0"/>
              <a:t>a			0x23ac4f</a:t>
            </a:r>
          </a:p>
          <a:p>
            <a:r>
              <a:rPr lang="en-US" dirty="0"/>
              <a:t>b			0x23ac4f</a:t>
            </a:r>
          </a:p>
          <a:p>
            <a:r>
              <a:rPr lang="en-US" dirty="0"/>
              <a:t>c	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989" y="3765295"/>
            <a:ext cx="2921487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0x23ac4f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  <a:p>
            <a:r>
              <a:rPr lang="en-US" dirty="0"/>
              <a:t>j		2</a:t>
            </a:r>
          </a:p>
          <a:p>
            <a:r>
              <a:rPr lang="en-US" dirty="0" err="1"/>
              <a:t>tmp</a:t>
            </a:r>
            <a:r>
              <a:rPr lang="en-US" dirty="0"/>
              <a:t>		3</a:t>
            </a:r>
          </a:p>
          <a:p>
            <a:endParaRPr lang="en-US" dirty="0"/>
          </a:p>
          <a:p>
            <a:r>
              <a:rPr lang="en-US" i="1" dirty="0"/>
              <a:t>return 13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CEC580-C99B-954F-8683-DD6F9AF7AEBB}"/>
              </a:ext>
            </a:extLst>
          </p:cNvPr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???</a:t>
            </a:r>
          </a:p>
        </p:txBody>
      </p:sp>
    </p:spTree>
    <p:extLst>
      <p:ext uri="{BB962C8B-B14F-4D97-AF65-F5344CB8AC3E}">
        <p14:creationId xmlns:p14="http://schemas.microsoft.com/office/powerpoint/2010/main" val="41119701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17, part 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</p:spTree>
    <p:extLst>
      <p:ext uri="{BB962C8B-B14F-4D97-AF65-F5344CB8AC3E}">
        <p14:creationId xmlns:p14="http://schemas.microsoft.com/office/powerpoint/2010/main" val="9995047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19 - before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</p:spTree>
    <p:extLst>
      <p:ext uri="{BB962C8B-B14F-4D97-AF65-F5344CB8AC3E}">
        <p14:creationId xmlns:p14="http://schemas.microsoft.com/office/powerpoint/2010/main" val="3373429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/ Initializing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345390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Type indicator for an array is the type name of the individual elements followed by []</a:t>
            </a:r>
          </a:p>
          <a:p>
            <a:r>
              <a:rPr lang="en-US" dirty="0"/>
              <a:t>Using the new operator</a:t>
            </a:r>
          </a:p>
          <a:p>
            <a:pPr marL="457200" lvl="1" indent="0">
              <a:buNone/>
            </a:pPr>
            <a:r>
              <a:rPr lang="en-US" i="1" dirty="0">
                <a:latin typeface="Courier"/>
                <a:cs typeface="Courier"/>
              </a:rPr>
              <a:t>type</a:t>
            </a:r>
            <a:r>
              <a:rPr lang="en-US" dirty="0">
                <a:latin typeface="Courier"/>
                <a:cs typeface="Courier"/>
              </a:rPr>
              <a:t>[] </a:t>
            </a:r>
            <a:r>
              <a:rPr lang="en-US" dirty="0" err="1">
                <a:latin typeface="Courier"/>
                <a:cs typeface="Courier"/>
              </a:rPr>
              <a:t>vname</a:t>
            </a:r>
            <a:r>
              <a:rPr lang="en-US" dirty="0">
                <a:latin typeface="Courier"/>
                <a:cs typeface="Courier"/>
              </a:rPr>
              <a:t> = new </a:t>
            </a:r>
            <a:r>
              <a:rPr lang="en-US" i="1" dirty="0">
                <a:latin typeface="Courier"/>
                <a:cs typeface="Courier"/>
              </a:rPr>
              <a:t>type</a:t>
            </a:r>
            <a:r>
              <a:rPr lang="en-US" dirty="0">
                <a:latin typeface="Courier"/>
                <a:cs typeface="Courier"/>
              </a:rPr>
              <a:t>[</a:t>
            </a:r>
            <a:r>
              <a:rPr lang="en-US" i="1" dirty="0">
                <a:latin typeface="Courier"/>
                <a:cs typeface="Courier"/>
              </a:rPr>
              <a:t>length</a:t>
            </a:r>
            <a:r>
              <a:rPr lang="en-US" dirty="0">
                <a:latin typeface="Courier"/>
                <a:cs typeface="Courier"/>
              </a:rPr>
              <a:t>];</a:t>
            </a:r>
          </a:p>
          <a:p>
            <a:pPr lvl="1"/>
            <a:r>
              <a:rPr lang="en-US" dirty="0"/>
              <a:t>Array will be created, and initialized with default values.</a:t>
            </a:r>
          </a:p>
          <a:p>
            <a:pPr lvl="2"/>
            <a:r>
              <a:rPr lang="en-US" dirty="0"/>
              <a:t>For numeric types and char: 0</a:t>
            </a:r>
          </a:p>
          <a:p>
            <a:pPr lvl="2"/>
            <a:r>
              <a:rPr lang="en-US" dirty="0"/>
              <a:t>For </a:t>
            </a:r>
            <a:r>
              <a:rPr lang="en-US" dirty="0" err="1"/>
              <a:t>boolean</a:t>
            </a:r>
            <a:r>
              <a:rPr lang="en-US" dirty="0"/>
              <a:t>: false</a:t>
            </a:r>
          </a:p>
          <a:p>
            <a:pPr lvl="2"/>
            <a:r>
              <a:rPr lang="en-US" dirty="0"/>
              <a:t>For reference types: null</a:t>
            </a:r>
          </a:p>
          <a:p>
            <a:r>
              <a:rPr lang="en-US" dirty="0"/>
              <a:t>Example: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64185" y="4656449"/>
            <a:ext cx="5928525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urier"/>
                <a:cs typeface="Courier"/>
              </a:rPr>
              <a:t>String[] names = new String[3];</a:t>
            </a:r>
          </a:p>
          <a:p>
            <a:r>
              <a:rPr lang="en-US" sz="2400" dirty="0">
                <a:latin typeface="Courier"/>
                <a:cs typeface="Courier"/>
              </a:rPr>
              <a:t>names[0] = “Alice”;</a:t>
            </a:r>
          </a:p>
          <a:p>
            <a:r>
              <a:rPr lang="en-US" sz="2400" dirty="0">
                <a:latin typeface="Courier"/>
                <a:cs typeface="Courier"/>
              </a:rPr>
              <a:t>names[1] = “Bob”;</a:t>
            </a:r>
          </a:p>
          <a:p>
            <a:r>
              <a:rPr lang="en-US" sz="2400" dirty="0">
                <a:latin typeface="Courier"/>
                <a:cs typeface="Courier"/>
              </a:rPr>
              <a:t>names[2] = “Carol”;</a:t>
            </a:r>
          </a:p>
          <a:p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935496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19 - after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0x549cd2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34604" y="2281170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0x549cd2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</p:spTree>
    <p:extLst>
      <p:ext uri="{BB962C8B-B14F-4D97-AF65-F5344CB8AC3E}">
        <p14:creationId xmlns:p14="http://schemas.microsoft.com/office/powerpoint/2010/main" val="39661208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21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0x549cd2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34603" y="2281170"/>
            <a:ext cx="131318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0x549cd2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24</a:t>
            </a:r>
          </a:p>
        </p:txBody>
      </p:sp>
    </p:spTree>
    <p:extLst>
      <p:ext uri="{BB962C8B-B14F-4D97-AF65-F5344CB8AC3E}">
        <p14:creationId xmlns:p14="http://schemas.microsoft.com/office/powerpoint/2010/main" val="22939550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23, part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0x549cd2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34603" y="2281170"/>
            <a:ext cx="131318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0x549cd2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24</a:t>
            </a:r>
          </a:p>
        </p:txBody>
      </p:sp>
    </p:spTree>
    <p:extLst>
      <p:ext uri="{BB962C8B-B14F-4D97-AF65-F5344CB8AC3E}">
        <p14:creationId xmlns:p14="http://schemas.microsoft.com/office/powerpoint/2010/main" val="21745296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33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0x549cd2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34603" y="2281170"/>
            <a:ext cx="131318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0x549cd2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24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56990" y="3752494"/>
            <a:ext cx="2921488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0x549cd2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  <a:p>
            <a:r>
              <a:rPr lang="en-US" dirty="0"/>
              <a:t>j		2</a:t>
            </a:r>
          </a:p>
        </p:txBody>
      </p:sp>
    </p:spTree>
    <p:extLst>
      <p:ext uri="{BB962C8B-B14F-4D97-AF65-F5344CB8AC3E}">
        <p14:creationId xmlns:p14="http://schemas.microsoft.com/office/powerpoint/2010/main" val="15736201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34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0x549cd2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34603" y="2281170"/>
            <a:ext cx="131318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0x549cd2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24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56990" y="3748852"/>
            <a:ext cx="2921488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0x549cd2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  <a:p>
            <a:r>
              <a:rPr lang="en-US" dirty="0"/>
              <a:t>j		2</a:t>
            </a:r>
          </a:p>
          <a:p>
            <a:r>
              <a:rPr lang="en-US" dirty="0" err="1"/>
              <a:t>tmp</a:t>
            </a:r>
            <a:r>
              <a:rPr lang="en-US" dirty="0"/>
              <a:t>		10</a:t>
            </a:r>
          </a:p>
        </p:txBody>
      </p:sp>
    </p:spTree>
    <p:extLst>
      <p:ext uri="{BB962C8B-B14F-4D97-AF65-F5344CB8AC3E}">
        <p14:creationId xmlns:p14="http://schemas.microsoft.com/office/powerpoint/2010/main" val="22053123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35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0x549cd2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34603" y="2281170"/>
            <a:ext cx="131318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0x549cd2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24</a:t>
            </a:r>
          </a:p>
          <a:p>
            <a:r>
              <a:rPr lang="en-US" dirty="0"/>
              <a:t>          [2]: 24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56990" y="3758499"/>
            <a:ext cx="2921488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0x549cd2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  <a:p>
            <a:r>
              <a:rPr lang="en-US" dirty="0"/>
              <a:t>j		2</a:t>
            </a:r>
          </a:p>
          <a:p>
            <a:r>
              <a:rPr lang="en-US" dirty="0" err="1"/>
              <a:t>tmp</a:t>
            </a:r>
            <a:r>
              <a:rPr lang="en-US" dirty="0"/>
              <a:t>		10</a:t>
            </a:r>
          </a:p>
        </p:txBody>
      </p:sp>
    </p:spTree>
    <p:extLst>
      <p:ext uri="{BB962C8B-B14F-4D97-AF65-F5344CB8AC3E}">
        <p14:creationId xmlns:p14="http://schemas.microsoft.com/office/powerpoint/2010/main" val="20226709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36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0x549cd2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34603" y="2281170"/>
            <a:ext cx="131318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0x549cd2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24</a:t>
            </a:r>
          </a:p>
          <a:p>
            <a:r>
              <a:rPr lang="en-US" dirty="0"/>
              <a:t>          [2]: 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56990" y="3748852"/>
            <a:ext cx="2921488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0x549cd2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  <a:p>
            <a:r>
              <a:rPr lang="en-US" dirty="0"/>
              <a:t>j		2</a:t>
            </a:r>
          </a:p>
          <a:p>
            <a:r>
              <a:rPr lang="en-US" dirty="0" err="1"/>
              <a:t>tmp</a:t>
            </a:r>
            <a:r>
              <a:rPr lang="en-US" dirty="0"/>
              <a:t>		10</a:t>
            </a:r>
          </a:p>
        </p:txBody>
      </p:sp>
    </p:spTree>
    <p:extLst>
      <p:ext uri="{BB962C8B-B14F-4D97-AF65-F5344CB8AC3E}">
        <p14:creationId xmlns:p14="http://schemas.microsoft.com/office/powerpoint/2010/main" val="5334364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38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0x549cd2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34603" y="2281170"/>
            <a:ext cx="131318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0x549cd2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24</a:t>
            </a:r>
          </a:p>
          <a:p>
            <a:r>
              <a:rPr lang="en-US" dirty="0"/>
              <a:t>          [2]: 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56991" y="3748852"/>
            <a:ext cx="2921488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0x549cd2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  <a:p>
            <a:r>
              <a:rPr lang="en-US" dirty="0"/>
              <a:t>j		2</a:t>
            </a:r>
          </a:p>
          <a:p>
            <a:r>
              <a:rPr lang="en-US" dirty="0" err="1"/>
              <a:t>tmp</a:t>
            </a:r>
            <a:r>
              <a:rPr lang="en-US" dirty="0"/>
              <a:t>		10</a:t>
            </a:r>
          </a:p>
          <a:p>
            <a:endParaRPr lang="en-US" dirty="0"/>
          </a:p>
          <a:p>
            <a:r>
              <a:rPr lang="en-US" i="1" dirty="0"/>
              <a:t>return 34</a:t>
            </a:r>
          </a:p>
        </p:txBody>
      </p:sp>
    </p:spTree>
    <p:extLst>
      <p:ext uri="{BB962C8B-B14F-4D97-AF65-F5344CB8AC3E}">
        <p14:creationId xmlns:p14="http://schemas.microsoft.com/office/powerpoint/2010/main" val="10954396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23, part 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7152" y="1717527"/>
            <a:ext cx="2921326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0x549cd2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2" y="1911055"/>
            <a:ext cx="131318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34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34603" y="2281170"/>
            <a:ext cx="131318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0x549cd2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24</a:t>
            </a:r>
          </a:p>
          <a:p>
            <a:r>
              <a:rPr lang="en-US" dirty="0"/>
              <a:t>          [2]: 10</a:t>
            </a:r>
          </a:p>
        </p:txBody>
      </p:sp>
    </p:spTree>
    <p:extLst>
      <p:ext uri="{BB962C8B-B14F-4D97-AF65-F5344CB8AC3E}">
        <p14:creationId xmlns:p14="http://schemas.microsoft.com/office/powerpoint/2010/main" val="4416737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Multidimensional array is simply an array of arrays</a:t>
            </a:r>
          </a:p>
          <a:p>
            <a:pPr lvl="1"/>
            <a:r>
              <a:rPr lang="en-US" dirty="0"/>
              <a:t>Fill out dimensions left to right.</a:t>
            </a:r>
          </a:p>
          <a:p>
            <a:pPr marL="457200" lvl="1" indent="0">
              <a:buNone/>
            </a:pPr>
            <a:r>
              <a:rPr lang="en-US" sz="2900" dirty="0" err="1">
                <a:latin typeface="Courier"/>
                <a:cs typeface="Courier"/>
              </a:rPr>
              <a:t>int</a:t>
            </a:r>
            <a:r>
              <a:rPr lang="en-US" sz="2900" dirty="0">
                <a:latin typeface="Courier"/>
                <a:cs typeface="Courier"/>
              </a:rPr>
              <a:t>[][] </a:t>
            </a:r>
            <a:r>
              <a:rPr lang="en-US" sz="2900" dirty="0" err="1">
                <a:latin typeface="Courier"/>
                <a:cs typeface="Courier"/>
              </a:rPr>
              <a:t>marray</a:t>
            </a:r>
            <a:r>
              <a:rPr lang="en-US" sz="2900" dirty="0">
                <a:latin typeface="Courier"/>
                <a:cs typeface="Courier"/>
              </a:rPr>
              <a:t> = new </a:t>
            </a:r>
            <a:r>
              <a:rPr lang="en-US" sz="2900" dirty="0" err="1">
                <a:latin typeface="Courier"/>
                <a:cs typeface="Courier"/>
              </a:rPr>
              <a:t>int</a:t>
            </a:r>
            <a:r>
              <a:rPr lang="en-US" sz="2900" dirty="0">
                <a:latin typeface="Courier"/>
                <a:cs typeface="Courier"/>
              </a:rPr>
              <a:t>[5][];</a:t>
            </a:r>
          </a:p>
          <a:p>
            <a:pPr marL="457200" lvl="1" indent="0">
              <a:buNone/>
            </a:pPr>
            <a:r>
              <a:rPr lang="en-US" sz="2900" dirty="0">
                <a:latin typeface="Courier"/>
                <a:cs typeface="Courier"/>
              </a:rPr>
              <a:t>for(</a:t>
            </a:r>
            <a:r>
              <a:rPr lang="en-US" sz="2900" dirty="0" err="1">
                <a:latin typeface="Courier"/>
                <a:cs typeface="Courier"/>
              </a:rPr>
              <a:t>int</a:t>
            </a:r>
            <a:r>
              <a:rPr lang="en-US" sz="2900" dirty="0">
                <a:latin typeface="Courier"/>
                <a:cs typeface="Courier"/>
              </a:rPr>
              <a:t> 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=0; 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&lt;5; 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++) {</a:t>
            </a:r>
          </a:p>
          <a:p>
            <a:pPr marL="914400" lvl="2" indent="0">
              <a:buNone/>
            </a:pPr>
            <a:r>
              <a:rPr lang="en-US" sz="2900" dirty="0" err="1">
                <a:latin typeface="Courier"/>
                <a:cs typeface="Courier"/>
              </a:rPr>
              <a:t>marray</a:t>
            </a:r>
            <a:r>
              <a:rPr lang="en-US" sz="2900" dirty="0">
                <a:latin typeface="Courier"/>
                <a:cs typeface="Courier"/>
              </a:rPr>
              <a:t>[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] = new </a:t>
            </a:r>
            <a:r>
              <a:rPr lang="en-US" sz="2900" dirty="0" err="1">
                <a:latin typeface="Courier"/>
                <a:cs typeface="Courier"/>
              </a:rPr>
              <a:t>int</a:t>
            </a:r>
            <a:r>
              <a:rPr lang="en-US" sz="2900" dirty="0">
                <a:latin typeface="Courier"/>
                <a:cs typeface="Courier"/>
              </a:rPr>
              <a:t>[10];</a:t>
            </a:r>
          </a:p>
          <a:p>
            <a:pPr marL="457200" lvl="1" indent="0">
              <a:buNone/>
            </a:pPr>
            <a:r>
              <a:rPr lang="en-US" sz="2900" dirty="0">
                <a:latin typeface="Courier"/>
                <a:cs typeface="Courier"/>
              </a:rPr>
              <a:t>}</a:t>
            </a:r>
          </a:p>
          <a:p>
            <a:r>
              <a:rPr lang="en-US" dirty="0"/>
              <a:t>Each </a:t>
            </a:r>
            <a:r>
              <a:rPr lang="en-US" dirty="0" err="1"/>
              <a:t>subarray</a:t>
            </a:r>
            <a:r>
              <a:rPr lang="en-US" dirty="0"/>
              <a:t> can have an independent size.</a:t>
            </a:r>
          </a:p>
          <a:p>
            <a:pPr lvl="1"/>
            <a:r>
              <a:rPr lang="en-US" dirty="0"/>
              <a:t>Sometimes known as as a “ragged” or “uneven” array</a:t>
            </a:r>
          </a:p>
          <a:p>
            <a:pPr marL="457200" lvl="1" indent="0">
              <a:buNone/>
            </a:pPr>
            <a:r>
              <a:rPr lang="en-US" sz="2900" dirty="0" err="1">
                <a:latin typeface="Courier"/>
                <a:cs typeface="Courier"/>
              </a:rPr>
              <a:t>int</a:t>
            </a:r>
            <a:r>
              <a:rPr lang="en-US" sz="2900" dirty="0">
                <a:latin typeface="Courier"/>
                <a:cs typeface="Courier"/>
              </a:rPr>
              <a:t>[][] </a:t>
            </a:r>
            <a:r>
              <a:rPr lang="en-US" sz="2900" dirty="0" err="1">
                <a:latin typeface="Courier"/>
                <a:cs typeface="Courier"/>
              </a:rPr>
              <a:t>marray</a:t>
            </a:r>
            <a:r>
              <a:rPr lang="en-US" sz="2900" dirty="0">
                <a:latin typeface="Courier"/>
                <a:cs typeface="Courier"/>
              </a:rPr>
              <a:t> = new </a:t>
            </a:r>
            <a:r>
              <a:rPr lang="en-US" sz="2900" dirty="0" err="1">
                <a:latin typeface="Courier"/>
                <a:cs typeface="Courier"/>
              </a:rPr>
              <a:t>int</a:t>
            </a:r>
            <a:r>
              <a:rPr lang="en-US" sz="2900" dirty="0">
                <a:latin typeface="Courier"/>
                <a:cs typeface="Courier"/>
              </a:rPr>
              <a:t>[5][];</a:t>
            </a:r>
          </a:p>
          <a:p>
            <a:pPr marL="457200" lvl="1" indent="0">
              <a:buNone/>
            </a:pPr>
            <a:r>
              <a:rPr lang="en-US" sz="2900" dirty="0">
                <a:latin typeface="Courier"/>
                <a:cs typeface="Courier"/>
              </a:rPr>
              <a:t>for (</a:t>
            </a:r>
            <a:r>
              <a:rPr lang="en-US" sz="2900" dirty="0" err="1">
                <a:latin typeface="Courier"/>
                <a:cs typeface="Courier"/>
              </a:rPr>
              <a:t>int</a:t>
            </a:r>
            <a:r>
              <a:rPr lang="en-US" sz="2900" dirty="0">
                <a:latin typeface="Courier"/>
                <a:cs typeface="Courier"/>
              </a:rPr>
              <a:t> 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=0; 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&lt;5; 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++) {</a:t>
            </a:r>
          </a:p>
          <a:p>
            <a:pPr marL="914400" lvl="2" indent="0">
              <a:buNone/>
            </a:pPr>
            <a:r>
              <a:rPr lang="en-US" sz="2900" dirty="0" err="1">
                <a:latin typeface="Courier"/>
                <a:cs typeface="Courier"/>
              </a:rPr>
              <a:t>marray</a:t>
            </a:r>
            <a:r>
              <a:rPr lang="en-US" sz="2900" dirty="0">
                <a:latin typeface="Courier"/>
                <a:cs typeface="Courier"/>
              </a:rPr>
              <a:t>[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] = new </a:t>
            </a:r>
            <a:r>
              <a:rPr lang="en-US" sz="2900" dirty="0" err="1">
                <a:latin typeface="Courier"/>
                <a:cs typeface="Courier"/>
              </a:rPr>
              <a:t>int</a:t>
            </a:r>
            <a:r>
              <a:rPr lang="en-US" sz="2900" dirty="0">
                <a:latin typeface="Courier"/>
                <a:cs typeface="Courier"/>
              </a:rPr>
              <a:t>[i+1];</a:t>
            </a:r>
          </a:p>
          <a:p>
            <a:pPr marL="457200" lvl="1" indent="0">
              <a:buNone/>
            </a:pPr>
            <a:r>
              <a:rPr lang="en-US" sz="2900" dirty="0">
                <a:latin typeface="Courier"/>
                <a:cs typeface="Courier"/>
              </a:rPr>
              <a:t>}</a:t>
            </a:r>
          </a:p>
          <a:p>
            <a:r>
              <a:rPr lang="en-US" dirty="0"/>
              <a:t>If each sub-dimension is same size, we can create it with a single </a:t>
            </a:r>
            <a:r>
              <a:rPr lang="en-US" i="1" dirty="0"/>
              <a:t>new</a:t>
            </a:r>
            <a:r>
              <a:rPr lang="en-US" dirty="0"/>
              <a:t> statement</a:t>
            </a:r>
          </a:p>
          <a:p>
            <a:pPr marL="457200" lvl="1" indent="0"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[][] </a:t>
            </a:r>
            <a:r>
              <a:rPr lang="en-US" dirty="0" err="1">
                <a:latin typeface="Courier"/>
                <a:cs typeface="Courier"/>
              </a:rPr>
              <a:t>marray</a:t>
            </a:r>
            <a:r>
              <a:rPr lang="en-US" dirty="0">
                <a:latin typeface="Courier"/>
                <a:cs typeface="Courier"/>
              </a:rPr>
              <a:t> = new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[5][10];</a:t>
            </a:r>
          </a:p>
        </p:txBody>
      </p:sp>
    </p:spTree>
    <p:extLst>
      <p:ext uri="{BB962C8B-B14F-4D97-AF65-F5344CB8AC3E}">
        <p14:creationId xmlns:p14="http://schemas.microsoft.com/office/powerpoint/2010/main" val="1450159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Literal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17639"/>
            <a:ext cx="8229600" cy="4708525"/>
          </a:xfrm>
        </p:spPr>
        <p:txBody>
          <a:bodyPr/>
          <a:lstStyle/>
          <a:p>
            <a:r>
              <a:rPr lang="en-US" dirty="0"/>
              <a:t>When you know the elements in advance.</a:t>
            </a:r>
          </a:p>
          <a:p>
            <a:pPr lvl="1"/>
            <a:r>
              <a:rPr lang="en-US" dirty="0"/>
              <a:t>Comma-separated, in curly braces</a:t>
            </a:r>
          </a:p>
          <a:p>
            <a:r>
              <a:rPr lang="en-US" dirty="0"/>
              <a:t>Syntax if combined with variable declaration</a:t>
            </a:r>
          </a:p>
          <a:p>
            <a:pPr marL="914400" lvl="2" indent="0"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[] </a:t>
            </a:r>
            <a:r>
              <a:rPr lang="en-US" dirty="0" err="1">
                <a:latin typeface="Courier"/>
                <a:cs typeface="Courier"/>
              </a:rPr>
              <a:t>iarray</a:t>
            </a:r>
            <a:r>
              <a:rPr lang="en-US" dirty="0">
                <a:latin typeface="Courier"/>
                <a:cs typeface="Courier"/>
              </a:rPr>
              <a:t> = {1, 2, 3};</a:t>
            </a:r>
          </a:p>
          <a:p>
            <a:pPr marL="914400" lvl="2" indent="0">
              <a:buNone/>
            </a:pPr>
            <a:r>
              <a:rPr lang="en-US" dirty="0">
                <a:latin typeface="Courier"/>
                <a:cs typeface="Courier"/>
              </a:rPr>
              <a:t>String[] names = {“</a:t>
            </a:r>
            <a:r>
              <a:rPr lang="en-US" dirty="0" err="1">
                <a:latin typeface="Courier"/>
                <a:cs typeface="Courier"/>
              </a:rPr>
              <a:t>Abhinandan</a:t>
            </a:r>
            <a:r>
              <a:rPr lang="en-US" dirty="0">
                <a:latin typeface="Courier"/>
                <a:cs typeface="Courier"/>
              </a:rPr>
              <a:t>”, </a:t>
            </a:r>
          </a:p>
          <a:p>
            <a:pPr marL="914400" lvl="2" indent="0">
              <a:buNone/>
            </a:pPr>
            <a:r>
              <a:rPr lang="en-US" dirty="0">
                <a:latin typeface="Courier"/>
                <a:cs typeface="Courier"/>
              </a:rPr>
              <a:t>                  “</a:t>
            </a:r>
            <a:r>
              <a:rPr lang="en-US" dirty="0" err="1">
                <a:latin typeface="Courier"/>
                <a:cs typeface="Courier"/>
              </a:rPr>
              <a:t>Bhagavateeprasaad</a:t>
            </a:r>
            <a:r>
              <a:rPr lang="en-US" dirty="0">
                <a:latin typeface="Courier"/>
                <a:cs typeface="Courier"/>
              </a:rPr>
              <a:t>”,  </a:t>
            </a:r>
          </a:p>
          <a:p>
            <a:pPr marL="914400" lvl="2" indent="0">
              <a:buNone/>
            </a:pPr>
            <a:r>
              <a:rPr lang="en-US" dirty="0">
                <a:latin typeface="Courier"/>
                <a:cs typeface="Courier"/>
              </a:rPr>
              <a:t>                  “</a:t>
            </a:r>
            <a:r>
              <a:rPr lang="en-US" dirty="0" err="1">
                <a:latin typeface="Courier"/>
                <a:cs typeface="Courier"/>
              </a:rPr>
              <a:t>Chaanakya</a:t>
            </a:r>
            <a:r>
              <a:rPr lang="en-US" dirty="0">
                <a:latin typeface="Courier"/>
                <a:cs typeface="Courier"/>
              </a:rPr>
              <a:t>”};</a:t>
            </a:r>
          </a:p>
          <a:p>
            <a:r>
              <a:rPr lang="en-US" dirty="0">
                <a:latin typeface="Calibri"/>
                <a:cs typeface="Calibri"/>
              </a:rPr>
              <a:t>Syntax if used to set an existing variable name.</a:t>
            </a:r>
          </a:p>
          <a:p>
            <a:pPr marL="914400" lvl="2" indent="0">
              <a:buNone/>
            </a:pPr>
            <a:r>
              <a:rPr lang="en-US" dirty="0" err="1">
                <a:latin typeface="Courier"/>
                <a:cs typeface="Courier"/>
              </a:rPr>
              <a:t>iarray</a:t>
            </a:r>
            <a:r>
              <a:rPr lang="en-US" dirty="0">
                <a:latin typeface="Courier"/>
                <a:cs typeface="Courier"/>
              </a:rPr>
              <a:t> = new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[] {4, 5, 6};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1224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utility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Arrays</a:t>
            </a:r>
            <a:r>
              <a:rPr lang="en-US" dirty="0"/>
              <a:t> is a library of useful functions for manipulating arrays</a:t>
            </a:r>
          </a:p>
          <a:p>
            <a:pPr lvl="1"/>
            <a:r>
              <a:rPr lang="en-US" dirty="0"/>
              <a:t>Note “s” in </a:t>
            </a:r>
            <a:r>
              <a:rPr lang="en-US" i="1" dirty="0"/>
              <a:t>Arrays</a:t>
            </a:r>
            <a:endParaRPr lang="en-US" dirty="0"/>
          </a:p>
          <a:p>
            <a:pPr lvl="1"/>
            <a:r>
              <a:rPr lang="en-US" dirty="0"/>
              <a:t>Like Math class, all methods are static</a:t>
            </a:r>
          </a:p>
          <a:p>
            <a:r>
              <a:rPr lang="en-US" dirty="0" err="1"/>
              <a:t>binarySearch</a:t>
            </a:r>
            <a:endParaRPr lang="en-US" dirty="0"/>
          </a:p>
          <a:p>
            <a:r>
              <a:rPr lang="en-US" dirty="0"/>
              <a:t>sort</a:t>
            </a:r>
          </a:p>
          <a:p>
            <a:r>
              <a:rPr lang="en-US" dirty="0"/>
              <a:t>filling and copying </a:t>
            </a:r>
            <a:r>
              <a:rPr lang="en-US" dirty="0" err="1"/>
              <a:t>subranges</a:t>
            </a:r>
            <a:endParaRPr lang="en-US" dirty="0"/>
          </a:p>
          <a:p>
            <a:r>
              <a:rPr lang="en-US" sz="2000" dirty="0">
                <a:hlinkClick r:id="rId2"/>
              </a:rPr>
              <a:t>http://docs.oracle.com/javase/8/docs/api/java/util/Arrays.html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5807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E8E41-2616-C445-B0DB-4158FE653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 are immutable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7982B-0B02-5945-A8A4-095A75E3A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Immutable means once created, can’t change.</a:t>
            </a:r>
          </a:p>
          <a:p>
            <a:pPr lvl="1"/>
            <a:r>
              <a:rPr lang="en-US" dirty="0"/>
              <a:t>Some other languages treat strings as an array of characters. Not Java.</a:t>
            </a:r>
          </a:p>
          <a:p>
            <a:r>
              <a:rPr lang="en-US" dirty="0"/>
              <a:t>Any operation that manipulates a string is creating a new string.</a:t>
            </a:r>
          </a:p>
          <a:p>
            <a:r>
              <a:rPr lang="en-US" dirty="0"/>
              <a:t>Why immutability?</a:t>
            </a:r>
          </a:p>
          <a:p>
            <a:pPr lvl="1"/>
            <a:r>
              <a:rPr lang="en-US" dirty="0"/>
              <a:t>If the same string occurs twice, can simply reuse the same object.</a:t>
            </a:r>
          </a:p>
          <a:p>
            <a:pPr lvl="2"/>
            <a:r>
              <a:rPr lang="en-US" dirty="0"/>
              <a:t>This is an optimization that Java compiler performs automatically if it can.</a:t>
            </a:r>
          </a:p>
          <a:p>
            <a:pPr lvl="2"/>
            <a:r>
              <a:rPr lang="en-US" dirty="0"/>
              <a:t>It may </a:t>
            </a:r>
            <a:r>
              <a:rPr lang="en-US" i="1" dirty="0"/>
              <a:t>appear</a:t>
            </a:r>
            <a:r>
              <a:rPr lang="en-US" dirty="0"/>
              <a:t> that == can be used to test character-by-character equality, but you should never do that.</a:t>
            </a:r>
          </a:p>
          <a:p>
            <a:pPr lvl="3"/>
            <a:r>
              <a:rPr lang="en-US" dirty="0"/>
              <a:t>Always use .equals() method of one string, passing the other as the parameter.</a:t>
            </a:r>
          </a:p>
          <a:p>
            <a:pPr lvl="2"/>
            <a:r>
              <a:rPr lang="en-US" dirty="0"/>
              <a:t>Example 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1593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F56BF-2EE1-4A4B-90EE-51DBBAD85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 Directive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38ECA-88D1-A545-B212-6F858AE22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Maps class names from other packages into current name space.</a:t>
            </a:r>
          </a:p>
          <a:p>
            <a:pPr lvl="1"/>
            <a:r>
              <a:rPr lang="en-US" dirty="0"/>
              <a:t>Convenient if going to use one or more class names repeatedly.</a:t>
            </a:r>
          </a:p>
          <a:p>
            <a:r>
              <a:rPr lang="en-US" dirty="0"/>
              <a:t>Map all class names from a package:</a:t>
            </a:r>
          </a:p>
          <a:p>
            <a:pPr marL="457200" lvl="1" indent="0">
              <a:buNone/>
            </a:pPr>
            <a:r>
              <a:rPr lang="en-US" b="1" dirty="0">
                <a:latin typeface="Courier"/>
                <a:cs typeface="Courier"/>
              </a:rPr>
              <a:t>import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i="1" dirty="0">
                <a:latin typeface="Courier"/>
                <a:cs typeface="Courier"/>
              </a:rPr>
              <a:t>package</a:t>
            </a:r>
            <a:r>
              <a:rPr lang="en-US" dirty="0">
                <a:latin typeface="Courier"/>
                <a:cs typeface="Courier"/>
              </a:rPr>
              <a:t>.*;</a:t>
            </a:r>
          </a:p>
          <a:p>
            <a:r>
              <a:rPr lang="en-US" dirty="0"/>
              <a:t>Map a specific class name from a package:</a:t>
            </a:r>
          </a:p>
          <a:p>
            <a:pPr marL="457200" lvl="1" indent="0">
              <a:buNone/>
            </a:pPr>
            <a:r>
              <a:rPr lang="en-US" b="1" dirty="0">
                <a:latin typeface="Courier"/>
                <a:cs typeface="Courier"/>
              </a:rPr>
              <a:t>import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i="1" dirty="0" err="1">
                <a:latin typeface="Courier"/>
                <a:cs typeface="Courier"/>
              </a:rPr>
              <a:t>package</a:t>
            </a:r>
            <a:r>
              <a:rPr lang="en-US" dirty="0" err="1">
                <a:latin typeface="Courier"/>
                <a:cs typeface="Courier"/>
              </a:rPr>
              <a:t>.</a:t>
            </a:r>
            <a:r>
              <a:rPr lang="en-US" i="1" dirty="0" err="1">
                <a:latin typeface="Courier"/>
                <a:cs typeface="Courier"/>
              </a:rPr>
              <a:t>ClassName</a:t>
            </a:r>
            <a:r>
              <a:rPr lang="en-US" dirty="0"/>
              <a:t>;</a:t>
            </a:r>
          </a:p>
          <a:p>
            <a:r>
              <a:rPr lang="en-US" dirty="0"/>
              <a:t>Classes in </a:t>
            </a:r>
            <a:r>
              <a:rPr lang="en-US" dirty="0" err="1"/>
              <a:t>java.lang</a:t>
            </a:r>
            <a:r>
              <a:rPr lang="en-US" dirty="0"/>
              <a:t> are automatically imported</a:t>
            </a:r>
          </a:p>
          <a:p>
            <a:pPr lvl="1"/>
            <a:r>
              <a:rPr lang="en-US" dirty="0"/>
              <a:t>Example: Math</a:t>
            </a:r>
          </a:p>
          <a:p>
            <a:r>
              <a:rPr lang="en-US" dirty="0"/>
              <a:t>Example 5</a:t>
            </a:r>
          </a:p>
          <a:p>
            <a:pPr lvl="1"/>
            <a:r>
              <a:rPr lang="en-US" dirty="0"/>
              <a:t>Example5NoImport</a:t>
            </a:r>
          </a:p>
          <a:p>
            <a:pPr lvl="1"/>
            <a:r>
              <a:rPr lang="en-US" dirty="0"/>
              <a:t>Example5WithImport</a:t>
            </a:r>
          </a:p>
          <a:p>
            <a:pPr lvl="1"/>
            <a:r>
              <a:rPr lang="en-US" dirty="0"/>
              <a:t>lec3Other.Magic8Ball</a:t>
            </a:r>
          </a:p>
        </p:txBody>
      </p:sp>
    </p:spTree>
    <p:extLst>
      <p:ext uri="{BB962C8B-B14F-4D97-AF65-F5344CB8AC3E}">
        <p14:creationId xmlns:p14="http://schemas.microsoft.com/office/powerpoint/2010/main" val="23375140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1A5B0-2777-3F41-B8B8-E4E44B2AD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Odds and 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4ECB6-DDDF-0141-B41B-4FBFA98A6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Integer Math vs. Real Math</a:t>
            </a:r>
          </a:p>
          <a:p>
            <a:pPr lvl="1"/>
            <a:r>
              <a:rPr lang="en-US" dirty="0"/>
              <a:t>Operations on integers will produce an integer result.</a:t>
            </a:r>
          </a:p>
          <a:p>
            <a:pPr lvl="1"/>
            <a:r>
              <a:rPr lang="en-US" dirty="0"/>
              <a:t>If at least one of the operands is a real number, then result will also be real.</a:t>
            </a:r>
          </a:p>
          <a:p>
            <a:pPr lvl="1"/>
            <a:r>
              <a:rPr lang="en-US" dirty="0"/>
              <a:t>Common gotcha: integer subexpression within a larger expression expecting a real value.</a:t>
            </a:r>
          </a:p>
          <a:p>
            <a:pPr lvl="2"/>
            <a:r>
              <a:rPr lang="en-US" dirty="0"/>
              <a:t>Example: 2.7 * (3 / 4)</a:t>
            </a:r>
          </a:p>
          <a:p>
            <a:pPr lvl="3"/>
            <a:r>
              <a:rPr lang="en-US" dirty="0"/>
              <a:t>Result is 0 because (3/4) subexpression is evaluated first and produces 0</a:t>
            </a:r>
          </a:p>
          <a:p>
            <a:pPr lvl="2"/>
            <a:r>
              <a:rPr lang="en-US" dirty="0"/>
              <a:t>To force an integer to be a real value:</a:t>
            </a:r>
          </a:p>
          <a:p>
            <a:pPr lvl="3"/>
            <a:r>
              <a:rPr lang="en-US" dirty="0"/>
              <a:t>Multiply by 1.0</a:t>
            </a:r>
          </a:p>
          <a:p>
            <a:pPr lvl="4"/>
            <a:r>
              <a:rPr lang="en-US" dirty="0"/>
              <a:t>2.7 * ((3*1.0)/(4*1.0))</a:t>
            </a:r>
          </a:p>
          <a:p>
            <a:pPr lvl="3"/>
            <a:r>
              <a:rPr lang="en-US" dirty="0"/>
              <a:t>“Cast” into a double</a:t>
            </a:r>
          </a:p>
          <a:p>
            <a:pPr lvl="4"/>
            <a:r>
              <a:rPr lang="en-US" dirty="0"/>
              <a:t>2.7 * ( ((double) 3) / ((double) 4) )</a:t>
            </a:r>
          </a:p>
          <a:p>
            <a:r>
              <a:rPr lang="en-US" dirty="0"/>
              <a:t>Ternary Operator</a:t>
            </a:r>
          </a:p>
          <a:p>
            <a:pPr lvl="1"/>
            <a:r>
              <a:rPr lang="en-US" dirty="0"/>
              <a:t>Useful for simple case of choosing between two expressions depending on a condition.</a:t>
            </a:r>
          </a:p>
          <a:p>
            <a:r>
              <a:rPr lang="en-US" dirty="0"/>
              <a:t>Boolean operator shortcut result</a:t>
            </a:r>
          </a:p>
          <a:p>
            <a:pPr lvl="1"/>
            <a:r>
              <a:rPr lang="en-US" dirty="0"/>
              <a:t>If evaluation of left side is enough to determine result, then right side never evaluated.</a:t>
            </a:r>
          </a:p>
        </p:txBody>
      </p:sp>
    </p:spTree>
    <p:extLst>
      <p:ext uri="{BB962C8B-B14F-4D97-AF65-F5344CB8AC3E}">
        <p14:creationId xmlns:p14="http://schemas.microsoft.com/office/powerpoint/2010/main" val="40145710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E6194-FA0C-7741-9AB5-64F19AF50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real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980FC-F3A9-5046-A65D-E76E1024B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Comparing real values (especially calculated ones) with == operator is dangerous.</a:t>
            </a:r>
          </a:p>
          <a:p>
            <a:pPr lvl="1"/>
            <a:r>
              <a:rPr lang="en-US" dirty="0"/>
              <a:t>Will think that 0.99999…. is NOT the same as 1.0</a:t>
            </a:r>
          </a:p>
          <a:p>
            <a:r>
              <a:rPr lang="en-US" dirty="0"/>
              <a:t>Need to use an “epsilon bound”.</a:t>
            </a:r>
          </a:p>
          <a:p>
            <a:pPr lvl="1"/>
            <a:r>
              <a:rPr lang="en-US" dirty="0"/>
              <a:t>Need to define what counts as “close enough”.</a:t>
            </a:r>
          </a:p>
          <a:p>
            <a:r>
              <a:rPr lang="en-US" dirty="0"/>
              <a:t>Given a and b that are real values</a:t>
            </a:r>
          </a:p>
          <a:p>
            <a:pPr lvl="1"/>
            <a:r>
              <a:rPr lang="en-US" dirty="0"/>
              <a:t>Inappropriate expression comparing a and b: </a:t>
            </a:r>
          </a:p>
          <a:p>
            <a:pPr lvl="2"/>
            <a:r>
              <a:rPr lang="en-US" dirty="0"/>
              <a:t>(a == b)</a:t>
            </a:r>
          </a:p>
          <a:p>
            <a:pPr lvl="1"/>
            <a:r>
              <a:rPr lang="en-US" dirty="0"/>
              <a:t>Appropriate expression comparing a and b:</a:t>
            </a:r>
          </a:p>
          <a:p>
            <a:pPr lvl="2"/>
            <a:r>
              <a:rPr lang="en-US" dirty="0"/>
              <a:t>(</a:t>
            </a:r>
            <a:r>
              <a:rPr lang="en-US" dirty="0" err="1"/>
              <a:t>Math.abs</a:t>
            </a:r>
            <a:r>
              <a:rPr lang="en-US" dirty="0"/>
              <a:t>((a-b)) &lt; epsilon)</a:t>
            </a:r>
          </a:p>
          <a:p>
            <a:r>
              <a:rPr lang="en-US" dirty="0"/>
              <a:t>Example 7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09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0-based indexing</a:t>
            </a:r>
          </a:p>
          <a:p>
            <a:r>
              <a:rPr lang="en-US" dirty="0"/>
              <a:t>Length is provided by </a:t>
            </a:r>
            <a:r>
              <a:rPr lang="en-US" i="1" dirty="0"/>
              <a:t>length</a:t>
            </a:r>
            <a:r>
              <a:rPr lang="en-US" dirty="0"/>
              <a:t> field</a:t>
            </a:r>
          </a:p>
          <a:p>
            <a:pPr lvl="1"/>
            <a:r>
              <a:rPr lang="en-US" dirty="0"/>
              <a:t>Note, for String objects, </a:t>
            </a:r>
            <a:r>
              <a:rPr lang="en-US" i="1" dirty="0"/>
              <a:t>length()</a:t>
            </a:r>
            <a:r>
              <a:rPr lang="en-US" dirty="0"/>
              <a:t> is a method</a:t>
            </a:r>
          </a:p>
          <a:p>
            <a:pPr lvl="1"/>
            <a:r>
              <a:rPr lang="en-US" dirty="0"/>
              <a:t>For arrays, </a:t>
            </a:r>
            <a:r>
              <a:rPr lang="en-US" i="1" dirty="0"/>
              <a:t>length</a:t>
            </a:r>
            <a:r>
              <a:rPr lang="en-US" dirty="0"/>
              <a:t> is a field</a:t>
            </a:r>
          </a:p>
          <a:p>
            <a:r>
              <a:rPr lang="en-US" dirty="0"/>
              <a:t>Size of array can not change once created, but individual elements may change.</a:t>
            </a:r>
          </a:p>
          <a:p>
            <a:r>
              <a:rPr lang="en-US" dirty="0"/>
              <a:t>Example 1</a:t>
            </a:r>
          </a:p>
        </p:txBody>
      </p:sp>
    </p:spTree>
    <p:extLst>
      <p:ext uri="{BB962C8B-B14F-4D97-AF65-F5344CB8AC3E}">
        <p14:creationId xmlns:p14="http://schemas.microsoft.com/office/powerpoint/2010/main" val="1698710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value that is always valid for any reference type.</a:t>
            </a:r>
          </a:p>
          <a:p>
            <a:pPr lvl="1"/>
            <a:r>
              <a:rPr lang="en-US" dirty="0"/>
              <a:t>Indicates “no value”</a:t>
            </a:r>
          </a:p>
          <a:p>
            <a:pPr lvl="1"/>
            <a:r>
              <a:rPr lang="en-US" dirty="0"/>
              <a:t>Any reference type variable can be set to null.</a:t>
            </a:r>
          </a:p>
          <a:p>
            <a:pPr lvl="1"/>
            <a:r>
              <a:rPr lang="en-US" dirty="0"/>
              <a:t>Default value for reference type arrays.</a:t>
            </a:r>
          </a:p>
        </p:txBody>
      </p:sp>
    </p:spTree>
    <p:extLst>
      <p:ext uri="{BB962C8B-B14F-4D97-AF65-F5344CB8AC3E}">
        <p14:creationId xmlns:p14="http://schemas.microsoft.com/office/powerpoint/2010/main" val="663674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as Reference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Same reference, same array</a:t>
            </a:r>
          </a:p>
          <a:p>
            <a:pPr lvl="1"/>
            <a:r>
              <a:rPr lang="en-US" dirty="0"/>
              <a:t>Implication for arrays passed to methods</a:t>
            </a:r>
          </a:p>
          <a:p>
            <a:pPr lvl="2"/>
            <a:r>
              <a:rPr lang="en-US" dirty="0"/>
              <a:t>When an array is passed to a method, any changes that the method makes to its elements are permanent.</a:t>
            </a:r>
          </a:p>
          <a:p>
            <a:r>
              <a:rPr lang="en-US" dirty="0"/>
              <a:t>Array cloning</a:t>
            </a:r>
          </a:p>
          <a:p>
            <a:pPr lvl="1"/>
            <a:r>
              <a:rPr lang="en-US" dirty="0"/>
              <a:t>Easy way to create a “shallow” copy of an array</a:t>
            </a:r>
          </a:p>
          <a:p>
            <a:pPr lvl="1"/>
            <a:r>
              <a:rPr lang="en-US" dirty="0"/>
              <a:t>Just call </a:t>
            </a:r>
            <a:r>
              <a:rPr lang="en-US" i="1" dirty="0"/>
              <a:t>clone()</a:t>
            </a:r>
            <a:r>
              <a:rPr lang="en-US" dirty="0"/>
              <a:t> method</a:t>
            </a:r>
          </a:p>
          <a:p>
            <a:pPr lvl="2"/>
            <a:r>
              <a:rPr lang="en-US" dirty="0"/>
              <a:t>Result will be a new array of same size with same values or references</a:t>
            </a:r>
          </a:p>
          <a:p>
            <a:r>
              <a:rPr lang="en-US" dirty="0"/>
              <a:t>Example 2</a:t>
            </a:r>
          </a:p>
        </p:txBody>
      </p:sp>
    </p:spTree>
    <p:extLst>
      <p:ext uri="{BB962C8B-B14F-4D97-AF65-F5344CB8AC3E}">
        <p14:creationId xmlns:p14="http://schemas.microsoft.com/office/powerpoint/2010/main" val="3408558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04710" y="1717527"/>
            <a:ext cx="2980206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857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3: line 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9514" y="1717526"/>
            <a:ext cx="3143629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null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556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rnize_BLUE_Template-2A" id="{29583F6E-9336-F14A-B886-402E5691BEB9}" vid="{8156391A-ECEB-4548-9627-909104467B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2D2E73AEFA64418FC371CFB184B155" ma:contentTypeVersion="11" ma:contentTypeDescription="Create a new document." ma:contentTypeScope="" ma:versionID="5cb4bedcb0a64abee4d40b9c27566fef">
  <xsd:schema xmlns:xsd="http://www.w3.org/2001/XMLSchema" xmlns:xs="http://www.w3.org/2001/XMLSchema" xmlns:p="http://schemas.microsoft.com/office/2006/metadata/properties" xmlns:ns2="c2708f3e-3b35-4a66-967b-65605dc07463" xmlns:ns3="7ce290b2-227b-491d-ba24-7a997f8c6d20" targetNamespace="http://schemas.microsoft.com/office/2006/metadata/properties" ma:root="true" ma:fieldsID="f517def477c58b14c8ed8fc77fb48e58" ns2:_="" ns3:_="">
    <xsd:import namespace="c2708f3e-3b35-4a66-967b-65605dc07463"/>
    <xsd:import namespace="7ce290b2-227b-491d-ba24-7a997f8c6d2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08f3e-3b35-4a66-967b-65605dc0746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e290b2-227b-491d-ba24-7a997f8c6d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7A8FE8-0840-49A6-866A-F0B9B295B2DA}">
  <ds:schemaRefs>
    <ds:schemaRef ds:uri="33bf69f8-f3b8-44e9-ae74-13bc97bbc872"/>
    <ds:schemaRef ds:uri="aea2e0a6-f143-4608-9198-c782ed5f14e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4304991-50D0-43A8-997C-869A7B73EF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708f3e-3b35-4a66-967b-65605dc07463"/>
    <ds:schemaRef ds:uri="7ce290b2-227b-491d-ba24-7a997f8c6d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9A96FA4-89C9-4E69-9197-4EFAE9537B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1392</TotalTime>
  <Words>3135</Words>
  <Application>Microsoft Office PowerPoint</Application>
  <PresentationFormat>Widescreen</PresentationFormat>
  <Paragraphs>1102</Paragraphs>
  <Slides>44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5" baseType="lpstr">
      <vt:lpstr>Arial</vt:lpstr>
      <vt:lpstr>Arial Narrow</vt:lpstr>
      <vt:lpstr>Baskerville BT</vt:lpstr>
      <vt:lpstr>Calibri</vt:lpstr>
      <vt:lpstr>Calibri Light</vt:lpstr>
      <vt:lpstr>Courier</vt:lpstr>
      <vt:lpstr>Franklin Gothic Demi</vt:lpstr>
      <vt:lpstr>Open Sans</vt:lpstr>
      <vt:lpstr>Open Sans Light</vt:lpstr>
      <vt:lpstr>Poppins</vt:lpstr>
      <vt:lpstr>Office Theme</vt:lpstr>
      <vt:lpstr>PowerPoint Presentation</vt:lpstr>
      <vt:lpstr>Arrays</vt:lpstr>
      <vt:lpstr>Creating / Initializing Arrays</vt:lpstr>
      <vt:lpstr>Literal Arrays</vt:lpstr>
      <vt:lpstr>Indexing Arrays</vt:lpstr>
      <vt:lpstr>null</vt:lpstr>
      <vt:lpstr>Arrays as Reference Types</vt:lpstr>
      <vt:lpstr>Example 3: line 5</vt:lpstr>
      <vt:lpstr>Example 3: line 7</vt:lpstr>
      <vt:lpstr>Example 3: line 9</vt:lpstr>
      <vt:lpstr>Example 3: line 10</vt:lpstr>
      <vt:lpstr>Example 3: line 11</vt:lpstr>
      <vt:lpstr>Example 3: line 12</vt:lpstr>
      <vt:lpstr>Example 3: line 14</vt:lpstr>
      <vt:lpstr>Example 3: line 16, part 1</vt:lpstr>
      <vt:lpstr>Example 3: line 33</vt:lpstr>
      <vt:lpstr>Example 3: line 34</vt:lpstr>
      <vt:lpstr>Example 3: line 35</vt:lpstr>
      <vt:lpstr>Example 3: line 36</vt:lpstr>
      <vt:lpstr>Example 3: line 38</vt:lpstr>
      <vt:lpstr>Example 3: line 16, part 2</vt:lpstr>
      <vt:lpstr>Example 3: line 17, part 1</vt:lpstr>
      <vt:lpstr>Example 3: line 33</vt:lpstr>
      <vt:lpstr>Example 3: line 34</vt:lpstr>
      <vt:lpstr>Example 3: line 35</vt:lpstr>
      <vt:lpstr>Example 3: line 36</vt:lpstr>
      <vt:lpstr>Example 3: line 38</vt:lpstr>
      <vt:lpstr>Example 3: line 17, part 2</vt:lpstr>
      <vt:lpstr>Example 3: line 19 - before</vt:lpstr>
      <vt:lpstr>Example 3: line 19 - after</vt:lpstr>
      <vt:lpstr>Example 3: line 21</vt:lpstr>
      <vt:lpstr>Example 3: line 23, part 1</vt:lpstr>
      <vt:lpstr>Example 3: line 33</vt:lpstr>
      <vt:lpstr>Example 3: line 34</vt:lpstr>
      <vt:lpstr>Example 3: line 35</vt:lpstr>
      <vt:lpstr>Example 3: line 36</vt:lpstr>
      <vt:lpstr>Example 3: line 38</vt:lpstr>
      <vt:lpstr>Example 3: line 23, part 2</vt:lpstr>
      <vt:lpstr>Multidimensional Arrays</vt:lpstr>
      <vt:lpstr>Arrays utility class</vt:lpstr>
      <vt:lpstr>Strings are immutable</vt:lpstr>
      <vt:lpstr>Import Directive</vt:lpstr>
      <vt:lpstr>Odds and Ends</vt:lpstr>
      <vt:lpstr>Comparing real numbers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Mayer-Patel, Ketan</dc:creator>
  <cp:lastModifiedBy>David Stotts</cp:lastModifiedBy>
  <cp:revision>20</cp:revision>
  <dcterms:created xsi:type="dcterms:W3CDTF">2020-07-13T13:36:12Z</dcterms:created>
  <dcterms:modified xsi:type="dcterms:W3CDTF">2021-01-27T16:53:59Z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0x010100F52D2E73AEFA64418FC371CFB184B155</vt:lpwstr>
  </property>
</Properties>
</file>