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323" r:id="rId5"/>
    <p:sldId id="306" r:id="rId6"/>
    <p:sldId id="307" r:id="rId7"/>
    <p:sldId id="269" r:id="rId8"/>
    <p:sldId id="288" r:id="rId9"/>
    <p:sldId id="276" r:id="rId10"/>
    <p:sldId id="275" r:id="rId11"/>
    <p:sldId id="277" r:id="rId12"/>
    <p:sldId id="308" r:id="rId13"/>
    <p:sldId id="309" r:id="rId14"/>
    <p:sldId id="310" r:id="rId15"/>
    <p:sldId id="29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" userDrawn="1">
          <p15:clr>
            <a:srgbClr val="A4A3A4"/>
          </p15:clr>
        </p15:guide>
        <p15:guide id="2" pos="36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A0E3"/>
    <a:srgbClr val="102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9"/>
    <p:restoredTop sz="96327"/>
  </p:normalViewPr>
  <p:slideViewPr>
    <p:cSldViewPr snapToGrid="0">
      <p:cViewPr varScale="1">
        <p:scale>
          <a:sx n="122" d="100"/>
          <a:sy n="122" d="100"/>
        </p:scale>
        <p:origin x="426" y="90"/>
      </p:cViewPr>
      <p:guideLst>
        <p:guide orient="horz" pos="312"/>
        <p:guide pos="36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E3D9B-55F6-3845-A687-D71E28B9CFB5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C3214-2C6F-5E4A-A72C-CAF5B0E98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4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7C3214-2C6F-5E4A-A72C-CAF5B0E98F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60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87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34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24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98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7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68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91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40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36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84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4BA39-EEDE-2941-95D2-23D31CAE49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2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31CA8E-538D-C94D-9D47-2CD310751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4380273-5BB9-584B-9749-7FCDD9111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5F5231-7FD0-C44F-9DCF-3C60A733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77F046-D0E8-4346-BDD8-6FB25E34C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F7E4F0-7A3E-B248-95F3-74729529F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0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E6E76B-887D-0549-A3A7-FA011C00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476D95E-AFE1-FD49-B748-A5D148351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B4F8BA-264D-A344-A2B4-EB1981BA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349199-F22E-034C-9BC9-8BCFF5193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63892A-FF16-7D4B-BA13-C5458DB17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5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853370B-249B-7742-9A79-31E1DD01B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C23452-B0F8-5942-8BAF-3CAC97271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BB5832-E397-8B4F-9DB8-FD2A542F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CCA9D9-6587-2F48-AF10-6AE6847C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D286BF-2061-B148-AE30-59E19DAE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8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CA62A0-D89F-DA4E-A18B-8C6D7956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73872B-7C84-A744-B917-09B955EA1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6D6759-213F-984F-B870-EE62B5FA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2BB981-1608-2F43-9AD5-FC7E9408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73284D-C3FA-2A4B-8B9F-3C8EA726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2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011901-FA33-AE4B-B6A8-6EC801953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161A1F4-41BC-D54E-9CDD-8D761F8FB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FF8C11-3DEB-5D46-8797-3ECB580D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C10F3E-5F8D-E54F-B021-138D84B7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94CC4F-BED0-DE4B-B0E4-3D917DAE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4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33B8E2-C5B8-CF40-99E4-32CD82234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84FC79-2134-4540-97D2-C82A6CE34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8B4D10-F93C-5C45-9C5D-2857AC1C8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E05B82-DD22-C14B-A6C2-7CD18D51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BF366B-7A62-1F4C-BA7D-A134CA4F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715162-EAD1-E349-B74A-6EB79A5D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8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2FB2F9-7AE5-2448-A5D4-75AFC155D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8CE6318-CC42-C74D-90AD-1C9C83EDD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3250048-0953-4042-8596-5E9E9DEE2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BDBA9C5-B8EF-6947-A941-4D7D63774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2D3DC73-4B07-3A42-AFDC-347874A75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FEAE7E5-7F58-FB4E-84FC-398D0CA7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FC26FF3-9F0F-AD48-9052-3575073E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D21B6EF-7527-1C43-A2C9-3EF88546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7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E06535-FE4E-CF4B-BCCD-2688245FB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462968-F1E8-614E-ACBD-C50F17EA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674D8C2-D41E-254F-9012-01AC7593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8F30E23-3904-A24F-B126-DF5560F13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0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AE27F3B-3B4D-1848-8C87-EF8F557C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F577A1F-2AEB-1F4A-A08A-2B73DC7B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4B02EB-D26D-114C-B4B0-1F475939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0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B7E2B3-10A3-D94E-8B37-22DB08866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9BD726-B6A6-B240-9637-78183B43E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0B2703-6376-2C4A-A1FC-FEE8FFFFA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524F357-BAA1-F14F-88B7-0F3450965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A8D7C9-9515-3340-A654-BB8B4D84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F03852-89EA-334C-8ECD-EE032301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23DD7E-081C-F346-A3EA-00FE9F4D8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7064A3B-DB59-DD40-999F-DB1287636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23CA57-4DE8-7248-A74E-940DB8B3C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5D072C-D5C6-3C48-9725-73249B52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85AA8A-3240-0245-8017-F4E1F955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9AC4C31-BE00-A14A-97F4-2AE29750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7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A8F65F-FE16-6247-9270-C700237A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F0B50D4-A0F5-3F4E-98D8-ADF4E7C2C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BCA5CA-12E4-6240-93AB-0EC1957A4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47C1D-C80A-B44E-ABE6-13E42125B23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108769-7CF2-234F-8425-E3EE70DE2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955370-97B3-C14A-97CB-E70B91170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B5E91-A719-924E-8C00-C63B46B7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xmlns="" id="{D8E8BA5B-CEDA-6143-BDCE-BFD54A8939E9}"/>
              </a:ext>
            </a:extLst>
          </p:cNvPr>
          <p:cNvSpPr txBox="1">
            <a:spLocks/>
          </p:cNvSpPr>
          <p:nvPr/>
        </p:nvSpPr>
        <p:spPr>
          <a:xfrm>
            <a:off x="921325" y="3752602"/>
            <a:ext cx="10515600" cy="1836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600" i="1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Oedipus the King</a:t>
            </a:r>
            <a:r>
              <a:rPr lang="en-US" sz="3600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, </a:t>
            </a:r>
            <a:r>
              <a:rPr lang="en-US" sz="3600" dirty="0">
                <a:latin typeface="Baskerville BT" panose="02020602070506020303" pitchFamily="18" charset="0"/>
                <a:cs typeface="Poppins" pitchFamily="2" charset="77"/>
              </a:rPr>
              <a:t/>
            </a:r>
            <a:br>
              <a:rPr lang="en-US" sz="3600" dirty="0">
                <a:latin typeface="Baskerville BT" panose="02020602070506020303" pitchFamily="18" charset="0"/>
                <a:cs typeface="Poppins" pitchFamily="2" charset="77"/>
              </a:rPr>
            </a:br>
            <a:r>
              <a:rPr lang="en-US" sz="3600" dirty="0">
                <a:solidFill>
                  <a:schemeClr val="bg1"/>
                </a:solidFill>
                <a:latin typeface="Baskerville BT"/>
                <a:cs typeface="Poppins" pitchFamily="2" charset="77"/>
              </a:rPr>
              <a:t>and the First Phases of Analysis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39B7C5F-276A-8643-A1E6-43CE7527B6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4025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A45E049-A79B-6040-B838-AE8140393D8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202" b="40131"/>
          <a:stretch/>
        </p:blipFill>
        <p:spPr>
          <a:xfrm>
            <a:off x="0" y="3976923"/>
            <a:ext cx="12192000" cy="4572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724571" y="342341"/>
            <a:ext cx="8909108" cy="1470315"/>
            <a:chOff x="1724569" y="538959"/>
            <a:chExt cx="8909108" cy="1470315"/>
          </a:xfrm>
        </p:grpSpPr>
        <p:sp>
          <p:nvSpPr>
            <p:cNvPr id="14" name="Title 1">
              <a:extLst>
                <a:ext uri="{FF2B5EF4-FFF2-40B4-BE49-F238E27FC236}">
                  <a16:creationId xmlns:a16="http://schemas.microsoft.com/office/drawing/2014/main" xmlns="" id="{D34AC3AB-3945-394A-80D2-5A9358EA86B8}"/>
                </a:ext>
              </a:extLst>
            </p:cNvPr>
            <p:cNvSpPr txBox="1">
              <a:spLocks/>
            </p:cNvSpPr>
            <p:nvPr/>
          </p:nvSpPr>
          <p:spPr>
            <a:xfrm>
              <a:off x="3325222" y="827998"/>
              <a:ext cx="5707801" cy="100926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5400" dirty="0">
                  <a:solidFill>
                    <a:schemeClr val="accent1">
                      <a:lumMod val="75000"/>
                    </a:schemeClr>
                  </a:solidFill>
                  <a:latin typeface="Franklin Gothic Demi" panose="020B0603020102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COMP 210</a:t>
              </a:r>
            </a:p>
            <a:p>
              <a:pPr algn="ctr"/>
              <a:r>
                <a:rPr lang="en-US" sz="5400" dirty="0">
                  <a:solidFill>
                    <a:schemeClr val="accent1">
                      <a:lumMod val="75000"/>
                    </a:schemeClr>
                  </a:solidFill>
                  <a:latin typeface="Franklin Gothic Demi" panose="020B0603020102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Data Structures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A4B59D7A-F359-8B41-953B-D9ED242D8D3C}"/>
                </a:ext>
              </a:extLst>
            </p:cNvPr>
            <p:cNvSpPr/>
            <p:nvPr/>
          </p:nvSpPr>
          <p:spPr>
            <a:xfrm>
              <a:off x="1724569" y="538959"/>
              <a:ext cx="8909108" cy="1470315"/>
            </a:xfrm>
            <a:prstGeom prst="rect">
              <a:avLst/>
            </a:prstGeom>
            <a:noFill/>
            <a:ln w="476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18B70C97-0C13-DE4C-931C-6A5A68BB175E}"/>
              </a:ext>
            </a:extLst>
          </p:cNvPr>
          <p:cNvSpPr txBox="1">
            <a:spLocks/>
          </p:cNvSpPr>
          <p:nvPr/>
        </p:nvSpPr>
        <p:spPr>
          <a:xfrm>
            <a:off x="4037488" y="4331654"/>
            <a:ext cx="4117024" cy="1009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 adapted from K. Mayer-Patel, F’20 )</a:t>
            </a:r>
            <a:endParaRPr lang="en-US" sz="2000" i="1" dirty="0">
              <a:solidFill>
                <a:schemeClr val="bg1">
                  <a:lumMod val="65000"/>
                </a:schemeClr>
              </a:solidFill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18B70C97-0C13-DE4C-931C-6A5A68BB175E}"/>
              </a:ext>
            </a:extLst>
          </p:cNvPr>
          <p:cNvSpPr txBox="1">
            <a:spLocks/>
          </p:cNvSpPr>
          <p:nvPr/>
        </p:nvSpPr>
        <p:spPr>
          <a:xfrm>
            <a:off x="3051065" y="2437882"/>
            <a:ext cx="6089870" cy="1173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Open Sans" panose="020B0606030504020204"/>
              </a:rPr>
              <a:t>Java Interfaces, Encapsulation, and ADTs</a:t>
            </a:r>
            <a:endParaRPr lang="en-US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54767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Exposed </a:t>
            </a:r>
            <a:r>
              <a:rPr lang="en-US" b="1" dirty="0" smtClean="0"/>
              <a:t>vs. </a:t>
            </a:r>
            <a:r>
              <a:rPr lang="en-US" b="1" dirty="0"/>
              <a:t>Internal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Exposed behavior should be reflected in the interface(s) that a class implements</a:t>
            </a:r>
          </a:p>
          <a:p>
            <a:pPr lvl="1"/>
            <a:r>
              <a:rPr lang="en-US" dirty="0"/>
              <a:t>Recall that any method declared in an interface must be defined by an implementing class as a </a:t>
            </a:r>
            <a:r>
              <a:rPr lang="en-US" i="1" dirty="0"/>
              <a:t>public</a:t>
            </a:r>
            <a:r>
              <a:rPr lang="en-US" dirty="0"/>
              <a:t> method.</a:t>
            </a:r>
          </a:p>
          <a:p>
            <a:pPr>
              <a:spcBef>
                <a:spcPts val="1800"/>
              </a:spcBef>
            </a:pPr>
            <a:r>
              <a:rPr lang="en-US" dirty="0"/>
              <a:t>Internal behavior should be hidden</a:t>
            </a:r>
          </a:p>
          <a:p>
            <a:pPr lvl="1"/>
            <a:r>
              <a:rPr lang="en-US" dirty="0"/>
              <a:t>Use </a:t>
            </a:r>
            <a:r>
              <a:rPr lang="en-US" i="1" dirty="0"/>
              <a:t>private</a:t>
            </a:r>
            <a:r>
              <a:rPr lang="en-US" dirty="0"/>
              <a:t> modifier on these methods to ensure that access only occurs within the class</a:t>
            </a:r>
          </a:p>
        </p:txBody>
      </p:sp>
    </p:spTree>
    <p:extLst>
      <p:ext uri="{BB962C8B-B14F-4D97-AF65-F5344CB8AC3E}">
        <p14:creationId xmlns:p14="http://schemas.microsoft.com/office/powerpoint/2010/main" val="1013914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462" y="365125"/>
            <a:ext cx="10611338" cy="1325563"/>
          </a:xfrm>
        </p:spPr>
        <p:txBody>
          <a:bodyPr/>
          <a:lstStyle/>
          <a:p>
            <a:r>
              <a:rPr lang="en-US" b="1" dirty="0"/>
              <a:t>ex4.Example4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application of encapsulation principle to Triangle by…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… defining Triangle as an interface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… rewriting what used to be the class Triangle as the class </a:t>
            </a:r>
            <a:r>
              <a:rPr lang="en-US" dirty="0" err="1"/>
              <a:t>PointTriangle</a:t>
            </a:r>
            <a:r>
              <a:rPr lang="en-US" dirty="0"/>
              <a:t> that implements the interface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… hiding internal behaviors as private methods</a:t>
            </a:r>
          </a:p>
        </p:txBody>
      </p:sp>
    </p:spTree>
    <p:extLst>
      <p:ext uri="{BB962C8B-B14F-4D97-AF65-F5344CB8AC3E}">
        <p14:creationId xmlns:p14="http://schemas.microsoft.com/office/powerpoint/2010/main" val="706102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EAB008-7A09-9742-8CF6-B1B040DFF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569" y="365126"/>
            <a:ext cx="10658231" cy="888322"/>
          </a:xfrm>
        </p:spPr>
        <p:txBody>
          <a:bodyPr/>
          <a:lstStyle/>
          <a:p>
            <a:r>
              <a:rPr lang="en-US" b="1" dirty="0"/>
              <a:t>Abstract Data </a:t>
            </a:r>
            <a:r>
              <a:rPr lang="en-US" b="1" dirty="0" smtClean="0"/>
              <a:t>Type (ADT)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793BC3-8801-5F41-9EBE-B17A121B0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448"/>
            <a:ext cx="10515600" cy="49235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Defining </a:t>
            </a:r>
            <a:r>
              <a:rPr lang="en-US" dirty="0"/>
              <a:t>and reasoning about a data type by its </a:t>
            </a:r>
            <a:r>
              <a:rPr lang="en-US" dirty="0" smtClean="0"/>
              <a:t>behavior (</a:t>
            </a:r>
            <a:r>
              <a:rPr lang="en-US" i="1" dirty="0" smtClean="0"/>
              <a:t>the abstraction</a:t>
            </a:r>
            <a:r>
              <a:rPr lang="en-US" dirty="0" smtClean="0"/>
              <a:t>),</a:t>
            </a:r>
            <a:r>
              <a:rPr lang="en-US" i="1" dirty="0" smtClean="0"/>
              <a:t> </a:t>
            </a:r>
            <a:r>
              <a:rPr lang="en-US" dirty="0"/>
              <a:t>and not its specific </a:t>
            </a:r>
            <a:r>
              <a:rPr lang="en-US" dirty="0" smtClean="0"/>
              <a:t>implementation (</a:t>
            </a:r>
            <a:r>
              <a:rPr lang="en-US" i="1" dirty="0" smtClean="0"/>
              <a:t>the code</a:t>
            </a:r>
            <a:r>
              <a:rPr lang="en-US" dirty="0" smtClean="0"/>
              <a:t>).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i="1" dirty="0"/>
              <a:t>I</a:t>
            </a:r>
            <a:r>
              <a:rPr lang="en-US" i="1" dirty="0" smtClean="0"/>
              <a:t>nterfaces</a:t>
            </a:r>
            <a:r>
              <a:rPr lang="en-US" dirty="0" smtClean="0"/>
              <a:t> </a:t>
            </a:r>
            <a:r>
              <a:rPr lang="en-US" dirty="0"/>
              <a:t>is the mechanism by which we express an </a:t>
            </a:r>
            <a:r>
              <a:rPr lang="en-US" dirty="0" smtClean="0"/>
              <a:t>ADT in </a:t>
            </a:r>
            <a:r>
              <a:rPr lang="en-US" dirty="0"/>
              <a:t>Java.</a:t>
            </a:r>
          </a:p>
          <a:p>
            <a:pPr lvl="1"/>
            <a:r>
              <a:rPr lang="en-US" i="1" dirty="0"/>
              <a:t>All behavior, no implementation</a:t>
            </a:r>
            <a:r>
              <a:rPr lang="en-US" dirty="0"/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Specific classes that implement an interface are “concrete implementation” of that ADT.</a:t>
            </a:r>
          </a:p>
          <a:p>
            <a:pPr lvl="1"/>
            <a:r>
              <a:rPr lang="en-US" i="1" dirty="0"/>
              <a:t>One ADT may be implemented by many different implementations.</a:t>
            </a:r>
          </a:p>
          <a:p>
            <a:pPr lvl="1"/>
            <a:r>
              <a:rPr lang="en-US" i="1" dirty="0"/>
              <a:t>Differences in implementation may have implications about performance and memory.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Most </a:t>
            </a:r>
            <a:r>
              <a:rPr lang="en-US" dirty="0"/>
              <a:t>of this </a:t>
            </a:r>
            <a:r>
              <a:rPr lang="en-US" dirty="0" smtClean="0"/>
              <a:t>course is </a:t>
            </a:r>
            <a:r>
              <a:rPr lang="en-US" dirty="0"/>
              <a:t>about defining, </a:t>
            </a:r>
            <a:r>
              <a:rPr lang="en-US" dirty="0" smtClean="0"/>
              <a:t>implementing and reasoning about core </a:t>
            </a:r>
            <a:r>
              <a:rPr lang="en-US" dirty="0"/>
              <a:t>data structures that arise in computer programs. </a:t>
            </a:r>
          </a:p>
          <a:p>
            <a:pPr lvl="1"/>
            <a:r>
              <a:rPr lang="en-US" i="1" dirty="0"/>
              <a:t>In other words, ADTs and their concrete implementations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761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Motivating 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ex1.Example1</a:t>
            </a:r>
          </a:p>
          <a:p>
            <a:r>
              <a:rPr lang="en-US" dirty="0"/>
              <a:t>What’s the danger?</a:t>
            </a:r>
          </a:p>
        </p:txBody>
      </p:sp>
    </p:spTree>
    <p:extLst>
      <p:ext uri="{BB962C8B-B14F-4D97-AF65-F5344CB8AC3E}">
        <p14:creationId xmlns:p14="http://schemas.microsoft.com/office/powerpoint/2010/main" val="284710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>
            <a:normAutofit/>
          </a:bodyPr>
          <a:lstStyle/>
          <a:p>
            <a:r>
              <a:rPr lang="en-US" b="1" dirty="0"/>
              <a:t>Encapsulation In Practice – Hide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2604"/>
            <a:ext cx="10515600" cy="4924359"/>
          </a:xfrm>
        </p:spPr>
        <p:txBody>
          <a:bodyPr>
            <a:normAutofit/>
          </a:bodyPr>
          <a:lstStyle/>
          <a:p>
            <a:r>
              <a:rPr lang="en-US" dirty="0"/>
              <a:t>Make all fields </a:t>
            </a:r>
            <a:r>
              <a:rPr lang="en-US" i="1" dirty="0"/>
              <a:t>private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Amend field declaration with “private” access modifier.</a:t>
            </a:r>
          </a:p>
          <a:p>
            <a:r>
              <a:rPr lang="en-US" dirty="0"/>
              <a:t>Provide </a:t>
            </a:r>
            <a:r>
              <a:rPr lang="en-US" i="1" dirty="0"/>
              <a:t>public</a:t>
            </a:r>
            <a:r>
              <a:rPr lang="en-US" dirty="0"/>
              <a:t> methods that retrieve and/or alter properties</a:t>
            </a:r>
          </a:p>
          <a:p>
            <a:pPr lvl="1"/>
            <a:r>
              <a:rPr lang="en-US" dirty="0"/>
              <a:t>Methods that retrieves a property is called a “getter”.</a:t>
            </a:r>
          </a:p>
          <a:p>
            <a:pPr lvl="1"/>
            <a:r>
              <a:rPr lang="en-US" dirty="0"/>
              <a:t>Methods that set a property is called a “setter”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Can support “read-only” fields by NOT providing a setter</a:t>
            </a:r>
          </a:p>
          <a:p>
            <a:pPr lvl="1"/>
            <a:r>
              <a:rPr lang="en-US" dirty="0"/>
              <a:t>Setter can validate new value to prevent misuse or illegal values.</a:t>
            </a:r>
          </a:p>
          <a:p>
            <a:pPr lvl="1"/>
            <a:r>
              <a:rPr lang="en-US" dirty="0"/>
              <a:t>Can define derived or complex properties that are actually related to multiple field values.</a:t>
            </a:r>
          </a:p>
        </p:txBody>
      </p:sp>
    </p:spTree>
    <p:extLst>
      <p:ext uri="{BB962C8B-B14F-4D97-AF65-F5344CB8AC3E}">
        <p14:creationId xmlns:p14="http://schemas.microsoft.com/office/powerpoint/2010/main" val="597894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784" y="146294"/>
            <a:ext cx="10515600" cy="1325563"/>
          </a:xfrm>
        </p:spPr>
        <p:txBody>
          <a:bodyPr/>
          <a:lstStyle/>
          <a:p>
            <a:r>
              <a:rPr lang="en-US" b="1" dirty="0"/>
              <a:t>JavaBeans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JavaBeans</a:t>
            </a:r>
          </a:p>
          <a:p>
            <a:pPr lvl="1"/>
            <a:r>
              <a:rPr lang="en-US" dirty="0"/>
              <a:t>Software engineering framework</a:t>
            </a:r>
          </a:p>
          <a:p>
            <a:pPr lvl="2"/>
            <a:r>
              <a:rPr lang="en-US" dirty="0"/>
              <a:t>Associated tools</a:t>
            </a:r>
          </a:p>
          <a:p>
            <a:pPr lvl="1"/>
            <a:r>
              <a:rPr lang="en-US" dirty="0"/>
              <a:t>Relies on code following certain conventions</a:t>
            </a:r>
          </a:p>
          <a:p>
            <a:pPr lvl="2"/>
            <a:r>
              <a:rPr lang="en-US" dirty="0"/>
              <a:t>In particular, getters and setters for object properties.</a:t>
            </a:r>
          </a:p>
          <a:p>
            <a:r>
              <a:rPr lang="en-US" dirty="0"/>
              <a:t>Given type T and property P:</a:t>
            </a:r>
          </a:p>
          <a:p>
            <a:pPr lvl="1"/>
            <a:r>
              <a:rPr lang="en-US" dirty="0"/>
              <a:t>Signature of a getter:</a:t>
            </a:r>
          </a:p>
          <a:p>
            <a:pPr lvl="2">
              <a:buNone/>
            </a:pPr>
            <a:r>
              <a:rPr lang="en-US" dirty="0">
                <a:latin typeface="Courier"/>
                <a:cs typeface="Courier"/>
              </a:rPr>
              <a:t>public T </a:t>
            </a:r>
            <a:r>
              <a:rPr lang="en-US" dirty="0" err="1">
                <a:latin typeface="Courier"/>
                <a:cs typeface="Courier"/>
              </a:rPr>
              <a:t>getP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pPr lvl="1"/>
            <a:r>
              <a:rPr lang="en-US" dirty="0"/>
              <a:t>Signature of a setter:</a:t>
            </a:r>
          </a:p>
          <a:p>
            <a:pPr lvl="2">
              <a:buNone/>
            </a:pPr>
            <a:r>
              <a:rPr lang="en-US" dirty="0">
                <a:latin typeface="Courier"/>
                <a:cs typeface="Courier"/>
              </a:rPr>
              <a:t>public void </a:t>
            </a:r>
            <a:r>
              <a:rPr lang="en-US" dirty="0" err="1">
                <a:latin typeface="Courier"/>
                <a:cs typeface="Courier"/>
              </a:rPr>
              <a:t>setP</a:t>
            </a:r>
            <a:r>
              <a:rPr lang="en-US" dirty="0">
                <a:latin typeface="Courier"/>
                <a:cs typeface="Courier"/>
              </a:rPr>
              <a:t>(T value)</a:t>
            </a:r>
          </a:p>
        </p:txBody>
      </p:sp>
    </p:spTree>
    <p:extLst>
      <p:ext uri="{BB962C8B-B14F-4D97-AF65-F5344CB8AC3E}">
        <p14:creationId xmlns:p14="http://schemas.microsoft.com/office/powerpoint/2010/main" val="183618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246" y="365125"/>
            <a:ext cx="11646636" cy="1325563"/>
          </a:xfrm>
        </p:spPr>
        <p:txBody>
          <a:bodyPr>
            <a:normAutofit/>
          </a:bodyPr>
          <a:lstStyle/>
          <a:p>
            <a:r>
              <a:rPr lang="en-US" b="1" dirty="0"/>
              <a:t>Encapsulation In Practice –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620" y="1690688"/>
            <a:ext cx="11148164" cy="4802187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Separate the </a:t>
            </a:r>
            <a:r>
              <a:rPr lang="en-US" sz="3600" i="1" dirty="0"/>
              <a:t>abstract</a:t>
            </a:r>
            <a:r>
              <a:rPr lang="en-US" sz="3600" dirty="0"/>
              <a:t> behavior of the type from its </a:t>
            </a:r>
            <a:r>
              <a:rPr lang="en-US" sz="3600" i="1" dirty="0"/>
              <a:t>concrete</a:t>
            </a:r>
            <a:r>
              <a:rPr lang="en-US" sz="3600" dirty="0"/>
              <a:t> implementation.</a:t>
            </a:r>
          </a:p>
          <a:p>
            <a:r>
              <a:rPr lang="en-US" sz="3600" dirty="0"/>
              <a:t>Define an </a:t>
            </a:r>
            <a:r>
              <a:rPr lang="en-US" sz="3600" b="1" dirty="0"/>
              <a:t>interface</a:t>
            </a:r>
            <a:r>
              <a:rPr lang="en-US" sz="3600" dirty="0"/>
              <a:t> for all exposed behavior</a:t>
            </a:r>
          </a:p>
          <a:p>
            <a:pPr lvl="1"/>
            <a:r>
              <a:rPr lang="en-US" sz="3200" dirty="0"/>
              <a:t>In Java, an interface is like a contract.</a:t>
            </a:r>
          </a:p>
          <a:p>
            <a:pPr lvl="2"/>
            <a:r>
              <a:rPr lang="en-US" sz="2800" dirty="0"/>
              <a:t>Indicates that a certain set of public methods are available.</a:t>
            </a:r>
          </a:p>
          <a:p>
            <a:pPr lvl="2"/>
            <a:r>
              <a:rPr lang="en-US" sz="2800" dirty="0"/>
              <a:t>One or more classes can indicate that they implement the interface.</a:t>
            </a:r>
          </a:p>
          <a:p>
            <a:pPr lvl="1"/>
            <a:r>
              <a:rPr lang="en-US" sz="3200" dirty="0"/>
              <a:t>Name of interface can be used as a type name</a:t>
            </a:r>
          </a:p>
          <a:p>
            <a:pPr lvl="2"/>
            <a:r>
              <a:rPr lang="en-US" sz="2800" dirty="0"/>
              <a:t>Just like class names are used as type names.</a:t>
            </a:r>
          </a:p>
          <a:p>
            <a:pPr lvl="2"/>
            <a:r>
              <a:rPr lang="en-US" sz="2800" dirty="0"/>
              <a:t>Value of an interface type variable can be set to any object that is an instance of a class that implements the interface. </a:t>
            </a:r>
          </a:p>
        </p:txBody>
      </p:sp>
    </p:spTree>
    <p:extLst>
      <p:ext uri="{BB962C8B-B14F-4D97-AF65-F5344CB8AC3E}">
        <p14:creationId xmlns:p14="http://schemas.microsoft.com/office/powerpoint/2010/main" val="250679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846" y="365126"/>
            <a:ext cx="10515600" cy="814998"/>
          </a:xfrm>
        </p:spPr>
        <p:txBody>
          <a:bodyPr/>
          <a:lstStyle/>
          <a:p>
            <a:r>
              <a:rPr lang="en-US" b="1" dirty="0"/>
              <a:t>Interfaces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2646"/>
            <a:ext cx="11353800" cy="5383622"/>
          </a:xfrm>
        </p:spPr>
        <p:txBody>
          <a:bodyPr>
            <a:normAutofit/>
          </a:bodyPr>
          <a:lstStyle/>
          <a:p>
            <a:r>
              <a:rPr lang="en-US" sz="2400" dirty="0"/>
              <a:t>Like classes, should go in their own .java file</a:t>
            </a:r>
          </a:p>
          <a:p>
            <a:pPr lvl="1"/>
            <a:r>
              <a:rPr lang="en-US" sz="2000" dirty="0"/>
              <a:t>Should have same name as file</a:t>
            </a:r>
          </a:p>
          <a:p>
            <a:pPr lvl="1"/>
            <a:r>
              <a:rPr lang="en-US" sz="2000" dirty="0"/>
              <a:t>Only one public interface per file.</a:t>
            </a:r>
          </a:p>
          <a:p>
            <a:pPr lvl="1"/>
            <a:r>
              <a:rPr lang="en-US" sz="2000" dirty="0"/>
              <a:t>Body of interface is a just list of method signatures.</a:t>
            </a:r>
            <a:endParaRPr lang="en-US" dirty="0"/>
          </a:p>
          <a:p>
            <a:pPr lvl="2"/>
            <a:r>
              <a:rPr lang="en-US" i="1" dirty="0"/>
              <a:t>Implementing classes MUST declare these methods as </a:t>
            </a:r>
            <a:r>
              <a:rPr lang="en-US" b="1" i="1" dirty="0"/>
              <a:t>public</a:t>
            </a:r>
          </a:p>
          <a:p>
            <a:r>
              <a:rPr lang="en-US" sz="2400" dirty="0"/>
              <a:t>Form:</a:t>
            </a:r>
          </a:p>
          <a:p>
            <a:pPr marL="457200" lvl="1" indent="0">
              <a:buNone/>
            </a:pPr>
            <a:r>
              <a:rPr lang="en-US" sz="1800" dirty="0">
                <a:latin typeface="Courier"/>
                <a:cs typeface="Courier"/>
              </a:rPr>
              <a:t>public interface </a:t>
            </a:r>
            <a:r>
              <a:rPr lang="en-US" sz="1800" dirty="0" err="1">
                <a:latin typeface="Courier"/>
                <a:cs typeface="Courier"/>
              </a:rPr>
              <a:t>InterfaceName</a:t>
            </a:r>
            <a:r>
              <a:rPr lang="en-US" sz="1800" dirty="0">
                <a:latin typeface="Courier"/>
                <a:cs typeface="Courier"/>
              </a:rPr>
              <a:t> {</a:t>
            </a:r>
          </a:p>
          <a:p>
            <a:pPr marL="914400" lvl="2" indent="0">
              <a:buNone/>
            </a:pPr>
            <a:r>
              <a:rPr lang="en-US" sz="1800" dirty="0">
                <a:latin typeface="Courier"/>
                <a:cs typeface="Courier"/>
              </a:rPr>
              <a:t>type method1(parameters);</a:t>
            </a:r>
          </a:p>
          <a:p>
            <a:pPr marL="914400" lvl="2" indent="0">
              <a:buNone/>
            </a:pPr>
            <a:r>
              <a:rPr lang="en-US" sz="1800" dirty="0">
                <a:latin typeface="Courier"/>
                <a:cs typeface="Courier"/>
              </a:rPr>
              <a:t>type method2(parameters);</a:t>
            </a:r>
          </a:p>
          <a:p>
            <a:pPr marL="914400" lvl="2" indent="0">
              <a:buNone/>
            </a:pPr>
            <a:r>
              <a:rPr lang="en-US" sz="1800" dirty="0">
                <a:latin typeface="Courier"/>
                <a:cs typeface="Courier"/>
              </a:rPr>
              <a:t>// etc…</a:t>
            </a:r>
          </a:p>
          <a:p>
            <a:pPr marL="457200" lvl="1" indent="0">
              <a:buNone/>
            </a:pPr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r>
              <a:rPr lang="en-US" sz="2400" dirty="0">
                <a:cs typeface="Courier"/>
              </a:rPr>
              <a:t>Classes specify which interfaces they implement with “implements” modifier as in:</a:t>
            </a:r>
          </a:p>
          <a:p>
            <a:pPr marL="457200" lvl="1" indent="0">
              <a:buNone/>
            </a:pPr>
            <a:r>
              <a:rPr lang="en-US" sz="1800" dirty="0">
                <a:latin typeface="Courier"/>
                <a:cs typeface="Courier"/>
              </a:rPr>
              <a:t>public class </a:t>
            </a:r>
            <a:r>
              <a:rPr lang="en-US" sz="1800" dirty="0" err="1">
                <a:latin typeface="Courier"/>
                <a:cs typeface="Courier"/>
              </a:rPr>
              <a:t>ClassName</a:t>
            </a:r>
            <a:r>
              <a:rPr lang="en-US" sz="1800" dirty="0">
                <a:latin typeface="Courier"/>
                <a:cs typeface="Courier"/>
              </a:rPr>
              <a:t> implements </a:t>
            </a:r>
            <a:r>
              <a:rPr lang="en-US" sz="1800" dirty="0" err="1">
                <a:latin typeface="Courier"/>
                <a:cs typeface="Courier"/>
              </a:rPr>
              <a:t>InterfaceA</a:t>
            </a:r>
            <a:r>
              <a:rPr lang="en-US" sz="1800" dirty="0">
                <a:latin typeface="Courier"/>
                <a:cs typeface="Courier"/>
              </a:rPr>
              <a:t>, </a:t>
            </a:r>
            <a:r>
              <a:rPr lang="en-US" sz="1800" dirty="0" err="1">
                <a:latin typeface="Courier"/>
                <a:cs typeface="Courier"/>
              </a:rPr>
              <a:t>InferfaceB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{</a:t>
            </a:r>
          </a:p>
          <a:p>
            <a:pPr marL="457200" lvl="1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…</a:t>
            </a:r>
          </a:p>
          <a:p>
            <a:pPr marL="457200" lvl="1" indent="0">
              <a:buNone/>
            </a:pPr>
            <a:r>
              <a:rPr lang="en-US" sz="1800" dirty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69083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185" y="352600"/>
            <a:ext cx="10678250" cy="1112946"/>
          </a:xfrm>
        </p:spPr>
        <p:txBody>
          <a:bodyPr/>
          <a:lstStyle/>
          <a:p>
            <a:r>
              <a:rPr lang="en-US" b="1" dirty="0"/>
              <a:t>Interface 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985" y="1465545"/>
            <a:ext cx="11044637" cy="5039856"/>
          </a:xfrm>
        </p:spPr>
        <p:txBody>
          <a:bodyPr>
            <a:normAutofit/>
          </a:bodyPr>
          <a:lstStyle/>
          <a:p>
            <a:r>
              <a:rPr lang="en-US" dirty="0"/>
              <a:t>Interface name must be different from class names that implement the interface.</a:t>
            </a:r>
          </a:p>
          <a:p>
            <a:r>
              <a:rPr lang="en-US" dirty="0"/>
              <a:t>Convention A</a:t>
            </a:r>
          </a:p>
          <a:p>
            <a:pPr lvl="1"/>
            <a:r>
              <a:rPr lang="en-US" dirty="0"/>
              <a:t>Start all interface names with “I” for interface.</a:t>
            </a:r>
          </a:p>
          <a:p>
            <a:pPr lvl="2"/>
            <a:r>
              <a:rPr lang="en-US" dirty="0"/>
              <a:t>For example: </a:t>
            </a:r>
            <a:r>
              <a:rPr lang="en-US" dirty="0" err="1"/>
              <a:t>ITriangle</a:t>
            </a:r>
            <a:r>
              <a:rPr lang="en-US" dirty="0"/>
              <a:t>, </a:t>
            </a:r>
            <a:r>
              <a:rPr lang="en-US" dirty="0" err="1"/>
              <a:t>IPoint</a:t>
            </a:r>
            <a:endParaRPr lang="en-US" dirty="0"/>
          </a:p>
          <a:p>
            <a:pPr lvl="1"/>
            <a:r>
              <a:rPr lang="en-US" dirty="0"/>
              <a:t>Class names can be anything that is not in this form.</a:t>
            </a:r>
          </a:p>
          <a:p>
            <a:r>
              <a:rPr lang="en-US" dirty="0"/>
              <a:t>Convention B</a:t>
            </a:r>
          </a:p>
          <a:p>
            <a:pPr lvl="1"/>
            <a:r>
              <a:rPr lang="en-US" dirty="0"/>
              <a:t>Use generic abstraction name for interface.</a:t>
            </a:r>
          </a:p>
          <a:p>
            <a:pPr lvl="1"/>
            <a:r>
              <a:rPr lang="en-US" dirty="0"/>
              <a:t>Make class names descriptive of implementation</a:t>
            </a:r>
          </a:p>
          <a:p>
            <a:pPr lvl="2"/>
            <a:r>
              <a:rPr lang="en-US" dirty="0"/>
              <a:t>If no natural way to do this, simply append “</a:t>
            </a:r>
            <a:r>
              <a:rPr lang="en-US" dirty="0" err="1"/>
              <a:t>Impl</a:t>
            </a:r>
            <a:r>
              <a:rPr lang="en-US" dirty="0"/>
              <a:t>” to generic abstraction name to differentiate.</a:t>
            </a:r>
          </a:p>
          <a:p>
            <a:r>
              <a:rPr lang="en-US" sz="2400" i="1" dirty="0"/>
              <a:t>Personally, I generally go with convention B.</a:t>
            </a:r>
          </a:p>
        </p:txBody>
      </p:sp>
    </p:spTree>
    <p:extLst>
      <p:ext uri="{BB962C8B-B14F-4D97-AF65-F5344CB8AC3E}">
        <p14:creationId xmlns:p14="http://schemas.microsoft.com/office/powerpoint/2010/main" val="156326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646" y="365125"/>
            <a:ext cx="10619154" cy="1325563"/>
          </a:xfrm>
        </p:spPr>
        <p:txBody>
          <a:bodyPr/>
          <a:lstStyle/>
          <a:p>
            <a:r>
              <a:rPr lang="en-US" b="1" dirty="0"/>
              <a:t>Programming To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ex2.Example2</a:t>
            </a:r>
          </a:p>
          <a:p>
            <a:r>
              <a:rPr lang="en-US" dirty="0"/>
              <a:t>Separates Point into an interface and an implementing class.</a:t>
            </a:r>
          </a:p>
          <a:p>
            <a:pPr lvl="1"/>
            <a:r>
              <a:rPr lang="en-US" dirty="0"/>
              <a:t>Notice that </a:t>
            </a:r>
            <a:r>
              <a:rPr lang="en-US" dirty="0" err="1"/>
              <a:t>distanceTo</a:t>
            </a:r>
            <a:r>
              <a:rPr lang="en-US" dirty="0"/>
              <a:t>() and equals() are part of behavior I want the abstraction to expose.</a:t>
            </a:r>
          </a:p>
          <a:p>
            <a:pPr lvl="2"/>
            <a:r>
              <a:rPr lang="en-US" dirty="0"/>
              <a:t>Must be marked public</a:t>
            </a:r>
          </a:p>
          <a:p>
            <a:r>
              <a:rPr lang="en-US" dirty="0"/>
              <a:t>Main method programs to the interface Point</a:t>
            </a:r>
          </a:p>
          <a:p>
            <a:pPr lvl="1"/>
            <a:r>
              <a:rPr lang="en-US" dirty="0"/>
              <a:t>Actual object created is an instance of a specific class that implements the interface Point.</a:t>
            </a:r>
          </a:p>
          <a:p>
            <a:r>
              <a:rPr lang="en-US" dirty="0"/>
              <a:t>Notice that Triangle only interacts with the methods specified in the Point interface.</a:t>
            </a:r>
          </a:p>
          <a:p>
            <a:pPr lvl="1"/>
            <a:r>
              <a:rPr lang="en-US" dirty="0"/>
              <a:t>No need to know what kind of Point, just that it is a Point.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05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 of 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provide different implementations of the same behavior</a:t>
            </a:r>
          </a:p>
          <a:p>
            <a:pPr lvl="1"/>
            <a:r>
              <a:rPr lang="en-US" dirty="0"/>
              <a:t>ex3.Example3</a:t>
            </a:r>
          </a:p>
          <a:p>
            <a:pPr lvl="2"/>
            <a:r>
              <a:rPr lang="en-US" dirty="0"/>
              <a:t>Create a new implementation of Point based on polar coordinates.</a:t>
            </a:r>
          </a:p>
        </p:txBody>
      </p:sp>
    </p:spTree>
    <p:extLst>
      <p:ext uri="{BB962C8B-B14F-4D97-AF65-F5344CB8AC3E}">
        <p14:creationId xmlns:p14="http://schemas.microsoft.com/office/powerpoint/2010/main" val="408892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rnize_BLUE_Template-2A" id="{29583F6E-9336-F14A-B886-402E5691BEB9}" vid="{8156391A-ECEB-4548-9627-909104467B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D2E73AEFA64418FC371CFB184B155" ma:contentTypeVersion="11" ma:contentTypeDescription="Create a new document." ma:contentTypeScope="" ma:versionID="5cb4bedcb0a64abee4d40b9c27566fef">
  <xsd:schema xmlns:xsd="http://www.w3.org/2001/XMLSchema" xmlns:xs="http://www.w3.org/2001/XMLSchema" xmlns:p="http://schemas.microsoft.com/office/2006/metadata/properties" xmlns:ns2="c2708f3e-3b35-4a66-967b-65605dc07463" xmlns:ns3="7ce290b2-227b-491d-ba24-7a997f8c6d20" targetNamespace="http://schemas.microsoft.com/office/2006/metadata/properties" ma:root="true" ma:fieldsID="f517def477c58b14c8ed8fc77fb48e58" ns2:_="" ns3:_="">
    <xsd:import namespace="c2708f3e-3b35-4a66-967b-65605dc07463"/>
    <xsd:import namespace="7ce290b2-227b-491d-ba24-7a997f8c6d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08f3e-3b35-4a66-967b-65605dc074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e290b2-227b-491d-ba24-7a997f8c6d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A96FA4-89C9-4E69-9197-4EFAE9537B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304991-50D0-43A8-997C-869A7B73EF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708f3e-3b35-4a66-967b-65605dc07463"/>
    <ds:schemaRef ds:uri="7ce290b2-227b-491d-ba24-7a997f8c6d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7A8FE8-0840-49A6-866A-F0B9B295B2DA}">
  <ds:schemaRefs>
    <ds:schemaRef ds:uri="33bf69f8-f3b8-44e9-ae74-13bc97bbc872"/>
    <ds:schemaRef ds:uri="aea2e0a6-f143-4608-9198-c782ed5f14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</TotalTime>
  <Words>788</Words>
  <Application>Microsoft Office PowerPoint</Application>
  <PresentationFormat>Widescreen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Arial Narrow</vt:lpstr>
      <vt:lpstr>Baskerville BT</vt:lpstr>
      <vt:lpstr>Calibri</vt:lpstr>
      <vt:lpstr>Calibri Light</vt:lpstr>
      <vt:lpstr>Courier</vt:lpstr>
      <vt:lpstr>Franklin Gothic Demi</vt:lpstr>
      <vt:lpstr>Open Sans</vt:lpstr>
      <vt:lpstr>Open Sans Light</vt:lpstr>
      <vt:lpstr>Poppins</vt:lpstr>
      <vt:lpstr>Office Theme</vt:lpstr>
      <vt:lpstr>PowerPoint Presentation</vt:lpstr>
      <vt:lpstr>Motivating Encapsulation</vt:lpstr>
      <vt:lpstr>Encapsulation In Practice – Hide State</vt:lpstr>
      <vt:lpstr>JavaBeans Conventions</vt:lpstr>
      <vt:lpstr>Encapsulation In Practice – Interfaces</vt:lpstr>
      <vt:lpstr>Interfaces in Java</vt:lpstr>
      <vt:lpstr>Interface Naming Conventions</vt:lpstr>
      <vt:lpstr>Programming To An Interface</vt:lpstr>
      <vt:lpstr>Advantage of Encapsulation</vt:lpstr>
      <vt:lpstr>Exposed vs. Internal Behavior</vt:lpstr>
      <vt:lpstr>ex4.Example4</vt:lpstr>
      <vt:lpstr>Abstract Data Type (ADT)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Mayer-Patel, Ketan</dc:creator>
  <cp:lastModifiedBy>David Stotts</cp:lastModifiedBy>
  <cp:revision>25</cp:revision>
  <dcterms:created xsi:type="dcterms:W3CDTF">2020-07-16T01:37:52Z</dcterms:created>
  <dcterms:modified xsi:type="dcterms:W3CDTF">2021-02-03T02:53:19Z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0x010100F52D2E73AEFA64418FC371CFB184B155</vt:lpwstr>
  </property>
</Properties>
</file>